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8" r:id="rId2"/>
  </p:sldMasterIdLst>
  <p:notesMasterIdLst>
    <p:notesMasterId r:id="rId14"/>
  </p:notesMasterIdLst>
  <p:handoutMasterIdLst>
    <p:handoutMasterId r:id="rId15"/>
  </p:handoutMasterIdLst>
  <p:sldIdLst>
    <p:sldId id="265" r:id="rId3"/>
    <p:sldId id="293" r:id="rId4"/>
    <p:sldId id="272" r:id="rId5"/>
    <p:sldId id="296" r:id="rId6"/>
    <p:sldId id="271" r:id="rId7"/>
    <p:sldId id="288" r:id="rId8"/>
    <p:sldId id="286" r:id="rId9"/>
    <p:sldId id="297" r:id="rId10"/>
    <p:sldId id="298" r:id="rId11"/>
    <p:sldId id="263" r:id="rId12"/>
    <p:sldId id="29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D7F2"/>
    <a:srgbClr val="F3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7" autoAdjust="0"/>
    <p:restoredTop sz="86384" autoAdjust="0"/>
  </p:normalViewPr>
  <p:slideViewPr>
    <p:cSldViewPr snapToGrid="0" snapToObjects="1" showGuides="1">
      <p:cViewPr>
        <p:scale>
          <a:sx n="125" d="100"/>
          <a:sy n="125" d="100"/>
        </p:scale>
        <p:origin x="1232" y="-256"/>
      </p:cViewPr>
      <p:guideLst>
        <p:guide orient="horz" pos="2148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333A7-17F3-6241-9770-E4D0A2027278}" type="doc">
      <dgm:prSet loTypeId="urn:microsoft.com/office/officeart/2005/8/layout/lProcess3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C243273-A623-674B-9513-BF57C0ED6830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2842C031-966A-4341-936E-D03D3FD250FA}" type="parTrans" cxnId="{92971F3C-ACB5-6748-A80C-3BC1AAC63004}">
      <dgm:prSet/>
      <dgm:spPr/>
      <dgm:t>
        <a:bodyPr/>
        <a:lstStyle/>
        <a:p>
          <a:endParaRPr lang="ru-RU"/>
        </a:p>
      </dgm:t>
    </dgm:pt>
    <dgm:pt modelId="{D48E7E28-183B-0548-AEF4-452C5DAB42DB}" type="sibTrans" cxnId="{92971F3C-ACB5-6748-A80C-3BC1AAC63004}">
      <dgm:prSet/>
      <dgm:spPr/>
      <dgm:t>
        <a:bodyPr/>
        <a:lstStyle/>
        <a:p>
          <a:endParaRPr lang="ru-RU"/>
        </a:p>
      </dgm:t>
    </dgm:pt>
    <dgm:pt modelId="{A9A0EF41-E33F-A34A-B85C-07E9E245FC8B}">
      <dgm:prSet phldrT="[Текст]" custT="1"/>
      <dgm:spPr/>
      <dgm:t>
        <a:bodyPr/>
        <a:lstStyle/>
        <a:p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Обратиться к нашему сотруднику для экскурсии по автобусу и рассказа о системе.</a:t>
          </a:r>
          <a:endParaRPr lang="ru-RU" sz="1400" dirty="0"/>
        </a:p>
      </dgm:t>
    </dgm:pt>
    <dgm:pt modelId="{548648FB-1E03-F547-949E-6A4578089474}" type="parTrans" cxnId="{20FF88AA-9EFC-A04E-BBEE-3D26E74C5BA3}">
      <dgm:prSet/>
      <dgm:spPr/>
      <dgm:t>
        <a:bodyPr/>
        <a:lstStyle/>
        <a:p>
          <a:endParaRPr lang="ru-RU"/>
        </a:p>
      </dgm:t>
    </dgm:pt>
    <dgm:pt modelId="{BD6D702D-9AEB-7743-902A-E774512F1D01}" type="sibTrans" cxnId="{20FF88AA-9EFC-A04E-BBEE-3D26E74C5BA3}">
      <dgm:prSet/>
      <dgm:spPr/>
      <dgm:t>
        <a:bodyPr/>
        <a:lstStyle/>
        <a:p>
          <a:endParaRPr lang="ru-RU"/>
        </a:p>
      </dgm:t>
    </dgm:pt>
    <dgm:pt modelId="{8697E598-F27A-5849-9586-6001D0CCA3E8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2F18CA7-ADAD-E741-B5FE-4905809FF0F2}" type="parTrans" cxnId="{C4C8CC1A-E5FB-344F-9846-010FBBE96ED7}">
      <dgm:prSet/>
      <dgm:spPr/>
      <dgm:t>
        <a:bodyPr/>
        <a:lstStyle/>
        <a:p>
          <a:endParaRPr lang="ru-RU"/>
        </a:p>
      </dgm:t>
    </dgm:pt>
    <dgm:pt modelId="{0E84EB84-B82B-2B43-B55D-5B9753FCF04E}" type="sibTrans" cxnId="{C4C8CC1A-E5FB-344F-9846-010FBBE96ED7}">
      <dgm:prSet/>
      <dgm:spPr/>
      <dgm:t>
        <a:bodyPr/>
        <a:lstStyle/>
        <a:p>
          <a:endParaRPr lang="ru-RU"/>
        </a:p>
      </dgm:t>
    </dgm:pt>
    <dgm:pt modelId="{DD2FABBE-81F1-D648-B990-40E6FC38E61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B72D6A0E-4CDE-0441-A75E-1456D3F873E9}" type="parTrans" cxnId="{F61711B5-9860-2B43-A03F-178D738999CD}">
      <dgm:prSet/>
      <dgm:spPr/>
      <dgm:t>
        <a:bodyPr/>
        <a:lstStyle/>
        <a:p>
          <a:endParaRPr lang="ru-RU"/>
        </a:p>
      </dgm:t>
    </dgm:pt>
    <dgm:pt modelId="{1E53A60F-A22B-7F40-B04D-D63FB13BDC5C}" type="sibTrans" cxnId="{F61711B5-9860-2B43-A03F-178D738999CD}">
      <dgm:prSet/>
      <dgm:spPr/>
      <dgm:t>
        <a:bodyPr/>
        <a:lstStyle/>
        <a:p>
          <a:endParaRPr lang="ru-RU"/>
        </a:p>
      </dgm:t>
    </dgm:pt>
    <dgm:pt modelId="{9F675E7C-EB84-CC4E-B6F2-726A6AAA224E}">
      <dgm:prSet custT="1"/>
      <dgm:spPr/>
      <dgm:t>
        <a:bodyPr/>
        <a:lstStyle/>
        <a:p>
          <a:pPr algn="ctr"/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Увидеть Автоматизированное рабочее место (АРМ) водителя. </a:t>
          </a:r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/>
          </a:r>
          <a:b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</a:br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Около </a:t>
          </a:r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руля закреплен Планшет  </a:t>
          </a:r>
          <a:r>
            <a:rPr lang="en-US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слайд 6</a:t>
          </a:r>
          <a:r>
            <a:rPr lang="en-US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)</a:t>
          </a:r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 демонстрирующий работу АРМ водителя.  Наш сотрудник расскажет и продемонстрирует  функционал АРМ и его роль в обеспечении безопасности движения.</a:t>
          </a:r>
          <a:endParaRPr lang="ru-RU" sz="1400" dirty="0"/>
        </a:p>
      </dgm:t>
    </dgm:pt>
    <dgm:pt modelId="{5DE63B6A-0652-344D-A26F-3F52F36FCE5C}" type="parTrans" cxnId="{B526CAD2-AEFB-B64E-B7E8-5A2D772BF6B0}">
      <dgm:prSet/>
      <dgm:spPr/>
      <dgm:t>
        <a:bodyPr/>
        <a:lstStyle/>
        <a:p>
          <a:endParaRPr lang="ru-RU"/>
        </a:p>
      </dgm:t>
    </dgm:pt>
    <dgm:pt modelId="{E1BE93AE-2BAC-AB4F-BF2E-AA94D4DCB9F3}" type="sibTrans" cxnId="{B526CAD2-AEFB-B64E-B7E8-5A2D772BF6B0}">
      <dgm:prSet/>
      <dgm:spPr/>
      <dgm:t>
        <a:bodyPr/>
        <a:lstStyle/>
        <a:p>
          <a:endParaRPr lang="ru-RU"/>
        </a:p>
      </dgm:t>
    </dgm:pt>
    <dgm:pt modelId="{91679816-CCF1-E04F-B1D9-390C7E86E444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Ознакомиться с модулем приема оплаты проезда</a:t>
          </a: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 </a:t>
          </a:r>
          <a:b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</a:b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Инновационные системы оплаты проезда</a:t>
          </a:r>
          <a:r>
            <a:rPr lang="en-US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 </a:t>
          </a: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по карте «Подорожник» и «Стрелка», по банковской карте , звонком</a:t>
          </a:r>
          <a:r>
            <a:rPr lang="en-US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на выделенный  номер, по совпадению координат пассажира и ТС, по паролю </a:t>
          </a:r>
          <a:r>
            <a:rPr lang="en-US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слайд  7</a:t>
          </a:r>
          <a:r>
            <a:rPr lang="en-US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)</a:t>
          </a: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. </a:t>
          </a:r>
        </a:p>
      </dgm:t>
    </dgm:pt>
    <dgm:pt modelId="{12269F4D-2D2F-0449-9C28-2A875F722B48}" type="parTrans" cxnId="{F9F6B1A0-6C4A-3F40-BD37-61EA6AA5C190}">
      <dgm:prSet/>
      <dgm:spPr/>
      <dgm:t>
        <a:bodyPr/>
        <a:lstStyle/>
        <a:p>
          <a:endParaRPr lang="ru-RU"/>
        </a:p>
      </dgm:t>
    </dgm:pt>
    <dgm:pt modelId="{66F9C1FF-E690-5245-9C48-6A45187DE256}" type="sibTrans" cxnId="{F9F6B1A0-6C4A-3F40-BD37-61EA6AA5C190}">
      <dgm:prSet/>
      <dgm:spPr/>
      <dgm:t>
        <a:bodyPr/>
        <a:lstStyle/>
        <a:p>
          <a:endParaRPr lang="ru-RU"/>
        </a:p>
      </dgm:t>
    </dgm:pt>
    <dgm:pt modelId="{0AB3AE02-D7A5-DB47-874C-8140E333062F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8AAECEE-E4A0-CB4A-AAAD-06CAC0A22B57}" type="parTrans" cxnId="{9AB16768-E283-0F49-88E2-E34207F48CF5}">
      <dgm:prSet/>
      <dgm:spPr/>
      <dgm:t>
        <a:bodyPr/>
        <a:lstStyle/>
        <a:p>
          <a:endParaRPr lang="ru-RU"/>
        </a:p>
      </dgm:t>
    </dgm:pt>
    <dgm:pt modelId="{C66151D3-A6D4-2B49-B260-156FEDFF6072}" type="sibTrans" cxnId="{9AB16768-E283-0F49-88E2-E34207F48CF5}">
      <dgm:prSet/>
      <dgm:spPr/>
      <dgm:t>
        <a:bodyPr/>
        <a:lstStyle/>
        <a:p>
          <a:endParaRPr lang="ru-RU"/>
        </a:p>
      </dgm:t>
    </dgm:pt>
    <dgm:pt modelId="{C7540A10-3DB6-4A4E-8600-2D1D9DABDE4E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838C2F6B-47CC-3E41-A8B3-8E4AA6E78743}" type="parTrans" cxnId="{201E3148-56C3-EA43-948C-C7240962429D}">
      <dgm:prSet/>
      <dgm:spPr/>
      <dgm:t>
        <a:bodyPr/>
        <a:lstStyle/>
        <a:p>
          <a:endParaRPr lang="ru-RU"/>
        </a:p>
      </dgm:t>
    </dgm:pt>
    <dgm:pt modelId="{6628EE20-D6F9-C947-B657-2ED87D2EE611}" type="sibTrans" cxnId="{201E3148-56C3-EA43-948C-C7240962429D}">
      <dgm:prSet/>
      <dgm:spPr/>
      <dgm:t>
        <a:bodyPr/>
        <a:lstStyle/>
        <a:p>
          <a:endParaRPr lang="ru-RU"/>
        </a:p>
      </dgm:t>
    </dgm:pt>
    <dgm:pt modelId="{9AC10D63-9A55-1A46-9715-1A767AB45162}">
      <dgm:prSet custT="1"/>
      <dgm:spPr/>
      <dgm:t>
        <a:bodyPr/>
        <a:lstStyle/>
        <a:p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Экран  1 </a:t>
          </a:r>
          <a:r>
            <a:rPr lang="en-US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Осуществить</a:t>
          </a:r>
          <a:r>
            <a:rPr lang="ru-RU" sz="1400" b="1" baseline="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р</a:t>
          </a:r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егистрацию. Испытать  способы оплаты, проезда. Увидеть  Личный кабинет пассажира, механизм списания  оплаты за проезда, возможность смены приоритетов счетов оплаты проезда. </a:t>
          </a:r>
          <a:endParaRPr lang="ru-RU" sz="1400" dirty="0"/>
        </a:p>
      </dgm:t>
    </dgm:pt>
    <dgm:pt modelId="{27784B42-A061-FD40-8A64-657AE5845044}" type="parTrans" cxnId="{9A363CBB-F615-9B43-8958-E37203C99496}">
      <dgm:prSet/>
      <dgm:spPr/>
      <dgm:t>
        <a:bodyPr/>
        <a:lstStyle/>
        <a:p>
          <a:endParaRPr lang="ru-RU"/>
        </a:p>
      </dgm:t>
    </dgm:pt>
    <dgm:pt modelId="{7218134B-AB37-8A4C-B5D0-AF9D1CC7BFE6}" type="sibTrans" cxnId="{9A363CBB-F615-9B43-8958-E37203C99496}">
      <dgm:prSet/>
      <dgm:spPr/>
      <dgm:t>
        <a:bodyPr/>
        <a:lstStyle/>
        <a:p>
          <a:endParaRPr lang="ru-RU"/>
        </a:p>
      </dgm:t>
    </dgm:pt>
    <dgm:pt modelId="{142E196F-D198-C245-BF5C-383A4F98A380}">
      <dgm:prSet custT="1"/>
      <dgm:spPr/>
      <dgm:t>
        <a:bodyPr/>
        <a:lstStyle/>
        <a:p>
          <a:pPr algn="just"/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  Экран 2</a:t>
          </a:r>
          <a:r>
            <a:rPr lang="en-US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</a:t>
          </a:r>
          <a:r>
            <a: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Ознакомиться с презентациями о возможностях системы. </a:t>
          </a:r>
          <a:endParaRPr lang="ru-RU" sz="1400" dirty="0"/>
        </a:p>
      </dgm:t>
    </dgm:pt>
    <dgm:pt modelId="{071476DA-9A8A-1643-B71D-832B48D84020}" type="parTrans" cxnId="{27D70C59-2384-A34A-B39C-8AAAA73953B8}">
      <dgm:prSet/>
      <dgm:spPr/>
      <dgm:t>
        <a:bodyPr/>
        <a:lstStyle/>
        <a:p>
          <a:endParaRPr lang="ru-RU"/>
        </a:p>
      </dgm:t>
    </dgm:pt>
    <dgm:pt modelId="{BE139C37-08E8-B242-83B7-9D1EFD15D943}" type="sibTrans" cxnId="{27D70C59-2384-A34A-B39C-8AAAA73953B8}">
      <dgm:prSet/>
      <dgm:spPr/>
      <dgm:t>
        <a:bodyPr/>
        <a:lstStyle/>
        <a:p>
          <a:endParaRPr lang="ru-RU"/>
        </a:p>
      </dgm:t>
    </dgm:pt>
    <dgm:pt modelId="{70CC3AC3-BAE6-4E36-9E48-606F295F49FB}">
      <dgm:prSet/>
      <dgm:spPr/>
      <dgm:t>
        <a:bodyPr/>
        <a:lstStyle/>
        <a:p>
          <a:pPr algn="ctr"/>
          <a:r>
            <a:rPr lang="ru-RU" dirty="0" smtClean="0"/>
            <a:t>6</a:t>
          </a:r>
          <a:endParaRPr lang="ru-RU" dirty="0"/>
        </a:p>
      </dgm:t>
    </dgm:pt>
    <dgm:pt modelId="{F4EABD38-A2B8-4202-86DE-00C14D302141}" type="parTrans" cxnId="{AF35AC2A-DFD4-4339-9BD6-C237A83A8DAE}">
      <dgm:prSet/>
      <dgm:spPr/>
      <dgm:t>
        <a:bodyPr/>
        <a:lstStyle/>
        <a:p>
          <a:endParaRPr lang="ru-RU"/>
        </a:p>
      </dgm:t>
    </dgm:pt>
    <dgm:pt modelId="{DE655660-25DD-498B-ABD9-8A57FBDD2611}" type="sibTrans" cxnId="{AF35AC2A-DFD4-4339-9BD6-C237A83A8DAE}">
      <dgm:prSet/>
      <dgm:spPr/>
      <dgm:t>
        <a:bodyPr/>
        <a:lstStyle/>
        <a:p>
          <a:endParaRPr lang="ru-RU"/>
        </a:p>
      </dgm:t>
    </dgm:pt>
    <dgm:pt modelId="{184CA86E-B023-4FFA-9965-7D4C503A4689}">
      <dgm:prSet custT="1"/>
      <dgm:spPr/>
      <dgm:t>
        <a:bodyPr/>
        <a:lstStyle/>
        <a:p>
          <a:pPr algn="ctr"/>
          <a:r>
            <a:rPr lang="ru-RU" sz="1400" b="1" dirty="0" smtClean="0"/>
            <a:t>Познакомиться с современными решениями высокоскоростной связи с транспортными средствами. На экране 2 демонстрируется трансляция изображения с видеокамер салона автобуса</a:t>
          </a:r>
          <a:endParaRPr lang="ru-RU" sz="1400" b="1" dirty="0"/>
        </a:p>
      </dgm:t>
    </dgm:pt>
    <dgm:pt modelId="{C4E54799-C477-4ECB-AE95-6E9EC23D5FAF}" type="parTrans" cxnId="{5B5B6958-7D87-4CDD-855B-826A4D1F24C4}">
      <dgm:prSet/>
      <dgm:spPr/>
      <dgm:t>
        <a:bodyPr/>
        <a:lstStyle/>
        <a:p>
          <a:endParaRPr lang="ru-RU"/>
        </a:p>
      </dgm:t>
    </dgm:pt>
    <dgm:pt modelId="{B854547C-7505-40D1-AE6F-5EF23CDE1878}" type="sibTrans" cxnId="{5B5B6958-7D87-4CDD-855B-826A4D1F24C4}">
      <dgm:prSet/>
      <dgm:spPr/>
      <dgm:t>
        <a:bodyPr/>
        <a:lstStyle/>
        <a:p>
          <a:endParaRPr lang="ru-RU"/>
        </a:p>
      </dgm:t>
    </dgm:pt>
    <dgm:pt modelId="{E254C168-0BC7-0A42-BF87-DF6E35D91066}" type="pres">
      <dgm:prSet presAssocID="{3B5333A7-17F3-6241-9770-E4D0A202727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4D96F5A-9DC7-764B-A4DD-8CA48B44ED2A}" type="pres">
      <dgm:prSet presAssocID="{1C243273-A623-674B-9513-BF57C0ED6830}" presName="horFlow" presStyleCnt="0"/>
      <dgm:spPr/>
    </dgm:pt>
    <dgm:pt modelId="{F2D31852-94B2-6944-8DD8-B229FACC70EA}" type="pres">
      <dgm:prSet presAssocID="{1C243273-A623-674B-9513-BF57C0ED6830}" presName="bigChev" presStyleLbl="node1" presStyleIdx="0" presStyleCnt="6" custScaleX="56347" custScaleY="53433"/>
      <dgm:spPr/>
      <dgm:t>
        <a:bodyPr/>
        <a:lstStyle/>
        <a:p>
          <a:endParaRPr lang="ru-RU"/>
        </a:p>
      </dgm:t>
    </dgm:pt>
    <dgm:pt modelId="{6F32CB17-6176-7144-B44A-3A7886E856E5}" type="pres">
      <dgm:prSet presAssocID="{548648FB-1E03-F547-949E-6A4578089474}" presName="parTrans" presStyleCnt="0"/>
      <dgm:spPr/>
    </dgm:pt>
    <dgm:pt modelId="{9C70DFA4-BB2B-3F48-98B3-8EDA03074AFE}" type="pres">
      <dgm:prSet presAssocID="{A9A0EF41-E33F-A34A-B85C-07E9E245FC8B}" presName="node" presStyleLbl="alignAccFollowNode1" presStyleIdx="0" presStyleCnt="6" custScaleX="377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6EDB1-5673-5E4C-856B-3415267DBBD7}" type="pres">
      <dgm:prSet presAssocID="{1C243273-A623-674B-9513-BF57C0ED6830}" presName="vSp" presStyleCnt="0"/>
      <dgm:spPr/>
    </dgm:pt>
    <dgm:pt modelId="{902498B7-924D-A443-8ED1-47F6D74BF58B}" type="pres">
      <dgm:prSet presAssocID="{8697E598-F27A-5849-9586-6001D0CCA3E8}" presName="horFlow" presStyleCnt="0"/>
      <dgm:spPr/>
    </dgm:pt>
    <dgm:pt modelId="{5E6906EC-E3A5-7D45-BFCD-5CC266CC6C90}" type="pres">
      <dgm:prSet presAssocID="{8697E598-F27A-5849-9586-6001D0CCA3E8}" presName="bigChev" presStyleLbl="node1" presStyleIdx="1" presStyleCnt="6" custScaleX="56347" custScaleY="53346"/>
      <dgm:spPr/>
      <dgm:t>
        <a:bodyPr/>
        <a:lstStyle/>
        <a:p>
          <a:endParaRPr lang="ru-RU"/>
        </a:p>
      </dgm:t>
    </dgm:pt>
    <dgm:pt modelId="{64AD95F5-8203-9549-9E86-140E20A972EA}" type="pres">
      <dgm:prSet presAssocID="{5DE63B6A-0652-344D-A26F-3F52F36FCE5C}" presName="parTrans" presStyleCnt="0"/>
      <dgm:spPr/>
    </dgm:pt>
    <dgm:pt modelId="{55E2B330-7004-0040-A160-47362D401185}" type="pres">
      <dgm:prSet presAssocID="{9F675E7C-EB84-CC4E-B6F2-726A6AAA224E}" presName="node" presStyleLbl="alignAccFollowNode1" presStyleIdx="1" presStyleCnt="6" custScaleX="376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685F1-9C4D-A84E-B292-61BDADFC63A2}" type="pres">
      <dgm:prSet presAssocID="{8697E598-F27A-5849-9586-6001D0CCA3E8}" presName="vSp" presStyleCnt="0"/>
      <dgm:spPr/>
    </dgm:pt>
    <dgm:pt modelId="{EAA3214A-5DA2-8540-BF9D-AE852FF3299D}" type="pres">
      <dgm:prSet presAssocID="{DD2FABBE-81F1-D648-B990-40E6FC38E61D}" presName="horFlow" presStyleCnt="0"/>
      <dgm:spPr/>
    </dgm:pt>
    <dgm:pt modelId="{B8166D50-C1DB-5146-9452-A6670A9C756F}" type="pres">
      <dgm:prSet presAssocID="{DD2FABBE-81F1-D648-B990-40E6FC38E61D}" presName="bigChev" presStyleLbl="node1" presStyleIdx="2" presStyleCnt="6" custScaleX="56347" custScaleY="53433"/>
      <dgm:spPr/>
      <dgm:t>
        <a:bodyPr/>
        <a:lstStyle/>
        <a:p>
          <a:endParaRPr lang="ru-RU"/>
        </a:p>
      </dgm:t>
    </dgm:pt>
    <dgm:pt modelId="{81F035A4-156E-394F-839B-A531EF80E821}" type="pres">
      <dgm:prSet presAssocID="{12269F4D-2D2F-0449-9C28-2A875F722B48}" presName="parTrans" presStyleCnt="0"/>
      <dgm:spPr/>
    </dgm:pt>
    <dgm:pt modelId="{EAE2C849-D38E-3B46-BB6F-7C5D9533CEB5}" type="pres">
      <dgm:prSet presAssocID="{91679816-CCF1-E04F-B1D9-390C7E86E444}" presName="node" presStyleLbl="alignAccFollowNode1" presStyleIdx="2" presStyleCnt="6" custScaleX="377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F6D08-F9EE-CF43-86D3-FDA3134BD147}" type="pres">
      <dgm:prSet presAssocID="{DD2FABBE-81F1-D648-B990-40E6FC38E61D}" presName="vSp" presStyleCnt="0"/>
      <dgm:spPr/>
    </dgm:pt>
    <dgm:pt modelId="{920F596F-744D-5F4C-B24C-3A69317DC751}" type="pres">
      <dgm:prSet presAssocID="{0AB3AE02-D7A5-DB47-874C-8140E333062F}" presName="horFlow" presStyleCnt="0"/>
      <dgm:spPr/>
    </dgm:pt>
    <dgm:pt modelId="{60CD7D88-835E-1948-B30B-38D89650B59A}" type="pres">
      <dgm:prSet presAssocID="{0AB3AE02-D7A5-DB47-874C-8140E333062F}" presName="bigChev" presStyleLbl="node1" presStyleIdx="3" presStyleCnt="6" custScaleX="56347" custScaleY="53433"/>
      <dgm:spPr/>
      <dgm:t>
        <a:bodyPr/>
        <a:lstStyle/>
        <a:p>
          <a:endParaRPr lang="ru-RU"/>
        </a:p>
      </dgm:t>
    </dgm:pt>
    <dgm:pt modelId="{1285F6A4-0A3F-854E-9CFB-9B511821FE4A}" type="pres">
      <dgm:prSet presAssocID="{27784B42-A061-FD40-8A64-657AE5845044}" presName="parTrans" presStyleCnt="0"/>
      <dgm:spPr/>
    </dgm:pt>
    <dgm:pt modelId="{40AADFC1-FA72-2340-B89E-CAB454E92671}" type="pres">
      <dgm:prSet presAssocID="{9AC10D63-9A55-1A46-9715-1A767AB45162}" presName="node" presStyleLbl="alignAccFollowNode1" presStyleIdx="3" presStyleCnt="6" custScaleX="378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CEFDF-E599-4A4F-B3E1-68E0EC08AF24}" type="pres">
      <dgm:prSet presAssocID="{0AB3AE02-D7A5-DB47-874C-8140E333062F}" presName="vSp" presStyleCnt="0"/>
      <dgm:spPr/>
    </dgm:pt>
    <dgm:pt modelId="{B9CBBF9B-849D-104D-AC85-E7CACEF1A2B4}" type="pres">
      <dgm:prSet presAssocID="{C7540A10-3DB6-4A4E-8600-2D1D9DABDE4E}" presName="horFlow" presStyleCnt="0"/>
      <dgm:spPr/>
    </dgm:pt>
    <dgm:pt modelId="{0597EB03-68D9-0147-9AE2-253084CCCD95}" type="pres">
      <dgm:prSet presAssocID="{C7540A10-3DB6-4A4E-8600-2D1D9DABDE4E}" presName="bigChev" presStyleLbl="node1" presStyleIdx="4" presStyleCnt="6" custScaleX="56347" custScaleY="53806"/>
      <dgm:spPr/>
      <dgm:t>
        <a:bodyPr/>
        <a:lstStyle/>
        <a:p>
          <a:endParaRPr lang="ru-RU"/>
        </a:p>
      </dgm:t>
    </dgm:pt>
    <dgm:pt modelId="{F348E2E4-7041-A045-A620-6D305B3CF4B3}" type="pres">
      <dgm:prSet presAssocID="{071476DA-9A8A-1643-B71D-832B48D84020}" presName="parTrans" presStyleCnt="0"/>
      <dgm:spPr/>
    </dgm:pt>
    <dgm:pt modelId="{46614586-8E93-1243-9ED5-D3D066007D90}" type="pres">
      <dgm:prSet presAssocID="{142E196F-D198-C245-BF5C-383A4F98A380}" presName="node" presStyleLbl="alignAccFollowNode1" presStyleIdx="4" presStyleCnt="6" custScaleX="378151" custScaleY="99767" custLinFactNeighborX="-1433" custLinFactNeighborY="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FE2DB-4B6C-419D-94FA-E8C7BAB5625E}" type="pres">
      <dgm:prSet presAssocID="{C7540A10-3DB6-4A4E-8600-2D1D9DABDE4E}" presName="vSp" presStyleCnt="0"/>
      <dgm:spPr/>
    </dgm:pt>
    <dgm:pt modelId="{5E46D65E-A81F-4645-B5C4-BACAF1D42465}" type="pres">
      <dgm:prSet presAssocID="{70CC3AC3-BAE6-4E36-9E48-606F295F49FB}" presName="horFlow" presStyleCnt="0"/>
      <dgm:spPr/>
    </dgm:pt>
    <dgm:pt modelId="{791A43AF-F881-4B2D-9B50-B3CC6222D3DA}" type="pres">
      <dgm:prSet presAssocID="{70CC3AC3-BAE6-4E36-9E48-606F295F49FB}" presName="bigChev" presStyleLbl="node1" presStyleIdx="5" presStyleCnt="6" custScaleX="56296" custScaleY="53723" custLinFactNeighborX="15888" custLinFactNeighborY="-933"/>
      <dgm:spPr/>
      <dgm:t>
        <a:bodyPr/>
        <a:lstStyle/>
        <a:p>
          <a:endParaRPr lang="ru-RU"/>
        </a:p>
      </dgm:t>
    </dgm:pt>
    <dgm:pt modelId="{620A7C6B-C974-4759-BF09-878D523849DA}" type="pres">
      <dgm:prSet presAssocID="{C4E54799-C477-4ECB-AE95-6E9EC23D5FAF}" presName="parTrans" presStyleCnt="0"/>
      <dgm:spPr/>
    </dgm:pt>
    <dgm:pt modelId="{48FEDEF8-F6D4-4D31-8AEC-466C6D243669}" type="pres">
      <dgm:prSet presAssocID="{184CA86E-B023-4FFA-9965-7D4C503A4689}" presName="node" presStyleLbl="alignAccFollowNode1" presStyleIdx="5" presStyleCnt="6" custScaleX="378086" custLinFactNeighborX="17928" custLinFactNeighborY="-3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5B6958-7D87-4CDD-855B-826A4D1F24C4}" srcId="{70CC3AC3-BAE6-4E36-9E48-606F295F49FB}" destId="{184CA86E-B023-4FFA-9965-7D4C503A4689}" srcOrd="0" destOrd="0" parTransId="{C4E54799-C477-4ECB-AE95-6E9EC23D5FAF}" sibTransId="{B854547C-7505-40D1-AE6F-5EF23CDE1878}"/>
    <dgm:cxn modelId="{9A363CBB-F615-9B43-8958-E37203C99496}" srcId="{0AB3AE02-D7A5-DB47-874C-8140E333062F}" destId="{9AC10D63-9A55-1A46-9715-1A767AB45162}" srcOrd="0" destOrd="0" parTransId="{27784B42-A061-FD40-8A64-657AE5845044}" sibTransId="{7218134B-AB37-8A4C-B5D0-AF9D1CC7BFE6}"/>
    <dgm:cxn modelId="{201E3148-56C3-EA43-948C-C7240962429D}" srcId="{3B5333A7-17F3-6241-9770-E4D0A2027278}" destId="{C7540A10-3DB6-4A4E-8600-2D1D9DABDE4E}" srcOrd="4" destOrd="0" parTransId="{838C2F6B-47CC-3E41-A8B3-8E4AA6E78743}" sibTransId="{6628EE20-D6F9-C947-B657-2ED87D2EE611}"/>
    <dgm:cxn modelId="{9AB16768-E283-0F49-88E2-E34207F48CF5}" srcId="{3B5333A7-17F3-6241-9770-E4D0A2027278}" destId="{0AB3AE02-D7A5-DB47-874C-8140E333062F}" srcOrd="3" destOrd="0" parTransId="{D8AAECEE-E4A0-CB4A-AAAD-06CAC0A22B57}" sibTransId="{C66151D3-A6D4-2B49-B260-156FEDFF6072}"/>
    <dgm:cxn modelId="{9EC9A83A-B98A-8844-B075-BBA1D81C37CF}" type="presOf" srcId="{142E196F-D198-C245-BF5C-383A4F98A380}" destId="{46614586-8E93-1243-9ED5-D3D066007D90}" srcOrd="0" destOrd="0" presId="urn:microsoft.com/office/officeart/2005/8/layout/lProcess3"/>
    <dgm:cxn modelId="{706AF9F0-5F17-2E47-BACE-84C6CEC2DBF5}" type="presOf" srcId="{9AC10D63-9A55-1A46-9715-1A767AB45162}" destId="{40AADFC1-FA72-2340-B89E-CAB454E92671}" srcOrd="0" destOrd="0" presId="urn:microsoft.com/office/officeart/2005/8/layout/lProcess3"/>
    <dgm:cxn modelId="{B7ABC4C7-0F4B-CE44-BFD0-889B8432E69B}" type="presOf" srcId="{C7540A10-3DB6-4A4E-8600-2D1D9DABDE4E}" destId="{0597EB03-68D9-0147-9AE2-253084CCCD95}" srcOrd="0" destOrd="0" presId="urn:microsoft.com/office/officeart/2005/8/layout/lProcess3"/>
    <dgm:cxn modelId="{F9F6B1A0-6C4A-3F40-BD37-61EA6AA5C190}" srcId="{DD2FABBE-81F1-D648-B990-40E6FC38E61D}" destId="{91679816-CCF1-E04F-B1D9-390C7E86E444}" srcOrd="0" destOrd="0" parTransId="{12269F4D-2D2F-0449-9C28-2A875F722B48}" sibTransId="{66F9C1FF-E690-5245-9C48-6A45187DE256}"/>
    <dgm:cxn modelId="{92971F3C-ACB5-6748-A80C-3BC1AAC63004}" srcId="{3B5333A7-17F3-6241-9770-E4D0A2027278}" destId="{1C243273-A623-674B-9513-BF57C0ED6830}" srcOrd="0" destOrd="0" parTransId="{2842C031-966A-4341-936E-D03D3FD250FA}" sibTransId="{D48E7E28-183B-0548-AEF4-452C5DAB42DB}"/>
    <dgm:cxn modelId="{4A92A19A-3EAD-D144-B6A6-AAC887C751B9}" type="presOf" srcId="{0AB3AE02-D7A5-DB47-874C-8140E333062F}" destId="{60CD7D88-835E-1948-B30B-38D89650B59A}" srcOrd="0" destOrd="0" presId="urn:microsoft.com/office/officeart/2005/8/layout/lProcess3"/>
    <dgm:cxn modelId="{76C1BEC2-E609-3A40-A1DD-D399268FAC7E}" type="presOf" srcId="{A9A0EF41-E33F-A34A-B85C-07E9E245FC8B}" destId="{9C70DFA4-BB2B-3F48-98B3-8EDA03074AFE}" srcOrd="0" destOrd="0" presId="urn:microsoft.com/office/officeart/2005/8/layout/lProcess3"/>
    <dgm:cxn modelId="{8FD1F0F0-1AD3-9942-A7FA-57C652A22CCD}" type="presOf" srcId="{DD2FABBE-81F1-D648-B990-40E6FC38E61D}" destId="{B8166D50-C1DB-5146-9452-A6670A9C756F}" srcOrd="0" destOrd="0" presId="urn:microsoft.com/office/officeart/2005/8/layout/lProcess3"/>
    <dgm:cxn modelId="{35AE93C0-66A7-574E-A7AB-3470B031E303}" type="presOf" srcId="{8697E598-F27A-5849-9586-6001D0CCA3E8}" destId="{5E6906EC-E3A5-7D45-BFCD-5CC266CC6C90}" srcOrd="0" destOrd="0" presId="urn:microsoft.com/office/officeart/2005/8/layout/lProcess3"/>
    <dgm:cxn modelId="{7BFDF53E-DE58-9E4B-8E52-589D626FE600}" type="presOf" srcId="{91679816-CCF1-E04F-B1D9-390C7E86E444}" destId="{EAE2C849-D38E-3B46-BB6F-7C5D9533CEB5}" srcOrd="0" destOrd="0" presId="urn:microsoft.com/office/officeart/2005/8/layout/lProcess3"/>
    <dgm:cxn modelId="{27D70C59-2384-A34A-B39C-8AAAA73953B8}" srcId="{C7540A10-3DB6-4A4E-8600-2D1D9DABDE4E}" destId="{142E196F-D198-C245-BF5C-383A4F98A380}" srcOrd="0" destOrd="0" parTransId="{071476DA-9A8A-1643-B71D-832B48D84020}" sibTransId="{BE139C37-08E8-B242-83B7-9D1EFD15D943}"/>
    <dgm:cxn modelId="{C4C8CC1A-E5FB-344F-9846-010FBBE96ED7}" srcId="{3B5333A7-17F3-6241-9770-E4D0A2027278}" destId="{8697E598-F27A-5849-9586-6001D0CCA3E8}" srcOrd="1" destOrd="0" parTransId="{82F18CA7-ADAD-E741-B5FE-4905809FF0F2}" sibTransId="{0E84EB84-B82B-2B43-B55D-5B9753FCF04E}"/>
    <dgm:cxn modelId="{15ADE5F0-6911-4DE4-86A7-D4D21FD9A2EE}" type="presOf" srcId="{184CA86E-B023-4FFA-9965-7D4C503A4689}" destId="{48FEDEF8-F6D4-4D31-8AEC-466C6D243669}" srcOrd="0" destOrd="0" presId="urn:microsoft.com/office/officeart/2005/8/layout/lProcess3"/>
    <dgm:cxn modelId="{20FF88AA-9EFC-A04E-BBEE-3D26E74C5BA3}" srcId="{1C243273-A623-674B-9513-BF57C0ED6830}" destId="{A9A0EF41-E33F-A34A-B85C-07E9E245FC8B}" srcOrd="0" destOrd="0" parTransId="{548648FB-1E03-F547-949E-6A4578089474}" sibTransId="{BD6D702D-9AEB-7743-902A-E774512F1D01}"/>
    <dgm:cxn modelId="{2767A6D5-3437-4366-9236-63D35DB0C45E}" type="presOf" srcId="{70CC3AC3-BAE6-4E36-9E48-606F295F49FB}" destId="{791A43AF-F881-4B2D-9B50-B3CC6222D3DA}" srcOrd="0" destOrd="0" presId="urn:microsoft.com/office/officeart/2005/8/layout/lProcess3"/>
    <dgm:cxn modelId="{0C4985EB-6C8D-ED48-A1E9-39B8836EB687}" type="presOf" srcId="{1C243273-A623-674B-9513-BF57C0ED6830}" destId="{F2D31852-94B2-6944-8DD8-B229FACC70EA}" srcOrd="0" destOrd="0" presId="urn:microsoft.com/office/officeart/2005/8/layout/lProcess3"/>
    <dgm:cxn modelId="{B526CAD2-AEFB-B64E-B7E8-5A2D772BF6B0}" srcId="{8697E598-F27A-5849-9586-6001D0CCA3E8}" destId="{9F675E7C-EB84-CC4E-B6F2-726A6AAA224E}" srcOrd="0" destOrd="0" parTransId="{5DE63B6A-0652-344D-A26F-3F52F36FCE5C}" sibTransId="{E1BE93AE-2BAC-AB4F-BF2E-AA94D4DCB9F3}"/>
    <dgm:cxn modelId="{F61711B5-9860-2B43-A03F-178D738999CD}" srcId="{3B5333A7-17F3-6241-9770-E4D0A2027278}" destId="{DD2FABBE-81F1-D648-B990-40E6FC38E61D}" srcOrd="2" destOrd="0" parTransId="{B72D6A0E-4CDE-0441-A75E-1456D3F873E9}" sibTransId="{1E53A60F-A22B-7F40-B04D-D63FB13BDC5C}"/>
    <dgm:cxn modelId="{AFAC873C-3275-FF4F-8AB5-64D4669733AA}" type="presOf" srcId="{3B5333A7-17F3-6241-9770-E4D0A2027278}" destId="{E254C168-0BC7-0A42-BF87-DF6E35D91066}" srcOrd="0" destOrd="0" presId="urn:microsoft.com/office/officeart/2005/8/layout/lProcess3"/>
    <dgm:cxn modelId="{D547F2F1-D4CB-D546-9BD0-0936072557DE}" type="presOf" srcId="{9F675E7C-EB84-CC4E-B6F2-726A6AAA224E}" destId="{55E2B330-7004-0040-A160-47362D401185}" srcOrd="0" destOrd="0" presId="urn:microsoft.com/office/officeart/2005/8/layout/lProcess3"/>
    <dgm:cxn modelId="{AF35AC2A-DFD4-4339-9BD6-C237A83A8DAE}" srcId="{3B5333A7-17F3-6241-9770-E4D0A2027278}" destId="{70CC3AC3-BAE6-4E36-9E48-606F295F49FB}" srcOrd="5" destOrd="0" parTransId="{F4EABD38-A2B8-4202-86DE-00C14D302141}" sibTransId="{DE655660-25DD-498B-ABD9-8A57FBDD2611}"/>
    <dgm:cxn modelId="{B1F58B2E-36C8-A541-9B3B-C574C9AD9CA8}" type="presParOf" srcId="{E254C168-0BC7-0A42-BF87-DF6E35D91066}" destId="{F4D96F5A-9DC7-764B-A4DD-8CA48B44ED2A}" srcOrd="0" destOrd="0" presId="urn:microsoft.com/office/officeart/2005/8/layout/lProcess3"/>
    <dgm:cxn modelId="{B0D46A25-F587-6546-8AE0-70970BA85BFB}" type="presParOf" srcId="{F4D96F5A-9DC7-764B-A4DD-8CA48B44ED2A}" destId="{F2D31852-94B2-6944-8DD8-B229FACC70EA}" srcOrd="0" destOrd="0" presId="urn:microsoft.com/office/officeart/2005/8/layout/lProcess3"/>
    <dgm:cxn modelId="{37924BB4-43F7-E34A-9385-CA4C8B056765}" type="presParOf" srcId="{F4D96F5A-9DC7-764B-A4DD-8CA48B44ED2A}" destId="{6F32CB17-6176-7144-B44A-3A7886E856E5}" srcOrd="1" destOrd="0" presId="urn:microsoft.com/office/officeart/2005/8/layout/lProcess3"/>
    <dgm:cxn modelId="{6048B90C-8572-4B41-BE70-D1D15339F00B}" type="presParOf" srcId="{F4D96F5A-9DC7-764B-A4DD-8CA48B44ED2A}" destId="{9C70DFA4-BB2B-3F48-98B3-8EDA03074AFE}" srcOrd="2" destOrd="0" presId="urn:microsoft.com/office/officeart/2005/8/layout/lProcess3"/>
    <dgm:cxn modelId="{A78CE64C-BE4B-5E4E-BF01-ABD7EEC283C1}" type="presParOf" srcId="{E254C168-0BC7-0A42-BF87-DF6E35D91066}" destId="{0BD6EDB1-5673-5E4C-856B-3415267DBBD7}" srcOrd="1" destOrd="0" presId="urn:microsoft.com/office/officeart/2005/8/layout/lProcess3"/>
    <dgm:cxn modelId="{70DC3DE8-3096-DD43-991C-AFB3D76142B7}" type="presParOf" srcId="{E254C168-0BC7-0A42-BF87-DF6E35D91066}" destId="{902498B7-924D-A443-8ED1-47F6D74BF58B}" srcOrd="2" destOrd="0" presId="urn:microsoft.com/office/officeart/2005/8/layout/lProcess3"/>
    <dgm:cxn modelId="{AC5F1469-7280-144A-93B8-A9551EC3049C}" type="presParOf" srcId="{902498B7-924D-A443-8ED1-47F6D74BF58B}" destId="{5E6906EC-E3A5-7D45-BFCD-5CC266CC6C90}" srcOrd="0" destOrd="0" presId="urn:microsoft.com/office/officeart/2005/8/layout/lProcess3"/>
    <dgm:cxn modelId="{936402A6-F368-BB4A-96EE-55DD7608B8E4}" type="presParOf" srcId="{902498B7-924D-A443-8ED1-47F6D74BF58B}" destId="{64AD95F5-8203-9549-9E86-140E20A972EA}" srcOrd="1" destOrd="0" presId="urn:microsoft.com/office/officeart/2005/8/layout/lProcess3"/>
    <dgm:cxn modelId="{D48BC7C9-6893-5340-9FD1-3E31BCDB8123}" type="presParOf" srcId="{902498B7-924D-A443-8ED1-47F6D74BF58B}" destId="{55E2B330-7004-0040-A160-47362D401185}" srcOrd="2" destOrd="0" presId="urn:microsoft.com/office/officeart/2005/8/layout/lProcess3"/>
    <dgm:cxn modelId="{A391212D-6D2F-C144-B861-B3881A49C830}" type="presParOf" srcId="{E254C168-0BC7-0A42-BF87-DF6E35D91066}" destId="{2BE685F1-9C4D-A84E-B292-61BDADFC63A2}" srcOrd="3" destOrd="0" presId="urn:microsoft.com/office/officeart/2005/8/layout/lProcess3"/>
    <dgm:cxn modelId="{6DD3CD4E-DF10-4642-946E-20021489B0AC}" type="presParOf" srcId="{E254C168-0BC7-0A42-BF87-DF6E35D91066}" destId="{EAA3214A-5DA2-8540-BF9D-AE852FF3299D}" srcOrd="4" destOrd="0" presId="urn:microsoft.com/office/officeart/2005/8/layout/lProcess3"/>
    <dgm:cxn modelId="{E18F2669-F486-1B4F-9F05-1C0C0D2784C3}" type="presParOf" srcId="{EAA3214A-5DA2-8540-BF9D-AE852FF3299D}" destId="{B8166D50-C1DB-5146-9452-A6670A9C756F}" srcOrd="0" destOrd="0" presId="urn:microsoft.com/office/officeart/2005/8/layout/lProcess3"/>
    <dgm:cxn modelId="{3B8DB9D6-872A-784F-8DE0-8612017346FA}" type="presParOf" srcId="{EAA3214A-5DA2-8540-BF9D-AE852FF3299D}" destId="{81F035A4-156E-394F-839B-A531EF80E821}" srcOrd="1" destOrd="0" presId="urn:microsoft.com/office/officeart/2005/8/layout/lProcess3"/>
    <dgm:cxn modelId="{350B5271-4715-494E-8F64-2E57AD3CD46A}" type="presParOf" srcId="{EAA3214A-5DA2-8540-BF9D-AE852FF3299D}" destId="{EAE2C849-D38E-3B46-BB6F-7C5D9533CEB5}" srcOrd="2" destOrd="0" presId="urn:microsoft.com/office/officeart/2005/8/layout/lProcess3"/>
    <dgm:cxn modelId="{9825E26D-9D6D-224A-A03A-0B56184179C2}" type="presParOf" srcId="{E254C168-0BC7-0A42-BF87-DF6E35D91066}" destId="{0DDF6D08-F9EE-CF43-86D3-FDA3134BD147}" srcOrd="5" destOrd="0" presId="urn:microsoft.com/office/officeart/2005/8/layout/lProcess3"/>
    <dgm:cxn modelId="{1EE32C56-9792-6142-8141-0C5E65790D5F}" type="presParOf" srcId="{E254C168-0BC7-0A42-BF87-DF6E35D91066}" destId="{920F596F-744D-5F4C-B24C-3A69317DC751}" srcOrd="6" destOrd="0" presId="urn:microsoft.com/office/officeart/2005/8/layout/lProcess3"/>
    <dgm:cxn modelId="{01FBF6DF-E3A3-A24E-8F1F-B68AF1672744}" type="presParOf" srcId="{920F596F-744D-5F4C-B24C-3A69317DC751}" destId="{60CD7D88-835E-1948-B30B-38D89650B59A}" srcOrd="0" destOrd="0" presId="urn:microsoft.com/office/officeart/2005/8/layout/lProcess3"/>
    <dgm:cxn modelId="{5411EE49-8653-5F4A-872A-F284D4DAADB5}" type="presParOf" srcId="{920F596F-744D-5F4C-B24C-3A69317DC751}" destId="{1285F6A4-0A3F-854E-9CFB-9B511821FE4A}" srcOrd="1" destOrd="0" presId="urn:microsoft.com/office/officeart/2005/8/layout/lProcess3"/>
    <dgm:cxn modelId="{28A68DFA-9F17-E64E-929B-2C0DEC107A52}" type="presParOf" srcId="{920F596F-744D-5F4C-B24C-3A69317DC751}" destId="{40AADFC1-FA72-2340-B89E-CAB454E92671}" srcOrd="2" destOrd="0" presId="urn:microsoft.com/office/officeart/2005/8/layout/lProcess3"/>
    <dgm:cxn modelId="{F2BFB6C2-10DD-CB42-88AD-BE366461DAA4}" type="presParOf" srcId="{E254C168-0BC7-0A42-BF87-DF6E35D91066}" destId="{D9ECEFDF-E599-4A4F-B3E1-68E0EC08AF24}" srcOrd="7" destOrd="0" presId="urn:microsoft.com/office/officeart/2005/8/layout/lProcess3"/>
    <dgm:cxn modelId="{4768B5E0-0FA0-1E4D-8EF5-2F959AF76E7E}" type="presParOf" srcId="{E254C168-0BC7-0A42-BF87-DF6E35D91066}" destId="{B9CBBF9B-849D-104D-AC85-E7CACEF1A2B4}" srcOrd="8" destOrd="0" presId="urn:microsoft.com/office/officeart/2005/8/layout/lProcess3"/>
    <dgm:cxn modelId="{E632E5D9-CCD8-8741-AAAE-7096E6BDDC90}" type="presParOf" srcId="{B9CBBF9B-849D-104D-AC85-E7CACEF1A2B4}" destId="{0597EB03-68D9-0147-9AE2-253084CCCD95}" srcOrd="0" destOrd="0" presId="urn:microsoft.com/office/officeart/2005/8/layout/lProcess3"/>
    <dgm:cxn modelId="{77679BDF-AC0E-4C4C-A215-142BF32DFC99}" type="presParOf" srcId="{B9CBBF9B-849D-104D-AC85-E7CACEF1A2B4}" destId="{F348E2E4-7041-A045-A620-6D305B3CF4B3}" srcOrd="1" destOrd="0" presId="urn:microsoft.com/office/officeart/2005/8/layout/lProcess3"/>
    <dgm:cxn modelId="{DC01EC21-7EB5-7F49-993F-7EA8596C3DF1}" type="presParOf" srcId="{B9CBBF9B-849D-104D-AC85-E7CACEF1A2B4}" destId="{46614586-8E93-1243-9ED5-D3D066007D90}" srcOrd="2" destOrd="0" presId="urn:microsoft.com/office/officeart/2005/8/layout/lProcess3"/>
    <dgm:cxn modelId="{1E145A57-D9D2-4B5F-8BA9-1C619A022703}" type="presParOf" srcId="{E254C168-0BC7-0A42-BF87-DF6E35D91066}" destId="{A6DFE2DB-4B6C-419D-94FA-E8C7BAB5625E}" srcOrd="9" destOrd="0" presId="urn:microsoft.com/office/officeart/2005/8/layout/lProcess3"/>
    <dgm:cxn modelId="{E6A36A9E-3FEA-4D46-B83A-49B5AFD8293B}" type="presParOf" srcId="{E254C168-0BC7-0A42-BF87-DF6E35D91066}" destId="{5E46D65E-A81F-4645-B5C4-BACAF1D42465}" srcOrd="10" destOrd="0" presId="urn:microsoft.com/office/officeart/2005/8/layout/lProcess3"/>
    <dgm:cxn modelId="{571022CB-B4BE-4787-A4EE-B8F01F3C7B92}" type="presParOf" srcId="{5E46D65E-A81F-4645-B5C4-BACAF1D42465}" destId="{791A43AF-F881-4B2D-9B50-B3CC6222D3DA}" srcOrd="0" destOrd="0" presId="urn:microsoft.com/office/officeart/2005/8/layout/lProcess3"/>
    <dgm:cxn modelId="{CB399FF5-A333-4107-9C9A-7883330CA315}" type="presParOf" srcId="{5E46D65E-A81F-4645-B5C4-BACAF1D42465}" destId="{620A7C6B-C974-4759-BF09-878D523849DA}" srcOrd="1" destOrd="0" presId="urn:microsoft.com/office/officeart/2005/8/layout/lProcess3"/>
    <dgm:cxn modelId="{1C3A738B-CFC5-4C78-ADAE-651AF4FAC385}" type="presParOf" srcId="{5E46D65E-A81F-4645-B5C4-BACAF1D42465}" destId="{48FEDEF8-F6D4-4D31-8AEC-466C6D24366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31852-94B2-6944-8DD8-B229FACC70EA}">
      <dsp:nvSpPr>
        <dsp:cNvPr id="0" name=""/>
        <dsp:cNvSpPr/>
      </dsp:nvSpPr>
      <dsp:spPr>
        <a:xfrm>
          <a:off x="222820" y="139261"/>
          <a:ext cx="1304445" cy="49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</a:t>
          </a:r>
          <a:endParaRPr lang="ru-RU" sz="3200" kern="1200" dirty="0"/>
        </a:p>
      </dsp:txBody>
      <dsp:txXfrm>
        <a:off x="470217" y="139261"/>
        <a:ext cx="809651" cy="494794"/>
      </dsp:txXfrm>
    </dsp:sp>
    <dsp:sp modelId="{9C70DFA4-BB2B-3F48-98B3-8EDA03074AFE}">
      <dsp:nvSpPr>
        <dsp:cNvPr id="0" name=""/>
        <dsp:cNvSpPr/>
      </dsp:nvSpPr>
      <dsp:spPr>
        <a:xfrm>
          <a:off x="1226312" y="2365"/>
          <a:ext cx="7258402" cy="76858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Обратиться к нашему сотруднику для экскурсии по автобусу и рассказа о системе.</a:t>
          </a:r>
          <a:endParaRPr lang="ru-RU" sz="1400" kern="1200" dirty="0"/>
        </a:p>
      </dsp:txBody>
      <dsp:txXfrm>
        <a:off x="1610606" y="2365"/>
        <a:ext cx="6489815" cy="768587"/>
      </dsp:txXfrm>
    </dsp:sp>
    <dsp:sp modelId="{5E6906EC-E3A5-7D45-BFCD-5CC266CC6C90}">
      <dsp:nvSpPr>
        <dsp:cNvPr id="0" name=""/>
        <dsp:cNvSpPr/>
      </dsp:nvSpPr>
      <dsp:spPr>
        <a:xfrm>
          <a:off x="222820" y="1037893"/>
          <a:ext cx="1304445" cy="493988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</a:t>
          </a:r>
          <a:endParaRPr lang="ru-RU" sz="3200" kern="1200" dirty="0"/>
        </a:p>
      </dsp:txBody>
      <dsp:txXfrm>
        <a:off x="469814" y="1037893"/>
        <a:ext cx="810457" cy="493988"/>
      </dsp:txXfrm>
    </dsp:sp>
    <dsp:sp modelId="{55E2B330-7004-0040-A160-47362D401185}">
      <dsp:nvSpPr>
        <dsp:cNvPr id="0" name=""/>
        <dsp:cNvSpPr/>
      </dsp:nvSpPr>
      <dsp:spPr>
        <a:xfrm>
          <a:off x="1226312" y="900593"/>
          <a:ext cx="7241935" cy="76858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Увидеть Автоматизированное рабочее место (АРМ) водителя. </a:t>
          </a: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/>
          </a:r>
          <a:b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</a:b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Около </a:t>
          </a: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руля закреплен Планшет  </a:t>
          </a:r>
          <a:r>
            <a:rPr lang="en-US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слайд 6</a:t>
          </a:r>
          <a:r>
            <a:rPr lang="en-US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)</a:t>
          </a: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 демонстрирующий работу АРМ водителя.  Наш сотрудник расскажет и продемонстрирует  функционал АРМ и его роль в обеспечении безопасности движения.</a:t>
          </a:r>
          <a:endParaRPr lang="ru-RU" sz="1400" kern="1200" dirty="0"/>
        </a:p>
      </dsp:txBody>
      <dsp:txXfrm>
        <a:off x="1610606" y="900593"/>
        <a:ext cx="6473348" cy="768587"/>
      </dsp:txXfrm>
    </dsp:sp>
    <dsp:sp modelId="{B8166D50-C1DB-5146-9452-A6670A9C756F}">
      <dsp:nvSpPr>
        <dsp:cNvPr id="0" name=""/>
        <dsp:cNvSpPr/>
      </dsp:nvSpPr>
      <dsp:spPr>
        <a:xfrm>
          <a:off x="222820" y="1935718"/>
          <a:ext cx="1304445" cy="49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3</a:t>
          </a:r>
          <a:endParaRPr lang="ru-RU" sz="3200" kern="1200" dirty="0"/>
        </a:p>
      </dsp:txBody>
      <dsp:txXfrm>
        <a:off x="470217" y="1935718"/>
        <a:ext cx="809651" cy="494794"/>
      </dsp:txXfrm>
    </dsp:sp>
    <dsp:sp modelId="{EAE2C849-D38E-3B46-BB6F-7C5D9533CEB5}">
      <dsp:nvSpPr>
        <dsp:cNvPr id="0" name=""/>
        <dsp:cNvSpPr/>
      </dsp:nvSpPr>
      <dsp:spPr>
        <a:xfrm>
          <a:off x="1226312" y="1798822"/>
          <a:ext cx="7253579" cy="76858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Ознакомиться с модулем приема оплаты проезда</a:t>
          </a:r>
          <a:r>
            <a:rPr lang="ru-RU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 </a:t>
          </a:r>
          <a:br>
            <a:rPr lang="ru-RU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</a:br>
          <a:r>
            <a:rPr lang="ru-RU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Инновационные системы оплаты проезда</a:t>
          </a:r>
          <a:r>
            <a:rPr lang="en-US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 </a:t>
          </a:r>
          <a:r>
            <a:rPr lang="ru-RU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по карте «Подорожник» и «Стрелка», по банковской карте , звонком</a:t>
          </a:r>
          <a:r>
            <a:rPr lang="en-US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на выделенный  номер, по совпадению координат пассажира и ТС, по паролю </a:t>
          </a:r>
          <a:r>
            <a:rPr lang="en-US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ru-RU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слайд  7</a:t>
          </a:r>
          <a:r>
            <a:rPr lang="en-US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)</a:t>
          </a:r>
          <a:r>
            <a:rPr lang="ru-RU" sz="1400" b="1" kern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. </a:t>
          </a:r>
        </a:p>
      </dsp:txBody>
      <dsp:txXfrm>
        <a:off x="1610606" y="1798822"/>
        <a:ext cx="6484992" cy="768587"/>
      </dsp:txXfrm>
    </dsp:sp>
    <dsp:sp modelId="{60CD7D88-835E-1948-B30B-38D89650B59A}">
      <dsp:nvSpPr>
        <dsp:cNvPr id="0" name=""/>
        <dsp:cNvSpPr/>
      </dsp:nvSpPr>
      <dsp:spPr>
        <a:xfrm>
          <a:off x="222820" y="2833946"/>
          <a:ext cx="1304445" cy="49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4</a:t>
          </a:r>
          <a:endParaRPr lang="ru-RU" sz="3200" kern="1200" dirty="0"/>
        </a:p>
      </dsp:txBody>
      <dsp:txXfrm>
        <a:off x="470217" y="2833946"/>
        <a:ext cx="809651" cy="494794"/>
      </dsp:txXfrm>
    </dsp:sp>
    <dsp:sp modelId="{40AADFC1-FA72-2340-B89E-CAB454E92671}">
      <dsp:nvSpPr>
        <dsp:cNvPr id="0" name=""/>
        <dsp:cNvSpPr/>
      </dsp:nvSpPr>
      <dsp:spPr>
        <a:xfrm>
          <a:off x="1226312" y="2697050"/>
          <a:ext cx="7266241" cy="76858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Экран  1 </a:t>
          </a:r>
          <a:r>
            <a:rPr lang="en-US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Осуществить</a:t>
          </a:r>
          <a:r>
            <a:rPr lang="ru-RU" sz="1400" b="1" kern="1200" baseline="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р</a:t>
          </a: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егистрацию. Испытать  способы оплаты, проезда. Увидеть  Личный кабинет пассажира, механизм списания  оплаты за проезда, возможность смены приоритетов счетов оплаты проезда. </a:t>
          </a:r>
          <a:endParaRPr lang="ru-RU" sz="1400" kern="1200" dirty="0"/>
        </a:p>
      </dsp:txBody>
      <dsp:txXfrm>
        <a:off x="1610606" y="2697050"/>
        <a:ext cx="6497654" cy="768587"/>
      </dsp:txXfrm>
    </dsp:sp>
    <dsp:sp modelId="{0597EB03-68D9-0147-9AE2-253084CCCD95}">
      <dsp:nvSpPr>
        <dsp:cNvPr id="0" name=""/>
        <dsp:cNvSpPr/>
      </dsp:nvSpPr>
      <dsp:spPr>
        <a:xfrm>
          <a:off x="222820" y="3729552"/>
          <a:ext cx="1304445" cy="498248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5</a:t>
          </a:r>
          <a:endParaRPr lang="ru-RU" sz="3200" kern="1200" dirty="0"/>
        </a:p>
      </dsp:txBody>
      <dsp:txXfrm>
        <a:off x="471944" y="3729552"/>
        <a:ext cx="806197" cy="498248"/>
      </dsp:txXfrm>
    </dsp:sp>
    <dsp:sp modelId="{46614586-8E93-1243-9ED5-D3D066007D90}">
      <dsp:nvSpPr>
        <dsp:cNvPr id="0" name=""/>
        <dsp:cNvSpPr/>
      </dsp:nvSpPr>
      <dsp:spPr>
        <a:xfrm>
          <a:off x="1222000" y="3597945"/>
          <a:ext cx="7266049" cy="766796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  Экран 2</a:t>
          </a:r>
          <a:r>
            <a:rPr lang="en-US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</a:t>
          </a:r>
          <a:r>
            <a:rPr lang="ru-RU" sz="1400" b="1" kern="1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Ознакомиться с презентациями о возможностях системы. </a:t>
          </a:r>
          <a:endParaRPr lang="ru-RU" sz="1400" kern="1200" dirty="0"/>
        </a:p>
      </dsp:txBody>
      <dsp:txXfrm>
        <a:off x="1605398" y="3597945"/>
        <a:ext cx="6499253" cy="766796"/>
      </dsp:txXfrm>
    </dsp:sp>
    <dsp:sp modelId="{791A43AF-F881-4B2D-9B50-B3CC6222D3DA}">
      <dsp:nvSpPr>
        <dsp:cNvPr id="0" name=""/>
        <dsp:cNvSpPr/>
      </dsp:nvSpPr>
      <dsp:spPr>
        <a:xfrm>
          <a:off x="270635" y="4618630"/>
          <a:ext cx="1303264" cy="49747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6</a:t>
          </a:r>
          <a:endParaRPr lang="ru-RU" sz="3200" kern="1200" dirty="0"/>
        </a:p>
      </dsp:txBody>
      <dsp:txXfrm>
        <a:off x="519375" y="4618630"/>
        <a:ext cx="805785" cy="497479"/>
      </dsp:txXfrm>
    </dsp:sp>
    <dsp:sp modelId="{48FEDEF8-F6D4-4D31-8AEC-466C6D243669}">
      <dsp:nvSpPr>
        <dsp:cNvPr id="0" name=""/>
        <dsp:cNvSpPr/>
      </dsp:nvSpPr>
      <dsp:spPr>
        <a:xfrm>
          <a:off x="1279086" y="4467990"/>
          <a:ext cx="7264800" cy="76858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Познакомиться с современными решениями высокоскоростной связи с транспортными средствами. На экране 2 демонстрируется трансляция изображения с видеокамер салона автобуса</a:t>
          </a:r>
          <a:endParaRPr lang="ru-RU" sz="1400" b="1" kern="1200" dirty="0"/>
        </a:p>
      </dsp:txBody>
      <dsp:txXfrm>
        <a:off x="1663380" y="4467990"/>
        <a:ext cx="6496213" cy="768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t>5/23/16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t>5/23/16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132447"/>
            <a:ext cx="6400800" cy="3047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Редактируемый элемент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7" y="653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2" y="56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88" y="1886466"/>
            <a:ext cx="4789624" cy="19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2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50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2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20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7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4426297"/>
            <a:ext cx="4038600" cy="169986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4426297"/>
            <a:ext cx="4038600" cy="169986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9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199" y="2346583"/>
            <a:ext cx="5018388" cy="392404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9" y="2360173"/>
            <a:ext cx="3036565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11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8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132447"/>
            <a:ext cx="6400800" cy="3047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Город и год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7" y="653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2" y="56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3901769"/>
            <a:ext cx="6400800" cy="940999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849607"/>
            <a:ext cx="6400800" cy="61720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 smtClean="0"/>
              <a:t>Имя и контактные данные автора</a:t>
            </a:r>
            <a:endParaRPr lang="en-US" dirty="0" smtClean="0"/>
          </a:p>
        </p:txBody>
      </p:sp>
      <p:pic>
        <p:nvPicPr>
          <p:cNvPr id="2" name="Picture 1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82" y="1277170"/>
            <a:ext cx="4089436" cy="16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4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4693" y="1329895"/>
            <a:ext cx="5965438" cy="198529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5698" y="3429000"/>
            <a:ext cx="5965825" cy="2203451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 smtClean="0"/>
              <a:t>Имя и контактные данные автора</a:t>
            </a:r>
            <a:endParaRPr lang="en-US" dirty="0" smtClean="0"/>
          </a:p>
        </p:txBody>
      </p:sp>
      <p:pic>
        <p:nvPicPr>
          <p:cNvPr id="5" name="Picture 4" descr="ITMO_logo2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53"/>
            <a:ext cx="3601115" cy="7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1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3140" y="1236509"/>
            <a:ext cx="2713244" cy="2192491"/>
          </a:xfrm>
        </p:spPr>
        <p:txBody>
          <a:bodyPr anchor="t" anchorCtr="0">
            <a:normAutofit/>
          </a:bodyPr>
          <a:lstStyle>
            <a:lvl1pPr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Место для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2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680373"/>
            <a:ext cx="8229600" cy="82731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716939"/>
            <a:ext cx="8229600" cy="792163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Контактные данные</a:t>
            </a:r>
            <a:endParaRPr lang="en-US" dirty="0" smtClean="0"/>
          </a:p>
        </p:txBody>
      </p:sp>
      <p:pic>
        <p:nvPicPr>
          <p:cNvPr id="6" name="Picture 5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31" y="763788"/>
            <a:ext cx="2971338" cy="12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2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328177"/>
            <a:ext cx="6273934" cy="379798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  <p:pic>
        <p:nvPicPr>
          <p:cNvPr id="3" name="Picture 2" descr="слоган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42" y="5076408"/>
            <a:ext cx="2412864" cy="1799997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8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346583"/>
            <a:ext cx="4038600" cy="377958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2346583"/>
            <a:ext cx="4038600" cy="377958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9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199" y="2346583"/>
            <a:ext cx="5018388" cy="392404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59438" y="2346326"/>
            <a:ext cx="3027362" cy="1885951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8" y="4384675"/>
            <a:ext cx="3027362" cy="1885951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665"/>
            <a:ext cx="8229600" cy="827087"/>
          </a:xfrm>
        </p:spPr>
        <p:txBody>
          <a:bodyPr/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6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2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50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57202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276150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6097917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2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20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7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275820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6085707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theme" Target="../theme/theme2.xml"/><Relationship Id="rId9" Type="http://schemas.openxmlformats.org/officeDocument/2006/relationships/image" Target="../media/image4.pn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9932"/>
            <a:ext cx="82296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439283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6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2" r:id="rId3"/>
    <p:sldLayoutId id="2147483686" r:id="rId4"/>
    <p:sldLayoutId id="2147483689" r:id="rId5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"/>
            <a:ext cx="9144000" cy="791396"/>
          </a:xfrm>
          <a:prstGeom prst="rect">
            <a:avLst/>
          </a:prstGeom>
          <a:solidFill>
            <a:srgbClr val="0230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9932"/>
            <a:ext cx="82296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865051" y="55121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ITMO_logo3_RU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30254" cy="7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6.tiff"/><Relationship Id="rId5" Type="http://schemas.openxmlformats.org/officeDocument/2006/relationships/image" Target="../media/image30.tiff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0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.png"/><Relationship Id="rId6" Type="http://schemas.openxmlformats.org/officeDocument/2006/relationships/image" Target="../media/image26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2113" y="5200593"/>
            <a:ext cx="6879772" cy="1403284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20000"/>
              </a:lnSpc>
            </a:pPr>
            <a:r>
              <a:rPr lang="ru-RU" sz="2000" b="1" dirty="0" smtClean="0">
                <a:ea typeface="Verdana" pitchFamily="34" charset="0"/>
                <a:cs typeface="Verdana"/>
              </a:rPr>
              <a:t>Международный инновационный форум пассажирского транспорта </a:t>
            </a:r>
            <a:r>
              <a:rPr lang="en-US" sz="2000" b="1" dirty="0" err="1" smtClean="0">
                <a:ea typeface="Verdana" pitchFamily="34" charset="0"/>
                <a:cs typeface="Verdana"/>
              </a:rPr>
              <a:t>SmartTRANSPORT</a:t>
            </a:r>
            <a:r>
              <a:rPr lang="en-US" sz="2000" b="1" dirty="0" smtClean="0">
                <a:ea typeface="Verdana" pitchFamily="34" charset="0"/>
                <a:cs typeface="Verdana"/>
              </a:rPr>
              <a:t> 2016</a:t>
            </a:r>
            <a:endParaRPr lang="ru-RU" sz="1400" b="1" dirty="0">
              <a:ea typeface="Verdana" pitchFamily="34" charset="0"/>
              <a:cs typeface="Verdana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968" y="403506"/>
            <a:ext cx="4142057" cy="80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-3" y="4197255"/>
            <a:ext cx="9144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Краткий путеводитель по стенду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>
                <a:solidFill>
                  <a:schemeClr val="bg1"/>
                </a:solidFill>
              </a:rPr>
              <a:t>Информационные системы и технологии для транспортной </a:t>
            </a:r>
            <a:r>
              <a:rPr lang="ru-RU" sz="2800" b="1" dirty="0" smtClean="0">
                <a:solidFill>
                  <a:schemeClr val="bg1"/>
                </a:solidFill>
              </a:rPr>
              <a:t>отрасли»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69" y="3175628"/>
            <a:ext cx="4142056" cy="78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6973"/>
            <a:ext cx="8229600" cy="827311"/>
          </a:xfrm>
        </p:spPr>
        <p:txBody>
          <a:bodyPr/>
          <a:lstStyle/>
          <a:p>
            <a:r>
              <a:rPr lang="ru-RU" b="0" dirty="0" smtClean="0"/>
              <a:t>Спасибо за внимание</a:t>
            </a:r>
            <a:r>
              <a:rPr lang="en-US" b="0" dirty="0" smtClean="0"/>
              <a:t>!</a:t>
            </a:r>
            <a:endParaRPr lang="en-US" b="0" dirty="0"/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1371600" y="3117159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Контакты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Горелик Самуил Лейбович 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Email: samgor46@gmail.com</a:t>
            </a:r>
            <a:endParaRPr lang="ru-RU" sz="1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Телефон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+7 921 311 02 57 </a:t>
            </a:r>
            <a:endParaRPr lang="ru-RU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t="22940" b="18068"/>
          <a:stretch/>
        </p:blipFill>
        <p:spPr>
          <a:xfrm>
            <a:off x="0" y="4869759"/>
            <a:ext cx="9144000" cy="155733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105" y="384848"/>
            <a:ext cx="3242607" cy="626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05" y="1195199"/>
            <a:ext cx="1385887" cy="767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r="69501"/>
          <a:stretch/>
        </p:blipFill>
        <p:spPr bwMode="auto">
          <a:xfrm>
            <a:off x="93850" y="4087794"/>
            <a:ext cx="2256770" cy="597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93"/>
          <a:stretch/>
        </p:blipFill>
        <p:spPr>
          <a:xfrm>
            <a:off x="93850" y="3256719"/>
            <a:ext cx="1636712" cy="548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9120" y="426752"/>
            <a:ext cx="3352800" cy="66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855590" y="3079250"/>
            <a:ext cx="2156330" cy="1030801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Инжиниринговый центр «М2М телемеханика и приборостроение» Университет ИТМО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485" y="783431"/>
            <a:ext cx="8994530" cy="8270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Анкета посетителя стенда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500" y="2280563"/>
            <a:ext cx="903751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1. Ваше впечатление от посещения стенда «Информационные системы и технологии для транспортной отрасли» в целом* </a:t>
            </a:r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Отлично. Мероприятие превзошло мои ожидания</a:t>
            </a:r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Хорошо. Получил(а) то, что ожидал(а)</a:t>
            </a:r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Удовлетворительно. В целом мероприятие прошло неплохо, но не все мои ожидания оправдались</a:t>
            </a:r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Неудовлетворительно. Не получил(а) того, чего хотел(а)	</a:t>
            </a:r>
            <a:br>
              <a:rPr lang="ru-RU" sz="1200" dirty="0" smtClean="0"/>
            </a:br>
            <a:endParaRPr lang="ru-RU" sz="1200" dirty="0" smtClean="0"/>
          </a:p>
          <a:p>
            <a:r>
              <a:rPr lang="ru-RU" sz="1200" dirty="0" smtClean="0"/>
              <a:t>2. Как вы считаете, удобно ли будет производить оплату проезда способом, представленным на стенде?</a:t>
            </a:r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Да. Думаю, это легко и быстро</a:t>
            </a:r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Нет. Не понимаю для чего все эти заморочки</a:t>
            </a:r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Затрудняюсь ответить, поскольку не пользуюсь общественным транспортом</a:t>
            </a:r>
          </a:p>
          <a:p>
            <a:endParaRPr lang="ru-RU" sz="1200" dirty="0"/>
          </a:p>
          <a:p>
            <a:r>
              <a:rPr lang="ru-RU" sz="1200" dirty="0"/>
              <a:t>3</a:t>
            </a:r>
            <a:r>
              <a:rPr lang="ru-RU" sz="1200" dirty="0" smtClean="0"/>
              <a:t>. На ваш взгляд, понятны ли рабочие интерфейсы представленных систем (АРМ водителя, диспетчера, личный кабинет  пассажира)?</a:t>
            </a:r>
            <a:endParaRPr lang="ru-RU" sz="1200" dirty="0"/>
          </a:p>
          <a:p>
            <a:pPr marL="285750" indent="-285750">
              <a:buFont typeface="Wingdings" charset="2"/>
              <a:buChar char="q"/>
            </a:pPr>
            <a:r>
              <a:rPr lang="ru-RU" sz="1200" dirty="0"/>
              <a:t>Да. </a:t>
            </a:r>
            <a:r>
              <a:rPr lang="ru-RU" sz="1200" dirty="0" smtClean="0"/>
              <a:t>Очень простые и удобные. Ничего лишнего</a:t>
            </a:r>
            <a:endParaRPr lang="ru-RU" sz="1200" dirty="0"/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Нет</a:t>
            </a:r>
            <a:r>
              <a:rPr lang="ru-RU" sz="1200" dirty="0"/>
              <a:t>. </a:t>
            </a:r>
            <a:r>
              <a:rPr lang="ru-RU" sz="1200" dirty="0" smtClean="0"/>
              <a:t>Слишком сложно</a:t>
            </a:r>
          </a:p>
          <a:p>
            <a:pPr marL="285750" indent="-285750">
              <a:buFont typeface="Wingdings" charset="2"/>
              <a:buChar char="q"/>
            </a:pPr>
            <a:r>
              <a:rPr lang="ru-RU" sz="1200" dirty="0" smtClean="0"/>
              <a:t>Затрудняюсь ответить</a:t>
            </a:r>
          </a:p>
          <a:p>
            <a:endParaRPr lang="ru-RU" sz="1200" dirty="0"/>
          </a:p>
          <a:p>
            <a:r>
              <a:rPr lang="ru-RU" sz="1200" dirty="0" smtClean="0"/>
              <a:t>4. Ваши рекомендации и пожелания организаторам стенда</a:t>
            </a:r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-1" y="6030913"/>
            <a:ext cx="9144001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>
                <a:solidFill>
                  <a:srgbClr val="FF0000"/>
                </a:solidFill>
              </a:rPr>
              <a:t>Спасибо!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3254" y="1462268"/>
            <a:ext cx="8837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Уважаемые посетители, просим Вас ответить на несколько вопросов о нашей работе. </a:t>
            </a:r>
            <a:br>
              <a:rPr lang="ru-RU" sz="1600" dirty="0" smtClean="0"/>
            </a:br>
            <a:r>
              <a:rPr lang="ru-RU" sz="1600" dirty="0" smtClean="0"/>
              <a:t>Ваше мнение очень важно для нас!</a:t>
            </a:r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2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3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5" name="Группа 14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4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7" name="Изображение 16"/>
              <p:cNvPicPr>
                <a:picLocks noChangeAspect="1"/>
              </p:cNvPicPr>
              <p:nvPr/>
            </p:nvPicPr>
            <p:blipFill rotWithShape="1">
              <a:blip r:embed="rId4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4197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0" y="696121"/>
            <a:ext cx="9144000" cy="827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Уважаемые посетители стенда, здесь вы можете:</a:t>
            </a: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276578"/>
              </p:ext>
            </p:extLst>
          </p:nvPr>
        </p:nvGraphicFramePr>
        <p:xfrm>
          <a:off x="228600" y="1463251"/>
          <a:ext cx="8715375" cy="526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7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8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1" name="Группа 10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2" name="Изображение 11"/>
              <p:cNvPicPr>
                <a:picLocks noChangeAspect="1"/>
              </p:cNvPicPr>
              <p:nvPr/>
            </p:nvPicPr>
            <p:blipFill rotWithShape="1">
              <a:blip r:embed="rId9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3" name="Изображение 12"/>
              <p:cNvPicPr>
                <a:picLocks noChangeAspect="1"/>
              </p:cNvPicPr>
              <p:nvPr/>
            </p:nvPicPr>
            <p:blipFill rotWithShape="1">
              <a:blip r:embed="rId9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2438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502" y="1400174"/>
            <a:ext cx="8121297" cy="1455805"/>
          </a:xfrm>
        </p:spPr>
        <p:txBody>
          <a:bodyPr anchor="ctr">
            <a:noAutofit/>
          </a:bodyPr>
          <a:lstStyle/>
          <a:p>
            <a:pPr algn="ctr"/>
            <a:r>
              <a:rPr lang="ru-RU" b="1" dirty="0" smtClean="0"/>
              <a:t>Состав и размещение экспозиции</a:t>
            </a:r>
            <a:br>
              <a:rPr lang="ru-RU" b="1" dirty="0" smtClean="0"/>
            </a:br>
            <a:r>
              <a:rPr lang="ru-RU" sz="2000" dirty="0" smtClean="0"/>
              <a:t>Информационные </a:t>
            </a:r>
            <a:r>
              <a:rPr lang="ru-RU" sz="2000" dirty="0"/>
              <a:t>системы и технологии для транспортной отрасли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80401" y="2844800"/>
            <a:ext cx="8170572" cy="1118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9288" y="114300"/>
            <a:ext cx="3243162" cy="626465"/>
          </a:xfrm>
          <a:prstGeom prst="rect">
            <a:avLst/>
          </a:prstGeo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1125801" y="5629482"/>
            <a:ext cx="6879772" cy="987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lnSpc>
                <a:spcPct val="120000"/>
              </a:lnSpc>
            </a:pPr>
            <a:r>
              <a:rPr lang="ru-RU" sz="1800" smtClean="0">
                <a:ea typeface="Verdana" pitchFamily="34" charset="0"/>
                <a:cs typeface="Verdana"/>
              </a:rPr>
              <a:t>Международный инновационный форум пассажирского транспорта </a:t>
            </a:r>
            <a:r>
              <a:rPr lang="en-US" sz="1800" dirty="0" err="1" smtClean="0">
                <a:ea typeface="Verdana" pitchFamily="34" charset="0"/>
                <a:cs typeface="Verdana"/>
              </a:rPr>
              <a:t>SmartTRANSPORT</a:t>
            </a:r>
            <a:r>
              <a:rPr lang="en-US" sz="1800" dirty="0" smtClean="0">
                <a:ea typeface="Verdana" pitchFamily="34" charset="0"/>
                <a:cs typeface="Verdana"/>
              </a:rPr>
              <a:t> 2016</a:t>
            </a:r>
            <a:endParaRPr lang="ru-RU" sz="1200" dirty="0">
              <a:ea typeface="Verdana" pitchFamily="34" charset="0"/>
              <a:cs typeface="Verdana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0401" y="3459220"/>
            <a:ext cx="8170572" cy="1682767"/>
            <a:chOff x="480401" y="3459220"/>
            <a:chExt cx="8170572" cy="1682767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Изображение 15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9" name="Изображение 18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1921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4499" y="1639094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/>
              <a:t>Площадка перед автобусом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6546" y="1639094"/>
            <a:ext cx="96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u="sng" dirty="0" smtClean="0"/>
              <a:t>Автобус</a:t>
            </a:r>
          </a:p>
        </p:txBody>
      </p:sp>
      <p:sp>
        <p:nvSpPr>
          <p:cNvPr id="13" name="Заголовок 4"/>
          <p:cNvSpPr>
            <a:spLocks noGrp="1"/>
          </p:cNvSpPr>
          <p:nvPr>
            <p:ph type="title"/>
          </p:nvPr>
        </p:nvSpPr>
        <p:spPr>
          <a:xfrm>
            <a:off x="0" y="797719"/>
            <a:ext cx="9144000" cy="8270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Состав и размещение экспозиции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 rotWithShape="1">
          <a:blip r:embed="rId2"/>
          <a:srcRect t="13060"/>
          <a:stretch/>
        </p:blipFill>
        <p:spPr>
          <a:xfrm>
            <a:off x="2313328" y="3670224"/>
            <a:ext cx="4669744" cy="3044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4779998" y="1500594"/>
            <a:ext cx="14043" cy="211628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086350" y="2077064"/>
            <a:ext cx="3481897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 smtClean="0"/>
              <a:t>Планшет </a:t>
            </a:r>
            <a:r>
              <a:rPr lang="ru-RU" sz="1600" dirty="0"/>
              <a:t>водителя (АРМ</a:t>
            </a:r>
            <a:r>
              <a:rPr lang="ru-RU" sz="1600" dirty="0" smtClean="0"/>
              <a:t>) </a:t>
            </a:r>
            <a:r>
              <a:rPr lang="ru-RU" sz="1600" dirty="0"/>
              <a:t>(Экран </a:t>
            </a:r>
            <a:r>
              <a:rPr lang="ru-RU" sz="1600" dirty="0" smtClean="0"/>
              <a:t>3)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 smtClean="0"/>
              <a:t>Планшет в салоне (демонстрация оплаты) </a:t>
            </a:r>
            <a:r>
              <a:rPr lang="ru-RU" sz="1600" dirty="0"/>
              <a:t>(Экран </a:t>
            </a:r>
            <a:r>
              <a:rPr lang="ru-RU" sz="1600" dirty="0" smtClean="0"/>
              <a:t>4)</a:t>
            </a:r>
            <a:endParaRPr lang="ru-RU" sz="1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30039" y="2077064"/>
            <a:ext cx="4218161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 smtClean="0"/>
              <a:t>Стойка регистрации с ноутбуком для регистрации в личном кабинете пассажира, демонстрации системы оплаты проезда (Экран 1)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 smtClean="0"/>
              <a:t>Экран с презентациями </a:t>
            </a:r>
            <a:r>
              <a:rPr lang="ru-RU" sz="1600" dirty="0"/>
              <a:t>(Экран </a:t>
            </a:r>
            <a:r>
              <a:rPr lang="ru-RU" sz="1600" dirty="0" smtClean="0"/>
              <a:t>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 smtClean="0"/>
              <a:t>Стойка радиооборудования</a:t>
            </a:r>
            <a:endParaRPr lang="ru-RU" sz="1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794041" y="3950418"/>
            <a:ext cx="135022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600" dirty="0" smtClean="0">
                <a:solidFill>
                  <a:schemeClr val="bg1"/>
                </a:solidFill>
              </a:rPr>
              <a:t>Экран 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908571" y="3950418"/>
            <a:ext cx="135022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600" smtClean="0">
                <a:solidFill>
                  <a:schemeClr val="bg1"/>
                </a:solidFill>
              </a:rPr>
              <a:t>Экран 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976827" y="5416446"/>
            <a:ext cx="135022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600" dirty="0" smtClean="0"/>
              <a:t>Экран 2</a:t>
            </a:r>
            <a:endParaRPr lang="ru-RU" sz="16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518369" y="6229359"/>
            <a:ext cx="135022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600" dirty="0" smtClean="0"/>
              <a:t>Экран 1</a:t>
            </a:r>
            <a:endParaRPr lang="ru-RU" sz="16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9" name="Изображение 18"/>
            <p:cNvPicPr>
              <a:picLocks noChangeAspect="1"/>
            </p:cNvPicPr>
            <p:nvPr/>
          </p:nvPicPr>
          <p:blipFill rotWithShape="1">
            <a:blip r:embed="rId4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" name="Изображение 19"/>
            <p:cNvPicPr>
              <a:picLocks noChangeAspect="1"/>
            </p:cNvPicPr>
            <p:nvPr/>
          </p:nvPicPr>
          <p:blipFill rotWithShape="1">
            <a:blip r:embed="rId5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1" name="Группа 20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2" name="Изображение 21"/>
              <p:cNvPicPr>
                <a:picLocks noChangeAspect="1"/>
              </p:cNvPicPr>
              <p:nvPr/>
            </p:nvPicPr>
            <p:blipFill rotWithShape="1">
              <a:blip r:embed="rId6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3" name="Изображение 22"/>
              <p:cNvPicPr>
                <a:picLocks noChangeAspect="1"/>
              </p:cNvPicPr>
              <p:nvPr/>
            </p:nvPicPr>
            <p:blipFill rotWithShape="1">
              <a:blip r:embed="rId6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sp>
        <p:nvSpPr>
          <p:cNvPr id="5" name="Овал 4"/>
          <p:cNvSpPr/>
          <p:nvPr/>
        </p:nvSpPr>
        <p:spPr>
          <a:xfrm>
            <a:off x="2430489" y="4639211"/>
            <a:ext cx="219075" cy="45719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33" y="4225252"/>
            <a:ext cx="31189" cy="4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4350" y="4114217"/>
            <a:ext cx="109537" cy="111035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/>
          </a:scene3d>
          <a:sp3d z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247529" y="4715410"/>
            <a:ext cx="1135751" cy="62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200" dirty="0" smtClean="0">
                <a:solidFill>
                  <a:schemeClr val="tx2"/>
                </a:solidFill>
              </a:rPr>
              <a:t>Стойка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200" dirty="0" smtClean="0"/>
              <a:t>Радио-оборудования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140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307" y="1449012"/>
            <a:ext cx="5156668" cy="386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0" y="685959"/>
            <a:ext cx="9144000" cy="8270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Демонстрационное оборудование перед стендом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097989" y="3909757"/>
            <a:ext cx="2857499" cy="2717297"/>
            <a:chOff x="475928" y="4733528"/>
            <a:chExt cx="2088232" cy="189839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056" y="4805536"/>
              <a:ext cx="879660" cy="120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36" y="4805536"/>
              <a:ext cx="1112022" cy="120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28" y="4733528"/>
              <a:ext cx="2088232" cy="1898392"/>
            </a:xfrm>
            <a:prstGeom prst="rect">
              <a:avLst/>
            </a:prstGeom>
          </p:spPr>
        </p:pic>
      </p:grpSp>
      <p:sp>
        <p:nvSpPr>
          <p:cNvPr id="29" name="Прямоугольник 28"/>
          <p:cNvSpPr/>
          <p:nvPr/>
        </p:nvSpPr>
        <p:spPr>
          <a:xfrm>
            <a:off x="214409" y="1566902"/>
            <a:ext cx="3582941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6"/>
              </a:buBlip>
            </a:pPr>
            <a:r>
              <a:rPr lang="ru-RU" sz="2000" dirty="0"/>
              <a:t>На Экране </a:t>
            </a:r>
            <a:r>
              <a:rPr lang="ru-RU" sz="2000" dirty="0" smtClean="0"/>
              <a:t>1 демонстрируется:</a:t>
            </a:r>
          </a:p>
          <a:p>
            <a:pPr marL="407988" lvl="1" indent="-38100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ü"/>
            </a:pPr>
            <a:r>
              <a:rPr lang="ru-RU" dirty="0" smtClean="0"/>
              <a:t>Регистрация </a:t>
            </a:r>
            <a:r>
              <a:rPr lang="ru-RU" dirty="0"/>
              <a:t>в личном кабинете для тестирования сервиса оплаты</a:t>
            </a:r>
          </a:p>
          <a:p>
            <a:pPr marL="407988" lvl="1" indent="-38100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ü"/>
            </a:pPr>
            <a:r>
              <a:rPr lang="ru-RU" dirty="0"/>
              <a:t>Личный кабинет пассажира и </a:t>
            </a:r>
            <a:r>
              <a:rPr lang="ru-RU" dirty="0" smtClean="0"/>
              <a:t>способы оплаты 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65323" y="3938239"/>
            <a:ext cx="5965476" cy="24468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6"/>
              </a:buBlip>
            </a:pPr>
            <a:r>
              <a:rPr lang="ru-RU" sz="2000" dirty="0" smtClean="0"/>
              <a:t>На Экране </a:t>
            </a:r>
            <a:r>
              <a:rPr lang="ru-RU" sz="2000" smtClean="0"/>
              <a:t>2</a:t>
            </a:r>
            <a:r>
              <a:rPr lang="ru-RU" sz="2000" smtClean="0">
                <a:solidFill>
                  <a:srgbClr val="FF0000"/>
                </a:solidFill>
              </a:rPr>
              <a:t> </a:t>
            </a:r>
            <a:r>
              <a:rPr lang="ru-RU" sz="2000" smtClean="0"/>
              <a:t>представлены:</a:t>
            </a:r>
            <a:endParaRPr lang="ru-RU" sz="2000" dirty="0" smtClean="0"/>
          </a:p>
          <a:p>
            <a:pPr marL="407988" lvl="1" indent="-38100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ü"/>
            </a:pPr>
            <a:r>
              <a:rPr lang="ru-RU" dirty="0" smtClean="0"/>
              <a:t>АРМ водителя и пространство дороги видимое с водительского места;</a:t>
            </a:r>
          </a:p>
          <a:p>
            <a:pPr marL="407988" lvl="1" indent="-38100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ü"/>
            </a:pPr>
            <a:r>
              <a:rPr lang="ru-RU" dirty="0" smtClean="0"/>
              <a:t>Интерфейс диспетчера и пассажира;</a:t>
            </a:r>
          </a:p>
          <a:p>
            <a:pPr marL="407988" lvl="1" indent="-38100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ü"/>
            </a:pPr>
            <a:r>
              <a:rPr lang="ru-RU" dirty="0" smtClean="0"/>
              <a:t>«Работа с браслетом водителя»</a:t>
            </a:r>
          </a:p>
          <a:p>
            <a:pPr marL="407988" lvl="1" indent="-38100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ü"/>
            </a:pPr>
            <a:r>
              <a:rPr lang="ru-RU" dirty="0" smtClean="0"/>
              <a:t>«Показатели качества выполнения услуг перевозки»</a:t>
            </a:r>
          </a:p>
          <a:p>
            <a:pPr marL="407988" lvl="1" indent="-38100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ü"/>
            </a:pPr>
            <a:r>
              <a:rPr lang="ru-RU" dirty="0"/>
              <a:t>Трансляция по </a:t>
            </a:r>
            <a:r>
              <a:rPr lang="ru-RU" dirty="0" smtClean="0"/>
              <a:t>радиоканалу изображений с видеокамер автобуса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7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8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 rotWithShape="1">
              <a:blip r:embed="rId9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2" name="Изображение 21"/>
              <p:cNvPicPr>
                <a:picLocks noChangeAspect="1"/>
              </p:cNvPicPr>
              <p:nvPr/>
            </p:nvPicPr>
            <p:blipFill rotWithShape="1">
              <a:blip r:embed="rId9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sp>
        <p:nvSpPr>
          <p:cNvPr id="23" name="Овал 22"/>
          <p:cNvSpPr/>
          <p:nvPr/>
        </p:nvSpPr>
        <p:spPr>
          <a:xfrm>
            <a:off x="3954489" y="2982673"/>
            <a:ext cx="219075" cy="45719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33" y="2568714"/>
            <a:ext cx="31189" cy="4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008350" y="2457679"/>
            <a:ext cx="109537" cy="111035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/>
          </a:scene3d>
          <a:sp3d z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0674" y="1706768"/>
            <a:ext cx="8117526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АРМ </a:t>
            </a:r>
            <a:r>
              <a:rPr lang="ru-RU" sz="1600" dirty="0" smtClean="0"/>
              <a:t>водителя демонстрирует</a:t>
            </a:r>
            <a:endParaRPr lang="ru-RU" sz="1600" dirty="0"/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 </a:t>
            </a:r>
            <a:r>
              <a:rPr lang="ru-RU" sz="1600" dirty="0" smtClean="0"/>
              <a:t>Информацию </a:t>
            </a:r>
            <a:r>
              <a:rPr lang="ru-RU" sz="1600" dirty="0"/>
              <a:t>о текущем местоположении ТС  </a:t>
            </a:r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 Рекомендации для водителя </a:t>
            </a:r>
          </a:p>
          <a:p>
            <a:pPr marL="800100" lvl="1" indent="-342900" algn="just">
              <a:lnSpc>
                <a:spcPct val="9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ru-RU" sz="1600" dirty="0" smtClean="0"/>
              <a:t>о </a:t>
            </a:r>
            <a:r>
              <a:rPr lang="ru-RU" sz="1600" dirty="0"/>
              <a:t>времени прибытия и убытия с остановки</a:t>
            </a:r>
          </a:p>
          <a:p>
            <a:pPr marL="800100" lvl="1" indent="-342900" algn="just">
              <a:lnSpc>
                <a:spcPct val="9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ru-RU" sz="1600" dirty="0" smtClean="0"/>
              <a:t>о </a:t>
            </a:r>
            <a:r>
              <a:rPr lang="ru-RU" sz="1600" dirty="0"/>
              <a:t>количестве пассажиров, оплативших проезд</a:t>
            </a:r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 Предупреждения для водителя</a:t>
            </a:r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Данные с браслета о состоянии </a:t>
            </a:r>
            <a:r>
              <a:rPr lang="ru-RU" sz="1600" dirty="0" smtClean="0"/>
              <a:t>здоровья</a:t>
            </a:r>
            <a:endParaRPr lang="ru-RU" sz="1600" dirty="0"/>
          </a:p>
        </p:txBody>
      </p:sp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784111"/>
            <a:ext cx="9144000" cy="82708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АРМ водителя в </a:t>
            </a:r>
            <a:r>
              <a:rPr lang="ru-RU" sz="2800" dirty="0">
                <a:solidFill>
                  <a:schemeClr val="accent1"/>
                </a:solidFill>
              </a:rPr>
              <a:t>кабине </a:t>
            </a:r>
            <a:r>
              <a:rPr lang="ru-RU" sz="2800" dirty="0" smtClean="0">
                <a:solidFill>
                  <a:schemeClr val="accent1"/>
                </a:solidFill>
              </a:rPr>
              <a:t>автобуса</a:t>
            </a:r>
            <a:endParaRPr lang="ru-RU" sz="2800" dirty="0">
              <a:solidFill>
                <a:schemeClr val="accent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84715" y="3993754"/>
            <a:ext cx="3700291" cy="2509936"/>
            <a:chOff x="-1226183" y="486308"/>
            <a:chExt cx="5171728" cy="3878796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14" name="Picture 4" descr="http://metromost.yauzaforum.ru/upper/foto/595-0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6183" y="486308"/>
              <a:ext cx="5171728" cy="38787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038">
              <a:off x="2140078" y="1222373"/>
              <a:ext cx="1430691" cy="13243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000">
              <a:off x="2204105" y="1349784"/>
              <a:ext cx="1254595" cy="10454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Прямоугольник 17"/>
          <p:cNvSpPr/>
          <p:nvPr/>
        </p:nvSpPr>
        <p:spPr>
          <a:xfrm>
            <a:off x="3375619" y="3937795"/>
            <a:ext cx="1350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2000" dirty="0" smtClean="0"/>
              <a:t>Экран 3</a:t>
            </a:r>
            <a:endParaRPr lang="ru-RU" sz="20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74" y="4036796"/>
            <a:ext cx="3346582" cy="2509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9" name="Изображение 18"/>
            <p:cNvPicPr>
              <a:picLocks noChangeAspect="1"/>
            </p:cNvPicPr>
            <p:nvPr/>
          </p:nvPicPr>
          <p:blipFill rotWithShape="1">
            <a:blip r:embed="rId7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Изображение 23"/>
            <p:cNvPicPr>
              <a:picLocks noChangeAspect="1"/>
            </p:cNvPicPr>
            <p:nvPr/>
          </p:nvPicPr>
          <p:blipFill rotWithShape="1">
            <a:blip r:embed="rId8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5" name="Группа 24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6" name="Изображение 25"/>
              <p:cNvPicPr>
                <a:picLocks noChangeAspect="1"/>
              </p:cNvPicPr>
              <p:nvPr/>
            </p:nvPicPr>
            <p:blipFill rotWithShape="1">
              <a:blip r:embed="rId9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7" name="Изображение 26"/>
              <p:cNvPicPr>
                <a:picLocks noChangeAspect="1"/>
              </p:cNvPicPr>
              <p:nvPr/>
            </p:nvPicPr>
            <p:blipFill rotWithShape="1">
              <a:blip r:embed="rId9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505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-1" y="783432"/>
            <a:ext cx="9144000" cy="69991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Модуль приема системы оплаты в </a:t>
            </a:r>
            <a:r>
              <a:rPr lang="ru-RU" sz="2800" dirty="0">
                <a:solidFill>
                  <a:schemeClr val="accent1"/>
                </a:solidFill>
              </a:rPr>
              <a:t>салоне </a:t>
            </a:r>
            <a:r>
              <a:rPr lang="ru-RU" sz="2800" dirty="0" smtClean="0">
                <a:solidFill>
                  <a:schemeClr val="accent1"/>
                </a:solidFill>
              </a:rPr>
              <a:t>автобуса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71" name="Rectangle 6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95382" y="1579364"/>
            <a:ext cx="5848594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u="sng" dirty="0"/>
              <a:t>Модуль приема оплаты </a:t>
            </a:r>
            <a:r>
              <a:rPr lang="ru-RU" sz="1600" u="sng" dirty="0" smtClean="0"/>
              <a:t>проезда </a:t>
            </a:r>
            <a:r>
              <a:rPr lang="ru-RU" sz="1600" dirty="0" smtClean="0"/>
              <a:t>размещается </a:t>
            </a:r>
            <a:r>
              <a:rPr lang="ru-RU" sz="1600" dirty="0"/>
              <a:t>при входе в переднюю дверь, в зоне кабины </a:t>
            </a:r>
            <a:r>
              <a:rPr lang="ru-RU" sz="1600" dirty="0" smtClean="0"/>
              <a:t>водителя</a:t>
            </a:r>
            <a:endParaRPr lang="ru-RU" sz="1400" dirty="0"/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Модуль используется для демонстрации способов осуществления </a:t>
            </a:r>
            <a:r>
              <a:rPr lang="ru-RU" sz="1600" dirty="0" smtClean="0"/>
              <a:t>оплаты:</a:t>
            </a:r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Ø"/>
            </a:pPr>
            <a:r>
              <a:rPr lang="ru-RU" sz="1400" dirty="0" smtClean="0"/>
              <a:t>По </a:t>
            </a:r>
            <a:r>
              <a:rPr lang="en-US" sz="1400" dirty="0"/>
              <a:t>ID-</a:t>
            </a:r>
            <a:r>
              <a:rPr lang="ru-RU" sz="1400" dirty="0"/>
              <a:t>карте </a:t>
            </a:r>
            <a:r>
              <a:rPr lang="en-US" sz="1400" dirty="0"/>
              <a:t>(</a:t>
            </a:r>
            <a:r>
              <a:rPr lang="en-US" sz="1400" dirty="0" err="1"/>
              <a:t>MiFare</a:t>
            </a:r>
            <a:r>
              <a:rPr lang="en-US" sz="1400" dirty="0"/>
              <a:t>, NFC</a:t>
            </a:r>
            <a:r>
              <a:rPr lang="ru-RU" sz="1400" dirty="0"/>
              <a:t> и </a:t>
            </a:r>
            <a:r>
              <a:rPr lang="ru-RU" sz="1400" dirty="0" err="1" smtClean="0"/>
              <a:t>др</a:t>
            </a:r>
            <a:r>
              <a:rPr lang="ru-RU" sz="1400" dirty="0" smtClean="0"/>
              <a:t>)</a:t>
            </a:r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Ø"/>
            </a:pPr>
            <a:r>
              <a:rPr lang="ru-RU" sz="1400" dirty="0" smtClean="0"/>
              <a:t>Буквенно-цифровому паролю</a:t>
            </a:r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Ø"/>
            </a:pPr>
            <a:r>
              <a:rPr lang="ru-RU" sz="1400" dirty="0" smtClean="0"/>
              <a:t>По </a:t>
            </a:r>
            <a:r>
              <a:rPr lang="ru-RU" sz="1400" dirty="0"/>
              <a:t>карте «</a:t>
            </a:r>
            <a:r>
              <a:rPr lang="en-US" sz="1400" dirty="0"/>
              <a:t>Pay-Pass</a:t>
            </a:r>
            <a:r>
              <a:rPr lang="ru-RU" sz="1400" dirty="0" smtClean="0"/>
              <a:t>»</a:t>
            </a:r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Ø"/>
            </a:pPr>
            <a:r>
              <a:rPr lang="ru-RU" sz="1400" dirty="0" smtClean="0"/>
              <a:t>Для </a:t>
            </a:r>
            <a:r>
              <a:rPr lang="ru-RU" sz="1400" dirty="0"/>
              <a:t>инструкции как оплатить «по звонку» и когда пассажир все забыл (страхование</a:t>
            </a:r>
            <a:r>
              <a:rPr lang="ru-RU" sz="1400" dirty="0" smtClean="0"/>
              <a:t>)</a:t>
            </a:r>
            <a:endParaRPr lang="ru-RU" sz="1400" dirty="0"/>
          </a:p>
          <a:p>
            <a:pPr marL="0" lvl="1" algn="just"/>
            <a:r>
              <a:rPr lang="ru-RU" sz="1100" b="1" i="1" dirty="0" smtClean="0">
                <a:solidFill>
                  <a:srgbClr val="FF0000"/>
                </a:solidFill>
              </a:rPr>
              <a:t/>
            </a:r>
            <a:br>
              <a:rPr lang="ru-RU" sz="1100" b="1" i="1" dirty="0" smtClean="0">
                <a:solidFill>
                  <a:srgbClr val="FF0000"/>
                </a:solidFill>
              </a:rPr>
            </a:br>
            <a:r>
              <a:rPr lang="ru-RU" sz="1100" b="1" i="1" dirty="0" smtClean="0">
                <a:solidFill>
                  <a:srgbClr val="FF0000"/>
                </a:solidFill>
              </a:rPr>
              <a:t>*</a:t>
            </a:r>
            <a:r>
              <a:rPr lang="en-US" sz="1100" b="1" i="1" dirty="0" smtClean="0">
                <a:solidFill>
                  <a:srgbClr val="FF0000"/>
                </a:solidFill>
              </a:rPr>
              <a:t>ID- </a:t>
            </a:r>
            <a:r>
              <a:rPr lang="ru-RU" sz="1100" b="1" i="1" dirty="0" smtClean="0">
                <a:solidFill>
                  <a:srgbClr val="FF0000"/>
                </a:solidFill>
              </a:rPr>
              <a:t>Карта </a:t>
            </a:r>
            <a:r>
              <a:rPr lang="ru-RU" sz="1100" b="1" i="1" dirty="0">
                <a:solidFill>
                  <a:srgbClr val="FF0000"/>
                </a:solidFill>
              </a:rPr>
              <a:t>и пароль </a:t>
            </a:r>
            <a:r>
              <a:rPr lang="ru-RU" sz="1100" b="1" i="1" dirty="0" smtClean="0">
                <a:solidFill>
                  <a:srgbClr val="FF0000"/>
                </a:solidFill>
              </a:rPr>
              <a:t>предоставляется на </a:t>
            </a:r>
            <a:r>
              <a:rPr lang="ru-RU" sz="1100" b="1" i="1" dirty="0">
                <a:solidFill>
                  <a:srgbClr val="FF0000"/>
                </a:solidFill>
              </a:rPr>
              <a:t>стенде во время регистрации в </a:t>
            </a:r>
            <a:r>
              <a:rPr lang="ru-RU" sz="1100" b="1" i="1" dirty="0" smtClean="0">
                <a:solidFill>
                  <a:srgbClr val="FF0000"/>
                </a:solidFill>
              </a:rPr>
              <a:t>системе</a:t>
            </a:r>
            <a:endParaRPr lang="ru-RU" sz="1100" b="1" i="1" dirty="0">
              <a:solidFill>
                <a:srgbClr val="FF000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06322" y="1716021"/>
            <a:ext cx="2694042" cy="2670242"/>
            <a:chOff x="107504" y="2204864"/>
            <a:chExt cx="2455370" cy="3305855"/>
          </a:xfrm>
        </p:grpSpPr>
        <p:pic>
          <p:nvPicPr>
            <p:cNvPr id="13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267"/>
            <a:stretch/>
          </p:blipFill>
          <p:spPr>
            <a:xfrm rot="5400000">
              <a:off x="-317739" y="2630107"/>
              <a:ext cx="3305855" cy="24553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00563" y="2614311"/>
              <a:ext cx="1871758" cy="10528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6" name="Прямоугольник 15"/>
          <p:cNvSpPr/>
          <p:nvPr/>
        </p:nvSpPr>
        <p:spPr>
          <a:xfrm>
            <a:off x="1094941" y="1346689"/>
            <a:ext cx="1350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2000" dirty="0" smtClean="0"/>
              <a:t>Экран 4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6321" y="4618938"/>
            <a:ext cx="3322692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400" dirty="0" smtClean="0"/>
              <a:t>Факт </a:t>
            </a:r>
            <a:r>
              <a:rPr lang="ru-RU" sz="1400" dirty="0"/>
              <a:t>оплаты подтвердится приходом сообщения на мобильный телефон пассажира и в АРМ водителя. 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755" y="4386263"/>
            <a:ext cx="1465220" cy="2251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046" y="4386263"/>
            <a:ext cx="1456751" cy="2300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7"/>
          <a:srcRect l="2305" r="3423"/>
          <a:stretch/>
        </p:blipFill>
        <p:spPr>
          <a:xfrm>
            <a:off x="5560998" y="4386263"/>
            <a:ext cx="1509350" cy="2296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15734" y="3922151"/>
            <a:ext cx="3093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60986" y="3919674"/>
            <a:ext cx="3093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56678" y="3929008"/>
            <a:ext cx="3093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6" name="Изображение 25"/>
            <p:cNvPicPr>
              <a:picLocks noChangeAspect="1"/>
            </p:cNvPicPr>
            <p:nvPr/>
          </p:nvPicPr>
          <p:blipFill rotWithShape="1">
            <a:blip r:embed="rId8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Изображение 26"/>
            <p:cNvPicPr>
              <a:picLocks noChangeAspect="1"/>
            </p:cNvPicPr>
            <p:nvPr/>
          </p:nvPicPr>
          <p:blipFill rotWithShape="1">
            <a:blip r:embed="rId9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9" name="Изображение 28"/>
              <p:cNvPicPr>
                <a:picLocks noChangeAspect="1"/>
              </p:cNvPicPr>
              <p:nvPr/>
            </p:nvPicPr>
            <p:blipFill rotWithShape="1">
              <a:blip r:embed="rId10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0" name="Изображение 29"/>
              <p:cNvPicPr>
                <a:picLocks noChangeAspect="1"/>
              </p:cNvPicPr>
              <p:nvPr/>
            </p:nvPicPr>
            <p:blipFill rotWithShape="1">
              <a:blip r:embed="rId10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4109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-1" y="783432"/>
            <a:ext cx="9144000" cy="69991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Бортовое оборудование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71" name="Rectangle 6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6" name="Изображение 25"/>
            <p:cNvPicPr>
              <a:picLocks noChangeAspect="1"/>
            </p:cNvPicPr>
            <p:nvPr/>
          </p:nvPicPr>
          <p:blipFill rotWithShape="1">
            <a:blip r:embed="rId2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Изображение 26"/>
            <p:cNvPicPr>
              <a:picLocks noChangeAspect="1"/>
            </p:cNvPicPr>
            <p:nvPr/>
          </p:nvPicPr>
          <p:blipFill rotWithShape="1">
            <a:blip r:embed="rId3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9" name="Изображение 28"/>
              <p:cNvPicPr>
                <a:picLocks noChangeAspect="1"/>
              </p:cNvPicPr>
              <p:nvPr/>
            </p:nvPicPr>
            <p:blipFill rotWithShape="1">
              <a:blip r:embed="rId4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0" name="Изображение 29"/>
              <p:cNvPicPr>
                <a:picLocks noChangeAspect="1"/>
              </p:cNvPicPr>
              <p:nvPr/>
            </p:nvPicPr>
            <p:blipFill rotWithShape="1">
              <a:blip r:embed="rId4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sp>
        <p:nvSpPr>
          <p:cNvPr id="31" name="Шестиугольник 30"/>
          <p:cNvSpPr/>
          <p:nvPr/>
        </p:nvSpPr>
        <p:spPr>
          <a:xfrm>
            <a:off x="5499282" y="2889504"/>
            <a:ext cx="2871216" cy="2511552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/>
        </p:nvSpPr>
        <p:spPr>
          <a:xfrm>
            <a:off x="718629" y="2877312"/>
            <a:ext cx="2871216" cy="2511552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Шестиугольник 32"/>
          <p:cNvSpPr/>
          <p:nvPr/>
        </p:nvSpPr>
        <p:spPr>
          <a:xfrm>
            <a:off x="3105213" y="4218432"/>
            <a:ext cx="2871216" cy="2511552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/>
          <p:cNvSpPr/>
          <p:nvPr/>
        </p:nvSpPr>
        <p:spPr>
          <a:xfrm>
            <a:off x="3105213" y="1551654"/>
            <a:ext cx="2871216" cy="2511552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1"/>
          <p:cNvSpPr txBox="1">
            <a:spLocks/>
          </p:cNvSpPr>
          <p:nvPr/>
        </p:nvSpPr>
        <p:spPr>
          <a:xfrm>
            <a:off x="803273" y="2981518"/>
            <a:ext cx="2701927" cy="38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СОСТАВ</a:t>
            </a:r>
          </a:p>
          <a:p>
            <a:pPr algn="ctr">
              <a:buFontTx/>
              <a:buChar char="-"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6" name="Объект 1"/>
          <p:cNvSpPr txBox="1">
            <a:spLocks/>
          </p:cNvSpPr>
          <p:nvPr/>
        </p:nvSpPr>
        <p:spPr>
          <a:xfrm>
            <a:off x="5583926" y="2981518"/>
            <a:ext cx="2701927" cy="38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ФУНКЦИИ</a:t>
            </a:r>
          </a:p>
          <a:p>
            <a:pPr algn="ctr">
              <a:buFontTx/>
              <a:buChar char="-"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7" name="Объект 1"/>
          <p:cNvSpPr txBox="1">
            <a:spLocks/>
          </p:cNvSpPr>
          <p:nvPr/>
        </p:nvSpPr>
        <p:spPr>
          <a:xfrm>
            <a:off x="3189857" y="4303902"/>
            <a:ext cx="2701927" cy="38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СВЯЗЬ</a:t>
            </a:r>
          </a:p>
          <a:p>
            <a:pPr algn="ctr">
              <a:buFontTx/>
              <a:buChar char="-"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8" name="Объект 1"/>
          <p:cNvSpPr txBox="1">
            <a:spLocks/>
          </p:cNvSpPr>
          <p:nvPr/>
        </p:nvSpPr>
        <p:spPr>
          <a:xfrm>
            <a:off x="5791450" y="3361856"/>
            <a:ext cx="2583755" cy="1720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Геопозиционирование</a:t>
            </a:r>
            <a:r>
              <a:rPr lang="en-US" sz="1400" dirty="0"/>
              <a:t> </a:t>
            </a:r>
            <a:endParaRPr lang="ru-RU" sz="1400" dirty="0"/>
          </a:p>
          <a:p>
            <a:r>
              <a:rPr lang="en-US" sz="1400" dirty="0" err="1"/>
              <a:t>Контроль</a:t>
            </a:r>
            <a:r>
              <a:rPr lang="en-US" sz="1400" dirty="0"/>
              <a:t> </a:t>
            </a:r>
            <a:r>
              <a:rPr lang="en-US" sz="1400" dirty="0" err="1"/>
              <a:t>вождения</a:t>
            </a:r>
            <a:r>
              <a:rPr lang="en-US" sz="1400" dirty="0"/>
              <a:t> </a:t>
            </a:r>
            <a:endParaRPr lang="ru-RU" sz="1400" dirty="0"/>
          </a:p>
          <a:p>
            <a:r>
              <a:rPr lang="en-US" sz="1400" dirty="0" err="1"/>
              <a:t>Контроль</a:t>
            </a:r>
            <a:r>
              <a:rPr lang="en-US" sz="1400" dirty="0"/>
              <a:t> </a:t>
            </a:r>
            <a:r>
              <a:rPr lang="en-US" sz="1400" dirty="0" err="1"/>
              <a:t>ходовой</a:t>
            </a:r>
            <a:r>
              <a:rPr lang="en-US" sz="1400" dirty="0"/>
              <a:t> </a:t>
            </a:r>
            <a:r>
              <a:rPr lang="en-US" sz="1400" dirty="0" err="1"/>
              <a:t>части</a:t>
            </a:r>
            <a:endParaRPr lang="ru-RU" sz="1400" dirty="0"/>
          </a:p>
          <a:p>
            <a:r>
              <a:rPr lang="en-US" sz="1400" dirty="0" err="1"/>
              <a:t>Контроль</a:t>
            </a:r>
            <a:r>
              <a:rPr lang="en-US" sz="1400" dirty="0"/>
              <a:t> </a:t>
            </a:r>
            <a:r>
              <a:rPr lang="en-US" sz="1400" dirty="0" err="1"/>
              <a:t>двигателя</a:t>
            </a:r>
            <a:r>
              <a:rPr lang="en-US" sz="1400" dirty="0"/>
              <a:t>   </a:t>
            </a:r>
            <a:endParaRPr lang="ru-RU" sz="1400" dirty="0"/>
          </a:p>
          <a:p>
            <a:r>
              <a:rPr lang="ru-RU" sz="1400" dirty="0"/>
              <a:t>Ф</a:t>
            </a:r>
            <a:r>
              <a:rPr lang="en-US" sz="1400" dirty="0" err="1"/>
              <a:t>ункции</a:t>
            </a:r>
            <a:r>
              <a:rPr lang="en-US" sz="1400" dirty="0"/>
              <a:t>      «</a:t>
            </a:r>
            <a:r>
              <a:rPr lang="en-US" sz="1400" dirty="0" err="1"/>
              <a:t>черного</a:t>
            </a:r>
            <a:r>
              <a:rPr lang="en-US" sz="1400" dirty="0"/>
              <a:t> </a:t>
            </a:r>
            <a:r>
              <a:rPr lang="en-US" sz="1400" dirty="0" err="1"/>
              <a:t>ящика</a:t>
            </a:r>
            <a:r>
              <a:rPr lang="en-US" sz="1400" dirty="0"/>
              <a:t>»</a:t>
            </a:r>
            <a:endParaRPr lang="ru-RU" sz="1400" dirty="0"/>
          </a:p>
          <a:p>
            <a:r>
              <a:rPr lang="ru-RU" sz="1400" dirty="0"/>
              <a:t>Другие функции</a:t>
            </a:r>
          </a:p>
          <a:p>
            <a:pPr>
              <a:buFontTx/>
              <a:buChar char="-"/>
            </a:pPr>
            <a:endParaRPr lang="ru-RU" sz="1400" b="1" dirty="0"/>
          </a:p>
        </p:txBody>
      </p:sp>
      <p:sp>
        <p:nvSpPr>
          <p:cNvPr id="39" name="Объект 1"/>
          <p:cNvSpPr txBox="1">
            <a:spLocks/>
          </p:cNvSpPr>
          <p:nvPr/>
        </p:nvSpPr>
        <p:spPr>
          <a:xfrm>
            <a:off x="970213" y="3337184"/>
            <a:ext cx="2583755" cy="1917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Модуль GPS/</a:t>
            </a:r>
            <a:r>
              <a:rPr lang="en-US" sz="1400" dirty="0"/>
              <a:t>GLONASS</a:t>
            </a:r>
            <a:r>
              <a:rPr lang="ru-RU" sz="1400" dirty="0"/>
              <a:t>                     </a:t>
            </a:r>
          </a:p>
          <a:p>
            <a:r>
              <a:rPr lang="ru-RU" sz="1400" dirty="0"/>
              <a:t>3</a:t>
            </a:r>
            <a:r>
              <a:rPr lang="ru-RU" sz="1200" dirty="0"/>
              <a:t>-х</a:t>
            </a:r>
            <a:r>
              <a:rPr lang="ru-RU" sz="1400" dirty="0"/>
              <a:t> мерный акселерометр</a:t>
            </a:r>
          </a:p>
          <a:p>
            <a:r>
              <a:rPr lang="ru-RU" sz="1400" dirty="0"/>
              <a:t>Акустический датчик</a:t>
            </a:r>
          </a:p>
          <a:p>
            <a:r>
              <a:rPr lang="ru-RU" sz="1400" dirty="0"/>
              <a:t>Датчик теплового потока</a:t>
            </a:r>
          </a:p>
          <a:p>
            <a:r>
              <a:rPr lang="ru-RU" sz="1400" dirty="0"/>
              <a:t>Видеорегистратор</a:t>
            </a:r>
          </a:p>
          <a:p>
            <a:r>
              <a:rPr lang="ru-RU" sz="1400" dirty="0"/>
              <a:t>Другое</a:t>
            </a:r>
          </a:p>
          <a:p>
            <a:pPr>
              <a:buFontTx/>
              <a:buChar char="-"/>
            </a:pPr>
            <a:endParaRPr lang="ru-RU" sz="1400" b="1" dirty="0"/>
          </a:p>
        </p:txBody>
      </p:sp>
      <p:sp>
        <p:nvSpPr>
          <p:cNvPr id="40" name="Объект 1"/>
          <p:cNvSpPr txBox="1">
            <a:spLocks/>
          </p:cNvSpPr>
          <p:nvPr/>
        </p:nvSpPr>
        <p:spPr>
          <a:xfrm>
            <a:off x="3420104" y="4739355"/>
            <a:ext cx="2327723" cy="185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Телематическая передача данных с адаптивным интервалом</a:t>
            </a:r>
          </a:p>
          <a:p>
            <a:r>
              <a:rPr lang="ru-RU" sz="1400" dirty="0"/>
              <a:t>Интеграция со стандартными системами  автомобиля</a:t>
            </a: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>
              <a:buFontTx/>
              <a:buChar char="-"/>
            </a:pPr>
            <a:endParaRPr lang="ru-RU" sz="1400" b="1" dirty="0"/>
          </a:p>
        </p:txBody>
      </p:sp>
      <p:sp>
        <p:nvSpPr>
          <p:cNvPr id="41" name="Объект 1"/>
          <p:cNvSpPr txBox="1">
            <a:spLocks/>
          </p:cNvSpPr>
          <p:nvPr/>
        </p:nvSpPr>
        <p:spPr>
          <a:xfrm>
            <a:off x="3189857" y="1579207"/>
            <a:ext cx="2701927" cy="831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Бортовое 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устройство</a:t>
            </a:r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Voyager 2N </a:t>
            </a:r>
            <a:r>
              <a:rPr lang="en-US" sz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glonass</a:t>
            </a:r>
            <a:endParaRPr lang="ru-RU" sz="1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6" name="Изображение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184" y="2380930"/>
            <a:ext cx="1672014" cy="126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-1" y="783432"/>
            <a:ext cx="9144000" cy="69991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Система связи</a:t>
            </a:r>
            <a:endParaRPr lang="ru-RU" sz="2800" dirty="0">
              <a:solidFill>
                <a:schemeClr val="accent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6" name="Изображение 25"/>
            <p:cNvPicPr>
              <a:picLocks noChangeAspect="1"/>
            </p:cNvPicPr>
            <p:nvPr/>
          </p:nvPicPr>
          <p:blipFill rotWithShape="1">
            <a:blip r:embed="rId2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Изображение 26"/>
            <p:cNvPicPr>
              <a:picLocks noChangeAspect="1"/>
            </p:cNvPicPr>
            <p:nvPr/>
          </p:nvPicPr>
          <p:blipFill rotWithShape="1">
            <a:blip r:embed="rId3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9" name="Изображение 28"/>
              <p:cNvPicPr>
                <a:picLocks noChangeAspect="1"/>
              </p:cNvPicPr>
              <p:nvPr/>
            </p:nvPicPr>
            <p:blipFill rotWithShape="1">
              <a:blip r:embed="rId4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0" name="Изображение 29"/>
              <p:cNvPicPr>
                <a:picLocks noChangeAspect="1"/>
              </p:cNvPicPr>
              <p:nvPr/>
            </p:nvPicPr>
            <p:blipFill rotWithShape="1">
              <a:blip r:embed="rId4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pic>
        <p:nvPicPr>
          <p:cNvPr id="22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40" y="1690977"/>
            <a:ext cx="435836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89" y="1606298"/>
            <a:ext cx="4357410" cy="40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4"/>
          <p:cNvSpPr txBox="1">
            <a:spLocks/>
          </p:cNvSpPr>
          <p:nvPr/>
        </p:nvSpPr>
        <p:spPr>
          <a:xfrm>
            <a:off x="-1" y="5655040"/>
            <a:ext cx="4785640" cy="861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0" smtClean="0">
                <a:latin typeface="+mn-lt"/>
              </a:rPr>
              <a:t>Концепция построения выделенной сети </a:t>
            </a:r>
            <a:br>
              <a:rPr lang="ru-RU" sz="1600" b="0" smtClean="0">
                <a:latin typeface="+mn-lt"/>
              </a:rPr>
            </a:br>
            <a:r>
              <a:rPr lang="ru-RU" sz="1600" b="0" smtClean="0">
                <a:latin typeface="+mn-lt"/>
              </a:rPr>
              <a:t>радиосвязи ГПТ</a:t>
            </a:r>
            <a:endParaRPr lang="ru-RU" sz="1600" b="0" dirty="0">
              <a:latin typeface="+mn-lt"/>
            </a:endParaRPr>
          </a:p>
        </p:txBody>
      </p:sp>
      <p:sp>
        <p:nvSpPr>
          <p:cNvPr id="42" name="Заголовок 4"/>
          <p:cNvSpPr txBox="1">
            <a:spLocks/>
          </p:cNvSpPr>
          <p:nvPr/>
        </p:nvSpPr>
        <p:spPr>
          <a:xfrm>
            <a:off x="4785639" y="5583195"/>
            <a:ext cx="4188531" cy="1004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0" i="0" baseline="0">
                <a:ea typeface="+mj-ea"/>
                <a:cs typeface="+mj-cs"/>
              </a:defRPr>
            </a:lvl1pPr>
          </a:lstStyle>
          <a:p>
            <a:r>
              <a:rPr lang="ru-RU" dirty="0"/>
              <a:t>Применение принципов конвергенции </a:t>
            </a:r>
            <a:r>
              <a:rPr lang="ru-RU" dirty="0" smtClean="0"/>
              <a:t>в телекоммуникационных </a:t>
            </a:r>
            <a:r>
              <a:rPr lang="ru-RU" dirty="0"/>
              <a:t>системах ИТС</a:t>
            </a:r>
          </a:p>
        </p:txBody>
      </p:sp>
    </p:spTree>
    <p:extLst>
      <p:ext uri="{BB962C8B-B14F-4D97-AF65-F5344CB8AC3E}">
        <p14:creationId xmlns:p14="http://schemas.microsoft.com/office/powerpoint/2010/main" val="40325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9751</TotalTime>
  <Words>545</Words>
  <Application>Microsoft Macintosh PowerPoint</Application>
  <PresentationFormat>Экран (4:3)</PresentationFormat>
  <Paragraphs>114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Verdana</vt:lpstr>
      <vt:lpstr>Wingdings</vt:lpstr>
      <vt:lpstr>Arial</vt:lpstr>
      <vt:lpstr>Cover</vt:lpstr>
      <vt:lpstr>1_Cover</vt:lpstr>
      <vt:lpstr>Международный инновационный форум пассажирского транспорта SmartTRANSPORT 2016</vt:lpstr>
      <vt:lpstr>Уважаемые посетители стенда, здесь вы можете:</vt:lpstr>
      <vt:lpstr>Состав и размещение экспозиции Информационные системы и технологии для транспортной отрасли</vt:lpstr>
      <vt:lpstr>Состав и размещение экспозиции</vt:lpstr>
      <vt:lpstr>Демонстрационное оборудование перед стендом</vt:lpstr>
      <vt:lpstr>АРМ водителя в кабине автобуса</vt:lpstr>
      <vt:lpstr>Модуль приема системы оплаты в салоне автобуса</vt:lpstr>
      <vt:lpstr>Бортовое оборудование</vt:lpstr>
      <vt:lpstr>Система связи</vt:lpstr>
      <vt:lpstr>Спасибо за внимание!</vt:lpstr>
      <vt:lpstr>Анкета посетителя стенда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Зубаирова Гузель Олеговна</cp:lastModifiedBy>
  <cp:revision>249</cp:revision>
  <dcterms:created xsi:type="dcterms:W3CDTF">2014-06-27T12:30:22Z</dcterms:created>
  <dcterms:modified xsi:type="dcterms:W3CDTF">2016-05-22T21:38:53Z</dcterms:modified>
</cp:coreProperties>
</file>