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8" r:id="rId2"/>
  </p:sldMasterIdLst>
  <p:notesMasterIdLst>
    <p:notesMasterId r:id="rId27"/>
  </p:notesMasterIdLst>
  <p:handoutMasterIdLst>
    <p:handoutMasterId r:id="rId28"/>
  </p:handoutMasterIdLst>
  <p:sldIdLst>
    <p:sldId id="265" r:id="rId3"/>
    <p:sldId id="272" r:id="rId4"/>
    <p:sldId id="271" r:id="rId5"/>
    <p:sldId id="297" r:id="rId6"/>
    <p:sldId id="288" r:id="rId7"/>
    <p:sldId id="291" r:id="rId8"/>
    <p:sldId id="286" r:id="rId9"/>
    <p:sldId id="292" r:id="rId10"/>
    <p:sldId id="285" r:id="rId11"/>
    <p:sldId id="287" r:id="rId12"/>
    <p:sldId id="282" r:id="rId13"/>
    <p:sldId id="279" r:id="rId14"/>
    <p:sldId id="277" r:id="rId15"/>
    <p:sldId id="278" r:id="rId16"/>
    <p:sldId id="275" r:id="rId17"/>
    <p:sldId id="276" r:id="rId18"/>
    <p:sldId id="298" r:id="rId19"/>
    <p:sldId id="299" r:id="rId20"/>
    <p:sldId id="300" r:id="rId21"/>
    <p:sldId id="301" r:id="rId22"/>
    <p:sldId id="295" r:id="rId23"/>
    <p:sldId id="296" r:id="rId24"/>
    <p:sldId id="293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7" autoAdjust="0"/>
    <p:restoredTop sz="50076" autoAdjust="0"/>
  </p:normalViewPr>
  <p:slideViewPr>
    <p:cSldViewPr snapToGrid="0" snapToObjects="1" showGuides="1">
      <p:cViewPr>
        <p:scale>
          <a:sx n="110" d="100"/>
          <a:sy n="110" d="100"/>
        </p:scale>
        <p:origin x="1672" y="176"/>
      </p:cViewPr>
      <p:guideLst>
        <p:guide orient="horz" pos="2148"/>
        <p:guide pos="2874"/>
      </p:guideLst>
    </p:cSldViewPr>
  </p:slideViewPr>
  <p:outlineViewPr>
    <p:cViewPr>
      <p:scale>
        <a:sx n="33" d="100"/>
        <a:sy n="33" d="100"/>
      </p:scale>
      <p:origin x="0" y="7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t>5/20/16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t>5/20/16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2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132447"/>
            <a:ext cx="6400800" cy="3047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Редактируемый элемент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7" y="6536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2" y="56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ITMO_logo1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88" y="1886466"/>
            <a:ext cx="4789624" cy="19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510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2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50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2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20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7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4426297"/>
            <a:ext cx="4038600" cy="169986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4426297"/>
            <a:ext cx="4038600" cy="169986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9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510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199" y="2346583"/>
            <a:ext cx="5018388" cy="392404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9" y="2360173"/>
            <a:ext cx="3036565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11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87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8F7BF9-20F9-4483-B135-EE96D7FD1F7F}" type="datetimeFigureOut">
              <a:rPr lang="ru-RU" smtClean="0"/>
              <a:pPr/>
              <a:t>20.05.16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F39066-B1CF-4425-808B-A29042CDAA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8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132447"/>
            <a:ext cx="6400800" cy="3047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Город и год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7" y="6536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2" y="56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3901769"/>
            <a:ext cx="6400800" cy="940999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849607"/>
            <a:ext cx="6400800" cy="61720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 smtClean="0"/>
              <a:t>Имя и контактные данные автора</a:t>
            </a:r>
            <a:endParaRPr lang="en-US" dirty="0" smtClean="0"/>
          </a:p>
        </p:txBody>
      </p:sp>
      <p:pic>
        <p:nvPicPr>
          <p:cNvPr id="2" name="Picture 1" descr="ITMO_logo1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82" y="1277170"/>
            <a:ext cx="4089436" cy="16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4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4693" y="1329895"/>
            <a:ext cx="5965438" cy="198529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65698" y="3429000"/>
            <a:ext cx="5965825" cy="2203451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 smtClean="0"/>
              <a:t>Имя и контактные данные автора</a:t>
            </a:r>
            <a:endParaRPr lang="en-US" dirty="0" smtClean="0"/>
          </a:p>
        </p:txBody>
      </p:sp>
      <p:pic>
        <p:nvPicPr>
          <p:cNvPr id="5" name="Picture 4" descr="ITMO_logo2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53"/>
            <a:ext cx="3601115" cy="7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1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3140" y="1236509"/>
            <a:ext cx="2713244" cy="2192491"/>
          </a:xfrm>
        </p:spPr>
        <p:txBody>
          <a:bodyPr anchor="t" anchorCtr="0">
            <a:normAutofit/>
          </a:bodyPr>
          <a:lstStyle>
            <a:lvl1pPr>
              <a:defRPr sz="2800" baseline="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Место для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2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680373"/>
            <a:ext cx="8229600" cy="827311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716939"/>
            <a:ext cx="8229600" cy="792163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Контактные данные</a:t>
            </a:r>
            <a:endParaRPr lang="en-US" dirty="0" smtClean="0"/>
          </a:p>
        </p:txBody>
      </p:sp>
      <p:pic>
        <p:nvPicPr>
          <p:cNvPr id="6" name="Picture 5" descr="ITMO_logo1_R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31" y="763788"/>
            <a:ext cx="2971338" cy="12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2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2328177"/>
            <a:ext cx="6273934" cy="379798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  <p:pic>
        <p:nvPicPr>
          <p:cNvPr id="3" name="Picture 2" descr="слоган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42" y="5076408"/>
            <a:ext cx="2412864" cy="1799997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8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2346583"/>
            <a:ext cx="4038600" cy="377958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2346583"/>
            <a:ext cx="4038600" cy="377958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Колонтитул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9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199" y="2346583"/>
            <a:ext cx="5018388" cy="392404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59438" y="2346326"/>
            <a:ext cx="3027362" cy="1885951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8" y="4384675"/>
            <a:ext cx="3027362" cy="1885951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665"/>
            <a:ext cx="8229600" cy="827087"/>
          </a:xfrm>
        </p:spPr>
        <p:txBody>
          <a:bodyPr/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6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6510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2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50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57202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276150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6097917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2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20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7" y="3865564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5963685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275820" y="5963685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6085707" y="5963685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ru-RU" dirty="0" smtClean="0"/>
              <a:t>Подпись</a:t>
            </a:r>
            <a:endParaRPr lang="en-US" dirty="0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9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theme" Target="../theme/theme2.xml"/><Relationship Id="rId10" Type="http://schemas.openxmlformats.org/officeDocument/2006/relationships/image" Target="../media/image4.png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59932"/>
            <a:ext cx="82296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439283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6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2" r:id="rId3"/>
    <p:sldLayoutId id="2147483686" r:id="rId4"/>
    <p:sldLayoutId id="2147483689" r:id="rId5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"/>
            <a:ext cx="9144000" cy="791396"/>
          </a:xfrm>
          <a:prstGeom prst="rect">
            <a:avLst/>
          </a:prstGeom>
          <a:solidFill>
            <a:srgbClr val="0230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59932"/>
            <a:ext cx="82296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Первый уровень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Пятый уровень</a:t>
            </a:r>
          </a:p>
          <a:p>
            <a:pPr lvl="4"/>
            <a:r>
              <a:rPr lang="ru-RU" dirty="0" smtClean="0"/>
              <a:t>Шестой уровень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865051" y="55121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ITMO_logo3_RU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30254" cy="7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1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1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tiff"/><Relationship Id="rId12" Type="http://schemas.openxmlformats.org/officeDocument/2006/relationships/image" Target="../media/image9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43.gif"/><Relationship Id="rId4" Type="http://schemas.openxmlformats.org/officeDocument/2006/relationships/image" Target="../media/image4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2.emf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9" Type="http://schemas.openxmlformats.org/officeDocument/2006/relationships/image" Target="../media/image23.tiff"/><Relationship Id="rId10" Type="http://schemas.openxmlformats.org/officeDocument/2006/relationships/image" Target="../media/image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5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tiff"/><Relationship Id="rId12" Type="http://schemas.openxmlformats.org/officeDocument/2006/relationships/image" Target="../media/image8.tiff"/><Relationship Id="rId13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2112" y="4149012"/>
            <a:ext cx="6879772" cy="1185167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20000"/>
              </a:lnSpc>
            </a:pPr>
            <a:r>
              <a:rPr lang="ru-RU" sz="2800" b="1" dirty="0" smtClean="0">
                <a:ea typeface="Verdana" pitchFamily="34" charset="0"/>
                <a:cs typeface="Verdana"/>
              </a:rPr>
              <a:t>Информационные системы и </a:t>
            </a:r>
            <a:r>
              <a:rPr lang="ru-RU" sz="2800" b="1" dirty="0">
                <a:ea typeface="Verdana" pitchFamily="34" charset="0"/>
                <a:cs typeface="Verdana"/>
              </a:rPr>
              <a:t>технологии для транспортной отрасли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970" y="3155126"/>
            <a:ext cx="4142057" cy="80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132113" y="5655365"/>
            <a:ext cx="6879772" cy="948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20000"/>
              </a:lnSpc>
            </a:pPr>
            <a:r>
              <a:rPr lang="ru-RU" sz="2000" b="1" dirty="0" smtClean="0">
                <a:ea typeface="Verdana" pitchFamily="34" charset="0"/>
                <a:cs typeface="Verdana"/>
              </a:rPr>
              <a:t>Международный инновационный форум пассажирского транспорта </a:t>
            </a:r>
            <a:r>
              <a:rPr lang="en-US" sz="2000" b="1" dirty="0" err="1" smtClean="0">
                <a:ea typeface="Verdana" pitchFamily="34" charset="0"/>
                <a:cs typeface="Verdana"/>
              </a:rPr>
              <a:t>SmartTRANSPORT</a:t>
            </a:r>
            <a:r>
              <a:rPr lang="en-US" sz="2000" b="1" dirty="0" smtClean="0">
                <a:ea typeface="Verdana" pitchFamily="34" charset="0"/>
                <a:cs typeface="Verdana"/>
              </a:rPr>
              <a:t> 2016</a:t>
            </a:r>
            <a:endParaRPr lang="ru-RU" sz="1400" b="1" dirty="0">
              <a:ea typeface="Verdana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97536" y="797719"/>
            <a:ext cx="8948928" cy="8270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Удаленный контроль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923" y="4785816"/>
            <a:ext cx="2292677" cy="19114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6032" y="1478502"/>
            <a:ext cx="8653780" cy="18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buSzPct val="100000"/>
            </a:pPr>
            <a:r>
              <a:rPr lang="ru-RU" b="1" dirty="0"/>
              <a:t>На АРМ </a:t>
            </a:r>
            <a:r>
              <a:rPr lang="ru-RU" sz="1600" b="1" dirty="0"/>
              <a:t>диспетчера: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Оперативная обстановка на контролируемых участках трассы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Данные о контролируемых ТС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Информация об опасных и аварийных ситуациях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Отчетные данные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Директивы и инструкции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Запросы водителей и других участников ДД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Другая информация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6031" y="3300448"/>
            <a:ext cx="5288425" cy="180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На дисплее водителя: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Предупреждение об опасности и неисправности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Рекомендуемые режимы движения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Кнопки срочной связи со службами оперативного реагирования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Звуковые и световые  сигналы для привлечения внимания, инструкции диспетчера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Другие данные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6032" y="5145603"/>
            <a:ext cx="5433568" cy="1580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На экране коммуникатора  владельца автомобиля: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Цветовые сигналы для общей оценки состояния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Звуковые и световые  сигналы </a:t>
            </a:r>
            <a:r>
              <a:rPr lang="ru-RU" sz="1600" dirty="0" smtClean="0"/>
              <a:t>для </a:t>
            </a:r>
            <a:r>
              <a:rPr lang="ru-RU" sz="1600" dirty="0"/>
              <a:t>привлечения внимания 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Срочная связь с водителем, службами оперативного реагирования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Другие данные </a:t>
            </a:r>
          </a:p>
        </p:txBody>
      </p:sp>
      <p:pic>
        <p:nvPicPr>
          <p:cNvPr id="16" name="Изображение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92" y="3256906"/>
            <a:ext cx="1975082" cy="130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92" y="1614833"/>
            <a:ext cx="1932599" cy="1375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6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Изображение 21"/>
            <p:cNvPicPr>
              <a:picLocks noChangeAspect="1"/>
            </p:cNvPicPr>
            <p:nvPr/>
          </p:nvPicPr>
          <p:blipFill rotWithShape="1">
            <a:blip r:embed="rId7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3" name="Группа 22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4" name="Изображение 23"/>
              <p:cNvPicPr>
                <a:picLocks noChangeAspect="1"/>
              </p:cNvPicPr>
              <p:nvPr/>
            </p:nvPicPr>
            <p:blipFill rotWithShape="1">
              <a:blip r:embed="rId8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5" name="Изображение 24"/>
              <p:cNvPicPr>
                <a:picLocks noChangeAspect="1"/>
              </p:cNvPicPr>
              <p:nvPr/>
            </p:nvPicPr>
            <p:blipFill rotWithShape="1">
              <a:blip r:embed="rId8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9608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Объект 1"/>
          <p:cNvSpPr txBox="1">
            <a:spLocks/>
          </p:cNvSpPr>
          <p:nvPr/>
        </p:nvSpPr>
        <p:spPr>
          <a:xfrm>
            <a:off x="4791456" y="1662971"/>
            <a:ext cx="2971737" cy="622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SzPct val="100000"/>
              <a:buFontTx/>
              <a:buNone/>
              <a:defRPr sz="1600" b="1"/>
            </a:lvl1pPr>
            <a:lvl2pPr marL="742950" indent="-285750">
              <a:spcBef>
                <a:spcPct val="20000"/>
              </a:spcBef>
              <a:buFont typeface="Arial"/>
              <a:buChar char="•"/>
              <a:defRPr sz="24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000"/>
            </a:lvl3pPr>
            <a:lvl4pPr marL="1600200" indent="-228600">
              <a:spcBef>
                <a:spcPct val="20000"/>
              </a:spcBef>
              <a:buFont typeface="Arial"/>
              <a:buChar char="•"/>
            </a:lvl4pPr>
            <a:lvl5pPr marL="2057400" indent="-228600">
              <a:spcBef>
                <a:spcPct val="20000"/>
              </a:spcBef>
              <a:buFont typeface="Arial"/>
              <a:buChar char="•"/>
            </a:lvl5pPr>
            <a:lvl6pPr marL="2514600" indent="-228600">
              <a:spcBef>
                <a:spcPct val="20000"/>
              </a:spcBef>
              <a:buFont typeface="Arial"/>
              <a:buChar char="•"/>
            </a:lvl6pPr>
            <a:lvl7pPr marL="2971800" indent="-228600">
              <a:spcBef>
                <a:spcPct val="20000"/>
              </a:spcBef>
              <a:buFont typeface="Arial"/>
              <a:buChar char="•"/>
            </a:lvl7pPr>
            <a:lvl8pPr marL="3429000" indent="-228600">
              <a:spcBef>
                <a:spcPct val="20000"/>
              </a:spcBef>
              <a:buFont typeface="Arial"/>
              <a:buChar char="•"/>
            </a:lvl8pPr>
            <a:lvl9pPr marL="3886200" indent="-228600">
              <a:spcBef>
                <a:spcPct val="20000"/>
              </a:spcBef>
              <a:buFont typeface="Arial"/>
              <a:buChar char="•"/>
            </a:lvl9pPr>
          </a:lstStyle>
          <a:p>
            <a:r>
              <a:rPr lang="ru-RU" dirty="0"/>
              <a:t>Инновационная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система </a:t>
            </a:r>
            <a:r>
              <a:rPr lang="ru-RU" dirty="0"/>
              <a:t>оплаты проезда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1" name="Объект 1"/>
          <p:cNvSpPr txBox="1">
            <a:spLocks/>
          </p:cNvSpPr>
          <p:nvPr/>
        </p:nvSpPr>
        <p:spPr>
          <a:xfrm>
            <a:off x="1194325" y="1662971"/>
            <a:ext cx="3158220" cy="548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 smtClean="0"/>
              <a:t>Система социально-информационных сервисов</a:t>
            </a:r>
          </a:p>
          <a:p>
            <a:pPr algn="ctr">
              <a:buFontTx/>
              <a:buChar char="-"/>
            </a:pPr>
            <a:endParaRPr lang="ru-RU" sz="1600" b="1" i="1" dirty="0" smtClean="0"/>
          </a:p>
          <a:p>
            <a:pPr algn="ctr">
              <a:buFontTx/>
              <a:buChar char="-"/>
            </a:pPr>
            <a:endParaRPr lang="ru-RU" sz="1600" b="1" i="1" dirty="0"/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373112" y="785021"/>
            <a:ext cx="8491488" cy="8270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Дополнительные сервисы*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102110" y="2074579"/>
            <a:ext cx="2594268" cy="232787"/>
            <a:chOff x="6293643" y="2089269"/>
            <a:chExt cx="1430340" cy="131841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6293643" y="2221110"/>
              <a:ext cx="1266827" cy="0"/>
            </a:xfrm>
            <a:prstGeom prst="line">
              <a:avLst/>
            </a:prstGeom>
            <a:ln w="28575" cap="rnd">
              <a:prstDash val="sysDot"/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7560470" y="2089269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/>
          <p:cNvGrpSpPr/>
          <p:nvPr/>
        </p:nvGrpSpPr>
        <p:grpSpPr>
          <a:xfrm>
            <a:off x="1406714" y="2295174"/>
            <a:ext cx="2616645" cy="131840"/>
            <a:chOff x="1540827" y="2213491"/>
            <a:chExt cx="1446214" cy="124221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1540827" y="2213491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720214" y="2221110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373112" y="2893005"/>
            <a:ext cx="3802142" cy="2989755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SzPct val="100000"/>
              <a:buBlip>
                <a:blip r:embed="rId2"/>
              </a:buBlip>
              <a:defRPr sz="1600"/>
            </a:lvl1pPr>
          </a:lstStyle>
          <a:p>
            <a:r>
              <a:rPr lang="ru-RU" dirty="0"/>
              <a:t>Различные интерфейсы взаимодействия: веб-портал, мобильное приложение, информационные табло и терминалы, </a:t>
            </a:r>
            <a:r>
              <a:rPr lang="en-US" dirty="0"/>
              <a:t>call-</a:t>
            </a:r>
            <a:r>
              <a:rPr lang="ru-RU" dirty="0"/>
              <a:t>центры и др.</a:t>
            </a:r>
          </a:p>
          <a:p>
            <a:r>
              <a:rPr lang="ru-RU" dirty="0"/>
              <a:t>Комплексная аналитическая система обработки  информации</a:t>
            </a:r>
          </a:p>
          <a:p>
            <a:r>
              <a:rPr lang="ru-RU" dirty="0"/>
              <a:t>Возможность централизованной </a:t>
            </a:r>
            <a:r>
              <a:rPr lang="ru-RU" dirty="0" err="1"/>
              <a:t>модерации</a:t>
            </a:r>
            <a:r>
              <a:rPr lang="ru-RU" dirty="0"/>
              <a:t> </a:t>
            </a:r>
            <a:r>
              <a:rPr lang="ru-RU" dirty="0" smtClean="0"/>
              <a:t>данных</a:t>
            </a:r>
          </a:p>
          <a:p>
            <a:endParaRPr lang="ru-RU" dirty="0" smtClean="0"/>
          </a:p>
        </p:txBody>
      </p:sp>
      <p:sp>
        <p:nvSpPr>
          <p:cNvPr id="45" name="TextBox 44"/>
          <p:cNvSpPr txBox="1">
            <a:spLocks noChangeAspect="1"/>
          </p:cNvSpPr>
          <p:nvPr/>
        </p:nvSpPr>
        <p:spPr>
          <a:xfrm>
            <a:off x="4633976" y="2920247"/>
            <a:ext cx="4144264" cy="2989755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SzPct val="100000"/>
              <a:buBlip>
                <a:blip r:embed="rId2"/>
              </a:buBlip>
              <a:defRPr sz="1600"/>
            </a:lvl1pPr>
          </a:lstStyle>
          <a:p>
            <a:r>
              <a:rPr lang="ru-RU" dirty="0"/>
              <a:t>Защищенность от искажений отчетных данных</a:t>
            </a:r>
          </a:p>
          <a:p>
            <a:r>
              <a:rPr lang="ru-RU" dirty="0"/>
              <a:t>Учет пассажиропотока и оплаты проезда по маршрутам (районам, паркам и т.д.) в реальном времени</a:t>
            </a:r>
          </a:p>
          <a:p>
            <a:r>
              <a:rPr lang="ru-RU" dirty="0"/>
              <a:t>Совместимость с другими системами (напр. бумажными билетами и др.) </a:t>
            </a:r>
            <a:r>
              <a:rPr lang="ru-RU" dirty="0" err="1"/>
              <a:t>тиражируемость</a:t>
            </a:r>
            <a:r>
              <a:rPr lang="ru-RU" dirty="0"/>
              <a:t> и </a:t>
            </a:r>
            <a:r>
              <a:rPr lang="ru-RU" dirty="0" err="1"/>
              <a:t>развиваемость</a:t>
            </a:r>
            <a:endParaRPr lang="ru-RU" dirty="0"/>
          </a:p>
          <a:p>
            <a:r>
              <a:rPr lang="ru-RU" dirty="0"/>
              <a:t>Снижение потерь из-за некачественного обслуживания</a:t>
            </a:r>
          </a:p>
        </p:txBody>
      </p:sp>
      <p:pic>
        <p:nvPicPr>
          <p:cNvPr id="8194" name="Picture 2" descr="C:\Documents and Settings\34\Рабочий стол\СКЕТЧКАРТИНКИ\jjj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9" y="1654968"/>
            <a:ext cx="1047757" cy="104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Documents and Settings\34\Рабочий стол\СКЕТЧКАРТИНКИ\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43" y="1654967"/>
            <a:ext cx="1047757" cy="104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Объект 1"/>
          <p:cNvSpPr txBox="1">
            <a:spLocks/>
          </p:cNvSpPr>
          <p:nvPr/>
        </p:nvSpPr>
        <p:spPr>
          <a:xfrm>
            <a:off x="4265822" y="1888086"/>
            <a:ext cx="585098" cy="45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SzPct val="100000"/>
              <a:buFontTx/>
              <a:buNone/>
              <a:defRPr sz="1600" i="1"/>
            </a:lvl1pPr>
            <a:lvl2pPr marL="742950" indent="-285750">
              <a:spcBef>
                <a:spcPct val="20000"/>
              </a:spcBef>
              <a:buFont typeface="Arial"/>
              <a:buChar char="•"/>
              <a:defRPr sz="24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000"/>
            </a:lvl3pPr>
            <a:lvl4pPr marL="1600200" indent="-228600">
              <a:spcBef>
                <a:spcPct val="20000"/>
              </a:spcBef>
              <a:buFont typeface="Arial"/>
              <a:buChar char="•"/>
            </a:lvl4pPr>
            <a:lvl5pPr marL="2057400" indent="-228600">
              <a:spcBef>
                <a:spcPct val="20000"/>
              </a:spcBef>
              <a:buFont typeface="Arial"/>
              <a:buChar char="•"/>
            </a:lvl5pPr>
            <a:lvl6pPr marL="2514600" indent="-228600">
              <a:spcBef>
                <a:spcPct val="20000"/>
              </a:spcBef>
              <a:buFont typeface="Arial"/>
              <a:buChar char="•"/>
            </a:lvl6pPr>
            <a:lvl7pPr marL="2971800" indent="-228600">
              <a:spcBef>
                <a:spcPct val="20000"/>
              </a:spcBef>
              <a:buFont typeface="Arial"/>
              <a:buChar char="•"/>
            </a:lvl7pPr>
            <a:lvl8pPr marL="3429000" indent="-228600">
              <a:spcBef>
                <a:spcPct val="20000"/>
              </a:spcBef>
              <a:buFont typeface="Arial"/>
              <a:buChar char="•"/>
            </a:lvl8pPr>
            <a:lvl9pPr marL="3886200" indent="-228600">
              <a:spcBef>
                <a:spcPct val="20000"/>
              </a:spcBef>
              <a:buFont typeface="Arial"/>
              <a:buChar char="•"/>
            </a:lvl9pPr>
          </a:lstStyle>
          <a:p>
            <a:r>
              <a:rPr lang="en-US" sz="3200" b="1" i="0" dirty="0" smtClean="0">
                <a:solidFill>
                  <a:schemeClr val="accent1"/>
                </a:solidFill>
              </a:rPr>
              <a:t>&amp;</a:t>
            </a:r>
            <a:endParaRPr lang="ru-RU" sz="3200" b="1" i="0" dirty="0">
              <a:solidFill>
                <a:schemeClr val="accent1"/>
              </a:solidFill>
            </a:endParaRPr>
          </a:p>
          <a:p>
            <a:endParaRPr lang="ru-RU" sz="3200" b="1" i="0" dirty="0">
              <a:solidFill>
                <a:schemeClr val="accent1"/>
              </a:solidFill>
            </a:endParaRPr>
          </a:p>
          <a:p>
            <a:endParaRPr lang="ru-RU" sz="3200" b="1" i="0" dirty="0">
              <a:solidFill>
                <a:schemeClr val="accent1"/>
              </a:solidFill>
            </a:endParaRPr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238999" y="6343927"/>
            <a:ext cx="8687513" cy="38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400" i="1" dirty="0" smtClean="0">
                <a:solidFill>
                  <a:schemeClr val="accent1"/>
                </a:solidFill>
              </a:rPr>
              <a:t>* </a:t>
            </a:r>
            <a:r>
              <a:rPr lang="ru-RU" sz="1400" i="1" dirty="0">
                <a:solidFill>
                  <a:schemeClr val="accent1"/>
                </a:solidFill>
              </a:rPr>
              <a:t>Д</a:t>
            </a:r>
            <a:r>
              <a:rPr lang="ru-RU" sz="1400" i="1" dirty="0" smtClean="0">
                <a:solidFill>
                  <a:schemeClr val="accent1"/>
                </a:solidFill>
              </a:rPr>
              <a:t>ля пассажирских автобусов (устанавливается по требованию Заказчика при поставке)</a:t>
            </a:r>
            <a:endParaRPr lang="ru-RU" sz="1400" i="1" dirty="0">
              <a:solidFill>
                <a:schemeClr val="accent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6" name="Изображение 25"/>
            <p:cNvPicPr>
              <a:picLocks noChangeAspect="1"/>
            </p:cNvPicPr>
            <p:nvPr/>
          </p:nvPicPr>
          <p:blipFill rotWithShape="1">
            <a:blip r:embed="rId5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" name="Изображение 26"/>
            <p:cNvPicPr>
              <a:picLocks noChangeAspect="1"/>
            </p:cNvPicPr>
            <p:nvPr/>
          </p:nvPicPr>
          <p:blipFill rotWithShape="1">
            <a:blip r:embed="rId6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32" name="Изображение 31"/>
              <p:cNvPicPr>
                <a:picLocks noChangeAspect="1"/>
              </p:cNvPicPr>
              <p:nvPr/>
            </p:nvPicPr>
            <p:blipFill rotWithShape="1">
              <a:blip r:embed="rId7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3" name="Изображение 32"/>
              <p:cNvPicPr>
                <a:picLocks noChangeAspect="1"/>
              </p:cNvPicPr>
              <p:nvPr/>
            </p:nvPicPr>
            <p:blipFill rotWithShape="1">
              <a:blip r:embed="rId7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8195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3112" y="785021"/>
            <a:ext cx="8491488" cy="8270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Контроль параметров безопасности и экологии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112" y="1612108"/>
            <a:ext cx="858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ru-RU" dirty="0" smtClean="0"/>
              <a:t>На основе высокоточных приборов и устройств отечественного производства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3112" y="2303609"/>
            <a:ext cx="3640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dirty="0" smtClean="0"/>
              <a:t>Химические сенсоры, установленные на борту транспортного средства, оценивают соответствие выбросов газов в атмосферу и обеспечивают контроль качества топлива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dirty="0" smtClean="0"/>
              <a:t>Контроль показателей качества вождения позволяет  оптимизировать управление автомобилем и сократить выбросы в атмосферу</a:t>
            </a:r>
          </a:p>
        </p:txBody>
      </p:sp>
      <p:pic>
        <p:nvPicPr>
          <p:cNvPr id="5122" name="Picture 2" descr="http://www.eksis.ru/upload/description/Semisensor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2"/>
          <a:stretch/>
        </p:blipFill>
        <p:spPr bwMode="auto">
          <a:xfrm>
            <a:off x="4294631" y="2412207"/>
            <a:ext cx="1485901" cy="18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34\Рабочий стол\СКЕТЧКАРТИНКИ\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56" y="4444063"/>
            <a:ext cx="1778000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1"/>
          <p:cNvSpPr>
            <a:spLocks noGrp="1"/>
          </p:cNvSpPr>
          <p:nvPr>
            <p:ph sz="half" idx="1"/>
          </p:nvPr>
        </p:nvSpPr>
        <p:spPr>
          <a:xfrm>
            <a:off x="5753100" y="2560320"/>
            <a:ext cx="2362200" cy="49674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ru-RU" sz="1400" i="1" dirty="0">
                <a:solidFill>
                  <a:schemeClr val="accent1"/>
                </a:solidFill>
              </a:rPr>
              <a:t>Датчик хим. с</a:t>
            </a:r>
            <a:r>
              <a:rPr lang="ru-RU" sz="1400" i="1" dirty="0" smtClean="0">
                <a:solidFill>
                  <a:schemeClr val="accent1"/>
                </a:solidFill>
              </a:rPr>
              <a:t>остава</a:t>
            </a:r>
            <a:br>
              <a:rPr lang="ru-RU" sz="1400" i="1" dirty="0" smtClean="0">
                <a:solidFill>
                  <a:schemeClr val="accent1"/>
                </a:solidFill>
              </a:rPr>
            </a:br>
            <a:r>
              <a:rPr lang="ru-RU" sz="1400" i="1" dirty="0" smtClean="0">
                <a:solidFill>
                  <a:schemeClr val="accent1"/>
                </a:solidFill>
              </a:rPr>
              <a:t>топлива</a:t>
            </a:r>
            <a:endParaRPr lang="ru-RU" sz="1400" i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ru-RU" sz="1400" i="1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876925" y="3057064"/>
            <a:ext cx="1881188" cy="124222"/>
            <a:chOff x="5876925" y="3057064"/>
            <a:chExt cx="1436689" cy="124222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5876925" y="3057065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6046787" y="3057064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Объект 1"/>
          <p:cNvSpPr txBox="1">
            <a:spLocks/>
          </p:cNvSpPr>
          <p:nvPr/>
        </p:nvSpPr>
        <p:spPr>
          <a:xfrm>
            <a:off x="5987256" y="4832119"/>
            <a:ext cx="2204244" cy="38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400" i="1" dirty="0" smtClean="0">
                <a:solidFill>
                  <a:schemeClr val="accent1"/>
                </a:solidFill>
              </a:rPr>
              <a:t>Акселерометр</a:t>
            </a:r>
          </a:p>
          <a:p>
            <a:pPr marL="0" indent="0" algn="ctr">
              <a:buFontTx/>
              <a:buNone/>
            </a:pPr>
            <a:endParaRPr lang="ru-RU" sz="1400" i="1" dirty="0">
              <a:solidFill>
                <a:schemeClr val="accent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311899" y="5210127"/>
            <a:ext cx="1446214" cy="124222"/>
            <a:chOff x="6311899" y="5210127"/>
            <a:chExt cx="1446214" cy="124222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6311899" y="5210128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491286" y="5210127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4" name="Изображение 23"/>
            <p:cNvPicPr>
              <a:picLocks noChangeAspect="1"/>
            </p:cNvPicPr>
            <p:nvPr/>
          </p:nvPicPr>
          <p:blipFill rotWithShape="1">
            <a:blip r:embed="rId5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5" name="Изображение 24"/>
            <p:cNvPicPr>
              <a:picLocks noChangeAspect="1"/>
            </p:cNvPicPr>
            <p:nvPr/>
          </p:nvPicPr>
          <p:blipFill rotWithShape="1">
            <a:blip r:embed="rId6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6" name="Группа 25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7" name="Изображение 26"/>
              <p:cNvPicPr>
                <a:picLocks noChangeAspect="1"/>
              </p:cNvPicPr>
              <p:nvPr/>
            </p:nvPicPr>
            <p:blipFill rotWithShape="1">
              <a:blip r:embed="rId7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8" name="Изображение 27"/>
              <p:cNvPicPr>
                <a:picLocks noChangeAspect="1"/>
              </p:cNvPicPr>
              <p:nvPr/>
            </p:nvPicPr>
            <p:blipFill rotWithShape="1">
              <a:blip r:embed="rId7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7112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97721"/>
            <a:ext cx="8229600" cy="827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Предупреждение столкновений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" name="Picture 6" descr="http://www.mobileye-suomi.fi/Image/Main%20photo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3" y="1723804"/>
            <a:ext cx="4148345" cy="1679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73" y="3775841"/>
            <a:ext cx="4148345" cy="2360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4727523" y="3520423"/>
            <a:ext cx="4060877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ru-RU" dirty="0" smtClean="0"/>
              <a:t>Юридические значимые данные для административного или судебного разбирательства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ru-RU" dirty="0" smtClean="0"/>
              <a:t>Раннее предупреждение аварийных ситуаций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ru-RU" dirty="0" smtClean="0"/>
              <a:t>Экстренное оповещение об аварии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ru-RU" dirty="0" smtClean="0"/>
              <a:t>Вызов служб оперативного реагирования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9111" y="1723804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Система помогает формировать качество вождения </a:t>
            </a:r>
            <a:r>
              <a:rPr lang="ru-RU" b="1" dirty="0"/>
              <a:t>и своевременно предупредить водителя об опасности столкновения и соблюдения им необходимой безопасной дистанции</a:t>
            </a:r>
          </a:p>
          <a:p>
            <a:endParaRPr lang="ru-RU" b="1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6" name="Изображение 15"/>
            <p:cNvPicPr>
              <a:picLocks noChangeAspect="1"/>
            </p:cNvPicPr>
            <p:nvPr/>
          </p:nvPicPr>
          <p:blipFill rotWithShape="1">
            <a:blip r:embed="rId5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6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8" name="Группа 17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0" name="Изображение 19"/>
              <p:cNvPicPr>
                <a:picLocks noChangeAspect="1"/>
              </p:cNvPicPr>
              <p:nvPr/>
            </p:nvPicPr>
            <p:blipFill rotWithShape="1">
              <a:blip r:embed="rId7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1" name="Изображение 20"/>
              <p:cNvPicPr>
                <a:picLocks noChangeAspect="1"/>
              </p:cNvPicPr>
              <p:nvPr/>
            </p:nvPicPr>
            <p:blipFill rotWithShape="1">
              <a:blip r:embed="rId7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9068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бъект 1"/>
          <p:cNvSpPr txBox="1">
            <a:spLocks/>
          </p:cNvSpPr>
          <p:nvPr/>
        </p:nvSpPr>
        <p:spPr>
          <a:xfrm>
            <a:off x="5372100" y="5073517"/>
            <a:ext cx="876300" cy="492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400" i="1" dirty="0" smtClean="0">
                <a:solidFill>
                  <a:schemeClr val="accent1"/>
                </a:solidFill>
              </a:rPr>
              <a:t>Дождь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7264" y="797721"/>
            <a:ext cx="8479536" cy="827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Определение состояния дорожного покрытия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075" name="Picture 3" descr="C:\Documents and Settings\34\Рабочий стол\СКЕТЧКАРТИНКИ\ппппп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5195886"/>
            <a:ext cx="1458913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34\Рабочий стол\СКЕТЧКАРТИНКИ\ппп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3556000"/>
            <a:ext cx="1458912" cy="145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23" y="4893538"/>
            <a:ext cx="2230165" cy="186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Documents and Settings\34\Рабочий стол\СКЕТЧКАРТИНКИ\п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1893889"/>
            <a:ext cx="1458912" cy="145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3568" y="1588297"/>
            <a:ext cx="6527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Базовый комплект системы позволяет определить качество дорожного полотна и адаптировать систему под любую дорогу</a:t>
            </a:r>
            <a:endParaRPr lang="ru-RU" b="1" dirty="0"/>
          </a:p>
        </p:txBody>
      </p:sp>
      <p:pic>
        <p:nvPicPr>
          <p:cNvPr id="13" name="Picture 2" descr="http://sib.adme.ru/files/comment/part_208/2079855_13341219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0" y="5456791"/>
            <a:ext cx="1048223" cy="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>
            <a:endCxn id="3077" idx="1"/>
          </p:cNvCxnSpPr>
          <p:nvPr/>
        </p:nvCxnSpPr>
        <p:spPr>
          <a:xfrm flipV="1">
            <a:off x="6172200" y="2623345"/>
            <a:ext cx="1181100" cy="2724942"/>
          </a:xfrm>
          <a:prstGeom prst="line">
            <a:avLst/>
          </a:prstGeom>
          <a:ln w="28575" cap="rnd"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6654800" y="4384710"/>
            <a:ext cx="698500" cy="1693033"/>
          </a:xfrm>
          <a:prstGeom prst="line">
            <a:avLst/>
          </a:prstGeom>
          <a:ln w="28575" cap="rnd"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7004050" y="5925343"/>
            <a:ext cx="349250" cy="832642"/>
          </a:xfrm>
          <a:prstGeom prst="line">
            <a:avLst/>
          </a:prstGeom>
          <a:ln w="28575" cap="rnd"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486400" y="5360987"/>
            <a:ext cx="685800" cy="1"/>
          </a:xfrm>
          <a:prstGeom prst="line">
            <a:avLst/>
          </a:prstGeom>
          <a:ln w="28575" cap="rnd">
            <a:prstDash val="sysDot"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880100" y="6077743"/>
            <a:ext cx="774700" cy="0"/>
          </a:xfrm>
          <a:prstGeom prst="line">
            <a:avLst/>
          </a:prstGeom>
          <a:ln w="28575" cap="rnd">
            <a:prstDash val="sysDot"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286500" y="6757985"/>
            <a:ext cx="698500" cy="0"/>
          </a:xfrm>
          <a:prstGeom prst="line">
            <a:avLst/>
          </a:prstGeom>
          <a:ln w="28575" cap="rnd">
            <a:prstDash val="sysDot"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Объект 1"/>
          <p:cNvSpPr txBox="1">
            <a:spLocks/>
          </p:cNvSpPr>
          <p:nvPr/>
        </p:nvSpPr>
        <p:spPr>
          <a:xfrm>
            <a:off x="5880100" y="5813952"/>
            <a:ext cx="876300" cy="492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>
                <a:solidFill>
                  <a:schemeClr val="accent1"/>
                </a:solidFill>
              </a:rPr>
              <a:t>Ямы</a:t>
            </a:r>
            <a:endParaRPr lang="ru-RU" sz="1400" i="1" dirty="0">
              <a:solidFill>
                <a:schemeClr val="accent1"/>
              </a:solidFill>
            </a:endParaRPr>
          </a:p>
        </p:txBody>
      </p:sp>
      <p:sp>
        <p:nvSpPr>
          <p:cNvPr id="37" name="Объект 1"/>
          <p:cNvSpPr txBox="1">
            <a:spLocks/>
          </p:cNvSpPr>
          <p:nvPr/>
        </p:nvSpPr>
        <p:spPr>
          <a:xfrm>
            <a:off x="6229350" y="6488208"/>
            <a:ext cx="876300" cy="492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400" i="1" dirty="0" smtClean="0">
                <a:solidFill>
                  <a:schemeClr val="accent1"/>
                </a:solidFill>
              </a:rPr>
              <a:t>Лед</a:t>
            </a:r>
          </a:p>
          <a:p>
            <a:endParaRPr lang="ru-RU" sz="1400" i="1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568" y="2484937"/>
            <a:ext cx="616153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dirty="0" smtClean="0"/>
              <a:t>Математические алгоритмы обработки данных и знаний, позволяющие оптимизировать процесс оценки дорожного покрытия</a:t>
            </a:r>
            <a:endParaRPr lang="ru-RU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dirty="0" smtClean="0"/>
              <a:t>Контроль дорожного покрытия с помощью маршрутных транспортных средств позволит эффективно использовать существующую систему подвижных</a:t>
            </a:r>
            <a:br>
              <a:rPr lang="ru-RU" dirty="0" smtClean="0"/>
            </a:br>
            <a:r>
              <a:rPr lang="ru-RU" dirty="0" smtClean="0"/>
              <a:t>лабораторий</a:t>
            </a:r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6" name="Изображение 25"/>
            <p:cNvPicPr>
              <a:picLocks noChangeAspect="1"/>
            </p:cNvPicPr>
            <p:nvPr/>
          </p:nvPicPr>
          <p:blipFill rotWithShape="1">
            <a:blip r:embed="rId8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Изображение 28"/>
            <p:cNvPicPr>
              <a:picLocks noChangeAspect="1"/>
            </p:cNvPicPr>
            <p:nvPr/>
          </p:nvPicPr>
          <p:blipFill rotWithShape="1">
            <a:blip r:embed="rId9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34" name="Изображение 33"/>
              <p:cNvPicPr>
                <a:picLocks noChangeAspect="1"/>
              </p:cNvPicPr>
              <p:nvPr/>
            </p:nvPicPr>
            <p:blipFill rotWithShape="1">
              <a:blip r:embed="rId10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8" name="Изображение 37"/>
              <p:cNvPicPr>
                <a:picLocks noChangeAspect="1"/>
              </p:cNvPicPr>
              <p:nvPr/>
            </p:nvPicPr>
            <p:blipFill rotWithShape="1">
              <a:blip r:embed="rId10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1242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97721"/>
            <a:ext cx="8229600" cy="827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Управление качеством вождения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7718" y="1726997"/>
            <a:ext cx="2600907" cy="10801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ea typeface="Tahoma" pitchFamily="34" charset="0"/>
                <a:cs typeface="Tahoma" pitchFamily="34" charset="0"/>
              </a:rPr>
              <a:t>Управление безопасностью и риском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9282" y="3173674"/>
            <a:ext cx="2577778" cy="11532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ea typeface="Tahoma" pitchFamily="34" charset="0"/>
                <a:cs typeface="Tahoma" pitchFamily="34" charset="0"/>
              </a:rPr>
              <a:t>Экономичность,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ea typeface="Tahoma" pitchFamily="34" charset="0"/>
                <a:cs typeface="Tahoma" pitchFamily="34" charset="0"/>
              </a:rPr>
              <a:t>рентабельность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79877" y="3173674"/>
            <a:ext cx="2577778" cy="11532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ea typeface="Tahoma" pitchFamily="34" charset="0"/>
                <a:cs typeface="Tahoma" pitchFamily="34" charset="0"/>
              </a:rPr>
              <a:t>Тотальный контроль качества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92144" y="1726997"/>
            <a:ext cx="2553243" cy="10801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ea typeface="Tahoma" pitchFamily="34" charset="0"/>
                <a:cs typeface="Tahoma" pitchFamily="34" charset="0"/>
              </a:rPr>
              <a:t>Защита окружающей среды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1518308" y="1496964"/>
            <a:ext cx="6096197" cy="5175281"/>
            <a:chOff x="1567076" y="1545732"/>
            <a:chExt cx="6096197" cy="5175281"/>
          </a:xfrm>
        </p:grpSpPr>
        <p:sp>
          <p:nvSpPr>
            <p:cNvPr id="18" name="Равнобедренный треугольник 17"/>
            <p:cNvSpPr/>
            <p:nvPr/>
          </p:nvSpPr>
          <p:spPr>
            <a:xfrm>
              <a:off x="3125753" y="1545732"/>
              <a:ext cx="2994631" cy="2553791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rot="10800000">
              <a:off x="3125752" y="4167222"/>
              <a:ext cx="2994631" cy="255379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бъект 1"/>
            <p:cNvSpPr txBox="1">
              <a:spLocks/>
            </p:cNvSpPr>
            <p:nvPr/>
          </p:nvSpPr>
          <p:spPr>
            <a:xfrm>
              <a:off x="3510340" y="4639414"/>
              <a:ext cx="2306768" cy="7612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2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800" b="1" dirty="0" smtClean="0">
                  <a:solidFill>
                    <a:schemeClr val="bg1"/>
                  </a:solidFill>
                </a:rPr>
                <a:t>Управление качеством </a:t>
              </a:r>
              <a:br>
                <a:rPr lang="ru-RU" sz="1800" b="1" dirty="0" smtClean="0">
                  <a:solidFill>
                    <a:schemeClr val="bg1"/>
                  </a:solidFill>
                </a:rPr>
              </a:br>
              <a:r>
                <a:rPr lang="ru-RU" sz="1800" b="1" dirty="0" smtClean="0">
                  <a:solidFill>
                    <a:schemeClr val="bg1"/>
                  </a:solidFill>
                </a:rPr>
                <a:t>вождения</a:t>
              </a:r>
            </a:p>
            <a:p>
              <a:pPr algn="ctr">
                <a:buFontTx/>
                <a:buChar char="-"/>
              </a:pPr>
              <a:endParaRPr lang="ru-RU" sz="1800" b="1" dirty="0" smtClean="0">
                <a:solidFill>
                  <a:schemeClr val="bg1"/>
                </a:solidFill>
              </a:endParaRPr>
            </a:p>
            <a:p>
              <a:pPr algn="ctr">
                <a:buFontTx/>
                <a:buChar char="-"/>
              </a:pPr>
              <a:endParaRPr lang="ru-RU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1567076" y="4167221"/>
              <a:ext cx="2994631" cy="2553791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>
              <a:off x="4668642" y="4167222"/>
              <a:ext cx="2994631" cy="2553791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бъект 1"/>
            <p:cNvSpPr txBox="1">
              <a:spLocks/>
            </p:cNvSpPr>
            <p:nvPr/>
          </p:nvSpPr>
          <p:spPr>
            <a:xfrm>
              <a:off x="3469683" y="3023005"/>
              <a:ext cx="2306768" cy="7612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2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400" b="1" dirty="0" smtClean="0">
                  <a:solidFill>
                    <a:schemeClr val="bg1"/>
                  </a:solidFill>
                </a:rPr>
                <a:t>Мотивация </a:t>
              </a:r>
              <a:br>
                <a:rPr lang="ru-RU" sz="1400" b="1" dirty="0" smtClean="0">
                  <a:solidFill>
                    <a:schemeClr val="bg1"/>
                  </a:solidFill>
                </a:rPr>
              </a:br>
              <a:r>
                <a:rPr lang="ru-RU" sz="1400" b="1" dirty="0" smtClean="0">
                  <a:solidFill>
                    <a:schemeClr val="bg1"/>
                  </a:solidFill>
                </a:rPr>
                <a:t>персонала</a:t>
              </a:r>
            </a:p>
            <a:p>
              <a:pPr algn="ctr">
                <a:buFontTx/>
                <a:buChar char="-"/>
              </a:pPr>
              <a:endParaRPr lang="ru-RU" sz="1400" b="1" dirty="0" smtClean="0">
                <a:solidFill>
                  <a:schemeClr val="bg1"/>
                </a:solidFill>
              </a:endParaRPr>
            </a:p>
            <a:p>
              <a:pPr algn="ctr">
                <a:buFontTx/>
                <a:buChar char="-"/>
              </a:pP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Объект 1"/>
            <p:cNvSpPr txBox="1">
              <a:spLocks/>
            </p:cNvSpPr>
            <p:nvPr/>
          </p:nvSpPr>
          <p:spPr>
            <a:xfrm>
              <a:off x="1898815" y="5631060"/>
              <a:ext cx="2306768" cy="7612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2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400" b="1" dirty="0" smtClean="0">
                  <a:solidFill>
                    <a:schemeClr val="bg1"/>
                  </a:solidFill>
                </a:rPr>
                <a:t>Навыки </a:t>
              </a:r>
              <a:br>
                <a:rPr lang="ru-RU" sz="1400" b="1" dirty="0" smtClean="0">
                  <a:solidFill>
                    <a:schemeClr val="bg1"/>
                  </a:solidFill>
                </a:rPr>
              </a:br>
              <a:r>
                <a:rPr lang="ru-RU" sz="1400" b="1" dirty="0" smtClean="0">
                  <a:solidFill>
                    <a:schemeClr val="bg1"/>
                  </a:solidFill>
                </a:rPr>
                <a:t>вождения</a:t>
              </a:r>
            </a:p>
            <a:p>
              <a:pPr algn="ctr">
                <a:buFontTx/>
                <a:buChar char="-"/>
              </a:pPr>
              <a:endParaRPr lang="ru-RU" sz="1400" b="1" dirty="0" smtClean="0">
                <a:solidFill>
                  <a:schemeClr val="bg1"/>
                </a:solidFill>
              </a:endParaRPr>
            </a:p>
            <a:p>
              <a:pPr algn="ctr">
                <a:buFontTx/>
                <a:buChar char="-"/>
              </a:pP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Объект 1"/>
            <p:cNvSpPr txBox="1">
              <a:spLocks/>
            </p:cNvSpPr>
            <p:nvPr/>
          </p:nvSpPr>
          <p:spPr>
            <a:xfrm>
              <a:off x="5012573" y="5444118"/>
              <a:ext cx="2306768" cy="9482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2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400" b="1" dirty="0" smtClean="0">
                  <a:solidFill>
                    <a:schemeClr val="bg1"/>
                  </a:solidFill>
                </a:rPr>
                <a:t>Способности </a:t>
              </a:r>
              <a:br>
                <a:rPr lang="ru-RU" sz="1400" b="1" dirty="0" smtClean="0">
                  <a:solidFill>
                    <a:schemeClr val="bg1"/>
                  </a:solidFill>
                </a:rPr>
              </a:br>
              <a:r>
                <a:rPr lang="ru-RU" sz="1400" b="1" dirty="0" smtClean="0">
                  <a:solidFill>
                    <a:schemeClr val="bg1"/>
                  </a:solidFill>
                </a:rPr>
                <a:t>водителей и </a:t>
              </a:r>
              <a:br>
                <a:rPr lang="ru-RU" sz="1400" b="1" dirty="0" smtClean="0">
                  <a:solidFill>
                    <a:schemeClr val="bg1"/>
                  </a:solidFill>
                </a:rPr>
              </a:br>
              <a:r>
                <a:rPr lang="ru-RU" sz="1400" b="1" dirty="0" smtClean="0">
                  <a:solidFill>
                    <a:schemeClr val="bg1"/>
                  </a:solidFill>
                </a:rPr>
                <a:t>повышение качества работы</a:t>
              </a:r>
            </a:p>
            <a:p>
              <a:pPr algn="ctr">
                <a:buFontTx/>
                <a:buChar char="-"/>
              </a:pP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30" name="Изображение 29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1" name="Изображение 30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32" name="Группа 31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35" name="Изображение 34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6" name="Изображение 35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0237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97721"/>
            <a:ext cx="8229600" cy="827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Технология контроля качества вождения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" name="Picture 2" descr="Variance%20paramete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8095"/>
            <a:ext cx="3175548" cy="2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Variance%20paramet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19220"/>
            <a:ext cx="3157663" cy="22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14863" y="1572311"/>
            <a:ext cx="5383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Базовый комплект системы позволяет определить качество вождения и физическое состояние  водителя (сонливость, алкоголь или наркотик, утомленность)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7498" y="2765124"/>
            <a:ext cx="5511251" cy="399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ru-RU" dirty="0"/>
              <a:t>По измененной динамике вождения определяются даже небольшие отклонения в манере вождения (результаты 6-летних исследований)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ru-RU" dirty="0"/>
              <a:t>Сопоставление  ранее полученных данных с текущими на основе робастных методов оценки определяет с высокой надежностью обнаружить отклонения в физическом состоянии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ru-RU" dirty="0"/>
              <a:t>По данным тестирования определяется квалификация водителя по 100-бальной шкале с указанием ошибок и недостатков стиля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ru-RU" dirty="0"/>
              <a:t>В процессе тренировки и обучения водителя выставляются текущие оценки и даются инструкции на корректировку действий обучаемого  </a:t>
            </a:r>
          </a:p>
        </p:txBody>
      </p:sp>
      <p:sp>
        <p:nvSpPr>
          <p:cNvPr id="13" name="Tekstikehys 14"/>
          <p:cNvSpPr txBox="1">
            <a:spLocks noChangeArrowheads="1"/>
          </p:cNvSpPr>
          <p:nvPr/>
        </p:nvSpPr>
        <p:spPr bwMode="auto">
          <a:xfrm>
            <a:off x="-202608" y="2464505"/>
            <a:ext cx="1440160" cy="5663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SzPct val="100000"/>
              <a:buFontTx/>
              <a:buNone/>
              <a:defRPr sz="1400" i="1">
                <a:solidFill>
                  <a:schemeClr val="accent1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•"/>
              <a:defRPr sz="24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000"/>
            </a:lvl3pPr>
            <a:lvl4pPr marL="1600200" indent="-228600">
              <a:spcBef>
                <a:spcPct val="20000"/>
              </a:spcBef>
              <a:buFont typeface="Arial"/>
              <a:buChar char="•"/>
            </a:lvl4pPr>
            <a:lvl5pPr marL="2057400" indent="-228600">
              <a:spcBef>
                <a:spcPct val="20000"/>
              </a:spcBef>
              <a:buFont typeface="Arial"/>
              <a:buChar char="•"/>
            </a:lvl5pPr>
            <a:lvl6pPr marL="2514600" indent="-228600">
              <a:spcBef>
                <a:spcPct val="20000"/>
              </a:spcBef>
              <a:buFont typeface="Arial"/>
              <a:buChar char="•"/>
            </a:lvl6pPr>
            <a:lvl7pPr marL="2971800" indent="-228600">
              <a:spcBef>
                <a:spcPct val="20000"/>
              </a:spcBef>
              <a:buFont typeface="Arial"/>
              <a:buChar char="•"/>
            </a:lvl7pPr>
            <a:lvl8pPr marL="3429000" indent="-228600">
              <a:spcBef>
                <a:spcPct val="20000"/>
              </a:spcBef>
              <a:buFont typeface="Arial"/>
              <a:buChar char="•"/>
            </a:lvl8pPr>
            <a:lvl9pPr marL="3886200" indent="-228600">
              <a:spcBef>
                <a:spcPct val="20000"/>
              </a:spcBef>
              <a:buFont typeface="Arial"/>
              <a:buChar char="•"/>
            </a:lvl9pPr>
          </a:lstStyle>
          <a:p>
            <a:r>
              <a:rPr lang="fi-FI" dirty="0"/>
              <a:t>0,0</a:t>
            </a:r>
            <a:r>
              <a:rPr lang="ru-RU" dirty="0"/>
              <a:t> ‰ </a:t>
            </a:r>
          </a:p>
          <a:p>
            <a:r>
              <a:rPr lang="ru-RU" dirty="0"/>
              <a:t>алкоголя</a:t>
            </a:r>
            <a:endParaRPr lang="fi-FI" dirty="0"/>
          </a:p>
        </p:txBody>
      </p:sp>
      <p:sp>
        <p:nvSpPr>
          <p:cNvPr id="14" name="Tekstikehys 14"/>
          <p:cNvSpPr txBox="1">
            <a:spLocks noChangeArrowheads="1"/>
          </p:cNvSpPr>
          <p:nvPr/>
        </p:nvSpPr>
        <p:spPr bwMode="auto">
          <a:xfrm>
            <a:off x="-175699" y="5168300"/>
            <a:ext cx="1357313" cy="584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SzPct val="100000"/>
              <a:buFontTx/>
              <a:buNone/>
              <a:defRPr sz="1400" i="1">
                <a:solidFill>
                  <a:schemeClr val="accent1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•"/>
              <a:defRPr sz="24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000"/>
            </a:lvl3pPr>
            <a:lvl4pPr marL="1600200" indent="-228600">
              <a:spcBef>
                <a:spcPct val="20000"/>
              </a:spcBef>
              <a:buFont typeface="Arial"/>
              <a:buChar char="•"/>
            </a:lvl4pPr>
            <a:lvl5pPr marL="2057400" indent="-228600">
              <a:spcBef>
                <a:spcPct val="20000"/>
              </a:spcBef>
              <a:buFont typeface="Arial"/>
              <a:buChar char="•"/>
            </a:lvl5pPr>
            <a:lvl6pPr marL="2514600" indent="-228600">
              <a:spcBef>
                <a:spcPct val="20000"/>
              </a:spcBef>
              <a:buFont typeface="Arial"/>
              <a:buChar char="•"/>
            </a:lvl6pPr>
            <a:lvl7pPr marL="2971800" indent="-228600">
              <a:spcBef>
                <a:spcPct val="20000"/>
              </a:spcBef>
              <a:buFont typeface="Arial"/>
              <a:buChar char="•"/>
            </a:lvl7pPr>
            <a:lvl8pPr marL="3429000" indent="-228600">
              <a:spcBef>
                <a:spcPct val="20000"/>
              </a:spcBef>
              <a:buFont typeface="Arial"/>
              <a:buChar char="•"/>
            </a:lvl8pPr>
            <a:lvl9pPr marL="3886200" indent="-228600">
              <a:spcBef>
                <a:spcPct val="20000"/>
              </a:spcBef>
              <a:buFont typeface="Arial"/>
              <a:buChar char="•"/>
            </a:lvl9pPr>
          </a:lstStyle>
          <a:p>
            <a:r>
              <a:rPr lang="fi-FI" dirty="0"/>
              <a:t>1,2 </a:t>
            </a:r>
            <a:r>
              <a:rPr lang="ru-RU" dirty="0"/>
              <a:t>‰ </a:t>
            </a:r>
          </a:p>
          <a:p>
            <a:r>
              <a:rPr lang="ru-RU" dirty="0"/>
              <a:t>алкоголя</a:t>
            </a:r>
            <a:endParaRPr lang="fi-FI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8" name="Изображение 17"/>
            <p:cNvPicPr>
              <a:picLocks noChangeAspect="1"/>
            </p:cNvPicPr>
            <p:nvPr/>
          </p:nvPicPr>
          <p:blipFill rotWithShape="1">
            <a:blip r:embed="rId5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Изображение 18"/>
            <p:cNvPicPr>
              <a:picLocks noChangeAspect="1"/>
            </p:cNvPicPr>
            <p:nvPr/>
          </p:nvPicPr>
          <p:blipFill rotWithShape="1">
            <a:blip r:embed="rId6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3" name="Изображение 22"/>
              <p:cNvPicPr>
                <a:picLocks noChangeAspect="1"/>
              </p:cNvPicPr>
              <p:nvPr/>
            </p:nvPicPr>
            <p:blipFill rotWithShape="1">
              <a:blip r:embed="rId7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4" name="Изображение 23"/>
              <p:cNvPicPr>
                <a:picLocks noChangeAspect="1"/>
              </p:cNvPicPr>
              <p:nvPr/>
            </p:nvPicPr>
            <p:blipFill rotWithShape="1">
              <a:blip r:embed="rId7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1739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8515" y="1794148"/>
            <a:ext cx="86754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600" dirty="0"/>
              <a:t>1. Качество вождения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Почти 50% аварийных ситуаций возникает  из-за человеческого фактора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Почти 30% технических неисправностей ТС являются следствием неправильного стиля вождения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Почти 80% травм пассажиров в салоне обусловлены агрессивным стилем вождения, наличием неожиданных препятствий и т.п. </a:t>
            </a:r>
          </a:p>
        </p:txBody>
      </p:sp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0" y="781795"/>
            <a:ext cx="9143999" cy="88079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Основные факторы безопасности пассажирских перевозок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8515" y="3510905"/>
            <a:ext cx="6525824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600" dirty="0"/>
              <a:t>2.  Техническое состояние транспортного </a:t>
            </a:r>
            <a:r>
              <a:rPr lang="ru-RU" sz="1600" dirty="0" smtClean="0"/>
              <a:t>средства</a:t>
            </a:r>
            <a:endParaRPr lang="ru-RU" sz="1600" dirty="0"/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Неисправности ходовой части приводят к аварийным ситуация с тяжелыми последствиями для пассажиров и других участников дорожного движения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Неисправности двигателя и ходовой части являются наиболее частыми причинами нарушения расписания движения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8704" y="5310070"/>
            <a:ext cx="6298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600" dirty="0"/>
              <a:t>3.  Состояние дорожной </a:t>
            </a:r>
            <a:r>
              <a:rPr lang="ru-RU" sz="1600" dirty="0" smtClean="0"/>
              <a:t>инфраструктуры</a:t>
            </a:r>
            <a:endParaRPr lang="ru-RU" sz="1600" dirty="0"/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Ровность дорожного покрытия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dirty="0"/>
              <a:t>Препятствия на пути движения (длительного действия и краткосрочные)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7302" y="5310070"/>
            <a:ext cx="2056673" cy="1092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164" y="3661582"/>
            <a:ext cx="2049811" cy="153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6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Изображение 17"/>
            <p:cNvPicPr>
              <a:picLocks noChangeAspect="1"/>
            </p:cNvPicPr>
            <p:nvPr/>
          </p:nvPicPr>
          <p:blipFill rotWithShape="1">
            <a:blip r:embed="rId7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0" name="Изображение 19"/>
              <p:cNvPicPr>
                <a:picLocks noChangeAspect="1"/>
              </p:cNvPicPr>
              <p:nvPr/>
            </p:nvPicPr>
            <p:blipFill rotWithShape="1">
              <a:blip r:embed="rId8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1" name="Изображение 20"/>
              <p:cNvPicPr>
                <a:picLocks noChangeAspect="1"/>
              </p:cNvPicPr>
              <p:nvPr/>
            </p:nvPicPr>
            <p:blipFill rotWithShape="1">
              <a:blip r:embed="rId8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0375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5" descr="laptop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884258"/>
            <a:ext cx="11303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786240"/>
            <a:ext cx="9174043" cy="693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spcBef>
                <a:spcPct val="0"/>
              </a:spcBef>
              <a:buNone/>
              <a:defRPr sz="3200" b="1" i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Качество вождения. Структура системы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1772816"/>
            <a:ext cx="144016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Интеллектуальный бортовой модуль</a:t>
            </a:r>
            <a:endParaRPr lang="ru-RU" sz="1200" dirty="0"/>
          </a:p>
        </p:txBody>
      </p:sp>
      <p:pic>
        <p:nvPicPr>
          <p:cNvPr id="17" name="Picture 25" descr="naytto_tuulilasis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86" y="2400770"/>
            <a:ext cx="1428061" cy="1403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069231"/>
              </p:ext>
            </p:extLst>
          </p:nvPr>
        </p:nvGraphicFramePr>
        <p:xfrm>
          <a:off x="5028542" y="4821391"/>
          <a:ext cx="725931" cy="1127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5" imgW="2415600" imgH="3416400" progId="">
                  <p:embed/>
                </p:oleObj>
              </mc:Choice>
              <mc:Fallback>
                <p:oleObj name="CorelDRAW" r:id="rId5" imgW="2415600" imgH="3416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8542" y="4821391"/>
                        <a:ext cx="725931" cy="11272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594545" y="3577047"/>
            <a:ext cx="2159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 smtClean="0"/>
              <a:t>Данные в режиме реального времени и в виде аналитических отчетов передаются на центр управления</a:t>
            </a:r>
            <a:endParaRPr lang="ru-R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266218" y="5218250"/>
            <a:ext cx="2361564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80000"/>
              </a:lnSpc>
              <a:defRPr sz="1000"/>
            </a:lvl1pPr>
          </a:lstStyle>
          <a:p>
            <a:pPr algn="ctr"/>
            <a:r>
              <a:rPr lang="ru-RU" sz="1200" smtClean="0"/>
              <a:t>Руководство </a:t>
            </a:r>
            <a:r>
              <a:rPr lang="ru-RU" sz="1200" dirty="0"/>
              <a:t>компании  и ее менеджмент могут наблюдать за тем, как обучается конкретный водитель и смотреть историю его вождения, а также, сравнивать с другими водителями.</a:t>
            </a:r>
          </a:p>
        </p:txBody>
      </p:sp>
      <p:pic>
        <p:nvPicPr>
          <p:cNvPr id="4101" name="Picture 5" descr="C:\Users\Atlz\Documents\Магистратура\Презентация на русском\graf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1" y="3954640"/>
            <a:ext cx="2093986" cy="1096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1988840"/>
            <a:ext cx="2448272" cy="1355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444208" y="1470684"/>
            <a:ext cx="225995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Водитель может видеть оценку стиля вождения на своем дисплее и учитывать предупреждения системы</a:t>
            </a:r>
          </a:p>
        </p:txBody>
      </p:sp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268" y="2085177"/>
            <a:ext cx="1672014" cy="126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2357891" y="2741356"/>
            <a:ext cx="1061981" cy="101582"/>
            <a:chOff x="5876925" y="3057064"/>
            <a:chExt cx="1436689" cy="124222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5876925" y="3057065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6046787" y="3057064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 rot="10800000">
            <a:off x="5877578" y="2631062"/>
            <a:ext cx="498968" cy="110294"/>
            <a:chOff x="5876925" y="3057064"/>
            <a:chExt cx="1436689" cy="124222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 flipV="1">
              <a:off x="5876925" y="3057065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6046787" y="3057064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Прямая соединительная линия 38"/>
          <p:cNvCxnSpPr/>
          <p:nvPr/>
        </p:nvCxnSpPr>
        <p:spPr>
          <a:xfrm>
            <a:off x="5754473" y="5411922"/>
            <a:ext cx="1481823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endCxn id="17" idx="2"/>
          </p:cNvCxnSpPr>
          <p:nvPr/>
        </p:nvCxnSpPr>
        <p:spPr>
          <a:xfrm flipH="1" flipV="1">
            <a:off x="7225817" y="3804322"/>
            <a:ext cx="10479" cy="1607600"/>
          </a:xfrm>
          <a:prstGeom prst="line">
            <a:avLst/>
          </a:prstGeom>
          <a:ln>
            <a:prstDash val="sysDot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405642" y="4269022"/>
            <a:ext cx="0" cy="552369"/>
          </a:xfrm>
          <a:prstGeom prst="line">
            <a:avLst/>
          </a:prstGeom>
          <a:ln>
            <a:prstDash val="sysDot"/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Группа 51"/>
          <p:cNvGrpSpPr/>
          <p:nvPr/>
        </p:nvGrpSpPr>
        <p:grpSpPr>
          <a:xfrm>
            <a:off x="3180774" y="5990696"/>
            <a:ext cx="2282477" cy="539844"/>
            <a:chOff x="3180774" y="5990696"/>
            <a:chExt cx="1550957" cy="474262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3180774" y="6448867"/>
              <a:ext cx="1550957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>
              <a:endCxn id="32" idx="2"/>
            </p:cNvCxnSpPr>
            <p:nvPr/>
          </p:nvCxnSpPr>
          <p:spPr>
            <a:xfrm flipV="1">
              <a:off x="3192933" y="6108220"/>
              <a:ext cx="0" cy="340647"/>
            </a:xfrm>
            <a:prstGeom prst="line">
              <a:avLst/>
            </a:prstGeom>
            <a:ln>
              <a:prstDash val="sysDot"/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V="1">
              <a:off x="4731731" y="5990696"/>
              <a:ext cx="0" cy="474262"/>
            </a:xfrm>
            <a:prstGeom prst="line">
              <a:avLst/>
            </a:prstGeom>
            <a:ln>
              <a:prstDash val="sysDot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44" name="Изображение 43"/>
            <p:cNvPicPr>
              <a:picLocks noChangeAspect="1"/>
            </p:cNvPicPr>
            <p:nvPr/>
          </p:nvPicPr>
          <p:blipFill rotWithShape="1">
            <a:blip r:embed="rId10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5" name="Изображение 44"/>
            <p:cNvPicPr>
              <a:picLocks noChangeAspect="1"/>
            </p:cNvPicPr>
            <p:nvPr/>
          </p:nvPicPr>
          <p:blipFill rotWithShape="1">
            <a:blip r:embed="rId11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46" name="Группа 45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47" name="Изображение 46"/>
              <p:cNvPicPr>
                <a:picLocks noChangeAspect="1"/>
              </p:cNvPicPr>
              <p:nvPr/>
            </p:nvPicPr>
            <p:blipFill rotWithShape="1">
              <a:blip r:embed="rId12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9" name="Изображение 48"/>
              <p:cNvPicPr>
                <a:picLocks noChangeAspect="1"/>
              </p:cNvPicPr>
              <p:nvPr/>
            </p:nvPicPr>
            <p:blipFill rotWithShape="1">
              <a:blip r:embed="rId12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461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794880"/>
            <a:ext cx="9143999" cy="696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 i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Показатель качества </a:t>
            </a:r>
            <a:r>
              <a:rPr lang="ru-RU" dirty="0"/>
              <a:t>вождения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31943" y="5574746"/>
            <a:ext cx="125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ct val="20000"/>
              </a:spcBef>
              <a:buSzPct val="100000"/>
              <a:buNone/>
              <a:defRPr sz="1200"/>
            </a:lvl1pPr>
          </a:lstStyle>
          <a:p>
            <a:r>
              <a:rPr lang="ru-RU" dirty="0"/>
              <a:t>Величина </a:t>
            </a:r>
          </a:p>
          <a:p>
            <a:r>
              <a:rPr lang="ru-RU" dirty="0"/>
              <a:t>составляющей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86349" y="1865677"/>
            <a:ext cx="366862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  <a:defRPr sz="1200"/>
            </a:lvl1pPr>
          </a:lstStyle>
          <a:p>
            <a:r>
              <a:rPr lang="ru-RU" dirty="0"/>
              <a:t>Адаптируются под любой вид транспорта и условия дорожного движения (спецтехника, грузовой транспорт, пассажирский транспорт)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095176" y="4290285"/>
            <a:ext cx="5349072" cy="2520194"/>
            <a:chOff x="1823733" y="4028735"/>
            <a:chExt cx="5349072" cy="252019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237778" y="4028735"/>
              <a:ext cx="180020" cy="1887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237778" y="5117929"/>
              <a:ext cx="180020" cy="797974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843808" y="4028735"/>
              <a:ext cx="180020" cy="1887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843808" y="4515012"/>
              <a:ext cx="180020" cy="1400891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487281" y="4043108"/>
              <a:ext cx="180020" cy="1887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487281" y="5516916"/>
              <a:ext cx="180020" cy="41336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175958" y="4043108"/>
              <a:ext cx="180020" cy="1887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175958" y="4875052"/>
              <a:ext cx="180020" cy="1055224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812064" y="4043108"/>
              <a:ext cx="180020" cy="1887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812064" y="5215456"/>
              <a:ext cx="180020" cy="714819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418094" y="4043108"/>
              <a:ext cx="180020" cy="1887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418094" y="5001064"/>
              <a:ext cx="180020" cy="929211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061567" y="4057481"/>
              <a:ext cx="180020" cy="1887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372200" y="4057481"/>
              <a:ext cx="180020" cy="1887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40537" y="6021425"/>
              <a:ext cx="7745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 smtClean="0"/>
                <a:t>Динамика</a:t>
              </a:r>
            </a:p>
            <a:p>
              <a:r>
                <a:rPr lang="ru-RU" sz="800" dirty="0" smtClean="0"/>
                <a:t>ускорений</a:t>
              </a:r>
              <a:endParaRPr lang="ru-RU" sz="8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23733" y="5544029"/>
              <a:ext cx="504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/>
                <a:t>45%</a:t>
              </a:r>
              <a:endParaRPr lang="ru-RU" sz="1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19773" y="5221264"/>
              <a:ext cx="504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/>
                <a:t>70%</a:t>
              </a:r>
              <a:endParaRPr lang="ru-RU" sz="10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143087" y="5579712"/>
              <a:ext cx="504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/>
                <a:t>20%</a:t>
              </a:r>
              <a:endParaRPr lang="ru-RU" sz="10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18373" y="5297808"/>
              <a:ext cx="504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/>
                <a:t>60%</a:t>
              </a:r>
              <a:endParaRPr lang="ru-RU" sz="10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88029" y="5510653"/>
              <a:ext cx="504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/>
                <a:t>40%</a:t>
              </a:r>
              <a:endParaRPr lang="ru-RU" sz="10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94059" y="5344374"/>
              <a:ext cx="504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/>
                <a:t>50%</a:t>
              </a:r>
              <a:endParaRPr lang="ru-RU" sz="10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6567" y="6057540"/>
              <a:ext cx="8012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Динамика</a:t>
              </a:r>
            </a:p>
            <a:p>
              <a:pPr algn="ctr"/>
              <a:r>
                <a:rPr lang="ru-RU" sz="800" dirty="0" smtClean="0"/>
                <a:t>торможений</a:t>
              </a:r>
              <a:endParaRPr lang="ru-RU" sz="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76642" y="6057540"/>
              <a:ext cx="8012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Динамика</a:t>
              </a:r>
            </a:p>
            <a:p>
              <a:pPr algn="ctr"/>
              <a:r>
                <a:rPr lang="ru-RU" sz="800" dirty="0" smtClean="0"/>
                <a:t>поворотов</a:t>
              </a:r>
              <a:endParaRPr lang="ru-RU" sz="8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65319" y="6057540"/>
              <a:ext cx="801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Индекс движения вверх\вниз</a:t>
              </a:r>
              <a:endParaRPr lang="ru-RU" sz="8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01425" y="6057975"/>
              <a:ext cx="801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Индекс расхода топлива</a:t>
              </a:r>
              <a:endParaRPr lang="ru-RU" sz="8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07455" y="6057975"/>
              <a:ext cx="8012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Степень нагрева</a:t>
              </a:r>
              <a:endParaRPr lang="ru-RU" sz="800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704620" y="4057481"/>
              <a:ext cx="180020" cy="1887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авая фигурная скобка 50"/>
            <p:cNvSpPr/>
            <p:nvPr/>
          </p:nvSpPr>
          <p:spPr>
            <a:xfrm rot="5400000">
              <a:off x="6336362" y="5607317"/>
              <a:ext cx="251695" cy="975889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51613" y="6210375"/>
              <a:ext cx="1421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/>
                <a:t>Другие, опциональные показатели</a:t>
              </a:r>
              <a:endParaRPr lang="ru-RU" sz="800" dirty="0"/>
            </a:p>
          </p:txBody>
        </p:sp>
      </p:grpSp>
      <p:sp>
        <p:nvSpPr>
          <p:cNvPr id="53" name="Объект 2"/>
          <p:cNvSpPr txBox="1">
            <a:spLocks/>
          </p:cNvSpPr>
          <p:nvPr/>
        </p:nvSpPr>
        <p:spPr>
          <a:xfrm>
            <a:off x="5083506" y="1463400"/>
            <a:ext cx="3671467" cy="374571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buSzPct val="100000"/>
              <a:defRPr sz="1600"/>
            </a:lvl1pPr>
          </a:lstStyle>
          <a:p>
            <a:r>
              <a:rPr lang="ru-RU" dirty="0"/>
              <a:t>Весовые коэффициенты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28215" y="1847077"/>
            <a:ext cx="4059813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200" dirty="0"/>
              <a:t>Строится с помощью интеллектуальных, адаптивных и обучающихся алгоритмов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200" dirty="0"/>
              <a:t> Формируется на основе множества составляющих, отобранных на основе специальных исследований и опыта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200" dirty="0"/>
              <a:t>Для каждой составляющей определяется степень важности и рассчитывается весовой коэффициент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200" dirty="0"/>
              <a:t>Параметры обратной связи с водителем регулируются с учетом конкретной специфики (типа ТС, условий перевозок и т.п.)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83506" y="2547101"/>
            <a:ext cx="3671467" cy="374571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SzPct val="100000"/>
            </a:pPr>
            <a:r>
              <a:rPr lang="ru-RU" sz="1600" dirty="0"/>
              <a:t>Показатели состояния водителя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83507" y="2947281"/>
            <a:ext cx="3704276" cy="107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200" dirty="0"/>
              <a:t>Классификация по 100-балльной шкале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200" dirty="0"/>
              <a:t>Три типа предупреждений</a:t>
            </a:r>
          </a:p>
          <a:p>
            <a:pPr marL="311150"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200" dirty="0"/>
              <a:t> - зеленый - все ОК, </a:t>
            </a:r>
          </a:p>
          <a:p>
            <a:pPr marL="311150"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200" dirty="0"/>
              <a:t> - желтый – внимание,</a:t>
            </a:r>
          </a:p>
          <a:p>
            <a:pPr marL="311150" algn="just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ru-RU" sz="1200" dirty="0"/>
              <a:t>- красный – срочные меры</a:t>
            </a:r>
          </a:p>
        </p:txBody>
      </p:sp>
      <p:sp>
        <p:nvSpPr>
          <p:cNvPr id="59" name="Объект 2"/>
          <p:cNvSpPr txBox="1">
            <a:spLocks/>
          </p:cNvSpPr>
          <p:nvPr/>
        </p:nvSpPr>
        <p:spPr>
          <a:xfrm>
            <a:off x="531943" y="1463848"/>
            <a:ext cx="3915457" cy="374571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SzPct val="100000"/>
              <a:buBlip>
                <a:blip r:embed="rId2"/>
              </a:buBlip>
              <a:defRPr sz="1600"/>
            </a:lvl1pPr>
          </a:lstStyle>
          <a:p>
            <a:pPr marL="0" indent="0" algn="ctr">
              <a:buNone/>
            </a:pPr>
            <a:r>
              <a:rPr lang="ru-RU" dirty="0"/>
              <a:t>Показатель качества</a:t>
            </a:r>
          </a:p>
        </p:txBody>
      </p:sp>
      <p:grpSp>
        <p:nvGrpSpPr>
          <p:cNvPr id="60" name="Группа 59"/>
          <p:cNvGrpSpPr/>
          <p:nvPr/>
        </p:nvGrpSpPr>
        <p:grpSpPr>
          <a:xfrm rot="10800000">
            <a:off x="1507840" y="5990436"/>
            <a:ext cx="588496" cy="113003"/>
            <a:chOff x="5876925" y="3057064"/>
            <a:chExt cx="1436689" cy="124222"/>
          </a:xfrm>
        </p:grpSpPr>
        <p:cxnSp>
          <p:nvCxnSpPr>
            <p:cNvPr id="61" name="Прямая соединительная линия 60"/>
            <p:cNvCxnSpPr/>
            <p:nvPr/>
          </p:nvCxnSpPr>
          <p:spPr>
            <a:xfrm flipV="1">
              <a:off x="5876925" y="3057065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6046787" y="3057064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63" name="Изображение 62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4" name="Изображение 63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65" name="Группа 64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66" name="Изображение 65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67" name="Изображение 66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5338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502" y="889000"/>
            <a:ext cx="8121297" cy="1966980"/>
          </a:xfrm>
        </p:spPr>
        <p:txBody>
          <a:bodyPr anchor="ctr">
            <a:noAutofit/>
          </a:bodyPr>
          <a:lstStyle/>
          <a:p>
            <a:pPr algn="ctr"/>
            <a:r>
              <a:rPr lang="ru-RU" b="1" dirty="0"/>
              <a:t>Информационные системы и технологии для транспортной отрасли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0787" y="5811914"/>
            <a:ext cx="8741663" cy="954646"/>
          </a:xfrm>
        </p:spPr>
        <p:txBody>
          <a:bodyPr>
            <a:noAutofit/>
          </a:bodyPr>
          <a:lstStyle/>
          <a:p>
            <a:pPr algn="ctr"/>
            <a:r>
              <a:rPr lang="ru-RU" sz="1200" dirty="0" smtClean="0"/>
              <a:t>На основе работ по Федеральной целевой программе</a:t>
            </a:r>
            <a:br>
              <a:rPr lang="ru-RU" sz="1200" dirty="0" smtClean="0"/>
            </a:br>
            <a:r>
              <a:rPr lang="ru-RU" sz="1200" dirty="0" smtClean="0"/>
              <a:t>«</a:t>
            </a:r>
            <a:r>
              <a:rPr lang="ru-RU" sz="1200" dirty="0"/>
              <a:t>Исследования и разработки по приоритетным </a:t>
            </a:r>
            <a:r>
              <a:rPr lang="ru-RU" sz="1200" dirty="0" smtClean="0"/>
              <a:t>направлениям развития </a:t>
            </a:r>
            <a:r>
              <a:rPr lang="ru-RU" sz="1200" dirty="0"/>
              <a:t>научно-технического комплекса России на 2014-2020 </a:t>
            </a:r>
            <a:r>
              <a:rPr lang="ru-RU" sz="1200" dirty="0" smtClean="0"/>
              <a:t>гг.»</a:t>
            </a:r>
          </a:p>
          <a:p>
            <a:pPr algn="ctr"/>
            <a:r>
              <a:rPr lang="ru-RU" sz="1200" dirty="0"/>
              <a:t>Приоритетное направление «Транспортные и космические системы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/>
              <a:t>№ </a:t>
            </a:r>
            <a:r>
              <a:rPr lang="ru-RU" sz="1200" dirty="0" smtClean="0"/>
              <a:t>гос. регистрации: </a:t>
            </a:r>
            <a:r>
              <a:rPr lang="en-US" sz="1200" dirty="0" smtClean="0"/>
              <a:t>114101670046</a:t>
            </a:r>
            <a:r>
              <a:rPr lang="ru-RU" sz="1200" dirty="0" smtClean="0"/>
              <a:t>   Инв</a:t>
            </a:r>
            <a:r>
              <a:rPr lang="ru-RU" sz="1200" dirty="0"/>
              <a:t>. №</a:t>
            </a:r>
            <a:r>
              <a:rPr lang="ru-RU" sz="1200" dirty="0" smtClean="0"/>
              <a:t>340726/01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 smtClean="0"/>
              <a:t> </a:t>
            </a:r>
            <a:endParaRPr lang="ru-RU" sz="12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80401" y="2844800"/>
            <a:ext cx="8170572" cy="1118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9288" y="114300"/>
            <a:ext cx="3243162" cy="62646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80401" y="3459220"/>
            <a:ext cx="8170572" cy="1682767"/>
            <a:chOff x="480401" y="3459220"/>
            <a:chExt cx="8170572" cy="1682767"/>
          </a:xfrm>
        </p:grpSpPr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Изображение 15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8" name="Изображение 17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9" name="Изображение 18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1921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62" y="2474605"/>
            <a:ext cx="4009404" cy="3884140"/>
          </a:xfr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400" dirty="0" smtClean="0"/>
              <a:t>Показатель </a:t>
            </a:r>
            <a:r>
              <a:rPr lang="ru-RU" sz="1400" dirty="0"/>
              <a:t>качества вождения имеет диапазон значений от 0 до 100. </a:t>
            </a:r>
          </a:p>
          <a:p>
            <a:pPr algn="just">
              <a:lnSpc>
                <a:spcPct val="90000"/>
              </a:lnSpc>
            </a:pPr>
            <a:r>
              <a:rPr lang="ru-RU" sz="1400" dirty="0"/>
              <a:t>Вычисление производится один раз в минуту по нескольким составляющим, таким как ускорение(замедление) в 3-х координатах, расход топлива и другие. </a:t>
            </a:r>
          </a:p>
          <a:p>
            <a:pPr algn="just">
              <a:lnSpc>
                <a:spcPct val="90000"/>
              </a:lnSpc>
            </a:pPr>
            <a:r>
              <a:rPr lang="ru-RU" sz="1400" dirty="0"/>
              <a:t>Также вычисляется количество и степень нарушения установленных пределов для отдельных составляющих.</a:t>
            </a:r>
          </a:p>
          <a:p>
            <a:pPr algn="just">
              <a:lnSpc>
                <a:spcPct val="90000"/>
              </a:lnSpc>
            </a:pPr>
            <a:r>
              <a:rPr lang="ru-RU" sz="1400" dirty="0"/>
              <a:t>Ограничения на пределы составляющих </a:t>
            </a:r>
            <a:r>
              <a:rPr lang="ru-RU" sz="1400" dirty="0" smtClean="0"/>
              <a:t>показателя качества </a:t>
            </a:r>
            <a:r>
              <a:rPr lang="ru-RU" sz="1400" dirty="0"/>
              <a:t>вождения сконфигурированы следующими способами:</a:t>
            </a:r>
          </a:p>
          <a:p>
            <a:pPr algn="just">
              <a:lnSpc>
                <a:spcPct val="90000"/>
              </a:lnSpc>
              <a:buFont typeface="Arial" charset="0"/>
              <a:buChar char="•"/>
            </a:pPr>
            <a:r>
              <a:rPr lang="ru-RU" sz="1400" dirty="0"/>
              <a:t>из значения по умолчанию на основе типа </a:t>
            </a:r>
            <a:r>
              <a:rPr lang="ru-RU" sz="1400" dirty="0" smtClean="0"/>
              <a:t>ТС</a:t>
            </a:r>
          </a:p>
          <a:p>
            <a:pPr algn="just">
              <a:lnSpc>
                <a:spcPct val="90000"/>
              </a:lnSpc>
              <a:buFont typeface="Arial" charset="0"/>
              <a:buChar char="•"/>
            </a:pPr>
            <a:r>
              <a:rPr lang="ru-RU" sz="1400" dirty="0" smtClean="0"/>
              <a:t>на </a:t>
            </a:r>
            <a:r>
              <a:rPr lang="ru-RU" sz="1400" dirty="0"/>
              <a:t>основе калибровочного тест-драйва</a:t>
            </a:r>
          </a:p>
          <a:p>
            <a:pPr algn="just">
              <a:lnSpc>
                <a:spcPct val="90000"/>
              </a:lnSpc>
              <a:buFont typeface="Arial" charset="0"/>
              <a:buChar char="•"/>
            </a:pPr>
            <a:r>
              <a:rPr lang="ru-RU" sz="1400" dirty="0"/>
              <a:t>адаптивно, после отчетного периода.</a:t>
            </a:r>
          </a:p>
          <a:p>
            <a:pPr algn="just">
              <a:lnSpc>
                <a:spcPct val="90000"/>
              </a:lnSpc>
            </a:pPr>
            <a:r>
              <a:rPr lang="ru-RU" sz="1400" dirty="0" smtClean="0"/>
              <a:t>Показатель качества </a:t>
            </a:r>
            <a:r>
              <a:rPr lang="ru-RU" sz="1400" dirty="0"/>
              <a:t>вождения передается на центральный </a:t>
            </a:r>
            <a:r>
              <a:rPr lang="ru-RU" sz="1400" dirty="0" smtClean="0"/>
              <a:t>процессинг, </a:t>
            </a:r>
            <a:r>
              <a:rPr lang="ru-RU" sz="1400" dirty="0"/>
              <a:t>с привязкой к конкретному водителю.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802736"/>
            <a:ext cx="9144000" cy="606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 i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 К расчету </a:t>
            </a:r>
            <a:r>
              <a:rPr lang="ru-RU" dirty="0" smtClean="0"/>
              <a:t>показателя качества </a:t>
            </a:r>
            <a:r>
              <a:rPr lang="ru-RU" dirty="0"/>
              <a:t>вождения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294209" y="1430045"/>
            <a:ext cx="4649764" cy="578882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buSzPct val="100000"/>
              <a:defRPr sz="1600"/>
            </a:lvl1pPr>
          </a:lstStyle>
          <a:p>
            <a:r>
              <a:rPr lang="ru-RU" sz="1400" dirty="0"/>
              <a:t>Формуляр оценки стандартного </a:t>
            </a:r>
            <a:r>
              <a:rPr lang="ru-RU" sz="1400" smtClean="0"/>
              <a:t>показателя качества вождения </a:t>
            </a:r>
            <a:r>
              <a:rPr lang="ru-RU" sz="1400" dirty="0"/>
              <a:t>включает следующие параметры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4209" y="2029868"/>
            <a:ext cx="4649764" cy="477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  <a:defRPr sz="1200"/>
            </a:lvl1pPr>
          </a:lstStyle>
          <a:p>
            <a:r>
              <a:rPr lang="ru-RU" sz="1300" dirty="0"/>
              <a:t>Идентификатор водителя </a:t>
            </a:r>
            <a:endParaRPr lang="ru-RU" sz="1300" dirty="0" smtClean="0"/>
          </a:p>
          <a:p>
            <a:r>
              <a:rPr lang="ru-RU" sz="1300" dirty="0" smtClean="0"/>
              <a:t>Идентификатор </a:t>
            </a:r>
            <a:r>
              <a:rPr lang="ru-RU" sz="1300" dirty="0"/>
              <a:t>транспортного средства </a:t>
            </a:r>
          </a:p>
          <a:p>
            <a:r>
              <a:rPr lang="ru-RU" sz="1300" dirty="0"/>
              <a:t>Отметка времени базы данных </a:t>
            </a:r>
            <a:endParaRPr lang="ru-RU" sz="1300" dirty="0" smtClean="0"/>
          </a:p>
          <a:p>
            <a:r>
              <a:rPr lang="ru-RU" sz="1300" dirty="0" smtClean="0"/>
              <a:t>Широта/долгота- </a:t>
            </a:r>
            <a:r>
              <a:rPr lang="ru-RU" sz="1300" dirty="0"/>
              <a:t>Координаты GPS</a:t>
            </a:r>
          </a:p>
          <a:p>
            <a:r>
              <a:rPr lang="ru-RU" sz="1300" dirty="0" smtClean="0"/>
              <a:t>Скорость </a:t>
            </a:r>
            <a:r>
              <a:rPr lang="ru-RU" sz="1300" dirty="0"/>
              <a:t>- </a:t>
            </a:r>
            <a:r>
              <a:rPr lang="ru-RU" sz="1300" dirty="0" err="1"/>
              <a:t>Gps</a:t>
            </a:r>
            <a:r>
              <a:rPr lang="ru-RU" sz="1300" dirty="0"/>
              <a:t> скорость, км / ч</a:t>
            </a:r>
          </a:p>
          <a:p>
            <a:r>
              <a:rPr lang="ru-RU" sz="1300" dirty="0" err="1"/>
              <a:t>SpeedAvg</a:t>
            </a:r>
            <a:r>
              <a:rPr lang="ru-RU" sz="1300" dirty="0"/>
              <a:t> – средняя скорость в течение последней минуты</a:t>
            </a:r>
          </a:p>
          <a:p>
            <a:r>
              <a:rPr lang="ru-RU" sz="1300" dirty="0" err="1"/>
              <a:t>SpeedMin</a:t>
            </a:r>
            <a:r>
              <a:rPr lang="ru-RU" sz="1300" dirty="0"/>
              <a:t> - минимальная скорость в течение последней минуты</a:t>
            </a:r>
          </a:p>
          <a:p>
            <a:r>
              <a:rPr lang="ru-RU" sz="1300" dirty="0" err="1"/>
              <a:t>Speedmax</a:t>
            </a:r>
            <a:r>
              <a:rPr lang="ru-RU" sz="1300" dirty="0"/>
              <a:t> – максимальная скорость в течение последней минуты</a:t>
            </a:r>
          </a:p>
          <a:p>
            <a:r>
              <a:rPr lang="ru-RU" sz="1300" dirty="0"/>
              <a:t>Количество используемых спутников</a:t>
            </a:r>
          </a:p>
          <a:p>
            <a:r>
              <a:rPr lang="ru-RU" sz="1300" dirty="0"/>
              <a:t>Temp0 – встроенный температурный датчик</a:t>
            </a:r>
          </a:p>
          <a:p>
            <a:r>
              <a:rPr lang="ru-RU" sz="1300" dirty="0"/>
              <a:t>Temp1 – датчик температуры в кабине</a:t>
            </a:r>
          </a:p>
          <a:p>
            <a:r>
              <a:rPr lang="ru-RU" sz="1300" dirty="0"/>
              <a:t>Потребление топлива</a:t>
            </a:r>
          </a:p>
          <a:p>
            <a:r>
              <a:rPr lang="ru-RU" sz="1300" dirty="0"/>
              <a:t>Расстояние общее расстояние (км) </a:t>
            </a:r>
          </a:p>
          <a:p>
            <a:r>
              <a:rPr lang="ru-RU" sz="1300" dirty="0" err="1"/>
              <a:t>IndDriving</a:t>
            </a:r>
            <a:r>
              <a:rPr lang="ru-RU" sz="1300" dirty="0"/>
              <a:t>  </a:t>
            </a:r>
            <a:r>
              <a:rPr lang="ru-RU" sz="1300" dirty="0" smtClean="0"/>
              <a:t>показатель качества </a:t>
            </a:r>
            <a:r>
              <a:rPr lang="ru-RU" sz="1300" dirty="0"/>
              <a:t>вождения</a:t>
            </a:r>
          </a:p>
          <a:p>
            <a:r>
              <a:rPr lang="ru-RU" sz="1300" dirty="0" err="1"/>
              <a:t>LimXpos</a:t>
            </a:r>
            <a:r>
              <a:rPr lang="ru-RU" sz="1300" dirty="0"/>
              <a:t> – ускорение по критериям 1 ( в 3-х измерениях)</a:t>
            </a:r>
          </a:p>
          <a:p>
            <a:r>
              <a:rPr lang="ru-RU" sz="1300" dirty="0" err="1"/>
              <a:t>LimXneg</a:t>
            </a:r>
            <a:r>
              <a:rPr lang="ru-RU" sz="1300" dirty="0"/>
              <a:t> – замедление по критериям 2 ( в 3-х измерениях)</a:t>
            </a:r>
          </a:p>
          <a:p>
            <a:r>
              <a:rPr lang="ru-RU" sz="1300" dirty="0" err="1"/>
              <a:t>LimZpos</a:t>
            </a:r>
            <a:r>
              <a:rPr lang="ru-RU" sz="1300" dirty="0"/>
              <a:t> – удары по критериям 1 (в 3-х измерениях)</a:t>
            </a:r>
          </a:p>
          <a:p>
            <a:r>
              <a:rPr lang="ru-RU" sz="1300" dirty="0" err="1"/>
              <a:t>LimZneg</a:t>
            </a:r>
            <a:r>
              <a:rPr lang="ru-RU" sz="1300" dirty="0"/>
              <a:t> – удары по критериям 2 (в 3-х измерениях)</a:t>
            </a:r>
          </a:p>
          <a:p>
            <a:r>
              <a:rPr lang="ru-RU" sz="1300" dirty="0" err="1"/>
              <a:t>SpdIndMax</a:t>
            </a:r>
            <a:r>
              <a:rPr lang="ru-RU" sz="1300" dirty="0"/>
              <a:t> превышение скорости по критериям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177237" y="1430045"/>
            <a:ext cx="0" cy="528327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3" name="Изображение 12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5" name="Группа 14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6" name="Изображение 15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7" name="Изображение 16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9986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80" y="2023595"/>
            <a:ext cx="5086486" cy="46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0" y="797721"/>
            <a:ext cx="9144000" cy="8612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Концепция построения выделенной сети 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радиосвязи ГПТ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7" name="Изображение 16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8" name="Изображение 17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4437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1921541"/>
            <a:ext cx="5786574" cy="489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0" y="797721"/>
            <a:ext cx="9144000" cy="100495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Применение принципов конвергенции телекоммуникационных системах ИТС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7" name="Изображение 16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8" name="Изображение 17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289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457200" y="797721"/>
            <a:ext cx="8229600" cy="827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Пользователи информационных продуктов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t="22666" r="12694" b="4666"/>
          <a:stretch/>
        </p:blipFill>
        <p:spPr bwMode="auto">
          <a:xfrm>
            <a:off x="208501" y="1645269"/>
            <a:ext cx="8701311" cy="488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3" name="Изображение 12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5" name="Группа 14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6" name="Изображение 15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7" name="Изображение 16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2438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6973"/>
            <a:ext cx="8229600" cy="827311"/>
          </a:xfrm>
        </p:spPr>
        <p:txBody>
          <a:bodyPr/>
          <a:lstStyle/>
          <a:p>
            <a:r>
              <a:rPr lang="ru-RU" b="0" dirty="0" smtClean="0"/>
              <a:t>Спасибо за внимание</a:t>
            </a:r>
            <a:r>
              <a:rPr lang="en-US" b="0" dirty="0" smtClean="0"/>
              <a:t>!</a:t>
            </a:r>
            <a:endParaRPr lang="en-US" b="0" dirty="0"/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1371600" y="3117159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Контакты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Горелик Самуил Лейбович 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Email: samgor46@gmail.com</a:t>
            </a:r>
            <a:endParaRPr lang="ru-RU" sz="18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Телефон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ru-RU" sz="1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+7 921 311 02 57 </a:t>
            </a:r>
            <a:endParaRPr lang="ru-RU" sz="1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/>
          <a:srcRect t="22940" b="18068"/>
          <a:stretch/>
        </p:blipFill>
        <p:spPr>
          <a:xfrm>
            <a:off x="0" y="4869759"/>
            <a:ext cx="9144000" cy="15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8643" y="1605846"/>
            <a:ext cx="87321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 smtClean="0"/>
              <a:t>Ведущий </a:t>
            </a:r>
            <a:r>
              <a:rPr lang="ru-RU" sz="1600" dirty="0"/>
              <a:t>вуз России в области информационных технологий </a:t>
            </a:r>
            <a:r>
              <a:rPr lang="ru-RU" sz="1600" dirty="0" smtClean="0"/>
              <a:t>информатизации </a:t>
            </a:r>
            <a:r>
              <a:rPr lang="ru-RU" sz="1600" dirty="0"/>
              <a:t>в транспортной отрасли, включая научные и прикладные исследования и технологические разработки в области автоматизированного управления транспортными системами, математических методов и алгоритмов мониторинга, систем оплаты проезда, специализированных телекоммуникационных систем, сенсорных устройств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За последние 5 лет выполнены ряд НИОКР по заказам Федеральных и региональных Заказчиков, в том числе, по Федеральной целевой программе «Исследования и разработки по приоритетным направлениям развития научно-технического комплекса России на 2014-2020 гг. , Комитета по транспорту СПб, АНО «Транспортная дирекция СПб и ЛО», Аналитический Центр при правительстве РФ и др.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Предоставляемые услуги: подготовка аспирантов, магистрантов, специалистов по информационным и управленческим  технологиям, повышение квалификации  с учетом специализации: «транспортная отрасль»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НИОКР, производство опытных образцов и мелких серий, экспертная деятельность, инновационные разработки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endParaRPr lang="ru-RU" sz="1600" dirty="0"/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endParaRPr lang="ru-RU" sz="1600" dirty="0"/>
          </a:p>
        </p:txBody>
      </p:sp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457200" y="797719"/>
            <a:ext cx="8229600" cy="8270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«Университет ИТМО» сегодня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t="56781" r="19409" b="7953"/>
          <a:stretch/>
        </p:blipFill>
        <p:spPr bwMode="auto">
          <a:xfrm>
            <a:off x="4470400" y="5151638"/>
            <a:ext cx="4673600" cy="16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21010" r="19583" b="43724"/>
          <a:stretch/>
        </p:blipFill>
        <p:spPr bwMode="auto">
          <a:xfrm>
            <a:off x="38100" y="5100838"/>
            <a:ext cx="4432300" cy="1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4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5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0" name="Изображение 19"/>
              <p:cNvPicPr>
                <a:picLocks noChangeAspect="1"/>
              </p:cNvPicPr>
              <p:nvPr/>
            </p:nvPicPr>
            <p:blipFill rotWithShape="1">
              <a:blip r:embed="rId6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1" name="Изображение 20"/>
              <p:cNvPicPr>
                <a:picLocks noChangeAspect="1"/>
              </p:cNvPicPr>
              <p:nvPr/>
            </p:nvPicPr>
            <p:blipFill rotWithShape="1">
              <a:blip r:embed="rId6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3814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8" b="12857"/>
          <a:stretch/>
        </p:blipFill>
        <p:spPr>
          <a:xfrm>
            <a:off x="4442501" y="1798983"/>
            <a:ext cx="4318495" cy="4880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457200" y="797719"/>
            <a:ext cx="8229600" cy="8270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Сотрудничество «Университета ИТМО»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8582" y="1639094"/>
            <a:ext cx="3767009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ru-RU" sz="1600" smtClean="0"/>
              <a:t>Можно </a:t>
            </a:r>
            <a:r>
              <a:rPr lang="ru-RU" sz="1600" dirty="0" smtClean="0"/>
              <a:t>добавить несколько слов о сотрудничестве</a:t>
            </a:r>
            <a:endParaRPr lang="ru-RU" sz="1600" dirty="0"/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3"/>
              </a:buBlip>
            </a:pPr>
            <a:endParaRPr lang="ru-RU" sz="16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4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Изображение 15"/>
            <p:cNvPicPr>
              <a:picLocks noChangeAspect="1"/>
            </p:cNvPicPr>
            <p:nvPr/>
          </p:nvPicPr>
          <p:blipFill rotWithShape="1">
            <a:blip r:embed="rId5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8" name="Изображение 17"/>
              <p:cNvPicPr>
                <a:picLocks noChangeAspect="1"/>
              </p:cNvPicPr>
              <p:nvPr/>
            </p:nvPicPr>
            <p:blipFill rotWithShape="1">
              <a:blip r:embed="rId6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9" name="Изображение 18"/>
              <p:cNvPicPr>
                <a:picLocks noChangeAspect="1"/>
              </p:cNvPicPr>
              <p:nvPr/>
            </p:nvPicPr>
            <p:blipFill rotWithShape="1">
              <a:blip r:embed="rId6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172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8517" y="1721958"/>
            <a:ext cx="5087257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400" dirty="0"/>
              <a:t>Комплексный мониторинг транспортных средств, включая оценку состояния транспортного средства, качество вождения, параметры безопасности, контроль выбросов в атмосферу, оценку условий эксплуатации транспортного средства, предупреждение аварийных ситуаций, юридически значимую фиксацию эксцессов и аномальных ситуаций (функции «черного ящика», контроль дорожного покрытия и др.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400" dirty="0" smtClean="0"/>
              <a:t>Предварительная («</a:t>
            </a:r>
            <a:r>
              <a:rPr lang="ru-RU" sz="1400" dirty="0"/>
              <a:t>первазивная») обработка данных мониторинга в интеллектуальных бортовых устройствах, с целью сжатия информационного потока при передаче данных на процессинговый центр и обеспечения работы в условиях нестабильной связи (сохранение непрерывности и полноты данных)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400" dirty="0"/>
              <a:t>Облачная технология для информационного взаимодействия объектов транспортной инфраструктуры и хранения данных и знаний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400" dirty="0"/>
              <a:t>Преобразование первичных данных мониторинга в базу знаний, позволяющую осуществлять быстрый поиск событий по онтологическим признакам и принимать с максимально возможной полнотой и скоростью управленческие решения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400" dirty="0"/>
              <a:t>Бортовые сенсорные устройства на основе отечественных  разработок  («Университет  ИТМО» и др.)</a:t>
            </a:r>
          </a:p>
        </p:txBody>
      </p:sp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-145143" y="841261"/>
            <a:ext cx="9434285" cy="82708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Информационные технологии для автомобильного транспорта</a:t>
            </a:r>
          </a:p>
        </p:txBody>
      </p:sp>
      <p:pic>
        <p:nvPicPr>
          <p:cNvPr id="14" name="Изображение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4" y="3641834"/>
            <a:ext cx="3788225" cy="321616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6" name="Изображение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41" y="1485468"/>
            <a:ext cx="2668772" cy="204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8" name="Изображение 17"/>
            <p:cNvPicPr>
              <a:picLocks noChangeAspect="1"/>
            </p:cNvPicPr>
            <p:nvPr/>
          </p:nvPicPr>
          <p:blipFill rotWithShape="1">
            <a:blip r:embed="rId5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Изображение 18"/>
            <p:cNvPicPr>
              <a:picLocks noChangeAspect="1"/>
            </p:cNvPicPr>
            <p:nvPr/>
          </p:nvPicPr>
          <p:blipFill rotWithShape="1">
            <a:blip r:embed="rId6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21" name="Изображение 20"/>
              <p:cNvPicPr>
                <a:picLocks noChangeAspect="1"/>
              </p:cNvPicPr>
              <p:nvPr/>
            </p:nvPicPr>
            <p:blipFill rotWithShape="1">
              <a:blip r:embed="rId7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2" name="Изображение 21"/>
              <p:cNvPicPr>
                <a:picLocks noChangeAspect="1"/>
              </p:cNvPicPr>
              <p:nvPr/>
            </p:nvPicPr>
            <p:blipFill rotWithShape="1">
              <a:blip r:embed="rId7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505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9490" y="1721958"/>
            <a:ext cx="4059882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Сбор данных о текущем состоянии ТС 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Подготовка принятия решений на 3-х уровнях управления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Контроль исполнения решений 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Формирование регулярной отчетности 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Формирование маршрутных заданий 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Маршрутное планирование и контроль объемов транспортной работы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Функции      «черного «ящика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Вызов служб экстренного реагирования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Предупреждение водителя  об опасных и других ситуациях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Контроль технических характеристик ТС  и качества вождения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Контроль экологических характеристик ТС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Контроль расхода топлива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ru-RU" sz="1600" dirty="0"/>
              <a:t>Другие</a:t>
            </a:r>
          </a:p>
        </p:txBody>
      </p:sp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-145143" y="841261"/>
            <a:ext cx="9434285" cy="827087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АСУ транспортными системами (функционал)</a:t>
            </a:r>
          </a:p>
        </p:txBody>
      </p:sp>
      <p:pic>
        <p:nvPicPr>
          <p:cNvPr id="11" name="Picture 2" descr="C:\Documents and Settings\34\Рабочий стол\СКЕТЧКАРТИНКИ\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68" y="5457559"/>
            <a:ext cx="1041400" cy="104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Documents and Settings\34\Рабочий стол\СКЕТЧКАРТИНКИ\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00" y="1702202"/>
            <a:ext cx="992932" cy="99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Documents and Settings\34\Рабочий стол\СКЕТЧКАРТИНКИ\у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01" y="2919193"/>
            <a:ext cx="1041400" cy="104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Documents and Settings\34\Рабочий стол\СКЕТЧКАРТИНКИ\дд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68" y="4315654"/>
            <a:ext cx="992932" cy="99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Documents and Settings\34\Рабочий стол\СКЕТЧКАРТИНКИ\m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833" y="2983283"/>
            <a:ext cx="1041401" cy="104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Documents and Settings\34\Рабочий стол\СКЕТЧКАРТИНКИ\circl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67" y="1778688"/>
            <a:ext cx="1041401" cy="103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Documents and Settings\34\Рабочий стол\СКЕТЧКАРТИНКИ\circle (1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01" y="5381072"/>
            <a:ext cx="992933" cy="99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Documents and Settings\34\Рабочий стол\СКЕТЧКАРТИНКИ\е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01" y="4239169"/>
            <a:ext cx="992931" cy="99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бъект 1"/>
          <p:cNvSpPr txBox="1">
            <a:spLocks/>
          </p:cNvSpPr>
          <p:nvPr/>
        </p:nvSpPr>
        <p:spPr>
          <a:xfrm>
            <a:off x="4853324" y="1604891"/>
            <a:ext cx="2701927" cy="548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/>
              <a:t>Предупреждение</a:t>
            </a:r>
            <a:br>
              <a:rPr lang="ru-RU" sz="1400" i="1" dirty="0" smtClean="0"/>
            </a:br>
            <a:r>
              <a:rPr lang="ru-RU" sz="1400" i="1" dirty="0" smtClean="0"/>
              <a:t> столкновений</a:t>
            </a:r>
          </a:p>
          <a:p>
            <a:pPr algn="ctr">
              <a:buFontTx/>
              <a:buChar char="-"/>
            </a:pPr>
            <a:endParaRPr lang="ru-RU" sz="1400" i="1" dirty="0" smtClean="0"/>
          </a:p>
          <a:p>
            <a:pPr algn="ctr">
              <a:buFontTx/>
              <a:buChar char="-"/>
            </a:pPr>
            <a:endParaRPr lang="ru-RU" sz="1400" i="1" dirty="0"/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5135265" y="5446998"/>
            <a:ext cx="2201070" cy="622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>
                <a:solidFill>
                  <a:schemeClr val="accent1"/>
                </a:solidFill>
              </a:rPr>
              <a:t>Диспетчерская </a:t>
            </a:r>
            <a:br>
              <a:rPr lang="ru-RU" sz="1400" i="1" dirty="0" smtClean="0">
                <a:solidFill>
                  <a:schemeClr val="accent1"/>
                </a:solidFill>
              </a:rPr>
            </a:br>
            <a:r>
              <a:rPr lang="ru-RU" sz="1400" i="1" dirty="0" smtClean="0">
                <a:solidFill>
                  <a:schemeClr val="accent1"/>
                </a:solidFill>
              </a:rPr>
              <a:t>служба</a:t>
            </a:r>
          </a:p>
          <a:p>
            <a:pPr algn="ctr">
              <a:buFontTx/>
              <a:buChar char="-"/>
            </a:pPr>
            <a:endParaRPr lang="ru-RU" sz="1400" i="1" dirty="0" smtClean="0">
              <a:solidFill>
                <a:schemeClr val="accent1"/>
              </a:solidFill>
            </a:endParaRPr>
          </a:p>
          <a:p>
            <a:pPr algn="ctr">
              <a:buFontTx/>
              <a:buChar char="-"/>
            </a:pPr>
            <a:endParaRPr lang="ru-RU" sz="1400" i="1" dirty="0">
              <a:solidFill>
                <a:schemeClr val="accent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371008" y="2155411"/>
            <a:ext cx="1481456" cy="131840"/>
            <a:chOff x="1540827" y="2213491"/>
            <a:chExt cx="1446214" cy="124221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1540827" y="2213491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720214" y="2221110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Объект 1"/>
          <p:cNvSpPr txBox="1">
            <a:spLocks/>
          </p:cNvSpPr>
          <p:nvPr/>
        </p:nvSpPr>
        <p:spPr>
          <a:xfrm>
            <a:off x="4921586" y="3080734"/>
            <a:ext cx="2701927" cy="38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/>
              <a:t>Топливный контроль</a:t>
            </a:r>
          </a:p>
          <a:p>
            <a:pPr algn="ctr">
              <a:buFontTx/>
              <a:buChar char="-"/>
            </a:pPr>
            <a:endParaRPr lang="ru-RU" sz="1400" i="1" dirty="0" smtClean="0"/>
          </a:p>
          <a:p>
            <a:pPr algn="ctr">
              <a:buFontTx/>
              <a:buChar char="-"/>
            </a:pPr>
            <a:endParaRPr lang="ru-RU" sz="1400" i="1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5398630" y="3461073"/>
            <a:ext cx="1446214" cy="124222"/>
            <a:chOff x="1568449" y="3519153"/>
            <a:chExt cx="1446214" cy="124222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 flipV="1">
              <a:off x="1568449" y="3519154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747836" y="3519153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Объект 1"/>
          <p:cNvSpPr txBox="1">
            <a:spLocks/>
          </p:cNvSpPr>
          <p:nvPr/>
        </p:nvSpPr>
        <p:spPr>
          <a:xfrm>
            <a:off x="4921586" y="4301134"/>
            <a:ext cx="2701927" cy="38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/>
              <a:t>«Тревожная» кнопка</a:t>
            </a:r>
          </a:p>
          <a:p>
            <a:pPr algn="ctr">
              <a:buFontTx/>
              <a:buChar char="-"/>
            </a:pPr>
            <a:endParaRPr lang="ru-RU" sz="1400" i="1" dirty="0" smtClean="0"/>
          </a:p>
          <a:p>
            <a:pPr algn="ctr">
              <a:buFontTx/>
              <a:buChar char="-"/>
            </a:pPr>
            <a:endParaRPr lang="ru-RU" sz="1400" i="1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5406250" y="4681473"/>
            <a:ext cx="1446214" cy="124222"/>
            <a:chOff x="1576069" y="4739553"/>
            <a:chExt cx="1446214" cy="124222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1576069" y="4739554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755456" y="4739553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5383230" y="6011696"/>
            <a:ext cx="1469234" cy="124222"/>
            <a:chOff x="1553049" y="6069776"/>
            <a:chExt cx="1438594" cy="12422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1553049" y="6069777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724816" y="6069776"/>
              <a:ext cx="1266827" cy="0"/>
            </a:xfrm>
            <a:prstGeom prst="line">
              <a:avLst/>
            </a:prstGeom>
            <a:ln w="28575" cap="rnd">
              <a:prstDash val="sysDot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Объект 1"/>
          <p:cNvSpPr txBox="1">
            <a:spLocks/>
          </p:cNvSpPr>
          <p:nvPr/>
        </p:nvSpPr>
        <p:spPr>
          <a:xfrm>
            <a:off x="5871972" y="2229452"/>
            <a:ext cx="2201070" cy="622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/>
              <a:t>Контроль дорожного</a:t>
            </a:r>
            <a:br>
              <a:rPr lang="ru-RU" sz="1400" i="1" dirty="0" smtClean="0"/>
            </a:br>
            <a:r>
              <a:rPr lang="ru-RU" sz="1400" i="1" dirty="0" smtClean="0"/>
              <a:t>покрытия</a:t>
            </a:r>
          </a:p>
          <a:p>
            <a:pPr algn="ctr">
              <a:buFontTx/>
              <a:buChar char="-"/>
            </a:pPr>
            <a:endParaRPr lang="ru-RU" sz="1400" i="1" dirty="0" smtClean="0"/>
          </a:p>
          <a:p>
            <a:pPr algn="ctr">
              <a:buFontTx/>
              <a:buChar char="-"/>
            </a:pPr>
            <a:endParaRPr lang="ru-RU" sz="1400" i="1" dirty="0"/>
          </a:p>
        </p:txBody>
      </p:sp>
      <p:sp>
        <p:nvSpPr>
          <p:cNvPr id="38" name="Объект 1"/>
          <p:cNvSpPr txBox="1">
            <a:spLocks/>
          </p:cNvSpPr>
          <p:nvPr/>
        </p:nvSpPr>
        <p:spPr>
          <a:xfrm>
            <a:off x="6021801" y="6142172"/>
            <a:ext cx="1972471" cy="550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>
                <a:solidFill>
                  <a:schemeClr val="accent1"/>
                </a:solidFill>
              </a:rPr>
              <a:t>Аналитические </a:t>
            </a:r>
            <a:br>
              <a:rPr lang="ru-RU" sz="1400" i="1" dirty="0" smtClean="0">
                <a:solidFill>
                  <a:schemeClr val="accent1"/>
                </a:solidFill>
              </a:rPr>
            </a:br>
            <a:r>
              <a:rPr lang="ru-RU" sz="1400" i="1" dirty="0" smtClean="0">
                <a:solidFill>
                  <a:schemeClr val="accent1"/>
                </a:solidFill>
              </a:rPr>
              <a:t>отчеты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6329172" y="2655750"/>
            <a:ext cx="1430340" cy="131841"/>
            <a:chOff x="6293643" y="2089269"/>
            <a:chExt cx="1430340" cy="131841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6293643" y="2221110"/>
              <a:ext cx="1266827" cy="0"/>
            </a:xfrm>
            <a:prstGeom prst="line">
              <a:avLst/>
            </a:prstGeom>
            <a:ln w="28575" cap="rnd">
              <a:prstDash val="sysDot"/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7560470" y="2089269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Группа 41"/>
          <p:cNvGrpSpPr/>
          <p:nvPr/>
        </p:nvGrpSpPr>
        <p:grpSpPr>
          <a:xfrm>
            <a:off x="6329172" y="5190637"/>
            <a:ext cx="1430340" cy="180523"/>
            <a:chOff x="6293643" y="4801655"/>
            <a:chExt cx="1430340" cy="131841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>
              <a:off x="6293643" y="4933496"/>
              <a:ext cx="1266827" cy="0"/>
            </a:xfrm>
            <a:prstGeom prst="line">
              <a:avLst/>
            </a:prstGeom>
            <a:ln w="28575" cap="rnd">
              <a:prstDash val="sysDot"/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7560470" y="4801655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Объект 1"/>
          <p:cNvSpPr txBox="1">
            <a:spLocks/>
          </p:cNvSpPr>
          <p:nvPr/>
        </p:nvSpPr>
        <p:spPr>
          <a:xfrm>
            <a:off x="6021801" y="4774346"/>
            <a:ext cx="1947609" cy="593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/>
              <a:t>Контроль </a:t>
            </a:r>
            <a:br>
              <a:rPr lang="ru-RU" sz="1400" i="1" dirty="0" smtClean="0"/>
            </a:br>
            <a:r>
              <a:rPr lang="ru-RU" sz="1400" i="1" dirty="0" smtClean="0"/>
              <a:t>водителя</a:t>
            </a:r>
          </a:p>
          <a:p>
            <a:pPr algn="ctr">
              <a:buFontTx/>
              <a:buChar char="-"/>
            </a:pPr>
            <a:endParaRPr lang="ru-RU" sz="1400" i="1" dirty="0" smtClean="0"/>
          </a:p>
          <a:p>
            <a:pPr algn="ctr">
              <a:buFontTx/>
              <a:buChar char="-"/>
            </a:pPr>
            <a:endParaRPr lang="ru-RU" sz="1400" i="1" dirty="0"/>
          </a:p>
        </p:txBody>
      </p:sp>
      <p:grpSp>
        <p:nvGrpSpPr>
          <p:cNvPr id="46" name="Группа 45"/>
          <p:cNvGrpSpPr/>
          <p:nvPr/>
        </p:nvGrpSpPr>
        <p:grpSpPr>
          <a:xfrm>
            <a:off x="6329172" y="3953793"/>
            <a:ext cx="1468439" cy="227937"/>
            <a:chOff x="6331742" y="3387312"/>
            <a:chExt cx="1430340" cy="131841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>
              <a:off x="6331742" y="3519153"/>
              <a:ext cx="1266827" cy="0"/>
            </a:xfrm>
            <a:prstGeom prst="line">
              <a:avLst/>
            </a:prstGeom>
            <a:ln w="28575" cap="rnd">
              <a:prstDash val="sysDot"/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V="1">
              <a:off x="7598569" y="3387312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Объект 1"/>
          <p:cNvSpPr txBox="1">
            <a:spLocks/>
          </p:cNvSpPr>
          <p:nvPr/>
        </p:nvSpPr>
        <p:spPr>
          <a:xfrm>
            <a:off x="5806409" y="3548105"/>
            <a:ext cx="2297113" cy="462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i="1" dirty="0" smtClean="0"/>
              <a:t>Контроль тех.</a:t>
            </a:r>
            <a:br>
              <a:rPr lang="ru-RU" sz="1400" i="1" dirty="0" smtClean="0"/>
            </a:br>
            <a:r>
              <a:rPr lang="ru-RU" sz="1400" i="1" dirty="0" smtClean="0"/>
              <a:t> состояния  авто</a:t>
            </a:r>
          </a:p>
          <a:p>
            <a:pPr algn="ctr">
              <a:buFontTx/>
              <a:buChar char="-"/>
            </a:pPr>
            <a:endParaRPr lang="ru-RU" sz="1400" i="1" dirty="0" smtClean="0"/>
          </a:p>
          <a:p>
            <a:pPr algn="ctr">
              <a:buFontTx/>
              <a:buChar char="-"/>
            </a:pPr>
            <a:endParaRPr lang="ru-RU" sz="1400" i="1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6367271" y="6545996"/>
            <a:ext cx="1430340" cy="180523"/>
            <a:chOff x="6293643" y="4801655"/>
            <a:chExt cx="1430340" cy="131841"/>
          </a:xfrm>
        </p:grpSpPr>
        <p:cxnSp>
          <p:nvCxnSpPr>
            <p:cNvPr id="51" name="Прямая соединительная линия 50"/>
            <p:cNvCxnSpPr/>
            <p:nvPr/>
          </p:nvCxnSpPr>
          <p:spPr>
            <a:xfrm>
              <a:off x="6293643" y="4933496"/>
              <a:ext cx="1266827" cy="0"/>
            </a:xfrm>
            <a:prstGeom prst="line">
              <a:avLst/>
            </a:prstGeom>
            <a:ln w="28575" cap="rnd">
              <a:prstDash val="sysDot"/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7560470" y="4801655"/>
              <a:ext cx="163513" cy="124221"/>
            </a:xfrm>
            <a:prstGeom prst="line">
              <a:avLst/>
            </a:prstGeom>
            <a:ln w="28575" cap="rnd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Группа 56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58" name="Изображение 57"/>
            <p:cNvPicPr>
              <a:picLocks noChangeAspect="1"/>
            </p:cNvPicPr>
            <p:nvPr/>
          </p:nvPicPr>
          <p:blipFill rotWithShape="1">
            <a:blip r:embed="rId11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9" name="Изображение 58"/>
            <p:cNvPicPr>
              <a:picLocks noChangeAspect="1"/>
            </p:cNvPicPr>
            <p:nvPr/>
          </p:nvPicPr>
          <p:blipFill rotWithShape="1">
            <a:blip r:embed="rId12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60" name="Группа 59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61" name="Изображение 60"/>
              <p:cNvPicPr>
                <a:picLocks noChangeAspect="1"/>
              </p:cNvPicPr>
              <p:nvPr/>
            </p:nvPicPr>
            <p:blipFill rotWithShape="1">
              <a:blip r:embed="rId13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62" name="Изображение 61"/>
              <p:cNvPicPr>
                <a:picLocks noChangeAspect="1"/>
              </p:cNvPicPr>
              <p:nvPr/>
            </p:nvPicPr>
            <p:blipFill rotWithShape="1">
              <a:blip r:embed="rId13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7315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457200" y="797719"/>
            <a:ext cx="8229600" cy="8270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Архитектура решения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71" name="Rectangle 6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23090" r="23079" b="11060"/>
          <a:stretch>
            <a:fillRect/>
          </a:stretch>
        </p:blipFill>
        <p:spPr bwMode="auto">
          <a:xfrm>
            <a:off x="675861" y="1600200"/>
            <a:ext cx="7384774" cy="4939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Группа 13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Изображение 15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18" name="Изображение 17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9" name="Изображение 18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4109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671285" y="745551"/>
            <a:ext cx="8229600" cy="827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Три уровня управления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1" name="Группа 25"/>
          <p:cNvGrpSpPr>
            <a:grpSpLocks/>
          </p:cNvGrpSpPr>
          <p:nvPr/>
        </p:nvGrpSpPr>
        <p:grpSpPr bwMode="auto">
          <a:xfrm>
            <a:off x="652238" y="1347785"/>
            <a:ext cx="7607300" cy="3198813"/>
            <a:chOff x="61913" y="679450"/>
            <a:chExt cx="7607300" cy="3198813"/>
          </a:xfrm>
        </p:grpSpPr>
        <p:sp>
          <p:nvSpPr>
            <p:cNvPr id="32" name="AutoShape 20"/>
            <p:cNvSpPr>
              <a:spLocks noChangeArrowheads="1"/>
            </p:cNvSpPr>
            <p:nvPr/>
          </p:nvSpPr>
          <p:spPr bwMode="auto">
            <a:xfrm flipH="1">
              <a:off x="4397375" y="1539875"/>
              <a:ext cx="236538" cy="219075"/>
            </a:xfrm>
            <a:prstGeom prst="rightArrow">
              <a:avLst>
                <a:gd name="adj1" fmla="val 50000"/>
                <a:gd name="adj2" fmla="val 2699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3175">
              <a:solidFill>
                <a:srgbClr val="6666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29783" dir="3885598" algn="ctr" rotWithShape="0">
                      <a:srgbClr val="7F7F7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AutoShape 19"/>
            <p:cNvSpPr>
              <a:spLocks noChangeArrowheads="1"/>
            </p:cNvSpPr>
            <p:nvPr/>
          </p:nvSpPr>
          <p:spPr bwMode="auto">
            <a:xfrm rot="10817318" flipH="1">
              <a:off x="5794375" y="1539875"/>
              <a:ext cx="257175" cy="219075"/>
            </a:xfrm>
            <a:prstGeom prst="rightArrow">
              <a:avLst>
                <a:gd name="adj1" fmla="val 50000"/>
                <a:gd name="adj2" fmla="val 29348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3175">
              <a:solidFill>
                <a:srgbClr val="6666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29783" dir="3885598" algn="ctr" rotWithShape="0">
                      <a:srgbClr val="7F7F7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AutoShape 18"/>
            <p:cNvSpPr>
              <a:spLocks noChangeArrowheads="1"/>
            </p:cNvSpPr>
            <p:nvPr/>
          </p:nvSpPr>
          <p:spPr bwMode="auto">
            <a:xfrm rot="16200000" flipH="1">
              <a:off x="5108575" y="2262188"/>
              <a:ext cx="212725" cy="215900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3175">
              <a:solidFill>
                <a:srgbClr val="6666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29783" dir="3885598" algn="ctr" rotWithShape="0">
                      <a:srgbClr val="7F7F7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5" name="Group 13"/>
            <p:cNvGrpSpPr>
              <a:grpSpLocks/>
            </p:cNvGrpSpPr>
            <p:nvPr/>
          </p:nvGrpSpPr>
          <p:grpSpPr bwMode="auto">
            <a:xfrm>
              <a:off x="61913" y="679450"/>
              <a:ext cx="2643187" cy="2136775"/>
              <a:chOff x="1913" y="911"/>
              <a:chExt cx="4162" cy="3364"/>
            </a:xfrm>
          </p:grpSpPr>
          <p:sp>
            <p:nvSpPr>
              <p:cNvPr id="43" name="AutoShape 17"/>
              <p:cNvSpPr>
                <a:spLocks noChangeArrowheads="1"/>
              </p:cNvSpPr>
              <p:nvPr/>
            </p:nvSpPr>
            <p:spPr bwMode="auto">
              <a:xfrm>
                <a:off x="1913" y="911"/>
                <a:ext cx="4162" cy="3364"/>
              </a:xfrm>
              <a:prstGeom prst="rightArrow">
                <a:avLst>
                  <a:gd name="adj1" fmla="val 50000"/>
                  <a:gd name="adj2" fmla="val 30930"/>
                </a:avLst>
              </a:prstGeom>
              <a:solidFill>
                <a:srgbClr val="C0504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blurRad="63500" dist="29783" dir="3885598" algn="ctr" rotWithShape="0">
                  <a:srgbClr val="622423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AutoShape 16"/>
              <p:cNvSpPr>
                <a:spLocks noChangeArrowheads="1"/>
              </p:cNvSpPr>
              <p:nvPr/>
            </p:nvSpPr>
            <p:spPr bwMode="auto">
              <a:xfrm>
                <a:off x="2025" y="1606"/>
                <a:ext cx="2865" cy="525"/>
              </a:xfrm>
              <a:prstGeom prst="roundRect">
                <a:avLst>
                  <a:gd name="adj" fmla="val 16667"/>
                </a:avLst>
              </a:prstGeom>
              <a:solidFill>
                <a:srgbClr val="4BACC6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blurRad="63500" dist="29783" dir="3885598" algn="ctr" rotWithShape="0">
                  <a:srgbClr val="205867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ru-RU" sz="900" b="1">
                    <a:cs typeface="Times New Roman" charset="0"/>
                  </a:rPr>
                  <a:t>Перспективное планирование</a:t>
                </a:r>
                <a:endParaRPr lang="ru-RU"/>
              </a:p>
            </p:txBody>
          </p:sp>
          <p:sp>
            <p:nvSpPr>
              <p:cNvPr id="45" name="AutoShape 15"/>
              <p:cNvSpPr>
                <a:spLocks noChangeArrowheads="1"/>
              </p:cNvSpPr>
              <p:nvPr/>
            </p:nvSpPr>
            <p:spPr bwMode="auto">
              <a:xfrm>
                <a:off x="2025" y="2311"/>
                <a:ext cx="2865" cy="510"/>
              </a:xfrm>
              <a:prstGeom prst="roundRect">
                <a:avLst>
                  <a:gd name="adj" fmla="val 16667"/>
                </a:avLst>
              </a:prstGeom>
              <a:solidFill>
                <a:srgbClr val="4BACC6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blurRad="63500" dist="29783" dir="3885598" algn="ctr" rotWithShape="0">
                  <a:srgbClr val="205867">
                    <a:alpha val="50000"/>
                  </a:srgbClr>
                </a:outerShdw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r>
                  <a:rPr lang="ru-RU" sz="900" b="1">
                    <a:cs typeface="Times New Roman" charset="0"/>
                  </a:rPr>
                  <a:t>Годовое планирование</a:t>
                </a:r>
                <a:endParaRPr lang="ru-RU"/>
              </a:p>
            </p:txBody>
          </p:sp>
          <p:sp>
            <p:nvSpPr>
              <p:cNvPr id="46" name="AutoShape 14"/>
              <p:cNvSpPr>
                <a:spLocks noChangeArrowheads="1"/>
              </p:cNvSpPr>
              <p:nvPr/>
            </p:nvSpPr>
            <p:spPr bwMode="auto">
              <a:xfrm>
                <a:off x="2025" y="2970"/>
                <a:ext cx="2865" cy="510"/>
              </a:xfrm>
              <a:prstGeom prst="roundRect">
                <a:avLst>
                  <a:gd name="adj" fmla="val 16667"/>
                </a:avLst>
              </a:prstGeom>
              <a:solidFill>
                <a:srgbClr val="4BACC6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blurRad="63500" dist="29783" dir="3885598" algn="ctr" rotWithShape="0">
                  <a:srgbClr val="205867">
                    <a:alpha val="50000"/>
                  </a:srgbClr>
                </a:outerShdw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r>
                  <a:rPr lang="ru-RU" sz="900" b="1">
                    <a:cs typeface="Times New Roman" charset="0"/>
                  </a:rPr>
                  <a:t>Квартальное планирование</a:t>
                </a:r>
                <a:endParaRPr lang="ru-RU"/>
              </a:p>
            </p:txBody>
          </p:sp>
        </p:grpSp>
        <p:sp>
          <p:nvSpPr>
            <p:cNvPr id="36" name="Oval 12"/>
            <p:cNvSpPr>
              <a:spLocks noChangeArrowheads="1"/>
            </p:cNvSpPr>
            <p:nvPr/>
          </p:nvSpPr>
          <p:spPr bwMode="auto">
            <a:xfrm>
              <a:off x="2705100" y="1320800"/>
              <a:ext cx="1655763" cy="647700"/>
            </a:xfrm>
            <a:prstGeom prst="ellipse">
              <a:avLst/>
            </a:prstGeom>
            <a:gradFill rotWithShape="0">
              <a:gsLst>
                <a:gs pos="0">
                  <a:srgbClr val="FABF8F"/>
                </a:gs>
                <a:gs pos="50000">
                  <a:srgbClr val="FDE9D9"/>
                </a:gs>
                <a:gs pos="100000">
                  <a:srgbClr val="FABF8F"/>
                </a:gs>
              </a:gsLst>
              <a:lin ang="18900000" scaled="1"/>
            </a:gradFill>
            <a:ln w="12700">
              <a:solidFill>
                <a:srgbClr val="FABF8F"/>
              </a:solidFill>
              <a:round/>
              <a:headEnd/>
              <a:tailEnd/>
            </a:ln>
            <a:effectLst>
              <a:outerShdw blurRad="63500" dist="29783" dir="3885598" algn="ctr" rotWithShape="0">
                <a:srgbClr val="974706">
                  <a:alpha val="50000"/>
                </a:srgbClr>
              </a:outerShdw>
            </a:effectLst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1000" b="1">
                  <a:cs typeface="Times New Roman" charset="0"/>
                </a:rPr>
                <a:t>Стратегическое управление</a:t>
              </a:r>
              <a:endParaRPr lang="ru-RU"/>
            </a:p>
          </p:txBody>
        </p:sp>
        <p:sp>
          <p:nvSpPr>
            <p:cNvPr id="37" name="Oval 11"/>
            <p:cNvSpPr>
              <a:spLocks noChangeArrowheads="1"/>
            </p:cNvSpPr>
            <p:nvPr/>
          </p:nvSpPr>
          <p:spPr bwMode="auto">
            <a:xfrm>
              <a:off x="6089650" y="1320800"/>
              <a:ext cx="1514475" cy="647700"/>
            </a:xfrm>
            <a:prstGeom prst="ellipse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EAF1DD"/>
                </a:gs>
                <a:gs pos="100000">
                  <a:srgbClr val="C2D69B"/>
                </a:gs>
              </a:gsLst>
              <a:lin ang="18900000" scaled="1"/>
            </a:gradFill>
            <a:ln w="12700">
              <a:solidFill>
                <a:srgbClr val="C2D69B"/>
              </a:solidFill>
              <a:round/>
              <a:headEnd/>
              <a:tailEnd/>
            </a:ln>
            <a:effectLst>
              <a:outerShdw blurRad="63500" dist="29783" dir="3885598" algn="ctr" rotWithShape="0">
                <a:srgbClr val="4E6128">
                  <a:alpha val="50000"/>
                </a:srgbClr>
              </a:outerShdw>
            </a:effectLst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1000" b="1">
                  <a:cs typeface="Times New Roman" charset="0"/>
                </a:rPr>
                <a:t>Тактическое управление</a:t>
              </a:r>
              <a:endParaRPr lang="ru-RU"/>
            </a:p>
          </p:txBody>
        </p: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4418013" y="2559050"/>
              <a:ext cx="1546225" cy="647700"/>
            </a:xfrm>
            <a:prstGeom prst="ellipse">
              <a:avLst/>
            </a:prstGeom>
            <a:gradFill rotWithShape="0">
              <a:gsLst>
                <a:gs pos="0">
                  <a:srgbClr val="95B3D7"/>
                </a:gs>
                <a:gs pos="50000">
                  <a:srgbClr val="DBE5F1"/>
                </a:gs>
                <a:gs pos="100000">
                  <a:srgbClr val="95B3D7"/>
                </a:gs>
              </a:gsLst>
              <a:lin ang="189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blurRad="63500" dist="29783" dir="3885598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1000" b="1" dirty="0">
                  <a:cs typeface="Times New Roman" charset="0"/>
                </a:rPr>
                <a:t>Оперативное управление</a:t>
              </a:r>
              <a:endParaRPr lang="ru-RU" dirty="0"/>
            </a:p>
          </p:txBody>
        </p:sp>
        <p:sp>
          <p:nvSpPr>
            <p:cNvPr id="39" name="AutoShape 9"/>
            <p:cNvSpPr>
              <a:spLocks noChangeArrowheads="1"/>
            </p:cNvSpPr>
            <p:nvPr/>
          </p:nvSpPr>
          <p:spPr bwMode="auto">
            <a:xfrm>
              <a:off x="4586288" y="936625"/>
              <a:ext cx="1260475" cy="1304925"/>
            </a:xfrm>
            <a:custGeom>
              <a:avLst/>
              <a:gdLst>
                <a:gd name="T0" fmla="*/ 1 w 1260475"/>
                <a:gd name="T1" fmla="*/ 498436 h 1304925"/>
                <a:gd name="T2" fmla="*/ 481461 w 1260475"/>
                <a:gd name="T3" fmla="*/ 498439 h 1304925"/>
                <a:gd name="T4" fmla="*/ 630238 w 1260475"/>
                <a:gd name="T5" fmla="*/ 0 h 1304925"/>
                <a:gd name="T6" fmla="*/ 779014 w 1260475"/>
                <a:gd name="T7" fmla="*/ 498439 h 1304925"/>
                <a:gd name="T8" fmla="*/ 1260474 w 1260475"/>
                <a:gd name="T9" fmla="*/ 498436 h 1304925"/>
                <a:gd name="T10" fmla="*/ 870963 w 1260475"/>
                <a:gd name="T11" fmla="*/ 806485 h 1304925"/>
                <a:gd name="T12" fmla="*/ 1019745 w 1260475"/>
                <a:gd name="T13" fmla="*/ 1304922 h 1304925"/>
                <a:gd name="T14" fmla="*/ 630238 w 1260475"/>
                <a:gd name="T15" fmla="*/ 996867 h 1304925"/>
                <a:gd name="T16" fmla="*/ 240730 w 1260475"/>
                <a:gd name="T17" fmla="*/ 1304922 h 1304925"/>
                <a:gd name="T18" fmla="*/ 389512 w 1260475"/>
                <a:gd name="T19" fmla="*/ 806485 h 1304925"/>
                <a:gd name="T20" fmla="*/ 1 w 1260475"/>
                <a:gd name="T21" fmla="*/ 498436 h 13049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0475"/>
                <a:gd name="T34" fmla="*/ 0 h 1304925"/>
                <a:gd name="T35" fmla="*/ 1260475 w 1260475"/>
                <a:gd name="T36" fmla="*/ 1304925 h 13049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0475" h="1304925">
                  <a:moveTo>
                    <a:pt x="1" y="498436"/>
                  </a:moveTo>
                  <a:lnTo>
                    <a:pt x="481461" y="498439"/>
                  </a:lnTo>
                  <a:lnTo>
                    <a:pt x="630238" y="0"/>
                  </a:lnTo>
                  <a:lnTo>
                    <a:pt x="779014" y="498439"/>
                  </a:lnTo>
                  <a:lnTo>
                    <a:pt x="1260474" y="498436"/>
                  </a:lnTo>
                  <a:lnTo>
                    <a:pt x="870963" y="806485"/>
                  </a:lnTo>
                  <a:lnTo>
                    <a:pt x="1019745" y="1304922"/>
                  </a:lnTo>
                  <a:lnTo>
                    <a:pt x="630238" y="996867"/>
                  </a:lnTo>
                  <a:lnTo>
                    <a:pt x="240730" y="1304922"/>
                  </a:lnTo>
                  <a:lnTo>
                    <a:pt x="389512" y="806485"/>
                  </a:lnTo>
                  <a:lnTo>
                    <a:pt x="1" y="498436"/>
                  </a:lnTo>
                  <a:close/>
                </a:path>
              </a:pathLst>
            </a:custGeom>
            <a:solidFill>
              <a:srgbClr val="DBE5F1"/>
            </a:solidFill>
            <a:ln w="3175">
              <a:solidFill>
                <a:srgbClr val="C0504D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ru-RU" b="1" i="1" dirty="0">
                  <a:solidFill>
                    <a:schemeClr val="tx2"/>
                  </a:solidFill>
                </a:rPr>
                <a:t>АСУ </a:t>
              </a:r>
              <a:r>
                <a:rPr lang="ru-RU" b="1" i="1" dirty="0" smtClean="0">
                  <a:solidFill>
                    <a:schemeClr val="tx2"/>
                  </a:solidFill>
                </a:rPr>
                <a:t>АТС</a:t>
              </a:r>
              <a:endParaRPr lang="ru-RU" b="1" i="1" dirty="0">
                <a:solidFill>
                  <a:schemeClr val="tx2"/>
                </a:solidFill>
              </a:endParaRPr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4394200" y="3282950"/>
              <a:ext cx="1616075" cy="595313"/>
            </a:xfrm>
            <a:prstGeom prst="rect">
              <a:avLst/>
            </a:prstGeom>
            <a:solidFill>
              <a:srgbClr val="F2F2F2"/>
            </a:solidFill>
            <a:ln w="3175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ru-RU" sz="900" dirty="0" smtClean="0">
                  <a:cs typeface="Times New Roman" charset="0"/>
                </a:rPr>
                <a:t>Решения, принимаемые в реальном масштабе времени движения ТС</a:t>
              </a:r>
              <a:endParaRPr lang="ru-RU" dirty="0" smtClean="0"/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2744788" y="2035175"/>
              <a:ext cx="1616075" cy="641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ru-RU" sz="900" dirty="0" smtClean="0">
                  <a:cs typeface="Times New Roman" charset="0"/>
                </a:rPr>
                <a:t>Уровень органов государственного и регионального управления</a:t>
              </a:r>
              <a:endParaRPr lang="ru-RU" dirty="0" smtClean="0"/>
            </a:p>
          </p:txBody>
        </p:sp>
        <p:sp>
          <p:nvSpPr>
            <p:cNvPr id="42" name="Text Box 6"/>
            <p:cNvSpPr txBox="1">
              <a:spLocks noChangeArrowheads="1"/>
            </p:cNvSpPr>
            <p:nvPr/>
          </p:nvSpPr>
          <p:spPr bwMode="auto">
            <a:xfrm>
              <a:off x="5999163" y="2044700"/>
              <a:ext cx="1670050" cy="630238"/>
            </a:xfrm>
            <a:prstGeom prst="rect">
              <a:avLst/>
            </a:prstGeom>
            <a:solidFill>
              <a:srgbClr val="F2F2F2"/>
            </a:solidFill>
            <a:ln w="3175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ru-RU" sz="900" dirty="0" smtClean="0">
                  <a:cs typeface="Times New Roman" charset="0"/>
                </a:rPr>
                <a:t>Решения, принимаемые одноразовые и ограниченные по времени</a:t>
              </a:r>
              <a:endParaRPr lang="ru-RU" dirty="0" smtClean="0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243115" y="4546598"/>
            <a:ext cx="8657770" cy="231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  <a:defRPr/>
            </a:pPr>
            <a:r>
              <a:rPr lang="ru-RU" sz="1400" b="1" dirty="0"/>
              <a:t>1 уровень оперативного управления</a:t>
            </a:r>
            <a:r>
              <a:rPr lang="ru-RU" sz="1400" dirty="0"/>
              <a:t>, относится к решениям, которые принимаются в реальном масштабе времени движения ТС.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  <a:defRPr/>
            </a:pPr>
            <a:r>
              <a:rPr lang="ru-RU" sz="1400" b="1" dirty="0"/>
              <a:t>2 уровень тактических решений</a:t>
            </a:r>
            <a:r>
              <a:rPr lang="ru-RU" sz="1400" dirty="0"/>
              <a:t>, к которой относится принятие одноразовых и ограниченных по времени и пространству действий, управляющих решений, реагирующих, например, на строительство новых объектов, влияющих на распределение транспортных и пассажирских потоков, проведение запланированных массовых мероприятий (как Чемпионат мира по футболу 2018 г. и т.п.), введение временных плановых ограничений движения, текущие работы по ремонту дорожного покрытия и т. п.</a:t>
            </a:r>
          </a:p>
          <a:p>
            <a:pPr marL="342900" indent="-342900" algn="just" fontAlgn="base">
              <a:lnSpc>
                <a:spcPct val="90000"/>
              </a:lnSpc>
              <a:spcBef>
                <a:spcPct val="20000"/>
              </a:spcBef>
              <a:buSzPct val="100000"/>
              <a:buBlip>
                <a:blip r:embed="rId2"/>
              </a:buBlip>
              <a:defRPr/>
            </a:pPr>
            <a:r>
              <a:rPr lang="ru-RU" sz="1400" b="1" dirty="0"/>
              <a:t>3 уровень стратегических решений</a:t>
            </a:r>
            <a:r>
              <a:rPr lang="ru-RU" sz="1400" dirty="0"/>
              <a:t>, в рамках которой управление  принимается на уровне органов государственного и регионального управления с помощью нормативно–правового и финансово–бюджетного регулирования. Цикл принятия решений определяется квартальным, годовым и перспективным планированием. 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7" name="Изображение 26"/>
            <p:cNvPicPr>
              <a:picLocks noChangeAspect="1"/>
            </p:cNvPicPr>
            <p:nvPr/>
          </p:nvPicPr>
          <p:blipFill rotWithShape="1">
            <a:blip r:embed="rId3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Изображение 27"/>
            <p:cNvPicPr>
              <a:picLocks noChangeAspect="1"/>
            </p:cNvPicPr>
            <p:nvPr/>
          </p:nvPicPr>
          <p:blipFill rotWithShape="1">
            <a:blip r:embed="rId4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48" name="Изображение 47"/>
              <p:cNvPicPr>
                <a:picLocks noChangeAspect="1"/>
              </p:cNvPicPr>
              <p:nvPr/>
            </p:nvPicPr>
            <p:blipFill rotWithShape="1">
              <a:blip r:embed="rId5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9" name="Изображение 48"/>
              <p:cNvPicPr>
                <a:picLocks noChangeAspect="1"/>
              </p:cNvPicPr>
              <p:nvPr/>
            </p:nvPicPr>
            <p:blipFill rotWithShape="1">
              <a:blip r:embed="rId5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2548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457200" y="797719"/>
            <a:ext cx="8229600" cy="8270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Интеллектуальная периферийная система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5499282" y="2889504"/>
            <a:ext cx="2871216" cy="2511552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718629" y="2877312"/>
            <a:ext cx="2871216" cy="2511552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3105213" y="4218432"/>
            <a:ext cx="2871216" cy="2511552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3105213" y="1551654"/>
            <a:ext cx="2871216" cy="2511552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1"/>
          <p:cNvSpPr txBox="1">
            <a:spLocks/>
          </p:cNvSpPr>
          <p:nvPr/>
        </p:nvSpPr>
        <p:spPr>
          <a:xfrm>
            <a:off x="803273" y="2981518"/>
            <a:ext cx="2701927" cy="38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СОСТАВ</a:t>
            </a:r>
          </a:p>
          <a:p>
            <a:pPr algn="ctr">
              <a:buFontTx/>
              <a:buChar char="-"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Объект 1"/>
          <p:cNvSpPr txBox="1">
            <a:spLocks/>
          </p:cNvSpPr>
          <p:nvPr/>
        </p:nvSpPr>
        <p:spPr>
          <a:xfrm>
            <a:off x="5583926" y="2981518"/>
            <a:ext cx="2701927" cy="38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ФУНКЦИИ</a:t>
            </a:r>
          </a:p>
          <a:p>
            <a:pPr algn="ctr">
              <a:buFontTx/>
              <a:buChar char="-"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Объект 1"/>
          <p:cNvSpPr txBox="1">
            <a:spLocks/>
          </p:cNvSpPr>
          <p:nvPr/>
        </p:nvSpPr>
        <p:spPr>
          <a:xfrm>
            <a:off x="3189857" y="4303902"/>
            <a:ext cx="2701927" cy="38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СВЯЗЬ</a:t>
            </a:r>
          </a:p>
          <a:p>
            <a:pPr algn="ctr">
              <a:buFontTx/>
              <a:buChar char="-"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" name="Объект 1"/>
          <p:cNvSpPr txBox="1">
            <a:spLocks/>
          </p:cNvSpPr>
          <p:nvPr/>
        </p:nvSpPr>
        <p:spPr>
          <a:xfrm>
            <a:off x="5791450" y="3361856"/>
            <a:ext cx="2583755" cy="1720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Геопозиционирование</a:t>
            </a:r>
            <a:r>
              <a:rPr lang="en-US" sz="1400" dirty="0"/>
              <a:t> </a:t>
            </a:r>
            <a:endParaRPr lang="ru-RU" sz="1400" dirty="0"/>
          </a:p>
          <a:p>
            <a:r>
              <a:rPr lang="en-US" sz="1400" dirty="0" err="1"/>
              <a:t>Контроль</a:t>
            </a:r>
            <a:r>
              <a:rPr lang="en-US" sz="1400" dirty="0"/>
              <a:t> </a:t>
            </a:r>
            <a:r>
              <a:rPr lang="en-US" sz="1400" dirty="0" err="1"/>
              <a:t>вождения</a:t>
            </a:r>
            <a:r>
              <a:rPr lang="en-US" sz="1400" dirty="0"/>
              <a:t> </a:t>
            </a:r>
            <a:endParaRPr lang="ru-RU" sz="1400" dirty="0"/>
          </a:p>
          <a:p>
            <a:r>
              <a:rPr lang="en-US" sz="1400" dirty="0" err="1"/>
              <a:t>Контроль</a:t>
            </a:r>
            <a:r>
              <a:rPr lang="en-US" sz="1400" dirty="0"/>
              <a:t> </a:t>
            </a:r>
            <a:r>
              <a:rPr lang="en-US" sz="1400" dirty="0" err="1"/>
              <a:t>ходовой</a:t>
            </a:r>
            <a:r>
              <a:rPr lang="en-US" sz="1400" dirty="0"/>
              <a:t> </a:t>
            </a:r>
            <a:r>
              <a:rPr lang="en-US" sz="1400" dirty="0" err="1"/>
              <a:t>части</a:t>
            </a:r>
            <a:endParaRPr lang="ru-RU" sz="1400" dirty="0"/>
          </a:p>
          <a:p>
            <a:r>
              <a:rPr lang="en-US" sz="1400" dirty="0" err="1"/>
              <a:t>Контроль</a:t>
            </a:r>
            <a:r>
              <a:rPr lang="en-US" sz="1400" dirty="0"/>
              <a:t> </a:t>
            </a:r>
            <a:r>
              <a:rPr lang="en-US" sz="1400" dirty="0" err="1"/>
              <a:t>двигателя</a:t>
            </a:r>
            <a:r>
              <a:rPr lang="en-US" sz="1400" dirty="0"/>
              <a:t>   </a:t>
            </a:r>
            <a:endParaRPr lang="ru-RU" sz="1400" dirty="0"/>
          </a:p>
          <a:p>
            <a:r>
              <a:rPr lang="ru-RU" sz="1400" dirty="0"/>
              <a:t>Ф</a:t>
            </a:r>
            <a:r>
              <a:rPr lang="en-US" sz="1400" dirty="0" err="1"/>
              <a:t>ункции</a:t>
            </a:r>
            <a:r>
              <a:rPr lang="en-US" sz="1400" dirty="0"/>
              <a:t>      «</a:t>
            </a:r>
            <a:r>
              <a:rPr lang="en-US" sz="1400" dirty="0" err="1"/>
              <a:t>черного</a:t>
            </a:r>
            <a:r>
              <a:rPr lang="en-US" sz="1400" dirty="0"/>
              <a:t> </a:t>
            </a:r>
            <a:r>
              <a:rPr lang="en-US" sz="1400" dirty="0" err="1"/>
              <a:t>ящика</a:t>
            </a:r>
            <a:r>
              <a:rPr lang="en-US" sz="1400" dirty="0"/>
              <a:t>»</a:t>
            </a:r>
            <a:endParaRPr lang="ru-RU" sz="1400" dirty="0"/>
          </a:p>
          <a:p>
            <a:r>
              <a:rPr lang="ru-RU" sz="1400" dirty="0"/>
              <a:t>Другие функции</a:t>
            </a:r>
          </a:p>
          <a:p>
            <a:pPr>
              <a:buFontTx/>
              <a:buChar char="-"/>
            </a:pPr>
            <a:endParaRPr lang="ru-RU" sz="1400" b="1" dirty="0"/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970213" y="3337184"/>
            <a:ext cx="2583755" cy="1917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Модуль GPS/</a:t>
            </a:r>
            <a:r>
              <a:rPr lang="en-US" sz="1400" dirty="0"/>
              <a:t>GLONASS</a:t>
            </a:r>
            <a:r>
              <a:rPr lang="ru-RU" sz="1400" dirty="0"/>
              <a:t>                     </a:t>
            </a:r>
          </a:p>
          <a:p>
            <a:r>
              <a:rPr lang="ru-RU" sz="1400" dirty="0"/>
              <a:t>3</a:t>
            </a:r>
            <a:r>
              <a:rPr lang="ru-RU" sz="1200" dirty="0"/>
              <a:t>-х</a:t>
            </a:r>
            <a:r>
              <a:rPr lang="ru-RU" sz="1400" dirty="0"/>
              <a:t> мерный акселерометр</a:t>
            </a:r>
          </a:p>
          <a:p>
            <a:r>
              <a:rPr lang="ru-RU" sz="1400" dirty="0"/>
              <a:t>Акустический датчик</a:t>
            </a:r>
          </a:p>
          <a:p>
            <a:r>
              <a:rPr lang="ru-RU" sz="1400" dirty="0"/>
              <a:t>Датчик теплового потока</a:t>
            </a:r>
          </a:p>
          <a:p>
            <a:r>
              <a:rPr lang="ru-RU" sz="1400" dirty="0"/>
              <a:t>Видеорегистратор</a:t>
            </a:r>
          </a:p>
          <a:p>
            <a:r>
              <a:rPr lang="ru-RU" sz="1400" dirty="0"/>
              <a:t>Другое</a:t>
            </a:r>
          </a:p>
          <a:p>
            <a:pPr>
              <a:buFontTx/>
              <a:buChar char="-"/>
            </a:pPr>
            <a:endParaRPr lang="ru-RU" sz="1400" b="1" dirty="0"/>
          </a:p>
        </p:txBody>
      </p:sp>
      <p:sp>
        <p:nvSpPr>
          <p:cNvPr id="23" name="Объект 1"/>
          <p:cNvSpPr txBox="1">
            <a:spLocks/>
          </p:cNvSpPr>
          <p:nvPr/>
        </p:nvSpPr>
        <p:spPr>
          <a:xfrm>
            <a:off x="3420104" y="4739355"/>
            <a:ext cx="2327723" cy="1850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Телематическая передача данных с адаптивным интервалом</a:t>
            </a:r>
          </a:p>
          <a:p>
            <a:r>
              <a:rPr lang="ru-RU" sz="1400" dirty="0"/>
              <a:t>Интеграция со стандартными системами  автомобиля</a:t>
            </a: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>
              <a:buFontTx/>
              <a:buChar char="-"/>
            </a:pPr>
            <a:endParaRPr lang="ru-RU" sz="1400" b="1" dirty="0"/>
          </a:p>
        </p:txBody>
      </p:sp>
      <p:sp>
        <p:nvSpPr>
          <p:cNvPr id="32" name="Объект 1"/>
          <p:cNvSpPr txBox="1">
            <a:spLocks/>
          </p:cNvSpPr>
          <p:nvPr/>
        </p:nvSpPr>
        <p:spPr>
          <a:xfrm>
            <a:off x="3189857" y="1579207"/>
            <a:ext cx="2701927" cy="831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Бортовое 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устройство</a:t>
            </a:r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Voyager 2N </a:t>
            </a:r>
            <a:r>
              <a:rPr lang="en-US" sz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glonass</a:t>
            </a:r>
            <a:endParaRPr lang="ru-RU" sz="1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FontTx/>
              <a:buChar char="-"/>
            </a:pP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184" y="2380930"/>
            <a:ext cx="1672014" cy="126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5724939" y="77469"/>
            <a:ext cx="3249231" cy="715616"/>
            <a:chOff x="480401" y="3459220"/>
            <a:chExt cx="8170572" cy="1682767"/>
          </a:xfrm>
        </p:grpSpPr>
        <p:pic>
          <p:nvPicPr>
            <p:cNvPr id="25" name="Изображение 24"/>
            <p:cNvPicPr>
              <a:picLocks noChangeAspect="1"/>
            </p:cNvPicPr>
            <p:nvPr/>
          </p:nvPicPr>
          <p:blipFill rotWithShape="1">
            <a:blip r:embed="rId4"/>
            <a:srcRect l="3078" r="8441"/>
            <a:stretch/>
          </p:blipFill>
          <p:spPr>
            <a:xfrm>
              <a:off x="3253553" y="3459221"/>
              <a:ext cx="2982520" cy="1682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6" name="Изображение 25"/>
            <p:cNvPicPr>
              <a:picLocks noChangeAspect="1"/>
            </p:cNvPicPr>
            <p:nvPr/>
          </p:nvPicPr>
          <p:blipFill rotWithShape="1">
            <a:blip r:embed="rId5"/>
            <a:srcRect r="511" b="9299"/>
            <a:stretch/>
          </p:blipFill>
          <p:spPr>
            <a:xfrm>
              <a:off x="480401" y="3459220"/>
              <a:ext cx="2783724" cy="1682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27" name="Группа 26"/>
            <p:cNvGrpSpPr/>
            <p:nvPr/>
          </p:nvGrpSpPr>
          <p:grpSpPr>
            <a:xfrm>
              <a:off x="6236073" y="3459220"/>
              <a:ext cx="2414900" cy="1676939"/>
              <a:chOff x="6236073" y="3459220"/>
              <a:chExt cx="2414900" cy="1676939"/>
            </a:xfrm>
          </p:grpSpPr>
          <p:pic>
            <p:nvPicPr>
              <p:cNvPr id="33" name="Изображение 32"/>
              <p:cNvPicPr>
                <a:picLocks noChangeAspect="1"/>
              </p:cNvPicPr>
              <p:nvPr/>
            </p:nvPicPr>
            <p:blipFill rotWithShape="1">
              <a:blip r:embed="rId6"/>
              <a:srcRect l="18997"/>
              <a:stretch/>
            </p:blipFill>
            <p:spPr>
              <a:xfrm>
                <a:off x="6236073" y="3459220"/>
                <a:ext cx="2414900" cy="167693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4" name="Изображение 33"/>
              <p:cNvPicPr>
                <a:picLocks noChangeAspect="1"/>
              </p:cNvPicPr>
              <p:nvPr/>
            </p:nvPicPr>
            <p:blipFill rotWithShape="1">
              <a:blip r:embed="rId6"/>
              <a:srcRect l="33872" t="269" r="51074" b="78153"/>
              <a:stretch/>
            </p:blipFill>
            <p:spPr>
              <a:xfrm>
                <a:off x="6236073" y="3465049"/>
                <a:ext cx="443022" cy="35720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1227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9819</TotalTime>
  <Words>1622</Words>
  <Application>Microsoft Macintosh PowerPoint</Application>
  <PresentationFormat>Экран (4:3)</PresentationFormat>
  <Paragraphs>232</Paragraphs>
  <Slides>24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Calibri</vt:lpstr>
      <vt:lpstr>ＭＳ Ｐゴシック</vt:lpstr>
      <vt:lpstr>Tahoma</vt:lpstr>
      <vt:lpstr>Times New Roman</vt:lpstr>
      <vt:lpstr>Verdana</vt:lpstr>
      <vt:lpstr>Wingdings</vt:lpstr>
      <vt:lpstr>Arial</vt:lpstr>
      <vt:lpstr>Cover</vt:lpstr>
      <vt:lpstr>1_Cover</vt:lpstr>
      <vt:lpstr>CorelDRAW</vt:lpstr>
      <vt:lpstr>Информационные системы и технологии для транспортной отрасли</vt:lpstr>
      <vt:lpstr>Информационные системы и технологии для транспортной отрасли</vt:lpstr>
      <vt:lpstr>«Университет ИТМО» сегодня</vt:lpstr>
      <vt:lpstr>Сотрудничество «Университета ИТМО»</vt:lpstr>
      <vt:lpstr>Информационные технологии для автомобильного транспорта</vt:lpstr>
      <vt:lpstr>АСУ транспортными системами (функционал)</vt:lpstr>
      <vt:lpstr>Архитектура решения</vt:lpstr>
      <vt:lpstr>Три уровня управления</vt:lpstr>
      <vt:lpstr>Интеллектуальная периферийная система</vt:lpstr>
      <vt:lpstr>Удаленный контроль</vt:lpstr>
      <vt:lpstr>Дополнительные сервисы*</vt:lpstr>
      <vt:lpstr>Контроль параметров безопасности и экологии</vt:lpstr>
      <vt:lpstr>Предупреждение столкновений</vt:lpstr>
      <vt:lpstr>Определение состояния дорожного покрытия</vt:lpstr>
      <vt:lpstr>Управление качеством вождения</vt:lpstr>
      <vt:lpstr>Технология контроля качества вождения</vt:lpstr>
      <vt:lpstr>Основные факторы безопасности пассажирских перевозок</vt:lpstr>
      <vt:lpstr>Презентация PowerPoint</vt:lpstr>
      <vt:lpstr>Презентация PowerPoint</vt:lpstr>
      <vt:lpstr>Презентация PowerPoint</vt:lpstr>
      <vt:lpstr>Концепция построения выделенной сети  радиосвязи ГПТ</vt:lpstr>
      <vt:lpstr>Применение принципов конвергенции телекоммуникационных системах ИТС</vt:lpstr>
      <vt:lpstr>Пользователи информационных продуктов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Зубаирова Гузель Олеговна</cp:lastModifiedBy>
  <cp:revision>199</cp:revision>
  <dcterms:created xsi:type="dcterms:W3CDTF">2014-06-27T12:30:22Z</dcterms:created>
  <dcterms:modified xsi:type="dcterms:W3CDTF">2016-05-21T11:07:20Z</dcterms:modified>
</cp:coreProperties>
</file>