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6"/>
  </p:notesMasterIdLst>
  <p:handoutMasterIdLst>
    <p:handoutMasterId r:id="rId17"/>
  </p:handoutMasterIdLst>
  <p:sldIdLst>
    <p:sldId id="265" r:id="rId3"/>
    <p:sldId id="272" r:id="rId4"/>
    <p:sldId id="288" r:id="rId5"/>
    <p:sldId id="296" r:id="rId6"/>
    <p:sldId id="297" r:id="rId7"/>
    <p:sldId id="298" r:id="rId8"/>
    <p:sldId id="285" r:id="rId9"/>
    <p:sldId id="287" r:id="rId10"/>
    <p:sldId id="277" r:id="rId11"/>
    <p:sldId id="278" r:id="rId12"/>
    <p:sldId id="295" r:id="rId13"/>
    <p:sldId id="276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9002" autoAdjust="0"/>
  </p:normalViewPr>
  <p:slideViewPr>
    <p:cSldViewPr snapToGrid="0" snapToObjects="1" showGuides="1">
      <p:cViewPr>
        <p:scale>
          <a:sx n="147" d="100"/>
          <a:sy n="147" d="100"/>
        </p:scale>
        <p:origin x="-72" y="1098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t>8/12/2015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7" y="653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2" y="56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88" y="1886466"/>
            <a:ext cx="4789624" cy="19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2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2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0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7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426297"/>
            <a:ext cx="4038600" cy="169986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426297"/>
            <a:ext cx="4038600" cy="169986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3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8F7BF9-20F9-4483-B135-EE96D7FD1F7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F39066-B1CF-4425-808B-A29042CDA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2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7" y="653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2" y="56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901769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849607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2" name="Picture 1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2" y="1277170"/>
            <a:ext cx="4089436" cy="16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8" y="3429000"/>
            <a:ext cx="5965825" cy="220345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5" name="Picture 4" descr="ITMO_logo2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53"/>
            <a:ext cx="3601115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680373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16939"/>
            <a:ext cx="8229600" cy="792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31" y="763788"/>
            <a:ext cx="2971338" cy="12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28177"/>
            <a:ext cx="6273934" cy="379798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8"/>
            <a:ext cx="2412864" cy="1799997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46583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46583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3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6"/>
            <a:ext cx="3027362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665"/>
            <a:ext cx="8229600" cy="827087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2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2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5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2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0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7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2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20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7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2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2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TMO_logo3_RU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30254" cy="7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gi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r>
              <a:rPr lang="en-US" dirty="0" smtClean="0"/>
              <a:t>, </a:t>
            </a:r>
            <a:r>
              <a:rPr lang="ru-RU" dirty="0" smtClean="0"/>
              <a:t>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657604"/>
            <a:ext cx="6879772" cy="1185167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20000"/>
              </a:lnSpc>
            </a:pPr>
            <a:r>
              <a:rPr lang="ru-RU" sz="2800" b="1" dirty="0" smtClean="0">
                <a:ea typeface="Verdana" pitchFamily="34" charset="0"/>
                <a:cs typeface="Verdana"/>
              </a:rPr>
              <a:t>Информационные системы и </a:t>
            </a:r>
            <a:r>
              <a:rPr lang="ru-RU" sz="2800" b="1" dirty="0">
                <a:ea typeface="Verdana" pitchFamily="34" charset="0"/>
                <a:cs typeface="Verdana"/>
              </a:rPr>
              <a:t>технологии для транспортной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ъект 1"/>
          <p:cNvSpPr txBox="1">
            <a:spLocks/>
          </p:cNvSpPr>
          <p:nvPr/>
        </p:nvSpPr>
        <p:spPr>
          <a:xfrm>
            <a:off x="5372100" y="5073517"/>
            <a:ext cx="876300" cy="49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400" i="1" dirty="0" smtClean="0">
                <a:solidFill>
                  <a:schemeClr val="accent1"/>
                </a:solidFill>
              </a:rPr>
              <a:t>Дождь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97721"/>
            <a:ext cx="9144000" cy="541479"/>
          </a:xfrm>
          <a:solidFill>
            <a:srgbClr val="D9D9D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Определение состояния дорожного покрытия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C:\Documents and Settings\34\Рабочий стол\СКЕТЧКАРТИНКИ\ппппп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195886"/>
            <a:ext cx="1458913" cy="145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34\Рабочий стол\СКЕТЧКАРТИНКИ\ппп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556000"/>
            <a:ext cx="1458912" cy="14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23" y="4893538"/>
            <a:ext cx="2230165" cy="186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Documents and Settings\34\Рабочий стол\СКЕТЧКАРТИНКИ\п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893889"/>
            <a:ext cx="1458912" cy="14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3568" y="1588297"/>
            <a:ext cx="652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Базовый комплект системы позволяет определить качество дорожного полотна и адаптировать систему под любую дорогу</a:t>
            </a:r>
            <a:endParaRPr lang="ru-RU" b="1" dirty="0"/>
          </a:p>
        </p:txBody>
      </p:sp>
      <p:pic>
        <p:nvPicPr>
          <p:cNvPr id="13" name="Picture 2" descr="http://sib.adme.ru/files/comment/part_208/2079855_13341219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0" y="5456791"/>
            <a:ext cx="1048223" cy="9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>
            <a:endCxn id="3077" idx="1"/>
          </p:cNvCxnSpPr>
          <p:nvPr/>
        </p:nvCxnSpPr>
        <p:spPr>
          <a:xfrm flipV="1">
            <a:off x="6172200" y="2623345"/>
            <a:ext cx="1181100" cy="2724942"/>
          </a:xfrm>
          <a:prstGeom prst="line">
            <a:avLst/>
          </a:prstGeom>
          <a:ln w="28575" cap="rnd"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654800" y="4384710"/>
            <a:ext cx="698500" cy="1693033"/>
          </a:xfrm>
          <a:prstGeom prst="line">
            <a:avLst/>
          </a:prstGeom>
          <a:ln w="28575" cap="rnd"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004050" y="5925343"/>
            <a:ext cx="349250" cy="832642"/>
          </a:xfrm>
          <a:prstGeom prst="line">
            <a:avLst/>
          </a:prstGeom>
          <a:ln w="28575" cap="rnd"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86400" y="5360987"/>
            <a:ext cx="685800" cy="1"/>
          </a:xfrm>
          <a:prstGeom prst="line">
            <a:avLst/>
          </a:prstGeom>
          <a:ln w="28575" cap="rnd">
            <a:prstDash val="sysDot"/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880100" y="6077743"/>
            <a:ext cx="774700" cy="0"/>
          </a:xfrm>
          <a:prstGeom prst="line">
            <a:avLst/>
          </a:prstGeom>
          <a:ln w="28575" cap="rnd">
            <a:prstDash val="sysDot"/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86500" y="6757985"/>
            <a:ext cx="698500" cy="0"/>
          </a:xfrm>
          <a:prstGeom prst="line">
            <a:avLst/>
          </a:prstGeom>
          <a:ln w="28575" cap="rnd">
            <a:prstDash val="sysDot"/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Объект 1"/>
          <p:cNvSpPr txBox="1">
            <a:spLocks/>
          </p:cNvSpPr>
          <p:nvPr/>
        </p:nvSpPr>
        <p:spPr>
          <a:xfrm>
            <a:off x="5880100" y="5813952"/>
            <a:ext cx="876300" cy="49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i="1" dirty="0" smtClean="0">
                <a:solidFill>
                  <a:schemeClr val="accent1"/>
                </a:solidFill>
              </a:rPr>
              <a:t>Ямы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6229350" y="6488208"/>
            <a:ext cx="876300" cy="49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400" i="1" dirty="0" smtClean="0">
                <a:solidFill>
                  <a:schemeClr val="accent1"/>
                </a:solidFill>
              </a:rPr>
              <a:t>Лед</a:t>
            </a:r>
          </a:p>
          <a:p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568" y="2484937"/>
            <a:ext cx="616153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ru-RU" dirty="0" smtClean="0"/>
              <a:t>Математические алгоритмы обработки данных и знаний, позволяющие оптимизировать процесс оценки дорожного покрытия</a:t>
            </a:r>
            <a:endParaRPr lang="ru-RU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ru-RU" dirty="0" smtClean="0"/>
              <a:t>Контроль дорожного покрытия с помощью маршрутных транспортных средств позволит эффективно использовать существующую систему подвижных</a:t>
            </a:r>
            <a:br>
              <a:rPr lang="ru-RU" dirty="0" smtClean="0"/>
            </a:br>
            <a:r>
              <a:rPr lang="ru-RU" dirty="0" smtClean="0"/>
              <a:t>лабораторий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97721"/>
            <a:ext cx="9144000" cy="472359"/>
          </a:xfrm>
          <a:solidFill>
            <a:srgbClr val="D9D9D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Управление качеством вождения и рисками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7854" y="1726997"/>
            <a:ext cx="2600907" cy="10801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ea typeface="Tahoma" pitchFamily="34" charset="0"/>
                <a:cs typeface="Tahoma" pitchFamily="34" charset="0"/>
              </a:rPr>
              <a:t>Предупреждение об опасностях и рисках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9282" y="3173674"/>
            <a:ext cx="2577778" cy="11532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ea typeface="Tahoma" pitchFamily="34" charset="0"/>
                <a:cs typeface="Tahoma" pitchFamily="34" charset="0"/>
              </a:rPr>
              <a:t>Оценка Состояния здоровья водителя во время управления ТС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9877" y="3173674"/>
            <a:ext cx="2577778" cy="11532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ea typeface="Tahoma" pitchFamily="34" charset="0"/>
                <a:cs typeface="Tahoma" pitchFamily="34" charset="0"/>
              </a:rPr>
              <a:t>Данные для анализа эксцессов в пассажирском салоне 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2144" y="1726997"/>
            <a:ext cx="2553243" cy="10801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ea typeface="Tahoma" pitchFamily="34" charset="0"/>
                <a:cs typeface="Tahoma" pitchFamily="34" charset="0"/>
              </a:rPr>
              <a:t>Оперативные Данные о состоянии ТС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518308" y="1496964"/>
            <a:ext cx="6096197" cy="5175281"/>
            <a:chOff x="1567076" y="1545732"/>
            <a:chExt cx="6096197" cy="5175281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>
              <a:off x="3125753" y="1545732"/>
              <a:ext cx="2994631" cy="255379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0800000">
              <a:off x="3125752" y="4167222"/>
              <a:ext cx="2994631" cy="255379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бъект 1"/>
            <p:cNvSpPr txBox="1">
              <a:spLocks/>
            </p:cNvSpPr>
            <p:nvPr/>
          </p:nvSpPr>
          <p:spPr>
            <a:xfrm>
              <a:off x="3510340" y="4233334"/>
              <a:ext cx="2306768" cy="9916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chemeClr val="bg1"/>
                  </a:solidFill>
                </a:rPr>
                <a:t>Контроль и управление стилем вождения</a:t>
              </a:r>
            </a:p>
            <a:p>
              <a:pPr marL="0" indent="0" algn="ctr">
                <a:buNone/>
              </a:pPr>
              <a:r>
                <a:rPr lang="en-US" sz="1800" b="1" dirty="0" err="1">
                  <a:solidFill>
                    <a:schemeClr val="bg1"/>
                  </a:solidFill>
                </a:rPr>
                <a:t>o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n&amp;ofline</a:t>
              </a:r>
              <a:r>
                <a:rPr lang="ru-RU" sz="18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buFontTx/>
                <a:buChar char="-"/>
              </a:pPr>
              <a:endParaRPr lang="ru-RU" sz="1800" b="1" dirty="0" smtClean="0">
                <a:solidFill>
                  <a:schemeClr val="bg1"/>
                </a:solidFill>
              </a:endParaRPr>
            </a:p>
            <a:p>
              <a:pPr algn="ctr">
                <a:buFontTx/>
                <a:buChar char="-"/>
              </a:pPr>
              <a:endParaRPr lang="ru-RU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1567076" y="4167221"/>
              <a:ext cx="2994631" cy="255379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4668642" y="4167222"/>
              <a:ext cx="2994631" cy="255379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бъект 1"/>
            <p:cNvSpPr txBox="1">
              <a:spLocks/>
            </p:cNvSpPr>
            <p:nvPr/>
          </p:nvSpPr>
          <p:spPr>
            <a:xfrm>
              <a:off x="3469683" y="3023005"/>
              <a:ext cx="2306768" cy="7612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400" b="1" dirty="0" smtClean="0">
                  <a:solidFill>
                    <a:schemeClr val="bg1"/>
                  </a:solidFill>
                </a:rPr>
                <a:t>Мотивация </a:t>
              </a:r>
              <a:br>
                <a:rPr lang="ru-RU" sz="1400" b="1" dirty="0" smtClean="0">
                  <a:solidFill>
                    <a:schemeClr val="bg1"/>
                  </a:solidFill>
                </a:rPr>
              </a:br>
              <a:r>
                <a:rPr lang="ru-RU" sz="1400" b="1" dirty="0" smtClean="0">
                  <a:solidFill>
                    <a:schemeClr val="bg1"/>
                  </a:solidFill>
                </a:rPr>
                <a:t>персонала</a:t>
              </a:r>
              <a:r>
                <a:rPr lang="ru-RU" sz="1400" b="1" dirty="0">
                  <a:solidFill>
                    <a:schemeClr val="bg1"/>
                  </a:solidFill>
                </a:rPr>
                <a:t>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на основе ежемесячных рейтингов </a:t>
              </a:r>
            </a:p>
            <a:p>
              <a:pPr algn="ctr">
                <a:buFontTx/>
                <a:buChar char="-"/>
              </a:pPr>
              <a:endParaRPr lang="ru-RU" sz="1400" b="1" dirty="0" smtClean="0">
                <a:solidFill>
                  <a:schemeClr val="bg1"/>
                </a:solidFill>
              </a:endParaRPr>
            </a:p>
            <a:p>
              <a:pPr algn="ctr">
                <a:buFontTx/>
                <a:buChar char="-"/>
              </a:pP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Объект 1"/>
            <p:cNvSpPr txBox="1">
              <a:spLocks/>
            </p:cNvSpPr>
            <p:nvPr/>
          </p:nvSpPr>
          <p:spPr>
            <a:xfrm>
              <a:off x="1898815" y="5631060"/>
              <a:ext cx="2306768" cy="7612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400" b="1" dirty="0" smtClean="0">
                  <a:solidFill>
                    <a:schemeClr val="bg1"/>
                  </a:solidFill>
                </a:rPr>
                <a:t>Периодическое тестирование водителей</a:t>
              </a:r>
            </a:p>
            <a:p>
              <a:pPr algn="ctr">
                <a:buFontTx/>
                <a:buChar char="-"/>
              </a:pPr>
              <a:endParaRPr lang="ru-RU" sz="1400" b="1" dirty="0" smtClean="0">
                <a:solidFill>
                  <a:schemeClr val="bg1"/>
                </a:solidFill>
              </a:endParaRPr>
            </a:p>
            <a:p>
              <a:pPr algn="ctr">
                <a:buFontTx/>
                <a:buChar char="-"/>
              </a:pP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Объект 1"/>
            <p:cNvSpPr txBox="1">
              <a:spLocks/>
            </p:cNvSpPr>
            <p:nvPr/>
          </p:nvSpPr>
          <p:spPr>
            <a:xfrm>
              <a:off x="5012573" y="5444118"/>
              <a:ext cx="2306768" cy="948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ru-RU" sz="1400" b="1" dirty="0" smtClean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ru-RU" sz="1400" b="1" dirty="0" smtClean="0">
                  <a:solidFill>
                    <a:schemeClr val="bg1"/>
                  </a:solidFill>
                </a:rPr>
                <a:t>Контроль при приеме </a:t>
              </a:r>
            </a:p>
            <a:p>
              <a:pPr marL="0" indent="0" algn="ctr">
                <a:buNone/>
              </a:pPr>
              <a:r>
                <a:rPr lang="ru-RU" sz="1400" b="1" dirty="0" smtClean="0">
                  <a:solidFill>
                    <a:schemeClr val="bg1"/>
                  </a:solidFill>
                </a:rPr>
                <a:t>на работу</a:t>
              </a:r>
            </a:p>
            <a:p>
              <a:pPr algn="ctr">
                <a:buFontTx/>
                <a:buChar char="-"/>
              </a:pP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1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97721"/>
            <a:ext cx="9144000" cy="524199"/>
          </a:xfrm>
          <a:solidFill>
            <a:srgbClr val="D9D9D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Технология контроля качества вождения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7" name="Picture 2" descr="Variance%20paramet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8095"/>
            <a:ext cx="3175548" cy="2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Variance%20paramet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19220"/>
            <a:ext cx="3157663" cy="22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14863" y="1572311"/>
            <a:ext cx="538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Базовый комплект системы позволяет определить качество вождения и физическое состояние  водителя (сонливость, алкоголь или наркотик, утомленность)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7498" y="2765124"/>
            <a:ext cx="5511251" cy="399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ru-RU" dirty="0"/>
              <a:t>По измененной динамике вождения определяются даже небольшие отклонения в манере вождения (результаты 6-летних исследований)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ru-RU" dirty="0"/>
              <a:t>Сопоставление  ранее полученных данных с текущими на основе робастных методов оценки определяет с высокой надежностью обнаружить отклонения в физическом состоянии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ru-RU" dirty="0"/>
              <a:t>По данным тестирования определяется квалификация водителя по 100-бальной шкале с указанием ошибок и недостатков стиля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ru-RU" dirty="0"/>
              <a:t>В процессе тренировки и обучения водителя выставляются текущие оценки и даются инструкции на корректировку действий обучаемого  </a:t>
            </a:r>
          </a:p>
        </p:txBody>
      </p:sp>
      <p:sp>
        <p:nvSpPr>
          <p:cNvPr id="13" name="Tekstikehys 14"/>
          <p:cNvSpPr txBox="1">
            <a:spLocks noChangeArrowheads="1"/>
          </p:cNvSpPr>
          <p:nvPr/>
        </p:nvSpPr>
        <p:spPr bwMode="auto">
          <a:xfrm>
            <a:off x="-202608" y="2464505"/>
            <a:ext cx="1440160" cy="5663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SzPct val="100000"/>
              <a:buFontTx/>
              <a:buNone/>
              <a:defRPr sz="1400" i="1">
                <a:solidFill>
                  <a:schemeClr val="accent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/>
              <a:buChar char="•"/>
            </a:lvl4pPr>
            <a:lvl5pPr marL="2057400" indent="-228600">
              <a:spcBef>
                <a:spcPct val="20000"/>
              </a:spcBef>
              <a:buFont typeface="Arial"/>
              <a:buChar char="•"/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r>
              <a:rPr lang="fi-FI" dirty="0"/>
              <a:t>0,0</a:t>
            </a:r>
            <a:r>
              <a:rPr lang="ru-RU" dirty="0"/>
              <a:t> ‰ </a:t>
            </a:r>
          </a:p>
          <a:p>
            <a:r>
              <a:rPr lang="ru-RU" dirty="0"/>
              <a:t>алкоголя</a:t>
            </a:r>
            <a:endParaRPr lang="fi-FI" dirty="0"/>
          </a:p>
        </p:txBody>
      </p:sp>
      <p:sp>
        <p:nvSpPr>
          <p:cNvPr id="14" name="Tekstikehys 14"/>
          <p:cNvSpPr txBox="1">
            <a:spLocks noChangeArrowheads="1"/>
          </p:cNvSpPr>
          <p:nvPr/>
        </p:nvSpPr>
        <p:spPr bwMode="auto">
          <a:xfrm>
            <a:off x="-175699" y="5168300"/>
            <a:ext cx="1357313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SzPct val="100000"/>
              <a:buFontTx/>
              <a:buNone/>
              <a:defRPr sz="1400" i="1">
                <a:solidFill>
                  <a:schemeClr val="accent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/>
              <a:buChar char="•"/>
            </a:lvl4pPr>
            <a:lvl5pPr marL="2057400" indent="-228600">
              <a:spcBef>
                <a:spcPct val="20000"/>
              </a:spcBef>
              <a:buFont typeface="Arial"/>
              <a:buChar char="•"/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r>
              <a:rPr lang="fi-FI" dirty="0"/>
              <a:t>1,2 </a:t>
            </a:r>
            <a:r>
              <a:rPr lang="ru-RU" dirty="0"/>
              <a:t>‰ </a:t>
            </a:r>
          </a:p>
          <a:p>
            <a:r>
              <a:rPr lang="ru-RU" dirty="0"/>
              <a:t>алкоголя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9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97721"/>
            <a:ext cx="9144000" cy="524199"/>
          </a:xfrm>
          <a:solidFill>
            <a:srgbClr val="D9D9D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Пилотный проект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5604" y="1572311"/>
            <a:ext cx="5033254" cy="203132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ru-RU" sz="1400" b="1" dirty="0" smtClean="0"/>
              <a:t>Предлагается провести пилотный проект на базе выделенных маршрутных ТС с августа по ноябрь 2015 г.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400" b="1" dirty="0" smtClean="0"/>
              <a:t>В процессе пилотного проекта оценить эффективность системы и выработать оптимальное решение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400" b="1" dirty="0" smtClean="0"/>
              <a:t>По результатам пилотного проекта принять решение об использовании технологии повышения безопасности для НПТ СПб и разработать техническое задание на соответствующее оборудование и ПО</a:t>
            </a:r>
          </a:p>
          <a:p>
            <a:pPr marL="285750" indent="-285750" algn="just">
              <a:buFont typeface="Wingdings" charset="2"/>
              <a:buChar char="ü"/>
            </a:pPr>
            <a:endParaRPr lang="ru-RU" sz="1400" b="1" dirty="0"/>
          </a:p>
        </p:txBody>
      </p:sp>
      <p:sp>
        <p:nvSpPr>
          <p:cNvPr id="13" name="Tekstikehys 14"/>
          <p:cNvSpPr txBox="1">
            <a:spLocks noChangeArrowheads="1"/>
          </p:cNvSpPr>
          <p:nvPr/>
        </p:nvSpPr>
        <p:spPr bwMode="auto">
          <a:xfrm>
            <a:off x="-202608" y="2464505"/>
            <a:ext cx="1440160" cy="5663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SzPct val="100000"/>
              <a:buFontTx/>
              <a:buNone/>
              <a:defRPr sz="1400" i="1">
                <a:solidFill>
                  <a:schemeClr val="accent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/>
              <a:buChar char="•"/>
            </a:lvl4pPr>
            <a:lvl5pPr marL="2057400" indent="-228600">
              <a:spcBef>
                <a:spcPct val="20000"/>
              </a:spcBef>
              <a:buFont typeface="Arial"/>
              <a:buChar char="•"/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endParaRPr lang="fi-FI" dirty="0"/>
          </a:p>
        </p:txBody>
      </p:sp>
      <p:sp>
        <p:nvSpPr>
          <p:cNvPr id="14" name="Tekstikehys 14"/>
          <p:cNvSpPr txBox="1">
            <a:spLocks noChangeArrowheads="1"/>
          </p:cNvSpPr>
          <p:nvPr/>
        </p:nvSpPr>
        <p:spPr bwMode="auto">
          <a:xfrm>
            <a:off x="-175699" y="5168300"/>
            <a:ext cx="1357313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SzPct val="100000"/>
              <a:buFontTx/>
              <a:buNone/>
              <a:defRPr sz="1400" i="1">
                <a:solidFill>
                  <a:schemeClr val="accent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/>
              <a:buChar char="•"/>
            </a:lvl4pPr>
            <a:lvl5pPr marL="2057400" indent="-228600">
              <a:spcBef>
                <a:spcPct val="20000"/>
              </a:spcBef>
              <a:buFont typeface="Arial"/>
              <a:buChar char="•"/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endParaRPr lang="fi-FI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370" y="3842926"/>
            <a:ext cx="1719488" cy="862456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5" y="3778419"/>
            <a:ext cx="3162115" cy="2373177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052" y="4705382"/>
            <a:ext cx="1814806" cy="136110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864" y="3842926"/>
            <a:ext cx="3150298" cy="209638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32" y="1572311"/>
            <a:ext cx="3682811" cy="20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2720"/>
            <a:ext cx="9144000" cy="1062720"/>
          </a:xfrm>
          <a:solidFill>
            <a:srgbClr val="BFBFBF"/>
          </a:solidFill>
        </p:spPr>
        <p:txBody>
          <a:bodyPr anchor="ctr">
            <a:no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истемы безопасности для наземного пассажирского транспорта</a:t>
            </a:r>
            <a:endParaRPr lang="ru-R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787" y="5811914"/>
            <a:ext cx="8741663" cy="954646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/>
              <a:t>На основе работ по Федеральной целевой программе</a:t>
            </a:r>
            <a:br>
              <a:rPr lang="ru-RU" sz="1200" dirty="0" smtClean="0"/>
            </a:br>
            <a:r>
              <a:rPr lang="ru-RU" sz="1200" dirty="0" smtClean="0"/>
              <a:t>«</a:t>
            </a:r>
            <a:r>
              <a:rPr lang="ru-RU" sz="1200" dirty="0"/>
              <a:t>Исследования и разработки по приоритетным </a:t>
            </a:r>
            <a:r>
              <a:rPr lang="ru-RU" sz="1200" dirty="0" smtClean="0"/>
              <a:t>направлениям развития </a:t>
            </a:r>
            <a:r>
              <a:rPr lang="ru-RU" sz="1200" dirty="0"/>
              <a:t>научно-технического комплекса России на 2014-2020 </a:t>
            </a:r>
            <a:r>
              <a:rPr lang="ru-RU" sz="1200" dirty="0" smtClean="0"/>
              <a:t>гг.»</a:t>
            </a:r>
          </a:p>
          <a:p>
            <a:pPr algn="ctr"/>
            <a:r>
              <a:rPr lang="ru-RU" sz="1200" dirty="0"/>
              <a:t>Приоритетное направление «Транспортные и космические системы</a:t>
            </a:r>
            <a:r>
              <a:rPr lang="ru-RU" sz="1200" dirty="0" smtClean="0"/>
              <a:t>»</a:t>
            </a:r>
            <a:br>
              <a:rPr lang="ru-RU" sz="1200" dirty="0" smtClean="0"/>
            </a:br>
            <a:r>
              <a:rPr lang="ru-RU" sz="1200" dirty="0"/>
              <a:t>№ </a:t>
            </a:r>
            <a:r>
              <a:rPr lang="ru-RU" sz="1200" dirty="0" smtClean="0"/>
              <a:t>гос. регистрации: </a:t>
            </a:r>
            <a:r>
              <a:rPr lang="en-US" sz="1200" dirty="0" smtClean="0"/>
              <a:t>114101670046</a:t>
            </a:r>
            <a:r>
              <a:rPr lang="ru-RU" sz="1200" dirty="0" smtClean="0"/>
              <a:t>   Инв</a:t>
            </a:r>
            <a:r>
              <a:rPr lang="ru-RU" sz="1200" dirty="0"/>
              <a:t>. №</a:t>
            </a:r>
            <a:r>
              <a:rPr lang="ru-RU" sz="1200" dirty="0" smtClean="0"/>
              <a:t>340726/01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80401" y="2844800"/>
            <a:ext cx="8170572" cy="1118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091" y="3154674"/>
            <a:ext cx="2539881" cy="223668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97676"/>
            <a:ext cx="2750405" cy="2062804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404" y="3154674"/>
            <a:ext cx="3061250" cy="22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8516" y="1782438"/>
            <a:ext cx="5226307" cy="1180067"/>
          </a:xfrm>
          <a:prstGeom prst="rect">
            <a:avLst/>
          </a:prstGeom>
          <a:solidFill>
            <a:srgbClr val="FFFFC8"/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ru-RU" sz="1600" b="1" dirty="0" smtClean="0"/>
              <a:t>1. Качество вождения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ru-RU" sz="1100" b="1" dirty="0" smtClean="0"/>
              <a:t>Почти 50% аварийных ситуаций возникает  из-за человеческого фактора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ru-RU" sz="1100" b="1" dirty="0" smtClean="0"/>
              <a:t>Почти 30% технических неисправностей ТС являются следствием неправильного стиля вождения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ru-RU" sz="1100" b="1" dirty="0" smtClean="0"/>
              <a:t>Почти 80% травм пассажиров в салоне обусловлены агрессивным стилем вождения, наличием неожиданных препятствий и т.п. </a:t>
            </a:r>
            <a:endParaRPr lang="ru-RU" sz="1200" b="1" dirty="0"/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781953"/>
            <a:ext cx="9143999" cy="712768"/>
          </a:xfrm>
          <a:solidFill>
            <a:srgbClr val="BFBFBF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Основные факторы безопасности пассажирских перевозок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515" y="3221505"/>
            <a:ext cx="5226307" cy="1207767"/>
          </a:xfrm>
          <a:prstGeom prst="rect">
            <a:avLst/>
          </a:prstGeom>
          <a:solidFill>
            <a:srgbClr val="FFFFC8"/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ru-RU" sz="1600" b="1" dirty="0" smtClean="0"/>
              <a:t>2.  Техническое</a:t>
            </a:r>
            <a:r>
              <a:rPr lang="ru-RU" b="1" dirty="0" smtClean="0"/>
              <a:t> </a:t>
            </a:r>
            <a:r>
              <a:rPr lang="ru-RU" sz="1600" b="1" dirty="0" smtClean="0"/>
              <a:t>состояние транспортного средства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endParaRPr lang="ru-RU" sz="1100" dirty="0" smtClean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ru-RU" sz="1100" b="1" dirty="0" smtClean="0"/>
              <a:t>Неисправности ходовой части приводят к аварийным ситуация с тяжелыми последствиями для пассажиров и других участников дорожного движения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ru-RU" sz="1100" b="1" dirty="0" smtClean="0"/>
              <a:t>Неисправности двигателя и ходовой части являются наиболее частыми причинами нарушения расписания 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515" y="4792152"/>
            <a:ext cx="5226307" cy="1092607"/>
          </a:xfrm>
          <a:prstGeom prst="rect">
            <a:avLst/>
          </a:prstGeom>
          <a:solidFill>
            <a:srgbClr val="FFFFC8"/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ru-RU" sz="1600" b="1" dirty="0" smtClean="0"/>
              <a:t>3.  Состояние дорожной инфраструктуры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</a:pPr>
            <a:endParaRPr lang="ru-RU" sz="1200" b="1" dirty="0" smtClean="0"/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ru-RU" sz="1200" b="1" dirty="0" smtClean="0"/>
              <a:t>Ровность дорожного покрытия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ru-RU" sz="1200" b="1" dirty="0"/>
              <a:t>П</a:t>
            </a:r>
            <a:r>
              <a:rPr lang="ru-RU" sz="1200" b="1" dirty="0" smtClean="0"/>
              <a:t>репятствия на пути движения (длительного действия и краткосрочные)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35398" y="4801711"/>
            <a:ext cx="2056673" cy="109260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398" y="1833264"/>
            <a:ext cx="1980919" cy="1129242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260" y="3095660"/>
            <a:ext cx="2049811" cy="1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lapto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4884258"/>
            <a:ext cx="1130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786240"/>
            <a:ext cx="9174043" cy="6930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Качество вождения. Структура системы</a:t>
            </a:r>
            <a:endParaRPr lang="ru-RU" sz="2400" b="1" dirty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5" descr="sensior_ilman_tausta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108894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1772816"/>
            <a:ext cx="144016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Интеллектуальный бортовой модуль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>
            <a:stCxn id="10" idx="3"/>
          </p:cNvCxnSpPr>
          <p:nvPr/>
        </p:nvCxnSpPr>
        <p:spPr>
          <a:xfrm>
            <a:off x="2780629" y="2672916"/>
            <a:ext cx="725663" cy="635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naytto_tuulilasis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86" y="2400770"/>
            <a:ext cx="1428061" cy="140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796136" y="2780928"/>
            <a:ext cx="7156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81028"/>
              </p:ext>
            </p:extLst>
          </p:nvPr>
        </p:nvGraphicFramePr>
        <p:xfrm>
          <a:off x="4239079" y="4797152"/>
          <a:ext cx="725931" cy="112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6" imgW="2415600" imgH="3416400" progId="">
                  <p:embed/>
                </p:oleObj>
              </mc:Choice>
              <mc:Fallback>
                <p:oleObj name="CorelDRAW" r:id="rId6" imgW="2415600" imgH="3416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079" y="4797152"/>
                        <a:ext cx="725931" cy="1127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 стрелкой 25"/>
          <p:cNvCxnSpPr>
            <a:endCxn id="19" idx="0"/>
          </p:cNvCxnSpPr>
          <p:nvPr/>
        </p:nvCxnSpPr>
        <p:spPr>
          <a:xfrm flipH="1">
            <a:off x="4602044" y="4218365"/>
            <a:ext cx="2" cy="57878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23"/>
          <p:cNvSpPr>
            <a:spLocks noChangeShapeType="1"/>
          </p:cNvSpPr>
          <p:nvPr/>
        </p:nvSpPr>
        <p:spPr bwMode="auto">
          <a:xfrm flipH="1" flipV="1">
            <a:off x="7164288" y="3789040"/>
            <a:ext cx="0" cy="179527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4932040" y="5373216"/>
            <a:ext cx="2638754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" name="TextBox 30"/>
          <p:cNvSpPr txBox="1"/>
          <p:nvPr/>
        </p:nvSpPr>
        <p:spPr>
          <a:xfrm>
            <a:off x="5087027" y="4374322"/>
            <a:ext cx="1418218" cy="713016"/>
          </a:xfrm>
          <a:prstGeom prst="rect">
            <a:avLst/>
          </a:prstGeom>
          <a:solidFill>
            <a:srgbClr val="FFFFC8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00" dirty="0" smtClean="0"/>
              <a:t>Данные в режиме реального времени и в виде аналитических отчетов передаются на центр управления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429815" y="5218250"/>
            <a:ext cx="2006570" cy="934615"/>
          </a:xfrm>
          <a:prstGeom prst="rect">
            <a:avLst/>
          </a:prstGeom>
          <a:solidFill>
            <a:srgbClr val="FFFFC8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1000" dirty="0" smtClean="0"/>
              <a:t>Руководство компании  и ее менеджмент могут наблюдать за тем, как обучается конкретный водитель и смотреть историю его вождения, а также, сравнивать с другими водителями.</a:t>
            </a:r>
            <a:endParaRPr lang="ru-RU" sz="1000" dirty="0"/>
          </a:p>
        </p:txBody>
      </p:sp>
      <p:pic>
        <p:nvPicPr>
          <p:cNvPr id="4101" name="Picture 5" descr="C:\Users\Atlz\Documents\Магистратура\Презентация на русском\graf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3" y="3984370"/>
            <a:ext cx="1875929" cy="9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Соединительная линия уступом 33"/>
          <p:cNvCxnSpPr>
            <a:stCxn id="19" idx="2"/>
            <a:endCxn id="32" idx="2"/>
          </p:cNvCxnSpPr>
          <p:nvPr/>
        </p:nvCxnSpPr>
        <p:spPr>
          <a:xfrm rot="5400000">
            <a:off x="3805566" y="5311742"/>
            <a:ext cx="183846" cy="1409111"/>
          </a:xfrm>
          <a:prstGeom prst="bentConnector3">
            <a:avLst>
              <a:gd name="adj1" fmla="val 224343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1988840"/>
            <a:ext cx="2448272" cy="13555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44208" y="1470684"/>
            <a:ext cx="1584176" cy="836126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/>
              <a:t>Водитель может видеть оценку стиля вождения на своем дисплее и учитывать предупреждения системы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330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794880"/>
            <a:ext cx="9143999" cy="696226"/>
          </a:xfrm>
          <a:prstGeom prst="rect">
            <a:avLst/>
          </a:prstGeom>
          <a:solidFill>
            <a:srgbClr val="BFBFBF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Индекс вождения</a:t>
            </a:r>
            <a:endParaRPr lang="ru-RU" sz="2400" b="1" dirty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79618" y="4299625"/>
            <a:ext cx="1256183" cy="641543"/>
          </a:xfrm>
          <a:prstGeom prst="rect">
            <a:avLst/>
          </a:prstGeom>
          <a:solidFill>
            <a:srgbClr val="D9D9D9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660066"/>
                </a:solidFill>
              </a:rPr>
              <a:t>Величина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660066"/>
                </a:solidFill>
              </a:rPr>
              <a:t>составляющей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7778" y="4028735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37778" y="5117929"/>
            <a:ext cx="180020" cy="797974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9" idx="3"/>
          </p:cNvCxnSpPr>
          <p:nvPr/>
        </p:nvCxnSpPr>
        <p:spPr>
          <a:xfrm>
            <a:off x="1735801" y="4620397"/>
            <a:ext cx="501977" cy="1129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843808" y="4028735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4515012"/>
            <a:ext cx="180020" cy="1400891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87281" y="4043108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87281" y="5516916"/>
            <a:ext cx="180020" cy="41336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75958" y="4043108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75958" y="4875052"/>
            <a:ext cx="180020" cy="1055224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12064" y="4043108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12064" y="5215456"/>
            <a:ext cx="180020" cy="714819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18094" y="4043108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18094" y="5001064"/>
            <a:ext cx="180020" cy="929211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61567" y="4057481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4057481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940537" y="6021425"/>
            <a:ext cx="77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Динамика</a:t>
            </a:r>
          </a:p>
          <a:p>
            <a:r>
              <a:rPr lang="ru-RU" sz="800" dirty="0" smtClean="0"/>
              <a:t>ускорений</a:t>
            </a:r>
            <a:endParaRPr lang="ru-RU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7172805" y="1717601"/>
            <a:ext cx="160327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FFFFFF"/>
                </a:solidFill>
              </a:rPr>
              <a:t>А</a:t>
            </a:r>
            <a:r>
              <a:rPr lang="ru-RU" sz="1000" dirty="0" smtClean="0">
                <a:solidFill>
                  <a:srgbClr val="FFFFFF"/>
                </a:solidFill>
              </a:rPr>
              <a:t>даптируются под любой вид транспорта и условия дорожного движения (спецтехника, грузовой транспорт, пассажирский транспорт)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3733" y="5544029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45%</a:t>
            </a:r>
            <a:endParaRPr lang="ru-RU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519773" y="5221264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70%</a:t>
            </a:r>
            <a:endParaRPr lang="ru-RU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143087" y="5579712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20%</a:t>
            </a:r>
            <a:endParaRPr lang="ru-RU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818373" y="5297808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60%</a:t>
            </a:r>
            <a:endParaRPr lang="ru-RU" sz="1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488029" y="5510653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40%</a:t>
            </a:r>
            <a:endParaRPr lang="ru-RU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094059" y="5344374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50%</a:t>
            </a:r>
            <a:endParaRPr lang="ru-RU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546567" y="6057540"/>
            <a:ext cx="80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Динамика</a:t>
            </a:r>
          </a:p>
          <a:p>
            <a:pPr algn="ctr"/>
            <a:r>
              <a:rPr lang="ru-RU" sz="800" dirty="0" smtClean="0"/>
              <a:t>торможений</a:t>
            </a:r>
            <a:endParaRPr lang="ru-RU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3176642" y="6057540"/>
            <a:ext cx="80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Динамика</a:t>
            </a:r>
          </a:p>
          <a:p>
            <a:pPr algn="ctr"/>
            <a:r>
              <a:rPr lang="ru-RU" sz="800" dirty="0" smtClean="0"/>
              <a:t>поворотов</a:t>
            </a:r>
            <a:endParaRPr lang="ru-RU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3865319" y="6057540"/>
            <a:ext cx="80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Индекс движения вверх\вниз</a:t>
            </a:r>
            <a:endParaRPr lang="ru-RU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4501425" y="6057975"/>
            <a:ext cx="80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Индекс расхода топлива</a:t>
            </a:r>
            <a:endParaRPr lang="ru-RU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107455" y="6057975"/>
            <a:ext cx="80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Степень нагрева</a:t>
            </a:r>
            <a:endParaRPr lang="ru-RU" sz="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704620" y="4057481"/>
            <a:ext cx="180020" cy="18871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фигурная скобка 50"/>
          <p:cNvSpPr/>
          <p:nvPr/>
        </p:nvSpPr>
        <p:spPr>
          <a:xfrm rot="5400000">
            <a:off x="6336362" y="5607317"/>
            <a:ext cx="251695" cy="97588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751613" y="6210375"/>
            <a:ext cx="142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Другие, опциональные показатели</a:t>
            </a:r>
            <a:endParaRPr lang="ru-RU" sz="800" dirty="0"/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5274679" y="1717601"/>
            <a:ext cx="1898126" cy="641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660066"/>
                </a:solidFill>
              </a:rPr>
              <a:t>Весовые коэффициенты составляющих индекса вождения</a:t>
            </a:r>
          </a:p>
        </p:txBody>
      </p:sp>
      <p:sp>
        <p:nvSpPr>
          <p:cNvPr id="54" name="Объект 2"/>
          <p:cNvSpPr txBox="1">
            <a:spLocks/>
          </p:cNvSpPr>
          <p:nvPr/>
        </p:nvSpPr>
        <p:spPr>
          <a:xfrm>
            <a:off x="168001" y="1717601"/>
            <a:ext cx="1274323" cy="641543"/>
          </a:xfrm>
          <a:prstGeom prst="rect">
            <a:avLst/>
          </a:prstGeom>
          <a:solidFill>
            <a:srgbClr val="D9D9D9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660066"/>
                </a:solidFill>
              </a:rPr>
              <a:t>Индекс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42623" y="1717602"/>
            <a:ext cx="3310525" cy="1631216"/>
          </a:xfrm>
          <a:prstGeom prst="rect">
            <a:avLst/>
          </a:prstGeom>
          <a:solidFill>
            <a:srgbClr val="C279D8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chemeClr val="bg1"/>
                </a:solidFill>
              </a:rPr>
              <a:t>Строится </a:t>
            </a:r>
            <a:r>
              <a:rPr lang="ru-RU" sz="1000" dirty="0">
                <a:solidFill>
                  <a:schemeClr val="bg1"/>
                </a:solidFill>
              </a:rPr>
              <a:t>с помощью интеллектуальных, адаптивных и обучающихся </a:t>
            </a:r>
            <a:r>
              <a:rPr lang="ru-RU" sz="1000" dirty="0" smtClean="0">
                <a:solidFill>
                  <a:schemeClr val="bg1"/>
                </a:solidFill>
              </a:rPr>
              <a:t>алгоритмов</a:t>
            </a:r>
          </a:p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Формируется на основе множества </a:t>
            </a:r>
            <a:r>
              <a:rPr lang="ru-RU" sz="1000" dirty="0" smtClean="0">
                <a:solidFill>
                  <a:schemeClr val="bg1"/>
                </a:solidFill>
              </a:rPr>
              <a:t>составляющих, отобранных на основе специальных исследований и опыта </a:t>
            </a:r>
          </a:p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chemeClr val="bg1"/>
                </a:solidFill>
              </a:rPr>
              <a:t>Для </a:t>
            </a:r>
            <a:r>
              <a:rPr lang="ru-RU" sz="1000" dirty="0">
                <a:solidFill>
                  <a:schemeClr val="bg1"/>
                </a:solidFill>
              </a:rPr>
              <a:t>каждой составляющей </a:t>
            </a:r>
            <a:r>
              <a:rPr lang="ru-RU" sz="1000" dirty="0" smtClean="0">
                <a:solidFill>
                  <a:schemeClr val="bg1"/>
                </a:solidFill>
              </a:rPr>
              <a:t>определяется степень важности и рассчитывается весовой коэффициент</a:t>
            </a:r>
          </a:p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chemeClr val="bg1"/>
                </a:solidFill>
              </a:rPr>
              <a:t>Параметры </a:t>
            </a:r>
            <a:r>
              <a:rPr lang="ru-RU" sz="1000" dirty="0">
                <a:solidFill>
                  <a:schemeClr val="bg1"/>
                </a:solidFill>
              </a:rPr>
              <a:t>обратной связи с </a:t>
            </a:r>
            <a:r>
              <a:rPr lang="ru-RU" sz="1000" dirty="0" smtClean="0">
                <a:solidFill>
                  <a:schemeClr val="bg1"/>
                </a:solidFill>
              </a:rPr>
              <a:t>водителем регулируются с учетом конкретной специфики (типа ТС, условий перевозок и т.п.)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641" y="2925754"/>
            <a:ext cx="2804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66"/>
                </a:solidFill>
              </a:rPr>
              <a:t>Показатели состояния водителя</a:t>
            </a:r>
            <a:endParaRPr lang="ru-RU" sz="1400" b="1" dirty="0">
              <a:solidFill>
                <a:srgbClr val="66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9963" y="3490555"/>
            <a:ext cx="1737820" cy="1169551"/>
          </a:xfrm>
          <a:prstGeom prst="rect">
            <a:avLst/>
          </a:prstGeom>
          <a:solidFill>
            <a:srgbClr val="C279D8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Классификация по 100-балльной шкале</a:t>
            </a:r>
          </a:p>
          <a:p>
            <a:pPr marL="171450" indent="-171450">
              <a:buFont typeface="Arial"/>
              <a:buChar char="•"/>
            </a:pPr>
            <a:r>
              <a:rPr lang="ru-RU" sz="1000" dirty="0">
                <a:solidFill>
                  <a:srgbClr val="FFFFFF"/>
                </a:solidFill>
              </a:rPr>
              <a:t>Т</a:t>
            </a:r>
            <a:r>
              <a:rPr lang="ru-RU" sz="1000" dirty="0" smtClean="0">
                <a:solidFill>
                  <a:srgbClr val="FFFFFF"/>
                </a:solidFill>
              </a:rPr>
              <a:t>ри типа предупреждений</a:t>
            </a:r>
          </a:p>
          <a:p>
            <a:r>
              <a:rPr lang="ru-RU" sz="1000" dirty="0" smtClean="0">
                <a:solidFill>
                  <a:srgbClr val="FFFFFF"/>
                </a:solidFill>
              </a:rPr>
              <a:t> - </a:t>
            </a:r>
            <a:r>
              <a:rPr lang="ru-RU" sz="1000" i="1" dirty="0" smtClean="0">
                <a:solidFill>
                  <a:srgbClr val="FFFFFF"/>
                </a:solidFill>
              </a:rPr>
              <a:t>зеленый </a:t>
            </a:r>
            <a:r>
              <a:rPr lang="ru-RU" sz="1000" i="1" dirty="0">
                <a:solidFill>
                  <a:srgbClr val="FFFFFF"/>
                </a:solidFill>
              </a:rPr>
              <a:t>-</a:t>
            </a:r>
            <a:r>
              <a:rPr lang="ru-RU" sz="1000" i="1" dirty="0" smtClean="0">
                <a:solidFill>
                  <a:srgbClr val="FFFFFF"/>
                </a:solidFill>
              </a:rPr>
              <a:t> все ОК, </a:t>
            </a:r>
          </a:p>
          <a:p>
            <a:r>
              <a:rPr lang="ru-RU" sz="1000" i="1" dirty="0" smtClean="0">
                <a:solidFill>
                  <a:srgbClr val="FFFFFF"/>
                </a:solidFill>
              </a:rPr>
              <a:t> - желтый – внимание,</a:t>
            </a:r>
          </a:p>
          <a:p>
            <a:r>
              <a:rPr lang="ru-RU" sz="1000" i="1" dirty="0" smtClean="0">
                <a:solidFill>
                  <a:srgbClr val="FFFFFF"/>
                </a:solidFill>
              </a:rPr>
              <a:t>- красный – срочные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3816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772817"/>
            <a:ext cx="3754762" cy="4041904"/>
          </a:xfrm>
          <a:solidFill>
            <a:srgbClr val="BFBFBF"/>
          </a:solidFill>
        </p:spPr>
        <p:txBody>
          <a:bodyPr>
            <a:normAutofit fontScale="70000" lnSpcReduction="20000"/>
          </a:bodyPr>
          <a:lstStyle/>
          <a:p>
            <a:pPr algn="just">
              <a:buFont typeface="Arial"/>
              <a:buChar char="•"/>
            </a:pPr>
            <a:r>
              <a:rPr lang="ru-RU" dirty="0"/>
              <a:t>И</a:t>
            </a:r>
            <a:r>
              <a:rPr lang="ru-RU" dirty="0" smtClean="0"/>
              <a:t>ндекс качества вождения имеет диапазон значений от </a:t>
            </a:r>
            <a:r>
              <a:rPr lang="ru-RU" dirty="0"/>
              <a:t>0 до </a:t>
            </a:r>
            <a:r>
              <a:rPr lang="ru-RU" dirty="0" smtClean="0"/>
              <a:t>100. </a:t>
            </a:r>
          </a:p>
          <a:p>
            <a:pPr algn="just">
              <a:buFont typeface="Arial"/>
              <a:buChar char="•"/>
            </a:pPr>
            <a:r>
              <a:rPr lang="ru-RU" dirty="0" smtClean="0"/>
              <a:t>Вычисление производится один раз в минуту по нескольким составляющим, таким </a:t>
            </a:r>
            <a:r>
              <a:rPr lang="ru-RU" dirty="0"/>
              <a:t>как </a:t>
            </a:r>
            <a:r>
              <a:rPr lang="ru-RU" dirty="0" smtClean="0"/>
              <a:t>ускорение(замедление) в 3-х координатах, расход топлива и другие. </a:t>
            </a:r>
          </a:p>
          <a:p>
            <a:pPr algn="just">
              <a:buFont typeface="Arial"/>
              <a:buChar char="•"/>
            </a:pPr>
            <a:r>
              <a:rPr lang="ru-RU" dirty="0" smtClean="0"/>
              <a:t>Также вычисляется </a:t>
            </a:r>
            <a:r>
              <a:rPr lang="ru-RU" dirty="0"/>
              <a:t>количество и </a:t>
            </a:r>
            <a:r>
              <a:rPr lang="ru-RU" dirty="0" smtClean="0"/>
              <a:t>степень нарушения </a:t>
            </a:r>
            <a:r>
              <a:rPr lang="ru-RU" dirty="0"/>
              <a:t>установленных пределов </a:t>
            </a:r>
            <a:r>
              <a:rPr lang="ru-RU" dirty="0" smtClean="0"/>
              <a:t>для отдельных составляющих.</a:t>
            </a:r>
          </a:p>
          <a:p>
            <a:pPr algn="just">
              <a:buFont typeface="Arial"/>
              <a:buChar char="•"/>
            </a:pPr>
            <a:r>
              <a:rPr lang="ru-RU" dirty="0" smtClean="0"/>
              <a:t>Ограничения на пределы составляющих индекса вождения сконфигурированы следующими способами:</a:t>
            </a:r>
          </a:p>
          <a:p>
            <a:pPr algn="just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/>
              <a:t>значения по умолчанию на основе типа транспортного </a:t>
            </a:r>
            <a:r>
              <a:rPr lang="ru-RU" dirty="0" smtClean="0"/>
              <a:t>средства</a:t>
            </a:r>
          </a:p>
          <a:p>
            <a:pPr algn="just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основе </a:t>
            </a:r>
            <a:r>
              <a:rPr lang="ru-RU" dirty="0" smtClean="0"/>
              <a:t>калибровочного тест-драйва</a:t>
            </a:r>
          </a:p>
          <a:p>
            <a:pPr algn="just"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даптивно, </a:t>
            </a:r>
            <a:r>
              <a:rPr lang="ru-RU" dirty="0"/>
              <a:t>после отчетного периода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/>
              <a:t>И</a:t>
            </a:r>
            <a:r>
              <a:rPr lang="ru-RU" dirty="0" smtClean="0"/>
              <a:t>ндекс вождения передается на центральный сервер, с привязкой к конкретному водителю.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802736"/>
            <a:ext cx="9144000" cy="6063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К расчету индекса вождения</a:t>
            </a:r>
            <a:endParaRPr lang="ru-RU" sz="24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27984" y="1772816"/>
            <a:ext cx="4182228" cy="6415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Формуляр оценки стандартного индекса вождения включает следующие параметры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2490734"/>
            <a:ext cx="4182228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Идентификатор водителя (на основе номера мобильного коммуникатора)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Идентификатор транспортного средства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Отметка </a:t>
            </a:r>
            <a:r>
              <a:rPr lang="ru-RU" sz="1000" dirty="0"/>
              <a:t>времени базы данных </a:t>
            </a:r>
            <a:r>
              <a:rPr lang="ru-RU" sz="1000" dirty="0" smtClean="0"/>
              <a:t>(метки </a:t>
            </a:r>
            <a:r>
              <a:rPr lang="ru-RU" sz="1000" dirty="0"/>
              <a:t>по местному </a:t>
            </a:r>
            <a:r>
              <a:rPr lang="ru-RU" sz="1000" dirty="0" smtClean="0"/>
              <a:t>времени)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Широта - Координаты GPS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Долгота - Координаты GPS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Скорость - </a:t>
            </a:r>
            <a:r>
              <a:rPr lang="ru-RU" sz="1000" dirty="0" err="1" smtClean="0"/>
              <a:t>Gps</a:t>
            </a:r>
            <a:r>
              <a:rPr lang="ru-RU" sz="1000" dirty="0" smtClean="0"/>
              <a:t> </a:t>
            </a:r>
            <a:r>
              <a:rPr lang="ru-RU" sz="1000" dirty="0"/>
              <a:t>скорость, км / </a:t>
            </a:r>
            <a:r>
              <a:rPr lang="ru-RU" sz="1000" dirty="0" smtClean="0"/>
              <a:t>ч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SpeedAvg</a:t>
            </a:r>
            <a:r>
              <a:rPr lang="ru-RU" sz="1000" dirty="0" smtClean="0"/>
              <a:t> – средняя скорость </a:t>
            </a:r>
            <a:r>
              <a:rPr lang="ru-RU" sz="1000" dirty="0"/>
              <a:t>в течение последней </a:t>
            </a:r>
            <a:r>
              <a:rPr lang="ru-RU" sz="1000" dirty="0" smtClean="0"/>
              <a:t>минуты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SpeedMin</a:t>
            </a:r>
            <a:r>
              <a:rPr lang="ru-RU" sz="1000" dirty="0" smtClean="0"/>
              <a:t> - минимальная скорость </a:t>
            </a:r>
            <a:r>
              <a:rPr lang="ru-RU" sz="1000" dirty="0"/>
              <a:t>в течение последней </a:t>
            </a:r>
            <a:r>
              <a:rPr lang="ru-RU" sz="1000" dirty="0" smtClean="0"/>
              <a:t>минуты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Speedmax</a:t>
            </a:r>
            <a:r>
              <a:rPr lang="ru-RU" sz="1000" dirty="0" smtClean="0"/>
              <a:t> – максимальная скорость </a:t>
            </a:r>
            <a:r>
              <a:rPr lang="ru-RU" sz="1000" dirty="0"/>
              <a:t>в течение последней </a:t>
            </a:r>
            <a:r>
              <a:rPr lang="ru-RU" sz="1000" dirty="0" smtClean="0"/>
              <a:t>минуты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К</a:t>
            </a:r>
            <a:r>
              <a:rPr lang="ru-RU" sz="1000" dirty="0" smtClean="0"/>
              <a:t>оличество </a:t>
            </a:r>
            <a:r>
              <a:rPr lang="ru-RU" sz="1000" dirty="0"/>
              <a:t>используемых </a:t>
            </a:r>
            <a:r>
              <a:rPr lang="ru-RU" sz="1000" dirty="0" smtClean="0"/>
              <a:t>спутников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Temp0 – встроенный температурный датчик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Temp1 – датчик температуры в кабине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Потребление топлива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Расстояние </a:t>
            </a:r>
            <a:r>
              <a:rPr lang="ru-RU" sz="1000" dirty="0"/>
              <a:t>общее расстояние (км) </a:t>
            </a:r>
            <a:endParaRPr lang="ru-RU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IndDriving</a:t>
            </a:r>
            <a:r>
              <a:rPr lang="ru-RU" sz="1000" dirty="0" smtClean="0"/>
              <a:t>  индекс вождения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LimXpos</a:t>
            </a:r>
            <a:r>
              <a:rPr lang="ru-RU" sz="1000" dirty="0" smtClean="0"/>
              <a:t> – ускорение по критериям 1 ( в 3-х измерениях)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LimXneg</a:t>
            </a:r>
            <a:r>
              <a:rPr lang="ru-RU" sz="1000" dirty="0" smtClean="0"/>
              <a:t> – замедление по критериям 2 ( в 3-х измерениях)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LimZpos</a:t>
            </a:r>
            <a:r>
              <a:rPr lang="ru-RU" sz="1000" dirty="0" smtClean="0"/>
              <a:t> – удары по </a:t>
            </a:r>
            <a:r>
              <a:rPr lang="ru-RU" sz="1000" dirty="0"/>
              <a:t>критериям </a:t>
            </a:r>
            <a:r>
              <a:rPr lang="ru-RU" sz="1000" dirty="0" smtClean="0"/>
              <a:t>1 (в 3-х измерениях)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LimZneg</a:t>
            </a:r>
            <a:r>
              <a:rPr lang="ru-RU" sz="1000" dirty="0" smtClean="0"/>
              <a:t> – удары по критериям 2 (в 3-х измерениях)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 smtClean="0"/>
              <a:t>SpdIndMax</a:t>
            </a:r>
            <a:r>
              <a:rPr lang="ru-RU" sz="1000" dirty="0" smtClean="0"/>
              <a:t> </a:t>
            </a:r>
            <a:r>
              <a:rPr lang="ru-RU" sz="1000" dirty="0"/>
              <a:t>превышение </a:t>
            </a:r>
            <a:r>
              <a:rPr lang="ru-RU" sz="1000" dirty="0" smtClean="0"/>
              <a:t>скорости по критериям</a:t>
            </a:r>
          </a:p>
        </p:txBody>
      </p:sp>
    </p:spTree>
    <p:extLst>
      <p:ext uri="{BB962C8B-B14F-4D97-AF65-F5344CB8AC3E}">
        <p14:creationId xmlns:p14="http://schemas.microsoft.com/office/powerpoint/2010/main" val="12252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794880"/>
            <a:ext cx="9144000" cy="51888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Бортовое оборудование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499282" y="2889504"/>
            <a:ext cx="2871216" cy="2511552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18629" y="2877312"/>
            <a:ext cx="2871216" cy="2511552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105213" y="4218432"/>
            <a:ext cx="2871216" cy="2511552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105213" y="1551654"/>
            <a:ext cx="2871216" cy="251155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1"/>
          <p:cNvSpPr txBox="1">
            <a:spLocks/>
          </p:cNvSpPr>
          <p:nvPr/>
        </p:nvSpPr>
        <p:spPr>
          <a:xfrm>
            <a:off x="803273" y="2981518"/>
            <a:ext cx="2701927" cy="38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СОСТАВ</a:t>
            </a:r>
          </a:p>
          <a:p>
            <a:pPr algn="ctr">
              <a:buFontTx/>
              <a:buChar char="-"/>
            </a:pPr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Tx/>
              <a:buChar char="-"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5583926" y="2981518"/>
            <a:ext cx="2701927" cy="38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ФУНКЦИИ</a:t>
            </a:r>
          </a:p>
          <a:p>
            <a:pPr algn="ctr">
              <a:buFontTx/>
              <a:buChar char="-"/>
            </a:pPr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Tx/>
              <a:buChar char="-"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3189857" y="4303902"/>
            <a:ext cx="2701927" cy="38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СВЯЗЬ</a:t>
            </a:r>
          </a:p>
          <a:p>
            <a:pPr algn="ctr">
              <a:buFontTx/>
              <a:buChar char="-"/>
            </a:pPr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FontTx/>
              <a:buChar char="-"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5791450" y="3361856"/>
            <a:ext cx="2583755" cy="1720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Геопозиционирование</a:t>
            </a:r>
            <a:r>
              <a:rPr lang="en-US" sz="1400" dirty="0"/>
              <a:t> </a:t>
            </a:r>
            <a:endParaRPr lang="ru-RU" sz="1400" dirty="0"/>
          </a:p>
          <a:p>
            <a:r>
              <a:rPr lang="en-US" sz="1400" dirty="0" err="1"/>
              <a:t>Контроль</a:t>
            </a:r>
            <a:r>
              <a:rPr lang="en-US" sz="1400" dirty="0"/>
              <a:t> </a:t>
            </a:r>
            <a:r>
              <a:rPr lang="en-US" sz="1400" dirty="0" err="1"/>
              <a:t>вождения</a:t>
            </a:r>
            <a:r>
              <a:rPr lang="en-US" sz="1400" dirty="0"/>
              <a:t> </a:t>
            </a:r>
            <a:endParaRPr lang="ru-RU" sz="1400" dirty="0"/>
          </a:p>
          <a:p>
            <a:r>
              <a:rPr lang="en-US" sz="1400" dirty="0" err="1"/>
              <a:t>Контроль</a:t>
            </a:r>
            <a:r>
              <a:rPr lang="en-US" sz="1400" dirty="0"/>
              <a:t> </a:t>
            </a:r>
            <a:r>
              <a:rPr lang="en-US" sz="1400" dirty="0" err="1"/>
              <a:t>ходовой</a:t>
            </a:r>
            <a:r>
              <a:rPr lang="en-US" sz="1400" dirty="0"/>
              <a:t> </a:t>
            </a:r>
            <a:r>
              <a:rPr lang="en-US" sz="1400" dirty="0" err="1"/>
              <a:t>части</a:t>
            </a:r>
            <a:endParaRPr lang="ru-RU" sz="1400" dirty="0"/>
          </a:p>
          <a:p>
            <a:r>
              <a:rPr lang="en-US" sz="1400" dirty="0" err="1"/>
              <a:t>Контроль</a:t>
            </a:r>
            <a:r>
              <a:rPr lang="en-US" sz="1400" dirty="0"/>
              <a:t> </a:t>
            </a:r>
            <a:r>
              <a:rPr lang="en-US" sz="1400" dirty="0" err="1"/>
              <a:t>двигателя</a:t>
            </a:r>
            <a:r>
              <a:rPr lang="en-US" sz="1400" dirty="0"/>
              <a:t>   </a:t>
            </a:r>
            <a:endParaRPr lang="ru-RU" sz="1400" dirty="0"/>
          </a:p>
          <a:p>
            <a:r>
              <a:rPr lang="ru-RU" sz="1400" dirty="0"/>
              <a:t>Ф</a:t>
            </a:r>
            <a:r>
              <a:rPr lang="en-US" sz="1400" dirty="0" err="1"/>
              <a:t>ункции</a:t>
            </a:r>
            <a:r>
              <a:rPr lang="en-US" sz="1400" dirty="0"/>
              <a:t>      «</a:t>
            </a:r>
            <a:r>
              <a:rPr lang="en-US" sz="1400" dirty="0" err="1"/>
              <a:t>черного</a:t>
            </a:r>
            <a:r>
              <a:rPr lang="en-US" sz="1400" dirty="0"/>
              <a:t> </a:t>
            </a:r>
            <a:r>
              <a:rPr lang="en-US" sz="1400" dirty="0" err="1"/>
              <a:t>ящика</a:t>
            </a:r>
            <a:r>
              <a:rPr lang="en-US" sz="1400" dirty="0"/>
              <a:t>»</a:t>
            </a:r>
            <a:endParaRPr lang="ru-RU" sz="1400" dirty="0"/>
          </a:p>
          <a:p>
            <a:r>
              <a:rPr lang="ru-RU" sz="1400" dirty="0"/>
              <a:t>Другие функции</a:t>
            </a:r>
          </a:p>
          <a:p>
            <a:pPr>
              <a:buFontTx/>
              <a:buChar char="-"/>
            </a:pPr>
            <a:endParaRPr lang="ru-RU" sz="1400" b="1" dirty="0"/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970213" y="3337184"/>
            <a:ext cx="2583755" cy="1917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Модуль GPS/</a:t>
            </a:r>
            <a:r>
              <a:rPr lang="en-US" sz="1400" dirty="0"/>
              <a:t>GLONASS</a:t>
            </a:r>
            <a:r>
              <a:rPr lang="ru-RU" sz="1400" dirty="0"/>
              <a:t>                     </a:t>
            </a:r>
          </a:p>
          <a:p>
            <a:r>
              <a:rPr lang="ru-RU" sz="1400" dirty="0"/>
              <a:t>3</a:t>
            </a:r>
            <a:r>
              <a:rPr lang="ru-RU" sz="1200" dirty="0"/>
              <a:t>-х</a:t>
            </a:r>
            <a:r>
              <a:rPr lang="ru-RU" sz="1400" dirty="0"/>
              <a:t> мерный акселерометр</a:t>
            </a:r>
          </a:p>
          <a:p>
            <a:r>
              <a:rPr lang="ru-RU" sz="1400" dirty="0"/>
              <a:t>Акустический датчик</a:t>
            </a:r>
          </a:p>
          <a:p>
            <a:r>
              <a:rPr lang="ru-RU" sz="1400" dirty="0"/>
              <a:t>Датчик теплового потока</a:t>
            </a:r>
          </a:p>
          <a:p>
            <a:r>
              <a:rPr lang="ru-RU" sz="1400" dirty="0"/>
              <a:t>Видеорегистратор</a:t>
            </a:r>
          </a:p>
          <a:p>
            <a:r>
              <a:rPr lang="ru-RU" sz="1400" dirty="0"/>
              <a:t>Другое</a:t>
            </a:r>
          </a:p>
          <a:p>
            <a:pPr>
              <a:buFontTx/>
              <a:buChar char="-"/>
            </a:pPr>
            <a:endParaRPr lang="ru-RU" sz="1400" b="1" dirty="0"/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3420104" y="4739355"/>
            <a:ext cx="2327723" cy="1850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Телематическая передача данных с адаптивным интервалом</a:t>
            </a:r>
          </a:p>
          <a:p>
            <a:r>
              <a:rPr lang="ru-RU" sz="1400" dirty="0"/>
              <a:t>Интеграция со стандартными системами  автомобиля</a:t>
            </a: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>
              <a:buFontTx/>
              <a:buChar char="-"/>
            </a:pPr>
            <a:endParaRPr lang="ru-RU" sz="1400" b="1" dirty="0"/>
          </a:p>
        </p:txBody>
      </p:sp>
      <p:sp>
        <p:nvSpPr>
          <p:cNvPr id="32" name="Объект 1"/>
          <p:cNvSpPr txBox="1">
            <a:spLocks/>
          </p:cNvSpPr>
          <p:nvPr/>
        </p:nvSpPr>
        <p:spPr>
          <a:xfrm>
            <a:off x="233271" y="1463498"/>
            <a:ext cx="2871942" cy="32285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приставка к «эра-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глонасс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или  единый модуль</a:t>
            </a:r>
          </a:p>
          <a:p>
            <a:pPr marL="0" indent="0" algn="ctr">
              <a:buNone/>
            </a:pP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67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Tx/>
              <a:buChar char="-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Tx/>
              <a:buChar char="-"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" name="Picture 15" descr="sensior_ilman_tausta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80" y="2510971"/>
            <a:ext cx="1706336" cy="124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7826" y="1442672"/>
            <a:ext cx="3254699" cy="343684"/>
          </a:xfrm>
          <a:prstGeom prst="rect">
            <a:avLst/>
          </a:prstGeom>
          <a:solidFill>
            <a:srgbClr val="BDCEFE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Питание от бортовой системы </a:t>
            </a:r>
          </a:p>
          <a:p>
            <a:pPr algn="ctr">
              <a:lnSpc>
                <a:spcPct val="80000"/>
              </a:lnSpc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en-US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м, Резервный аккумулятор</a:t>
            </a:r>
            <a:endParaRPr lang="ru-RU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7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797719"/>
            <a:ext cx="9144000" cy="5242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Удаленный контроль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923" y="4785816"/>
            <a:ext cx="2292677" cy="19114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6032" y="1478502"/>
            <a:ext cx="8653780" cy="162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SzPct val="100000"/>
            </a:pPr>
            <a:r>
              <a:rPr lang="ru-RU" b="1" dirty="0"/>
              <a:t>На АРМ </a:t>
            </a:r>
            <a:r>
              <a:rPr lang="ru-RU" sz="1600" b="1" dirty="0"/>
              <a:t>диспетчера: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 smtClean="0"/>
              <a:t>Отчетные и оперативные данные по состоянию водителей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 smtClean="0"/>
              <a:t>Данные по критическим ситуациям </a:t>
            </a:r>
            <a:endParaRPr lang="ru-RU" sz="16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Данные о </a:t>
            </a:r>
            <a:r>
              <a:rPr lang="ru-RU" sz="1600" dirty="0" smtClean="0"/>
              <a:t>техническом состоянии ТС</a:t>
            </a:r>
            <a:endParaRPr lang="ru-RU" sz="16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 smtClean="0"/>
              <a:t>Данные о состоянии дорожной </a:t>
            </a:r>
            <a:r>
              <a:rPr lang="ru-RU" sz="1600" dirty="0" err="1" smtClean="0"/>
              <a:t>инфроструктуры</a:t>
            </a:r>
            <a:endParaRPr lang="ru-RU" sz="16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 smtClean="0"/>
              <a:t>Запросы </a:t>
            </a:r>
            <a:r>
              <a:rPr lang="ru-RU" sz="1600" dirty="0"/>
              <a:t>водителей и других участников ДД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Другая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6031" y="3300448"/>
            <a:ext cx="5288425" cy="180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На дисплее водителя: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Предупреждение об опасности и неисправности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Рекомендуемые режимы движения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Кнопки срочной связи со службами оперативного реагирования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Звуковые и световые  сигналы для привлечения внимания, инструкции диспетчера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Другие данные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032" y="5145603"/>
            <a:ext cx="5433568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На экране коммуникатора  владельца автомобиля: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Цветовые сигналы для общей оценки состояния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Звуковые и световые  сигналы </a:t>
            </a:r>
            <a:r>
              <a:rPr lang="ru-RU" sz="1600" dirty="0" smtClean="0"/>
              <a:t>для </a:t>
            </a:r>
            <a:r>
              <a:rPr lang="ru-RU" sz="1600" dirty="0"/>
              <a:t>привлечения внимания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/>
              <a:t>Срочная связь с водителем, </a:t>
            </a:r>
            <a:r>
              <a:rPr lang="ru-RU" sz="1600" dirty="0" smtClean="0"/>
              <a:t>диспетчером, службами </a:t>
            </a:r>
            <a:r>
              <a:rPr lang="ru-RU" sz="1600" dirty="0"/>
              <a:t>оперативного </a:t>
            </a:r>
            <a:r>
              <a:rPr lang="ru-RU" sz="1600" dirty="0" smtClean="0"/>
              <a:t>реагирования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ru-RU" sz="1600" dirty="0" smtClean="0"/>
              <a:t>Другие данные по запросу</a:t>
            </a:r>
            <a:endParaRPr lang="ru-RU" sz="1600" dirty="0"/>
          </a:p>
        </p:txBody>
      </p:sp>
      <p:pic>
        <p:nvPicPr>
          <p:cNvPr id="16" name="Изображение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92" y="3256906"/>
            <a:ext cx="1975082" cy="130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92" y="1614833"/>
            <a:ext cx="1932599" cy="137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8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97721"/>
            <a:ext cx="9144000" cy="524199"/>
          </a:xfrm>
          <a:solidFill>
            <a:srgbClr val="D9D9D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Предупреждение столкновений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http://www.mobileye-suomi.fi/Image/Main%20phot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1447324"/>
            <a:ext cx="4148345" cy="1679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573" y="3775841"/>
            <a:ext cx="4148345" cy="236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727523" y="3520423"/>
            <a:ext cx="4060877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ru-RU" dirty="0" smtClean="0"/>
              <a:t>Юридические значимые данные для административного или судебного разбирательства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ru-RU" dirty="0" smtClean="0"/>
              <a:t>Раннее предупреждение аварийных ситуаций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ru-RU" dirty="0" smtClean="0"/>
              <a:t>Экстренное оповещение об аварии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ru-RU" dirty="0" smtClean="0"/>
              <a:t>Вызов служб оперативного реагирования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9111" y="1723804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Система помогает качественно </a:t>
            </a:r>
            <a:r>
              <a:rPr lang="ru-RU" b="1" dirty="0"/>
              <a:t>формировать индекс </a:t>
            </a:r>
            <a:r>
              <a:rPr lang="ru-RU" b="1" dirty="0" smtClean="0"/>
              <a:t>вождения </a:t>
            </a:r>
            <a:r>
              <a:rPr lang="ru-RU" b="1" dirty="0"/>
              <a:t>и своевременно предупредить водителя об опасности столкновения и соблюдения им необходимой безопасной дистанции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68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11282</TotalTime>
  <Words>1006</Words>
  <Application>Microsoft Office PowerPoint</Application>
  <PresentationFormat>On-screen Show (4:3)</PresentationFormat>
  <Paragraphs>169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</vt:lpstr>
      <vt:lpstr>1_Cover</vt:lpstr>
      <vt:lpstr>CorelDRAW</vt:lpstr>
      <vt:lpstr>Информационные системы и технологии для транспортной отрасли</vt:lpstr>
      <vt:lpstr>Системы безопасности для наземного пассажирского транспорта</vt:lpstr>
      <vt:lpstr>Основные факторы безопасности пассажирских перевозок</vt:lpstr>
      <vt:lpstr>PowerPoint Presentation</vt:lpstr>
      <vt:lpstr>PowerPoint Presentation</vt:lpstr>
      <vt:lpstr>PowerPoint Presentation</vt:lpstr>
      <vt:lpstr>Бортовое оборудование</vt:lpstr>
      <vt:lpstr>Удаленный контроль</vt:lpstr>
      <vt:lpstr>Предупреждение столкновений</vt:lpstr>
      <vt:lpstr>Определение состояния дорожного покрытия</vt:lpstr>
      <vt:lpstr>Управление качеством вождения и рисками</vt:lpstr>
      <vt:lpstr>Технология контроля качества вождения</vt:lpstr>
      <vt:lpstr>Пилотный проект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Inna</cp:lastModifiedBy>
  <cp:revision>216</cp:revision>
  <dcterms:created xsi:type="dcterms:W3CDTF">2014-06-27T12:30:22Z</dcterms:created>
  <dcterms:modified xsi:type="dcterms:W3CDTF">2015-08-12T13:49:33Z</dcterms:modified>
</cp:coreProperties>
</file>