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6"/>
  </p:notesMasterIdLst>
  <p:sldIdLst>
    <p:sldId id="256" r:id="rId2"/>
    <p:sldId id="271" r:id="rId3"/>
    <p:sldId id="257" r:id="rId4"/>
    <p:sldId id="259" r:id="rId5"/>
    <p:sldId id="261" r:id="rId6"/>
    <p:sldId id="272" r:id="rId7"/>
    <p:sldId id="273" r:id="rId8"/>
    <p:sldId id="262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08" y="76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C0-41AE-B785-3CFFA487EF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C0-41AE-B785-3CFFA487EF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C0-41AE-B785-3CFFA487EF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C0-41AE-B785-3CFFA487EF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Отказ оборудования</c:v>
                </c:pt>
                <c:pt idx="1">
                  <c:v>Отказ систем электропитания</c:v>
                </c:pt>
                <c:pt idx="2">
                  <c:v>Ураганы</c:v>
                </c:pt>
                <c:pt idx="3">
                  <c:v>Наводнения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0.24</c:v>
                </c:pt>
                <c:pt idx="1">
                  <c:v>0.16</c:v>
                </c:pt>
                <c:pt idx="2">
                  <c:v>0.16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2-44C2-A8A7-3402FEAFA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604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183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214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623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27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942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62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03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23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23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23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70263" y="2442525"/>
            <a:ext cx="7989243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dirty="0" err="1">
                <a:solidFill>
                  <a:schemeClr val="lt1"/>
                </a:solidFill>
              </a:rPr>
              <a:t>Катастрофоустойчивость</a:t>
            </a:r>
            <a:r>
              <a:rPr lang="ru-RU" dirty="0">
                <a:solidFill>
                  <a:schemeClr val="lt1"/>
                </a:solidFill>
              </a:rPr>
              <a:t> в системах хранения данных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Google Shape;136;p24">
            <a:extLst>
              <a:ext uri="{FF2B5EF4-FFF2-40B4-BE49-F238E27FC236}">
                <a16:creationId xmlns:a16="http://schemas.microsoft.com/office/drawing/2014/main" id="{9471208D-2724-1494-FDCF-849EAE9BA51A}"/>
              </a:ext>
            </a:extLst>
          </p:cNvPr>
          <p:cNvSpPr txBox="1">
            <a:spLocks/>
          </p:cNvSpPr>
          <p:nvPr/>
        </p:nvSpPr>
        <p:spPr>
          <a:xfrm>
            <a:off x="6144768" y="4504072"/>
            <a:ext cx="2919113" cy="3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4400"/>
            </a:pPr>
            <a:r>
              <a:rPr lang="ru-RU" sz="1600" dirty="0">
                <a:solidFill>
                  <a:schemeClr val="lt1"/>
                </a:solidFill>
              </a:rPr>
              <a:t>Шульман Эмиль </a:t>
            </a:r>
            <a:r>
              <a:rPr lang="en-US" sz="1600" dirty="0">
                <a:solidFill>
                  <a:schemeClr val="lt1"/>
                </a:solidFill>
              </a:rPr>
              <a:t>k4211c</a:t>
            </a:r>
            <a:endParaRPr lang="ru-RU"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EA9A9-86D8-5BEF-DBB0-14C3C409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Microsoft,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подводный ЦОД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4E70A04A-1180-BE50-8A14-78FB591F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81" y="941616"/>
            <a:ext cx="6026469" cy="40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7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EA9A9-86D8-5BEF-DBB0-14C3C409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Microsoft,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подводный ЦОД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B8EC79-D48A-A970-FFA5-60863F12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90" y="1296649"/>
            <a:ext cx="4679742" cy="31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266971E-1940-5556-0493-B96487CB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83" y="1296650"/>
            <a:ext cx="4679741" cy="31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1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EA9A9-86D8-5BEF-DBB0-14C3C409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Microsoft,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подводный ЦОД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BD8AD9-D709-A708-606C-D8BECB74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75" y="1011835"/>
            <a:ext cx="5918865" cy="39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1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EA9A9-86D8-5BEF-DBB0-14C3C409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QR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-код на видео про ЦОД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3CEDF4-91CA-5988-7897-5E91CDA9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068" y="993755"/>
            <a:ext cx="4066141" cy="40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/>
              <a:t>Спасибо</a:t>
            </a:r>
            <a:br>
              <a:rPr lang="ru-RU" sz="4400" dirty="0"/>
            </a:br>
            <a:r>
              <a:rPr lang="ru-RU" sz="4400" dirty="0"/>
              <a:t>за внимание!</a:t>
            </a:r>
            <a:endParaRPr sz="4400" dirty="0"/>
          </a:p>
        </p:txBody>
      </p:sp>
      <p:sp>
        <p:nvSpPr>
          <p:cNvPr id="235" name="Google Shape;235;p35"/>
          <p:cNvSpPr txBox="1"/>
          <p:nvPr/>
        </p:nvSpPr>
        <p:spPr>
          <a:xfrm>
            <a:off x="6887618" y="4236415"/>
            <a:ext cx="19146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Шульман Эмиль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E4E59-3693-61A9-0449-A27CD302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Исследования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4304E3E-E73A-67DC-FDF5-654B583BABE1}"/>
              </a:ext>
            </a:extLst>
          </p:cNvPr>
          <p:cNvGrpSpPr/>
          <p:nvPr/>
        </p:nvGrpSpPr>
        <p:grpSpPr>
          <a:xfrm>
            <a:off x="386662" y="2006323"/>
            <a:ext cx="1958231" cy="1607908"/>
            <a:chOff x="209011" y="2006323"/>
            <a:chExt cx="1958231" cy="16079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C85FFE-AC34-A04D-184B-39AC50AD0CE1}"/>
                </a:ext>
              </a:extLst>
            </p:cNvPr>
            <p:cNvSpPr txBox="1"/>
            <p:nvPr/>
          </p:nvSpPr>
          <p:spPr>
            <a:xfrm>
              <a:off x="209011" y="2783234"/>
              <a:ext cx="195823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организаций не уверены в том, что смогут восстановить свои системы и данные</a:t>
              </a:r>
              <a:endParaRPr 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502B0F-706F-C372-F898-ADA99806B8D1}"/>
                </a:ext>
              </a:extLst>
            </p:cNvPr>
            <p:cNvSpPr txBox="1"/>
            <p:nvPr/>
          </p:nvSpPr>
          <p:spPr>
            <a:xfrm>
              <a:off x="397111" y="2006323"/>
              <a:ext cx="156016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9307FE"/>
                  </a:solidFill>
                </a:rPr>
                <a:t>82% 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6F740B4-A652-D20F-F3F8-3A09F2C881E3}"/>
              </a:ext>
            </a:extLst>
          </p:cNvPr>
          <p:cNvGrpSpPr/>
          <p:nvPr/>
        </p:nvGrpSpPr>
        <p:grpSpPr>
          <a:xfrm>
            <a:off x="2396039" y="2006323"/>
            <a:ext cx="1756849" cy="1423240"/>
            <a:chOff x="2090600" y="2006323"/>
            <a:chExt cx="1756849" cy="14232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1F48D8-4EEB-1C4D-EA14-0AFC36529E4A}"/>
                </a:ext>
              </a:extLst>
            </p:cNvPr>
            <p:cNvSpPr txBox="1"/>
            <p:nvPr/>
          </p:nvSpPr>
          <p:spPr>
            <a:xfrm>
              <a:off x="2090600" y="2783232"/>
              <a:ext cx="17568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err="1"/>
                <a:t>млрд.долларов</a:t>
              </a:r>
              <a:r>
                <a:rPr lang="ru-RU" sz="1200" dirty="0"/>
                <a:t> – потери от простоев и утраты данных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10C3E2-6535-51BE-3CCF-836DC93C74EE}"/>
                </a:ext>
              </a:extLst>
            </p:cNvPr>
            <p:cNvSpPr txBox="1"/>
            <p:nvPr/>
          </p:nvSpPr>
          <p:spPr>
            <a:xfrm>
              <a:off x="2151769" y="2006323"/>
              <a:ext cx="156016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9307FE"/>
                  </a:solidFill>
                </a:rPr>
                <a:t>&gt; 1.7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1A60B2E-3DDD-FE70-C640-7A6DBD0D917C}"/>
              </a:ext>
            </a:extLst>
          </p:cNvPr>
          <p:cNvGrpSpPr/>
          <p:nvPr/>
        </p:nvGrpSpPr>
        <p:grpSpPr>
          <a:xfrm>
            <a:off x="4204034" y="2006323"/>
            <a:ext cx="2163209" cy="1607906"/>
            <a:chOff x="3681987" y="2006323"/>
            <a:chExt cx="2163209" cy="16079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00A5B6-3741-FB0E-6D90-6B58629D2E7C}"/>
                </a:ext>
              </a:extLst>
            </p:cNvPr>
            <p:cNvSpPr txBox="1"/>
            <p:nvPr/>
          </p:nvSpPr>
          <p:spPr>
            <a:xfrm>
              <a:off x="3681987" y="2783232"/>
              <a:ext cx="21632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компаний в РФ абсолютно уверены в том, что их ИТ-инфраструктура выдержит любые испытания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4DB582-72F0-E65F-F7FA-85E5B64E569F}"/>
                </a:ext>
              </a:extLst>
            </p:cNvPr>
            <p:cNvSpPr txBox="1"/>
            <p:nvPr/>
          </p:nvSpPr>
          <p:spPr>
            <a:xfrm>
              <a:off x="3878378" y="2006323"/>
              <a:ext cx="196681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9307FE"/>
                  </a:solidFill>
                </a:rPr>
                <a:t>2%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55DF518-A040-9926-9B0D-7FADA59A980D}"/>
              </a:ext>
            </a:extLst>
          </p:cNvPr>
          <p:cNvGrpSpPr/>
          <p:nvPr/>
        </p:nvGrpSpPr>
        <p:grpSpPr>
          <a:xfrm>
            <a:off x="6418390" y="2006323"/>
            <a:ext cx="2109043" cy="1700240"/>
            <a:chOff x="5446517" y="2006323"/>
            <a:chExt cx="2109043" cy="17002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F413DB-FCDE-24C3-A4F4-3E781D549038}"/>
                </a:ext>
              </a:extLst>
            </p:cNvPr>
            <p:cNvSpPr txBox="1"/>
            <p:nvPr/>
          </p:nvSpPr>
          <p:spPr>
            <a:xfrm>
              <a:off x="5446517" y="2690900"/>
              <a:ext cx="210904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специалистов ожидают длительных перебоев в её работе в случае стихийного бедствия или аварии</a:t>
              </a:r>
              <a:endParaRPr 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99780F-6180-3E7B-6654-7542D96EC516}"/>
                </a:ext>
              </a:extLst>
            </p:cNvPr>
            <p:cNvSpPr txBox="1"/>
            <p:nvPr/>
          </p:nvSpPr>
          <p:spPr>
            <a:xfrm>
              <a:off x="5783420" y="2006323"/>
              <a:ext cx="156016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9307FE"/>
                  </a:solidFill>
                </a:rPr>
                <a:t>49%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26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88A532-1EEF-F076-F428-7E07110B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частые причины аварий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3B93A81-8F8C-1196-0323-B05108423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49417"/>
              </p:ext>
            </p:extLst>
          </p:nvPr>
        </p:nvGraphicFramePr>
        <p:xfrm>
          <a:off x="1524000" y="77306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инфраструктурные приложения и сервисы распределены между площадками, и пользователи работают с ближайшим ЦОД</a:t>
            </a:r>
            <a:endParaRPr dirty="0"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dirty="0"/>
              <a:t>Активный-активный</a:t>
            </a:r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dirty="0"/>
              <a:t>Стратегии ЦОД</a:t>
            </a:r>
            <a:endParaRPr dirty="0"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приложения централизованы, и пользователи работают с основным узлом (в случае отказа системы, нагрузка автоматически переключается на резервный ЦОД)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dirty="0"/>
              <a:t>Активный-пассивный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EA9A9-86D8-5BEF-DBB0-14C3C409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ЦОД функционирует в резервном режиме и в случае отказа основного ЦОД поддерживает ограниченный набор сервисов.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075378F-7001-74DC-B97B-BAB71BC35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3"/>
          <a:stretch/>
        </p:blipFill>
        <p:spPr bwMode="auto">
          <a:xfrm>
            <a:off x="1059365" y="1155032"/>
            <a:ext cx="7487275" cy="35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EA9A9-86D8-5BEF-DBB0-14C3C409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метро-кластера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F9007F-29E6-6719-D412-79B474EC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5" y="1103941"/>
            <a:ext cx="7163671" cy="36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6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EA9A9-86D8-5BEF-DBB0-14C3C409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</a:t>
            </a:r>
            <a:r>
              <a:rPr lang="ru-RU" dirty="0" err="1"/>
              <a:t>гео</a:t>
            </a:r>
            <a:r>
              <a:rPr lang="ru-RU" dirty="0"/>
              <a:t>-кластера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4D331B-F888-2BA5-15C7-9908CB52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2" y="1029322"/>
            <a:ext cx="6615010" cy="388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4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/>
              <a:t>VMware</a:t>
            </a:r>
            <a:endParaRPr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5508171" y="1514007"/>
            <a:ext cx="3224251" cy="30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400" dirty="0"/>
              <a:t> С основе </a:t>
            </a:r>
            <a:r>
              <a:rPr lang="ru-RU" sz="1400" dirty="0" err="1"/>
              <a:t>метрокластера</a:t>
            </a:r>
            <a:r>
              <a:rPr lang="ru-RU" sz="1400" dirty="0"/>
              <a:t> на базе VMware лежит дублирование систем хранения данных на двух территориально разделенных площадках с возможным балансированием нагрузки на уровне сети ЦОД. </a:t>
            </a:r>
            <a:endParaRPr sz="1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554DEFB-789D-206F-B16D-9012BD0B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2" y="1153886"/>
            <a:ext cx="3224251" cy="32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EA9A9-86D8-5BEF-DBB0-14C3C409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СХД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70D80D-A01E-2814-EC61-99BDE5964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1996" r="4927" b="2725"/>
          <a:stretch/>
        </p:blipFill>
        <p:spPr bwMode="auto">
          <a:xfrm>
            <a:off x="2085975" y="1304143"/>
            <a:ext cx="5059870" cy="35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55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187</Words>
  <Application>Microsoft Office PowerPoint</Application>
  <PresentationFormat>Экран (16:9)</PresentationFormat>
  <Paragraphs>29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Тема1</vt:lpstr>
      <vt:lpstr>Катастрофоустойчивость в системах хранения данных</vt:lpstr>
      <vt:lpstr>Исследования</vt:lpstr>
      <vt:lpstr>Наиболее частые причины аварий</vt:lpstr>
      <vt:lpstr>Стратегии ЦОД</vt:lpstr>
      <vt:lpstr>ЦОД функционирует в резервном режиме и в случае отказа основного ЦОД поддерживает ограниченный набор сервисов.</vt:lpstr>
      <vt:lpstr>Пример метро-кластера</vt:lpstr>
      <vt:lpstr>Пример гео-кластера</vt:lpstr>
      <vt:lpstr>VMware</vt:lpstr>
      <vt:lpstr>СХД</vt:lpstr>
      <vt:lpstr> Microsoft, подводный ЦОД</vt:lpstr>
      <vt:lpstr> Microsoft, подводный ЦОД</vt:lpstr>
      <vt:lpstr> Microsoft, подводный ЦОД</vt:lpstr>
      <vt:lpstr>QR-код на видео про ЦОД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Катастрофоустойчивость в системах хранения данных</dc:title>
  <cp:lastModifiedBy>sonyadk@yandex.ru</cp:lastModifiedBy>
  <cp:revision>6</cp:revision>
  <dcterms:modified xsi:type="dcterms:W3CDTF">2023-11-17T12:06:50Z</dcterms:modified>
</cp:coreProperties>
</file>