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9"/>
  </p:notesMasterIdLst>
  <p:handoutMasterIdLst>
    <p:handoutMasterId r:id="rId60"/>
  </p:handoutMasterIdLst>
  <p:sldIdLst>
    <p:sldId id="340"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41" r:id="rId36"/>
    <p:sldId id="343"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3" r:id="rId54"/>
    <p:sldId id="334" r:id="rId55"/>
    <p:sldId id="335" r:id="rId56"/>
    <p:sldId id="337" r:id="rId57"/>
    <p:sldId id="338" r:id="rId58"/>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zhiyong (M)" initials="w(" lastIdx="1" clrIdx="0">
    <p:extLst>
      <p:ext uri="{19B8F6BF-5375-455C-9EA6-DF929625EA0E}">
        <p15:presenceInfo xmlns:p15="http://schemas.microsoft.com/office/powerpoint/2012/main" userId="S-1-5-21-147214757-305610072-1517763936-4627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404040"/>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89" autoAdjust="0"/>
  </p:normalViewPr>
  <p:slideViewPr>
    <p:cSldViewPr snapToGrid="0" snapToObjects="1">
      <p:cViewPr varScale="1">
        <p:scale>
          <a:sx n="93" d="100"/>
          <a:sy n="93" d="100"/>
        </p:scale>
        <p:origin x="1104" y="7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8CF2F-FBCA-4C57-872B-17FC85463C1D}" type="doc">
      <dgm:prSet loTypeId="urn:microsoft.com/office/officeart/2005/8/layout/hProcess6" loCatId="process" qsTypeId="urn:microsoft.com/office/officeart/2005/8/quickstyle/simple1" qsCatId="simple" csTypeId="urn:microsoft.com/office/officeart/2005/8/colors/accent3_2" csCatId="accent3" phldr="1"/>
      <dgm:spPr/>
    </dgm:pt>
    <dgm:pt modelId="{A978D627-A2C5-4410-8E83-D35E758D68F5}">
      <dgm:prSet phldrT="[文本]" custT="1"/>
      <dgm:spPr/>
      <dgm:t>
        <a:bodyPr/>
        <a:lstStyle/>
        <a:p>
          <a:r>
            <a:rPr lang="en-US" sz="2000" dirty="0"/>
            <a:t>Input</a:t>
          </a:r>
        </a:p>
      </dgm:t>
    </dgm:pt>
    <dgm:pt modelId="{29594537-FDA5-4B54-8AF1-4019586BD43A}" type="parTrans" cxnId="{4346D990-72BD-4614-B98D-47031739DAB8}">
      <dgm:prSet/>
      <dgm:spPr/>
      <dgm:t>
        <a:bodyPr/>
        <a:lstStyle/>
        <a:p>
          <a:endParaRPr lang="zh-CN" altLang="en-US" sz="2000"/>
        </a:p>
      </dgm:t>
    </dgm:pt>
    <dgm:pt modelId="{8E4C217D-BA1B-44F6-81C6-269547E7F5A3}" type="sibTrans" cxnId="{4346D990-72BD-4614-B98D-47031739DAB8}">
      <dgm:prSet/>
      <dgm:spPr/>
      <dgm:t>
        <a:bodyPr/>
        <a:lstStyle/>
        <a:p>
          <a:endParaRPr lang="zh-CN" altLang="en-US" sz="2000"/>
        </a:p>
      </dgm:t>
    </dgm:pt>
    <dgm:pt modelId="{AD7B95DC-3114-4536-8667-94AD4E3D90B6}">
      <dgm:prSet phldrT="[文本]" custT="1"/>
      <dgm:spPr/>
      <dgm:t>
        <a:bodyPr/>
        <a:lstStyle/>
        <a:p>
          <a:r>
            <a:rPr lang="en-US" sz="2000" dirty="0"/>
            <a:t>Processing</a:t>
          </a:r>
        </a:p>
      </dgm:t>
    </dgm:pt>
    <dgm:pt modelId="{31222012-B271-4C33-84B7-C42DEC380952}" type="parTrans" cxnId="{849D87FA-370B-4397-BFAF-6EFA95112B37}">
      <dgm:prSet/>
      <dgm:spPr/>
      <dgm:t>
        <a:bodyPr/>
        <a:lstStyle/>
        <a:p>
          <a:endParaRPr lang="zh-CN" altLang="en-US" sz="2000"/>
        </a:p>
      </dgm:t>
    </dgm:pt>
    <dgm:pt modelId="{DE420E53-D74F-4475-978A-C53DC3CB7097}" type="sibTrans" cxnId="{849D87FA-370B-4397-BFAF-6EFA95112B37}">
      <dgm:prSet/>
      <dgm:spPr/>
      <dgm:t>
        <a:bodyPr/>
        <a:lstStyle/>
        <a:p>
          <a:endParaRPr lang="zh-CN" altLang="en-US" sz="2000"/>
        </a:p>
      </dgm:t>
    </dgm:pt>
    <dgm:pt modelId="{22DE282E-F537-4A88-930C-E8D42865CF13}">
      <dgm:prSet phldrT="[文本]" custT="1"/>
      <dgm:spPr/>
      <dgm:t>
        <a:bodyPr/>
        <a:lstStyle/>
        <a:p>
          <a:r>
            <a:rPr lang="en-US" sz="2000" dirty="0"/>
            <a:t>Output</a:t>
          </a:r>
        </a:p>
      </dgm:t>
    </dgm:pt>
    <dgm:pt modelId="{D2CB50C2-3E61-42D1-9638-21A56C2EC048}" type="parTrans" cxnId="{D3C60A5E-217D-4C4D-A402-6EF605EC50B1}">
      <dgm:prSet/>
      <dgm:spPr/>
      <dgm:t>
        <a:bodyPr/>
        <a:lstStyle/>
        <a:p>
          <a:endParaRPr lang="zh-CN" altLang="en-US" sz="2000"/>
        </a:p>
      </dgm:t>
    </dgm:pt>
    <dgm:pt modelId="{BC88D0F0-513E-4C4C-9679-155EE1EECAB4}" type="sibTrans" cxnId="{D3C60A5E-217D-4C4D-A402-6EF605EC50B1}">
      <dgm:prSet/>
      <dgm:spPr/>
      <dgm:t>
        <a:bodyPr/>
        <a:lstStyle/>
        <a:p>
          <a:endParaRPr lang="zh-CN" altLang="en-US" sz="2000"/>
        </a:p>
      </dgm:t>
    </dgm:pt>
    <dgm:pt modelId="{33E309F1-8781-425A-A3B0-96B8596E0299}" type="pres">
      <dgm:prSet presAssocID="{61E8CF2F-FBCA-4C57-872B-17FC85463C1D}" presName="theList" presStyleCnt="0">
        <dgm:presLayoutVars>
          <dgm:dir/>
          <dgm:animLvl val="lvl"/>
          <dgm:resizeHandles val="exact"/>
        </dgm:presLayoutVars>
      </dgm:prSet>
      <dgm:spPr/>
    </dgm:pt>
    <dgm:pt modelId="{B2E3F800-5975-47BD-BC1F-B894214B5E9F}" type="pres">
      <dgm:prSet presAssocID="{A978D627-A2C5-4410-8E83-D35E758D68F5}" presName="compNode" presStyleCnt="0"/>
      <dgm:spPr/>
    </dgm:pt>
    <dgm:pt modelId="{794AC680-9590-4CC9-9E83-7B87EBCFF49F}" type="pres">
      <dgm:prSet presAssocID="{A978D627-A2C5-4410-8E83-D35E758D68F5}" presName="noGeometry" presStyleCnt="0"/>
      <dgm:spPr/>
    </dgm:pt>
    <dgm:pt modelId="{6DCCBD01-E3C1-4761-AD6F-0FAF5BC7016A}" type="pres">
      <dgm:prSet presAssocID="{A978D627-A2C5-4410-8E83-D35E758D68F5}" presName="childTextVisible" presStyleLbl="bgAccFollowNode1" presStyleIdx="0" presStyleCnt="3" custScaleX="53815" custScaleY="67980">
        <dgm:presLayoutVars>
          <dgm:bulletEnabled val="1"/>
        </dgm:presLayoutVars>
      </dgm:prSet>
      <dgm:spPr/>
    </dgm:pt>
    <dgm:pt modelId="{FFE84108-46EB-4E5D-A9C3-53E4726C614F}" type="pres">
      <dgm:prSet presAssocID="{A978D627-A2C5-4410-8E83-D35E758D68F5}" presName="childTextHidden" presStyleLbl="bgAccFollowNode1" presStyleIdx="0" presStyleCnt="3"/>
      <dgm:spPr/>
    </dgm:pt>
    <dgm:pt modelId="{F15A4634-6201-4F84-91F9-6CA540A217E0}" type="pres">
      <dgm:prSet presAssocID="{A978D627-A2C5-4410-8E83-D35E758D68F5}" presName="parentText" presStyleLbl="node1" presStyleIdx="0" presStyleCnt="3" custScaleX="166673" custScaleY="166673">
        <dgm:presLayoutVars>
          <dgm:chMax val="1"/>
          <dgm:bulletEnabled val="1"/>
        </dgm:presLayoutVars>
      </dgm:prSet>
      <dgm:spPr/>
    </dgm:pt>
    <dgm:pt modelId="{43D74256-F4F7-4D94-BAF9-8E73A13D20D4}" type="pres">
      <dgm:prSet presAssocID="{A978D627-A2C5-4410-8E83-D35E758D68F5}" presName="aSpace" presStyleCnt="0"/>
      <dgm:spPr/>
    </dgm:pt>
    <dgm:pt modelId="{12A117E2-9165-4FF4-8B86-8B16AD8D44B4}" type="pres">
      <dgm:prSet presAssocID="{AD7B95DC-3114-4536-8667-94AD4E3D90B6}" presName="compNode" presStyleCnt="0"/>
      <dgm:spPr/>
    </dgm:pt>
    <dgm:pt modelId="{AABC1B23-D9CD-4159-8885-24B39B790A3C}" type="pres">
      <dgm:prSet presAssocID="{AD7B95DC-3114-4536-8667-94AD4E3D90B6}" presName="noGeometry" presStyleCnt="0"/>
      <dgm:spPr/>
    </dgm:pt>
    <dgm:pt modelId="{E39CF0EB-9F73-4FF7-A8FD-592221F1E092}" type="pres">
      <dgm:prSet presAssocID="{AD7B95DC-3114-4536-8667-94AD4E3D90B6}" presName="childTextVisible" presStyleLbl="bgAccFollowNode1" presStyleIdx="1" presStyleCnt="3" custScaleX="53815" custScaleY="67980">
        <dgm:presLayoutVars>
          <dgm:bulletEnabled val="1"/>
        </dgm:presLayoutVars>
      </dgm:prSet>
      <dgm:spPr/>
    </dgm:pt>
    <dgm:pt modelId="{FEBBA63A-F697-45AF-8793-9437167CA72D}" type="pres">
      <dgm:prSet presAssocID="{AD7B95DC-3114-4536-8667-94AD4E3D90B6}" presName="childTextHidden" presStyleLbl="bgAccFollowNode1" presStyleIdx="1" presStyleCnt="3"/>
      <dgm:spPr/>
    </dgm:pt>
    <dgm:pt modelId="{F82DD04C-D27B-4AB7-BFF5-81A7D049F526}" type="pres">
      <dgm:prSet presAssocID="{AD7B95DC-3114-4536-8667-94AD4E3D90B6}" presName="parentText" presStyleLbl="node1" presStyleIdx="1" presStyleCnt="3" custScaleX="166673" custScaleY="166673">
        <dgm:presLayoutVars>
          <dgm:chMax val="1"/>
          <dgm:bulletEnabled val="1"/>
        </dgm:presLayoutVars>
      </dgm:prSet>
      <dgm:spPr/>
    </dgm:pt>
    <dgm:pt modelId="{099F9CE4-B020-4258-B146-88776495529C}" type="pres">
      <dgm:prSet presAssocID="{AD7B95DC-3114-4536-8667-94AD4E3D90B6}" presName="aSpace" presStyleCnt="0"/>
      <dgm:spPr/>
    </dgm:pt>
    <dgm:pt modelId="{CC08BE1B-04E2-4C37-802C-6749D9385FD9}" type="pres">
      <dgm:prSet presAssocID="{22DE282E-F537-4A88-930C-E8D42865CF13}" presName="compNode" presStyleCnt="0"/>
      <dgm:spPr/>
    </dgm:pt>
    <dgm:pt modelId="{F29C5327-2F5C-4DC5-9093-5C4D7C5CE345}" type="pres">
      <dgm:prSet presAssocID="{22DE282E-F537-4A88-930C-E8D42865CF13}" presName="noGeometry" presStyleCnt="0"/>
      <dgm:spPr/>
    </dgm:pt>
    <dgm:pt modelId="{9CF6F0EC-44DA-4C17-BEC4-3CDD7981522E}" type="pres">
      <dgm:prSet presAssocID="{22DE282E-F537-4A88-930C-E8D42865CF13}" presName="childTextVisible" presStyleLbl="bgAccFollowNode1" presStyleIdx="2" presStyleCnt="3" custScaleX="53815" custScaleY="67980">
        <dgm:presLayoutVars>
          <dgm:bulletEnabled val="1"/>
        </dgm:presLayoutVars>
      </dgm:prSet>
      <dgm:spPr/>
    </dgm:pt>
    <dgm:pt modelId="{A129ACC2-0D9D-4F7F-9E91-C115ABFAB6E3}" type="pres">
      <dgm:prSet presAssocID="{22DE282E-F537-4A88-930C-E8D42865CF13}" presName="childTextHidden" presStyleLbl="bgAccFollowNode1" presStyleIdx="2" presStyleCnt="3"/>
      <dgm:spPr/>
    </dgm:pt>
    <dgm:pt modelId="{A877737A-6668-42B4-9095-4D40100DA7DF}" type="pres">
      <dgm:prSet presAssocID="{22DE282E-F537-4A88-930C-E8D42865CF13}" presName="parentText" presStyleLbl="node1" presStyleIdx="2" presStyleCnt="3" custScaleX="166673" custScaleY="166673">
        <dgm:presLayoutVars>
          <dgm:chMax val="1"/>
          <dgm:bulletEnabled val="1"/>
        </dgm:presLayoutVars>
      </dgm:prSet>
      <dgm:spPr/>
    </dgm:pt>
  </dgm:ptLst>
  <dgm:cxnLst>
    <dgm:cxn modelId="{2462500D-9A45-4810-9162-E0FCBBDC4490}" type="presOf" srcId="{61E8CF2F-FBCA-4C57-872B-17FC85463C1D}" destId="{33E309F1-8781-425A-A3B0-96B8596E0299}" srcOrd="0" destOrd="0" presId="urn:microsoft.com/office/officeart/2005/8/layout/hProcess6"/>
    <dgm:cxn modelId="{1D69E532-5D9A-4563-8EAD-77E7899499BA}" type="presOf" srcId="{A978D627-A2C5-4410-8E83-D35E758D68F5}" destId="{F15A4634-6201-4F84-91F9-6CA540A217E0}" srcOrd="0" destOrd="0" presId="urn:microsoft.com/office/officeart/2005/8/layout/hProcess6"/>
    <dgm:cxn modelId="{D3C60A5E-217D-4C4D-A402-6EF605EC50B1}" srcId="{61E8CF2F-FBCA-4C57-872B-17FC85463C1D}" destId="{22DE282E-F537-4A88-930C-E8D42865CF13}" srcOrd="2" destOrd="0" parTransId="{D2CB50C2-3E61-42D1-9638-21A56C2EC048}" sibTransId="{BC88D0F0-513E-4C4C-9679-155EE1EECAB4}"/>
    <dgm:cxn modelId="{4346D990-72BD-4614-B98D-47031739DAB8}" srcId="{61E8CF2F-FBCA-4C57-872B-17FC85463C1D}" destId="{A978D627-A2C5-4410-8E83-D35E758D68F5}" srcOrd="0" destOrd="0" parTransId="{29594537-FDA5-4B54-8AF1-4019586BD43A}" sibTransId="{8E4C217D-BA1B-44F6-81C6-269547E7F5A3}"/>
    <dgm:cxn modelId="{7E31AE99-D9E4-4ACD-B970-EF8F1CDEF3DF}" type="presOf" srcId="{AD7B95DC-3114-4536-8667-94AD4E3D90B6}" destId="{F82DD04C-D27B-4AB7-BFF5-81A7D049F526}" srcOrd="0" destOrd="0" presId="urn:microsoft.com/office/officeart/2005/8/layout/hProcess6"/>
    <dgm:cxn modelId="{081E50D3-2FE8-4E62-BFEB-AFE3916C11F6}" type="presOf" srcId="{22DE282E-F537-4A88-930C-E8D42865CF13}" destId="{A877737A-6668-42B4-9095-4D40100DA7DF}" srcOrd="0" destOrd="0" presId="urn:microsoft.com/office/officeart/2005/8/layout/hProcess6"/>
    <dgm:cxn modelId="{849D87FA-370B-4397-BFAF-6EFA95112B37}" srcId="{61E8CF2F-FBCA-4C57-872B-17FC85463C1D}" destId="{AD7B95DC-3114-4536-8667-94AD4E3D90B6}" srcOrd="1" destOrd="0" parTransId="{31222012-B271-4C33-84B7-C42DEC380952}" sibTransId="{DE420E53-D74F-4475-978A-C53DC3CB7097}"/>
    <dgm:cxn modelId="{C0D1D2F1-4031-4F6E-9DD9-5EB004D0BCBB}" type="presParOf" srcId="{33E309F1-8781-425A-A3B0-96B8596E0299}" destId="{B2E3F800-5975-47BD-BC1F-B894214B5E9F}" srcOrd="0" destOrd="0" presId="urn:microsoft.com/office/officeart/2005/8/layout/hProcess6"/>
    <dgm:cxn modelId="{F695C74C-B05A-406F-A7B1-1ECA19B7C8A7}" type="presParOf" srcId="{B2E3F800-5975-47BD-BC1F-B894214B5E9F}" destId="{794AC680-9590-4CC9-9E83-7B87EBCFF49F}" srcOrd="0" destOrd="0" presId="urn:microsoft.com/office/officeart/2005/8/layout/hProcess6"/>
    <dgm:cxn modelId="{1E48133B-66A0-4D58-966F-768FEABE8AAA}" type="presParOf" srcId="{B2E3F800-5975-47BD-BC1F-B894214B5E9F}" destId="{6DCCBD01-E3C1-4761-AD6F-0FAF5BC7016A}" srcOrd="1" destOrd="0" presId="urn:microsoft.com/office/officeart/2005/8/layout/hProcess6"/>
    <dgm:cxn modelId="{6BA7ECC4-ED21-4144-B193-B5544214D7CB}" type="presParOf" srcId="{B2E3F800-5975-47BD-BC1F-B894214B5E9F}" destId="{FFE84108-46EB-4E5D-A9C3-53E4726C614F}" srcOrd="2" destOrd="0" presId="urn:microsoft.com/office/officeart/2005/8/layout/hProcess6"/>
    <dgm:cxn modelId="{3245F4AA-DC47-47B2-B352-8B1C603AB715}" type="presParOf" srcId="{B2E3F800-5975-47BD-BC1F-B894214B5E9F}" destId="{F15A4634-6201-4F84-91F9-6CA540A217E0}" srcOrd="3" destOrd="0" presId="urn:microsoft.com/office/officeart/2005/8/layout/hProcess6"/>
    <dgm:cxn modelId="{036B8FEA-6A00-4DED-A72E-A8A80A8A2484}" type="presParOf" srcId="{33E309F1-8781-425A-A3B0-96B8596E0299}" destId="{43D74256-F4F7-4D94-BAF9-8E73A13D20D4}" srcOrd="1" destOrd="0" presId="urn:microsoft.com/office/officeart/2005/8/layout/hProcess6"/>
    <dgm:cxn modelId="{5E418D63-FA84-49D1-946D-FC171DA373F2}" type="presParOf" srcId="{33E309F1-8781-425A-A3B0-96B8596E0299}" destId="{12A117E2-9165-4FF4-8B86-8B16AD8D44B4}" srcOrd="2" destOrd="0" presId="urn:microsoft.com/office/officeart/2005/8/layout/hProcess6"/>
    <dgm:cxn modelId="{AAD2D4B8-6171-45D6-AA89-762C42EEF1F0}" type="presParOf" srcId="{12A117E2-9165-4FF4-8B86-8B16AD8D44B4}" destId="{AABC1B23-D9CD-4159-8885-24B39B790A3C}" srcOrd="0" destOrd="0" presId="urn:microsoft.com/office/officeart/2005/8/layout/hProcess6"/>
    <dgm:cxn modelId="{E4125AB4-74E3-449D-BA08-6BC977ADD4F6}" type="presParOf" srcId="{12A117E2-9165-4FF4-8B86-8B16AD8D44B4}" destId="{E39CF0EB-9F73-4FF7-A8FD-592221F1E092}" srcOrd="1" destOrd="0" presId="urn:microsoft.com/office/officeart/2005/8/layout/hProcess6"/>
    <dgm:cxn modelId="{C2E2AD30-D957-4901-86BC-68BAE1B9F2A4}" type="presParOf" srcId="{12A117E2-9165-4FF4-8B86-8B16AD8D44B4}" destId="{FEBBA63A-F697-45AF-8793-9437167CA72D}" srcOrd="2" destOrd="0" presId="urn:microsoft.com/office/officeart/2005/8/layout/hProcess6"/>
    <dgm:cxn modelId="{767D0570-5FA8-4314-B176-2AA863955F25}" type="presParOf" srcId="{12A117E2-9165-4FF4-8B86-8B16AD8D44B4}" destId="{F82DD04C-D27B-4AB7-BFF5-81A7D049F526}" srcOrd="3" destOrd="0" presId="urn:microsoft.com/office/officeart/2005/8/layout/hProcess6"/>
    <dgm:cxn modelId="{9FCE7F77-90CA-470B-9263-6E0DE28E5DA3}" type="presParOf" srcId="{33E309F1-8781-425A-A3B0-96B8596E0299}" destId="{099F9CE4-B020-4258-B146-88776495529C}" srcOrd="3" destOrd="0" presId="urn:microsoft.com/office/officeart/2005/8/layout/hProcess6"/>
    <dgm:cxn modelId="{0524D7C9-E9DC-4B40-8DE7-FB9469F89610}" type="presParOf" srcId="{33E309F1-8781-425A-A3B0-96B8596E0299}" destId="{CC08BE1B-04E2-4C37-802C-6749D9385FD9}" srcOrd="4" destOrd="0" presId="urn:microsoft.com/office/officeart/2005/8/layout/hProcess6"/>
    <dgm:cxn modelId="{39B33333-EA3A-401F-B74A-7F7196282E62}" type="presParOf" srcId="{CC08BE1B-04E2-4C37-802C-6749D9385FD9}" destId="{F29C5327-2F5C-4DC5-9093-5C4D7C5CE345}" srcOrd="0" destOrd="0" presId="urn:microsoft.com/office/officeart/2005/8/layout/hProcess6"/>
    <dgm:cxn modelId="{3B0A157B-6F7A-48D3-BE1D-1B31A6CC43F7}" type="presParOf" srcId="{CC08BE1B-04E2-4C37-802C-6749D9385FD9}" destId="{9CF6F0EC-44DA-4C17-BEC4-3CDD7981522E}" srcOrd="1" destOrd="0" presId="urn:microsoft.com/office/officeart/2005/8/layout/hProcess6"/>
    <dgm:cxn modelId="{A4835B61-93E4-41F3-A703-3B22D870DDB3}" type="presParOf" srcId="{CC08BE1B-04E2-4C37-802C-6749D9385FD9}" destId="{A129ACC2-0D9D-4F7F-9E91-C115ABFAB6E3}" srcOrd="2" destOrd="0" presId="urn:microsoft.com/office/officeart/2005/8/layout/hProcess6"/>
    <dgm:cxn modelId="{26E615A1-8387-4B7C-AD7A-96AA34D01843}" type="presParOf" srcId="{CC08BE1B-04E2-4C37-802C-6749D9385FD9}" destId="{A877737A-6668-42B4-9095-4D40100DA7D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F7001-92F0-43DB-837D-181927FB056B}" type="doc">
      <dgm:prSet loTypeId="urn:microsoft.com/office/officeart/2005/8/layout/equation2" loCatId="relationship" qsTypeId="urn:microsoft.com/office/officeart/2005/8/quickstyle/simple1" qsCatId="simple" csTypeId="urn:microsoft.com/office/officeart/2005/8/colors/accent0_1" csCatId="mainScheme" phldr="1"/>
      <dgm:spPr/>
    </dgm:pt>
    <dgm:pt modelId="{8850C662-9E13-45C7-960C-4444B9D5BBA5}">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Information</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6AC364A6-2A81-40C5-AF60-6747D621484C}" type="parTrans" cxnId="{B33C38F9-8B34-46E4-B845-5156E53BD531}">
      <dgm:prSet/>
      <dgm:spPr/>
      <dgm:t>
        <a:bodyPr/>
        <a:lstStyle/>
        <a:p>
          <a:endParaRPr lang="zh-CN" altLang="en-US"/>
        </a:p>
      </dgm:t>
    </dgm:pt>
    <dgm:pt modelId="{9F5A5A90-5A6F-433B-A84F-A075D9297BB1}" type="sibTrans" cxnId="{B33C38F9-8B34-46E4-B845-5156E53BD531}">
      <dgm:prSet/>
      <dgm:spPr/>
      <dgm:t>
        <a:bodyPr/>
        <a:lstStyle/>
        <a:p>
          <a:endParaRPr lang="zh-CN" altLang="en-US"/>
        </a:p>
      </dgm:t>
    </dgm:pt>
    <dgm:pt modelId="{5D682102-8282-4DB6-86F3-71A8936A3B94}">
      <dgm:prSet phldrT="[文本]"/>
      <dgm:spPr/>
      <dgm:t>
        <a:bodyPr/>
        <a:lstStyle/>
        <a:p>
          <a:r>
            <a:rPr lang="en-US" dirty="0"/>
            <a:t>Data Redundancy</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F0285C1-E90B-4476-A6B2-9867294B6215}" type="parTrans" cxnId="{3C852B90-EECF-41FE-ADC1-044F453ED916}">
      <dgm:prSet/>
      <dgm:spPr/>
      <dgm:t>
        <a:bodyPr/>
        <a:lstStyle/>
        <a:p>
          <a:endParaRPr lang="zh-CN" altLang="en-US"/>
        </a:p>
      </dgm:t>
    </dgm:pt>
    <dgm:pt modelId="{E9D5B955-6317-473F-AFDB-4BC90740B258}" type="sibTrans" cxnId="{3C852B90-EECF-41FE-ADC1-044F453ED916}">
      <dgm:prSet/>
      <dgm:spPr/>
      <dgm:t>
        <a:bodyPr/>
        <a:lstStyle/>
        <a:p>
          <a:endParaRPr lang="zh-CN" altLang="en-US"/>
        </a:p>
      </dgm:t>
    </dgm:pt>
    <dgm:pt modelId="{0200CC30-D7CD-494C-895B-FC1FBE794646}">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7035B82-14B2-4E3A-8933-D9599814AD8D}" type="parTrans" cxnId="{9CC5BEFE-7671-4CC7-A609-FB0F39EA965C}">
      <dgm:prSet/>
      <dgm:spPr/>
      <dgm:t>
        <a:bodyPr/>
        <a:lstStyle/>
        <a:p>
          <a:endParaRPr lang="zh-CN" altLang="en-US"/>
        </a:p>
      </dgm:t>
    </dgm:pt>
    <dgm:pt modelId="{3F846DA1-011F-4370-91AA-226B32BDF4B0}" type="sibTrans" cxnId="{9CC5BEFE-7671-4CC7-A609-FB0F39EA965C}">
      <dgm:prSet/>
      <dgm:spPr/>
      <dgm:t>
        <a:bodyPr/>
        <a:lstStyle/>
        <a:p>
          <a:endParaRPr lang="zh-CN" altLang="en-US"/>
        </a:p>
      </dgm:t>
    </dgm:pt>
    <dgm:pt modelId="{666B0208-1A5C-4D0B-88BF-CD818CCAEE10}" type="pres">
      <dgm:prSet presAssocID="{FF2F7001-92F0-43DB-837D-181927FB056B}" presName="Name0" presStyleCnt="0">
        <dgm:presLayoutVars>
          <dgm:dir val="rev"/>
          <dgm:resizeHandles val="exact"/>
        </dgm:presLayoutVars>
      </dgm:prSet>
      <dgm:spPr/>
    </dgm:pt>
    <dgm:pt modelId="{374F1289-BE1E-4FA6-A8BF-7707193A21F8}" type="pres">
      <dgm:prSet presAssocID="{FF2F7001-92F0-43DB-837D-181927FB056B}" presName="vNodes" presStyleCnt="0"/>
      <dgm:spPr/>
    </dgm:pt>
    <dgm:pt modelId="{CE187D0A-D74B-4E93-830B-4B33E80F784B}" type="pres">
      <dgm:prSet presAssocID="{8850C662-9E13-45C7-960C-4444B9D5BBA5}" presName="node" presStyleLbl="node1" presStyleIdx="0" presStyleCnt="3">
        <dgm:presLayoutVars>
          <dgm:bulletEnabled val="1"/>
        </dgm:presLayoutVars>
      </dgm:prSet>
      <dgm:spPr/>
    </dgm:pt>
    <dgm:pt modelId="{87ECA6CD-610B-4D43-9619-E19EC9F7A324}" type="pres">
      <dgm:prSet presAssocID="{9F5A5A90-5A6F-433B-A84F-A075D9297BB1}" presName="spacerT" presStyleCnt="0"/>
      <dgm:spPr/>
    </dgm:pt>
    <dgm:pt modelId="{EE686FBE-EE8D-4AA0-8FDF-F88E822B2A9E}" type="pres">
      <dgm:prSet presAssocID="{9F5A5A90-5A6F-433B-A84F-A075D9297BB1}" presName="sibTrans" presStyleLbl="sibTrans2D1" presStyleIdx="0" presStyleCnt="2"/>
      <dgm:spPr/>
    </dgm:pt>
    <dgm:pt modelId="{47B1B94E-E62C-4B84-AF57-C23845A8DB27}" type="pres">
      <dgm:prSet presAssocID="{9F5A5A90-5A6F-433B-A84F-A075D9297BB1}" presName="spacerB" presStyleCnt="0"/>
      <dgm:spPr/>
    </dgm:pt>
    <dgm:pt modelId="{232FA383-9CE0-44D8-8139-1951360AFE93}" type="pres">
      <dgm:prSet presAssocID="{5D682102-8282-4DB6-86F3-71A8936A3B94}" presName="node" presStyleLbl="node1" presStyleIdx="1" presStyleCnt="3">
        <dgm:presLayoutVars>
          <dgm:bulletEnabled val="1"/>
        </dgm:presLayoutVars>
      </dgm:prSet>
      <dgm:spPr/>
    </dgm:pt>
    <dgm:pt modelId="{3C1CA563-46F7-4DBF-A70F-4871DEA6F709}" type="pres">
      <dgm:prSet presAssocID="{FF2F7001-92F0-43DB-837D-181927FB056B}" presName="sibTransLast" presStyleLbl="sibTrans2D1" presStyleIdx="1" presStyleCnt="2"/>
      <dgm:spPr/>
    </dgm:pt>
    <dgm:pt modelId="{F1FBE094-5DD5-434C-BC89-2D8058654336}" type="pres">
      <dgm:prSet presAssocID="{FF2F7001-92F0-43DB-837D-181927FB056B}" presName="connectorText" presStyleLbl="sibTrans2D1" presStyleIdx="1" presStyleCnt="2"/>
      <dgm:spPr/>
    </dgm:pt>
    <dgm:pt modelId="{44176521-D18F-482A-9E1B-85B62B5BCD27}" type="pres">
      <dgm:prSet presAssocID="{FF2F7001-92F0-43DB-837D-181927FB056B}" presName="lastNode" presStyleLbl="node1" presStyleIdx="2" presStyleCnt="3" custScaleX="55243" custScaleY="55243" custLinFactNeighborX="-11025">
        <dgm:presLayoutVars>
          <dgm:bulletEnabled val="1"/>
        </dgm:presLayoutVars>
      </dgm:prSet>
      <dgm:spPr/>
    </dgm:pt>
  </dgm:ptLst>
  <dgm:cxnLst>
    <dgm:cxn modelId="{D606CF3E-7EA5-4356-99DF-F7649EBC3959}" type="presOf" srcId="{0200CC30-D7CD-494C-895B-FC1FBE794646}" destId="{44176521-D18F-482A-9E1B-85B62B5BCD27}" srcOrd="0" destOrd="0" presId="urn:microsoft.com/office/officeart/2005/8/layout/equation2"/>
    <dgm:cxn modelId="{F2E42252-91BE-4BB7-8E9C-6876D82B8E57}" type="presOf" srcId="{FF2F7001-92F0-43DB-837D-181927FB056B}" destId="{666B0208-1A5C-4D0B-88BF-CD818CCAEE10}" srcOrd="0" destOrd="0" presId="urn:microsoft.com/office/officeart/2005/8/layout/equation2"/>
    <dgm:cxn modelId="{91AC6B59-7E61-4AA7-9C39-BDC04D3749DE}" type="presOf" srcId="{E9D5B955-6317-473F-AFDB-4BC90740B258}" destId="{F1FBE094-5DD5-434C-BC89-2D8058654336}" srcOrd="1" destOrd="0" presId="urn:microsoft.com/office/officeart/2005/8/layout/equation2"/>
    <dgm:cxn modelId="{E3763F8E-FB33-4FAD-A777-733D48178127}" type="presOf" srcId="{9F5A5A90-5A6F-433B-A84F-A075D9297BB1}" destId="{EE686FBE-EE8D-4AA0-8FDF-F88E822B2A9E}" srcOrd="0" destOrd="0" presId="urn:microsoft.com/office/officeart/2005/8/layout/equation2"/>
    <dgm:cxn modelId="{3C852B90-EECF-41FE-ADC1-044F453ED916}" srcId="{FF2F7001-92F0-43DB-837D-181927FB056B}" destId="{5D682102-8282-4DB6-86F3-71A8936A3B94}" srcOrd="1" destOrd="0" parTransId="{9F0285C1-E90B-4476-A6B2-9867294B6215}" sibTransId="{E9D5B955-6317-473F-AFDB-4BC90740B258}"/>
    <dgm:cxn modelId="{88F4D2A5-46A9-40C3-A5AA-2F8BC3F8D78B}" type="presOf" srcId="{8850C662-9E13-45C7-960C-4444B9D5BBA5}" destId="{CE187D0A-D74B-4E93-830B-4B33E80F784B}" srcOrd="0" destOrd="0" presId="urn:microsoft.com/office/officeart/2005/8/layout/equation2"/>
    <dgm:cxn modelId="{F8028EE5-ACEF-453D-B6DE-F71A53E9F305}" type="presOf" srcId="{5D682102-8282-4DB6-86F3-71A8936A3B94}" destId="{232FA383-9CE0-44D8-8139-1951360AFE93}" srcOrd="0" destOrd="0" presId="urn:microsoft.com/office/officeart/2005/8/layout/equation2"/>
    <dgm:cxn modelId="{27D82CF0-0BCD-4FE6-8A0F-258523C45212}" type="presOf" srcId="{E9D5B955-6317-473F-AFDB-4BC90740B258}" destId="{3C1CA563-46F7-4DBF-A70F-4871DEA6F709}" srcOrd="0" destOrd="0" presId="urn:microsoft.com/office/officeart/2005/8/layout/equation2"/>
    <dgm:cxn modelId="{B33C38F9-8B34-46E4-B845-5156E53BD531}" srcId="{FF2F7001-92F0-43DB-837D-181927FB056B}" destId="{8850C662-9E13-45C7-960C-4444B9D5BBA5}" srcOrd="0" destOrd="0" parTransId="{6AC364A6-2A81-40C5-AF60-6747D621484C}" sibTransId="{9F5A5A90-5A6F-433B-A84F-A075D9297BB1}"/>
    <dgm:cxn modelId="{9CC5BEFE-7671-4CC7-A609-FB0F39EA965C}" srcId="{FF2F7001-92F0-43DB-837D-181927FB056B}" destId="{0200CC30-D7CD-494C-895B-FC1FBE794646}" srcOrd="2" destOrd="0" parTransId="{F7035B82-14B2-4E3A-8933-D9599814AD8D}" sibTransId="{3F846DA1-011F-4370-91AA-226B32BDF4B0}"/>
    <dgm:cxn modelId="{9BF792AE-92DF-4E29-9C3C-DA3CA6B75D48}" type="presParOf" srcId="{666B0208-1A5C-4D0B-88BF-CD818CCAEE10}" destId="{374F1289-BE1E-4FA6-A8BF-7707193A21F8}" srcOrd="0" destOrd="0" presId="urn:microsoft.com/office/officeart/2005/8/layout/equation2"/>
    <dgm:cxn modelId="{B9B7EEE6-9428-461E-8822-C4E198F2400C}" type="presParOf" srcId="{374F1289-BE1E-4FA6-A8BF-7707193A21F8}" destId="{CE187D0A-D74B-4E93-830B-4B33E80F784B}" srcOrd="0" destOrd="0" presId="urn:microsoft.com/office/officeart/2005/8/layout/equation2"/>
    <dgm:cxn modelId="{845D9E5E-6433-46AF-A6FC-72075DF749BC}" type="presParOf" srcId="{374F1289-BE1E-4FA6-A8BF-7707193A21F8}" destId="{87ECA6CD-610B-4D43-9619-E19EC9F7A324}" srcOrd="1" destOrd="0" presId="urn:microsoft.com/office/officeart/2005/8/layout/equation2"/>
    <dgm:cxn modelId="{A3359987-EB6C-426A-93FB-54FA7283D9A7}" type="presParOf" srcId="{374F1289-BE1E-4FA6-A8BF-7707193A21F8}" destId="{EE686FBE-EE8D-4AA0-8FDF-F88E822B2A9E}" srcOrd="2" destOrd="0" presId="urn:microsoft.com/office/officeart/2005/8/layout/equation2"/>
    <dgm:cxn modelId="{E9AE8AE6-F235-4E26-90EF-ABC8F061B1E6}" type="presParOf" srcId="{374F1289-BE1E-4FA6-A8BF-7707193A21F8}" destId="{47B1B94E-E62C-4B84-AF57-C23845A8DB27}" srcOrd="3" destOrd="0" presId="urn:microsoft.com/office/officeart/2005/8/layout/equation2"/>
    <dgm:cxn modelId="{03BF563B-4981-46C6-AF36-58A098EE912C}" type="presParOf" srcId="{374F1289-BE1E-4FA6-A8BF-7707193A21F8}" destId="{232FA383-9CE0-44D8-8139-1951360AFE93}" srcOrd="4" destOrd="0" presId="urn:microsoft.com/office/officeart/2005/8/layout/equation2"/>
    <dgm:cxn modelId="{780FC84A-AC69-4245-96D7-356CEB7A52A8}" type="presParOf" srcId="{666B0208-1A5C-4D0B-88BF-CD818CCAEE10}" destId="{3C1CA563-46F7-4DBF-A70F-4871DEA6F709}" srcOrd="1" destOrd="0" presId="urn:microsoft.com/office/officeart/2005/8/layout/equation2"/>
    <dgm:cxn modelId="{DFC674CB-600D-431E-91FC-FDF73CDFE524}" type="presParOf" srcId="{3C1CA563-46F7-4DBF-A70F-4871DEA6F709}" destId="{F1FBE094-5DD5-434C-BC89-2D8058654336}" srcOrd="0" destOrd="0" presId="urn:microsoft.com/office/officeart/2005/8/layout/equation2"/>
    <dgm:cxn modelId="{15D83B62-E292-400F-ACE8-59BDB11EABB6}" type="presParOf" srcId="{666B0208-1A5C-4D0B-88BF-CD818CCAEE10}" destId="{44176521-D18F-482A-9E1B-85B62B5BCD2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44FD7-B64B-4574-A504-41D9384EC10F}" type="doc">
      <dgm:prSet loTypeId="urn:microsoft.com/office/officeart/2009/3/layout/HorizontalOrganizationChart" loCatId="hierarchy" qsTypeId="urn:microsoft.com/office/officeart/2005/8/quickstyle/simple3" qsCatId="simple" csTypeId="urn:microsoft.com/office/officeart/2005/8/colors/accent3_5" csCatId="accent3" phldr="1"/>
      <dgm:spPr/>
      <dgm:t>
        <a:bodyPr/>
        <a:lstStyle/>
        <a:p>
          <a:endParaRPr lang="zh-CN" altLang="en-US"/>
        </a:p>
      </dgm:t>
    </dgm:pt>
    <dgm:pt modelId="{210C2CB9-8E67-4F07-8A62-68D5AAA7309A}">
      <dgm:prSet phldrT="[文本]"/>
      <dgm:spPr>
        <a:ln>
          <a:noFill/>
        </a:ln>
      </dgm:spPr>
      <dgm:t>
        <a:bodyPr/>
        <a:lstStyle/>
        <a:p>
          <a:r>
            <a:rPr lang="en-US" dirty="0"/>
            <a:t>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ACF70F5-4253-44AC-9686-AC5AD98FC962}" type="parTrans" cxnId="{3EF467D3-9996-49E4-973F-322B01AB5A83}">
      <dgm:prSet/>
      <dgm:spPr/>
      <dgm:t>
        <a:bodyPr/>
        <a:lstStyle/>
        <a:p>
          <a:endParaRPr lang="zh-CN" altLang="en-US"/>
        </a:p>
      </dgm:t>
    </dgm:pt>
    <dgm:pt modelId="{CB903CA8-B902-4A94-9AC1-9742A4C1ACCB}" type="sibTrans" cxnId="{3EF467D3-9996-49E4-973F-322B01AB5A83}">
      <dgm:prSet/>
      <dgm:spPr/>
      <dgm:t>
        <a:bodyPr/>
        <a:lstStyle/>
        <a:p>
          <a:endParaRPr lang="zh-CN" altLang="en-US"/>
        </a:p>
      </dgm:t>
    </dgm:pt>
    <dgm:pt modelId="{8BD0E487-1A69-438C-83E9-9636A1EE01D6}">
      <dgm:prSet phldrT="[文本]"/>
      <dgm:spPr>
        <a:ln>
          <a:noFill/>
        </a:ln>
      </dgm:spPr>
      <dgm:t>
        <a:bodyPr/>
        <a:lstStyle/>
        <a:p>
          <a:r>
            <a:rPr lang="en-US" dirty="0"/>
            <a:t>External</a:t>
          </a:r>
        </a:p>
        <a:p>
          <a:r>
            <a:rPr lang="en-US" dirty="0"/>
            <a:t>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12F15F24-3D87-4677-A2E1-E148E2997775}" type="parTrans" cxnId="{6CCB4B78-E68A-4890-9C9D-FCAB10EC73D1}">
      <dgm:prSet/>
      <dgm:spPr/>
      <dgm:t>
        <a:bodyPr/>
        <a:lstStyle/>
        <a:p>
          <a:endParaRPr lang="zh-CN" altLang="en-US"/>
        </a:p>
      </dgm:t>
    </dgm:pt>
    <dgm:pt modelId="{0EBB02B2-7AAB-496F-943F-21F7E16589C1}" type="sibTrans" cxnId="{6CCB4B78-E68A-4890-9C9D-FCAB10EC73D1}">
      <dgm:prSet/>
      <dgm:spPr/>
      <dgm:t>
        <a:bodyPr/>
        <a:lstStyle/>
        <a:p>
          <a:endParaRPr lang="zh-CN" altLang="en-US"/>
        </a:p>
      </dgm:t>
    </dgm:pt>
    <dgm:pt modelId="{8C7903E7-2CF0-4F59-8C1C-F779E0F30833}">
      <dgm:prSet phldrT="[文本]"/>
      <dgm:spPr>
        <a:ln>
          <a:noFill/>
        </a:ln>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DAS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EADBEE5-B2A9-493E-A7EB-B78604840B94}" type="parTrans" cxnId="{F9319E04-482A-477E-9FC4-3BDDE887C2E1}">
      <dgm:prSet/>
      <dgm:spPr/>
      <dgm:t>
        <a:bodyPr/>
        <a:lstStyle/>
        <a:p>
          <a:endParaRPr lang="zh-CN" altLang="en-US"/>
        </a:p>
      </dgm:t>
    </dgm:pt>
    <dgm:pt modelId="{52A2DFE4-EED0-4EE7-BB9F-B8AAEDC5CF73}" type="sibTrans" cxnId="{F9319E04-482A-477E-9FC4-3BDDE887C2E1}">
      <dgm:prSet/>
      <dgm:spPr/>
      <dgm:t>
        <a:bodyPr/>
        <a:lstStyle/>
        <a:p>
          <a:endParaRPr lang="zh-CN" altLang="en-US"/>
        </a:p>
      </dgm:t>
    </dgm:pt>
    <dgm:pt modelId="{4937468E-0EBB-4B39-B36B-B9421DA51DE5}">
      <dgm:prSet phldrT="[文本]"/>
      <dgm:spPr>
        <a:ln>
          <a:noFill/>
        </a:ln>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FAS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2B1456DA-EB0E-4B24-838C-B243F498223D}" type="parTrans" cxnId="{D8A24FC7-CF69-4070-A0D2-FE388A055B4F}">
      <dgm:prSet/>
      <dgm:spPr/>
      <dgm:t>
        <a:bodyPr/>
        <a:lstStyle/>
        <a:p>
          <a:endParaRPr lang="zh-CN" altLang="en-US"/>
        </a:p>
      </dgm:t>
    </dgm:pt>
    <dgm:pt modelId="{3C32ABBD-8D10-40CD-A685-A53EA52001DA}" type="sibTrans" cxnId="{D8A24FC7-CF69-4070-A0D2-FE388A055B4F}">
      <dgm:prSet/>
      <dgm:spPr/>
      <dgm:t>
        <a:bodyPr/>
        <a:lstStyle/>
        <a:p>
          <a:endParaRPr lang="zh-CN" altLang="en-US"/>
        </a:p>
      </dgm:t>
    </dgm:pt>
    <dgm:pt modelId="{E474FEF8-596A-40FA-8974-8158D78CA92C}">
      <dgm:prSet phldrT="[文本]"/>
      <dgm:spPr>
        <a:ln>
          <a:noFill/>
        </a:ln>
      </dgm:spPr>
      <dgm:t>
        <a:bodyPr/>
        <a:lstStyle/>
        <a:p>
          <a:r>
            <a:rPr lang="en-US" dirty="0"/>
            <a:t>Internal</a:t>
          </a:r>
        </a:p>
        <a:p>
          <a:r>
            <a:rPr lang="en-US" dirty="0"/>
            <a:t>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8296A21-137C-407A-8CD5-D9E8E14ED63E}" type="parTrans" cxnId="{4222551E-2A65-4199-AE35-B9A28E77431F}">
      <dgm:prSet/>
      <dgm:spPr/>
      <dgm:t>
        <a:bodyPr/>
        <a:lstStyle/>
        <a:p>
          <a:endParaRPr lang="zh-CN" altLang="en-US"/>
        </a:p>
      </dgm:t>
    </dgm:pt>
    <dgm:pt modelId="{9FBA5281-4093-4441-B64F-CFC94E00CBD5}" type="sibTrans" cxnId="{4222551E-2A65-4199-AE35-B9A28E77431F}">
      <dgm:prSet/>
      <dgm:spPr/>
      <dgm:t>
        <a:bodyPr/>
        <a:lstStyle/>
        <a:p>
          <a:endParaRPr lang="zh-CN" altLang="en-US"/>
        </a:p>
      </dgm:t>
    </dgm:pt>
    <dgm:pt modelId="{F44DDC77-996D-4661-938C-392D8CBD26C5}">
      <dgm:prSet phldrT="[文本]"/>
      <dgm:spPr>
        <a:ln>
          <a:noFill/>
        </a:ln>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SAN</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1C377F89-C719-4A64-88BA-3CBD1925BC10}" type="parTrans" cxnId="{2F3B6503-7C84-45BC-9FDB-BC884E563FE3}">
      <dgm:prSet/>
      <dgm:spPr/>
      <dgm:t>
        <a:bodyPr/>
        <a:lstStyle/>
        <a:p>
          <a:endParaRPr lang="zh-CN" altLang="en-US"/>
        </a:p>
      </dgm:t>
    </dgm:pt>
    <dgm:pt modelId="{5E143929-8B47-4454-882E-696625ED45BC}" type="sibTrans" cxnId="{2F3B6503-7C84-45BC-9FDB-BC884E563FE3}">
      <dgm:prSet/>
      <dgm:spPr/>
      <dgm:t>
        <a:bodyPr/>
        <a:lstStyle/>
        <a:p>
          <a:endParaRPr lang="zh-CN" altLang="en-US"/>
        </a:p>
      </dgm:t>
    </dgm:pt>
    <dgm:pt modelId="{DE517459-57FC-49E8-98A3-B89B0FB45EEB}">
      <dgm:prSet phldrT="[文本]"/>
      <dgm:spPr>
        <a:ln>
          <a:noFill/>
        </a:ln>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B10390D-EF76-44A3-801B-34E5E0F386E2}" type="parTrans" cxnId="{1E7C54B4-F8FF-4BE7-8C5A-5352690D772E}">
      <dgm:prSet/>
      <dgm:spPr/>
      <dgm:t>
        <a:bodyPr/>
        <a:lstStyle/>
        <a:p>
          <a:endParaRPr lang="zh-CN" altLang="en-US"/>
        </a:p>
      </dgm:t>
    </dgm:pt>
    <dgm:pt modelId="{E939F470-34FC-4C9F-A93F-022A295DC658}" type="sibTrans" cxnId="{1E7C54B4-F8FF-4BE7-8C5A-5352690D772E}">
      <dgm:prSet/>
      <dgm:spPr/>
      <dgm:t>
        <a:bodyPr/>
        <a:lstStyle/>
        <a:p>
          <a:endParaRPr lang="zh-CN" altLang="en-US"/>
        </a:p>
      </dgm:t>
    </dgm:pt>
    <dgm:pt modelId="{E2FD508D-1B63-49CB-A7A1-1649298C81D8}">
      <dgm:prSet phldrT="[文本]"/>
      <dgm:spPr>
        <a:ln>
          <a:noFill/>
        </a:ln>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Object Storage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E953A6E-40B0-4042-A970-EB534C5D6B59}" type="parTrans" cxnId="{4E8DB2EE-78BB-4225-A0EF-C0AB1EFA8831}">
      <dgm:prSet/>
      <dgm:spPr/>
      <dgm:t>
        <a:bodyPr/>
        <a:lstStyle/>
        <a:p>
          <a:endParaRPr lang="zh-CN" altLang="en-US"/>
        </a:p>
      </dgm:t>
    </dgm:pt>
    <dgm:pt modelId="{07E507D1-9DF2-44D9-81B1-97B57270A707}" type="sibTrans" cxnId="{4E8DB2EE-78BB-4225-A0EF-C0AB1EFA8831}">
      <dgm:prSet/>
      <dgm:spPr/>
      <dgm:t>
        <a:bodyPr/>
        <a:lstStyle/>
        <a:p>
          <a:endParaRPr lang="zh-CN" altLang="en-US"/>
        </a:p>
      </dgm:t>
    </dgm:pt>
    <dgm:pt modelId="{F3B0A3F6-958C-46B6-BE31-58953C761641}" type="pres">
      <dgm:prSet presAssocID="{BD644FD7-B64B-4574-A504-41D9384EC10F}" presName="hierChild1" presStyleCnt="0">
        <dgm:presLayoutVars>
          <dgm:orgChart val="1"/>
          <dgm:chPref val="1"/>
          <dgm:dir/>
          <dgm:animOne val="branch"/>
          <dgm:animLvl val="lvl"/>
          <dgm:resizeHandles/>
        </dgm:presLayoutVars>
      </dgm:prSet>
      <dgm:spPr/>
    </dgm:pt>
    <dgm:pt modelId="{CB4B643B-3185-455F-AE39-B9AC9EE3299F}" type="pres">
      <dgm:prSet presAssocID="{210C2CB9-8E67-4F07-8A62-68D5AAA7309A}" presName="hierRoot1" presStyleCnt="0">
        <dgm:presLayoutVars>
          <dgm:hierBranch val="init"/>
        </dgm:presLayoutVars>
      </dgm:prSet>
      <dgm:spPr/>
    </dgm:pt>
    <dgm:pt modelId="{D281754A-6CE6-428C-B7FE-E6EBC1F4567C}" type="pres">
      <dgm:prSet presAssocID="{210C2CB9-8E67-4F07-8A62-68D5AAA7309A}" presName="rootComposite1" presStyleCnt="0"/>
      <dgm:spPr/>
    </dgm:pt>
    <dgm:pt modelId="{3F5C2072-2C49-4BA4-A498-51F56B3770FD}" type="pres">
      <dgm:prSet presAssocID="{210C2CB9-8E67-4F07-8A62-68D5AAA7309A}" presName="rootText1" presStyleLbl="node0" presStyleIdx="0" presStyleCnt="1">
        <dgm:presLayoutVars>
          <dgm:chPref val="3"/>
        </dgm:presLayoutVars>
      </dgm:prSet>
      <dgm:spPr/>
    </dgm:pt>
    <dgm:pt modelId="{1349C6EB-07FB-4954-A05F-2FE6EC44118E}" type="pres">
      <dgm:prSet presAssocID="{210C2CB9-8E67-4F07-8A62-68D5AAA7309A}" presName="rootConnector1" presStyleLbl="node1" presStyleIdx="0" presStyleCnt="0"/>
      <dgm:spPr/>
    </dgm:pt>
    <dgm:pt modelId="{499EE142-F761-40BE-8126-743BD781CE0B}" type="pres">
      <dgm:prSet presAssocID="{210C2CB9-8E67-4F07-8A62-68D5AAA7309A}" presName="hierChild2" presStyleCnt="0"/>
      <dgm:spPr/>
    </dgm:pt>
    <dgm:pt modelId="{EDEDFCFF-EF87-41E1-83B1-7E889D81262B}" type="pres">
      <dgm:prSet presAssocID="{12F15F24-3D87-4677-A2E1-E148E2997775}" presName="Name64" presStyleLbl="parChTrans1D2" presStyleIdx="0" presStyleCnt="2"/>
      <dgm:spPr/>
    </dgm:pt>
    <dgm:pt modelId="{58C4E4B9-8DA8-4450-BE9C-8A0D0298B341}" type="pres">
      <dgm:prSet presAssocID="{8BD0E487-1A69-438C-83E9-9636A1EE01D6}" presName="hierRoot2" presStyleCnt="0">
        <dgm:presLayoutVars>
          <dgm:hierBranch val="init"/>
        </dgm:presLayoutVars>
      </dgm:prSet>
      <dgm:spPr/>
    </dgm:pt>
    <dgm:pt modelId="{001E721C-D8EA-4746-BEC8-4F5ED0F0233C}" type="pres">
      <dgm:prSet presAssocID="{8BD0E487-1A69-438C-83E9-9636A1EE01D6}" presName="rootComposite" presStyleCnt="0"/>
      <dgm:spPr/>
    </dgm:pt>
    <dgm:pt modelId="{99E642A3-2E64-451C-B745-981A678891C8}" type="pres">
      <dgm:prSet presAssocID="{8BD0E487-1A69-438C-83E9-9636A1EE01D6}" presName="rootText" presStyleLbl="node2" presStyleIdx="0" presStyleCnt="2" custScaleY="151304" custLinFactY="96386" custLinFactNeighborX="-1" custLinFactNeighborY="100000">
        <dgm:presLayoutVars>
          <dgm:chPref val="3"/>
        </dgm:presLayoutVars>
      </dgm:prSet>
      <dgm:spPr/>
    </dgm:pt>
    <dgm:pt modelId="{345510E0-9831-498E-8111-B6AD9AE8D3E2}" type="pres">
      <dgm:prSet presAssocID="{8BD0E487-1A69-438C-83E9-9636A1EE01D6}" presName="rootConnector" presStyleLbl="node2" presStyleIdx="0" presStyleCnt="2"/>
      <dgm:spPr/>
    </dgm:pt>
    <dgm:pt modelId="{E4D13941-AB7F-4265-830E-7D0E38356F4A}" type="pres">
      <dgm:prSet presAssocID="{8BD0E487-1A69-438C-83E9-9636A1EE01D6}" presName="hierChild4" presStyleCnt="0"/>
      <dgm:spPr/>
    </dgm:pt>
    <dgm:pt modelId="{BD771EA3-1F08-4351-96D4-E521E71E0384}" type="pres">
      <dgm:prSet presAssocID="{8EADBEE5-B2A9-493E-A7EB-B78604840B94}" presName="Name64" presStyleLbl="parChTrans1D3" presStyleIdx="0" presStyleCnt="2"/>
      <dgm:spPr/>
    </dgm:pt>
    <dgm:pt modelId="{32A01616-8EF9-4757-BD24-D54D4F252F53}" type="pres">
      <dgm:prSet presAssocID="{8C7903E7-2CF0-4F59-8C1C-F779E0F30833}" presName="hierRoot2" presStyleCnt="0">
        <dgm:presLayoutVars>
          <dgm:hierBranch val="init"/>
        </dgm:presLayoutVars>
      </dgm:prSet>
      <dgm:spPr/>
    </dgm:pt>
    <dgm:pt modelId="{E012EB2D-31AA-46E6-A3B8-0E58E7AFC1B0}" type="pres">
      <dgm:prSet presAssocID="{8C7903E7-2CF0-4F59-8C1C-F779E0F30833}" presName="rootComposite" presStyleCnt="0"/>
      <dgm:spPr/>
    </dgm:pt>
    <dgm:pt modelId="{FB10DDDB-D14D-448B-8304-C022ED834D85}" type="pres">
      <dgm:prSet presAssocID="{8C7903E7-2CF0-4F59-8C1C-F779E0F30833}" presName="rootText" presStyleLbl="node3" presStyleIdx="0" presStyleCnt="2">
        <dgm:presLayoutVars>
          <dgm:chPref val="3"/>
        </dgm:presLayoutVars>
      </dgm:prSet>
      <dgm:spPr/>
    </dgm:pt>
    <dgm:pt modelId="{4C5807C8-BC58-4CD4-AEC4-CA7E7CF42971}" type="pres">
      <dgm:prSet presAssocID="{8C7903E7-2CF0-4F59-8C1C-F779E0F30833}" presName="rootConnector" presStyleLbl="node3" presStyleIdx="0" presStyleCnt="2"/>
      <dgm:spPr/>
    </dgm:pt>
    <dgm:pt modelId="{0D8543AE-7DDE-4371-9B1C-B21384897A7B}" type="pres">
      <dgm:prSet presAssocID="{8C7903E7-2CF0-4F59-8C1C-F779E0F30833}" presName="hierChild4" presStyleCnt="0"/>
      <dgm:spPr/>
    </dgm:pt>
    <dgm:pt modelId="{418B548B-3BCB-46CD-918C-C2451A254519}" type="pres">
      <dgm:prSet presAssocID="{8C7903E7-2CF0-4F59-8C1C-F779E0F30833}" presName="hierChild5" presStyleCnt="0"/>
      <dgm:spPr/>
    </dgm:pt>
    <dgm:pt modelId="{E90B9E41-9D1C-4068-985E-DC13E972683A}" type="pres">
      <dgm:prSet presAssocID="{2B1456DA-EB0E-4B24-838C-B243F498223D}" presName="Name64" presStyleLbl="parChTrans1D3" presStyleIdx="1" presStyleCnt="2"/>
      <dgm:spPr/>
    </dgm:pt>
    <dgm:pt modelId="{9051695F-22ED-4394-AB99-C9FDFC488EAF}" type="pres">
      <dgm:prSet presAssocID="{4937468E-0EBB-4B39-B36B-B9421DA51DE5}" presName="hierRoot2" presStyleCnt="0">
        <dgm:presLayoutVars>
          <dgm:hierBranch val="init"/>
        </dgm:presLayoutVars>
      </dgm:prSet>
      <dgm:spPr/>
    </dgm:pt>
    <dgm:pt modelId="{FEE60679-2352-427F-B1C5-3953D651A689}" type="pres">
      <dgm:prSet presAssocID="{4937468E-0EBB-4B39-B36B-B9421DA51DE5}" presName="rootComposite" presStyleCnt="0"/>
      <dgm:spPr/>
    </dgm:pt>
    <dgm:pt modelId="{E582E2AC-D44D-4499-B270-05DD07B6F3BF}" type="pres">
      <dgm:prSet presAssocID="{4937468E-0EBB-4B39-B36B-B9421DA51DE5}" presName="rootText" presStyleLbl="node3" presStyleIdx="1" presStyleCnt="2">
        <dgm:presLayoutVars>
          <dgm:chPref val="3"/>
        </dgm:presLayoutVars>
      </dgm:prSet>
      <dgm:spPr/>
    </dgm:pt>
    <dgm:pt modelId="{D1233C31-D8BE-4DCB-9543-8F4CDE740CDD}" type="pres">
      <dgm:prSet presAssocID="{4937468E-0EBB-4B39-B36B-B9421DA51DE5}" presName="rootConnector" presStyleLbl="node3" presStyleIdx="1" presStyleCnt="2"/>
      <dgm:spPr/>
    </dgm:pt>
    <dgm:pt modelId="{FF64B1F5-4443-4032-83DA-EF55DD4272E5}" type="pres">
      <dgm:prSet presAssocID="{4937468E-0EBB-4B39-B36B-B9421DA51DE5}" presName="hierChild4" presStyleCnt="0"/>
      <dgm:spPr/>
    </dgm:pt>
    <dgm:pt modelId="{1A5F129E-EFF0-44CC-B2EA-6FD28FC990B7}" type="pres">
      <dgm:prSet presAssocID="{1C377F89-C719-4A64-88BA-3CBD1925BC10}" presName="Name64" presStyleLbl="parChTrans1D4" presStyleIdx="0" presStyleCnt="3"/>
      <dgm:spPr/>
    </dgm:pt>
    <dgm:pt modelId="{EC2ACD3F-5659-4550-9EA9-2466A4477163}" type="pres">
      <dgm:prSet presAssocID="{F44DDC77-996D-4661-938C-392D8CBD26C5}" presName="hierRoot2" presStyleCnt="0">
        <dgm:presLayoutVars>
          <dgm:hierBranch val="init"/>
        </dgm:presLayoutVars>
      </dgm:prSet>
      <dgm:spPr/>
    </dgm:pt>
    <dgm:pt modelId="{F23DE4FF-8816-4EFD-808C-0CE0A75F970A}" type="pres">
      <dgm:prSet presAssocID="{F44DDC77-996D-4661-938C-392D8CBD26C5}" presName="rootComposite" presStyleCnt="0"/>
      <dgm:spPr/>
    </dgm:pt>
    <dgm:pt modelId="{19B34851-60A8-4A20-A66D-287DDCEB479C}" type="pres">
      <dgm:prSet presAssocID="{F44DDC77-996D-4661-938C-392D8CBD26C5}" presName="rootText" presStyleLbl="node4" presStyleIdx="0" presStyleCnt="3">
        <dgm:presLayoutVars>
          <dgm:chPref val="3"/>
        </dgm:presLayoutVars>
      </dgm:prSet>
      <dgm:spPr/>
    </dgm:pt>
    <dgm:pt modelId="{8D33E54F-9238-422B-B433-62DBA5167B2C}" type="pres">
      <dgm:prSet presAssocID="{F44DDC77-996D-4661-938C-392D8CBD26C5}" presName="rootConnector" presStyleLbl="node4" presStyleIdx="0" presStyleCnt="3"/>
      <dgm:spPr/>
    </dgm:pt>
    <dgm:pt modelId="{D033BA18-9389-47A0-95D5-FC6E6FF774D5}" type="pres">
      <dgm:prSet presAssocID="{F44DDC77-996D-4661-938C-392D8CBD26C5}" presName="hierChild4" presStyleCnt="0"/>
      <dgm:spPr/>
    </dgm:pt>
    <dgm:pt modelId="{DD324ADE-DA4A-47BC-94C6-B4D869D69A09}" type="pres">
      <dgm:prSet presAssocID="{F44DDC77-996D-4661-938C-392D8CBD26C5}" presName="hierChild5" presStyleCnt="0"/>
      <dgm:spPr/>
    </dgm:pt>
    <dgm:pt modelId="{A825AA32-E79B-4469-BCB8-5BAE49E6DDCC}" type="pres">
      <dgm:prSet presAssocID="{4B10390D-EF76-44A3-801B-34E5E0F386E2}" presName="Name64" presStyleLbl="parChTrans1D4" presStyleIdx="1" presStyleCnt="3"/>
      <dgm:spPr/>
    </dgm:pt>
    <dgm:pt modelId="{A3CA2E4E-E9EB-4B8C-B626-97D766F28E30}" type="pres">
      <dgm:prSet presAssocID="{DE517459-57FC-49E8-98A3-B89B0FB45EEB}" presName="hierRoot2" presStyleCnt="0">
        <dgm:presLayoutVars>
          <dgm:hierBranch val="init"/>
        </dgm:presLayoutVars>
      </dgm:prSet>
      <dgm:spPr/>
    </dgm:pt>
    <dgm:pt modelId="{A2361F82-9297-4D41-A7F9-B01D0E99A137}" type="pres">
      <dgm:prSet presAssocID="{DE517459-57FC-49E8-98A3-B89B0FB45EEB}" presName="rootComposite" presStyleCnt="0"/>
      <dgm:spPr/>
    </dgm:pt>
    <dgm:pt modelId="{F1017936-FEF3-49FA-B1DF-0C077B16B06D}" type="pres">
      <dgm:prSet presAssocID="{DE517459-57FC-49E8-98A3-B89B0FB45EEB}" presName="rootText" presStyleLbl="node4" presStyleIdx="1" presStyleCnt="3">
        <dgm:presLayoutVars>
          <dgm:chPref val="3"/>
        </dgm:presLayoutVars>
      </dgm:prSet>
      <dgm:spPr/>
    </dgm:pt>
    <dgm:pt modelId="{FE179E35-2E49-459A-99CE-FCA293C6B021}" type="pres">
      <dgm:prSet presAssocID="{DE517459-57FC-49E8-98A3-B89B0FB45EEB}" presName="rootConnector" presStyleLbl="node4" presStyleIdx="1" presStyleCnt="3"/>
      <dgm:spPr/>
    </dgm:pt>
    <dgm:pt modelId="{E52B113B-5B07-44E0-B0CF-4C47FE42EEE2}" type="pres">
      <dgm:prSet presAssocID="{DE517459-57FC-49E8-98A3-B89B0FB45EEB}" presName="hierChild4" presStyleCnt="0"/>
      <dgm:spPr/>
    </dgm:pt>
    <dgm:pt modelId="{B61BDB56-76D4-46A3-9257-4CFC75E150E2}" type="pres">
      <dgm:prSet presAssocID="{DE517459-57FC-49E8-98A3-B89B0FB45EEB}" presName="hierChild5" presStyleCnt="0"/>
      <dgm:spPr/>
    </dgm:pt>
    <dgm:pt modelId="{0AC6662C-32B3-4649-8DE7-4FAC1C3ABF7D}" type="pres">
      <dgm:prSet presAssocID="{BE953A6E-40B0-4042-A970-EB534C5D6B59}" presName="Name64" presStyleLbl="parChTrans1D4" presStyleIdx="2" presStyleCnt="3"/>
      <dgm:spPr/>
    </dgm:pt>
    <dgm:pt modelId="{F51E0654-ABA9-4A4F-AFF4-095DCFCB3893}" type="pres">
      <dgm:prSet presAssocID="{E2FD508D-1B63-49CB-A7A1-1649298C81D8}" presName="hierRoot2" presStyleCnt="0">
        <dgm:presLayoutVars>
          <dgm:hierBranch val="init"/>
        </dgm:presLayoutVars>
      </dgm:prSet>
      <dgm:spPr/>
    </dgm:pt>
    <dgm:pt modelId="{BF574CC7-6F28-46CA-ADA3-B23AB159F1F6}" type="pres">
      <dgm:prSet presAssocID="{E2FD508D-1B63-49CB-A7A1-1649298C81D8}" presName="rootComposite" presStyleCnt="0"/>
      <dgm:spPr/>
    </dgm:pt>
    <dgm:pt modelId="{CBDCAF86-33AE-46A6-B70D-BE5DA6A49496}" type="pres">
      <dgm:prSet presAssocID="{E2FD508D-1B63-49CB-A7A1-1649298C81D8}" presName="rootText" presStyleLbl="node4" presStyleIdx="2" presStyleCnt="3">
        <dgm:presLayoutVars>
          <dgm:chPref val="3"/>
        </dgm:presLayoutVars>
      </dgm:prSet>
      <dgm:spPr/>
    </dgm:pt>
    <dgm:pt modelId="{9ED21FBA-00E3-4100-A949-1E05501DD403}" type="pres">
      <dgm:prSet presAssocID="{E2FD508D-1B63-49CB-A7A1-1649298C81D8}" presName="rootConnector" presStyleLbl="node4" presStyleIdx="2" presStyleCnt="3"/>
      <dgm:spPr/>
    </dgm:pt>
    <dgm:pt modelId="{22E390C0-F56F-4614-8E82-6229F8CFE425}" type="pres">
      <dgm:prSet presAssocID="{E2FD508D-1B63-49CB-A7A1-1649298C81D8}" presName="hierChild4" presStyleCnt="0"/>
      <dgm:spPr/>
    </dgm:pt>
    <dgm:pt modelId="{391A6AF3-A4DF-42D8-A2CB-D3CCA017F6C9}" type="pres">
      <dgm:prSet presAssocID="{E2FD508D-1B63-49CB-A7A1-1649298C81D8}" presName="hierChild5" presStyleCnt="0"/>
      <dgm:spPr/>
    </dgm:pt>
    <dgm:pt modelId="{1E901885-0C57-4331-91BC-16AB11C71107}" type="pres">
      <dgm:prSet presAssocID="{4937468E-0EBB-4B39-B36B-B9421DA51DE5}" presName="hierChild5" presStyleCnt="0"/>
      <dgm:spPr/>
    </dgm:pt>
    <dgm:pt modelId="{267ADD34-C448-4282-AB9A-7FF8E9F9B0A1}" type="pres">
      <dgm:prSet presAssocID="{8BD0E487-1A69-438C-83E9-9636A1EE01D6}" presName="hierChild5" presStyleCnt="0"/>
      <dgm:spPr/>
    </dgm:pt>
    <dgm:pt modelId="{9C048B02-233D-4987-8B75-DB8AFBD5ACC2}" type="pres">
      <dgm:prSet presAssocID="{48296A21-137C-407A-8CD5-D9E8E14ED63E}" presName="Name64" presStyleLbl="parChTrans1D2" presStyleIdx="1" presStyleCnt="2"/>
      <dgm:spPr/>
    </dgm:pt>
    <dgm:pt modelId="{411DD9A8-B72F-46A9-9984-AA8B0267401D}" type="pres">
      <dgm:prSet presAssocID="{E474FEF8-596A-40FA-8974-8158D78CA92C}" presName="hierRoot2" presStyleCnt="0">
        <dgm:presLayoutVars>
          <dgm:hierBranch val="init"/>
        </dgm:presLayoutVars>
      </dgm:prSet>
      <dgm:spPr/>
    </dgm:pt>
    <dgm:pt modelId="{3B81A790-A36D-4A25-83C0-64841AEBEF72}" type="pres">
      <dgm:prSet presAssocID="{E474FEF8-596A-40FA-8974-8158D78CA92C}" presName="rootComposite" presStyleCnt="0"/>
      <dgm:spPr/>
    </dgm:pt>
    <dgm:pt modelId="{26ACC075-4EE5-44E7-950C-411FF6490462}" type="pres">
      <dgm:prSet presAssocID="{E474FEF8-596A-40FA-8974-8158D78CA92C}" presName="rootText" presStyleLbl="node2" presStyleIdx="1" presStyleCnt="2" custScaleY="151304" custLinFactY="-100000" custLinFactNeighborY="-144157">
        <dgm:presLayoutVars>
          <dgm:chPref val="3"/>
        </dgm:presLayoutVars>
      </dgm:prSet>
      <dgm:spPr/>
    </dgm:pt>
    <dgm:pt modelId="{1D903299-7939-49D9-AF31-422516922CF6}" type="pres">
      <dgm:prSet presAssocID="{E474FEF8-596A-40FA-8974-8158D78CA92C}" presName="rootConnector" presStyleLbl="node2" presStyleIdx="1" presStyleCnt="2"/>
      <dgm:spPr/>
    </dgm:pt>
    <dgm:pt modelId="{2B25A7ED-B535-4951-A03B-442882D51416}" type="pres">
      <dgm:prSet presAssocID="{E474FEF8-596A-40FA-8974-8158D78CA92C}" presName="hierChild4" presStyleCnt="0"/>
      <dgm:spPr/>
    </dgm:pt>
    <dgm:pt modelId="{C05DE9C2-61B0-49AE-BFA8-FF9A53135048}" type="pres">
      <dgm:prSet presAssocID="{E474FEF8-596A-40FA-8974-8158D78CA92C}" presName="hierChild5" presStyleCnt="0"/>
      <dgm:spPr/>
    </dgm:pt>
    <dgm:pt modelId="{4286FD65-B551-406F-89E4-D3BFB031B49C}" type="pres">
      <dgm:prSet presAssocID="{210C2CB9-8E67-4F07-8A62-68D5AAA7309A}" presName="hierChild3" presStyleCnt="0"/>
      <dgm:spPr/>
    </dgm:pt>
  </dgm:ptLst>
  <dgm:cxnLst>
    <dgm:cxn modelId="{2F3B6503-7C84-45BC-9FDB-BC884E563FE3}" srcId="{4937468E-0EBB-4B39-B36B-B9421DA51DE5}" destId="{F44DDC77-996D-4661-938C-392D8CBD26C5}" srcOrd="0" destOrd="0" parTransId="{1C377F89-C719-4A64-88BA-3CBD1925BC10}" sibTransId="{5E143929-8B47-4454-882E-696625ED45BC}"/>
    <dgm:cxn modelId="{F9319E04-482A-477E-9FC4-3BDDE887C2E1}" srcId="{8BD0E487-1A69-438C-83E9-9636A1EE01D6}" destId="{8C7903E7-2CF0-4F59-8C1C-F779E0F30833}" srcOrd="0" destOrd="0" parTransId="{8EADBEE5-B2A9-493E-A7EB-B78604840B94}" sibTransId="{52A2DFE4-EED0-4EE7-BB9F-B8AAEDC5CF73}"/>
    <dgm:cxn modelId="{16901305-D355-4C7B-B48A-1D62470087B5}" type="presOf" srcId="{8BD0E487-1A69-438C-83E9-9636A1EE01D6}" destId="{99E642A3-2E64-451C-B745-981A678891C8}" srcOrd="0" destOrd="0" presId="urn:microsoft.com/office/officeart/2009/3/layout/HorizontalOrganizationChart"/>
    <dgm:cxn modelId="{10628D16-A178-4FD0-B72A-68E9A0A688AD}" type="presOf" srcId="{4B10390D-EF76-44A3-801B-34E5E0F386E2}" destId="{A825AA32-E79B-4469-BCB8-5BAE49E6DDCC}" srcOrd="0" destOrd="0" presId="urn:microsoft.com/office/officeart/2009/3/layout/HorizontalOrganizationChart"/>
    <dgm:cxn modelId="{4222551E-2A65-4199-AE35-B9A28E77431F}" srcId="{210C2CB9-8E67-4F07-8A62-68D5AAA7309A}" destId="{E474FEF8-596A-40FA-8974-8158D78CA92C}" srcOrd="1" destOrd="0" parTransId="{48296A21-137C-407A-8CD5-D9E8E14ED63E}" sibTransId="{9FBA5281-4093-4441-B64F-CFC94E00CBD5}"/>
    <dgm:cxn modelId="{55473625-1B9D-42D0-8993-5DC14202D6B0}" type="presOf" srcId="{48296A21-137C-407A-8CD5-D9E8E14ED63E}" destId="{9C048B02-233D-4987-8B75-DB8AFBD5ACC2}" srcOrd="0" destOrd="0" presId="urn:microsoft.com/office/officeart/2009/3/layout/HorizontalOrganizationChart"/>
    <dgm:cxn modelId="{FA84502F-81F1-4A1D-8A49-DA602C791EBB}" type="presOf" srcId="{E474FEF8-596A-40FA-8974-8158D78CA92C}" destId="{26ACC075-4EE5-44E7-950C-411FF6490462}" srcOrd="0" destOrd="0" presId="urn:microsoft.com/office/officeart/2009/3/layout/HorizontalOrganizationChart"/>
    <dgm:cxn modelId="{8512562F-B6D9-449C-9301-21501E7872A6}" type="presOf" srcId="{1C377F89-C719-4A64-88BA-3CBD1925BC10}" destId="{1A5F129E-EFF0-44CC-B2EA-6FD28FC990B7}" srcOrd="0" destOrd="0" presId="urn:microsoft.com/office/officeart/2009/3/layout/HorizontalOrganizationChart"/>
    <dgm:cxn modelId="{742C853B-7310-41BE-9188-9A59044713DE}" type="presOf" srcId="{E2FD508D-1B63-49CB-A7A1-1649298C81D8}" destId="{CBDCAF86-33AE-46A6-B70D-BE5DA6A49496}" srcOrd="0" destOrd="0" presId="urn:microsoft.com/office/officeart/2009/3/layout/HorizontalOrganizationChart"/>
    <dgm:cxn modelId="{03820361-2A25-464A-969C-65C4C7064790}" type="presOf" srcId="{8BD0E487-1A69-438C-83E9-9636A1EE01D6}" destId="{345510E0-9831-498E-8111-B6AD9AE8D3E2}" srcOrd="1" destOrd="0" presId="urn:microsoft.com/office/officeart/2009/3/layout/HorizontalOrganizationChart"/>
    <dgm:cxn modelId="{4BF24162-B6FF-4E10-9CBF-761EEFEE55FB}" type="presOf" srcId="{BE953A6E-40B0-4042-A970-EB534C5D6B59}" destId="{0AC6662C-32B3-4649-8DE7-4FAC1C3ABF7D}" srcOrd="0" destOrd="0" presId="urn:microsoft.com/office/officeart/2009/3/layout/HorizontalOrganizationChart"/>
    <dgm:cxn modelId="{A2F1E445-07F8-47EE-9A12-95A751AF0DB8}" type="presOf" srcId="{F44DDC77-996D-4661-938C-392D8CBD26C5}" destId="{19B34851-60A8-4A20-A66D-287DDCEB479C}" srcOrd="0" destOrd="0" presId="urn:microsoft.com/office/officeart/2009/3/layout/HorizontalOrganizationChart"/>
    <dgm:cxn modelId="{E7E81957-F32D-418C-8086-5930731D0E28}" type="presOf" srcId="{8EADBEE5-B2A9-493E-A7EB-B78604840B94}" destId="{BD771EA3-1F08-4351-96D4-E521E71E0384}" srcOrd="0" destOrd="0" presId="urn:microsoft.com/office/officeart/2009/3/layout/HorizontalOrganizationChart"/>
    <dgm:cxn modelId="{6CCB4B78-E68A-4890-9C9D-FCAB10EC73D1}" srcId="{210C2CB9-8E67-4F07-8A62-68D5AAA7309A}" destId="{8BD0E487-1A69-438C-83E9-9636A1EE01D6}" srcOrd="0" destOrd="0" parTransId="{12F15F24-3D87-4677-A2E1-E148E2997775}" sibTransId="{0EBB02B2-7AAB-496F-943F-21F7E16589C1}"/>
    <dgm:cxn modelId="{6C736E59-B872-405C-93B4-85FB5B157312}" type="presOf" srcId="{E474FEF8-596A-40FA-8974-8158D78CA92C}" destId="{1D903299-7939-49D9-AF31-422516922CF6}" srcOrd="1" destOrd="0" presId="urn:microsoft.com/office/officeart/2009/3/layout/HorizontalOrganizationChart"/>
    <dgm:cxn modelId="{7EFC7284-D8AA-4366-8683-00E30581300E}" type="presOf" srcId="{E2FD508D-1B63-49CB-A7A1-1649298C81D8}" destId="{9ED21FBA-00E3-4100-A949-1E05501DD403}" srcOrd="1" destOrd="0" presId="urn:microsoft.com/office/officeart/2009/3/layout/HorizontalOrganizationChart"/>
    <dgm:cxn modelId="{A014C8AC-5A15-4B11-9A3E-F94C890E7FFF}" type="presOf" srcId="{4937468E-0EBB-4B39-B36B-B9421DA51DE5}" destId="{E582E2AC-D44D-4499-B270-05DD07B6F3BF}" srcOrd="0" destOrd="0" presId="urn:microsoft.com/office/officeart/2009/3/layout/HorizontalOrganizationChart"/>
    <dgm:cxn modelId="{6BE331B2-164E-4ACF-9CB2-A3142F489CE6}" type="presOf" srcId="{4937468E-0EBB-4B39-B36B-B9421DA51DE5}" destId="{D1233C31-D8BE-4DCB-9543-8F4CDE740CDD}" srcOrd="1" destOrd="0" presId="urn:microsoft.com/office/officeart/2009/3/layout/HorizontalOrganizationChart"/>
    <dgm:cxn modelId="{1E7C54B4-F8FF-4BE7-8C5A-5352690D772E}" srcId="{4937468E-0EBB-4B39-B36B-B9421DA51DE5}" destId="{DE517459-57FC-49E8-98A3-B89B0FB45EEB}" srcOrd="1" destOrd="0" parTransId="{4B10390D-EF76-44A3-801B-34E5E0F386E2}" sibTransId="{E939F470-34FC-4C9F-A93F-022A295DC658}"/>
    <dgm:cxn modelId="{AB835CB7-6171-42F5-AD34-084EC528D126}" type="presOf" srcId="{BD644FD7-B64B-4574-A504-41D9384EC10F}" destId="{F3B0A3F6-958C-46B6-BE31-58953C761641}" srcOrd="0" destOrd="0" presId="urn:microsoft.com/office/officeart/2009/3/layout/HorizontalOrganizationChart"/>
    <dgm:cxn modelId="{834B7DB8-A0CA-4B2D-9590-C1B009085F75}" type="presOf" srcId="{210C2CB9-8E67-4F07-8A62-68D5AAA7309A}" destId="{1349C6EB-07FB-4954-A05F-2FE6EC44118E}" srcOrd="1" destOrd="0" presId="urn:microsoft.com/office/officeart/2009/3/layout/HorizontalOrganizationChart"/>
    <dgm:cxn modelId="{AE3B96BE-D630-4E78-9032-A08B4B0E4103}" type="presOf" srcId="{F44DDC77-996D-4661-938C-392D8CBD26C5}" destId="{8D33E54F-9238-422B-B433-62DBA5167B2C}" srcOrd="1" destOrd="0" presId="urn:microsoft.com/office/officeart/2009/3/layout/HorizontalOrganizationChart"/>
    <dgm:cxn modelId="{D8A24FC7-CF69-4070-A0D2-FE388A055B4F}" srcId="{8BD0E487-1A69-438C-83E9-9636A1EE01D6}" destId="{4937468E-0EBB-4B39-B36B-B9421DA51DE5}" srcOrd="1" destOrd="0" parTransId="{2B1456DA-EB0E-4B24-838C-B243F498223D}" sibTransId="{3C32ABBD-8D10-40CD-A685-A53EA52001DA}"/>
    <dgm:cxn modelId="{3BBA39D2-604D-4C6D-9A96-A7803F6982CF}" type="presOf" srcId="{8C7903E7-2CF0-4F59-8C1C-F779E0F30833}" destId="{4C5807C8-BC58-4CD4-AEC4-CA7E7CF42971}" srcOrd="1" destOrd="0" presId="urn:microsoft.com/office/officeart/2009/3/layout/HorizontalOrganizationChart"/>
    <dgm:cxn modelId="{3EF467D3-9996-49E4-973F-322B01AB5A83}" srcId="{BD644FD7-B64B-4574-A504-41D9384EC10F}" destId="{210C2CB9-8E67-4F07-8A62-68D5AAA7309A}" srcOrd="0" destOrd="0" parTransId="{9ACF70F5-4253-44AC-9686-AC5AD98FC962}" sibTransId="{CB903CA8-B902-4A94-9AC1-9742A4C1ACCB}"/>
    <dgm:cxn modelId="{06E3AADA-44AE-4A06-BF0A-1E11FFD0BCC0}" type="presOf" srcId="{DE517459-57FC-49E8-98A3-B89B0FB45EEB}" destId="{FE179E35-2E49-459A-99CE-FCA293C6B021}" srcOrd="1" destOrd="0" presId="urn:microsoft.com/office/officeart/2009/3/layout/HorizontalOrganizationChart"/>
    <dgm:cxn modelId="{F67699E1-B9DD-49B5-B551-168F498F0396}" type="presOf" srcId="{8C7903E7-2CF0-4F59-8C1C-F779E0F30833}" destId="{FB10DDDB-D14D-448B-8304-C022ED834D85}" srcOrd="0" destOrd="0" presId="urn:microsoft.com/office/officeart/2009/3/layout/HorizontalOrganizationChart"/>
    <dgm:cxn modelId="{9378F2E1-E78B-4DA5-B6C6-A3B757559E9E}" type="presOf" srcId="{210C2CB9-8E67-4F07-8A62-68D5AAA7309A}" destId="{3F5C2072-2C49-4BA4-A498-51F56B3770FD}" srcOrd="0" destOrd="0" presId="urn:microsoft.com/office/officeart/2009/3/layout/HorizontalOrganizationChart"/>
    <dgm:cxn modelId="{4E8DB2EE-78BB-4225-A0EF-C0AB1EFA8831}" srcId="{4937468E-0EBB-4B39-B36B-B9421DA51DE5}" destId="{E2FD508D-1B63-49CB-A7A1-1649298C81D8}" srcOrd="2" destOrd="0" parTransId="{BE953A6E-40B0-4042-A970-EB534C5D6B59}" sibTransId="{07E507D1-9DF2-44D9-81B1-97B57270A707}"/>
    <dgm:cxn modelId="{929E3AF3-FB6C-4478-ADEE-FA98A309B610}" type="presOf" srcId="{DE517459-57FC-49E8-98A3-B89B0FB45EEB}" destId="{F1017936-FEF3-49FA-B1DF-0C077B16B06D}" srcOrd="0" destOrd="0" presId="urn:microsoft.com/office/officeart/2009/3/layout/HorizontalOrganizationChart"/>
    <dgm:cxn modelId="{097CF9F4-62CF-4454-8E62-23CABE4FD7BA}" type="presOf" srcId="{12F15F24-3D87-4677-A2E1-E148E2997775}" destId="{EDEDFCFF-EF87-41E1-83B1-7E889D81262B}" srcOrd="0" destOrd="0" presId="urn:microsoft.com/office/officeart/2009/3/layout/HorizontalOrganizationChart"/>
    <dgm:cxn modelId="{C14DE1FB-932D-4519-9BE2-575BBDF7153C}" type="presOf" srcId="{2B1456DA-EB0E-4B24-838C-B243F498223D}" destId="{E90B9E41-9D1C-4068-985E-DC13E972683A}" srcOrd="0" destOrd="0" presId="urn:microsoft.com/office/officeart/2009/3/layout/HorizontalOrganizationChart"/>
    <dgm:cxn modelId="{40397E5D-6AD4-4C12-B2BC-11DAE3515B62}" type="presParOf" srcId="{F3B0A3F6-958C-46B6-BE31-58953C761641}" destId="{CB4B643B-3185-455F-AE39-B9AC9EE3299F}" srcOrd="0" destOrd="0" presId="urn:microsoft.com/office/officeart/2009/3/layout/HorizontalOrganizationChart"/>
    <dgm:cxn modelId="{7B1902D7-F24E-42A0-A760-5934632D588A}" type="presParOf" srcId="{CB4B643B-3185-455F-AE39-B9AC9EE3299F}" destId="{D281754A-6CE6-428C-B7FE-E6EBC1F4567C}" srcOrd="0" destOrd="0" presId="urn:microsoft.com/office/officeart/2009/3/layout/HorizontalOrganizationChart"/>
    <dgm:cxn modelId="{015C225E-1884-4F28-9D05-F941EEF45F27}" type="presParOf" srcId="{D281754A-6CE6-428C-B7FE-E6EBC1F4567C}" destId="{3F5C2072-2C49-4BA4-A498-51F56B3770FD}" srcOrd="0" destOrd="0" presId="urn:microsoft.com/office/officeart/2009/3/layout/HorizontalOrganizationChart"/>
    <dgm:cxn modelId="{3730F89D-485F-4DF5-9446-5E71ECB90644}" type="presParOf" srcId="{D281754A-6CE6-428C-B7FE-E6EBC1F4567C}" destId="{1349C6EB-07FB-4954-A05F-2FE6EC44118E}" srcOrd="1" destOrd="0" presId="urn:microsoft.com/office/officeart/2009/3/layout/HorizontalOrganizationChart"/>
    <dgm:cxn modelId="{563CE4AB-D95B-415B-8709-E9A8D19D4516}" type="presParOf" srcId="{CB4B643B-3185-455F-AE39-B9AC9EE3299F}" destId="{499EE142-F761-40BE-8126-743BD781CE0B}" srcOrd="1" destOrd="0" presId="urn:microsoft.com/office/officeart/2009/3/layout/HorizontalOrganizationChart"/>
    <dgm:cxn modelId="{89F7F4A1-CD6F-4384-8A2B-43716C42832B}" type="presParOf" srcId="{499EE142-F761-40BE-8126-743BD781CE0B}" destId="{EDEDFCFF-EF87-41E1-83B1-7E889D81262B}" srcOrd="0" destOrd="0" presId="urn:microsoft.com/office/officeart/2009/3/layout/HorizontalOrganizationChart"/>
    <dgm:cxn modelId="{08E12AB1-1CFC-4710-9422-FFEC640456E0}" type="presParOf" srcId="{499EE142-F761-40BE-8126-743BD781CE0B}" destId="{58C4E4B9-8DA8-4450-BE9C-8A0D0298B341}" srcOrd="1" destOrd="0" presId="urn:microsoft.com/office/officeart/2009/3/layout/HorizontalOrganizationChart"/>
    <dgm:cxn modelId="{CFD7B7BF-0566-4E22-9C07-8A92FB6C3A8B}" type="presParOf" srcId="{58C4E4B9-8DA8-4450-BE9C-8A0D0298B341}" destId="{001E721C-D8EA-4746-BEC8-4F5ED0F0233C}" srcOrd="0" destOrd="0" presId="urn:microsoft.com/office/officeart/2009/3/layout/HorizontalOrganizationChart"/>
    <dgm:cxn modelId="{1EF21000-86E0-4BAD-B30C-DC57A2928C84}" type="presParOf" srcId="{001E721C-D8EA-4746-BEC8-4F5ED0F0233C}" destId="{99E642A3-2E64-451C-B745-981A678891C8}" srcOrd="0" destOrd="0" presId="urn:microsoft.com/office/officeart/2009/3/layout/HorizontalOrganizationChart"/>
    <dgm:cxn modelId="{FE60BDDB-6EFF-48B3-BCEC-08C8AE8666E6}" type="presParOf" srcId="{001E721C-D8EA-4746-BEC8-4F5ED0F0233C}" destId="{345510E0-9831-498E-8111-B6AD9AE8D3E2}" srcOrd="1" destOrd="0" presId="urn:microsoft.com/office/officeart/2009/3/layout/HorizontalOrganizationChart"/>
    <dgm:cxn modelId="{CEEB2915-BC42-4956-8322-E0F0DDBCCA43}" type="presParOf" srcId="{58C4E4B9-8DA8-4450-BE9C-8A0D0298B341}" destId="{E4D13941-AB7F-4265-830E-7D0E38356F4A}" srcOrd="1" destOrd="0" presId="urn:microsoft.com/office/officeart/2009/3/layout/HorizontalOrganizationChart"/>
    <dgm:cxn modelId="{8CA2990B-CD3A-4F99-AADC-3DCD651CA15F}" type="presParOf" srcId="{E4D13941-AB7F-4265-830E-7D0E38356F4A}" destId="{BD771EA3-1F08-4351-96D4-E521E71E0384}" srcOrd="0" destOrd="0" presId="urn:microsoft.com/office/officeart/2009/3/layout/HorizontalOrganizationChart"/>
    <dgm:cxn modelId="{B5FC4C2E-7E1E-4FBB-B469-DA1BE84990C5}" type="presParOf" srcId="{E4D13941-AB7F-4265-830E-7D0E38356F4A}" destId="{32A01616-8EF9-4757-BD24-D54D4F252F53}" srcOrd="1" destOrd="0" presId="urn:microsoft.com/office/officeart/2009/3/layout/HorizontalOrganizationChart"/>
    <dgm:cxn modelId="{F0B2C3AB-8CD6-4763-A78D-6155EC428AEB}" type="presParOf" srcId="{32A01616-8EF9-4757-BD24-D54D4F252F53}" destId="{E012EB2D-31AA-46E6-A3B8-0E58E7AFC1B0}" srcOrd="0" destOrd="0" presId="urn:microsoft.com/office/officeart/2009/3/layout/HorizontalOrganizationChart"/>
    <dgm:cxn modelId="{78F504AD-CB39-4B33-A0D0-D29E27A7C5F1}" type="presParOf" srcId="{E012EB2D-31AA-46E6-A3B8-0E58E7AFC1B0}" destId="{FB10DDDB-D14D-448B-8304-C022ED834D85}" srcOrd="0" destOrd="0" presId="urn:microsoft.com/office/officeart/2009/3/layout/HorizontalOrganizationChart"/>
    <dgm:cxn modelId="{5C7077D6-4335-4FA9-A8C0-7A2E66E10C2F}" type="presParOf" srcId="{E012EB2D-31AA-46E6-A3B8-0E58E7AFC1B0}" destId="{4C5807C8-BC58-4CD4-AEC4-CA7E7CF42971}" srcOrd="1" destOrd="0" presId="urn:microsoft.com/office/officeart/2009/3/layout/HorizontalOrganizationChart"/>
    <dgm:cxn modelId="{28149468-9043-4603-8DAD-EF4E45D229D8}" type="presParOf" srcId="{32A01616-8EF9-4757-BD24-D54D4F252F53}" destId="{0D8543AE-7DDE-4371-9B1C-B21384897A7B}" srcOrd="1" destOrd="0" presId="urn:microsoft.com/office/officeart/2009/3/layout/HorizontalOrganizationChart"/>
    <dgm:cxn modelId="{533D3108-86DE-4ACE-9D1C-E04E1572D55D}" type="presParOf" srcId="{32A01616-8EF9-4757-BD24-D54D4F252F53}" destId="{418B548B-3BCB-46CD-918C-C2451A254519}" srcOrd="2" destOrd="0" presId="urn:microsoft.com/office/officeart/2009/3/layout/HorizontalOrganizationChart"/>
    <dgm:cxn modelId="{E253A5BC-3A5C-4CF7-9930-5E6AB88461A3}" type="presParOf" srcId="{E4D13941-AB7F-4265-830E-7D0E38356F4A}" destId="{E90B9E41-9D1C-4068-985E-DC13E972683A}" srcOrd="2" destOrd="0" presId="urn:microsoft.com/office/officeart/2009/3/layout/HorizontalOrganizationChart"/>
    <dgm:cxn modelId="{FD63194F-3B87-4154-818E-5CE462B843E7}" type="presParOf" srcId="{E4D13941-AB7F-4265-830E-7D0E38356F4A}" destId="{9051695F-22ED-4394-AB99-C9FDFC488EAF}" srcOrd="3" destOrd="0" presId="urn:microsoft.com/office/officeart/2009/3/layout/HorizontalOrganizationChart"/>
    <dgm:cxn modelId="{22465094-2669-484F-9EA9-E22FCF1B6333}" type="presParOf" srcId="{9051695F-22ED-4394-AB99-C9FDFC488EAF}" destId="{FEE60679-2352-427F-B1C5-3953D651A689}" srcOrd="0" destOrd="0" presId="urn:microsoft.com/office/officeart/2009/3/layout/HorizontalOrganizationChart"/>
    <dgm:cxn modelId="{F7943CF6-F484-4942-8CB8-705CC1637831}" type="presParOf" srcId="{FEE60679-2352-427F-B1C5-3953D651A689}" destId="{E582E2AC-D44D-4499-B270-05DD07B6F3BF}" srcOrd="0" destOrd="0" presId="urn:microsoft.com/office/officeart/2009/3/layout/HorizontalOrganizationChart"/>
    <dgm:cxn modelId="{BE446AF2-16B2-4BE1-90B0-51967ACD0CBD}" type="presParOf" srcId="{FEE60679-2352-427F-B1C5-3953D651A689}" destId="{D1233C31-D8BE-4DCB-9543-8F4CDE740CDD}" srcOrd="1" destOrd="0" presId="urn:microsoft.com/office/officeart/2009/3/layout/HorizontalOrganizationChart"/>
    <dgm:cxn modelId="{795B2BBA-7A1D-458A-98A5-A1B194368F77}" type="presParOf" srcId="{9051695F-22ED-4394-AB99-C9FDFC488EAF}" destId="{FF64B1F5-4443-4032-83DA-EF55DD4272E5}" srcOrd="1" destOrd="0" presId="urn:microsoft.com/office/officeart/2009/3/layout/HorizontalOrganizationChart"/>
    <dgm:cxn modelId="{DE141951-66F6-484B-9D44-A5ACEB1490C4}" type="presParOf" srcId="{FF64B1F5-4443-4032-83DA-EF55DD4272E5}" destId="{1A5F129E-EFF0-44CC-B2EA-6FD28FC990B7}" srcOrd="0" destOrd="0" presId="urn:microsoft.com/office/officeart/2009/3/layout/HorizontalOrganizationChart"/>
    <dgm:cxn modelId="{85C14107-0FC1-45CF-A444-6121F0970CB3}" type="presParOf" srcId="{FF64B1F5-4443-4032-83DA-EF55DD4272E5}" destId="{EC2ACD3F-5659-4550-9EA9-2466A4477163}" srcOrd="1" destOrd="0" presId="urn:microsoft.com/office/officeart/2009/3/layout/HorizontalOrganizationChart"/>
    <dgm:cxn modelId="{FD12A06F-5560-4D7C-A9AD-DD02F1A45406}" type="presParOf" srcId="{EC2ACD3F-5659-4550-9EA9-2466A4477163}" destId="{F23DE4FF-8816-4EFD-808C-0CE0A75F970A}" srcOrd="0" destOrd="0" presId="urn:microsoft.com/office/officeart/2009/3/layout/HorizontalOrganizationChart"/>
    <dgm:cxn modelId="{7207373E-0554-4548-BBE3-79B1B3B08B63}" type="presParOf" srcId="{F23DE4FF-8816-4EFD-808C-0CE0A75F970A}" destId="{19B34851-60A8-4A20-A66D-287DDCEB479C}" srcOrd="0" destOrd="0" presId="urn:microsoft.com/office/officeart/2009/3/layout/HorizontalOrganizationChart"/>
    <dgm:cxn modelId="{7E9E7C78-A4FF-4AFF-A3B0-1B119C65A656}" type="presParOf" srcId="{F23DE4FF-8816-4EFD-808C-0CE0A75F970A}" destId="{8D33E54F-9238-422B-B433-62DBA5167B2C}" srcOrd="1" destOrd="0" presId="urn:microsoft.com/office/officeart/2009/3/layout/HorizontalOrganizationChart"/>
    <dgm:cxn modelId="{4A4AD3D6-EFBE-4EA9-9190-DB63AA7A7D1D}" type="presParOf" srcId="{EC2ACD3F-5659-4550-9EA9-2466A4477163}" destId="{D033BA18-9389-47A0-95D5-FC6E6FF774D5}" srcOrd="1" destOrd="0" presId="urn:microsoft.com/office/officeart/2009/3/layout/HorizontalOrganizationChart"/>
    <dgm:cxn modelId="{936B1BFA-26F2-4214-AF1B-40B62102FB0F}" type="presParOf" srcId="{EC2ACD3F-5659-4550-9EA9-2466A4477163}" destId="{DD324ADE-DA4A-47BC-94C6-B4D869D69A09}" srcOrd="2" destOrd="0" presId="urn:microsoft.com/office/officeart/2009/3/layout/HorizontalOrganizationChart"/>
    <dgm:cxn modelId="{14EDB41E-EF62-4075-AA95-E2C306123787}" type="presParOf" srcId="{FF64B1F5-4443-4032-83DA-EF55DD4272E5}" destId="{A825AA32-E79B-4469-BCB8-5BAE49E6DDCC}" srcOrd="2" destOrd="0" presId="urn:microsoft.com/office/officeart/2009/3/layout/HorizontalOrganizationChart"/>
    <dgm:cxn modelId="{E93B418F-11B2-49A0-AEB0-C03D170F8A2E}" type="presParOf" srcId="{FF64B1F5-4443-4032-83DA-EF55DD4272E5}" destId="{A3CA2E4E-E9EB-4B8C-B626-97D766F28E30}" srcOrd="3" destOrd="0" presId="urn:microsoft.com/office/officeart/2009/3/layout/HorizontalOrganizationChart"/>
    <dgm:cxn modelId="{DE3F08E5-954D-4139-A4E4-D9E7976D02B6}" type="presParOf" srcId="{A3CA2E4E-E9EB-4B8C-B626-97D766F28E30}" destId="{A2361F82-9297-4D41-A7F9-B01D0E99A137}" srcOrd="0" destOrd="0" presId="urn:microsoft.com/office/officeart/2009/3/layout/HorizontalOrganizationChart"/>
    <dgm:cxn modelId="{8C5B0A58-4ABD-44EE-8DA4-C32200B5EB73}" type="presParOf" srcId="{A2361F82-9297-4D41-A7F9-B01D0E99A137}" destId="{F1017936-FEF3-49FA-B1DF-0C077B16B06D}" srcOrd="0" destOrd="0" presId="urn:microsoft.com/office/officeart/2009/3/layout/HorizontalOrganizationChart"/>
    <dgm:cxn modelId="{8D5F5C8F-FCFC-4DB7-822A-5515BB906D5F}" type="presParOf" srcId="{A2361F82-9297-4D41-A7F9-B01D0E99A137}" destId="{FE179E35-2E49-459A-99CE-FCA293C6B021}" srcOrd="1" destOrd="0" presId="urn:microsoft.com/office/officeart/2009/3/layout/HorizontalOrganizationChart"/>
    <dgm:cxn modelId="{72A1607D-21A5-41C3-97DF-323C88701CFA}" type="presParOf" srcId="{A3CA2E4E-E9EB-4B8C-B626-97D766F28E30}" destId="{E52B113B-5B07-44E0-B0CF-4C47FE42EEE2}" srcOrd="1" destOrd="0" presId="urn:microsoft.com/office/officeart/2009/3/layout/HorizontalOrganizationChart"/>
    <dgm:cxn modelId="{E282692F-BCC3-4152-A497-D253386F0257}" type="presParOf" srcId="{A3CA2E4E-E9EB-4B8C-B626-97D766F28E30}" destId="{B61BDB56-76D4-46A3-9257-4CFC75E150E2}" srcOrd="2" destOrd="0" presId="urn:microsoft.com/office/officeart/2009/3/layout/HorizontalOrganizationChart"/>
    <dgm:cxn modelId="{499571E1-EEBF-4F16-B9BF-C471DFC48AB2}" type="presParOf" srcId="{FF64B1F5-4443-4032-83DA-EF55DD4272E5}" destId="{0AC6662C-32B3-4649-8DE7-4FAC1C3ABF7D}" srcOrd="4" destOrd="0" presId="urn:microsoft.com/office/officeart/2009/3/layout/HorizontalOrganizationChart"/>
    <dgm:cxn modelId="{FD115413-62BB-4959-A3F5-FDFB06F46084}" type="presParOf" srcId="{FF64B1F5-4443-4032-83DA-EF55DD4272E5}" destId="{F51E0654-ABA9-4A4F-AFF4-095DCFCB3893}" srcOrd="5" destOrd="0" presId="urn:microsoft.com/office/officeart/2009/3/layout/HorizontalOrganizationChart"/>
    <dgm:cxn modelId="{E1BE189C-242A-40A8-ADCC-975E3C480040}" type="presParOf" srcId="{F51E0654-ABA9-4A4F-AFF4-095DCFCB3893}" destId="{BF574CC7-6F28-46CA-ADA3-B23AB159F1F6}" srcOrd="0" destOrd="0" presId="urn:microsoft.com/office/officeart/2009/3/layout/HorizontalOrganizationChart"/>
    <dgm:cxn modelId="{55F62815-792C-4B76-B94C-BCC2E90B7F6A}" type="presParOf" srcId="{BF574CC7-6F28-46CA-ADA3-B23AB159F1F6}" destId="{CBDCAF86-33AE-46A6-B70D-BE5DA6A49496}" srcOrd="0" destOrd="0" presId="urn:microsoft.com/office/officeart/2009/3/layout/HorizontalOrganizationChart"/>
    <dgm:cxn modelId="{8DF3C2D9-FE73-42C8-9E30-4CA281C59606}" type="presParOf" srcId="{BF574CC7-6F28-46CA-ADA3-B23AB159F1F6}" destId="{9ED21FBA-00E3-4100-A949-1E05501DD403}" srcOrd="1" destOrd="0" presId="urn:microsoft.com/office/officeart/2009/3/layout/HorizontalOrganizationChart"/>
    <dgm:cxn modelId="{B5AEAD39-391E-4677-87FD-6BC8DAFB1EEF}" type="presParOf" srcId="{F51E0654-ABA9-4A4F-AFF4-095DCFCB3893}" destId="{22E390C0-F56F-4614-8E82-6229F8CFE425}" srcOrd="1" destOrd="0" presId="urn:microsoft.com/office/officeart/2009/3/layout/HorizontalOrganizationChart"/>
    <dgm:cxn modelId="{7072BA07-6497-4D42-B61D-FB12C1040AA1}" type="presParOf" srcId="{F51E0654-ABA9-4A4F-AFF4-095DCFCB3893}" destId="{391A6AF3-A4DF-42D8-A2CB-D3CCA017F6C9}" srcOrd="2" destOrd="0" presId="urn:microsoft.com/office/officeart/2009/3/layout/HorizontalOrganizationChart"/>
    <dgm:cxn modelId="{211CE76A-5E42-4F02-B171-E57658CA45F1}" type="presParOf" srcId="{9051695F-22ED-4394-AB99-C9FDFC488EAF}" destId="{1E901885-0C57-4331-91BC-16AB11C71107}" srcOrd="2" destOrd="0" presId="urn:microsoft.com/office/officeart/2009/3/layout/HorizontalOrganizationChart"/>
    <dgm:cxn modelId="{53421BFE-6CD9-4235-A6D3-2695BF3E1721}" type="presParOf" srcId="{58C4E4B9-8DA8-4450-BE9C-8A0D0298B341}" destId="{267ADD34-C448-4282-AB9A-7FF8E9F9B0A1}" srcOrd="2" destOrd="0" presId="urn:microsoft.com/office/officeart/2009/3/layout/HorizontalOrganizationChart"/>
    <dgm:cxn modelId="{B37ECDFC-4ED1-45E8-91CE-60164F026574}" type="presParOf" srcId="{499EE142-F761-40BE-8126-743BD781CE0B}" destId="{9C048B02-233D-4987-8B75-DB8AFBD5ACC2}" srcOrd="2" destOrd="0" presId="urn:microsoft.com/office/officeart/2009/3/layout/HorizontalOrganizationChart"/>
    <dgm:cxn modelId="{9EFD3682-C8D6-4ECC-8A67-EBF921B29F76}" type="presParOf" srcId="{499EE142-F761-40BE-8126-743BD781CE0B}" destId="{411DD9A8-B72F-46A9-9984-AA8B0267401D}" srcOrd="3" destOrd="0" presId="urn:microsoft.com/office/officeart/2009/3/layout/HorizontalOrganizationChart"/>
    <dgm:cxn modelId="{B7B94355-D8AC-470A-ABBF-129F808558E7}" type="presParOf" srcId="{411DD9A8-B72F-46A9-9984-AA8B0267401D}" destId="{3B81A790-A36D-4A25-83C0-64841AEBEF72}" srcOrd="0" destOrd="0" presId="urn:microsoft.com/office/officeart/2009/3/layout/HorizontalOrganizationChart"/>
    <dgm:cxn modelId="{6DEEB63F-78AE-4B66-8BB3-31AAC91FCEF7}" type="presParOf" srcId="{3B81A790-A36D-4A25-83C0-64841AEBEF72}" destId="{26ACC075-4EE5-44E7-950C-411FF6490462}" srcOrd="0" destOrd="0" presId="urn:microsoft.com/office/officeart/2009/3/layout/HorizontalOrganizationChart"/>
    <dgm:cxn modelId="{4ADCF092-5841-44F8-8504-A3FAD5D954FF}" type="presParOf" srcId="{3B81A790-A36D-4A25-83C0-64841AEBEF72}" destId="{1D903299-7939-49D9-AF31-422516922CF6}" srcOrd="1" destOrd="0" presId="urn:microsoft.com/office/officeart/2009/3/layout/HorizontalOrganizationChart"/>
    <dgm:cxn modelId="{B12B5D39-BD96-430C-9AD0-CE2CB441BE8F}" type="presParOf" srcId="{411DD9A8-B72F-46A9-9984-AA8B0267401D}" destId="{2B25A7ED-B535-4951-A03B-442882D51416}" srcOrd="1" destOrd="0" presId="urn:microsoft.com/office/officeart/2009/3/layout/HorizontalOrganizationChart"/>
    <dgm:cxn modelId="{5C562297-D9AB-4701-B8DE-129106110088}" type="presParOf" srcId="{411DD9A8-B72F-46A9-9984-AA8B0267401D}" destId="{C05DE9C2-61B0-49AE-BFA8-FF9A53135048}" srcOrd="2" destOrd="0" presId="urn:microsoft.com/office/officeart/2009/3/layout/HorizontalOrganizationChart"/>
    <dgm:cxn modelId="{14038B8E-FF6B-4F98-880A-BD0E1A161CB2}" type="presParOf" srcId="{CB4B643B-3185-455F-AE39-B9AC9EE3299F}" destId="{4286FD65-B551-406F-89E4-D3BFB031B49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9967C0-A6D8-4076-AE41-E8EEFD4FA7F2}" type="doc">
      <dgm:prSet loTypeId="urn:microsoft.com/office/officeart/2005/8/layout/arrow2" loCatId="process" qsTypeId="urn:microsoft.com/office/officeart/2005/8/quickstyle/simple1" qsCatId="simple" csTypeId="urn:microsoft.com/office/officeart/2005/8/colors/accent2_2" csCatId="accent2" phldr="1"/>
      <dgm:spPr/>
    </dgm:pt>
    <dgm:pt modelId="{1EAF27FF-6E2D-4346-A1E5-EE1F396B2A5F}">
      <dgm:prSet phldrT="[文本]" custT="1"/>
      <dgm:spPr/>
      <dgm:t>
        <a:bodyPr/>
        <a:lstStyle/>
        <a:p>
          <a:r>
            <a:rPr lang="en-US" sz="1800" dirty="0"/>
            <a:t>Manual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85F9E98-245F-47E3-9904-7DC1D7E526A4}" type="parTrans" cxnId="{9476D8C4-460B-4D1D-9627-8BE0A324C071}">
      <dgm:prSet/>
      <dgm:spPr/>
      <dgm:t>
        <a:bodyPr/>
        <a:lstStyle/>
        <a:p>
          <a:endParaRPr lang="zh-CN" altLang="en-US"/>
        </a:p>
      </dgm:t>
    </dgm:pt>
    <dgm:pt modelId="{7FB76594-8589-41AB-AFB5-715F84DFBC30}" type="sibTrans" cxnId="{9476D8C4-460B-4D1D-9627-8BE0A324C071}">
      <dgm:prSet/>
      <dgm:spPr/>
      <dgm:t>
        <a:bodyPr/>
        <a:lstStyle/>
        <a:p>
          <a:endParaRPr lang="zh-CN" altLang="en-US"/>
        </a:p>
      </dgm:t>
    </dgm:pt>
    <dgm:pt modelId="{DCC84693-7719-49DA-BAB3-840720B400A5}">
      <dgm:prSet phldrT="[文本]" custT="1"/>
      <dgm:spPr/>
      <dgm:t>
        <a:bodyPr/>
        <a:lstStyle/>
        <a:p>
          <a:r>
            <a:rPr lang="en-US" sz="1800" dirty="0"/>
            <a:t>File system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AEE84772-9C29-4424-B2EF-8B664F9B5B46}" type="parTrans" cxnId="{F0CAE708-63BE-4638-B9D6-64CDA010FFC5}">
      <dgm:prSet/>
      <dgm:spPr/>
      <dgm:t>
        <a:bodyPr/>
        <a:lstStyle/>
        <a:p>
          <a:endParaRPr lang="zh-CN" altLang="en-US"/>
        </a:p>
      </dgm:t>
    </dgm:pt>
    <dgm:pt modelId="{F1B91244-FCC5-4E7F-9060-5ACA90B58335}" type="sibTrans" cxnId="{F0CAE708-63BE-4638-B9D6-64CDA010FFC5}">
      <dgm:prSet/>
      <dgm:spPr/>
      <dgm:t>
        <a:bodyPr/>
        <a:lstStyle/>
        <a:p>
          <a:endParaRPr lang="zh-CN" altLang="en-US"/>
        </a:p>
      </dgm:t>
    </dgm:pt>
    <dgm:pt modelId="{E80202B7-4D8F-4D98-9F01-A70AFA60A94A}">
      <dgm:prSet phldrT="[文本]" custT="1"/>
      <dgm:spPr/>
      <dgm:t>
        <a:bodyPr/>
        <a:lstStyle/>
        <a:p>
          <a:r>
            <a:rPr lang="en-US" sz="1800" dirty="0"/>
            <a:t>Traditional database system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7BBA07A-DD03-41F0-81F4-6F3CD741B27C}" type="parTrans" cxnId="{59C11CFF-B908-4222-8D07-FA9D9A13B406}">
      <dgm:prSet/>
      <dgm:spPr/>
      <dgm:t>
        <a:bodyPr/>
        <a:lstStyle/>
        <a:p>
          <a:endParaRPr lang="zh-CN" altLang="en-US"/>
        </a:p>
      </dgm:t>
    </dgm:pt>
    <dgm:pt modelId="{72098113-135B-49B4-ACB0-C3C54B55F464}" type="sibTrans" cxnId="{59C11CFF-B908-4222-8D07-FA9D9A13B406}">
      <dgm:prSet/>
      <dgm:spPr/>
      <dgm:t>
        <a:bodyPr/>
        <a:lstStyle/>
        <a:p>
          <a:endParaRPr lang="zh-CN" altLang="en-US"/>
        </a:p>
      </dgm:t>
    </dgm:pt>
    <dgm:pt modelId="{44EAD048-C96F-4F16-9F3F-AA6ACC4C0D4A}">
      <dgm:prSet phldrT="[文本]" custT="1"/>
      <dgm:spPr/>
      <dgm:t>
        <a:bodyPr/>
        <a:lstStyle/>
        <a:p>
          <a:r>
            <a:rPr lang="en-US" sz="1800" dirty="0"/>
            <a:t>Big data management</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2E1B2EB9-5A87-4CD3-AD4F-23B2C4E59CBE}" type="parTrans" cxnId="{40D29358-69AE-4E9A-9FEC-A7D6AAC4E45B}">
      <dgm:prSet/>
      <dgm:spPr/>
      <dgm:t>
        <a:bodyPr/>
        <a:lstStyle/>
        <a:p>
          <a:endParaRPr lang="zh-CN" altLang="en-US"/>
        </a:p>
      </dgm:t>
    </dgm:pt>
    <dgm:pt modelId="{74708BB5-FFCB-4F36-BA60-7C30639D28BF}" type="sibTrans" cxnId="{40D29358-69AE-4E9A-9FEC-A7D6AAC4E45B}">
      <dgm:prSet/>
      <dgm:spPr/>
      <dgm:t>
        <a:bodyPr/>
        <a:lstStyle/>
        <a:p>
          <a:endParaRPr lang="zh-CN" altLang="en-US"/>
        </a:p>
      </dgm:t>
    </dgm:pt>
    <dgm:pt modelId="{615C2103-4AD7-4223-BCD1-D277D86D98E7}" type="pres">
      <dgm:prSet presAssocID="{009967C0-A6D8-4076-AE41-E8EEFD4FA7F2}" presName="arrowDiagram" presStyleCnt="0">
        <dgm:presLayoutVars>
          <dgm:chMax val="5"/>
          <dgm:dir/>
          <dgm:resizeHandles val="exact"/>
        </dgm:presLayoutVars>
      </dgm:prSet>
      <dgm:spPr/>
    </dgm:pt>
    <dgm:pt modelId="{53D66304-7506-4A51-80C2-105681F1ED0E}" type="pres">
      <dgm:prSet presAssocID="{009967C0-A6D8-4076-AE41-E8EEFD4FA7F2}" presName="arrow" presStyleLbl="bgShp" presStyleIdx="0" presStyleCnt="1" custScaleX="113832"/>
      <dgm:spPr/>
    </dgm:pt>
    <dgm:pt modelId="{4D6FEAA8-F1DA-4374-BCE4-C72F346A825D}" type="pres">
      <dgm:prSet presAssocID="{009967C0-A6D8-4076-AE41-E8EEFD4FA7F2}" presName="arrowDiagram4" presStyleCnt="0"/>
      <dgm:spPr/>
    </dgm:pt>
    <dgm:pt modelId="{9E4C0C8D-271B-4E9F-89A0-5B69B4E809A9}" type="pres">
      <dgm:prSet presAssocID="{1EAF27FF-6E2D-4346-A1E5-EE1F396B2A5F}" presName="bullet4a" presStyleLbl="node1" presStyleIdx="0" presStyleCnt="4" custLinFactY="-9838" custLinFactNeighborX="-51044" custLinFactNeighborY="-100000"/>
      <dgm:spPr/>
    </dgm:pt>
    <dgm:pt modelId="{01526E06-8E85-418E-A0D4-6EF54A933D0C}" type="pres">
      <dgm:prSet presAssocID="{1EAF27FF-6E2D-4346-A1E5-EE1F396B2A5F}" presName="textBox4a" presStyleLbl="revTx" presStyleIdx="0" presStyleCnt="4" custScaleX="114849">
        <dgm:presLayoutVars>
          <dgm:bulletEnabled val="1"/>
        </dgm:presLayoutVars>
      </dgm:prSet>
      <dgm:spPr/>
    </dgm:pt>
    <dgm:pt modelId="{34E68287-E405-4EB0-816A-200B4A435CA0}" type="pres">
      <dgm:prSet presAssocID="{DCC84693-7719-49DA-BAB3-840720B400A5}" presName="bullet4b" presStyleLbl="node1" presStyleIdx="1" presStyleCnt="4"/>
      <dgm:spPr/>
    </dgm:pt>
    <dgm:pt modelId="{E05B7BCF-2132-482F-8EBE-E9F5DFAF3CCD}" type="pres">
      <dgm:prSet presAssocID="{DCC84693-7719-49DA-BAB3-840720B400A5}" presName="textBox4b" presStyleLbl="revTx" presStyleIdx="1" presStyleCnt="4" custScaleX="114849" custScaleY="63348" custLinFactNeighborY="-7616">
        <dgm:presLayoutVars>
          <dgm:bulletEnabled val="1"/>
        </dgm:presLayoutVars>
      </dgm:prSet>
      <dgm:spPr/>
    </dgm:pt>
    <dgm:pt modelId="{463C3B69-DCAE-4760-AF98-088C2D2841B1}" type="pres">
      <dgm:prSet presAssocID="{E80202B7-4D8F-4D98-9F01-A70AFA60A94A}" presName="bullet4c" presStyleLbl="node1" presStyleIdx="2" presStyleCnt="4"/>
      <dgm:spPr/>
    </dgm:pt>
    <dgm:pt modelId="{58899ACC-8311-4364-9EF6-5A512A0FAB2C}" type="pres">
      <dgm:prSet presAssocID="{E80202B7-4D8F-4D98-9F01-A70AFA60A94A}" presName="textBox4c" presStyleLbl="revTx" presStyleIdx="2" presStyleCnt="4" custScaleX="114849" custScaleY="69256">
        <dgm:presLayoutVars>
          <dgm:bulletEnabled val="1"/>
        </dgm:presLayoutVars>
      </dgm:prSet>
      <dgm:spPr/>
    </dgm:pt>
    <dgm:pt modelId="{914F0CF4-2C97-4239-B2E6-75502591F29B}" type="pres">
      <dgm:prSet presAssocID="{44EAD048-C96F-4F16-9F3F-AA6ACC4C0D4A}" presName="bullet4d" presStyleLbl="node1" presStyleIdx="3" presStyleCnt="4"/>
      <dgm:spPr/>
    </dgm:pt>
    <dgm:pt modelId="{C242AD64-0B22-44E2-B068-3EDCF1C71630}" type="pres">
      <dgm:prSet presAssocID="{44EAD048-C96F-4F16-9F3F-AA6ACC4C0D4A}" presName="textBox4d" presStyleLbl="revTx" presStyleIdx="3" presStyleCnt="4" custScaleX="114849" custScaleY="76639">
        <dgm:presLayoutVars>
          <dgm:bulletEnabled val="1"/>
        </dgm:presLayoutVars>
      </dgm:prSet>
      <dgm:spPr/>
    </dgm:pt>
  </dgm:ptLst>
  <dgm:cxnLst>
    <dgm:cxn modelId="{F0CAE708-63BE-4638-B9D6-64CDA010FFC5}" srcId="{009967C0-A6D8-4076-AE41-E8EEFD4FA7F2}" destId="{DCC84693-7719-49DA-BAB3-840720B400A5}" srcOrd="1" destOrd="0" parTransId="{AEE84772-9C29-4424-B2EF-8B664F9B5B46}" sibTransId="{F1B91244-FCC5-4E7F-9060-5ACA90B58335}"/>
    <dgm:cxn modelId="{40D29358-69AE-4E9A-9FEC-A7D6AAC4E45B}" srcId="{009967C0-A6D8-4076-AE41-E8EEFD4FA7F2}" destId="{44EAD048-C96F-4F16-9F3F-AA6ACC4C0D4A}" srcOrd="3" destOrd="0" parTransId="{2E1B2EB9-5A87-4CD3-AD4F-23B2C4E59CBE}" sibTransId="{74708BB5-FFCB-4F36-BA60-7C30639D28BF}"/>
    <dgm:cxn modelId="{D64E3F7A-88C4-4705-8468-D8D5EF8BD2AA}" type="presOf" srcId="{E80202B7-4D8F-4D98-9F01-A70AFA60A94A}" destId="{58899ACC-8311-4364-9EF6-5A512A0FAB2C}" srcOrd="0" destOrd="0" presId="urn:microsoft.com/office/officeart/2005/8/layout/arrow2"/>
    <dgm:cxn modelId="{F9FC8E92-D9C5-4CF3-91DF-188DD5E46A4E}" type="presOf" srcId="{009967C0-A6D8-4076-AE41-E8EEFD4FA7F2}" destId="{615C2103-4AD7-4223-BCD1-D277D86D98E7}" srcOrd="0" destOrd="0" presId="urn:microsoft.com/office/officeart/2005/8/layout/arrow2"/>
    <dgm:cxn modelId="{285D7F99-A766-49E9-A640-5A77A8A4D0CC}" type="presOf" srcId="{1EAF27FF-6E2D-4346-A1E5-EE1F396B2A5F}" destId="{01526E06-8E85-418E-A0D4-6EF54A933D0C}" srcOrd="0" destOrd="0" presId="urn:microsoft.com/office/officeart/2005/8/layout/arrow2"/>
    <dgm:cxn modelId="{F6DFC79F-34F1-49B9-B3D9-823E88AE32E0}" type="presOf" srcId="{44EAD048-C96F-4F16-9F3F-AA6ACC4C0D4A}" destId="{C242AD64-0B22-44E2-B068-3EDCF1C71630}" srcOrd="0" destOrd="0" presId="urn:microsoft.com/office/officeart/2005/8/layout/arrow2"/>
    <dgm:cxn modelId="{9476D8C4-460B-4D1D-9627-8BE0A324C071}" srcId="{009967C0-A6D8-4076-AE41-E8EEFD4FA7F2}" destId="{1EAF27FF-6E2D-4346-A1E5-EE1F396B2A5F}" srcOrd="0" destOrd="0" parTransId="{D85F9E98-245F-47E3-9904-7DC1D7E526A4}" sibTransId="{7FB76594-8589-41AB-AFB5-715F84DFBC30}"/>
    <dgm:cxn modelId="{893A23E3-3ECD-477D-A26B-4DB0588FA8FC}" type="presOf" srcId="{DCC84693-7719-49DA-BAB3-840720B400A5}" destId="{E05B7BCF-2132-482F-8EBE-E9F5DFAF3CCD}" srcOrd="0" destOrd="0" presId="urn:microsoft.com/office/officeart/2005/8/layout/arrow2"/>
    <dgm:cxn modelId="{59C11CFF-B908-4222-8D07-FA9D9A13B406}" srcId="{009967C0-A6D8-4076-AE41-E8EEFD4FA7F2}" destId="{E80202B7-4D8F-4D98-9F01-A70AFA60A94A}" srcOrd="2" destOrd="0" parTransId="{B7BBA07A-DD03-41F0-81F4-6F3CD741B27C}" sibTransId="{72098113-135B-49B4-ACB0-C3C54B55F464}"/>
    <dgm:cxn modelId="{3B1A65F8-1213-4E1B-A339-F3A7F9A7FABF}" type="presParOf" srcId="{615C2103-4AD7-4223-BCD1-D277D86D98E7}" destId="{53D66304-7506-4A51-80C2-105681F1ED0E}" srcOrd="0" destOrd="0" presId="urn:microsoft.com/office/officeart/2005/8/layout/arrow2"/>
    <dgm:cxn modelId="{1A07E007-BEDF-4320-8602-82790383B285}" type="presParOf" srcId="{615C2103-4AD7-4223-BCD1-D277D86D98E7}" destId="{4D6FEAA8-F1DA-4374-BCE4-C72F346A825D}" srcOrd="1" destOrd="0" presId="urn:microsoft.com/office/officeart/2005/8/layout/arrow2"/>
    <dgm:cxn modelId="{0A7120D4-6D6B-4169-8076-1636762437C4}" type="presParOf" srcId="{4D6FEAA8-F1DA-4374-BCE4-C72F346A825D}" destId="{9E4C0C8D-271B-4E9F-89A0-5B69B4E809A9}" srcOrd="0" destOrd="0" presId="urn:microsoft.com/office/officeart/2005/8/layout/arrow2"/>
    <dgm:cxn modelId="{1326E7F3-C050-458A-8B9B-702CD498AB89}" type="presParOf" srcId="{4D6FEAA8-F1DA-4374-BCE4-C72F346A825D}" destId="{01526E06-8E85-418E-A0D4-6EF54A933D0C}" srcOrd="1" destOrd="0" presId="urn:microsoft.com/office/officeart/2005/8/layout/arrow2"/>
    <dgm:cxn modelId="{AB569121-71AD-4E83-AC18-0BA12ECD7657}" type="presParOf" srcId="{4D6FEAA8-F1DA-4374-BCE4-C72F346A825D}" destId="{34E68287-E405-4EB0-816A-200B4A435CA0}" srcOrd="2" destOrd="0" presId="urn:microsoft.com/office/officeart/2005/8/layout/arrow2"/>
    <dgm:cxn modelId="{F1192538-5EE6-4EB6-A66F-F39DFC5B8AC4}" type="presParOf" srcId="{4D6FEAA8-F1DA-4374-BCE4-C72F346A825D}" destId="{E05B7BCF-2132-482F-8EBE-E9F5DFAF3CCD}" srcOrd="3" destOrd="0" presId="urn:microsoft.com/office/officeart/2005/8/layout/arrow2"/>
    <dgm:cxn modelId="{D29A362C-31AC-4B35-9BEB-3A26BDF0AB0F}" type="presParOf" srcId="{4D6FEAA8-F1DA-4374-BCE4-C72F346A825D}" destId="{463C3B69-DCAE-4760-AF98-088C2D2841B1}" srcOrd="4" destOrd="0" presId="urn:microsoft.com/office/officeart/2005/8/layout/arrow2"/>
    <dgm:cxn modelId="{A2749D75-7212-461D-A82E-0D575A78B149}" type="presParOf" srcId="{4D6FEAA8-F1DA-4374-BCE4-C72F346A825D}" destId="{58899ACC-8311-4364-9EF6-5A512A0FAB2C}" srcOrd="5" destOrd="0" presId="urn:microsoft.com/office/officeart/2005/8/layout/arrow2"/>
    <dgm:cxn modelId="{5B5D93FC-043A-4970-9C65-90A1C3AD6072}" type="presParOf" srcId="{4D6FEAA8-F1DA-4374-BCE4-C72F346A825D}" destId="{914F0CF4-2C97-4239-B2E6-75502591F29B}" srcOrd="6" destOrd="0" presId="urn:microsoft.com/office/officeart/2005/8/layout/arrow2"/>
    <dgm:cxn modelId="{3E4BBDB6-E952-4432-A6EB-C53612B8F247}" type="presParOf" srcId="{4D6FEAA8-F1DA-4374-BCE4-C72F346A825D}" destId="{C242AD64-0B22-44E2-B068-3EDCF1C7163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CDF1B-E0C5-43D5-8F27-982DF3D3F283}" type="doc">
      <dgm:prSet loTypeId="urn:microsoft.com/office/officeart/2005/8/layout/hProcess9" loCatId="process" qsTypeId="urn:microsoft.com/office/officeart/2005/8/quickstyle/simple1" qsCatId="simple" csTypeId="urn:microsoft.com/office/officeart/2005/8/colors/accent2_2" csCatId="accent2" phldr="1"/>
      <dgm:spPr/>
    </dgm:pt>
    <dgm:pt modelId="{94BE0A98-40CC-4B52-A3D3-88202340D8D9}">
      <dgm:prSet phldrT="[文本]" custT="1"/>
      <dgm:spPr/>
      <dgm:t>
        <a:bodyPr/>
        <a:lstStyle/>
        <a:p>
          <a:r>
            <a:rPr lang="en-US" sz="1800" dirty="0">
              <a:latin typeface="Huawei Sans" panose="020C0503030203020204" pitchFamily="34" charset="0"/>
              <a:ea typeface="+mj-ea"/>
            </a:rPr>
            <a:t>1950s–1960s</a:t>
          </a:r>
        </a:p>
        <a:p>
          <a:r>
            <a:rPr lang="en-US" sz="1800" dirty="0">
              <a:latin typeface="Huawei Sans" panose="020C0503030203020204" pitchFamily="34" charset="0"/>
              <a:ea typeface="+mj-ea"/>
            </a:rPr>
            <a:t>Giant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1A7DAE4-8636-4EBC-9FAF-88B2C76BEC44}" type="parTrans" cxnId="{81343627-B5AE-4155-B602-6EAC58E8CD64}">
      <dgm:prSet/>
      <dgm:spPr/>
      <dgm:t>
        <a:bodyPr/>
        <a:lstStyle/>
        <a:p>
          <a:endParaRPr lang="zh-CN" altLang="en-US" sz="1800">
            <a:latin typeface="+mj-ea"/>
            <a:ea typeface="+mj-ea"/>
          </a:endParaRPr>
        </a:p>
      </dgm:t>
    </dgm:pt>
    <dgm:pt modelId="{AD22071B-925B-4C97-802D-4E0B5EF1E5B1}" type="sibTrans" cxnId="{81343627-B5AE-4155-B602-6EAC58E8CD64}">
      <dgm:prSet/>
      <dgm:spPr/>
      <dgm:t>
        <a:bodyPr/>
        <a:lstStyle/>
        <a:p>
          <a:endParaRPr lang="zh-CN" altLang="en-US" sz="1800">
            <a:latin typeface="+mj-ea"/>
            <a:ea typeface="+mj-ea"/>
          </a:endParaRPr>
        </a:p>
      </dgm:t>
    </dgm:pt>
    <dgm:pt modelId="{AF3E8F6D-7D98-45A0-8BB8-EDC18207E938}">
      <dgm:prSet phldrT="[文本]" custT="1"/>
      <dgm:spPr/>
      <dgm:t>
        <a:bodyPr/>
        <a:lstStyle/>
        <a:p>
          <a:r>
            <a:rPr lang="en-US" sz="1800" dirty="0">
              <a:latin typeface="Huawei Sans" panose="020C0503030203020204" pitchFamily="34" charset="0"/>
              <a:ea typeface="+mj-ea"/>
            </a:rPr>
            <a:t>1960s–1970s</a:t>
          </a:r>
        </a:p>
        <a:p>
          <a:r>
            <a:rPr lang="en-US" sz="1800" dirty="0">
              <a:latin typeface="Huawei Sans" panose="020C0503030203020204" pitchFamily="34" charset="0"/>
              <a:ea typeface="+mj-ea"/>
            </a:rPr>
            <a:t>14-inch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49C10D2B-3CAA-49E9-9B25-6A822F3DD05B}" type="parTrans" cxnId="{FA134B42-CCAE-4745-B420-908468E0E75F}">
      <dgm:prSet/>
      <dgm:spPr/>
      <dgm:t>
        <a:bodyPr/>
        <a:lstStyle/>
        <a:p>
          <a:endParaRPr lang="zh-CN" altLang="en-US" sz="1800">
            <a:latin typeface="+mj-ea"/>
            <a:ea typeface="+mj-ea"/>
          </a:endParaRPr>
        </a:p>
      </dgm:t>
    </dgm:pt>
    <dgm:pt modelId="{63DEF5B3-56FC-47D0-A818-273A2809407D}" type="sibTrans" cxnId="{FA134B42-CCAE-4745-B420-908468E0E75F}">
      <dgm:prSet/>
      <dgm:spPr/>
      <dgm:t>
        <a:bodyPr/>
        <a:lstStyle/>
        <a:p>
          <a:endParaRPr lang="zh-CN" altLang="en-US" sz="1800">
            <a:latin typeface="+mj-ea"/>
            <a:ea typeface="+mj-ea"/>
          </a:endParaRPr>
        </a:p>
      </dgm:t>
    </dgm:pt>
    <dgm:pt modelId="{4F8EA873-A9C4-40F5-82BB-DACAF1C9A3FF}">
      <dgm:prSet phldrT="[文本]" custT="1"/>
      <dgm:spPr/>
      <dgm:t>
        <a:bodyPr/>
        <a:lstStyle/>
        <a:p>
          <a:r>
            <a:rPr lang="en-US" sz="1800" dirty="0">
              <a:latin typeface="Huawei Sans" panose="020C0503030203020204" pitchFamily="34" charset="0"/>
              <a:ea typeface="+mj-ea"/>
            </a:rPr>
            <a:t>1970s–1980s</a:t>
          </a:r>
        </a:p>
        <a:p>
          <a:r>
            <a:rPr lang="en-US" sz="1800" dirty="0">
              <a:latin typeface="Huawei Sans" panose="020C0503030203020204" pitchFamily="34" charset="0"/>
              <a:ea typeface="+mj-ea"/>
            </a:rPr>
            <a:t>8-inch disk</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B11FA4D7-AF0E-4D24-AFEC-4DD6D146A6B8}" type="parTrans" cxnId="{7CD2D917-6F86-405F-88ED-393F2EB3A088}">
      <dgm:prSet/>
      <dgm:spPr/>
      <dgm:t>
        <a:bodyPr/>
        <a:lstStyle/>
        <a:p>
          <a:endParaRPr lang="zh-CN" altLang="en-US" sz="1800">
            <a:latin typeface="+mj-ea"/>
            <a:ea typeface="+mj-ea"/>
          </a:endParaRPr>
        </a:p>
      </dgm:t>
    </dgm:pt>
    <dgm:pt modelId="{2887D663-BF5D-4CDC-A7ED-61C208A149A3}" type="sibTrans" cxnId="{7CD2D917-6F86-405F-88ED-393F2EB3A088}">
      <dgm:prSet/>
      <dgm:spPr/>
      <dgm:t>
        <a:bodyPr/>
        <a:lstStyle/>
        <a:p>
          <a:endParaRPr lang="zh-CN" altLang="en-US" sz="1800">
            <a:latin typeface="+mj-ea"/>
            <a:ea typeface="+mj-ea"/>
          </a:endParaRPr>
        </a:p>
      </dgm:t>
    </dgm:pt>
    <dgm:pt modelId="{30EEDAB5-6A79-4707-A06D-B72275AEE2C9}">
      <dgm:prSet phldrT="[文本]" custT="1"/>
      <dgm:spPr/>
      <dgm:t>
        <a:bodyPr/>
        <a:lstStyle/>
        <a:p>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1980s-1990s</a:t>
          </a:r>
        </a:p>
        <a:p>
          <a:r>
            <a:rPr lang="en-US" sz="1800" dirty="0">
              <a:latin typeface="Huawei Sans" panose="020C0503030203020204" pitchFamily="34" charset="0"/>
              <a:ea typeface="+mj-ea"/>
            </a:rPr>
            <a:t>Portable</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697A0454-C74B-4CB7-8AD1-0180C8322C04}" type="parTrans" cxnId="{D8600CAA-FD88-4558-88F1-8B93F850045E}">
      <dgm:prSet/>
      <dgm:spPr/>
      <dgm:t>
        <a:bodyPr/>
        <a:lstStyle/>
        <a:p>
          <a:endParaRPr lang="zh-CN" altLang="en-US" sz="1800">
            <a:latin typeface="+mj-ea"/>
            <a:ea typeface="+mj-ea"/>
          </a:endParaRPr>
        </a:p>
      </dgm:t>
    </dgm:pt>
    <dgm:pt modelId="{1EFF1F6E-C52B-4997-93EF-FDBBAFC2C214}" type="sibTrans" cxnId="{D8600CAA-FD88-4558-88F1-8B93F850045E}">
      <dgm:prSet/>
      <dgm:spPr/>
      <dgm:t>
        <a:bodyPr/>
        <a:lstStyle/>
        <a:p>
          <a:endParaRPr lang="zh-CN" altLang="en-US" sz="1800">
            <a:latin typeface="+mj-ea"/>
            <a:ea typeface="+mj-ea"/>
          </a:endParaRPr>
        </a:p>
      </dgm:t>
    </dgm:pt>
    <dgm:pt modelId="{DBB415E2-7DC1-4983-8BED-09EBBCC33D96}">
      <dgm:prSet custT="1"/>
      <dgm:spPr/>
      <dgm:t>
        <a:bodyPr/>
        <a:lstStyle/>
        <a:p>
          <a:r>
            <a:rPr lang="en-US" altLang="zh-CN" sz="1800" dirty="0">
              <a:latin typeface="Huawei Sans" panose="020C0503030203020204" pitchFamily="34" charset="0"/>
              <a:ea typeface="方正兰亭黑简体" panose="02000000000000000000" pitchFamily="2" charset="-122"/>
              <a:sym typeface="Huawei Sans" panose="020C0503030203020204" pitchFamily="34" charset="0"/>
            </a:rPr>
            <a:t>1990s-</a:t>
          </a:r>
        </a:p>
        <a:p>
          <a:r>
            <a:rPr lang="en-US" sz="1800" dirty="0">
              <a:latin typeface="Huawei Sans" panose="020C0503030203020204" pitchFamily="34" charset="0"/>
              <a:ea typeface="+mj-ea"/>
            </a:rPr>
            <a:t>Microdrive</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2742989-A30F-49BC-A7F4-EC694260B0DE}" type="parTrans" cxnId="{8AAF2CB7-DD3F-4C06-85C0-3A59461EAAC5}">
      <dgm:prSet/>
      <dgm:spPr/>
      <dgm:t>
        <a:bodyPr/>
        <a:lstStyle/>
        <a:p>
          <a:endParaRPr lang="zh-CN" altLang="en-US" sz="1800">
            <a:latin typeface="+mj-ea"/>
            <a:ea typeface="+mj-ea"/>
          </a:endParaRPr>
        </a:p>
      </dgm:t>
    </dgm:pt>
    <dgm:pt modelId="{95C043CA-543B-42D1-9556-21B736049163}" type="sibTrans" cxnId="{8AAF2CB7-DD3F-4C06-85C0-3A59461EAAC5}">
      <dgm:prSet/>
      <dgm:spPr/>
      <dgm:t>
        <a:bodyPr/>
        <a:lstStyle/>
        <a:p>
          <a:endParaRPr lang="zh-CN" altLang="en-US" sz="1800">
            <a:latin typeface="+mj-ea"/>
            <a:ea typeface="+mj-ea"/>
          </a:endParaRPr>
        </a:p>
      </dgm:t>
    </dgm:pt>
    <dgm:pt modelId="{617283CF-58D3-4A76-843A-BEC465AF0A01}" type="pres">
      <dgm:prSet presAssocID="{7EDCDF1B-E0C5-43D5-8F27-982DF3D3F283}" presName="CompostProcess" presStyleCnt="0">
        <dgm:presLayoutVars>
          <dgm:dir/>
          <dgm:resizeHandles val="exact"/>
        </dgm:presLayoutVars>
      </dgm:prSet>
      <dgm:spPr/>
    </dgm:pt>
    <dgm:pt modelId="{30079C38-5732-41A9-951D-257EB0CC2938}" type="pres">
      <dgm:prSet presAssocID="{7EDCDF1B-E0C5-43D5-8F27-982DF3D3F283}" presName="arrow" presStyleLbl="bgShp" presStyleIdx="0" presStyleCnt="1" custLinFactNeighborX="4270" custLinFactNeighborY="28231"/>
      <dgm:spPr/>
    </dgm:pt>
    <dgm:pt modelId="{21AD6936-4246-441C-A5B3-D93D4ECF2545}" type="pres">
      <dgm:prSet presAssocID="{7EDCDF1B-E0C5-43D5-8F27-982DF3D3F283}" presName="linearProcess" presStyleCnt="0"/>
      <dgm:spPr/>
    </dgm:pt>
    <dgm:pt modelId="{237DD0F1-DC1B-42AB-94FD-5826FB4074D4}" type="pres">
      <dgm:prSet presAssocID="{94BE0A98-40CC-4B52-A3D3-88202340D8D9}" presName="textNode" presStyleLbl="node1" presStyleIdx="0" presStyleCnt="5">
        <dgm:presLayoutVars>
          <dgm:bulletEnabled val="1"/>
        </dgm:presLayoutVars>
      </dgm:prSet>
      <dgm:spPr/>
    </dgm:pt>
    <dgm:pt modelId="{C747836A-09DC-4852-873B-17951A733391}" type="pres">
      <dgm:prSet presAssocID="{AD22071B-925B-4C97-802D-4E0B5EF1E5B1}" presName="sibTrans" presStyleCnt="0"/>
      <dgm:spPr/>
    </dgm:pt>
    <dgm:pt modelId="{6995C493-02DF-4AF3-8A5C-3DFA996EDF08}" type="pres">
      <dgm:prSet presAssocID="{AF3E8F6D-7D98-45A0-8BB8-EDC18207E938}" presName="textNode" presStyleLbl="node1" presStyleIdx="1" presStyleCnt="5">
        <dgm:presLayoutVars>
          <dgm:bulletEnabled val="1"/>
        </dgm:presLayoutVars>
      </dgm:prSet>
      <dgm:spPr/>
    </dgm:pt>
    <dgm:pt modelId="{8AD04ECD-C6B6-4D5D-A431-0AEE084F3004}" type="pres">
      <dgm:prSet presAssocID="{63DEF5B3-56FC-47D0-A818-273A2809407D}" presName="sibTrans" presStyleCnt="0"/>
      <dgm:spPr/>
    </dgm:pt>
    <dgm:pt modelId="{013CA45F-BE31-4321-975F-6483875B4D95}" type="pres">
      <dgm:prSet presAssocID="{4F8EA873-A9C4-40F5-82BB-DACAF1C9A3FF}" presName="textNode" presStyleLbl="node1" presStyleIdx="2" presStyleCnt="5">
        <dgm:presLayoutVars>
          <dgm:bulletEnabled val="1"/>
        </dgm:presLayoutVars>
      </dgm:prSet>
      <dgm:spPr/>
    </dgm:pt>
    <dgm:pt modelId="{7F5477D8-1916-4CBF-A1B8-7FB3C79A8A31}" type="pres">
      <dgm:prSet presAssocID="{2887D663-BF5D-4CDC-A7ED-61C208A149A3}" presName="sibTrans" presStyleCnt="0"/>
      <dgm:spPr/>
    </dgm:pt>
    <dgm:pt modelId="{D0187CCF-E1B8-471A-BA9D-7928F3A90910}" type="pres">
      <dgm:prSet presAssocID="{30EEDAB5-6A79-4707-A06D-B72275AEE2C9}" presName="textNode" presStyleLbl="node1" presStyleIdx="3" presStyleCnt="5">
        <dgm:presLayoutVars>
          <dgm:bulletEnabled val="1"/>
        </dgm:presLayoutVars>
      </dgm:prSet>
      <dgm:spPr/>
    </dgm:pt>
    <dgm:pt modelId="{41C6255B-37E3-4997-8746-C49DF6259CEC}" type="pres">
      <dgm:prSet presAssocID="{1EFF1F6E-C52B-4997-93EF-FDBBAFC2C214}" presName="sibTrans" presStyleCnt="0"/>
      <dgm:spPr/>
    </dgm:pt>
    <dgm:pt modelId="{7AD68CAD-504F-4A8D-BA81-0F4F8DAAE0BB}" type="pres">
      <dgm:prSet presAssocID="{DBB415E2-7DC1-4983-8BED-09EBBCC33D96}" presName="textNode" presStyleLbl="node1" presStyleIdx="4" presStyleCnt="5">
        <dgm:presLayoutVars>
          <dgm:bulletEnabled val="1"/>
        </dgm:presLayoutVars>
      </dgm:prSet>
      <dgm:spPr/>
    </dgm:pt>
  </dgm:ptLst>
  <dgm:cxnLst>
    <dgm:cxn modelId="{8D5EF415-C7C5-4C2D-A676-367D3410D8B9}" type="presOf" srcId="{DBB415E2-7DC1-4983-8BED-09EBBCC33D96}" destId="{7AD68CAD-504F-4A8D-BA81-0F4F8DAAE0BB}" srcOrd="0" destOrd="0" presId="urn:microsoft.com/office/officeart/2005/8/layout/hProcess9"/>
    <dgm:cxn modelId="{7CD2D917-6F86-405F-88ED-393F2EB3A088}" srcId="{7EDCDF1B-E0C5-43D5-8F27-982DF3D3F283}" destId="{4F8EA873-A9C4-40F5-82BB-DACAF1C9A3FF}" srcOrd="2" destOrd="0" parTransId="{B11FA4D7-AF0E-4D24-AFEC-4DD6D146A6B8}" sibTransId="{2887D663-BF5D-4CDC-A7ED-61C208A149A3}"/>
    <dgm:cxn modelId="{81343627-B5AE-4155-B602-6EAC58E8CD64}" srcId="{7EDCDF1B-E0C5-43D5-8F27-982DF3D3F283}" destId="{94BE0A98-40CC-4B52-A3D3-88202340D8D9}" srcOrd="0" destOrd="0" parTransId="{B1A7DAE4-8636-4EBC-9FAF-88B2C76BEC44}" sibTransId="{AD22071B-925B-4C97-802D-4E0B5EF1E5B1}"/>
    <dgm:cxn modelId="{E8FDDA3B-93B7-4B68-B04E-3F8A88E14019}" type="presOf" srcId="{4F8EA873-A9C4-40F5-82BB-DACAF1C9A3FF}" destId="{013CA45F-BE31-4321-975F-6483875B4D95}" srcOrd="0" destOrd="0" presId="urn:microsoft.com/office/officeart/2005/8/layout/hProcess9"/>
    <dgm:cxn modelId="{FA134B42-CCAE-4745-B420-908468E0E75F}" srcId="{7EDCDF1B-E0C5-43D5-8F27-982DF3D3F283}" destId="{AF3E8F6D-7D98-45A0-8BB8-EDC18207E938}" srcOrd="1" destOrd="0" parTransId="{49C10D2B-3CAA-49E9-9B25-6A822F3DD05B}" sibTransId="{63DEF5B3-56FC-47D0-A818-273A2809407D}"/>
    <dgm:cxn modelId="{EF81EB9B-41EE-4418-B365-BD9B74BB9601}" type="presOf" srcId="{30EEDAB5-6A79-4707-A06D-B72275AEE2C9}" destId="{D0187CCF-E1B8-471A-BA9D-7928F3A90910}" srcOrd="0" destOrd="0" presId="urn:microsoft.com/office/officeart/2005/8/layout/hProcess9"/>
    <dgm:cxn modelId="{D8600CAA-FD88-4558-88F1-8B93F850045E}" srcId="{7EDCDF1B-E0C5-43D5-8F27-982DF3D3F283}" destId="{30EEDAB5-6A79-4707-A06D-B72275AEE2C9}" srcOrd="3" destOrd="0" parTransId="{697A0454-C74B-4CB7-8AD1-0180C8322C04}" sibTransId="{1EFF1F6E-C52B-4997-93EF-FDBBAFC2C214}"/>
    <dgm:cxn modelId="{69AFDEB3-045E-4737-8E4B-04366C4A939E}" type="presOf" srcId="{7EDCDF1B-E0C5-43D5-8F27-982DF3D3F283}" destId="{617283CF-58D3-4A76-843A-BEC465AF0A01}" srcOrd="0" destOrd="0" presId="urn:microsoft.com/office/officeart/2005/8/layout/hProcess9"/>
    <dgm:cxn modelId="{8AAF2CB7-DD3F-4C06-85C0-3A59461EAAC5}" srcId="{7EDCDF1B-E0C5-43D5-8F27-982DF3D3F283}" destId="{DBB415E2-7DC1-4983-8BED-09EBBCC33D96}" srcOrd="4" destOrd="0" parTransId="{D2742989-A30F-49BC-A7F4-EC694260B0DE}" sibTransId="{95C043CA-543B-42D1-9556-21B736049163}"/>
    <dgm:cxn modelId="{F7619EBE-715C-4AD3-B342-67EE5F91E0D5}" type="presOf" srcId="{94BE0A98-40CC-4B52-A3D3-88202340D8D9}" destId="{237DD0F1-DC1B-42AB-94FD-5826FB4074D4}" srcOrd="0" destOrd="0" presId="urn:microsoft.com/office/officeart/2005/8/layout/hProcess9"/>
    <dgm:cxn modelId="{60565ABF-F1C1-402A-BB4F-EE066388EADF}" type="presOf" srcId="{AF3E8F6D-7D98-45A0-8BB8-EDC18207E938}" destId="{6995C493-02DF-4AF3-8A5C-3DFA996EDF08}" srcOrd="0" destOrd="0" presId="urn:microsoft.com/office/officeart/2005/8/layout/hProcess9"/>
    <dgm:cxn modelId="{641334C1-D621-4937-B7DF-DDB2A1C04C0D}" type="presParOf" srcId="{617283CF-58D3-4A76-843A-BEC465AF0A01}" destId="{30079C38-5732-41A9-951D-257EB0CC2938}" srcOrd="0" destOrd="0" presId="urn:microsoft.com/office/officeart/2005/8/layout/hProcess9"/>
    <dgm:cxn modelId="{C787A4D0-8F15-4F09-B026-0AD98BF4FDEE}" type="presParOf" srcId="{617283CF-58D3-4A76-843A-BEC465AF0A01}" destId="{21AD6936-4246-441C-A5B3-D93D4ECF2545}" srcOrd="1" destOrd="0" presId="urn:microsoft.com/office/officeart/2005/8/layout/hProcess9"/>
    <dgm:cxn modelId="{FFBBBF05-DCB7-40F4-AFE5-29DC46A8B406}" type="presParOf" srcId="{21AD6936-4246-441C-A5B3-D93D4ECF2545}" destId="{237DD0F1-DC1B-42AB-94FD-5826FB4074D4}" srcOrd="0" destOrd="0" presId="urn:microsoft.com/office/officeart/2005/8/layout/hProcess9"/>
    <dgm:cxn modelId="{364CF6E9-2855-4722-AA88-056295C5DC07}" type="presParOf" srcId="{21AD6936-4246-441C-A5B3-D93D4ECF2545}" destId="{C747836A-09DC-4852-873B-17951A733391}" srcOrd="1" destOrd="0" presId="urn:microsoft.com/office/officeart/2005/8/layout/hProcess9"/>
    <dgm:cxn modelId="{B62B0F97-9485-47EE-A692-D3B99E4F892A}" type="presParOf" srcId="{21AD6936-4246-441C-A5B3-D93D4ECF2545}" destId="{6995C493-02DF-4AF3-8A5C-3DFA996EDF08}" srcOrd="2" destOrd="0" presId="urn:microsoft.com/office/officeart/2005/8/layout/hProcess9"/>
    <dgm:cxn modelId="{01CE98EA-7E24-4BB7-8323-F32D6E73C964}" type="presParOf" srcId="{21AD6936-4246-441C-A5B3-D93D4ECF2545}" destId="{8AD04ECD-C6B6-4D5D-A431-0AEE084F3004}" srcOrd="3" destOrd="0" presId="urn:microsoft.com/office/officeart/2005/8/layout/hProcess9"/>
    <dgm:cxn modelId="{45276A57-5BCF-4528-8425-1B6EBE405B56}" type="presParOf" srcId="{21AD6936-4246-441C-A5B3-D93D4ECF2545}" destId="{013CA45F-BE31-4321-975F-6483875B4D95}" srcOrd="4" destOrd="0" presId="urn:microsoft.com/office/officeart/2005/8/layout/hProcess9"/>
    <dgm:cxn modelId="{2E1C227D-DDA7-4F25-A3E7-1AA12470DAD7}" type="presParOf" srcId="{21AD6936-4246-441C-A5B3-D93D4ECF2545}" destId="{7F5477D8-1916-4CBF-A1B8-7FB3C79A8A31}" srcOrd="5" destOrd="0" presId="urn:microsoft.com/office/officeart/2005/8/layout/hProcess9"/>
    <dgm:cxn modelId="{18903F97-CA6A-4C84-A028-1000427B5BAB}" type="presParOf" srcId="{21AD6936-4246-441C-A5B3-D93D4ECF2545}" destId="{D0187CCF-E1B8-471A-BA9D-7928F3A90910}" srcOrd="6" destOrd="0" presId="urn:microsoft.com/office/officeart/2005/8/layout/hProcess9"/>
    <dgm:cxn modelId="{C4543287-E6F1-4432-A502-B652F6BD881B}" type="presParOf" srcId="{21AD6936-4246-441C-A5B3-D93D4ECF2545}" destId="{41C6255B-37E3-4997-8746-C49DF6259CEC}" srcOrd="7" destOrd="0" presId="urn:microsoft.com/office/officeart/2005/8/layout/hProcess9"/>
    <dgm:cxn modelId="{7B2FCD02-2F38-44E1-B2A3-CC17FE6D303B}" type="presParOf" srcId="{21AD6936-4246-441C-A5B3-D93D4ECF2545}" destId="{7AD68CAD-504F-4A8D-BA81-0F4F8DAAE0B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C22105-4BFB-425C-A1CA-19BEEE0741B8}"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zh-CN" altLang="en-US"/>
        </a:p>
      </dgm:t>
    </dgm:pt>
    <dgm:pt modelId="{2DDB4D5D-61A6-45A6-9138-4D748B30A006}">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1967</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2E790AB-6794-4EEB-BB92-4CBC2285A9A4}" type="parTrans" cxnId="{3598EDCD-7312-4A91-8ED5-F188F1290CF0}">
      <dgm:prSet/>
      <dgm:spPr/>
      <dgm:t>
        <a:bodyPr/>
        <a:lstStyle/>
        <a:p>
          <a:endParaRPr lang="zh-CN" altLang="en-US"/>
        </a:p>
      </dgm:t>
    </dgm:pt>
    <dgm:pt modelId="{D53BAB36-9642-4584-B286-D4D846B88B9E}" type="sibTrans" cxnId="{3598EDCD-7312-4A91-8ED5-F188F1290CF0}">
      <dgm:prSet/>
      <dgm:spPr/>
      <dgm:t>
        <a:bodyPr/>
        <a:lstStyle/>
        <a:p>
          <a:endParaRPr lang="zh-CN" altLang="en-US"/>
        </a:p>
      </dgm:t>
    </dgm:pt>
    <dgm:pt modelId="{08356D47-F54E-4F39-885E-88070C48BBA6}">
      <dgm:prSet phldrT="[文本]"/>
      <dgm:spPr/>
      <dgm:t>
        <a:bodyPr/>
        <a:lstStyle/>
        <a:p>
          <a:r>
            <a:rPr lang="en-US" dirty="0"/>
            <a:t>Bell Labs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C2355A5-B5C2-4D74-ADB7-5164E58F46A3}" type="parTrans" cxnId="{7AA3B5FB-AE80-4712-9BC8-0995C4A69C66}">
      <dgm:prSet/>
      <dgm:spPr/>
      <dgm:t>
        <a:bodyPr/>
        <a:lstStyle/>
        <a:p>
          <a:endParaRPr lang="zh-CN" altLang="en-US"/>
        </a:p>
      </dgm:t>
    </dgm:pt>
    <dgm:pt modelId="{E0407D2B-87A5-4CFF-9C36-02CA1F67BBE6}" type="sibTrans" cxnId="{7AA3B5FB-AE80-4712-9BC8-0995C4A69C66}">
      <dgm:prSet/>
      <dgm:spPr/>
      <dgm:t>
        <a:bodyPr/>
        <a:lstStyle/>
        <a:p>
          <a:endParaRPr lang="zh-CN" altLang="en-US"/>
        </a:p>
      </dgm:t>
    </dgm:pt>
    <dgm:pt modelId="{A41BD8F3-E708-48AA-9325-DF09E6629E57}">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1976</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00B7F4D-7565-4BEF-9D5D-75EDDB1D5A3A}" type="parTrans" cxnId="{B72BB1ED-9506-4626-850C-9991DF4591C5}">
      <dgm:prSet/>
      <dgm:spPr/>
      <dgm:t>
        <a:bodyPr/>
        <a:lstStyle/>
        <a:p>
          <a:endParaRPr lang="zh-CN" altLang="en-US"/>
        </a:p>
      </dgm:t>
    </dgm:pt>
    <dgm:pt modelId="{D74CD914-723B-4CE9-9D3C-56CF7A74E11A}" type="sibTrans" cxnId="{B72BB1ED-9506-4626-850C-9991DF4591C5}">
      <dgm:prSet/>
      <dgm:spPr/>
      <dgm:t>
        <a:bodyPr/>
        <a:lstStyle/>
        <a:p>
          <a:endParaRPr lang="zh-CN" altLang="en-US"/>
        </a:p>
      </dgm:t>
    </dgm:pt>
    <dgm:pt modelId="{F823D3BA-3532-4C06-AB89-7119D2EC27C2}">
      <dgm:prSet phldrT="[文本]"/>
      <dgm:spPr/>
      <dgm:t>
        <a:bodyPr/>
        <a:lstStyle/>
        <a:p>
          <a:r>
            <a:rPr lang="en-US"/>
            <a:t>Dataram sold Bulk Core.</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0CC47D02-9E08-442B-A526-506EF6AB5B9A}" type="parTrans" cxnId="{46ABD7AB-89C9-4141-9F49-E7726EB596F3}">
      <dgm:prSet/>
      <dgm:spPr/>
      <dgm:t>
        <a:bodyPr/>
        <a:lstStyle/>
        <a:p>
          <a:endParaRPr lang="zh-CN" altLang="en-US"/>
        </a:p>
      </dgm:t>
    </dgm:pt>
    <dgm:pt modelId="{67EAE675-64A6-410B-8080-1FF5FCAD5E89}" type="sibTrans" cxnId="{46ABD7AB-89C9-4141-9F49-E7726EB596F3}">
      <dgm:prSet/>
      <dgm:spPr/>
      <dgm:t>
        <a:bodyPr/>
        <a:lstStyle/>
        <a:p>
          <a:endParaRPr lang="zh-CN" altLang="en-US"/>
        </a:p>
      </dgm:t>
    </dgm:pt>
    <dgm:pt modelId="{B9C60752-1F5F-4FF7-9015-EB224B6DDF97}">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2006</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AAC8FB7-528E-44FC-BAA1-B3FB3AA647EA}" type="parTrans" cxnId="{FDE29B03-1BAD-4D66-A30A-D9C20146E7FD}">
      <dgm:prSet/>
      <dgm:spPr/>
      <dgm:t>
        <a:bodyPr/>
        <a:lstStyle/>
        <a:p>
          <a:endParaRPr lang="zh-CN" altLang="en-US"/>
        </a:p>
      </dgm:t>
    </dgm:pt>
    <dgm:pt modelId="{83698F70-A65B-4F4C-BCD5-8E8FA5BAF991}" type="sibTrans" cxnId="{FDE29B03-1BAD-4D66-A30A-D9C20146E7FD}">
      <dgm:prSet/>
      <dgm:spPr/>
      <dgm:t>
        <a:bodyPr/>
        <a:lstStyle/>
        <a:p>
          <a:endParaRPr lang="zh-CN" altLang="en-US"/>
        </a:p>
      </dgm:t>
    </dgm:pt>
    <dgm:pt modelId="{71867A27-72B8-4549-8DB6-6F840D15601F}">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1991</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C2778AE-685A-4CC5-97C0-9B01CBECD91A}" type="parTrans" cxnId="{BFD030A3-2C47-4187-B356-A9FBEE81B256}">
      <dgm:prSet/>
      <dgm:spPr/>
      <dgm:t>
        <a:bodyPr/>
        <a:lstStyle/>
        <a:p>
          <a:endParaRPr lang="zh-CN" altLang="en-US"/>
        </a:p>
      </dgm:t>
    </dgm:pt>
    <dgm:pt modelId="{0B001C62-A9B3-4F0B-8149-C50A770E98F8}" type="sibTrans" cxnId="{BFD030A3-2C47-4187-B356-A9FBEE81B256}">
      <dgm:prSet/>
      <dgm:spPr/>
      <dgm:t>
        <a:bodyPr/>
        <a:lstStyle/>
        <a:p>
          <a:endParaRPr lang="zh-CN" altLang="en-US"/>
        </a:p>
      </dgm:t>
    </dgm:pt>
    <dgm:pt modelId="{743608A0-41F2-472C-A161-38AC0313A933}">
      <dgm:prSet phldrT="[文本]"/>
      <dgm:spPr/>
      <dgm:t>
        <a:bodyPr/>
        <a:lstStyle/>
        <a:p>
          <a:r>
            <a:rPr lang="en-US" dirty="0"/>
            <a:t>SanDisk launched flash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5E55F01D-26F8-4BA0-A9B7-583251CCDC19}" type="parTrans" cxnId="{B1790F65-742F-4CEF-A561-6153357D03FA}">
      <dgm:prSet/>
      <dgm:spPr/>
      <dgm:t>
        <a:bodyPr/>
        <a:lstStyle/>
        <a:p>
          <a:endParaRPr lang="zh-CN" altLang="en-US"/>
        </a:p>
      </dgm:t>
    </dgm:pt>
    <dgm:pt modelId="{3EA611A7-7E47-486B-9D04-F69213B0F3C2}" type="sibTrans" cxnId="{B1790F65-742F-4CEF-A561-6153357D03FA}">
      <dgm:prSet/>
      <dgm:spPr/>
      <dgm:t>
        <a:bodyPr/>
        <a:lstStyle/>
        <a:p>
          <a:endParaRPr lang="zh-CN" altLang="en-US"/>
        </a:p>
      </dgm:t>
    </dgm:pt>
    <dgm:pt modelId="{E9269335-DB89-4E34-BE69-8441BD4D4A7C}">
      <dgm:prSet phldrT="[文本]"/>
      <dgm:spPr/>
      <dgm:t>
        <a:bodyPr/>
        <a:lstStyle/>
        <a:p>
          <a:r>
            <a:rPr lang="en-US"/>
            <a:t>Samsung released laptops using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D437DEBB-C95A-45DA-91ED-A9FF0FC95DF4}" type="parTrans" cxnId="{C32A2F55-0151-480E-AC43-5C4D2C7B5813}">
      <dgm:prSet/>
      <dgm:spPr/>
      <dgm:t>
        <a:bodyPr/>
        <a:lstStyle/>
        <a:p>
          <a:endParaRPr lang="zh-CN" altLang="en-US"/>
        </a:p>
      </dgm:t>
    </dgm:pt>
    <dgm:pt modelId="{10CF42EE-C158-4CE4-BE5B-321CB1888D07}" type="sibTrans" cxnId="{C32A2F55-0151-480E-AC43-5C4D2C7B5813}">
      <dgm:prSet/>
      <dgm:spPr/>
      <dgm:t>
        <a:bodyPr/>
        <a:lstStyle/>
        <a:p>
          <a:endParaRPr lang="zh-CN" altLang="en-US"/>
        </a:p>
      </dgm:t>
    </dgm:pt>
    <dgm:pt modelId="{F6278AF1-E147-4A4F-A324-BDE7AB4DF05D}">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2010…</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77B9C6DA-9030-4593-AFE8-8E13A797706A}" type="parTrans" cxnId="{C99740DC-9C04-460A-A996-FBF5108AFEBD}">
      <dgm:prSet/>
      <dgm:spPr/>
      <dgm:t>
        <a:bodyPr/>
        <a:lstStyle/>
        <a:p>
          <a:endParaRPr lang="zh-CN" altLang="en-US"/>
        </a:p>
      </dgm:t>
    </dgm:pt>
    <dgm:pt modelId="{8B35A15E-9298-465B-AC77-B5F941C57C29}" type="sibTrans" cxnId="{C99740DC-9C04-460A-A996-FBF5108AFEBD}">
      <dgm:prSet/>
      <dgm:spPr/>
      <dgm:t>
        <a:bodyPr/>
        <a:lstStyle/>
        <a:p>
          <a:endParaRPr lang="zh-CN" altLang="en-US"/>
        </a:p>
      </dgm:t>
    </dgm:pt>
    <dgm:pt modelId="{0515A79C-6303-41F4-AE9B-E8BA79ECD957}">
      <dgm:prSet phldrT="[文本]"/>
      <dgm:spPr/>
      <dgm:t>
        <a:bodyPr/>
        <a:lstStyle/>
        <a:p>
          <a:r>
            <a:rPr lang="en-US"/>
            <a:t>Lower costs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9671C7FF-4E1B-410B-AA33-E60DE0142FB0}" type="parTrans" cxnId="{B4A25751-D3B5-429A-9024-3372940A2785}">
      <dgm:prSet/>
      <dgm:spPr/>
      <dgm:t>
        <a:bodyPr/>
        <a:lstStyle/>
        <a:p>
          <a:endParaRPr lang="zh-CN" altLang="en-US"/>
        </a:p>
      </dgm:t>
    </dgm:pt>
    <dgm:pt modelId="{12FB4394-C105-4AE5-AC33-07B1C6A18D7A}" type="sibTrans" cxnId="{B4A25751-D3B5-429A-9024-3372940A2785}">
      <dgm:prSet/>
      <dgm:spPr/>
      <dgm:t>
        <a:bodyPr/>
        <a:lstStyle/>
        <a:p>
          <a:endParaRPr lang="zh-CN" altLang="en-US"/>
        </a:p>
      </dgm:t>
    </dgm:pt>
    <dgm:pt modelId="{DAFEADD8-1A6F-45B2-9235-25524B0F0CBF}">
      <dgm:prSet phldrT="[文本]"/>
      <dgm:spPr/>
      <dgm: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1999</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84581611-7B0E-4148-B44E-9DDBE1C9770D}" type="parTrans" cxnId="{18717B57-8504-4B27-A439-7EAC39A95087}">
      <dgm:prSet/>
      <dgm:spPr/>
      <dgm:t>
        <a:bodyPr/>
        <a:lstStyle/>
        <a:p>
          <a:endParaRPr lang="zh-CN" altLang="en-US"/>
        </a:p>
      </dgm:t>
    </dgm:pt>
    <dgm:pt modelId="{DD296452-D136-4D38-9352-1A9DD9E31224}" type="sibTrans" cxnId="{18717B57-8504-4B27-A439-7EAC39A95087}">
      <dgm:prSet/>
      <dgm:spPr/>
      <dgm:t>
        <a:bodyPr/>
        <a:lstStyle/>
        <a:p>
          <a:endParaRPr lang="zh-CN" altLang="en-US"/>
        </a:p>
      </dgm:t>
    </dgm:pt>
    <dgm:pt modelId="{C45C0990-20EA-4D80-923B-3F376B4C0624}">
      <dgm:prSet phldrT="[文本]"/>
      <dgm:spPr/>
      <dgm:t>
        <a:bodyPr/>
        <a:lstStyle/>
        <a:p>
          <a:r>
            <a:rPr lang="en-US" dirty="0"/>
            <a:t>BiTMICRO launched flash SSDs.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FB590719-A9FD-4E0B-8F5C-2630612E3BE9}" type="parTrans" cxnId="{A464994F-5851-4A71-BEC9-83A859198FC6}">
      <dgm:prSet/>
      <dgm:spPr/>
      <dgm:t>
        <a:bodyPr/>
        <a:lstStyle/>
        <a:p>
          <a:endParaRPr lang="zh-CN" altLang="en-US"/>
        </a:p>
      </dgm:t>
    </dgm:pt>
    <dgm:pt modelId="{8C8D1623-3918-4E2C-B7C6-D6C0B0B47AA9}" type="sibTrans" cxnId="{A464994F-5851-4A71-BEC9-83A859198FC6}">
      <dgm:prSet/>
      <dgm:spPr/>
      <dgm:t>
        <a:bodyPr/>
        <a:lstStyle/>
        <a:p>
          <a:endParaRPr lang="zh-CN" altLang="en-US"/>
        </a:p>
      </dgm:t>
    </dgm:pt>
    <dgm:pt modelId="{5668F756-CEF6-470B-AB29-EA37F9FABE15}">
      <dgm:prSet/>
      <dgm:spPr/>
      <dgm:t>
        <a:bodyPr/>
        <a:lstStyle/>
        <a:p>
          <a:r>
            <a:rPr lang="en-US" dirty="0"/>
            <a:t>Floating gate transistor</a:t>
          </a:r>
        </a:p>
      </dgm:t>
    </dgm:pt>
    <dgm:pt modelId="{493D3F46-1D84-4C2C-B839-B25C67E3F907}" type="parTrans" cxnId="{B6FBE371-7883-4B5C-A567-7DB4105A4472}">
      <dgm:prSet/>
      <dgm:spPr/>
      <dgm:t>
        <a:bodyPr/>
        <a:lstStyle/>
        <a:p>
          <a:endParaRPr lang="zh-CN" altLang="en-US"/>
        </a:p>
      </dgm:t>
    </dgm:pt>
    <dgm:pt modelId="{8A85DA0D-9DD8-4BA6-9349-92413E75731F}" type="sibTrans" cxnId="{B6FBE371-7883-4B5C-A567-7DB4105A4472}">
      <dgm:prSet/>
      <dgm:spPr/>
      <dgm:t>
        <a:bodyPr/>
        <a:lstStyle/>
        <a:p>
          <a:endParaRPr lang="zh-CN" altLang="en-US"/>
        </a:p>
      </dgm:t>
    </dgm:pt>
    <dgm:pt modelId="{0A30FF5D-828E-4B45-9F4A-681A2349A3BE}">
      <dgm:prSet/>
      <dgm:spPr/>
      <dgm:t>
        <a:bodyPr/>
        <a:lstStyle/>
        <a:p>
          <a:r>
            <a:rPr lang="en-US" dirty="0"/>
            <a:t>2 MB capacity</a:t>
          </a:r>
        </a:p>
      </dgm:t>
    </dgm:pt>
    <dgm:pt modelId="{56433892-6CD5-4CE9-8A5C-3B542103AE6C}" type="parTrans" cxnId="{99141652-7053-4E0D-9230-1BFD4002C71A}">
      <dgm:prSet/>
      <dgm:spPr/>
      <dgm:t>
        <a:bodyPr/>
        <a:lstStyle/>
        <a:p>
          <a:endParaRPr lang="zh-CN" altLang="en-US"/>
        </a:p>
      </dgm:t>
    </dgm:pt>
    <dgm:pt modelId="{79D82949-0F7B-4E3E-94D4-2E9F32B3317C}" type="sibTrans" cxnId="{99141652-7053-4E0D-9230-1BFD4002C71A}">
      <dgm:prSet/>
      <dgm:spPr/>
      <dgm:t>
        <a:bodyPr/>
        <a:lstStyle/>
        <a:p>
          <a:endParaRPr lang="zh-CN" altLang="en-US"/>
        </a:p>
      </dgm:t>
    </dgm:pt>
    <dgm:pt modelId="{0D53D216-3FF3-4A01-B318-01C3514F0649}">
      <dgm:prSet/>
      <dgm:spPr/>
      <dgm:t>
        <a:bodyPr/>
        <a:lstStyle/>
        <a:p>
          <a:r>
            <a:rPr lang="en-US" dirty="0"/>
            <a:t>20 MB capacity</a:t>
          </a:r>
        </a:p>
      </dgm:t>
    </dgm:pt>
    <dgm:pt modelId="{75D62E17-F76D-40CE-8709-689019698874}" type="parTrans" cxnId="{7B4A4B90-338D-490D-AFB6-C7D071BE5D2B}">
      <dgm:prSet/>
      <dgm:spPr/>
      <dgm:t>
        <a:bodyPr/>
        <a:lstStyle/>
        <a:p>
          <a:endParaRPr lang="zh-CN" altLang="en-US"/>
        </a:p>
      </dgm:t>
    </dgm:pt>
    <dgm:pt modelId="{A3023FE2-9D34-4C52-8A7B-2DC85B6301E6}" type="sibTrans" cxnId="{7B4A4B90-338D-490D-AFB6-C7D071BE5D2B}">
      <dgm:prSet/>
      <dgm:spPr/>
      <dgm:t>
        <a:bodyPr/>
        <a:lstStyle/>
        <a:p>
          <a:endParaRPr lang="zh-CN" altLang="en-US"/>
        </a:p>
      </dgm:t>
    </dgm:pt>
    <dgm:pt modelId="{13CBBFC9-4122-494E-A9FE-0CE7D4FF6E48}">
      <dgm:prSet/>
      <dgm:spPr/>
      <dgm:t>
        <a:bodyPr/>
        <a:lstStyle/>
        <a:p>
          <a:r>
            <a:rPr lang="en-US" dirty="0"/>
            <a:t>18 GB capacity</a:t>
          </a:r>
        </a:p>
      </dgm:t>
    </dgm:pt>
    <dgm:pt modelId="{74C361C0-846A-4F42-A814-DF3352CF454B}" type="parTrans" cxnId="{4ACF76AD-3D49-4DD8-9FB1-76DED3B0072B}">
      <dgm:prSet/>
      <dgm:spPr/>
      <dgm:t>
        <a:bodyPr/>
        <a:lstStyle/>
        <a:p>
          <a:endParaRPr lang="zh-CN" altLang="en-US"/>
        </a:p>
      </dgm:t>
    </dgm:pt>
    <dgm:pt modelId="{53779959-5F75-45ED-A393-A430725FD23C}" type="sibTrans" cxnId="{4ACF76AD-3D49-4DD8-9FB1-76DED3B0072B}">
      <dgm:prSet/>
      <dgm:spPr/>
      <dgm:t>
        <a:bodyPr/>
        <a:lstStyle/>
        <a:p>
          <a:endParaRPr lang="zh-CN" altLang="en-US"/>
        </a:p>
      </dgm:t>
    </dgm:pt>
    <dgm:pt modelId="{25F646F5-E27C-459A-84AA-BBBB3558308F}">
      <dgm:prSet/>
      <dgm:spPr/>
      <dgm:t>
        <a:bodyPr/>
        <a:lstStyle/>
        <a:p>
          <a:r>
            <a:rPr lang="en-US" dirty="0"/>
            <a:t>32 GB capacity</a:t>
          </a:r>
        </a:p>
      </dgm:t>
    </dgm:pt>
    <dgm:pt modelId="{419FAF0B-E550-488E-8228-02128EE2E390}" type="parTrans" cxnId="{7DDA7534-1D15-4CC1-A25F-F3EE138E9FBE}">
      <dgm:prSet/>
      <dgm:spPr/>
      <dgm:t>
        <a:bodyPr/>
        <a:lstStyle/>
        <a:p>
          <a:endParaRPr lang="zh-CN" altLang="en-US"/>
        </a:p>
      </dgm:t>
    </dgm:pt>
    <dgm:pt modelId="{CEA1A5EA-451E-431E-99A5-18282E6E705A}" type="sibTrans" cxnId="{7DDA7534-1D15-4CC1-A25F-F3EE138E9FBE}">
      <dgm:prSet/>
      <dgm:spPr/>
      <dgm:t>
        <a:bodyPr/>
        <a:lstStyle/>
        <a:p>
          <a:endParaRPr lang="zh-CN" altLang="en-US"/>
        </a:p>
      </dgm:t>
    </dgm:pt>
    <dgm:pt modelId="{2C0C7B7C-F1B6-4DFF-A742-C68364062D3D}">
      <dgm:prSet/>
      <dgm:spPr/>
      <dgm:t>
        <a:bodyPr/>
        <a:lstStyle/>
        <a:p>
          <a:r>
            <a:rPr lang="en-US" dirty="0"/>
            <a:t>Greater capacity</a:t>
          </a:r>
        </a:p>
      </dgm:t>
    </dgm:pt>
    <dgm:pt modelId="{5E2374EF-C097-4B0D-B049-D4481972A316}" type="parTrans" cxnId="{C1FD26B9-6535-43A4-8CB3-835A55C7A1FA}">
      <dgm:prSet/>
      <dgm:spPr/>
      <dgm:t>
        <a:bodyPr/>
        <a:lstStyle/>
        <a:p>
          <a:endParaRPr lang="zh-CN" altLang="en-US"/>
        </a:p>
      </dgm:t>
    </dgm:pt>
    <dgm:pt modelId="{42C3A070-240D-4766-A040-918BD4151D5F}" type="sibTrans" cxnId="{C1FD26B9-6535-43A4-8CB3-835A55C7A1FA}">
      <dgm:prSet/>
      <dgm:spPr/>
      <dgm:t>
        <a:bodyPr/>
        <a:lstStyle/>
        <a:p>
          <a:endParaRPr lang="zh-CN" altLang="en-US"/>
        </a:p>
      </dgm:t>
    </dgm:pt>
    <dgm:pt modelId="{24F20854-4C6F-486F-98FA-10F812D28CD9}" type="pres">
      <dgm:prSet presAssocID="{13C22105-4BFB-425C-A1CA-19BEEE0741B8}" presName="Name0" presStyleCnt="0">
        <dgm:presLayoutVars>
          <dgm:dir/>
          <dgm:animLvl val="lvl"/>
          <dgm:resizeHandles val="exact"/>
        </dgm:presLayoutVars>
      </dgm:prSet>
      <dgm:spPr/>
    </dgm:pt>
    <dgm:pt modelId="{67FA4AD8-BC0B-4C1C-BD0E-002F40FA1366}" type="pres">
      <dgm:prSet presAssocID="{13C22105-4BFB-425C-A1CA-19BEEE0741B8}" presName="tSp" presStyleCnt="0"/>
      <dgm:spPr/>
    </dgm:pt>
    <dgm:pt modelId="{115564B7-6B45-4D48-8873-CDA03444AAB4}" type="pres">
      <dgm:prSet presAssocID="{13C22105-4BFB-425C-A1CA-19BEEE0741B8}" presName="bSp" presStyleCnt="0"/>
      <dgm:spPr/>
    </dgm:pt>
    <dgm:pt modelId="{B652BC2B-7FE5-4D99-875F-649AD35B26EF}" type="pres">
      <dgm:prSet presAssocID="{13C22105-4BFB-425C-A1CA-19BEEE0741B8}" presName="process" presStyleCnt="0"/>
      <dgm:spPr/>
    </dgm:pt>
    <dgm:pt modelId="{1CFD0218-8B63-4603-84DE-F21DD863D535}" type="pres">
      <dgm:prSet presAssocID="{2DDB4D5D-61A6-45A6-9138-4D748B30A006}" presName="composite1" presStyleCnt="0"/>
      <dgm:spPr/>
    </dgm:pt>
    <dgm:pt modelId="{F4560A56-D79B-4A61-8C3B-D740AE945AD1}" type="pres">
      <dgm:prSet presAssocID="{2DDB4D5D-61A6-45A6-9138-4D748B30A006}" presName="dummyNode1" presStyleLbl="node1" presStyleIdx="0" presStyleCnt="6"/>
      <dgm:spPr/>
    </dgm:pt>
    <dgm:pt modelId="{D9244245-D1A9-4C42-BFB5-00AD087D80FC}" type="pres">
      <dgm:prSet presAssocID="{2DDB4D5D-61A6-45A6-9138-4D748B30A006}" presName="childNode1" presStyleLbl="bgAcc1" presStyleIdx="0" presStyleCnt="6">
        <dgm:presLayoutVars>
          <dgm:bulletEnabled val="1"/>
        </dgm:presLayoutVars>
      </dgm:prSet>
      <dgm:spPr/>
    </dgm:pt>
    <dgm:pt modelId="{7B92290C-697A-4A8D-B875-EAC7FD942126}" type="pres">
      <dgm:prSet presAssocID="{2DDB4D5D-61A6-45A6-9138-4D748B30A006}" presName="childNode1tx" presStyleLbl="bgAcc1" presStyleIdx="0" presStyleCnt="6">
        <dgm:presLayoutVars>
          <dgm:bulletEnabled val="1"/>
        </dgm:presLayoutVars>
      </dgm:prSet>
      <dgm:spPr/>
    </dgm:pt>
    <dgm:pt modelId="{58651131-0233-4DB7-8C41-3560BA969C8F}" type="pres">
      <dgm:prSet presAssocID="{2DDB4D5D-61A6-45A6-9138-4D748B30A006}" presName="parentNode1" presStyleLbl="node1" presStyleIdx="0" presStyleCnt="6">
        <dgm:presLayoutVars>
          <dgm:chMax val="1"/>
          <dgm:bulletEnabled val="1"/>
        </dgm:presLayoutVars>
      </dgm:prSet>
      <dgm:spPr/>
    </dgm:pt>
    <dgm:pt modelId="{70179C8A-C405-4C49-AA90-E9D91D891119}" type="pres">
      <dgm:prSet presAssocID="{2DDB4D5D-61A6-45A6-9138-4D748B30A006}" presName="connSite1" presStyleCnt="0"/>
      <dgm:spPr/>
    </dgm:pt>
    <dgm:pt modelId="{1F26C783-607F-4A08-AC78-AFA4C79C7730}" type="pres">
      <dgm:prSet presAssocID="{D53BAB36-9642-4584-B286-D4D846B88B9E}" presName="Name9" presStyleLbl="sibTrans2D1" presStyleIdx="0" presStyleCnt="5"/>
      <dgm:spPr/>
    </dgm:pt>
    <dgm:pt modelId="{5084FBFC-D74F-46CE-8383-114DF3146703}" type="pres">
      <dgm:prSet presAssocID="{A41BD8F3-E708-48AA-9325-DF09E6629E57}" presName="composite2" presStyleCnt="0"/>
      <dgm:spPr/>
    </dgm:pt>
    <dgm:pt modelId="{BB4BDA39-90B3-4854-A9F9-951F27FF30FF}" type="pres">
      <dgm:prSet presAssocID="{A41BD8F3-E708-48AA-9325-DF09E6629E57}" presName="dummyNode2" presStyleLbl="node1" presStyleIdx="0" presStyleCnt="6"/>
      <dgm:spPr/>
    </dgm:pt>
    <dgm:pt modelId="{3C88E834-1783-418D-A172-DDA0F19580A0}" type="pres">
      <dgm:prSet presAssocID="{A41BD8F3-E708-48AA-9325-DF09E6629E57}" presName="childNode2" presStyleLbl="bgAcc1" presStyleIdx="1" presStyleCnt="6">
        <dgm:presLayoutVars>
          <dgm:bulletEnabled val="1"/>
        </dgm:presLayoutVars>
      </dgm:prSet>
      <dgm:spPr/>
    </dgm:pt>
    <dgm:pt modelId="{AF073F60-F508-4705-9741-1BC4568E8560}" type="pres">
      <dgm:prSet presAssocID="{A41BD8F3-E708-48AA-9325-DF09E6629E57}" presName="childNode2tx" presStyleLbl="bgAcc1" presStyleIdx="1" presStyleCnt="6">
        <dgm:presLayoutVars>
          <dgm:bulletEnabled val="1"/>
        </dgm:presLayoutVars>
      </dgm:prSet>
      <dgm:spPr/>
    </dgm:pt>
    <dgm:pt modelId="{91039908-36A8-4F7F-B372-886508969C94}" type="pres">
      <dgm:prSet presAssocID="{A41BD8F3-E708-48AA-9325-DF09E6629E57}" presName="parentNode2" presStyleLbl="node1" presStyleIdx="1" presStyleCnt="6">
        <dgm:presLayoutVars>
          <dgm:chMax val="0"/>
          <dgm:bulletEnabled val="1"/>
        </dgm:presLayoutVars>
      </dgm:prSet>
      <dgm:spPr/>
    </dgm:pt>
    <dgm:pt modelId="{FDA446EE-0CD6-410D-BC76-9564D7AEBC18}" type="pres">
      <dgm:prSet presAssocID="{A41BD8F3-E708-48AA-9325-DF09E6629E57}" presName="connSite2" presStyleCnt="0"/>
      <dgm:spPr/>
    </dgm:pt>
    <dgm:pt modelId="{8C0B42A1-317F-4C81-9732-44C2DF8ADC55}" type="pres">
      <dgm:prSet presAssocID="{D74CD914-723B-4CE9-9D3C-56CF7A74E11A}" presName="Name18" presStyleLbl="sibTrans2D1" presStyleIdx="1" presStyleCnt="5"/>
      <dgm:spPr/>
    </dgm:pt>
    <dgm:pt modelId="{2F1BD06B-E580-4D24-AD56-05710BF1E1E8}" type="pres">
      <dgm:prSet presAssocID="{71867A27-72B8-4549-8DB6-6F840D15601F}" presName="composite1" presStyleCnt="0"/>
      <dgm:spPr/>
    </dgm:pt>
    <dgm:pt modelId="{41D097BA-354F-4288-952B-AA6BA37F50B2}" type="pres">
      <dgm:prSet presAssocID="{71867A27-72B8-4549-8DB6-6F840D15601F}" presName="dummyNode1" presStyleLbl="node1" presStyleIdx="1" presStyleCnt="6"/>
      <dgm:spPr/>
    </dgm:pt>
    <dgm:pt modelId="{EF75F04A-8789-435F-B1B3-A996874EEF48}" type="pres">
      <dgm:prSet presAssocID="{71867A27-72B8-4549-8DB6-6F840D15601F}" presName="childNode1" presStyleLbl="bgAcc1" presStyleIdx="2" presStyleCnt="6">
        <dgm:presLayoutVars>
          <dgm:bulletEnabled val="1"/>
        </dgm:presLayoutVars>
      </dgm:prSet>
      <dgm:spPr/>
    </dgm:pt>
    <dgm:pt modelId="{744C7A1F-420B-4990-AA15-5F606D207DC1}" type="pres">
      <dgm:prSet presAssocID="{71867A27-72B8-4549-8DB6-6F840D15601F}" presName="childNode1tx" presStyleLbl="bgAcc1" presStyleIdx="2" presStyleCnt="6">
        <dgm:presLayoutVars>
          <dgm:bulletEnabled val="1"/>
        </dgm:presLayoutVars>
      </dgm:prSet>
      <dgm:spPr/>
    </dgm:pt>
    <dgm:pt modelId="{4D20AAAE-A1FB-4CC2-90D6-6E5CF491D24F}" type="pres">
      <dgm:prSet presAssocID="{71867A27-72B8-4549-8DB6-6F840D15601F}" presName="parentNode1" presStyleLbl="node1" presStyleIdx="2" presStyleCnt="6">
        <dgm:presLayoutVars>
          <dgm:chMax val="1"/>
          <dgm:bulletEnabled val="1"/>
        </dgm:presLayoutVars>
      </dgm:prSet>
      <dgm:spPr/>
    </dgm:pt>
    <dgm:pt modelId="{9716A490-07A8-4E76-AC96-4DDC159B62DC}" type="pres">
      <dgm:prSet presAssocID="{71867A27-72B8-4549-8DB6-6F840D15601F}" presName="connSite1" presStyleCnt="0"/>
      <dgm:spPr/>
    </dgm:pt>
    <dgm:pt modelId="{7E8F9183-560B-45E1-8C11-C00BFD5E9065}" type="pres">
      <dgm:prSet presAssocID="{0B001C62-A9B3-4F0B-8149-C50A770E98F8}" presName="Name9" presStyleLbl="sibTrans2D1" presStyleIdx="2" presStyleCnt="5"/>
      <dgm:spPr/>
    </dgm:pt>
    <dgm:pt modelId="{F4BD5342-F250-4F86-A8E3-8015E93F0B1E}" type="pres">
      <dgm:prSet presAssocID="{DAFEADD8-1A6F-45B2-9235-25524B0F0CBF}" presName="composite2" presStyleCnt="0"/>
      <dgm:spPr/>
    </dgm:pt>
    <dgm:pt modelId="{666F8E84-6C1F-48E0-9622-FB3F1244D375}" type="pres">
      <dgm:prSet presAssocID="{DAFEADD8-1A6F-45B2-9235-25524B0F0CBF}" presName="dummyNode2" presStyleLbl="node1" presStyleIdx="2" presStyleCnt="6"/>
      <dgm:spPr/>
    </dgm:pt>
    <dgm:pt modelId="{8A7D154B-7E63-4BFF-BD85-47EF742E20FC}" type="pres">
      <dgm:prSet presAssocID="{DAFEADD8-1A6F-45B2-9235-25524B0F0CBF}" presName="childNode2" presStyleLbl="bgAcc1" presStyleIdx="3" presStyleCnt="6">
        <dgm:presLayoutVars>
          <dgm:bulletEnabled val="1"/>
        </dgm:presLayoutVars>
      </dgm:prSet>
      <dgm:spPr/>
    </dgm:pt>
    <dgm:pt modelId="{440A4FB8-FEC2-4905-925D-97EE556BEE69}" type="pres">
      <dgm:prSet presAssocID="{DAFEADD8-1A6F-45B2-9235-25524B0F0CBF}" presName="childNode2tx" presStyleLbl="bgAcc1" presStyleIdx="3" presStyleCnt="6">
        <dgm:presLayoutVars>
          <dgm:bulletEnabled val="1"/>
        </dgm:presLayoutVars>
      </dgm:prSet>
      <dgm:spPr/>
    </dgm:pt>
    <dgm:pt modelId="{992C4B8B-9B5F-4C29-B4B0-9595EA3AFCF6}" type="pres">
      <dgm:prSet presAssocID="{DAFEADD8-1A6F-45B2-9235-25524B0F0CBF}" presName="parentNode2" presStyleLbl="node1" presStyleIdx="3" presStyleCnt="6">
        <dgm:presLayoutVars>
          <dgm:chMax val="0"/>
          <dgm:bulletEnabled val="1"/>
        </dgm:presLayoutVars>
      </dgm:prSet>
      <dgm:spPr/>
    </dgm:pt>
    <dgm:pt modelId="{F81DF47F-AA72-47D9-98B7-D55E49061EE8}" type="pres">
      <dgm:prSet presAssocID="{DAFEADD8-1A6F-45B2-9235-25524B0F0CBF}" presName="connSite2" presStyleCnt="0"/>
      <dgm:spPr/>
    </dgm:pt>
    <dgm:pt modelId="{1B41D5D9-B0B6-4D02-800C-88F7D23DDA38}" type="pres">
      <dgm:prSet presAssocID="{DD296452-D136-4D38-9352-1A9DD9E31224}" presName="Name18" presStyleLbl="sibTrans2D1" presStyleIdx="3" presStyleCnt="5"/>
      <dgm:spPr/>
    </dgm:pt>
    <dgm:pt modelId="{166E48D0-5635-4D95-A033-996F7CAAC2B2}" type="pres">
      <dgm:prSet presAssocID="{B9C60752-1F5F-4FF7-9015-EB224B6DDF97}" presName="composite1" presStyleCnt="0"/>
      <dgm:spPr/>
    </dgm:pt>
    <dgm:pt modelId="{783E0CB3-82D9-4FC0-BD0A-817B4F015B14}" type="pres">
      <dgm:prSet presAssocID="{B9C60752-1F5F-4FF7-9015-EB224B6DDF97}" presName="dummyNode1" presStyleLbl="node1" presStyleIdx="3" presStyleCnt="6"/>
      <dgm:spPr/>
    </dgm:pt>
    <dgm:pt modelId="{17635057-D866-48B2-B61D-DA65D8384194}" type="pres">
      <dgm:prSet presAssocID="{B9C60752-1F5F-4FF7-9015-EB224B6DDF97}" presName="childNode1" presStyleLbl="bgAcc1" presStyleIdx="4" presStyleCnt="6">
        <dgm:presLayoutVars>
          <dgm:bulletEnabled val="1"/>
        </dgm:presLayoutVars>
      </dgm:prSet>
      <dgm:spPr/>
    </dgm:pt>
    <dgm:pt modelId="{09982E82-3201-4B12-9548-22A473871DB9}" type="pres">
      <dgm:prSet presAssocID="{B9C60752-1F5F-4FF7-9015-EB224B6DDF97}" presName="childNode1tx" presStyleLbl="bgAcc1" presStyleIdx="4" presStyleCnt="6">
        <dgm:presLayoutVars>
          <dgm:bulletEnabled val="1"/>
        </dgm:presLayoutVars>
      </dgm:prSet>
      <dgm:spPr/>
    </dgm:pt>
    <dgm:pt modelId="{1131B1C1-F137-43EB-B13D-A992EC8EE092}" type="pres">
      <dgm:prSet presAssocID="{B9C60752-1F5F-4FF7-9015-EB224B6DDF97}" presName="parentNode1" presStyleLbl="node1" presStyleIdx="4" presStyleCnt="6">
        <dgm:presLayoutVars>
          <dgm:chMax val="1"/>
          <dgm:bulletEnabled val="1"/>
        </dgm:presLayoutVars>
      </dgm:prSet>
      <dgm:spPr/>
    </dgm:pt>
    <dgm:pt modelId="{B0963482-79B6-4EAF-87C6-303392D0D338}" type="pres">
      <dgm:prSet presAssocID="{B9C60752-1F5F-4FF7-9015-EB224B6DDF97}" presName="connSite1" presStyleCnt="0"/>
      <dgm:spPr/>
    </dgm:pt>
    <dgm:pt modelId="{87312E12-401D-4637-8AB9-AE68350BDD37}" type="pres">
      <dgm:prSet presAssocID="{83698F70-A65B-4F4C-BCD5-8E8FA5BAF991}" presName="Name9" presStyleLbl="sibTrans2D1" presStyleIdx="4" presStyleCnt="5"/>
      <dgm:spPr/>
    </dgm:pt>
    <dgm:pt modelId="{BB2E78AF-9472-4192-8897-76043FAB8612}" type="pres">
      <dgm:prSet presAssocID="{F6278AF1-E147-4A4F-A324-BDE7AB4DF05D}" presName="composite2" presStyleCnt="0"/>
      <dgm:spPr/>
    </dgm:pt>
    <dgm:pt modelId="{BE5F23A5-04EC-4EFD-9BF6-D6C1A0F6D533}" type="pres">
      <dgm:prSet presAssocID="{F6278AF1-E147-4A4F-A324-BDE7AB4DF05D}" presName="dummyNode2" presStyleLbl="node1" presStyleIdx="4" presStyleCnt="6"/>
      <dgm:spPr/>
    </dgm:pt>
    <dgm:pt modelId="{56BEF7AE-DA4A-4BAC-80F2-CFBCB35D333A}" type="pres">
      <dgm:prSet presAssocID="{F6278AF1-E147-4A4F-A324-BDE7AB4DF05D}" presName="childNode2" presStyleLbl="bgAcc1" presStyleIdx="5" presStyleCnt="6">
        <dgm:presLayoutVars>
          <dgm:bulletEnabled val="1"/>
        </dgm:presLayoutVars>
      </dgm:prSet>
      <dgm:spPr/>
    </dgm:pt>
    <dgm:pt modelId="{660B2752-4E88-4A5C-9FAF-76CCE5DB8605}" type="pres">
      <dgm:prSet presAssocID="{F6278AF1-E147-4A4F-A324-BDE7AB4DF05D}" presName="childNode2tx" presStyleLbl="bgAcc1" presStyleIdx="5" presStyleCnt="6">
        <dgm:presLayoutVars>
          <dgm:bulletEnabled val="1"/>
        </dgm:presLayoutVars>
      </dgm:prSet>
      <dgm:spPr/>
    </dgm:pt>
    <dgm:pt modelId="{D7D6908C-FAE0-47FB-90F5-D0E1ACCCC28A}" type="pres">
      <dgm:prSet presAssocID="{F6278AF1-E147-4A4F-A324-BDE7AB4DF05D}" presName="parentNode2" presStyleLbl="node1" presStyleIdx="5" presStyleCnt="6" custScaleX="114205">
        <dgm:presLayoutVars>
          <dgm:chMax val="0"/>
          <dgm:bulletEnabled val="1"/>
        </dgm:presLayoutVars>
      </dgm:prSet>
      <dgm:spPr/>
    </dgm:pt>
    <dgm:pt modelId="{4C309D48-9505-4741-8C48-255A24FC7E34}" type="pres">
      <dgm:prSet presAssocID="{F6278AF1-E147-4A4F-A324-BDE7AB4DF05D}" presName="connSite2" presStyleCnt="0"/>
      <dgm:spPr/>
    </dgm:pt>
  </dgm:ptLst>
  <dgm:cxnLst>
    <dgm:cxn modelId="{FDE29B03-1BAD-4D66-A30A-D9C20146E7FD}" srcId="{13C22105-4BFB-425C-A1CA-19BEEE0741B8}" destId="{B9C60752-1F5F-4FF7-9015-EB224B6DDF97}" srcOrd="4" destOrd="0" parTransId="{3AAC8FB7-528E-44FC-BAA1-B3FB3AA647EA}" sibTransId="{83698F70-A65B-4F4C-BCD5-8E8FA5BAF991}"/>
    <dgm:cxn modelId="{AE25C10D-140A-4FFA-A0A7-FD00106FA88E}" type="presOf" srcId="{D53BAB36-9642-4584-B286-D4D846B88B9E}" destId="{1F26C783-607F-4A08-AC78-AFA4C79C7730}" srcOrd="0" destOrd="0" presId="urn:microsoft.com/office/officeart/2005/8/layout/hProcess4"/>
    <dgm:cxn modelId="{F30BA60F-B4B1-4D24-8D65-3BA58CAD0CF2}" type="presOf" srcId="{2C0C7B7C-F1B6-4DFF-A742-C68364062D3D}" destId="{660B2752-4E88-4A5C-9FAF-76CCE5DB8605}" srcOrd="1" destOrd="1" presId="urn:microsoft.com/office/officeart/2005/8/layout/hProcess4"/>
    <dgm:cxn modelId="{940AB80F-8C16-418F-B4E5-E60F5D4A3A94}" type="presOf" srcId="{0515A79C-6303-41F4-AE9B-E8BA79ECD957}" destId="{660B2752-4E88-4A5C-9FAF-76CCE5DB8605}" srcOrd="1" destOrd="0" presId="urn:microsoft.com/office/officeart/2005/8/layout/hProcess4"/>
    <dgm:cxn modelId="{5E633510-BA3E-400A-9B94-3C4E8F6A65D8}" type="presOf" srcId="{08356D47-F54E-4F39-885E-88070C48BBA6}" destId="{D9244245-D1A9-4C42-BFB5-00AD087D80FC}" srcOrd="0" destOrd="0" presId="urn:microsoft.com/office/officeart/2005/8/layout/hProcess4"/>
    <dgm:cxn modelId="{D7F30416-9C2D-4D88-967C-1BDBB1C07497}" type="presOf" srcId="{5668F756-CEF6-470B-AB29-EA37F9FABE15}" destId="{7B92290C-697A-4A8D-B875-EAC7FD942126}" srcOrd="1" destOrd="1" presId="urn:microsoft.com/office/officeart/2005/8/layout/hProcess4"/>
    <dgm:cxn modelId="{5F33801B-CB1E-490A-B732-7980B6A0D65A}" type="presOf" srcId="{0515A79C-6303-41F4-AE9B-E8BA79ECD957}" destId="{56BEF7AE-DA4A-4BAC-80F2-CFBCB35D333A}" srcOrd="0" destOrd="0" presId="urn:microsoft.com/office/officeart/2005/8/layout/hProcess4"/>
    <dgm:cxn modelId="{FC57922B-CCD0-4CCF-B6C1-C8086E6DBA7D}" type="presOf" srcId="{743608A0-41F2-472C-A161-38AC0313A933}" destId="{EF75F04A-8789-435F-B1B3-A996874EEF48}" srcOrd="0" destOrd="0" presId="urn:microsoft.com/office/officeart/2005/8/layout/hProcess4"/>
    <dgm:cxn modelId="{7DDA7534-1D15-4CC1-A25F-F3EE138E9FBE}" srcId="{B9C60752-1F5F-4FF7-9015-EB224B6DDF97}" destId="{25F646F5-E27C-459A-84AA-BBBB3558308F}" srcOrd="1" destOrd="0" parTransId="{419FAF0B-E550-488E-8228-02128EE2E390}" sibTransId="{CEA1A5EA-451E-431E-99A5-18282E6E705A}"/>
    <dgm:cxn modelId="{30323B36-5286-4CDB-9F1D-D1832782A310}" type="presOf" srcId="{F6278AF1-E147-4A4F-A324-BDE7AB4DF05D}" destId="{D7D6908C-FAE0-47FB-90F5-D0E1ACCCC28A}" srcOrd="0" destOrd="0" presId="urn:microsoft.com/office/officeart/2005/8/layout/hProcess4"/>
    <dgm:cxn modelId="{C0046836-A0B1-41AB-82E3-050F7BC58FF7}" type="presOf" srcId="{71867A27-72B8-4549-8DB6-6F840D15601F}" destId="{4D20AAAE-A1FB-4CC2-90D6-6E5CF491D24F}" srcOrd="0" destOrd="0" presId="urn:microsoft.com/office/officeart/2005/8/layout/hProcess4"/>
    <dgm:cxn modelId="{294A8B39-AB14-492A-8C46-F3B9E9284CCB}" type="presOf" srcId="{5668F756-CEF6-470B-AB29-EA37F9FABE15}" destId="{D9244245-D1A9-4C42-BFB5-00AD087D80FC}" srcOrd="0" destOrd="1" presId="urn:microsoft.com/office/officeart/2005/8/layout/hProcess4"/>
    <dgm:cxn modelId="{D7F4463C-56B7-4D56-9EA8-8D2CCFF3517C}" type="presOf" srcId="{2C0C7B7C-F1B6-4DFF-A742-C68364062D3D}" destId="{56BEF7AE-DA4A-4BAC-80F2-CFBCB35D333A}" srcOrd="0" destOrd="1" presId="urn:microsoft.com/office/officeart/2005/8/layout/hProcess4"/>
    <dgm:cxn modelId="{2FB08A3D-D174-4962-9EB2-CEAA063B61F0}" type="presOf" srcId="{A41BD8F3-E708-48AA-9325-DF09E6629E57}" destId="{91039908-36A8-4F7F-B372-886508969C94}" srcOrd="0" destOrd="0" presId="urn:microsoft.com/office/officeart/2005/8/layout/hProcess4"/>
    <dgm:cxn modelId="{5B641D3E-5E6D-4C9D-935B-B5140DA6C97C}" type="presOf" srcId="{DD296452-D136-4D38-9352-1A9DD9E31224}" destId="{1B41D5D9-B0B6-4D02-800C-88F7D23DDA38}" srcOrd="0" destOrd="0" presId="urn:microsoft.com/office/officeart/2005/8/layout/hProcess4"/>
    <dgm:cxn modelId="{E2062541-F7EB-4F99-8D4F-A66595D2D6CB}" type="presOf" srcId="{C45C0990-20EA-4D80-923B-3F376B4C0624}" destId="{8A7D154B-7E63-4BFF-BD85-47EF742E20FC}" srcOrd="0" destOrd="0" presId="urn:microsoft.com/office/officeart/2005/8/layout/hProcess4"/>
    <dgm:cxn modelId="{B1790F65-742F-4CEF-A561-6153357D03FA}" srcId="{71867A27-72B8-4549-8DB6-6F840D15601F}" destId="{743608A0-41F2-472C-A161-38AC0313A933}" srcOrd="0" destOrd="0" parTransId="{5E55F01D-26F8-4BA0-A9B7-583251CCDC19}" sibTransId="{3EA611A7-7E47-486B-9D04-F69213B0F3C2}"/>
    <dgm:cxn modelId="{6CF17147-2FCA-411F-BBF4-F4F27D37C2BF}" type="presOf" srcId="{C45C0990-20EA-4D80-923B-3F376B4C0624}" destId="{440A4FB8-FEC2-4905-925D-97EE556BEE69}" srcOrd="1" destOrd="0" presId="urn:microsoft.com/office/officeart/2005/8/layout/hProcess4"/>
    <dgm:cxn modelId="{F8E3CB6A-E853-4546-8A2E-425AD668C1B0}" type="presOf" srcId="{08356D47-F54E-4F39-885E-88070C48BBA6}" destId="{7B92290C-697A-4A8D-B875-EAC7FD942126}" srcOrd="1" destOrd="0" presId="urn:microsoft.com/office/officeart/2005/8/layout/hProcess4"/>
    <dgm:cxn modelId="{7E79E24A-9773-4481-B2E3-F5560C621365}" type="presOf" srcId="{13CBBFC9-4122-494E-A9FE-0CE7D4FF6E48}" destId="{8A7D154B-7E63-4BFF-BD85-47EF742E20FC}" srcOrd="0" destOrd="1" presId="urn:microsoft.com/office/officeart/2005/8/layout/hProcess4"/>
    <dgm:cxn modelId="{CD42396E-91CC-407C-A0E3-ABCCB3CC7135}" type="presOf" srcId="{0A30FF5D-828E-4B45-9F4A-681A2349A3BE}" destId="{3C88E834-1783-418D-A172-DDA0F19580A0}" srcOrd="0" destOrd="1" presId="urn:microsoft.com/office/officeart/2005/8/layout/hProcess4"/>
    <dgm:cxn modelId="{A464994F-5851-4A71-BEC9-83A859198FC6}" srcId="{DAFEADD8-1A6F-45B2-9235-25524B0F0CBF}" destId="{C45C0990-20EA-4D80-923B-3F376B4C0624}" srcOrd="0" destOrd="0" parTransId="{FB590719-A9FD-4E0B-8F5C-2630612E3BE9}" sibTransId="{8C8D1623-3918-4E2C-B7C6-D6C0B0B47AA9}"/>
    <dgm:cxn modelId="{4651A16F-230C-4208-8D86-CED416496518}" type="presOf" srcId="{B9C60752-1F5F-4FF7-9015-EB224B6DDF97}" destId="{1131B1C1-F137-43EB-B13D-A992EC8EE092}" srcOrd="0" destOrd="0" presId="urn:microsoft.com/office/officeart/2005/8/layout/hProcess4"/>
    <dgm:cxn modelId="{B4A25751-D3B5-429A-9024-3372940A2785}" srcId="{F6278AF1-E147-4A4F-A324-BDE7AB4DF05D}" destId="{0515A79C-6303-41F4-AE9B-E8BA79ECD957}" srcOrd="0" destOrd="0" parTransId="{9671C7FF-4E1B-410B-AA33-E60DE0142FB0}" sibTransId="{12FB4394-C105-4AE5-AC33-07B1C6A18D7A}"/>
    <dgm:cxn modelId="{B6FBE371-7883-4B5C-A567-7DB4105A4472}" srcId="{2DDB4D5D-61A6-45A6-9138-4D748B30A006}" destId="{5668F756-CEF6-470B-AB29-EA37F9FABE15}" srcOrd="1" destOrd="0" parTransId="{493D3F46-1D84-4C2C-B839-B25C67E3F907}" sibTransId="{8A85DA0D-9DD8-4BA6-9349-92413E75731F}"/>
    <dgm:cxn modelId="{99141652-7053-4E0D-9230-1BFD4002C71A}" srcId="{A41BD8F3-E708-48AA-9325-DF09E6629E57}" destId="{0A30FF5D-828E-4B45-9F4A-681A2349A3BE}" srcOrd="1" destOrd="0" parTransId="{56433892-6CD5-4CE9-8A5C-3B542103AE6C}" sibTransId="{79D82949-0F7B-4E3E-94D4-2E9F32B3317C}"/>
    <dgm:cxn modelId="{C32A2F55-0151-480E-AC43-5C4D2C7B5813}" srcId="{B9C60752-1F5F-4FF7-9015-EB224B6DDF97}" destId="{E9269335-DB89-4E34-BE69-8441BD4D4A7C}" srcOrd="0" destOrd="0" parTransId="{D437DEBB-C95A-45DA-91ED-A9FF0FC95DF4}" sibTransId="{10CF42EE-C158-4CE4-BE5B-321CB1888D07}"/>
    <dgm:cxn modelId="{9403EA55-8F3A-4FF2-86D2-3D0C142CFD0D}" type="presOf" srcId="{D74CD914-723B-4CE9-9D3C-56CF7A74E11A}" destId="{8C0B42A1-317F-4C81-9732-44C2DF8ADC55}" srcOrd="0" destOrd="0" presId="urn:microsoft.com/office/officeart/2005/8/layout/hProcess4"/>
    <dgm:cxn modelId="{18717B57-8504-4B27-A439-7EAC39A95087}" srcId="{13C22105-4BFB-425C-A1CA-19BEEE0741B8}" destId="{DAFEADD8-1A6F-45B2-9235-25524B0F0CBF}" srcOrd="3" destOrd="0" parTransId="{84581611-7B0E-4148-B44E-9DDBE1C9770D}" sibTransId="{DD296452-D136-4D38-9352-1A9DD9E31224}"/>
    <dgm:cxn modelId="{8CE35D85-C44E-45DC-A28B-D5ECE68B6179}" type="presOf" srcId="{83698F70-A65B-4F4C-BCD5-8E8FA5BAF991}" destId="{87312E12-401D-4637-8AB9-AE68350BDD37}" srcOrd="0" destOrd="0" presId="urn:microsoft.com/office/officeart/2005/8/layout/hProcess4"/>
    <dgm:cxn modelId="{7B4A4B90-338D-490D-AFB6-C7D071BE5D2B}" srcId="{71867A27-72B8-4549-8DB6-6F840D15601F}" destId="{0D53D216-3FF3-4A01-B318-01C3514F0649}" srcOrd="1" destOrd="0" parTransId="{75D62E17-F76D-40CE-8709-689019698874}" sibTransId="{A3023FE2-9D34-4C52-8A7B-2DC85B6301E6}"/>
    <dgm:cxn modelId="{8885F792-F010-41A6-AD54-05AD19A449F4}" type="presOf" srcId="{0A30FF5D-828E-4B45-9F4A-681A2349A3BE}" destId="{AF073F60-F508-4705-9741-1BC4568E8560}" srcOrd="1" destOrd="1" presId="urn:microsoft.com/office/officeart/2005/8/layout/hProcess4"/>
    <dgm:cxn modelId="{47E5029D-05E4-4002-9A1B-7DC178C2BE7E}" type="presOf" srcId="{2DDB4D5D-61A6-45A6-9138-4D748B30A006}" destId="{58651131-0233-4DB7-8C41-3560BA969C8F}" srcOrd="0" destOrd="0" presId="urn:microsoft.com/office/officeart/2005/8/layout/hProcess4"/>
    <dgm:cxn modelId="{BFD030A3-2C47-4187-B356-A9FBEE81B256}" srcId="{13C22105-4BFB-425C-A1CA-19BEEE0741B8}" destId="{71867A27-72B8-4549-8DB6-6F840D15601F}" srcOrd="2" destOrd="0" parTransId="{8C2778AE-685A-4CC5-97C0-9B01CBECD91A}" sibTransId="{0B001C62-A9B3-4F0B-8149-C50A770E98F8}"/>
    <dgm:cxn modelId="{DFB4A4A6-0AF1-4350-9FFF-2A91C9BD5146}" type="presOf" srcId="{743608A0-41F2-472C-A161-38AC0313A933}" destId="{744C7A1F-420B-4990-AA15-5F606D207DC1}" srcOrd="1" destOrd="0" presId="urn:microsoft.com/office/officeart/2005/8/layout/hProcess4"/>
    <dgm:cxn modelId="{46ABD7AB-89C9-4141-9F49-E7726EB596F3}" srcId="{A41BD8F3-E708-48AA-9325-DF09E6629E57}" destId="{F823D3BA-3532-4C06-AB89-7119D2EC27C2}" srcOrd="0" destOrd="0" parTransId="{0CC47D02-9E08-442B-A526-506EF6AB5B9A}" sibTransId="{67EAE675-64A6-410B-8080-1FF5FCAD5E89}"/>
    <dgm:cxn modelId="{4ACF76AD-3D49-4DD8-9FB1-76DED3B0072B}" srcId="{DAFEADD8-1A6F-45B2-9235-25524B0F0CBF}" destId="{13CBBFC9-4122-494E-A9FE-0CE7D4FF6E48}" srcOrd="1" destOrd="0" parTransId="{74C361C0-846A-4F42-A814-DF3352CF454B}" sibTransId="{53779959-5F75-45ED-A393-A430725FD23C}"/>
    <dgm:cxn modelId="{C1FD26B9-6535-43A4-8CB3-835A55C7A1FA}" srcId="{F6278AF1-E147-4A4F-A324-BDE7AB4DF05D}" destId="{2C0C7B7C-F1B6-4DFF-A742-C68364062D3D}" srcOrd="1" destOrd="0" parTransId="{5E2374EF-C097-4B0D-B049-D4481972A316}" sibTransId="{42C3A070-240D-4766-A040-918BD4151D5F}"/>
    <dgm:cxn modelId="{5DF1C8BB-F632-4EC3-890B-3E8EF2A7BCCB}" type="presOf" srcId="{25F646F5-E27C-459A-84AA-BBBB3558308F}" destId="{17635057-D866-48B2-B61D-DA65D8384194}" srcOrd="0" destOrd="1" presId="urn:microsoft.com/office/officeart/2005/8/layout/hProcess4"/>
    <dgm:cxn modelId="{4A9B34C0-4F03-48CC-BDFA-2A5B864480A2}" type="presOf" srcId="{F823D3BA-3532-4C06-AB89-7119D2EC27C2}" destId="{3C88E834-1783-418D-A172-DDA0F19580A0}" srcOrd="0" destOrd="0" presId="urn:microsoft.com/office/officeart/2005/8/layout/hProcess4"/>
    <dgm:cxn modelId="{3598EDCD-7312-4A91-8ED5-F188F1290CF0}" srcId="{13C22105-4BFB-425C-A1CA-19BEEE0741B8}" destId="{2DDB4D5D-61A6-45A6-9138-4D748B30A006}" srcOrd="0" destOrd="0" parTransId="{32E790AB-6794-4EEB-BB92-4CBC2285A9A4}" sibTransId="{D53BAB36-9642-4584-B286-D4D846B88B9E}"/>
    <dgm:cxn modelId="{89A2EBCE-1904-4058-BC4B-EDE80373433F}" type="presOf" srcId="{E9269335-DB89-4E34-BE69-8441BD4D4A7C}" destId="{09982E82-3201-4B12-9548-22A473871DB9}" srcOrd="1" destOrd="0" presId="urn:microsoft.com/office/officeart/2005/8/layout/hProcess4"/>
    <dgm:cxn modelId="{BBADBFCF-6566-4403-BCD6-AC378DCC2C0D}" type="presOf" srcId="{0D53D216-3FF3-4A01-B318-01C3514F0649}" destId="{744C7A1F-420B-4990-AA15-5F606D207DC1}" srcOrd="1" destOrd="1" presId="urn:microsoft.com/office/officeart/2005/8/layout/hProcess4"/>
    <dgm:cxn modelId="{E5B5FDD0-7F14-4863-B6B1-E0ABFA2AD009}" type="presOf" srcId="{0B001C62-A9B3-4F0B-8149-C50A770E98F8}" destId="{7E8F9183-560B-45E1-8C11-C00BFD5E9065}" srcOrd="0" destOrd="0" presId="urn:microsoft.com/office/officeart/2005/8/layout/hProcess4"/>
    <dgm:cxn modelId="{8E9957DB-92F3-4E03-9987-ABFF69F56A90}" type="presOf" srcId="{25F646F5-E27C-459A-84AA-BBBB3558308F}" destId="{09982E82-3201-4B12-9548-22A473871DB9}" srcOrd="1" destOrd="1" presId="urn:microsoft.com/office/officeart/2005/8/layout/hProcess4"/>
    <dgm:cxn modelId="{933404DC-D78E-43D3-9CA2-EBD4BC90F129}" type="presOf" srcId="{E9269335-DB89-4E34-BE69-8441BD4D4A7C}" destId="{17635057-D866-48B2-B61D-DA65D8384194}" srcOrd="0" destOrd="0" presId="urn:microsoft.com/office/officeart/2005/8/layout/hProcess4"/>
    <dgm:cxn modelId="{C99740DC-9C04-460A-A996-FBF5108AFEBD}" srcId="{13C22105-4BFB-425C-A1CA-19BEEE0741B8}" destId="{F6278AF1-E147-4A4F-A324-BDE7AB4DF05D}" srcOrd="5" destOrd="0" parTransId="{77B9C6DA-9030-4593-AFE8-8E13A797706A}" sibTransId="{8B35A15E-9298-465B-AC77-B5F941C57C29}"/>
    <dgm:cxn modelId="{B6679CDE-BB42-4C29-8E8C-ACC597B69656}" type="presOf" srcId="{F823D3BA-3532-4C06-AB89-7119D2EC27C2}" destId="{AF073F60-F508-4705-9741-1BC4568E8560}" srcOrd="1" destOrd="0" presId="urn:microsoft.com/office/officeart/2005/8/layout/hProcess4"/>
    <dgm:cxn modelId="{7A9EE4DE-B375-45C5-ABF2-3AA4C54A4213}" type="presOf" srcId="{DAFEADD8-1A6F-45B2-9235-25524B0F0CBF}" destId="{992C4B8B-9B5F-4C29-B4B0-9595EA3AFCF6}" srcOrd="0" destOrd="0" presId="urn:microsoft.com/office/officeart/2005/8/layout/hProcess4"/>
    <dgm:cxn modelId="{057874E1-858C-489D-ABD3-FB9C1D414AD7}" type="presOf" srcId="{0D53D216-3FF3-4A01-B318-01C3514F0649}" destId="{EF75F04A-8789-435F-B1B3-A996874EEF48}" srcOrd="0" destOrd="1" presId="urn:microsoft.com/office/officeart/2005/8/layout/hProcess4"/>
    <dgm:cxn modelId="{B72BB1ED-9506-4626-850C-9991DF4591C5}" srcId="{13C22105-4BFB-425C-A1CA-19BEEE0741B8}" destId="{A41BD8F3-E708-48AA-9325-DF09E6629E57}" srcOrd="1" destOrd="0" parTransId="{800B7F4D-7565-4BEF-9D5D-75EDDB1D5A3A}" sibTransId="{D74CD914-723B-4CE9-9D3C-56CF7A74E11A}"/>
    <dgm:cxn modelId="{AD0E7AF8-B0B5-48BC-B44E-F09627D391B0}" type="presOf" srcId="{13CBBFC9-4122-494E-A9FE-0CE7D4FF6E48}" destId="{440A4FB8-FEC2-4905-925D-97EE556BEE69}" srcOrd="1" destOrd="1" presId="urn:microsoft.com/office/officeart/2005/8/layout/hProcess4"/>
    <dgm:cxn modelId="{DB4C5DF9-B38F-41CA-9418-E442ACF72CA2}" type="presOf" srcId="{13C22105-4BFB-425C-A1CA-19BEEE0741B8}" destId="{24F20854-4C6F-486F-98FA-10F812D28CD9}" srcOrd="0" destOrd="0" presId="urn:microsoft.com/office/officeart/2005/8/layout/hProcess4"/>
    <dgm:cxn modelId="{7AA3B5FB-AE80-4712-9BC8-0995C4A69C66}" srcId="{2DDB4D5D-61A6-45A6-9138-4D748B30A006}" destId="{08356D47-F54E-4F39-885E-88070C48BBA6}" srcOrd="0" destOrd="0" parTransId="{FC2355A5-B5C2-4D74-ADB7-5164E58F46A3}" sibTransId="{E0407D2B-87A5-4CFF-9C36-02CA1F67BBE6}"/>
    <dgm:cxn modelId="{7289C635-38C4-449F-9AE4-EDB315EE71C3}" type="presParOf" srcId="{24F20854-4C6F-486F-98FA-10F812D28CD9}" destId="{67FA4AD8-BC0B-4C1C-BD0E-002F40FA1366}" srcOrd="0" destOrd="0" presId="urn:microsoft.com/office/officeart/2005/8/layout/hProcess4"/>
    <dgm:cxn modelId="{72E64298-016D-430D-BA06-AC8A0AF94037}" type="presParOf" srcId="{24F20854-4C6F-486F-98FA-10F812D28CD9}" destId="{115564B7-6B45-4D48-8873-CDA03444AAB4}" srcOrd="1" destOrd="0" presId="urn:microsoft.com/office/officeart/2005/8/layout/hProcess4"/>
    <dgm:cxn modelId="{114FF521-E7C7-42DC-92FA-D38559165630}" type="presParOf" srcId="{24F20854-4C6F-486F-98FA-10F812D28CD9}" destId="{B652BC2B-7FE5-4D99-875F-649AD35B26EF}" srcOrd="2" destOrd="0" presId="urn:microsoft.com/office/officeart/2005/8/layout/hProcess4"/>
    <dgm:cxn modelId="{209BC3DA-B8D6-49C1-8C20-EC8B3EC0F646}" type="presParOf" srcId="{B652BC2B-7FE5-4D99-875F-649AD35B26EF}" destId="{1CFD0218-8B63-4603-84DE-F21DD863D535}" srcOrd="0" destOrd="0" presId="urn:microsoft.com/office/officeart/2005/8/layout/hProcess4"/>
    <dgm:cxn modelId="{2EB513CF-891A-431E-9F11-9C2830D9C580}" type="presParOf" srcId="{1CFD0218-8B63-4603-84DE-F21DD863D535}" destId="{F4560A56-D79B-4A61-8C3B-D740AE945AD1}" srcOrd="0" destOrd="0" presId="urn:microsoft.com/office/officeart/2005/8/layout/hProcess4"/>
    <dgm:cxn modelId="{B59DB72A-4DE6-4CCA-B2EA-758A7357CA3F}" type="presParOf" srcId="{1CFD0218-8B63-4603-84DE-F21DD863D535}" destId="{D9244245-D1A9-4C42-BFB5-00AD087D80FC}" srcOrd="1" destOrd="0" presId="urn:microsoft.com/office/officeart/2005/8/layout/hProcess4"/>
    <dgm:cxn modelId="{7A302265-A9FB-4DB7-80B1-65F875FBBE52}" type="presParOf" srcId="{1CFD0218-8B63-4603-84DE-F21DD863D535}" destId="{7B92290C-697A-4A8D-B875-EAC7FD942126}" srcOrd="2" destOrd="0" presId="urn:microsoft.com/office/officeart/2005/8/layout/hProcess4"/>
    <dgm:cxn modelId="{D0B2AD6E-62EC-4712-B8A5-CA472B0B204F}" type="presParOf" srcId="{1CFD0218-8B63-4603-84DE-F21DD863D535}" destId="{58651131-0233-4DB7-8C41-3560BA969C8F}" srcOrd="3" destOrd="0" presId="urn:microsoft.com/office/officeart/2005/8/layout/hProcess4"/>
    <dgm:cxn modelId="{0CF34198-C97B-420D-B948-66A1F9B25C76}" type="presParOf" srcId="{1CFD0218-8B63-4603-84DE-F21DD863D535}" destId="{70179C8A-C405-4C49-AA90-E9D91D891119}" srcOrd="4" destOrd="0" presId="urn:microsoft.com/office/officeart/2005/8/layout/hProcess4"/>
    <dgm:cxn modelId="{CE374CF7-8252-49E4-814E-75FBCFFFB27D}" type="presParOf" srcId="{B652BC2B-7FE5-4D99-875F-649AD35B26EF}" destId="{1F26C783-607F-4A08-AC78-AFA4C79C7730}" srcOrd="1" destOrd="0" presId="urn:microsoft.com/office/officeart/2005/8/layout/hProcess4"/>
    <dgm:cxn modelId="{3BB16663-5DC9-42A6-BE72-FCC5B4A0E771}" type="presParOf" srcId="{B652BC2B-7FE5-4D99-875F-649AD35B26EF}" destId="{5084FBFC-D74F-46CE-8383-114DF3146703}" srcOrd="2" destOrd="0" presId="urn:microsoft.com/office/officeart/2005/8/layout/hProcess4"/>
    <dgm:cxn modelId="{4D52E4B9-19D0-4263-AF03-D90B6D282E91}" type="presParOf" srcId="{5084FBFC-D74F-46CE-8383-114DF3146703}" destId="{BB4BDA39-90B3-4854-A9F9-951F27FF30FF}" srcOrd="0" destOrd="0" presId="urn:microsoft.com/office/officeart/2005/8/layout/hProcess4"/>
    <dgm:cxn modelId="{C0C01E84-50E0-426C-93B4-E724CA770174}" type="presParOf" srcId="{5084FBFC-D74F-46CE-8383-114DF3146703}" destId="{3C88E834-1783-418D-A172-DDA0F19580A0}" srcOrd="1" destOrd="0" presId="urn:microsoft.com/office/officeart/2005/8/layout/hProcess4"/>
    <dgm:cxn modelId="{41560CA3-AEF3-4EE9-BA27-A783C94F213A}" type="presParOf" srcId="{5084FBFC-D74F-46CE-8383-114DF3146703}" destId="{AF073F60-F508-4705-9741-1BC4568E8560}" srcOrd="2" destOrd="0" presId="urn:microsoft.com/office/officeart/2005/8/layout/hProcess4"/>
    <dgm:cxn modelId="{933D93B2-9415-4093-9226-4F199E75DF32}" type="presParOf" srcId="{5084FBFC-D74F-46CE-8383-114DF3146703}" destId="{91039908-36A8-4F7F-B372-886508969C94}" srcOrd="3" destOrd="0" presId="urn:microsoft.com/office/officeart/2005/8/layout/hProcess4"/>
    <dgm:cxn modelId="{D3126002-DBE7-432E-BF32-ABE0FAA27763}" type="presParOf" srcId="{5084FBFC-D74F-46CE-8383-114DF3146703}" destId="{FDA446EE-0CD6-410D-BC76-9564D7AEBC18}" srcOrd="4" destOrd="0" presId="urn:microsoft.com/office/officeart/2005/8/layout/hProcess4"/>
    <dgm:cxn modelId="{11351E94-6CE8-4F87-B220-3EE830E5AEAA}" type="presParOf" srcId="{B652BC2B-7FE5-4D99-875F-649AD35B26EF}" destId="{8C0B42A1-317F-4C81-9732-44C2DF8ADC55}" srcOrd="3" destOrd="0" presId="urn:microsoft.com/office/officeart/2005/8/layout/hProcess4"/>
    <dgm:cxn modelId="{6881D770-FE20-4C6E-90B2-2A4EE972A746}" type="presParOf" srcId="{B652BC2B-7FE5-4D99-875F-649AD35B26EF}" destId="{2F1BD06B-E580-4D24-AD56-05710BF1E1E8}" srcOrd="4" destOrd="0" presId="urn:microsoft.com/office/officeart/2005/8/layout/hProcess4"/>
    <dgm:cxn modelId="{09AD1600-4F66-4A83-84DB-7CDA78F23631}" type="presParOf" srcId="{2F1BD06B-E580-4D24-AD56-05710BF1E1E8}" destId="{41D097BA-354F-4288-952B-AA6BA37F50B2}" srcOrd="0" destOrd="0" presId="urn:microsoft.com/office/officeart/2005/8/layout/hProcess4"/>
    <dgm:cxn modelId="{8DADC5A6-CB6B-4EA2-A01F-00A6B525CEEE}" type="presParOf" srcId="{2F1BD06B-E580-4D24-AD56-05710BF1E1E8}" destId="{EF75F04A-8789-435F-B1B3-A996874EEF48}" srcOrd="1" destOrd="0" presId="urn:microsoft.com/office/officeart/2005/8/layout/hProcess4"/>
    <dgm:cxn modelId="{C6FDD79F-B910-4D95-8363-A51C235AB658}" type="presParOf" srcId="{2F1BD06B-E580-4D24-AD56-05710BF1E1E8}" destId="{744C7A1F-420B-4990-AA15-5F606D207DC1}" srcOrd="2" destOrd="0" presId="urn:microsoft.com/office/officeart/2005/8/layout/hProcess4"/>
    <dgm:cxn modelId="{1D546529-E729-461E-96D1-E394626CA202}" type="presParOf" srcId="{2F1BD06B-E580-4D24-AD56-05710BF1E1E8}" destId="{4D20AAAE-A1FB-4CC2-90D6-6E5CF491D24F}" srcOrd="3" destOrd="0" presId="urn:microsoft.com/office/officeart/2005/8/layout/hProcess4"/>
    <dgm:cxn modelId="{6739F739-D441-4F02-BF1F-B12EBEA3CBC2}" type="presParOf" srcId="{2F1BD06B-E580-4D24-AD56-05710BF1E1E8}" destId="{9716A490-07A8-4E76-AC96-4DDC159B62DC}" srcOrd="4" destOrd="0" presId="urn:microsoft.com/office/officeart/2005/8/layout/hProcess4"/>
    <dgm:cxn modelId="{A39D86FE-47B5-4C09-8BCC-8A511D82D988}" type="presParOf" srcId="{B652BC2B-7FE5-4D99-875F-649AD35B26EF}" destId="{7E8F9183-560B-45E1-8C11-C00BFD5E9065}" srcOrd="5" destOrd="0" presId="urn:microsoft.com/office/officeart/2005/8/layout/hProcess4"/>
    <dgm:cxn modelId="{2A16F4B0-4D9A-4CC9-90EC-D8AB8E0E35F9}" type="presParOf" srcId="{B652BC2B-7FE5-4D99-875F-649AD35B26EF}" destId="{F4BD5342-F250-4F86-A8E3-8015E93F0B1E}" srcOrd="6" destOrd="0" presId="urn:microsoft.com/office/officeart/2005/8/layout/hProcess4"/>
    <dgm:cxn modelId="{9B41D6AD-AA3A-4448-9BDD-B85F6E2EE154}" type="presParOf" srcId="{F4BD5342-F250-4F86-A8E3-8015E93F0B1E}" destId="{666F8E84-6C1F-48E0-9622-FB3F1244D375}" srcOrd="0" destOrd="0" presId="urn:microsoft.com/office/officeart/2005/8/layout/hProcess4"/>
    <dgm:cxn modelId="{73C01A0F-9241-45DC-8E69-EE0732C21FB1}" type="presParOf" srcId="{F4BD5342-F250-4F86-A8E3-8015E93F0B1E}" destId="{8A7D154B-7E63-4BFF-BD85-47EF742E20FC}" srcOrd="1" destOrd="0" presId="urn:microsoft.com/office/officeart/2005/8/layout/hProcess4"/>
    <dgm:cxn modelId="{E21A1D88-1F10-4050-B7B8-4C6D99EC092C}" type="presParOf" srcId="{F4BD5342-F250-4F86-A8E3-8015E93F0B1E}" destId="{440A4FB8-FEC2-4905-925D-97EE556BEE69}" srcOrd="2" destOrd="0" presId="urn:microsoft.com/office/officeart/2005/8/layout/hProcess4"/>
    <dgm:cxn modelId="{73151233-2B95-4E9D-8B42-4A7BD741568F}" type="presParOf" srcId="{F4BD5342-F250-4F86-A8E3-8015E93F0B1E}" destId="{992C4B8B-9B5F-4C29-B4B0-9595EA3AFCF6}" srcOrd="3" destOrd="0" presId="urn:microsoft.com/office/officeart/2005/8/layout/hProcess4"/>
    <dgm:cxn modelId="{40755289-94F8-4635-B4E7-803A7F0B8D0B}" type="presParOf" srcId="{F4BD5342-F250-4F86-A8E3-8015E93F0B1E}" destId="{F81DF47F-AA72-47D9-98B7-D55E49061EE8}" srcOrd="4" destOrd="0" presId="urn:microsoft.com/office/officeart/2005/8/layout/hProcess4"/>
    <dgm:cxn modelId="{46135613-4ECA-4239-8FD1-5192262AAB6E}" type="presParOf" srcId="{B652BC2B-7FE5-4D99-875F-649AD35B26EF}" destId="{1B41D5D9-B0B6-4D02-800C-88F7D23DDA38}" srcOrd="7" destOrd="0" presId="urn:microsoft.com/office/officeart/2005/8/layout/hProcess4"/>
    <dgm:cxn modelId="{5BE43C4F-CB4F-4EEA-8E96-55811FDF24D4}" type="presParOf" srcId="{B652BC2B-7FE5-4D99-875F-649AD35B26EF}" destId="{166E48D0-5635-4D95-A033-996F7CAAC2B2}" srcOrd="8" destOrd="0" presId="urn:microsoft.com/office/officeart/2005/8/layout/hProcess4"/>
    <dgm:cxn modelId="{A6E90C55-6DD6-45CE-833F-9275554DF021}" type="presParOf" srcId="{166E48D0-5635-4D95-A033-996F7CAAC2B2}" destId="{783E0CB3-82D9-4FC0-BD0A-817B4F015B14}" srcOrd="0" destOrd="0" presId="urn:microsoft.com/office/officeart/2005/8/layout/hProcess4"/>
    <dgm:cxn modelId="{F255C1F2-FF4A-4105-8015-EAF234A393CB}" type="presParOf" srcId="{166E48D0-5635-4D95-A033-996F7CAAC2B2}" destId="{17635057-D866-48B2-B61D-DA65D8384194}" srcOrd="1" destOrd="0" presId="urn:microsoft.com/office/officeart/2005/8/layout/hProcess4"/>
    <dgm:cxn modelId="{ABD6860C-67D0-477C-905C-624C64DD980A}" type="presParOf" srcId="{166E48D0-5635-4D95-A033-996F7CAAC2B2}" destId="{09982E82-3201-4B12-9548-22A473871DB9}" srcOrd="2" destOrd="0" presId="urn:microsoft.com/office/officeart/2005/8/layout/hProcess4"/>
    <dgm:cxn modelId="{C37B4DAF-D61E-4471-AB84-0D0B42137882}" type="presParOf" srcId="{166E48D0-5635-4D95-A033-996F7CAAC2B2}" destId="{1131B1C1-F137-43EB-B13D-A992EC8EE092}" srcOrd="3" destOrd="0" presId="urn:microsoft.com/office/officeart/2005/8/layout/hProcess4"/>
    <dgm:cxn modelId="{1D57466B-A471-45CB-B5CE-D6DACD303B49}" type="presParOf" srcId="{166E48D0-5635-4D95-A033-996F7CAAC2B2}" destId="{B0963482-79B6-4EAF-87C6-303392D0D338}" srcOrd="4" destOrd="0" presId="urn:microsoft.com/office/officeart/2005/8/layout/hProcess4"/>
    <dgm:cxn modelId="{8B4B2C47-7B68-4256-8CA7-E150D3E9FB46}" type="presParOf" srcId="{B652BC2B-7FE5-4D99-875F-649AD35B26EF}" destId="{87312E12-401D-4637-8AB9-AE68350BDD37}" srcOrd="9" destOrd="0" presId="urn:microsoft.com/office/officeart/2005/8/layout/hProcess4"/>
    <dgm:cxn modelId="{1997CAD0-C420-4096-8BDC-58A420CC6730}" type="presParOf" srcId="{B652BC2B-7FE5-4D99-875F-649AD35B26EF}" destId="{BB2E78AF-9472-4192-8897-76043FAB8612}" srcOrd="10" destOrd="0" presId="urn:microsoft.com/office/officeart/2005/8/layout/hProcess4"/>
    <dgm:cxn modelId="{798716D3-80F8-46BB-95C0-9523E7132DBF}" type="presParOf" srcId="{BB2E78AF-9472-4192-8897-76043FAB8612}" destId="{BE5F23A5-04EC-4EFD-9BF6-D6C1A0F6D533}" srcOrd="0" destOrd="0" presId="urn:microsoft.com/office/officeart/2005/8/layout/hProcess4"/>
    <dgm:cxn modelId="{8F872746-73E9-4C67-85AC-D7DCB5A78FF0}" type="presParOf" srcId="{BB2E78AF-9472-4192-8897-76043FAB8612}" destId="{56BEF7AE-DA4A-4BAC-80F2-CFBCB35D333A}" srcOrd="1" destOrd="0" presId="urn:microsoft.com/office/officeart/2005/8/layout/hProcess4"/>
    <dgm:cxn modelId="{9DA32243-73B2-4DA3-9FB5-1E38231FF166}" type="presParOf" srcId="{BB2E78AF-9472-4192-8897-76043FAB8612}" destId="{660B2752-4E88-4A5C-9FAF-76CCE5DB8605}" srcOrd="2" destOrd="0" presId="urn:microsoft.com/office/officeart/2005/8/layout/hProcess4"/>
    <dgm:cxn modelId="{B6BA2FCC-5099-4CA9-8A89-DF4DCD9A034C}" type="presParOf" srcId="{BB2E78AF-9472-4192-8897-76043FAB8612}" destId="{D7D6908C-FAE0-47FB-90F5-D0E1ACCCC28A}" srcOrd="3" destOrd="0" presId="urn:microsoft.com/office/officeart/2005/8/layout/hProcess4"/>
    <dgm:cxn modelId="{110F3B30-BA2A-4863-AF1F-42CB7D0C0367}" type="presParOf" srcId="{BB2E78AF-9472-4192-8897-76043FAB8612}" destId="{4C309D48-9505-4741-8C48-255A24FC7E3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BD01-E3C1-4761-AD6F-0FAF5BC7016A}">
      <dsp:nvSpPr>
        <dsp:cNvPr id="0" name=""/>
        <dsp:cNvSpPr/>
      </dsp:nvSpPr>
      <dsp:spPr>
        <a:xfrm>
          <a:off x="1462060" y="1085136"/>
          <a:ext cx="1213988" cy="1340498"/>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5A4634-6201-4F84-91F9-6CA540A217E0}">
      <dsp:nvSpPr>
        <dsp:cNvPr id="0" name=""/>
        <dsp:cNvSpPr/>
      </dsp:nvSpPr>
      <dsp:spPr>
        <a:xfrm>
          <a:off x="1151" y="815410"/>
          <a:ext cx="1879950" cy="18799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Input</a:t>
          </a:r>
        </a:p>
      </dsp:txBody>
      <dsp:txXfrm>
        <a:off x="276463" y="1090722"/>
        <a:ext cx="1329326" cy="1329326"/>
      </dsp:txXfrm>
    </dsp:sp>
    <dsp:sp modelId="{E39CF0EB-9F73-4FF7-A8FD-592221F1E092}">
      <dsp:nvSpPr>
        <dsp:cNvPr id="0" name=""/>
        <dsp:cNvSpPr/>
      </dsp:nvSpPr>
      <dsp:spPr>
        <a:xfrm>
          <a:off x="4798881" y="1085136"/>
          <a:ext cx="1213988" cy="1340498"/>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2DD04C-D27B-4AB7-BFF5-81A7D049F526}">
      <dsp:nvSpPr>
        <dsp:cNvPr id="0" name=""/>
        <dsp:cNvSpPr/>
      </dsp:nvSpPr>
      <dsp:spPr>
        <a:xfrm>
          <a:off x="3337973" y="815410"/>
          <a:ext cx="1879950" cy="18799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Processing</a:t>
          </a:r>
        </a:p>
      </dsp:txBody>
      <dsp:txXfrm>
        <a:off x="3613285" y="1090722"/>
        <a:ext cx="1329326" cy="1329326"/>
      </dsp:txXfrm>
    </dsp:sp>
    <dsp:sp modelId="{9CF6F0EC-44DA-4C17-BEC4-3CDD7981522E}">
      <dsp:nvSpPr>
        <dsp:cNvPr id="0" name=""/>
        <dsp:cNvSpPr/>
      </dsp:nvSpPr>
      <dsp:spPr>
        <a:xfrm>
          <a:off x="8135703" y="1085136"/>
          <a:ext cx="1213988" cy="1340498"/>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7737A-6668-42B4-9095-4D40100DA7DF}">
      <dsp:nvSpPr>
        <dsp:cNvPr id="0" name=""/>
        <dsp:cNvSpPr/>
      </dsp:nvSpPr>
      <dsp:spPr>
        <a:xfrm>
          <a:off x="6674794" y="815410"/>
          <a:ext cx="1879950" cy="18799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Output</a:t>
          </a:r>
        </a:p>
      </dsp:txBody>
      <dsp:txXfrm>
        <a:off x="6950106" y="1090722"/>
        <a:ext cx="1329326" cy="1329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87D0A-D74B-4E93-830B-4B33E80F784B}">
      <dsp:nvSpPr>
        <dsp:cNvPr id="0" name=""/>
        <dsp:cNvSpPr/>
      </dsp:nvSpPr>
      <dsp:spPr>
        <a:xfrm>
          <a:off x="2868490" y="2818"/>
          <a:ext cx="1594706" cy="159470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latin typeface="Huawei Sans" panose="020C0503030203020204" pitchFamily="34" charset="0"/>
              <a:ea typeface="方正兰亭黑简体" panose="02000000000000000000" pitchFamily="2" charset="-122"/>
              <a:sym typeface="Huawei Sans" panose="020C0503030203020204" pitchFamily="34" charset="0"/>
            </a:rPr>
            <a:t>Information</a:t>
          </a:r>
          <a:endParaRPr lang="zh-CN" altLang="en-US" sz="1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102029" y="236357"/>
        <a:ext cx="1127628" cy="1127628"/>
      </dsp:txXfrm>
    </dsp:sp>
    <dsp:sp modelId="{EE686FBE-EE8D-4AA0-8FDF-F88E822B2A9E}">
      <dsp:nvSpPr>
        <dsp:cNvPr id="0" name=""/>
        <dsp:cNvSpPr/>
      </dsp:nvSpPr>
      <dsp:spPr>
        <a:xfrm>
          <a:off x="3203378" y="1727015"/>
          <a:ext cx="924929" cy="924929"/>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325977" y="2080708"/>
        <a:ext cx="679731" cy="217543"/>
      </dsp:txXfrm>
    </dsp:sp>
    <dsp:sp modelId="{232FA383-9CE0-44D8-8139-1951360AFE93}">
      <dsp:nvSpPr>
        <dsp:cNvPr id="0" name=""/>
        <dsp:cNvSpPr/>
      </dsp:nvSpPr>
      <dsp:spPr>
        <a:xfrm>
          <a:off x="2868490" y="2781435"/>
          <a:ext cx="1594706" cy="159470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Data Redundancy</a:t>
          </a:r>
          <a:endParaRPr lang="zh-CN" altLang="en-US" sz="1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102029" y="3014974"/>
        <a:ext cx="1127628" cy="1127628"/>
      </dsp:txXfrm>
    </dsp:sp>
    <dsp:sp modelId="{3C1CA563-46F7-4DBF-A70F-4871DEA6F709}">
      <dsp:nvSpPr>
        <dsp:cNvPr id="0" name=""/>
        <dsp:cNvSpPr/>
      </dsp:nvSpPr>
      <dsp:spPr>
        <a:xfrm rot="10800000">
          <a:off x="2039885" y="1892864"/>
          <a:ext cx="563026" cy="59323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2208793" y="2011510"/>
        <a:ext cx="394118" cy="355938"/>
      </dsp:txXfrm>
    </dsp:sp>
    <dsp:sp modelId="{44176521-D18F-482A-9E1B-85B62B5BCD27}">
      <dsp:nvSpPr>
        <dsp:cNvPr id="0" name=""/>
        <dsp:cNvSpPr/>
      </dsp:nvSpPr>
      <dsp:spPr>
        <a:xfrm>
          <a:off x="44249" y="1308516"/>
          <a:ext cx="1761927" cy="17619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altLang="zh-CN" sz="4000" kern="1200" dirty="0">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40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02277" y="1566544"/>
        <a:ext cx="1245871" cy="1245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48B02-233D-4987-8B75-DB8AFBD5ACC2}">
      <dsp:nvSpPr>
        <dsp:cNvPr id="0" name=""/>
        <dsp:cNvSpPr/>
      </dsp:nvSpPr>
      <dsp:spPr>
        <a:xfrm>
          <a:off x="2273415" y="1470124"/>
          <a:ext cx="454172" cy="1025159"/>
        </a:xfrm>
        <a:custGeom>
          <a:avLst/>
          <a:gdLst/>
          <a:ahLst/>
          <a:cxnLst/>
          <a:rect l="0" t="0" r="0" b="0"/>
          <a:pathLst>
            <a:path>
              <a:moveTo>
                <a:pt x="0" y="1025159"/>
              </a:moveTo>
              <a:lnTo>
                <a:pt x="227086" y="1025159"/>
              </a:lnTo>
              <a:lnTo>
                <a:pt x="227086" y="0"/>
              </a:lnTo>
              <a:lnTo>
                <a:pt x="454172"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6662C-32B3-4649-8DE7-4FAC1C3ABF7D}">
      <dsp:nvSpPr>
        <dsp:cNvPr id="0" name=""/>
        <dsp:cNvSpPr/>
      </dsp:nvSpPr>
      <dsp:spPr>
        <a:xfrm>
          <a:off x="7723488" y="2317614"/>
          <a:ext cx="454172" cy="976471"/>
        </a:xfrm>
        <a:custGeom>
          <a:avLst/>
          <a:gdLst/>
          <a:ahLst/>
          <a:cxnLst/>
          <a:rect l="0" t="0" r="0" b="0"/>
          <a:pathLst>
            <a:path>
              <a:moveTo>
                <a:pt x="0" y="0"/>
              </a:moveTo>
              <a:lnTo>
                <a:pt x="227086" y="0"/>
              </a:lnTo>
              <a:lnTo>
                <a:pt x="227086" y="976471"/>
              </a:lnTo>
              <a:lnTo>
                <a:pt x="454172" y="976471"/>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25AA32-E79B-4469-BCB8-5BAE49E6DDCC}">
      <dsp:nvSpPr>
        <dsp:cNvPr id="0" name=""/>
        <dsp:cNvSpPr/>
      </dsp:nvSpPr>
      <dsp:spPr>
        <a:xfrm>
          <a:off x="7723488" y="2271894"/>
          <a:ext cx="454172" cy="91440"/>
        </a:xfrm>
        <a:custGeom>
          <a:avLst/>
          <a:gdLst/>
          <a:ahLst/>
          <a:cxnLst/>
          <a:rect l="0" t="0" r="0" b="0"/>
          <a:pathLst>
            <a:path>
              <a:moveTo>
                <a:pt x="0" y="45720"/>
              </a:moveTo>
              <a:lnTo>
                <a:pt x="454172" y="45720"/>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F129E-EFF0-44CC-B2EA-6FD28FC990B7}">
      <dsp:nvSpPr>
        <dsp:cNvPr id="0" name=""/>
        <dsp:cNvSpPr/>
      </dsp:nvSpPr>
      <dsp:spPr>
        <a:xfrm>
          <a:off x="7723488" y="1341143"/>
          <a:ext cx="454172" cy="976471"/>
        </a:xfrm>
        <a:custGeom>
          <a:avLst/>
          <a:gdLst/>
          <a:ahLst/>
          <a:cxnLst/>
          <a:rect l="0" t="0" r="0" b="0"/>
          <a:pathLst>
            <a:path>
              <a:moveTo>
                <a:pt x="0" y="976471"/>
              </a:moveTo>
              <a:lnTo>
                <a:pt x="227086" y="976471"/>
              </a:lnTo>
              <a:lnTo>
                <a:pt x="227086" y="0"/>
              </a:lnTo>
              <a:lnTo>
                <a:pt x="454172" y="0"/>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B9E41-9D1C-4068-985E-DC13E972683A}">
      <dsp:nvSpPr>
        <dsp:cNvPr id="0" name=""/>
        <dsp:cNvSpPr/>
      </dsp:nvSpPr>
      <dsp:spPr>
        <a:xfrm>
          <a:off x="4998428" y="2317614"/>
          <a:ext cx="454195" cy="871960"/>
        </a:xfrm>
        <a:custGeom>
          <a:avLst/>
          <a:gdLst/>
          <a:ahLst/>
          <a:cxnLst/>
          <a:rect l="0" t="0" r="0" b="0"/>
          <a:pathLst>
            <a:path>
              <a:moveTo>
                <a:pt x="0" y="871960"/>
              </a:moveTo>
              <a:lnTo>
                <a:pt x="227109" y="871960"/>
              </a:lnTo>
              <a:lnTo>
                <a:pt x="227109" y="0"/>
              </a:lnTo>
              <a:lnTo>
                <a:pt x="454195" y="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71EA3-1F08-4351-96D4-E521E71E0384}">
      <dsp:nvSpPr>
        <dsp:cNvPr id="0" name=""/>
        <dsp:cNvSpPr/>
      </dsp:nvSpPr>
      <dsp:spPr>
        <a:xfrm>
          <a:off x="4998428" y="1341143"/>
          <a:ext cx="454195" cy="1848431"/>
        </a:xfrm>
        <a:custGeom>
          <a:avLst/>
          <a:gdLst/>
          <a:ahLst/>
          <a:cxnLst/>
          <a:rect l="0" t="0" r="0" b="0"/>
          <a:pathLst>
            <a:path>
              <a:moveTo>
                <a:pt x="0" y="1848431"/>
              </a:moveTo>
              <a:lnTo>
                <a:pt x="227109" y="1848431"/>
              </a:lnTo>
              <a:lnTo>
                <a:pt x="227109" y="0"/>
              </a:lnTo>
              <a:lnTo>
                <a:pt x="454195" y="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DFCFF-EF87-41E1-83B1-7E889D81262B}">
      <dsp:nvSpPr>
        <dsp:cNvPr id="0" name=""/>
        <dsp:cNvSpPr/>
      </dsp:nvSpPr>
      <dsp:spPr>
        <a:xfrm>
          <a:off x="2273415" y="2495283"/>
          <a:ext cx="454150" cy="694290"/>
        </a:xfrm>
        <a:custGeom>
          <a:avLst/>
          <a:gdLst/>
          <a:ahLst/>
          <a:cxnLst/>
          <a:rect l="0" t="0" r="0" b="0"/>
          <a:pathLst>
            <a:path>
              <a:moveTo>
                <a:pt x="0" y="0"/>
              </a:moveTo>
              <a:lnTo>
                <a:pt x="227063" y="0"/>
              </a:lnTo>
              <a:lnTo>
                <a:pt x="227063" y="694290"/>
              </a:lnTo>
              <a:lnTo>
                <a:pt x="454150" y="69429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5C2072-2C49-4BA4-A498-51F56B3770FD}">
      <dsp:nvSpPr>
        <dsp:cNvPr id="0" name=""/>
        <dsp:cNvSpPr/>
      </dsp:nvSpPr>
      <dsp:spPr>
        <a:xfrm>
          <a:off x="2551" y="2148977"/>
          <a:ext cx="2270863" cy="692613"/>
        </a:xfrm>
        <a:prstGeom prst="rect">
          <a:avLst/>
        </a:prstGeom>
        <a:gradFill rotWithShape="0">
          <a:gsLst>
            <a:gs pos="0">
              <a:schemeClr val="accent3">
                <a:alpha val="80000"/>
                <a:hueOff val="0"/>
                <a:satOff val="0"/>
                <a:lumOff val="0"/>
                <a:alphaOff val="0"/>
                <a:lumMod val="110000"/>
                <a:satMod val="105000"/>
                <a:tint val="67000"/>
              </a:schemeClr>
            </a:gs>
            <a:gs pos="50000">
              <a:schemeClr val="accent3">
                <a:alpha val="80000"/>
                <a:hueOff val="0"/>
                <a:satOff val="0"/>
                <a:lumOff val="0"/>
                <a:alphaOff val="0"/>
                <a:lumMod val="105000"/>
                <a:satMod val="103000"/>
                <a:tint val="73000"/>
              </a:schemeClr>
            </a:gs>
            <a:gs pos="100000">
              <a:schemeClr val="accent3">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Storage</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551" y="2148977"/>
        <a:ext cx="2270863" cy="692613"/>
      </dsp:txXfrm>
    </dsp:sp>
    <dsp:sp modelId="{99E642A3-2E64-451C-B745-981A678891C8}">
      <dsp:nvSpPr>
        <dsp:cNvPr id="0" name=""/>
        <dsp:cNvSpPr/>
      </dsp:nvSpPr>
      <dsp:spPr>
        <a:xfrm>
          <a:off x="2727565" y="2665598"/>
          <a:ext cx="2270863" cy="1047951"/>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External</a:t>
          </a:r>
        </a:p>
        <a:p>
          <a:pPr marL="0" lvl="0" indent="0" algn="ctr" defTabSz="1111250">
            <a:lnSpc>
              <a:spcPct val="90000"/>
            </a:lnSpc>
            <a:spcBef>
              <a:spcPct val="0"/>
            </a:spcBef>
            <a:spcAft>
              <a:spcPct val="35000"/>
            </a:spcAft>
            <a:buNone/>
          </a:pPr>
          <a:r>
            <a:rPr lang="en-US" sz="2500" kern="1200" dirty="0"/>
            <a:t>Storage</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727565" y="2665598"/>
        <a:ext cx="2270863" cy="1047951"/>
      </dsp:txXfrm>
    </dsp:sp>
    <dsp:sp modelId="{FB10DDDB-D14D-448B-8304-C022ED834D85}">
      <dsp:nvSpPr>
        <dsp:cNvPr id="0" name=""/>
        <dsp:cNvSpPr/>
      </dsp:nvSpPr>
      <dsp:spPr>
        <a:xfrm>
          <a:off x="5452624" y="994836"/>
          <a:ext cx="2270863" cy="692613"/>
        </a:xfrm>
        <a:prstGeom prst="rect">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DAS</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452624" y="994836"/>
        <a:ext cx="2270863" cy="692613"/>
      </dsp:txXfrm>
    </dsp:sp>
    <dsp:sp modelId="{E582E2AC-D44D-4499-B270-05DD07B6F3BF}">
      <dsp:nvSpPr>
        <dsp:cNvPr id="0" name=""/>
        <dsp:cNvSpPr/>
      </dsp:nvSpPr>
      <dsp:spPr>
        <a:xfrm>
          <a:off x="5452624" y="1971307"/>
          <a:ext cx="2270863" cy="692613"/>
        </a:xfrm>
        <a:prstGeom prst="rect">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FAS</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452624" y="1971307"/>
        <a:ext cx="2270863" cy="692613"/>
      </dsp:txXfrm>
    </dsp:sp>
    <dsp:sp modelId="{19B34851-60A8-4A20-A66D-287DDCEB479C}">
      <dsp:nvSpPr>
        <dsp:cNvPr id="0" name=""/>
        <dsp:cNvSpPr/>
      </dsp:nvSpPr>
      <dsp:spPr>
        <a:xfrm>
          <a:off x="8177660" y="994836"/>
          <a:ext cx="2270863" cy="692613"/>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SAN</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8177660" y="994836"/>
        <a:ext cx="2270863" cy="692613"/>
      </dsp:txXfrm>
    </dsp:sp>
    <dsp:sp modelId="{F1017936-FEF3-49FA-B1DF-0C077B16B06D}">
      <dsp:nvSpPr>
        <dsp:cNvPr id="0" name=""/>
        <dsp:cNvSpPr/>
      </dsp:nvSpPr>
      <dsp:spPr>
        <a:xfrm>
          <a:off x="8177660" y="1971307"/>
          <a:ext cx="2270863" cy="692613"/>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8177660" y="1971307"/>
        <a:ext cx="2270863" cy="692613"/>
      </dsp:txXfrm>
    </dsp:sp>
    <dsp:sp modelId="{CBDCAF86-33AE-46A6-B70D-BE5DA6A49496}">
      <dsp:nvSpPr>
        <dsp:cNvPr id="0" name=""/>
        <dsp:cNvSpPr/>
      </dsp:nvSpPr>
      <dsp:spPr>
        <a:xfrm>
          <a:off x="8177660" y="2947779"/>
          <a:ext cx="2270863" cy="692613"/>
        </a:xfrm>
        <a:prstGeom prst="rect">
          <a:avLst/>
        </a:prstGeom>
        <a:gradFill rotWithShape="0">
          <a:gsLst>
            <a:gs pos="0">
              <a:schemeClr val="accent3">
                <a:alpha val="30000"/>
                <a:hueOff val="0"/>
                <a:satOff val="0"/>
                <a:lumOff val="0"/>
                <a:alphaOff val="0"/>
                <a:lumMod val="110000"/>
                <a:satMod val="105000"/>
                <a:tint val="67000"/>
              </a:schemeClr>
            </a:gs>
            <a:gs pos="50000">
              <a:schemeClr val="accent3">
                <a:alpha val="30000"/>
                <a:hueOff val="0"/>
                <a:satOff val="0"/>
                <a:lumOff val="0"/>
                <a:alphaOff val="0"/>
                <a:lumMod val="105000"/>
                <a:satMod val="103000"/>
                <a:tint val="73000"/>
              </a:schemeClr>
            </a:gs>
            <a:gs pos="100000">
              <a:schemeClr val="accent3">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Object Storage</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8177660" y="2947779"/>
        <a:ext cx="2270863" cy="692613"/>
      </dsp:txXfrm>
    </dsp:sp>
    <dsp:sp modelId="{26ACC075-4EE5-44E7-950C-411FF6490462}">
      <dsp:nvSpPr>
        <dsp:cNvPr id="0" name=""/>
        <dsp:cNvSpPr/>
      </dsp:nvSpPr>
      <dsp:spPr>
        <a:xfrm>
          <a:off x="2727587" y="946148"/>
          <a:ext cx="2270863" cy="1047951"/>
        </a:xfrm>
        <a:prstGeom prst="rect">
          <a:avLst/>
        </a:prstGeom>
        <a:gradFill rotWithShape="0">
          <a:gsLst>
            <a:gs pos="0">
              <a:schemeClr val="accent3">
                <a:alpha val="70000"/>
                <a:hueOff val="0"/>
                <a:satOff val="0"/>
                <a:lumOff val="0"/>
                <a:alphaOff val="0"/>
                <a:lumMod val="110000"/>
                <a:satMod val="105000"/>
                <a:tint val="67000"/>
              </a:schemeClr>
            </a:gs>
            <a:gs pos="50000">
              <a:schemeClr val="accent3">
                <a:alpha val="70000"/>
                <a:hueOff val="0"/>
                <a:satOff val="0"/>
                <a:lumOff val="0"/>
                <a:alphaOff val="0"/>
                <a:lumMod val="105000"/>
                <a:satMod val="103000"/>
                <a:tint val="73000"/>
              </a:schemeClr>
            </a:gs>
            <a:gs pos="100000">
              <a:schemeClr val="accent3">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Internal</a:t>
          </a:r>
        </a:p>
        <a:p>
          <a:pPr marL="0" lvl="0" indent="0" algn="ctr" defTabSz="1111250">
            <a:lnSpc>
              <a:spcPct val="90000"/>
            </a:lnSpc>
            <a:spcBef>
              <a:spcPct val="0"/>
            </a:spcBef>
            <a:spcAft>
              <a:spcPct val="35000"/>
            </a:spcAft>
            <a:buNone/>
          </a:pPr>
          <a:r>
            <a:rPr lang="en-US" sz="2500" kern="1200" dirty="0"/>
            <a:t>Storage</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727587" y="946148"/>
        <a:ext cx="2270863" cy="1047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6304-7506-4A51-80C2-105681F1ED0E}">
      <dsp:nvSpPr>
        <dsp:cNvPr id="0" name=""/>
        <dsp:cNvSpPr/>
      </dsp:nvSpPr>
      <dsp:spPr>
        <a:xfrm>
          <a:off x="726066" y="0"/>
          <a:ext cx="8663416" cy="475669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C0C8D-271B-4E9F-89A0-5B69B4E809A9}">
      <dsp:nvSpPr>
        <dsp:cNvPr id="0" name=""/>
        <dsp:cNvSpPr/>
      </dsp:nvSpPr>
      <dsp:spPr>
        <a:xfrm>
          <a:off x="1912726" y="3344807"/>
          <a:ext cx="175046" cy="1750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26E06-8E85-418E-A0D4-6EF54A933D0C}">
      <dsp:nvSpPr>
        <dsp:cNvPr id="0" name=""/>
        <dsp:cNvSpPr/>
      </dsp:nvSpPr>
      <dsp:spPr>
        <a:xfrm>
          <a:off x="1992975" y="3624597"/>
          <a:ext cx="1494679" cy="113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53"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Manual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1992975" y="3624597"/>
        <a:ext cx="1494679" cy="1132092"/>
      </dsp:txXfrm>
    </dsp:sp>
    <dsp:sp modelId="{34E68287-E405-4EB0-816A-200B4A435CA0}">
      <dsp:nvSpPr>
        <dsp:cNvPr id="0" name=""/>
        <dsp:cNvSpPr/>
      </dsp:nvSpPr>
      <dsp:spPr>
        <a:xfrm>
          <a:off x="3238816" y="2430668"/>
          <a:ext cx="304428" cy="304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B7BCF-2132-482F-8EBE-E9F5DFAF3CCD}">
      <dsp:nvSpPr>
        <dsp:cNvPr id="0" name=""/>
        <dsp:cNvSpPr/>
      </dsp:nvSpPr>
      <dsp:spPr>
        <a:xfrm>
          <a:off x="3272368" y="2815697"/>
          <a:ext cx="1835571" cy="13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1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File system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272368" y="2815697"/>
        <a:ext cx="1835571" cy="1377063"/>
      </dsp:txXfrm>
    </dsp:sp>
    <dsp:sp modelId="{463C3B69-DCAE-4760-AF98-088C2D2841B1}">
      <dsp:nvSpPr>
        <dsp:cNvPr id="0" name=""/>
        <dsp:cNvSpPr/>
      </dsp:nvSpPr>
      <dsp:spPr>
        <a:xfrm>
          <a:off x="4818037" y="1615371"/>
          <a:ext cx="403367" cy="4033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99ACC-8311-4364-9EF6-5A512A0FAB2C}">
      <dsp:nvSpPr>
        <dsp:cNvPr id="0" name=""/>
        <dsp:cNvSpPr/>
      </dsp:nvSpPr>
      <dsp:spPr>
        <a:xfrm>
          <a:off x="4901059" y="2268936"/>
          <a:ext cx="1835571" cy="203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Traditional database system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901059" y="2268936"/>
        <a:ext cx="1835571" cy="2035873"/>
      </dsp:txXfrm>
    </dsp:sp>
    <dsp:sp modelId="{914F0CF4-2C97-4239-B2E6-75502591F29B}">
      <dsp:nvSpPr>
        <dsp:cNvPr id="0" name=""/>
        <dsp:cNvSpPr/>
      </dsp:nvSpPr>
      <dsp:spPr>
        <a:xfrm>
          <a:off x="6538056" y="1075963"/>
          <a:ext cx="540359" cy="5403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2AD64-0B22-44E2-B068-3EDCF1C71630}">
      <dsp:nvSpPr>
        <dsp:cNvPr id="0" name=""/>
        <dsp:cNvSpPr/>
      </dsp:nvSpPr>
      <dsp:spPr>
        <a:xfrm>
          <a:off x="6689575" y="1744512"/>
          <a:ext cx="1835571" cy="2613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2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Big data management</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689575" y="1744512"/>
        <a:ext cx="1835571" cy="2613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79C38-5732-41A9-951D-257EB0CC2938}">
      <dsp:nvSpPr>
        <dsp:cNvPr id="0" name=""/>
        <dsp:cNvSpPr/>
      </dsp:nvSpPr>
      <dsp:spPr>
        <a:xfrm>
          <a:off x="1130896" y="0"/>
          <a:ext cx="8637060" cy="255452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DD0F1-DC1B-42AB-94FD-5826FB4074D4}">
      <dsp:nvSpPr>
        <dsp:cNvPr id="0" name=""/>
        <dsp:cNvSpPr/>
      </dsp:nvSpPr>
      <dsp:spPr>
        <a:xfrm>
          <a:off x="2976"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1950s–1960s</a:t>
          </a:r>
        </a:p>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Giant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2857" y="816239"/>
        <a:ext cx="1692348" cy="922049"/>
      </dsp:txXfrm>
    </dsp:sp>
    <dsp:sp modelId="{6995C493-02DF-4AF3-8A5C-3DFA996EDF08}">
      <dsp:nvSpPr>
        <dsp:cNvPr id="0" name=""/>
        <dsp:cNvSpPr/>
      </dsp:nvSpPr>
      <dsp:spPr>
        <a:xfrm>
          <a:off x="2093772"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1960s–1970s</a:t>
          </a:r>
        </a:p>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14-inch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143653" y="816239"/>
        <a:ext cx="1692348" cy="922049"/>
      </dsp:txXfrm>
    </dsp:sp>
    <dsp:sp modelId="{013CA45F-BE31-4321-975F-6483875B4D95}">
      <dsp:nvSpPr>
        <dsp:cNvPr id="0" name=""/>
        <dsp:cNvSpPr/>
      </dsp:nvSpPr>
      <dsp:spPr>
        <a:xfrm>
          <a:off x="4184568"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1970s–1980s</a:t>
          </a:r>
        </a:p>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8-inch disk</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449" y="816239"/>
        <a:ext cx="1692348" cy="922049"/>
      </dsp:txXfrm>
    </dsp:sp>
    <dsp:sp modelId="{D0187CCF-E1B8-471A-BA9D-7928F3A90910}">
      <dsp:nvSpPr>
        <dsp:cNvPr id="0" name=""/>
        <dsp:cNvSpPr/>
      </dsp:nvSpPr>
      <dsp:spPr>
        <a:xfrm>
          <a:off x="6275364"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Huawei Sans" panose="020C0503030203020204" pitchFamily="34" charset="0"/>
              <a:ea typeface="方正兰亭黑简体" panose="02000000000000000000" pitchFamily="2" charset="-122"/>
              <a:sym typeface="Huawei Sans" panose="020C0503030203020204" pitchFamily="34" charset="0"/>
            </a:rPr>
            <a:t>1980s-1990s</a:t>
          </a:r>
        </a:p>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Portable</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325245" y="816239"/>
        <a:ext cx="1692348" cy="922049"/>
      </dsp:txXfrm>
    </dsp:sp>
    <dsp:sp modelId="{7AD68CAD-504F-4A8D-BA81-0F4F8DAAE0BB}">
      <dsp:nvSpPr>
        <dsp:cNvPr id="0" name=""/>
        <dsp:cNvSpPr/>
      </dsp:nvSpPr>
      <dsp:spPr>
        <a:xfrm>
          <a:off x="8366160" y="766358"/>
          <a:ext cx="1792110" cy="102181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Huawei Sans" panose="020C0503030203020204" pitchFamily="34" charset="0"/>
              <a:ea typeface="方正兰亭黑简体" panose="02000000000000000000" pitchFamily="2" charset="-122"/>
              <a:sym typeface="Huawei Sans" panose="020C0503030203020204" pitchFamily="34" charset="0"/>
            </a:rPr>
            <a:t>1990s-</a:t>
          </a:r>
        </a:p>
        <a:p>
          <a:pPr marL="0" lvl="0" indent="0" algn="ctr" defTabSz="800100">
            <a:lnSpc>
              <a:spcPct val="90000"/>
            </a:lnSpc>
            <a:spcBef>
              <a:spcPct val="0"/>
            </a:spcBef>
            <a:spcAft>
              <a:spcPct val="35000"/>
            </a:spcAft>
            <a:buNone/>
          </a:pPr>
          <a:r>
            <a:rPr lang="en-US" sz="1800" kern="1200" dirty="0">
              <a:latin typeface="Huawei Sans" panose="020C0503030203020204" pitchFamily="34" charset="0"/>
              <a:ea typeface="+mj-ea"/>
            </a:rPr>
            <a:t>Microdrive</a:t>
          </a:r>
          <a:endParaRPr lang="zh-CN" altLang="en-US" sz="18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8416041" y="816239"/>
        <a:ext cx="1692348" cy="922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44245-D1A9-4C42-BFB5-00AD087D80FC}">
      <dsp:nvSpPr>
        <dsp:cNvPr id="0" name=""/>
        <dsp:cNvSpPr/>
      </dsp:nvSpPr>
      <dsp:spPr>
        <a:xfrm>
          <a:off x="397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Bell Labs</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Floating gate transistor</a:t>
          </a:r>
        </a:p>
      </dsp:txBody>
      <dsp:txXfrm>
        <a:off x="29592" y="1414104"/>
        <a:ext cx="1298412" cy="823404"/>
      </dsp:txXfrm>
    </dsp:sp>
    <dsp:sp modelId="{1F26C783-607F-4A08-AC78-AFA4C79C7730}">
      <dsp:nvSpPr>
        <dsp:cNvPr id="0" name=""/>
        <dsp:cNvSpPr/>
      </dsp:nvSpPr>
      <dsp:spPr>
        <a:xfrm>
          <a:off x="736046" y="1558815"/>
          <a:ext cx="1628450" cy="1628450"/>
        </a:xfrm>
        <a:prstGeom prst="leftCircularArrow">
          <a:avLst>
            <a:gd name="adj1" fmla="val 4008"/>
            <a:gd name="adj2" fmla="val 503449"/>
            <a:gd name="adj3" fmla="val 2278959"/>
            <a:gd name="adj4" fmla="val 9024489"/>
            <a:gd name="adj5" fmla="val 4676"/>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651131-0233-4DB7-8C41-3560BA969C8F}">
      <dsp:nvSpPr>
        <dsp:cNvPr id="0" name=""/>
        <dsp:cNvSpPr/>
      </dsp:nvSpPr>
      <dsp:spPr>
        <a:xfrm>
          <a:off x="303896" y="2263125"/>
          <a:ext cx="1199685" cy="477075"/>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1967</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17869" y="2277098"/>
        <a:ext cx="1171739" cy="449129"/>
      </dsp:txXfrm>
    </dsp:sp>
    <dsp:sp modelId="{3C88E834-1783-418D-A172-DDA0F19580A0}">
      <dsp:nvSpPr>
        <dsp:cNvPr id="0" name=""/>
        <dsp:cNvSpPr/>
      </dsp:nvSpPr>
      <dsp:spPr>
        <a:xfrm>
          <a:off x="181440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96283"/>
              <a:satOff val="2033"/>
              <a:lumOff val="5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Dataram sold Bulk Core.</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2 MB capacity</a:t>
          </a:r>
        </a:p>
      </dsp:txBody>
      <dsp:txXfrm>
        <a:off x="1840022" y="1652642"/>
        <a:ext cx="1298412" cy="823404"/>
      </dsp:txXfrm>
    </dsp:sp>
    <dsp:sp modelId="{8C0B42A1-317F-4C81-9732-44C2DF8ADC55}">
      <dsp:nvSpPr>
        <dsp:cNvPr id="0" name=""/>
        <dsp:cNvSpPr/>
      </dsp:nvSpPr>
      <dsp:spPr>
        <a:xfrm>
          <a:off x="2535230" y="659238"/>
          <a:ext cx="1800904" cy="1800904"/>
        </a:xfrm>
        <a:prstGeom prst="circularArrow">
          <a:avLst>
            <a:gd name="adj1" fmla="val 3624"/>
            <a:gd name="adj2" fmla="val 451050"/>
            <a:gd name="adj3" fmla="val 19373439"/>
            <a:gd name="adj4" fmla="val 12575511"/>
            <a:gd name="adj5" fmla="val 4229"/>
          </a:avLst>
        </a:prstGeom>
        <a:solidFill>
          <a:schemeClr val="accent2">
            <a:shade val="90000"/>
            <a:hueOff val="-120363"/>
            <a:satOff val="604"/>
            <a:lumOff val="60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039908-36A8-4F7F-B372-886508969C94}">
      <dsp:nvSpPr>
        <dsp:cNvPr id="0" name=""/>
        <dsp:cNvSpPr/>
      </dsp:nvSpPr>
      <dsp:spPr>
        <a:xfrm>
          <a:off x="2114326" y="1149949"/>
          <a:ext cx="1199685" cy="477075"/>
        </a:xfrm>
        <a:prstGeom prst="roundRect">
          <a:avLst>
            <a:gd name="adj" fmla="val 10000"/>
          </a:avLst>
        </a:prstGeom>
        <a:solidFill>
          <a:schemeClr val="accent2">
            <a:shade val="80000"/>
            <a:hueOff val="-96283"/>
            <a:satOff val="2033"/>
            <a:lumOff val="5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1976</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2128299" y="1163922"/>
        <a:ext cx="1171739" cy="449129"/>
      </dsp:txXfrm>
    </dsp:sp>
    <dsp:sp modelId="{EF75F04A-8789-435F-B1B3-A996874EEF48}">
      <dsp:nvSpPr>
        <dsp:cNvPr id="0" name=""/>
        <dsp:cNvSpPr/>
      </dsp:nvSpPr>
      <dsp:spPr>
        <a:xfrm>
          <a:off x="362483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192566"/>
              <a:satOff val="4066"/>
              <a:lumOff val="108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SanDisk launched flash SSDs.</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20 MB capacity</a:t>
          </a:r>
        </a:p>
      </dsp:txBody>
      <dsp:txXfrm>
        <a:off x="3650452" y="1414104"/>
        <a:ext cx="1298412" cy="823404"/>
      </dsp:txXfrm>
    </dsp:sp>
    <dsp:sp modelId="{7E8F9183-560B-45E1-8C11-C00BFD5E9065}">
      <dsp:nvSpPr>
        <dsp:cNvPr id="0" name=""/>
        <dsp:cNvSpPr/>
      </dsp:nvSpPr>
      <dsp:spPr>
        <a:xfrm>
          <a:off x="4356907" y="1558815"/>
          <a:ext cx="1628450" cy="1628450"/>
        </a:xfrm>
        <a:prstGeom prst="leftCircularArrow">
          <a:avLst>
            <a:gd name="adj1" fmla="val 4008"/>
            <a:gd name="adj2" fmla="val 503449"/>
            <a:gd name="adj3" fmla="val 2278959"/>
            <a:gd name="adj4" fmla="val 9024489"/>
            <a:gd name="adj5" fmla="val 4676"/>
          </a:avLst>
        </a:prstGeom>
        <a:solidFill>
          <a:schemeClr val="accent2">
            <a:shade val="90000"/>
            <a:hueOff val="-240726"/>
            <a:satOff val="1208"/>
            <a:lumOff val="121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0AAAE-A1FB-4CC2-90D6-6E5CF491D24F}">
      <dsp:nvSpPr>
        <dsp:cNvPr id="0" name=""/>
        <dsp:cNvSpPr/>
      </dsp:nvSpPr>
      <dsp:spPr>
        <a:xfrm>
          <a:off x="3924756" y="2263125"/>
          <a:ext cx="1199685" cy="477075"/>
        </a:xfrm>
        <a:prstGeom prst="roundRect">
          <a:avLst>
            <a:gd name="adj" fmla="val 10000"/>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1991</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938729" y="2277098"/>
        <a:ext cx="1171739" cy="449129"/>
      </dsp:txXfrm>
    </dsp:sp>
    <dsp:sp modelId="{8A7D154B-7E63-4BFF-BD85-47EF742E20FC}">
      <dsp:nvSpPr>
        <dsp:cNvPr id="0" name=""/>
        <dsp:cNvSpPr/>
      </dsp:nvSpPr>
      <dsp:spPr>
        <a:xfrm>
          <a:off x="543526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288849"/>
              <a:satOff val="6100"/>
              <a:lumOff val="16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BiTMICRO launched flash SSDs.</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18 GB capacity</a:t>
          </a:r>
        </a:p>
      </dsp:txBody>
      <dsp:txXfrm>
        <a:off x="5460882" y="1652642"/>
        <a:ext cx="1298412" cy="823404"/>
      </dsp:txXfrm>
    </dsp:sp>
    <dsp:sp modelId="{1B41D5D9-B0B6-4D02-800C-88F7D23DDA38}">
      <dsp:nvSpPr>
        <dsp:cNvPr id="0" name=""/>
        <dsp:cNvSpPr/>
      </dsp:nvSpPr>
      <dsp:spPr>
        <a:xfrm>
          <a:off x="6156090" y="659238"/>
          <a:ext cx="1800904" cy="1800904"/>
        </a:xfrm>
        <a:prstGeom prst="circularArrow">
          <a:avLst>
            <a:gd name="adj1" fmla="val 3624"/>
            <a:gd name="adj2" fmla="val 451050"/>
            <a:gd name="adj3" fmla="val 19373439"/>
            <a:gd name="adj4" fmla="val 12575511"/>
            <a:gd name="adj5" fmla="val 4229"/>
          </a:avLst>
        </a:prstGeom>
        <a:solidFill>
          <a:schemeClr val="accent2">
            <a:shade val="90000"/>
            <a:hueOff val="-361089"/>
            <a:satOff val="1812"/>
            <a:lumOff val="181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C4B8B-9B5F-4C29-B4B0-9595EA3AFCF6}">
      <dsp:nvSpPr>
        <dsp:cNvPr id="0" name=""/>
        <dsp:cNvSpPr/>
      </dsp:nvSpPr>
      <dsp:spPr>
        <a:xfrm>
          <a:off x="5735186" y="1149949"/>
          <a:ext cx="1199685" cy="477075"/>
        </a:xfrm>
        <a:prstGeom prst="roundRect">
          <a:avLst>
            <a:gd name="adj" fmla="val 10000"/>
          </a:avLst>
        </a:prstGeom>
        <a:solidFill>
          <a:schemeClr val="accent2">
            <a:shade val="80000"/>
            <a:hueOff val="-288849"/>
            <a:satOff val="6100"/>
            <a:lumOff val="16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1999</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749159" y="1163922"/>
        <a:ext cx="1171739" cy="449129"/>
      </dsp:txXfrm>
    </dsp:sp>
    <dsp:sp modelId="{17635057-D866-48B2-B61D-DA65D8384194}">
      <dsp:nvSpPr>
        <dsp:cNvPr id="0" name=""/>
        <dsp:cNvSpPr/>
      </dsp:nvSpPr>
      <dsp:spPr>
        <a:xfrm>
          <a:off x="724569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385132"/>
              <a:satOff val="8133"/>
              <a:lumOff val="216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Samsung released laptops using SSDs.</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32 GB capacity</a:t>
          </a:r>
        </a:p>
      </dsp:txBody>
      <dsp:txXfrm>
        <a:off x="7271312" y="1414104"/>
        <a:ext cx="1298412" cy="823404"/>
      </dsp:txXfrm>
    </dsp:sp>
    <dsp:sp modelId="{87312E12-401D-4637-8AB9-AE68350BDD37}">
      <dsp:nvSpPr>
        <dsp:cNvPr id="0" name=""/>
        <dsp:cNvSpPr/>
      </dsp:nvSpPr>
      <dsp:spPr>
        <a:xfrm>
          <a:off x="7977767" y="1558815"/>
          <a:ext cx="1628450" cy="1628450"/>
        </a:xfrm>
        <a:prstGeom prst="leftCircularArrow">
          <a:avLst>
            <a:gd name="adj1" fmla="val 4008"/>
            <a:gd name="adj2" fmla="val 503449"/>
            <a:gd name="adj3" fmla="val 2278959"/>
            <a:gd name="adj4" fmla="val 9024489"/>
            <a:gd name="adj5" fmla="val 4676"/>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1B1C1-F137-43EB-B13D-A992EC8EE092}">
      <dsp:nvSpPr>
        <dsp:cNvPr id="0" name=""/>
        <dsp:cNvSpPr/>
      </dsp:nvSpPr>
      <dsp:spPr>
        <a:xfrm>
          <a:off x="7545616" y="2263125"/>
          <a:ext cx="1199685" cy="477075"/>
        </a:xfrm>
        <a:prstGeom prst="roundRect">
          <a:avLst>
            <a:gd name="adj" fmla="val 10000"/>
          </a:avLst>
        </a:prstGeom>
        <a:solidFill>
          <a:schemeClr val="accent2">
            <a:shade val="80000"/>
            <a:hueOff val="-385132"/>
            <a:satOff val="8133"/>
            <a:lumOff val="216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2006</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7559589" y="2277098"/>
        <a:ext cx="1171739" cy="449129"/>
      </dsp:txXfrm>
    </dsp:sp>
    <dsp:sp modelId="{56BEF7AE-DA4A-4BAC-80F2-CFBCB35D333A}">
      <dsp:nvSpPr>
        <dsp:cNvPr id="0" name=""/>
        <dsp:cNvSpPr/>
      </dsp:nvSpPr>
      <dsp:spPr>
        <a:xfrm>
          <a:off x="9056125" y="1388487"/>
          <a:ext cx="1349646" cy="111317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Lower costs</a:t>
          </a:r>
          <a:endParaRPr lang="zh-CN" altLang="en-US" sz="12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114300" lvl="1" indent="-114300" algn="l" defTabSz="533400">
            <a:lnSpc>
              <a:spcPct val="90000"/>
            </a:lnSpc>
            <a:spcBef>
              <a:spcPct val="0"/>
            </a:spcBef>
            <a:spcAft>
              <a:spcPct val="15000"/>
            </a:spcAft>
            <a:buChar char="•"/>
          </a:pPr>
          <a:r>
            <a:rPr lang="en-US" sz="1200" kern="1200" dirty="0"/>
            <a:t>Greater capacity</a:t>
          </a:r>
        </a:p>
      </dsp:txBody>
      <dsp:txXfrm>
        <a:off x="9081742" y="1652642"/>
        <a:ext cx="1298412" cy="823404"/>
      </dsp:txXfrm>
    </dsp:sp>
    <dsp:sp modelId="{D7D6908C-FAE0-47FB-90F5-D0E1ACCCC28A}">
      <dsp:nvSpPr>
        <dsp:cNvPr id="0" name=""/>
        <dsp:cNvSpPr/>
      </dsp:nvSpPr>
      <dsp:spPr>
        <a:xfrm>
          <a:off x="9270839" y="1149949"/>
          <a:ext cx="1370100" cy="477075"/>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Huawei Sans" panose="020C0503030203020204" pitchFamily="34" charset="0"/>
              <a:ea typeface="方正兰亭黑简体" panose="02000000000000000000" pitchFamily="2" charset="-122"/>
              <a:sym typeface="Huawei Sans" panose="020C0503030203020204" pitchFamily="34" charset="0"/>
            </a:rPr>
            <a:t>2010…</a:t>
          </a:r>
          <a:endParaRPr lang="zh-CN" altLang="en-US" sz="2500"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9284812" y="1163922"/>
        <a:ext cx="1342154" cy="4491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9/28/2022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373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Data creation phase: Data is generated from terminals and saved to storage devices.</a:t>
            </a:r>
          </a:p>
          <a:p>
            <a:r>
              <a:rPr lang="en-US" dirty="0"/>
              <a:t>Data protection phase: Different data protection technologies are used based on data and application system levels to ensure that various types of data and information are effectively protected in a timely manner. A storage system provides data protection functions, such as RAID, HA, disaster recovery (DR), and permission management.</a:t>
            </a:r>
          </a:p>
          <a:p>
            <a:r>
              <a:rPr lang="en-US" dirty="0"/>
              <a:t>Data access phase: Information must be easy to access and can be shared among organizations and applications of enterprises to maximize business value.</a:t>
            </a:r>
          </a:p>
          <a:p>
            <a:r>
              <a:rPr lang="en-US" dirty="0"/>
              <a:t>Data migration phase: When using IT devices, you need to upgrade and replace devices, and migrate the data from the old to new devices.</a:t>
            </a:r>
          </a:p>
          <a:p>
            <a:r>
              <a:rPr lang="en-US" dirty="0"/>
              <a:t>Data archiving phase: The data archiving system supports the business operation for enterprises by providing the record query for transactions and decision-making. Deduplication and compression are often used in this phase.</a:t>
            </a:r>
          </a:p>
          <a:p>
            <a:r>
              <a:rPr lang="en-US" dirty="0"/>
              <a:t>Data destruction phase: After a period of time, data is no longer saved. In this phase, destroy or reclaim data that does not need to be retained or stored, and clear the data from storage systems and data warehouses.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9888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8465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t>In a narrow sense, storage refers to the physical storage media with redundancy, protection, and migration functions, such as floppy disks, CDs, DVDs, disks, and even tapes.</a:t>
            </a:r>
          </a:p>
          <a:p>
            <a:pPr lvl="0"/>
            <a:r>
              <a:rPr lang="en-US"/>
              <a:t>In a broad sense, storage refers to a portfolio of solutions that provide information access, protection, optimization, and utilization for enterprises. It is the pillar of the data-centric information architecture.</a:t>
            </a:r>
          </a:p>
          <a:p>
            <a:pPr lvl="0"/>
            <a:r>
              <a:rPr lang="en-US"/>
              <a:t>Data storage in this course refers to storage in a broad sense.</a:t>
            </a:r>
          </a:p>
          <a:p>
            <a:pPr lvl="0"/>
            <a:endParaRPr lang="en-US" altLang="zh-CN"/>
          </a:p>
          <a:p>
            <a:pPr lvl="0"/>
            <a:endParaRPr lang="en-US" altLang="zh-CN"/>
          </a:p>
          <a:p>
            <a:pPr lvl="0"/>
            <a:endParaRPr lang="en-US" altLang="zh-CN"/>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5442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备注占位符 2"/>
          <p:cNvSpPr>
            <a:spLocks noGrp="1"/>
          </p:cNvSpPr>
          <p:nvPr>
            <p:ph type="body" idx="1"/>
          </p:nvPr>
        </p:nvSpPr>
        <p:spPr/>
        <p:txBody>
          <a:bodyPr/>
          <a:lstStyle/>
          <a:p>
            <a:r>
              <a:rPr lang="en-US"/>
              <a:t>Storage technologies are not separate or isolated. Actually, a complete storage system consists of a series of components.</a:t>
            </a:r>
          </a:p>
          <a:p>
            <a:r>
              <a:rPr lang="en-US"/>
              <a:t>A storage system consists of storage hardware, storage software, and storage solutions. Hardware involves external storage systems and devices for storage connections. The former indicates storage devices such as disk arrays and tape libraries; the latter indicates devices for storage network connections such as Fibre Channel switches. Storage software greatly improves the availability of a storage device. Data mirroring, data replication, and automatic data backup can be implemented by using storage software.</a:t>
            </a:r>
            <a:endParaRPr lang="en-US"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1152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A storage system consists of the disk subsystem, control subsystem, connection subsystem, and storage management software subsystem.</a:t>
            </a:r>
          </a:p>
          <a:p>
            <a:r>
              <a:rPr lang="en-US" dirty="0"/>
              <a:t>In terms of the physical structure of storage, disks reside in the bottom layer and are connected to back-end cards and controllers of the storage system via connectors such as optical fibers and serial cables.</a:t>
            </a:r>
          </a:p>
          <a:p>
            <a:r>
              <a:rPr lang="en-US" dirty="0"/>
              <a:t>The storage system is connected to hosts via front-end cards and storage network switching devices to provide data access services.</a:t>
            </a:r>
          </a:p>
          <a:p>
            <a:r>
              <a:rPr lang="en-US" dirty="0"/>
              <a:t>Storage management software is used to configure, monitor, and optimize subsystems and connectors of the storage system.</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1743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Storage systems can be classified into internal and external storage systems based on the locations of storage devices and hosts.</a:t>
            </a:r>
          </a:p>
          <a:p>
            <a:r>
              <a:rPr lang="en-US" dirty="0"/>
              <a:t>An internal storage system is directly connected to the host bus, and includes the high-speed cache and memory required for CPU computing and the disks and CD-ROM drives that are directly connected to the main boards of computers. Its capacity is generally small and hard to expand.</a:t>
            </a:r>
          </a:p>
          <a:p>
            <a:r>
              <a:rPr lang="en-US" dirty="0"/>
              <a:t>An external storage system is classified into direct-attached storage (DAS) and fabric-attached storage (FAS) by connection mode.</a:t>
            </a:r>
          </a:p>
          <a:p>
            <a:r>
              <a:rPr lang="en-US" dirty="0"/>
              <a:t>FAS is classified into network-attached storage (NAS), storage area network (SAN), </a:t>
            </a:r>
            <a:r>
              <a:rPr lang="en-US" altLang="zh-CN" dirty="0"/>
              <a:t>and object storage</a:t>
            </a:r>
            <a:r>
              <a:rPr lang="en-US" dirty="0"/>
              <a:t> by transmission protocol.</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7213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a:t>Data management is a process of effectively collecting, storing, processing, and applying data by using computer hardware and software technologies. The purpose of data management is to make full use of the data. Data organization is the key to effective data management.</a:t>
            </a:r>
          </a:p>
          <a:p>
            <a:r>
              <a:rPr lang="en-US" altLang="zh-CN"/>
              <a:t>Data management technology is used to classify, organize, encode, input, store, retrieve, maintain, and output data. The evolution of data storage devices and computer application systems promotes the development of databases and data management technologies. Data management in a computer system goes through four phases: manual management, file system management, traditional database system management, and big data management.</a:t>
            </a:r>
          </a:p>
          <a:p>
            <a:endParaRPr lang="zh-CN" altLang="en-US"/>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6508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Data generated by individuals and organizations is processed by computing systems and stored in data storage systems.</a:t>
            </a:r>
          </a:p>
          <a:p>
            <a:r>
              <a:rPr lang="en-US" altLang="zh-CN" dirty="0"/>
              <a:t>In the ICT era, storage systems provide the following functions:</a:t>
            </a:r>
          </a:p>
          <a:p>
            <a:pPr lvl="1"/>
            <a:r>
              <a:rPr lang="en-US" altLang="zh-CN" dirty="0"/>
              <a:t>Data access</a:t>
            </a:r>
          </a:p>
          <a:p>
            <a:pPr lvl="1"/>
            <a:r>
              <a:rPr lang="en-US" altLang="zh-CN" dirty="0"/>
              <a:t>Data protection and security</a:t>
            </a:r>
          </a:p>
          <a:p>
            <a:pPr lvl="1"/>
            <a:r>
              <a:rPr lang="en-US" altLang="zh-CN" dirty="0"/>
              <a:t>Data management</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8082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4945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a:t>The storage architecture developed from traditional storage, external storage, storage networks to </a:t>
            </a:r>
            <a:r>
              <a:rPr lang="en-US" altLang="zh-CN" dirty="0">
                <a:solidFill>
                  <a:schemeClr val="tx1">
                    <a:lumMod val="95000"/>
                    <a:lumOff val="5000"/>
                  </a:schemeClr>
                </a:solidFill>
                <a:latin typeface="Huawei Sans" panose="020C0503030203020204" pitchFamily="34" charset="0"/>
              </a:rPr>
              <a:t>scale-out</a:t>
            </a:r>
            <a:r>
              <a:rPr lang="en-US" dirty="0"/>
              <a:t> and cloud storage.</a:t>
            </a:r>
          </a:p>
          <a:p>
            <a:pPr lvl="0"/>
            <a:r>
              <a:rPr lang="en-US" dirty="0"/>
              <a:t>Traditional storage is composed of disks. In 1956, IBM invented the world's first hard disk drive, which used 50 x 24-inch platters with a capacity of only 5 MB. It was as big as two refrigerators and weighed more than a ton. It was used in the industrial field at that time and was independent of the mainframe.</a:t>
            </a:r>
          </a:p>
          <a:p>
            <a:pPr lvl="0"/>
            <a:r>
              <a:rPr lang="en-US" dirty="0"/>
              <a:t>External storage is also called direct attached storage. Its earliest form is Just a Bunch of Disks (JBOD), which simply combines disks and is represented to hosts as a bundle of independent disks. It only increases the capacity and cannot ensure data security.</a:t>
            </a:r>
          </a:p>
          <a:p>
            <a:pPr lvl="0"/>
            <a:r>
              <a:rPr lang="en-US" dirty="0"/>
              <a:t>SAN is a typical storage network. It first emerges as FC SAN using the </a:t>
            </a:r>
            <a:r>
              <a:rPr lang="en-US" dirty="0" err="1"/>
              <a:t>Fibre</a:t>
            </a:r>
            <a:r>
              <a:rPr lang="en-US" dirty="0"/>
              <a:t> Channel network to transmit data, and later supports IP SAN.</a:t>
            </a:r>
          </a:p>
          <a:p>
            <a:pPr lvl="0"/>
            <a:r>
              <a:rPr lang="en-US" altLang="zh-CN" dirty="0">
                <a:solidFill>
                  <a:schemeClr val="tx1">
                    <a:lumMod val="95000"/>
                    <a:lumOff val="5000"/>
                  </a:schemeClr>
                </a:solidFill>
                <a:latin typeface="Huawei Sans" panose="020C0503030203020204" pitchFamily="34" charset="0"/>
              </a:rPr>
              <a:t>Scale-out</a:t>
            </a:r>
            <a:r>
              <a:rPr lang="en-US" dirty="0"/>
              <a:t> storage uses general-purpose server hardware to build storage resource pools and is applicable to cloud computing scenarios.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6321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830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The following problems exist when disks are installed in a server:</a:t>
            </a:r>
          </a:p>
          <a:p>
            <a:pPr lvl="1"/>
            <a:r>
              <a:rPr lang="en-US" dirty="0"/>
              <a:t>The slots are limited and the capacity is insufficient.</a:t>
            </a:r>
          </a:p>
          <a:p>
            <a:pPr lvl="1"/>
            <a:r>
              <a:rPr lang="en-US" dirty="0"/>
              <a:t>Data is stored on single disks, lowering data reliability.</a:t>
            </a:r>
          </a:p>
          <a:p>
            <a:pPr lvl="1"/>
            <a:r>
              <a:rPr lang="en-US" dirty="0"/>
              <a:t>Disks become system performance bottlenecks.</a:t>
            </a:r>
          </a:p>
          <a:p>
            <a:pPr lvl="1"/>
            <a:r>
              <a:rPr lang="en-US" dirty="0"/>
              <a:t>Storage space utilization is low.</a:t>
            </a:r>
          </a:p>
          <a:p>
            <a:pPr lvl="1"/>
            <a:r>
              <a:rPr lang="en-US" dirty="0"/>
              <a:t>Data is scattered and stored on different servers.</a:t>
            </a:r>
          </a:p>
          <a:p>
            <a:r>
              <a:rPr lang="en-US" dirty="0"/>
              <a:t>JBOD solves the problem of limited slots to a certain extent, and the RAID technology improves reliability and performance. External storage gradually develops into storage arrays with controllers. The controllers contain the cache and support the RAID function. In addition, dedicated management software can be configured. Storage arrays are represented as a large, high-performance, and redundant disk to hosts.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8459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DAS has the following characteristics:</a:t>
            </a:r>
          </a:p>
          <a:p>
            <a:pPr lvl="1"/>
            <a:r>
              <a:rPr lang="en-US" dirty="0"/>
              <a:t>Scattered data</a:t>
            </a:r>
          </a:p>
          <a:p>
            <a:pPr lvl="1"/>
            <a:r>
              <a:rPr lang="en-US" dirty="0"/>
              <a:t>Low storage space utilization</a:t>
            </a:r>
          </a:p>
          <a:p>
            <a:r>
              <a:rPr lang="en-US" dirty="0"/>
              <a:t>Storage development requirements:</a:t>
            </a:r>
          </a:p>
          <a:p>
            <a:pPr lvl="1"/>
            <a:r>
              <a:rPr lang="en-US" dirty="0"/>
              <a:t>Data sharing</a:t>
            </a:r>
          </a:p>
          <a:p>
            <a:pPr lvl="1"/>
            <a:r>
              <a:rPr lang="en-US" dirty="0"/>
              <a:t>Improved resource utilization</a:t>
            </a:r>
          </a:p>
          <a:p>
            <a:pPr lvl="1"/>
            <a:r>
              <a:rPr lang="en-US" dirty="0"/>
              <a:t>Distance extension</a:t>
            </a:r>
          </a:p>
          <a:p>
            <a:r>
              <a:rPr lang="en-US" dirty="0"/>
              <a:t>The emergence of networks infuses new vitality to storage.</a:t>
            </a:r>
          </a:p>
          <a:p>
            <a:pPr lvl="1"/>
            <a:r>
              <a:rPr lang="en-US" dirty="0"/>
              <a:t>SAN: establishes a network between storage devices and servers to provide block storage services.</a:t>
            </a:r>
          </a:p>
          <a:p>
            <a:pPr lvl="1"/>
            <a:r>
              <a:rPr lang="en-US" dirty="0"/>
              <a:t>NAS: builds networks between servers and storage devices with file systems to provide file storage services.</a:t>
            </a:r>
          </a:p>
          <a:p>
            <a:r>
              <a:rPr lang="en-US" dirty="0"/>
              <a:t>In 2011, unified storage that supported both SAN and NAS protocols became popular. Storage convergence set a new trend: NAS and SAN were converged to provide both database and file sharing services, simplifying storage management, and improving storage utilization.</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549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The scalability and flexibility of storage systems in the traditional architecture are limited.</a:t>
            </a:r>
          </a:p>
          <a:p>
            <a:r>
              <a:rPr lang="en-US" altLang="zh-CN" dirty="0">
                <a:solidFill>
                  <a:schemeClr val="tx1">
                    <a:lumMod val="95000"/>
                    <a:lumOff val="5000"/>
                  </a:schemeClr>
                </a:solidFill>
                <a:latin typeface="Huawei Sans" panose="020C0503030203020204" pitchFamily="34" charset="0"/>
              </a:rPr>
              <a:t>Scale-out</a:t>
            </a:r>
            <a:r>
              <a:rPr lang="en-US" dirty="0"/>
              <a:t> storage architecture:</a:t>
            </a:r>
          </a:p>
          <a:p>
            <a:pPr lvl="1"/>
            <a:r>
              <a:rPr lang="en-US" dirty="0"/>
              <a:t>Universal hardware, unified architecture, and storage-network decoupling</a:t>
            </a:r>
          </a:p>
          <a:p>
            <a:pPr lvl="1"/>
            <a:r>
              <a:rPr lang="en-US" dirty="0"/>
              <a:t>Linear expansion of performance and capacity, up to thousands of nodes</a:t>
            </a:r>
          </a:p>
          <a:p>
            <a:pPr lvl="1"/>
            <a:r>
              <a:rPr lang="en-US" dirty="0"/>
              <a:t>Elastic resource scaling and high resource utilization</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30288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In storage virtualization, a virtualization layer is added between the physical storage system and servers to manage and control all storage devices, and provide storage for servers.</a:t>
            </a:r>
          </a:p>
          <a:p>
            <a:r>
              <a:rPr lang="en-US" dirty="0"/>
              <a:t>The addition, deletion, replacement, splitting, and combination of storage hardware are transparent to servers.</a:t>
            </a:r>
          </a:p>
          <a:p>
            <a:r>
              <a:rPr lang="en-US" dirty="0"/>
              <a:t>Functions:</a:t>
            </a:r>
          </a:p>
          <a:p>
            <a:pPr lvl="1"/>
            <a:r>
              <a:rPr lang="en-US" dirty="0"/>
              <a:t>Simplify the management of physical devices.</a:t>
            </a:r>
          </a:p>
          <a:p>
            <a:pPr lvl="1"/>
            <a:r>
              <a:rPr lang="en-US" dirty="0"/>
              <a:t>Integrate existing functions.</a:t>
            </a:r>
          </a:p>
          <a:p>
            <a:pPr lvl="1"/>
            <a:r>
              <a:rPr lang="en-US" dirty="0"/>
              <a:t>Eliminate the limitation of the physical capacity.</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97879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The cloud storage system uses clustered applications, grid technologies, or </a:t>
            </a:r>
            <a:r>
              <a:rPr lang="en-US" altLang="zh-CN" dirty="0">
                <a:solidFill>
                  <a:schemeClr val="tx1">
                    <a:lumMod val="95000"/>
                    <a:lumOff val="5000"/>
                  </a:schemeClr>
                </a:solidFill>
                <a:latin typeface="Huawei Sans" panose="020C0503030203020204" pitchFamily="34" charset="0"/>
              </a:rPr>
              <a:t>scale-out</a:t>
            </a:r>
            <a:r>
              <a:rPr lang="en-US" dirty="0"/>
              <a:t> file systems to coordinate various storage devices over the networks to provide data storage and service access.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5286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5835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a:t>Development history of HDDs:</a:t>
            </a:r>
          </a:p>
          <a:p>
            <a:pPr lvl="1"/>
            <a:r>
              <a:rPr lang="en-US" altLang="zh-CN" dirty="0"/>
              <a:t>From 1970 to 1991, the storage density of disk platters increased by 25% to 30% annually.</a:t>
            </a:r>
          </a:p>
          <a:p>
            <a:pPr lvl="1"/>
            <a:r>
              <a:rPr lang="en-US" altLang="zh-CN" dirty="0"/>
              <a:t>Starting from 1991, the annual increase rate surged to 60% to 80%.</a:t>
            </a:r>
          </a:p>
          <a:p>
            <a:pPr lvl="1"/>
            <a:r>
              <a:rPr lang="en-US" altLang="zh-CN" dirty="0"/>
              <a:t>Since 1997, the annual increase rate rocketed up to 100% or even 200%, thanks to IBM's Giant Magneto Resistive (GMR) technology, which further improved the disk head sensitivity and storage density.</a:t>
            </a:r>
          </a:p>
          <a:p>
            <a:pPr lvl="0"/>
            <a:r>
              <a:rPr lang="en-US" altLang="zh-CN" dirty="0"/>
              <a:t>IBM 1301: used air-bearing heads to eliminate friction and its capacity reached 28 MB.</a:t>
            </a:r>
          </a:p>
          <a:p>
            <a:pPr lvl="0"/>
            <a:r>
              <a:rPr lang="en-US" altLang="zh-CN" dirty="0"/>
              <a:t>IBM 3340: was installed in a box with a capacity of 30 MB. It was also called "Winchester" disk drive, named after the Winchester 30-30 rifle because it was planned to have two 30 MB spindles.</a:t>
            </a:r>
          </a:p>
          <a:p>
            <a:pPr lvl="0"/>
            <a:r>
              <a:rPr lang="en-US" altLang="zh-CN" dirty="0"/>
              <a:t>In 1992, 1.8-inch HDDs were invented.</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394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t>Invented by Dawon Kahng and Simon Min Sze, the floating gate transistor is the basis of NAND flash technology.</a:t>
            </a:r>
          </a:p>
          <a:p>
            <a:pPr lvl="0"/>
            <a:r>
              <a:rPr lang="en-US"/>
              <a:t>Bulk Core: used the RAM as the medium, had the capacity of 2 MB, and contained eight large circuit boards, each with eighteen 256 KB RAMs.</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127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Flash memory development trend</a:t>
            </a:r>
          </a:p>
          <a:p>
            <a:pPr lvl="1"/>
            <a:r>
              <a:rPr lang="en-US" dirty="0"/>
              <a:t>Larger capacity and faster speed</a:t>
            </a:r>
          </a:p>
          <a:p>
            <a:pPr lvl="1"/>
            <a:r>
              <a:rPr lang="en-US" altLang="zh-CN" dirty="0">
                <a:sym typeface="Huawei Sans" panose="020C0503030203020204" pitchFamily="34" charset="0"/>
              </a:rPr>
              <a:t>Continuously increasing media space</a:t>
            </a:r>
          </a:p>
          <a:p>
            <a:pPr lvl="1"/>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65028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sz="1100" b="0" u="none" dirty="0">
                <a:solidFill>
                  <a:schemeClr val="tx1"/>
                </a:solidFill>
              </a:rPr>
              <a:t>The storage-class memory launched in 2016 combines the performance advantages of DRAM and NAND, features large capacity, low latency, low price, and non-volatility, and is considered as a new-generation medium totally different from conventional media.</a:t>
            </a:r>
            <a:endPar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sz="1100" b="0" u="none" dirty="0">
                <a:solidFill>
                  <a:schemeClr val="tx1"/>
                </a:solidFill>
              </a:rPr>
              <a:t>Phase-change RAM (PCRAM) uses the electrical conductivity difference between crystalline and amorphous alloy materials to represent 0 or 1.</a:t>
            </a:r>
          </a:p>
          <a:p>
            <a:r>
              <a:rPr sz="1100" b="0" u="none" dirty="0">
                <a:solidFill>
                  <a:schemeClr val="tx1"/>
                </a:solidFill>
              </a:rPr>
              <a:t>Resistive RAM (ReRAM) controls the formation and fusing status of conductive wires in a cell by applying different voltages between the upper and lower electrodes to display different impedance values (memristors) to represent data.</a:t>
            </a:r>
            <a:endPar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sz="1100" b="0" u="none" dirty="0">
                <a:solidFill>
                  <a:schemeClr val="tx1"/>
                </a:solidFill>
              </a:rPr>
              <a:t>Magnetic RAM (MRAM) uses the electromagnetic field to change the electron spin direction to represent different data states.</a:t>
            </a:r>
            <a:endPar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sz="1100" b="0" u="none" dirty="0" err="1">
                <a:solidFill>
                  <a:schemeClr val="tx1"/>
                </a:solidFill>
              </a:rPr>
              <a:t>Nantero's</a:t>
            </a:r>
            <a:r>
              <a:rPr sz="1100" b="0" u="none" dirty="0">
                <a:solidFill>
                  <a:schemeClr val="tx1"/>
                </a:solidFill>
              </a:rPr>
              <a:t> CNT RAM (NRAM) uses carbon nanotubes to control circuit connectivity to represent different data states.</a:t>
            </a:r>
            <a:endParaRPr lang="zh-CN" altLang="en-US" b="0" dirty="0"/>
          </a:p>
        </p:txBody>
      </p:sp>
    </p:spTree>
    <p:extLst>
      <p:ext uri="{BB962C8B-B14F-4D97-AF65-F5344CB8AC3E}">
        <p14:creationId xmlns:p14="http://schemas.microsoft.com/office/powerpoint/2010/main" val="371086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2962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257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t>Interfaces are used to transfer data between disk cache and host memory. Different disk interfaces determine the connection speed between disks and controllers.</a:t>
            </a:r>
          </a:p>
          <a:p>
            <a:r>
              <a:rPr lang="en-US"/>
              <a:t>In the entire system, the performance of disk interfaces directly affects the overall performance of disk arrays.</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96198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a:t>During the storage protocol development, the data transmission rate increases. As storage media evolves from HDDs to SSDs, the protocol develops from SCSI to </a:t>
            </a:r>
            <a:r>
              <a:rPr lang="en-US" altLang="zh-CN" dirty="0" err="1"/>
              <a:t>NVMe</a:t>
            </a:r>
            <a:r>
              <a:rPr lang="en-US" altLang="zh-CN" dirty="0"/>
              <a:t>, including the PCIe-based </a:t>
            </a:r>
            <a:r>
              <a:rPr lang="en-US" altLang="zh-CN" dirty="0" err="1"/>
              <a:t>NVMe</a:t>
            </a:r>
            <a:r>
              <a:rPr lang="en-US" altLang="zh-CN" dirty="0"/>
              <a:t> protocol and </a:t>
            </a:r>
            <a:r>
              <a:rPr lang="en-US" altLang="zh-CN" dirty="0" err="1"/>
              <a:t>NVMe</a:t>
            </a:r>
            <a:r>
              <a:rPr lang="en-US" altLang="zh-CN" dirty="0"/>
              <a:t> over </a:t>
            </a:r>
            <a:r>
              <a:rPr lang="en-US" altLang="zh-CN" dirty="0" err="1"/>
              <a:t>Farbic</a:t>
            </a:r>
            <a:r>
              <a:rPr lang="en-US" altLang="zh-CN" dirty="0"/>
              <a:t> (</a:t>
            </a:r>
            <a:r>
              <a:rPr lang="en-US" altLang="zh-CN" dirty="0" err="1"/>
              <a:t>NVMe-oF</a:t>
            </a:r>
            <a:r>
              <a:rPr lang="en-US" altLang="zh-CN" dirty="0"/>
              <a:t>) protocol for connecting host networks.</a:t>
            </a:r>
          </a:p>
          <a:p>
            <a:pPr lvl="0"/>
            <a:r>
              <a:rPr lang="en-US" altLang="zh-CN" dirty="0" err="1"/>
              <a:t>NVMe-oF</a:t>
            </a:r>
            <a:r>
              <a:rPr lang="en-US" altLang="zh-CN" dirty="0"/>
              <a:t> uses ultra-low-latency transmission protocols such as remote direct memory access (RDMA) to remotely access SSDs, resolving the trade-off among performance, functions, and capacity during scale-out of next-generation data centers.</a:t>
            </a:r>
          </a:p>
          <a:p>
            <a:r>
              <a:rPr lang="en-US" altLang="zh-CN" dirty="0"/>
              <a:t>First released in 2016, the </a:t>
            </a:r>
            <a:r>
              <a:rPr lang="en-US" altLang="zh-CN" dirty="0" err="1"/>
              <a:t>NVMe-oF</a:t>
            </a:r>
            <a:r>
              <a:rPr lang="en-US" altLang="zh-CN" dirty="0"/>
              <a:t> specification supported </a:t>
            </a:r>
            <a:r>
              <a:rPr lang="en-US" altLang="zh-CN" dirty="0" err="1"/>
              <a:t>Fibre</a:t>
            </a:r>
            <a:r>
              <a:rPr lang="en-US" altLang="zh-CN" dirty="0"/>
              <a:t> Channel and RDMA. In the RDMA-based framework, InfiniBand supported converged Ethernet and Internet Wide Area RDMA Protocol (</a:t>
            </a:r>
            <a:r>
              <a:rPr lang="en-US" altLang="zh-CN" dirty="0" err="1"/>
              <a:t>iWARP</a:t>
            </a:r>
            <a:r>
              <a:rPr lang="en-US" altLang="zh-CN" dirty="0"/>
              <a:t>).</a:t>
            </a:r>
          </a:p>
          <a:p>
            <a:r>
              <a:rPr lang="en-US" altLang="zh-CN" dirty="0"/>
              <a:t>In the </a:t>
            </a:r>
            <a:r>
              <a:rPr lang="en-US" altLang="zh-CN" dirty="0" err="1"/>
              <a:t>NVMe-oF</a:t>
            </a:r>
            <a:r>
              <a:rPr lang="en-US" altLang="zh-CN" dirty="0"/>
              <a:t> 1.1 specification released in November 2018, TCP was added as an architecture option, that is, RDMA over Converged Ethernet (</a:t>
            </a:r>
            <a:r>
              <a:rPr lang="en-US" altLang="zh-CN" dirty="0" err="1"/>
              <a:t>RoCE</a:t>
            </a:r>
            <a:r>
              <a:rPr lang="en-US" altLang="zh-CN" dirty="0"/>
              <a:t>). With </a:t>
            </a:r>
            <a:r>
              <a:rPr lang="en-US" altLang="zh-CN" dirty="0" err="1"/>
              <a:t>RoCE</a:t>
            </a:r>
            <a:r>
              <a:rPr lang="en-US" altLang="zh-CN" dirty="0"/>
              <a:t>, no cache was required and the CPU could directly access disks.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57032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err="1"/>
              <a:t>NVMe</a:t>
            </a:r>
            <a:r>
              <a:rPr lang="en-US" dirty="0"/>
              <a:t> is an SSD controller interface standard. It is designed for PCIe interface-based SSDs and aims to maximize flash memory performance. It can provide intensive computing capabilities for enterprise-class workloads in data-intensive industries, such as life sciences, financial services, multimedia, and entertainment. </a:t>
            </a:r>
          </a:p>
          <a:p>
            <a:pPr lvl="0"/>
            <a:r>
              <a:rPr lang="en-US" dirty="0" err="1"/>
              <a:t>NVMe</a:t>
            </a:r>
            <a:r>
              <a:rPr lang="en-US" dirty="0"/>
              <a:t> SSDs are commonly used in databases. Featuring high speed and low latency, </a:t>
            </a:r>
            <a:r>
              <a:rPr lang="en-US" dirty="0" err="1"/>
              <a:t>NVMe</a:t>
            </a:r>
            <a:r>
              <a:rPr lang="en-US" dirty="0"/>
              <a:t> can be used for file systems and all-flash storage arrays to achieve excellent read/write performance. The all-flash storage system using </a:t>
            </a:r>
            <a:r>
              <a:rPr lang="en-US" dirty="0" err="1"/>
              <a:t>NVMe</a:t>
            </a:r>
            <a:r>
              <a:rPr lang="en-US" dirty="0"/>
              <a:t> SSDs provides efficient storage, network switching, and metadata communication.</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43631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57167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Media trend: transfers from traditional disks to hybrid flash storage and all-flash storage with a growing trend of using memory for storage.</a:t>
            </a:r>
          </a:p>
          <a:p>
            <a:r>
              <a:rPr lang="en-US" dirty="0"/>
              <a:t>Architecture trend: develops from centralized to </a:t>
            </a:r>
            <a:r>
              <a:rPr lang="en-US" altLang="zh-CN" dirty="0">
                <a:solidFill>
                  <a:schemeClr val="tx1">
                    <a:lumMod val="95000"/>
                    <a:lumOff val="5000"/>
                  </a:schemeClr>
                </a:solidFill>
                <a:latin typeface="Huawei Sans" panose="020C0503030203020204" pitchFamily="34" charset="0"/>
              </a:rPr>
              <a:t>scale-out</a:t>
            </a:r>
            <a:r>
              <a:rPr lang="en-US" dirty="0"/>
              <a:t> storage architecture. Compute, storage, and network resources are decoupled to form a shared pool and software is provided for unified management, thereby optimizing resource configuration and reducing O&amp;M costs.</a:t>
            </a:r>
          </a:p>
          <a:p>
            <a:r>
              <a:rPr lang="en-US" dirty="0"/>
              <a:t>Management trend: transforms from traditional manual O&amp;M to storage management automation and from storage management to data management.</a:t>
            </a:r>
          </a:p>
          <a:p>
            <a:r>
              <a:rPr lang="en-US" dirty="0"/>
              <a:t>Professional storage: combines storage products with specific scenarios to provide new benefits for customers, such as storage used with containers.</a:t>
            </a:r>
          </a:p>
          <a:p>
            <a:r>
              <a:rPr lang="en-US" dirty="0"/>
              <a:t>Overall trend:</a:t>
            </a:r>
          </a:p>
          <a:p>
            <a:pPr lvl="1"/>
            <a:r>
              <a:rPr lang="en-US" dirty="0"/>
              <a:t>All-flash storage — media trend: The price of flash chips decreases year by year, and HDDs are gradually used as tapes for storing cold data and archive data.</a:t>
            </a:r>
          </a:p>
          <a:p>
            <a:pPr lvl="1"/>
            <a:r>
              <a:rPr lang="en-US" dirty="0"/>
              <a:t>Cloudification — storage architecture trend: In addition to the elastic scalability provided by the </a:t>
            </a:r>
            <a:r>
              <a:rPr lang="en-US" altLang="zh-CN" dirty="0">
                <a:solidFill>
                  <a:schemeClr val="tx1">
                    <a:lumMod val="95000"/>
                    <a:lumOff val="5000"/>
                  </a:schemeClr>
                </a:solidFill>
                <a:latin typeface="Huawei Sans" panose="020C0503030203020204" pitchFamily="34" charset="0"/>
              </a:rPr>
              <a:t>scale-out</a:t>
            </a:r>
            <a:r>
              <a:rPr lang="en-US" dirty="0"/>
              <a:t> architecture, the trend of moving towards the cloud reduces the total cost of ownership (TCO).</a:t>
            </a:r>
          </a:p>
          <a:p>
            <a:pPr lvl="1"/>
            <a:r>
              <a:rPr lang="en-US" dirty="0"/>
              <a:t>Intelligence — intelligent O&amp;M: In addition to the intelligent O&amp;M functions provided by software, intelligence also involves hardware with intelligent functions, such as smart disk enclosures.</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78589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Historically, human society has experienced three technological revolutions, that is, steam, electricity, and information. All of these revolutions have profound impacts on human beings. Now, the fourth revolution represented by intelligence is taking place. In this technological revolution, new technologies such as artificial intelligence, cloud computing, Internet of Things, and big data drive large-scale digital transformation in many sectors including industry, agriculture, and services. New services centered on data and intelligence are gradually formed, promoting new changes such as service-oriented extension, network-based collaboration, intelligent production, and personalized customization. Human beings have stepped into the intelligen</a:t>
            </a:r>
            <a:r>
              <a:rPr lang="en-US" altLang="zh-CN" dirty="0"/>
              <a:t>ce</a:t>
            </a:r>
            <a:r>
              <a:rPr lang="en-US" dirty="0"/>
              <a:t> </a:t>
            </a:r>
            <a:r>
              <a:rPr lang="en-US" altLang="zh-CN" dirty="0"/>
              <a:t>era</a:t>
            </a:r>
            <a:r>
              <a:rPr lang="en-US" dirty="0"/>
              <a:t>.</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46623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a:t>The traditional data storage architecture cannot meet demanding requirements on reliability, performance, and efficiency.</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4675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Data storage in the intelligence era has three characteristics: intelligent, converged, and efficient.</a:t>
            </a:r>
          </a:p>
          <a:p>
            <a:r>
              <a:rPr lang="en-US" dirty="0"/>
              <a:t>Intelligent management is implemented throughout the data lifecycle, which can be called storage for AI and AI in storage.</a:t>
            </a:r>
          </a:p>
          <a:p>
            <a:r>
              <a:rPr lang="en-US" dirty="0"/>
              <a:t>Data convergence refers to convergence of multiple protocols and services, intelligent storage management, zero data migration, and effective collaboration of data processing and analysis. Dedicated hardware is used to simplify the protocol stack to achieve efficient convergence of databases and storage, collaboration of computing and storage for mass big data analysis, and on-demand capacity expansion.</a:t>
            </a:r>
          </a:p>
          <a:p>
            <a:r>
              <a:rPr lang="en-US" dirty="0"/>
              <a:t>We must make breakthroughs based on hardware, algorithms, and architecture and use the latest technologies to achieve ultimate reliability, performance, and capacity and meet new services' data storage requirements.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4622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We must rethink the changes in hardware, protocols, and technologies.</a:t>
            </a:r>
          </a:p>
          <a:p>
            <a:r>
              <a:rPr lang="en-US" dirty="0"/>
              <a:t>From the IBM mainframe era to the x86 era and then to the virtualization era, all-flash storage media and all-IP network protocols become a major trend.</a:t>
            </a:r>
          </a:p>
          <a:p>
            <a:r>
              <a:rPr lang="en-US" dirty="0"/>
              <a:t>In the intelligence era, Huawei Cache Coherence System (HCCS) and Compute Express Link (CXL) designed based on ultra-fast new interconnection protocols can implement high-speed interconnection between heterogeneous processors of CPUs and neural processing units (NPUs). </a:t>
            </a:r>
            <a:r>
              <a:rPr lang="en-US" dirty="0" err="1"/>
              <a:t>RoCE</a:t>
            </a:r>
            <a:r>
              <a:rPr lang="en-US" dirty="0"/>
              <a:t> and </a:t>
            </a:r>
            <a:r>
              <a:rPr lang="en-US" dirty="0" err="1"/>
              <a:t>NVMe</a:t>
            </a:r>
            <a:r>
              <a:rPr lang="en-US" dirty="0"/>
              <a:t> support high-speed data transmission and containerization technologies. In addition, new hardware and technologies provide abundant choices for data storage.</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4970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9444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The optical storage technology started to develop in the late 1960s and early 1970s, and experienced three generations of product updates and iterations: CD, DVD, and BD. Blu-ray storage can retain data for 50 to 100 years, but still cannot meet storage requirements nowadays.</a:t>
            </a:r>
          </a:p>
          <a:p>
            <a:r>
              <a:rPr lang="en-US" dirty="0"/>
              <a:t>Currently, multiple technologies are in the R&amp;D and pre-research phases, including holographic data storage, glass-based storage, and DNA data storage technologies.</a:t>
            </a:r>
          </a:p>
          <a:p>
            <a:r>
              <a:rPr lang="en-US" dirty="0"/>
              <a:t>For example, the composite glass material based on gold nanoparticles not only breaks through the 10 TB capacity limit of a single disk, but also can stably store data for more than 600 years.</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01228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dirty="0"/>
              <a:t>As the science and technology are developing, the disk capacity is increasing and the disk size is becoming smaller.</a:t>
            </a:r>
          </a:p>
          <a:p>
            <a:r>
              <a:rPr lang="en-US" dirty="0"/>
              <a:t>However, compared with DNA, a disk has much larger size, but stores much less amount of information.</a:t>
            </a:r>
          </a:p>
          <a:p>
            <a:pPr lvl="0"/>
            <a:r>
              <a:rPr lang="en-US" dirty="0"/>
              <a:t>In the beginning, a team tried to write data into the genomes of living cells. But the genes in living cells can be replicated, which means that there is a possibility of mutation. In addition, living cells will die, causing data loss. Later, some teams began to store data using artificially synthetic DNA, which, for now, does not provide efficient data read and write despite the high density of gene storage.</a:t>
            </a:r>
          </a:p>
          <a:p>
            <a:pPr lvl="0"/>
            <a:r>
              <a:rPr lang="en-US" dirty="0"/>
              <a:t>Although the cost of DNA synthesis is high, the cost will be reduced with the development of gene sequencing technology.</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92843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24648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52497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75333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a:t>2003: launched the first-generation FC storage product. </a:t>
            </a:r>
          </a:p>
          <a:p>
            <a:r>
              <a:rPr lang="en-US" dirty="0"/>
              <a:t>2006: released the first-generation self-developed IP SAN.</a:t>
            </a:r>
          </a:p>
          <a:p>
            <a:r>
              <a:rPr lang="en-US" dirty="0"/>
              <a:t>2007: released the self-developed FC SAN product — S5000.</a:t>
            </a:r>
          </a:p>
          <a:p>
            <a:r>
              <a:rPr lang="en-US" dirty="0"/>
              <a:t>2008: launched cloud storage node T3000.</a:t>
            </a:r>
          </a:p>
          <a:p>
            <a:r>
              <a:rPr lang="en-US" dirty="0"/>
              <a:t>2009: released the first-generation </a:t>
            </a:r>
            <a:r>
              <a:rPr lang="en-US" altLang="zh-CN" dirty="0">
                <a:solidFill>
                  <a:schemeClr val="tx1">
                    <a:lumMod val="95000"/>
                    <a:lumOff val="5000"/>
                  </a:schemeClr>
                </a:solidFill>
                <a:latin typeface="Huawei Sans" panose="020C0503030203020204" pitchFamily="34" charset="0"/>
              </a:rPr>
              <a:t>scale-out</a:t>
            </a:r>
            <a:r>
              <a:rPr lang="en-US" dirty="0"/>
              <a:t> NAS storage product.</a:t>
            </a:r>
          </a:p>
          <a:p>
            <a:r>
              <a:rPr lang="en-US" dirty="0"/>
              <a:t>2011: developed the first all-solid-state storage Dorado 2100.</a:t>
            </a:r>
          </a:p>
          <a:p>
            <a:r>
              <a:rPr lang="en-US" dirty="0"/>
              <a:t>2012: released T series unified storage products.</a:t>
            </a:r>
          </a:p>
          <a:p>
            <a:r>
              <a:rPr lang="en-US"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9754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t>Answer:</a:t>
            </a:r>
          </a:p>
          <a:p>
            <a:pPr lvl="1"/>
            <a:r>
              <a:rPr lang="en-US"/>
              <a:t>ABC</a:t>
            </a:r>
          </a:p>
          <a:p>
            <a:pPr lvl="1"/>
            <a:r>
              <a:rPr lang="en-US"/>
              <a:t>BC</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51157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Answer:</a:t>
            </a:r>
          </a:p>
          <a:p>
            <a:pPr lvl="1"/>
            <a:r>
              <a:rPr lang="en-US" altLang="zh-CN" dirty="0"/>
              <a:t>ABC</a:t>
            </a:r>
          </a:p>
          <a:p>
            <a:pPr lvl="1"/>
            <a:r>
              <a:rPr lang="en-US" altLang="zh-CN" dirty="0"/>
              <a:t>ABD</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13980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9327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a:t>Popular tools</a:t>
            </a:r>
          </a:p>
          <a:p>
            <a:pPr lvl="1"/>
            <a:r>
              <a:rPr lang="en-US" altLang="zh-CN" dirty="0" err="1"/>
              <a:t>HedEx</a:t>
            </a:r>
            <a:r>
              <a:rPr lang="en-US" altLang="zh-CN" dirty="0"/>
              <a:t> Lite: Huawei product document management tool, which allows users to browse, search for, update, and manage product documentation.</a:t>
            </a:r>
          </a:p>
          <a:p>
            <a:pPr lvl="1"/>
            <a:r>
              <a:rPr lang="en-US" altLang="zh-CN" dirty="0" err="1"/>
              <a:t>eStor</a:t>
            </a:r>
            <a:r>
              <a:rPr lang="en-US" altLang="zh-CN" dirty="0"/>
              <a:t>: A graphic storage simulation platform. Through simulation of Huawei OceanStor all-flash storage devices, the platform helps ICT practitioners and customers quickly get familiar with Huawei storage products, and understand and master their operations and configurations.</a:t>
            </a:r>
          </a:p>
          <a:p>
            <a:pPr lvl="1"/>
            <a:r>
              <a:rPr lang="en-US" altLang="zh-CN" dirty="0"/>
              <a:t>Network Documentation Tool Center: The documentation tool for network products is a good assistant for bidding support, network planning, project delivery, and upgrade and maintenance.</a:t>
            </a:r>
          </a:p>
          <a:p>
            <a:pPr lvl="1"/>
            <a:r>
              <a:rPr lang="en-US" altLang="zh-CN" dirty="0"/>
              <a:t>Information Query Assistant: provides command and alarm information query for Huawei products.</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1557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a:t>Data as a general concept refers to digits, letters, and symbols that can be input into a computer and processed by a computer program.</a:t>
            </a:r>
          </a:p>
          <a:p>
            <a:pPr lvl="0"/>
            <a:r>
              <a:rPr lang="en-US" dirty="0"/>
              <a:t>DAMA defines data as the expression of facts in the form of texts, numbers, graphics, images, sounds, and videos.</a:t>
            </a:r>
          </a:p>
          <a:p>
            <a:pPr lvl="0"/>
            <a:r>
              <a:rPr lang="en-US" dirty="0"/>
              <a:t>DAMA indicates the Global Data Management Community.</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32284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2335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Based on data storage and management modes, data is classified into structured, semi-structured, and unstructured data.</a:t>
            </a:r>
          </a:p>
          <a:p>
            <a:r>
              <a:rPr lang="en-US" dirty="0"/>
              <a:t>Structured data</a:t>
            </a:r>
          </a:p>
          <a:p>
            <a:pPr lvl="1"/>
            <a:r>
              <a:rPr lang="en-US" dirty="0"/>
              <a:t>It can be represented and stored in a relational database, and is often represented as a two-dimensional table.</a:t>
            </a:r>
          </a:p>
          <a:p>
            <a:pPr lvl="1"/>
            <a:r>
              <a:rPr lang="en-US" dirty="0"/>
              <a:t>SQL Server, MySQL, Oracle</a:t>
            </a:r>
          </a:p>
          <a:p>
            <a:r>
              <a:rPr lang="en-US" dirty="0"/>
              <a:t>Semi-structured data</a:t>
            </a:r>
          </a:p>
          <a:p>
            <a:pPr lvl="1"/>
            <a:r>
              <a:rPr lang="en-US" dirty="0"/>
              <a:t>It does not conform to the structure of relational databases or other data tables, but uses tags to separate semantic elements or enforces hierarchies of records and fields.</a:t>
            </a:r>
          </a:p>
          <a:p>
            <a:pPr lvl="1"/>
            <a:r>
              <a:rPr lang="en-US" dirty="0"/>
              <a:t>XML, HTML, JSON</a:t>
            </a:r>
          </a:p>
          <a:p>
            <a:r>
              <a:rPr lang="en-US" dirty="0"/>
              <a:t>Unstructured data</a:t>
            </a:r>
          </a:p>
          <a:p>
            <a:pPr lvl="1"/>
            <a:r>
              <a:rPr lang="en-US" dirty="0"/>
              <a:t>It is not organized in a regular or complete data structure, or does not have a predefined data model.</a:t>
            </a:r>
          </a:p>
          <a:p>
            <a:pPr lvl="1"/>
            <a:r>
              <a:rPr lang="en-US" dirty="0"/>
              <a:t>Texts, pictures, reports, images, audios, and videos</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3667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Input: Input data in a specific format, which depends on the processing mechanism. For example, when a computer is used, the input data can be recorded on several types of media, such as disks and tapes.</a:t>
            </a:r>
          </a:p>
          <a:p>
            <a:r>
              <a:rPr lang="en-US" dirty="0"/>
              <a:t>Processing: Perform actions on the input data to obtain more data value. For example, the time card hours are calculated to payroll, or sales orders are calculated to generate sales reports.</a:t>
            </a:r>
          </a:p>
          <a:p>
            <a:r>
              <a:rPr lang="en-US" dirty="0"/>
              <a:t>Output: Generate and output the processing result. The form of the output data depends on the data use. For example, the output data can be an employee's salary.</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636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t>There are many definitions of information. Most of them in the computer field are generated based on the definitions proposed by Claude Elwood Shannon, known as "the father of information theory." His theory depicts that the essence of information is the resolution of random uncertainty. This means that the information is useful.</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79314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a:t>Data is a raw and unorganized fact that is required to be processed to make it meaningful whereas information is a set of data that is processed in a meaningful way according to the given requirement.</a:t>
            </a:r>
          </a:p>
          <a:p>
            <a:r>
              <a:rPr lang="en-US" dirty="0"/>
              <a:t>Data does not have any specific purpose whereas information carries a meaning that has been assigned by interpreting data.</a:t>
            </a:r>
          </a:p>
          <a:p>
            <a:r>
              <a:rPr lang="en-US" dirty="0"/>
              <a:t>Data alone has no significance while information is significant by itself.</a:t>
            </a:r>
          </a:p>
          <a:p>
            <a:r>
              <a:rPr lang="en-US" dirty="0"/>
              <a:t>Data never depends on information while information is dependent on data.</a:t>
            </a:r>
          </a:p>
          <a:p>
            <a:r>
              <a:rPr lang="en-US" dirty="0"/>
              <a:t>Data is measured in bits and bytes while information is measured in meaningful units like time and quantity.</a:t>
            </a:r>
          </a:p>
          <a:p>
            <a:r>
              <a:rPr lang="en-US" dirty="0"/>
              <a:t>Data can be structured, tabular data, graph, data tree whereas information is language, ideas, and thoughts based on the given data.</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50756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10636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35423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248393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69931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860536129"/>
      </p:ext>
    </p:extLst>
  </p:cSld>
  <p:clrMapOvr>
    <a:masterClrMapping/>
  </p:clrMapOvr>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cs typeface="Huawei Sans" panose="020C0503030203020204" pitchFamily="34" charset="0"/>
              </a:rPr>
              <a:t>Thank you.</a:t>
            </a:r>
          </a:p>
        </p:txBody>
      </p:sp>
    </p:spTree>
    <p:extLst>
      <p:ext uri="{BB962C8B-B14F-4D97-AF65-F5344CB8AC3E}">
        <p14:creationId xmlns:p14="http://schemas.microsoft.com/office/powerpoint/2010/main" val="130697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22023050"/>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4183555086"/>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42003276"/>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292727064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76088201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207444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2264559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3989529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Huawei Sans" panose="020C0503030203020204" pitchFamily="34" charset="0"/>
                  <a:ea typeface="Microsoft YaHei" panose="020B0503020204020204" pitchFamily="34" charset="-122"/>
                  <a:cs typeface="Huawei Sans" panose="020C0503030203020204" pitchFamily="34" charset="0"/>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242/137/68</a:t>
              </a:r>
              <a:endParaRPr kumimoji="1" lang="mr-IN" altLang="zh-CN" sz="500" b="1" dirty="0">
                <a:solidFill>
                  <a:srgbClr val="FFFFFF"/>
                </a:solidFill>
                <a:latin typeface="Huawei Sans" panose="020C0503030203020204" pitchFamily="34"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185C</a:t>
              </a:r>
            </a:p>
            <a:p>
              <a:pPr algn="ctr">
                <a:lnSpc>
                  <a:spcPts val="620"/>
                </a:lnSpc>
                <a:spcBef>
                  <a:spcPts val="0"/>
                </a:spcBef>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 </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Huawei Sans" panose="020C0503030203020204" pitchFamily="34" charset="0"/>
                  <a:ea typeface="Microsoft YaHei" panose="020B0503020204020204" pitchFamily="34" charset="-122"/>
                  <a:cs typeface="Huawei Sans" panose="020C0503030203020204" pitchFamily="34" charset="0"/>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186C</a:t>
              </a:r>
            </a:p>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253/211/81</a:t>
              </a:r>
            </a:p>
          </p:txBody>
        </p:sp>
        <p:sp>
          <p:nvSpPr>
            <p:cNvPr id="4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86/196/210</a:t>
              </a:r>
            </a:p>
          </p:txBody>
        </p:sp>
        <p:sp>
          <p:nvSpPr>
            <p:cNvPr id="4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211/57/65</a:t>
              </a:r>
            </a:p>
          </p:txBody>
        </p:sp>
        <p:sp>
          <p:nvSpPr>
            <p:cNvPr id="4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211/56/89</a:t>
              </a:r>
            </a:p>
          </p:txBody>
        </p:sp>
        <p:sp>
          <p:nvSpPr>
            <p:cNvPr id="4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221/128/170</a:t>
              </a:r>
            </a:p>
          </p:txBody>
        </p:sp>
        <p:sp>
          <p:nvSpPr>
            <p:cNvPr id="4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191/128/130</a:t>
              </a:r>
            </a:p>
          </p:txBody>
        </p:sp>
        <p:sp>
          <p:nvSpPr>
            <p:cNvPr id="5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246/183/140</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5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176/216/156</a:t>
              </a:r>
            </a:p>
          </p:txBody>
        </p:sp>
        <p:sp>
          <p:nvSpPr>
            <p:cNvPr id="5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253/227/181</a:t>
              </a:r>
            </a:p>
          </p:txBody>
        </p:sp>
        <p:sp>
          <p:nvSpPr>
            <p:cNvPr id="5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148/218/226</a:t>
              </a:r>
            </a:p>
          </p:txBody>
        </p:sp>
        <p:sp>
          <p:nvSpPr>
            <p:cNvPr id="5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226/129/137</a:t>
              </a:r>
            </a:p>
          </p:txBody>
        </p:sp>
        <p:sp>
          <p:nvSpPr>
            <p:cNvPr id="5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226/129/152</a:t>
              </a:r>
            </a:p>
          </p:txBody>
        </p:sp>
        <p:sp>
          <p:nvSpPr>
            <p:cNvPr id="5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235/179/204</a:t>
              </a:r>
            </a:p>
          </p:txBody>
        </p:sp>
        <p:sp>
          <p:nvSpPr>
            <p:cNvPr id="5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216/179/179</a:t>
              </a:r>
            </a:p>
          </p:txBody>
        </p:sp>
        <p:sp>
          <p:nvSpPr>
            <p:cNvPr id="5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250/211/187</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5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208/232/196</a:t>
              </a:r>
            </a:p>
          </p:txBody>
        </p:sp>
        <p:sp>
          <p:nvSpPr>
            <p:cNvPr id="6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254/238/193</a:t>
              </a:r>
            </a:p>
          </p:txBody>
        </p:sp>
        <p:sp>
          <p:nvSpPr>
            <p:cNvPr id="6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190/23/238</a:t>
              </a:r>
            </a:p>
          </p:txBody>
        </p:sp>
        <p:sp>
          <p:nvSpPr>
            <p:cNvPr id="6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239/178/184</a:t>
              </a:r>
            </a:p>
          </p:txBody>
        </p:sp>
        <p:sp>
          <p:nvSpPr>
            <p:cNvPr id="6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238/179/193</a:t>
              </a:r>
            </a:p>
          </p:txBody>
        </p:sp>
        <p:sp>
          <p:nvSpPr>
            <p:cNvPr id="6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35/24/21</a:t>
              </a:r>
            </a:p>
          </p:txBody>
        </p:sp>
        <p:sp>
          <p:nvSpPr>
            <p:cNvPr id="6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89/87/87</a:t>
              </a:r>
            </a:p>
          </p:txBody>
        </p:sp>
        <p:sp>
          <p:nvSpPr>
            <p:cNvPr id="6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137/137/</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a:t>
              </a:r>
            </a:p>
          </p:txBody>
        </p:sp>
        <p:sp>
          <p:nvSpPr>
            <p:cNvPr id="6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181/181/</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a:t>
              </a:r>
            </a:p>
          </p:txBody>
        </p:sp>
        <p:sp>
          <p:nvSpPr>
            <p:cNvPr id="6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221/221/</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221</a:t>
              </a:r>
            </a:p>
          </p:txBody>
        </p:sp>
        <p:sp>
          <p:nvSpPr>
            <p:cNvPr id="6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255/255/</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a:t>
              </a:r>
            </a:p>
          </p:txBody>
        </p:sp>
      </p:grpSp>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cs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cs typeface="Huawei Sans" panose="020C0503030203020204" pitchFamily="34" charset="0"/>
              </a:rPr>
            </a:br>
            <a:r>
              <a:rPr kumimoji="1" lang="en-US" altLang="zh-CN" sz="850" b="1" baseline="0" dirty="0">
                <a:solidFill>
                  <a:srgbClr val="1D1D1B"/>
                </a:solidFill>
                <a:latin typeface="Huawei Sans" panose="020C0503030203020204" pitchFamily="34" charset="0"/>
                <a:cs typeface="Huawei Sans" panose="020C0503030203020204" pitchFamily="34" charset="0"/>
              </a:rPr>
              <a:t>All Rights Reserved.</a:t>
            </a:r>
            <a:br>
              <a:rPr kumimoji="1" lang="en-US" altLang="zh-CN" sz="779" dirty="0">
                <a:solidFill>
                  <a:srgbClr val="1D1D1B"/>
                </a:solidFill>
                <a:latin typeface="Huawei Sans" panose="020C0503030203020204" pitchFamily="34" charset="0"/>
                <a:cs typeface="Huawei Sans" panose="020C0503030203020204" pitchFamily="34" charset="0"/>
              </a:rPr>
            </a:br>
            <a:br>
              <a:rPr kumimoji="1" lang="en-US" altLang="zh-CN" sz="779"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may change the information at any time without notice. </a:t>
            </a:r>
          </a:p>
          <a:p>
            <a:pPr>
              <a:lnSpc>
                <a:spcPts val="1065"/>
              </a:lnSpc>
            </a:pPr>
            <a:endParaRPr kumimoji="1" lang="zh-CN" altLang="en-US" sz="779" dirty="0">
              <a:solidFill>
                <a:srgbClr val="1D1D1B"/>
              </a:solidFill>
              <a:latin typeface="Huawei Sans" panose="020C0503030203020204" pitchFamily="34" charset="0"/>
              <a:cs typeface="Huawei Sans" panose="020C0503030203020204" pitchFamily="34" charset="0"/>
            </a:endParaRP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Huawei Sans" panose="020C0503030203020204" pitchFamily="34" charset="0"/>
                <a:cs typeface="Huawei Sans" panose="020C0503030203020204" pitchFamily="34" charset="0"/>
              </a:rPr>
              <a:t>Bring digital to every person, home, and </a:t>
            </a:r>
            <a:br>
              <a:rPr kumimoji="1" lang="en-US" altLang="zh-CN" sz="1200" dirty="0">
                <a:solidFill>
                  <a:srgbClr val="1D1D1B"/>
                </a:solidFill>
                <a:latin typeface="Huawei Sans" panose="020C0503030203020204" pitchFamily="34" charset="0"/>
                <a:cs typeface="Huawei Sans" panose="020C0503030203020204" pitchFamily="34" charset="0"/>
              </a:rPr>
            </a:br>
            <a:r>
              <a:rPr kumimoji="1" lang="en-US" altLang="zh-CN" sz="1200" dirty="0">
                <a:solidFill>
                  <a:srgbClr val="1D1D1B"/>
                </a:solidFill>
                <a:latin typeface="Huawei Sans" panose="020C0503030203020204" pitchFamily="34" charset="0"/>
                <a:cs typeface="Huawei Sans" panose="020C0503030203020204" pitchFamily="34" charset="0"/>
              </a:rPr>
              <a:t>organization for a fully connected, </a:t>
            </a:r>
            <a:br>
              <a:rPr kumimoji="1" lang="en-US" altLang="zh-CN" sz="1200" dirty="0">
                <a:solidFill>
                  <a:srgbClr val="1D1D1B"/>
                </a:solidFill>
                <a:latin typeface="Huawei Sans" panose="020C0503030203020204" pitchFamily="34" charset="0"/>
                <a:cs typeface="Huawei Sans" panose="020C0503030203020204" pitchFamily="34" charset="0"/>
              </a:rPr>
            </a:br>
            <a:r>
              <a:rPr kumimoji="1" lang="en-US" altLang="zh-CN" sz="1200" dirty="0">
                <a:solidFill>
                  <a:srgbClr val="1D1D1B"/>
                </a:solidFill>
                <a:latin typeface="Huawei Sans" panose="020C0503030203020204" pitchFamily="34" charset="0"/>
                <a:cs typeface="Huawei Sans" panose="020C0503030203020204" pitchFamily="34" charset="0"/>
              </a:rPr>
              <a:t>intelligent world.</a:t>
            </a:r>
            <a:endParaRPr kumimoji="1" lang="zh-CN" altLang="en-US" sz="1200" dirty="0">
              <a:solidFill>
                <a:srgbClr val="1D1D1B"/>
              </a:solidFill>
              <a:latin typeface="Huawei Sans" panose="020C0503030203020204" pitchFamily="34" charset="0"/>
              <a:ea typeface="Microsoft YaHei" charset="-122"/>
              <a:cs typeface="Huawei Sans" panose="020C0503030203020204" pitchFamily="34" charset="0"/>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
        <p:nvSpPr>
          <p:cNvPr id="72" name="Subtitle 6">
            <a:extLst>
              <a:ext uri="{FF2B5EF4-FFF2-40B4-BE49-F238E27FC236}">
                <a16:creationId xmlns:a16="http://schemas.microsoft.com/office/drawing/2014/main" id="{53B24294-127B-42C3-8C7A-FAE8946DE430}"/>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Huawei Sans" panose="020C0503030203020204" pitchFamily="34" charset="0"/>
                <a:ea typeface="Microsoft YaHei" charset="-122"/>
                <a:cs typeface="Microsoft YaHei" charset="-122"/>
              </a:rPr>
              <a:t>把数字世界带入每个人、每个家庭、</a:t>
            </a:r>
            <a:br>
              <a:rPr kumimoji="1" lang="en-US" altLang="zh-CN" sz="1300" dirty="0">
                <a:solidFill>
                  <a:srgbClr val="1D1D1B"/>
                </a:solidFill>
                <a:latin typeface="Huawei Sans" panose="020C0503030203020204" pitchFamily="34" charset="0"/>
                <a:ea typeface="Microsoft YaHei" charset="-122"/>
                <a:cs typeface="Microsoft YaHei" charset="-122"/>
              </a:rPr>
            </a:br>
            <a:r>
              <a:rPr kumimoji="1" lang="zh-CN" altLang="en-US" sz="1300" dirty="0">
                <a:solidFill>
                  <a:srgbClr val="1D1D1B"/>
                </a:solidFill>
                <a:latin typeface="Huawei Sans" panose="020C0503030203020204" pitchFamily="34" charset="0"/>
                <a:ea typeface="Microsoft YaHei" charset="-122"/>
                <a:cs typeface="Microsoft YaHei" charset="-122"/>
              </a:rPr>
              <a:t>每个组织，构建万物互联的智能世界。</a:t>
            </a:r>
          </a:p>
        </p:txBody>
      </p:sp>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7.xml"/><Relationship Id="rId16"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4.jp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45.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15.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jpe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文本占位符 29"/>
          <p:cNvSpPr>
            <a:spLocks noGrp="1"/>
          </p:cNvSpPr>
          <p:nvPr>
            <p:ph type="body" sz="quarter" idx="17"/>
          </p:nvPr>
        </p:nvSpPr>
        <p:spPr/>
        <p:txBody>
          <a:bodyPr/>
          <a:lstStyle/>
          <a:p>
            <a:endParaRPr lang="zh-CN" altLang="en-US"/>
          </a:p>
        </p:txBody>
      </p:sp>
      <p:sp>
        <p:nvSpPr>
          <p:cNvPr id="31" name="文本占位符 30"/>
          <p:cNvSpPr>
            <a:spLocks noGrp="1"/>
          </p:cNvSpPr>
          <p:nvPr>
            <p:ph type="body" sz="quarter" idx="18"/>
          </p:nvPr>
        </p:nvSpPr>
        <p:spPr/>
        <p:txBody>
          <a:bodyPr/>
          <a:lstStyle/>
          <a:p>
            <a:r>
              <a:rPr lang="en-US" altLang="zh-CN" dirty="0"/>
              <a:t>Storage</a:t>
            </a:r>
            <a:endParaRPr lang="zh-CN" altLang="en-US" dirty="0"/>
          </a:p>
        </p:txBody>
      </p:sp>
      <p:sp>
        <p:nvSpPr>
          <p:cNvPr id="32" name="文本占位符 31"/>
          <p:cNvSpPr>
            <a:spLocks noGrp="1"/>
          </p:cNvSpPr>
          <p:nvPr>
            <p:ph type="body" sz="quarter" idx="19"/>
          </p:nvPr>
        </p:nvSpPr>
        <p:spPr/>
        <p:txBody>
          <a:bodyPr/>
          <a:lstStyle/>
          <a:p>
            <a:endParaRPr lang="zh-CN" altLang="en-US"/>
          </a:p>
        </p:txBody>
      </p:sp>
      <p:sp>
        <p:nvSpPr>
          <p:cNvPr id="33" name="文本占位符 32"/>
          <p:cNvSpPr>
            <a:spLocks noGrp="1"/>
          </p:cNvSpPr>
          <p:nvPr>
            <p:ph type="body" sz="quarter" idx="20"/>
          </p:nvPr>
        </p:nvSpPr>
        <p:spPr/>
        <p:txBody>
          <a:bodyPr/>
          <a:lstStyle/>
          <a:p>
            <a:r>
              <a:rPr lang="en-US" altLang="zh-CN" dirty="0">
                <a:sym typeface="Huawei Sans" panose="020C0503030203020204" pitchFamily="34" charset="0"/>
              </a:rPr>
              <a:t>5.0</a:t>
            </a:r>
            <a:endParaRPr lang="zh-CN" altLang="en-US" dirty="0">
              <a:sym typeface="Huawei Sans" panose="020C0503030203020204" pitchFamily="34" charset="0"/>
            </a:endParaRPr>
          </a:p>
        </p:txBody>
      </p:sp>
      <p:sp>
        <p:nvSpPr>
          <p:cNvPr id="26" name="文本占位符 25"/>
          <p:cNvSpPr>
            <a:spLocks noGrp="1"/>
          </p:cNvSpPr>
          <p:nvPr>
            <p:ph type="body" sz="quarter" idx="13"/>
          </p:nvPr>
        </p:nvSpPr>
        <p:spPr/>
        <p:txBody>
          <a:bodyPr/>
          <a:lstStyle/>
          <a:p>
            <a:r>
              <a:rPr lang="en-US" altLang="zh-CN" dirty="0">
                <a:sym typeface="Huawei Sans" panose="020C0503030203020204" pitchFamily="34" charset="0"/>
              </a:rPr>
              <a:t>Dong Yuyuan/dwx889475</a:t>
            </a:r>
            <a:endParaRPr lang="zh-CN" altLang="en-US" dirty="0">
              <a:sym typeface="Huawei Sans" panose="020C0503030203020204" pitchFamily="34" charset="0"/>
            </a:endParaRPr>
          </a:p>
        </p:txBody>
      </p:sp>
      <p:sp>
        <p:nvSpPr>
          <p:cNvPr id="27" name="文本占位符 26"/>
          <p:cNvSpPr>
            <a:spLocks noGrp="1"/>
          </p:cNvSpPr>
          <p:nvPr>
            <p:ph type="body" sz="quarter" idx="14"/>
          </p:nvPr>
        </p:nvSpPr>
        <p:spPr/>
        <p:txBody>
          <a:bodyPr/>
          <a:lstStyle/>
          <a:p>
            <a:r>
              <a:rPr lang="en-US" altLang="zh-CN" dirty="0">
                <a:sym typeface="Huawei Sans" panose="020C0503030203020204" pitchFamily="34" charset="0"/>
              </a:rPr>
              <a:t>2020.07.02</a:t>
            </a:r>
            <a:endParaRPr lang="zh-CN" altLang="en-US" dirty="0">
              <a:sym typeface="Huawei Sans" panose="020C0503030203020204" pitchFamily="34" charset="0"/>
            </a:endParaRPr>
          </a:p>
        </p:txBody>
      </p:sp>
      <p:sp>
        <p:nvSpPr>
          <p:cNvPr id="28" name="文本占位符 27"/>
          <p:cNvSpPr>
            <a:spLocks noGrp="1"/>
          </p:cNvSpPr>
          <p:nvPr>
            <p:ph type="body" sz="quarter" idx="15"/>
          </p:nvPr>
        </p:nvSpPr>
        <p:spPr/>
        <p:txBody>
          <a:bodyPr/>
          <a:lstStyle/>
          <a:p>
            <a:r>
              <a:rPr lang="en-US" altLang="zh-CN" dirty="0"/>
              <a:t>Shui </a:t>
            </a:r>
            <a:r>
              <a:rPr lang="en-US" altLang="zh-CN" dirty="0" err="1"/>
              <a:t>Shaolan</a:t>
            </a:r>
            <a:r>
              <a:rPr lang="en-US" altLang="zh-CN" dirty="0"/>
              <a:t>/00329529</a:t>
            </a:r>
            <a:endParaRPr lang="zh-CN" altLang="en-US" dirty="0"/>
          </a:p>
        </p:txBody>
      </p:sp>
      <p:sp>
        <p:nvSpPr>
          <p:cNvPr id="29" name="文本占位符 28"/>
          <p:cNvSpPr>
            <a:spLocks noGrp="1"/>
          </p:cNvSpPr>
          <p:nvPr>
            <p:ph type="body" sz="quarter" idx="16"/>
          </p:nvPr>
        </p:nvSpPr>
        <p:spPr/>
        <p:txBody>
          <a:bodyPr/>
          <a:lstStyle/>
          <a:p>
            <a:r>
              <a:rPr lang="en-US" altLang="zh-CN" dirty="0"/>
              <a:t>New</a:t>
            </a:r>
            <a:endParaRPr lang="zh-CN" altLang="en-US" dirty="0"/>
          </a:p>
        </p:txBody>
      </p:sp>
      <p:sp>
        <p:nvSpPr>
          <p:cNvPr id="34" name="文本占位符 33"/>
          <p:cNvSpPr>
            <a:spLocks noGrp="1"/>
          </p:cNvSpPr>
          <p:nvPr>
            <p:ph type="body" sz="quarter" idx="21"/>
          </p:nvPr>
        </p:nvSpPr>
        <p:spPr/>
        <p:txBody>
          <a:bodyPr/>
          <a:lstStyle/>
          <a:p>
            <a:r>
              <a:rPr lang="en-US" altLang="zh-CN" dirty="0"/>
              <a:t>Xu </a:t>
            </a:r>
            <a:r>
              <a:rPr lang="en-US" altLang="zh-CN" dirty="0" err="1"/>
              <a:t>Ningyang</a:t>
            </a:r>
            <a:r>
              <a:rPr lang="en-US" altLang="zh-CN" dirty="0"/>
              <a:t>/xwx1146004</a:t>
            </a:r>
            <a:endParaRPr lang="zh-CN" altLang="en-US" dirty="0"/>
          </a:p>
        </p:txBody>
      </p:sp>
      <p:sp>
        <p:nvSpPr>
          <p:cNvPr id="35" name="文本占位符 34"/>
          <p:cNvSpPr>
            <a:spLocks noGrp="1"/>
          </p:cNvSpPr>
          <p:nvPr>
            <p:ph type="body" sz="quarter" idx="22"/>
          </p:nvPr>
        </p:nvSpPr>
        <p:spPr/>
        <p:txBody>
          <a:bodyPr/>
          <a:lstStyle/>
          <a:p>
            <a:r>
              <a:rPr lang="en-US" altLang="zh-CN" dirty="0">
                <a:sym typeface="Huawei Sans" panose="020C0503030203020204" pitchFamily="34" charset="0"/>
              </a:rPr>
              <a:t>2020.07.20</a:t>
            </a:r>
            <a:endParaRPr lang="zh-CN" altLang="en-US" dirty="0">
              <a:sym typeface="Huawei Sans" panose="020C0503030203020204" pitchFamily="34" charset="0"/>
            </a:endParaRPr>
          </a:p>
        </p:txBody>
      </p:sp>
      <p:sp>
        <p:nvSpPr>
          <p:cNvPr id="36" name="文本占位符 35"/>
          <p:cNvSpPr>
            <a:spLocks noGrp="1"/>
          </p:cNvSpPr>
          <p:nvPr>
            <p:ph type="body" sz="quarter" idx="23"/>
          </p:nvPr>
        </p:nvSpPr>
        <p:spPr>
          <a:xfrm>
            <a:off x="6251836" y="3758738"/>
            <a:ext cx="2881128" cy="504887"/>
          </a:xfrm>
        </p:spPr>
        <p:txBody>
          <a:bodyPr/>
          <a:lstStyle/>
          <a:p>
            <a:r>
              <a:rPr lang="en-US" altLang="zh-CN" dirty="0"/>
              <a:t>Shui </a:t>
            </a:r>
            <a:r>
              <a:rPr lang="en-US" altLang="zh-CN" dirty="0" err="1"/>
              <a:t>Shaolan</a:t>
            </a:r>
            <a:r>
              <a:rPr lang="en-US" altLang="zh-CN" dirty="0"/>
              <a:t>/00329529</a:t>
            </a:r>
            <a:endParaRPr lang="zh-CN" altLang="en-US" dirty="0"/>
          </a:p>
        </p:txBody>
      </p:sp>
      <p:sp>
        <p:nvSpPr>
          <p:cNvPr id="37" name="文本占位符 36"/>
          <p:cNvSpPr>
            <a:spLocks noGrp="1"/>
          </p:cNvSpPr>
          <p:nvPr>
            <p:ph type="body" sz="quarter" idx="24"/>
          </p:nvPr>
        </p:nvSpPr>
        <p:spPr/>
        <p:txBody>
          <a:bodyPr/>
          <a:lstStyle/>
          <a:p>
            <a:r>
              <a:rPr lang="en-US" altLang="zh-CN" dirty="0"/>
              <a:t>Update</a:t>
            </a:r>
            <a:endParaRPr lang="zh-CN" altLang="en-US" dirty="0"/>
          </a:p>
        </p:txBody>
      </p:sp>
      <p:sp>
        <p:nvSpPr>
          <p:cNvPr id="38" name="文本占位符 37"/>
          <p:cNvSpPr>
            <a:spLocks noGrp="1"/>
          </p:cNvSpPr>
          <p:nvPr>
            <p:ph type="body" sz="quarter" idx="25"/>
          </p:nvPr>
        </p:nvSpPr>
        <p:spPr/>
        <p:txBody>
          <a:bodyPr/>
          <a:lstStyle/>
          <a:p>
            <a:r>
              <a:rPr lang="en-US" altLang="zh-CN" dirty="0">
                <a:sym typeface="Huawei Sans" panose="020C0503030203020204" pitchFamily="34" charset="0"/>
              </a:rPr>
              <a:t>Dong Yuyuan/dwx889475</a:t>
            </a:r>
            <a:endParaRPr lang="zh-CN" altLang="en-US" dirty="0">
              <a:sym typeface="Huawei Sans" panose="020C0503030203020204" pitchFamily="34" charset="0"/>
            </a:endParaRPr>
          </a:p>
        </p:txBody>
      </p:sp>
      <p:sp>
        <p:nvSpPr>
          <p:cNvPr id="39" name="文本占位符 38"/>
          <p:cNvSpPr>
            <a:spLocks noGrp="1"/>
          </p:cNvSpPr>
          <p:nvPr>
            <p:ph type="body" sz="quarter" idx="26"/>
          </p:nvPr>
        </p:nvSpPr>
        <p:spPr/>
        <p:txBody>
          <a:bodyPr/>
          <a:lstStyle/>
          <a:p>
            <a:r>
              <a:rPr lang="en-US" altLang="zh-CN" dirty="0">
                <a:sym typeface="Huawei Sans" panose="020C0503030203020204" pitchFamily="34" charset="0"/>
              </a:rPr>
              <a:t>2020.08.10</a:t>
            </a:r>
            <a:endParaRPr lang="zh-CN" altLang="en-US" dirty="0">
              <a:sym typeface="Huawei Sans" panose="020C0503030203020204" pitchFamily="34" charset="0"/>
            </a:endParaRPr>
          </a:p>
        </p:txBody>
      </p:sp>
      <p:sp>
        <p:nvSpPr>
          <p:cNvPr id="40" name="文本占位符 39"/>
          <p:cNvSpPr>
            <a:spLocks noGrp="1"/>
          </p:cNvSpPr>
          <p:nvPr>
            <p:ph type="body" sz="quarter" idx="27"/>
          </p:nvPr>
        </p:nvSpPr>
        <p:spPr/>
        <p:txBody>
          <a:bodyPr/>
          <a:lstStyle/>
          <a:p>
            <a:r>
              <a:rPr lang="en-US" altLang="zh-CN" dirty="0"/>
              <a:t>Shui </a:t>
            </a:r>
            <a:r>
              <a:rPr lang="en-US" altLang="zh-CN" dirty="0" err="1"/>
              <a:t>Shaolan</a:t>
            </a:r>
            <a:r>
              <a:rPr lang="en-US" altLang="zh-CN" dirty="0"/>
              <a:t>/00329529</a:t>
            </a:r>
            <a:endParaRPr lang="zh-CN" altLang="en-US" dirty="0"/>
          </a:p>
        </p:txBody>
      </p:sp>
      <p:sp>
        <p:nvSpPr>
          <p:cNvPr id="41" name="文本占位符 40"/>
          <p:cNvSpPr>
            <a:spLocks noGrp="1"/>
          </p:cNvSpPr>
          <p:nvPr>
            <p:ph type="body" sz="quarter" idx="28"/>
          </p:nvPr>
        </p:nvSpPr>
        <p:spPr/>
        <p:txBody>
          <a:bodyPr/>
          <a:lstStyle/>
          <a:p>
            <a:r>
              <a:rPr lang="en-US" altLang="zh-CN" dirty="0"/>
              <a:t>Update</a:t>
            </a:r>
            <a:endParaRPr lang="zh-CN" altLang="en-US" dirty="0"/>
          </a:p>
        </p:txBody>
      </p:sp>
      <p:sp>
        <p:nvSpPr>
          <p:cNvPr id="42" name="文本占位符 41"/>
          <p:cNvSpPr>
            <a:spLocks noGrp="1"/>
          </p:cNvSpPr>
          <p:nvPr>
            <p:ph type="body" sz="quarter" idx="29"/>
          </p:nvPr>
        </p:nvSpPr>
        <p:spPr/>
        <p:txBody>
          <a:bodyPr/>
          <a:lstStyle/>
          <a:p>
            <a:r>
              <a:rPr lang="en-US" altLang="zh-CN" dirty="0"/>
              <a:t>Liu </a:t>
            </a:r>
            <a:r>
              <a:rPr lang="en-US" altLang="zh-CN" dirty="0" err="1"/>
              <a:t>Dayong</a:t>
            </a:r>
            <a:r>
              <a:rPr lang="en-US" altLang="zh-CN" dirty="0"/>
              <a:t>/lwx696245</a:t>
            </a:r>
            <a:endParaRPr lang="zh-CN" altLang="en-US" dirty="0"/>
          </a:p>
        </p:txBody>
      </p:sp>
      <p:sp>
        <p:nvSpPr>
          <p:cNvPr id="43" name="文本占位符 42"/>
          <p:cNvSpPr>
            <a:spLocks noGrp="1"/>
          </p:cNvSpPr>
          <p:nvPr>
            <p:ph type="body" sz="quarter" idx="30"/>
          </p:nvPr>
        </p:nvSpPr>
        <p:spPr/>
        <p:txBody>
          <a:bodyPr/>
          <a:lstStyle/>
          <a:p>
            <a:r>
              <a:rPr lang="en-US" altLang="zh-CN" dirty="0">
                <a:sym typeface="Huawei Sans" panose="020C0503030203020204" pitchFamily="34" charset="0"/>
              </a:rPr>
              <a:t>2022.07.11</a:t>
            </a:r>
            <a:endParaRPr lang="zh-CN" altLang="en-US" dirty="0">
              <a:sym typeface="Huawei Sans" panose="020C0503030203020204" pitchFamily="34" charset="0"/>
            </a:endParaRPr>
          </a:p>
        </p:txBody>
      </p:sp>
      <p:sp>
        <p:nvSpPr>
          <p:cNvPr id="44" name="文本占位符 43"/>
          <p:cNvSpPr>
            <a:spLocks noGrp="1"/>
          </p:cNvSpPr>
          <p:nvPr>
            <p:ph type="body" sz="quarter" idx="31"/>
          </p:nvPr>
        </p:nvSpPr>
        <p:spPr/>
        <p:txBody>
          <a:bodyPr/>
          <a:lstStyle/>
          <a:p>
            <a:r>
              <a:rPr lang="en-US" altLang="zh-CN" dirty="0"/>
              <a:t>Liang Shuai/00569373</a:t>
            </a:r>
            <a:endParaRPr lang="zh-CN" altLang="en-US" dirty="0"/>
          </a:p>
        </p:txBody>
      </p:sp>
      <p:sp>
        <p:nvSpPr>
          <p:cNvPr id="45" name="文本占位符 44"/>
          <p:cNvSpPr>
            <a:spLocks noGrp="1"/>
          </p:cNvSpPr>
          <p:nvPr>
            <p:ph type="body" sz="quarter" idx="32"/>
          </p:nvPr>
        </p:nvSpPr>
        <p:spPr/>
        <p:txBody>
          <a:bodyPr/>
          <a:lstStyle/>
          <a:p>
            <a:r>
              <a:rPr lang="en-US" altLang="zh-CN" dirty="0"/>
              <a:t>Update</a:t>
            </a:r>
            <a:endParaRPr lang="zh-CN" altLang="en-US" dirty="0"/>
          </a:p>
        </p:txBody>
      </p:sp>
      <p:sp>
        <p:nvSpPr>
          <p:cNvPr id="46" name="文本占位符 45"/>
          <p:cNvSpPr>
            <a:spLocks noGrp="1"/>
          </p:cNvSpPr>
          <p:nvPr>
            <p:ph type="body" sz="quarter" idx="33"/>
          </p:nvPr>
        </p:nvSpPr>
        <p:spPr/>
        <p:txBody>
          <a:bodyPr/>
          <a:lstStyle/>
          <a:p>
            <a:endParaRPr lang="zh-CN" altLang="en-US"/>
          </a:p>
        </p:txBody>
      </p:sp>
      <p:sp>
        <p:nvSpPr>
          <p:cNvPr id="47" name="文本占位符 46"/>
          <p:cNvSpPr>
            <a:spLocks noGrp="1"/>
          </p:cNvSpPr>
          <p:nvPr>
            <p:ph type="body" sz="quarter" idx="34"/>
          </p:nvPr>
        </p:nvSpPr>
        <p:spPr/>
        <p:txBody>
          <a:bodyPr/>
          <a:lstStyle/>
          <a:p>
            <a:endParaRPr lang="zh-CN" altLang="en-US"/>
          </a:p>
        </p:txBody>
      </p:sp>
      <p:sp>
        <p:nvSpPr>
          <p:cNvPr id="48" name="文本占位符 47"/>
          <p:cNvSpPr>
            <a:spLocks noGrp="1"/>
          </p:cNvSpPr>
          <p:nvPr>
            <p:ph type="body" sz="quarter" idx="35"/>
          </p:nvPr>
        </p:nvSpPr>
        <p:spPr/>
        <p:txBody>
          <a:bodyPr/>
          <a:lstStyle/>
          <a:p>
            <a:endParaRPr lang="zh-CN" altLang="en-US"/>
          </a:p>
        </p:txBody>
      </p:sp>
      <p:sp>
        <p:nvSpPr>
          <p:cNvPr id="49" name="文本占位符 48"/>
          <p:cNvSpPr>
            <a:spLocks noGrp="1"/>
          </p:cNvSpPr>
          <p:nvPr>
            <p:ph type="body" sz="quarter" idx="36"/>
          </p:nvPr>
        </p:nvSpPr>
        <p:spPr/>
        <p:txBody>
          <a:bodyPr/>
          <a:lstStyle/>
          <a:p>
            <a:endParaRPr lang="zh-CN" altLang="en-US"/>
          </a:p>
        </p:txBody>
      </p:sp>
      <p:sp>
        <p:nvSpPr>
          <p:cNvPr id="50" name="文本占位符 49"/>
          <p:cNvSpPr>
            <a:spLocks noGrp="1"/>
          </p:cNvSpPr>
          <p:nvPr>
            <p:ph type="body" sz="quarter" idx="37"/>
          </p:nvPr>
        </p:nvSpPr>
        <p:spPr/>
        <p:txBody>
          <a:bodyPr/>
          <a:lstStyle/>
          <a:p>
            <a:endParaRPr lang="zh-CN" altLang="en-US"/>
          </a:p>
        </p:txBody>
      </p:sp>
      <p:sp>
        <p:nvSpPr>
          <p:cNvPr id="51" name="文本占位符 50"/>
          <p:cNvSpPr>
            <a:spLocks noGrp="1"/>
          </p:cNvSpPr>
          <p:nvPr>
            <p:ph type="body" sz="quarter" idx="38"/>
          </p:nvPr>
        </p:nvSpPr>
        <p:spPr/>
        <p:txBody>
          <a:bodyPr/>
          <a:lstStyle/>
          <a:p>
            <a:endParaRPr lang="zh-CN" altLang="en-US"/>
          </a:p>
        </p:txBody>
      </p:sp>
      <p:sp>
        <p:nvSpPr>
          <p:cNvPr id="52" name="文本占位符 51"/>
          <p:cNvSpPr>
            <a:spLocks noGrp="1"/>
          </p:cNvSpPr>
          <p:nvPr>
            <p:ph type="body" sz="quarter" idx="39"/>
          </p:nvPr>
        </p:nvSpPr>
        <p:spPr/>
        <p:txBody>
          <a:bodyPr/>
          <a:lstStyle/>
          <a:p>
            <a:endParaRPr lang="zh-CN" altLang="en-US"/>
          </a:p>
        </p:txBody>
      </p:sp>
      <p:sp>
        <p:nvSpPr>
          <p:cNvPr id="53" name="文本占位符 52"/>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275651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Data vs. Information</a:t>
            </a:r>
          </a:p>
        </p:txBody>
      </p:sp>
      <p:sp>
        <p:nvSpPr>
          <p:cNvPr id="3" name="文本占位符 2"/>
          <p:cNvSpPr>
            <a:spLocks noGrp="1"/>
          </p:cNvSpPr>
          <p:nvPr>
            <p:ph type="body" sz="quarter" idx="10"/>
          </p:nvPr>
        </p:nvSpPr>
        <p:spPr/>
        <p:txBody>
          <a:bodyPr/>
          <a:lstStyle/>
          <a:p>
            <a:r>
              <a:rPr lang="en-US" altLang="zh-CN" dirty="0"/>
              <a:t>After being processed, data can be converted into information.</a:t>
            </a:r>
          </a:p>
          <a:p>
            <a:r>
              <a:rPr lang="en-US" altLang="zh-CN" dirty="0"/>
              <a:t>In order to be stored and transmitted in IT systems, </a:t>
            </a:r>
            <a:r>
              <a:rPr lang="en-US" altLang="zh-CN"/>
              <a:t>information needs </a:t>
            </a:r>
            <a:r>
              <a:rPr lang="en-US" altLang="zh-CN" dirty="0"/>
              <a:t>to be processed as data.</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413825056"/>
              </p:ext>
            </p:extLst>
          </p:nvPr>
        </p:nvGraphicFramePr>
        <p:xfrm>
          <a:off x="902616" y="2936638"/>
          <a:ext cx="10386767" cy="2748142"/>
        </p:xfrm>
        <a:graphic>
          <a:graphicData uri="http://schemas.openxmlformats.org/drawingml/2006/table">
            <a:tbl>
              <a:tblPr firstRow="1" bandRow="1"/>
              <a:tblGrid>
                <a:gridCol w="1796630">
                  <a:extLst>
                    <a:ext uri="{9D8B030D-6E8A-4147-A177-3AD203B41FA5}">
                      <a16:colId xmlns:a16="http://schemas.microsoft.com/office/drawing/2014/main" val="20000"/>
                    </a:ext>
                  </a:extLst>
                </a:gridCol>
                <a:gridCol w="4072256">
                  <a:extLst>
                    <a:ext uri="{9D8B030D-6E8A-4147-A177-3AD203B41FA5}">
                      <a16:colId xmlns:a16="http://schemas.microsoft.com/office/drawing/2014/main" val="20001"/>
                    </a:ext>
                  </a:extLst>
                </a:gridCol>
                <a:gridCol w="4517881">
                  <a:extLst>
                    <a:ext uri="{9D8B030D-6E8A-4147-A177-3AD203B41FA5}">
                      <a16:colId xmlns:a16="http://schemas.microsoft.com/office/drawing/2014/main" val="20002"/>
                    </a:ext>
                  </a:extLst>
                </a:gridCol>
              </a:tblGrid>
              <a:tr h="587308">
                <a:tc>
                  <a:txBody>
                    <a:bodyPr/>
                    <a:lstStyle/>
                    <a:p>
                      <a:pPr algn="ctr" fontAlgn="ctr"/>
                      <a:r>
                        <a:rPr lang="en-US" altLang="zh-CN" sz="2000" b="1" dirty="0">
                          <a:solidFill>
                            <a:srgbClr val="151515"/>
                          </a:solidFill>
                          <a:latin typeface="Huawei Sans" panose="020C0503030203020204" pitchFamily="34" charset="0"/>
                        </a:rPr>
                        <a:t>Item</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2000" b="1" dirty="0">
                          <a:solidFill>
                            <a:srgbClr val="151515"/>
                          </a:solidFill>
                          <a:latin typeface="Huawei Sans" panose="020C0503030203020204" pitchFamily="34" charset="0"/>
                        </a:rPr>
                        <a:t>Data</a:t>
                      </a: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r>
                        <a:rPr lang="en-US" altLang="zh-CN" sz="2000" b="1" dirty="0">
                          <a:solidFill>
                            <a:srgbClr val="151515"/>
                          </a:solidFill>
                          <a:latin typeface="Huawei Sans" panose="020C0503030203020204" pitchFamily="34" charset="0"/>
                        </a:rPr>
                        <a:t>Information</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428656">
                <a:tc>
                  <a:txBody>
                    <a:bodyPr/>
                    <a:lstStyle/>
                    <a:p>
                      <a:pPr algn="l" fontAlgn="ctr"/>
                      <a:r>
                        <a:rPr lang="en-US" altLang="zh-CN" dirty="0">
                          <a:latin typeface="Huawei Sans" panose="020C0503030203020204" pitchFamily="34" charset="0"/>
                        </a:rPr>
                        <a:t>Feature</a:t>
                      </a:r>
                    </a:p>
                  </a:txBody>
                  <a:tcPr anchor="ctr">
                    <a:lnL w="28575" cap="flat" cmpd="sng" algn="ctr">
                      <a:solidFill>
                        <a:schemeClr val="tx1"/>
                      </a:solidFill>
                      <a:prstDash val="solid"/>
                      <a:round/>
                      <a:headEnd type="none" w="med" len="med"/>
                      <a:tailEnd type="none" w="med" len="med"/>
                    </a:lnL>
                  </a:tcPr>
                </a:tc>
                <a:tc>
                  <a:txBody>
                    <a:bodyPr/>
                    <a:lstStyle/>
                    <a:p>
                      <a:pPr algn="l" fontAlgn="ctr"/>
                      <a:r>
                        <a:rPr lang="en-US" altLang="zh-CN" dirty="0">
                          <a:latin typeface="Huawei Sans" panose="020C0503030203020204" pitchFamily="34" charset="0"/>
                        </a:rPr>
                        <a:t>Raw</a:t>
                      </a:r>
                      <a:r>
                        <a:rPr lang="en-US" altLang="zh-CN" baseline="0" dirty="0">
                          <a:latin typeface="Huawei Sans" panose="020C0503030203020204" pitchFamily="34" charset="0"/>
                        </a:rPr>
                        <a:t> and </a:t>
                      </a:r>
                      <a:r>
                        <a:rPr lang="en-US" altLang="zh-CN" dirty="0">
                          <a:latin typeface="Huawei Sans" panose="020C0503030203020204" pitchFamily="34" charset="0"/>
                        </a:rPr>
                        <a:t>meaningless, with no specific purpose</a:t>
                      </a: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dirty="0">
                          <a:sym typeface="Huawei Sans" panose="020C0503030203020204" pitchFamily="34" charset="0"/>
                        </a:rPr>
                        <a:t>Valuable and logical</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28656">
                <a:tc>
                  <a:txBody>
                    <a:bodyPr/>
                    <a:lstStyle/>
                    <a:p>
                      <a:pPr algn="l" fontAlgn="ctr"/>
                      <a:r>
                        <a:rPr lang="en-US" altLang="zh-CN" dirty="0"/>
                        <a:t>Essence</a:t>
                      </a:r>
                      <a:endParaRPr lang="en-US" altLang="zh-CN"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799" kern="1200" dirty="0">
                          <a:solidFill>
                            <a:schemeClr val="tx1"/>
                          </a:solidFill>
                          <a:effectLst/>
                          <a:latin typeface="Huawei Sans" panose="020C0503030203020204" pitchFamily="34" charset="0"/>
                          <a:ea typeface="+mn-ea"/>
                          <a:cs typeface="+mn-cs"/>
                        </a:rPr>
                        <a:t>O</a:t>
                      </a:r>
                      <a:r>
                        <a:rPr lang="en-US" altLang="zh-CN" sz="1799" kern="1200" dirty="0">
                          <a:solidFill>
                            <a:schemeClr val="tx1"/>
                          </a:solidFill>
                          <a:effectLst/>
                          <a:latin typeface="+mn-lt"/>
                          <a:ea typeface="+mn-ea"/>
                          <a:cs typeface="+mn-cs"/>
                        </a:rPr>
                        <a:t>riginal materials</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tc>
                <a:tc>
                  <a:txBody>
                    <a:bodyPr/>
                    <a:lstStyle/>
                    <a:p>
                      <a:pPr algn="l"/>
                      <a:r>
                        <a:rPr lang="en-US" altLang="zh-CN" sz="1799" kern="1200" dirty="0">
                          <a:solidFill>
                            <a:schemeClr val="tx1"/>
                          </a:solidFill>
                          <a:effectLst/>
                          <a:latin typeface="+mn-lt"/>
                          <a:ea typeface="+mn-ea"/>
                          <a:cs typeface="+mn-cs"/>
                        </a:rPr>
                        <a:t>Processed data</a:t>
                      </a:r>
                      <a:endParaRPr lang="zh-CN" altLang="en-US" sz="18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52526">
                <a:tc>
                  <a:txBody>
                    <a:bodyPr/>
                    <a:lstStyle/>
                    <a:p>
                      <a:pPr algn="l" fontAlgn="ctr"/>
                      <a:r>
                        <a:rPr lang="en-US" altLang="zh-CN" dirty="0">
                          <a:latin typeface="Huawei Sans" panose="020C0503030203020204" pitchFamily="34" charset="0"/>
                        </a:rPr>
                        <a:t>Dependence</a:t>
                      </a:r>
                    </a:p>
                  </a:txBody>
                  <a:tcPr anchor="ctr">
                    <a:lnL w="28575" cap="flat" cmpd="sng" algn="ctr">
                      <a:solidFill>
                        <a:schemeClr val="tx1"/>
                      </a:solidFill>
                      <a:prstDash val="solid"/>
                      <a:round/>
                      <a:headEnd type="none" w="med" len="med"/>
                      <a:tailEnd type="none" w="med" len="med"/>
                    </a:lnL>
                  </a:tcPr>
                </a:tc>
                <a:tc>
                  <a:txBody>
                    <a:bodyPr/>
                    <a:lstStyle/>
                    <a:p>
                      <a:pPr algn="l" fontAlgn="ctr"/>
                      <a:r>
                        <a:rPr lang="en-US" altLang="zh-CN" dirty="0">
                          <a:latin typeface="Huawei Sans" panose="020C0503030203020204" pitchFamily="34" charset="0"/>
                        </a:rPr>
                        <a:t>Data never depends on information</a:t>
                      </a:r>
                    </a:p>
                  </a:txBody>
                  <a:tcPr anchor="ctr"/>
                </a:tc>
                <a:tc>
                  <a:txBody>
                    <a:bodyPr/>
                    <a:lstStyle/>
                    <a:p>
                      <a:pPr algn="l" fontAlgn="ctr"/>
                      <a:r>
                        <a:rPr lang="en-US" altLang="zh-CN" dirty="0">
                          <a:latin typeface="Huawei Sans" panose="020C0503030203020204" pitchFamily="34" charset="0"/>
                        </a:rPr>
                        <a:t>Information depends on data</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35596">
                <a:tc>
                  <a:txBody>
                    <a:bodyPr/>
                    <a:lstStyle/>
                    <a:p>
                      <a:pPr algn="l" fontAlgn="ctr"/>
                      <a:r>
                        <a:rPr lang="en-US" dirty="0">
                          <a:latin typeface="Huawei Sans" panose="020C0503030203020204" pitchFamily="34" charset="0"/>
                        </a:rPr>
                        <a:t>Example</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ctr"/>
                      <a:r>
                        <a:rPr lang="en-US" altLang="zh-CN" sz="1799" kern="1200" dirty="0">
                          <a:solidFill>
                            <a:schemeClr val="tx1"/>
                          </a:solidFill>
                          <a:effectLst/>
                          <a:latin typeface="+mn-lt"/>
                          <a:ea typeface="+mn-ea"/>
                          <a:cs typeface="+mn-cs"/>
                        </a:rPr>
                        <a:t>Meteorological data or satellite image data</a:t>
                      </a:r>
                      <a:endParaRPr lang="en-US" dirty="0">
                        <a:latin typeface="Huawei Sans" panose="020C0503030203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fontAlgn="ctr"/>
                      <a:r>
                        <a:rPr lang="en-US" altLang="zh-CN" sz="1799" kern="1200" dirty="0">
                          <a:solidFill>
                            <a:schemeClr val="tx1"/>
                          </a:solidFill>
                          <a:effectLst/>
                          <a:latin typeface="+mn-lt"/>
                          <a:ea typeface="+mn-ea"/>
                          <a:cs typeface="+mn-cs"/>
                        </a:rPr>
                        <a:t>Weather forecasts</a:t>
                      </a:r>
                      <a:endParaRPr lang="en-US" dirty="0">
                        <a:latin typeface="Huawei Sans" panose="020C050303020302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19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Information Lifecycle Management</a:t>
            </a:r>
          </a:p>
        </p:txBody>
      </p:sp>
      <p:sp>
        <p:nvSpPr>
          <p:cNvPr id="3" name="文本占位符 2"/>
          <p:cNvSpPr>
            <a:spLocks noGrp="1"/>
          </p:cNvSpPr>
          <p:nvPr>
            <p:ph type="body" sz="quarter" idx="10"/>
          </p:nvPr>
        </p:nvSpPr>
        <p:spPr/>
        <p:txBody>
          <a:bodyPr/>
          <a:lstStyle/>
          <a:p>
            <a:r>
              <a:rPr lang="en-US" altLang="zh-CN" dirty="0"/>
              <a:t>Information lifecycle management (ILM) refers to a set of management theories and methods from the stage in which the information is generated and initially stored to the stage where the information is obsoletely deleted.</a:t>
            </a:r>
            <a:endParaRPr lang="zh-CN" altLang="en-US" dirty="0"/>
          </a:p>
        </p:txBody>
      </p:sp>
      <p:cxnSp>
        <p:nvCxnSpPr>
          <p:cNvPr id="34" name="直接连接符 33"/>
          <p:cNvCxnSpPr/>
          <p:nvPr/>
        </p:nvCxnSpPr>
        <p:spPr bwMode="auto">
          <a:xfrm>
            <a:off x="1967625" y="4184317"/>
            <a:ext cx="8136904" cy="0"/>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2841925" y="4206619"/>
            <a:ext cx="0" cy="1551244"/>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flipH="1">
            <a:off x="4314589" y="3510691"/>
            <a:ext cx="2" cy="2295500"/>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5852269" y="2940639"/>
            <a:ext cx="0" cy="2865552"/>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8832581" y="4184317"/>
            <a:ext cx="0" cy="1640924"/>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26"/>
          <p:cNvSpPr txBox="1"/>
          <p:nvPr/>
        </p:nvSpPr>
        <p:spPr>
          <a:xfrm>
            <a:off x="1586623" y="5393223"/>
            <a:ext cx="1317103" cy="360040"/>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creation</a:t>
            </a:r>
          </a:p>
        </p:txBody>
      </p:sp>
      <p:sp>
        <p:nvSpPr>
          <p:cNvPr id="40" name="TextBox 27"/>
          <p:cNvSpPr txBox="1"/>
          <p:nvPr/>
        </p:nvSpPr>
        <p:spPr>
          <a:xfrm>
            <a:off x="2961296" y="5393223"/>
            <a:ext cx="1296144" cy="360040"/>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protection</a:t>
            </a:r>
          </a:p>
        </p:txBody>
      </p:sp>
      <p:sp>
        <p:nvSpPr>
          <p:cNvPr id="41" name="TextBox 28"/>
          <p:cNvSpPr txBox="1"/>
          <p:nvPr/>
        </p:nvSpPr>
        <p:spPr>
          <a:xfrm>
            <a:off x="4504566" y="5402979"/>
            <a:ext cx="1224138" cy="351224"/>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access</a:t>
            </a:r>
          </a:p>
        </p:txBody>
      </p:sp>
      <p:sp>
        <p:nvSpPr>
          <p:cNvPr id="42" name="TextBox 29"/>
          <p:cNvSpPr txBox="1"/>
          <p:nvPr/>
        </p:nvSpPr>
        <p:spPr>
          <a:xfrm>
            <a:off x="7461675" y="5393223"/>
            <a:ext cx="1303846" cy="360040"/>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archiving</a:t>
            </a:r>
          </a:p>
        </p:txBody>
      </p:sp>
      <p:sp>
        <p:nvSpPr>
          <p:cNvPr id="43" name="TextBox 30"/>
          <p:cNvSpPr txBox="1"/>
          <p:nvPr/>
        </p:nvSpPr>
        <p:spPr>
          <a:xfrm>
            <a:off x="8880393" y="5355123"/>
            <a:ext cx="1224136" cy="389174"/>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destruction</a:t>
            </a:r>
          </a:p>
        </p:txBody>
      </p:sp>
      <p:sp>
        <p:nvSpPr>
          <p:cNvPr id="44" name="TextBox 31"/>
          <p:cNvSpPr txBox="1"/>
          <p:nvPr/>
        </p:nvSpPr>
        <p:spPr>
          <a:xfrm>
            <a:off x="1853490" y="3053357"/>
            <a:ext cx="1509000" cy="368587"/>
          </a:xfrm>
          <a:prstGeom prst="rect">
            <a:avLst/>
          </a:prstGeom>
          <a:solidFill>
            <a:schemeClr val="bg1">
              <a:lumMod val="95000"/>
            </a:schemeClr>
          </a:solidFill>
        </p:spPr>
        <p:txBody>
          <a:bodyPr wrap="square" rtlCol="0">
            <a:noAutofit/>
          </a:bodyPr>
          <a:lstStyle/>
          <a:p>
            <a:pPr algn="ctr" defTabSz="914400" fontAlgn="ctr">
              <a:spcBef>
                <a:spcPct val="0"/>
              </a:spcBef>
              <a:spcAft>
                <a:spcPct val="0"/>
              </a:spcAft>
            </a:pPr>
            <a:r>
              <a:rPr lang="en-US" b="1" dirty="0">
                <a:solidFill>
                  <a:srgbClr val="2D2015"/>
                </a:solidFill>
                <a:latin typeface="Huawei Sans" panose="020C0503030203020204" pitchFamily="34" charset="0"/>
              </a:rPr>
              <a:t>Data value</a:t>
            </a:r>
          </a:p>
        </p:txBody>
      </p:sp>
      <p:sp>
        <p:nvSpPr>
          <p:cNvPr id="45" name="任意多边形 44"/>
          <p:cNvSpPr/>
          <p:nvPr/>
        </p:nvSpPr>
        <p:spPr bwMode="auto">
          <a:xfrm>
            <a:off x="1959918" y="2795788"/>
            <a:ext cx="8242852" cy="1891482"/>
          </a:xfrm>
          <a:custGeom>
            <a:avLst/>
            <a:gdLst>
              <a:gd name="connsiteX0" fmla="*/ 0 w 8242852"/>
              <a:gd name="connsiteY0" fmla="*/ 1459948 h 1627809"/>
              <a:gd name="connsiteX1" fmla="*/ 1020417 w 8242852"/>
              <a:gd name="connsiteY1" fmla="*/ 1128643 h 1627809"/>
              <a:gd name="connsiteX2" fmla="*/ 2597426 w 8242852"/>
              <a:gd name="connsiteY2" fmla="*/ 505791 h 1627809"/>
              <a:gd name="connsiteX3" fmla="*/ 4465982 w 8242852"/>
              <a:gd name="connsiteY3" fmla="*/ 147983 h 1627809"/>
              <a:gd name="connsiteX4" fmla="*/ 6559826 w 8242852"/>
              <a:gd name="connsiteY4" fmla="*/ 1393687 h 1627809"/>
              <a:gd name="connsiteX5" fmla="*/ 8242852 w 8242852"/>
              <a:gd name="connsiteY5" fmla="*/ 1552713 h 16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852" h="1627809">
                <a:moveTo>
                  <a:pt x="0" y="1459948"/>
                </a:moveTo>
                <a:cubicBezTo>
                  <a:pt x="293756" y="1373808"/>
                  <a:pt x="587513" y="1287669"/>
                  <a:pt x="1020417" y="1128643"/>
                </a:cubicBezTo>
                <a:cubicBezTo>
                  <a:pt x="1453321" y="969617"/>
                  <a:pt x="2023165" y="669234"/>
                  <a:pt x="2597426" y="505791"/>
                </a:cubicBezTo>
                <a:cubicBezTo>
                  <a:pt x="3171687" y="342348"/>
                  <a:pt x="3805582" y="0"/>
                  <a:pt x="4465982" y="147983"/>
                </a:cubicBezTo>
                <a:cubicBezTo>
                  <a:pt x="5126382" y="295966"/>
                  <a:pt x="5930348" y="1159565"/>
                  <a:pt x="6559826" y="1393687"/>
                </a:cubicBezTo>
                <a:cubicBezTo>
                  <a:pt x="7189304" y="1627809"/>
                  <a:pt x="8242852" y="1552713"/>
                  <a:pt x="8242852" y="1552713"/>
                </a:cubicBezTo>
              </a:path>
            </a:pathLst>
          </a:custGeom>
          <a:noFill/>
          <a:ln w="28575" cap="flat" cmpd="sng" algn="ctr">
            <a:solidFill>
              <a:srgbClr val="2D201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noProof="0" dirty="0">
              <a:ln>
                <a:noFill/>
              </a:ln>
              <a:solidFill>
                <a:srgbClr val="B2B2B2"/>
              </a:solidFill>
              <a:effectLst/>
              <a:uLnTx/>
              <a:uFillTx/>
              <a:latin typeface="Huawei Sans" panose="020C0503030203020204" pitchFamily="34" charset="0"/>
            </a:endParaRPr>
          </a:p>
        </p:txBody>
      </p:sp>
      <p:cxnSp>
        <p:nvCxnSpPr>
          <p:cNvPr id="51" name="直接箭头连接符 50"/>
          <p:cNvCxnSpPr/>
          <p:nvPr/>
        </p:nvCxnSpPr>
        <p:spPr bwMode="auto">
          <a:xfrm flipV="1">
            <a:off x="2607990" y="3413398"/>
            <a:ext cx="0" cy="656619"/>
          </a:xfrm>
          <a:prstGeom prst="straightConnector1">
            <a:avLst/>
          </a:prstGeom>
          <a:noFill/>
          <a:ln w="28575" cap="flat" cmpd="sng" algn="ctr">
            <a:solidFill>
              <a:srgbClr val="2D2015"/>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7387404" y="3567425"/>
            <a:ext cx="0" cy="2257816"/>
          </a:xfrm>
          <a:prstGeom prst="line">
            <a:avLst/>
          </a:prstGeom>
          <a:noFill/>
          <a:ln w="28575" cap="flat" cmpd="sng" algn="ctr">
            <a:solidFill>
              <a:srgbClr val="2D2015"/>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8"/>
          <p:cNvSpPr txBox="1"/>
          <p:nvPr/>
        </p:nvSpPr>
        <p:spPr>
          <a:xfrm>
            <a:off x="5995107" y="5360896"/>
            <a:ext cx="1224138" cy="374257"/>
          </a:xfrm>
          <a:prstGeom prst="rect">
            <a:avLst/>
          </a:prstGeom>
          <a:noFill/>
        </p:spPr>
        <p:txBody>
          <a:bodyPr wrap="square" rtlCol="0">
            <a:noAutofit/>
          </a:bodyPr>
          <a:lstStyle/>
          <a:p>
            <a:pPr algn="ctr" defTabSz="914400" fontAlgn="ctr">
              <a:spcBef>
                <a:spcPct val="0"/>
              </a:spcBef>
              <a:spcAft>
                <a:spcPct val="0"/>
              </a:spcAft>
            </a:pPr>
            <a:r>
              <a:rPr lang="en-US" sz="1600" dirty="0">
                <a:solidFill>
                  <a:srgbClr val="2D2015"/>
                </a:solidFill>
                <a:latin typeface="Huawei Sans" panose="020C0503030203020204" pitchFamily="34" charset="0"/>
              </a:rPr>
              <a:t>Data migration</a:t>
            </a:r>
          </a:p>
        </p:txBody>
      </p:sp>
    </p:spTree>
    <p:extLst>
      <p:ext uri="{BB962C8B-B14F-4D97-AF65-F5344CB8AC3E}">
        <p14:creationId xmlns:p14="http://schemas.microsoft.com/office/powerpoint/2010/main" val="346732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a:solidFill>
                  <a:schemeClr val="bg1">
                    <a:lumMod val="50000"/>
                  </a:schemeClr>
                </a:solidFill>
                <a:sym typeface="Huawei Sans" panose="020C0503030203020204" pitchFamily="34" charset="0"/>
              </a:rPr>
              <a:t>Data and Information</a:t>
            </a:r>
          </a:p>
          <a:p>
            <a:r>
              <a:rPr lang="en-US" b="1" dirty="0">
                <a:sym typeface="Huawei Sans" panose="020C0503030203020204" pitchFamily="34" charset="0"/>
              </a:rPr>
              <a:t>Data Storage</a:t>
            </a:r>
          </a:p>
          <a:p>
            <a:r>
              <a:rPr lang="en-US" dirty="0">
                <a:solidFill>
                  <a:schemeClr val="bg1">
                    <a:lumMod val="50000"/>
                  </a:schemeClr>
                </a:solidFill>
                <a:sym typeface="Huawei Sans" panose="020C0503030203020204" pitchFamily="34" charset="0"/>
              </a:rPr>
              <a:t>Development of Storage Technologies</a:t>
            </a:r>
          </a:p>
          <a:p>
            <a:r>
              <a:rPr lang="en-US" dirty="0">
                <a:solidFill>
                  <a:schemeClr val="bg1">
                    <a:lumMod val="50000"/>
                  </a:schemeClr>
                </a:solidFill>
                <a:sym typeface="Huawei Sans" panose="020C0503030203020204" pitchFamily="34" charset="0"/>
              </a:rPr>
              <a:t>Development Trend of Storage Products</a:t>
            </a:r>
          </a:p>
        </p:txBody>
      </p:sp>
    </p:spTree>
    <p:extLst>
      <p:ext uri="{BB962C8B-B14F-4D97-AF65-F5344CB8AC3E}">
        <p14:creationId xmlns:p14="http://schemas.microsoft.com/office/powerpoint/2010/main" val="93387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Data Storage</a:t>
            </a:r>
          </a:p>
        </p:txBody>
      </p:sp>
      <p:grpSp>
        <p:nvGrpSpPr>
          <p:cNvPr id="27" name="组合 26"/>
          <p:cNvGrpSpPr/>
          <p:nvPr/>
        </p:nvGrpSpPr>
        <p:grpSpPr>
          <a:xfrm>
            <a:off x="1006453" y="1235300"/>
            <a:ext cx="10179094" cy="4329426"/>
            <a:chOff x="722430" y="1366935"/>
            <a:chExt cx="10179094" cy="4329426"/>
          </a:xfrm>
        </p:grpSpPr>
        <p:grpSp>
          <p:nvGrpSpPr>
            <p:cNvPr id="28" name="组合 27"/>
            <p:cNvGrpSpPr/>
            <p:nvPr/>
          </p:nvGrpSpPr>
          <p:grpSpPr>
            <a:xfrm>
              <a:off x="722430" y="1366935"/>
              <a:ext cx="5041101" cy="4329426"/>
              <a:chOff x="722431" y="1368790"/>
              <a:chExt cx="4049354" cy="3477690"/>
            </a:xfrm>
          </p:grpSpPr>
          <p:sp>
            <p:nvSpPr>
              <p:cNvPr id="45" name="矩形 44"/>
              <p:cNvSpPr>
                <a:spLocks/>
              </p:cNvSpPr>
              <p:nvPr/>
            </p:nvSpPr>
            <p:spPr bwMode="auto">
              <a:xfrm>
                <a:off x="723315" y="1376362"/>
                <a:ext cx="4048470" cy="3470118"/>
              </a:xfrm>
              <a:prstGeom prst="rect">
                <a:avLst/>
              </a:prstGeom>
              <a:solidFill>
                <a:schemeClr val="bg1"/>
              </a:solidFill>
              <a:ln w="19050" cap="flat" cmpd="sng" algn="ctr">
                <a:solidFill>
                  <a:srgbClr val="595757"/>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46" name="矩形 45"/>
              <p:cNvSpPr/>
              <p:nvPr/>
            </p:nvSpPr>
            <p:spPr bwMode="auto">
              <a:xfrm>
                <a:off x="723315" y="1368790"/>
                <a:ext cx="4048470" cy="420080"/>
              </a:xfrm>
              <a:prstGeom prst="rect">
                <a:avLst/>
              </a:prstGeom>
              <a:solidFill>
                <a:srgbClr val="595757"/>
              </a:solidFill>
              <a:ln w="19050" cap="flat" cmpd="sng" algn="ctr">
                <a:solidFill>
                  <a:srgbClr val="59575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n>
                    <a:solidFill>
                      <a:srgbClr val="C7000B"/>
                    </a:solidFill>
                  </a:ln>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47" name="Rectangle 68"/>
              <p:cNvSpPr txBox="1">
                <a:spLocks noChangeArrowheads="1"/>
              </p:cNvSpPr>
              <p:nvPr/>
            </p:nvSpPr>
            <p:spPr bwMode="auto">
              <a:xfrm>
                <a:off x="722431" y="2313037"/>
                <a:ext cx="3989544" cy="1438660"/>
              </a:xfrm>
              <a:prstGeom prst="rect">
                <a:avLst/>
              </a:prstGeom>
              <a:noFill/>
              <a:ln>
                <a:noFill/>
              </a:ln>
              <a:extLst/>
            </p:spPr>
            <p:txBody>
              <a:bodyPr lIns="98350" tIns="49174" rIns="98350" bIns="49174"/>
              <a:lstStyle/>
              <a:p>
                <a:pPr marL="714274" lvl="1" indent="-274599" defTabSz="877764" eaLnBrk="0" hangingPunct="0">
                  <a:lnSpc>
                    <a:spcPct val="140000"/>
                  </a:lnSpc>
                  <a:buSzPct val="50000"/>
                  <a:defRPr/>
                </a:pPr>
                <a:endParaRPr lang="en-US" altLang="zh-CN" sz="14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 name="组合 47"/>
              <p:cNvGrpSpPr/>
              <p:nvPr/>
            </p:nvGrpSpPr>
            <p:grpSpPr>
              <a:xfrm>
                <a:off x="864946" y="2135325"/>
                <a:ext cx="3704515" cy="2369616"/>
                <a:chOff x="936019" y="2268203"/>
                <a:chExt cx="3704515" cy="2369616"/>
              </a:xfrm>
            </p:grpSpPr>
            <p:pic>
              <p:nvPicPr>
                <p:cNvPr id="50" name="Picture 4" descr="DVD1"/>
                <p:cNvPicPr>
                  <a:picLocks noChangeAspect="1" noChangeArrowheads="1"/>
                </p:cNvPicPr>
                <p:nvPr/>
              </p:nvPicPr>
              <p:blipFill>
                <a:blip r:embed="rId3" cstate="print"/>
                <a:srcRect/>
                <a:stretch>
                  <a:fillRect/>
                </a:stretch>
              </p:blipFill>
              <p:spPr>
                <a:xfrm>
                  <a:off x="2157064" y="2279619"/>
                  <a:ext cx="1003587" cy="1053591"/>
                </a:xfrm>
                <a:prstGeom prst="rect">
                  <a:avLst/>
                </a:prstGeom>
                <a:noFill/>
                <a:ln/>
              </p:spPr>
            </p:pic>
            <p:pic>
              <p:nvPicPr>
                <p:cNvPr id="51" name="Picture 5" descr="PP05"/>
                <p:cNvPicPr>
                  <a:picLocks noChangeAspect="1" noChangeArrowheads="1"/>
                </p:cNvPicPr>
                <p:nvPr/>
              </p:nvPicPr>
              <p:blipFill>
                <a:blip r:embed="rId4" cstate="print"/>
                <a:srcRect/>
                <a:stretch>
                  <a:fillRect/>
                </a:stretch>
              </p:blipFill>
              <p:spPr bwMode="auto">
                <a:xfrm>
                  <a:off x="3439564" y="2274967"/>
                  <a:ext cx="1012448" cy="1062892"/>
                </a:xfrm>
                <a:prstGeom prst="rect">
                  <a:avLst/>
                </a:prstGeom>
                <a:noFill/>
              </p:spPr>
            </p:pic>
            <p:pic>
              <p:nvPicPr>
                <p:cNvPr id="52" name="Picture 7" descr="gHard06"/>
                <p:cNvPicPr>
                  <a:picLocks noChangeAspect="1" noChangeArrowheads="1"/>
                </p:cNvPicPr>
                <p:nvPr/>
              </p:nvPicPr>
              <p:blipFill>
                <a:blip r:embed="rId5" cstate="print"/>
                <a:srcRect/>
                <a:stretch>
                  <a:fillRect/>
                </a:stretch>
              </p:blipFill>
              <p:spPr bwMode="auto">
                <a:xfrm>
                  <a:off x="936019" y="2268203"/>
                  <a:ext cx="1025336" cy="1076420"/>
                </a:xfrm>
                <a:prstGeom prst="rect">
                  <a:avLst/>
                </a:prstGeom>
                <a:noFill/>
              </p:spPr>
            </p:pic>
            <p:pic>
              <p:nvPicPr>
                <p:cNvPr id="53" name="Picture 8" descr="gHard05"/>
                <p:cNvPicPr>
                  <a:picLocks noChangeAspect="1" noChangeArrowheads="1"/>
                </p:cNvPicPr>
                <p:nvPr/>
              </p:nvPicPr>
              <p:blipFill>
                <a:blip r:embed="rId6" cstate="print"/>
                <a:srcRect/>
                <a:stretch>
                  <a:fillRect/>
                </a:stretch>
              </p:blipFill>
              <p:spPr bwMode="auto">
                <a:xfrm>
                  <a:off x="2118981" y="3506435"/>
                  <a:ext cx="1077689" cy="1131384"/>
                </a:xfrm>
                <a:prstGeom prst="rect">
                  <a:avLst/>
                </a:prstGeom>
                <a:noFill/>
              </p:spPr>
            </p:pic>
            <p:pic>
              <p:nvPicPr>
                <p:cNvPr id="54" name="Picture 9" descr="PP2232"/>
                <p:cNvPicPr>
                  <a:picLocks noChangeAspect="1" noChangeArrowheads="1"/>
                </p:cNvPicPr>
                <p:nvPr/>
              </p:nvPicPr>
              <p:blipFill>
                <a:blip r:embed="rId7" cstate="print"/>
                <a:srcRect/>
                <a:stretch>
                  <a:fillRect/>
                </a:stretch>
              </p:blipFill>
              <p:spPr bwMode="auto">
                <a:xfrm>
                  <a:off x="952054" y="3514044"/>
                  <a:ext cx="1063190" cy="1116163"/>
                </a:xfrm>
                <a:prstGeom prst="rect">
                  <a:avLst/>
                </a:prstGeom>
                <a:noFill/>
              </p:spPr>
            </p:pic>
            <p:pic>
              <p:nvPicPr>
                <p:cNvPr id="55" name="Picture 4" descr="http://publish.it168.com/2007/1106/images/723866.jpg"/>
                <p:cNvPicPr>
                  <a:picLocks noChangeAspect="1" noChangeArrowheads="1"/>
                </p:cNvPicPr>
                <p:nvPr/>
              </p:nvPicPr>
              <p:blipFill>
                <a:blip r:embed="rId8" cstate="print"/>
                <a:srcRect/>
                <a:stretch>
                  <a:fillRect/>
                </a:stretch>
              </p:blipFill>
              <p:spPr bwMode="auto">
                <a:xfrm>
                  <a:off x="3243081" y="3521156"/>
                  <a:ext cx="1397453" cy="1101940"/>
                </a:xfrm>
                <a:prstGeom prst="rect">
                  <a:avLst/>
                </a:prstGeom>
                <a:noFill/>
              </p:spPr>
            </p:pic>
          </p:grpSp>
          <p:sp>
            <p:nvSpPr>
              <p:cNvPr id="49" name="TextBox 34"/>
              <p:cNvSpPr>
                <a:spLocks noChangeArrowheads="1"/>
              </p:cNvSpPr>
              <p:nvPr/>
            </p:nvSpPr>
            <p:spPr bwMode="auto">
              <a:xfrm>
                <a:off x="1432444" y="1406060"/>
                <a:ext cx="2569519" cy="36068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75" tIns="0" rIns="94475" bIns="0" anchor="ctr"/>
              <a:lstStyle/>
              <a:p>
                <a:pPr algn="ctr" eaLnBrk="0" fontAlgn="ctr" hangingPunct="0"/>
                <a:r>
                  <a:rPr lang="en-US" altLang="zh-CN" b="1" dirty="0">
                    <a:solidFill>
                      <a:schemeClr val="bg1"/>
                    </a:solidFill>
                    <a:latin typeface="Huawei Sans" panose="020C0503030203020204" pitchFamily="34" charset="0"/>
                  </a:rPr>
                  <a:t>Storage in a narrow sense</a:t>
                </a:r>
              </a:p>
            </p:txBody>
          </p:sp>
        </p:grpSp>
        <p:grpSp>
          <p:nvGrpSpPr>
            <p:cNvPr id="29" name="组合 28"/>
            <p:cNvGrpSpPr/>
            <p:nvPr/>
          </p:nvGrpSpPr>
          <p:grpSpPr>
            <a:xfrm>
              <a:off x="5861524" y="1366935"/>
              <a:ext cx="5040000" cy="4329426"/>
              <a:chOff x="4842621" y="1368790"/>
              <a:chExt cx="4048470" cy="3477690"/>
            </a:xfrm>
          </p:grpSpPr>
          <p:sp>
            <p:nvSpPr>
              <p:cNvPr id="35" name="矩形 34"/>
              <p:cNvSpPr>
                <a:spLocks/>
              </p:cNvSpPr>
              <p:nvPr/>
            </p:nvSpPr>
            <p:spPr bwMode="auto">
              <a:xfrm>
                <a:off x="4842621" y="1376362"/>
                <a:ext cx="4048470" cy="3470118"/>
              </a:xfrm>
              <a:prstGeom prst="rect">
                <a:avLst/>
              </a:prstGeom>
              <a:solidFill>
                <a:schemeClr val="bg1"/>
              </a:solidFill>
              <a:ln w="19050" cap="flat" cmpd="sng" algn="ctr">
                <a:solidFill>
                  <a:srgbClr val="595757"/>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36" name="矩形 35"/>
              <p:cNvSpPr/>
              <p:nvPr/>
            </p:nvSpPr>
            <p:spPr bwMode="auto">
              <a:xfrm>
                <a:off x="4842621" y="1368790"/>
                <a:ext cx="4048470" cy="420080"/>
              </a:xfrm>
              <a:prstGeom prst="rect">
                <a:avLst/>
              </a:prstGeom>
              <a:solidFill>
                <a:srgbClr val="595757"/>
              </a:solidFill>
              <a:ln w="19050" cap="flat" cmpd="sng" algn="ctr">
                <a:solidFill>
                  <a:srgbClr val="59575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endParaRPr kumimoji="1" lang="zh-CN" altLang="en-US" sz="1200">
                  <a:ln>
                    <a:solidFill>
                      <a:srgbClr val="C7000B"/>
                    </a:solidFill>
                  </a:ln>
                  <a:latin typeface="Huawei Sans" panose="020C0503030203020204" pitchFamily="34" charset="0"/>
                  <a:ea typeface="方正兰亭黑简体" panose="02000000000000000000" pitchFamily="2" charset="-122"/>
                  <a:cs typeface="宋体" charset="-122"/>
                  <a:sym typeface="Huawei Sans" panose="020C0503030203020204" pitchFamily="34" charset="0"/>
                </a:endParaRPr>
              </a:p>
            </p:txBody>
          </p:sp>
          <p:sp>
            <p:nvSpPr>
              <p:cNvPr id="37" name="TextBox 34"/>
              <p:cNvSpPr>
                <a:spLocks noChangeArrowheads="1"/>
              </p:cNvSpPr>
              <p:nvPr/>
            </p:nvSpPr>
            <p:spPr bwMode="auto">
              <a:xfrm>
                <a:off x="5613117" y="1406060"/>
                <a:ext cx="2569519" cy="36068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75" tIns="0" rIns="94475" bIns="0" anchor="ctr"/>
              <a:lstStyle/>
              <a:p>
                <a:pPr algn="ctr" eaLnBrk="0" fontAlgn="ctr" hangingPunct="0"/>
                <a:r>
                  <a:rPr lang="en-US" altLang="zh-CN" b="1" dirty="0">
                    <a:solidFill>
                      <a:schemeClr val="bg1"/>
                    </a:solidFill>
                    <a:latin typeface="Huawei Sans" panose="020C0503030203020204" pitchFamily="34" charset="0"/>
                  </a:rPr>
                  <a:t>Storage in a broad sense</a:t>
                </a:r>
              </a:p>
            </p:txBody>
          </p:sp>
          <p:grpSp>
            <p:nvGrpSpPr>
              <p:cNvPr id="38" name="组合 37"/>
              <p:cNvGrpSpPr/>
              <p:nvPr/>
            </p:nvGrpSpPr>
            <p:grpSpPr>
              <a:xfrm>
                <a:off x="5066417" y="2009809"/>
                <a:ext cx="3662918" cy="2620649"/>
                <a:chOff x="4949087" y="2002447"/>
                <a:chExt cx="3662918" cy="2620649"/>
              </a:xfrm>
            </p:grpSpPr>
            <p:pic>
              <p:nvPicPr>
                <p:cNvPr id="39" name="Picture 4" descr="cx600_front_600"/>
                <p:cNvPicPr>
                  <a:picLocks noChangeAspect="1" noChangeArrowheads="1"/>
                </p:cNvPicPr>
                <p:nvPr/>
              </p:nvPicPr>
              <p:blipFill>
                <a:blip r:embed="rId9" cstate="print"/>
                <a:srcRect/>
                <a:stretch>
                  <a:fillRect/>
                </a:stretch>
              </p:blipFill>
              <p:spPr>
                <a:xfrm>
                  <a:off x="4949087" y="2072158"/>
                  <a:ext cx="1011958" cy="2509374"/>
                </a:xfrm>
                <a:prstGeom prst="rect">
                  <a:avLst/>
                </a:prstGeom>
                <a:noFill/>
                <a:ln/>
              </p:spPr>
            </p:pic>
            <p:pic>
              <p:nvPicPr>
                <p:cNvPr id="40" name="Picture 5" descr="tape"/>
                <p:cNvPicPr>
                  <a:picLocks noChangeAspect="1" noChangeArrowheads="1"/>
                </p:cNvPicPr>
                <p:nvPr/>
              </p:nvPicPr>
              <p:blipFill>
                <a:blip r:embed="rId10" cstate="print"/>
                <a:srcRect/>
                <a:stretch>
                  <a:fillRect/>
                </a:stretch>
              </p:blipFill>
              <p:spPr bwMode="auto">
                <a:xfrm>
                  <a:off x="5929716" y="2479997"/>
                  <a:ext cx="764408" cy="775706"/>
                </a:xfrm>
                <a:prstGeom prst="rect">
                  <a:avLst/>
                </a:prstGeom>
                <a:noFill/>
              </p:spPr>
            </p:pic>
            <p:pic>
              <p:nvPicPr>
                <p:cNvPr id="41" name="Picture 6" descr="product"/>
                <p:cNvPicPr>
                  <a:picLocks noChangeAspect="1" noChangeArrowheads="1"/>
                </p:cNvPicPr>
                <p:nvPr/>
              </p:nvPicPr>
              <p:blipFill>
                <a:blip r:embed="rId11" cstate="print"/>
                <a:srcRect/>
                <a:stretch>
                  <a:fillRect/>
                </a:stretch>
              </p:blipFill>
              <p:spPr bwMode="auto">
                <a:xfrm>
                  <a:off x="6041408" y="3349422"/>
                  <a:ext cx="690976" cy="783034"/>
                </a:xfrm>
                <a:prstGeom prst="rect">
                  <a:avLst/>
                </a:prstGeom>
                <a:noFill/>
              </p:spPr>
            </p:pic>
            <p:pic>
              <p:nvPicPr>
                <p:cNvPr id="42" name="Picture 8" descr="LC-LC2"/>
                <p:cNvPicPr>
                  <a:picLocks noChangeAspect="1" noChangeArrowheads="1"/>
                </p:cNvPicPr>
                <p:nvPr/>
              </p:nvPicPr>
              <p:blipFill>
                <a:blip r:embed="rId12" cstate="print"/>
                <a:srcRect/>
                <a:stretch>
                  <a:fillRect/>
                </a:stretch>
              </p:blipFill>
              <p:spPr bwMode="auto">
                <a:xfrm>
                  <a:off x="7868750" y="2002447"/>
                  <a:ext cx="603100" cy="657213"/>
                </a:xfrm>
                <a:prstGeom prst="rect">
                  <a:avLst/>
                </a:prstGeom>
                <a:noFill/>
              </p:spPr>
            </p:pic>
            <p:pic>
              <p:nvPicPr>
                <p:cNvPr id="43" name="Picture 9" descr="LP9002L"/>
                <p:cNvPicPr>
                  <a:picLocks noChangeAspect="1" noChangeArrowheads="1"/>
                </p:cNvPicPr>
                <p:nvPr/>
              </p:nvPicPr>
              <p:blipFill>
                <a:blip r:embed="rId13" cstate="print"/>
                <a:srcRect/>
                <a:stretch>
                  <a:fillRect/>
                </a:stretch>
              </p:blipFill>
              <p:spPr bwMode="auto">
                <a:xfrm>
                  <a:off x="7038773" y="2039837"/>
                  <a:ext cx="595876" cy="655989"/>
                </a:xfrm>
                <a:prstGeom prst="rect">
                  <a:avLst/>
                </a:prstGeom>
                <a:noFill/>
              </p:spPr>
            </p:pic>
            <p:pic>
              <p:nvPicPr>
                <p:cNvPr id="44" name="Picture 10" descr="SAN2"/>
                <p:cNvPicPr>
                  <a:picLocks noChangeAspect="1" noChangeArrowheads="1"/>
                </p:cNvPicPr>
                <p:nvPr/>
              </p:nvPicPr>
              <p:blipFill>
                <a:blip r:embed="rId14" cstate="print"/>
                <a:srcRect/>
                <a:stretch>
                  <a:fillRect/>
                </a:stretch>
              </p:blipFill>
              <p:spPr bwMode="auto">
                <a:xfrm>
                  <a:off x="6963746" y="2938177"/>
                  <a:ext cx="1648259" cy="1684919"/>
                </a:xfrm>
                <a:prstGeom prst="rect">
                  <a:avLst/>
                </a:prstGeom>
                <a:noFill/>
              </p:spPr>
            </p:pic>
          </p:grpSp>
        </p:grpSp>
      </p:grpSp>
    </p:spTree>
    <p:extLst>
      <p:ext uri="{BB962C8B-B14F-4D97-AF65-F5344CB8AC3E}">
        <p14:creationId xmlns:p14="http://schemas.microsoft.com/office/powerpoint/2010/main" val="333915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9"/>
          <p:cNvSpPr txBox="1">
            <a:spLocks noChangeArrowheads="1"/>
          </p:cNvSpPr>
          <p:nvPr/>
        </p:nvSpPr>
        <p:spPr bwMode="auto">
          <a:xfrm>
            <a:off x="6491488" y="4054072"/>
            <a:ext cx="2052637" cy="1643527"/>
          </a:xfrm>
          <a:prstGeom prst="rect">
            <a:avLst/>
          </a:prstGeom>
          <a:noFill/>
          <a:ln w="9525">
            <a:noFill/>
            <a:miter lim="800000"/>
            <a:headEnd/>
            <a:tailEnd/>
          </a:ln>
        </p:spPr>
        <p:txBody>
          <a:bodyPr wrap="square">
            <a:noAutofit/>
          </a:bodyPr>
          <a:lstStyle/>
          <a:p>
            <a:pPr marL="177800" indent="-177800" defTabSz="801688" fontAlgn="ctr">
              <a:buSzPct val="50000"/>
              <a:buFont typeface="Wingdings" pitchFamily="2" charset="2"/>
              <a:buChar char="l"/>
            </a:pPr>
            <a:r>
              <a:rPr lang="en-US" altLang="zh-CN" sz="1400" b="1" dirty="0">
                <a:solidFill>
                  <a:srgbClr val="000000"/>
                </a:solidFill>
                <a:latin typeface="Huawei Sans" panose="020C0503030203020204" pitchFamily="34" charset="0"/>
              </a:rPr>
              <a:t>Storage d</a:t>
            </a:r>
            <a:r>
              <a:rPr lang="en-US" sz="1400" b="1" dirty="0">
                <a:solidFill>
                  <a:srgbClr val="000000"/>
                </a:solidFill>
                <a:latin typeface="Huawei Sans" panose="020C0503030203020204" pitchFamily="34" charset="0"/>
              </a:rPr>
              <a:t>evices </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Disk array</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Tape library</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Virtual tape library</a:t>
            </a:r>
          </a:p>
          <a:p>
            <a:pPr marL="349250" lvl="1" indent="-177800" defTabSz="801688" fontAlgn="ctr">
              <a:spcBef>
                <a:spcPct val="30000"/>
              </a:spcBef>
              <a:buSzPct val="50000"/>
              <a:buFont typeface="Wingdings" pitchFamily="2" charset="2"/>
              <a:buChar char="p"/>
            </a:pPr>
            <a:r>
              <a:rPr lang="en-US" altLang="zh-CN" sz="1400" dirty="0">
                <a:solidFill>
                  <a:srgbClr val="000000"/>
                </a:solidFill>
                <a:latin typeface="Huawei Sans" panose="020C0503030203020204" pitchFamily="34" charset="0"/>
              </a:rPr>
              <a:t>…</a:t>
            </a:r>
            <a:endParaRPr lang="en-US" sz="1400" dirty="0">
              <a:solidFill>
                <a:srgbClr val="000000"/>
              </a:solidFill>
              <a:latin typeface="Huawei Sans" panose="020C0503030203020204" pitchFamily="34" charset="0"/>
            </a:endParaRPr>
          </a:p>
        </p:txBody>
      </p:sp>
      <p:sp>
        <p:nvSpPr>
          <p:cNvPr id="69" name="Text Box 9"/>
          <p:cNvSpPr txBox="1">
            <a:spLocks noChangeArrowheads="1"/>
          </p:cNvSpPr>
          <p:nvPr/>
        </p:nvSpPr>
        <p:spPr bwMode="auto">
          <a:xfrm>
            <a:off x="8441694" y="4054071"/>
            <a:ext cx="2708906" cy="1643527"/>
          </a:xfrm>
          <a:prstGeom prst="rect">
            <a:avLst/>
          </a:prstGeom>
          <a:noFill/>
          <a:ln w="9525">
            <a:noFill/>
            <a:miter lim="800000"/>
            <a:headEnd/>
            <a:tailEnd/>
          </a:ln>
        </p:spPr>
        <p:txBody>
          <a:bodyPr wrap="square">
            <a:noAutofit/>
          </a:bodyPr>
          <a:lstStyle/>
          <a:p>
            <a:pPr marL="177800" indent="-177800" defTabSz="801688" fontAlgn="ctr">
              <a:buSzPct val="50000"/>
              <a:buFont typeface="Wingdings" pitchFamily="2" charset="2"/>
              <a:buChar char="l"/>
            </a:pPr>
            <a:r>
              <a:rPr lang="en-US" sz="1400" b="1" dirty="0">
                <a:solidFill>
                  <a:srgbClr val="000000"/>
                </a:solidFill>
                <a:latin typeface="Huawei Sans" panose="020C0503030203020204" pitchFamily="34" charset="0"/>
              </a:rPr>
              <a:t> Connection elements</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HBA </a:t>
            </a:r>
            <a:r>
              <a:rPr lang="en-US" altLang="zh-CN" sz="1400" dirty="0">
                <a:solidFill>
                  <a:srgbClr val="000000"/>
                </a:solidFill>
                <a:latin typeface="Huawei Sans" panose="020C0503030203020204" pitchFamily="34" charset="0"/>
              </a:rPr>
              <a:t>cards</a:t>
            </a:r>
            <a:endParaRPr lang="en-US" sz="1400" dirty="0">
              <a:solidFill>
                <a:srgbClr val="000000"/>
              </a:solidFill>
              <a:latin typeface="Huawei Sans" panose="020C0503030203020204" pitchFamily="34" charset="0"/>
            </a:endParaRPr>
          </a:p>
          <a:p>
            <a:pPr marL="349250" lvl="1" indent="-177800" defTabSz="801688" fontAlgn="ctr">
              <a:spcBef>
                <a:spcPct val="30000"/>
              </a:spcBef>
              <a:buSzPct val="50000"/>
              <a:buFont typeface="Wingdings" pitchFamily="2" charset="2"/>
              <a:buChar char="p"/>
            </a:pPr>
            <a:r>
              <a:rPr lang="en-US" altLang="zh-CN" sz="1400" dirty="0">
                <a:solidFill>
                  <a:srgbClr val="000000"/>
                </a:solidFill>
                <a:latin typeface="Huawei Sans" panose="020C0503030203020204" pitchFamily="34" charset="0"/>
              </a:rPr>
              <a:t>S</a:t>
            </a:r>
            <a:r>
              <a:rPr lang="en-US" sz="1400" dirty="0">
                <a:solidFill>
                  <a:srgbClr val="000000"/>
                </a:solidFill>
                <a:latin typeface="Huawei Sans" panose="020C0503030203020204" pitchFamily="34" charset="0"/>
              </a:rPr>
              <a:t>witches</a:t>
            </a:r>
          </a:p>
          <a:p>
            <a:pPr marL="349250" lvl="1" indent="-177800" defTabSz="801688" fontAlgn="ctr">
              <a:spcBef>
                <a:spcPct val="30000"/>
              </a:spcBef>
              <a:buSzPct val="50000"/>
              <a:buFont typeface="Wingdings" pitchFamily="2" charset="2"/>
              <a:buChar char="p"/>
            </a:pPr>
            <a:r>
              <a:rPr lang="en-US" sz="1400" dirty="0">
                <a:solidFill>
                  <a:srgbClr val="000000"/>
                </a:solidFill>
                <a:latin typeface="Huawei Sans" panose="020C0503030203020204" pitchFamily="34" charset="0"/>
              </a:rPr>
              <a:t>Cables</a:t>
            </a:r>
          </a:p>
          <a:p>
            <a:pPr marL="349250" lvl="1" indent="-177800" defTabSz="801688" fontAlgn="ctr">
              <a:spcBef>
                <a:spcPct val="30000"/>
              </a:spcBef>
              <a:buSzPct val="50000"/>
              <a:buFont typeface="Wingdings" pitchFamily="2" charset="2"/>
              <a:buChar char="p"/>
            </a:pPr>
            <a:r>
              <a:rPr lang="en-US" altLang="zh-CN" sz="1400" dirty="0">
                <a:solidFill>
                  <a:srgbClr val="000000"/>
                </a:solidFill>
                <a:latin typeface="Huawei Sans" panose="020C0503030203020204" pitchFamily="34" charset="0"/>
              </a:rPr>
              <a:t>…</a:t>
            </a:r>
            <a:endParaRPr lang="en-US" sz="1400" dirty="0">
              <a:solidFill>
                <a:srgbClr val="000000"/>
              </a:solidFill>
              <a:latin typeface="Huawei Sans" panose="020C0503030203020204" pitchFamily="34" charset="0"/>
            </a:endParaRPr>
          </a:p>
        </p:txBody>
      </p:sp>
      <p:sp>
        <p:nvSpPr>
          <p:cNvPr id="70" name="Text Box 9"/>
          <p:cNvSpPr txBox="1">
            <a:spLocks noChangeArrowheads="1"/>
          </p:cNvSpPr>
          <p:nvPr/>
        </p:nvSpPr>
        <p:spPr bwMode="auto">
          <a:xfrm>
            <a:off x="6472331" y="1556792"/>
            <a:ext cx="3346451" cy="686342"/>
          </a:xfrm>
          <a:prstGeom prst="rect">
            <a:avLst/>
          </a:prstGeom>
          <a:noFill/>
          <a:ln w="9525">
            <a:noFill/>
            <a:miter lim="800000"/>
            <a:headEnd/>
            <a:tailEnd/>
          </a:ln>
        </p:spPr>
        <p:txBody>
          <a:bodyPr wrap="square">
            <a:noAutofit/>
          </a:bodyPr>
          <a:lstStyle/>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Disaster recovery (DR) solutions</a:t>
            </a: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Backup solutions</a:t>
            </a:r>
          </a:p>
        </p:txBody>
      </p:sp>
      <p:sp>
        <p:nvSpPr>
          <p:cNvPr id="71" name="Text Box 9"/>
          <p:cNvSpPr txBox="1">
            <a:spLocks noChangeArrowheads="1"/>
          </p:cNvSpPr>
          <p:nvPr/>
        </p:nvSpPr>
        <p:spPr bwMode="auto">
          <a:xfrm>
            <a:off x="6470411" y="2492856"/>
            <a:ext cx="3348372" cy="1357295"/>
          </a:xfrm>
          <a:prstGeom prst="rect">
            <a:avLst/>
          </a:prstGeom>
          <a:noFill/>
          <a:ln w="9525">
            <a:noFill/>
            <a:miter lim="800000"/>
            <a:headEnd/>
            <a:tailEnd/>
          </a:ln>
        </p:spPr>
        <p:txBody>
          <a:bodyPr wrap="square">
            <a:noAutofit/>
          </a:bodyPr>
          <a:lstStyle/>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Storage management software</a:t>
            </a: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Snapshot and mirroring software</a:t>
            </a:r>
          </a:p>
          <a:p>
            <a:pPr marL="284400" indent="-284400" defTabSz="801688" fontAlgn="ctr">
              <a:spcBef>
                <a:spcPts val="600"/>
              </a:spcBef>
              <a:buSzPct val="50000"/>
              <a:buFont typeface="Wingdings" pitchFamily="2" charset="2"/>
              <a:buChar char="l"/>
            </a:pPr>
            <a:r>
              <a:rPr lang="en-US" sz="1400" dirty="0">
                <a:solidFill>
                  <a:srgbClr val="000000"/>
                </a:solidFill>
                <a:latin typeface="Huawei Sans" panose="020C0503030203020204" pitchFamily="34" charset="0"/>
              </a:rPr>
              <a:t>Backup software</a:t>
            </a:r>
          </a:p>
          <a:p>
            <a:pPr marL="284400" indent="-284400" defTabSz="801688" fontAlgn="ctr">
              <a:spcBef>
                <a:spcPts val="600"/>
              </a:spcBef>
              <a:buSzPct val="50000"/>
              <a:buFont typeface="Wingdings" pitchFamily="2" charset="2"/>
              <a:buChar char="l"/>
            </a:pPr>
            <a:r>
              <a:rPr lang="en-US" sz="1400" dirty="0" err="1">
                <a:solidFill>
                  <a:srgbClr val="000000"/>
                </a:solidFill>
                <a:latin typeface="Huawei Sans" panose="020C0503030203020204" pitchFamily="34" charset="0"/>
              </a:rPr>
              <a:t>Multipathing</a:t>
            </a:r>
            <a:r>
              <a:rPr lang="en-US" sz="1400" dirty="0">
                <a:solidFill>
                  <a:srgbClr val="000000"/>
                </a:solidFill>
                <a:latin typeface="Huawei Sans" panose="020C0503030203020204" pitchFamily="34" charset="0"/>
              </a:rPr>
              <a:t> software</a:t>
            </a:r>
          </a:p>
        </p:txBody>
      </p:sp>
      <p:pic>
        <p:nvPicPr>
          <p:cNvPr id="20" name="Picture 10" descr="C:\Users\dh\Desktop\分成\金字塔\5.png"/>
          <p:cNvPicPr>
            <a:picLocks noChangeAspect="1" noChangeArrowheads="1"/>
          </p:cNvPicPr>
          <p:nvPr/>
        </p:nvPicPr>
        <p:blipFill>
          <a:blip r:embed="rId3" cstate="print"/>
          <a:srcRect/>
          <a:stretch>
            <a:fillRect/>
          </a:stretch>
        </p:blipFill>
        <p:spPr bwMode="auto">
          <a:xfrm>
            <a:off x="1064465" y="3686907"/>
            <a:ext cx="4229208" cy="2052228"/>
          </a:xfrm>
          <a:prstGeom prst="rect">
            <a:avLst/>
          </a:prstGeom>
          <a:noFill/>
          <a:ln w="9525">
            <a:noFill/>
            <a:miter lim="800000"/>
            <a:headEnd/>
            <a:tailEnd/>
          </a:ln>
        </p:spPr>
      </p:pic>
      <p:pic>
        <p:nvPicPr>
          <p:cNvPr id="21" name="Picture 11" descr="C:\Users\dh\Desktop\分成\金字塔\4.png"/>
          <p:cNvPicPr>
            <a:picLocks noChangeAspect="1" noChangeArrowheads="1"/>
          </p:cNvPicPr>
          <p:nvPr/>
        </p:nvPicPr>
        <p:blipFill>
          <a:blip r:embed="rId4" cstate="print"/>
          <a:srcRect/>
          <a:stretch>
            <a:fillRect/>
          </a:stretch>
        </p:blipFill>
        <p:spPr bwMode="auto">
          <a:xfrm>
            <a:off x="1532517" y="3110844"/>
            <a:ext cx="3163600" cy="1302501"/>
          </a:xfrm>
          <a:prstGeom prst="rect">
            <a:avLst/>
          </a:prstGeom>
          <a:noFill/>
          <a:ln w="9525">
            <a:noFill/>
            <a:miter lim="800000"/>
            <a:headEnd/>
            <a:tailEnd/>
          </a:ln>
        </p:spPr>
      </p:pic>
      <p:pic>
        <p:nvPicPr>
          <p:cNvPr id="24" name="Picture 2" descr="C:\Users\dh\Desktop\分成\金字塔\1.png"/>
          <p:cNvPicPr>
            <a:picLocks noChangeAspect="1" noChangeArrowheads="1"/>
          </p:cNvPicPr>
          <p:nvPr/>
        </p:nvPicPr>
        <p:blipFill>
          <a:blip r:embed="rId5" cstate="print"/>
          <a:srcRect/>
          <a:stretch>
            <a:fillRect/>
          </a:stretch>
        </p:blipFill>
        <p:spPr bwMode="auto">
          <a:xfrm>
            <a:off x="1172043" y="1490663"/>
            <a:ext cx="3872108" cy="2094354"/>
          </a:xfrm>
          <a:prstGeom prst="rect">
            <a:avLst/>
          </a:prstGeom>
          <a:noFill/>
          <a:ln w="9525">
            <a:noFill/>
            <a:miter lim="800000"/>
            <a:headEnd/>
            <a:tailEnd/>
          </a:ln>
        </p:spPr>
      </p:pic>
      <p:sp>
        <p:nvSpPr>
          <p:cNvPr id="25" name="Text Box 34"/>
          <p:cNvSpPr>
            <a:spLocks noChangeArrowheads="1"/>
          </p:cNvSpPr>
          <p:nvPr/>
        </p:nvSpPr>
        <p:spPr bwMode="auto">
          <a:xfrm>
            <a:off x="2324605" y="2606787"/>
            <a:ext cx="1217000" cy="338554"/>
          </a:xfrm>
          <a:prstGeom prst="rect">
            <a:avLst/>
          </a:prstGeom>
          <a:noFill/>
          <a:ln w="9525">
            <a:noFill/>
            <a:miter lim="800000"/>
            <a:headEnd/>
            <a:tailEnd/>
          </a:ln>
        </p:spPr>
        <p:txBody>
          <a:bodyPr wrap="square">
            <a:noAutofit/>
          </a:bodyPr>
          <a:lstStyle/>
          <a:p>
            <a:pPr algn="ctr" fontAlgn="ctr" latinLnBrk="1">
              <a:lnSpc>
                <a:spcPct val="80000"/>
              </a:lnSpc>
            </a:pPr>
            <a:r>
              <a:rPr lang="en-US" b="1" dirty="0">
                <a:solidFill>
                  <a:schemeClr val="bg1"/>
                </a:solidFill>
                <a:latin typeface="Huawei Sans" panose="020C0503030203020204" pitchFamily="34" charset="0"/>
              </a:rPr>
              <a:t>Solutions</a:t>
            </a:r>
          </a:p>
        </p:txBody>
      </p:sp>
      <p:sp>
        <p:nvSpPr>
          <p:cNvPr id="27" name="Rectangle 36"/>
          <p:cNvSpPr>
            <a:spLocks noChangeArrowheads="1"/>
          </p:cNvSpPr>
          <p:nvPr/>
        </p:nvSpPr>
        <p:spPr bwMode="auto">
          <a:xfrm>
            <a:off x="1759446" y="4919539"/>
            <a:ext cx="2170588" cy="285659"/>
          </a:xfrm>
          <a:prstGeom prst="rect">
            <a:avLst/>
          </a:prstGeom>
          <a:noFill/>
          <a:ln w="9525">
            <a:noFill/>
            <a:miter lim="800000"/>
            <a:headEnd/>
            <a:tailEnd/>
          </a:ln>
        </p:spPr>
        <p:txBody>
          <a:bodyPr wrap="square" anchor="ctr">
            <a:noAutofit/>
          </a:bodyPr>
          <a:lstStyle/>
          <a:p>
            <a:pPr algn="ctr" fontAlgn="ctr" latinLnBrk="1"/>
            <a:r>
              <a:rPr lang="en-US" b="1" dirty="0">
                <a:solidFill>
                  <a:schemeClr val="bg1"/>
                </a:solidFill>
                <a:latin typeface="Huawei Sans" panose="020C0503030203020204" pitchFamily="34" charset="0"/>
              </a:rPr>
              <a:t>Storage hardware</a:t>
            </a:r>
          </a:p>
        </p:txBody>
      </p:sp>
      <p:sp>
        <p:nvSpPr>
          <p:cNvPr id="28" name="Rectangle 37"/>
          <p:cNvSpPr>
            <a:spLocks noChangeArrowheads="1"/>
          </p:cNvSpPr>
          <p:nvPr/>
        </p:nvSpPr>
        <p:spPr bwMode="auto">
          <a:xfrm>
            <a:off x="1759446" y="3610805"/>
            <a:ext cx="2197412" cy="252028"/>
          </a:xfrm>
          <a:prstGeom prst="rect">
            <a:avLst/>
          </a:prstGeom>
          <a:noFill/>
          <a:ln w="9525">
            <a:noFill/>
            <a:miter lim="800000"/>
            <a:headEnd/>
            <a:tailEnd/>
          </a:ln>
        </p:spPr>
        <p:txBody>
          <a:bodyPr wrap="square" anchor="ctr">
            <a:noAutofit/>
          </a:bodyPr>
          <a:lstStyle/>
          <a:p>
            <a:pPr algn="ctr" fontAlgn="ctr" latinLnBrk="1"/>
            <a:r>
              <a:rPr lang="en-US" b="1" dirty="0">
                <a:solidFill>
                  <a:schemeClr val="bg1"/>
                </a:solidFill>
                <a:latin typeface="Huawei Sans" panose="020C0503030203020204" pitchFamily="34" charset="0"/>
              </a:rPr>
              <a:t>Storage software</a:t>
            </a:r>
          </a:p>
        </p:txBody>
      </p:sp>
      <p:cxnSp>
        <p:nvCxnSpPr>
          <p:cNvPr id="30" name="直接连接符 29"/>
          <p:cNvCxnSpPr/>
          <p:nvPr/>
        </p:nvCxnSpPr>
        <p:spPr bwMode="auto">
          <a:xfrm>
            <a:off x="6470411" y="2323612"/>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bwMode="auto">
          <a:xfrm>
            <a:off x="6470411" y="3835780"/>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2" name="直接连接符 31"/>
          <p:cNvCxnSpPr/>
          <p:nvPr/>
        </p:nvCxnSpPr>
        <p:spPr bwMode="auto">
          <a:xfrm>
            <a:off x="6472331" y="1412776"/>
            <a:ext cx="3600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标题 4"/>
          <p:cNvSpPr>
            <a:spLocks noGrp="1"/>
          </p:cNvSpPr>
          <p:nvPr>
            <p:ph type="title"/>
          </p:nvPr>
        </p:nvSpPr>
        <p:spPr/>
        <p:txBody>
          <a:bodyPr/>
          <a:lstStyle/>
          <a:p>
            <a:r>
              <a:rPr lang="en-US" dirty="0"/>
              <a:t>Data Storage System</a:t>
            </a:r>
          </a:p>
        </p:txBody>
      </p:sp>
    </p:spTree>
    <p:extLst>
      <p:ext uri="{BB962C8B-B14F-4D97-AF65-F5344CB8AC3E}">
        <p14:creationId xmlns:p14="http://schemas.microsoft.com/office/powerpoint/2010/main" val="3335807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Physical Structure of Storage</a:t>
            </a:r>
          </a:p>
        </p:txBody>
      </p:sp>
      <p:grpSp>
        <p:nvGrpSpPr>
          <p:cNvPr id="3" name="组合 2"/>
          <p:cNvGrpSpPr/>
          <p:nvPr/>
        </p:nvGrpSpPr>
        <p:grpSpPr>
          <a:xfrm>
            <a:off x="1620296" y="1050980"/>
            <a:ext cx="9363521" cy="4762074"/>
            <a:chOff x="1620296" y="1050979"/>
            <a:chExt cx="9363521" cy="5065299"/>
          </a:xfrm>
        </p:grpSpPr>
        <p:sp>
          <p:nvSpPr>
            <p:cNvPr id="33" name="矩形 32"/>
            <p:cNvSpPr>
              <a:spLocks/>
            </p:cNvSpPr>
            <p:nvPr/>
          </p:nvSpPr>
          <p:spPr>
            <a:xfrm>
              <a:off x="5010149" y="1714528"/>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400" dirty="0">
                  <a:solidFill>
                    <a:schemeClr val="tx1">
                      <a:lumMod val="95000"/>
                      <a:lumOff val="5000"/>
                    </a:schemeClr>
                  </a:solidFill>
                  <a:latin typeface="Huawei Sans" panose="020C0503030203020204" pitchFamily="34" charset="0"/>
                </a:rPr>
                <a:t>Network switching devices</a:t>
              </a:r>
            </a:p>
          </p:txBody>
        </p:sp>
        <p:sp>
          <p:nvSpPr>
            <p:cNvPr id="35" name="矩形 34"/>
            <p:cNvSpPr>
              <a:spLocks/>
            </p:cNvSpPr>
            <p:nvPr/>
          </p:nvSpPr>
          <p:spPr>
            <a:xfrm>
              <a:off x="5010149" y="2903263"/>
              <a:ext cx="2752259" cy="597592"/>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chemeClr val="tx1">
                      <a:lumMod val="95000"/>
                      <a:lumOff val="5000"/>
                    </a:schemeClr>
                  </a:solidFill>
                  <a:latin typeface="Huawei Sans" panose="020C0503030203020204" pitchFamily="34" charset="0"/>
                </a:rPr>
                <a:t>Front-end boards of controllers</a:t>
              </a:r>
            </a:p>
          </p:txBody>
        </p:sp>
        <p:sp>
          <p:nvSpPr>
            <p:cNvPr id="37" name="矩形 36"/>
            <p:cNvSpPr>
              <a:spLocks/>
            </p:cNvSpPr>
            <p:nvPr/>
          </p:nvSpPr>
          <p:spPr>
            <a:xfrm>
              <a:off x="5010149" y="3704507"/>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Cache </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a:spLocks/>
            </p:cNvSpPr>
            <p:nvPr/>
          </p:nvSpPr>
          <p:spPr>
            <a:xfrm>
              <a:off x="5010149" y="4268159"/>
              <a:ext cx="2752259" cy="597592"/>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chemeClr val="tx1">
                      <a:lumMod val="95000"/>
                      <a:lumOff val="5000"/>
                    </a:schemeClr>
                  </a:solidFill>
                  <a:latin typeface="Huawei Sans" panose="020C0503030203020204" pitchFamily="34" charset="0"/>
                </a:rPr>
                <a:t>Back-end boards of controllers</a:t>
              </a:r>
            </a:p>
          </p:txBody>
        </p:sp>
        <p:sp>
          <p:nvSpPr>
            <p:cNvPr id="39" name="矩形 38"/>
            <p:cNvSpPr>
              <a:spLocks/>
            </p:cNvSpPr>
            <p:nvPr/>
          </p:nvSpPr>
          <p:spPr>
            <a:xfrm>
              <a:off x="5010149" y="5069403"/>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Connectors</a:t>
              </a:r>
            </a:p>
          </p:txBody>
        </p:sp>
        <p:sp>
          <p:nvSpPr>
            <p:cNvPr id="40" name="矩形 39"/>
            <p:cNvSpPr>
              <a:spLocks/>
            </p:cNvSpPr>
            <p:nvPr/>
          </p:nvSpPr>
          <p:spPr>
            <a:xfrm>
              <a:off x="5010149" y="5633053"/>
              <a:ext cx="275225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Disks</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8343899" y="1714528"/>
              <a:ext cx="2343151" cy="360000"/>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NAS gateway</a:t>
              </a:r>
            </a:p>
          </p:txBody>
        </p:sp>
        <p:sp>
          <p:nvSpPr>
            <p:cNvPr id="44" name="矩形 43"/>
            <p:cNvSpPr/>
            <p:nvPr/>
          </p:nvSpPr>
          <p:spPr>
            <a:xfrm>
              <a:off x="8343899" y="2974528"/>
              <a:ext cx="2343151" cy="3026362"/>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Storage management software</a:t>
              </a:r>
            </a:p>
          </p:txBody>
        </p:sp>
        <p:sp>
          <p:nvSpPr>
            <p:cNvPr id="47" name="矩形 46"/>
            <p:cNvSpPr/>
            <p:nvPr/>
          </p:nvSpPr>
          <p:spPr>
            <a:xfrm>
              <a:off x="8343899" y="2326527"/>
              <a:ext cx="2343151" cy="495808"/>
            </a:xfrm>
            <a:prstGeom prst="rect">
              <a:avLst/>
            </a:prstGeom>
            <a:solidFill>
              <a:schemeClr val="bg1">
                <a:lumMod val="95000"/>
              </a:schemeClr>
            </a:solidFill>
            <a:ln w="19050">
              <a:solidFill>
                <a:srgbClr val="5957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sz="1600" dirty="0">
                  <a:solidFill>
                    <a:schemeClr val="tx1">
                      <a:lumMod val="95000"/>
                      <a:lumOff val="5000"/>
                    </a:schemeClr>
                  </a:solidFill>
                  <a:latin typeface="Huawei Sans" panose="020C0503030203020204" pitchFamily="34" charset="0"/>
                </a:rPr>
                <a:t>Storage application software</a:t>
              </a:r>
            </a:p>
          </p:txBody>
        </p:sp>
        <p:sp>
          <p:nvSpPr>
            <p:cNvPr id="48" name="矩形 47"/>
            <p:cNvSpPr/>
            <p:nvPr/>
          </p:nvSpPr>
          <p:spPr>
            <a:xfrm>
              <a:off x="7027274" y="1050979"/>
              <a:ext cx="1965899" cy="360000"/>
            </a:xfrm>
            <a:prstGeom prst="rect">
              <a:avLst/>
            </a:prstGeom>
            <a:solidFill>
              <a:schemeClr val="tx2">
                <a:lumMod val="20000"/>
                <a:lumOff val="80000"/>
              </a:schemeClr>
            </a:solidFill>
            <a:ln w="19050">
              <a:solidFill>
                <a:srgbClr val="5957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rPr>
                <a:t>Hosts</a:t>
              </a:r>
              <a:endParaRPr lang="zh-CN" altLang="en-US" sz="16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a:xfrm>
              <a:off x="4805463" y="2263719"/>
              <a:ext cx="6178354" cy="3852559"/>
            </a:xfrm>
            <a:prstGeom prst="rect">
              <a:avLst/>
            </a:prstGeom>
            <a:noFill/>
            <a:ln w="19050">
              <a:solidFill>
                <a:srgbClr val="5957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直角三角形 49"/>
            <p:cNvSpPr/>
            <p:nvPr/>
          </p:nvSpPr>
          <p:spPr>
            <a:xfrm rot="2590537">
              <a:off x="3523787" y="2727200"/>
              <a:ext cx="2538369" cy="2871922"/>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p:cNvSpPr txBox="1"/>
            <p:nvPr/>
          </p:nvSpPr>
          <p:spPr>
            <a:xfrm>
              <a:off x="1620296" y="3745754"/>
              <a:ext cx="1263487" cy="830997"/>
            </a:xfrm>
            <a:prstGeom prst="rect">
              <a:avLst/>
            </a:prstGeom>
            <a:noFill/>
          </p:spPr>
          <p:txBody>
            <a:bodyPr wrap="none" rtlCol="0">
              <a:spAutoFit/>
            </a:bodyPr>
            <a:lstStyle/>
            <a:p>
              <a:pPr algn="ctr" fontAlgn="ctr"/>
              <a:r>
                <a:rPr lang="en-US" altLang="zh-CN" sz="2400" dirty="0">
                  <a:latin typeface="Huawei Sans" panose="020C0503030203020204" pitchFamily="34" charset="0"/>
                </a:rPr>
                <a:t>Storage</a:t>
              </a:r>
            </a:p>
            <a:p>
              <a:pPr algn="ctr" fontAlgn="ctr"/>
              <a:r>
                <a:rPr lang="en-US" altLang="zh-CN" sz="2400" dirty="0">
                  <a:latin typeface="Huawei Sans" panose="020C0503030203020204" pitchFamily="34" charset="0"/>
                </a:rPr>
                <a:t>System</a:t>
              </a:r>
            </a:p>
          </p:txBody>
        </p:sp>
        <p:cxnSp>
          <p:nvCxnSpPr>
            <p:cNvPr id="52" name="直接箭头连接符 51"/>
            <p:cNvCxnSpPr/>
            <p:nvPr/>
          </p:nvCxnSpPr>
          <p:spPr>
            <a:xfrm>
              <a:off x="60960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6675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8877300" y="2074528"/>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467850" y="2083953"/>
              <a:ext cx="0" cy="189191"/>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48" idx="2"/>
              <a:endCxn id="41" idx="0"/>
            </p:cNvCxnSpPr>
            <p:nvPr/>
          </p:nvCxnSpPr>
          <p:spPr>
            <a:xfrm>
              <a:off x="8010224" y="1410979"/>
              <a:ext cx="1505251" cy="303549"/>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8" idx="2"/>
              <a:endCxn id="33" idx="0"/>
            </p:cNvCxnSpPr>
            <p:nvPr/>
          </p:nvCxnSpPr>
          <p:spPr>
            <a:xfrm flipH="1">
              <a:off x="6386279" y="1410979"/>
              <a:ext cx="1623945" cy="303549"/>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47" idx="2"/>
              <a:endCxn id="44" idx="0"/>
            </p:cNvCxnSpPr>
            <p:nvPr/>
          </p:nvCxnSpPr>
          <p:spPr>
            <a:xfrm>
              <a:off x="9515475" y="2822335"/>
              <a:ext cx="0" cy="15219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35" idx="2"/>
              <a:endCxn id="37" idx="0"/>
            </p:cNvCxnSpPr>
            <p:nvPr/>
          </p:nvCxnSpPr>
          <p:spPr>
            <a:xfrm>
              <a:off x="6386279" y="3500854"/>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37" idx="2"/>
              <a:endCxn id="38" idx="0"/>
            </p:cNvCxnSpPr>
            <p:nvPr/>
          </p:nvCxnSpPr>
          <p:spPr>
            <a:xfrm>
              <a:off x="6386279" y="4064506"/>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38" idx="2"/>
              <a:endCxn id="39" idx="0"/>
            </p:cNvCxnSpPr>
            <p:nvPr/>
          </p:nvCxnSpPr>
          <p:spPr>
            <a:xfrm>
              <a:off x="6386279" y="4865750"/>
              <a:ext cx="0" cy="203652"/>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39" idx="2"/>
              <a:endCxn id="40" idx="0"/>
            </p:cNvCxnSpPr>
            <p:nvPr/>
          </p:nvCxnSpPr>
          <p:spPr>
            <a:xfrm>
              <a:off x="6386279" y="5429402"/>
              <a:ext cx="0" cy="20365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cxnSpLocks/>
            </p:cNvCxnSpPr>
            <p:nvPr/>
          </p:nvCxnSpPr>
          <p:spPr>
            <a:xfrm>
              <a:off x="7762408" y="3154528"/>
              <a:ext cx="581492" cy="91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cxnSpLocks/>
            </p:cNvCxnSpPr>
            <p:nvPr/>
          </p:nvCxnSpPr>
          <p:spPr>
            <a:xfrm>
              <a:off x="7762408" y="3836975"/>
              <a:ext cx="581492" cy="1553"/>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cxnSpLocks/>
            </p:cNvCxnSpPr>
            <p:nvPr/>
          </p:nvCxnSpPr>
          <p:spPr>
            <a:xfrm>
              <a:off x="7762408" y="4487709"/>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cxnSpLocks/>
            </p:cNvCxnSpPr>
            <p:nvPr/>
          </p:nvCxnSpPr>
          <p:spPr>
            <a:xfrm>
              <a:off x="7762408" y="5813053"/>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cxnSpLocks/>
            </p:cNvCxnSpPr>
            <p:nvPr/>
          </p:nvCxnSpPr>
          <p:spPr>
            <a:xfrm>
              <a:off x="7762408" y="5201871"/>
              <a:ext cx="581492" cy="0"/>
            </a:xfrm>
            <a:prstGeom prst="straightConnector1">
              <a:avLst/>
            </a:prstGeom>
            <a:ln w="12700" cmpd="sng">
              <a:solidFill>
                <a:srgbClr val="595757"/>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99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Data Storage Types</a:t>
            </a:r>
          </a:p>
        </p:txBody>
      </p:sp>
      <p:graphicFrame>
        <p:nvGraphicFramePr>
          <p:cNvPr id="5" name="图示 4"/>
          <p:cNvGraphicFramePr/>
          <p:nvPr>
            <p:extLst>
              <p:ext uri="{D42A27DB-BD31-4B8C-83A1-F6EECF244321}">
                <p14:modId xmlns:p14="http://schemas.microsoft.com/office/powerpoint/2010/main" val="1551843879"/>
              </p:ext>
            </p:extLst>
          </p:nvPr>
        </p:nvGraphicFramePr>
        <p:xfrm>
          <a:off x="870462" y="1247555"/>
          <a:ext cx="10451076" cy="468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40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Evolution of Data Management Technologies</a:t>
            </a:r>
            <a:endParaRPr lang="zh-CN" altLang="en-US" dirty="0"/>
          </a:p>
        </p:txBody>
      </p:sp>
      <p:grpSp>
        <p:nvGrpSpPr>
          <p:cNvPr id="3" name="组合 2"/>
          <p:cNvGrpSpPr/>
          <p:nvPr/>
        </p:nvGrpSpPr>
        <p:grpSpPr>
          <a:xfrm>
            <a:off x="1134224" y="1170262"/>
            <a:ext cx="10115550" cy="4763178"/>
            <a:chOff x="1123950" y="1170262"/>
            <a:chExt cx="10115550" cy="4911535"/>
          </a:xfrm>
        </p:grpSpPr>
        <p:graphicFrame>
          <p:nvGraphicFramePr>
            <p:cNvPr id="4" name="图示 3"/>
            <p:cNvGraphicFramePr/>
            <p:nvPr>
              <p:extLst>
                <p:ext uri="{D42A27DB-BD31-4B8C-83A1-F6EECF244321}">
                  <p14:modId xmlns:p14="http://schemas.microsoft.com/office/powerpoint/2010/main" val="2050033067"/>
                </p:ext>
              </p:extLst>
            </p:nvPr>
          </p:nvGraphicFramePr>
          <p:xfrm>
            <a:off x="1123950" y="1176952"/>
            <a:ext cx="10115550" cy="4904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圆角矩形标注 4"/>
            <p:cNvSpPr/>
            <p:nvPr/>
          </p:nvSpPr>
          <p:spPr>
            <a:xfrm>
              <a:off x="1181100" y="3352800"/>
              <a:ext cx="1943100" cy="1066800"/>
            </a:xfrm>
            <a:prstGeom prst="wedgeRoundRectCallout">
              <a:avLst>
                <a:gd name="adj1" fmla="val 38971"/>
                <a:gd name="adj2" fmla="val 8269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Card and paper tape</a:t>
              </a:r>
            </a:p>
          </p:txBody>
        </p:sp>
        <p:sp>
          <p:nvSpPr>
            <p:cNvPr id="6" name="圆角矩形标注 5"/>
            <p:cNvSpPr/>
            <p:nvPr/>
          </p:nvSpPr>
          <p:spPr>
            <a:xfrm>
              <a:off x="2343150" y="2133600"/>
              <a:ext cx="1943100" cy="922612"/>
            </a:xfrm>
            <a:prstGeom prst="wedgeRoundRectCallout">
              <a:avLst>
                <a:gd name="adj1" fmla="val 42893"/>
                <a:gd name="adj2" fmla="val 9123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lumMod val="95000"/>
                      <a:lumOff val="5000"/>
                    </a:schemeClr>
                  </a:solidFill>
                  <a:latin typeface="Huawei Sans" panose="020C0503030203020204" pitchFamily="34" charset="0"/>
                </a:rPr>
                <a:t>Tape and single disk</a:t>
              </a:r>
            </a:p>
          </p:txBody>
        </p:sp>
        <p:sp>
          <p:nvSpPr>
            <p:cNvPr id="7" name="圆角矩形标注 6"/>
            <p:cNvSpPr/>
            <p:nvPr/>
          </p:nvSpPr>
          <p:spPr>
            <a:xfrm>
              <a:off x="4564957" y="1322662"/>
              <a:ext cx="1943100" cy="958576"/>
            </a:xfrm>
            <a:prstGeom prst="wedgeRoundRectCallout">
              <a:avLst>
                <a:gd name="adj1" fmla="val 24265"/>
                <a:gd name="adj2" fmla="val 8569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Dedicated storage device</a:t>
              </a:r>
            </a:p>
          </p:txBody>
        </p:sp>
        <p:sp>
          <p:nvSpPr>
            <p:cNvPr id="8" name="圆角矩形标注 7"/>
            <p:cNvSpPr/>
            <p:nvPr/>
          </p:nvSpPr>
          <p:spPr>
            <a:xfrm>
              <a:off x="7066984" y="1170262"/>
              <a:ext cx="1943100" cy="631688"/>
            </a:xfrm>
            <a:prstGeom prst="wedgeRoundRectCallout">
              <a:avLst>
                <a:gd name="adj1" fmla="val 2507"/>
                <a:gd name="adj2" fmla="val 115266"/>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altLang="zh-CN" dirty="0">
                  <a:solidFill>
                    <a:schemeClr val="tx1">
                      <a:lumMod val="95000"/>
                      <a:lumOff val="5000"/>
                    </a:schemeClr>
                  </a:solidFill>
                  <a:latin typeface="Huawei Sans" panose="020C0503030203020204" pitchFamily="34" charset="0"/>
                </a:rPr>
                <a:t>Scale-out storage device</a:t>
              </a:r>
            </a:p>
          </p:txBody>
        </p:sp>
      </p:grpSp>
    </p:spTree>
    <p:extLst>
      <p:ext uri="{BB962C8B-B14F-4D97-AF65-F5344CB8AC3E}">
        <p14:creationId xmlns:p14="http://schemas.microsoft.com/office/powerpoint/2010/main" val="295552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Storage Application</a:t>
            </a:r>
            <a:endParaRPr lang="zh-CN" altLang="en-US" dirty="0"/>
          </a:p>
        </p:txBody>
      </p:sp>
      <p:grpSp>
        <p:nvGrpSpPr>
          <p:cNvPr id="296" name="组合 295"/>
          <p:cNvGrpSpPr/>
          <p:nvPr/>
        </p:nvGrpSpPr>
        <p:grpSpPr>
          <a:xfrm>
            <a:off x="927248" y="1202065"/>
            <a:ext cx="10337504" cy="4737899"/>
            <a:chOff x="818772" y="1202065"/>
            <a:chExt cx="10641391" cy="4877177"/>
          </a:xfrm>
        </p:grpSpPr>
        <p:grpSp>
          <p:nvGrpSpPr>
            <p:cNvPr id="3" name="组合 2"/>
            <p:cNvGrpSpPr/>
            <p:nvPr/>
          </p:nvGrpSpPr>
          <p:grpSpPr>
            <a:xfrm>
              <a:off x="818772" y="1202065"/>
              <a:ext cx="10641391" cy="4275345"/>
              <a:chOff x="818772" y="1202065"/>
              <a:chExt cx="10641391" cy="4275345"/>
            </a:xfrm>
          </p:grpSpPr>
          <p:grpSp>
            <p:nvGrpSpPr>
              <p:cNvPr id="5" name="Group 218"/>
              <p:cNvGrpSpPr>
                <a:grpSpLocks noChangeAspect="1"/>
              </p:cNvGrpSpPr>
              <p:nvPr/>
            </p:nvGrpSpPr>
            <p:grpSpPr bwMode="auto">
              <a:xfrm>
                <a:off x="3964953" y="3991227"/>
                <a:ext cx="993968" cy="914136"/>
                <a:chOff x="1392" y="3202"/>
                <a:chExt cx="720" cy="720"/>
              </a:xfrm>
            </p:grpSpPr>
            <p:grpSp>
              <p:nvGrpSpPr>
                <p:cNvPr id="275" name="Group 219"/>
                <p:cNvGrpSpPr>
                  <a:grpSpLocks noChangeAspect="1"/>
                </p:cNvGrpSpPr>
                <p:nvPr/>
              </p:nvGrpSpPr>
              <p:grpSpPr bwMode="auto">
                <a:xfrm>
                  <a:off x="1392" y="3202"/>
                  <a:ext cx="720" cy="720"/>
                  <a:chOff x="1927" y="1593"/>
                  <a:chExt cx="622" cy="639"/>
                </a:xfrm>
              </p:grpSpPr>
              <p:pic>
                <p:nvPicPr>
                  <p:cNvPr id="281" name="Picture 220"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82" name="Oval 221"/>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6" name="Group 222"/>
                <p:cNvGrpSpPr>
                  <a:grpSpLocks noChangeAspect="1"/>
                </p:cNvGrpSpPr>
                <p:nvPr/>
              </p:nvGrpSpPr>
              <p:grpSpPr bwMode="auto">
                <a:xfrm>
                  <a:off x="1532" y="3341"/>
                  <a:ext cx="497" cy="461"/>
                  <a:chOff x="1639" y="3565"/>
                  <a:chExt cx="387" cy="360"/>
                </a:xfrm>
              </p:grpSpPr>
              <p:pic>
                <p:nvPicPr>
                  <p:cNvPr id="277" name="Picture 2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04" y="3565"/>
                    <a:ext cx="222" cy="289"/>
                  </a:xfrm>
                  <a:prstGeom prst="rect">
                    <a:avLst/>
                  </a:prstGeom>
                  <a:noFill/>
                  <a:ln w="9525">
                    <a:noFill/>
                    <a:miter lim="800000"/>
                    <a:headEnd/>
                    <a:tailEnd/>
                  </a:ln>
                </p:spPr>
              </p:pic>
              <p:grpSp>
                <p:nvGrpSpPr>
                  <p:cNvPr id="278" name="Group 224"/>
                  <p:cNvGrpSpPr>
                    <a:grpSpLocks noChangeAspect="1"/>
                  </p:cNvGrpSpPr>
                  <p:nvPr/>
                </p:nvGrpSpPr>
                <p:grpSpPr bwMode="auto">
                  <a:xfrm>
                    <a:off x="1639" y="3636"/>
                    <a:ext cx="299" cy="289"/>
                    <a:chOff x="2197" y="2931"/>
                    <a:chExt cx="299" cy="289"/>
                  </a:xfrm>
                </p:grpSpPr>
                <p:pic>
                  <p:nvPicPr>
                    <p:cNvPr id="279" name="Picture 22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74" y="2931"/>
                      <a:ext cx="222" cy="289"/>
                    </a:xfrm>
                    <a:prstGeom prst="rect">
                      <a:avLst/>
                    </a:prstGeom>
                    <a:noFill/>
                    <a:ln w="9525">
                      <a:noFill/>
                      <a:miter lim="800000"/>
                      <a:headEnd/>
                      <a:tailEnd/>
                    </a:ln>
                  </p:spPr>
                </p:pic>
                <p:pic>
                  <p:nvPicPr>
                    <p:cNvPr id="280" name="Picture 226" descr="folder"/>
                    <p:cNvPicPr>
                      <a:picLocks noChangeAspect="1" noChangeArrowheads="1"/>
                    </p:cNvPicPr>
                    <p:nvPr/>
                  </p:nvPicPr>
                  <p:blipFill>
                    <a:blip r:embed="rId5" cstate="print"/>
                    <a:srcRect/>
                    <a:stretch>
                      <a:fillRect/>
                    </a:stretch>
                  </p:blipFill>
                  <p:spPr bwMode="auto">
                    <a:xfrm>
                      <a:off x="2197" y="3035"/>
                      <a:ext cx="154" cy="154"/>
                    </a:xfrm>
                    <a:prstGeom prst="rect">
                      <a:avLst/>
                    </a:prstGeom>
                    <a:noFill/>
                    <a:ln w="9525" algn="ctr">
                      <a:noFill/>
                      <a:miter lim="800000"/>
                      <a:headEnd/>
                      <a:tailEnd/>
                    </a:ln>
                  </p:spPr>
                </p:pic>
              </p:grpSp>
            </p:grpSp>
          </p:grpSp>
          <p:cxnSp>
            <p:nvCxnSpPr>
              <p:cNvPr id="6" name="直接箭头连接符 5"/>
              <p:cNvCxnSpPr/>
              <p:nvPr/>
            </p:nvCxnSpPr>
            <p:spPr bwMode="auto">
              <a:xfrm>
                <a:off x="818772" y="5304332"/>
                <a:ext cx="10495427" cy="0"/>
              </a:xfrm>
              <a:prstGeom prst="straightConnector1">
                <a:avLst/>
              </a:prstGeom>
              <a:noFill/>
              <a:ln w="53975">
                <a:solidFill>
                  <a:srgbClr val="221815"/>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2494160" y="5131255"/>
                <a:ext cx="0" cy="346155"/>
              </a:xfrm>
              <a:prstGeom prst="line">
                <a:avLst/>
              </a:prstGeom>
              <a:noFill/>
              <a:ln w="53975">
                <a:solidFill>
                  <a:srgbClr val="221815"/>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5371864" y="5131255"/>
                <a:ext cx="0" cy="346155"/>
              </a:xfrm>
              <a:prstGeom prst="line">
                <a:avLst/>
              </a:prstGeom>
              <a:noFill/>
              <a:ln w="53975">
                <a:solidFill>
                  <a:srgbClr val="221815"/>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组合 8"/>
              <p:cNvGrpSpPr/>
              <p:nvPr/>
            </p:nvGrpSpPr>
            <p:grpSpPr>
              <a:xfrm>
                <a:off x="10156092" y="2313742"/>
                <a:ext cx="1304071" cy="1105341"/>
                <a:chOff x="10156092" y="2313742"/>
                <a:chExt cx="1304071" cy="1105341"/>
              </a:xfrm>
              <a:solidFill>
                <a:schemeClr val="bg1">
                  <a:lumMod val="75000"/>
                </a:schemeClr>
              </a:solidFill>
            </p:grpSpPr>
            <p:sp>
              <p:nvSpPr>
                <p:cNvPr id="249" name="Freeform 55"/>
                <p:cNvSpPr>
                  <a:spLocks/>
                </p:cNvSpPr>
                <p:nvPr/>
              </p:nvSpPr>
              <p:spPr bwMode="auto">
                <a:xfrm>
                  <a:off x="10212665" y="2753268"/>
                  <a:ext cx="204532" cy="79782"/>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56"/>
                <p:cNvSpPr>
                  <a:spLocks/>
                </p:cNvSpPr>
                <p:nvPr/>
              </p:nvSpPr>
              <p:spPr bwMode="auto">
                <a:xfrm>
                  <a:off x="10212665" y="2606759"/>
                  <a:ext cx="204532" cy="79782"/>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57"/>
                <p:cNvSpPr>
                  <a:spLocks/>
                </p:cNvSpPr>
                <p:nvPr/>
              </p:nvSpPr>
              <p:spPr bwMode="auto">
                <a:xfrm>
                  <a:off x="10212665" y="2899776"/>
                  <a:ext cx="204532" cy="79782"/>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58"/>
                <p:cNvSpPr>
                  <a:spLocks/>
                </p:cNvSpPr>
                <p:nvPr/>
              </p:nvSpPr>
              <p:spPr bwMode="auto">
                <a:xfrm>
                  <a:off x="10212665" y="3046285"/>
                  <a:ext cx="204532" cy="79782"/>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59"/>
                <p:cNvSpPr>
                  <a:spLocks/>
                </p:cNvSpPr>
                <p:nvPr/>
              </p:nvSpPr>
              <p:spPr bwMode="auto">
                <a:xfrm>
                  <a:off x="10212665" y="3192793"/>
                  <a:ext cx="204532" cy="79782"/>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60"/>
                <p:cNvSpPr>
                  <a:spLocks/>
                </p:cNvSpPr>
                <p:nvPr/>
              </p:nvSpPr>
              <p:spPr bwMode="auto">
                <a:xfrm>
                  <a:off x="10462165" y="2753268"/>
                  <a:ext cx="204532" cy="79782"/>
                </a:xfrm>
                <a:custGeom>
                  <a:avLst/>
                  <a:gdLst/>
                  <a:ahLst/>
                  <a:cxnLst>
                    <a:cxn ang="0">
                      <a:pos x="2532" y="421"/>
                    </a:cxn>
                    <a:cxn ang="0">
                      <a:pos x="2392" y="840"/>
                    </a:cxn>
                    <a:cxn ang="0">
                      <a:pos x="2251" y="980"/>
                    </a:cxn>
                    <a:cxn ang="0">
                      <a:pos x="281" y="980"/>
                    </a:cxn>
                    <a:cxn ang="0">
                      <a:pos x="0" y="840"/>
                    </a:cxn>
                    <a:cxn ang="0">
                      <a:pos x="0" y="421"/>
                    </a:cxn>
                    <a:cxn ang="0">
                      <a:pos x="0" y="140"/>
                    </a:cxn>
                    <a:cxn ang="0">
                      <a:pos x="281" y="0"/>
                    </a:cxn>
                    <a:cxn ang="0">
                      <a:pos x="2251" y="0"/>
                    </a:cxn>
                    <a:cxn ang="0">
                      <a:pos x="2392" y="140"/>
                    </a:cxn>
                    <a:cxn ang="0">
                      <a:pos x="2532" y="421"/>
                    </a:cxn>
                  </a:cxnLst>
                  <a:rect l="0" t="0" r="r" b="b"/>
                  <a:pathLst>
                    <a:path w="2532" h="980">
                      <a:moveTo>
                        <a:pt x="2532" y="421"/>
                      </a:moveTo>
                      <a:lnTo>
                        <a:pt x="2392" y="840"/>
                      </a:lnTo>
                      <a:lnTo>
                        <a:pt x="2251" y="980"/>
                      </a:lnTo>
                      <a:lnTo>
                        <a:pt x="281" y="980"/>
                      </a:lnTo>
                      <a:lnTo>
                        <a:pt x="0" y="840"/>
                      </a:lnTo>
                      <a:lnTo>
                        <a:pt x="0" y="421"/>
                      </a:lnTo>
                      <a:lnTo>
                        <a:pt x="0" y="140"/>
                      </a:lnTo>
                      <a:lnTo>
                        <a:pt x="281" y="0"/>
                      </a:lnTo>
                      <a:lnTo>
                        <a:pt x="2251" y="0"/>
                      </a:lnTo>
                      <a:lnTo>
                        <a:pt x="2392" y="140"/>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Freeform 61"/>
                <p:cNvSpPr>
                  <a:spLocks/>
                </p:cNvSpPr>
                <p:nvPr/>
              </p:nvSpPr>
              <p:spPr bwMode="auto">
                <a:xfrm>
                  <a:off x="10462165" y="2313742"/>
                  <a:ext cx="204532" cy="78331"/>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62"/>
                <p:cNvSpPr>
                  <a:spLocks/>
                </p:cNvSpPr>
                <p:nvPr/>
              </p:nvSpPr>
              <p:spPr bwMode="auto">
                <a:xfrm>
                  <a:off x="10462165" y="2460251"/>
                  <a:ext cx="204532" cy="79782"/>
                </a:xfrm>
                <a:custGeom>
                  <a:avLst/>
                  <a:gdLst/>
                  <a:ahLst/>
                  <a:cxnLst>
                    <a:cxn ang="0">
                      <a:pos x="2532" y="419"/>
                    </a:cxn>
                    <a:cxn ang="0">
                      <a:pos x="2392" y="840"/>
                    </a:cxn>
                    <a:cxn ang="0">
                      <a:pos x="2251" y="980"/>
                    </a:cxn>
                    <a:cxn ang="0">
                      <a:pos x="281" y="980"/>
                    </a:cxn>
                    <a:cxn ang="0">
                      <a:pos x="0" y="840"/>
                    </a:cxn>
                    <a:cxn ang="0">
                      <a:pos x="0" y="419"/>
                    </a:cxn>
                    <a:cxn ang="0">
                      <a:pos x="0" y="140"/>
                    </a:cxn>
                    <a:cxn ang="0">
                      <a:pos x="281" y="0"/>
                    </a:cxn>
                    <a:cxn ang="0">
                      <a:pos x="2251" y="0"/>
                    </a:cxn>
                    <a:cxn ang="0">
                      <a:pos x="2392" y="140"/>
                    </a:cxn>
                    <a:cxn ang="0">
                      <a:pos x="2532" y="419"/>
                    </a:cxn>
                  </a:cxnLst>
                  <a:rect l="0" t="0" r="r" b="b"/>
                  <a:pathLst>
                    <a:path w="2532" h="980">
                      <a:moveTo>
                        <a:pt x="2532" y="419"/>
                      </a:moveTo>
                      <a:lnTo>
                        <a:pt x="2392" y="840"/>
                      </a:lnTo>
                      <a:lnTo>
                        <a:pt x="2251" y="980"/>
                      </a:lnTo>
                      <a:lnTo>
                        <a:pt x="281" y="980"/>
                      </a:lnTo>
                      <a:lnTo>
                        <a:pt x="0" y="840"/>
                      </a:lnTo>
                      <a:lnTo>
                        <a:pt x="0" y="419"/>
                      </a:lnTo>
                      <a:lnTo>
                        <a:pt x="0" y="140"/>
                      </a:lnTo>
                      <a:lnTo>
                        <a:pt x="281" y="0"/>
                      </a:lnTo>
                      <a:lnTo>
                        <a:pt x="2251" y="0"/>
                      </a:lnTo>
                      <a:lnTo>
                        <a:pt x="2392" y="140"/>
                      </a:lnTo>
                      <a:lnTo>
                        <a:pt x="2532"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63"/>
                <p:cNvSpPr>
                  <a:spLocks/>
                </p:cNvSpPr>
                <p:nvPr/>
              </p:nvSpPr>
              <p:spPr bwMode="auto">
                <a:xfrm>
                  <a:off x="10462165" y="2606759"/>
                  <a:ext cx="204532" cy="79782"/>
                </a:xfrm>
                <a:custGeom>
                  <a:avLst/>
                  <a:gdLst/>
                  <a:ahLst/>
                  <a:cxnLst>
                    <a:cxn ang="0">
                      <a:pos x="2532" y="421"/>
                    </a:cxn>
                    <a:cxn ang="0">
                      <a:pos x="2392" y="840"/>
                    </a:cxn>
                    <a:cxn ang="0">
                      <a:pos x="2251" y="980"/>
                    </a:cxn>
                    <a:cxn ang="0">
                      <a:pos x="281" y="980"/>
                    </a:cxn>
                    <a:cxn ang="0">
                      <a:pos x="0" y="840"/>
                    </a:cxn>
                    <a:cxn ang="0">
                      <a:pos x="0" y="421"/>
                    </a:cxn>
                    <a:cxn ang="0">
                      <a:pos x="0" y="141"/>
                    </a:cxn>
                    <a:cxn ang="0">
                      <a:pos x="281" y="0"/>
                    </a:cxn>
                    <a:cxn ang="0">
                      <a:pos x="2251" y="0"/>
                    </a:cxn>
                    <a:cxn ang="0">
                      <a:pos x="2392" y="141"/>
                    </a:cxn>
                    <a:cxn ang="0">
                      <a:pos x="2532" y="421"/>
                    </a:cxn>
                  </a:cxnLst>
                  <a:rect l="0" t="0" r="r" b="b"/>
                  <a:pathLst>
                    <a:path w="2532" h="980">
                      <a:moveTo>
                        <a:pt x="2532" y="421"/>
                      </a:moveTo>
                      <a:lnTo>
                        <a:pt x="2392" y="840"/>
                      </a:lnTo>
                      <a:lnTo>
                        <a:pt x="2251" y="980"/>
                      </a:lnTo>
                      <a:lnTo>
                        <a:pt x="281" y="980"/>
                      </a:lnTo>
                      <a:lnTo>
                        <a:pt x="0" y="840"/>
                      </a:lnTo>
                      <a:lnTo>
                        <a:pt x="0" y="421"/>
                      </a:lnTo>
                      <a:lnTo>
                        <a:pt x="0" y="141"/>
                      </a:lnTo>
                      <a:lnTo>
                        <a:pt x="281" y="0"/>
                      </a:lnTo>
                      <a:lnTo>
                        <a:pt x="2251" y="0"/>
                      </a:lnTo>
                      <a:lnTo>
                        <a:pt x="2392" y="141"/>
                      </a:lnTo>
                      <a:lnTo>
                        <a:pt x="2532"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64"/>
                <p:cNvSpPr>
                  <a:spLocks/>
                </p:cNvSpPr>
                <p:nvPr/>
              </p:nvSpPr>
              <p:spPr bwMode="auto">
                <a:xfrm>
                  <a:off x="10462165" y="2899776"/>
                  <a:ext cx="204532" cy="79782"/>
                </a:xfrm>
                <a:custGeom>
                  <a:avLst/>
                  <a:gdLst/>
                  <a:ahLst/>
                  <a:cxnLst>
                    <a:cxn ang="0">
                      <a:pos x="2532" y="559"/>
                    </a:cxn>
                    <a:cxn ang="0">
                      <a:pos x="2392" y="840"/>
                    </a:cxn>
                    <a:cxn ang="0">
                      <a:pos x="2251" y="980"/>
                    </a:cxn>
                    <a:cxn ang="0">
                      <a:pos x="281" y="980"/>
                    </a:cxn>
                    <a:cxn ang="0">
                      <a:pos x="0" y="840"/>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40"/>
                      </a:lnTo>
                      <a:lnTo>
                        <a:pt x="2251" y="980"/>
                      </a:lnTo>
                      <a:lnTo>
                        <a:pt x="281" y="980"/>
                      </a:lnTo>
                      <a:lnTo>
                        <a:pt x="0" y="840"/>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Freeform 65"/>
                <p:cNvSpPr>
                  <a:spLocks/>
                </p:cNvSpPr>
                <p:nvPr/>
              </p:nvSpPr>
              <p:spPr bwMode="auto">
                <a:xfrm>
                  <a:off x="10462165" y="3046285"/>
                  <a:ext cx="204532" cy="79782"/>
                </a:xfrm>
                <a:custGeom>
                  <a:avLst/>
                  <a:gdLst/>
                  <a:ahLst/>
                  <a:cxnLst>
                    <a:cxn ang="0">
                      <a:pos x="2532" y="559"/>
                    </a:cxn>
                    <a:cxn ang="0">
                      <a:pos x="2392" y="839"/>
                    </a:cxn>
                    <a:cxn ang="0">
                      <a:pos x="2251" y="980"/>
                    </a:cxn>
                    <a:cxn ang="0">
                      <a:pos x="281" y="980"/>
                    </a:cxn>
                    <a:cxn ang="0">
                      <a:pos x="0" y="839"/>
                    </a:cxn>
                    <a:cxn ang="0">
                      <a:pos x="0" y="559"/>
                    </a:cxn>
                    <a:cxn ang="0">
                      <a:pos x="0" y="140"/>
                    </a:cxn>
                    <a:cxn ang="0">
                      <a:pos x="281" y="0"/>
                    </a:cxn>
                    <a:cxn ang="0">
                      <a:pos x="2251" y="0"/>
                    </a:cxn>
                    <a:cxn ang="0">
                      <a:pos x="2392" y="140"/>
                    </a:cxn>
                    <a:cxn ang="0">
                      <a:pos x="2532" y="559"/>
                    </a:cxn>
                  </a:cxnLst>
                  <a:rect l="0" t="0" r="r" b="b"/>
                  <a:pathLst>
                    <a:path w="2532" h="980">
                      <a:moveTo>
                        <a:pt x="2532" y="559"/>
                      </a:moveTo>
                      <a:lnTo>
                        <a:pt x="2392" y="839"/>
                      </a:lnTo>
                      <a:lnTo>
                        <a:pt x="2251" y="980"/>
                      </a:lnTo>
                      <a:lnTo>
                        <a:pt x="281" y="980"/>
                      </a:lnTo>
                      <a:lnTo>
                        <a:pt x="0" y="839"/>
                      </a:lnTo>
                      <a:lnTo>
                        <a:pt x="0" y="559"/>
                      </a:lnTo>
                      <a:lnTo>
                        <a:pt x="0" y="140"/>
                      </a:lnTo>
                      <a:lnTo>
                        <a:pt x="281" y="0"/>
                      </a:lnTo>
                      <a:lnTo>
                        <a:pt x="2251" y="0"/>
                      </a:lnTo>
                      <a:lnTo>
                        <a:pt x="239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0" name="Freeform 66"/>
                <p:cNvSpPr>
                  <a:spLocks/>
                </p:cNvSpPr>
                <p:nvPr/>
              </p:nvSpPr>
              <p:spPr bwMode="auto">
                <a:xfrm>
                  <a:off x="10462165" y="3192793"/>
                  <a:ext cx="204532" cy="79782"/>
                </a:xfrm>
                <a:custGeom>
                  <a:avLst/>
                  <a:gdLst/>
                  <a:ahLst/>
                  <a:cxnLst>
                    <a:cxn ang="0">
                      <a:pos x="2532" y="561"/>
                    </a:cxn>
                    <a:cxn ang="0">
                      <a:pos x="2392" y="840"/>
                    </a:cxn>
                    <a:cxn ang="0">
                      <a:pos x="2251" y="980"/>
                    </a:cxn>
                    <a:cxn ang="0">
                      <a:pos x="281" y="980"/>
                    </a:cxn>
                    <a:cxn ang="0">
                      <a:pos x="0" y="840"/>
                    </a:cxn>
                    <a:cxn ang="0">
                      <a:pos x="0" y="561"/>
                    </a:cxn>
                    <a:cxn ang="0">
                      <a:pos x="0" y="140"/>
                    </a:cxn>
                    <a:cxn ang="0">
                      <a:pos x="281" y="0"/>
                    </a:cxn>
                    <a:cxn ang="0">
                      <a:pos x="2251" y="0"/>
                    </a:cxn>
                    <a:cxn ang="0">
                      <a:pos x="2392" y="140"/>
                    </a:cxn>
                    <a:cxn ang="0">
                      <a:pos x="2532" y="561"/>
                    </a:cxn>
                  </a:cxnLst>
                  <a:rect l="0" t="0" r="r" b="b"/>
                  <a:pathLst>
                    <a:path w="2532" h="980">
                      <a:moveTo>
                        <a:pt x="2532" y="561"/>
                      </a:moveTo>
                      <a:lnTo>
                        <a:pt x="2392" y="840"/>
                      </a:lnTo>
                      <a:lnTo>
                        <a:pt x="2251" y="980"/>
                      </a:lnTo>
                      <a:lnTo>
                        <a:pt x="281" y="980"/>
                      </a:lnTo>
                      <a:lnTo>
                        <a:pt x="0" y="840"/>
                      </a:lnTo>
                      <a:lnTo>
                        <a:pt x="0" y="561"/>
                      </a:lnTo>
                      <a:lnTo>
                        <a:pt x="0" y="140"/>
                      </a:lnTo>
                      <a:lnTo>
                        <a:pt x="281" y="0"/>
                      </a:lnTo>
                      <a:lnTo>
                        <a:pt x="2251" y="0"/>
                      </a:lnTo>
                      <a:lnTo>
                        <a:pt x="239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1" name="Freeform 67"/>
                <p:cNvSpPr>
                  <a:spLocks/>
                </p:cNvSpPr>
                <p:nvPr/>
              </p:nvSpPr>
              <p:spPr bwMode="auto">
                <a:xfrm>
                  <a:off x="10711664" y="2753268"/>
                  <a:ext cx="204532" cy="79782"/>
                </a:xfrm>
                <a:custGeom>
                  <a:avLst/>
                  <a:gdLst/>
                  <a:ahLst/>
                  <a:cxnLst>
                    <a:cxn ang="0">
                      <a:pos x="2533" y="421"/>
                    </a:cxn>
                    <a:cxn ang="0">
                      <a:pos x="2392" y="840"/>
                    </a:cxn>
                    <a:cxn ang="0">
                      <a:pos x="2252" y="980"/>
                    </a:cxn>
                    <a:cxn ang="0">
                      <a:pos x="141" y="980"/>
                    </a:cxn>
                    <a:cxn ang="0">
                      <a:pos x="0" y="840"/>
                    </a:cxn>
                    <a:cxn ang="0">
                      <a:pos x="0" y="421"/>
                    </a:cxn>
                    <a:cxn ang="0">
                      <a:pos x="0" y="140"/>
                    </a:cxn>
                    <a:cxn ang="0">
                      <a:pos x="141" y="0"/>
                    </a:cxn>
                    <a:cxn ang="0">
                      <a:pos x="2252" y="0"/>
                    </a:cxn>
                    <a:cxn ang="0">
                      <a:pos x="2392" y="140"/>
                    </a:cxn>
                    <a:cxn ang="0">
                      <a:pos x="2533" y="421"/>
                    </a:cxn>
                  </a:cxnLst>
                  <a:rect l="0" t="0" r="r" b="b"/>
                  <a:pathLst>
                    <a:path w="2533" h="980">
                      <a:moveTo>
                        <a:pt x="2533" y="421"/>
                      </a:moveTo>
                      <a:lnTo>
                        <a:pt x="2392" y="840"/>
                      </a:lnTo>
                      <a:lnTo>
                        <a:pt x="2252" y="980"/>
                      </a:lnTo>
                      <a:lnTo>
                        <a:pt x="141" y="980"/>
                      </a:lnTo>
                      <a:lnTo>
                        <a:pt x="0" y="840"/>
                      </a:lnTo>
                      <a:lnTo>
                        <a:pt x="0" y="421"/>
                      </a:lnTo>
                      <a:lnTo>
                        <a:pt x="0" y="140"/>
                      </a:lnTo>
                      <a:lnTo>
                        <a:pt x="141" y="0"/>
                      </a:lnTo>
                      <a:lnTo>
                        <a:pt x="2252" y="0"/>
                      </a:lnTo>
                      <a:lnTo>
                        <a:pt x="2392" y="140"/>
                      </a:lnTo>
                      <a:lnTo>
                        <a:pt x="2533"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2" name="Freeform 68"/>
                <p:cNvSpPr>
                  <a:spLocks/>
                </p:cNvSpPr>
                <p:nvPr/>
              </p:nvSpPr>
              <p:spPr bwMode="auto">
                <a:xfrm>
                  <a:off x="10711664" y="2899776"/>
                  <a:ext cx="204532" cy="79782"/>
                </a:xfrm>
                <a:custGeom>
                  <a:avLst/>
                  <a:gdLst/>
                  <a:ahLst/>
                  <a:cxnLst>
                    <a:cxn ang="0">
                      <a:pos x="2533" y="559"/>
                    </a:cxn>
                    <a:cxn ang="0">
                      <a:pos x="2392" y="840"/>
                    </a:cxn>
                    <a:cxn ang="0">
                      <a:pos x="2252" y="980"/>
                    </a:cxn>
                    <a:cxn ang="0">
                      <a:pos x="141" y="980"/>
                    </a:cxn>
                    <a:cxn ang="0">
                      <a:pos x="0" y="840"/>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40"/>
                      </a:lnTo>
                      <a:lnTo>
                        <a:pt x="2252" y="980"/>
                      </a:lnTo>
                      <a:lnTo>
                        <a:pt x="141" y="980"/>
                      </a:lnTo>
                      <a:lnTo>
                        <a:pt x="0" y="840"/>
                      </a:lnTo>
                      <a:lnTo>
                        <a:pt x="0" y="559"/>
                      </a:lnTo>
                      <a:lnTo>
                        <a:pt x="0" y="140"/>
                      </a:lnTo>
                      <a:lnTo>
                        <a:pt x="141" y="0"/>
                      </a:lnTo>
                      <a:lnTo>
                        <a:pt x="2252" y="0"/>
                      </a:lnTo>
                      <a:lnTo>
                        <a:pt x="2392" y="140"/>
                      </a:lnTo>
                      <a:lnTo>
                        <a:pt x="2533"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3" name="Freeform 69"/>
                <p:cNvSpPr>
                  <a:spLocks/>
                </p:cNvSpPr>
                <p:nvPr/>
              </p:nvSpPr>
              <p:spPr bwMode="auto">
                <a:xfrm>
                  <a:off x="10711664" y="3046285"/>
                  <a:ext cx="204532" cy="79782"/>
                </a:xfrm>
                <a:custGeom>
                  <a:avLst/>
                  <a:gdLst/>
                  <a:ahLst/>
                  <a:cxnLst>
                    <a:cxn ang="0">
                      <a:pos x="2533" y="559"/>
                    </a:cxn>
                    <a:cxn ang="0">
                      <a:pos x="2392" y="839"/>
                    </a:cxn>
                    <a:cxn ang="0">
                      <a:pos x="2252" y="980"/>
                    </a:cxn>
                    <a:cxn ang="0">
                      <a:pos x="141" y="980"/>
                    </a:cxn>
                    <a:cxn ang="0">
                      <a:pos x="0" y="839"/>
                    </a:cxn>
                    <a:cxn ang="0">
                      <a:pos x="0" y="559"/>
                    </a:cxn>
                    <a:cxn ang="0">
                      <a:pos x="0" y="140"/>
                    </a:cxn>
                    <a:cxn ang="0">
                      <a:pos x="141" y="0"/>
                    </a:cxn>
                    <a:cxn ang="0">
                      <a:pos x="2252" y="0"/>
                    </a:cxn>
                    <a:cxn ang="0">
                      <a:pos x="2392" y="140"/>
                    </a:cxn>
                    <a:cxn ang="0">
                      <a:pos x="2533" y="559"/>
                    </a:cxn>
                  </a:cxnLst>
                  <a:rect l="0" t="0" r="r" b="b"/>
                  <a:pathLst>
                    <a:path w="2533" h="980">
                      <a:moveTo>
                        <a:pt x="2533" y="559"/>
                      </a:moveTo>
                      <a:lnTo>
                        <a:pt x="2392" y="839"/>
                      </a:lnTo>
                      <a:lnTo>
                        <a:pt x="2252" y="980"/>
                      </a:lnTo>
                      <a:lnTo>
                        <a:pt x="141" y="980"/>
                      </a:lnTo>
                      <a:lnTo>
                        <a:pt x="0" y="839"/>
                      </a:lnTo>
                      <a:lnTo>
                        <a:pt x="0" y="559"/>
                      </a:lnTo>
                      <a:lnTo>
                        <a:pt x="0" y="140"/>
                      </a:lnTo>
                      <a:lnTo>
                        <a:pt x="141" y="0"/>
                      </a:lnTo>
                      <a:lnTo>
                        <a:pt x="2252" y="0"/>
                      </a:lnTo>
                      <a:lnTo>
                        <a:pt x="2392" y="140"/>
                      </a:lnTo>
                      <a:lnTo>
                        <a:pt x="2533"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4" name="Freeform 70"/>
                <p:cNvSpPr>
                  <a:spLocks/>
                </p:cNvSpPr>
                <p:nvPr/>
              </p:nvSpPr>
              <p:spPr bwMode="auto">
                <a:xfrm>
                  <a:off x="10711664" y="3192793"/>
                  <a:ext cx="204532" cy="79782"/>
                </a:xfrm>
                <a:custGeom>
                  <a:avLst/>
                  <a:gdLst/>
                  <a:ahLst/>
                  <a:cxnLst>
                    <a:cxn ang="0">
                      <a:pos x="2533" y="561"/>
                    </a:cxn>
                    <a:cxn ang="0">
                      <a:pos x="2392" y="840"/>
                    </a:cxn>
                    <a:cxn ang="0">
                      <a:pos x="2252" y="980"/>
                    </a:cxn>
                    <a:cxn ang="0">
                      <a:pos x="141" y="980"/>
                    </a:cxn>
                    <a:cxn ang="0">
                      <a:pos x="0" y="840"/>
                    </a:cxn>
                    <a:cxn ang="0">
                      <a:pos x="0" y="561"/>
                    </a:cxn>
                    <a:cxn ang="0">
                      <a:pos x="0" y="140"/>
                    </a:cxn>
                    <a:cxn ang="0">
                      <a:pos x="141" y="0"/>
                    </a:cxn>
                    <a:cxn ang="0">
                      <a:pos x="2252" y="0"/>
                    </a:cxn>
                    <a:cxn ang="0">
                      <a:pos x="2392" y="140"/>
                    </a:cxn>
                    <a:cxn ang="0">
                      <a:pos x="2533" y="561"/>
                    </a:cxn>
                  </a:cxnLst>
                  <a:rect l="0" t="0" r="r" b="b"/>
                  <a:pathLst>
                    <a:path w="2533" h="980">
                      <a:moveTo>
                        <a:pt x="2533" y="561"/>
                      </a:moveTo>
                      <a:lnTo>
                        <a:pt x="2392" y="840"/>
                      </a:lnTo>
                      <a:lnTo>
                        <a:pt x="2252" y="980"/>
                      </a:lnTo>
                      <a:lnTo>
                        <a:pt x="141" y="980"/>
                      </a:lnTo>
                      <a:lnTo>
                        <a:pt x="0" y="840"/>
                      </a:lnTo>
                      <a:lnTo>
                        <a:pt x="0" y="561"/>
                      </a:lnTo>
                      <a:lnTo>
                        <a:pt x="0" y="140"/>
                      </a:lnTo>
                      <a:lnTo>
                        <a:pt x="141" y="0"/>
                      </a:lnTo>
                      <a:lnTo>
                        <a:pt x="2252" y="0"/>
                      </a:lnTo>
                      <a:lnTo>
                        <a:pt x="2392" y="140"/>
                      </a:lnTo>
                      <a:lnTo>
                        <a:pt x="2533"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5" name="Freeform 71"/>
                <p:cNvSpPr>
                  <a:spLocks/>
                </p:cNvSpPr>
                <p:nvPr/>
              </p:nvSpPr>
              <p:spPr bwMode="auto">
                <a:xfrm>
                  <a:off x="10961164" y="2753268"/>
                  <a:ext cx="204532" cy="79782"/>
                </a:xfrm>
                <a:custGeom>
                  <a:avLst/>
                  <a:gdLst/>
                  <a:ahLst/>
                  <a:cxnLst>
                    <a:cxn ang="0">
                      <a:pos x="2534" y="421"/>
                    </a:cxn>
                    <a:cxn ang="0">
                      <a:pos x="2393" y="840"/>
                    </a:cxn>
                    <a:cxn ang="0">
                      <a:pos x="2252" y="980"/>
                    </a:cxn>
                    <a:cxn ang="0">
                      <a:pos x="141" y="980"/>
                    </a:cxn>
                    <a:cxn ang="0">
                      <a:pos x="0" y="840"/>
                    </a:cxn>
                    <a:cxn ang="0">
                      <a:pos x="0" y="421"/>
                    </a:cxn>
                    <a:cxn ang="0">
                      <a:pos x="0" y="140"/>
                    </a:cxn>
                    <a:cxn ang="0">
                      <a:pos x="141" y="0"/>
                    </a:cxn>
                    <a:cxn ang="0">
                      <a:pos x="2252" y="0"/>
                    </a:cxn>
                    <a:cxn ang="0">
                      <a:pos x="2393" y="140"/>
                    </a:cxn>
                    <a:cxn ang="0">
                      <a:pos x="2534" y="421"/>
                    </a:cxn>
                  </a:cxnLst>
                  <a:rect l="0" t="0" r="r" b="b"/>
                  <a:pathLst>
                    <a:path w="2534" h="980">
                      <a:moveTo>
                        <a:pt x="2534" y="421"/>
                      </a:moveTo>
                      <a:lnTo>
                        <a:pt x="2393" y="840"/>
                      </a:lnTo>
                      <a:lnTo>
                        <a:pt x="2252" y="980"/>
                      </a:lnTo>
                      <a:lnTo>
                        <a:pt x="141" y="980"/>
                      </a:lnTo>
                      <a:lnTo>
                        <a:pt x="0" y="840"/>
                      </a:lnTo>
                      <a:lnTo>
                        <a:pt x="0" y="421"/>
                      </a:lnTo>
                      <a:lnTo>
                        <a:pt x="0" y="140"/>
                      </a:lnTo>
                      <a:lnTo>
                        <a:pt x="141" y="0"/>
                      </a:lnTo>
                      <a:lnTo>
                        <a:pt x="2252" y="0"/>
                      </a:lnTo>
                      <a:lnTo>
                        <a:pt x="2393" y="140"/>
                      </a:lnTo>
                      <a:lnTo>
                        <a:pt x="2534"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Freeform 72"/>
                <p:cNvSpPr>
                  <a:spLocks/>
                </p:cNvSpPr>
                <p:nvPr/>
              </p:nvSpPr>
              <p:spPr bwMode="auto">
                <a:xfrm>
                  <a:off x="10961164" y="2460251"/>
                  <a:ext cx="204532" cy="79782"/>
                </a:xfrm>
                <a:custGeom>
                  <a:avLst/>
                  <a:gdLst/>
                  <a:ahLst/>
                  <a:cxnLst>
                    <a:cxn ang="0">
                      <a:pos x="2534" y="419"/>
                    </a:cxn>
                    <a:cxn ang="0">
                      <a:pos x="2393" y="840"/>
                    </a:cxn>
                    <a:cxn ang="0">
                      <a:pos x="2252" y="980"/>
                    </a:cxn>
                    <a:cxn ang="0">
                      <a:pos x="141" y="980"/>
                    </a:cxn>
                    <a:cxn ang="0">
                      <a:pos x="0" y="840"/>
                    </a:cxn>
                    <a:cxn ang="0">
                      <a:pos x="0" y="419"/>
                    </a:cxn>
                    <a:cxn ang="0">
                      <a:pos x="0" y="140"/>
                    </a:cxn>
                    <a:cxn ang="0">
                      <a:pos x="141" y="0"/>
                    </a:cxn>
                    <a:cxn ang="0">
                      <a:pos x="2252" y="0"/>
                    </a:cxn>
                    <a:cxn ang="0">
                      <a:pos x="2393" y="140"/>
                    </a:cxn>
                    <a:cxn ang="0">
                      <a:pos x="2534" y="419"/>
                    </a:cxn>
                  </a:cxnLst>
                  <a:rect l="0" t="0" r="r" b="b"/>
                  <a:pathLst>
                    <a:path w="2534" h="980">
                      <a:moveTo>
                        <a:pt x="2534" y="419"/>
                      </a:moveTo>
                      <a:lnTo>
                        <a:pt x="2393" y="840"/>
                      </a:lnTo>
                      <a:lnTo>
                        <a:pt x="2252" y="980"/>
                      </a:lnTo>
                      <a:lnTo>
                        <a:pt x="141" y="980"/>
                      </a:lnTo>
                      <a:lnTo>
                        <a:pt x="0" y="840"/>
                      </a:lnTo>
                      <a:lnTo>
                        <a:pt x="0" y="419"/>
                      </a:lnTo>
                      <a:lnTo>
                        <a:pt x="0" y="140"/>
                      </a:lnTo>
                      <a:lnTo>
                        <a:pt x="141" y="0"/>
                      </a:lnTo>
                      <a:lnTo>
                        <a:pt x="2252" y="0"/>
                      </a:lnTo>
                      <a:lnTo>
                        <a:pt x="2393" y="140"/>
                      </a:lnTo>
                      <a:lnTo>
                        <a:pt x="2534"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7" name="Freeform 73"/>
                <p:cNvSpPr>
                  <a:spLocks/>
                </p:cNvSpPr>
                <p:nvPr/>
              </p:nvSpPr>
              <p:spPr bwMode="auto">
                <a:xfrm>
                  <a:off x="10961164" y="2606759"/>
                  <a:ext cx="204532" cy="79782"/>
                </a:xfrm>
                <a:custGeom>
                  <a:avLst/>
                  <a:gdLst/>
                  <a:ahLst/>
                  <a:cxnLst>
                    <a:cxn ang="0">
                      <a:pos x="2534" y="421"/>
                    </a:cxn>
                    <a:cxn ang="0">
                      <a:pos x="2393" y="840"/>
                    </a:cxn>
                    <a:cxn ang="0">
                      <a:pos x="2252" y="980"/>
                    </a:cxn>
                    <a:cxn ang="0">
                      <a:pos x="141" y="980"/>
                    </a:cxn>
                    <a:cxn ang="0">
                      <a:pos x="0" y="840"/>
                    </a:cxn>
                    <a:cxn ang="0">
                      <a:pos x="0" y="421"/>
                    </a:cxn>
                    <a:cxn ang="0">
                      <a:pos x="0" y="141"/>
                    </a:cxn>
                    <a:cxn ang="0">
                      <a:pos x="141" y="0"/>
                    </a:cxn>
                    <a:cxn ang="0">
                      <a:pos x="2252" y="0"/>
                    </a:cxn>
                    <a:cxn ang="0">
                      <a:pos x="2393" y="141"/>
                    </a:cxn>
                    <a:cxn ang="0">
                      <a:pos x="2534" y="421"/>
                    </a:cxn>
                  </a:cxnLst>
                  <a:rect l="0" t="0" r="r" b="b"/>
                  <a:pathLst>
                    <a:path w="2534" h="980">
                      <a:moveTo>
                        <a:pt x="2534" y="421"/>
                      </a:moveTo>
                      <a:lnTo>
                        <a:pt x="2393" y="840"/>
                      </a:lnTo>
                      <a:lnTo>
                        <a:pt x="2252" y="980"/>
                      </a:lnTo>
                      <a:lnTo>
                        <a:pt x="141" y="980"/>
                      </a:lnTo>
                      <a:lnTo>
                        <a:pt x="0" y="840"/>
                      </a:lnTo>
                      <a:lnTo>
                        <a:pt x="0" y="421"/>
                      </a:lnTo>
                      <a:lnTo>
                        <a:pt x="0" y="141"/>
                      </a:lnTo>
                      <a:lnTo>
                        <a:pt x="141" y="0"/>
                      </a:lnTo>
                      <a:lnTo>
                        <a:pt x="2252" y="0"/>
                      </a:lnTo>
                      <a:lnTo>
                        <a:pt x="2393" y="141"/>
                      </a:lnTo>
                      <a:lnTo>
                        <a:pt x="2534"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Freeform 74"/>
                <p:cNvSpPr>
                  <a:spLocks/>
                </p:cNvSpPr>
                <p:nvPr/>
              </p:nvSpPr>
              <p:spPr bwMode="auto">
                <a:xfrm>
                  <a:off x="10961164" y="2899776"/>
                  <a:ext cx="204532" cy="79782"/>
                </a:xfrm>
                <a:custGeom>
                  <a:avLst/>
                  <a:gdLst/>
                  <a:ahLst/>
                  <a:cxnLst>
                    <a:cxn ang="0">
                      <a:pos x="2534" y="559"/>
                    </a:cxn>
                    <a:cxn ang="0">
                      <a:pos x="2393" y="840"/>
                    </a:cxn>
                    <a:cxn ang="0">
                      <a:pos x="2252" y="980"/>
                    </a:cxn>
                    <a:cxn ang="0">
                      <a:pos x="141" y="980"/>
                    </a:cxn>
                    <a:cxn ang="0">
                      <a:pos x="0" y="840"/>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40"/>
                      </a:lnTo>
                      <a:lnTo>
                        <a:pt x="2252" y="980"/>
                      </a:lnTo>
                      <a:lnTo>
                        <a:pt x="141" y="980"/>
                      </a:lnTo>
                      <a:lnTo>
                        <a:pt x="0" y="840"/>
                      </a:lnTo>
                      <a:lnTo>
                        <a:pt x="0" y="559"/>
                      </a:lnTo>
                      <a:lnTo>
                        <a:pt x="0" y="140"/>
                      </a:lnTo>
                      <a:lnTo>
                        <a:pt x="141" y="0"/>
                      </a:lnTo>
                      <a:lnTo>
                        <a:pt x="2252" y="0"/>
                      </a:lnTo>
                      <a:lnTo>
                        <a:pt x="2393" y="140"/>
                      </a:lnTo>
                      <a:lnTo>
                        <a:pt x="2534"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9" name="Freeform 75"/>
                <p:cNvSpPr>
                  <a:spLocks/>
                </p:cNvSpPr>
                <p:nvPr/>
              </p:nvSpPr>
              <p:spPr bwMode="auto">
                <a:xfrm>
                  <a:off x="10961164" y="3046285"/>
                  <a:ext cx="204532" cy="79782"/>
                </a:xfrm>
                <a:custGeom>
                  <a:avLst/>
                  <a:gdLst/>
                  <a:ahLst/>
                  <a:cxnLst>
                    <a:cxn ang="0">
                      <a:pos x="2534" y="559"/>
                    </a:cxn>
                    <a:cxn ang="0">
                      <a:pos x="2393" y="839"/>
                    </a:cxn>
                    <a:cxn ang="0">
                      <a:pos x="2252" y="980"/>
                    </a:cxn>
                    <a:cxn ang="0">
                      <a:pos x="141" y="980"/>
                    </a:cxn>
                    <a:cxn ang="0">
                      <a:pos x="0" y="839"/>
                    </a:cxn>
                    <a:cxn ang="0">
                      <a:pos x="0" y="559"/>
                    </a:cxn>
                    <a:cxn ang="0">
                      <a:pos x="0" y="140"/>
                    </a:cxn>
                    <a:cxn ang="0">
                      <a:pos x="141" y="0"/>
                    </a:cxn>
                    <a:cxn ang="0">
                      <a:pos x="2252" y="0"/>
                    </a:cxn>
                    <a:cxn ang="0">
                      <a:pos x="2393" y="140"/>
                    </a:cxn>
                    <a:cxn ang="0">
                      <a:pos x="2534" y="559"/>
                    </a:cxn>
                  </a:cxnLst>
                  <a:rect l="0" t="0" r="r" b="b"/>
                  <a:pathLst>
                    <a:path w="2534" h="980">
                      <a:moveTo>
                        <a:pt x="2534" y="559"/>
                      </a:moveTo>
                      <a:lnTo>
                        <a:pt x="2393" y="839"/>
                      </a:lnTo>
                      <a:lnTo>
                        <a:pt x="2252" y="980"/>
                      </a:lnTo>
                      <a:lnTo>
                        <a:pt x="141" y="980"/>
                      </a:lnTo>
                      <a:lnTo>
                        <a:pt x="0" y="839"/>
                      </a:lnTo>
                      <a:lnTo>
                        <a:pt x="0" y="559"/>
                      </a:lnTo>
                      <a:lnTo>
                        <a:pt x="0" y="140"/>
                      </a:lnTo>
                      <a:lnTo>
                        <a:pt x="141" y="0"/>
                      </a:lnTo>
                      <a:lnTo>
                        <a:pt x="2252" y="0"/>
                      </a:lnTo>
                      <a:lnTo>
                        <a:pt x="2393" y="140"/>
                      </a:lnTo>
                      <a:lnTo>
                        <a:pt x="2534"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Freeform 76"/>
                <p:cNvSpPr>
                  <a:spLocks/>
                </p:cNvSpPr>
                <p:nvPr/>
              </p:nvSpPr>
              <p:spPr bwMode="auto">
                <a:xfrm>
                  <a:off x="10961164" y="3192793"/>
                  <a:ext cx="204532" cy="79782"/>
                </a:xfrm>
                <a:custGeom>
                  <a:avLst/>
                  <a:gdLst/>
                  <a:ahLst/>
                  <a:cxnLst>
                    <a:cxn ang="0">
                      <a:pos x="2534" y="561"/>
                    </a:cxn>
                    <a:cxn ang="0">
                      <a:pos x="2393" y="840"/>
                    </a:cxn>
                    <a:cxn ang="0">
                      <a:pos x="2252" y="980"/>
                    </a:cxn>
                    <a:cxn ang="0">
                      <a:pos x="141" y="980"/>
                    </a:cxn>
                    <a:cxn ang="0">
                      <a:pos x="0" y="840"/>
                    </a:cxn>
                    <a:cxn ang="0">
                      <a:pos x="0" y="561"/>
                    </a:cxn>
                    <a:cxn ang="0">
                      <a:pos x="0" y="140"/>
                    </a:cxn>
                    <a:cxn ang="0">
                      <a:pos x="141" y="0"/>
                    </a:cxn>
                    <a:cxn ang="0">
                      <a:pos x="2252" y="0"/>
                    </a:cxn>
                    <a:cxn ang="0">
                      <a:pos x="2393" y="140"/>
                    </a:cxn>
                    <a:cxn ang="0">
                      <a:pos x="2534" y="561"/>
                    </a:cxn>
                  </a:cxnLst>
                  <a:rect l="0" t="0" r="r" b="b"/>
                  <a:pathLst>
                    <a:path w="2534" h="980">
                      <a:moveTo>
                        <a:pt x="2534" y="561"/>
                      </a:moveTo>
                      <a:lnTo>
                        <a:pt x="2393" y="840"/>
                      </a:lnTo>
                      <a:lnTo>
                        <a:pt x="2252" y="980"/>
                      </a:lnTo>
                      <a:lnTo>
                        <a:pt x="141" y="980"/>
                      </a:lnTo>
                      <a:lnTo>
                        <a:pt x="0" y="840"/>
                      </a:lnTo>
                      <a:lnTo>
                        <a:pt x="0" y="561"/>
                      </a:lnTo>
                      <a:lnTo>
                        <a:pt x="0" y="140"/>
                      </a:lnTo>
                      <a:lnTo>
                        <a:pt x="141" y="0"/>
                      </a:lnTo>
                      <a:lnTo>
                        <a:pt x="2252" y="0"/>
                      </a:lnTo>
                      <a:lnTo>
                        <a:pt x="2393" y="140"/>
                      </a:lnTo>
                      <a:lnTo>
                        <a:pt x="2534"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1" name="Freeform 77"/>
                <p:cNvSpPr>
                  <a:spLocks/>
                </p:cNvSpPr>
                <p:nvPr/>
              </p:nvSpPr>
              <p:spPr bwMode="auto">
                <a:xfrm>
                  <a:off x="11199059" y="2899776"/>
                  <a:ext cx="204532" cy="79782"/>
                </a:xfrm>
                <a:custGeom>
                  <a:avLst/>
                  <a:gdLst/>
                  <a:ahLst/>
                  <a:cxnLst>
                    <a:cxn ang="0">
                      <a:pos x="2532" y="559"/>
                    </a:cxn>
                    <a:cxn ang="0">
                      <a:pos x="2532" y="840"/>
                    </a:cxn>
                    <a:cxn ang="0">
                      <a:pos x="2392" y="980"/>
                    </a:cxn>
                    <a:cxn ang="0">
                      <a:pos x="281" y="980"/>
                    </a:cxn>
                    <a:cxn ang="0">
                      <a:pos x="140" y="840"/>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40"/>
                      </a:lnTo>
                      <a:lnTo>
                        <a:pt x="2392" y="980"/>
                      </a:lnTo>
                      <a:lnTo>
                        <a:pt x="281" y="980"/>
                      </a:lnTo>
                      <a:lnTo>
                        <a:pt x="140" y="840"/>
                      </a:lnTo>
                      <a:lnTo>
                        <a:pt x="0" y="559"/>
                      </a:lnTo>
                      <a:lnTo>
                        <a:pt x="140" y="140"/>
                      </a:lnTo>
                      <a:lnTo>
                        <a:pt x="281" y="0"/>
                      </a:lnTo>
                      <a:lnTo>
                        <a:pt x="2392" y="0"/>
                      </a:lnTo>
                      <a:lnTo>
                        <a:pt x="253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Freeform 78"/>
                <p:cNvSpPr>
                  <a:spLocks/>
                </p:cNvSpPr>
                <p:nvPr/>
              </p:nvSpPr>
              <p:spPr bwMode="auto">
                <a:xfrm>
                  <a:off x="11199059" y="3046285"/>
                  <a:ext cx="204532" cy="79782"/>
                </a:xfrm>
                <a:custGeom>
                  <a:avLst/>
                  <a:gdLst/>
                  <a:ahLst/>
                  <a:cxnLst>
                    <a:cxn ang="0">
                      <a:pos x="2532" y="559"/>
                    </a:cxn>
                    <a:cxn ang="0">
                      <a:pos x="2532" y="839"/>
                    </a:cxn>
                    <a:cxn ang="0">
                      <a:pos x="2392" y="980"/>
                    </a:cxn>
                    <a:cxn ang="0">
                      <a:pos x="281" y="980"/>
                    </a:cxn>
                    <a:cxn ang="0">
                      <a:pos x="140" y="839"/>
                    </a:cxn>
                    <a:cxn ang="0">
                      <a:pos x="0" y="559"/>
                    </a:cxn>
                    <a:cxn ang="0">
                      <a:pos x="140" y="140"/>
                    </a:cxn>
                    <a:cxn ang="0">
                      <a:pos x="281" y="0"/>
                    </a:cxn>
                    <a:cxn ang="0">
                      <a:pos x="2392" y="0"/>
                    </a:cxn>
                    <a:cxn ang="0">
                      <a:pos x="2532" y="140"/>
                    </a:cxn>
                    <a:cxn ang="0">
                      <a:pos x="2532" y="559"/>
                    </a:cxn>
                  </a:cxnLst>
                  <a:rect l="0" t="0" r="r" b="b"/>
                  <a:pathLst>
                    <a:path w="2532" h="980">
                      <a:moveTo>
                        <a:pt x="2532" y="559"/>
                      </a:moveTo>
                      <a:lnTo>
                        <a:pt x="2532" y="839"/>
                      </a:lnTo>
                      <a:lnTo>
                        <a:pt x="2392" y="980"/>
                      </a:lnTo>
                      <a:lnTo>
                        <a:pt x="281" y="980"/>
                      </a:lnTo>
                      <a:lnTo>
                        <a:pt x="140" y="839"/>
                      </a:lnTo>
                      <a:lnTo>
                        <a:pt x="0" y="559"/>
                      </a:lnTo>
                      <a:lnTo>
                        <a:pt x="140" y="140"/>
                      </a:lnTo>
                      <a:lnTo>
                        <a:pt x="281" y="0"/>
                      </a:lnTo>
                      <a:lnTo>
                        <a:pt x="2392" y="0"/>
                      </a:lnTo>
                      <a:lnTo>
                        <a:pt x="2532" y="140"/>
                      </a:lnTo>
                      <a:lnTo>
                        <a:pt x="2532" y="5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Freeform 79"/>
                <p:cNvSpPr>
                  <a:spLocks/>
                </p:cNvSpPr>
                <p:nvPr/>
              </p:nvSpPr>
              <p:spPr bwMode="auto">
                <a:xfrm>
                  <a:off x="11199059" y="3192793"/>
                  <a:ext cx="204532" cy="79782"/>
                </a:xfrm>
                <a:custGeom>
                  <a:avLst/>
                  <a:gdLst/>
                  <a:ahLst/>
                  <a:cxnLst>
                    <a:cxn ang="0">
                      <a:pos x="2532" y="561"/>
                    </a:cxn>
                    <a:cxn ang="0">
                      <a:pos x="2532" y="840"/>
                    </a:cxn>
                    <a:cxn ang="0">
                      <a:pos x="2392" y="980"/>
                    </a:cxn>
                    <a:cxn ang="0">
                      <a:pos x="281" y="980"/>
                    </a:cxn>
                    <a:cxn ang="0">
                      <a:pos x="140" y="840"/>
                    </a:cxn>
                    <a:cxn ang="0">
                      <a:pos x="0" y="561"/>
                    </a:cxn>
                    <a:cxn ang="0">
                      <a:pos x="140" y="140"/>
                    </a:cxn>
                    <a:cxn ang="0">
                      <a:pos x="281" y="0"/>
                    </a:cxn>
                    <a:cxn ang="0">
                      <a:pos x="2392" y="0"/>
                    </a:cxn>
                    <a:cxn ang="0">
                      <a:pos x="2532" y="140"/>
                    </a:cxn>
                    <a:cxn ang="0">
                      <a:pos x="2532" y="561"/>
                    </a:cxn>
                  </a:cxnLst>
                  <a:rect l="0" t="0" r="r" b="b"/>
                  <a:pathLst>
                    <a:path w="2532" h="980">
                      <a:moveTo>
                        <a:pt x="2532" y="561"/>
                      </a:moveTo>
                      <a:lnTo>
                        <a:pt x="2532" y="840"/>
                      </a:lnTo>
                      <a:lnTo>
                        <a:pt x="2392" y="980"/>
                      </a:lnTo>
                      <a:lnTo>
                        <a:pt x="281" y="980"/>
                      </a:lnTo>
                      <a:lnTo>
                        <a:pt x="140" y="840"/>
                      </a:lnTo>
                      <a:lnTo>
                        <a:pt x="0" y="561"/>
                      </a:lnTo>
                      <a:lnTo>
                        <a:pt x="140" y="140"/>
                      </a:lnTo>
                      <a:lnTo>
                        <a:pt x="281" y="0"/>
                      </a:lnTo>
                      <a:lnTo>
                        <a:pt x="2392" y="0"/>
                      </a:lnTo>
                      <a:lnTo>
                        <a:pt x="2532" y="140"/>
                      </a:lnTo>
                      <a:lnTo>
                        <a:pt x="2532" y="5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4" name="Freeform 80"/>
                <p:cNvSpPr>
                  <a:spLocks/>
                </p:cNvSpPr>
                <p:nvPr/>
              </p:nvSpPr>
              <p:spPr bwMode="auto">
                <a:xfrm>
                  <a:off x="10156092" y="3317542"/>
                  <a:ext cx="1304071" cy="101541"/>
                </a:xfrm>
                <a:custGeom>
                  <a:avLst/>
                  <a:gdLst/>
                  <a:ahLst/>
                  <a:cxnLst>
                    <a:cxn ang="0">
                      <a:pos x="16182" y="700"/>
                    </a:cxn>
                    <a:cxn ang="0">
                      <a:pos x="16041" y="1119"/>
                    </a:cxn>
                    <a:cxn ang="0">
                      <a:pos x="15901" y="1259"/>
                    </a:cxn>
                    <a:cxn ang="0">
                      <a:pos x="15760" y="1259"/>
                    </a:cxn>
                    <a:cxn ang="0">
                      <a:pos x="563" y="1259"/>
                    </a:cxn>
                    <a:cxn ang="0">
                      <a:pos x="281" y="1259"/>
                    </a:cxn>
                    <a:cxn ang="0">
                      <a:pos x="141" y="1119"/>
                    </a:cxn>
                    <a:cxn ang="0">
                      <a:pos x="0" y="700"/>
                    </a:cxn>
                    <a:cxn ang="0">
                      <a:pos x="141" y="139"/>
                    </a:cxn>
                    <a:cxn ang="0">
                      <a:pos x="281" y="0"/>
                    </a:cxn>
                    <a:cxn ang="0">
                      <a:pos x="563" y="0"/>
                    </a:cxn>
                    <a:cxn ang="0">
                      <a:pos x="15760" y="0"/>
                    </a:cxn>
                    <a:cxn ang="0">
                      <a:pos x="15901" y="0"/>
                    </a:cxn>
                    <a:cxn ang="0">
                      <a:pos x="16041" y="139"/>
                    </a:cxn>
                    <a:cxn ang="0">
                      <a:pos x="16182" y="700"/>
                    </a:cxn>
                  </a:cxnLst>
                  <a:rect l="0" t="0" r="r" b="b"/>
                  <a:pathLst>
                    <a:path w="16182" h="1259">
                      <a:moveTo>
                        <a:pt x="16182" y="700"/>
                      </a:moveTo>
                      <a:lnTo>
                        <a:pt x="16041" y="1119"/>
                      </a:lnTo>
                      <a:lnTo>
                        <a:pt x="15901" y="1259"/>
                      </a:lnTo>
                      <a:lnTo>
                        <a:pt x="15760" y="1259"/>
                      </a:lnTo>
                      <a:lnTo>
                        <a:pt x="563" y="1259"/>
                      </a:lnTo>
                      <a:lnTo>
                        <a:pt x="281" y="1259"/>
                      </a:lnTo>
                      <a:lnTo>
                        <a:pt x="141" y="1119"/>
                      </a:lnTo>
                      <a:lnTo>
                        <a:pt x="0" y="700"/>
                      </a:lnTo>
                      <a:lnTo>
                        <a:pt x="141" y="139"/>
                      </a:lnTo>
                      <a:lnTo>
                        <a:pt x="281" y="0"/>
                      </a:lnTo>
                      <a:lnTo>
                        <a:pt x="563" y="0"/>
                      </a:lnTo>
                      <a:lnTo>
                        <a:pt x="15760" y="0"/>
                      </a:lnTo>
                      <a:lnTo>
                        <a:pt x="15901" y="0"/>
                      </a:lnTo>
                      <a:lnTo>
                        <a:pt x="16041" y="139"/>
                      </a:lnTo>
                      <a:lnTo>
                        <a:pt x="16182" y="7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 name="直接连接符 9"/>
              <p:cNvCxnSpPr/>
              <p:nvPr/>
            </p:nvCxnSpPr>
            <p:spPr bwMode="auto">
              <a:xfrm>
                <a:off x="9599574" y="2891628"/>
                <a:ext cx="533080" cy="0"/>
              </a:xfrm>
              <a:prstGeom prst="line">
                <a:avLst/>
              </a:prstGeom>
              <a:noFill/>
              <a:ln w="50800">
                <a:solidFill>
                  <a:schemeClr val="bg1">
                    <a:lumMod val="50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bwMode="auto">
              <a:xfrm>
                <a:off x="5748019" y="1740085"/>
                <a:ext cx="4029246" cy="2700013"/>
              </a:xfrm>
              <a:prstGeom prst="rect">
                <a:avLst/>
              </a:prstGeom>
              <a:noFill/>
              <a:ln>
                <a:solidFill>
                  <a:srgbClr val="C7000B"/>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a:ln>
                    <a:noFill/>
                  </a:ln>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6" name="Picture 7" descr="\\eventsql\dvd\Online_ART\DVD_ART36\Artwork_Imagery\Icons - Illustrations\_ MISC ICONS\Connecting people icon.png"/>
              <p:cNvPicPr>
                <a:picLocks noChangeAspect="1" noChangeArrowheads="1"/>
              </p:cNvPicPr>
              <p:nvPr/>
            </p:nvPicPr>
            <p:blipFill>
              <a:blip r:embed="rId6" cstate="print"/>
              <a:srcRect/>
              <a:stretch>
                <a:fillRect/>
              </a:stretch>
            </p:blipFill>
            <p:spPr bwMode="auto">
              <a:xfrm>
                <a:off x="1067785" y="1321832"/>
                <a:ext cx="1138325" cy="1112539"/>
              </a:xfrm>
              <a:prstGeom prst="rect">
                <a:avLst/>
              </a:prstGeom>
              <a:noFill/>
              <a:ln w="9525">
                <a:noFill/>
                <a:miter lim="800000"/>
                <a:headEnd/>
                <a:tailEnd/>
              </a:ln>
            </p:spPr>
          </p:pic>
          <p:grpSp>
            <p:nvGrpSpPr>
              <p:cNvPr id="239" name="Group 206"/>
              <p:cNvGrpSpPr>
                <a:grpSpLocks noChangeAspect="1"/>
              </p:cNvGrpSpPr>
              <p:nvPr/>
            </p:nvGrpSpPr>
            <p:grpSpPr bwMode="auto">
              <a:xfrm>
                <a:off x="3934365" y="1339183"/>
                <a:ext cx="993398" cy="914927"/>
                <a:chOff x="527" y="3202"/>
                <a:chExt cx="720" cy="720"/>
              </a:xfrm>
            </p:grpSpPr>
            <p:grpSp>
              <p:nvGrpSpPr>
                <p:cNvPr id="240" name="Group 207"/>
                <p:cNvGrpSpPr>
                  <a:grpSpLocks noChangeAspect="1"/>
                </p:cNvGrpSpPr>
                <p:nvPr/>
              </p:nvGrpSpPr>
              <p:grpSpPr bwMode="auto">
                <a:xfrm>
                  <a:off x="527" y="3202"/>
                  <a:ext cx="720" cy="720"/>
                  <a:chOff x="1927" y="1593"/>
                  <a:chExt cx="622" cy="639"/>
                </a:xfrm>
              </p:grpSpPr>
              <p:pic>
                <p:nvPicPr>
                  <p:cNvPr id="247" name="Picture 208"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48" name="Oval 209"/>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1" name="Group 210"/>
                <p:cNvGrpSpPr>
                  <a:grpSpLocks noChangeAspect="1"/>
                </p:cNvGrpSpPr>
                <p:nvPr/>
              </p:nvGrpSpPr>
              <p:grpSpPr bwMode="auto">
                <a:xfrm>
                  <a:off x="626" y="3371"/>
                  <a:ext cx="575" cy="431"/>
                  <a:chOff x="480" y="3589"/>
                  <a:chExt cx="466" cy="348"/>
                </a:xfrm>
              </p:grpSpPr>
              <p:pic>
                <p:nvPicPr>
                  <p:cNvPr id="242" name="Picture 2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4" y="3589"/>
                    <a:ext cx="222" cy="289"/>
                  </a:xfrm>
                  <a:prstGeom prst="rect">
                    <a:avLst/>
                  </a:prstGeom>
                  <a:noFill/>
                  <a:ln w="9525">
                    <a:noFill/>
                    <a:miter lim="800000"/>
                    <a:headEnd/>
                    <a:tailEnd/>
                  </a:ln>
                </p:spPr>
              </p:pic>
              <p:grpSp>
                <p:nvGrpSpPr>
                  <p:cNvPr id="243" name="Group 212"/>
                  <p:cNvGrpSpPr>
                    <a:grpSpLocks noChangeAspect="1"/>
                  </p:cNvGrpSpPr>
                  <p:nvPr/>
                </p:nvGrpSpPr>
                <p:grpSpPr bwMode="auto">
                  <a:xfrm>
                    <a:off x="480" y="3610"/>
                    <a:ext cx="368" cy="327"/>
                    <a:chOff x="2788" y="1585"/>
                    <a:chExt cx="368" cy="327"/>
                  </a:xfrm>
                </p:grpSpPr>
                <p:pic>
                  <p:nvPicPr>
                    <p:cNvPr id="244" name="Picture 213" descr="report 2"/>
                    <p:cNvPicPr>
                      <a:picLocks noChangeAspect="1" noChangeArrowheads="1"/>
                    </p:cNvPicPr>
                    <p:nvPr/>
                  </p:nvPicPr>
                  <p:blipFill>
                    <a:blip r:embed="rId7" cstate="print"/>
                    <a:srcRect/>
                    <a:stretch>
                      <a:fillRect/>
                    </a:stretch>
                  </p:blipFill>
                  <p:spPr bwMode="auto">
                    <a:xfrm>
                      <a:off x="2788" y="1585"/>
                      <a:ext cx="266" cy="216"/>
                    </a:xfrm>
                    <a:prstGeom prst="rect">
                      <a:avLst/>
                    </a:prstGeom>
                    <a:noFill/>
                    <a:ln w="9525">
                      <a:noFill/>
                      <a:miter lim="800000"/>
                      <a:headEnd/>
                      <a:tailEnd/>
                    </a:ln>
                  </p:spPr>
                </p:pic>
                <p:pic>
                  <p:nvPicPr>
                    <p:cNvPr id="245" name="Picture 2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34" y="1623"/>
                      <a:ext cx="222" cy="289"/>
                    </a:xfrm>
                    <a:prstGeom prst="rect">
                      <a:avLst/>
                    </a:prstGeom>
                    <a:noFill/>
                    <a:ln w="9525">
                      <a:noFill/>
                      <a:miter lim="800000"/>
                      <a:headEnd/>
                      <a:tailEnd/>
                    </a:ln>
                  </p:spPr>
                </p:pic>
                <p:pic>
                  <p:nvPicPr>
                    <p:cNvPr id="246" name="Picture 215" descr="blue cylinder 2"/>
                    <p:cNvPicPr>
                      <a:picLocks noChangeAspect="1" noChangeArrowheads="1"/>
                    </p:cNvPicPr>
                    <p:nvPr/>
                  </p:nvPicPr>
                  <p:blipFill>
                    <a:blip r:embed="rId8" cstate="print"/>
                    <a:srcRect/>
                    <a:stretch>
                      <a:fillRect/>
                    </a:stretch>
                  </p:blipFill>
                  <p:spPr bwMode="auto">
                    <a:xfrm>
                      <a:off x="2831" y="1745"/>
                      <a:ext cx="142" cy="142"/>
                    </a:xfrm>
                    <a:prstGeom prst="rect">
                      <a:avLst/>
                    </a:prstGeom>
                    <a:noFill/>
                    <a:ln w="9525">
                      <a:noFill/>
                      <a:miter lim="800000"/>
                      <a:headEnd/>
                      <a:tailEnd/>
                    </a:ln>
                  </p:spPr>
                </p:pic>
              </p:grpSp>
            </p:grpSp>
          </p:grpSp>
          <p:grpSp>
            <p:nvGrpSpPr>
              <p:cNvPr id="217" name="Group 228"/>
              <p:cNvGrpSpPr>
                <a:grpSpLocks noChangeAspect="1"/>
              </p:cNvGrpSpPr>
              <p:nvPr/>
            </p:nvGrpSpPr>
            <p:grpSpPr bwMode="auto">
              <a:xfrm>
                <a:off x="3935866" y="2704497"/>
                <a:ext cx="993968" cy="914136"/>
                <a:chOff x="2404" y="3202"/>
                <a:chExt cx="720" cy="720"/>
              </a:xfrm>
            </p:grpSpPr>
            <p:grpSp>
              <p:nvGrpSpPr>
                <p:cNvPr id="219" name="Group 229"/>
                <p:cNvGrpSpPr>
                  <a:grpSpLocks noChangeAspect="1"/>
                </p:cNvGrpSpPr>
                <p:nvPr/>
              </p:nvGrpSpPr>
              <p:grpSpPr bwMode="auto">
                <a:xfrm>
                  <a:off x="2404" y="3202"/>
                  <a:ext cx="720" cy="720"/>
                  <a:chOff x="1927" y="1593"/>
                  <a:chExt cx="622" cy="639"/>
                </a:xfrm>
              </p:grpSpPr>
              <p:pic>
                <p:nvPicPr>
                  <p:cNvPr id="236" name="Picture 230" descr="workstation"/>
                  <p:cNvPicPr>
                    <a:picLocks noChangeAspect="1" noChangeArrowheads="1"/>
                  </p:cNvPicPr>
                  <p:nvPr/>
                </p:nvPicPr>
                <p:blipFill>
                  <a:blip r:embed="rId3" cstate="print"/>
                  <a:srcRect/>
                  <a:stretch>
                    <a:fillRect/>
                  </a:stretch>
                </p:blipFill>
                <p:spPr bwMode="auto">
                  <a:xfrm>
                    <a:off x="1927" y="1593"/>
                    <a:ext cx="622" cy="639"/>
                  </a:xfrm>
                  <a:prstGeom prst="rect">
                    <a:avLst/>
                  </a:prstGeom>
                  <a:noFill/>
                  <a:ln w="9525">
                    <a:noFill/>
                    <a:miter lim="800000"/>
                    <a:headEnd/>
                    <a:tailEnd/>
                  </a:ln>
                </p:spPr>
              </p:pic>
              <p:sp>
                <p:nvSpPr>
                  <p:cNvPr id="237" name="Oval 231"/>
                  <p:cNvSpPr>
                    <a:spLocks noChangeAspect="1" noChangeArrowheads="1"/>
                  </p:cNvSpPr>
                  <p:nvPr/>
                </p:nvSpPr>
                <p:spPr bwMode="auto">
                  <a:xfrm>
                    <a:off x="1980" y="1618"/>
                    <a:ext cx="518" cy="549"/>
                  </a:xfrm>
                  <a:prstGeom prst="ellipse">
                    <a:avLst/>
                  </a:prstGeom>
                  <a:solidFill>
                    <a:srgbClr val="FFFFFF"/>
                  </a:solidFill>
                  <a:ln w="1270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0" name="Group 232"/>
                <p:cNvGrpSpPr>
                  <a:grpSpLocks noChangeAspect="1"/>
                </p:cNvGrpSpPr>
                <p:nvPr/>
              </p:nvGrpSpPr>
              <p:grpSpPr bwMode="auto">
                <a:xfrm>
                  <a:off x="2519" y="3341"/>
                  <a:ext cx="492" cy="461"/>
                  <a:chOff x="3362" y="3298"/>
                  <a:chExt cx="492" cy="461"/>
                </a:xfrm>
              </p:grpSpPr>
              <p:pic>
                <p:nvPicPr>
                  <p:cNvPr id="221" name="Picture 2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0" y="3298"/>
                    <a:ext cx="284" cy="370"/>
                  </a:xfrm>
                  <a:prstGeom prst="rect">
                    <a:avLst/>
                  </a:prstGeom>
                  <a:noFill/>
                  <a:ln w="9525">
                    <a:noFill/>
                    <a:miter lim="800000"/>
                    <a:headEnd/>
                    <a:tailEnd/>
                  </a:ln>
                </p:spPr>
              </p:pic>
              <p:pic>
                <p:nvPicPr>
                  <p:cNvPr id="222" name="Picture 2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57" y="3389"/>
                    <a:ext cx="284" cy="370"/>
                  </a:xfrm>
                  <a:prstGeom prst="rect">
                    <a:avLst/>
                  </a:prstGeom>
                  <a:noFill/>
                  <a:ln w="9525">
                    <a:noFill/>
                    <a:miter lim="800000"/>
                    <a:headEnd/>
                    <a:tailEnd/>
                  </a:ln>
                </p:spPr>
              </p:pic>
              <p:grpSp>
                <p:nvGrpSpPr>
                  <p:cNvPr id="223" name="Group 235"/>
                  <p:cNvGrpSpPr>
                    <a:grpSpLocks noChangeAspect="1"/>
                  </p:cNvGrpSpPr>
                  <p:nvPr/>
                </p:nvGrpSpPr>
                <p:grpSpPr bwMode="auto">
                  <a:xfrm>
                    <a:off x="3362" y="3474"/>
                    <a:ext cx="184" cy="233"/>
                    <a:chOff x="3041" y="1900"/>
                    <a:chExt cx="503" cy="638"/>
                  </a:xfrm>
                </p:grpSpPr>
                <p:sp>
                  <p:nvSpPr>
                    <p:cNvPr id="224" name="AutoShape 236"/>
                    <p:cNvSpPr>
                      <a:spLocks noChangeAspect="1" noChangeArrowheads="1" noTextEdit="1"/>
                    </p:cNvSpPr>
                    <p:nvPr/>
                  </p:nvSpPr>
                  <p:spPr bwMode="auto">
                    <a:xfrm>
                      <a:off x="3041" y="1900"/>
                      <a:ext cx="503" cy="638"/>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237"/>
                    <p:cNvSpPr>
                      <a:spLocks noChangeAspect="1"/>
                    </p:cNvSpPr>
                    <p:nvPr/>
                  </p:nvSpPr>
                  <p:spPr bwMode="auto">
                    <a:xfrm>
                      <a:off x="3050" y="1905"/>
                      <a:ext cx="485" cy="626"/>
                    </a:xfrm>
                    <a:custGeom>
                      <a:avLst/>
                      <a:gdLst>
                        <a:gd name="T0" fmla="*/ 3 w 485"/>
                        <a:gd name="T1" fmla="*/ 7 h 626"/>
                        <a:gd name="T2" fmla="*/ 3 w 485"/>
                        <a:gd name="T3" fmla="*/ 7 h 626"/>
                        <a:gd name="T4" fmla="*/ 19 w 485"/>
                        <a:gd name="T5" fmla="*/ 0 h 626"/>
                        <a:gd name="T6" fmla="*/ 485 w 485"/>
                        <a:gd name="T7" fmla="*/ 269 h 626"/>
                        <a:gd name="T8" fmla="*/ 485 w 485"/>
                        <a:gd name="T9" fmla="*/ 619 h 626"/>
                        <a:gd name="T10" fmla="*/ 468 w 485"/>
                        <a:gd name="T11" fmla="*/ 626 h 626"/>
                        <a:gd name="T12" fmla="*/ 0 w 485"/>
                        <a:gd name="T13" fmla="*/ 357 h 626"/>
                        <a:gd name="T14" fmla="*/ 0 w 485"/>
                        <a:gd name="T15" fmla="*/ 7 h 626"/>
                        <a:gd name="T16" fmla="*/ 3 w 485"/>
                        <a:gd name="T17" fmla="*/ 7 h 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5"/>
                        <a:gd name="T28" fmla="*/ 0 h 626"/>
                        <a:gd name="T29" fmla="*/ 485 w 485"/>
                        <a:gd name="T30" fmla="*/ 626 h 6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5" h="626">
                          <a:moveTo>
                            <a:pt x="3" y="7"/>
                          </a:moveTo>
                          <a:lnTo>
                            <a:pt x="3" y="7"/>
                          </a:lnTo>
                          <a:lnTo>
                            <a:pt x="19" y="0"/>
                          </a:lnTo>
                          <a:lnTo>
                            <a:pt x="485" y="269"/>
                          </a:lnTo>
                          <a:lnTo>
                            <a:pt x="485" y="619"/>
                          </a:lnTo>
                          <a:lnTo>
                            <a:pt x="468" y="626"/>
                          </a:lnTo>
                          <a:lnTo>
                            <a:pt x="0" y="357"/>
                          </a:lnTo>
                          <a:lnTo>
                            <a:pt x="0" y="7"/>
                          </a:lnTo>
                          <a:lnTo>
                            <a:pt x="3" y="7"/>
                          </a:lnTo>
                          <a:close/>
                        </a:path>
                      </a:pathLst>
                    </a:custGeom>
                    <a:noFill/>
                    <a:ln w="22225">
                      <a:solidFill>
                        <a:srgbClr val="52515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Freeform 238"/>
                    <p:cNvSpPr>
                      <a:spLocks noChangeAspect="1"/>
                    </p:cNvSpPr>
                    <p:nvPr/>
                  </p:nvSpPr>
                  <p:spPr bwMode="auto">
                    <a:xfrm>
                      <a:off x="3050" y="1912"/>
                      <a:ext cx="468" cy="619"/>
                    </a:xfrm>
                    <a:custGeom>
                      <a:avLst/>
                      <a:gdLst>
                        <a:gd name="T0" fmla="*/ 0 w 468"/>
                        <a:gd name="T1" fmla="*/ 0 h 619"/>
                        <a:gd name="T2" fmla="*/ 468 w 468"/>
                        <a:gd name="T3" fmla="*/ 269 h 619"/>
                        <a:gd name="T4" fmla="*/ 468 w 468"/>
                        <a:gd name="T5" fmla="*/ 619 h 619"/>
                        <a:gd name="T6" fmla="*/ 0 w 468"/>
                        <a:gd name="T7" fmla="*/ 350 h 619"/>
                        <a:gd name="T8" fmla="*/ 0 w 468"/>
                        <a:gd name="T9" fmla="*/ 0 h 619"/>
                        <a:gd name="T10" fmla="*/ 0 60000 65536"/>
                        <a:gd name="T11" fmla="*/ 0 60000 65536"/>
                        <a:gd name="T12" fmla="*/ 0 60000 65536"/>
                        <a:gd name="T13" fmla="*/ 0 60000 65536"/>
                        <a:gd name="T14" fmla="*/ 0 60000 65536"/>
                        <a:gd name="T15" fmla="*/ 0 w 468"/>
                        <a:gd name="T16" fmla="*/ 0 h 619"/>
                        <a:gd name="T17" fmla="*/ 468 w 468"/>
                        <a:gd name="T18" fmla="*/ 619 h 619"/>
                      </a:gdLst>
                      <a:ahLst/>
                      <a:cxnLst>
                        <a:cxn ang="T10">
                          <a:pos x="T0" y="T1"/>
                        </a:cxn>
                        <a:cxn ang="T11">
                          <a:pos x="T2" y="T3"/>
                        </a:cxn>
                        <a:cxn ang="T12">
                          <a:pos x="T4" y="T5"/>
                        </a:cxn>
                        <a:cxn ang="T13">
                          <a:pos x="T6" y="T7"/>
                        </a:cxn>
                        <a:cxn ang="T14">
                          <a:pos x="T8" y="T9"/>
                        </a:cxn>
                      </a:cxnLst>
                      <a:rect l="T15" t="T16" r="T17" b="T18"/>
                      <a:pathLst>
                        <a:path w="468" h="619">
                          <a:moveTo>
                            <a:pt x="0" y="0"/>
                          </a:moveTo>
                          <a:lnTo>
                            <a:pt x="468" y="269"/>
                          </a:lnTo>
                          <a:lnTo>
                            <a:pt x="468" y="619"/>
                          </a:lnTo>
                          <a:lnTo>
                            <a:pt x="0" y="350"/>
                          </a:lnTo>
                          <a:lnTo>
                            <a:pt x="0" y="0"/>
                          </a:lnTo>
                          <a:close/>
                        </a:path>
                      </a:pathLst>
                    </a:custGeom>
                    <a:solidFill>
                      <a:srgbClr val="CDCDC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Freeform 239"/>
                    <p:cNvSpPr>
                      <a:spLocks noChangeAspect="1"/>
                    </p:cNvSpPr>
                    <p:nvPr/>
                  </p:nvSpPr>
                  <p:spPr bwMode="auto">
                    <a:xfrm>
                      <a:off x="3050" y="1912"/>
                      <a:ext cx="371" cy="350"/>
                    </a:xfrm>
                    <a:custGeom>
                      <a:avLst/>
                      <a:gdLst>
                        <a:gd name="T0" fmla="*/ 0 w 371"/>
                        <a:gd name="T1" fmla="*/ 0 h 350"/>
                        <a:gd name="T2" fmla="*/ 371 w 371"/>
                        <a:gd name="T3" fmla="*/ 215 h 350"/>
                        <a:gd name="T4" fmla="*/ 0 w 371"/>
                        <a:gd name="T5" fmla="*/ 350 h 350"/>
                        <a:gd name="T6" fmla="*/ 0 w 371"/>
                        <a:gd name="T7" fmla="*/ 0 h 350"/>
                        <a:gd name="T8" fmla="*/ 0 60000 65536"/>
                        <a:gd name="T9" fmla="*/ 0 60000 65536"/>
                        <a:gd name="T10" fmla="*/ 0 60000 65536"/>
                        <a:gd name="T11" fmla="*/ 0 60000 65536"/>
                        <a:gd name="T12" fmla="*/ 0 w 371"/>
                        <a:gd name="T13" fmla="*/ 0 h 350"/>
                        <a:gd name="T14" fmla="*/ 371 w 371"/>
                        <a:gd name="T15" fmla="*/ 350 h 350"/>
                      </a:gdLst>
                      <a:ahLst/>
                      <a:cxnLst>
                        <a:cxn ang="T8">
                          <a:pos x="T0" y="T1"/>
                        </a:cxn>
                        <a:cxn ang="T9">
                          <a:pos x="T2" y="T3"/>
                        </a:cxn>
                        <a:cxn ang="T10">
                          <a:pos x="T4" y="T5"/>
                        </a:cxn>
                        <a:cxn ang="T11">
                          <a:pos x="T6" y="T7"/>
                        </a:cxn>
                      </a:cxnLst>
                      <a:rect l="T12" t="T13" r="T14" b="T15"/>
                      <a:pathLst>
                        <a:path w="371" h="350">
                          <a:moveTo>
                            <a:pt x="0" y="0"/>
                          </a:moveTo>
                          <a:lnTo>
                            <a:pt x="371" y="215"/>
                          </a:lnTo>
                          <a:lnTo>
                            <a:pt x="0" y="350"/>
                          </a:lnTo>
                          <a:lnTo>
                            <a:pt x="0" y="0"/>
                          </a:lnTo>
                          <a:close/>
                        </a:path>
                      </a:pathLst>
                    </a:custGeom>
                    <a:solidFill>
                      <a:srgbClr val="E3E3E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Freeform 240"/>
                    <p:cNvSpPr>
                      <a:spLocks noChangeAspect="1"/>
                    </p:cNvSpPr>
                    <p:nvPr/>
                  </p:nvSpPr>
                  <p:spPr bwMode="auto">
                    <a:xfrm>
                      <a:off x="3053" y="1912"/>
                      <a:ext cx="465" cy="397"/>
                    </a:xfrm>
                    <a:custGeom>
                      <a:avLst/>
                      <a:gdLst>
                        <a:gd name="T0" fmla="*/ 0 w 465"/>
                        <a:gd name="T1" fmla="*/ 0 h 397"/>
                        <a:gd name="T2" fmla="*/ 191 w 465"/>
                        <a:gd name="T3" fmla="*/ 397 h 397"/>
                        <a:gd name="T4" fmla="*/ 465 w 465"/>
                        <a:gd name="T5" fmla="*/ 269 h 397"/>
                        <a:gd name="T6" fmla="*/ 0 w 465"/>
                        <a:gd name="T7" fmla="*/ 0 h 397"/>
                        <a:gd name="T8" fmla="*/ 0 60000 65536"/>
                        <a:gd name="T9" fmla="*/ 0 60000 65536"/>
                        <a:gd name="T10" fmla="*/ 0 60000 65536"/>
                        <a:gd name="T11" fmla="*/ 0 60000 65536"/>
                        <a:gd name="T12" fmla="*/ 0 w 465"/>
                        <a:gd name="T13" fmla="*/ 0 h 397"/>
                        <a:gd name="T14" fmla="*/ 465 w 465"/>
                        <a:gd name="T15" fmla="*/ 397 h 397"/>
                      </a:gdLst>
                      <a:ahLst/>
                      <a:cxnLst>
                        <a:cxn ang="T8">
                          <a:pos x="T0" y="T1"/>
                        </a:cxn>
                        <a:cxn ang="T9">
                          <a:pos x="T2" y="T3"/>
                        </a:cxn>
                        <a:cxn ang="T10">
                          <a:pos x="T4" y="T5"/>
                        </a:cxn>
                        <a:cxn ang="T11">
                          <a:pos x="T6" y="T7"/>
                        </a:cxn>
                      </a:cxnLst>
                      <a:rect l="T12" t="T13" r="T14" b="T15"/>
                      <a:pathLst>
                        <a:path w="465" h="397">
                          <a:moveTo>
                            <a:pt x="0" y="0"/>
                          </a:moveTo>
                          <a:lnTo>
                            <a:pt x="191" y="397"/>
                          </a:lnTo>
                          <a:lnTo>
                            <a:pt x="465" y="269"/>
                          </a:lnTo>
                          <a:lnTo>
                            <a:pt x="0" y="0"/>
                          </a:lnTo>
                          <a:close/>
                        </a:path>
                      </a:pathLst>
                    </a:custGeom>
                    <a:solidFill>
                      <a:srgbClr val="433F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241"/>
                    <p:cNvSpPr>
                      <a:spLocks noChangeAspect="1"/>
                    </p:cNvSpPr>
                    <p:nvPr/>
                  </p:nvSpPr>
                  <p:spPr bwMode="auto">
                    <a:xfrm>
                      <a:off x="3315" y="2236"/>
                      <a:ext cx="203" cy="295"/>
                    </a:xfrm>
                    <a:custGeom>
                      <a:avLst/>
                      <a:gdLst>
                        <a:gd name="T0" fmla="*/ 203 w 203"/>
                        <a:gd name="T1" fmla="*/ 295 h 295"/>
                        <a:gd name="T2" fmla="*/ 0 w 203"/>
                        <a:gd name="T3" fmla="*/ 0 h 295"/>
                        <a:gd name="T4" fmla="*/ 203 w 203"/>
                        <a:gd name="T5" fmla="*/ 295 h 295"/>
                        <a:gd name="T6" fmla="*/ 0 60000 65536"/>
                        <a:gd name="T7" fmla="*/ 0 60000 65536"/>
                        <a:gd name="T8" fmla="*/ 0 60000 65536"/>
                        <a:gd name="T9" fmla="*/ 0 w 203"/>
                        <a:gd name="T10" fmla="*/ 0 h 295"/>
                        <a:gd name="T11" fmla="*/ 203 w 203"/>
                        <a:gd name="T12" fmla="*/ 295 h 295"/>
                      </a:gdLst>
                      <a:ahLst/>
                      <a:cxnLst>
                        <a:cxn ang="T6">
                          <a:pos x="T0" y="T1"/>
                        </a:cxn>
                        <a:cxn ang="T7">
                          <a:pos x="T2" y="T3"/>
                        </a:cxn>
                        <a:cxn ang="T8">
                          <a:pos x="T4" y="T5"/>
                        </a:cxn>
                      </a:cxnLst>
                      <a:rect l="T9" t="T10" r="T11" b="T12"/>
                      <a:pathLst>
                        <a:path w="203" h="295">
                          <a:moveTo>
                            <a:pt x="203" y="295"/>
                          </a:moveTo>
                          <a:lnTo>
                            <a:pt x="0" y="0"/>
                          </a:lnTo>
                          <a:lnTo>
                            <a:pt x="203" y="295"/>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Line 242"/>
                    <p:cNvSpPr>
                      <a:spLocks noChangeAspect="1" noChangeShapeType="1"/>
                    </p:cNvSpPr>
                    <p:nvPr/>
                  </p:nvSpPr>
                  <p:spPr bwMode="auto">
                    <a:xfrm flipH="1" flipV="1">
                      <a:off x="3315" y="2236"/>
                      <a:ext cx="203" cy="295"/>
                    </a:xfrm>
                    <a:prstGeom prst="line">
                      <a:avLst/>
                    </a:prstGeom>
                    <a:noFill/>
                    <a:ln w="793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243"/>
                    <p:cNvSpPr>
                      <a:spLocks noChangeAspect="1"/>
                    </p:cNvSpPr>
                    <p:nvPr/>
                  </p:nvSpPr>
                  <p:spPr bwMode="auto">
                    <a:xfrm>
                      <a:off x="3050" y="2214"/>
                      <a:ext cx="130" cy="48"/>
                    </a:xfrm>
                    <a:custGeom>
                      <a:avLst/>
                      <a:gdLst>
                        <a:gd name="T0" fmla="*/ 0 w 130"/>
                        <a:gd name="T1" fmla="*/ 48 h 48"/>
                        <a:gd name="T2" fmla="*/ 130 w 130"/>
                        <a:gd name="T3" fmla="*/ 0 h 48"/>
                        <a:gd name="T4" fmla="*/ 0 w 130"/>
                        <a:gd name="T5" fmla="*/ 48 h 48"/>
                        <a:gd name="T6" fmla="*/ 0 60000 65536"/>
                        <a:gd name="T7" fmla="*/ 0 60000 65536"/>
                        <a:gd name="T8" fmla="*/ 0 60000 65536"/>
                        <a:gd name="T9" fmla="*/ 0 w 130"/>
                        <a:gd name="T10" fmla="*/ 0 h 48"/>
                        <a:gd name="T11" fmla="*/ 130 w 130"/>
                        <a:gd name="T12" fmla="*/ 48 h 48"/>
                      </a:gdLst>
                      <a:ahLst/>
                      <a:cxnLst>
                        <a:cxn ang="T6">
                          <a:pos x="T0" y="T1"/>
                        </a:cxn>
                        <a:cxn ang="T7">
                          <a:pos x="T2" y="T3"/>
                        </a:cxn>
                        <a:cxn ang="T8">
                          <a:pos x="T4" y="T5"/>
                        </a:cxn>
                      </a:cxnLst>
                      <a:rect l="T9" t="T10" r="T11" b="T12"/>
                      <a:pathLst>
                        <a:path w="130" h="48">
                          <a:moveTo>
                            <a:pt x="0" y="48"/>
                          </a:moveTo>
                          <a:lnTo>
                            <a:pt x="130" y="0"/>
                          </a:lnTo>
                          <a:lnTo>
                            <a:pt x="0" y="48"/>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Line 244"/>
                    <p:cNvSpPr>
                      <a:spLocks noChangeAspect="1" noChangeShapeType="1"/>
                    </p:cNvSpPr>
                    <p:nvPr/>
                  </p:nvSpPr>
                  <p:spPr bwMode="auto">
                    <a:xfrm flipV="1">
                      <a:off x="3050" y="2214"/>
                      <a:ext cx="130" cy="48"/>
                    </a:xfrm>
                    <a:prstGeom prst="line">
                      <a:avLst/>
                    </a:prstGeom>
                    <a:noFill/>
                    <a:ln w="793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245"/>
                    <p:cNvSpPr>
                      <a:spLocks noChangeAspect="1"/>
                    </p:cNvSpPr>
                    <p:nvPr/>
                  </p:nvSpPr>
                  <p:spPr bwMode="auto">
                    <a:xfrm>
                      <a:off x="3053" y="1912"/>
                      <a:ext cx="465" cy="352"/>
                    </a:xfrm>
                    <a:custGeom>
                      <a:avLst/>
                      <a:gdLst>
                        <a:gd name="T0" fmla="*/ 1238999 w 197"/>
                        <a:gd name="T1" fmla="*/ 731352 h 149"/>
                        <a:gd name="T2" fmla="*/ 2447394 w 197"/>
                        <a:gd name="T3" fmla="*/ 1434821 h 149"/>
                        <a:gd name="T4" fmla="*/ 2447394 w 197"/>
                        <a:gd name="T5" fmla="*/ 1434821 h 149"/>
                        <a:gd name="T6" fmla="*/ 2497593 w 197"/>
                        <a:gd name="T7" fmla="*/ 1455348 h 149"/>
                        <a:gd name="T8" fmla="*/ 2431008 w 197"/>
                        <a:gd name="T9" fmla="*/ 1473968 h 149"/>
                        <a:gd name="T10" fmla="*/ 2431008 w 197"/>
                        <a:gd name="T11" fmla="*/ 1473968 h 149"/>
                        <a:gd name="T12" fmla="*/ 1648902 w 197"/>
                        <a:gd name="T13" fmla="*/ 1689203 h 149"/>
                        <a:gd name="T14" fmla="*/ 864232 w 197"/>
                        <a:gd name="T15" fmla="*/ 1895678 h 149"/>
                        <a:gd name="T16" fmla="*/ 773600 w 197"/>
                        <a:gd name="T17" fmla="*/ 1857114 h 149"/>
                        <a:gd name="T18" fmla="*/ 391032 w 197"/>
                        <a:gd name="T19" fmla="*/ 957695 h 149"/>
                        <a:gd name="T20" fmla="*/ 26972 w 197"/>
                        <a:gd name="T21" fmla="*/ 64170 h 149"/>
                        <a:gd name="T22" fmla="*/ 0 w 197"/>
                        <a:gd name="T23" fmla="*/ 0 h 149"/>
                        <a:gd name="T24" fmla="*/ 1238999 w 197"/>
                        <a:gd name="T25" fmla="*/ 73135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49"/>
                        <a:gd name="T41" fmla="*/ 197 w 197"/>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49">
                          <a:moveTo>
                            <a:pt x="98" y="57"/>
                          </a:moveTo>
                          <a:cubicBezTo>
                            <a:pt x="193" y="112"/>
                            <a:pt x="193" y="112"/>
                            <a:pt x="193" y="112"/>
                          </a:cubicBezTo>
                          <a:cubicBezTo>
                            <a:pt x="193" y="112"/>
                            <a:pt x="193" y="112"/>
                            <a:pt x="193" y="112"/>
                          </a:cubicBezTo>
                          <a:cubicBezTo>
                            <a:pt x="197" y="114"/>
                            <a:pt x="197" y="114"/>
                            <a:pt x="197" y="114"/>
                          </a:cubicBezTo>
                          <a:cubicBezTo>
                            <a:pt x="192" y="115"/>
                            <a:pt x="192" y="115"/>
                            <a:pt x="192" y="115"/>
                          </a:cubicBezTo>
                          <a:cubicBezTo>
                            <a:pt x="192" y="115"/>
                            <a:pt x="192" y="115"/>
                            <a:pt x="192" y="115"/>
                          </a:cubicBezTo>
                          <a:cubicBezTo>
                            <a:pt x="130" y="132"/>
                            <a:pt x="130" y="132"/>
                            <a:pt x="130" y="132"/>
                          </a:cubicBezTo>
                          <a:cubicBezTo>
                            <a:pt x="68" y="148"/>
                            <a:pt x="68" y="148"/>
                            <a:pt x="68" y="148"/>
                          </a:cubicBezTo>
                          <a:cubicBezTo>
                            <a:pt x="65" y="149"/>
                            <a:pt x="62" y="148"/>
                            <a:pt x="61" y="145"/>
                          </a:cubicBezTo>
                          <a:cubicBezTo>
                            <a:pt x="31" y="75"/>
                            <a:pt x="31" y="75"/>
                            <a:pt x="31" y="75"/>
                          </a:cubicBezTo>
                          <a:cubicBezTo>
                            <a:pt x="2" y="5"/>
                            <a:pt x="2" y="5"/>
                            <a:pt x="2" y="5"/>
                          </a:cubicBezTo>
                          <a:cubicBezTo>
                            <a:pt x="0" y="0"/>
                            <a:pt x="0" y="0"/>
                            <a:pt x="0" y="0"/>
                          </a:cubicBezTo>
                          <a:lnTo>
                            <a:pt x="98" y="57"/>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246"/>
                    <p:cNvSpPr>
                      <a:spLocks noChangeAspect="1"/>
                    </p:cNvSpPr>
                    <p:nvPr/>
                  </p:nvSpPr>
                  <p:spPr bwMode="auto">
                    <a:xfrm>
                      <a:off x="3053" y="1905"/>
                      <a:ext cx="482" cy="276"/>
                    </a:xfrm>
                    <a:custGeom>
                      <a:avLst/>
                      <a:gdLst>
                        <a:gd name="T0" fmla="*/ 0 w 482"/>
                        <a:gd name="T1" fmla="*/ 7 h 276"/>
                        <a:gd name="T2" fmla="*/ 16 w 482"/>
                        <a:gd name="T3" fmla="*/ 0 h 276"/>
                        <a:gd name="T4" fmla="*/ 482 w 482"/>
                        <a:gd name="T5" fmla="*/ 269 h 276"/>
                        <a:gd name="T6" fmla="*/ 465 w 482"/>
                        <a:gd name="T7" fmla="*/ 276 h 276"/>
                        <a:gd name="T8" fmla="*/ 0 w 482"/>
                        <a:gd name="T9" fmla="*/ 7 h 276"/>
                        <a:gd name="T10" fmla="*/ 0 60000 65536"/>
                        <a:gd name="T11" fmla="*/ 0 60000 65536"/>
                        <a:gd name="T12" fmla="*/ 0 60000 65536"/>
                        <a:gd name="T13" fmla="*/ 0 60000 65536"/>
                        <a:gd name="T14" fmla="*/ 0 60000 65536"/>
                        <a:gd name="T15" fmla="*/ 0 w 482"/>
                        <a:gd name="T16" fmla="*/ 0 h 276"/>
                        <a:gd name="T17" fmla="*/ 482 w 482"/>
                        <a:gd name="T18" fmla="*/ 276 h 276"/>
                      </a:gdLst>
                      <a:ahLst/>
                      <a:cxnLst>
                        <a:cxn ang="T10">
                          <a:pos x="T0" y="T1"/>
                        </a:cxn>
                        <a:cxn ang="T11">
                          <a:pos x="T2" y="T3"/>
                        </a:cxn>
                        <a:cxn ang="T12">
                          <a:pos x="T4" y="T5"/>
                        </a:cxn>
                        <a:cxn ang="T13">
                          <a:pos x="T6" y="T7"/>
                        </a:cxn>
                        <a:cxn ang="T14">
                          <a:pos x="T8" y="T9"/>
                        </a:cxn>
                      </a:cxnLst>
                      <a:rect l="T15" t="T16" r="T17" b="T18"/>
                      <a:pathLst>
                        <a:path w="482" h="276">
                          <a:moveTo>
                            <a:pt x="0" y="7"/>
                          </a:moveTo>
                          <a:lnTo>
                            <a:pt x="16" y="0"/>
                          </a:lnTo>
                          <a:lnTo>
                            <a:pt x="482" y="269"/>
                          </a:lnTo>
                          <a:lnTo>
                            <a:pt x="465" y="276"/>
                          </a:lnTo>
                          <a:lnTo>
                            <a:pt x="0" y="7"/>
                          </a:lnTo>
                          <a:close/>
                        </a:path>
                      </a:pathLst>
                    </a:custGeom>
                    <a:solidFill>
                      <a:srgbClr val="E3E3E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247"/>
                    <p:cNvSpPr>
                      <a:spLocks noChangeAspect="1"/>
                    </p:cNvSpPr>
                    <p:nvPr/>
                  </p:nvSpPr>
                  <p:spPr bwMode="auto">
                    <a:xfrm>
                      <a:off x="3518" y="2174"/>
                      <a:ext cx="17" cy="357"/>
                    </a:xfrm>
                    <a:custGeom>
                      <a:avLst/>
                      <a:gdLst>
                        <a:gd name="T0" fmla="*/ 0 w 17"/>
                        <a:gd name="T1" fmla="*/ 7 h 357"/>
                        <a:gd name="T2" fmla="*/ 17 w 17"/>
                        <a:gd name="T3" fmla="*/ 0 h 357"/>
                        <a:gd name="T4" fmla="*/ 17 w 17"/>
                        <a:gd name="T5" fmla="*/ 350 h 357"/>
                        <a:gd name="T6" fmla="*/ 0 w 17"/>
                        <a:gd name="T7" fmla="*/ 357 h 357"/>
                        <a:gd name="T8" fmla="*/ 0 w 17"/>
                        <a:gd name="T9" fmla="*/ 7 h 357"/>
                        <a:gd name="T10" fmla="*/ 0 60000 65536"/>
                        <a:gd name="T11" fmla="*/ 0 60000 65536"/>
                        <a:gd name="T12" fmla="*/ 0 60000 65536"/>
                        <a:gd name="T13" fmla="*/ 0 60000 65536"/>
                        <a:gd name="T14" fmla="*/ 0 60000 65536"/>
                        <a:gd name="T15" fmla="*/ 0 w 17"/>
                        <a:gd name="T16" fmla="*/ 0 h 357"/>
                        <a:gd name="T17" fmla="*/ 17 w 17"/>
                        <a:gd name="T18" fmla="*/ 357 h 357"/>
                      </a:gdLst>
                      <a:ahLst/>
                      <a:cxnLst>
                        <a:cxn ang="T10">
                          <a:pos x="T0" y="T1"/>
                        </a:cxn>
                        <a:cxn ang="T11">
                          <a:pos x="T2" y="T3"/>
                        </a:cxn>
                        <a:cxn ang="T12">
                          <a:pos x="T4" y="T5"/>
                        </a:cxn>
                        <a:cxn ang="T13">
                          <a:pos x="T6" y="T7"/>
                        </a:cxn>
                        <a:cxn ang="T14">
                          <a:pos x="T8" y="T9"/>
                        </a:cxn>
                      </a:cxnLst>
                      <a:rect l="T15" t="T16" r="T17" b="T18"/>
                      <a:pathLst>
                        <a:path w="17" h="357">
                          <a:moveTo>
                            <a:pt x="0" y="7"/>
                          </a:moveTo>
                          <a:lnTo>
                            <a:pt x="17" y="0"/>
                          </a:lnTo>
                          <a:lnTo>
                            <a:pt x="17" y="350"/>
                          </a:lnTo>
                          <a:lnTo>
                            <a:pt x="0" y="357"/>
                          </a:lnTo>
                          <a:lnTo>
                            <a:pt x="0" y="7"/>
                          </a:lnTo>
                          <a:close/>
                        </a:path>
                      </a:pathLst>
                    </a:custGeom>
                    <a:solidFill>
                      <a:srgbClr val="66666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a:ln>
                          <a:noFill/>
                        </a:ln>
                        <a:solidFill>
                          <a:srgbClr val="FFFFFF"/>
                        </a:solidFill>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grpSp>
            <p:nvGrpSpPr>
              <p:cNvPr id="19" name="组合 81"/>
              <p:cNvGrpSpPr/>
              <p:nvPr/>
            </p:nvGrpSpPr>
            <p:grpSpPr>
              <a:xfrm>
                <a:off x="1114994" y="3395419"/>
                <a:ext cx="1071976" cy="554179"/>
                <a:chOff x="1844168" y="2621296"/>
                <a:chExt cx="852928" cy="440938"/>
              </a:xfrm>
            </p:grpSpPr>
            <p:sp>
              <p:nvSpPr>
                <p:cNvPr id="207" name="Oval 49"/>
                <p:cNvSpPr>
                  <a:spLocks noChangeArrowheads="1"/>
                </p:cNvSpPr>
                <p:nvPr/>
              </p:nvSpPr>
              <p:spPr bwMode="auto">
                <a:xfrm>
                  <a:off x="1844168" y="2744032"/>
                  <a:ext cx="852928" cy="318202"/>
                </a:xfrm>
                <a:prstGeom prst="ellipse">
                  <a:avLst/>
                </a:prstGeom>
                <a:solidFill>
                  <a:srgbClr val="FFFFFF"/>
                </a:solidFill>
                <a:ln w="9525">
                  <a:round/>
                  <a:headEnd/>
                  <a:tailEnd/>
                </a:ln>
                <a:scene3d>
                  <a:camera prst="legacyObliqueTop">
                    <a:rot lat="17699996" lon="0" rev="0"/>
                  </a:camera>
                  <a:lightRig rig="legacyFlat2" dir="t"/>
                </a:scene3d>
                <a:sp3d extrusionH="23800" prstMaterial="legacyMatte">
                  <a:bevelT w="13500" h="13500" prst="angle"/>
                  <a:bevelB w="13500" h="13500" prst="angle"/>
                  <a:extrusionClr>
                    <a:srgbClr val="FFFFFF"/>
                  </a:extrusionClr>
                </a:sp3d>
              </p:spPr>
              <p:txBody>
                <a:bodyPr wrap="none" lIns="91404" tIns="45703" rIns="91404" bIns="45703" anchor="ctr">
                  <a:flatTx/>
                </a:bodyPr>
                <a:lstStyle/>
                <a:p>
                  <a:pPr>
                    <a:defRPr/>
                  </a:pPr>
                  <a:endParaRPr lang="zh-CN" altLang="en-US" sz="16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08" name="组合 3259"/>
                <p:cNvGrpSpPr/>
                <p:nvPr/>
              </p:nvGrpSpPr>
              <p:grpSpPr>
                <a:xfrm>
                  <a:off x="1931357" y="2621296"/>
                  <a:ext cx="626173" cy="365533"/>
                  <a:chOff x="1962093" y="2621296"/>
                  <a:chExt cx="626173" cy="365533"/>
                </a:xfrm>
              </p:grpSpPr>
              <p:grpSp>
                <p:nvGrpSpPr>
                  <p:cNvPr id="209" name="组合 209"/>
                  <p:cNvGrpSpPr>
                    <a:grpSpLocks/>
                  </p:cNvGrpSpPr>
                  <p:nvPr/>
                </p:nvGrpSpPr>
                <p:grpSpPr bwMode="auto">
                  <a:xfrm>
                    <a:off x="1962093" y="2621296"/>
                    <a:ext cx="489426" cy="345476"/>
                    <a:chOff x="5701113" y="3902532"/>
                    <a:chExt cx="992074" cy="534772"/>
                  </a:xfrm>
                </p:grpSpPr>
                <p:pic>
                  <p:nvPicPr>
                    <p:cNvPr id="211" name="Picture 21" descr="Server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1113" y="3902532"/>
                      <a:ext cx="279394"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2" descr="Computer_DesktopComputerSansKeyboard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590" y="3943782"/>
                      <a:ext cx="229342" cy="27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3" descr="Computer_DesktopComputerSansKeyboard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1892" y="3982821"/>
                      <a:ext cx="241295" cy="2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4" descr="Server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7415" y="3955567"/>
                      <a:ext cx="304047" cy="3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25"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2224" y="4103624"/>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26"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0479" y="4163289"/>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0" name="Picture 15" descr="\\server3\internalbin\CreativeResources\Icons\IconShock\Real Vista\Real Vista - Data\png\256\relationship_25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21850" y="2828783"/>
                    <a:ext cx="266416" cy="1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0" name="组合 92"/>
              <p:cNvGrpSpPr/>
              <p:nvPr/>
            </p:nvGrpSpPr>
            <p:grpSpPr>
              <a:xfrm>
                <a:off x="1114994" y="4016190"/>
                <a:ext cx="1071976" cy="554179"/>
                <a:chOff x="1844168" y="2621296"/>
                <a:chExt cx="852928" cy="440938"/>
              </a:xfrm>
            </p:grpSpPr>
            <p:sp>
              <p:nvSpPr>
                <p:cNvPr id="197" name="Oval 49"/>
                <p:cNvSpPr>
                  <a:spLocks noChangeArrowheads="1"/>
                </p:cNvSpPr>
                <p:nvPr/>
              </p:nvSpPr>
              <p:spPr bwMode="auto">
                <a:xfrm>
                  <a:off x="1844168" y="2744032"/>
                  <a:ext cx="852928" cy="318202"/>
                </a:xfrm>
                <a:prstGeom prst="ellipse">
                  <a:avLst/>
                </a:prstGeom>
                <a:solidFill>
                  <a:srgbClr val="FFFFFF"/>
                </a:solidFill>
                <a:ln w="9525">
                  <a:round/>
                  <a:headEnd/>
                  <a:tailEnd/>
                </a:ln>
                <a:scene3d>
                  <a:camera prst="legacyObliqueTop">
                    <a:rot lat="17699996" lon="0" rev="0"/>
                  </a:camera>
                  <a:lightRig rig="legacyFlat2" dir="t"/>
                </a:scene3d>
                <a:sp3d extrusionH="23800" prstMaterial="legacyMatte">
                  <a:bevelT w="13500" h="13500" prst="angle"/>
                  <a:bevelB w="13500" h="13500" prst="angle"/>
                  <a:extrusionClr>
                    <a:srgbClr val="FFFFFF"/>
                  </a:extrusionClr>
                </a:sp3d>
              </p:spPr>
              <p:txBody>
                <a:bodyPr wrap="none" lIns="91404" tIns="45703" rIns="91404" bIns="45703" anchor="ctr">
                  <a:flatTx/>
                </a:bodyPr>
                <a:lstStyle/>
                <a:p>
                  <a:pPr>
                    <a:defRPr/>
                  </a:pPr>
                  <a:endParaRPr lang="zh-CN" altLang="en-US" sz="16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98" name="组合 3259"/>
                <p:cNvGrpSpPr/>
                <p:nvPr/>
              </p:nvGrpSpPr>
              <p:grpSpPr>
                <a:xfrm>
                  <a:off x="1931357" y="2621296"/>
                  <a:ext cx="626173" cy="365533"/>
                  <a:chOff x="1962093" y="2621296"/>
                  <a:chExt cx="626173" cy="365533"/>
                </a:xfrm>
              </p:grpSpPr>
              <p:grpSp>
                <p:nvGrpSpPr>
                  <p:cNvPr id="199" name="组合 209"/>
                  <p:cNvGrpSpPr>
                    <a:grpSpLocks/>
                  </p:cNvGrpSpPr>
                  <p:nvPr/>
                </p:nvGrpSpPr>
                <p:grpSpPr bwMode="auto">
                  <a:xfrm>
                    <a:off x="1962093" y="2621296"/>
                    <a:ext cx="489426" cy="345476"/>
                    <a:chOff x="5701113" y="3902532"/>
                    <a:chExt cx="992074" cy="534772"/>
                  </a:xfrm>
                </p:grpSpPr>
                <p:pic>
                  <p:nvPicPr>
                    <p:cNvPr id="201" name="Picture 21" descr="Server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01113" y="3902532"/>
                      <a:ext cx="279394"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2" descr="Computer_DesktopComputerSansKeyboard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590" y="3943782"/>
                      <a:ext cx="229342" cy="27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3" descr="Computer_DesktopComputerSansKeyboard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1892" y="3982821"/>
                      <a:ext cx="241295" cy="2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4" descr="Server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7415" y="3955567"/>
                      <a:ext cx="304047" cy="3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5"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2224" y="4103624"/>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6" descr="LaptopComputer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0479" y="4163289"/>
                      <a:ext cx="252501" cy="2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0" name="Picture 15" descr="\\server3\internalbin\CreativeResources\Icons\IconShock\Real Vista\Real Vista - Data\png\256\relationship_25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21850" y="2828783"/>
                    <a:ext cx="266416" cy="1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任意多边形 21"/>
              <p:cNvSpPr/>
              <p:nvPr/>
            </p:nvSpPr>
            <p:spPr bwMode="auto">
              <a:xfrm>
                <a:off x="2148004" y="3443170"/>
                <a:ext cx="1758469" cy="576925"/>
              </a:xfrm>
              <a:custGeom>
                <a:avLst/>
                <a:gdLst>
                  <a:gd name="connsiteX0" fmla="*/ 0 w 1399142"/>
                  <a:gd name="connsiteY0" fmla="*/ 242371 h 459036"/>
                  <a:gd name="connsiteX1" fmla="*/ 561860 w 1399142"/>
                  <a:gd name="connsiteY1" fmla="*/ 418641 h 459036"/>
                  <a:gd name="connsiteX2" fmla="*/ 1399142 w 1399142"/>
                  <a:gd name="connsiteY2" fmla="*/ 0 h 459036"/>
                </a:gdLst>
                <a:ahLst/>
                <a:cxnLst>
                  <a:cxn ang="0">
                    <a:pos x="connsiteX0" y="connsiteY0"/>
                  </a:cxn>
                  <a:cxn ang="0">
                    <a:pos x="connsiteX1" y="connsiteY1"/>
                  </a:cxn>
                  <a:cxn ang="0">
                    <a:pos x="connsiteX2" y="connsiteY2"/>
                  </a:cxn>
                </a:cxnLst>
                <a:rect l="l" t="t" r="r" b="b"/>
                <a:pathLst>
                  <a:path w="1399142" h="459036">
                    <a:moveTo>
                      <a:pt x="0" y="242371"/>
                    </a:moveTo>
                    <a:cubicBezTo>
                      <a:pt x="164335" y="350703"/>
                      <a:pt x="328670" y="459036"/>
                      <a:pt x="561860" y="418641"/>
                    </a:cubicBezTo>
                    <a:cubicBezTo>
                      <a:pt x="795050" y="378246"/>
                      <a:pt x="1097096" y="189123"/>
                      <a:pt x="1399142" y="0"/>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任意多边形 22"/>
              <p:cNvSpPr/>
              <p:nvPr/>
            </p:nvSpPr>
            <p:spPr bwMode="auto">
              <a:xfrm>
                <a:off x="2161850" y="3934710"/>
                <a:ext cx="1910778" cy="477694"/>
              </a:xfrm>
              <a:custGeom>
                <a:avLst/>
                <a:gdLst>
                  <a:gd name="connsiteX0" fmla="*/ 0 w 1520328"/>
                  <a:gd name="connsiteY0" fmla="*/ 380082 h 380082"/>
                  <a:gd name="connsiteX1" fmla="*/ 451691 w 1520328"/>
                  <a:gd name="connsiteY1" fmla="*/ 38559 h 380082"/>
                  <a:gd name="connsiteX2" fmla="*/ 1520328 w 1520328"/>
                  <a:gd name="connsiteY2" fmla="*/ 148727 h 380082"/>
                </a:gdLst>
                <a:ahLst/>
                <a:cxnLst>
                  <a:cxn ang="0">
                    <a:pos x="connsiteX0" y="connsiteY0"/>
                  </a:cxn>
                  <a:cxn ang="0">
                    <a:pos x="connsiteX1" y="connsiteY1"/>
                  </a:cxn>
                  <a:cxn ang="0">
                    <a:pos x="connsiteX2" y="connsiteY2"/>
                  </a:cxn>
                </a:cxnLst>
                <a:rect l="l" t="t" r="r" b="b"/>
                <a:pathLst>
                  <a:path w="1520328" h="380082">
                    <a:moveTo>
                      <a:pt x="0" y="380082"/>
                    </a:moveTo>
                    <a:cubicBezTo>
                      <a:pt x="99151" y="228600"/>
                      <a:pt x="198303" y="77118"/>
                      <a:pt x="451691" y="38559"/>
                    </a:cubicBezTo>
                    <a:cubicBezTo>
                      <a:pt x="705079" y="0"/>
                      <a:pt x="1112703" y="74363"/>
                      <a:pt x="1520328" y="148727"/>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任意多边形 23"/>
              <p:cNvSpPr/>
              <p:nvPr/>
            </p:nvSpPr>
            <p:spPr bwMode="auto">
              <a:xfrm>
                <a:off x="2009541" y="1837009"/>
                <a:ext cx="1952317" cy="1772315"/>
              </a:xfrm>
              <a:custGeom>
                <a:avLst/>
                <a:gdLst>
                  <a:gd name="connsiteX0" fmla="*/ 0 w 1553379"/>
                  <a:gd name="connsiteY0" fmla="*/ 1410159 h 1410159"/>
                  <a:gd name="connsiteX1" fmla="*/ 440675 w 1553379"/>
                  <a:gd name="connsiteY1" fmla="*/ 1090670 h 1410159"/>
                  <a:gd name="connsiteX2" fmla="*/ 242371 w 1553379"/>
                  <a:gd name="connsiteY2" fmla="*/ 672029 h 1410159"/>
                  <a:gd name="connsiteX3" fmla="*/ 683046 w 1553379"/>
                  <a:gd name="connsiteY3" fmla="*/ 407624 h 1410159"/>
                  <a:gd name="connsiteX4" fmla="*/ 1311008 w 1553379"/>
                  <a:gd name="connsiteY4" fmla="*/ 264405 h 1410159"/>
                  <a:gd name="connsiteX5" fmla="*/ 1553379 w 1553379"/>
                  <a:gd name="connsiteY5" fmla="*/ 0 h 141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379" h="1410159">
                    <a:moveTo>
                      <a:pt x="0" y="1410159"/>
                    </a:moveTo>
                    <a:cubicBezTo>
                      <a:pt x="200140" y="1311925"/>
                      <a:pt x="400280" y="1213692"/>
                      <a:pt x="440675" y="1090670"/>
                    </a:cubicBezTo>
                    <a:cubicBezTo>
                      <a:pt x="481070" y="967648"/>
                      <a:pt x="201976" y="785870"/>
                      <a:pt x="242371" y="672029"/>
                    </a:cubicBezTo>
                    <a:cubicBezTo>
                      <a:pt x="282766" y="558188"/>
                      <a:pt x="504940" y="475561"/>
                      <a:pt x="683046" y="407624"/>
                    </a:cubicBezTo>
                    <a:cubicBezTo>
                      <a:pt x="861152" y="339687"/>
                      <a:pt x="1165953" y="332342"/>
                      <a:pt x="1311008" y="264405"/>
                    </a:cubicBezTo>
                    <a:cubicBezTo>
                      <a:pt x="1456063" y="196468"/>
                      <a:pt x="1504721" y="98234"/>
                      <a:pt x="1553379" y="0"/>
                    </a:cubicBezTo>
                  </a:path>
                </a:pathLst>
              </a:custGeom>
              <a:noFill/>
              <a:ln>
                <a:solidFill>
                  <a:schemeClr val="bg1">
                    <a:lumMod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任意多边形 24"/>
              <p:cNvSpPr/>
              <p:nvPr/>
            </p:nvSpPr>
            <p:spPr bwMode="auto">
              <a:xfrm>
                <a:off x="1788002" y="2171627"/>
                <a:ext cx="2021548" cy="1216159"/>
              </a:xfrm>
              <a:custGeom>
                <a:avLst/>
                <a:gdLst>
                  <a:gd name="connsiteX0" fmla="*/ 0 w 1608463"/>
                  <a:gd name="connsiteY0" fmla="*/ 196467 h 967648"/>
                  <a:gd name="connsiteX1" fmla="*/ 297456 w 1608463"/>
                  <a:gd name="connsiteY1" fmla="*/ 108332 h 967648"/>
                  <a:gd name="connsiteX2" fmla="*/ 440675 w 1608463"/>
                  <a:gd name="connsiteY2" fmla="*/ 846462 h 967648"/>
                  <a:gd name="connsiteX3" fmla="*/ 1608463 w 1608463"/>
                  <a:gd name="connsiteY3" fmla="*/ 835445 h 967648"/>
                </a:gdLst>
                <a:ahLst/>
                <a:cxnLst>
                  <a:cxn ang="0">
                    <a:pos x="connsiteX0" y="connsiteY0"/>
                  </a:cxn>
                  <a:cxn ang="0">
                    <a:pos x="connsiteX1" y="connsiteY1"/>
                  </a:cxn>
                  <a:cxn ang="0">
                    <a:pos x="connsiteX2" y="connsiteY2"/>
                  </a:cxn>
                  <a:cxn ang="0">
                    <a:pos x="connsiteX3" y="connsiteY3"/>
                  </a:cxn>
                </a:cxnLst>
                <a:rect l="l" t="t" r="r" b="b"/>
                <a:pathLst>
                  <a:path w="1608463" h="967648">
                    <a:moveTo>
                      <a:pt x="0" y="196467"/>
                    </a:moveTo>
                    <a:cubicBezTo>
                      <a:pt x="112005" y="98233"/>
                      <a:pt x="224010" y="0"/>
                      <a:pt x="297456" y="108332"/>
                    </a:cubicBezTo>
                    <a:cubicBezTo>
                      <a:pt x="370902" y="216664"/>
                      <a:pt x="222174" y="725277"/>
                      <a:pt x="440675" y="846462"/>
                    </a:cubicBezTo>
                    <a:cubicBezTo>
                      <a:pt x="659176" y="967648"/>
                      <a:pt x="1133819" y="901546"/>
                      <a:pt x="1608463" y="835445"/>
                    </a:cubicBezTo>
                  </a:path>
                </a:pathLst>
              </a:custGeom>
              <a:noFill/>
              <a:ln>
                <a:solidFill>
                  <a:schemeClr val="bg1">
                    <a:lumMod val="50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
                    <a:srgbClr val="CC9900"/>
                  </a:buClr>
                  <a:buSzTx/>
                  <a:buFont typeface="Wingdings" pitchFamily="2" charset="2"/>
                  <a:buChar char="n"/>
                  <a:tabLst/>
                </a:pP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任意多边形 25"/>
              <p:cNvSpPr/>
              <p:nvPr/>
            </p:nvSpPr>
            <p:spPr bwMode="auto">
              <a:xfrm>
                <a:off x="1981850" y="1463162"/>
                <a:ext cx="1896931" cy="803080"/>
              </a:xfrm>
              <a:custGeom>
                <a:avLst/>
                <a:gdLst>
                  <a:gd name="connsiteX0" fmla="*/ 0 w 1509311"/>
                  <a:gd name="connsiteY0" fmla="*/ 638978 h 638978"/>
                  <a:gd name="connsiteX1" fmla="*/ 308472 w 1509311"/>
                  <a:gd name="connsiteY1" fmla="*/ 451691 h 638978"/>
                  <a:gd name="connsiteX2" fmla="*/ 451691 w 1509311"/>
                  <a:gd name="connsiteY2" fmla="*/ 176270 h 638978"/>
                  <a:gd name="connsiteX3" fmla="*/ 1189821 w 1509311"/>
                  <a:gd name="connsiteY3" fmla="*/ 11017 h 638978"/>
                  <a:gd name="connsiteX4" fmla="*/ 1509311 w 1509311"/>
                  <a:gd name="connsiteY4" fmla="*/ 110169 h 638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311" h="638978">
                    <a:moveTo>
                      <a:pt x="0" y="638978"/>
                    </a:moveTo>
                    <a:cubicBezTo>
                      <a:pt x="116595" y="583893"/>
                      <a:pt x="233190" y="528809"/>
                      <a:pt x="308472" y="451691"/>
                    </a:cubicBezTo>
                    <a:cubicBezTo>
                      <a:pt x="383754" y="374573"/>
                      <a:pt x="304800" y="249716"/>
                      <a:pt x="451691" y="176270"/>
                    </a:cubicBezTo>
                    <a:cubicBezTo>
                      <a:pt x="598582" y="102824"/>
                      <a:pt x="1013551" y="22034"/>
                      <a:pt x="1189821" y="11017"/>
                    </a:cubicBezTo>
                    <a:cubicBezTo>
                      <a:pt x="1366091" y="0"/>
                      <a:pt x="1437701" y="55084"/>
                      <a:pt x="1509311" y="110169"/>
                    </a:cubicBezTo>
                  </a:path>
                </a:pathLst>
              </a:custGeom>
              <a:noFill/>
              <a:ln>
                <a:solidFill>
                  <a:schemeClr val="bg1">
                    <a:lumMod val="50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7" name="组合 53"/>
              <p:cNvGrpSpPr/>
              <p:nvPr/>
            </p:nvGrpSpPr>
            <p:grpSpPr>
              <a:xfrm>
                <a:off x="2823560" y="1202065"/>
                <a:ext cx="734690" cy="690625"/>
                <a:chOff x="5661706" y="2323828"/>
                <a:chExt cx="584563" cy="549502"/>
              </a:xfrm>
            </p:grpSpPr>
            <p:grpSp>
              <p:nvGrpSpPr>
                <p:cNvPr id="184" name="Group 56"/>
                <p:cNvGrpSpPr>
                  <a:grpSpLocks noChangeAspect="1"/>
                </p:cNvGrpSpPr>
                <p:nvPr/>
              </p:nvGrpSpPr>
              <p:grpSpPr bwMode="auto">
                <a:xfrm>
                  <a:off x="5661706" y="2323828"/>
                  <a:ext cx="325437" cy="495300"/>
                  <a:chOff x="4493" y="1677"/>
                  <a:chExt cx="574" cy="822"/>
                </a:xfrm>
              </p:grpSpPr>
              <p:sp>
                <p:nvSpPr>
                  <p:cNvPr id="186" name="AutoShape 5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58"/>
                  <p:cNvSpPr>
                    <a:spLocks/>
                  </p:cNvSpPr>
                  <p:nvPr/>
                </p:nvSpPr>
                <p:spPr bwMode="auto">
                  <a:xfrm>
                    <a:off x="4498" y="1684"/>
                    <a:ext cx="564" cy="808"/>
                  </a:xfrm>
                  <a:custGeom>
                    <a:avLst/>
                    <a:gdLst>
                      <a:gd name="T0" fmla="*/ 92840814 w 239"/>
                      <a:gd name="T1" fmla="*/ 22800514 h 342"/>
                      <a:gd name="T2" fmla="*/ 91352119 w 239"/>
                      <a:gd name="T3" fmla="*/ 21082621 h 342"/>
                      <a:gd name="T4" fmla="*/ 56784789 w 239"/>
                      <a:gd name="T5" fmla="*/ 846411 h 342"/>
                      <a:gd name="T6" fmla="*/ 52994559 w 239"/>
                      <a:gd name="T7" fmla="*/ 846411 h 342"/>
                      <a:gd name="T8" fmla="*/ 1969644 w 239"/>
                      <a:gd name="T9" fmla="*/ 30721463 h 342"/>
                      <a:gd name="T10" fmla="*/ 353692 w 239"/>
                      <a:gd name="T11" fmla="*/ 32244471 h 342"/>
                      <a:gd name="T12" fmla="*/ 0 w 239"/>
                      <a:gd name="T13" fmla="*/ 34292557 h 342"/>
                      <a:gd name="T14" fmla="*/ 0 w 239"/>
                      <a:gd name="T15" fmla="*/ 111748874 h 342"/>
                      <a:gd name="T16" fmla="*/ 1969644 w 239"/>
                      <a:gd name="T17" fmla="*/ 115308382 h 342"/>
                      <a:gd name="T18" fmla="*/ 36386618 w 239"/>
                      <a:gd name="T19" fmla="*/ 136033471 h 342"/>
                      <a:gd name="T20" fmla="*/ 38357380 w 239"/>
                      <a:gd name="T21" fmla="*/ 136391070 h 342"/>
                      <a:gd name="T22" fmla="*/ 40317353 w 239"/>
                      <a:gd name="T23" fmla="*/ 136033471 h 342"/>
                      <a:gd name="T24" fmla="*/ 91703790 w 239"/>
                      <a:gd name="T25" fmla="*/ 105669616 h 342"/>
                      <a:gd name="T26" fmla="*/ 93675402 w 239"/>
                      <a:gd name="T27" fmla="*/ 102456745 h 342"/>
                      <a:gd name="T28" fmla="*/ 93321842 w 239"/>
                      <a:gd name="T29" fmla="*/ 24641940 h 342"/>
                      <a:gd name="T30" fmla="*/ 92840814 w 239"/>
                      <a:gd name="T31" fmla="*/ 22800514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59"/>
                  <p:cNvSpPr>
                    <a:spLocks/>
                  </p:cNvSpPr>
                  <p:nvPr/>
                </p:nvSpPr>
                <p:spPr bwMode="auto">
                  <a:xfrm>
                    <a:off x="4498" y="1876"/>
                    <a:ext cx="231" cy="616"/>
                  </a:xfrm>
                  <a:custGeom>
                    <a:avLst/>
                    <a:gdLst>
                      <a:gd name="T0" fmla="*/ 37715207 w 98"/>
                      <a:gd name="T1" fmla="*/ 102522933 h 261"/>
                      <a:gd name="T2" fmla="*/ 37715207 w 98"/>
                      <a:gd name="T3" fmla="*/ 22759013 h 261"/>
                      <a:gd name="T4" fmla="*/ 350597 w 98"/>
                      <a:gd name="T5" fmla="*/ 0 h 261"/>
                      <a:gd name="T6" fmla="*/ 0 w 98"/>
                      <a:gd name="T7" fmla="*/ 2326735 h 261"/>
                      <a:gd name="T8" fmla="*/ 0 w 98"/>
                      <a:gd name="T9" fmla="*/ 78187139 h 261"/>
                      <a:gd name="T10" fmla="*/ 1947959 w 98"/>
                      <a:gd name="T11" fmla="*/ 81704276 h 261"/>
                      <a:gd name="T12" fmla="*/ 35772281 w 98"/>
                      <a:gd name="T13" fmla="*/ 102168494 h 261"/>
                      <a:gd name="T14" fmla="*/ 37715207 w 98"/>
                      <a:gd name="T15" fmla="*/ 102522933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60"/>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61"/>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Line 62"/>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Line 63"/>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Line 64"/>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65"/>
                  <p:cNvSpPr>
                    <a:spLocks/>
                  </p:cNvSpPr>
                  <p:nvPr/>
                </p:nvSpPr>
                <p:spPr bwMode="auto">
                  <a:xfrm>
                    <a:off x="4510" y="2140"/>
                    <a:ext cx="196" cy="130"/>
                  </a:xfrm>
                  <a:custGeom>
                    <a:avLst/>
                    <a:gdLst>
                      <a:gd name="T0" fmla="*/ 1984455 w 83"/>
                      <a:gd name="T1" fmla="*/ 849380 h 55"/>
                      <a:gd name="T2" fmla="*/ 0 w 83"/>
                      <a:gd name="T3" fmla="*/ 1517899 h 55"/>
                      <a:gd name="T4" fmla="*/ 1504482 w 83"/>
                      <a:gd name="T5" fmla="*/ 4745295 h 55"/>
                      <a:gd name="T6" fmla="*/ 31388808 w 83"/>
                      <a:gd name="T7" fmla="*/ 21764424 h 55"/>
                      <a:gd name="T8" fmla="*/ 32866260 w 83"/>
                      <a:gd name="T9" fmla="*/ 20915084 h 55"/>
                      <a:gd name="T10" fmla="*/ 31388808 w 83"/>
                      <a:gd name="T11" fmla="*/ 17661043 h 55"/>
                      <a:gd name="T12" fmla="*/ 1984455 w 83"/>
                      <a:gd name="T13" fmla="*/ 849380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66"/>
                  <p:cNvSpPr>
                    <a:spLocks/>
                  </p:cNvSpPr>
                  <p:nvPr/>
                </p:nvSpPr>
                <p:spPr bwMode="auto">
                  <a:xfrm>
                    <a:off x="4500" y="1684"/>
                    <a:ext cx="558" cy="329"/>
                  </a:xfrm>
                  <a:custGeom>
                    <a:avLst/>
                    <a:gdLst>
                      <a:gd name="T0" fmla="*/ 93678794 w 236"/>
                      <a:gd name="T1" fmla="*/ 22167935 h 139"/>
                      <a:gd name="T2" fmla="*/ 58032647 w 236"/>
                      <a:gd name="T3" fmla="*/ 859793 h 139"/>
                      <a:gd name="T4" fmla="*/ 58032647 w 236"/>
                      <a:gd name="T5" fmla="*/ 859793 h 139"/>
                      <a:gd name="T6" fmla="*/ 54123054 w 236"/>
                      <a:gd name="T7" fmla="*/ 859793 h 139"/>
                      <a:gd name="T8" fmla="*/ 54123054 w 236"/>
                      <a:gd name="T9" fmla="*/ 859793 h 139"/>
                      <a:gd name="T10" fmla="*/ 1524726 w 236"/>
                      <a:gd name="T11" fmla="*/ 31532473 h 139"/>
                      <a:gd name="T12" fmla="*/ 0 w 236"/>
                      <a:gd name="T13" fmla="*/ 33225927 h 139"/>
                      <a:gd name="T14" fmla="*/ 39042938 w 236"/>
                      <a:gd name="T15" fmla="*/ 57016537 h 139"/>
                      <a:gd name="T16" fmla="*/ 95219025 w 236"/>
                      <a:gd name="T17" fmla="*/ 23706404 h 139"/>
                      <a:gd name="T18" fmla="*/ 93678794 w 236"/>
                      <a:gd name="T19" fmla="*/ 22167935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67"/>
                  <p:cNvSpPr>
                    <a:spLocks/>
                  </p:cNvSpPr>
                  <p:nvPr/>
                </p:nvSpPr>
                <p:spPr bwMode="auto">
                  <a:xfrm>
                    <a:off x="4729" y="1821"/>
                    <a:ext cx="331" cy="671"/>
                  </a:xfrm>
                  <a:custGeom>
                    <a:avLst/>
                    <a:gdLst>
                      <a:gd name="T0" fmla="*/ 0 w 140"/>
                      <a:gd name="T1" fmla="*/ 32263377 h 284"/>
                      <a:gd name="T2" fmla="*/ 0 w 140"/>
                      <a:gd name="T3" fmla="*/ 113316201 h 284"/>
                      <a:gd name="T4" fmla="*/ 2013177 w 140"/>
                      <a:gd name="T5" fmla="*/ 113023229 h 284"/>
                      <a:gd name="T6" fmla="*/ 54400621 w 140"/>
                      <a:gd name="T7" fmla="*/ 82938475 h 284"/>
                      <a:gd name="T8" fmla="*/ 56464509 w 140"/>
                      <a:gd name="T9" fmla="*/ 79366262 h 284"/>
                      <a:gd name="T10" fmla="*/ 56464509 w 140"/>
                      <a:gd name="T11" fmla="*/ 2000222 h 284"/>
                      <a:gd name="T12" fmla="*/ 56104003 w 140"/>
                      <a:gd name="T13" fmla="*/ 0 h 284"/>
                      <a:gd name="T14" fmla="*/ 0 w 140"/>
                      <a:gd name="T15" fmla="*/ 3226337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85" name="Picture 116" descr="online-backup"/>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814469" y="2441530"/>
                  <a:ext cx="431800" cy="431800"/>
                </a:xfrm>
                <a:prstGeom prst="rect">
                  <a:avLst/>
                </a:prstGeom>
                <a:noFill/>
                <a:ln w="9525">
                  <a:noFill/>
                  <a:miter lim="800000"/>
                  <a:headEnd/>
                  <a:tailEnd/>
                </a:ln>
              </p:spPr>
            </p:pic>
          </p:grpSp>
          <p:grpSp>
            <p:nvGrpSpPr>
              <p:cNvPr id="28" name="组合 67"/>
              <p:cNvGrpSpPr/>
              <p:nvPr/>
            </p:nvGrpSpPr>
            <p:grpSpPr>
              <a:xfrm>
                <a:off x="2821051" y="1979841"/>
                <a:ext cx="644394" cy="665260"/>
                <a:chOff x="3024914" y="2256064"/>
                <a:chExt cx="512718" cy="529320"/>
              </a:xfrm>
            </p:grpSpPr>
            <p:grpSp>
              <p:nvGrpSpPr>
                <p:cNvPr id="171" name="Group 71"/>
                <p:cNvGrpSpPr>
                  <a:grpSpLocks noChangeAspect="1"/>
                </p:cNvGrpSpPr>
                <p:nvPr/>
              </p:nvGrpSpPr>
              <p:grpSpPr bwMode="auto">
                <a:xfrm>
                  <a:off x="3024914" y="2256064"/>
                  <a:ext cx="317500" cy="485775"/>
                  <a:chOff x="4493" y="1677"/>
                  <a:chExt cx="574" cy="822"/>
                </a:xfrm>
              </p:grpSpPr>
              <p:sp>
                <p:nvSpPr>
                  <p:cNvPr id="173" name="AutoShape 72"/>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73"/>
                  <p:cNvSpPr>
                    <a:spLocks/>
                  </p:cNvSpPr>
                  <p:nvPr/>
                </p:nvSpPr>
                <p:spPr bwMode="auto">
                  <a:xfrm>
                    <a:off x="4498" y="1684"/>
                    <a:ext cx="564" cy="808"/>
                  </a:xfrm>
                  <a:custGeom>
                    <a:avLst/>
                    <a:gdLst>
                      <a:gd name="T0" fmla="*/ 92840814 w 239"/>
                      <a:gd name="T1" fmla="*/ 22800514 h 342"/>
                      <a:gd name="T2" fmla="*/ 91352119 w 239"/>
                      <a:gd name="T3" fmla="*/ 21082621 h 342"/>
                      <a:gd name="T4" fmla="*/ 56784789 w 239"/>
                      <a:gd name="T5" fmla="*/ 846411 h 342"/>
                      <a:gd name="T6" fmla="*/ 52994559 w 239"/>
                      <a:gd name="T7" fmla="*/ 846411 h 342"/>
                      <a:gd name="T8" fmla="*/ 1969644 w 239"/>
                      <a:gd name="T9" fmla="*/ 30721463 h 342"/>
                      <a:gd name="T10" fmla="*/ 353692 w 239"/>
                      <a:gd name="T11" fmla="*/ 32244471 h 342"/>
                      <a:gd name="T12" fmla="*/ 0 w 239"/>
                      <a:gd name="T13" fmla="*/ 34292557 h 342"/>
                      <a:gd name="T14" fmla="*/ 0 w 239"/>
                      <a:gd name="T15" fmla="*/ 111748874 h 342"/>
                      <a:gd name="T16" fmla="*/ 1969644 w 239"/>
                      <a:gd name="T17" fmla="*/ 115308382 h 342"/>
                      <a:gd name="T18" fmla="*/ 36386618 w 239"/>
                      <a:gd name="T19" fmla="*/ 136033471 h 342"/>
                      <a:gd name="T20" fmla="*/ 38357380 w 239"/>
                      <a:gd name="T21" fmla="*/ 136391070 h 342"/>
                      <a:gd name="T22" fmla="*/ 40317353 w 239"/>
                      <a:gd name="T23" fmla="*/ 136033471 h 342"/>
                      <a:gd name="T24" fmla="*/ 91703790 w 239"/>
                      <a:gd name="T25" fmla="*/ 105669616 h 342"/>
                      <a:gd name="T26" fmla="*/ 93675402 w 239"/>
                      <a:gd name="T27" fmla="*/ 102456745 h 342"/>
                      <a:gd name="T28" fmla="*/ 93321842 w 239"/>
                      <a:gd name="T29" fmla="*/ 24641940 h 342"/>
                      <a:gd name="T30" fmla="*/ 92840814 w 239"/>
                      <a:gd name="T31" fmla="*/ 22800514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Freeform 74"/>
                  <p:cNvSpPr>
                    <a:spLocks/>
                  </p:cNvSpPr>
                  <p:nvPr/>
                </p:nvSpPr>
                <p:spPr bwMode="auto">
                  <a:xfrm>
                    <a:off x="4498" y="1876"/>
                    <a:ext cx="231" cy="616"/>
                  </a:xfrm>
                  <a:custGeom>
                    <a:avLst/>
                    <a:gdLst>
                      <a:gd name="T0" fmla="*/ 37715207 w 98"/>
                      <a:gd name="T1" fmla="*/ 102522933 h 261"/>
                      <a:gd name="T2" fmla="*/ 37715207 w 98"/>
                      <a:gd name="T3" fmla="*/ 22759013 h 261"/>
                      <a:gd name="T4" fmla="*/ 350597 w 98"/>
                      <a:gd name="T5" fmla="*/ 0 h 261"/>
                      <a:gd name="T6" fmla="*/ 0 w 98"/>
                      <a:gd name="T7" fmla="*/ 2326735 h 261"/>
                      <a:gd name="T8" fmla="*/ 0 w 98"/>
                      <a:gd name="T9" fmla="*/ 78187139 h 261"/>
                      <a:gd name="T10" fmla="*/ 1947959 w 98"/>
                      <a:gd name="T11" fmla="*/ 81704276 h 261"/>
                      <a:gd name="T12" fmla="*/ 35772281 w 98"/>
                      <a:gd name="T13" fmla="*/ 102168494 h 261"/>
                      <a:gd name="T14" fmla="*/ 37715207 w 98"/>
                      <a:gd name="T15" fmla="*/ 102522933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75"/>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76"/>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Line 77"/>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Line 78"/>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Line 79"/>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80"/>
                  <p:cNvSpPr>
                    <a:spLocks/>
                  </p:cNvSpPr>
                  <p:nvPr/>
                </p:nvSpPr>
                <p:spPr bwMode="auto">
                  <a:xfrm>
                    <a:off x="4510" y="2140"/>
                    <a:ext cx="196" cy="130"/>
                  </a:xfrm>
                  <a:custGeom>
                    <a:avLst/>
                    <a:gdLst>
                      <a:gd name="T0" fmla="*/ 1984455 w 83"/>
                      <a:gd name="T1" fmla="*/ 849380 h 55"/>
                      <a:gd name="T2" fmla="*/ 0 w 83"/>
                      <a:gd name="T3" fmla="*/ 1517899 h 55"/>
                      <a:gd name="T4" fmla="*/ 1504482 w 83"/>
                      <a:gd name="T5" fmla="*/ 4745295 h 55"/>
                      <a:gd name="T6" fmla="*/ 31388808 w 83"/>
                      <a:gd name="T7" fmla="*/ 21764424 h 55"/>
                      <a:gd name="T8" fmla="*/ 32866260 w 83"/>
                      <a:gd name="T9" fmla="*/ 20915084 h 55"/>
                      <a:gd name="T10" fmla="*/ 31388808 w 83"/>
                      <a:gd name="T11" fmla="*/ 17661043 h 55"/>
                      <a:gd name="T12" fmla="*/ 1984455 w 83"/>
                      <a:gd name="T13" fmla="*/ 849380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81"/>
                  <p:cNvSpPr>
                    <a:spLocks/>
                  </p:cNvSpPr>
                  <p:nvPr/>
                </p:nvSpPr>
                <p:spPr bwMode="auto">
                  <a:xfrm>
                    <a:off x="4500" y="1684"/>
                    <a:ext cx="558" cy="329"/>
                  </a:xfrm>
                  <a:custGeom>
                    <a:avLst/>
                    <a:gdLst>
                      <a:gd name="T0" fmla="*/ 93678794 w 236"/>
                      <a:gd name="T1" fmla="*/ 22167935 h 139"/>
                      <a:gd name="T2" fmla="*/ 58032647 w 236"/>
                      <a:gd name="T3" fmla="*/ 859793 h 139"/>
                      <a:gd name="T4" fmla="*/ 58032647 w 236"/>
                      <a:gd name="T5" fmla="*/ 859793 h 139"/>
                      <a:gd name="T6" fmla="*/ 54123054 w 236"/>
                      <a:gd name="T7" fmla="*/ 859793 h 139"/>
                      <a:gd name="T8" fmla="*/ 54123054 w 236"/>
                      <a:gd name="T9" fmla="*/ 859793 h 139"/>
                      <a:gd name="T10" fmla="*/ 1524726 w 236"/>
                      <a:gd name="T11" fmla="*/ 31532473 h 139"/>
                      <a:gd name="T12" fmla="*/ 0 w 236"/>
                      <a:gd name="T13" fmla="*/ 33225927 h 139"/>
                      <a:gd name="T14" fmla="*/ 39042938 w 236"/>
                      <a:gd name="T15" fmla="*/ 57016537 h 139"/>
                      <a:gd name="T16" fmla="*/ 95219025 w 236"/>
                      <a:gd name="T17" fmla="*/ 23706404 h 139"/>
                      <a:gd name="T18" fmla="*/ 93678794 w 236"/>
                      <a:gd name="T19" fmla="*/ 22167935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82"/>
                  <p:cNvSpPr>
                    <a:spLocks/>
                  </p:cNvSpPr>
                  <p:nvPr/>
                </p:nvSpPr>
                <p:spPr bwMode="auto">
                  <a:xfrm>
                    <a:off x="4729" y="1821"/>
                    <a:ext cx="331" cy="671"/>
                  </a:xfrm>
                  <a:custGeom>
                    <a:avLst/>
                    <a:gdLst>
                      <a:gd name="T0" fmla="*/ 0 w 140"/>
                      <a:gd name="T1" fmla="*/ 32263377 h 284"/>
                      <a:gd name="T2" fmla="*/ 0 w 140"/>
                      <a:gd name="T3" fmla="*/ 113316201 h 284"/>
                      <a:gd name="T4" fmla="*/ 2013177 w 140"/>
                      <a:gd name="T5" fmla="*/ 113023229 h 284"/>
                      <a:gd name="T6" fmla="*/ 54400621 w 140"/>
                      <a:gd name="T7" fmla="*/ 82938475 h 284"/>
                      <a:gd name="T8" fmla="*/ 56464509 w 140"/>
                      <a:gd name="T9" fmla="*/ 79366262 h 284"/>
                      <a:gd name="T10" fmla="*/ 56464509 w 140"/>
                      <a:gd name="T11" fmla="*/ 2000222 h 284"/>
                      <a:gd name="T12" fmla="*/ 56104003 w 140"/>
                      <a:gd name="T13" fmla="*/ 0 h 284"/>
                      <a:gd name="T14" fmla="*/ 0 w 140"/>
                      <a:gd name="T15" fmla="*/ 3226337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pPr fontAlgn="base">
                      <a:spcBef>
                        <a:spcPct val="0"/>
                      </a:spcBef>
                      <a:spcAft>
                        <a:spcPct val="0"/>
                      </a:spcAft>
                    </a:pPr>
                    <a:endParaRPr lang="zh-CN" altLang="en-US" sz="16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172" name="Picture 113" descr="stor2"/>
                <p:cNvPicPr>
                  <a:picLocks noChangeAspect="1" noChangeArrowheads="1"/>
                </p:cNvPicPr>
                <p:nvPr/>
              </p:nvPicPr>
              <p:blipFill>
                <a:blip r:embed="rId16" cstate="print"/>
                <a:srcRect/>
                <a:stretch>
                  <a:fillRect/>
                </a:stretch>
              </p:blipFill>
              <p:spPr bwMode="auto">
                <a:xfrm>
                  <a:off x="3177269" y="2425021"/>
                  <a:ext cx="360363" cy="360363"/>
                </a:xfrm>
                <a:prstGeom prst="rect">
                  <a:avLst/>
                </a:prstGeom>
                <a:noFill/>
                <a:ln w="9525">
                  <a:noFill/>
                  <a:miter lim="800000"/>
                  <a:headEnd/>
                  <a:tailEnd/>
                </a:ln>
              </p:spPr>
            </p:pic>
          </p:grpSp>
          <p:sp>
            <p:nvSpPr>
              <p:cNvPr id="29" name="任意多边形 28"/>
              <p:cNvSpPr/>
              <p:nvPr/>
            </p:nvSpPr>
            <p:spPr bwMode="auto">
              <a:xfrm>
                <a:off x="3421856" y="1837009"/>
                <a:ext cx="540003" cy="401540"/>
              </a:xfrm>
              <a:custGeom>
                <a:avLst/>
                <a:gdLst>
                  <a:gd name="connsiteX0" fmla="*/ 0 w 429658"/>
                  <a:gd name="connsiteY0" fmla="*/ 319489 h 319489"/>
                  <a:gd name="connsiteX1" fmla="*/ 275421 w 429658"/>
                  <a:gd name="connsiteY1" fmla="*/ 231355 h 319489"/>
                  <a:gd name="connsiteX2" fmla="*/ 429658 w 429658"/>
                  <a:gd name="connsiteY2" fmla="*/ 0 h 319489"/>
                </a:gdLst>
                <a:ahLst/>
                <a:cxnLst>
                  <a:cxn ang="0">
                    <a:pos x="connsiteX0" y="connsiteY0"/>
                  </a:cxn>
                  <a:cxn ang="0">
                    <a:pos x="connsiteX1" y="connsiteY1"/>
                  </a:cxn>
                  <a:cxn ang="0">
                    <a:pos x="connsiteX2" y="connsiteY2"/>
                  </a:cxn>
                </a:cxnLst>
                <a:rect l="l" t="t" r="r" b="b"/>
                <a:pathLst>
                  <a:path w="429658" h="319489">
                    <a:moveTo>
                      <a:pt x="0" y="319489"/>
                    </a:moveTo>
                    <a:cubicBezTo>
                      <a:pt x="101905" y="302046"/>
                      <a:pt x="203811" y="284603"/>
                      <a:pt x="275421" y="231355"/>
                    </a:cubicBezTo>
                    <a:cubicBezTo>
                      <a:pt x="347031" y="178107"/>
                      <a:pt x="388344" y="89053"/>
                      <a:pt x="429658" y="0"/>
                    </a:cubicBezTo>
                  </a:path>
                </a:pathLst>
              </a:custGeom>
              <a:noFill/>
              <a:ln w="34925" cmpd="thickThi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任意多边形 29"/>
              <p:cNvSpPr/>
              <p:nvPr/>
            </p:nvSpPr>
            <p:spPr bwMode="auto">
              <a:xfrm>
                <a:off x="3491086" y="1486239"/>
                <a:ext cx="456925" cy="170769"/>
              </a:xfrm>
              <a:custGeom>
                <a:avLst/>
                <a:gdLst>
                  <a:gd name="connsiteX0" fmla="*/ 0 w 363557"/>
                  <a:gd name="connsiteY0" fmla="*/ 3672 h 135874"/>
                  <a:gd name="connsiteX1" fmla="*/ 110169 w 363557"/>
                  <a:gd name="connsiteY1" fmla="*/ 3672 h 135874"/>
                  <a:gd name="connsiteX2" fmla="*/ 209321 w 363557"/>
                  <a:gd name="connsiteY2" fmla="*/ 25705 h 135874"/>
                  <a:gd name="connsiteX3" fmla="*/ 308472 w 363557"/>
                  <a:gd name="connsiteY3" fmla="*/ 102823 h 135874"/>
                  <a:gd name="connsiteX4" fmla="*/ 363557 w 363557"/>
                  <a:gd name="connsiteY4" fmla="*/ 135874 h 13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57" h="135874">
                    <a:moveTo>
                      <a:pt x="0" y="3672"/>
                    </a:moveTo>
                    <a:cubicBezTo>
                      <a:pt x="37641" y="1836"/>
                      <a:pt x="75282" y="0"/>
                      <a:pt x="110169" y="3672"/>
                    </a:cubicBezTo>
                    <a:cubicBezTo>
                      <a:pt x="145056" y="7344"/>
                      <a:pt x="176271" y="9180"/>
                      <a:pt x="209321" y="25705"/>
                    </a:cubicBezTo>
                    <a:cubicBezTo>
                      <a:pt x="242371" y="42230"/>
                      <a:pt x="282766" y="84462"/>
                      <a:pt x="308472" y="102823"/>
                    </a:cubicBezTo>
                    <a:cubicBezTo>
                      <a:pt x="334178" y="121184"/>
                      <a:pt x="348867" y="128529"/>
                      <a:pt x="363557" y="135874"/>
                    </a:cubicBezTo>
                  </a:path>
                </a:pathLst>
              </a:custGeom>
              <a:noFill/>
              <a:ln w="34925" cmpd="thickThin">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i="0" u="none" strike="noStrike" cap="none" normalizeH="0" baseline="0">
                  <a:ln>
                    <a:noFill/>
                  </a:ln>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组合 398"/>
              <p:cNvGrpSpPr/>
              <p:nvPr/>
            </p:nvGrpSpPr>
            <p:grpSpPr>
              <a:xfrm>
                <a:off x="7952530" y="1962707"/>
                <a:ext cx="1603195" cy="1910306"/>
                <a:chOff x="10287403" y="1826574"/>
                <a:chExt cx="2327275" cy="2817813"/>
              </a:xfrm>
              <a:solidFill>
                <a:srgbClr val="E28189"/>
              </a:solidFill>
            </p:grpSpPr>
            <p:sp>
              <p:nvSpPr>
                <p:cNvPr id="49"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 name="组合 521"/>
              <p:cNvGrpSpPr/>
              <p:nvPr/>
            </p:nvGrpSpPr>
            <p:grpSpPr>
              <a:xfrm>
                <a:off x="5980589" y="1962707"/>
                <a:ext cx="1110512" cy="1992771"/>
                <a:chOff x="-909638" y="971550"/>
                <a:chExt cx="909638" cy="2039938"/>
              </a:xfrm>
              <a:solidFill>
                <a:srgbClr val="C7000B"/>
              </a:solidFill>
            </p:grpSpPr>
            <p:sp>
              <p:nvSpPr>
                <p:cNvPr id="4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35" name="直接连接符 34"/>
              <p:cNvCxnSpPr/>
              <p:nvPr/>
            </p:nvCxnSpPr>
            <p:spPr bwMode="auto">
              <a:xfrm>
                <a:off x="5388018" y="1837009"/>
                <a:ext cx="0" cy="2672319"/>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a:off x="4972632" y="1850847"/>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4972632" y="4493183"/>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4972632" y="3120090"/>
                <a:ext cx="415386" cy="0"/>
              </a:xfrm>
              <a:prstGeom prst="line">
                <a:avLst/>
              </a:prstGeom>
              <a:noFill/>
              <a:ln w="381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5408786" y="2910090"/>
                <a:ext cx="533080" cy="0"/>
              </a:xfrm>
              <a:prstGeom prst="line">
                <a:avLst/>
              </a:prstGeom>
              <a:noFill/>
              <a:ln w="508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7275718" y="2893936"/>
                <a:ext cx="533080" cy="0"/>
              </a:xfrm>
              <a:prstGeom prst="line">
                <a:avLst/>
              </a:prstGeom>
              <a:noFill/>
              <a:ln w="508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3" name="Text Box 217"/>
            <p:cNvSpPr txBox="1">
              <a:spLocks noChangeArrowheads="1"/>
            </p:cNvSpPr>
            <p:nvPr/>
          </p:nvSpPr>
          <p:spPr bwMode="auto">
            <a:xfrm>
              <a:off x="2450441" y="4378502"/>
              <a:ext cx="1977130" cy="442226"/>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File servers</a:t>
              </a:r>
            </a:p>
          </p:txBody>
        </p:sp>
        <p:sp>
          <p:nvSpPr>
            <p:cNvPr id="284" name="Text Box 248"/>
            <p:cNvSpPr txBox="1">
              <a:spLocks noChangeArrowheads="1"/>
            </p:cNvSpPr>
            <p:nvPr/>
          </p:nvSpPr>
          <p:spPr bwMode="auto">
            <a:xfrm>
              <a:off x="10053536" y="3922982"/>
              <a:ext cx="1406626"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Offline storage</a:t>
              </a:r>
            </a:p>
          </p:txBody>
        </p:sp>
        <p:sp>
          <p:nvSpPr>
            <p:cNvPr id="285" name="Text Box 248"/>
            <p:cNvSpPr txBox="1">
              <a:spLocks noChangeArrowheads="1"/>
            </p:cNvSpPr>
            <p:nvPr/>
          </p:nvSpPr>
          <p:spPr bwMode="auto">
            <a:xfrm>
              <a:off x="1020851" y="5315084"/>
              <a:ext cx="1515034"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generation</a:t>
              </a:r>
            </a:p>
          </p:txBody>
        </p:sp>
        <p:sp>
          <p:nvSpPr>
            <p:cNvPr id="286" name="Text Box 248"/>
            <p:cNvSpPr txBox="1">
              <a:spLocks noChangeArrowheads="1"/>
            </p:cNvSpPr>
            <p:nvPr/>
          </p:nvSpPr>
          <p:spPr bwMode="auto">
            <a:xfrm>
              <a:off x="3422641" y="5315084"/>
              <a:ext cx="1515034"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processing</a:t>
              </a:r>
            </a:p>
          </p:txBody>
        </p:sp>
        <p:sp>
          <p:nvSpPr>
            <p:cNvPr id="287" name="Text Box 248"/>
            <p:cNvSpPr txBox="1">
              <a:spLocks noChangeArrowheads="1"/>
            </p:cNvSpPr>
            <p:nvPr/>
          </p:nvSpPr>
          <p:spPr bwMode="auto">
            <a:xfrm>
              <a:off x="7868713" y="5315084"/>
              <a:ext cx="1918252" cy="76415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C00000"/>
                  </a:solidFill>
                  <a:uLnTx/>
                  <a:uFillTx/>
                  <a:latin typeface="Huawei Sans" panose="020C0503030203020204" pitchFamily="34" charset="0"/>
                  <a:ea typeface="+mj-ea"/>
                </a:rPr>
                <a:t>Data management</a:t>
              </a:r>
            </a:p>
          </p:txBody>
        </p:sp>
        <p:sp>
          <p:nvSpPr>
            <p:cNvPr id="288" name="Text Box 205"/>
            <p:cNvSpPr txBox="1">
              <a:spLocks noChangeArrowheads="1"/>
            </p:cNvSpPr>
            <p:nvPr/>
          </p:nvSpPr>
          <p:spPr bwMode="auto">
            <a:xfrm>
              <a:off x="3484729" y="2136968"/>
              <a:ext cx="2099970" cy="364987"/>
            </a:xfrm>
            <a:prstGeom prst="rect">
              <a:avLst/>
            </a:prstGeom>
            <a:noFill/>
            <a:ln w="12700" algn="ctr">
              <a:noFill/>
              <a:miter lim="800000"/>
              <a:headEnd/>
              <a:tailEnd/>
            </a:ln>
            <a:effectLst/>
          </p:spPr>
          <p:txBody>
            <a:bodyPr wrap="square">
              <a:no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Database servers</a:t>
              </a:r>
            </a:p>
          </p:txBody>
        </p:sp>
        <p:sp>
          <p:nvSpPr>
            <p:cNvPr id="289" name="Text Box 248"/>
            <p:cNvSpPr txBox="1">
              <a:spLocks noChangeArrowheads="1"/>
            </p:cNvSpPr>
            <p:nvPr/>
          </p:nvSpPr>
          <p:spPr bwMode="auto">
            <a:xfrm>
              <a:off x="3494617" y="3524601"/>
              <a:ext cx="1977130" cy="442226"/>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Email servers</a:t>
              </a:r>
            </a:p>
          </p:txBody>
        </p:sp>
        <p:sp>
          <p:nvSpPr>
            <p:cNvPr id="290" name="Text Box 248"/>
            <p:cNvSpPr txBox="1">
              <a:spLocks noChangeArrowheads="1"/>
            </p:cNvSpPr>
            <p:nvPr/>
          </p:nvSpPr>
          <p:spPr bwMode="auto">
            <a:xfrm>
              <a:off x="2157459" y="2639561"/>
              <a:ext cx="1757578"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Application servers</a:t>
              </a:r>
            </a:p>
          </p:txBody>
        </p:sp>
        <p:sp>
          <p:nvSpPr>
            <p:cNvPr id="291" name="Text Box 248"/>
            <p:cNvSpPr txBox="1">
              <a:spLocks noChangeArrowheads="1"/>
            </p:cNvSpPr>
            <p:nvPr/>
          </p:nvSpPr>
          <p:spPr bwMode="auto">
            <a:xfrm>
              <a:off x="950823" y="2333932"/>
              <a:ext cx="867403"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dirty="0">
                  <a:solidFill>
                    <a:srgbClr val="000000"/>
                  </a:solidFill>
                  <a:latin typeface="Huawei Sans" panose="020C0503030203020204" pitchFamily="34" charset="0"/>
                  <a:ea typeface="+mj-ea"/>
                </a:rPr>
                <a:t>Users</a:t>
              </a:r>
            </a:p>
          </p:txBody>
        </p:sp>
        <p:sp>
          <p:nvSpPr>
            <p:cNvPr id="292" name="Text Box 248"/>
            <p:cNvSpPr txBox="1">
              <a:spLocks noChangeArrowheads="1"/>
            </p:cNvSpPr>
            <p:nvPr/>
          </p:nvSpPr>
          <p:spPr bwMode="auto">
            <a:xfrm>
              <a:off x="950823" y="4642649"/>
              <a:ext cx="1259894" cy="44240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Employees</a:t>
              </a:r>
            </a:p>
          </p:txBody>
        </p:sp>
        <p:sp>
          <p:nvSpPr>
            <p:cNvPr id="293" name="Text Box 248"/>
            <p:cNvSpPr txBox="1">
              <a:spLocks noChangeArrowheads="1"/>
            </p:cNvSpPr>
            <p:nvPr/>
          </p:nvSpPr>
          <p:spPr bwMode="auto">
            <a:xfrm>
              <a:off x="5699848" y="4046965"/>
              <a:ext cx="1715826" cy="38312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Online storage</a:t>
              </a:r>
            </a:p>
          </p:txBody>
        </p:sp>
        <p:sp>
          <p:nvSpPr>
            <p:cNvPr id="294" name="Text Box 248"/>
            <p:cNvSpPr txBox="1">
              <a:spLocks noChangeArrowheads="1"/>
            </p:cNvSpPr>
            <p:nvPr/>
          </p:nvSpPr>
          <p:spPr bwMode="auto">
            <a:xfrm>
              <a:off x="7775583" y="4056972"/>
              <a:ext cx="1948107" cy="383127"/>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i="0" u="none" strike="noStrike" cap="none" normalizeH="0" baseline="0" noProof="0" dirty="0" err="1">
                  <a:ln>
                    <a:noFill/>
                  </a:ln>
                  <a:solidFill>
                    <a:srgbClr val="000000"/>
                  </a:solidFill>
                  <a:uLnTx/>
                  <a:uFillTx/>
                  <a:latin typeface="Huawei Sans" panose="020C0503030203020204" pitchFamily="34" charset="0"/>
                  <a:ea typeface="+mj-ea"/>
                </a:rPr>
                <a:t>Nearline</a:t>
              </a:r>
              <a:r>
                <a:rPr kumimoji="0" lang="en-US" sz="1600" i="0" u="none" strike="noStrike" cap="none" normalizeH="0" baseline="0" noProof="0" dirty="0">
                  <a:ln>
                    <a:noFill/>
                  </a:ln>
                  <a:solidFill>
                    <a:srgbClr val="000000"/>
                  </a:solidFill>
                  <a:uLnTx/>
                  <a:uFillTx/>
                  <a:latin typeface="Huawei Sans" panose="020C0503030203020204" pitchFamily="34" charset="0"/>
                  <a:ea typeface="+mj-ea"/>
                </a:rPr>
                <a:t> storage</a:t>
              </a:r>
            </a:p>
          </p:txBody>
        </p:sp>
        <p:sp>
          <p:nvSpPr>
            <p:cNvPr id="295" name="Text Box 248"/>
            <p:cNvSpPr txBox="1">
              <a:spLocks noChangeArrowheads="1"/>
            </p:cNvSpPr>
            <p:nvPr/>
          </p:nvSpPr>
          <p:spPr bwMode="auto">
            <a:xfrm>
              <a:off x="5971409" y="4854024"/>
              <a:ext cx="5184867" cy="353768"/>
            </a:xfrm>
            <a:prstGeom prst="rect">
              <a:avLst/>
            </a:prstGeom>
            <a:noFill/>
            <a:ln w="12700" algn="ctr">
              <a:noFill/>
              <a:miter lim="800000"/>
              <a:headEnd/>
              <a:tailEn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noProof="0" dirty="0">
                  <a:solidFill>
                    <a:srgbClr val="000000"/>
                  </a:solidFill>
                  <a:latin typeface="Huawei Sans" panose="020C0503030203020204" pitchFamily="34" charset="0"/>
                  <a:ea typeface="+mj-ea"/>
                </a:rPr>
                <a:t>Classification based on data access frequencies</a:t>
              </a:r>
            </a:p>
          </p:txBody>
        </p:sp>
      </p:grpSp>
    </p:spTree>
    <p:extLst>
      <p:ext uri="{BB962C8B-B14F-4D97-AF65-F5344CB8AC3E}">
        <p14:creationId xmlns:p14="http://schemas.microsoft.com/office/powerpoint/2010/main" val="161687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a:solidFill>
                  <a:schemeClr val="bg1">
                    <a:lumMod val="50000"/>
                  </a:schemeClr>
                </a:solidFill>
                <a:sym typeface="Huawei Sans" panose="020C0503030203020204" pitchFamily="34" charset="0"/>
              </a:rPr>
              <a:t>Data and Information</a:t>
            </a:r>
          </a:p>
          <a:p>
            <a:r>
              <a:rPr lang="en-US" dirty="0">
                <a:solidFill>
                  <a:schemeClr val="bg1">
                    <a:lumMod val="50000"/>
                  </a:schemeClr>
                </a:solidFill>
                <a:sym typeface="Huawei Sans" panose="020C0503030203020204" pitchFamily="34" charset="0"/>
              </a:rPr>
              <a:t>Data Storage</a:t>
            </a:r>
          </a:p>
          <a:p>
            <a:r>
              <a:rPr lang="en-US" b="1" dirty="0">
                <a:sym typeface="Huawei Sans" panose="020C0503030203020204" pitchFamily="34" charset="0"/>
              </a:rPr>
              <a:t>Development of Storage Technologies</a:t>
            </a:r>
          </a:p>
          <a:p>
            <a:pPr lvl="1">
              <a:buSzPct val="60000"/>
              <a:buFont typeface="Wingdings" panose="05000000000000000000" pitchFamily="2" charset="2"/>
              <a:buChar char="n"/>
            </a:pPr>
            <a:r>
              <a:rPr lang="en-US" dirty="0">
                <a:sym typeface="Huawei Sans" panose="020C0503030203020204" pitchFamily="34" charset="0"/>
              </a:rPr>
              <a:t>Storage Architecture</a:t>
            </a:r>
          </a:p>
          <a:p>
            <a:pPr lvl="1"/>
            <a:r>
              <a:rPr lang="en-US" dirty="0">
                <a:solidFill>
                  <a:schemeClr val="bg1">
                    <a:lumMod val="50000"/>
                  </a:schemeClr>
                </a:solidFill>
                <a:sym typeface="Huawei Sans" panose="020C0503030203020204" pitchFamily="34" charset="0"/>
              </a:rPr>
              <a:t>Storage Media</a:t>
            </a:r>
          </a:p>
          <a:p>
            <a:pPr lvl="1"/>
            <a:r>
              <a:rPr lang="en-US" dirty="0">
                <a:solidFill>
                  <a:schemeClr val="bg1">
                    <a:lumMod val="50000"/>
                  </a:schemeClr>
                </a:solidFill>
                <a:sym typeface="Huawei Sans" panose="020C0503030203020204" pitchFamily="34" charset="0"/>
              </a:rPr>
              <a:t>Interface Protocols</a:t>
            </a:r>
          </a:p>
          <a:p>
            <a:r>
              <a:rPr lang="en-US" dirty="0">
                <a:solidFill>
                  <a:schemeClr val="bg1">
                    <a:lumMod val="50000"/>
                  </a:schemeClr>
                </a:solidFill>
                <a:sym typeface="Huawei Sans" panose="020C0503030203020204" pitchFamily="34" charset="0"/>
              </a:rPr>
              <a:t>Development Trend of Storage Products</a:t>
            </a:r>
          </a:p>
        </p:txBody>
      </p:sp>
    </p:spTree>
    <p:extLst>
      <p:ext uri="{BB962C8B-B14F-4D97-AF65-F5344CB8AC3E}">
        <p14:creationId xmlns:p14="http://schemas.microsoft.com/office/powerpoint/2010/main" val="83580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dirty="0"/>
              <a:t>Storage Technology Trend</a:t>
            </a:r>
            <a:r>
              <a:rPr lang="en-US" altLang="zh-CN" dirty="0"/>
              <a:t>s</a:t>
            </a:r>
            <a:endParaRPr lang="en-US" dirty="0"/>
          </a:p>
        </p:txBody>
      </p:sp>
    </p:spTree>
    <p:extLst>
      <p:ext uri="{BB962C8B-B14F-4D97-AF65-F5344CB8AC3E}">
        <p14:creationId xmlns:p14="http://schemas.microsoft.com/office/powerpoint/2010/main" val="155715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5557" y="606382"/>
            <a:ext cx="10727921" cy="5657024"/>
            <a:chOff x="758697" y="833653"/>
            <a:chExt cx="10727921" cy="5657024"/>
          </a:xfrm>
        </p:grpSpPr>
        <p:pic>
          <p:nvPicPr>
            <p:cNvPr id="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74" y="1562667"/>
              <a:ext cx="1370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03" y="2432428"/>
              <a:ext cx="1664043" cy="1913650"/>
            </a:xfrm>
            <a:prstGeom prst="rect">
              <a:avLst/>
            </a:prstGeom>
          </p:spPr>
        </p:pic>
        <p:pic>
          <p:nvPicPr>
            <p:cNvPr id="11" name="图片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145938" y="833653"/>
              <a:ext cx="2744313" cy="2107951"/>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934" y="2341664"/>
              <a:ext cx="2222158" cy="1249964"/>
            </a:xfrm>
            <a:prstGeom prst="rect">
              <a:avLst/>
            </a:prstGeom>
          </p:spPr>
        </p:pic>
        <p:grpSp>
          <p:nvGrpSpPr>
            <p:cNvPr id="13" name="组合 12"/>
            <p:cNvGrpSpPr/>
            <p:nvPr/>
          </p:nvGrpSpPr>
          <p:grpSpPr>
            <a:xfrm>
              <a:off x="758697" y="2009064"/>
              <a:ext cx="10727921" cy="4481613"/>
              <a:chOff x="758697" y="2009064"/>
              <a:chExt cx="10727921" cy="4481613"/>
            </a:xfrm>
          </p:grpSpPr>
          <p:sp>
            <p:nvSpPr>
              <p:cNvPr id="15" name="形状 14"/>
              <p:cNvSpPr/>
              <p:nvPr/>
            </p:nvSpPr>
            <p:spPr>
              <a:xfrm>
                <a:off x="758697" y="2009064"/>
                <a:ext cx="10674606" cy="4153254"/>
              </a:xfrm>
              <a:prstGeom prst="swooshArrow">
                <a:avLst>
                  <a:gd name="adj1" fmla="val 25000"/>
                  <a:gd name="adj2" fmla="val 25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 name="椭圆 15"/>
              <p:cNvSpPr/>
              <p:nvPr/>
            </p:nvSpPr>
            <p:spPr>
              <a:xfrm>
                <a:off x="2664959" y="4713163"/>
                <a:ext cx="170464" cy="17046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7" name="任意多边形 16"/>
              <p:cNvSpPr/>
              <p:nvPr/>
            </p:nvSpPr>
            <p:spPr>
              <a:xfrm>
                <a:off x="2750780" y="4798474"/>
                <a:ext cx="2213551" cy="1102457"/>
              </a:xfrm>
              <a:custGeom>
                <a:avLst/>
                <a:gdLst>
                  <a:gd name="connsiteX0" fmla="*/ 0 w 2213551"/>
                  <a:gd name="connsiteY0" fmla="*/ 0 h 1102457"/>
                  <a:gd name="connsiteX1" fmla="*/ 2213551 w 2213551"/>
                  <a:gd name="connsiteY1" fmla="*/ 0 h 1102457"/>
                  <a:gd name="connsiteX2" fmla="*/ 2213551 w 2213551"/>
                  <a:gd name="connsiteY2" fmla="*/ 1102457 h 1102457"/>
                  <a:gd name="connsiteX3" fmla="*/ 0 w 2213551"/>
                  <a:gd name="connsiteY3" fmla="*/ 1102457 h 1102457"/>
                  <a:gd name="connsiteX4" fmla="*/ 0 w 2213551"/>
                  <a:gd name="connsiteY4" fmla="*/ 0 h 11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551" h="1102457">
                    <a:moveTo>
                      <a:pt x="0" y="0"/>
                    </a:moveTo>
                    <a:lnTo>
                      <a:pt x="2213551" y="0"/>
                    </a:lnTo>
                    <a:lnTo>
                      <a:pt x="2213551" y="1102457"/>
                    </a:lnTo>
                    <a:lnTo>
                      <a:pt x="0" y="1102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325" tIns="0" rIns="0" bIns="0" numCol="1" spcCol="1270" anchor="t" anchorCtr="0">
                <a:noAutofit/>
              </a:bodyPr>
              <a:lstStyle/>
              <a:p>
                <a:pPr lvl="0" algn="l" defTabSz="1066800">
                  <a:lnSpc>
                    <a:spcPct val="90000"/>
                  </a:lnSpc>
                  <a:spcBef>
                    <a:spcPct val="0"/>
                  </a:spcBef>
                  <a:spcAft>
                    <a:spcPct val="35000"/>
                  </a:spcAft>
                </a:pPr>
                <a:r>
                  <a:rPr lang="en-US" altLang="zh-CN" sz="2400" kern="1200" dirty="0">
                    <a:latin typeface="Huawei Sans" panose="020C0503030203020204" pitchFamily="34" charset="0"/>
                    <a:ea typeface="方正兰亭黑简体" panose="02000000000000000000" pitchFamily="2" charset="-122"/>
                    <a:sym typeface="Huawei Sans" panose="020C0503030203020204" pitchFamily="34" charset="0"/>
                  </a:rPr>
                  <a:t>1950s</a:t>
                </a: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Traditional storage</a:t>
                </a:r>
              </a:p>
            </p:txBody>
          </p:sp>
          <p:sp>
            <p:nvSpPr>
              <p:cNvPr id="18" name="椭圆 17"/>
              <p:cNvSpPr/>
              <p:nvPr/>
            </p:nvSpPr>
            <p:spPr>
              <a:xfrm>
                <a:off x="4584805" y="3830201"/>
                <a:ext cx="296459" cy="29645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9" name="任意多边形 18"/>
              <p:cNvSpPr/>
              <p:nvPr/>
            </p:nvSpPr>
            <p:spPr>
              <a:xfrm>
                <a:off x="4733164" y="3978516"/>
                <a:ext cx="1556410" cy="2116903"/>
              </a:xfrm>
              <a:custGeom>
                <a:avLst/>
                <a:gdLst>
                  <a:gd name="connsiteX0" fmla="*/ 0 w 1556410"/>
                  <a:gd name="connsiteY0" fmla="*/ 0 h 2116903"/>
                  <a:gd name="connsiteX1" fmla="*/ 1556410 w 1556410"/>
                  <a:gd name="connsiteY1" fmla="*/ 0 h 2116903"/>
                  <a:gd name="connsiteX2" fmla="*/ 1556410 w 1556410"/>
                  <a:gd name="connsiteY2" fmla="*/ 2116903 h 2116903"/>
                  <a:gd name="connsiteX3" fmla="*/ 0 w 1556410"/>
                  <a:gd name="connsiteY3" fmla="*/ 2116903 h 2116903"/>
                  <a:gd name="connsiteX4" fmla="*/ 0 w 1556410"/>
                  <a:gd name="connsiteY4" fmla="*/ 0 h 21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10" h="2116903">
                    <a:moveTo>
                      <a:pt x="0" y="0"/>
                    </a:moveTo>
                    <a:lnTo>
                      <a:pt x="1556410" y="0"/>
                    </a:lnTo>
                    <a:lnTo>
                      <a:pt x="1556410" y="2116903"/>
                    </a:lnTo>
                    <a:lnTo>
                      <a:pt x="0" y="2116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088" tIns="0" rIns="0" bIns="0" numCol="1" spcCol="1270" anchor="t" anchorCtr="0">
                <a:noAutofit/>
              </a:bodyPr>
              <a:lstStyle/>
              <a:p>
                <a:pPr lvl="0" algn="l" defTabSz="1066800">
                  <a:lnSpc>
                    <a:spcPct val="90000"/>
                  </a:lnSpc>
                  <a:spcBef>
                    <a:spcPct val="0"/>
                  </a:spcBef>
                  <a:spcAft>
                    <a:spcPct val="35000"/>
                  </a:spcAft>
                </a:pPr>
                <a:r>
                  <a:rPr lang="en-US" altLang="zh-CN" sz="2400" kern="1200" dirty="0">
                    <a:latin typeface="Huawei Sans" panose="020C0503030203020204" pitchFamily="34" charset="0"/>
                    <a:ea typeface="方正兰亭黑简体" panose="02000000000000000000" pitchFamily="2" charset="-122"/>
                    <a:sym typeface="Huawei Sans" panose="020C0503030203020204" pitchFamily="34" charset="0"/>
                  </a:rPr>
                  <a:t>1980s</a:t>
                </a:r>
                <a:endParaRPr lang="zh-CN" altLang="en-US" sz="24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External storage</a:t>
                </a:r>
              </a:p>
            </p:txBody>
          </p:sp>
          <p:sp>
            <p:nvSpPr>
              <p:cNvPr id="20" name="椭圆 19"/>
              <p:cNvSpPr/>
              <p:nvPr/>
            </p:nvSpPr>
            <p:spPr>
              <a:xfrm>
                <a:off x="6521848" y="3259116"/>
                <a:ext cx="392808" cy="39280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21" name="任意多边形 20"/>
              <p:cNvSpPr/>
              <p:nvPr/>
            </p:nvSpPr>
            <p:spPr>
              <a:xfrm>
                <a:off x="6718518" y="3427793"/>
                <a:ext cx="1556410" cy="2862684"/>
              </a:xfrm>
              <a:custGeom>
                <a:avLst/>
                <a:gdLst>
                  <a:gd name="connsiteX0" fmla="*/ 0 w 1556410"/>
                  <a:gd name="connsiteY0" fmla="*/ 0 h 2862684"/>
                  <a:gd name="connsiteX1" fmla="*/ 1556410 w 1556410"/>
                  <a:gd name="connsiteY1" fmla="*/ 0 h 2862684"/>
                  <a:gd name="connsiteX2" fmla="*/ 1556410 w 1556410"/>
                  <a:gd name="connsiteY2" fmla="*/ 2862684 h 2862684"/>
                  <a:gd name="connsiteX3" fmla="*/ 0 w 1556410"/>
                  <a:gd name="connsiteY3" fmla="*/ 2862684 h 2862684"/>
                  <a:gd name="connsiteX4" fmla="*/ 0 w 1556410"/>
                  <a:gd name="connsiteY4" fmla="*/ 0 h 286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10" h="2862684">
                    <a:moveTo>
                      <a:pt x="0" y="0"/>
                    </a:moveTo>
                    <a:lnTo>
                      <a:pt x="1556410" y="0"/>
                    </a:lnTo>
                    <a:lnTo>
                      <a:pt x="1556410" y="2862684"/>
                    </a:lnTo>
                    <a:lnTo>
                      <a:pt x="0" y="28626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8141" tIns="0" rIns="0" bIns="0" numCol="1" spcCol="1270" anchor="t" anchorCtr="0">
                <a:noAutofit/>
              </a:bodyPr>
              <a:lstStyle/>
              <a:p>
                <a:pPr lvl="0" algn="l" defTabSz="1066800">
                  <a:lnSpc>
                    <a:spcPct val="90000"/>
                  </a:lnSpc>
                  <a:spcBef>
                    <a:spcPct val="0"/>
                  </a:spcBef>
                  <a:spcAft>
                    <a:spcPct val="35000"/>
                  </a:spcAft>
                </a:pPr>
                <a:r>
                  <a:rPr lang="en-US" altLang="zh-CN" sz="2400" kern="1200" dirty="0">
                    <a:latin typeface="Huawei Sans" panose="020C0503030203020204" pitchFamily="34" charset="0"/>
                    <a:ea typeface="方正兰亭黑简体" panose="02000000000000000000" pitchFamily="2" charset="-122"/>
                    <a:sym typeface="Huawei Sans" panose="020C0503030203020204" pitchFamily="34" charset="0"/>
                  </a:rPr>
                  <a:t>1990s</a:t>
                </a:r>
                <a:endParaRPr lang="zh-CN" altLang="en-US" sz="24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Storage network</a:t>
                </a:r>
              </a:p>
            </p:txBody>
          </p:sp>
          <p:sp>
            <p:nvSpPr>
              <p:cNvPr id="22" name="椭圆 21"/>
              <p:cNvSpPr/>
              <p:nvPr/>
            </p:nvSpPr>
            <p:spPr>
              <a:xfrm>
                <a:off x="8577550" y="2835977"/>
                <a:ext cx="526215" cy="52621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23" name="任意多边形 22"/>
              <p:cNvSpPr/>
              <p:nvPr/>
            </p:nvSpPr>
            <p:spPr>
              <a:xfrm>
                <a:off x="8830649" y="3169408"/>
                <a:ext cx="2655969" cy="3321269"/>
              </a:xfrm>
              <a:custGeom>
                <a:avLst/>
                <a:gdLst>
                  <a:gd name="connsiteX0" fmla="*/ 0 w 2133247"/>
                  <a:gd name="connsiteY0" fmla="*/ 0 h 3321269"/>
                  <a:gd name="connsiteX1" fmla="*/ 2133247 w 2133247"/>
                  <a:gd name="connsiteY1" fmla="*/ 0 h 3321269"/>
                  <a:gd name="connsiteX2" fmla="*/ 2133247 w 2133247"/>
                  <a:gd name="connsiteY2" fmla="*/ 3321269 h 3321269"/>
                  <a:gd name="connsiteX3" fmla="*/ 0 w 2133247"/>
                  <a:gd name="connsiteY3" fmla="*/ 3321269 h 3321269"/>
                  <a:gd name="connsiteX4" fmla="*/ 0 w 2133247"/>
                  <a:gd name="connsiteY4" fmla="*/ 0 h 332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247" h="3321269">
                    <a:moveTo>
                      <a:pt x="0" y="0"/>
                    </a:moveTo>
                    <a:lnTo>
                      <a:pt x="2133247" y="0"/>
                    </a:lnTo>
                    <a:lnTo>
                      <a:pt x="2133247" y="3321269"/>
                    </a:lnTo>
                    <a:lnTo>
                      <a:pt x="0" y="33212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8830" tIns="0" rIns="0" bIns="0" numCol="1" spcCol="1270" anchor="t" anchorCtr="0">
                <a:noAutofit/>
              </a:bodyPr>
              <a:lstStyle/>
              <a:p>
                <a:pPr lvl="0" algn="l" defTabSz="1066800">
                  <a:lnSpc>
                    <a:spcPct val="90000"/>
                  </a:lnSpc>
                  <a:spcBef>
                    <a:spcPct val="0"/>
                  </a:spcBef>
                  <a:spcAft>
                    <a:spcPct val="35000"/>
                  </a:spcAft>
                </a:pPr>
                <a:r>
                  <a:rPr lang="en-US" altLang="zh-CN" sz="2400" kern="1200" dirty="0">
                    <a:latin typeface="Huawei Sans" panose="020C0503030203020204" pitchFamily="34" charset="0"/>
                    <a:ea typeface="方正兰亭黑简体" panose="02000000000000000000" pitchFamily="2" charset="-122"/>
                    <a:sym typeface="Huawei Sans" panose="020C0503030203020204" pitchFamily="34" charset="0"/>
                  </a:rPr>
                  <a:t>2000s</a:t>
                </a:r>
                <a:endParaRPr lang="zh-CN" altLang="en-US" sz="2400" kern="1200" dirty="0">
                  <a:latin typeface="Huawei Sans" panose="020C0503030203020204" pitchFamily="34" charset="0"/>
                  <a:ea typeface="方正兰亭黑简体" panose="02000000000000000000" pitchFamily="2" charset="-122"/>
                  <a:sym typeface="Huawei Sans" panose="020C0503030203020204" pitchFamily="34" charset="0"/>
                </a:endParaRP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Scale-out storage</a:t>
                </a:r>
              </a:p>
              <a:p>
                <a:pPr marL="228600" lvl="1" indent="-228600" defTabSz="889000">
                  <a:lnSpc>
                    <a:spcPct val="90000"/>
                  </a:lnSpc>
                  <a:spcBef>
                    <a:spcPct val="0"/>
                  </a:spcBef>
                  <a:spcAft>
                    <a:spcPct val="15000"/>
                  </a:spcAft>
                  <a:buChar char="••"/>
                </a:pP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Cloud storage</a:t>
                </a:r>
              </a:p>
            </p:txBody>
          </p:sp>
        </p:grpSp>
      </p:grpSp>
      <p:sp>
        <p:nvSpPr>
          <p:cNvPr id="3" name="标题 2"/>
          <p:cNvSpPr>
            <a:spLocks noGrp="1"/>
          </p:cNvSpPr>
          <p:nvPr>
            <p:ph type="title"/>
          </p:nvPr>
        </p:nvSpPr>
        <p:spPr/>
        <p:txBody>
          <a:bodyPr/>
          <a:lstStyle/>
          <a:p>
            <a:r>
              <a:rPr lang="en-US" dirty="0"/>
              <a:t>History of Storage Architecture Development</a:t>
            </a:r>
          </a:p>
        </p:txBody>
      </p:sp>
    </p:spTree>
    <p:extLst>
      <p:ext uri="{BB962C8B-B14F-4D97-AF65-F5344CB8AC3E}">
        <p14:creationId xmlns:p14="http://schemas.microsoft.com/office/powerpoint/2010/main" val="362068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t>From Disks to Disk Arrays</a:t>
            </a:r>
            <a:endParaRPr lang="en-US" dirty="0"/>
          </a:p>
        </p:txBody>
      </p:sp>
      <p:grpSp>
        <p:nvGrpSpPr>
          <p:cNvPr id="70" name="组合 69"/>
          <p:cNvGrpSpPr/>
          <p:nvPr/>
        </p:nvGrpSpPr>
        <p:grpSpPr>
          <a:xfrm>
            <a:off x="1367544" y="1320351"/>
            <a:ext cx="9456913" cy="4431533"/>
            <a:chOff x="1309503" y="1635311"/>
            <a:chExt cx="9456913" cy="4431533"/>
          </a:xfrm>
        </p:grpSpPr>
        <p:grpSp>
          <p:nvGrpSpPr>
            <p:cNvPr id="85" name="组合 84"/>
            <p:cNvGrpSpPr/>
            <p:nvPr/>
          </p:nvGrpSpPr>
          <p:grpSpPr>
            <a:xfrm>
              <a:off x="4976679" y="2205922"/>
              <a:ext cx="2075199" cy="3675109"/>
              <a:chOff x="2299584" y="2732775"/>
              <a:chExt cx="1866742" cy="3305938"/>
            </a:xfrm>
          </p:grpSpPr>
          <p:grpSp>
            <p:nvGrpSpPr>
              <p:cNvPr id="128" name="组合 127"/>
              <p:cNvGrpSpPr/>
              <p:nvPr/>
            </p:nvGrpSpPr>
            <p:grpSpPr>
              <a:xfrm>
                <a:off x="2642052" y="3245868"/>
                <a:ext cx="1368148" cy="1545006"/>
                <a:chOff x="6438595" y="332656"/>
                <a:chExt cx="2423077" cy="2736304"/>
              </a:xfrm>
            </p:grpSpPr>
            <p:sp>
              <p:nvSpPr>
                <p:cNvPr id="145" name="矩形 144"/>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矩形 145"/>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圆柱形 146"/>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48" name="直接连接符 147"/>
                <p:cNvCxnSpPr>
                  <a:stCxn id="145" idx="2"/>
                  <a:endCxn id="147"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9" name="直接连接符 148"/>
                <p:cNvCxnSpPr>
                  <a:stCxn id="146"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9" name="矩形 128"/>
              <p:cNvSpPr/>
              <p:nvPr/>
            </p:nvSpPr>
            <p:spPr bwMode="auto">
              <a:xfrm>
                <a:off x="2479017"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nvGrpSpPr>
              <p:cNvPr id="130" name="组合 129"/>
              <p:cNvGrpSpPr/>
              <p:nvPr/>
            </p:nvGrpSpPr>
            <p:grpSpPr>
              <a:xfrm>
                <a:off x="2360077" y="5535124"/>
                <a:ext cx="1799174" cy="503589"/>
                <a:chOff x="4932040" y="4797152"/>
                <a:chExt cx="3744416" cy="1188132"/>
              </a:xfrm>
              <a:solidFill>
                <a:schemeClr val="accent1">
                  <a:lumMod val="20000"/>
                  <a:lumOff val="80000"/>
                </a:schemeClr>
              </a:solidFill>
            </p:grpSpPr>
            <p:grpSp>
              <p:nvGrpSpPr>
                <p:cNvPr id="133" name="组合 132"/>
                <p:cNvGrpSpPr/>
                <p:nvPr/>
              </p:nvGrpSpPr>
              <p:grpSpPr>
                <a:xfrm>
                  <a:off x="4932040" y="4797152"/>
                  <a:ext cx="936104" cy="1188132"/>
                  <a:chOff x="4932040" y="4797152"/>
                  <a:chExt cx="936104" cy="1188132"/>
                </a:xfrm>
                <a:grpFill/>
              </p:grpSpPr>
              <p:sp>
                <p:nvSpPr>
                  <p:cNvPr id="143" name="矩形 142"/>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矩形 143"/>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4" name="组合 133"/>
                <p:cNvGrpSpPr/>
                <p:nvPr/>
              </p:nvGrpSpPr>
              <p:grpSpPr>
                <a:xfrm>
                  <a:off x="5868144" y="4797152"/>
                  <a:ext cx="936104" cy="1188132"/>
                  <a:chOff x="4932040" y="4797152"/>
                  <a:chExt cx="936104" cy="1188132"/>
                </a:xfrm>
                <a:grpFill/>
              </p:grpSpPr>
              <p:sp>
                <p:nvSpPr>
                  <p:cNvPr id="141" name="矩形 140"/>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矩形 141"/>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5" name="组合 134"/>
                <p:cNvGrpSpPr/>
                <p:nvPr/>
              </p:nvGrpSpPr>
              <p:grpSpPr>
                <a:xfrm>
                  <a:off x="6804248" y="4797152"/>
                  <a:ext cx="936104" cy="1188132"/>
                  <a:chOff x="4932040" y="4797152"/>
                  <a:chExt cx="936104" cy="1188132"/>
                </a:xfrm>
                <a:grpFill/>
              </p:grpSpPr>
              <p:sp>
                <p:nvSpPr>
                  <p:cNvPr id="139" name="矩形 138"/>
                  <p:cNvSpPr/>
                  <p:nvPr/>
                </p:nvSpPr>
                <p:spPr bwMode="auto">
                  <a:xfrm>
                    <a:off x="4932040" y="4797152"/>
                    <a:ext cx="53986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矩形 139"/>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6" name="组合 135"/>
                <p:cNvGrpSpPr/>
                <p:nvPr/>
              </p:nvGrpSpPr>
              <p:grpSpPr>
                <a:xfrm>
                  <a:off x="7740352" y="4797152"/>
                  <a:ext cx="936104" cy="1188132"/>
                  <a:chOff x="4932040" y="4797152"/>
                  <a:chExt cx="936104" cy="1188132"/>
                </a:xfrm>
                <a:grpFill/>
              </p:grpSpPr>
              <p:sp>
                <p:nvSpPr>
                  <p:cNvPr id="137" name="矩形 136"/>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矩形 137"/>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31" name="直接连接符 130"/>
              <p:cNvCxnSpPr/>
              <p:nvPr/>
            </p:nvCxnSpPr>
            <p:spPr bwMode="auto">
              <a:xfrm>
                <a:off x="3881720" y="5055150"/>
                <a:ext cx="0" cy="4882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文本框 131"/>
              <p:cNvSpPr txBox="1"/>
              <p:nvPr/>
            </p:nvSpPr>
            <p:spPr bwMode="auto">
              <a:xfrm>
                <a:off x="2299584" y="5259106"/>
                <a:ext cx="634412" cy="312296"/>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6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JBOD</a:t>
                </a:r>
                <a:endParaRPr lang="zh-CN" altLang="en-US" sz="16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86" name="组合 85"/>
            <p:cNvGrpSpPr/>
            <p:nvPr/>
          </p:nvGrpSpPr>
          <p:grpSpPr>
            <a:xfrm>
              <a:off x="1602104" y="2205922"/>
              <a:ext cx="1875729" cy="2581713"/>
              <a:chOff x="345417" y="2732775"/>
              <a:chExt cx="1687309" cy="2322376"/>
            </a:xfrm>
          </p:grpSpPr>
          <p:grpSp>
            <p:nvGrpSpPr>
              <p:cNvPr id="121" name="组合 120"/>
              <p:cNvGrpSpPr/>
              <p:nvPr/>
            </p:nvGrpSpPr>
            <p:grpSpPr>
              <a:xfrm>
                <a:off x="508452" y="3245868"/>
                <a:ext cx="1368148" cy="1545006"/>
                <a:chOff x="6438595" y="332656"/>
                <a:chExt cx="2423077" cy="2736304"/>
              </a:xfrm>
            </p:grpSpPr>
            <p:sp>
              <p:nvSpPr>
                <p:cNvPr id="123" name="矩形 122"/>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矩形 123"/>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圆柱形 124"/>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26" name="直接连接符 125"/>
                <p:cNvCxnSpPr>
                  <a:stCxn id="123" idx="2"/>
                  <a:endCxn id="125"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直接连接符 126"/>
                <p:cNvCxnSpPr>
                  <a:stCxn id="124"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2" name="矩形 121"/>
              <p:cNvSpPr/>
              <p:nvPr/>
            </p:nvSpPr>
            <p:spPr bwMode="auto">
              <a:xfrm>
                <a:off x="345417"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grpSp>
          <p:nvGrpSpPr>
            <p:cNvPr id="88" name="组合 87"/>
            <p:cNvGrpSpPr/>
            <p:nvPr/>
          </p:nvGrpSpPr>
          <p:grpSpPr>
            <a:xfrm>
              <a:off x="8511348" y="2205922"/>
              <a:ext cx="2012560" cy="3860922"/>
              <a:chOff x="4657066" y="2732775"/>
              <a:chExt cx="1810395" cy="3473086"/>
            </a:xfrm>
          </p:grpSpPr>
          <p:grpSp>
            <p:nvGrpSpPr>
              <p:cNvPr id="98" name="组合 97"/>
              <p:cNvGrpSpPr/>
              <p:nvPr/>
            </p:nvGrpSpPr>
            <p:grpSpPr>
              <a:xfrm>
                <a:off x="4943187" y="3245868"/>
                <a:ext cx="1368148" cy="1545006"/>
                <a:chOff x="6438595" y="332656"/>
                <a:chExt cx="2423077" cy="2736304"/>
              </a:xfrm>
            </p:grpSpPr>
            <p:sp>
              <p:nvSpPr>
                <p:cNvPr id="116" name="矩形 115"/>
                <p:cNvSpPr/>
                <p:nvPr/>
              </p:nvSpPr>
              <p:spPr bwMode="auto">
                <a:xfrm>
                  <a:off x="6507215" y="332656"/>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rPr>
                    <a:t>CPU</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矩形 116"/>
                <p:cNvSpPr/>
                <p:nvPr/>
              </p:nvSpPr>
              <p:spPr bwMode="auto">
                <a:xfrm>
                  <a:off x="7522748" y="1124745"/>
                  <a:ext cx="1338924" cy="576063"/>
                </a:xfrm>
                <a:prstGeom prst="rect">
                  <a:avLst/>
                </a:prstGeom>
                <a:solidFill>
                  <a:srgbClr val="FAD3B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RAM</a:t>
                  </a:r>
                  <a:endParaRPr kumimoji="0" lang="zh-CN" altLang="en-US" sz="1600" i="0" u="none" strike="noStrike" cap="none" normalizeH="0" baseline="0" dirty="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圆柱形 117"/>
                <p:cNvSpPr/>
                <p:nvPr/>
              </p:nvSpPr>
              <p:spPr bwMode="auto">
                <a:xfrm>
                  <a:off x="6438595" y="2133128"/>
                  <a:ext cx="1476164" cy="935832"/>
                </a:xfrm>
                <a:prstGeom prst="can">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lang="en-US" altLang="zh-CN" sz="600" dirty="0">
                    <a:latin typeface="Huawei Sans" panose="020C0503030203020204" pitchFamily="34" charset="0"/>
                    <a:ea typeface="方正兰亭黑简体" panose="02000000000000000000" pitchFamily="2" charset="-122"/>
                    <a:sym typeface="Huawei Sans" panose="020C0503030203020204" pitchFamily="34" charset="0"/>
                  </a:endParaRPr>
                </a:p>
                <a:p>
                  <a:pP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Disks</a:t>
                  </a:r>
                </a:p>
              </p:txBody>
            </p:sp>
            <p:cxnSp>
              <p:nvCxnSpPr>
                <p:cNvPr id="119" name="直接连接符 118"/>
                <p:cNvCxnSpPr>
                  <a:stCxn id="116" idx="2"/>
                  <a:endCxn id="118" idx="1"/>
                </p:cNvCxnSpPr>
                <p:nvPr/>
              </p:nvCxnSpPr>
              <p:spPr bwMode="auto">
                <a:xfrm>
                  <a:off x="7176677" y="908719"/>
                  <a:ext cx="0" cy="1224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直接连接符 119"/>
                <p:cNvCxnSpPr>
                  <a:stCxn id="117" idx="1"/>
                </p:cNvCxnSpPr>
                <p:nvPr/>
              </p:nvCxnSpPr>
              <p:spPr bwMode="auto">
                <a:xfrm flipH="1">
                  <a:off x="7162712" y="1412775"/>
                  <a:ext cx="3600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0" name="矩形 99"/>
              <p:cNvSpPr/>
              <p:nvPr/>
            </p:nvSpPr>
            <p:spPr bwMode="auto">
              <a:xfrm>
                <a:off x="4780152" y="2732775"/>
                <a:ext cx="1687309" cy="23223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pP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Server</a:t>
                </a:r>
              </a:p>
            </p:txBody>
          </p:sp>
          <p:grpSp>
            <p:nvGrpSpPr>
              <p:cNvPr id="101" name="组合 100"/>
              <p:cNvGrpSpPr>
                <a:grpSpLocks/>
              </p:cNvGrpSpPr>
              <p:nvPr/>
            </p:nvGrpSpPr>
            <p:grpSpPr>
              <a:xfrm>
                <a:off x="4661212" y="5702272"/>
                <a:ext cx="1799174" cy="503589"/>
                <a:chOff x="4932040" y="4797152"/>
                <a:chExt cx="3744416" cy="1188132"/>
              </a:xfrm>
              <a:solidFill>
                <a:schemeClr val="accent1">
                  <a:lumMod val="20000"/>
                  <a:lumOff val="80000"/>
                </a:schemeClr>
              </a:solidFill>
            </p:grpSpPr>
            <p:grpSp>
              <p:nvGrpSpPr>
                <p:cNvPr id="104" name="组合 103"/>
                <p:cNvGrpSpPr/>
                <p:nvPr/>
              </p:nvGrpSpPr>
              <p:grpSpPr>
                <a:xfrm>
                  <a:off x="4932040" y="4797152"/>
                  <a:ext cx="936104" cy="1188132"/>
                  <a:chOff x="4932040" y="4797152"/>
                  <a:chExt cx="936104" cy="1188132"/>
                </a:xfrm>
                <a:grpFill/>
              </p:grpSpPr>
              <p:sp>
                <p:nvSpPr>
                  <p:cNvPr id="114" name="矩形 113"/>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矩形 114"/>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5" name="组合 104"/>
                <p:cNvGrpSpPr/>
                <p:nvPr/>
              </p:nvGrpSpPr>
              <p:grpSpPr>
                <a:xfrm>
                  <a:off x="5868144" y="4797152"/>
                  <a:ext cx="936104" cy="1188132"/>
                  <a:chOff x="4932040" y="4797152"/>
                  <a:chExt cx="936104" cy="1188132"/>
                </a:xfrm>
                <a:grpFill/>
              </p:grpSpPr>
              <p:sp>
                <p:nvSpPr>
                  <p:cNvPr id="112" name="矩形 111"/>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矩形 112"/>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6" name="组合 105"/>
                <p:cNvGrpSpPr/>
                <p:nvPr/>
              </p:nvGrpSpPr>
              <p:grpSpPr>
                <a:xfrm>
                  <a:off x="6804248" y="4797152"/>
                  <a:ext cx="936104" cy="1188132"/>
                  <a:chOff x="4932040" y="4797152"/>
                  <a:chExt cx="936104" cy="1188132"/>
                </a:xfrm>
                <a:grpFill/>
              </p:grpSpPr>
              <p:sp>
                <p:nvSpPr>
                  <p:cNvPr id="110" name="矩形 109"/>
                  <p:cNvSpPr/>
                  <p:nvPr/>
                </p:nvSpPr>
                <p:spPr bwMode="auto">
                  <a:xfrm>
                    <a:off x="4932040" y="4797152"/>
                    <a:ext cx="53986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矩形 110"/>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7" name="组合 106"/>
                <p:cNvGrpSpPr/>
                <p:nvPr/>
              </p:nvGrpSpPr>
              <p:grpSpPr>
                <a:xfrm>
                  <a:off x="7740352" y="4797152"/>
                  <a:ext cx="936104" cy="1188132"/>
                  <a:chOff x="4932040" y="4797152"/>
                  <a:chExt cx="936104" cy="1188132"/>
                </a:xfrm>
                <a:grpFill/>
              </p:grpSpPr>
              <p:sp>
                <p:nvSpPr>
                  <p:cNvPr id="108" name="矩形 107"/>
                  <p:cNvSpPr/>
                  <p:nvPr/>
                </p:nvSpPr>
                <p:spPr bwMode="auto">
                  <a:xfrm>
                    <a:off x="4932040"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矩形 108"/>
                  <p:cNvSpPr/>
                  <p:nvPr/>
                </p:nvSpPr>
                <p:spPr bwMode="auto">
                  <a:xfrm>
                    <a:off x="5400092" y="4797152"/>
                    <a:ext cx="468052" cy="1188132"/>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02" name="直接连接符 101"/>
              <p:cNvCxnSpPr/>
              <p:nvPr/>
            </p:nvCxnSpPr>
            <p:spPr bwMode="auto">
              <a:xfrm>
                <a:off x="6182855" y="5055150"/>
                <a:ext cx="0" cy="4882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矩形 102"/>
              <p:cNvSpPr>
                <a:spLocks/>
              </p:cNvSpPr>
              <p:nvPr/>
            </p:nvSpPr>
            <p:spPr bwMode="auto">
              <a:xfrm>
                <a:off x="4657066" y="5337746"/>
                <a:ext cx="1803320" cy="351189"/>
              </a:xfrm>
              <a:prstGeom prst="rect">
                <a:avLst/>
              </a:prstGeom>
              <a:solidFill>
                <a:srgbClr val="FAD3B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14400" fontAlgn="ctr">
                  <a:spcBef>
                    <a:spcPct val="0"/>
                  </a:spcBef>
                  <a:spcAft>
                    <a:spcPct val="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Controllers</a:t>
                </a:r>
              </a:p>
            </p:txBody>
          </p:sp>
        </p:grpSp>
        <p:sp>
          <p:nvSpPr>
            <p:cNvPr id="90" name="文本框 89"/>
            <p:cNvSpPr txBox="1"/>
            <p:nvPr/>
          </p:nvSpPr>
          <p:spPr>
            <a:xfrm>
              <a:off x="1309503" y="1635311"/>
              <a:ext cx="2460930"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Disks in a server</a:t>
              </a:r>
            </a:p>
          </p:txBody>
        </p:sp>
        <p:sp>
          <p:nvSpPr>
            <p:cNvPr id="91" name="文本框 90"/>
            <p:cNvSpPr txBox="1"/>
            <p:nvPr/>
          </p:nvSpPr>
          <p:spPr>
            <a:xfrm>
              <a:off x="4485434" y="1635311"/>
              <a:ext cx="3246402"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Early external storage</a:t>
              </a:r>
            </a:p>
          </p:txBody>
        </p:sp>
        <p:sp>
          <p:nvSpPr>
            <p:cNvPr id="92" name="文本框 91"/>
            <p:cNvSpPr txBox="1"/>
            <p:nvPr/>
          </p:nvSpPr>
          <p:spPr>
            <a:xfrm>
              <a:off x="8553951" y="1635311"/>
              <a:ext cx="2212465" cy="461665"/>
            </a:xfrm>
            <a:prstGeom prst="rect">
              <a:avLst/>
            </a:prstGeom>
            <a:noFill/>
          </p:spPr>
          <p:txBody>
            <a:bodyPr wrap="none" rtlCol="0">
              <a:spAutoFit/>
            </a:bodyPr>
            <a:lstStyle/>
            <a:p>
              <a:pPr algn="ctr" fontAlgn="ctr"/>
              <a:r>
                <a:rPr lang="en-US" altLang="zh-CN" sz="2400" dirty="0">
                  <a:latin typeface="Huawei Sans" panose="020C0503030203020204" pitchFamily="34" charset="0"/>
                  <a:ea typeface="方正兰亭黑简体" panose="02000000000000000000" pitchFamily="2" charset="-122"/>
                  <a:sym typeface="Huawei Sans" panose="020C0503030203020204" pitchFamily="34" charset="0"/>
                </a:rPr>
                <a:t>Storage arrays</a:t>
              </a:r>
            </a:p>
          </p:txBody>
        </p:sp>
        <p:sp>
          <p:nvSpPr>
            <p:cNvPr id="96" name="燕尾形箭头 95"/>
            <p:cNvSpPr/>
            <p:nvPr/>
          </p:nvSpPr>
          <p:spPr>
            <a:xfrm>
              <a:off x="3940030" y="3273493"/>
              <a:ext cx="737667" cy="442845"/>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燕尾形箭头 96"/>
            <p:cNvSpPr/>
            <p:nvPr/>
          </p:nvSpPr>
          <p:spPr>
            <a:xfrm>
              <a:off x="7490301" y="3273493"/>
              <a:ext cx="737667" cy="442845"/>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23850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From Separation to Convergence</a:t>
            </a:r>
            <a:endParaRPr lang="en-US" dirty="0"/>
          </a:p>
        </p:txBody>
      </p:sp>
      <p:grpSp>
        <p:nvGrpSpPr>
          <p:cNvPr id="207" name="组合 206"/>
          <p:cNvGrpSpPr/>
          <p:nvPr/>
        </p:nvGrpSpPr>
        <p:grpSpPr>
          <a:xfrm>
            <a:off x="731838" y="1252162"/>
            <a:ext cx="10728326" cy="4548996"/>
            <a:chOff x="731838" y="1455362"/>
            <a:chExt cx="10728326" cy="4548996"/>
          </a:xfrm>
        </p:grpSpPr>
        <p:sp>
          <p:nvSpPr>
            <p:cNvPr id="208" name="燕尾形箭头 207"/>
            <p:cNvSpPr/>
            <p:nvPr/>
          </p:nvSpPr>
          <p:spPr>
            <a:xfrm>
              <a:off x="5405512" y="3515816"/>
              <a:ext cx="713085" cy="428087"/>
            </a:xfrm>
            <a:prstGeom prst="notch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09" name="组合 208"/>
            <p:cNvGrpSpPr/>
            <p:nvPr/>
          </p:nvGrpSpPr>
          <p:grpSpPr>
            <a:xfrm>
              <a:off x="2938062" y="1455362"/>
              <a:ext cx="2349686" cy="4548996"/>
              <a:chOff x="2938062" y="1455362"/>
              <a:chExt cx="2349686" cy="4548996"/>
            </a:xfrm>
          </p:grpSpPr>
          <p:sp>
            <p:nvSpPr>
              <p:cNvPr id="389" name="矩形 388"/>
              <p:cNvSpPr/>
              <p:nvPr/>
            </p:nvSpPr>
            <p:spPr>
              <a:xfrm>
                <a:off x="3171236" y="4305016"/>
                <a:ext cx="1864831" cy="119428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90" name="直接连接符 389"/>
              <p:cNvCxnSpPr/>
              <p:nvPr/>
            </p:nvCxnSpPr>
            <p:spPr bwMode="auto">
              <a:xfrm>
                <a:off x="3744462" y="3147210"/>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91" name="直接连接符 390"/>
              <p:cNvCxnSpPr/>
              <p:nvPr/>
            </p:nvCxnSpPr>
            <p:spPr bwMode="auto">
              <a:xfrm>
                <a:off x="3744462" y="4086846"/>
                <a:ext cx="0" cy="63970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392" name="组合 1002"/>
              <p:cNvGrpSpPr>
                <a:grpSpLocks noChangeAspect="1"/>
              </p:cNvGrpSpPr>
              <p:nvPr/>
            </p:nvGrpSpPr>
            <p:grpSpPr bwMode="auto">
              <a:xfrm>
                <a:off x="3446125" y="2373944"/>
                <a:ext cx="420025" cy="794909"/>
                <a:chOff x="7356475" y="2392363"/>
                <a:chExt cx="339725" cy="641350"/>
              </a:xfrm>
              <a:solidFill>
                <a:schemeClr val="bg1">
                  <a:lumMod val="50000"/>
                </a:schemeClr>
              </a:solidFill>
            </p:grpSpPr>
            <p:sp>
              <p:nvSpPr>
                <p:cNvPr id="424"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5"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6"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7"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8"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9"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0"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1"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2"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3"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4"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5"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6"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94" name="组合 366"/>
              <p:cNvGrpSpPr>
                <a:grpSpLocks noChangeAspect="1"/>
              </p:cNvGrpSpPr>
              <p:nvPr/>
            </p:nvGrpSpPr>
            <p:grpSpPr bwMode="auto">
              <a:xfrm>
                <a:off x="3371620" y="4712851"/>
                <a:ext cx="522005" cy="661091"/>
                <a:chOff x="8951913" y="4081463"/>
                <a:chExt cx="482600" cy="611187"/>
              </a:xfrm>
              <a:solidFill>
                <a:schemeClr val="bg1">
                  <a:lumMod val="50000"/>
                </a:schemeClr>
              </a:solidFill>
            </p:grpSpPr>
            <p:sp>
              <p:nvSpPr>
                <p:cNvPr id="41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1"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2"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3"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95" name="组合 675"/>
              <p:cNvGrpSpPr>
                <a:grpSpLocks noChangeAspect="1"/>
              </p:cNvGrpSpPr>
              <p:nvPr/>
            </p:nvGrpSpPr>
            <p:grpSpPr bwMode="auto">
              <a:xfrm>
                <a:off x="3286473" y="3576240"/>
                <a:ext cx="801895" cy="563970"/>
                <a:chOff x="4002088" y="2500313"/>
                <a:chExt cx="866775" cy="609600"/>
              </a:xfrm>
              <a:solidFill>
                <a:schemeClr val="bg1">
                  <a:lumMod val="50000"/>
                </a:schemeClr>
              </a:solidFill>
            </p:grpSpPr>
            <p:sp>
              <p:nvSpPr>
                <p:cNvPr id="410"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1"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2"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97" name="文本框 396"/>
              <p:cNvSpPr txBox="1"/>
              <p:nvPr/>
            </p:nvSpPr>
            <p:spPr>
              <a:xfrm>
                <a:off x="3377156" y="3713464"/>
                <a:ext cx="607747" cy="357024"/>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LAN</a:t>
                </a:r>
              </a:p>
            </p:txBody>
          </p:sp>
          <p:sp>
            <p:nvSpPr>
              <p:cNvPr id="405" name="文本框 404"/>
              <p:cNvSpPr txBox="1"/>
              <p:nvPr/>
            </p:nvSpPr>
            <p:spPr>
              <a:xfrm>
                <a:off x="3825709" y="2368782"/>
                <a:ext cx="838691"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6" name="文本框 405"/>
              <p:cNvSpPr txBox="1"/>
              <p:nvPr/>
            </p:nvSpPr>
            <p:spPr>
              <a:xfrm>
                <a:off x="3868264" y="4820240"/>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p>
            </p:txBody>
          </p:sp>
          <p:sp>
            <p:nvSpPr>
              <p:cNvPr id="407" name="圆角矩形 406"/>
              <p:cNvSpPr/>
              <p:nvPr/>
            </p:nvSpPr>
            <p:spPr>
              <a:xfrm>
                <a:off x="3358248" y="4466033"/>
                <a:ext cx="720000" cy="436125"/>
              </a:xfrm>
              <a:prstGeom prst="roundRect">
                <a:avLst>
                  <a:gd name="adj" fmla="val 18502"/>
                </a:avLst>
              </a:prstGeom>
              <a:solidFill>
                <a:srgbClr val="FAD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sp>
            <p:nvSpPr>
              <p:cNvPr id="408" name="圆角矩形 407"/>
              <p:cNvSpPr/>
              <p:nvPr/>
            </p:nvSpPr>
            <p:spPr>
              <a:xfrm>
                <a:off x="2938062" y="1455362"/>
                <a:ext cx="2349686"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9" name="文本框 408"/>
              <p:cNvSpPr txBox="1"/>
              <p:nvPr/>
            </p:nvSpPr>
            <p:spPr>
              <a:xfrm>
                <a:off x="3275200" y="1596801"/>
                <a:ext cx="708848" cy="400110"/>
              </a:xfrm>
              <a:prstGeom prst="rect">
                <a:avLst/>
              </a:prstGeom>
              <a:noFill/>
            </p:spPr>
            <p:txBody>
              <a:bodyPr wrap="none" rtlCol="0">
                <a:spAutoFit/>
              </a:bodyPr>
              <a:lstStyle/>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NAS</a:t>
                </a:r>
                <a:endParaRPr lang="zh-CN" altLang="en-US"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0" name="组合 209"/>
            <p:cNvGrpSpPr/>
            <p:nvPr/>
          </p:nvGrpSpPr>
          <p:grpSpPr>
            <a:xfrm>
              <a:off x="731838" y="1455362"/>
              <a:ext cx="2035955" cy="4548996"/>
              <a:chOff x="731838" y="1455362"/>
              <a:chExt cx="2035955" cy="4548996"/>
            </a:xfrm>
          </p:grpSpPr>
          <p:cxnSp>
            <p:nvCxnSpPr>
              <p:cNvPr id="337" name="直接连接符 336"/>
              <p:cNvCxnSpPr/>
              <p:nvPr/>
            </p:nvCxnSpPr>
            <p:spPr bwMode="auto">
              <a:xfrm>
                <a:off x="1381373" y="3147210"/>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38" name="直接连接符 337"/>
              <p:cNvCxnSpPr/>
              <p:nvPr/>
            </p:nvCxnSpPr>
            <p:spPr bwMode="auto">
              <a:xfrm>
                <a:off x="1381373" y="4086846"/>
                <a:ext cx="0" cy="63970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339" name="组合 1002"/>
              <p:cNvGrpSpPr>
                <a:grpSpLocks noChangeAspect="1"/>
              </p:cNvGrpSpPr>
              <p:nvPr/>
            </p:nvGrpSpPr>
            <p:grpSpPr bwMode="auto">
              <a:xfrm>
                <a:off x="1083036" y="2373944"/>
                <a:ext cx="420025" cy="794909"/>
                <a:chOff x="7356475" y="2392363"/>
                <a:chExt cx="339725" cy="641350"/>
              </a:xfrm>
              <a:solidFill>
                <a:schemeClr val="bg1">
                  <a:lumMod val="50000"/>
                </a:schemeClr>
              </a:solidFill>
            </p:grpSpPr>
            <p:sp>
              <p:nvSpPr>
                <p:cNvPr id="376"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7"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8"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9"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0"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1"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2"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3"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4"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5"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6"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7"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8"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0" name="组合 366"/>
              <p:cNvGrpSpPr>
                <a:grpSpLocks noChangeAspect="1"/>
              </p:cNvGrpSpPr>
              <p:nvPr/>
            </p:nvGrpSpPr>
            <p:grpSpPr bwMode="auto">
              <a:xfrm>
                <a:off x="1008531" y="4712851"/>
                <a:ext cx="522005" cy="661091"/>
                <a:chOff x="8951913" y="4081463"/>
                <a:chExt cx="482600" cy="611187"/>
              </a:xfrm>
              <a:solidFill>
                <a:schemeClr val="bg1">
                  <a:lumMod val="50000"/>
                </a:schemeClr>
              </a:solidFill>
            </p:grpSpPr>
            <p:sp>
              <p:nvSpPr>
                <p:cNvPr id="351"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2"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41" name="组合 675"/>
              <p:cNvGrpSpPr>
                <a:grpSpLocks noChangeAspect="1"/>
              </p:cNvGrpSpPr>
              <p:nvPr/>
            </p:nvGrpSpPr>
            <p:grpSpPr bwMode="auto">
              <a:xfrm>
                <a:off x="923383" y="3576240"/>
                <a:ext cx="801895" cy="563970"/>
                <a:chOff x="4002088" y="2500313"/>
                <a:chExt cx="866775" cy="609600"/>
              </a:xfrm>
              <a:solidFill>
                <a:schemeClr val="bg1">
                  <a:lumMod val="50000"/>
                </a:schemeClr>
              </a:solidFill>
            </p:grpSpPr>
            <p:sp>
              <p:nvSpPr>
                <p:cNvPr id="348"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42" name="文本框 341"/>
              <p:cNvSpPr txBox="1"/>
              <p:nvPr/>
            </p:nvSpPr>
            <p:spPr>
              <a:xfrm>
                <a:off x="1014066" y="3713465"/>
                <a:ext cx="613945" cy="357024"/>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SAN</a:t>
                </a:r>
              </a:p>
            </p:txBody>
          </p:sp>
          <p:sp>
            <p:nvSpPr>
              <p:cNvPr id="343" name="文本框 342"/>
              <p:cNvSpPr txBox="1"/>
              <p:nvPr/>
            </p:nvSpPr>
            <p:spPr>
              <a:xfrm>
                <a:off x="1462620" y="2368782"/>
                <a:ext cx="838691"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文本框 343"/>
              <p:cNvSpPr txBox="1"/>
              <p:nvPr/>
            </p:nvSpPr>
            <p:spPr>
              <a:xfrm>
                <a:off x="1505175" y="4820240"/>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p>
            </p:txBody>
          </p:sp>
          <p:sp>
            <p:nvSpPr>
              <p:cNvPr id="345" name="圆角矩形 344"/>
              <p:cNvSpPr/>
              <p:nvPr/>
            </p:nvSpPr>
            <p:spPr>
              <a:xfrm>
                <a:off x="1002010" y="2960610"/>
                <a:ext cx="720000" cy="436125"/>
              </a:xfrm>
              <a:prstGeom prst="roundRect">
                <a:avLst>
                  <a:gd name="adj" fmla="val 18502"/>
                </a:avLst>
              </a:prstGeom>
              <a:solidFill>
                <a:srgbClr val="FAD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sp>
            <p:nvSpPr>
              <p:cNvPr id="346" name="圆角矩形 345"/>
              <p:cNvSpPr/>
              <p:nvPr/>
            </p:nvSpPr>
            <p:spPr>
              <a:xfrm>
                <a:off x="731838" y="1455362"/>
                <a:ext cx="2035955"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文本框 346"/>
              <p:cNvSpPr txBox="1"/>
              <p:nvPr/>
            </p:nvSpPr>
            <p:spPr>
              <a:xfrm>
                <a:off x="912110" y="1596801"/>
                <a:ext cx="708848" cy="400110"/>
              </a:xfrm>
              <a:prstGeom prst="rect">
                <a:avLst/>
              </a:prstGeom>
              <a:noFill/>
            </p:spPr>
            <p:txBody>
              <a:bodyPr wrap="none" rtlCol="0">
                <a:spAutoFit/>
              </a:bodyPr>
              <a:lstStyle/>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SAN</a:t>
                </a:r>
                <a:endParaRPr lang="zh-CN" altLang="en-US"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1" name="组合 210"/>
            <p:cNvGrpSpPr/>
            <p:nvPr/>
          </p:nvGrpSpPr>
          <p:grpSpPr>
            <a:xfrm>
              <a:off x="6277375" y="1455362"/>
              <a:ext cx="5182789" cy="4548996"/>
              <a:chOff x="6277375" y="1455362"/>
              <a:chExt cx="5182789" cy="4548996"/>
            </a:xfrm>
          </p:grpSpPr>
          <p:cxnSp>
            <p:nvCxnSpPr>
              <p:cNvPr id="212" name="直接连接符 211"/>
              <p:cNvCxnSpPr/>
              <p:nvPr/>
            </p:nvCxnSpPr>
            <p:spPr bwMode="auto">
              <a:xfrm flipH="1">
                <a:off x="9995936" y="3781425"/>
                <a:ext cx="282635" cy="523591"/>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13" name="组合 1002"/>
              <p:cNvGrpSpPr>
                <a:grpSpLocks noChangeAspect="1"/>
              </p:cNvGrpSpPr>
              <p:nvPr/>
            </p:nvGrpSpPr>
            <p:grpSpPr bwMode="auto">
              <a:xfrm>
                <a:off x="9974345" y="3018437"/>
                <a:ext cx="420025" cy="794909"/>
                <a:chOff x="7356475" y="2392363"/>
                <a:chExt cx="339725" cy="641350"/>
              </a:xfrm>
              <a:solidFill>
                <a:schemeClr val="bg1">
                  <a:lumMod val="50000"/>
                </a:schemeClr>
              </a:solidFill>
            </p:grpSpPr>
            <p:sp>
              <p:nvSpPr>
                <p:cNvPr id="324"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6"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7"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14" name="文本框 213"/>
              <p:cNvSpPr txBox="1"/>
              <p:nvPr/>
            </p:nvSpPr>
            <p:spPr>
              <a:xfrm>
                <a:off x="10355250" y="3023553"/>
                <a:ext cx="838691"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5" name="直接连接符 214"/>
              <p:cNvCxnSpPr/>
              <p:nvPr/>
            </p:nvCxnSpPr>
            <p:spPr bwMode="auto">
              <a:xfrm>
                <a:off x="9784746" y="4703454"/>
                <a:ext cx="0" cy="444902"/>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30" name="组合 366"/>
              <p:cNvGrpSpPr>
                <a:grpSpLocks noChangeAspect="1"/>
              </p:cNvGrpSpPr>
              <p:nvPr/>
            </p:nvGrpSpPr>
            <p:grpSpPr bwMode="auto">
              <a:xfrm>
                <a:off x="9411904" y="5134652"/>
                <a:ext cx="522005" cy="661091"/>
                <a:chOff x="8951913" y="4081463"/>
                <a:chExt cx="482600" cy="611187"/>
              </a:xfrm>
              <a:solidFill>
                <a:schemeClr val="bg1">
                  <a:lumMod val="50000"/>
                </a:schemeClr>
              </a:solidFill>
            </p:grpSpPr>
            <p:sp>
              <p:nvSpPr>
                <p:cNvPr id="314"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1" name="文本框 230"/>
              <p:cNvSpPr txBox="1"/>
              <p:nvPr/>
            </p:nvSpPr>
            <p:spPr>
              <a:xfrm>
                <a:off x="9908548" y="5242041"/>
                <a:ext cx="99418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Storage</a:t>
                </a:r>
              </a:p>
            </p:txBody>
          </p:sp>
          <p:sp>
            <p:nvSpPr>
              <p:cNvPr id="232" name="圆角矩形 231"/>
              <p:cNvSpPr/>
              <p:nvPr/>
            </p:nvSpPr>
            <p:spPr>
              <a:xfrm>
                <a:off x="9039484" y="5059134"/>
                <a:ext cx="720000" cy="436125"/>
              </a:xfrm>
              <a:prstGeom prst="roundRect">
                <a:avLst>
                  <a:gd name="adj" fmla="val 18502"/>
                </a:avLst>
              </a:prstGeom>
              <a:solidFill>
                <a:srgbClr val="FAD3BB"/>
              </a:solid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File system</a:t>
                </a:r>
              </a:p>
            </p:txBody>
          </p:sp>
          <p:cxnSp>
            <p:nvCxnSpPr>
              <p:cNvPr id="233" name="直接连接符 232"/>
              <p:cNvCxnSpPr/>
              <p:nvPr/>
            </p:nvCxnSpPr>
            <p:spPr bwMode="auto">
              <a:xfrm>
                <a:off x="9797017" y="3733463"/>
                <a:ext cx="0" cy="49397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nvGrpSpPr>
              <p:cNvPr id="234" name="组合 1002"/>
              <p:cNvGrpSpPr>
                <a:grpSpLocks noChangeAspect="1"/>
              </p:cNvGrpSpPr>
              <p:nvPr/>
            </p:nvGrpSpPr>
            <p:grpSpPr bwMode="auto">
              <a:xfrm>
                <a:off x="9498680" y="3018437"/>
                <a:ext cx="420025" cy="794909"/>
                <a:chOff x="7356475" y="2392363"/>
                <a:chExt cx="339725" cy="641350"/>
              </a:xfrm>
              <a:solidFill>
                <a:schemeClr val="bg1">
                  <a:lumMod val="50000"/>
                </a:schemeClr>
              </a:solidFill>
            </p:grpSpPr>
            <p:sp>
              <p:nvSpPr>
                <p:cNvPr id="301"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2"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5" name="文本框 234"/>
              <p:cNvSpPr txBox="1"/>
              <p:nvPr/>
            </p:nvSpPr>
            <p:spPr>
              <a:xfrm>
                <a:off x="8559373" y="2833906"/>
                <a:ext cx="880369" cy="307777"/>
              </a:xfrm>
              <a:prstGeom prst="rect">
                <a:avLst/>
              </a:prstGeom>
              <a:noFill/>
            </p:spPr>
            <p:txBody>
              <a:bodyPr wrap="none" rtlCol="0">
                <a:spAutoFit/>
              </a:bodyPr>
              <a:lstStyle/>
              <a:p>
                <a:pPr font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Ethernet</a:t>
                </a:r>
              </a:p>
            </p:txBody>
          </p:sp>
          <p:cxnSp>
            <p:nvCxnSpPr>
              <p:cNvPr id="236" name="直接连接符 235"/>
              <p:cNvCxnSpPr/>
              <p:nvPr/>
            </p:nvCxnSpPr>
            <p:spPr bwMode="auto">
              <a:xfrm>
                <a:off x="6736998" y="2729133"/>
                <a:ext cx="12073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直接连接符 236"/>
              <p:cNvCxnSpPr/>
              <p:nvPr/>
            </p:nvCxnSpPr>
            <p:spPr bwMode="auto">
              <a:xfrm>
                <a:off x="8635102" y="2729133"/>
                <a:ext cx="25420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38" name="组合 219"/>
              <p:cNvGrpSpPr>
                <a:grpSpLocks/>
              </p:cNvGrpSpPr>
              <p:nvPr/>
            </p:nvGrpSpPr>
            <p:grpSpPr bwMode="auto">
              <a:xfrm>
                <a:off x="7931026" y="2649317"/>
                <a:ext cx="704075" cy="159633"/>
                <a:chOff x="2125663" y="2652713"/>
                <a:chExt cx="941388" cy="214313"/>
              </a:xfrm>
              <a:solidFill>
                <a:schemeClr val="tx1"/>
              </a:solidFill>
            </p:grpSpPr>
            <p:sp>
              <p:nvSpPr>
                <p:cNvPr id="294" name="Freeform 68"/>
                <p:cNvSpPr>
                  <a:spLocks/>
                </p:cNvSpPr>
                <p:nvPr/>
              </p:nvSpPr>
              <p:spPr bwMode="auto">
                <a:xfrm>
                  <a:off x="2125663" y="2652713"/>
                  <a:ext cx="941388" cy="200025"/>
                </a:xfrm>
                <a:custGeom>
                  <a:avLst/>
                  <a:gdLst>
                    <a:gd name="T0" fmla="*/ 2147483646 w 2245"/>
                    <a:gd name="T1" fmla="*/ 2147483646 h 474"/>
                    <a:gd name="T2" fmla="*/ 2147483646 w 2245"/>
                    <a:gd name="T3" fmla="*/ 2147483646 h 474"/>
                    <a:gd name="T4" fmla="*/ 2147483646 w 2245"/>
                    <a:gd name="T5" fmla="*/ 2147483646 h 474"/>
                    <a:gd name="T6" fmla="*/ 2147483646 w 2245"/>
                    <a:gd name="T7" fmla="*/ 2147483646 h 474"/>
                    <a:gd name="T8" fmla="*/ 2147483646 w 2245"/>
                    <a:gd name="T9" fmla="*/ 2147483646 h 474"/>
                    <a:gd name="T10" fmla="*/ 2147483646 w 2245"/>
                    <a:gd name="T11" fmla="*/ 2147483646 h 474"/>
                    <a:gd name="T12" fmla="*/ 2147483646 w 2245"/>
                    <a:gd name="T13" fmla="*/ 2147483646 h 474"/>
                    <a:gd name="T14" fmla="*/ 2147483646 w 2245"/>
                    <a:gd name="T15" fmla="*/ 2147483646 h 474"/>
                    <a:gd name="T16" fmla="*/ 2147483646 w 2245"/>
                    <a:gd name="T17" fmla="*/ 2147483646 h 474"/>
                    <a:gd name="T18" fmla="*/ 2147483646 w 2245"/>
                    <a:gd name="T19" fmla="*/ 2147483646 h 474"/>
                    <a:gd name="T20" fmla="*/ 2147483646 w 2245"/>
                    <a:gd name="T21" fmla="*/ 2147483646 h 474"/>
                    <a:gd name="T22" fmla="*/ 2147483646 w 2245"/>
                    <a:gd name="T23" fmla="*/ 2147483646 h 474"/>
                    <a:gd name="T24" fmla="*/ 2147483646 w 2245"/>
                    <a:gd name="T25" fmla="*/ 2147483646 h 474"/>
                    <a:gd name="T26" fmla="*/ 2147483646 w 2245"/>
                    <a:gd name="T27" fmla="*/ 2147483646 h 474"/>
                    <a:gd name="T28" fmla="*/ 2147483646 w 2245"/>
                    <a:gd name="T29" fmla="*/ 2147483646 h 474"/>
                    <a:gd name="T30" fmla="*/ 2147483646 w 2245"/>
                    <a:gd name="T31" fmla="*/ 2147483646 h 474"/>
                    <a:gd name="T32" fmla="*/ 2147483646 w 2245"/>
                    <a:gd name="T33" fmla="*/ 2147483646 h 474"/>
                    <a:gd name="T34" fmla="*/ 0 w 2245"/>
                    <a:gd name="T35" fmla="*/ 2147483646 h 474"/>
                    <a:gd name="T36" fmla="*/ 0 w 2245"/>
                    <a:gd name="T37" fmla="*/ 2147483646 h 474"/>
                    <a:gd name="T38" fmla="*/ 2147483646 w 2245"/>
                    <a:gd name="T39" fmla="*/ 0 h 474"/>
                    <a:gd name="T40" fmla="*/ 2147483646 w 2245"/>
                    <a:gd name="T41" fmla="*/ 0 h 474"/>
                    <a:gd name="T42" fmla="*/ 2147483646 w 2245"/>
                    <a:gd name="T43" fmla="*/ 2147483646 h 474"/>
                    <a:gd name="T44" fmla="*/ 2147483646 w 2245"/>
                    <a:gd name="T45" fmla="*/ 2147483646 h 474"/>
                    <a:gd name="T46" fmla="*/ 2147483646 w 2245"/>
                    <a:gd name="T47" fmla="*/ 2147483646 h 4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5"/>
                    <a:gd name="T73" fmla="*/ 0 h 474"/>
                    <a:gd name="T74" fmla="*/ 2245 w 2245"/>
                    <a:gd name="T75" fmla="*/ 474 h 4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5" h="474">
                      <a:moveTo>
                        <a:pt x="2156" y="474"/>
                      </a:moveTo>
                      <a:lnTo>
                        <a:pt x="2156" y="474"/>
                      </a:lnTo>
                      <a:lnTo>
                        <a:pt x="2009" y="474"/>
                      </a:lnTo>
                      <a:cubicBezTo>
                        <a:pt x="1991" y="474"/>
                        <a:pt x="1976" y="459"/>
                        <a:pt x="1976" y="440"/>
                      </a:cubicBezTo>
                      <a:cubicBezTo>
                        <a:pt x="1976" y="422"/>
                        <a:pt x="1991" y="407"/>
                        <a:pt x="2009" y="407"/>
                      </a:cubicBezTo>
                      <a:lnTo>
                        <a:pt x="2156" y="407"/>
                      </a:lnTo>
                      <a:cubicBezTo>
                        <a:pt x="2169" y="407"/>
                        <a:pt x="2179" y="397"/>
                        <a:pt x="2179" y="384"/>
                      </a:cubicBezTo>
                      <a:lnTo>
                        <a:pt x="2179" y="89"/>
                      </a:lnTo>
                      <a:cubicBezTo>
                        <a:pt x="2179" y="77"/>
                        <a:pt x="2169" y="67"/>
                        <a:pt x="2156" y="67"/>
                      </a:cubicBezTo>
                      <a:lnTo>
                        <a:pt x="89" y="67"/>
                      </a:lnTo>
                      <a:cubicBezTo>
                        <a:pt x="76" y="67"/>
                        <a:pt x="66" y="77"/>
                        <a:pt x="66" y="89"/>
                      </a:cubicBezTo>
                      <a:lnTo>
                        <a:pt x="66" y="384"/>
                      </a:lnTo>
                      <a:cubicBezTo>
                        <a:pt x="66" y="397"/>
                        <a:pt x="76" y="407"/>
                        <a:pt x="89" y="407"/>
                      </a:cubicBezTo>
                      <a:lnTo>
                        <a:pt x="1805" y="407"/>
                      </a:lnTo>
                      <a:cubicBezTo>
                        <a:pt x="1823" y="407"/>
                        <a:pt x="1838" y="422"/>
                        <a:pt x="1838" y="440"/>
                      </a:cubicBezTo>
                      <a:cubicBezTo>
                        <a:pt x="1838" y="459"/>
                        <a:pt x="1823" y="474"/>
                        <a:pt x="1805" y="474"/>
                      </a:cubicBezTo>
                      <a:lnTo>
                        <a:pt x="89" y="474"/>
                      </a:lnTo>
                      <a:cubicBezTo>
                        <a:pt x="40" y="474"/>
                        <a:pt x="0" y="434"/>
                        <a:pt x="0" y="384"/>
                      </a:cubicBezTo>
                      <a:lnTo>
                        <a:pt x="0" y="89"/>
                      </a:lnTo>
                      <a:cubicBezTo>
                        <a:pt x="0" y="40"/>
                        <a:pt x="40" y="0"/>
                        <a:pt x="89" y="0"/>
                      </a:cubicBezTo>
                      <a:lnTo>
                        <a:pt x="2156" y="0"/>
                      </a:lnTo>
                      <a:cubicBezTo>
                        <a:pt x="2205" y="0"/>
                        <a:pt x="2245" y="40"/>
                        <a:pt x="2245" y="89"/>
                      </a:cubicBezTo>
                      <a:lnTo>
                        <a:pt x="2245" y="384"/>
                      </a:lnTo>
                      <a:cubicBezTo>
                        <a:pt x="2245" y="434"/>
                        <a:pt x="2205" y="474"/>
                        <a:pt x="2156" y="47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5" name="Freeform 69"/>
                <p:cNvSpPr>
                  <a:spLocks/>
                </p:cNvSpPr>
                <p:nvPr/>
              </p:nvSpPr>
              <p:spPr bwMode="auto">
                <a:xfrm>
                  <a:off x="2851150" y="2808288"/>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Freeform 70"/>
                <p:cNvSpPr>
                  <a:spLocks/>
                </p:cNvSpPr>
                <p:nvPr/>
              </p:nvSpPr>
              <p:spPr bwMode="auto">
                <a:xfrm>
                  <a:off x="2940050" y="2808288"/>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 name="Freeform 71"/>
                <p:cNvSpPr>
                  <a:spLocks noEditPoints="1"/>
                </p:cNvSpPr>
                <p:nvPr/>
              </p:nvSpPr>
              <p:spPr bwMode="auto">
                <a:xfrm>
                  <a:off x="2185988" y="2693988"/>
                  <a:ext cx="820738" cy="106363"/>
                </a:xfrm>
                <a:custGeom>
                  <a:avLst/>
                  <a:gdLst>
                    <a:gd name="T0" fmla="*/ 2147483646 w 1959"/>
                    <a:gd name="T1" fmla="*/ 2147483646 h 256"/>
                    <a:gd name="T2" fmla="*/ 2147483646 w 1959"/>
                    <a:gd name="T3" fmla="*/ 2147483646 h 256"/>
                    <a:gd name="T4" fmla="*/ 2147483646 w 1959"/>
                    <a:gd name="T5" fmla="*/ 2147483646 h 256"/>
                    <a:gd name="T6" fmla="*/ 2147483646 w 1959"/>
                    <a:gd name="T7" fmla="*/ 2147483646 h 256"/>
                    <a:gd name="T8" fmla="*/ 2147483646 w 1959"/>
                    <a:gd name="T9" fmla="*/ 2147483646 h 256"/>
                    <a:gd name="T10" fmla="*/ 2147483646 w 1959"/>
                    <a:gd name="T11" fmla="*/ 2147483646 h 256"/>
                    <a:gd name="T12" fmla="*/ 2147483646 w 1959"/>
                    <a:gd name="T13" fmla="*/ 2147483646 h 256"/>
                    <a:gd name="T14" fmla="*/ 2147483646 w 1959"/>
                    <a:gd name="T15" fmla="*/ 2147483646 h 256"/>
                    <a:gd name="T16" fmla="*/ 2147483646 w 1959"/>
                    <a:gd name="T17" fmla="*/ 2147483646 h 256"/>
                    <a:gd name="T18" fmla="*/ 2147483646 w 1959"/>
                    <a:gd name="T19" fmla="*/ 2147483646 h 256"/>
                    <a:gd name="T20" fmla="*/ 2147483646 w 1959"/>
                    <a:gd name="T21" fmla="*/ 2147483646 h 256"/>
                    <a:gd name="T22" fmla="*/ 2147483646 w 1959"/>
                    <a:gd name="T23" fmla="*/ 2147483646 h 256"/>
                    <a:gd name="T24" fmla="*/ 2147483646 w 1959"/>
                    <a:gd name="T25" fmla="*/ 2147483646 h 256"/>
                    <a:gd name="T26" fmla="*/ 0 w 1959"/>
                    <a:gd name="T27" fmla="*/ 2147483646 h 256"/>
                    <a:gd name="T28" fmla="*/ 0 w 1959"/>
                    <a:gd name="T29" fmla="*/ 2147483646 h 256"/>
                    <a:gd name="T30" fmla="*/ 2147483646 w 1959"/>
                    <a:gd name="T31" fmla="*/ 0 h 256"/>
                    <a:gd name="T32" fmla="*/ 2147483646 w 1959"/>
                    <a:gd name="T33" fmla="*/ 0 h 256"/>
                    <a:gd name="T34" fmla="*/ 2147483646 w 1959"/>
                    <a:gd name="T35" fmla="*/ 2147483646 h 256"/>
                    <a:gd name="T36" fmla="*/ 2147483646 w 1959"/>
                    <a:gd name="T37" fmla="*/ 2147483646 h 256"/>
                    <a:gd name="T38" fmla="*/ 2147483646 w 1959"/>
                    <a:gd name="T39" fmla="*/ 2147483646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9"/>
                    <a:gd name="T61" fmla="*/ 0 h 256"/>
                    <a:gd name="T62" fmla="*/ 1959 w 1959"/>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9" h="256">
                      <a:moveTo>
                        <a:pt x="56" y="40"/>
                      </a:moveTo>
                      <a:lnTo>
                        <a:pt x="56" y="40"/>
                      </a:lnTo>
                      <a:cubicBezTo>
                        <a:pt x="47" y="40"/>
                        <a:pt x="40" y="49"/>
                        <a:pt x="40" y="61"/>
                      </a:cubicBezTo>
                      <a:lnTo>
                        <a:pt x="40" y="195"/>
                      </a:lnTo>
                      <a:cubicBezTo>
                        <a:pt x="40" y="206"/>
                        <a:pt x="47" y="216"/>
                        <a:pt x="56" y="216"/>
                      </a:cubicBezTo>
                      <a:lnTo>
                        <a:pt x="1903" y="216"/>
                      </a:lnTo>
                      <a:cubicBezTo>
                        <a:pt x="1911" y="216"/>
                        <a:pt x="1919" y="206"/>
                        <a:pt x="1919" y="195"/>
                      </a:cubicBezTo>
                      <a:lnTo>
                        <a:pt x="1919" y="61"/>
                      </a:lnTo>
                      <a:cubicBezTo>
                        <a:pt x="1919" y="49"/>
                        <a:pt x="1911" y="40"/>
                        <a:pt x="1903" y="40"/>
                      </a:cubicBezTo>
                      <a:lnTo>
                        <a:pt x="56" y="40"/>
                      </a:lnTo>
                      <a:close/>
                      <a:moveTo>
                        <a:pt x="1903" y="256"/>
                      </a:moveTo>
                      <a:lnTo>
                        <a:pt x="1903" y="256"/>
                      </a:lnTo>
                      <a:lnTo>
                        <a:pt x="56" y="256"/>
                      </a:lnTo>
                      <a:cubicBezTo>
                        <a:pt x="25" y="256"/>
                        <a:pt x="0" y="229"/>
                        <a:pt x="0" y="195"/>
                      </a:cubicBezTo>
                      <a:lnTo>
                        <a:pt x="0" y="61"/>
                      </a:lnTo>
                      <a:cubicBezTo>
                        <a:pt x="0" y="27"/>
                        <a:pt x="25" y="0"/>
                        <a:pt x="56" y="0"/>
                      </a:cubicBezTo>
                      <a:lnTo>
                        <a:pt x="1903" y="0"/>
                      </a:lnTo>
                      <a:cubicBezTo>
                        <a:pt x="1934" y="0"/>
                        <a:pt x="1959" y="27"/>
                        <a:pt x="1959" y="61"/>
                      </a:cubicBezTo>
                      <a:lnTo>
                        <a:pt x="1959" y="195"/>
                      </a:lnTo>
                      <a:cubicBezTo>
                        <a:pt x="1959" y="229"/>
                        <a:pt x="1934" y="256"/>
                        <a:pt x="1903" y="2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Freeform 72"/>
                <p:cNvSpPr>
                  <a:spLocks noEditPoints="1"/>
                </p:cNvSpPr>
                <p:nvPr/>
              </p:nvSpPr>
              <p:spPr bwMode="auto">
                <a:xfrm>
                  <a:off x="2232025" y="2722563"/>
                  <a:ext cx="142875" cy="47625"/>
                </a:xfrm>
                <a:custGeom>
                  <a:avLst/>
                  <a:gdLst>
                    <a:gd name="T0" fmla="*/ 2147483646 w 343"/>
                    <a:gd name="T1" fmla="*/ 2147483646 h 115"/>
                    <a:gd name="T2" fmla="*/ 2147483646 w 343"/>
                    <a:gd name="T3" fmla="*/ 2147483646 h 115"/>
                    <a:gd name="T4" fmla="*/ 2147483646 w 343"/>
                    <a:gd name="T5" fmla="*/ 2147483646 h 115"/>
                    <a:gd name="T6" fmla="*/ 2147483646 w 343"/>
                    <a:gd name="T7" fmla="*/ 2147483646 h 115"/>
                    <a:gd name="T8" fmla="*/ 2147483646 w 343"/>
                    <a:gd name="T9" fmla="*/ 2147483646 h 115"/>
                    <a:gd name="T10" fmla="*/ 2147483646 w 343"/>
                    <a:gd name="T11" fmla="*/ 2147483646 h 115"/>
                    <a:gd name="T12" fmla="*/ 2147483646 w 343"/>
                    <a:gd name="T13" fmla="*/ 2147483646 h 115"/>
                    <a:gd name="T14" fmla="*/ 2147483646 w 343"/>
                    <a:gd name="T15" fmla="*/ 2147483646 h 115"/>
                    <a:gd name="T16" fmla="*/ 2147483646 w 343"/>
                    <a:gd name="T17" fmla="*/ 2147483646 h 115"/>
                    <a:gd name="T18" fmla="*/ 2147483646 w 343"/>
                    <a:gd name="T19" fmla="*/ 2147483646 h 115"/>
                    <a:gd name="T20" fmla="*/ 2147483646 w 343"/>
                    <a:gd name="T21" fmla="*/ 2147483646 h 115"/>
                    <a:gd name="T22" fmla="*/ 2147483646 w 343"/>
                    <a:gd name="T23" fmla="*/ 2147483646 h 115"/>
                    <a:gd name="T24" fmla="*/ 2147483646 w 343"/>
                    <a:gd name="T25" fmla="*/ 2147483646 h 115"/>
                    <a:gd name="T26" fmla="*/ 2147483646 w 343"/>
                    <a:gd name="T27" fmla="*/ 2147483646 h 115"/>
                    <a:gd name="T28" fmla="*/ 2147483646 w 343"/>
                    <a:gd name="T29" fmla="*/ 2147483646 h 115"/>
                    <a:gd name="T30" fmla="*/ 2147483646 w 343"/>
                    <a:gd name="T31" fmla="*/ 2147483646 h 115"/>
                    <a:gd name="T32" fmla="*/ 2147483646 w 343"/>
                    <a:gd name="T33" fmla="*/ 2147483646 h 115"/>
                    <a:gd name="T34" fmla="*/ 2147483646 w 343"/>
                    <a:gd name="T35" fmla="*/ 2147483646 h 115"/>
                    <a:gd name="T36" fmla="*/ 2147483646 w 343"/>
                    <a:gd name="T37" fmla="*/ 2147483646 h 115"/>
                    <a:gd name="T38" fmla="*/ 2147483646 w 343"/>
                    <a:gd name="T39" fmla="*/ 2147483646 h 115"/>
                    <a:gd name="T40" fmla="*/ 2147483646 w 343"/>
                    <a:gd name="T41" fmla="*/ 2147483646 h 115"/>
                    <a:gd name="T42" fmla="*/ 2147483646 w 343"/>
                    <a:gd name="T43" fmla="*/ 2147483646 h 115"/>
                    <a:gd name="T44" fmla="*/ 2147483646 w 343"/>
                    <a:gd name="T45" fmla="*/ 2147483646 h 115"/>
                    <a:gd name="T46" fmla="*/ 2147483646 w 343"/>
                    <a:gd name="T47" fmla="*/ 2147483646 h 115"/>
                    <a:gd name="T48" fmla="*/ 2147483646 w 343"/>
                    <a:gd name="T49" fmla="*/ 2147483646 h 115"/>
                    <a:gd name="T50" fmla="*/ 2147483646 w 343"/>
                    <a:gd name="T51" fmla="*/ 2147483646 h 115"/>
                    <a:gd name="T52" fmla="*/ 2147483646 w 343"/>
                    <a:gd name="T53" fmla="*/ 2147483646 h 115"/>
                    <a:gd name="T54" fmla="*/ 2147483646 w 343"/>
                    <a:gd name="T55" fmla="*/ 2147483646 h 115"/>
                    <a:gd name="T56" fmla="*/ 2147483646 w 343"/>
                    <a:gd name="T57" fmla="*/ 2147483646 h 115"/>
                    <a:gd name="T58" fmla="*/ 2147483646 w 343"/>
                    <a:gd name="T59" fmla="*/ 2147483646 h 115"/>
                    <a:gd name="T60" fmla="*/ 2147483646 w 343"/>
                    <a:gd name="T61" fmla="*/ 2147483646 h 115"/>
                    <a:gd name="T62" fmla="*/ 2147483646 w 343"/>
                    <a:gd name="T63" fmla="*/ 2147483646 h 115"/>
                    <a:gd name="T64" fmla="*/ 2147483646 w 343"/>
                    <a:gd name="T65" fmla="*/ 2147483646 h 115"/>
                    <a:gd name="T66" fmla="*/ 2147483646 w 343"/>
                    <a:gd name="T67" fmla="*/ 2147483646 h 115"/>
                    <a:gd name="T68" fmla="*/ 2147483646 w 343"/>
                    <a:gd name="T69" fmla="*/ 2147483646 h 115"/>
                    <a:gd name="T70" fmla="*/ 2147483646 w 343"/>
                    <a:gd name="T71" fmla="*/ 2147483646 h 115"/>
                    <a:gd name="T72" fmla="*/ 2147483646 w 343"/>
                    <a:gd name="T73" fmla="*/ 2147483646 h 115"/>
                    <a:gd name="T74" fmla="*/ 2147483646 w 343"/>
                    <a:gd name="T75" fmla="*/ 2147483646 h 115"/>
                    <a:gd name="T76" fmla="*/ 2147483646 w 343"/>
                    <a:gd name="T77" fmla="*/ 2147483646 h 115"/>
                    <a:gd name="T78" fmla="*/ 2147483646 w 343"/>
                    <a:gd name="T79" fmla="*/ 2147483646 h 115"/>
                    <a:gd name="T80" fmla="*/ 0 w 343"/>
                    <a:gd name="T81" fmla="*/ 2147483646 h 115"/>
                    <a:gd name="T82" fmla="*/ 2147483646 w 343"/>
                    <a:gd name="T83" fmla="*/ 0 h 115"/>
                    <a:gd name="T84" fmla="*/ 0 w 343"/>
                    <a:gd name="T85" fmla="*/ 214748364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5"/>
                    <a:gd name="T131" fmla="*/ 343 w 343"/>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5">
                      <a:moveTo>
                        <a:pt x="296" y="50"/>
                      </a:moveTo>
                      <a:lnTo>
                        <a:pt x="296" y="50"/>
                      </a:lnTo>
                      <a:lnTo>
                        <a:pt x="252" y="50"/>
                      </a:lnTo>
                      <a:lnTo>
                        <a:pt x="252" y="23"/>
                      </a:lnTo>
                      <a:lnTo>
                        <a:pt x="262" y="23"/>
                      </a:lnTo>
                      <a:lnTo>
                        <a:pt x="262" y="12"/>
                      </a:lnTo>
                      <a:lnTo>
                        <a:pt x="286" y="12"/>
                      </a:lnTo>
                      <a:lnTo>
                        <a:pt x="286" y="23"/>
                      </a:lnTo>
                      <a:lnTo>
                        <a:pt x="296" y="23"/>
                      </a:lnTo>
                      <a:lnTo>
                        <a:pt x="296" y="50"/>
                      </a:lnTo>
                      <a:close/>
                      <a:moveTo>
                        <a:pt x="296" y="92"/>
                      </a:moveTo>
                      <a:lnTo>
                        <a:pt x="296" y="92"/>
                      </a:lnTo>
                      <a:lnTo>
                        <a:pt x="287" y="92"/>
                      </a:lnTo>
                      <a:lnTo>
                        <a:pt x="287" y="103"/>
                      </a:lnTo>
                      <a:lnTo>
                        <a:pt x="263" y="103"/>
                      </a:lnTo>
                      <a:lnTo>
                        <a:pt x="263" y="92"/>
                      </a:lnTo>
                      <a:lnTo>
                        <a:pt x="252" y="92"/>
                      </a:lnTo>
                      <a:lnTo>
                        <a:pt x="252" y="66"/>
                      </a:lnTo>
                      <a:lnTo>
                        <a:pt x="296" y="66"/>
                      </a:lnTo>
                      <a:lnTo>
                        <a:pt x="296" y="92"/>
                      </a:lnTo>
                      <a:close/>
                      <a:moveTo>
                        <a:pt x="228" y="50"/>
                      </a:moveTo>
                      <a:lnTo>
                        <a:pt x="228" y="50"/>
                      </a:lnTo>
                      <a:lnTo>
                        <a:pt x="184" y="50"/>
                      </a:lnTo>
                      <a:lnTo>
                        <a:pt x="184" y="23"/>
                      </a:lnTo>
                      <a:lnTo>
                        <a:pt x="193" y="23"/>
                      </a:lnTo>
                      <a:lnTo>
                        <a:pt x="193" y="12"/>
                      </a:lnTo>
                      <a:lnTo>
                        <a:pt x="218" y="12"/>
                      </a:lnTo>
                      <a:lnTo>
                        <a:pt x="218" y="23"/>
                      </a:lnTo>
                      <a:lnTo>
                        <a:pt x="228" y="23"/>
                      </a:lnTo>
                      <a:lnTo>
                        <a:pt x="228" y="50"/>
                      </a:lnTo>
                      <a:close/>
                      <a:moveTo>
                        <a:pt x="228" y="92"/>
                      </a:moveTo>
                      <a:lnTo>
                        <a:pt x="228" y="92"/>
                      </a:lnTo>
                      <a:lnTo>
                        <a:pt x="218" y="92"/>
                      </a:lnTo>
                      <a:lnTo>
                        <a:pt x="218" y="103"/>
                      </a:lnTo>
                      <a:lnTo>
                        <a:pt x="193" y="103"/>
                      </a:lnTo>
                      <a:lnTo>
                        <a:pt x="193" y="92"/>
                      </a:lnTo>
                      <a:lnTo>
                        <a:pt x="184" y="92"/>
                      </a:lnTo>
                      <a:lnTo>
                        <a:pt x="184" y="66"/>
                      </a:lnTo>
                      <a:lnTo>
                        <a:pt x="228" y="66"/>
                      </a:lnTo>
                      <a:lnTo>
                        <a:pt x="228" y="92"/>
                      </a:lnTo>
                      <a:close/>
                      <a:moveTo>
                        <a:pt x="159" y="50"/>
                      </a:moveTo>
                      <a:lnTo>
                        <a:pt x="159" y="50"/>
                      </a:lnTo>
                      <a:lnTo>
                        <a:pt x="115" y="50"/>
                      </a:lnTo>
                      <a:lnTo>
                        <a:pt x="115" y="23"/>
                      </a:lnTo>
                      <a:lnTo>
                        <a:pt x="125" y="23"/>
                      </a:lnTo>
                      <a:lnTo>
                        <a:pt x="125" y="12"/>
                      </a:lnTo>
                      <a:lnTo>
                        <a:pt x="149" y="12"/>
                      </a:lnTo>
                      <a:lnTo>
                        <a:pt x="149" y="23"/>
                      </a:lnTo>
                      <a:lnTo>
                        <a:pt x="159" y="23"/>
                      </a:lnTo>
                      <a:lnTo>
                        <a:pt x="159" y="50"/>
                      </a:lnTo>
                      <a:close/>
                      <a:moveTo>
                        <a:pt x="159" y="92"/>
                      </a:moveTo>
                      <a:lnTo>
                        <a:pt x="159" y="92"/>
                      </a:lnTo>
                      <a:lnTo>
                        <a:pt x="149" y="92"/>
                      </a:lnTo>
                      <a:lnTo>
                        <a:pt x="149" y="103"/>
                      </a:lnTo>
                      <a:lnTo>
                        <a:pt x="125" y="103"/>
                      </a:lnTo>
                      <a:lnTo>
                        <a:pt x="125" y="92"/>
                      </a:lnTo>
                      <a:lnTo>
                        <a:pt x="115" y="92"/>
                      </a:lnTo>
                      <a:lnTo>
                        <a:pt x="115" y="66"/>
                      </a:lnTo>
                      <a:lnTo>
                        <a:pt x="159" y="66"/>
                      </a:lnTo>
                      <a:lnTo>
                        <a:pt x="159" y="92"/>
                      </a:lnTo>
                      <a:close/>
                      <a:moveTo>
                        <a:pt x="90" y="50"/>
                      </a:moveTo>
                      <a:lnTo>
                        <a:pt x="90" y="50"/>
                      </a:lnTo>
                      <a:lnTo>
                        <a:pt x="46" y="50"/>
                      </a:lnTo>
                      <a:lnTo>
                        <a:pt x="46" y="23"/>
                      </a:lnTo>
                      <a:lnTo>
                        <a:pt x="55" y="23"/>
                      </a:lnTo>
                      <a:lnTo>
                        <a:pt x="55" y="12"/>
                      </a:lnTo>
                      <a:lnTo>
                        <a:pt x="80" y="12"/>
                      </a:lnTo>
                      <a:lnTo>
                        <a:pt x="80" y="23"/>
                      </a:lnTo>
                      <a:lnTo>
                        <a:pt x="90" y="23"/>
                      </a:lnTo>
                      <a:lnTo>
                        <a:pt x="90" y="50"/>
                      </a:lnTo>
                      <a:close/>
                      <a:moveTo>
                        <a:pt x="90" y="92"/>
                      </a:moveTo>
                      <a:lnTo>
                        <a:pt x="90" y="92"/>
                      </a:lnTo>
                      <a:lnTo>
                        <a:pt x="81" y="92"/>
                      </a:lnTo>
                      <a:lnTo>
                        <a:pt x="81" y="103"/>
                      </a:lnTo>
                      <a:lnTo>
                        <a:pt x="56" y="103"/>
                      </a:lnTo>
                      <a:lnTo>
                        <a:pt x="56" y="92"/>
                      </a:lnTo>
                      <a:lnTo>
                        <a:pt x="46" y="92"/>
                      </a:lnTo>
                      <a:lnTo>
                        <a:pt x="46" y="66"/>
                      </a:lnTo>
                      <a:lnTo>
                        <a:pt x="90" y="66"/>
                      </a:lnTo>
                      <a:lnTo>
                        <a:pt x="90" y="92"/>
                      </a:lnTo>
                      <a:close/>
                      <a:moveTo>
                        <a:pt x="0" y="115"/>
                      </a:moveTo>
                      <a:lnTo>
                        <a:pt x="0" y="115"/>
                      </a:lnTo>
                      <a:lnTo>
                        <a:pt x="343" y="115"/>
                      </a:lnTo>
                      <a:lnTo>
                        <a:pt x="343" y="0"/>
                      </a:lnTo>
                      <a:lnTo>
                        <a:pt x="0" y="0"/>
                      </a:lnTo>
                      <a:lnTo>
                        <a:pt x="0" y="11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0" name="Freeform 73"/>
                <p:cNvSpPr>
                  <a:spLocks noEditPoints="1"/>
                </p:cNvSpPr>
                <p:nvPr/>
              </p:nvSpPr>
              <p:spPr bwMode="auto">
                <a:xfrm>
                  <a:off x="2397125" y="2722563"/>
                  <a:ext cx="142875" cy="47625"/>
                </a:xfrm>
                <a:custGeom>
                  <a:avLst/>
                  <a:gdLst>
                    <a:gd name="T0" fmla="*/ 2147483646 w 343"/>
                    <a:gd name="T1" fmla="*/ 2147483646 h 115"/>
                    <a:gd name="T2" fmla="*/ 2147483646 w 343"/>
                    <a:gd name="T3" fmla="*/ 2147483646 h 115"/>
                    <a:gd name="T4" fmla="*/ 2147483646 w 343"/>
                    <a:gd name="T5" fmla="*/ 2147483646 h 115"/>
                    <a:gd name="T6" fmla="*/ 2147483646 w 343"/>
                    <a:gd name="T7" fmla="*/ 2147483646 h 115"/>
                    <a:gd name="T8" fmla="*/ 2147483646 w 343"/>
                    <a:gd name="T9" fmla="*/ 2147483646 h 115"/>
                    <a:gd name="T10" fmla="*/ 2147483646 w 343"/>
                    <a:gd name="T11" fmla="*/ 2147483646 h 115"/>
                    <a:gd name="T12" fmla="*/ 2147483646 w 343"/>
                    <a:gd name="T13" fmla="*/ 2147483646 h 115"/>
                    <a:gd name="T14" fmla="*/ 2147483646 w 343"/>
                    <a:gd name="T15" fmla="*/ 2147483646 h 115"/>
                    <a:gd name="T16" fmla="*/ 2147483646 w 343"/>
                    <a:gd name="T17" fmla="*/ 2147483646 h 115"/>
                    <a:gd name="T18" fmla="*/ 2147483646 w 343"/>
                    <a:gd name="T19" fmla="*/ 2147483646 h 115"/>
                    <a:gd name="T20" fmla="*/ 2147483646 w 343"/>
                    <a:gd name="T21" fmla="*/ 2147483646 h 115"/>
                    <a:gd name="T22" fmla="*/ 2147483646 w 343"/>
                    <a:gd name="T23" fmla="*/ 2147483646 h 115"/>
                    <a:gd name="T24" fmla="*/ 2147483646 w 343"/>
                    <a:gd name="T25" fmla="*/ 2147483646 h 115"/>
                    <a:gd name="T26" fmla="*/ 2147483646 w 343"/>
                    <a:gd name="T27" fmla="*/ 2147483646 h 115"/>
                    <a:gd name="T28" fmla="*/ 2147483646 w 343"/>
                    <a:gd name="T29" fmla="*/ 2147483646 h 115"/>
                    <a:gd name="T30" fmla="*/ 2147483646 w 343"/>
                    <a:gd name="T31" fmla="*/ 2147483646 h 115"/>
                    <a:gd name="T32" fmla="*/ 2147483646 w 343"/>
                    <a:gd name="T33" fmla="*/ 2147483646 h 115"/>
                    <a:gd name="T34" fmla="*/ 2147483646 w 343"/>
                    <a:gd name="T35" fmla="*/ 2147483646 h 115"/>
                    <a:gd name="T36" fmla="*/ 2147483646 w 343"/>
                    <a:gd name="T37" fmla="*/ 2147483646 h 115"/>
                    <a:gd name="T38" fmla="*/ 2147483646 w 343"/>
                    <a:gd name="T39" fmla="*/ 2147483646 h 115"/>
                    <a:gd name="T40" fmla="*/ 2147483646 w 343"/>
                    <a:gd name="T41" fmla="*/ 2147483646 h 115"/>
                    <a:gd name="T42" fmla="*/ 2147483646 w 343"/>
                    <a:gd name="T43" fmla="*/ 2147483646 h 115"/>
                    <a:gd name="T44" fmla="*/ 2147483646 w 343"/>
                    <a:gd name="T45" fmla="*/ 2147483646 h 115"/>
                    <a:gd name="T46" fmla="*/ 2147483646 w 343"/>
                    <a:gd name="T47" fmla="*/ 2147483646 h 115"/>
                    <a:gd name="T48" fmla="*/ 2147483646 w 343"/>
                    <a:gd name="T49" fmla="*/ 2147483646 h 115"/>
                    <a:gd name="T50" fmla="*/ 2147483646 w 343"/>
                    <a:gd name="T51" fmla="*/ 2147483646 h 115"/>
                    <a:gd name="T52" fmla="*/ 2147483646 w 343"/>
                    <a:gd name="T53" fmla="*/ 2147483646 h 115"/>
                    <a:gd name="T54" fmla="*/ 2147483646 w 343"/>
                    <a:gd name="T55" fmla="*/ 2147483646 h 115"/>
                    <a:gd name="T56" fmla="*/ 2147483646 w 343"/>
                    <a:gd name="T57" fmla="*/ 2147483646 h 115"/>
                    <a:gd name="T58" fmla="*/ 2147483646 w 343"/>
                    <a:gd name="T59" fmla="*/ 2147483646 h 115"/>
                    <a:gd name="T60" fmla="*/ 2147483646 w 343"/>
                    <a:gd name="T61" fmla="*/ 2147483646 h 115"/>
                    <a:gd name="T62" fmla="*/ 2147483646 w 343"/>
                    <a:gd name="T63" fmla="*/ 2147483646 h 115"/>
                    <a:gd name="T64" fmla="*/ 2147483646 w 343"/>
                    <a:gd name="T65" fmla="*/ 2147483646 h 115"/>
                    <a:gd name="T66" fmla="*/ 2147483646 w 343"/>
                    <a:gd name="T67" fmla="*/ 2147483646 h 115"/>
                    <a:gd name="T68" fmla="*/ 2147483646 w 343"/>
                    <a:gd name="T69" fmla="*/ 2147483646 h 115"/>
                    <a:gd name="T70" fmla="*/ 2147483646 w 343"/>
                    <a:gd name="T71" fmla="*/ 2147483646 h 115"/>
                    <a:gd name="T72" fmla="*/ 2147483646 w 343"/>
                    <a:gd name="T73" fmla="*/ 2147483646 h 115"/>
                    <a:gd name="T74" fmla="*/ 2147483646 w 343"/>
                    <a:gd name="T75" fmla="*/ 2147483646 h 115"/>
                    <a:gd name="T76" fmla="*/ 2147483646 w 343"/>
                    <a:gd name="T77" fmla="*/ 2147483646 h 115"/>
                    <a:gd name="T78" fmla="*/ 2147483646 w 343"/>
                    <a:gd name="T79" fmla="*/ 2147483646 h 115"/>
                    <a:gd name="T80" fmla="*/ 0 w 343"/>
                    <a:gd name="T81" fmla="*/ 2147483646 h 115"/>
                    <a:gd name="T82" fmla="*/ 2147483646 w 343"/>
                    <a:gd name="T83" fmla="*/ 0 h 115"/>
                    <a:gd name="T84" fmla="*/ 0 w 343"/>
                    <a:gd name="T85" fmla="*/ 214748364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5"/>
                    <a:gd name="T131" fmla="*/ 343 w 343"/>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5">
                      <a:moveTo>
                        <a:pt x="297" y="50"/>
                      </a:moveTo>
                      <a:lnTo>
                        <a:pt x="297" y="50"/>
                      </a:lnTo>
                      <a:lnTo>
                        <a:pt x="253" y="50"/>
                      </a:lnTo>
                      <a:lnTo>
                        <a:pt x="253" y="23"/>
                      </a:lnTo>
                      <a:lnTo>
                        <a:pt x="262" y="23"/>
                      </a:lnTo>
                      <a:lnTo>
                        <a:pt x="262" y="12"/>
                      </a:lnTo>
                      <a:lnTo>
                        <a:pt x="287" y="12"/>
                      </a:lnTo>
                      <a:lnTo>
                        <a:pt x="287" y="23"/>
                      </a:lnTo>
                      <a:lnTo>
                        <a:pt x="297" y="23"/>
                      </a:lnTo>
                      <a:lnTo>
                        <a:pt x="297" y="50"/>
                      </a:lnTo>
                      <a:close/>
                      <a:moveTo>
                        <a:pt x="296" y="92"/>
                      </a:moveTo>
                      <a:lnTo>
                        <a:pt x="296" y="92"/>
                      </a:lnTo>
                      <a:lnTo>
                        <a:pt x="288" y="92"/>
                      </a:lnTo>
                      <a:lnTo>
                        <a:pt x="288" y="103"/>
                      </a:lnTo>
                      <a:lnTo>
                        <a:pt x="263" y="103"/>
                      </a:lnTo>
                      <a:lnTo>
                        <a:pt x="263" y="92"/>
                      </a:lnTo>
                      <a:lnTo>
                        <a:pt x="253" y="92"/>
                      </a:lnTo>
                      <a:lnTo>
                        <a:pt x="253" y="66"/>
                      </a:lnTo>
                      <a:lnTo>
                        <a:pt x="296" y="66"/>
                      </a:lnTo>
                      <a:lnTo>
                        <a:pt x="296" y="92"/>
                      </a:lnTo>
                      <a:close/>
                      <a:moveTo>
                        <a:pt x="228" y="50"/>
                      </a:moveTo>
                      <a:lnTo>
                        <a:pt x="228" y="50"/>
                      </a:lnTo>
                      <a:lnTo>
                        <a:pt x="184" y="50"/>
                      </a:lnTo>
                      <a:lnTo>
                        <a:pt x="184" y="23"/>
                      </a:lnTo>
                      <a:lnTo>
                        <a:pt x="194" y="23"/>
                      </a:lnTo>
                      <a:lnTo>
                        <a:pt x="194" y="12"/>
                      </a:lnTo>
                      <a:lnTo>
                        <a:pt x="218" y="12"/>
                      </a:lnTo>
                      <a:lnTo>
                        <a:pt x="218" y="23"/>
                      </a:lnTo>
                      <a:lnTo>
                        <a:pt x="228" y="23"/>
                      </a:lnTo>
                      <a:lnTo>
                        <a:pt x="228" y="50"/>
                      </a:lnTo>
                      <a:close/>
                      <a:moveTo>
                        <a:pt x="228" y="92"/>
                      </a:moveTo>
                      <a:lnTo>
                        <a:pt x="228" y="92"/>
                      </a:lnTo>
                      <a:lnTo>
                        <a:pt x="218" y="92"/>
                      </a:lnTo>
                      <a:lnTo>
                        <a:pt x="218" y="103"/>
                      </a:lnTo>
                      <a:lnTo>
                        <a:pt x="194" y="103"/>
                      </a:lnTo>
                      <a:lnTo>
                        <a:pt x="194" y="92"/>
                      </a:lnTo>
                      <a:lnTo>
                        <a:pt x="184" y="92"/>
                      </a:lnTo>
                      <a:lnTo>
                        <a:pt x="184" y="66"/>
                      </a:lnTo>
                      <a:lnTo>
                        <a:pt x="228" y="66"/>
                      </a:lnTo>
                      <a:lnTo>
                        <a:pt x="228" y="92"/>
                      </a:lnTo>
                      <a:close/>
                      <a:moveTo>
                        <a:pt x="159" y="50"/>
                      </a:moveTo>
                      <a:lnTo>
                        <a:pt x="159" y="50"/>
                      </a:lnTo>
                      <a:lnTo>
                        <a:pt x="115" y="50"/>
                      </a:lnTo>
                      <a:lnTo>
                        <a:pt x="115" y="23"/>
                      </a:lnTo>
                      <a:lnTo>
                        <a:pt x="125" y="23"/>
                      </a:lnTo>
                      <a:lnTo>
                        <a:pt x="125" y="12"/>
                      </a:lnTo>
                      <a:lnTo>
                        <a:pt x="150" y="12"/>
                      </a:lnTo>
                      <a:lnTo>
                        <a:pt x="150" y="23"/>
                      </a:lnTo>
                      <a:lnTo>
                        <a:pt x="159" y="23"/>
                      </a:lnTo>
                      <a:lnTo>
                        <a:pt x="159" y="50"/>
                      </a:lnTo>
                      <a:close/>
                      <a:moveTo>
                        <a:pt x="159" y="92"/>
                      </a:moveTo>
                      <a:lnTo>
                        <a:pt x="159" y="92"/>
                      </a:lnTo>
                      <a:lnTo>
                        <a:pt x="150" y="92"/>
                      </a:lnTo>
                      <a:lnTo>
                        <a:pt x="150" y="103"/>
                      </a:lnTo>
                      <a:lnTo>
                        <a:pt x="125" y="103"/>
                      </a:lnTo>
                      <a:lnTo>
                        <a:pt x="125" y="92"/>
                      </a:lnTo>
                      <a:lnTo>
                        <a:pt x="115" y="92"/>
                      </a:lnTo>
                      <a:lnTo>
                        <a:pt x="115" y="66"/>
                      </a:lnTo>
                      <a:lnTo>
                        <a:pt x="159" y="66"/>
                      </a:lnTo>
                      <a:lnTo>
                        <a:pt x="159" y="92"/>
                      </a:lnTo>
                      <a:close/>
                      <a:moveTo>
                        <a:pt x="91" y="50"/>
                      </a:moveTo>
                      <a:lnTo>
                        <a:pt x="91" y="50"/>
                      </a:lnTo>
                      <a:lnTo>
                        <a:pt x="47" y="50"/>
                      </a:lnTo>
                      <a:lnTo>
                        <a:pt x="47" y="23"/>
                      </a:lnTo>
                      <a:lnTo>
                        <a:pt x="56" y="23"/>
                      </a:lnTo>
                      <a:lnTo>
                        <a:pt x="56" y="12"/>
                      </a:lnTo>
                      <a:lnTo>
                        <a:pt x="80" y="12"/>
                      </a:lnTo>
                      <a:lnTo>
                        <a:pt x="80" y="23"/>
                      </a:lnTo>
                      <a:lnTo>
                        <a:pt x="91" y="23"/>
                      </a:lnTo>
                      <a:lnTo>
                        <a:pt x="91" y="50"/>
                      </a:lnTo>
                      <a:close/>
                      <a:moveTo>
                        <a:pt x="91" y="92"/>
                      </a:moveTo>
                      <a:lnTo>
                        <a:pt x="91" y="92"/>
                      </a:lnTo>
                      <a:lnTo>
                        <a:pt x="81" y="92"/>
                      </a:lnTo>
                      <a:lnTo>
                        <a:pt x="81" y="103"/>
                      </a:lnTo>
                      <a:lnTo>
                        <a:pt x="57" y="103"/>
                      </a:lnTo>
                      <a:lnTo>
                        <a:pt x="57" y="92"/>
                      </a:lnTo>
                      <a:lnTo>
                        <a:pt x="47" y="92"/>
                      </a:lnTo>
                      <a:lnTo>
                        <a:pt x="47" y="66"/>
                      </a:lnTo>
                      <a:lnTo>
                        <a:pt x="91" y="66"/>
                      </a:lnTo>
                      <a:lnTo>
                        <a:pt x="91" y="92"/>
                      </a:lnTo>
                      <a:close/>
                      <a:moveTo>
                        <a:pt x="0" y="115"/>
                      </a:moveTo>
                      <a:lnTo>
                        <a:pt x="0" y="115"/>
                      </a:lnTo>
                      <a:lnTo>
                        <a:pt x="343" y="115"/>
                      </a:lnTo>
                      <a:lnTo>
                        <a:pt x="343" y="0"/>
                      </a:lnTo>
                      <a:lnTo>
                        <a:pt x="0" y="0"/>
                      </a:lnTo>
                      <a:lnTo>
                        <a:pt x="0" y="11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39" name="肘形连接符 238"/>
              <p:cNvCxnSpPr>
                <a:endCxn id="232" idx="1"/>
              </p:cNvCxnSpPr>
              <p:nvPr/>
            </p:nvCxnSpPr>
            <p:spPr bwMode="auto">
              <a:xfrm rot="16200000" flipH="1">
                <a:off x="7557475" y="3795188"/>
                <a:ext cx="2486614" cy="47740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直接连接符 239"/>
              <p:cNvCxnSpPr/>
              <p:nvPr/>
            </p:nvCxnSpPr>
            <p:spPr bwMode="auto">
              <a:xfrm>
                <a:off x="9616445" y="2729133"/>
                <a:ext cx="0" cy="2869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直接连接符 240"/>
              <p:cNvCxnSpPr/>
              <p:nvPr/>
            </p:nvCxnSpPr>
            <p:spPr bwMode="auto">
              <a:xfrm>
                <a:off x="10079945" y="2729133"/>
                <a:ext cx="0" cy="28698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2" name="文本框 241"/>
              <p:cNvSpPr txBox="1"/>
              <p:nvPr/>
            </p:nvSpPr>
            <p:spPr>
              <a:xfrm>
                <a:off x="6887565" y="1663975"/>
                <a:ext cx="729687" cy="307777"/>
              </a:xfrm>
              <a:prstGeom prst="rect">
                <a:avLst/>
              </a:prstGeom>
              <a:noFill/>
            </p:spPr>
            <p:txBody>
              <a:bodyPr wrap="none" rtlCol="0">
                <a:spAutoFit/>
              </a:bodyPr>
              <a:lstStyle/>
              <a:p>
                <a:pPr font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Clients</a:t>
                </a:r>
              </a:p>
            </p:txBody>
          </p:sp>
          <p:cxnSp>
            <p:nvCxnSpPr>
              <p:cNvPr id="243" name="直接连接符 242"/>
              <p:cNvCxnSpPr/>
              <p:nvPr/>
            </p:nvCxnSpPr>
            <p:spPr bwMode="auto">
              <a:xfrm>
                <a:off x="7790969" y="2399028"/>
                <a:ext cx="0" cy="3200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直接连接符 243"/>
              <p:cNvCxnSpPr/>
              <p:nvPr/>
            </p:nvCxnSpPr>
            <p:spPr bwMode="auto">
              <a:xfrm>
                <a:off x="7069838" y="2399028"/>
                <a:ext cx="0" cy="32005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65" name="组合 174"/>
              <p:cNvGrpSpPr>
                <a:grpSpLocks/>
              </p:cNvGrpSpPr>
              <p:nvPr/>
            </p:nvGrpSpPr>
            <p:grpSpPr bwMode="auto">
              <a:xfrm>
                <a:off x="6534357" y="1968841"/>
                <a:ext cx="632088" cy="464112"/>
                <a:chOff x="1949450" y="881063"/>
                <a:chExt cx="719138" cy="528638"/>
              </a:xfrm>
            </p:grpSpPr>
            <p:sp>
              <p:nvSpPr>
                <p:cNvPr id="285"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6"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7"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8"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9"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0"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1"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2"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3"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6" name="组合 174"/>
              <p:cNvGrpSpPr>
                <a:grpSpLocks/>
              </p:cNvGrpSpPr>
              <p:nvPr/>
            </p:nvGrpSpPr>
            <p:grpSpPr bwMode="auto">
              <a:xfrm>
                <a:off x="7246275" y="1968841"/>
                <a:ext cx="632088" cy="464112"/>
                <a:chOff x="1949450" y="881063"/>
                <a:chExt cx="719138" cy="528638"/>
              </a:xfrm>
            </p:grpSpPr>
            <p:sp>
              <p:nvSpPr>
                <p:cNvPr id="27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3"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4"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67" name="圆角矩形 266"/>
              <p:cNvSpPr/>
              <p:nvPr/>
            </p:nvSpPr>
            <p:spPr>
              <a:xfrm>
                <a:off x="6277375" y="1455362"/>
                <a:ext cx="5182789" cy="4548996"/>
              </a:xfrm>
              <a:prstGeom prst="roundRect">
                <a:avLst/>
              </a:prstGeom>
              <a:grpFill/>
              <a:ln w="2857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文本框 267"/>
              <p:cNvSpPr txBox="1"/>
              <p:nvPr/>
            </p:nvSpPr>
            <p:spPr>
              <a:xfrm>
                <a:off x="9918631" y="1596801"/>
                <a:ext cx="1162498" cy="707886"/>
              </a:xfrm>
              <a:prstGeom prst="rect">
                <a:avLst/>
              </a:prstGeom>
              <a:noFill/>
            </p:spPr>
            <p:txBody>
              <a:bodyPr wrap="none" rtlCol="0">
                <a:spAutoFit/>
              </a:bodyPr>
              <a:lstStyle/>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Unified </a:t>
                </a:r>
              </a:p>
              <a:p>
                <a:r>
                  <a:rPr lang="en-US" altLang="zh-CN" sz="2000" b="1" dirty="0">
                    <a:latin typeface="Huawei Sans" panose="020C0503030203020204" pitchFamily="34" charset="0"/>
                    <a:ea typeface="方正兰亭黑简体" panose="02000000000000000000" pitchFamily="2" charset="-122"/>
                    <a:sym typeface="Huawei Sans" panose="020C0503030203020204" pitchFamily="34" charset="0"/>
                  </a:rPr>
                  <a:t>Storage</a:t>
                </a:r>
              </a:p>
            </p:txBody>
          </p:sp>
          <p:grpSp>
            <p:nvGrpSpPr>
              <p:cNvPr id="269" name="组合 675"/>
              <p:cNvGrpSpPr>
                <a:grpSpLocks noChangeAspect="1"/>
              </p:cNvGrpSpPr>
              <p:nvPr/>
            </p:nvGrpSpPr>
            <p:grpSpPr bwMode="auto">
              <a:xfrm>
                <a:off x="9326756" y="4155639"/>
                <a:ext cx="801895" cy="563970"/>
                <a:chOff x="4002088" y="2500313"/>
                <a:chExt cx="866775" cy="609600"/>
              </a:xfrm>
              <a:solidFill>
                <a:schemeClr val="bg1">
                  <a:lumMod val="50000"/>
                </a:schemeClr>
              </a:solidFill>
            </p:grpSpPr>
            <p:sp>
              <p:nvSpPr>
                <p:cNvPr id="271" name="Freeform 500"/>
                <p:cNvSpPr>
                  <a:spLocks/>
                </p:cNvSpPr>
                <p:nvPr/>
              </p:nvSpPr>
              <p:spPr bwMode="auto">
                <a:xfrm>
                  <a:off x="4002088" y="2500313"/>
                  <a:ext cx="866775" cy="592138"/>
                </a:xfrm>
                <a:custGeom>
                  <a:avLst/>
                  <a:gdLst>
                    <a:gd name="T0" fmla="*/ 2147483646 w 1842"/>
                    <a:gd name="T1" fmla="*/ 2147483646 h 1259"/>
                    <a:gd name="T2" fmla="*/ 2147483646 w 1842"/>
                    <a:gd name="T3" fmla="*/ 2147483646 h 1259"/>
                    <a:gd name="T4" fmla="*/ 2147483646 w 1842"/>
                    <a:gd name="T5" fmla="*/ 2147483646 h 1259"/>
                    <a:gd name="T6" fmla="*/ 2147483646 w 1842"/>
                    <a:gd name="T7" fmla="*/ 2147483646 h 1259"/>
                    <a:gd name="T8" fmla="*/ 2147483646 w 1842"/>
                    <a:gd name="T9" fmla="*/ 2147483646 h 1259"/>
                    <a:gd name="T10" fmla="*/ 2147483646 w 1842"/>
                    <a:gd name="T11" fmla="*/ 2147483646 h 1259"/>
                    <a:gd name="T12" fmla="*/ 0 w 1842"/>
                    <a:gd name="T13" fmla="*/ 2147483646 h 1259"/>
                    <a:gd name="T14" fmla="*/ 2147483646 w 1842"/>
                    <a:gd name="T15" fmla="*/ 2147483646 h 1259"/>
                    <a:gd name="T16" fmla="*/ 2147483646 w 1842"/>
                    <a:gd name="T17" fmla="*/ 0 h 1259"/>
                    <a:gd name="T18" fmla="*/ 2147483646 w 1842"/>
                    <a:gd name="T19" fmla="*/ 2147483646 h 1259"/>
                    <a:gd name="T20" fmla="*/ 2147483646 w 1842"/>
                    <a:gd name="T21" fmla="*/ 2147483646 h 1259"/>
                    <a:gd name="T22" fmla="*/ 2147483646 w 1842"/>
                    <a:gd name="T23" fmla="*/ 2147483646 h 1259"/>
                    <a:gd name="T24" fmla="*/ 2147483646 w 1842"/>
                    <a:gd name="T25" fmla="*/ 2147483646 h 1259"/>
                    <a:gd name="T26" fmla="*/ 2147483646 w 1842"/>
                    <a:gd name="T27" fmla="*/ 2147483646 h 1259"/>
                    <a:gd name="T28" fmla="*/ 2147483646 w 1842"/>
                    <a:gd name="T29" fmla="*/ 2147483646 h 1259"/>
                    <a:gd name="T30" fmla="*/ 2147483646 w 1842"/>
                    <a:gd name="T31" fmla="*/ 2147483646 h 1259"/>
                    <a:gd name="T32" fmla="*/ 2147483646 w 1842"/>
                    <a:gd name="T33" fmla="*/ 2147483646 h 1259"/>
                    <a:gd name="T34" fmla="*/ 2147483646 w 1842"/>
                    <a:gd name="T35" fmla="*/ 2147483646 h 1259"/>
                    <a:gd name="T36" fmla="*/ 2147483646 w 1842"/>
                    <a:gd name="T37" fmla="*/ 2147483646 h 1259"/>
                    <a:gd name="T38" fmla="*/ 2147483646 w 1842"/>
                    <a:gd name="T39" fmla="*/ 2147483646 h 1259"/>
                    <a:gd name="T40" fmla="*/ 2147483646 w 1842"/>
                    <a:gd name="T41" fmla="*/ 2147483646 h 1259"/>
                    <a:gd name="T42" fmla="*/ 2147483646 w 1842"/>
                    <a:gd name="T43" fmla="*/ 2147483646 h 1259"/>
                    <a:gd name="T44" fmla="*/ 2147483646 w 1842"/>
                    <a:gd name="T45" fmla="*/ 2147483646 h 1259"/>
                    <a:gd name="T46" fmla="*/ 2147483646 w 1842"/>
                    <a:gd name="T47" fmla="*/ 2147483646 h 1259"/>
                    <a:gd name="T48" fmla="*/ 2147483646 w 1842"/>
                    <a:gd name="T49" fmla="*/ 2147483646 h 1259"/>
                    <a:gd name="T50" fmla="*/ 2147483646 w 1842"/>
                    <a:gd name="T51" fmla="*/ 2147483646 h 1259"/>
                    <a:gd name="T52" fmla="*/ 2147483646 w 1842"/>
                    <a:gd name="T53" fmla="*/ 2147483646 h 1259"/>
                    <a:gd name="T54" fmla="*/ 2147483646 w 1842"/>
                    <a:gd name="T55" fmla="*/ 2147483646 h 1259"/>
                    <a:gd name="T56" fmla="*/ 2147483646 w 1842"/>
                    <a:gd name="T57" fmla="*/ 2147483646 h 1259"/>
                    <a:gd name="T58" fmla="*/ 2147483646 w 1842"/>
                    <a:gd name="T59" fmla="*/ 2147483646 h 1259"/>
                    <a:gd name="T60" fmla="*/ 2147483646 w 1842"/>
                    <a:gd name="T61" fmla="*/ 2147483646 h 1259"/>
                    <a:gd name="T62" fmla="*/ 2147483646 w 1842"/>
                    <a:gd name="T63" fmla="*/ 2147483646 h 1259"/>
                    <a:gd name="T64" fmla="*/ 2147483646 w 1842"/>
                    <a:gd name="T65" fmla="*/ 2147483646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2"/>
                    <a:gd name="T100" fmla="*/ 0 h 1259"/>
                    <a:gd name="T101" fmla="*/ 1842 w 1842"/>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2" h="1259">
                      <a:moveTo>
                        <a:pt x="803" y="1259"/>
                      </a:moveTo>
                      <a:lnTo>
                        <a:pt x="803" y="1259"/>
                      </a:lnTo>
                      <a:cubicBezTo>
                        <a:pt x="776" y="1259"/>
                        <a:pt x="748" y="1259"/>
                        <a:pt x="721" y="1259"/>
                      </a:cubicBezTo>
                      <a:cubicBezTo>
                        <a:pt x="640" y="1259"/>
                        <a:pt x="558" y="1259"/>
                        <a:pt x="497" y="1259"/>
                      </a:cubicBezTo>
                      <a:cubicBezTo>
                        <a:pt x="432" y="1259"/>
                        <a:pt x="403" y="1258"/>
                        <a:pt x="389" y="1256"/>
                      </a:cubicBezTo>
                      <a:lnTo>
                        <a:pt x="389" y="1257"/>
                      </a:lnTo>
                      <a:cubicBezTo>
                        <a:pt x="164" y="1219"/>
                        <a:pt x="0" y="1026"/>
                        <a:pt x="0" y="797"/>
                      </a:cubicBezTo>
                      <a:cubicBezTo>
                        <a:pt x="0" y="600"/>
                        <a:pt x="122" y="427"/>
                        <a:pt x="306" y="359"/>
                      </a:cubicBezTo>
                      <a:cubicBezTo>
                        <a:pt x="358" y="150"/>
                        <a:pt x="548" y="0"/>
                        <a:pt x="765" y="0"/>
                      </a:cubicBezTo>
                      <a:cubicBezTo>
                        <a:pt x="973" y="0"/>
                        <a:pt x="1153" y="133"/>
                        <a:pt x="1216" y="328"/>
                      </a:cubicBezTo>
                      <a:cubicBezTo>
                        <a:pt x="1261" y="315"/>
                        <a:pt x="1307" y="308"/>
                        <a:pt x="1353" y="308"/>
                      </a:cubicBezTo>
                      <a:cubicBezTo>
                        <a:pt x="1623" y="308"/>
                        <a:pt x="1842" y="528"/>
                        <a:pt x="1842" y="797"/>
                      </a:cubicBezTo>
                      <a:cubicBezTo>
                        <a:pt x="1842" y="1002"/>
                        <a:pt x="1713" y="1187"/>
                        <a:pt x="1520" y="1257"/>
                      </a:cubicBezTo>
                      <a:cubicBezTo>
                        <a:pt x="1516" y="1258"/>
                        <a:pt x="1513" y="1259"/>
                        <a:pt x="1509" y="1259"/>
                      </a:cubicBezTo>
                      <a:lnTo>
                        <a:pt x="1345" y="1259"/>
                      </a:lnTo>
                      <a:cubicBezTo>
                        <a:pt x="1327" y="1259"/>
                        <a:pt x="1312" y="1244"/>
                        <a:pt x="1312" y="1226"/>
                      </a:cubicBezTo>
                      <a:cubicBezTo>
                        <a:pt x="1312" y="1207"/>
                        <a:pt x="1327" y="1192"/>
                        <a:pt x="1345" y="1192"/>
                      </a:cubicBezTo>
                      <a:lnTo>
                        <a:pt x="1503" y="1192"/>
                      </a:lnTo>
                      <a:cubicBezTo>
                        <a:pt x="1666" y="1131"/>
                        <a:pt x="1776" y="973"/>
                        <a:pt x="1776" y="797"/>
                      </a:cubicBezTo>
                      <a:cubicBezTo>
                        <a:pt x="1776" y="564"/>
                        <a:pt x="1586" y="375"/>
                        <a:pt x="1353" y="375"/>
                      </a:cubicBezTo>
                      <a:cubicBezTo>
                        <a:pt x="1302" y="375"/>
                        <a:pt x="1253" y="384"/>
                        <a:pt x="1205" y="402"/>
                      </a:cubicBezTo>
                      <a:cubicBezTo>
                        <a:pt x="1196" y="405"/>
                        <a:pt x="1186" y="405"/>
                        <a:pt x="1178" y="400"/>
                      </a:cubicBezTo>
                      <a:cubicBezTo>
                        <a:pt x="1169" y="396"/>
                        <a:pt x="1163" y="388"/>
                        <a:pt x="1161" y="378"/>
                      </a:cubicBezTo>
                      <a:cubicBezTo>
                        <a:pt x="1117" y="195"/>
                        <a:pt x="954" y="67"/>
                        <a:pt x="765" y="67"/>
                      </a:cubicBezTo>
                      <a:cubicBezTo>
                        <a:pt x="573" y="67"/>
                        <a:pt x="406" y="204"/>
                        <a:pt x="367" y="392"/>
                      </a:cubicBezTo>
                      <a:cubicBezTo>
                        <a:pt x="364" y="403"/>
                        <a:pt x="356" y="413"/>
                        <a:pt x="344" y="417"/>
                      </a:cubicBezTo>
                      <a:cubicBezTo>
                        <a:pt x="178" y="470"/>
                        <a:pt x="67" y="623"/>
                        <a:pt x="67" y="797"/>
                      </a:cubicBezTo>
                      <a:cubicBezTo>
                        <a:pt x="67" y="993"/>
                        <a:pt x="206" y="1158"/>
                        <a:pt x="399" y="1191"/>
                      </a:cubicBezTo>
                      <a:cubicBezTo>
                        <a:pt x="430" y="1193"/>
                        <a:pt x="801" y="1193"/>
                        <a:pt x="1046" y="1192"/>
                      </a:cubicBezTo>
                      <a:cubicBezTo>
                        <a:pt x="1064" y="1192"/>
                        <a:pt x="1079" y="1207"/>
                        <a:pt x="1079" y="1226"/>
                      </a:cubicBezTo>
                      <a:cubicBezTo>
                        <a:pt x="1079" y="1244"/>
                        <a:pt x="1064" y="1259"/>
                        <a:pt x="1046" y="1259"/>
                      </a:cubicBezTo>
                      <a:cubicBezTo>
                        <a:pt x="1046" y="1259"/>
                        <a:pt x="934" y="1259"/>
                        <a:pt x="803" y="125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Freeform 518"/>
                <p:cNvSpPr>
                  <a:spLocks/>
                </p:cNvSpPr>
                <p:nvPr/>
              </p:nvSpPr>
              <p:spPr bwMode="auto">
                <a:xfrm>
                  <a:off x="4476750"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Freeform 519"/>
                <p:cNvSpPr>
                  <a:spLocks/>
                </p:cNvSpPr>
                <p:nvPr/>
              </p:nvSpPr>
              <p:spPr bwMode="auto">
                <a:xfrm>
                  <a:off x="4576763" y="30448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8" y="0"/>
                        <a:pt x="139" y="31"/>
                        <a:pt x="139" y="69"/>
                      </a:cubicBezTo>
                      <a:cubicBezTo>
                        <a:pt x="139" y="108"/>
                        <a:pt x="108"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0" name="文本框 269"/>
              <p:cNvSpPr txBox="1"/>
              <p:nvPr/>
            </p:nvSpPr>
            <p:spPr>
              <a:xfrm>
                <a:off x="9417439" y="4292864"/>
                <a:ext cx="613945" cy="357024"/>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SAN</a:t>
                </a:r>
              </a:p>
            </p:txBody>
          </p:sp>
        </p:grpSp>
      </p:grpSp>
    </p:spTree>
    <p:extLst>
      <p:ext uri="{BB962C8B-B14F-4D97-AF65-F5344CB8AC3E}">
        <p14:creationId xmlns:p14="http://schemas.microsoft.com/office/powerpoint/2010/main" val="1176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lumMod val="95000"/>
                    <a:lumOff val="5000"/>
                  </a:schemeClr>
                </a:solidFill>
              </a:rPr>
              <a:t>Scale-out</a:t>
            </a:r>
            <a:r>
              <a:rPr lang="en-US" dirty="0"/>
              <a:t> Storage</a:t>
            </a:r>
          </a:p>
        </p:txBody>
      </p:sp>
      <p:sp>
        <p:nvSpPr>
          <p:cNvPr id="3" name="文本占位符 2"/>
          <p:cNvSpPr>
            <a:spLocks noGrp="1"/>
          </p:cNvSpPr>
          <p:nvPr>
            <p:ph type="body" sz="quarter" idx="10"/>
          </p:nvPr>
        </p:nvSpPr>
        <p:spPr>
          <a:xfrm>
            <a:off x="731837" y="1052514"/>
            <a:ext cx="5113953" cy="4875042"/>
          </a:xfrm>
        </p:spPr>
        <p:txBody>
          <a:bodyPr/>
          <a:lstStyle/>
          <a:p>
            <a:r>
              <a:rPr lang="en-US" sz="2000" dirty="0"/>
              <a:t>Physical resources are organized using software to form a high-performance logical storage pool, ensuring reliability and providing multiple storage services.</a:t>
            </a:r>
          </a:p>
          <a:p>
            <a:r>
              <a:rPr lang="en-US" sz="2000" dirty="0"/>
              <a:t>Generally, </a:t>
            </a:r>
            <a:r>
              <a:rPr lang="en-US" altLang="zh-CN" sz="2000" dirty="0">
                <a:solidFill>
                  <a:schemeClr val="tx1">
                    <a:lumMod val="95000"/>
                    <a:lumOff val="5000"/>
                  </a:schemeClr>
                </a:solidFill>
              </a:rPr>
              <a:t>scale-out </a:t>
            </a:r>
            <a:r>
              <a:rPr lang="en-US" sz="2000" dirty="0"/>
              <a:t>storage scatters data to multiple independent storage servers in a scalable system structure. It uses those storage servers to share storage loads and uses location servers to locate storage information.</a:t>
            </a:r>
          </a:p>
        </p:txBody>
      </p:sp>
      <p:grpSp>
        <p:nvGrpSpPr>
          <p:cNvPr id="43" name="组合 42"/>
          <p:cNvGrpSpPr/>
          <p:nvPr/>
        </p:nvGrpSpPr>
        <p:grpSpPr>
          <a:xfrm>
            <a:off x="6065924" y="1162526"/>
            <a:ext cx="5359272" cy="4781327"/>
            <a:chOff x="6352011" y="1600108"/>
            <a:chExt cx="5359272" cy="4781327"/>
          </a:xfrm>
        </p:grpSpPr>
        <p:sp>
          <p:nvSpPr>
            <p:cNvPr id="4" name="云形 3"/>
            <p:cNvSpPr/>
            <p:nvPr/>
          </p:nvSpPr>
          <p:spPr>
            <a:xfrm>
              <a:off x="9749878" y="2321724"/>
              <a:ext cx="1800000" cy="1260000"/>
            </a:xfrm>
            <a:prstGeom prst="cloud">
              <a:avLst/>
            </a:prstGeom>
            <a:solidFill>
              <a:schemeClr val="accent6">
                <a:lumMod val="20000"/>
                <a:lumOff val="80000"/>
              </a:schemeClr>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ctr"/>
              <a:r>
                <a:rPr lang="en-US" sz="1400" dirty="0">
                  <a:solidFill>
                    <a:schemeClr val="tx1"/>
                  </a:solidFill>
                  <a:latin typeface="Huawei Sans" panose="020C0503030203020204" pitchFamily="34" charset="0"/>
                </a:rPr>
                <a:t>Management network</a:t>
              </a:r>
            </a:p>
          </p:txBody>
        </p:sp>
        <p:sp>
          <p:nvSpPr>
            <p:cNvPr id="1127" name="云形 1126"/>
            <p:cNvSpPr/>
            <p:nvPr/>
          </p:nvSpPr>
          <p:spPr>
            <a:xfrm>
              <a:off x="6853025" y="2047613"/>
              <a:ext cx="1800000" cy="1260000"/>
            </a:xfrm>
            <a:prstGeom prst="cloud">
              <a:avLst/>
            </a:prstGeom>
            <a:solidFill>
              <a:schemeClr val="accent5">
                <a:lumMod val="20000"/>
                <a:lumOff val="80000"/>
              </a:schemeClr>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fontAlgn="ctr"/>
              <a:r>
                <a:rPr lang="en-US" sz="1400" dirty="0">
                  <a:solidFill>
                    <a:schemeClr val="tx1"/>
                  </a:solidFill>
                  <a:latin typeface="Huawei Sans" panose="020C0503030203020204" pitchFamily="34" charset="0"/>
                </a:rPr>
                <a:t>Front-end</a:t>
              </a:r>
            </a:p>
            <a:p>
              <a:pPr algn="ctr" fontAlgn="ctr"/>
              <a:r>
                <a:rPr lang="en-US" sz="1400" dirty="0">
                  <a:solidFill>
                    <a:schemeClr val="tx1"/>
                  </a:solidFill>
                  <a:latin typeface="Huawei Sans" panose="020C0503030203020204" pitchFamily="34" charset="0"/>
                </a:rPr>
                <a:t>service network</a:t>
              </a:r>
            </a:p>
          </p:txBody>
        </p:sp>
        <p:grpSp>
          <p:nvGrpSpPr>
            <p:cNvPr id="1032" name="组合 348"/>
            <p:cNvGrpSpPr>
              <a:grpSpLocks/>
            </p:cNvGrpSpPr>
            <p:nvPr/>
          </p:nvGrpSpPr>
          <p:grpSpPr bwMode="auto">
            <a:xfrm>
              <a:off x="10952458" y="2060660"/>
              <a:ext cx="758825" cy="671512"/>
              <a:chOff x="1008063" y="555628"/>
              <a:chExt cx="758825" cy="669927"/>
            </a:xfrm>
            <a:solidFill>
              <a:schemeClr val="tx1">
                <a:lumMod val="75000"/>
                <a:lumOff val="25000"/>
              </a:schemeClr>
            </a:solidFill>
          </p:grpSpPr>
          <p:sp>
            <p:nvSpPr>
              <p:cNvPr id="1033" name="Freeform 25"/>
              <p:cNvSpPr>
                <a:spLocks noEditPoints="1"/>
              </p:cNvSpPr>
              <p:nvPr/>
            </p:nvSpPr>
            <p:spPr bwMode="auto">
              <a:xfrm>
                <a:off x="1409700" y="719140"/>
                <a:ext cx="265113" cy="454027"/>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4" name="Freeform 26"/>
              <p:cNvSpPr>
                <a:spLocks/>
              </p:cNvSpPr>
              <p:nvPr/>
            </p:nvSpPr>
            <p:spPr bwMode="auto">
              <a:xfrm>
                <a:off x="1008063" y="555628"/>
                <a:ext cx="738188" cy="465140"/>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5" name="Freeform 27"/>
              <p:cNvSpPr>
                <a:spLocks/>
              </p:cNvSpPr>
              <p:nvPr/>
            </p:nvSpPr>
            <p:spPr bwMode="auto">
              <a:xfrm>
                <a:off x="1282700" y="1004891"/>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6" name="Freeform 28"/>
              <p:cNvSpPr>
                <a:spLocks/>
              </p:cNvSpPr>
              <p:nvPr/>
            </p:nvSpPr>
            <p:spPr bwMode="auto">
              <a:xfrm>
                <a:off x="1090613" y="1085855"/>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7" name="Freeform 29"/>
              <p:cNvSpPr>
                <a:spLocks noEditPoints="1"/>
              </p:cNvSpPr>
              <p:nvPr/>
            </p:nvSpPr>
            <p:spPr bwMode="auto">
              <a:xfrm>
                <a:off x="1543050" y="884240"/>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8" name="Freeform 30"/>
              <p:cNvSpPr>
                <a:spLocks noEditPoints="1"/>
              </p:cNvSpPr>
              <p:nvPr/>
            </p:nvSpPr>
            <p:spPr bwMode="auto">
              <a:xfrm>
                <a:off x="1543050" y="947741"/>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39" name="Freeform 31"/>
              <p:cNvSpPr>
                <a:spLocks/>
              </p:cNvSpPr>
              <p:nvPr/>
            </p:nvSpPr>
            <p:spPr bwMode="auto">
              <a:xfrm>
                <a:off x="1689100" y="1093792"/>
                <a:ext cx="77788" cy="107951"/>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0" name="Freeform 32"/>
              <p:cNvSpPr>
                <a:spLocks/>
              </p:cNvSpPr>
              <p:nvPr/>
            </p:nvSpPr>
            <p:spPr bwMode="auto">
              <a:xfrm>
                <a:off x="1543050" y="1049342"/>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1" name="Freeform 33"/>
              <p:cNvSpPr>
                <a:spLocks/>
              </p:cNvSpPr>
              <p:nvPr/>
            </p:nvSpPr>
            <p:spPr bwMode="auto">
              <a:xfrm>
                <a:off x="1741488" y="1036641"/>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2" name="Freeform 34"/>
              <p:cNvSpPr>
                <a:spLocks noEditPoints="1"/>
              </p:cNvSpPr>
              <p:nvPr/>
            </p:nvSpPr>
            <p:spPr bwMode="auto">
              <a:xfrm>
                <a:off x="1168400" y="647703"/>
                <a:ext cx="244475" cy="155576"/>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3" name="Freeform 35"/>
              <p:cNvSpPr>
                <a:spLocks/>
              </p:cNvSpPr>
              <p:nvPr/>
            </p:nvSpPr>
            <p:spPr bwMode="auto">
              <a:xfrm>
                <a:off x="1163638" y="782641"/>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4" name="Freeform 36"/>
              <p:cNvSpPr>
                <a:spLocks/>
              </p:cNvSpPr>
              <p:nvPr/>
            </p:nvSpPr>
            <p:spPr bwMode="auto">
              <a:xfrm>
                <a:off x="1343025" y="781054"/>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5" name="Freeform 37"/>
              <p:cNvSpPr>
                <a:spLocks noEditPoints="1"/>
              </p:cNvSpPr>
              <p:nvPr/>
            </p:nvSpPr>
            <p:spPr bwMode="auto">
              <a:xfrm>
                <a:off x="1119188" y="838203"/>
                <a:ext cx="87313" cy="88901"/>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6" name="Freeform 38"/>
              <p:cNvSpPr>
                <a:spLocks noEditPoints="1"/>
              </p:cNvSpPr>
              <p:nvPr/>
            </p:nvSpPr>
            <p:spPr bwMode="auto">
              <a:xfrm>
                <a:off x="1250950" y="849316"/>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7" name="Freeform 39"/>
              <p:cNvSpPr>
                <a:spLocks/>
              </p:cNvSpPr>
              <p:nvPr/>
            </p:nvSpPr>
            <p:spPr bwMode="auto">
              <a:xfrm>
                <a:off x="1282700" y="790579"/>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8" name="Freeform 40"/>
              <p:cNvSpPr>
                <a:spLocks/>
              </p:cNvSpPr>
              <p:nvPr/>
            </p:nvSpPr>
            <p:spPr bwMode="auto">
              <a:xfrm>
                <a:off x="1062038" y="608015"/>
                <a:ext cx="628650" cy="355601"/>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49" name="Freeform 41"/>
              <p:cNvSpPr>
                <a:spLocks/>
              </p:cNvSpPr>
              <p:nvPr/>
            </p:nvSpPr>
            <p:spPr bwMode="auto">
              <a:xfrm>
                <a:off x="1582738" y="1160467"/>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50"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grpSp>
        <p:grpSp>
          <p:nvGrpSpPr>
            <p:cNvPr id="1051" name="组合 174"/>
            <p:cNvGrpSpPr>
              <a:grpSpLocks/>
            </p:cNvGrpSpPr>
            <p:nvPr/>
          </p:nvGrpSpPr>
          <p:grpSpPr bwMode="auto">
            <a:xfrm>
              <a:off x="7352483" y="1600108"/>
              <a:ext cx="806447" cy="592137"/>
              <a:chOff x="1949447" y="881067"/>
              <a:chExt cx="719133" cy="528641"/>
            </a:xfrm>
            <a:solidFill>
              <a:schemeClr val="tx1">
                <a:lumMod val="75000"/>
                <a:lumOff val="25000"/>
              </a:schemeClr>
            </a:solidFill>
          </p:grpSpPr>
          <p:sp>
            <p:nvSpPr>
              <p:cNvPr id="1052" name="Freeform 37"/>
              <p:cNvSpPr>
                <a:spLocks noEditPoints="1"/>
              </p:cNvSpPr>
              <p:nvPr/>
            </p:nvSpPr>
            <p:spPr bwMode="auto">
              <a:xfrm>
                <a:off x="2165344" y="881067"/>
                <a:ext cx="503236" cy="368302"/>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3" name="Freeform 38"/>
              <p:cNvSpPr>
                <a:spLocks/>
              </p:cNvSpPr>
              <p:nvPr/>
            </p:nvSpPr>
            <p:spPr bwMode="auto">
              <a:xfrm>
                <a:off x="2336793" y="1265244"/>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4" name="Freeform 39"/>
              <p:cNvSpPr>
                <a:spLocks noEditPoints="1"/>
              </p:cNvSpPr>
              <p:nvPr/>
            </p:nvSpPr>
            <p:spPr bwMode="auto">
              <a:xfrm>
                <a:off x="2216144" y="928693"/>
                <a:ext cx="401637" cy="273051"/>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 name="Freeform 40"/>
              <p:cNvSpPr>
                <a:spLocks/>
              </p:cNvSpPr>
              <p:nvPr/>
            </p:nvSpPr>
            <p:spPr bwMode="auto">
              <a:xfrm>
                <a:off x="2176456" y="1309695"/>
                <a:ext cx="482598"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6" name="Freeform 41"/>
              <p:cNvSpPr>
                <a:spLocks noEditPoints="1"/>
              </p:cNvSpPr>
              <p:nvPr/>
            </p:nvSpPr>
            <p:spPr bwMode="auto">
              <a:xfrm>
                <a:off x="1949447" y="952505"/>
                <a:ext cx="193674" cy="442915"/>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7" name="Freeform 42"/>
              <p:cNvSpPr>
                <a:spLocks/>
              </p:cNvSpPr>
              <p:nvPr/>
            </p:nvSpPr>
            <p:spPr bwMode="auto">
              <a:xfrm>
                <a:off x="1990722" y="1030294"/>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8" name="Freeform 43"/>
              <p:cNvSpPr>
                <a:spLocks/>
              </p:cNvSpPr>
              <p:nvPr/>
            </p:nvSpPr>
            <p:spPr bwMode="auto">
              <a:xfrm>
                <a:off x="1990723" y="1069981"/>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9" name="Freeform 44"/>
              <p:cNvSpPr>
                <a:spLocks/>
              </p:cNvSpPr>
              <p:nvPr/>
            </p:nvSpPr>
            <p:spPr bwMode="auto">
              <a:xfrm>
                <a:off x="1990715" y="1109669"/>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0"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61" name="组合 174"/>
            <p:cNvGrpSpPr>
              <a:grpSpLocks/>
            </p:cNvGrpSpPr>
            <p:nvPr/>
          </p:nvGrpSpPr>
          <p:grpSpPr bwMode="auto">
            <a:xfrm>
              <a:off x="6352011" y="2165494"/>
              <a:ext cx="806447" cy="592137"/>
              <a:chOff x="1949447" y="881067"/>
              <a:chExt cx="719133" cy="528641"/>
            </a:xfrm>
            <a:solidFill>
              <a:schemeClr val="tx1">
                <a:lumMod val="75000"/>
                <a:lumOff val="25000"/>
              </a:schemeClr>
            </a:solidFill>
          </p:grpSpPr>
          <p:sp>
            <p:nvSpPr>
              <p:cNvPr id="1062" name="Freeform 37"/>
              <p:cNvSpPr>
                <a:spLocks noEditPoints="1"/>
              </p:cNvSpPr>
              <p:nvPr/>
            </p:nvSpPr>
            <p:spPr bwMode="auto">
              <a:xfrm>
                <a:off x="2165344" y="881067"/>
                <a:ext cx="503236" cy="368302"/>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3" name="Freeform 38"/>
              <p:cNvSpPr>
                <a:spLocks/>
              </p:cNvSpPr>
              <p:nvPr/>
            </p:nvSpPr>
            <p:spPr bwMode="auto">
              <a:xfrm>
                <a:off x="2336793" y="1265244"/>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4" name="Freeform 39"/>
              <p:cNvSpPr>
                <a:spLocks noEditPoints="1"/>
              </p:cNvSpPr>
              <p:nvPr/>
            </p:nvSpPr>
            <p:spPr bwMode="auto">
              <a:xfrm>
                <a:off x="2216144" y="928693"/>
                <a:ext cx="401637" cy="273051"/>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5" name="Freeform 40"/>
              <p:cNvSpPr>
                <a:spLocks/>
              </p:cNvSpPr>
              <p:nvPr/>
            </p:nvSpPr>
            <p:spPr bwMode="auto">
              <a:xfrm>
                <a:off x="2176456" y="1309695"/>
                <a:ext cx="482598"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6" name="Freeform 41"/>
              <p:cNvSpPr>
                <a:spLocks noEditPoints="1"/>
              </p:cNvSpPr>
              <p:nvPr/>
            </p:nvSpPr>
            <p:spPr bwMode="auto">
              <a:xfrm>
                <a:off x="1949447" y="952505"/>
                <a:ext cx="193674" cy="442915"/>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7" name="Freeform 42"/>
              <p:cNvSpPr>
                <a:spLocks/>
              </p:cNvSpPr>
              <p:nvPr/>
            </p:nvSpPr>
            <p:spPr bwMode="auto">
              <a:xfrm>
                <a:off x="1990722" y="1030294"/>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8" name="Freeform 43"/>
              <p:cNvSpPr>
                <a:spLocks/>
              </p:cNvSpPr>
              <p:nvPr/>
            </p:nvSpPr>
            <p:spPr bwMode="auto">
              <a:xfrm>
                <a:off x="1990723" y="1069981"/>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9" name="Freeform 44"/>
              <p:cNvSpPr>
                <a:spLocks/>
              </p:cNvSpPr>
              <p:nvPr/>
            </p:nvSpPr>
            <p:spPr bwMode="auto">
              <a:xfrm>
                <a:off x="1990715" y="1109669"/>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0"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71" name="组合 348"/>
            <p:cNvGrpSpPr>
              <a:grpSpLocks/>
            </p:cNvGrpSpPr>
            <p:nvPr/>
          </p:nvGrpSpPr>
          <p:grpSpPr bwMode="auto">
            <a:xfrm>
              <a:off x="10013634" y="1817162"/>
              <a:ext cx="758825" cy="671512"/>
              <a:chOff x="1008063" y="555628"/>
              <a:chExt cx="758825" cy="669927"/>
            </a:xfrm>
            <a:solidFill>
              <a:schemeClr val="tx1">
                <a:lumMod val="75000"/>
                <a:lumOff val="25000"/>
              </a:schemeClr>
            </a:solidFill>
          </p:grpSpPr>
          <p:sp>
            <p:nvSpPr>
              <p:cNvPr id="1072" name="Freeform 25"/>
              <p:cNvSpPr>
                <a:spLocks noEditPoints="1"/>
              </p:cNvSpPr>
              <p:nvPr/>
            </p:nvSpPr>
            <p:spPr bwMode="auto">
              <a:xfrm>
                <a:off x="1409700" y="719140"/>
                <a:ext cx="265113" cy="454027"/>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3" name="Freeform 26"/>
              <p:cNvSpPr>
                <a:spLocks/>
              </p:cNvSpPr>
              <p:nvPr/>
            </p:nvSpPr>
            <p:spPr bwMode="auto">
              <a:xfrm>
                <a:off x="1008063" y="555628"/>
                <a:ext cx="738188" cy="465140"/>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4" name="Freeform 27"/>
              <p:cNvSpPr>
                <a:spLocks/>
              </p:cNvSpPr>
              <p:nvPr/>
            </p:nvSpPr>
            <p:spPr bwMode="auto">
              <a:xfrm>
                <a:off x="1282700" y="1004891"/>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5" name="Freeform 28"/>
              <p:cNvSpPr>
                <a:spLocks/>
              </p:cNvSpPr>
              <p:nvPr/>
            </p:nvSpPr>
            <p:spPr bwMode="auto">
              <a:xfrm>
                <a:off x="1090613" y="1085855"/>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6" name="Freeform 29"/>
              <p:cNvSpPr>
                <a:spLocks noEditPoints="1"/>
              </p:cNvSpPr>
              <p:nvPr/>
            </p:nvSpPr>
            <p:spPr bwMode="auto">
              <a:xfrm>
                <a:off x="1543050" y="884240"/>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7" name="Freeform 30"/>
              <p:cNvSpPr>
                <a:spLocks noEditPoints="1"/>
              </p:cNvSpPr>
              <p:nvPr/>
            </p:nvSpPr>
            <p:spPr bwMode="auto">
              <a:xfrm>
                <a:off x="1543050" y="947741"/>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8" name="Freeform 31"/>
              <p:cNvSpPr>
                <a:spLocks/>
              </p:cNvSpPr>
              <p:nvPr/>
            </p:nvSpPr>
            <p:spPr bwMode="auto">
              <a:xfrm>
                <a:off x="1689100" y="1093792"/>
                <a:ext cx="77788" cy="107951"/>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79" name="Freeform 32"/>
              <p:cNvSpPr>
                <a:spLocks/>
              </p:cNvSpPr>
              <p:nvPr/>
            </p:nvSpPr>
            <p:spPr bwMode="auto">
              <a:xfrm>
                <a:off x="1543050" y="1049342"/>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0" name="Freeform 33"/>
              <p:cNvSpPr>
                <a:spLocks/>
              </p:cNvSpPr>
              <p:nvPr/>
            </p:nvSpPr>
            <p:spPr bwMode="auto">
              <a:xfrm>
                <a:off x="1741488" y="1036641"/>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1" name="Freeform 34"/>
              <p:cNvSpPr>
                <a:spLocks noEditPoints="1"/>
              </p:cNvSpPr>
              <p:nvPr/>
            </p:nvSpPr>
            <p:spPr bwMode="auto">
              <a:xfrm>
                <a:off x="1168400" y="647703"/>
                <a:ext cx="244475" cy="155576"/>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2" name="Freeform 35"/>
              <p:cNvSpPr>
                <a:spLocks/>
              </p:cNvSpPr>
              <p:nvPr/>
            </p:nvSpPr>
            <p:spPr bwMode="auto">
              <a:xfrm>
                <a:off x="1163638" y="782641"/>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3" name="Freeform 36"/>
              <p:cNvSpPr>
                <a:spLocks/>
              </p:cNvSpPr>
              <p:nvPr/>
            </p:nvSpPr>
            <p:spPr bwMode="auto">
              <a:xfrm>
                <a:off x="1343025" y="781054"/>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4" name="Freeform 37"/>
              <p:cNvSpPr>
                <a:spLocks noEditPoints="1"/>
              </p:cNvSpPr>
              <p:nvPr/>
            </p:nvSpPr>
            <p:spPr bwMode="auto">
              <a:xfrm>
                <a:off x="1119188" y="838203"/>
                <a:ext cx="87313" cy="88901"/>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5" name="Freeform 38"/>
              <p:cNvSpPr>
                <a:spLocks noEditPoints="1"/>
              </p:cNvSpPr>
              <p:nvPr/>
            </p:nvSpPr>
            <p:spPr bwMode="auto">
              <a:xfrm>
                <a:off x="1250950" y="849316"/>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6" name="Freeform 39"/>
              <p:cNvSpPr>
                <a:spLocks/>
              </p:cNvSpPr>
              <p:nvPr/>
            </p:nvSpPr>
            <p:spPr bwMode="auto">
              <a:xfrm>
                <a:off x="1282700" y="790579"/>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7" name="Freeform 40"/>
              <p:cNvSpPr>
                <a:spLocks/>
              </p:cNvSpPr>
              <p:nvPr/>
            </p:nvSpPr>
            <p:spPr bwMode="auto">
              <a:xfrm>
                <a:off x="1062038" y="608015"/>
                <a:ext cx="628650" cy="355601"/>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8" name="Freeform 41"/>
              <p:cNvSpPr>
                <a:spLocks/>
              </p:cNvSpPr>
              <p:nvPr/>
            </p:nvSpPr>
            <p:spPr bwMode="auto">
              <a:xfrm>
                <a:off x="1582738" y="1160467"/>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sp>
            <p:nvSpPr>
              <p:cNvPr id="1089"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endParaRPr>
              </a:p>
            </p:txBody>
          </p:sp>
        </p:grpSp>
        <p:grpSp>
          <p:nvGrpSpPr>
            <p:cNvPr id="17" name="组合 16"/>
            <p:cNvGrpSpPr/>
            <p:nvPr/>
          </p:nvGrpSpPr>
          <p:grpSpPr>
            <a:xfrm>
              <a:off x="6967971" y="4665036"/>
              <a:ext cx="4453967" cy="1716399"/>
              <a:chOff x="6967971" y="4665036"/>
              <a:chExt cx="4453967" cy="1716399"/>
            </a:xfrm>
          </p:grpSpPr>
          <p:grpSp>
            <p:nvGrpSpPr>
              <p:cNvPr id="328" name="组合 673"/>
              <p:cNvGrpSpPr>
                <a:grpSpLocks/>
              </p:cNvGrpSpPr>
              <p:nvPr/>
            </p:nvGrpSpPr>
            <p:grpSpPr bwMode="auto">
              <a:xfrm>
                <a:off x="7227033" y="4665036"/>
                <a:ext cx="374650" cy="1011238"/>
                <a:chOff x="1211263" y="2133600"/>
                <a:chExt cx="374650" cy="1011238"/>
              </a:xfrm>
              <a:solidFill>
                <a:schemeClr val="tx1">
                  <a:lumMod val="75000"/>
                  <a:lumOff val="25000"/>
                </a:schemeClr>
              </a:solidFill>
            </p:grpSpPr>
            <p:sp>
              <p:nvSpPr>
                <p:cNvPr id="329"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0"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1"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2"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3"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6"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7"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39"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0"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2"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4"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8"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49"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0"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2"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3"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4"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6"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7"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8"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59"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0"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1"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2"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3"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4"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5"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6"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7"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8"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69"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0"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1"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2"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3"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4"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5"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6"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7"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8"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79"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0"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1"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2"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3"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4"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5"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6"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7"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8"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89"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0"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1"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2"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3"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4"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5"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6"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7"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8"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399"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0"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1"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2"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3"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4"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5"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6"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7"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8"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09"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0"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1"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2"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3"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4"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5"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6"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7"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8"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19"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0"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1"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2"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3"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4"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5"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6"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7"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8"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29"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0"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1"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2"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3"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4"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5"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6"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7"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8"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39"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0"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1"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2"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3"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4"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5"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6"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7"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8"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49"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0"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1"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2"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3"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4"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5"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6"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7"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8"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59"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0"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1"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2"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3"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4"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5"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6"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7"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8"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69"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0"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1"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2"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3"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4"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475"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615" name="组合 673"/>
              <p:cNvGrpSpPr>
                <a:grpSpLocks/>
              </p:cNvGrpSpPr>
              <p:nvPr/>
            </p:nvGrpSpPr>
            <p:grpSpPr bwMode="auto">
              <a:xfrm>
                <a:off x="8063853" y="4665036"/>
                <a:ext cx="374650" cy="1011238"/>
                <a:chOff x="1211263" y="2133600"/>
                <a:chExt cx="374650" cy="1011238"/>
              </a:xfrm>
              <a:solidFill>
                <a:schemeClr val="tx1">
                  <a:lumMod val="75000"/>
                  <a:lumOff val="25000"/>
                </a:schemeClr>
              </a:solidFill>
            </p:grpSpPr>
            <p:sp>
              <p:nvSpPr>
                <p:cNvPr id="616"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7"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8"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19"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0"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1"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2"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3"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4"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5"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6"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7"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8"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29"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0"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1"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2"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3"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4"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5"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6"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7"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8"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39"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0"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1"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2"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3"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4"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5"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6"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7"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8"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49"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0"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1"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2"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3"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4"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5"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6"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7"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8"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59"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0"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1"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2"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3"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4"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5"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6"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7"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8"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69"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0"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1"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2"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3"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4"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5"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6"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7"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8"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79"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0"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1"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2"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3"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4"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5"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6"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7"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8"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89"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0"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1"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2"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3"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4"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5"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6"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7"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8"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699"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0"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1"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2"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3"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4"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5"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6"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7"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8"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09"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0"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1"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2"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3"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4"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5"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6"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7"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8"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19"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0"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1"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2"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3"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4"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5"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6"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7"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8"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29"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0"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1"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2"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3"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4"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5"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6"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7"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8"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39"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0"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1"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2"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3"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4"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5"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6"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7"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8"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49"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0"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1"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2"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3"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754" name="组合 673"/>
              <p:cNvGrpSpPr>
                <a:grpSpLocks/>
              </p:cNvGrpSpPr>
              <p:nvPr/>
            </p:nvGrpSpPr>
            <p:grpSpPr bwMode="auto">
              <a:xfrm>
                <a:off x="8900673" y="4665036"/>
                <a:ext cx="374650" cy="1011238"/>
                <a:chOff x="1211263" y="2133600"/>
                <a:chExt cx="374650" cy="1011238"/>
              </a:xfrm>
              <a:solidFill>
                <a:schemeClr val="tx1">
                  <a:lumMod val="75000"/>
                  <a:lumOff val="25000"/>
                </a:schemeClr>
              </a:solidFill>
            </p:grpSpPr>
            <p:sp>
              <p:nvSpPr>
                <p:cNvPr id="755"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6"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7"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8"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59"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0"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1"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2"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3"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4"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5"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7"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8"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69"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0"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1"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2"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3"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4"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5"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6"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7"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8"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79"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0"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1"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2"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3"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4"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5"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6"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7"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8"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89"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0"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1"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2"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3"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4"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5"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6"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7"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8"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799"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0"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1"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2"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3"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4"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5"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6"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7"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8"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09"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0"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1"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2"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3"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4"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5"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6"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7"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8"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19"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0"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1"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2"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3"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4"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5"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6"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8"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29"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0"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1"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2"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3"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4"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5"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6"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7"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8"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39"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0"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1"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2"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3"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4"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5"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6"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7"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8"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49"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0"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1"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2"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3"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4"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5"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6"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7"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8"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59"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0"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1"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2"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3"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4"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5"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6"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7"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8"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69"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0"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1"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2"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3"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4"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5"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6"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7"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8"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79"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0"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1"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2"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3"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4"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5"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6"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7"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8"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89"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0"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1"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2"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grpSp>
            <p:nvGrpSpPr>
              <p:cNvPr id="893" name="组合 673"/>
              <p:cNvGrpSpPr>
                <a:grpSpLocks/>
              </p:cNvGrpSpPr>
              <p:nvPr/>
            </p:nvGrpSpPr>
            <p:grpSpPr bwMode="auto">
              <a:xfrm>
                <a:off x="10704932" y="4665036"/>
                <a:ext cx="374650" cy="1011238"/>
                <a:chOff x="1211263" y="2133600"/>
                <a:chExt cx="374650" cy="1011238"/>
              </a:xfrm>
              <a:solidFill>
                <a:schemeClr val="tx1">
                  <a:lumMod val="75000"/>
                  <a:lumOff val="25000"/>
                </a:schemeClr>
              </a:solidFill>
            </p:grpSpPr>
            <p:sp>
              <p:nvSpPr>
                <p:cNvPr id="894"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5"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6"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7"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8"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899"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0"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1"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2"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3"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4"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5"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6"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7"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8"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09"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0"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1"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2"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3"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4"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5"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6"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7"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8"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19"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0"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1"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2"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3"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4"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5"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6"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7"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8"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29"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0"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1"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2"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3"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4"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5"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6"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7"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8"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39"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0"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1"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2"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3"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4"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5"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6"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7"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8"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49"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0"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1"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2"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3"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4"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5"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6"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7"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8"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59"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0"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1"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2"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3"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4"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5"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6"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7"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8"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69"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0"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1"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2"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3"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4"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5"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6"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7"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8"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79"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0"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1"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2"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3"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4"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5"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6"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7"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8"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89"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0"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1"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2"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3"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4"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5"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6"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7"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8"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999"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0"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1"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2"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3"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4"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5"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6"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7"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8"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09"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0"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1"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2"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3"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4"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5"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6"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7"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8"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19"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0"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1"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2"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3"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4"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5"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6"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7"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8"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29"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30"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sp>
              <p:nvSpPr>
                <p:cNvPr id="1031"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solidFill>
                      <a:srgbClr val="00B0F0"/>
                    </a:solidFill>
                    <a:latin typeface="Huawei Sans" panose="020C0503030203020204" pitchFamily="34" charset="0"/>
                  </a:endParaRPr>
                </a:p>
              </p:txBody>
            </p:sp>
          </p:grpSp>
          <p:sp>
            <p:nvSpPr>
              <p:cNvPr id="5" name="文本框 4"/>
              <p:cNvSpPr txBox="1"/>
              <p:nvPr/>
            </p:nvSpPr>
            <p:spPr>
              <a:xfrm>
                <a:off x="9737493" y="4985989"/>
                <a:ext cx="505267" cy="369332"/>
              </a:xfrm>
              <a:prstGeom prst="rect">
                <a:avLst/>
              </a:prstGeom>
              <a:noFill/>
            </p:spPr>
            <p:txBody>
              <a:bodyPr wrap="square" rtlCol="0">
                <a:noAutofit/>
              </a:bodyPr>
              <a:lstStyle/>
              <a:p>
                <a:pPr fontAlgn="ctr"/>
                <a:r>
                  <a:rPr lang="en-US" dirty="0">
                    <a:solidFill>
                      <a:schemeClr val="tx1">
                        <a:lumMod val="75000"/>
                        <a:lumOff val="25000"/>
                      </a:schemeClr>
                    </a:solidFill>
                    <a:latin typeface="Huawei Sans" panose="020C0503030203020204" pitchFamily="34" charset="0"/>
                  </a:rPr>
                  <a:t>...</a:t>
                </a:r>
              </a:p>
            </p:txBody>
          </p:sp>
          <p:cxnSp>
            <p:nvCxnSpPr>
              <p:cNvPr id="8" name="直接连接符 7"/>
              <p:cNvCxnSpPr/>
              <p:nvPr/>
            </p:nvCxnSpPr>
            <p:spPr bwMode="auto">
              <a:xfrm>
                <a:off x="6967971" y="6039973"/>
                <a:ext cx="4453967" cy="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bwMode="auto">
              <a:xfrm>
                <a:off x="7503259"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28" name="直接连接符 1127"/>
              <p:cNvCxnSpPr/>
              <p:nvPr/>
            </p:nvCxnSpPr>
            <p:spPr bwMode="auto">
              <a:xfrm>
                <a:off x="8340078"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29" name="直接连接符 1128"/>
              <p:cNvCxnSpPr/>
              <p:nvPr/>
            </p:nvCxnSpPr>
            <p:spPr bwMode="auto">
              <a:xfrm>
                <a:off x="9176898"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130" name="直接连接符 1129"/>
              <p:cNvCxnSpPr/>
              <p:nvPr/>
            </p:nvCxnSpPr>
            <p:spPr bwMode="auto">
              <a:xfrm>
                <a:off x="10982151" y="5676274"/>
                <a:ext cx="0" cy="360000"/>
              </a:xfrm>
              <a:prstGeom prst="line">
                <a:avLst/>
              </a:prstGeom>
              <a:ln w="19050">
                <a:headEnd type="none" w="med" len="med"/>
                <a:tailEnd type="none"/>
              </a:ln>
              <a:extLst/>
            </p:spPr>
            <p:style>
              <a:lnRef idx="2">
                <a:schemeClr val="dk1"/>
              </a:lnRef>
              <a:fillRef idx="0">
                <a:schemeClr val="dk1"/>
              </a:fillRef>
              <a:effectRef idx="1">
                <a:schemeClr val="dk1"/>
              </a:effectRef>
              <a:fontRef idx="minor">
                <a:schemeClr val="tx1"/>
              </a:fontRef>
            </p:style>
          </p:cxnSp>
          <p:sp>
            <p:nvSpPr>
              <p:cNvPr id="16" name="文本框 15"/>
              <p:cNvSpPr txBox="1"/>
              <p:nvPr/>
            </p:nvSpPr>
            <p:spPr>
              <a:xfrm>
                <a:off x="7784454" y="6042881"/>
                <a:ext cx="2734087" cy="338554"/>
              </a:xfrm>
              <a:prstGeom prst="rect">
                <a:avLst/>
              </a:prstGeom>
              <a:noFill/>
            </p:spPr>
            <p:txBody>
              <a:bodyPr wrap="square" rtlCol="0">
                <a:noAutofit/>
              </a:bodyPr>
              <a:lstStyle/>
              <a:p>
                <a:pPr fontAlgn="ctr"/>
                <a:r>
                  <a:rPr lang="en-US" sz="1600" dirty="0">
                    <a:latin typeface="Huawei Sans" panose="020C0503030203020204" pitchFamily="34" charset="0"/>
                  </a:rPr>
                  <a:t>Back-end storage network</a:t>
                </a:r>
              </a:p>
            </p:txBody>
          </p:sp>
        </p:grpSp>
        <p:cxnSp>
          <p:nvCxnSpPr>
            <p:cNvPr id="23" name="直接连接符 22"/>
            <p:cNvCxnSpPr>
              <a:stCxn id="4" idx="1"/>
            </p:cNvCxnSpPr>
            <p:nvPr/>
          </p:nvCxnSpPr>
          <p:spPr bwMode="auto">
            <a:xfrm flipH="1">
              <a:off x="7555645" y="3580382"/>
              <a:ext cx="3094233"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1" name="直接连接符 1410"/>
            <p:cNvCxnSpPr>
              <a:stCxn id="4" idx="1"/>
            </p:cNvCxnSpPr>
            <p:nvPr/>
          </p:nvCxnSpPr>
          <p:spPr bwMode="auto">
            <a:xfrm flipH="1">
              <a:off x="8405165" y="3580382"/>
              <a:ext cx="2244713"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2" name="直接连接符 1411"/>
            <p:cNvCxnSpPr>
              <a:stCxn id="4" idx="1"/>
            </p:cNvCxnSpPr>
            <p:nvPr/>
          </p:nvCxnSpPr>
          <p:spPr bwMode="auto">
            <a:xfrm flipH="1">
              <a:off x="9218173" y="3580382"/>
              <a:ext cx="1431705"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3" name="直接连接符 1412"/>
            <p:cNvCxnSpPr>
              <a:stCxn id="4" idx="1"/>
            </p:cNvCxnSpPr>
            <p:nvPr/>
          </p:nvCxnSpPr>
          <p:spPr bwMode="auto">
            <a:xfrm>
              <a:off x="10649878" y="3580382"/>
              <a:ext cx="370966" cy="1080000"/>
            </a:xfrm>
            <a:prstGeom prst="line">
              <a:avLst/>
            </a:prstGeom>
            <a:ln w="19050">
              <a:solidFill>
                <a:schemeClr val="accent6"/>
              </a:solidFill>
              <a:prstDash val="solid"/>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4" name="直接连接符 1413"/>
            <p:cNvCxnSpPr>
              <a:stCxn id="1127" idx="1"/>
              <a:endCxn id="350" idx="13"/>
            </p:cNvCxnSpPr>
            <p:nvPr/>
          </p:nvCxnSpPr>
          <p:spPr bwMode="auto">
            <a:xfrm flipH="1">
              <a:off x="7227033" y="3306271"/>
              <a:ext cx="525992"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5" name="直接连接符 1414"/>
            <p:cNvCxnSpPr>
              <a:stCxn id="1127" idx="1"/>
              <a:endCxn id="630" idx="13"/>
            </p:cNvCxnSpPr>
            <p:nvPr/>
          </p:nvCxnSpPr>
          <p:spPr bwMode="auto">
            <a:xfrm>
              <a:off x="7753025" y="3306271"/>
              <a:ext cx="310828"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6" name="直接连接符 1415"/>
            <p:cNvCxnSpPr>
              <a:stCxn id="1127" idx="1"/>
              <a:endCxn id="769" idx="13"/>
            </p:cNvCxnSpPr>
            <p:nvPr/>
          </p:nvCxnSpPr>
          <p:spPr bwMode="auto">
            <a:xfrm>
              <a:off x="7753025" y="3306271"/>
              <a:ext cx="1147648"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cxnSp>
          <p:nvCxnSpPr>
            <p:cNvPr id="1417" name="直接连接符 1416"/>
            <p:cNvCxnSpPr>
              <a:stCxn id="1127" idx="1"/>
              <a:endCxn id="908" idx="13"/>
            </p:cNvCxnSpPr>
            <p:nvPr/>
          </p:nvCxnSpPr>
          <p:spPr bwMode="auto">
            <a:xfrm>
              <a:off x="7753025" y="3306271"/>
              <a:ext cx="2951907" cy="1403216"/>
            </a:xfrm>
            <a:prstGeom prst="line">
              <a:avLst/>
            </a:prstGeom>
            <a:ln w="19050">
              <a:solidFill>
                <a:srgbClr val="00B0F0"/>
              </a:solidFill>
              <a:prstDash val="dash"/>
              <a:headEnd type="none" w="med" len="med"/>
              <a:tailEnd type="none"/>
            </a:ln>
            <a:extLst/>
          </p:spPr>
          <p:style>
            <a:lnRef idx="2">
              <a:schemeClr val="dk1"/>
            </a:lnRef>
            <a:fillRef idx="0">
              <a:schemeClr val="dk1"/>
            </a:fillRef>
            <a:effectRef idx="1">
              <a:schemeClr val="dk1"/>
            </a:effectRef>
            <a:fontRef idx="minor">
              <a:schemeClr val="tx1"/>
            </a:fontRef>
          </p:style>
        </p:cxnSp>
        <p:sp>
          <p:nvSpPr>
            <p:cNvPr id="42" name="文本框 41"/>
            <p:cNvSpPr txBox="1"/>
            <p:nvPr/>
          </p:nvSpPr>
          <p:spPr>
            <a:xfrm>
              <a:off x="6891856"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18" name="文本框 1417"/>
            <p:cNvSpPr txBox="1"/>
            <p:nvPr/>
          </p:nvSpPr>
          <p:spPr>
            <a:xfrm>
              <a:off x="8576087"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19" name="文本框 1418"/>
            <p:cNvSpPr txBox="1"/>
            <p:nvPr/>
          </p:nvSpPr>
          <p:spPr>
            <a:xfrm>
              <a:off x="7738302"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sp>
          <p:nvSpPr>
            <p:cNvPr id="1420" name="文本框 1419"/>
            <p:cNvSpPr txBox="1"/>
            <p:nvPr/>
          </p:nvSpPr>
          <p:spPr>
            <a:xfrm>
              <a:off x="10375406" y="5658910"/>
              <a:ext cx="646385" cy="307777"/>
            </a:xfrm>
            <a:prstGeom prst="rect">
              <a:avLst/>
            </a:prstGeom>
            <a:noFill/>
          </p:spPr>
          <p:txBody>
            <a:bodyPr wrap="square" rtlCol="0">
              <a:noAutofit/>
            </a:bodyPr>
            <a:lstStyle/>
            <a:p>
              <a:pPr fontAlgn="ctr"/>
              <a:r>
                <a:rPr lang="en-US" sz="1200" dirty="0">
                  <a:latin typeface="Huawei Sans" panose="020C0503030203020204" pitchFamily="34" charset="0"/>
                </a:rPr>
                <a:t>Node</a:t>
              </a:r>
            </a:p>
          </p:txBody>
        </p:sp>
      </p:grpSp>
    </p:spTree>
    <p:extLst>
      <p:ext uri="{BB962C8B-B14F-4D97-AF65-F5344CB8AC3E}">
        <p14:creationId xmlns:p14="http://schemas.microsoft.com/office/powerpoint/2010/main" val="95380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Storage Virtualization</a:t>
            </a:r>
          </a:p>
        </p:txBody>
      </p:sp>
      <p:sp>
        <p:nvSpPr>
          <p:cNvPr id="694" name="文本占位符 693"/>
          <p:cNvSpPr>
            <a:spLocks noGrp="1"/>
          </p:cNvSpPr>
          <p:nvPr>
            <p:ph type="body" sz="quarter" idx="10"/>
          </p:nvPr>
        </p:nvSpPr>
        <p:spPr>
          <a:xfrm>
            <a:off x="731838" y="1052514"/>
            <a:ext cx="4937396" cy="4875042"/>
          </a:xfrm>
        </p:spPr>
        <p:txBody>
          <a:bodyPr/>
          <a:lstStyle/>
          <a:p>
            <a:pPr algn="l"/>
            <a:r>
              <a:rPr lang="en-US" sz="2000" dirty="0">
                <a:sym typeface="Huawei Sans" panose="020C0503030203020204" pitchFamily="34" charset="0"/>
              </a:rPr>
              <a:t>Storage virtualization consolidates the storage devices into logical resources, thereby providing comprehensive and unified storage services.</a:t>
            </a:r>
          </a:p>
          <a:p>
            <a:pPr algn="l"/>
            <a:r>
              <a:rPr lang="en-US" sz="2000" dirty="0">
                <a:sym typeface="Huawei Sans" panose="020C0503030203020204" pitchFamily="34" charset="0"/>
              </a:rPr>
              <a:t>Unified functions are provided regardless of different storage forms and device types.</a:t>
            </a:r>
          </a:p>
          <a:p>
            <a:endParaRPr lang="en-US" altLang="zh-CN" sz="2000" dirty="0">
              <a:sym typeface="Huawei Sans" panose="020C0503030203020204" pitchFamily="34" charset="0"/>
            </a:endParaRPr>
          </a:p>
          <a:p>
            <a:endParaRPr lang="en-US" altLang="zh-CN" sz="2000" dirty="0">
              <a:sym typeface="Huawei Sans" panose="020C0503030203020204" pitchFamily="34" charset="0"/>
            </a:endParaRPr>
          </a:p>
        </p:txBody>
      </p:sp>
      <p:grpSp>
        <p:nvGrpSpPr>
          <p:cNvPr id="8" name="组合 7"/>
          <p:cNvGrpSpPr/>
          <p:nvPr/>
        </p:nvGrpSpPr>
        <p:grpSpPr>
          <a:xfrm>
            <a:off x="4845318" y="1157847"/>
            <a:ext cx="6614845" cy="4536351"/>
            <a:chOff x="4555767" y="1355924"/>
            <a:chExt cx="6916084" cy="4742936"/>
          </a:xfrm>
        </p:grpSpPr>
        <p:sp>
          <p:nvSpPr>
            <p:cNvPr id="455" name="矩形 454"/>
            <p:cNvSpPr/>
            <p:nvPr/>
          </p:nvSpPr>
          <p:spPr>
            <a:xfrm>
              <a:off x="5933856" y="3396021"/>
              <a:ext cx="4055082" cy="1421957"/>
            </a:xfrm>
            <a:prstGeom prst="rect">
              <a:avLst/>
            </a:prstGeom>
            <a:gradFill flip="none" rotWithShape="1">
              <a:gsLst>
                <a:gs pos="100000">
                  <a:srgbClr val="ECABAE"/>
                </a:gs>
                <a:gs pos="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ct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Logical resources</a:t>
              </a:r>
            </a:p>
          </p:txBody>
        </p:sp>
        <p:grpSp>
          <p:nvGrpSpPr>
            <p:cNvPr id="456" name="组合 455"/>
            <p:cNvGrpSpPr/>
            <p:nvPr/>
          </p:nvGrpSpPr>
          <p:grpSpPr>
            <a:xfrm>
              <a:off x="9641319" y="2564922"/>
              <a:ext cx="1830532" cy="2303138"/>
              <a:chOff x="8135120" y="1408878"/>
              <a:chExt cx="1830532" cy="3227727"/>
            </a:xfrm>
          </p:grpSpPr>
          <p:sp>
            <p:nvSpPr>
              <p:cNvPr id="913" name="虚尾箭头 912"/>
              <p:cNvSpPr/>
              <p:nvPr/>
            </p:nvSpPr>
            <p:spPr>
              <a:xfrm rot="16200000">
                <a:off x="7351011" y="2267101"/>
                <a:ext cx="3227727" cy="1511282"/>
              </a:xfrm>
              <a:prstGeom prst="stripedRightArrow">
                <a:avLst/>
              </a:prstGeom>
              <a:gradFill flip="none" rotWithShape="1">
                <a:gsLst>
                  <a:gs pos="100000">
                    <a:srgbClr val="D33941"/>
                  </a:gs>
                  <a:gs pos="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4" name="文本框 913"/>
              <p:cNvSpPr txBox="1"/>
              <p:nvPr/>
            </p:nvSpPr>
            <p:spPr>
              <a:xfrm>
                <a:off x="8135120" y="1764150"/>
                <a:ext cx="1830532" cy="586269"/>
              </a:xfrm>
              <a:prstGeom prst="rect">
                <a:avLst/>
              </a:prstGeom>
              <a:noFill/>
            </p:spPr>
            <p:txBody>
              <a:bodyPr wrap="none" rtlCol="0">
                <a:spAutoFit/>
              </a:bodyPr>
              <a:lstStyle/>
              <a:p>
                <a:pPr font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Management</a:t>
                </a:r>
              </a:p>
            </p:txBody>
          </p:sp>
        </p:grpSp>
        <p:grpSp>
          <p:nvGrpSpPr>
            <p:cNvPr id="457" name="组合 366"/>
            <p:cNvGrpSpPr>
              <a:grpSpLocks noChangeAspect="1"/>
            </p:cNvGrpSpPr>
            <p:nvPr/>
          </p:nvGrpSpPr>
          <p:grpSpPr bwMode="auto">
            <a:xfrm>
              <a:off x="8311797" y="5206177"/>
              <a:ext cx="540000" cy="683881"/>
              <a:chOff x="8951913" y="4081463"/>
              <a:chExt cx="482600" cy="611187"/>
            </a:xfrm>
            <a:solidFill>
              <a:schemeClr val="tx1">
                <a:lumMod val="75000"/>
                <a:lumOff val="25000"/>
              </a:schemeClr>
            </a:solidFill>
          </p:grpSpPr>
          <p:sp>
            <p:nvSpPr>
              <p:cNvPr id="90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0"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1"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2"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58" name="矩形 457"/>
            <p:cNvSpPr/>
            <p:nvPr/>
          </p:nvSpPr>
          <p:spPr>
            <a:xfrm>
              <a:off x="5933855" y="4881316"/>
              <a:ext cx="4996194" cy="121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ct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 resources</a:t>
              </a:r>
            </a:p>
          </p:txBody>
        </p:sp>
        <p:grpSp>
          <p:nvGrpSpPr>
            <p:cNvPr id="459" name="组合 366"/>
            <p:cNvGrpSpPr>
              <a:grpSpLocks noChangeAspect="1"/>
            </p:cNvGrpSpPr>
            <p:nvPr/>
          </p:nvGrpSpPr>
          <p:grpSpPr bwMode="auto">
            <a:xfrm>
              <a:off x="7379810" y="5225716"/>
              <a:ext cx="540000" cy="683881"/>
              <a:chOff x="8951913" y="4081463"/>
              <a:chExt cx="482600" cy="611187"/>
            </a:xfrm>
            <a:solidFill>
              <a:schemeClr val="tx1">
                <a:lumMod val="75000"/>
                <a:lumOff val="25000"/>
              </a:schemeClr>
            </a:solidFill>
          </p:grpSpPr>
          <p:sp>
            <p:nvSpPr>
              <p:cNvPr id="893"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4"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5"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6"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7"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8"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9"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0"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1"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2"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0" name="组合 673"/>
            <p:cNvGrpSpPr>
              <a:grpSpLocks/>
            </p:cNvGrpSpPr>
            <p:nvPr/>
          </p:nvGrpSpPr>
          <p:grpSpPr bwMode="auto">
            <a:xfrm>
              <a:off x="9243784" y="4984469"/>
              <a:ext cx="374650" cy="1011238"/>
              <a:chOff x="1211263" y="2133600"/>
              <a:chExt cx="374650" cy="1011238"/>
            </a:xfrm>
            <a:solidFill>
              <a:schemeClr val="tx1">
                <a:lumMod val="75000"/>
                <a:lumOff val="25000"/>
              </a:schemeClr>
            </a:solidFill>
          </p:grpSpPr>
          <p:sp>
            <p:nvSpPr>
              <p:cNvPr id="755"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6"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7"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8"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9"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0"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1"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2"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3"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4"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5"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6"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7"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8"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9"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0"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1"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2"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3"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4"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5"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6"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7"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8"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9"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0"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1"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2"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3"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4"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5"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6"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7"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8"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9"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0"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1"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2"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3"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4"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5"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6"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7"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8"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9"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0"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1"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2"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3"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4"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5"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6"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7"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8"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9"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0"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1"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2"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3"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4"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5"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6"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7"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8"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9"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0"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1"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2"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3"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4"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5"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6"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8"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9"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0"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1"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2"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3"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4"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5"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6"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7"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8"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9"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0"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1"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2"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3"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4"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5"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6"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7"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8"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9"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0"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1"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2"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3"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4"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5"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6"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7"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8"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9"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0"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1"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2"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3"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4"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5"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6"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7"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8"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9"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0"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1"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2"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3"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4"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5"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6"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7"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8"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9"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0"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1"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2"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3"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4"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5"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6"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7"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8"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9"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0"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1"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2"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1" name="组合 673"/>
            <p:cNvGrpSpPr>
              <a:grpSpLocks/>
            </p:cNvGrpSpPr>
            <p:nvPr/>
          </p:nvGrpSpPr>
          <p:grpSpPr bwMode="auto">
            <a:xfrm>
              <a:off x="10010422" y="4984469"/>
              <a:ext cx="374650" cy="1011238"/>
              <a:chOff x="1211263" y="2133600"/>
              <a:chExt cx="374650" cy="1011238"/>
            </a:xfrm>
            <a:solidFill>
              <a:schemeClr val="tx1">
                <a:lumMod val="75000"/>
                <a:lumOff val="25000"/>
              </a:schemeClr>
            </a:solidFill>
          </p:grpSpPr>
          <p:sp>
            <p:nvSpPr>
              <p:cNvPr id="592"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3"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4"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5"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8"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9"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0"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1"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2"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3"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4"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5"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6"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4"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5"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6"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7"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9"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2"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3"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4"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5"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6"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7"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8"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9"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0"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1"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2"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3"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4"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5"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6"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7"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8"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9"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0"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1"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2"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3"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4"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5"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6"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7"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8"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9"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0"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1"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2"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3"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4"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5"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6"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7"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8"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9"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0"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1"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2"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3"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7"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9"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0"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1"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2"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3"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5"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6"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7"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8"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9"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0"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1"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2"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3"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4"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5"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6"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7"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8"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9"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0"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1"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2"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3"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4"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5"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6"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7"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8"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9"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0"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1"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2"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3"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4"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5"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6"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7"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8"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9"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0"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1"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2"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3"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4"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5"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6"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7"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8"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9"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0"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1"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2"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3"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4"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5"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6"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7"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8"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9"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0"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1"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2"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3"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4"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2" name="组合 461"/>
            <p:cNvGrpSpPr/>
            <p:nvPr/>
          </p:nvGrpSpPr>
          <p:grpSpPr>
            <a:xfrm>
              <a:off x="7233929" y="3779584"/>
              <a:ext cx="634327" cy="845022"/>
              <a:chOff x="9057036" y="4296667"/>
              <a:chExt cx="449263" cy="746125"/>
            </a:xfrm>
            <a:solidFill>
              <a:schemeClr val="tx1">
                <a:lumMod val="75000"/>
                <a:lumOff val="25000"/>
              </a:schemeClr>
            </a:solidFill>
          </p:grpSpPr>
          <p:sp>
            <p:nvSpPr>
              <p:cNvPr id="586"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7"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8"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9"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0"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1"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3" name="组合 462"/>
            <p:cNvGrpSpPr/>
            <p:nvPr/>
          </p:nvGrpSpPr>
          <p:grpSpPr>
            <a:xfrm>
              <a:off x="8012175" y="4026118"/>
              <a:ext cx="449263" cy="598488"/>
              <a:chOff x="9057036" y="4296667"/>
              <a:chExt cx="449263" cy="746125"/>
            </a:xfrm>
            <a:solidFill>
              <a:schemeClr val="tx1">
                <a:lumMod val="75000"/>
                <a:lumOff val="25000"/>
              </a:schemeClr>
            </a:solidFill>
          </p:grpSpPr>
          <p:sp>
            <p:nvSpPr>
              <p:cNvPr id="580"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1"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2"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3"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4"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5"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4" name="组合 463"/>
            <p:cNvGrpSpPr/>
            <p:nvPr/>
          </p:nvGrpSpPr>
          <p:grpSpPr>
            <a:xfrm>
              <a:off x="8605357" y="4026118"/>
              <a:ext cx="449263" cy="598488"/>
              <a:chOff x="9057036" y="4296667"/>
              <a:chExt cx="449263" cy="746125"/>
            </a:xfrm>
            <a:solidFill>
              <a:schemeClr val="tx1">
                <a:lumMod val="75000"/>
                <a:lumOff val="25000"/>
              </a:schemeClr>
            </a:solidFill>
          </p:grpSpPr>
          <p:sp>
            <p:nvSpPr>
              <p:cNvPr id="574"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5"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6"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7"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8"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9"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5" name="组合 464"/>
            <p:cNvGrpSpPr/>
            <p:nvPr/>
          </p:nvGrpSpPr>
          <p:grpSpPr>
            <a:xfrm>
              <a:off x="9198539" y="4026118"/>
              <a:ext cx="449263" cy="598488"/>
              <a:chOff x="9057036" y="4296667"/>
              <a:chExt cx="449263" cy="746125"/>
            </a:xfrm>
            <a:solidFill>
              <a:schemeClr val="tx1">
                <a:lumMod val="75000"/>
                <a:lumOff val="25000"/>
              </a:schemeClr>
            </a:solidFill>
          </p:grpSpPr>
          <p:sp>
            <p:nvSpPr>
              <p:cNvPr id="568" name="Freeform 227"/>
              <p:cNvSpPr>
                <a:spLocks noEditPoints="1"/>
              </p:cNvSpPr>
              <p:nvPr/>
            </p:nvSpPr>
            <p:spPr bwMode="auto">
              <a:xfrm>
                <a:off x="9057036" y="4296667"/>
                <a:ext cx="449263" cy="311150"/>
              </a:xfrm>
              <a:custGeom>
                <a:avLst/>
                <a:gdLst>
                  <a:gd name="T0" fmla="*/ 2147483646 w 955"/>
                  <a:gd name="T1" fmla="*/ 2147483646 h 661"/>
                  <a:gd name="T2" fmla="*/ 2147483646 w 955"/>
                  <a:gd name="T3" fmla="*/ 2147483646 h 661"/>
                  <a:gd name="T4" fmla="*/ 2147483646 w 955"/>
                  <a:gd name="T5" fmla="*/ 2147483646 h 661"/>
                  <a:gd name="T6" fmla="*/ 2147483646 w 955"/>
                  <a:gd name="T7" fmla="*/ 2147483646 h 661"/>
                  <a:gd name="T8" fmla="*/ 2147483646 w 955"/>
                  <a:gd name="T9" fmla="*/ 2147483646 h 661"/>
                  <a:gd name="T10" fmla="*/ 2147483646 w 955"/>
                  <a:gd name="T11" fmla="*/ 2147483646 h 661"/>
                  <a:gd name="T12" fmla="*/ 2147483646 w 955"/>
                  <a:gd name="T13" fmla="*/ 2147483646 h 661"/>
                  <a:gd name="T14" fmla="*/ 2147483646 w 955"/>
                  <a:gd name="T15" fmla="*/ 2147483646 h 661"/>
                  <a:gd name="T16" fmla="*/ 0 w 955"/>
                  <a:gd name="T17" fmla="*/ 2147483646 h 661"/>
                  <a:gd name="T18" fmla="*/ 2147483646 w 955"/>
                  <a:gd name="T19" fmla="*/ 0 h 661"/>
                  <a:gd name="T20" fmla="*/ 2147483646 w 955"/>
                  <a:gd name="T21" fmla="*/ 2147483646 h 661"/>
                  <a:gd name="T22" fmla="*/ 2147483646 w 955"/>
                  <a:gd name="T23" fmla="*/ 2147483646 h 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5"/>
                  <a:gd name="T37" fmla="*/ 0 h 661"/>
                  <a:gd name="T38" fmla="*/ 955 w 955"/>
                  <a:gd name="T39" fmla="*/ 661 h 6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5" h="661">
                    <a:moveTo>
                      <a:pt x="477" y="67"/>
                    </a:moveTo>
                    <a:lnTo>
                      <a:pt x="477" y="67"/>
                    </a:lnTo>
                    <a:cubicBezTo>
                      <a:pt x="251" y="67"/>
                      <a:pt x="67" y="185"/>
                      <a:pt x="67" y="331"/>
                    </a:cubicBezTo>
                    <a:cubicBezTo>
                      <a:pt x="67" y="476"/>
                      <a:pt x="251" y="594"/>
                      <a:pt x="477" y="594"/>
                    </a:cubicBezTo>
                    <a:cubicBezTo>
                      <a:pt x="704" y="594"/>
                      <a:pt x="888" y="476"/>
                      <a:pt x="888" y="331"/>
                    </a:cubicBezTo>
                    <a:cubicBezTo>
                      <a:pt x="888" y="185"/>
                      <a:pt x="704" y="67"/>
                      <a:pt x="477" y="67"/>
                    </a:cubicBezTo>
                    <a:close/>
                    <a:moveTo>
                      <a:pt x="477" y="661"/>
                    </a:moveTo>
                    <a:lnTo>
                      <a:pt x="477" y="661"/>
                    </a:lnTo>
                    <a:cubicBezTo>
                      <a:pt x="214" y="661"/>
                      <a:pt x="0" y="513"/>
                      <a:pt x="0" y="331"/>
                    </a:cubicBezTo>
                    <a:cubicBezTo>
                      <a:pt x="0" y="148"/>
                      <a:pt x="214" y="0"/>
                      <a:pt x="477" y="0"/>
                    </a:cubicBezTo>
                    <a:cubicBezTo>
                      <a:pt x="741" y="0"/>
                      <a:pt x="955" y="148"/>
                      <a:pt x="955" y="331"/>
                    </a:cubicBezTo>
                    <a:cubicBezTo>
                      <a:pt x="955" y="513"/>
                      <a:pt x="741" y="661"/>
                      <a:pt x="477" y="6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9" name="Freeform 228"/>
              <p:cNvSpPr>
                <a:spLocks noEditPoints="1"/>
              </p:cNvSpPr>
              <p:nvPr/>
            </p:nvSpPr>
            <p:spPr bwMode="auto">
              <a:xfrm>
                <a:off x="9057036" y="4444304"/>
                <a:ext cx="449263" cy="449263"/>
              </a:xfrm>
              <a:custGeom>
                <a:avLst/>
                <a:gdLst>
                  <a:gd name="T0" fmla="*/ 2147483646 w 955"/>
                  <a:gd name="T1" fmla="*/ 2147483646 h 953"/>
                  <a:gd name="T2" fmla="*/ 2147483646 w 955"/>
                  <a:gd name="T3" fmla="*/ 2147483646 h 953"/>
                  <a:gd name="T4" fmla="*/ 2147483646 w 955"/>
                  <a:gd name="T5" fmla="*/ 2147483646 h 953"/>
                  <a:gd name="T6" fmla="*/ 2147483646 w 955"/>
                  <a:gd name="T7" fmla="*/ 2147483646 h 953"/>
                  <a:gd name="T8" fmla="*/ 2147483646 w 955"/>
                  <a:gd name="T9" fmla="*/ 2147483646 h 953"/>
                  <a:gd name="T10" fmla="*/ 2147483646 w 955"/>
                  <a:gd name="T11" fmla="*/ 2147483646 h 953"/>
                  <a:gd name="T12" fmla="*/ 2147483646 w 955"/>
                  <a:gd name="T13" fmla="*/ 2147483646 h 953"/>
                  <a:gd name="T14" fmla="*/ 2147483646 w 955"/>
                  <a:gd name="T15" fmla="*/ 2147483646 h 953"/>
                  <a:gd name="T16" fmla="*/ 2147483646 w 955"/>
                  <a:gd name="T17" fmla="*/ 2147483646 h 953"/>
                  <a:gd name="T18" fmla="*/ 2147483646 w 955"/>
                  <a:gd name="T19" fmla="*/ 2147483646 h 953"/>
                  <a:gd name="T20" fmla="*/ 2147483646 w 955"/>
                  <a:gd name="T21" fmla="*/ 2147483646 h 953"/>
                  <a:gd name="T22" fmla="*/ 2147483646 w 955"/>
                  <a:gd name="T23" fmla="*/ 2147483646 h 953"/>
                  <a:gd name="T24" fmla="*/ 2147483646 w 955"/>
                  <a:gd name="T25" fmla="*/ 2147483646 h 953"/>
                  <a:gd name="T26" fmla="*/ 0 w 955"/>
                  <a:gd name="T27" fmla="*/ 2147483646 h 953"/>
                  <a:gd name="T28" fmla="*/ 0 w 955"/>
                  <a:gd name="T29" fmla="*/ 2147483646 h 953"/>
                  <a:gd name="T30" fmla="*/ 2147483646 w 955"/>
                  <a:gd name="T31" fmla="*/ 0 h 953"/>
                  <a:gd name="T32" fmla="*/ 2147483646 w 955"/>
                  <a:gd name="T33" fmla="*/ 2147483646 h 953"/>
                  <a:gd name="T34" fmla="*/ 2147483646 w 955"/>
                  <a:gd name="T35" fmla="*/ 2147483646 h 953"/>
                  <a:gd name="T36" fmla="*/ 2147483646 w 955"/>
                  <a:gd name="T37" fmla="*/ 2147483646 h 953"/>
                  <a:gd name="T38" fmla="*/ 2147483646 w 955"/>
                  <a:gd name="T39" fmla="*/ 2147483646 h 953"/>
                  <a:gd name="T40" fmla="*/ 2147483646 w 955"/>
                  <a:gd name="T41" fmla="*/ 2147483646 h 953"/>
                  <a:gd name="T42" fmla="*/ 2147483646 w 955"/>
                  <a:gd name="T43" fmla="*/ 2147483646 h 953"/>
                  <a:gd name="T44" fmla="*/ 2147483646 w 955"/>
                  <a:gd name="T45" fmla="*/ 2147483646 h 953"/>
                  <a:gd name="T46" fmla="*/ 2147483646 w 955"/>
                  <a:gd name="T47" fmla="*/ 2147483646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5"/>
                  <a:gd name="T73" fmla="*/ 0 h 953"/>
                  <a:gd name="T74" fmla="*/ 955 w 955"/>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5" h="953">
                    <a:moveTo>
                      <a:pt x="67" y="623"/>
                    </a:moveTo>
                    <a:lnTo>
                      <a:pt x="67" y="623"/>
                    </a:lnTo>
                    <a:cubicBezTo>
                      <a:pt x="67" y="768"/>
                      <a:pt x="251" y="887"/>
                      <a:pt x="477" y="887"/>
                    </a:cubicBezTo>
                    <a:cubicBezTo>
                      <a:pt x="704" y="887"/>
                      <a:pt x="888" y="768"/>
                      <a:pt x="888" y="623"/>
                    </a:cubicBezTo>
                    <a:lnTo>
                      <a:pt x="888" y="496"/>
                    </a:lnTo>
                    <a:cubicBezTo>
                      <a:pt x="805" y="593"/>
                      <a:pt x="652" y="659"/>
                      <a:pt x="477" y="659"/>
                    </a:cubicBezTo>
                    <a:cubicBezTo>
                      <a:pt x="303" y="659"/>
                      <a:pt x="150" y="593"/>
                      <a:pt x="67" y="496"/>
                    </a:cubicBezTo>
                    <a:lnTo>
                      <a:pt x="67" y="623"/>
                    </a:lnTo>
                    <a:close/>
                    <a:moveTo>
                      <a:pt x="477" y="953"/>
                    </a:moveTo>
                    <a:lnTo>
                      <a:pt x="477" y="953"/>
                    </a:lnTo>
                    <a:cubicBezTo>
                      <a:pt x="303" y="953"/>
                      <a:pt x="150" y="888"/>
                      <a:pt x="67" y="791"/>
                    </a:cubicBezTo>
                    <a:lnTo>
                      <a:pt x="67" y="920"/>
                    </a:lnTo>
                    <a:cubicBezTo>
                      <a:pt x="67" y="938"/>
                      <a:pt x="52" y="953"/>
                      <a:pt x="33" y="953"/>
                    </a:cubicBezTo>
                    <a:cubicBezTo>
                      <a:pt x="15" y="953"/>
                      <a:pt x="0" y="938"/>
                      <a:pt x="0" y="920"/>
                    </a:cubicBezTo>
                    <a:lnTo>
                      <a:pt x="0" y="33"/>
                    </a:lnTo>
                    <a:cubicBezTo>
                      <a:pt x="0" y="15"/>
                      <a:pt x="15" y="0"/>
                      <a:pt x="33" y="0"/>
                    </a:cubicBezTo>
                    <a:cubicBezTo>
                      <a:pt x="52" y="0"/>
                      <a:pt x="67" y="15"/>
                      <a:pt x="67" y="33"/>
                    </a:cubicBezTo>
                    <a:lnTo>
                      <a:pt x="67" y="328"/>
                    </a:lnTo>
                    <a:cubicBezTo>
                      <a:pt x="67" y="474"/>
                      <a:pt x="251" y="592"/>
                      <a:pt x="477" y="592"/>
                    </a:cubicBezTo>
                    <a:cubicBezTo>
                      <a:pt x="704" y="592"/>
                      <a:pt x="888" y="474"/>
                      <a:pt x="888" y="328"/>
                    </a:cubicBezTo>
                    <a:lnTo>
                      <a:pt x="888" y="33"/>
                    </a:lnTo>
                    <a:lnTo>
                      <a:pt x="955" y="33"/>
                    </a:lnTo>
                    <a:lnTo>
                      <a:pt x="955" y="623"/>
                    </a:lnTo>
                    <a:cubicBezTo>
                      <a:pt x="955" y="805"/>
                      <a:pt x="741" y="953"/>
                      <a:pt x="477" y="95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0" name="Freeform 229"/>
              <p:cNvSpPr>
                <a:spLocks/>
              </p:cNvSpPr>
              <p:nvPr/>
            </p:nvSpPr>
            <p:spPr bwMode="auto">
              <a:xfrm>
                <a:off x="9330086" y="4737992"/>
                <a:ext cx="176213" cy="287338"/>
              </a:xfrm>
              <a:custGeom>
                <a:avLst/>
                <a:gdLst>
                  <a:gd name="T0" fmla="*/ 2147483646 w 375"/>
                  <a:gd name="T1" fmla="*/ 2147483646 h 610"/>
                  <a:gd name="T2" fmla="*/ 2147483646 w 375"/>
                  <a:gd name="T3" fmla="*/ 2147483646 h 610"/>
                  <a:gd name="T4" fmla="*/ 2147483646 w 375"/>
                  <a:gd name="T5" fmla="*/ 2147483646 h 610"/>
                  <a:gd name="T6" fmla="*/ 2147483646 w 375"/>
                  <a:gd name="T7" fmla="*/ 2147483646 h 610"/>
                  <a:gd name="T8" fmla="*/ 2147483646 w 375"/>
                  <a:gd name="T9" fmla="*/ 2147483646 h 610"/>
                  <a:gd name="T10" fmla="*/ 2147483646 w 375"/>
                  <a:gd name="T11" fmla="*/ 0 h 610"/>
                  <a:gd name="T12" fmla="*/ 2147483646 w 375"/>
                  <a:gd name="T13" fmla="*/ 0 h 610"/>
                  <a:gd name="T14" fmla="*/ 2147483646 w 375"/>
                  <a:gd name="T15" fmla="*/ 2147483646 h 610"/>
                  <a:gd name="T16" fmla="*/ 2147483646 w 375"/>
                  <a:gd name="T17" fmla="*/ 2147483646 h 610"/>
                  <a:gd name="T18" fmla="*/ 2147483646 w 375"/>
                  <a:gd name="T19" fmla="*/ 2147483646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5"/>
                  <a:gd name="T31" fmla="*/ 0 h 610"/>
                  <a:gd name="T32" fmla="*/ 375 w 375"/>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5" h="610">
                    <a:moveTo>
                      <a:pt x="36" y="610"/>
                    </a:moveTo>
                    <a:lnTo>
                      <a:pt x="36" y="610"/>
                    </a:lnTo>
                    <a:cubicBezTo>
                      <a:pt x="21" y="610"/>
                      <a:pt x="7" y="600"/>
                      <a:pt x="4" y="584"/>
                    </a:cubicBezTo>
                    <a:cubicBezTo>
                      <a:pt x="0" y="566"/>
                      <a:pt x="11" y="548"/>
                      <a:pt x="29" y="544"/>
                    </a:cubicBezTo>
                    <a:cubicBezTo>
                      <a:pt x="196" y="508"/>
                      <a:pt x="308" y="407"/>
                      <a:pt x="308" y="295"/>
                    </a:cubicBezTo>
                    <a:lnTo>
                      <a:pt x="308" y="0"/>
                    </a:lnTo>
                    <a:lnTo>
                      <a:pt x="375" y="0"/>
                    </a:lnTo>
                    <a:lnTo>
                      <a:pt x="375" y="297"/>
                    </a:lnTo>
                    <a:cubicBezTo>
                      <a:pt x="373" y="441"/>
                      <a:pt x="240" y="566"/>
                      <a:pt x="43" y="609"/>
                    </a:cubicBezTo>
                    <a:cubicBezTo>
                      <a:pt x="41" y="610"/>
                      <a:pt x="38" y="610"/>
                      <a:pt x="36" y="61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1" name="Freeform 230"/>
              <p:cNvSpPr>
                <a:spLocks/>
              </p:cNvSpPr>
              <p:nvPr/>
            </p:nvSpPr>
            <p:spPr bwMode="auto">
              <a:xfrm>
                <a:off x="9057036" y="4669729"/>
                <a:ext cx="174625" cy="355600"/>
              </a:xfrm>
              <a:custGeom>
                <a:avLst/>
                <a:gdLst>
                  <a:gd name="T0" fmla="*/ 2147483646 w 372"/>
                  <a:gd name="T1" fmla="*/ 2147483646 h 756"/>
                  <a:gd name="T2" fmla="*/ 2147483646 w 372"/>
                  <a:gd name="T3" fmla="*/ 2147483646 h 756"/>
                  <a:gd name="T4" fmla="*/ 2147483646 w 372"/>
                  <a:gd name="T5" fmla="*/ 2147483646 h 756"/>
                  <a:gd name="T6" fmla="*/ 0 w 372"/>
                  <a:gd name="T7" fmla="*/ 2147483646 h 756"/>
                  <a:gd name="T8" fmla="*/ 0 w 372"/>
                  <a:gd name="T9" fmla="*/ 0 h 756"/>
                  <a:gd name="T10" fmla="*/ 2147483646 w 372"/>
                  <a:gd name="T11" fmla="*/ 0 h 756"/>
                  <a:gd name="T12" fmla="*/ 2147483646 w 372"/>
                  <a:gd name="T13" fmla="*/ 2147483646 h 756"/>
                  <a:gd name="T14" fmla="*/ 2147483646 w 372"/>
                  <a:gd name="T15" fmla="*/ 2147483646 h 756"/>
                  <a:gd name="T16" fmla="*/ 2147483646 w 372"/>
                  <a:gd name="T17" fmla="*/ 2147483646 h 756"/>
                  <a:gd name="T18" fmla="*/ 2147483646 w 372"/>
                  <a:gd name="T19" fmla="*/ 2147483646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756"/>
                  <a:gd name="T32" fmla="*/ 372 w 37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756">
                    <a:moveTo>
                      <a:pt x="336" y="756"/>
                    </a:moveTo>
                    <a:lnTo>
                      <a:pt x="336" y="756"/>
                    </a:lnTo>
                    <a:cubicBezTo>
                      <a:pt x="333" y="756"/>
                      <a:pt x="331" y="755"/>
                      <a:pt x="328" y="755"/>
                    </a:cubicBezTo>
                    <a:cubicBezTo>
                      <a:pt x="132" y="710"/>
                      <a:pt x="0" y="584"/>
                      <a:pt x="0" y="441"/>
                    </a:cubicBezTo>
                    <a:lnTo>
                      <a:pt x="0" y="0"/>
                    </a:lnTo>
                    <a:lnTo>
                      <a:pt x="67" y="0"/>
                    </a:lnTo>
                    <a:lnTo>
                      <a:pt x="67" y="441"/>
                    </a:lnTo>
                    <a:cubicBezTo>
                      <a:pt x="67" y="552"/>
                      <a:pt x="178" y="652"/>
                      <a:pt x="343" y="690"/>
                    </a:cubicBezTo>
                    <a:cubicBezTo>
                      <a:pt x="361" y="694"/>
                      <a:pt x="372" y="712"/>
                      <a:pt x="368" y="730"/>
                    </a:cubicBezTo>
                    <a:cubicBezTo>
                      <a:pt x="365" y="745"/>
                      <a:pt x="351" y="756"/>
                      <a:pt x="336" y="75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2" name="Freeform 231"/>
              <p:cNvSpPr>
                <a:spLocks/>
              </p:cNvSpPr>
              <p:nvPr/>
            </p:nvSpPr>
            <p:spPr bwMode="auto">
              <a:xfrm>
                <a:off x="9187211" y="4974529"/>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3" name="Freeform 232"/>
              <p:cNvSpPr>
                <a:spLocks/>
              </p:cNvSpPr>
              <p:nvPr/>
            </p:nvSpPr>
            <p:spPr bwMode="auto">
              <a:xfrm>
                <a:off x="9309448" y="4977704"/>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69"/>
                    </a:cubicBezTo>
                    <a:cubicBezTo>
                      <a:pt x="0" y="31"/>
                      <a:pt x="30" y="0"/>
                      <a:pt x="69" y="0"/>
                    </a:cubicBezTo>
                    <a:cubicBezTo>
                      <a:pt x="107" y="0"/>
                      <a:pt x="139" y="31"/>
                      <a:pt x="139" y="69"/>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6" name="组合 465"/>
            <p:cNvGrpSpPr/>
            <p:nvPr/>
          </p:nvGrpSpPr>
          <p:grpSpPr>
            <a:xfrm>
              <a:off x="9667353" y="1731642"/>
              <a:ext cx="1702071" cy="965189"/>
              <a:chOff x="4524433" y="1900725"/>
              <a:chExt cx="1702071" cy="965189"/>
            </a:xfrm>
            <a:solidFill>
              <a:schemeClr val="tx1">
                <a:lumMod val="75000"/>
                <a:lumOff val="25000"/>
              </a:schemeClr>
            </a:solidFill>
          </p:grpSpPr>
          <p:grpSp>
            <p:nvGrpSpPr>
              <p:cNvPr id="513" name="组合 348"/>
              <p:cNvGrpSpPr>
                <a:grpSpLocks/>
              </p:cNvGrpSpPr>
              <p:nvPr/>
            </p:nvGrpSpPr>
            <p:grpSpPr bwMode="auto">
              <a:xfrm>
                <a:off x="5216549" y="1972168"/>
                <a:ext cx="1009955" cy="893746"/>
                <a:chOff x="1008063" y="555626"/>
                <a:chExt cx="758825" cy="669925"/>
              </a:xfrm>
              <a:grpFill/>
            </p:grpSpPr>
            <p:sp>
              <p:nvSpPr>
                <p:cNvPr id="550" name="Freeform 25"/>
                <p:cNvSpPr>
                  <a:spLocks noEditPoints="1"/>
                </p:cNvSpPr>
                <p:nvPr/>
              </p:nvSpPr>
              <p:spPr bwMode="auto">
                <a:xfrm>
                  <a:off x="1409700" y="719138"/>
                  <a:ext cx="265113" cy="454025"/>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1" name="Freeform 26"/>
                <p:cNvSpPr>
                  <a:spLocks/>
                </p:cNvSpPr>
                <p:nvPr/>
              </p:nvSpPr>
              <p:spPr bwMode="auto">
                <a:xfrm>
                  <a:off x="1008063" y="555626"/>
                  <a:ext cx="738188" cy="465138"/>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2" name="Freeform 27"/>
                <p:cNvSpPr>
                  <a:spLocks/>
                </p:cNvSpPr>
                <p:nvPr/>
              </p:nvSpPr>
              <p:spPr bwMode="auto">
                <a:xfrm>
                  <a:off x="1282700" y="1004888"/>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3" name="Freeform 28"/>
                <p:cNvSpPr>
                  <a:spLocks/>
                </p:cNvSpPr>
                <p:nvPr/>
              </p:nvSpPr>
              <p:spPr bwMode="auto">
                <a:xfrm>
                  <a:off x="1090613" y="1085851"/>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4" name="Freeform 29"/>
                <p:cNvSpPr>
                  <a:spLocks noEditPoints="1"/>
                </p:cNvSpPr>
                <p:nvPr/>
              </p:nvSpPr>
              <p:spPr bwMode="auto">
                <a:xfrm>
                  <a:off x="1543050" y="884238"/>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5" name="Freeform 30"/>
                <p:cNvSpPr>
                  <a:spLocks noEditPoints="1"/>
                </p:cNvSpPr>
                <p:nvPr/>
              </p:nvSpPr>
              <p:spPr bwMode="auto">
                <a:xfrm>
                  <a:off x="1543050" y="947738"/>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6" name="Freeform 31"/>
                <p:cNvSpPr>
                  <a:spLocks/>
                </p:cNvSpPr>
                <p:nvPr/>
              </p:nvSpPr>
              <p:spPr bwMode="auto">
                <a:xfrm>
                  <a:off x="1689100" y="1093788"/>
                  <a:ext cx="77788" cy="107950"/>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7" name="Freeform 32"/>
                <p:cNvSpPr>
                  <a:spLocks/>
                </p:cNvSpPr>
                <p:nvPr/>
              </p:nvSpPr>
              <p:spPr bwMode="auto">
                <a:xfrm>
                  <a:off x="1543050" y="1049338"/>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8" name="Freeform 33"/>
                <p:cNvSpPr>
                  <a:spLocks/>
                </p:cNvSpPr>
                <p:nvPr/>
              </p:nvSpPr>
              <p:spPr bwMode="auto">
                <a:xfrm>
                  <a:off x="1741488" y="1036638"/>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9" name="Freeform 34"/>
                <p:cNvSpPr>
                  <a:spLocks noEditPoints="1"/>
                </p:cNvSpPr>
                <p:nvPr/>
              </p:nvSpPr>
              <p:spPr bwMode="auto">
                <a:xfrm>
                  <a:off x="1168400" y="647701"/>
                  <a:ext cx="244475" cy="155575"/>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0" name="Freeform 35"/>
                <p:cNvSpPr>
                  <a:spLocks/>
                </p:cNvSpPr>
                <p:nvPr/>
              </p:nvSpPr>
              <p:spPr bwMode="auto">
                <a:xfrm>
                  <a:off x="1163638" y="782638"/>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1" name="Freeform 36"/>
                <p:cNvSpPr>
                  <a:spLocks/>
                </p:cNvSpPr>
                <p:nvPr/>
              </p:nvSpPr>
              <p:spPr bwMode="auto">
                <a:xfrm>
                  <a:off x="1343025" y="781051"/>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2" name="Freeform 37"/>
                <p:cNvSpPr>
                  <a:spLocks noEditPoints="1"/>
                </p:cNvSpPr>
                <p:nvPr/>
              </p:nvSpPr>
              <p:spPr bwMode="auto">
                <a:xfrm>
                  <a:off x="1119188" y="838201"/>
                  <a:ext cx="87313" cy="88900"/>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3" name="Freeform 38"/>
                <p:cNvSpPr>
                  <a:spLocks noEditPoints="1"/>
                </p:cNvSpPr>
                <p:nvPr/>
              </p:nvSpPr>
              <p:spPr bwMode="auto">
                <a:xfrm>
                  <a:off x="1250950" y="849313"/>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4" name="Freeform 39"/>
                <p:cNvSpPr>
                  <a:spLocks/>
                </p:cNvSpPr>
                <p:nvPr/>
              </p:nvSpPr>
              <p:spPr bwMode="auto">
                <a:xfrm>
                  <a:off x="1282700" y="790576"/>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5" name="Freeform 40"/>
                <p:cNvSpPr>
                  <a:spLocks/>
                </p:cNvSpPr>
                <p:nvPr/>
              </p:nvSpPr>
              <p:spPr bwMode="auto">
                <a:xfrm>
                  <a:off x="1062038" y="608013"/>
                  <a:ext cx="628650" cy="355600"/>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6" name="Freeform 41"/>
                <p:cNvSpPr>
                  <a:spLocks/>
                </p:cNvSpPr>
                <p:nvPr/>
              </p:nvSpPr>
              <p:spPr bwMode="auto">
                <a:xfrm>
                  <a:off x="1582738" y="1160463"/>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7"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14" name="组合 320"/>
              <p:cNvGrpSpPr>
                <a:grpSpLocks/>
              </p:cNvGrpSpPr>
              <p:nvPr/>
            </p:nvGrpSpPr>
            <p:grpSpPr bwMode="auto">
              <a:xfrm>
                <a:off x="4524433" y="1900725"/>
                <a:ext cx="630237" cy="862012"/>
                <a:chOff x="649288" y="2289176"/>
                <a:chExt cx="561975" cy="769938"/>
              </a:xfrm>
              <a:grpFill/>
            </p:grpSpPr>
            <p:sp>
              <p:nvSpPr>
                <p:cNvPr id="515"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7"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9"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7"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8"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9"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67" name="组合 174"/>
            <p:cNvGrpSpPr>
              <a:grpSpLocks/>
            </p:cNvGrpSpPr>
            <p:nvPr/>
          </p:nvGrpSpPr>
          <p:grpSpPr bwMode="auto">
            <a:xfrm>
              <a:off x="6044576" y="1756529"/>
              <a:ext cx="806450" cy="592137"/>
              <a:chOff x="1949450" y="881063"/>
              <a:chExt cx="719138" cy="528638"/>
            </a:xfrm>
            <a:solidFill>
              <a:schemeClr val="tx1">
                <a:lumMod val="75000"/>
                <a:lumOff val="25000"/>
              </a:schemeClr>
            </a:solidFill>
          </p:grpSpPr>
          <p:sp>
            <p:nvSpPr>
              <p:cNvPr id="50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1"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8" name="组合 174"/>
            <p:cNvGrpSpPr>
              <a:grpSpLocks/>
            </p:cNvGrpSpPr>
            <p:nvPr/>
          </p:nvGrpSpPr>
          <p:grpSpPr bwMode="auto">
            <a:xfrm>
              <a:off x="7096814" y="1756529"/>
              <a:ext cx="806450" cy="592137"/>
              <a:chOff x="1949450" y="881063"/>
              <a:chExt cx="719138" cy="528638"/>
            </a:xfrm>
            <a:solidFill>
              <a:schemeClr val="tx1">
                <a:lumMod val="75000"/>
                <a:lumOff val="25000"/>
              </a:schemeClr>
            </a:solidFill>
          </p:grpSpPr>
          <p:sp>
            <p:nvSpPr>
              <p:cNvPr id="473"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9"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0"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1"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69" name="Freeform 163"/>
            <p:cNvSpPr>
              <a:spLocks noEditPoints="1"/>
            </p:cNvSpPr>
            <p:nvPr/>
          </p:nvSpPr>
          <p:spPr bwMode="auto">
            <a:xfrm rot="4236247" flipV="1">
              <a:off x="5461523" y="4151163"/>
              <a:ext cx="935143" cy="735588"/>
            </a:xfrm>
            <a:custGeom>
              <a:avLst/>
              <a:gdLst>
                <a:gd name="T0" fmla="*/ 2147483646 w 1007"/>
                <a:gd name="T1" fmla="*/ 2147483646 h 701"/>
                <a:gd name="T2" fmla="*/ 2147483646 w 1007"/>
                <a:gd name="T3" fmla="*/ 2147483646 h 701"/>
                <a:gd name="T4" fmla="*/ 2147483646 w 1007"/>
                <a:gd name="T5" fmla="*/ 2147483646 h 701"/>
                <a:gd name="T6" fmla="*/ 2147483646 w 1007"/>
                <a:gd name="T7" fmla="*/ 2147483646 h 701"/>
                <a:gd name="T8" fmla="*/ 2147483646 w 1007"/>
                <a:gd name="T9" fmla="*/ 2147483646 h 701"/>
                <a:gd name="T10" fmla="*/ 2147483646 w 1007"/>
                <a:gd name="T11" fmla="*/ 2147483646 h 701"/>
                <a:gd name="T12" fmla="*/ 2147483646 w 1007"/>
                <a:gd name="T13" fmla="*/ 2147483646 h 701"/>
                <a:gd name="T14" fmla="*/ 2147483646 w 1007"/>
                <a:gd name="T15" fmla="*/ 2147483646 h 701"/>
                <a:gd name="T16" fmla="*/ 2147483646 w 1007"/>
                <a:gd name="T17" fmla="*/ 2147483646 h 701"/>
                <a:gd name="T18" fmla="*/ 2147483646 w 1007"/>
                <a:gd name="T19" fmla="*/ 2147483646 h 701"/>
                <a:gd name="T20" fmla="*/ 2147483646 w 1007"/>
                <a:gd name="T21" fmla="*/ 2147483646 h 701"/>
                <a:gd name="T22" fmla="*/ 2147483646 w 1007"/>
                <a:gd name="T23" fmla="*/ 2147483646 h 701"/>
                <a:gd name="T24" fmla="*/ 2147483646 w 1007"/>
                <a:gd name="T25" fmla="*/ 2147483646 h 701"/>
                <a:gd name="T26" fmla="*/ 2147483646 w 1007"/>
                <a:gd name="T27" fmla="*/ 2147483646 h 701"/>
                <a:gd name="T28" fmla="*/ 2147483646 w 1007"/>
                <a:gd name="T29" fmla="*/ 2147483646 h 701"/>
                <a:gd name="T30" fmla="*/ 2147483646 w 1007"/>
                <a:gd name="T31" fmla="*/ 2147483646 h 701"/>
                <a:gd name="T32" fmla="*/ 2147483646 w 1007"/>
                <a:gd name="T33" fmla="*/ 2147483646 h 701"/>
                <a:gd name="T34" fmla="*/ 2147483646 w 1007"/>
                <a:gd name="T35" fmla="*/ 2147483646 h 701"/>
                <a:gd name="T36" fmla="*/ 2147483646 w 1007"/>
                <a:gd name="T37" fmla="*/ 2147483646 h 701"/>
                <a:gd name="T38" fmla="*/ 2147483646 w 1007"/>
                <a:gd name="T39" fmla="*/ 2147483646 h 701"/>
                <a:gd name="T40" fmla="*/ 2147483646 w 1007"/>
                <a:gd name="T41" fmla="*/ 2147483646 h 701"/>
                <a:gd name="T42" fmla="*/ 2147483646 w 1007"/>
                <a:gd name="T43" fmla="*/ 0 h 701"/>
                <a:gd name="T44" fmla="*/ 2147483646 w 1007"/>
                <a:gd name="T45" fmla="*/ 2147483646 h 701"/>
                <a:gd name="T46" fmla="*/ 2147483646 w 1007"/>
                <a:gd name="T47" fmla="*/ 2147483646 h 701"/>
                <a:gd name="T48" fmla="*/ 2147483646 w 1007"/>
                <a:gd name="T49" fmla="*/ 2147483646 h 701"/>
                <a:gd name="T50" fmla="*/ 2147483646 w 1007"/>
                <a:gd name="T51" fmla="*/ 2147483646 h 701"/>
                <a:gd name="T52" fmla="*/ 2147483646 w 1007"/>
                <a:gd name="T53" fmla="*/ 2147483646 h 701"/>
                <a:gd name="T54" fmla="*/ 2147483646 w 1007"/>
                <a:gd name="T55" fmla="*/ 2147483646 h 701"/>
                <a:gd name="T56" fmla="*/ 2147483646 w 1007"/>
                <a:gd name="T57" fmla="*/ 2147483646 h 701"/>
                <a:gd name="T58" fmla="*/ 2147483646 w 1007"/>
                <a:gd name="T59" fmla="*/ 2147483646 h 701"/>
                <a:gd name="T60" fmla="*/ 2147483646 w 1007"/>
                <a:gd name="T61" fmla="*/ 2147483646 h 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7"/>
                <a:gd name="T94" fmla="*/ 0 h 701"/>
                <a:gd name="T95" fmla="*/ 1007 w 1007"/>
                <a:gd name="T96" fmla="*/ 701 h 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7" h="701">
                  <a:moveTo>
                    <a:pt x="94" y="522"/>
                  </a:moveTo>
                  <a:lnTo>
                    <a:pt x="94" y="522"/>
                  </a:lnTo>
                  <a:lnTo>
                    <a:pt x="214" y="638"/>
                  </a:lnTo>
                  <a:lnTo>
                    <a:pt x="356" y="522"/>
                  </a:lnTo>
                  <a:lnTo>
                    <a:pt x="280" y="522"/>
                  </a:lnTo>
                  <a:cubicBezTo>
                    <a:pt x="265" y="522"/>
                    <a:pt x="253" y="510"/>
                    <a:pt x="253" y="495"/>
                  </a:cubicBezTo>
                  <a:cubicBezTo>
                    <a:pt x="253" y="294"/>
                    <a:pt x="381" y="146"/>
                    <a:pt x="622" y="67"/>
                  </a:cubicBezTo>
                  <a:cubicBezTo>
                    <a:pt x="624" y="66"/>
                    <a:pt x="627" y="65"/>
                    <a:pt x="630" y="64"/>
                  </a:cubicBezTo>
                  <a:cubicBezTo>
                    <a:pt x="458" y="86"/>
                    <a:pt x="333" y="143"/>
                    <a:pt x="256" y="233"/>
                  </a:cubicBezTo>
                  <a:cubicBezTo>
                    <a:pt x="155" y="352"/>
                    <a:pt x="175" y="489"/>
                    <a:pt x="176" y="491"/>
                  </a:cubicBezTo>
                  <a:cubicBezTo>
                    <a:pt x="177" y="499"/>
                    <a:pt x="175" y="506"/>
                    <a:pt x="170" y="512"/>
                  </a:cubicBezTo>
                  <a:cubicBezTo>
                    <a:pt x="164" y="518"/>
                    <a:pt x="157" y="522"/>
                    <a:pt x="149" y="522"/>
                  </a:cubicBezTo>
                  <a:lnTo>
                    <a:pt x="94" y="522"/>
                  </a:lnTo>
                  <a:close/>
                  <a:moveTo>
                    <a:pt x="212" y="701"/>
                  </a:moveTo>
                  <a:lnTo>
                    <a:pt x="212" y="701"/>
                  </a:lnTo>
                  <a:cubicBezTo>
                    <a:pt x="205" y="701"/>
                    <a:pt x="199" y="698"/>
                    <a:pt x="194" y="693"/>
                  </a:cubicBezTo>
                  <a:lnTo>
                    <a:pt x="10" y="514"/>
                  </a:lnTo>
                  <a:cubicBezTo>
                    <a:pt x="2" y="507"/>
                    <a:pt x="0" y="495"/>
                    <a:pt x="4" y="485"/>
                  </a:cubicBezTo>
                  <a:cubicBezTo>
                    <a:pt x="8" y="475"/>
                    <a:pt x="18" y="468"/>
                    <a:pt x="28" y="468"/>
                  </a:cubicBezTo>
                  <a:lnTo>
                    <a:pt x="120" y="468"/>
                  </a:lnTo>
                  <a:cubicBezTo>
                    <a:pt x="119" y="415"/>
                    <a:pt x="127" y="302"/>
                    <a:pt x="215" y="199"/>
                  </a:cubicBezTo>
                  <a:cubicBezTo>
                    <a:pt x="327" y="67"/>
                    <a:pt x="526" y="0"/>
                    <a:pt x="808" y="0"/>
                  </a:cubicBezTo>
                  <a:cubicBezTo>
                    <a:pt x="862" y="0"/>
                    <a:pt x="921" y="3"/>
                    <a:pt x="982" y="8"/>
                  </a:cubicBezTo>
                  <a:cubicBezTo>
                    <a:pt x="996" y="9"/>
                    <a:pt x="1007" y="21"/>
                    <a:pt x="1006" y="36"/>
                  </a:cubicBezTo>
                  <a:cubicBezTo>
                    <a:pt x="1006" y="50"/>
                    <a:pt x="994" y="61"/>
                    <a:pt x="980" y="61"/>
                  </a:cubicBezTo>
                  <a:cubicBezTo>
                    <a:pt x="973" y="61"/>
                    <a:pt x="335" y="66"/>
                    <a:pt x="308" y="468"/>
                  </a:cubicBezTo>
                  <a:lnTo>
                    <a:pt x="431" y="468"/>
                  </a:lnTo>
                  <a:cubicBezTo>
                    <a:pt x="442" y="468"/>
                    <a:pt x="452" y="475"/>
                    <a:pt x="456" y="486"/>
                  </a:cubicBezTo>
                  <a:cubicBezTo>
                    <a:pt x="459" y="497"/>
                    <a:pt x="456" y="509"/>
                    <a:pt x="447" y="516"/>
                  </a:cubicBezTo>
                  <a:lnTo>
                    <a:pt x="229" y="694"/>
                  </a:lnTo>
                  <a:cubicBezTo>
                    <a:pt x="224" y="699"/>
                    <a:pt x="218" y="701"/>
                    <a:pt x="212" y="701"/>
                  </a:cubicBezTo>
                  <a:close/>
                </a:path>
              </a:pathLst>
            </a:custGeom>
            <a:solidFill>
              <a:srgbClr val="B5B5B5"/>
            </a:solidFill>
            <a:ln>
              <a:noFill/>
            </a:ln>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Freeform 163"/>
            <p:cNvSpPr>
              <a:spLocks noEditPoints="1"/>
            </p:cNvSpPr>
            <p:nvPr/>
          </p:nvSpPr>
          <p:spPr bwMode="auto">
            <a:xfrm rot="8080869">
              <a:off x="7591282" y="2551022"/>
              <a:ext cx="668002" cy="598672"/>
            </a:xfrm>
            <a:custGeom>
              <a:avLst/>
              <a:gdLst>
                <a:gd name="T0" fmla="*/ 2147483646 w 1007"/>
                <a:gd name="T1" fmla="*/ 2147483646 h 701"/>
                <a:gd name="T2" fmla="*/ 2147483646 w 1007"/>
                <a:gd name="T3" fmla="*/ 2147483646 h 701"/>
                <a:gd name="T4" fmla="*/ 2147483646 w 1007"/>
                <a:gd name="T5" fmla="*/ 2147483646 h 701"/>
                <a:gd name="T6" fmla="*/ 2147483646 w 1007"/>
                <a:gd name="T7" fmla="*/ 2147483646 h 701"/>
                <a:gd name="T8" fmla="*/ 2147483646 w 1007"/>
                <a:gd name="T9" fmla="*/ 2147483646 h 701"/>
                <a:gd name="T10" fmla="*/ 2147483646 w 1007"/>
                <a:gd name="T11" fmla="*/ 2147483646 h 701"/>
                <a:gd name="T12" fmla="*/ 2147483646 w 1007"/>
                <a:gd name="T13" fmla="*/ 2147483646 h 701"/>
                <a:gd name="T14" fmla="*/ 2147483646 w 1007"/>
                <a:gd name="T15" fmla="*/ 2147483646 h 701"/>
                <a:gd name="T16" fmla="*/ 2147483646 w 1007"/>
                <a:gd name="T17" fmla="*/ 2147483646 h 701"/>
                <a:gd name="T18" fmla="*/ 2147483646 w 1007"/>
                <a:gd name="T19" fmla="*/ 2147483646 h 701"/>
                <a:gd name="T20" fmla="*/ 2147483646 w 1007"/>
                <a:gd name="T21" fmla="*/ 2147483646 h 701"/>
                <a:gd name="T22" fmla="*/ 2147483646 w 1007"/>
                <a:gd name="T23" fmla="*/ 2147483646 h 701"/>
                <a:gd name="T24" fmla="*/ 2147483646 w 1007"/>
                <a:gd name="T25" fmla="*/ 2147483646 h 701"/>
                <a:gd name="T26" fmla="*/ 2147483646 w 1007"/>
                <a:gd name="T27" fmla="*/ 2147483646 h 701"/>
                <a:gd name="T28" fmla="*/ 2147483646 w 1007"/>
                <a:gd name="T29" fmla="*/ 2147483646 h 701"/>
                <a:gd name="T30" fmla="*/ 2147483646 w 1007"/>
                <a:gd name="T31" fmla="*/ 2147483646 h 701"/>
                <a:gd name="T32" fmla="*/ 2147483646 w 1007"/>
                <a:gd name="T33" fmla="*/ 2147483646 h 701"/>
                <a:gd name="T34" fmla="*/ 2147483646 w 1007"/>
                <a:gd name="T35" fmla="*/ 2147483646 h 701"/>
                <a:gd name="T36" fmla="*/ 2147483646 w 1007"/>
                <a:gd name="T37" fmla="*/ 2147483646 h 701"/>
                <a:gd name="T38" fmla="*/ 2147483646 w 1007"/>
                <a:gd name="T39" fmla="*/ 2147483646 h 701"/>
                <a:gd name="T40" fmla="*/ 2147483646 w 1007"/>
                <a:gd name="T41" fmla="*/ 2147483646 h 701"/>
                <a:gd name="T42" fmla="*/ 2147483646 w 1007"/>
                <a:gd name="T43" fmla="*/ 0 h 701"/>
                <a:gd name="T44" fmla="*/ 2147483646 w 1007"/>
                <a:gd name="T45" fmla="*/ 2147483646 h 701"/>
                <a:gd name="T46" fmla="*/ 2147483646 w 1007"/>
                <a:gd name="T47" fmla="*/ 2147483646 h 701"/>
                <a:gd name="T48" fmla="*/ 2147483646 w 1007"/>
                <a:gd name="T49" fmla="*/ 2147483646 h 701"/>
                <a:gd name="T50" fmla="*/ 2147483646 w 1007"/>
                <a:gd name="T51" fmla="*/ 2147483646 h 701"/>
                <a:gd name="T52" fmla="*/ 2147483646 w 1007"/>
                <a:gd name="T53" fmla="*/ 2147483646 h 701"/>
                <a:gd name="T54" fmla="*/ 2147483646 w 1007"/>
                <a:gd name="T55" fmla="*/ 2147483646 h 701"/>
                <a:gd name="T56" fmla="*/ 2147483646 w 1007"/>
                <a:gd name="T57" fmla="*/ 2147483646 h 701"/>
                <a:gd name="T58" fmla="*/ 2147483646 w 1007"/>
                <a:gd name="T59" fmla="*/ 2147483646 h 701"/>
                <a:gd name="T60" fmla="*/ 2147483646 w 1007"/>
                <a:gd name="T61" fmla="*/ 2147483646 h 7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7"/>
                <a:gd name="T94" fmla="*/ 0 h 701"/>
                <a:gd name="T95" fmla="*/ 1007 w 1007"/>
                <a:gd name="T96" fmla="*/ 701 h 7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7" h="701">
                  <a:moveTo>
                    <a:pt x="94" y="522"/>
                  </a:moveTo>
                  <a:lnTo>
                    <a:pt x="94" y="522"/>
                  </a:lnTo>
                  <a:lnTo>
                    <a:pt x="214" y="638"/>
                  </a:lnTo>
                  <a:lnTo>
                    <a:pt x="356" y="522"/>
                  </a:lnTo>
                  <a:lnTo>
                    <a:pt x="280" y="522"/>
                  </a:lnTo>
                  <a:cubicBezTo>
                    <a:pt x="265" y="522"/>
                    <a:pt x="253" y="510"/>
                    <a:pt x="253" y="495"/>
                  </a:cubicBezTo>
                  <a:cubicBezTo>
                    <a:pt x="253" y="294"/>
                    <a:pt x="381" y="146"/>
                    <a:pt x="622" y="67"/>
                  </a:cubicBezTo>
                  <a:cubicBezTo>
                    <a:pt x="624" y="66"/>
                    <a:pt x="627" y="65"/>
                    <a:pt x="630" y="64"/>
                  </a:cubicBezTo>
                  <a:cubicBezTo>
                    <a:pt x="458" y="86"/>
                    <a:pt x="333" y="143"/>
                    <a:pt x="256" y="233"/>
                  </a:cubicBezTo>
                  <a:cubicBezTo>
                    <a:pt x="155" y="352"/>
                    <a:pt x="175" y="489"/>
                    <a:pt x="176" y="491"/>
                  </a:cubicBezTo>
                  <a:cubicBezTo>
                    <a:pt x="177" y="499"/>
                    <a:pt x="175" y="506"/>
                    <a:pt x="170" y="512"/>
                  </a:cubicBezTo>
                  <a:cubicBezTo>
                    <a:pt x="164" y="518"/>
                    <a:pt x="157" y="522"/>
                    <a:pt x="149" y="522"/>
                  </a:cubicBezTo>
                  <a:lnTo>
                    <a:pt x="94" y="522"/>
                  </a:lnTo>
                  <a:close/>
                  <a:moveTo>
                    <a:pt x="212" y="701"/>
                  </a:moveTo>
                  <a:lnTo>
                    <a:pt x="212" y="701"/>
                  </a:lnTo>
                  <a:cubicBezTo>
                    <a:pt x="205" y="701"/>
                    <a:pt x="199" y="698"/>
                    <a:pt x="194" y="693"/>
                  </a:cubicBezTo>
                  <a:lnTo>
                    <a:pt x="10" y="514"/>
                  </a:lnTo>
                  <a:cubicBezTo>
                    <a:pt x="2" y="507"/>
                    <a:pt x="0" y="495"/>
                    <a:pt x="4" y="485"/>
                  </a:cubicBezTo>
                  <a:cubicBezTo>
                    <a:pt x="8" y="475"/>
                    <a:pt x="18" y="468"/>
                    <a:pt x="28" y="468"/>
                  </a:cubicBezTo>
                  <a:lnTo>
                    <a:pt x="120" y="468"/>
                  </a:lnTo>
                  <a:cubicBezTo>
                    <a:pt x="119" y="415"/>
                    <a:pt x="127" y="302"/>
                    <a:pt x="215" y="199"/>
                  </a:cubicBezTo>
                  <a:cubicBezTo>
                    <a:pt x="327" y="67"/>
                    <a:pt x="526" y="0"/>
                    <a:pt x="808" y="0"/>
                  </a:cubicBezTo>
                  <a:cubicBezTo>
                    <a:pt x="862" y="0"/>
                    <a:pt x="921" y="3"/>
                    <a:pt x="982" y="8"/>
                  </a:cubicBezTo>
                  <a:cubicBezTo>
                    <a:pt x="996" y="9"/>
                    <a:pt x="1007" y="21"/>
                    <a:pt x="1006" y="36"/>
                  </a:cubicBezTo>
                  <a:cubicBezTo>
                    <a:pt x="1006" y="50"/>
                    <a:pt x="994" y="61"/>
                    <a:pt x="980" y="61"/>
                  </a:cubicBezTo>
                  <a:cubicBezTo>
                    <a:pt x="973" y="61"/>
                    <a:pt x="335" y="66"/>
                    <a:pt x="308" y="468"/>
                  </a:cubicBezTo>
                  <a:lnTo>
                    <a:pt x="431" y="468"/>
                  </a:lnTo>
                  <a:cubicBezTo>
                    <a:pt x="442" y="468"/>
                    <a:pt x="452" y="475"/>
                    <a:pt x="456" y="486"/>
                  </a:cubicBezTo>
                  <a:cubicBezTo>
                    <a:pt x="459" y="497"/>
                    <a:pt x="456" y="509"/>
                    <a:pt x="447" y="516"/>
                  </a:cubicBezTo>
                  <a:lnTo>
                    <a:pt x="229" y="694"/>
                  </a:lnTo>
                  <a:cubicBezTo>
                    <a:pt x="224" y="699"/>
                    <a:pt x="218" y="701"/>
                    <a:pt x="212" y="701"/>
                  </a:cubicBezTo>
                  <a:close/>
                </a:path>
              </a:pathLst>
            </a:custGeom>
            <a:solidFill>
              <a:srgbClr val="B5B5B5"/>
            </a:solidFill>
            <a:ln>
              <a:noFill/>
            </a:ln>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文本框 470"/>
            <p:cNvSpPr txBox="1"/>
            <p:nvPr/>
          </p:nvSpPr>
          <p:spPr>
            <a:xfrm>
              <a:off x="6685665" y="1355924"/>
              <a:ext cx="1975221" cy="369332"/>
            </a:xfrm>
            <a:prstGeom prst="rect">
              <a:avLst/>
            </a:prstGeom>
            <a:noFill/>
          </p:spPr>
          <p:txBody>
            <a:bodyPr wrap="none" rtlCol="0">
              <a:spAutoFit/>
            </a:bodyPr>
            <a:lstStyle/>
            <a:p>
              <a:pP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Clients or servers</a:t>
              </a:r>
            </a:p>
          </p:txBody>
        </p:sp>
        <p:sp>
          <p:nvSpPr>
            <p:cNvPr id="472" name="文本框 471"/>
            <p:cNvSpPr txBox="1"/>
            <p:nvPr/>
          </p:nvSpPr>
          <p:spPr>
            <a:xfrm>
              <a:off x="4555767" y="4512170"/>
              <a:ext cx="1439818" cy="338554"/>
            </a:xfrm>
            <a:prstGeom prst="rect">
              <a:avLst/>
            </a:prstGeom>
            <a:noFill/>
          </p:spPr>
          <p:txBody>
            <a:bodyPr wrap="none" rtlCol="0">
              <a:spAutoFit/>
            </a:bodyPr>
            <a:lstStyle/>
            <a:p>
              <a:pPr fontAlgn="ct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Virtualization</a:t>
              </a:r>
            </a:p>
          </p:txBody>
        </p:sp>
      </p:grpSp>
    </p:spTree>
    <p:extLst>
      <p:ext uri="{BB962C8B-B14F-4D97-AF65-F5344CB8AC3E}">
        <p14:creationId xmlns:p14="http://schemas.microsoft.com/office/powerpoint/2010/main" val="150883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Cloud Storage</a:t>
            </a:r>
          </a:p>
        </p:txBody>
      </p:sp>
      <p:sp>
        <p:nvSpPr>
          <p:cNvPr id="3" name="文本占位符 2"/>
          <p:cNvSpPr>
            <a:spLocks noGrp="1"/>
          </p:cNvSpPr>
          <p:nvPr>
            <p:ph type="body" sz="quarter" idx="10"/>
          </p:nvPr>
        </p:nvSpPr>
        <p:spPr/>
        <p:txBody>
          <a:bodyPr/>
          <a:lstStyle/>
          <a:p>
            <a:r>
              <a:rPr lang="en-US" sz="1800" dirty="0"/>
              <a:t>The cloud storage system combines multiple storage devices, applications, and services. It uses highly virtualized multi-tenant infrastructure to provide scalable storage resources for enterprises. Those storage resources can be dynamically configured based on organization requirements.</a:t>
            </a:r>
          </a:p>
        </p:txBody>
      </p:sp>
      <p:grpSp>
        <p:nvGrpSpPr>
          <p:cNvPr id="61" name="组合 60"/>
          <p:cNvGrpSpPr/>
          <p:nvPr/>
        </p:nvGrpSpPr>
        <p:grpSpPr>
          <a:xfrm>
            <a:off x="911269" y="3106720"/>
            <a:ext cx="2961440" cy="2519471"/>
            <a:chOff x="1401285" y="3268763"/>
            <a:chExt cx="2961440" cy="2519471"/>
          </a:xfrm>
        </p:grpSpPr>
        <p:grpSp>
          <p:nvGrpSpPr>
            <p:cNvPr id="62" name="组合 61"/>
            <p:cNvGrpSpPr/>
            <p:nvPr/>
          </p:nvGrpSpPr>
          <p:grpSpPr>
            <a:xfrm>
              <a:off x="1401285" y="3268763"/>
              <a:ext cx="2961440" cy="1176234"/>
              <a:chOff x="1616250" y="3355913"/>
              <a:chExt cx="3037342" cy="1206381"/>
            </a:xfrm>
          </p:grpSpPr>
          <p:pic>
            <p:nvPicPr>
              <p:cNvPr id="64" name="Picture 3" descr="C:\Users\Administrator\Desktop\2-shutterstock_194350061 [转换]-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17" y="3355913"/>
                <a:ext cx="1613309" cy="10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椭圆 64"/>
              <p:cNvSpPr/>
              <p:nvPr/>
            </p:nvSpPr>
            <p:spPr bwMode="auto">
              <a:xfrm>
                <a:off x="2116634" y="3411932"/>
                <a:ext cx="2036574" cy="691698"/>
              </a:xfrm>
              <a:prstGeom prst="ellipse">
                <a:avLst/>
              </a:prstGeom>
              <a:gradFill flip="none" rotWithShape="1">
                <a:gsLst>
                  <a:gs pos="0">
                    <a:srgbClr val="3BB9C8">
                      <a:alpha val="25000"/>
                    </a:srgbClr>
                  </a:gs>
                  <a:gs pos="100000">
                    <a:schemeClr val="bg1"/>
                  </a:gs>
                </a:gsLst>
                <a:path path="shape">
                  <a:fillToRect l="50000" t="50000" r="50000" b="50000"/>
                </a:path>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1"/>
              <a:lstStyle/>
              <a:p>
                <a:pPr indent="-151146" algn="ctr">
                  <a:lnSpc>
                    <a:spcPct val="90000"/>
                  </a:lnSpc>
                  <a:spcBef>
                    <a:spcPct val="20000"/>
                  </a:spcBef>
                  <a:buClr>
                    <a:srgbClr val="CC9900"/>
                  </a:buClr>
                  <a:buSzPct val="100000"/>
                  <a:defRPr/>
                </a:pPr>
                <a:endParaRPr lang="zh-CN" altLang="en-US" sz="2000" dirty="0">
                  <a:solidFill>
                    <a:schemeClr val="tx1"/>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椭圆 65"/>
              <p:cNvSpPr/>
              <p:nvPr/>
            </p:nvSpPr>
            <p:spPr bwMode="auto">
              <a:xfrm>
                <a:off x="1616250" y="3852346"/>
                <a:ext cx="3037342" cy="709948"/>
              </a:xfrm>
              <a:prstGeom prst="ellipse">
                <a:avLst/>
              </a:prstGeom>
              <a:gradFill flip="none" rotWithShape="1">
                <a:gsLst>
                  <a:gs pos="0">
                    <a:srgbClr val="3BB9C8">
                      <a:alpha val="25000"/>
                    </a:srgbClr>
                  </a:gs>
                  <a:gs pos="100000">
                    <a:schemeClr val="bg1"/>
                  </a:gs>
                </a:gsLst>
                <a:path path="shape">
                  <a:fillToRect l="50000" t="50000" r="50000" b="50000"/>
                </a:path>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1"/>
              <a:lstStyle/>
              <a:p>
                <a:pPr indent="-151146" algn="ctr">
                  <a:lnSpc>
                    <a:spcPct val="90000"/>
                  </a:lnSpc>
                  <a:spcBef>
                    <a:spcPct val="20000"/>
                  </a:spcBef>
                  <a:buClr>
                    <a:srgbClr val="CC9900"/>
                  </a:buClr>
                  <a:buSzPct val="100000"/>
                  <a:defRPr/>
                </a:pPr>
                <a:endParaRPr lang="zh-CN" altLang="en-US" sz="2000" dirty="0">
                  <a:solidFill>
                    <a:schemeClr val="tx1"/>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63" name="矩形 62"/>
            <p:cNvSpPr/>
            <p:nvPr/>
          </p:nvSpPr>
          <p:spPr bwMode="auto">
            <a:xfrm>
              <a:off x="1648336" y="4310906"/>
              <a:ext cx="2489267" cy="1477328"/>
            </a:xfrm>
            <a:prstGeom prst="rect">
              <a:avLst/>
            </a:prstGeom>
          </p:spPr>
          <p:txBody>
            <a:bodyPr wrap="square" anchor="ctr">
              <a:spAutoFit/>
            </a:bodyPr>
            <a:lstStyle/>
            <a:p>
              <a:pPr algn="ctr" defTabSz="658326" fontAlgn="ctr">
                <a:lnSpc>
                  <a:spcPct val="150000"/>
                </a:lnSpc>
                <a:buClr>
                  <a:srgbClr val="CC9900"/>
                </a:buClr>
                <a:buSzPct val="60000"/>
                <a:defRPr/>
              </a:pPr>
              <a:r>
                <a:rPr lang="en-US" altLang="zh-CN" sz="2000" b="1" dirty="0">
                  <a:latin typeface="Huawei Sans" panose="020C0503030203020204" pitchFamily="34" charset="0"/>
                  <a:cs typeface="+mn-ea"/>
                  <a:sym typeface="Huawei Sans" panose="020C0503030203020204" pitchFamily="34" charset="0"/>
                </a:rPr>
                <a:t>Converged</a:t>
              </a:r>
            </a:p>
            <a:p>
              <a:pPr algn="ctr" defTabSz="658326" fontAlgn="ctr">
                <a:lnSpc>
                  <a:spcPct val="150000"/>
                </a:lnSpc>
                <a:buClr>
                  <a:srgbClr val="CC9900"/>
                </a:buClr>
                <a:buSzPct val="60000"/>
                <a:defRPr/>
              </a:pPr>
              <a:r>
                <a:rPr lang="en-US" altLang="zh-CN" sz="2000" b="1" dirty="0">
                  <a:latin typeface="Huawei Sans" panose="020C0503030203020204" pitchFamily="34" charset="0"/>
                  <a:cs typeface="+mn-ea"/>
                  <a:sym typeface="Huawei Sans" panose="020C0503030203020204" pitchFamily="34" charset="0"/>
                </a:rPr>
                <a:t>Elastic</a:t>
              </a:r>
            </a:p>
            <a:p>
              <a:pPr algn="ctr" defTabSz="658326" fontAlgn="ctr">
                <a:lnSpc>
                  <a:spcPct val="150000"/>
                </a:lnSpc>
                <a:buClr>
                  <a:srgbClr val="CC9900"/>
                </a:buClr>
                <a:buSzPct val="60000"/>
                <a:defRPr/>
              </a:pPr>
              <a:r>
                <a:rPr lang="en-US" altLang="zh-CN" sz="2000" b="1" dirty="0">
                  <a:latin typeface="Huawei Sans" panose="020C0503030203020204" pitchFamily="34" charset="0"/>
                  <a:cs typeface="+mn-ea"/>
                  <a:sym typeface="Huawei Sans" panose="020C0503030203020204" pitchFamily="34" charset="0"/>
                </a:rPr>
                <a:t>Open</a:t>
              </a:r>
            </a:p>
          </p:txBody>
        </p:sp>
      </p:grpSp>
      <p:grpSp>
        <p:nvGrpSpPr>
          <p:cNvPr id="67" name="组合 66"/>
          <p:cNvGrpSpPr/>
          <p:nvPr/>
        </p:nvGrpSpPr>
        <p:grpSpPr>
          <a:xfrm>
            <a:off x="4687135" y="2316753"/>
            <a:ext cx="6773027" cy="3651326"/>
            <a:chOff x="6006490" y="2085213"/>
            <a:chExt cx="4801303" cy="3874303"/>
          </a:xfrm>
        </p:grpSpPr>
        <p:sp>
          <p:nvSpPr>
            <p:cNvPr id="68" name="梯形 67"/>
            <p:cNvSpPr>
              <a:spLocks/>
            </p:cNvSpPr>
            <p:nvPr/>
          </p:nvSpPr>
          <p:spPr>
            <a:xfrm>
              <a:off x="6021060" y="2562610"/>
              <a:ext cx="4772554" cy="544110"/>
            </a:xfrm>
            <a:prstGeom prst="trapezoid">
              <a:avLst>
                <a:gd name="adj" fmla="val 143909"/>
              </a:avLst>
            </a:prstGeom>
            <a:gradFill flip="none" rotWithShape="1">
              <a:gsLst>
                <a:gs pos="92673">
                  <a:srgbClr val="30B5C5"/>
                </a:gs>
                <a:gs pos="0">
                  <a:schemeClr val="accent6">
                    <a:lumMod val="5000"/>
                    <a:lumOff val="95000"/>
                  </a:schemeClr>
                </a:gs>
                <a:gs pos="74000">
                  <a:srgbClr val="56C4D2"/>
                </a:gs>
                <a:gs pos="84000">
                  <a:srgbClr val="30B5C5"/>
                </a:gs>
                <a:gs pos="100000">
                  <a:srgbClr val="94DAE2"/>
                </a:gs>
              </a:gsLst>
              <a:lin ang="5400000" scaled="1"/>
              <a:tileRect/>
            </a:gra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7"/>
            <p:cNvSpPr>
              <a:spLocks/>
            </p:cNvSpPr>
            <p:nvPr/>
          </p:nvSpPr>
          <p:spPr bwMode="auto">
            <a:xfrm>
              <a:off x="8938550" y="2098247"/>
              <a:ext cx="1127334"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BEE9EE"/>
                </a:gs>
                <a:gs pos="100000">
                  <a:schemeClr val="bg1"/>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7"/>
            <p:cNvSpPr>
              <a:spLocks/>
            </p:cNvSpPr>
            <p:nvPr/>
          </p:nvSpPr>
          <p:spPr bwMode="auto">
            <a:xfrm>
              <a:off x="7018992" y="2098246"/>
              <a:ext cx="1128681"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BEE9EE"/>
                </a:gs>
                <a:gs pos="100000">
                  <a:schemeClr val="bg1"/>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71" name="Picture 2" descr="C:\Users\Administrator\Desktop\shutterstock_270016316 [转换]-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8057" y="2085213"/>
              <a:ext cx="1158148" cy="84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 descr="C:\Users\Administrator\Desktop\shutterstock_270016316 [转换]-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8499" y="2085213"/>
              <a:ext cx="1159531" cy="84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7"/>
            <p:cNvSpPr>
              <a:spLocks/>
            </p:cNvSpPr>
            <p:nvPr/>
          </p:nvSpPr>
          <p:spPr bwMode="auto">
            <a:xfrm>
              <a:off x="8938550" y="2098246"/>
              <a:ext cx="1127334"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94DAE2">
                    <a:alpha val="57000"/>
                  </a:srgbClr>
                </a:gs>
                <a:gs pos="100000">
                  <a:schemeClr val="bg1"/>
                </a:gs>
              </a:gsLst>
              <a:path path="circle">
                <a:fillToRect l="50000" t="50000" r="50000" b="50000"/>
              </a:path>
              <a:tileRect/>
            </a:gradFill>
            <a:ln w="19050" cap="flat" cmpd="sng" algn="ctr">
              <a:gradFill>
                <a:gsLst>
                  <a:gs pos="0">
                    <a:schemeClr val="accent1">
                      <a:lumMod val="5000"/>
                      <a:lumOff val="95000"/>
                    </a:schemeClr>
                  </a:gs>
                  <a:gs pos="74000">
                    <a:srgbClr val="BEE9EE"/>
                  </a:gs>
                  <a:gs pos="83000">
                    <a:srgbClr val="30B5C5"/>
                  </a:gs>
                  <a:gs pos="100000">
                    <a:srgbClr val="DDDDDD"/>
                  </a:gs>
                </a:gsLst>
                <a:lin ang="5400000" scaled="1"/>
              </a:gra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 name="Freeform 7"/>
            <p:cNvSpPr>
              <a:spLocks/>
            </p:cNvSpPr>
            <p:nvPr/>
          </p:nvSpPr>
          <p:spPr bwMode="auto">
            <a:xfrm>
              <a:off x="7018992" y="2098246"/>
              <a:ext cx="1128681" cy="801179"/>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94DAE2">
                    <a:alpha val="57000"/>
                  </a:srgbClr>
                </a:gs>
                <a:gs pos="100000">
                  <a:schemeClr val="bg1"/>
                </a:gs>
              </a:gsLst>
              <a:path path="circle">
                <a:fillToRect l="50000" t="50000" r="50000" b="50000"/>
              </a:path>
              <a:tileRect/>
            </a:gradFill>
            <a:ln w="19050" cap="flat" cmpd="sng" algn="ctr">
              <a:gradFill>
                <a:gsLst>
                  <a:gs pos="0">
                    <a:schemeClr val="accent1">
                      <a:lumMod val="5000"/>
                      <a:lumOff val="95000"/>
                    </a:schemeClr>
                  </a:gs>
                  <a:gs pos="74000">
                    <a:srgbClr val="BEE9EE"/>
                  </a:gs>
                  <a:gs pos="83000">
                    <a:srgbClr val="30B5C5"/>
                  </a:gs>
                  <a:gs pos="100000">
                    <a:srgbClr val="DDDDDD"/>
                  </a:gs>
                </a:gsLst>
                <a:lin ang="5400000" scaled="1"/>
              </a:gradFill>
              <a:prstDash val="solid"/>
              <a:headEnd type="none" w="med" len="med"/>
              <a:tailEnd type="none" w="med" len="med"/>
            </a:ln>
            <a:effectLst/>
          </p:spPr>
          <p:txBody>
            <a:bodyPr wrap="none" lIns="121948" tIns="60974" rIns="121948" bIns="60974" anchor="ctr" anchorCtr="1"/>
            <a:lstStyle/>
            <a:p>
              <a:pPr algn="ctr" defTabSz="1289879">
                <a:lnSpc>
                  <a:spcPct val="90000"/>
                </a:lnSpc>
                <a:spcBef>
                  <a:spcPct val="20000"/>
                </a:spcBef>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梯形 81"/>
            <p:cNvSpPr/>
            <p:nvPr/>
          </p:nvSpPr>
          <p:spPr>
            <a:xfrm rot="10800000">
              <a:off x="6006490" y="3912300"/>
              <a:ext cx="4801303" cy="646710"/>
            </a:xfrm>
            <a:prstGeom prst="trapezoid">
              <a:avLst>
                <a:gd name="adj" fmla="val 442723"/>
              </a:avLst>
            </a:prstGeom>
            <a:gradFill flip="none" rotWithShape="1">
              <a:gsLst>
                <a:gs pos="0">
                  <a:srgbClr val="56C4D2"/>
                </a:gs>
                <a:gs pos="100000">
                  <a:schemeClr val="bg1"/>
                </a:gs>
              </a:gsLst>
              <a:lin ang="5400000" scaled="0"/>
              <a:tileRect/>
            </a:gradFill>
            <a:ln w="25400" cap="flat" cmpd="sng" algn="ctr">
              <a:noFill/>
              <a:prstDash val="solid"/>
            </a:ln>
            <a:effectLst/>
          </p:spPr>
          <p:txBody>
            <a:bodyPr lIns="342725" tIns="48363" rIns="96724" bIns="48363" anchor="ctr"/>
            <a:lstStyle/>
            <a:p>
              <a:pPr marL="0" lvl="1" algn="ctr" defTabSz="967217">
                <a:spcAft>
                  <a:spcPts val="635"/>
                </a:spcAft>
                <a:buClr>
                  <a:srgbClr val="990000"/>
                </a:buClr>
                <a:buSzPct val="75000"/>
                <a:defRPr/>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6" name="TextBox 161"/>
            <p:cNvSpPr txBox="1"/>
            <p:nvPr/>
          </p:nvSpPr>
          <p:spPr bwMode="auto">
            <a:xfrm>
              <a:off x="8777469" y="2316754"/>
              <a:ext cx="1449744" cy="580618"/>
            </a:xfrm>
            <a:prstGeom prst="rect">
              <a:avLst/>
            </a:prstGeom>
            <a:noFill/>
          </p:spPr>
          <p:txBody>
            <a:bodyPr lIns="115189" tIns="57595" rIns="115189" bIns="57595">
              <a:spAutoFit/>
            </a:bodyPr>
            <a:lstStyle/>
            <a:p>
              <a:pPr algn="ctr" defTabSz="1289879" fontAlgn="ctr">
                <a:defRPr/>
              </a:pPr>
              <a:r>
                <a:rPr lang="en-US" altLang="zh-CN" sz="1400" dirty="0">
                  <a:latin typeface="Huawei Sans" panose="020C0503030203020204" pitchFamily="34" charset="0"/>
                  <a:cs typeface="+mn-ea"/>
                  <a:sym typeface="Huawei Sans" panose="020C0503030203020204" pitchFamily="34" charset="0"/>
                </a:rPr>
                <a:t>New</a:t>
              </a:r>
            </a:p>
            <a:p>
              <a:pPr algn="ctr" defTabSz="1289879" fontAlgn="ctr">
                <a:defRPr/>
              </a:pPr>
              <a:r>
                <a:rPr lang="en-US" altLang="zh-CN" sz="1400" dirty="0">
                  <a:latin typeface="Huawei Sans" panose="020C0503030203020204" pitchFamily="34" charset="0"/>
                  <a:cs typeface="+mn-ea"/>
                  <a:sym typeface="Huawei Sans" panose="020C0503030203020204" pitchFamily="34" charset="0"/>
                </a:rPr>
                <a:t>applications</a:t>
              </a:r>
            </a:p>
          </p:txBody>
        </p:sp>
        <p:sp>
          <p:nvSpPr>
            <p:cNvPr id="77" name="TextBox 162"/>
            <p:cNvSpPr txBox="1"/>
            <p:nvPr/>
          </p:nvSpPr>
          <p:spPr bwMode="auto">
            <a:xfrm>
              <a:off x="6872526" y="2316754"/>
              <a:ext cx="1451476" cy="580618"/>
            </a:xfrm>
            <a:prstGeom prst="rect">
              <a:avLst/>
            </a:prstGeom>
            <a:noFill/>
          </p:spPr>
          <p:txBody>
            <a:bodyPr lIns="115189" tIns="57595" rIns="115189" bIns="57595">
              <a:spAutoFit/>
            </a:bodyPr>
            <a:lstStyle/>
            <a:p>
              <a:pPr algn="ctr" defTabSz="1289879" fontAlgn="ctr">
                <a:defRPr/>
              </a:pPr>
              <a:r>
                <a:rPr lang="en-US" altLang="zh-CN" sz="1400" dirty="0">
                  <a:latin typeface="Huawei Sans" panose="020C0503030203020204" pitchFamily="34" charset="0"/>
                  <a:cs typeface="+mn-ea"/>
                  <a:sym typeface="Huawei Sans" panose="020C0503030203020204" pitchFamily="34" charset="0"/>
                </a:rPr>
                <a:t>Legacy </a:t>
              </a:r>
            </a:p>
            <a:p>
              <a:pPr algn="ctr" defTabSz="1289879" fontAlgn="ctr">
                <a:defRPr/>
              </a:pPr>
              <a:r>
                <a:rPr lang="en-US" altLang="zh-CN" sz="1400" dirty="0">
                  <a:latin typeface="Huawei Sans" panose="020C0503030203020204" pitchFamily="34" charset="0"/>
                  <a:cs typeface="+mn-ea"/>
                  <a:sym typeface="Huawei Sans" panose="020C0503030203020204" pitchFamily="34" charset="0"/>
                </a:rPr>
                <a:t>applications</a:t>
              </a:r>
            </a:p>
          </p:txBody>
        </p:sp>
        <p:sp>
          <p:nvSpPr>
            <p:cNvPr id="78" name="矩形 77"/>
            <p:cNvSpPr/>
            <p:nvPr/>
          </p:nvSpPr>
          <p:spPr bwMode="auto">
            <a:xfrm>
              <a:off x="6044595" y="4676875"/>
              <a:ext cx="4763198" cy="1282641"/>
            </a:xfrm>
            <a:prstGeom prst="rect">
              <a:avLst/>
            </a:prstGeom>
            <a:solidFill>
              <a:schemeClr val="bg1">
                <a:alpha val="50000"/>
              </a:schemeClr>
            </a:solidFill>
            <a:ln w="25400" cap="flat" cmpd="sng" algn="ctr">
              <a:solidFill>
                <a:srgbClr val="30B5C5"/>
              </a:solidFill>
              <a:prstDash val="solid"/>
            </a:ln>
            <a:effectLst>
              <a:outerShdw blurRad="50800" dist="38100" dir="2700000" algn="tl" rotWithShape="0">
                <a:prstClr val="black">
                  <a:alpha val="40000"/>
                </a:prstClr>
              </a:outerShdw>
            </a:effectLst>
          </p:spPr>
          <p:txBody>
            <a:bodyPr lIns="342725" tIns="48363" rIns="96724" bIns="48363" anchor="ctr"/>
            <a:lstStyle/>
            <a:p>
              <a:pPr defTabSz="510206">
                <a:defRPr/>
              </a:pPr>
              <a:endParaRPr lang="zh-CN" altLang="en-US"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矩形 78"/>
            <p:cNvSpPr/>
            <p:nvPr/>
          </p:nvSpPr>
          <p:spPr>
            <a:xfrm>
              <a:off x="9256306"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Object storage service</a:t>
              </a:r>
            </a:p>
          </p:txBody>
        </p:sp>
        <p:sp>
          <p:nvSpPr>
            <p:cNvPr id="80" name="矩形 79"/>
            <p:cNvSpPr/>
            <p:nvPr/>
          </p:nvSpPr>
          <p:spPr>
            <a:xfrm>
              <a:off x="7714360"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File storage service</a:t>
              </a:r>
            </a:p>
          </p:txBody>
        </p:sp>
        <p:sp>
          <p:nvSpPr>
            <p:cNvPr id="81" name="矩形 80"/>
            <p:cNvSpPr/>
            <p:nvPr/>
          </p:nvSpPr>
          <p:spPr>
            <a:xfrm>
              <a:off x="6172414" y="4794362"/>
              <a:ext cx="1403594"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dash"/>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Block storage service</a:t>
              </a:r>
            </a:p>
          </p:txBody>
        </p:sp>
        <p:sp>
          <p:nvSpPr>
            <p:cNvPr id="82" name="矩形 81"/>
            <p:cNvSpPr/>
            <p:nvPr/>
          </p:nvSpPr>
          <p:spPr>
            <a:xfrm>
              <a:off x="6172414" y="5555662"/>
              <a:ext cx="4487486"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Universal hardware platforms</a:t>
              </a:r>
            </a:p>
          </p:txBody>
        </p:sp>
        <p:sp>
          <p:nvSpPr>
            <p:cNvPr id="83" name="圓角矩形 19"/>
            <p:cNvSpPr>
              <a:spLocks/>
            </p:cNvSpPr>
            <p:nvPr/>
          </p:nvSpPr>
          <p:spPr>
            <a:xfrm>
              <a:off x="6021060" y="3128432"/>
              <a:ext cx="4772554" cy="171736"/>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a:lnSpc>
                  <a:spcPct val="90000"/>
                </a:lnSpc>
                <a:spcBef>
                  <a:spcPct val="20000"/>
                </a:spcBef>
                <a:defRPr/>
              </a:pPr>
              <a:endParaRPr lang="zh-TW"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矩形 83"/>
            <p:cNvSpPr/>
            <p:nvPr/>
          </p:nvSpPr>
          <p:spPr>
            <a:xfrm>
              <a:off x="6172414" y="5175012"/>
              <a:ext cx="4487486" cy="32939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Storage device and storage node</a:t>
              </a:r>
            </a:p>
          </p:txBody>
        </p:sp>
        <p:sp>
          <p:nvSpPr>
            <p:cNvPr id="86" name="圓角矩形 19"/>
            <p:cNvSpPr/>
            <p:nvPr/>
          </p:nvSpPr>
          <p:spPr>
            <a:xfrm>
              <a:off x="6021060" y="3529863"/>
              <a:ext cx="4772554" cy="339440"/>
            </a:xfrm>
            <a:prstGeom prst="rect">
              <a:avLst/>
            </a:prstGeom>
            <a:gradFill flip="none" rotWithShape="1">
              <a:gsLst>
                <a:gs pos="0">
                  <a:schemeClr val="bg1"/>
                </a:gs>
                <a:gs pos="100000">
                  <a:srgbClr val="30B5C5"/>
                </a:gs>
              </a:gsLst>
              <a:path path="rect">
                <a:fillToRect l="50000" t="50000" r="50000" b="50000"/>
              </a:path>
              <a:tileRect/>
            </a:gradFill>
            <a:ln w="9525" cap="flat" cmpd="sng" algn="ctr">
              <a:noFill/>
              <a:prstDash val="solid"/>
              <a:headEnd type="none" w="med" len="med"/>
              <a:tailEnd type="none" w="med" len="med"/>
            </a:ln>
            <a:effectLst/>
          </p:spPr>
          <p:txBody>
            <a:bodyPr wrap="none" lIns="96724" tIns="48363" rIns="96724" bIns="48363" anchor="ctr" anchorCtr="1"/>
            <a:lstStyle/>
            <a:p>
              <a:pPr algn="ctr" defTabSz="1289879" fontAlgn="ctr">
                <a:lnSpc>
                  <a:spcPct val="90000"/>
                </a:lnSpc>
                <a:spcBef>
                  <a:spcPct val="20000"/>
                </a:spcBef>
                <a:defRPr/>
              </a:pPr>
              <a:r>
                <a:rPr lang="en-US" altLang="zh-CN" sz="1400" dirty="0">
                  <a:latin typeface="Huawei Sans" panose="020C0503030203020204" pitchFamily="34" charset="0"/>
                  <a:cs typeface="+mn-ea"/>
                  <a:sym typeface="Huawei Sans" panose="020C0503030203020204" pitchFamily="34" charset="0"/>
                </a:rPr>
                <a:t>Protocol and interface</a:t>
              </a:r>
            </a:p>
          </p:txBody>
        </p:sp>
      </p:grpSp>
      <p:sp>
        <p:nvSpPr>
          <p:cNvPr id="60" name="Freeform 16"/>
          <p:cNvSpPr>
            <a:spLocks/>
          </p:cNvSpPr>
          <p:nvPr/>
        </p:nvSpPr>
        <p:spPr bwMode="auto">
          <a:xfrm rot="16200000" flipV="1">
            <a:off x="2513167" y="3753589"/>
            <a:ext cx="3111137" cy="1236797"/>
          </a:xfrm>
          <a:custGeom>
            <a:avLst/>
            <a:gdLst>
              <a:gd name="T0" fmla="*/ 1190 w 1190"/>
              <a:gd name="T1" fmla="*/ 0 h 574"/>
              <a:gd name="T2" fmla="*/ 704 w 1190"/>
              <a:gd name="T3" fmla="*/ 0 h 574"/>
              <a:gd name="T4" fmla="*/ 595 w 1190"/>
              <a:gd name="T5" fmla="*/ 166 h 574"/>
              <a:gd name="T6" fmla="*/ 595 w 1190"/>
              <a:gd name="T7" fmla="*/ 166 h 574"/>
              <a:gd name="T8" fmla="*/ 595 w 1190"/>
              <a:gd name="T9" fmla="*/ 166 h 574"/>
              <a:gd name="T10" fmla="*/ 486 w 1190"/>
              <a:gd name="T11" fmla="*/ 0 h 574"/>
              <a:gd name="T12" fmla="*/ 0 w 1190"/>
              <a:gd name="T13" fmla="*/ 0 h 574"/>
              <a:gd name="T14" fmla="*/ 501 w 1190"/>
              <a:gd name="T15" fmla="*/ 424 h 574"/>
              <a:gd name="T16" fmla="*/ 501 w 1190"/>
              <a:gd name="T17" fmla="*/ 424 h 574"/>
              <a:gd name="T18" fmla="*/ 501 w 1190"/>
              <a:gd name="T19" fmla="*/ 424 h 574"/>
              <a:gd name="T20" fmla="*/ 501 w 1190"/>
              <a:gd name="T21" fmla="*/ 425 h 574"/>
              <a:gd name="T22" fmla="*/ 395 w 1190"/>
              <a:gd name="T23" fmla="*/ 425 h 574"/>
              <a:gd name="T24" fmla="*/ 598 w 1190"/>
              <a:gd name="T25" fmla="*/ 574 h 574"/>
              <a:gd name="T26" fmla="*/ 801 w 1190"/>
              <a:gd name="T27" fmla="*/ 425 h 574"/>
              <a:gd name="T28" fmla="*/ 689 w 1190"/>
              <a:gd name="T29" fmla="*/ 425 h 574"/>
              <a:gd name="T30" fmla="*/ 689 w 1190"/>
              <a:gd name="T31" fmla="*/ 424 h 574"/>
              <a:gd name="T32" fmla="*/ 1190 w 1190"/>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574">
                <a:moveTo>
                  <a:pt x="1190" y="0"/>
                </a:moveTo>
                <a:cubicBezTo>
                  <a:pt x="704" y="0"/>
                  <a:pt x="704" y="0"/>
                  <a:pt x="704" y="0"/>
                </a:cubicBezTo>
                <a:cubicBezTo>
                  <a:pt x="704" y="0"/>
                  <a:pt x="649" y="65"/>
                  <a:pt x="595" y="166"/>
                </a:cubicBezTo>
                <a:cubicBezTo>
                  <a:pt x="595" y="166"/>
                  <a:pt x="595" y="166"/>
                  <a:pt x="595" y="166"/>
                </a:cubicBezTo>
                <a:cubicBezTo>
                  <a:pt x="595" y="166"/>
                  <a:pt x="595" y="166"/>
                  <a:pt x="595" y="166"/>
                </a:cubicBezTo>
                <a:cubicBezTo>
                  <a:pt x="541" y="65"/>
                  <a:pt x="486" y="0"/>
                  <a:pt x="486" y="0"/>
                </a:cubicBezTo>
                <a:cubicBezTo>
                  <a:pt x="0" y="0"/>
                  <a:pt x="0" y="0"/>
                  <a:pt x="0" y="0"/>
                </a:cubicBezTo>
                <a:cubicBezTo>
                  <a:pt x="313" y="135"/>
                  <a:pt x="468" y="369"/>
                  <a:pt x="501" y="424"/>
                </a:cubicBezTo>
                <a:cubicBezTo>
                  <a:pt x="501" y="424"/>
                  <a:pt x="501" y="424"/>
                  <a:pt x="501" y="424"/>
                </a:cubicBezTo>
                <a:cubicBezTo>
                  <a:pt x="501" y="424"/>
                  <a:pt x="501" y="424"/>
                  <a:pt x="501" y="424"/>
                </a:cubicBezTo>
                <a:cubicBezTo>
                  <a:pt x="501" y="424"/>
                  <a:pt x="501" y="424"/>
                  <a:pt x="501" y="425"/>
                </a:cubicBezTo>
                <a:cubicBezTo>
                  <a:pt x="395" y="425"/>
                  <a:pt x="395" y="425"/>
                  <a:pt x="395" y="425"/>
                </a:cubicBezTo>
                <a:cubicBezTo>
                  <a:pt x="598" y="574"/>
                  <a:pt x="598" y="574"/>
                  <a:pt x="598" y="574"/>
                </a:cubicBezTo>
                <a:cubicBezTo>
                  <a:pt x="801" y="425"/>
                  <a:pt x="801" y="425"/>
                  <a:pt x="801" y="425"/>
                </a:cubicBezTo>
                <a:cubicBezTo>
                  <a:pt x="689" y="425"/>
                  <a:pt x="689" y="425"/>
                  <a:pt x="689" y="425"/>
                </a:cubicBezTo>
                <a:cubicBezTo>
                  <a:pt x="689" y="424"/>
                  <a:pt x="689" y="424"/>
                  <a:pt x="689" y="424"/>
                </a:cubicBezTo>
                <a:cubicBezTo>
                  <a:pt x="722" y="369"/>
                  <a:pt x="877" y="135"/>
                  <a:pt x="1190" y="0"/>
                </a:cubicBezTo>
                <a:close/>
              </a:path>
            </a:pathLst>
          </a:custGeom>
          <a:gradFill flip="none" rotWithShape="1">
            <a:gsLst>
              <a:gs pos="0">
                <a:schemeClr val="bg1">
                  <a:lumMod val="95000"/>
                </a:schemeClr>
              </a:gs>
              <a:gs pos="100000">
                <a:schemeClr val="bg1">
                  <a:lumMod val="50000"/>
                </a:schemeClr>
              </a:gs>
            </a:gsLst>
            <a:lin ang="5400000" scaled="0"/>
            <a:tileRect/>
          </a:gradFill>
          <a:ln w="12700" algn="ctr">
            <a:noFill/>
            <a:round/>
            <a:headEnd/>
            <a:tailEnd/>
          </a:ln>
          <a:effectLst/>
        </p:spPr>
        <p:txBody>
          <a:bodyPr wrap="none" lIns="76782" tIns="38391" rIns="76782" bIns="38391" anchor="ctr"/>
          <a:lstStyle/>
          <a:p>
            <a:pPr>
              <a:buClr>
                <a:srgbClr val="990000"/>
              </a:buClr>
              <a:buSzPct val="60000"/>
              <a:defRPr/>
            </a:pPr>
            <a:endParaRPr lang="zh-CN" altLang="en-US" sz="27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9998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1+#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a:solidFill>
                  <a:schemeClr val="bg1">
                    <a:lumMod val="50000"/>
                  </a:schemeClr>
                </a:solidFill>
                <a:sym typeface="Huawei Sans" panose="020C0503030203020204" pitchFamily="34" charset="0"/>
              </a:rPr>
              <a:t>Data and Information</a:t>
            </a:r>
          </a:p>
          <a:p>
            <a:r>
              <a:rPr lang="en-US" dirty="0">
                <a:solidFill>
                  <a:schemeClr val="bg1">
                    <a:lumMod val="50000"/>
                  </a:schemeClr>
                </a:solidFill>
                <a:sym typeface="Huawei Sans" panose="020C0503030203020204" pitchFamily="34" charset="0"/>
              </a:rPr>
              <a:t>Data Storage</a:t>
            </a:r>
          </a:p>
          <a:p>
            <a:r>
              <a:rPr lang="en-US" b="1" dirty="0">
                <a:sym typeface="Huawei Sans" panose="020C0503030203020204" pitchFamily="34" charset="0"/>
              </a:rPr>
              <a:t>Development of Storage Technologies</a:t>
            </a:r>
          </a:p>
          <a:p>
            <a:pPr lvl="1"/>
            <a:r>
              <a:rPr lang="en-US" dirty="0">
                <a:solidFill>
                  <a:schemeClr val="bg1">
                    <a:lumMod val="50000"/>
                  </a:schemeClr>
                </a:solidFill>
                <a:sym typeface="Huawei Sans" panose="020C0503030203020204" pitchFamily="34" charset="0"/>
              </a:rPr>
              <a:t>Storage Architecture</a:t>
            </a:r>
          </a:p>
          <a:p>
            <a:pPr lvl="1">
              <a:buSzPct val="60000"/>
              <a:buFont typeface="Wingdings" panose="05000000000000000000" pitchFamily="2" charset="2"/>
              <a:buChar char="n"/>
            </a:pPr>
            <a:r>
              <a:rPr lang="en-US" dirty="0">
                <a:sym typeface="Huawei Sans" panose="020C0503030203020204" pitchFamily="34" charset="0"/>
              </a:rPr>
              <a:t>Storage Media</a:t>
            </a:r>
          </a:p>
          <a:p>
            <a:pPr lvl="1"/>
            <a:r>
              <a:rPr lang="en-US" dirty="0">
                <a:solidFill>
                  <a:schemeClr val="bg1">
                    <a:lumMod val="50000"/>
                  </a:schemeClr>
                </a:solidFill>
                <a:sym typeface="Huawei Sans" panose="020C0503030203020204" pitchFamily="34" charset="0"/>
              </a:rPr>
              <a:t>Interface Protocols</a:t>
            </a:r>
          </a:p>
          <a:p>
            <a:r>
              <a:rPr lang="en-US" dirty="0">
                <a:solidFill>
                  <a:schemeClr val="bg1">
                    <a:lumMod val="50000"/>
                  </a:schemeClr>
                </a:solidFill>
                <a:sym typeface="Huawei Sans" panose="020C0503030203020204" pitchFamily="34" charset="0"/>
              </a:rPr>
              <a:t>Development Trend of Storage Products</a:t>
            </a:r>
          </a:p>
        </p:txBody>
      </p:sp>
    </p:spTree>
    <p:extLst>
      <p:ext uri="{BB962C8B-B14F-4D97-AF65-F5344CB8AC3E}">
        <p14:creationId xmlns:p14="http://schemas.microsoft.com/office/powerpoint/2010/main" val="335417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History of HDDs</a:t>
            </a:r>
            <a:endParaRPr lang="zh-CN" altLang="en-US" dirty="0"/>
          </a:p>
        </p:txBody>
      </p:sp>
      <p:sp>
        <p:nvSpPr>
          <p:cNvPr id="5" name="文本占位符 4"/>
          <p:cNvSpPr>
            <a:spLocks noGrp="1"/>
          </p:cNvSpPr>
          <p:nvPr>
            <p:ph type="body" sz="quarter" idx="10"/>
          </p:nvPr>
        </p:nvSpPr>
        <p:spPr>
          <a:xfrm>
            <a:off x="731838" y="1052514"/>
            <a:ext cx="10728326" cy="632448"/>
          </a:xfrm>
        </p:spPr>
        <p:txBody>
          <a:bodyPr/>
          <a:lstStyle/>
          <a:p>
            <a:r>
              <a:rPr lang="en-US" altLang="zh-CN" dirty="0"/>
              <a:t>Larger capacity with the smaller size.</a:t>
            </a:r>
            <a:endParaRPr lang="zh-CN" altLang="en-US" dirty="0"/>
          </a:p>
        </p:txBody>
      </p:sp>
      <p:grpSp>
        <p:nvGrpSpPr>
          <p:cNvPr id="6" name="组合 5"/>
          <p:cNvGrpSpPr/>
          <p:nvPr/>
        </p:nvGrpSpPr>
        <p:grpSpPr>
          <a:xfrm>
            <a:off x="1012393" y="1789591"/>
            <a:ext cx="10171564" cy="2968572"/>
            <a:chOff x="621817" y="1221396"/>
            <a:chExt cx="10677350" cy="3116188"/>
          </a:xfrm>
        </p:grpSpPr>
        <p:graphicFrame>
          <p:nvGraphicFramePr>
            <p:cNvPr id="7" name="图示 6"/>
            <p:cNvGraphicFramePr/>
            <p:nvPr>
              <p:extLst/>
            </p:nvPr>
          </p:nvGraphicFramePr>
          <p:xfrm>
            <a:off x="621817" y="1221396"/>
            <a:ext cx="10666521" cy="268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873588"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IBM 350 RAMAC</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pPr lvl="0"/>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IBM 1301</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3036351"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IBM 3340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5215325"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Disks started to enter the civil market.</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7378089" y="3014930"/>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5.25-inch</a:t>
              </a:r>
            </a:p>
            <a:p>
              <a:pPr lvl="0" fontAlgn="ctr"/>
              <a:r>
                <a:rPr lang="en-US" altLang="zh-CN" sz="1400" dirty="0">
                  <a:latin typeface="Huawei Sans" panose="020C0503030203020204" pitchFamily="34" charset="0"/>
                </a:rPr>
                <a:t>3.5-inch</a:t>
              </a:r>
            </a:p>
            <a:p>
              <a:pPr lvl="0" fontAlgn="ctr"/>
              <a:r>
                <a:rPr lang="en-US" altLang="zh-CN" sz="1400" dirty="0">
                  <a:latin typeface="Huawei Sans" panose="020C0503030203020204" pitchFamily="34" charset="0"/>
                </a:rPr>
                <a:t>2.5-inch</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9560822" y="3014931"/>
              <a:ext cx="1738345" cy="132265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lvl="0" fontAlgn="ctr"/>
              <a:r>
                <a:rPr lang="en-US" altLang="zh-CN" sz="1400" dirty="0">
                  <a:latin typeface="Huawei Sans" panose="020C0503030203020204" pitchFamily="34" charset="0"/>
                </a:rPr>
                <a:t>1.8-inch</a:t>
              </a:r>
            </a:p>
            <a:p>
              <a:pPr lvl="0" fontAlgn="ctr"/>
              <a:r>
                <a:rPr lang="en-US" altLang="zh-CN" sz="1400" dirty="0">
                  <a:latin typeface="Huawei Sans" panose="020C0503030203020204" pitchFamily="34" charset="0"/>
                </a:rPr>
                <a:t>Hitachi: 1-inch</a:t>
              </a:r>
            </a:p>
            <a:p>
              <a:pPr lvl="0" fontAlgn="ctr"/>
              <a:r>
                <a:rPr lang="en-US" altLang="zh-CN" sz="1400" dirty="0">
                  <a:latin typeface="Huawei Sans" panose="020C0503030203020204" pitchFamily="34" charset="0"/>
                </a:rPr>
                <a:t>Toshiba: 0.85-inch</a:t>
              </a:r>
            </a:p>
            <a:p>
              <a:pPr lvl="0" fontAlgn="ctr"/>
              <a:r>
                <a:rPr lang="en-US" altLang="zh-CN" sz="1400" dirty="0">
                  <a:latin typeface="Huawei Sans" panose="020C0503030203020204" pitchFamily="34" charset="0"/>
                </a:rPr>
                <a:t>...</a:t>
              </a:r>
            </a:p>
            <a:p>
              <a:pPr algn="ct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47766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History of SSDs</a:t>
            </a:r>
          </a:p>
        </p:txBody>
      </p:sp>
      <p:sp>
        <p:nvSpPr>
          <p:cNvPr id="8" name="文本占位符 7"/>
          <p:cNvSpPr>
            <a:spLocks noGrp="1"/>
          </p:cNvSpPr>
          <p:nvPr>
            <p:ph type="body" sz="quarter" idx="10"/>
          </p:nvPr>
        </p:nvSpPr>
        <p:spPr/>
        <p:txBody>
          <a:bodyPr/>
          <a:lstStyle/>
          <a:p>
            <a:r>
              <a:rPr lang="en-US" dirty="0"/>
              <a:t>Solid-state drives (SSDs) were invented almost as early as HDDs, but were not popular at that time due to its high price and the rapid development of HDDs at the end of the 20th century.</a:t>
            </a:r>
          </a:p>
          <a:p>
            <a:r>
              <a:rPr lang="en-US" dirty="0"/>
              <a:t>With the requirement for high access speed, SSDs are booming.</a:t>
            </a:r>
          </a:p>
        </p:txBody>
      </p:sp>
      <p:graphicFrame>
        <p:nvGraphicFramePr>
          <p:cNvPr id="5" name="图示 4"/>
          <p:cNvGraphicFramePr/>
          <p:nvPr>
            <p:extLst>
              <p:ext uri="{D42A27DB-BD31-4B8C-83A1-F6EECF244321}">
                <p14:modId xmlns:p14="http://schemas.microsoft.com/office/powerpoint/2010/main" val="2873665607"/>
              </p:ext>
            </p:extLst>
          </p:nvPr>
        </p:nvGraphicFramePr>
        <p:xfrm>
          <a:off x="773543" y="2550160"/>
          <a:ext cx="10644915" cy="389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498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Development of Flash Memory</a:t>
            </a:r>
          </a:p>
        </p:txBody>
      </p:sp>
      <p:sp>
        <p:nvSpPr>
          <p:cNvPr id="4" name="燕尾形箭头 3">
            <a:extLst>
              <a:ext uri="{FF2B5EF4-FFF2-40B4-BE49-F238E27FC236}">
                <a16:creationId xmlns:a16="http://schemas.microsoft.com/office/drawing/2014/main" id="{678ED5F7-3520-42A0-AC5E-A2093927C59D}"/>
              </a:ext>
            </a:extLst>
          </p:cNvPr>
          <p:cNvSpPr/>
          <p:nvPr/>
        </p:nvSpPr>
        <p:spPr>
          <a:xfrm>
            <a:off x="837282" y="2606590"/>
            <a:ext cx="10510090" cy="1727444"/>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5" name="任意多边形 4">
            <a:extLst>
              <a:ext uri="{FF2B5EF4-FFF2-40B4-BE49-F238E27FC236}">
                <a16:creationId xmlns:a16="http://schemas.microsoft.com/office/drawing/2014/main" id="{28987029-949B-4495-B576-93EFB78B8FC4}"/>
              </a:ext>
            </a:extLst>
          </p:cNvPr>
          <p:cNvSpPr/>
          <p:nvPr/>
        </p:nvSpPr>
        <p:spPr>
          <a:xfrm>
            <a:off x="841308" y="1311007"/>
            <a:ext cx="1819699" cy="1727444"/>
          </a:xfrm>
          <a:custGeom>
            <a:avLst/>
            <a:gdLst>
              <a:gd name="connsiteX0" fmla="*/ 0 w 1646563"/>
              <a:gd name="connsiteY0" fmla="*/ 0 h 1727444"/>
              <a:gd name="connsiteX1" fmla="*/ 1646563 w 1646563"/>
              <a:gd name="connsiteY1" fmla="*/ 0 h 1727444"/>
              <a:gd name="connsiteX2" fmla="*/ 1646563 w 1646563"/>
              <a:gd name="connsiteY2" fmla="*/ 1727444 h 1727444"/>
              <a:gd name="connsiteX3" fmla="*/ 0 w 1646563"/>
              <a:gd name="connsiteY3" fmla="*/ 1727444 h 1727444"/>
              <a:gd name="connsiteX4" fmla="*/ 0 w 1646563"/>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63" h="1727444">
                <a:moveTo>
                  <a:pt x="0" y="0"/>
                </a:moveTo>
                <a:lnTo>
                  <a:pt x="1646563" y="0"/>
                </a:lnTo>
                <a:lnTo>
                  <a:pt x="1646563"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a:r>
              <a:rPr lang="en-US" altLang="zh-CN" sz="1600" dirty="0"/>
              <a:t>Single-level cell (SLC): fast read/write and long service life</a:t>
            </a:r>
          </a:p>
        </p:txBody>
      </p:sp>
      <p:sp>
        <p:nvSpPr>
          <p:cNvPr id="6" name="椭圆 5">
            <a:extLst>
              <a:ext uri="{FF2B5EF4-FFF2-40B4-BE49-F238E27FC236}">
                <a16:creationId xmlns:a16="http://schemas.microsoft.com/office/drawing/2014/main" id="{DFDDA3A7-A063-4048-9B79-F034DB017D3F}"/>
              </a:ext>
            </a:extLst>
          </p:cNvPr>
          <p:cNvSpPr/>
          <p:nvPr/>
        </p:nvSpPr>
        <p:spPr>
          <a:xfrm>
            <a:off x="1448659" y="3224281"/>
            <a:ext cx="431861" cy="431861"/>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zh-CN" altLang="en-US"/>
          </a:p>
        </p:txBody>
      </p:sp>
      <p:sp>
        <p:nvSpPr>
          <p:cNvPr id="7" name="任意多边形 6">
            <a:extLst>
              <a:ext uri="{FF2B5EF4-FFF2-40B4-BE49-F238E27FC236}">
                <a16:creationId xmlns:a16="http://schemas.microsoft.com/office/drawing/2014/main" id="{91F0BB21-3F87-43D3-92C2-71D0A4B42D40}"/>
              </a:ext>
            </a:extLst>
          </p:cNvPr>
          <p:cNvSpPr/>
          <p:nvPr/>
        </p:nvSpPr>
        <p:spPr>
          <a:xfrm>
            <a:off x="2213262" y="3914001"/>
            <a:ext cx="2063040" cy="1095284"/>
          </a:xfrm>
          <a:custGeom>
            <a:avLst/>
            <a:gdLst>
              <a:gd name="connsiteX0" fmla="*/ 0 w 1646563"/>
              <a:gd name="connsiteY0" fmla="*/ 0 h 1727444"/>
              <a:gd name="connsiteX1" fmla="*/ 1646563 w 1646563"/>
              <a:gd name="connsiteY1" fmla="*/ 0 h 1727444"/>
              <a:gd name="connsiteX2" fmla="*/ 1646563 w 1646563"/>
              <a:gd name="connsiteY2" fmla="*/ 1727444 h 1727444"/>
              <a:gd name="connsiteX3" fmla="*/ 0 w 1646563"/>
              <a:gd name="connsiteY3" fmla="*/ 1727444 h 1727444"/>
              <a:gd name="connsiteX4" fmla="*/ 0 w 1646563"/>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63" h="1727444">
                <a:moveTo>
                  <a:pt x="0" y="0"/>
                </a:moveTo>
                <a:lnTo>
                  <a:pt x="1646563" y="0"/>
                </a:lnTo>
                <a:lnTo>
                  <a:pt x="1646563"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lvl="0"/>
            <a:r>
              <a:rPr lang="en-US" altLang="zh-CN" sz="1600" dirty="0"/>
              <a:t>Multi-level cell (MLC): moderate read/write speed and service life</a:t>
            </a:r>
          </a:p>
        </p:txBody>
      </p:sp>
      <p:sp>
        <p:nvSpPr>
          <p:cNvPr id="9" name="椭圆 8">
            <a:extLst>
              <a:ext uri="{FF2B5EF4-FFF2-40B4-BE49-F238E27FC236}">
                <a16:creationId xmlns:a16="http://schemas.microsoft.com/office/drawing/2014/main" id="{66A250E0-9E2B-428E-B721-F7FFEABF7051}"/>
              </a:ext>
            </a:extLst>
          </p:cNvPr>
          <p:cNvSpPr/>
          <p:nvPr/>
        </p:nvSpPr>
        <p:spPr>
          <a:xfrm>
            <a:off x="3038632" y="3224281"/>
            <a:ext cx="431861" cy="431861"/>
          </a:xfrm>
          <a:prstGeom prst="ellipse">
            <a:avLst/>
          </a:prstGeom>
        </p:spPr>
        <p:style>
          <a:lnRef idx="0">
            <a:schemeClr val="lt1">
              <a:hueOff val="0"/>
              <a:satOff val="0"/>
              <a:lumOff val="0"/>
              <a:alphaOff val="0"/>
            </a:schemeClr>
          </a:lnRef>
          <a:fillRef idx="3">
            <a:schemeClr val="accent2">
              <a:hueOff val="-363841"/>
              <a:satOff val="-20982"/>
              <a:lumOff val="2157"/>
              <a:alphaOff val="0"/>
            </a:schemeClr>
          </a:fillRef>
          <a:effectRef idx="3">
            <a:schemeClr val="accent2">
              <a:hueOff val="-363841"/>
              <a:satOff val="-20982"/>
              <a:lumOff val="2157"/>
              <a:alphaOff val="0"/>
            </a:schemeClr>
          </a:effectRef>
          <a:fontRef idx="minor">
            <a:schemeClr val="lt1"/>
          </a:fontRef>
        </p:style>
        <p:txBody>
          <a:bodyPr/>
          <a:lstStyle/>
          <a:p>
            <a:endParaRPr lang="zh-CN" altLang="en-US"/>
          </a:p>
        </p:txBody>
      </p:sp>
      <p:sp>
        <p:nvSpPr>
          <p:cNvPr id="10" name="任意多边形 9">
            <a:extLst>
              <a:ext uri="{FF2B5EF4-FFF2-40B4-BE49-F238E27FC236}">
                <a16:creationId xmlns:a16="http://schemas.microsoft.com/office/drawing/2014/main" id="{B5F88891-B529-461B-A30D-1589DE346D51}"/>
              </a:ext>
            </a:extLst>
          </p:cNvPr>
          <p:cNvSpPr/>
          <p:nvPr/>
        </p:nvSpPr>
        <p:spPr>
          <a:xfrm>
            <a:off x="3813014" y="1330692"/>
            <a:ext cx="2063041" cy="1727444"/>
          </a:xfrm>
          <a:custGeom>
            <a:avLst/>
            <a:gdLst>
              <a:gd name="connsiteX0" fmla="*/ 0 w 2535461"/>
              <a:gd name="connsiteY0" fmla="*/ 0 h 1727444"/>
              <a:gd name="connsiteX1" fmla="*/ 2535461 w 2535461"/>
              <a:gd name="connsiteY1" fmla="*/ 0 h 1727444"/>
              <a:gd name="connsiteX2" fmla="*/ 2535461 w 2535461"/>
              <a:gd name="connsiteY2" fmla="*/ 1727444 h 1727444"/>
              <a:gd name="connsiteX3" fmla="*/ 0 w 2535461"/>
              <a:gd name="connsiteY3" fmla="*/ 1727444 h 1727444"/>
              <a:gd name="connsiteX4" fmla="*/ 0 w 2535461"/>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461" h="1727444">
                <a:moveTo>
                  <a:pt x="0" y="0"/>
                </a:moveTo>
                <a:lnTo>
                  <a:pt x="2535461" y="0"/>
                </a:lnTo>
                <a:lnTo>
                  <a:pt x="2535461"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Triple-level cell (TLC): mature mainstream technology</a:t>
            </a:r>
          </a:p>
        </p:txBody>
      </p:sp>
      <p:sp>
        <p:nvSpPr>
          <p:cNvPr id="11" name="椭圆 10">
            <a:extLst>
              <a:ext uri="{FF2B5EF4-FFF2-40B4-BE49-F238E27FC236}">
                <a16:creationId xmlns:a16="http://schemas.microsoft.com/office/drawing/2014/main" id="{ECE35229-1DB7-4806-B0EB-C1F7A3FB4F46}"/>
              </a:ext>
            </a:extLst>
          </p:cNvPr>
          <p:cNvSpPr/>
          <p:nvPr/>
        </p:nvSpPr>
        <p:spPr>
          <a:xfrm>
            <a:off x="4628605" y="3224281"/>
            <a:ext cx="431861" cy="431861"/>
          </a:xfrm>
          <a:prstGeom prst="ellipse">
            <a:avLst/>
          </a:prstGeom>
        </p:spPr>
        <p:style>
          <a:lnRef idx="0">
            <a:schemeClr val="lt1">
              <a:hueOff val="0"/>
              <a:satOff val="0"/>
              <a:lumOff val="0"/>
              <a:alphaOff val="0"/>
            </a:schemeClr>
          </a:lnRef>
          <a:fillRef idx="3">
            <a:schemeClr val="accent2">
              <a:hueOff val="-727682"/>
              <a:satOff val="-41964"/>
              <a:lumOff val="4314"/>
              <a:alphaOff val="0"/>
            </a:schemeClr>
          </a:fillRef>
          <a:effectRef idx="3">
            <a:schemeClr val="accent2">
              <a:hueOff val="-727682"/>
              <a:satOff val="-41964"/>
              <a:lumOff val="4314"/>
              <a:alphaOff val="0"/>
            </a:schemeClr>
          </a:effectRef>
          <a:fontRef idx="minor">
            <a:schemeClr val="lt1"/>
          </a:fontRef>
        </p:style>
        <p:txBody>
          <a:bodyPr/>
          <a:lstStyle/>
          <a:p>
            <a:endParaRPr lang="zh-CN" altLang="en-US"/>
          </a:p>
        </p:txBody>
      </p:sp>
      <p:sp>
        <p:nvSpPr>
          <p:cNvPr id="12" name="任意多边形 11">
            <a:extLst>
              <a:ext uri="{FF2B5EF4-FFF2-40B4-BE49-F238E27FC236}">
                <a16:creationId xmlns:a16="http://schemas.microsoft.com/office/drawing/2014/main" id="{960190C5-13B7-4270-8855-3A85D5449EBA}"/>
              </a:ext>
            </a:extLst>
          </p:cNvPr>
          <p:cNvSpPr/>
          <p:nvPr/>
        </p:nvSpPr>
        <p:spPr>
          <a:xfrm>
            <a:off x="5414481" y="3914001"/>
            <a:ext cx="2063040" cy="1095284"/>
          </a:xfrm>
          <a:custGeom>
            <a:avLst/>
            <a:gdLst>
              <a:gd name="connsiteX0" fmla="*/ 0 w 1646563"/>
              <a:gd name="connsiteY0" fmla="*/ 0 h 1727444"/>
              <a:gd name="connsiteX1" fmla="*/ 1646563 w 1646563"/>
              <a:gd name="connsiteY1" fmla="*/ 0 h 1727444"/>
              <a:gd name="connsiteX2" fmla="*/ 1646563 w 1646563"/>
              <a:gd name="connsiteY2" fmla="*/ 1727444 h 1727444"/>
              <a:gd name="connsiteX3" fmla="*/ 0 w 1646563"/>
              <a:gd name="connsiteY3" fmla="*/ 1727444 h 1727444"/>
              <a:gd name="connsiteX4" fmla="*/ 0 w 1646563"/>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63" h="1727444">
                <a:moveTo>
                  <a:pt x="0" y="0"/>
                </a:moveTo>
                <a:lnTo>
                  <a:pt x="1646563" y="0"/>
                </a:lnTo>
                <a:lnTo>
                  <a:pt x="1646563"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3D TLC: improves the storage density through multi-layer overlaying</a:t>
            </a:r>
          </a:p>
        </p:txBody>
      </p:sp>
      <p:sp>
        <p:nvSpPr>
          <p:cNvPr id="13" name="椭圆 12">
            <a:extLst>
              <a:ext uri="{FF2B5EF4-FFF2-40B4-BE49-F238E27FC236}">
                <a16:creationId xmlns:a16="http://schemas.microsoft.com/office/drawing/2014/main" id="{A9D8216E-6B29-493C-AD81-2401D473277E}"/>
              </a:ext>
            </a:extLst>
          </p:cNvPr>
          <p:cNvSpPr/>
          <p:nvPr/>
        </p:nvSpPr>
        <p:spPr>
          <a:xfrm>
            <a:off x="6218578" y="3224281"/>
            <a:ext cx="431861" cy="431861"/>
          </a:xfrm>
          <a:prstGeom prst="ellipse">
            <a:avLst/>
          </a:prstGeom>
        </p:spPr>
        <p:style>
          <a:lnRef idx="0">
            <a:schemeClr val="lt1">
              <a:hueOff val="0"/>
              <a:satOff val="0"/>
              <a:lumOff val="0"/>
              <a:alphaOff val="0"/>
            </a:schemeClr>
          </a:lnRef>
          <a:fillRef idx="3">
            <a:schemeClr val="accent2">
              <a:hueOff val="-1091522"/>
              <a:satOff val="-62946"/>
              <a:lumOff val="6471"/>
              <a:alphaOff val="0"/>
            </a:schemeClr>
          </a:fillRef>
          <a:effectRef idx="3">
            <a:schemeClr val="accent2">
              <a:hueOff val="-1091522"/>
              <a:satOff val="-62946"/>
              <a:lumOff val="6471"/>
              <a:alphaOff val="0"/>
            </a:schemeClr>
          </a:effectRef>
          <a:fontRef idx="minor">
            <a:schemeClr val="lt1"/>
          </a:fontRef>
        </p:style>
        <p:txBody>
          <a:bodyPr/>
          <a:lstStyle/>
          <a:p>
            <a:endParaRPr lang="zh-CN" altLang="en-US"/>
          </a:p>
        </p:txBody>
      </p:sp>
      <p:sp>
        <p:nvSpPr>
          <p:cNvPr id="14" name="任意多边形 13">
            <a:extLst>
              <a:ext uri="{FF2B5EF4-FFF2-40B4-BE49-F238E27FC236}">
                <a16:creationId xmlns:a16="http://schemas.microsoft.com/office/drawing/2014/main" id="{028D84A5-8418-4CEF-B20B-ED5966AAB204}"/>
              </a:ext>
            </a:extLst>
          </p:cNvPr>
          <p:cNvSpPr/>
          <p:nvPr/>
        </p:nvSpPr>
        <p:spPr>
          <a:xfrm>
            <a:off x="6935056" y="1800428"/>
            <a:ext cx="2063040" cy="1257708"/>
          </a:xfrm>
          <a:custGeom>
            <a:avLst/>
            <a:gdLst>
              <a:gd name="connsiteX0" fmla="*/ 0 w 1646563"/>
              <a:gd name="connsiteY0" fmla="*/ 0 h 1727444"/>
              <a:gd name="connsiteX1" fmla="*/ 1646563 w 1646563"/>
              <a:gd name="connsiteY1" fmla="*/ 0 h 1727444"/>
              <a:gd name="connsiteX2" fmla="*/ 1646563 w 1646563"/>
              <a:gd name="connsiteY2" fmla="*/ 1727444 h 1727444"/>
              <a:gd name="connsiteX3" fmla="*/ 0 w 1646563"/>
              <a:gd name="connsiteY3" fmla="*/ 1727444 h 1727444"/>
              <a:gd name="connsiteX4" fmla="*/ 0 w 1646563"/>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63" h="1727444">
                <a:moveTo>
                  <a:pt x="0" y="0"/>
                </a:moveTo>
                <a:lnTo>
                  <a:pt x="1646563" y="0"/>
                </a:lnTo>
                <a:lnTo>
                  <a:pt x="1646563"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a:r>
              <a:rPr lang="en-US" altLang="zh-CN" sz="1600" dirty="0"/>
              <a:t>Quad-level cell (QLC): larger and cheaper, applicable to warm data</a:t>
            </a:r>
          </a:p>
        </p:txBody>
      </p:sp>
      <p:sp>
        <p:nvSpPr>
          <p:cNvPr id="15" name="椭圆 14">
            <a:extLst>
              <a:ext uri="{FF2B5EF4-FFF2-40B4-BE49-F238E27FC236}">
                <a16:creationId xmlns:a16="http://schemas.microsoft.com/office/drawing/2014/main" id="{8B583DA2-2F53-4C73-9E15-31548E6EA333}"/>
              </a:ext>
            </a:extLst>
          </p:cNvPr>
          <p:cNvSpPr/>
          <p:nvPr/>
        </p:nvSpPr>
        <p:spPr>
          <a:xfrm>
            <a:off x="9398523" y="3224281"/>
            <a:ext cx="431861" cy="431861"/>
          </a:xfrm>
          <a:prstGeom prst="ellipse">
            <a:avLst/>
          </a:prstGeom>
          <a:solidFill>
            <a:schemeClr val="bg1">
              <a:lumMod val="50000"/>
            </a:schemeClr>
          </a:solidFill>
        </p:spPr>
        <p:style>
          <a:lnRef idx="0">
            <a:schemeClr val="lt1">
              <a:hueOff val="0"/>
              <a:satOff val="0"/>
              <a:lumOff val="0"/>
              <a:alphaOff val="0"/>
            </a:schemeClr>
          </a:lnRef>
          <a:fillRef idx="3">
            <a:schemeClr val="accent2">
              <a:hueOff val="-1455363"/>
              <a:satOff val="-83928"/>
              <a:lumOff val="8628"/>
              <a:alphaOff val="0"/>
            </a:schemeClr>
          </a:fillRef>
          <a:effectRef idx="3">
            <a:schemeClr val="accent2">
              <a:hueOff val="-1455363"/>
              <a:satOff val="-83928"/>
              <a:lumOff val="8628"/>
              <a:alphaOff val="0"/>
            </a:schemeClr>
          </a:effectRef>
          <a:fontRef idx="minor">
            <a:schemeClr val="lt1"/>
          </a:fontRef>
        </p:style>
        <p:txBody>
          <a:bodyPr/>
          <a:lstStyle/>
          <a:p>
            <a:endParaRPr lang="zh-CN" altLang="en-US"/>
          </a:p>
        </p:txBody>
      </p:sp>
      <p:sp>
        <p:nvSpPr>
          <p:cNvPr id="16" name="椭圆 15">
            <a:extLst>
              <a:ext uri="{FF2B5EF4-FFF2-40B4-BE49-F238E27FC236}">
                <a16:creationId xmlns:a16="http://schemas.microsoft.com/office/drawing/2014/main" id="{80FDAB12-3ED9-41A4-BA5F-4663CB61D5EB}"/>
              </a:ext>
            </a:extLst>
          </p:cNvPr>
          <p:cNvSpPr/>
          <p:nvPr/>
        </p:nvSpPr>
        <p:spPr>
          <a:xfrm>
            <a:off x="7808551" y="3224281"/>
            <a:ext cx="431861" cy="431861"/>
          </a:xfrm>
          <a:prstGeom prst="ellipse">
            <a:avLst/>
          </a:prstGeom>
        </p:spPr>
        <p:style>
          <a:lnRef idx="0">
            <a:schemeClr val="lt1">
              <a:hueOff val="0"/>
              <a:satOff val="0"/>
              <a:lumOff val="0"/>
              <a:alphaOff val="0"/>
            </a:schemeClr>
          </a:lnRef>
          <a:fillRef idx="3">
            <a:schemeClr val="accent2">
              <a:hueOff val="-1455363"/>
              <a:satOff val="-83928"/>
              <a:lumOff val="8628"/>
              <a:alphaOff val="0"/>
            </a:schemeClr>
          </a:fillRef>
          <a:effectRef idx="3">
            <a:schemeClr val="accent2">
              <a:hueOff val="-1455363"/>
              <a:satOff val="-83928"/>
              <a:lumOff val="8628"/>
              <a:alphaOff val="0"/>
            </a:schemeClr>
          </a:effectRef>
          <a:fontRef idx="minor">
            <a:schemeClr val="lt1"/>
          </a:fontRef>
        </p:style>
        <p:txBody>
          <a:bodyPr/>
          <a:lstStyle/>
          <a:p>
            <a:endParaRPr lang="zh-CN" altLang="en-US"/>
          </a:p>
        </p:txBody>
      </p:sp>
      <p:sp>
        <p:nvSpPr>
          <p:cNvPr id="17" name="任意多边形 16">
            <a:extLst>
              <a:ext uri="{FF2B5EF4-FFF2-40B4-BE49-F238E27FC236}">
                <a16:creationId xmlns:a16="http://schemas.microsoft.com/office/drawing/2014/main" id="{C4B1BCD6-2944-44AC-BC77-4F8B629D170E}"/>
              </a:ext>
            </a:extLst>
          </p:cNvPr>
          <p:cNvSpPr/>
          <p:nvPr/>
        </p:nvSpPr>
        <p:spPr>
          <a:xfrm>
            <a:off x="7915699" y="3914001"/>
            <a:ext cx="2718053" cy="1095284"/>
          </a:xfrm>
          <a:custGeom>
            <a:avLst/>
            <a:gdLst>
              <a:gd name="connsiteX0" fmla="*/ 0 w 1646563"/>
              <a:gd name="connsiteY0" fmla="*/ 0 h 1727444"/>
              <a:gd name="connsiteX1" fmla="*/ 1646563 w 1646563"/>
              <a:gd name="connsiteY1" fmla="*/ 0 h 1727444"/>
              <a:gd name="connsiteX2" fmla="*/ 1646563 w 1646563"/>
              <a:gd name="connsiteY2" fmla="*/ 1727444 h 1727444"/>
              <a:gd name="connsiteX3" fmla="*/ 0 w 1646563"/>
              <a:gd name="connsiteY3" fmla="*/ 1727444 h 1727444"/>
              <a:gd name="connsiteX4" fmla="*/ 0 w 1646563"/>
              <a:gd name="connsiteY4" fmla="*/ 0 h 172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63" h="1727444">
                <a:moveTo>
                  <a:pt x="0" y="0"/>
                </a:moveTo>
                <a:lnTo>
                  <a:pt x="1646563" y="0"/>
                </a:lnTo>
                <a:lnTo>
                  <a:pt x="1646563" y="1727444"/>
                </a:lnTo>
                <a:lnTo>
                  <a:pt x="0" y="17274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SCM: with the access speed slightly slower than memory, but much faster than NAND media</a:t>
            </a:r>
            <a:endParaRPr lang="zh-CN" altLang="en-US" sz="1600"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15415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占位符 77"/>
          <p:cNvSpPr>
            <a:spLocks noGrp="1"/>
          </p:cNvSpPr>
          <p:nvPr>
            <p:ph type="body" sz="quarter" idx="10"/>
          </p:nvPr>
        </p:nvSpPr>
        <p:spPr>
          <a:xfrm>
            <a:off x="1019174" y="1844675"/>
            <a:ext cx="10261851" cy="4082668"/>
          </a:xfrm>
        </p:spPr>
        <p:txBody>
          <a:bodyPr/>
          <a:lstStyle/>
          <a:p>
            <a:r>
              <a:rPr lang="en-US" dirty="0"/>
              <a:t>Data carries information during the transmission on networks. What is the relationship between information and data? What is the function of data storage? This course describes the definitions of information and data in the computer field, their relationship, as well as the concept, development history, and development trend of data storage.</a:t>
            </a:r>
          </a:p>
        </p:txBody>
      </p:sp>
    </p:spTree>
    <p:extLst>
      <p:ext uri="{BB962C8B-B14F-4D97-AF65-F5344CB8AC3E}">
        <p14:creationId xmlns:p14="http://schemas.microsoft.com/office/powerpoint/2010/main" val="363378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a:t>Storage Class Memory (SCM)</a:t>
            </a:r>
            <a:endParaRPr lang="zh-CN" altLang="en-US" dirty="0"/>
          </a:p>
        </p:txBody>
      </p:sp>
      <p:sp>
        <p:nvSpPr>
          <p:cNvPr id="3" name="文本占位符 2"/>
          <p:cNvSpPr>
            <a:spLocks noGrp="1"/>
          </p:cNvSpPr>
          <p:nvPr>
            <p:ph type="body" sz="quarter" idx="10"/>
          </p:nvPr>
        </p:nvSpPr>
        <p:spPr>
          <a:xfrm>
            <a:off x="731838" y="1052514"/>
            <a:ext cx="10728326" cy="1742057"/>
          </a:xfrm>
        </p:spPr>
        <p:txBody>
          <a:bodyPr/>
          <a:lstStyle/>
          <a:p>
            <a:pPr>
              <a:lnSpc>
                <a:spcPct val="120000"/>
              </a:lnSpc>
            </a:pPr>
            <a:r>
              <a:rPr sz="1800" u="none" dirty="0"/>
              <a:t>Storage class memory (SCM) is non-volatile memory, which is slightly slower than memory but much faster than NAND in terms of the access speed.</a:t>
            </a:r>
            <a:endParaRPr lang="en-US" altLang="zh-CN" sz="1800" dirty="0"/>
          </a:p>
          <a:p>
            <a:pPr>
              <a:lnSpc>
                <a:spcPct val="120000"/>
              </a:lnSpc>
            </a:pPr>
            <a:r>
              <a:rPr sz="1800" u="none" dirty="0"/>
              <a:t>There are various types of SCM media under development, but the mainstream SCM media are PCRAM, ReRAM, MRAM, and NRAM.</a:t>
            </a:r>
          </a:p>
        </p:txBody>
      </p:sp>
      <p:graphicFrame>
        <p:nvGraphicFramePr>
          <p:cNvPr id="4" name="表格 3"/>
          <p:cNvGraphicFramePr>
            <a:graphicFrameLocks noGrp="1"/>
          </p:cNvGraphicFramePr>
          <p:nvPr>
            <p:extLst>
              <p:ext uri="{D42A27DB-BD31-4B8C-83A1-F6EECF244321}">
                <p14:modId xmlns:p14="http://schemas.microsoft.com/office/powerpoint/2010/main" val="2650284323"/>
              </p:ext>
            </p:extLst>
          </p:nvPr>
        </p:nvGraphicFramePr>
        <p:xfrm>
          <a:off x="886084" y="2823696"/>
          <a:ext cx="10543260" cy="2560320"/>
        </p:xfrm>
        <a:graphic>
          <a:graphicData uri="http://schemas.openxmlformats.org/drawingml/2006/table">
            <a:tbl>
              <a:tblPr firstRow="1" bandRow="1">
                <a:tableStyleId>{72833802-FEF1-4C79-8D5D-14CF1EAF98D9}</a:tableStyleId>
              </a:tblPr>
              <a:tblGrid>
                <a:gridCol w="1857116">
                  <a:extLst>
                    <a:ext uri="{9D8B030D-6E8A-4147-A177-3AD203B41FA5}">
                      <a16:colId xmlns:a16="http://schemas.microsoft.com/office/drawing/2014/main" val="20000"/>
                    </a:ext>
                  </a:extLst>
                </a:gridCol>
                <a:gridCol w="1500027">
                  <a:extLst>
                    <a:ext uri="{9D8B030D-6E8A-4147-A177-3AD203B41FA5}">
                      <a16:colId xmlns:a16="http://schemas.microsoft.com/office/drawing/2014/main" val="20001"/>
                    </a:ext>
                  </a:extLst>
                </a:gridCol>
                <a:gridCol w="1520575">
                  <a:extLst>
                    <a:ext uri="{9D8B030D-6E8A-4147-A177-3AD203B41FA5}">
                      <a16:colId xmlns:a16="http://schemas.microsoft.com/office/drawing/2014/main" val="20002"/>
                    </a:ext>
                  </a:extLst>
                </a:gridCol>
                <a:gridCol w="1335641">
                  <a:extLst>
                    <a:ext uri="{9D8B030D-6E8A-4147-A177-3AD203B41FA5}">
                      <a16:colId xmlns:a16="http://schemas.microsoft.com/office/drawing/2014/main" val="20003"/>
                    </a:ext>
                  </a:extLst>
                </a:gridCol>
                <a:gridCol w="1469204">
                  <a:extLst>
                    <a:ext uri="{9D8B030D-6E8A-4147-A177-3AD203B41FA5}">
                      <a16:colId xmlns:a16="http://schemas.microsoft.com/office/drawing/2014/main" val="20004"/>
                    </a:ext>
                  </a:extLst>
                </a:gridCol>
                <a:gridCol w="1510301">
                  <a:extLst>
                    <a:ext uri="{9D8B030D-6E8A-4147-A177-3AD203B41FA5}">
                      <a16:colId xmlns:a16="http://schemas.microsoft.com/office/drawing/2014/main" val="20005"/>
                    </a:ext>
                  </a:extLst>
                </a:gridCol>
                <a:gridCol w="1350396">
                  <a:extLst>
                    <a:ext uri="{9D8B030D-6E8A-4147-A177-3AD203B41FA5}">
                      <a16:colId xmlns:a16="http://schemas.microsoft.com/office/drawing/2014/main" val="20006"/>
                    </a:ext>
                  </a:extLst>
                </a:gridCol>
              </a:tblGrid>
              <a:tr h="335061">
                <a:tc rowSpan="2">
                  <a:txBody>
                    <a:bodyPr/>
                    <a:lstStyle/>
                    <a:p>
                      <a:pPr algn="ctr"/>
                      <a:endParaRPr lang="zh-CN" altLang="en-US" sz="1600" b="1" kern="1200" dirty="0">
                        <a:solidFill>
                          <a:schemeClr val="tx1"/>
                        </a:solidFill>
                        <a:latin typeface="Arial"/>
                        <a:ea typeface="+mn-ea"/>
                        <a:cs typeface="+mn-cs"/>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sz="1600" b="1" u="none">
                          <a:solidFill>
                            <a:schemeClr val="tx1"/>
                          </a:solidFill>
                        </a:rPr>
                        <a:t>Current Storage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sz="1600" b="1" u="none">
                          <a:solidFill>
                            <a:schemeClr val="tx1"/>
                          </a:solidFill>
                        </a:rPr>
                        <a:t>SCM</a:t>
                      </a:r>
                      <a:endParaRPr lang="zh-CN" altLang="en-US" sz="1600" b="1" kern="1200" dirty="0">
                        <a:solidFill>
                          <a:schemeClr val="tx1"/>
                        </a:solidFill>
                        <a:latin typeface="Arial"/>
                        <a:ea typeface="+mn-ea"/>
                        <a:cs typeface="+mn-cs"/>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vMerge="1">
                  <a:txBody>
                    <a:bodyPr/>
                    <a:lstStyle/>
                    <a:p>
                      <a:pPr algn="ct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DRAM</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NAND Flash</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PCRAM</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ReRAM</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MRAM</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NRAM</a:t>
                      </a:r>
                      <a:endParaRPr lang="zh-CN" altLang="en-US" sz="16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sz="1600" b="1" dirty="0"/>
                        <a:t>Non-volatility</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sz="1600" u="none"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Yes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Yes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Yes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Yes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sz="1600" b="1"/>
                        <a:t>Read latency</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sz="1600" u="none"/>
                        <a:t>10–60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25 </a:t>
                      </a:r>
                      <a:r>
                        <a:rPr sz="1600" u="none" dirty="0" err="1"/>
                        <a:t>μs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sz="1600" u="none" dirty="0"/>
                        <a:t>48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&lt;</a:t>
                      </a:r>
                      <a:r>
                        <a:rPr lang="en-US" altLang="zh-CN" sz="1600" u="none" dirty="0"/>
                        <a:t> </a:t>
                      </a:r>
                      <a:r>
                        <a:rPr sz="1600" u="none" dirty="0"/>
                        <a:t>10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&lt;</a:t>
                      </a:r>
                      <a:r>
                        <a:rPr lang="en-US" altLang="zh-CN" sz="1600" u="none" dirty="0"/>
                        <a:t> </a:t>
                      </a:r>
                      <a:r>
                        <a:rPr sz="1600" u="none" dirty="0"/>
                        <a:t>10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&lt;</a:t>
                      </a:r>
                      <a:r>
                        <a:rPr lang="en-US" altLang="zh-CN" sz="1600" u="none" dirty="0"/>
                        <a:t> </a:t>
                      </a:r>
                      <a:r>
                        <a:rPr sz="1600" u="none" dirty="0"/>
                        <a:t>30 ns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sz="1600" b="1"/>
                        <a:t>Write latency</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sz="1600" u="none"/>
                        <a:t>10–60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200 μs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40–150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 10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12.5 ns</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50 ns</a:t>
                      </a:r>
                      <a:endParaRPr lang="zh-CN" altLang="en-US" sz="16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r>
                        <a:rPr sz="1600" b="1"/>
                        <a:t>Erasable times</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sz="1600" u="none"/>
                        <a:t>&gt; 10</a:t>
                      </a:r>
                      <a:r>
                        <a:rPr sz="1600" u="none" baseline="30000"/>
                        <a:t>15</a:t>
                      </a:r>
                      <a:endParaRPr lang="zh-CN" altLang="en-US" sz="1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10</a:t>
                      </a:r>
                      <a:r>
                        <a:rPr sz="1600" u="none" baseline="30000"/>
                        <a:t>4</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10</a:t>
                      </a:r>
                      <a:r>
                        <a:rPr sz="1600" u="none" baseline="30000"/>
                        <a:t>8</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10</a:t>
                      </a:r>
                      <a:r>
                        <a:rPr sz="1600" u="none" baseline="30000" dirty="0"/>
                        <a:t>5</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sz="1600" u="none" dirty="0"/>
                        <a:t>&gt; 10</a:t>
                      </a:r>
                      <a:r>
                        <a:rPr sz="1600" u="none" baseline="30000" dirty="0"/>
                        <a:t>15</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sz="1600" u="none"/>
                        <a:t>&gt; 10</a:t>
                      </a:r>
                      <a:r>
                        <a:rPr sz="1600" u="none" baseline="30000"/>
                        <a:t>14</a:t>
                      </a:r>
                      <a:endParaRPr lang="zh-CN" altLang="en-US" sz="1600" baseline="300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ctr"/>
                      <a:r>
                        <a:rPr sz="1600" b="1"/>
                        <a:t>Addressing unit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sz="1600" u="none"/>
                        <a:t>Byte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Byte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a:t>Byte</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Byte</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sz="1600" u="none" dirty="0"/>
                        <a:t>Byte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42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a:solidFill>
                  <a:schemeClr val="bg1">
                    <a:lumMod val="50000"/>
                  </a:schemeClr>
                </a:solidFill>
                <a:sym typeface="Huawei Sans" panose="020C0503030203020204" pitchFamily="34" charset="0"/>
              </a:rPr>
              <a:t>Data and Information</a:t>
            </a:r>
          </a:p>
          <a:p>
            <a:r>
              <a:rPr lang="en-US" dirty="0">
                <a:solidFill>
                  <a:schemeClr val="bg1">
                    <a:lumMod val="50000"/>
                  </a:schemeClr>
                </a:solidFill>
                <a:sym typeface="Huawei Sans" panose="020C0503030203020204" pitchFamily="34" charset="0"/>
              </a:rPr>
              <a:t>Data Storage</a:t>
            </a:r>
          </a:p>
          <a:p>
            <a:r>
              <a:rPr lang="en-US" b="1" dirty="0">
                <a:sym typeface="Huawei Sans" panose="020C0503030203020204" pitchFamily="34" charset="0"/>
              </a:rPr>
              <a:t>Development of Storage Technologies</a:t>
            </a:r>
          </a:p>
          <a:p>
            <a:pPr lvl="1"/>
            <a:r>
              <a:rPr lang="en-US" dirty="0">
                <a:solidFill>
                  <a:schemeClr val="bg1">
                    <a:lumMod val="50000"/>
                  </a:schemeClr>
                </a:solidFill>
                <a:sym typeface="Huawei Sans" panose="020C0503030203020204" pitchFamily="34" charset="0"/>
              </a:rPr>
              <a:t>Storage Architecture</a:t>
            </a:r>
          </a:p>
          <a:p>
            <a:pPr lvl="1"/>
            <a:r>
              <a:rPr lang="en-US" dirty="0">
                <a:solidFill>
                  <a:schemeClr val="bg1">
                    <a:lumMod val="50000"/>
                  </a:schemeClr>
                </a:solidFill>
                <a:sym typeface="Huawei Sans" panose="020C0503030203020204" pitchFamily="34" charset="0"/>
              </a:rPr>
              <a:t>Storage Media</a:t>
            </a:r>
          </a:p>
          <a:p>
            <a:pPr lvl="1">
              <a:buSzPct val="60000"/>
              <a:buFont typeface="Wingdings" panose="05000000000000000000" pitchFamily="2" charset="2"/>
              <a:buChar char="n"/>
            </a:pPr>
            <a:r>
              <a:rPr lang="en-US" dirty="0">
                <a:sym typeface="Huawei Sans" panose="020C0503030203020204" pitchFamily="34" charset="0"/>
              </a:rPr>
              <a:t>Interface Protocols</a:t>
            </a:r>
          </a:p>
          <a:p>
            <a:r>
              <a:rPr lang="en-US" dirty="0">
                <a:solidFill>
                  <a:schemeClr val="bg1">
                    <a:lumMod val="50000"/>
                  </a:schemeClr>
                </a:solidFill>
                <a:sym typeface="Huawei Sans" panose="020C0503030203020204" pitchFamily="34" charset="0"/>
              </a:rPr>
              <a:t>Development Trend of Storage Products</a:t>
            </a:r>
          </a:p>
        </p:txBody>
      </p:sp>
    </p:spTree>
    <p:extLst>
      <p:ext uri="{BB962C8B-B14F-4D97-AF65-F5344CB8AC3E}">
        <p14:creationId xmlns:p14="http://schemas.microsoft.com/office/powerpoint/2010/main" val="3945621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Interface Protocols</a:t>
            </a:r>
          </a:p>
        </p:txBody>
      </p:sp>
      <p:sp>
        <p:nvSpPr>
          <p:cNvPr id="3" name="文本占位符 2"/>
          <p:cNvSpPr>
            <a:spLocks noGrp="1"/>
          </p:cNvSpPr>
          <p:nvPr>
            <p:ph type="body" sz="quarter" idx="10"/>
          </p:nvPr>
        </p:nvSpPr>
        <p:spPr/>
        <p:txBody>
          <a:bodyPr/>
          <a:lstStyle/>
          <a:p>
            <a:r>
              <a:rPr lang="en-US" altLang="zh-CN" dirty="0"/>
              <a:t>Disk interfaces connect disks to hosts.</a:t>
            </a:r>
          </a:p>
          <a:p>
            <a:r>
              <a:rPr lang="en-US" dirty="0"/>
              <a:t>Interface protocols refer to the communication modes and requirements that interfaces for exchanging information must comply with.</a:t>
            </a:r>
          </a:p>
        </p:txBody>
      </p:sp>
      <p:grpSp>
        <p:nvGrpSpPr>
          <p:cNvPr id="4" name="组合 3"/>
          <p:cNvGrpSpPr/>
          <p:nvPr/>
        </p:nvGrpSpPr>
        <p:grpSpPr>
          <a:xfrm>
            <a:off x="2062793" y="3092267"/>
            <a:ext cx="8673346" cy="2779164"/>
            <a:chOff x="4204273" y="3765732"/>
            <a:chExt cx="8673346" cy="277916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395" y="3765732"/>
              <a:ext cx="3921224" cy="240561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273" y="3765732"/>
              <a:ext cx="2779164" cy="2779164"/>
            </a:xfrm>
            <a:prstGeom prst="rect">
              <a:avLst/>
            </a:prstGeom>
          </p:spPr>
        </p:pic>
      </p:grpSp>
      <p:sp>
        <p:nvSpPr>
          <p:cNvPr id="7" name="文本框 6"/>
          <p:cNvSpPr txBox="1"/>
          <p:nvPr/>
        </p:nvSpPr>
        <p:spPr>
          <a:xfrm>
            <a:off x="2263503" y="5406465"/>
            <a:ext cx="2369392" cy="400110"/>
          </a:xfrm>
          <a:prstGeom prst="rect">
            <a:avLst/>
          </a:prstGeom>
          <a:noFill/>
        </p:spPr>
        <p:txBody>
          <a:bodyPr wrap="square" rtlCol="0">
            <a:noAutofit/>
          </a:bodyPr>
          <a:lstStyle/>
          <a:p>
            <a:pPr fontAlgn="ctr"/>
            <a:r>
              <a:rPr lang="en-US" sz="2000" dirty="0">
                <a:latin typeface="Huawei Sans" panose="020C0503030203020204" pitchFamily="34" charset="0"/>
              </a:rPr>
              <a:t>Parallel interface</a:t>
            </a:r>
          </a:p>
        </p:txBody>
      </p:sp>
      <p:sp>
        <p:nvSpPr>
          <p:cNvPr id="8" name="文本框 7"/>
          <p:cNvSpPr txBox="1"/>
          <p:nvPr/>
        </p:nvSpPr>
        <p:spPr>
          <a:xfrm>
            <a:off x="7590831" y="5283374"/>
            <a:ext cx="2369392" cy="400110"/>
          </a:xfrm>
          <a:prstGeom prst="rect">
            <a:avLst/>
          </a:prstGeom>
          <a:noFill/>
        </p:spPr>
        <p:txBody>
          <a:bodyPr wrap="square" rtlCol="0">
            <a:noAutofit/>
          </a:bodyPr>
          <a:lstStyle/>
          <a:p>
            <a:pPr fontAlgn="ctr"/>
            <a:r>
              <a:rPr lang="en-US" sz="2000" dirty="0">
                <a:latin typeface="Huawei Sans" panose="020C0503030203020204" pitchFamily="34" charset="0"/>
              </a:rPr>
              <a:t>Serial interface</a:t>
            </a:r>
          </a:p>
        </p:txBody>
      </p:sp>
    </p:spTree>
    <p:extLst>
      <p:ext uri="{BB962C8B-B14F-4D97-AF65-F5344CB8AC3E}">
        <p14:creationId xmlns:p14="http://schemas.microsoft.com/office/powerpoint/2010/main" val="148135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History of Interface Protocols</a:t>
            </a:r>
            <a:endParaRPr lang="zh-CN" altLang="en-US" dirty="0"/>
          </a:p>
        </p:txBody>
      </p:sp>
      <p:grpSp>
        <p:nvGrpSpPr>
          <p:cNvPr id="4" name="组合 3"/>
          <p:cNvGrpSpPr/>
          <p:nvPr/>
        </p:nvGrpSpPr>
        <p:grpSpPr>
          <a:xfrm>
            <a:off x="809172" y="1485106"/>
            <a:ext cx="10573656" cy="3962496"/>
            <a:chOff x="609410" y="1464357"/>
            <a:chExt cx="10139880" cy="3799936"/>
          </a:xfrm>
        </p:grpSpPr>
        <p:grpSp>
          <p:nvGrpSpPr>
            <p:cNvPr id="5" name="组合 4"/>
            <p:cNvGrpSpPr/>
            <p:nvPr/>
          </p:nvGrpSpPr>
          <p:grpSpPr>
            <a:xfrm>
              <a:off x="649366" y="1464357"/>
              <a:ext cx="10099924" cy="3799936"/>
              <a:chOff x="511127" y="1496712"/>
              <a:chExt cx="10106501" cy="3802412"/>
            </a:xfrm>
          </p:grpSpPr>
          <p:grpSp>
            <p:nvGrpSpPr>
              <p:cNvPr id="11" name="Group 3"/>
              <p:cNvGrpSpPr/>
              <p:nvPr/>
            </p:nvGrpSpPr>
            <p:grpSpPr>
              <a:xfrm>
                <a:off x="1738063" y="3003780"/>
                <a:ext cx="8879565" cy="696951"/>
                <a:chOff x="480964" y="4635932"/>
                <a:chExt cx="10800816" cy="864096"/>
              </a:xfrm>
            </p:grpSpPr>
            <p:sp>
              <p:nvSpPr>
                <p:cNvPr id="65" name="Rectangle 83"/>
                <p:cNvSpPr/>
                <p:nvPr/>
              </p:nvSpPr>
              <p:spPr>
                <a:xfrm>
                  <a:off x="480964"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Rectangle 84"/>
                <p:cNvSpPr/>
                <p:nvPr/>
              </p:nvSpPr>
              <p:spPr>
                <a:xfrm>
                  <a:off x="1830285"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Rectangle 85"/>
                <p:cNvSpPr/>
                <p:nvPr/>
              </p:nvSpPr>
              <p:spPr>
                <a:xfrm>
                  <a:off x="3179606"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Rectangle 86"/>
                <p:cNvSpPr/>
                <p:nvPr/>
              </p:nvSpPr>
              <p:spPr>
                <a:xfrm>
                  <a:off x="4528927"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Rectangle 87"/>
                <p:cNvSpPr/>
                <p:nvPr/>
              </p:nvSpPr>
              <p:spPr>
                <a:xfrm>
                  <a:off x="5881563"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Rectangle 88"/>
                <p:cNvSpPr/>
                <p:nvPr/>
              </p:nvSpPr>
              <p:spPr>
                <a:xfrm>
                  <a:off x="7230884"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Rectangle 89"/>
                <p:cNvSpPr/>
                <p:nvPr/>
              </p:nvSpPr>
              <p:spPr>
                <a:xfrm>
                  <a:off x="8580205" y="4635932"/>
                  <a:ext cx="1314974" cy="864096"/>
                </a:xfrm>
                <a:prstGeom prst="rect">
                  <a:avLst/>
                </a:prstGeom>
                <a:solidFill>
                  <a:srgbClr val="BEE9EE"/>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Pentagon 90"/>
                <p:cNvSpPr/>
                <p:nvPr/>
              </p:nvSpPr>
              <p:spPr>
                <a:xfrm>
                  <a:off x="9915444" y="4635932"/>
                  <a:ext cx="1366336" cy="864001"/>
                </a:xfrm>
                <a:prstGeom prst="homePlate">
                  <a:avLst/>
                </a:prstGeom>
                <a:solidFill>
                  <a:sysClr val="window" lastClr="FFFFFF">
                    <a:lumMod val="75000"/>
                  </a:sys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 name="Text Box 37"/>
              <p:cNvSpPr txBox="1">
                <a:spLocks noChangeArrowheads="1"/>
              </p:cNvSpPr>
              <p:nvPr/>
            </p:nvSpPr>
            <p:spPr bwMode="auto">
              <a:xfrm>
                <a:off x="2502101" y="319262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2004</a:t>
                </a:r>
              </a:p>
            </p:txBody>
          </p:sp>
          <p:sp>
            <p:nvSpPr>
              <p:cNvPr id="13" name="Text Box 38"/>
              <p:cNvSpPr txBox="1">
                <a:spLocks noChangeArrowheads="1"/>
              </p:cNvSpPr>
              <p:nvPr/>
            </p:nvSpPr>
            <p:spPr bwMode="auto">
              <a:xfrm>
                <a:off x="3625421" y="319993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2008</a:t>
                </a:r>
              </a:p>
            </p:txBody>
          </p:sp>
          <p:sp>
            <p:nvSpPr>
              <p:cNvPr id="14" name="Text Box 48"/>
              <p:cNvSpPr txBox="1">
                <a:spLocks noChangeArrowheads="1"/>
              </p:cNvSpPr>
              <p:nvPr/>
            </p:nvSpPr>
            <p:spPr bwMode="auto">
              <a:xfrm>
                <a:off x="4675393" y="319262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2012</a:t>
                </a:r>
              </a:p>
            </p:txBody>
          </p:sp>
          <p:sp>
            <p:nvSpPr>
              <p:cNvPr id="15" name="Text Box 49"/>
              <p:cNvSpPr txBox="1">
                <a:spLocks noChangeArrowheads="1"/>
              </p:cNvSpPr>
              <p:nvPr/>
            </p:nvSpPr>
            <p:spPr bwMode="auto">
              <a:xfrm>
                <a:off x="5832559" y="3208516"/>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2016</a:t>
                </a:r>
              </a:p>
            </p:txBody>
          </p:sp>
          <p:sp>
            <p:nvSpPr>
              <p:cNvPr id="16" name="Text Box 50"/>
              <p:cNvSpPr txBox="1">
                <a:spLocks noChangeArrowheads="1"/>
              </p:cNvSpPr>
              <p:nvPr/>
            </p:nvSpPr>
            <p:spPr bwMode="auto">
              <a:xfrm>
                <a:off x="6905428" y="3199935"/>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2017</a:t>
                </a:r>
              </a:p>
            </p:txBody>
          </p:sp>
          <p:sp>
            <p:nvSpPr>
              <p:cNvPr id="17" name="Text Box 51"/>
              <p:cNvSpPr txBox="1">
                <a:spLocks noChangeArrowheads="1"/>
              </p:cNvSpPr>
              <p:nvPr/>
            </p:nvSpPr>
            <p:spPr bwMode="auto">
              <a:xfrm>
                <a:off x="7977948" y="3191010"/>
                <a:ext cx="625970"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2018</a:t>
                </a:r>
              </a:p>
            </p:txBody>
          </p:sp>
          <p:sp>
            <p:nvSpPr>
              <p:cNvPr id="18" name="TextBox 11"/>
              <p:cNvSpPr txBox="1"/>
              <p:nvPr/>
            </p:nvSpPr>
            <p:spPr>
              <a:xfrm>
                <a:off x="2838193" y="2231995"/>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TextBox 13"/>
              <p:cNvSpPr txBox="1"/>
              <p:nvPr/>
            </p:nvSpPr>
            <p:spPr>
              <a:xfrm>
                <a:off x="2570360" y="4445304"/>
                <a:ext cx="1123184" cy="613791"/>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1.0</a:t>
                </a: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2.0</a:t>
                </a:r>
              </a:p>
              <a:p>
                <a:pPr defTabSz="913760" fontAlgn="base">
                  <a:spcBef>
                    <a:spcPct val="0"/>
                  </a:spcBef>
                  <a:spcAft>
                    <a:spcPct val="0"/>
                  </a:spcAft>
                  <a:defRPr/>
                </a:pPr>
                <a:r>
                  <a:rPr lang="en-US" altLang="zh-CN" sz="1200"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a:t>
                </a:r>
              </a:p>
            </p:txBody>
          </p:sp>
          <p:sp>
            <p:nvSpPr>
              <p:cNvPr id="20" name="Down Arrow 19"/>
              <p:cNvSpPr/>
              <p:nvPr/>
            </p:nvSpPr>
            <p:spPr>
              <a:xfrm>
                <a:off x="2985409" y="2468722"/>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Down Arrow 22"/>
              <p:cNvSpPr/>
              <p:nvPr/>
            </p:nvSpPr>
            <p:spPr>
              <a:xfrm rot="10800000">
                <a:off x="2678748" y="3727642"/>
                <a:ext cx="286624" cy="717661"/>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Down Arrow 23"/>
              <p:cNvSpPr/>
              <p:nvPr/>
            </p:nvSpPr>
            <p:spPr>
              <a:xfrm rot="10800000">
                <a:off x="5167046" y="3727642"/>
                <a:ext cx="296529" cy="747805"/>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Down Arrow 24"/>
              <p:cNvSpPr/>
              <p:nvPr/>
            </p:nvSpPr>
            <p:spPr>
              <a:xfrm rot="10800000">
                <a:off x="7048071" y="3707732"/>
                <a:ext cx="228940" cy="75027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4" name="Picture 5" descr="C:\Users\c90006276.CHINA\Desktop\SSD.png"/>
              <p:cNvPicPr>
                <a:picLocks noChangeAspect="1" noChangeArrowheads="1"/>
              </p:cNvPicPr>
              <p:nvPr/>
            </p:nvPicPr>
            <p:blipFill>
              <a:blip r:embed="rId3" cstate="print"/>
              <a:srcRect/>
              <a:stretch>
                <a:fillRect/>
              </a:stretch>
            </p:blipFill>
            <p:spPr bwMode="auto">
              <a:xfrm>
                <a:off x="922541" y="4323170"/>
                <a:ext cx="638406" cy="721839"/>
              </a:xfrm>
              <a:prstGeom prst="rect">
                <a:avLst/>
              </a:prstGeom>
              <a:noFill/>
            </p:spPr>
          </p:pic>
          <p:sp>
            <p:nvSpPr>
              <p:cNvPr id="25" name="Text Box 52"/>
              <p:cNvSpPr txBox="1">
                <a:spLocks noChangeArrowheads="1"/>
              </p:cNvSpPr>
              <p:nvPr/>
            </p:nvSpPr>
            <p:spPr bwMode="auto">
              <a:xfrm>
                <a:off x="9556876" y="3202214"/>
                <a:ext cx="776678" cy="3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3760" eaLnBrk="1" fontAlgn="base" hangingPunct="1">
                  <a:spcBef>
                    <a:spcPct val="0"/>
                  </a:spcBef>
                  <a:spcAft>
                    <a:spcPct val="0"/>
                  </a:spcAft>
                  <a:defRPr/>
                </a:pPr>
                <a:r>
                  <a:rPr lang="en-US" sz="1599" b="1"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2020…</a:t>
                </a:r>
              </a:p>
            </p:txBody>
          </p:sp>
          <p:pic>
            <p:nvPicPr>
              <p:cNvPr id="26" name="图片 45"/>
              <p:cNvPicPr>
                <a:picLocks noChangeAspect="1"/>
              </p:cNvPicPr>
              <p:nvPr/>
            </p:nvPicPr>
            <p:blipFill rotWithShape="1">
              <a:blip r:embed="rId4" cstate="print">
                <a:extLst>
                  <a:ext uri="{28A0092B-C50C-407E-A947-70E740481C1C}">
                    <a14:useLocalDpi xmlns:a14="http://schemas.microsoft.com/office/drawing/2010/main" val="0"/>
                  </a:ext>
                </a:extLst>
              </a:blip>
              <a:srcRect t="11250" r="-1511" b="25603"/>
              <a:stretch/>
            </p:blipFill>
            <p:spPr>
              <a:xfrm>
                <a:off x="688889" y="1540597"/>
                <a:ext cx="1296503" cy="453262"/>
              </a:xfrm>
              <a:prstGeom prst="rect">
                <a:avLst/>
              </a:prstGeom>
            </p:spPr>
          </p:pic>
          <p:sp>
            <p:nvSpPr>
              <p:cNvPr id="27" name="文本框 26"/>
              <p:cNvSpPr txBox="1"/>
              <p:nvPr/>
            </p:nvSpPr>
            <p:spPr>
              <a:xfrm>
                <a:off x="645781" y="1916750"/>
                <a:ext cx="1367772" cy="295219"/>
              </a:xfrm>
              <a:prstGeom prst="rect">
                <a:avLst/>
              </a:prstGeom>
              <a:noFill/>
            </p:spPr>
            <p:txBody>
              <a:bodyPr wrap="square" rtlCol="0">
                <a:spAutoFit/>
              </a:bodyPr>
              <a:lstStyle/>
              <a:p>
                <a:pPr defTabSz="913760" fontAlgn="base">
                  <a:spcBef>
                    <a:spcPct val="0"/>
                  </a:spcBef>
                  <a:spcAft>
                    <a:spcPct val="0"/>
                  </a:spcAft>
                  <a:defRPr/>
                </a:pPr>
                <a:r>
                  <a:rPr lang="en-US" altLang="zh-CN" sz="1399" kern="0" dirty="0">
                    <a:latin typeface="Huawei Sans" panose="020C0503030203020204" pitchFamily="34" charset="0"/>
                    <a:ea typeface="方正兰亭黑简体" panose="02000000000000000000" pitchFamily="2" charset="-122"/>
                    <a:sym typeface="Huawei Sans" panose="020C0503030203020204" pitchFamily="34" charset="0"/>
                  </a:rPr>
                  <a:t>Host interface</a:t>
                </a:r>
              </a:p>
            </p:txBody>
          </p:sp>
          <p:sp>
            <p:nvSpPr>
              <p:cNvPr id="28" name="文本框 27"/>
              <p:cNvSpPr txBox="1"/>
              <p:nvPr/>
            </p:nvSpPr>
            <p:spPr>
              <a:xfrm>
                <a:off x="511127" y="4120757"/>
                <a:ext cx="1431041" cy="295219"/>
              </a:xfrm>
              <a:prstGeom prst="rect">
                <a:avLst/>
              </a:prstGeom>
              <a:noFill/>
            </p:spPr>
            <p:txBody>
              <a:bodyPr wrap="square" rtlCol="0">
                <a:spAutoFit/>
              </a:bodyPr>
              <a:lstStyle/>
              <a:p>
                <a:pPr defTabSz="913760" fontAlgn="base">
                  <a:spcBef>
                    <a:spcPct val="0"/>
                  </a:spcBef>
                  <a:spcAft>
                    <a:spcPct val="0"/>
                  </a:spcAft>
                  <a:defRPr/>
                </a:pPr>
                <a:r>
                  <a:rPr lang="en-US" altLang="zh-CN" sz="1399" kern="0" dirty="0">
                    <a:latin typeface="Huawei Sans" panose="020C0503030203020204" pitchFamily="34" charset="0"/>
                    <a:ea typeface="方正兰亭黑简体" panose="02000000000000000000" pitchFamily="2" charset="-122"/>
                    <a:sym typeface="Huawei Sans" panose="020C0503030203020204" pitchFamily="34" charset="0"/>
                  </a:rPr>
                  <a:t>Disk interface</a:t>
                </a:r>
              </a:p>
            </p:txBody>
          </p:sp>
          <p:sp>
            <p:nvSpPr>
              <p:cNvPr id="29" name="TextBox 13"/>
              <p:cNvSpPr txBox="1"/>
              <p:nvPr/>
            </p:nvSpPr>
            <p:spPr>
              <a:xfrm>
                <a:off x="3868040" y="4440703"/>
                <a:ext cx="10878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2.0</a:t>
                </a:r>
              </a:p>
            </p:txBody>
          </p:sp>
          <p:sp>
            <p:nvSpPr>
              <p:cNvPr id="30" name="Down Arrow 22"/>
              <p:cNvSpPr/>
              <p:nvPr/>
            </p:nvSpPr>
            <p:spPr>
              <a:xfrm rot="10800000">
                <a:off x="4047534" y="3718063"/>
                <a:ext cx="308349" cy="72263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13"/>
              <p:cNvSpPr txBox="1"/>
              <p:nvPr/>
            </p:nvSpPr>
            <p:spPr>
              <a:xfrm>
                <a:off x="4943634" y="4466409"/>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3.0</a:t>
                </a:r>
              </a:p>
            </p:txBody>
          </p:sp>
          <p:sp>
            <p:nvSpPr>
              <p:cNvPr id="32" name="TextBox 13"/>
              <p:cNvSpPr txBox="1"/>
              <p:nvPr/>
            </p:nvSpPr>
            <p:spPr>
              <a:xfrm>
                <a:off x="6694747" y="4466409"/>
                <a:ext cx="773943"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SAS 4.0</a:t>
                </a:r>
              </a:p>
            </p:txBody>
          </p:sp>
          <p:sp>
            <p:nvSpPr>
              <p:cNvPr id="33" name="Down Arrow 23"/>
              <p:cNvSpPr/>
              <p:nvPr/>
            </p:nvSpPr>
            <p:spPr>
              <a:xfrm rot="10800000">
                <a:off x="4506439" y="3718062"/>
                <a:ext cx="282141"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13"/>
              <p:cNvSpPr txBox="1"/>
              <p:nvPr/>
            </p:nvSpPr>
            <p:spPr>
              <a:xfrm>
                <a:off x="4322967" y="5036071"/>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1.0</a:t>
                </a:r>
              </a:p>
            </p:txBody>
          </p:sp>
          <p:sp>
            <p:nvSpPr>
              <p:cNvPr id="35" name="Down Arrow 23"/>
              <p:cNvSpPr/>
              <p:nvPr/>
            </p:nvSpPr>
            <p:spPr>
              <a:xfrm rot="10800000">
                <a:off x="5594248" y="3700729"/>
                <a:ext cx="265319"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TextBox 13"/>
              <p:cNvSpPr txBox="1"/>
              <p:nvPr/>
            </p:nvSpPr>
            <p:spPr>
              <a:xfrm>
                <a:off x="5318336" y="5036071"/>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1.2</a:t>
                </a:r>
              </a:p>
            </p:txBody>
          </p:sp>
          <p:sp>
            <p:nvSpPr>
              <p:cNvPr id="37" name="Down Arrow 23"/>
              <p:cNvSpPr/>
              <p:nvPr/>
            </p:nvSpPr>
            <p:spPr>
              <a:xfrm rot="10800000">
                <a:off x="7261761" y="3692366"/>
                <a:ext cx="259718"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TextBox 13"/>
              <p:cNvSpPr txBox="1"/>
              <p:nvPr/>
            </p:nvSpPr>
            <p:spPr>
              <a:xfrm>
                <a:off x="6985849" y="5027709"/>
                <a:ext cx="1028445" cy="263054"/>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1.3</a:t>
                </a:r>
              </a:p>
            </p:txBody>
          </p:sp>
          <p:sp>
            <p:nvSpPr>
              <p:cNvPr id="39" name="Down Arrow 22"/>
              <p:cNvSpPr/>
              <p:nvPr/>
            </p:nvSpPr>
            <p:spPr>
              <a:xfrm rot="10800000">
                <a:off x="2350007" y="3727643"/>
                <a:ext cx="286624" cy="317339"/>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TextBox 13"/>
              <p:cNvSpPr txBox="1"/>
              <p:nvPr/>
            </p:nvSpPr>
            <p:spPr>
              <a:xfrm>
                <a:off x="1992887" y="4026584"/>
                <a:ext cx="806427"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1.0</a:t>
                </a:r>
              </a:p>
            </p:txBody>
          </p:sp>
          <p:sp>
            <p:nvSpPr>
              <p:cNvPr id="41" name="Down Arrow 23"/>
              <p:cNvSpPr/>
              <p:nvPr/>
            </p:nvSpPr>
            <p:spPr>
              <a:xfrm rot="10800000">
                <a:off x="9655743" y="3679212"/>
                <a:ext cx="259718" cy="1326945"/>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Box 13"/>
              <p:cNvSpPr txBox="1"/>
              <p:nvPr/>
            </p:nvSpPr>
            <p:spPr>
              <a:xfrm>
                <a:off x="9536603" y="5006158"/>
                <a:ext cx="102844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1.4</a:t>
                </a:r>
              </a:p>
            </p:txBody>
          </p:sp>
          <p:sp>
            <p:nvSpPr>
              <p:cNvPr id="43" name="Down Arrow 22"/>
              <p:cNvSpPr/>
              <p:nvPr/>
            </p:nvSpPr>
            <p:spPr>
              <a:xfrm rot="10800000">
                <a:off x="3786514" y="3734644"/>
                <a:ext cx="308349" cy="383850"/>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13"/>
              <p:cNvSpPr txBox="1"/>
              <p:nvPr/>
            </p:nvSpPr>
            <p:spPr>
              <a:xfrm>
                <a:off x="3393674" y="4106003"/>
                <a:ext cx="812894"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SATA 3.0</a:t>
                </a:r>
              </a:p>
            </p:txBody>
          </p:sp>
          <p:sp>
            <p:nvSpPr>
              <p:cNvPr id="45" name="Down Arrow 19"/>
              <p:cNvSpPr/>
              <p:nvPr/>
            </p:nvSpPr>
            <p:spPr>
              <a:xfrm>
                <a:off x="3746433" y="2434940"/>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11"/>
              <p:cNvSpPr txBox="1"/>
              <p:nvPr/>
            </p:nvSpPr>
            <p:spPr>
              <a:xfrm>
                <a:off x="3604428" y="2209184"/>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8G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7" name="Down Arrow 19"/>
              <p:cNvSpPr/>
              <p:nvPr/>
            </p:nvSpPr>
            <p:spPr>
              <a:xfrm>
                <a:off x="4609187" y="2468722"/>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TextBox 11"/>
              <p:cNvSpPr txBox="1"/>
              <p:nvPr/>
            </p:nvSpPr>
            <p:spPr>
              <a:xfrm>
                <a:off x="4477192" y="2212366"/>
                <a:ext cx="73789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16G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9" name="Down Arrow 19"/>
              <p:cNvSpPr/>
              <p:nvPr/>
            </p:nvSpPr>
            <p:spPr>
              <a:xfrm>
                <a:off x="6004300" y="2442838"/>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TextBox 11"/>
              <p:cNvSpPr txBox="1"/>
              <p:nvPr/>
            </p:nvSpPr>
            <p:spPr>
              <a:xfrm>
                <a:off x="5832558" y="2204796"/>
                <a:ext cx="737515"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32G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1" name="Down Arrow 19"/>
              <p:cNvSpPr/>
              <p:nvPr/>
            </p:nvSpPr>
            <p:spPr>
              <a:xfrm>
                <a:off x="9738177" y="2429371"/>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11"/>
              <p:cNvSpPr txBox="1"/>
              <p:nvPr/>
            </p:nvSpPr>
            <p:spPr>
              <a:xfrm>
                <a:off x="9681359" y="2175067"/>
                <a:ext cx="715069"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64G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Down Arrow 19"/>
              <p:cNvSpPr/>
              <p:nvPr/>
            </p:nvSpPr>
            <p:spPr>
              <a:xfrm>
                <a:off x="6941903" y="2184934"/>
                <a:ext cx="240804" cy="829627"/>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TextBox 11"/>
              <p:cNvSpPr txBox="1"/>
              <p:nvPr/>
            </p:nvSpPr>
            <p:spPr>
              <a:xfrm>
                <a:off x="6509158" y="1723322"/>
                <a:ext cx="1101439"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1.0</a:t>
                </a: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(RDMA)</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5" name="Down Arrow 19"/>
              <p:cNvSpPr/>
              <p:nvPr/>
            </p:nvSpPr>
            <p:spPr>
              <a:xfrm>
                <a:off x="8580842" y="2383373"/>
                <a:ext cx="150333" cy="648372"/>
              </a:xfrm>
              <a:prstGeom prst="downArrow">
                <a:avLst/>
              </a:prstGeom>
              <a:solidFill>
                <a:srgbClr val="9BBB59">
                  <a:lumMod val="40000"/>
                  <a:lumOff val="60000"/>
                </a:srgbClr>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Box 11"/>
              <p:cNvSpPr txBox="1"/>
              <p:nvPr/>
            </p:nvSpPr>
            <p:spPr>
              <a:xfrm>
                <a:off x="8487737" y="1951429"/>
                <a:ext cx="1168002"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1.1</a:t>
                </a: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(TCP)</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Down Arrow 19"/>
              <p:cNvSpPr/>
              <p:nvPr/>
            </p:nvSpPr>
            <p:spPr>
              <a:xfrm>
                <a:off x="8332014" y="1969026"/>
                <a:ext cx="244974" cy="1069786"/>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TextBox 11"/>
              <p:cNvSpPr txBox="1"/>
              <p:nvPr/>
            </p:nvSpPr>
            <p:spPr>
              <a:xfrm>
                <a:off x="7721654" y="1496712"/>
                <a:ext cx="1035790" cy="438422"/>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NVMe-oF</a:t>
                </a:r>
                <a:endPar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 (FC-</a:t>
                </a: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NVMe</a:t>
                </a: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Down Arrow 19"/>
              <p:cNvSpPr/>
              <p:nvPr/>
            </p:nvSpPr>
            <p:spPr>
              <a:xfrm>
                <a:off x="2528429" y="2451874"/>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TextBox 11"/>
              <p:cNvSpPr txBox="1"/>
              <p:nvPr/>
            </p:nvSpPr>
            <p:spPr>
              <a:xfrm>
                <a:off x="2354795" y="2223728"/>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err="1">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iSCSI</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1" name="Down Arrow 19"/>
              <p:cNvSpPr/>
              <p:nvPr/>
            </p:nvSpPr>
            <p:spPr>
              <a:xfrm>
                <a:off x="1673470" y="2434940"/>
                <a:ext cx="281241" cy="580728"/>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TextBox 11"/>
              <p:cNvSpPr txBox="1"/>
              <p:nvPr/>
            </p:nvSpPr>
            <p:spPr>
              <a:xfrm>
                <a:off x="1543537" y="2212114"/>
                <a:ext cx="660912"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2G FC</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Down Arrow 22"/>
              <p:cNvSpPr/>
              <p:nvPr/>
            </p:nvSpPr>
            <p:spPr>
              <a:xfrm rot="10800000">
                <a:off x="3001053" y="3727641"/>
                <a:ext cx="286624" cy="498653"/>
              </a:xfrm>
              <a:prstGeom prst="downArrow">
                <a:avLst/>
              </a:prstGeom>
              <a:solidFill>
                <a:srgbClr val="EEECE1"/>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13"/>
              <p:cNvSpPr txBox="1"/>
              <p:nvPr/>
            </p:nvSpPr>
            <p:spPr>
              <a:xfrm>
                <a:off x="2863629" y="4216935"/>
                <a:ext cx="618027" cy="263053"/>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4G FC</a:t>
                </a:r>
              </a:p>
            </p:txBody>
          </p:sp>
        </p:grpSp>
        <p:sp>
          <p:nvSpPr>
            <p:cNvPr id="6" name="TextBox 11"/>
            <p:cNvSpPr txBox="1"/>
            <p:nvPr/>
          </p:nvSpPr>
          <p:spPr>
            <a:xfrm>
              <a:off x="609410" y="2981218"/>
              <a:ext cx="1355946" cy="619815"/>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The first-gen FC protocol was released in 1994.</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 name="Down Arrow 19"/>
            <p:cNvSpPr/>
            <p:nvPr/>
          </p:nvSpPr>
          <p:spPr>
            <a:xfrm>
              <a:off x="5767377" y="1961184"/>
              <a:ext cx="281058" cy="1008426"/>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TextBox 11"/>
            <p:cNvSpPr txBox="1"/>
            <p:nvPr/>
          </p:nvSpPr>
          <p:spPr>
            <a:xfrm>
              <a:off x="5417024" y="1535198"/>
              <a:ext cx="1034942" cy="438137"/>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100G Ethernet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Down Arrow 19"/>
            <p:cNvSpPr/>
            <p:nvPr/>
          </p:nvSpPr>
          <p:spPr>
            <a:xfrm>
              <a:off x="9593698" y="1940574"/>
              <a:ext cx="281058" cy="1029037"/>
            </a:xfrm>
            <a:prstGeom prst="downArrow">
              <a:avLst/>
            </a:prstGeom>
            <a:solidFill>
              <a:srgbClr val="92D050"/>
            </a:solidFill>
            <a:ln w="25400" cap="flat" cmpd="sng" algn="ctr">
              <a:solidFill>
                <a:sysClr val="window" lastClr="FFFFFF">
                  <a:lumMod val="85000"/>
                </a:sysClr>
              </a:solidFill>
              <a:prstDash val="solid"/>
            </a:ln>
            <a:effectLst/>
          </p:spPr>
          <p:txBody>
            <a:bodyPr rtlCol="0" anchor="ctr"/>
            <a:lstStyle/>
            <a:p>
              <a:pPr algn="ctr" defTabSz="913760" fontAlgn="base">
                <a:spcBef>
                  <a:spcPct val="0"/>
                </a:spcBef>
                <a:spcAft>
                  <a:spcPct val="0"/>
                </a:spcAft>
                <a:defRPr/>
              </a:pPr>
              <a:endParaRPr lang="en-US" sz="1599"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11"/>
            <p:cNvSpPr txBox="1"/>
            <p:nvPr/>
          </p:nvSpPr>
          <p:spPr>
            <a:xfrm>
              <a:off x="9557292" y="1526060"/>
              <a:ext cx="934536" cy="438137"/>
            </a:xfrm>
            <a:prstGeom prst="rect">
              <a:avLst/>
            </a:prstGeom>
            <a:noFill/>
          </p:spPr>
          <p:txBody>
            <a:bodyPr wrap="square" rtlCol="0">
              <a:spAutoFit/>
            </a:bodyPr>
            <a:lstStyle/>
            <a:p>
              <a:pPr defTabSz="913760" fontAlgn="base">
                <a:spcBef>
                  <a:spcPct val="0"/>
                </a:spcBef>
                <a:spcAft>
                  <a:spcPct val="0"/>
                </a:spcAft>
                <a:defRPr/>
              </a:pP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400G </a:t>
              </a:r>
              <a:b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br>
              <a:r>
                <a:rPr lang="en-US" altLang="zh-CN"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Ethernet</a:t>
              </a:r>
              <a:endParaRPr lang="en-US" sz="1200" kern="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Tree>
    <p:extLst>
      <p:ext uri="{BB962C8B-B14F-4D97-AF65-F5344CB8AC3E}">
        <p14:creationId xmlns:p14="http://schemas.microsoft.com/office/powerpoint/2010/main" val="4044851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NVMe </a:t>
            </a:r>
            <a:r>
              <a:rPr lang="en-US" altLang="zh-CN" dirty="0"/>
              <a:t>and NVMe-oF</a:t>
            </a:r>
            <a:endParaRPr lang="en-US" dirty="0"/>
          </a:p>
        </p:txBody>
      </p:sp>
      <p:sp>
        <p:nvSpPr>
          <p:cNvPr id="4" name="文本占位符 3"/>
          <p:cNvSpPr>
            <a:spLocks noGrp="1"/>
          </p:cNvSpPr>
          <p:nvPr>
            <p:ph type="body" sz="quarter" idx="10"/>
          </p:nvPr>
        </p:nvSpPr>
        <p:spPr>
          <a:xfrm>
            <a:off x="731838" y="1052514"/>
            <a:ext cx="5413988" cy="4875042"/>
          </a:xfrm>
        </p:spPr>
        <p:txBody>
          <a:bodyPr/>
          <a:lstStyle/>
          <a:p>
            <a:r>
              <a:rPr lang="en-US" altLang="zh-CN" dirty="0">
                <a:sym typeface="Huawei Sans" panose="020C0503030203020204" pitchFamily="34" charset="0"/>
              </a:rPr>
              <a:t>NVMe, Non-Volatile Memory Express</a:t>
            </a:r>
          </a:p>
          <a:p>
            <a:pPr lvl="1"/>
            <a:r>
              <a:rPr lang="en-US" altLang="zh-CN" dirty="0"/>
              <a:t>Improves the performance </a:t>
            </a:r>
          </a:p>
          <a:p>
            <a:pPr lvl="1"/>
            <a:r>
              <a:rPr lang="en-US" altLang="zh-CN" dirty="0"/>
              <a:t>Reduces the latency</a:t>
            </a:r>
          </a:p>
          <a:p>
            <a:r>
              <a:rPr lang="en-US" altLang="zh-CN" dirty="0">
                <a:sym typeface="Huawei Sans" panose="020C0503030203020204" pitchFamily="34" charset="0"/>
              </a:rPr>
              <a:t>NVMe-oF, NVMe over Fabrics</a:t>
            </a:r>
          </a:p>
          <a:p>
            <a:pPr lvl="1"/>
            <a:r>
              <a:rPr lang="en-US" altLang="zh-CN" dirty="0"/>
              <a:t>Potential: low latency and high bandwidth</a:t>
            </a:r>
          </a:p>
          <a:p>
            <a:pPr lvl="1"/>
            <a:r>
              <a:rPr lang="en-US" altLang="zh-CN" dirty="0"/>
              <a:t>Purpose: accelerates the data transmission among the storage network</a:t>
            </a:r>
            <a:endParaRPr lang="en-US" altLang="zh-CN" dirty="0">
              <a:sym typeface="Huawei Sans" panose="020C0503030203020204" pitchFamily="34" charset="0"/>
            </a:endParaRPr>
          </a:p>
        </p:txBody>
      </p:sp>
      <p:grpSp>
        <p:nvGrpSpPr>
          <p:cNvPr id="69" name="组合 68"/>
          <p:cNvGrpSpPr/>
          <p:nvPr/>
        </p:nvGrpSpPr>
        <p:grpSpPr>
          <a:xfrm>
            <a:off x="6096000" y="1716797"/>
            <a:ext cx="5172280" cy="3546476"/>
            <a:chOff x="1568817" y="3569905"/>
            <a:chExt cx="4255061" cy="2917566"/>
          </a:xfrm>
          <a:solidFill>
            <a:srgbClr val="EEB3B8"/>
          </a:solidFill>
        </p:grpSpPr>
        <p:sp>
          <p:nvSpPr>
            <p:cNvPr id="70" name="TextBox 11"/>
            <p:cNvSpPr txBox="1"/>
            <p:nvPr/>
          </p:nvSpPr>
          <p:spPr>
            <a:xfrm>
              <a:off x="4171686" y="6049930"/>
              <a:ext cx="1432385" cy="437541"/>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 back-end physical path</a:t>
              </a:r>
            </a:p>
          </p:txBody>
        </p:sp>
        <p:sp>
          <p:nvSpPr>
            <p:cNvPr id="71" name="TextBox 13"/>
            <p:cNvSpPr txBox="1"/>
            <p:nvPr/>
          </p:nvSpPr>
          <p:spPr>
            <a:xfrm>
              <a:off x="1609807" y="6049929"/>
              <a:ext cx="1599140" cy="437541"/>
            </a:xfrm>
            <a:prstGeom prst="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fontAlgn="ct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 back-end physical path</a:t>
              </a:r>
            </a:p>
          </p:txBody>
        </p:sp>
        <p:grpSp>
          <p:nvGrpSpPr>
            <p:cNvPr id="72" name="组合 71"/>
            <p:cNvGrpSpPr/>
            <p:nvPr/>
          </p:nvGrpSpPr>
          <p:grpSpPr>
            <a:xfrm>
              <a:off x="1568817" y="3569905"/>
              <a:ext cx="1681121" cy="2317327"/>
              <a:chOff x="1650807" y="3031287"/>
              <a:chExt cx="1681121" cy="2317327"/>
            </a:xfrm>
            <a:grpFill/>
          </p:grpSpPr>
          <p:sp>
            <p:nvSpPr>
              <p:cNvPr id="106" name="矩形 105"/>
              <p:cNvSpPr/>
              <p:nvPr/>
            </p:nvSpPr>
            <p:spPr>
              <a:xfrm>
                <a:off x="1717367" y="3031287"/>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1717367" y="3555654"/>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PCIe</a:t>
                </a:r>
              </a:p>
            </p:txBody>
          </p:sp>
          <p:grpSp>
            <p:nvGrpSpPr>
              <p:cNvPr id="108" name="组合 107"/>
              <p:cNvGrpSpPr/>
              <p:nvPr/>
            </p:nvGrpSpPr>
            <p:grpSpPr>
              <a:xfrm>
                <a:off x="1650807" y="5128756"/>
                <a:ext cx="1681121" cy="219858"/>
                <a:chOff x="1707438" y="5366750"/>
                <a:chExt cx="1681121" cy="219858"/>
              </a:xfrm>
              <a:grpFill/>
            </p:grpSpPr>
            <p:sp>
              <p:nvSpPr>
                <p:cNvPr id="113" name="圆柱形 112"/>
                <p:cNvSpPr/>
                <p:nvPr/>
              </p:nvSpPr>
              <p:spPr>
                <a:xfrm>
                  <a:off x="1707438"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圆柱形 113"/>
                <p:cNvSpPr/>
                <p:nvPr/>
              </p:nvSpPr>
              <p:spPr>
                <a:xfrm>
                  <a:off x="2328283"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圆柱形 114"/>
                <p:cNvSpPr/>
                <p:nvPr/>
              </p:nvSpPr>
              <p:spPr>
                <a:xfrm>
                  <a:off x="2949128"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9" name="直接连接符 108"/>
              <p:cNvCxnSpPr>
                <a:stCxn id="107" idx="2"/>
                <a:endCxn id="114" idx="1"/>
              </p:cNvCxnSpPr>
              <p:nvPr/>
            </p:nvCxnSpPr>
            <p:spPr bwMode="gray">
              <a:xfrm>
                <a:off x="2491367" y="3843654"/>
                <a:ext cx="1"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连接符 109"/>
              <p:cNvCxnSpPr>
                <a:stCxn id="107" idx="2"/>
                <a:endCxn id="115" idx="1"/>
              </p:cNvCxnSpPr>
              <p:nvPr/>
            </p:nvCxnSpPr>
            <p:spPr bwMode="gray">
              <a:xfrm>
                <a:off x="2491367" y="3843654"/>
                <a:ext cx="620846"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10"/>
              <p:cNvCxnSpPr>
                <a:stCxn id="107" idx="2"/>
                <a:endCxn id="113" idx="1"/>
              </p:cNvCxnSpPr>
              <p:nvPr/>
            </p:nvCxnSpPr>
            <p:spPr bwMode="gray">
              <a:xfrm flipH="1">
                <a:off x="1870523" y="3843654"/>
                <a:ext cx="620844" cy="1285102"/>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接连接符 111"/>
              <p:cNvCxnSpPr>
                <a:stCxn id="106" idx="2"/>
                <a:endCxn id="107" idx="0"/>
              </p:cNvCxnSpPr>
              <p:nvPr/>
            </p:nvCxnSpPr>
            <p:spPr bwMode="gray">
              <a:xfrm>
                <a:off x="2491367" y="3319287"/>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6" name="组合 75"/>
            <p:cNvGrpSpPr/>
            <p:nvPr/>
          </p:nvGrpSpPr>
          <p:grpSpPr>
            <a:xfrm>
              <a:off x="3951878" y="3569905"/>
              <a:ext cx="1872000" cy="2317327"/>
              <a:chOff x="3951878" y="3031287"/>
              <a:chExt cx="1872000" cy="2317327"/>
            </a:xfrm>
            <a:grpFill/>
          </p:grpSpPr>
          <p:sp>
            <p:nvSpPr>
              <p:cNvPr id="77" name="矩形 76"/>
              <p:cNvSpPr/>
              <p:nvPr/>
            </p:nvSpPr>
            <p:spPr>
              <a:xfrm>
                <a:off x="4113878" y="3031287"/>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矩形 77"/>
              <p:cNvSpPr/>
              <p:nvPr/>
            </p:nvSpPr>
            <p:spPr>
              <a:xfrm>
                <a:off x="4113878" y="3555654"/>
                <a:ext cx="1548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PCIe</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a:xfrm>
                <a:off x="3951878" y="4080021"/>
                <a:ext cx="1872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Controller</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a:xfrm>
                <a:off x="3951878" y="4604388"/>
                <a:ext cx="1872000" cy="2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Expander</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6" name="组合 85"/>
              <p:cNvGrpSpPr/>
              <p:nvPr/>
            </p:nvGrpSpPr>
            <p:grpSpPr>
              <a:xfrm>
                <a:off x="4047318" y="5128756"/>
                <a:ext cx="1681121" cy="219858"/>
                <a:chOff x="3936780" y="5366750"/>
                <a:chExt cx="1681121" cy="219858"/>
              </a:xfrm>
              <a:grpFill/>
            </p:grpSpPr>
            <p:sp>
              <p:nvSpPr>
                <p:cNvPr id="103" name="圆柱形 102"/>
                <p:cNvSpPr/>
                <p:nvPr/>
              </p:nvSpPr>
              <p:spPr>
                <a:xfrm>
                  <a:off x="3936780"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圆柱形 103"/>
                <p:cNvSpPr/>
                <p:nvPr/>
              </p:nvSpPr>
              <p:spPr>
                <a:xfrm>
                  <a:off x="4557625"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圆柱形 104"/>
                <p:cNvSpPr/>
                <p:nvPr/>
              </p:nvSpPr>
              <p:spPr>
                <a:xfrm>
                  <a:off x="5178470" y="5366750"/>
                  <a:ext cx="439431" cy="219858"/>
                </a:xfrm>
                <a:prstGeom prst="ca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8" name="直接连接符 87"/>
              <p:cNvCxnSpPr>
                <a:stCxn id="83" idx="2"/>
                <a:endCxn id="103" idx="1"/>
              </p:cNvCxnSpPr>
              <p:nvPr/>
            </p:nvCxnSpPr>
            <p:spPr bwMode="gray">
              <a:xfrm flipH="1">
                <a:off x="4267034" y="4892388"/>
                <a:ext cx="620844"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a:stCxn id="83" idx="2"/>
                <a:endCxn id="104" idx="1"/>
              </p:cNvCxnSpPr>
              <p:nvPr/>
            </p:nvCxnSpPr>
            <p:spPr bwMode="gray">
              <a:xfrm>
                <a:off x="4887878" y="4892388"/>
                <a:ext cx="1"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a:stCxn id="83" idx="2"/>
                <a:endCxn id="105" idx="1"/>
              </p:cNvCxnSpPr>
              <p:nvPr/>
            </p:nvCxnSpPr>
            <p:spPr bwMode="gray">
              <a:xfrm>
                <a:off x="4887878" y="4892388"/>
                <a:ext cx="620846" cy="236368"/>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a:stCxn id="77" idx="2"/>
                <a:endCxn id="78" idx="0"/>
              </p:cNvCxnSpPr>
              <p:nvPr/>
            </p:nvCxnSpPr>
            <p:spPr bwMode="gray">
              <a:xfrm>
                <a:off x="4887878" y="3319287"/>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a:stCxn id="78" idx="2"/>
                <a:endCxn id="81" idx="0"/>
              </p:cNvCxnSpPr>
              <p:nvPr/>
            </p:nvCxnSpPr>
            <p:spPr bwMode="gray">
              <a:xfrm>
                <a:off x="4887878" y="3843654"/>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a:stCxn id="81" idx="2"/>
                <a:endCxn id="83" idx="0"/>
              </p:cNvCxnSpPr>
              <p:nvPr/>
            </p:nvCxnSpPr>
            <p:spPr bwMode="gray">
              <a:xfrm>
                <a:off x="4887878" y="4368021"/>
                <a:ext cx="0" cy="236367"/>
              </a:xfrm>
              <a:prstGeom prst="line">
                <a:avLst/>
              </a:prstGeom>
              <a:grpFill/>
              <a:ln w="15875">
                <a:solidFill>
                  <a:schemeClr val="bg1">
                    <a:lumMod val="50000"/>
                  </a:schemeClr>
                </a:solidFill>
                <a:headEnd type="none"/>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23018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a:solidFill>
                  <a:schemeClr val="bg1">
                    <a:lumMod val="50000"/>
                  </a:schemeClr>
                </a:solidFill>
                <a:sym typeface="Huawei Sans" panose="020C0503030203020204" pitchFamily="34" charset="0"/>
              </a:rPr>
              <a:t>Data and Information</a:t>
            </a:r>
          </a:p>
          <a:p>
            <a:r>
              <a:rPr lang="en-US" dirty="0">
                <a:solidFill>
                  <a:schemeClr val="bg1">
                    <a:lumMod val="50000"/>
                  </a:schemeClr>
                </a:solidFill>
                <a:sym typeface="Huawei Sans" panose="020C0503030203020204" pitchFamily="34" charset="0"/>
              </a:rPr>
              <a:t>Data Storage</a:t>
            </a:r>
          </a:p>
          <a:p>
            <a:r>
              <a:rPr lang="en-US" dirty="0">
                <a:solidFill>
                  <a:schemeClr val="bg1">
                    <a:lumMod val="50000"/>
                  </a:schemeClr>
                </a:solidFill>
                <a:sym typeface="Huawei Sans" panose="020C0503030203020204" pitchFamily="34" charset="0"/>
              </a:rPr>
              <a:t>Development of Storage Technologies</a:t>
            </a:r>
          </a:p>
          <a:p>
            <a:r>
              <a:rPr lang="en-US" b="1" dirty="0">
                <a:sym typeface="Huawei Sans" panose="020C0503030203020204" pitchFamily="34" charset="0"/>
              </a:rPr>
              <a:t>Development Trend of Storage Products</a:t>
            </a:r>
          </a:p>
        </p:txBody>
      </p:sp>
    </p:spTree>
    <p:extLst>
      <p:ext uri="{BB962C8B-B14F-4D97-AF65-F5344CB8AC3E}">
        <p14:creationId xmlns:p14="http://schemas.microsoft.com/office/powerpoint/2010/main" val="2703452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t>History of Storage Products</a:t>
            </a:r>
            <a:endParaRPr lang="en-US" dirty="0"/>
          </a:p>
        </p:txBody>
      </p:sp>
      <p:grpSp>
        <p:nvGrpSpPr>
          <p:cNvPr id="4" name="组合 3"/>
          <p:cNvGrpSpPr/>
          <p:nvPr/>
        </p:nvGrpSpPr>
        <p:grpSpPr>
          <a:xfrm>
            <a:off x="7127864" y="1710178"/>
            <a:ext cx="4109097" cy="3113904"/>
            <a:chOff x="7127864" y="1710178"/>
            <a:chExt cx="4109097" cy="3113904"/>
          </a:xfrm>
        </p:grpSpPr>
        <p:grpSp>
          <p:nvGrpSpPr>
            <p:cNvPr id="280" name="组合 279"/>
            <p:cNvGrpSpPr/>
            <p:nvPr/>
          </p:nvGrpSpPr>
          <p:grpSpPr>
            <a:xfrm>
              <a:off x="7127864" y="4460236"/>
              <a:ext cx="4109097" cy="363846"/>
              <a:chOff x="949289" y="4657063"/>
              <a:chExt cx="4518645" cy="400110"/>
            </a:xfrm>
          </p:grpSpPr>
          <p:sp>
            <p:nvSpPr>
              <p:cNvPr id="570" name="文本框 569"/>
              <p:cNvSpPr txBox="1"/>
              <p:nvPr/>
            </p:nvSpPr>
            <p:spPr>
              <a:xfrm>
                <a:off x="3939952" y="4657063"/>
                <a:ext cx="1527982" cy="400110"/>
              </a:xfrm>
              <a:prstGeom prst="rect">
                <a:avLst/>
              </a:prstGeom>
              <a:noFill/>
            </p:spPr>
            <p:txBody>
              <a:bodyPr wrap="none" rtlCol="0">
                <a:spAutoFit/>
              </a:bodyPr>
              <a:lstStyle/>
              <a:p>
                <a:pPr algn="ctr" font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Intelligence</a:t>
                </a:r>
              </a:p>
            </p:txBody>
          </p:sp>
          <p:sp>
            <p:nvSpPr>
              <p:cNvPr id="571" name="文本框 570"/>
              <p:cNvSpPr txBox="1"/>
              <p:nvPr/>
            </p:nvSpPr>
            <p:spPr>
              <a:xfrm>
                <a:off x="949289" y="4657063"/>
                <a:ext cx="1157689" cy="400110"/>
              </a:xfrm>
              <a:prstGeom prst="rect">
                <a:avLst/>
              </a:prstGeom>
              <a:noFill/>
            </p:spPr>
            <p:txBody>
              <a:bodyPr wrap="none" rtlCol="0">
                <a:spAutoFit/>
              </a:bodyPr>
              <a:lstStyle/>
              <a:p>
                <a:pPr algn="ctr" font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All-flash</a:t>
                </a:r>
              </a:p>
            </p:txBody>
          </p:sp>
        </p:grpSp>
        <p:sp>
          <p:nvSpPr>
            <p:cNvPr id="285" name="文本框 284"/>
            <p:cNvSpPr txBox="1"/>
            <p:nvPr/>
          </p:nvSpPr>
          <p:spPr>
            <a:xfrm>
              <a:off x="8708146" y="1710178"/>
              <a:ext cx="780169" cy="363846"/>
            </a:xfrm>
            <a:prstGeom prst="rect">
              <a:avLst/>
            </a:prstGeom>
            <a:noFill/>
          </p:spPr>
          <p:txBody>
            <a:bodyPr wrap="none" rtlCol="0">
              <a:spAutoFit/>
            </a:bodyPr>
            <a:lstStyle/>
            <a:p>
              <a:pPr algn="ctr"/>
              <a:r>
                <a:rPr lang="en-US" altLang="zh-CN" sz="2000" dirty="0">
                  <a:latin typeface="Huawei Sans" panose="020C0503030203020204" pitchFamily="34" charset="0"/>
                  <a:ea typeface="方正兰亭黑简体" panose="02000000000000000000" pitchFamily="2" charset="-122"/>
                  <a:sym typeface="Huawei Sans" panose="020C0503030203020204" pitchFamily="34" charset="0"/>
                </a:rPr>
                <a:t>Cloud</a:t>
              </a:r>
            </a:p>
          </p:txBody>
        </p:sp>
        <p:grpSp>
          <p:nvGrpSpPr>
            <p:cNvPr id="287" name="组合 286"/>
            <p:cNvGrpSpPr/>
            <p:nvPr/>
          </p:nvGrpSpPr>
          <p:grpSpPr>
            <a:xfrm>
              <a:off x="9423382" y="3098726"/>
              <a:ext cx="1389859" cy="1389859"/>
              <a:chOff x="2912978" y="3593017"/>
              <a:chExt cx="1402548" cy="1402548"/>
            </a:xfrm>
          </p:grpSpPr>
          <p:sp>
            <p:nvSpPr>
              <p:cNvPr id="517" name="椭圆 516"/>
              <p:cNvSpPr/>
              <p:nvPr/>
            </p:nvSpPr>
            <p:spPr>
              <a:xfrm>
                <a:off x="2912978" y="3593017"/>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18" name="组合 381"/>
              <p:cNvGrpSpPr>
                <a:grpSpLocks noChangeAspect="1"/>
              </p:cNvGrpSpPr>
              <p:nvPr/>
            </p:nvGrpSpPr>
            <p:grpSpPr bwMode="auto">
              <a:xfrm>
                <a:off x="3153415" y="3822560"/>
                <a:ext cx="921674" cy="943463"/>
                <a:chOff x="6932613" y="4262438"/>
                <a:chExt cx="671513" cy="687388"/>
              </a:xfrm>
              <a:solidFill>
                <a:schemeClr val="bg1"/>
              </a:solidFill>
            </p:grpSpPr>
            <p:sp>
              <p:nvSpPr>
                <p:cNvPr id="519" name="Freeform 317"/>
                <p:cNvSpPr>
                  <a:spLocks/>
                </p:cNvSpPr>
                <p:nvPr/>
              </p:nvSpPr>
              <p:spPr bwMode="auto">
                <a:xfrm>
                  <a:off x="7010400" y="4518025"/>
                  <a:ext cx="69850" cy="80963"/>
                </a:xfrm>
                <a:custGeom>
                  <a:avLst/>
                  <a:gdLst>
                    <a:gd name="T0" fmla="*/ 0 w 149"/>
                    <a:gd name="T1" fmla="*/ 2147483646 h 172"/>
                    <a:gd name="T2" fmla="*/ 0 w 149"/>
                    <a:gd name="T3" fmla="*/ 2147483646 h 172"/>
                    <a:gd name="T4" fmla="*/ 0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0" y="43"/>
                      </a:lnTo>
                      <a:lnTo>
                        <a:pt x="74" y="0"/>
                      </a:lnTo>
                      <a:lnTo>
                        <a:pt x="149" y="44"/>
                      </a:lnTo>
                      <a:lnTo>
                        <a:pt x="148" y="129"/>
                      </a:lnTo>
                      <a:lnTo>
                        <a:pt x="74"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0" name="Freeform 318"/>
                <p:cNvSpPr>
                  <a:spLocks/>
                </p:cNvSpPr>
                <p:nvPr/>
              </p:nvSpPr>
              <p:spPr bwMode="auto">
                <a:xfrm>
                  <a:off x="7064375" y="4621213"/>
                  <a:ext cx="65088" cy="76200"/>
                </a:xfrm>
                <a:custGeom>
                  <a:avLst/>
                  <a:gdLst>
                    <a:gd name="T0" fmla="*/ 0 w 139"/>
                    <a:gd name="T1" fmla="*/ 2147483646 h 160"/>
                    <a:gd name="T2" fmla="*/ 0 w 139"/>
                    <a:gd name="T3" fmla="*/ 2147483646 h 160"/>
                    <a:gd name="T4" fmla="*/ 2147483646 w 139"/>
                    <a:gd name="T5" fmla="*/ 2147483646 h 160"/>
                    <a:gd name="T6" fmla="*/ 2147483646 w 139"/>
                    <a:gd name="T7" fmla="*/ 0 h 160"/>
                    <a:gd name="T8" fmla="*/ 2147483646 w 139"/>
                    <a:gd name="T9" fmla="*/ 2147483646 h 160"/>
                    <a:gd name="T10" fmla="*/ 2147483646 w 139"/>
                    <a:gd name="T11" fmla="*/ 2147483646 h 160"/>
                    <a:gd name="T12" fmla="*/ 2147483646 w 139"/>
                    <a:gd name="T13" fmla="*/ 2147483646 h 160"/>
                    <a:gd name="T14" fmla="*/ 0 w 139"/>
                    <a:gd name="T15" fmla="*/ 2147483646 h 160"/>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60"/>
                    <a:gd name="T26" fmla="*/ 139 w 139"/>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60">
                      <a:moveTo>
                        <a:pt x="0" y="120"/>
                      </a:moveTo>
                      <a:lnTo>
                        <a:pt x="0" y="120"/>
                      </a:lnTo>
                      <a:lnTo>
                        <a:pt x="1" y="40"/>
                      </a:lnTo>
                      <a:lnTo>
                        <a:pt x="70" y="0"/>
                      </a:lnTo>
                      <a:lnTo>
                        <a:pt x="139" y="40"/>
                      </a:lnTo>
                      <a:lnTo>
                        <a:pt x="139" y="120"/>
                      </a:lnTo>
                      <a:lnTo>
                        <a:pt x="70" y="160"/>
                      </a:lnTo>
                      <a:lnTo>
                        <a:pt x="0" y="1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1" name="Freeform 319"/>
                <p:cNvSpPr>
                  <a:spLocks/>
                </p:cNvSpPr>
                <p:nvPr/>
              </p:nvSpPr>
              <p:spPr bwMode="auto">
                <a:xfrm>
                  <a:off x="7432675" y="4638675"/>
                  <a:ext cx="65088" cy="74613"/>
                </a:xfrm>
                <a:custGeom>
                  <a:avLst/>
                  <a:gdLst>
                    <a:gd name="T0" fmla="*/ 0 w 139"/>
                    <a:gd name="T1" fmla="*/ 2147483646 h 160"/>
                    <a:gd name="T2" fmla="*/ 0 w 139"/>
                    <a:gd name="T3" fmla="*/ 2147483646 h 160"/>
                    <a:gd name="T4" fmla="*/ 0 w 139"/>
                    <a:gd name="T5" fmla="*/ 2147483646 h 160"/>
                    <a:gd name="T6" fmla="*/ 2147483646 w 139"/>
                    <a:gd name="T7" fmla="*/ 0 h 160"/>
                    <a:gd name="T8" fmla="*/ 2147483646 w 139"/>
                    <a:gd name="T9" fmla="*/ 2147483646 h 160"/>
                    <a:gd name="T10" fmla="*/ 2147483646 w 139"/>
                    <a:gd name="T11" fmla="*/ 2147483646 h 160"/>
                    <a:gd name="T12" fmla="*/ 2147483646 w 139"/>
                    <a:gd name="T13" fmla="*/ 2147483646 h 160"/>
                    <a:gd name="T14" fmla="*/ 0 w 139"/>
                    <a:gd name="T15" fmla="*/ 2147483646 h 160"/>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60"/>
                    <a:gd name="T26" fmla="*/ 139 w 139"/>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60">
                      <a:moveTo>
                        <a:pt x="0" y="120"/>
                      </a:moveTo>
                      <a:lnTo>
                        <a:pt x="0" y="120"/>
                      </a:lnTo>
                      <a:lnTo>
                        <a:pt x="0" y="40"/>
                      </a:lnTo>
                      <a:lnTo>
                        <a:pt x="70" y="0"/>
                      </a:lnTo>
                      <a:lnTo>
                        <a:pt x="139" y="40"/>
                      </a:lnTo>
                      <a:lnTo>
                        <a:pt x="139" y="120"/>
                      </a:lnTo>
                      <a:lnTo>
                        <a:pt x="70" y="160"/>
                      </a:lnTo>
                      <a:lnTo>
                        <a:pt x="0" y="1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2" name="Freeform 320"/>
                <p:cNvSpPr>
                  <a:spLocks/>
                </p:cNvSpPr>
                <p:nvPr/>
              </p:nvSpPr>
              <p:spPr bwMode="auto">
                <a:xfrm>
                  <a:off x="7129463" y="4449763"/>
                  <a:ext cx="50800" cy="58738"/>
                </a:xfrm>
                <a:custGeom>
                  <a:avLst/>
                  <a:gdLst>
                    <a:gd name="T0" fmla="*/ 0 w 110"/>
                    <a:gd name="T1" fmla="*/ 2147483646 h 126"/>
                    <a:gd name="T2" fmla="*/ 0 w 110"/>
                    <a:gd name="T3" fmla="*/ 2147483646 h 126"/>
                    <a:gd name="T4" fmla="*/ 2147483646 w 110"/>
                    <a:gd name="T5" fmla="*/ 2147483646 h 126"/>
                    <a:gd name="T6" fmla="*/ 2147483646 w 110"/>
                    <a:gd name="T7" fmla="*/ 0 h 126"/>
                    <a:gd name="T8" fmla="*/ 2147483646 w 110"/>
                    <a:gd name="T9" fmla="*/ 2147483646 h 126"/>
                    <a:gd name="T10" fmla="*/ 2147483646 w 110"/>
                    <a:gd name="T11" fmla="*/ 2147483646 h 126"/>
                    <a:gd name="T12" fmla="*/ 2147483646 w 110"/>
                    <a:gd name="T13" fmla="*/ 2147483646 h 126"/>
                    <a:gd name="T14" fmla="*/ 0 w 110"/>
                    <a:gd name="T15" fmla="*/ 2147483646 h 126"/>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126"/>
                    <a:gd name="T26" fmla="*/ 110 w 110"/>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126">
                      <a:moveTo>
                        <a:pt x="0" y="95"/>
                      </a:moveTo>
                      <a:lnTo>
                        <a:pt x="0" y="95"/>
                      </a:lnTo>
                      <a:lnTo>
                        <a:pt x="1" y="32"/>
                      </a:lnTo>
                      <a:lnTo>
                        <a:pt x="55" y="0"/>
                      </a:lnTo>
                      <a:lnTo>
                        <a:pt x="110" y="32"/>
                      </a:lnTo>
                      <a:lnTo>
                        <a:pt x="109" y="95"/>
                      </a:lnTo>
                      <a:lnTo>
                        <a:pt x="55" y="126"/>
                      </a:lnTo>
                      <a:lnTo>
                        <a:pt x="0" y="9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3" name="Freeform 321"/>
                <p:cNvSpPr>
                  <a:spLocks/>
                </p:cNvSpPr>
                <p:nvPr/>
              </p:nvSpPr>
              <p:spPr bwMode="auto">
                <a:xfrm>
                  <a:off x="7146925" y="4556125"/>
                  <a:ext cx="74613" cy="85725"/>
                </a:xfrm>
                <a:custGeom>
                  <a:avLst/>
                  <a:gdLst>
                    <a:gd name="T0" fmla="*/ 0 w 157"/>
                    <a:gd name="T1" fmla="*/ 2147483646 h 181"/>
                    <a:gd name="T2" fmla="*/ 0 w 157"/>
                    <a:gd name="T3" fmla="*/ 2147483646 h 181"/>
                    <a:gd name="T4" fmla="*/ 0 w 157"/>
                    <a:gd name="T5" fmla="*/ 2147483646 h 181"/>
                    <a:gd name="T6" fmla="*/ 2147483646 w 157"/>
                    <a:gd name="T7" fmla="*/ 0 h 181"/>
                    <a:gd name="T8" fmla="*/ 2147483646 w 157"/>
                    <a:gd name="T9" fmla="*/ 2147483646 h 181"/>
                    <a:gd name="T10" fmla="*/ 2147483646 w 157"/>
                    <a:gd name="T11" fmla="*/ 2147483646 h 181"/>
                    <a:gd name="T12" fmla="*/ 2147483646 w 157"/>
                    <a:gd name="T13" fmla="*/ 2147483646 h 181"/>
                    <a:gd name="T14" fmla="*/ 0 w 157"/>
                    <a:gd name="T15" fmla="*/ 2147483646 h 18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81"/>
                    <a:gd name="T26" fmla="*/ 157 w 157"/>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81">
                      <a:moveTo>
                        <a:pt x="0" y="135"/>
                      </a:moveTo>
                      <a:lnTo>
                        <a:pt x="0" y="135"/>
                      </a:lnTo>
                      <a:lnTo>
                        <a:pt x="0" y="45"/>
                      </a:lnTo>
                      <a:lnTo>
                        <a:pt x="79" y="0"/>
                      </a:lnTo>
                      <a:lnTo>
                        <a:pt x="157" y="45"/>
                      </a:lnTo>
                      <a:lnTo>
                        <a:pt x="157" y="136"/>
                      </a:lnTo>
                      <a:lnTo>
                        <a:pt x="79" y="181"/>
                      </a:lnTo>
                      <a:lnTo>
                        <a:pt x="0" y="13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4" name="Freeform 322"/>
                <p:cNvSpPr>
                  <a:spLocks/>
                </p:cNvSpPr>
                <p:nvPr/>
              </p:nvSpPr>
              <p:spPr bwMode="auto">
                <a:xfrm>
                  <a:off x="7378700" y="4449763"/>
                  <a:ext cx="69850" cy="80963"/>
                </a:xfrm>
                <a:custGeom>
                  <a:avLst/>
                  <a:gdLst>
                    <a:gd name="T0" fmla="*/ 0 w 149"/>
                    <a:gd name="T1" fmla="*/ 2147483646 h 172"/>
                    <a:gd name="T2" fmla="*/ 0 w 149"/>
                    <a:gd name="T3" fmla="*/ 2147483646 h 172"/>
                    <a:gd name="T4" fmla="*/ 0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0" y="43"/>
                      </a:lnTo>
                      <a:lnTo>
                        <a:pt x="74" y="0"/>
                      </a:lnTo>
                      <a:lnTo>
                        <a:pt x="149" y="44"/>
                      </a:lnTo>
                      <a:lnTo>
                        <a:pt x="149" y="129"/>
                      </a:lnTo>
                      <a:lnTo>
                        <a:pt x="74"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5" name="Freeform 323"/>
                <p:cNvSpPr>
                  <a:spLocks/>
                </p:cNvSpPr>
                <p:nvPr/>
              </p:nvSpPr>
              <p:spPr bwMode="auto">
                <a:xfrm>
                  <a:off x="7283450" y="4591050"/>
                  <a:ext cx="103188" cy="117475"/>
                </a:xfrm>
                <a:custGeom>
                  <a:avLst/>
                  <a:gdLst>
                    <a:gd name="T0" fmla="*/ 0 w 218"/>
                    <a:gd name="T1" fmla="*/ 2147483646 h 252"/>
                    <a:gd name="T2" fmla="*/ 0 w 218"/>
                    <a:gd name="T3" fmla="*/ 2147483646 h 252"/>
                    <a:gd name="T4" fmla="*/ 0 w 218"/>
                    <a:gd name="T5" fmla="*/ 2147483646 h 252"/>
                    <a:gd name="T6" fmla="*/ 2147483646 w 218"/>
                    <a:gd name="T7" fmla="*/ 0 h 252"/>
                    <a:gd name="T8" fmla="*/ 2147483646 w 218"/>
                    <a:gd name="T9" fmla="*/ 2147483646 h 252"/>
                    <a:gd name="T10" fmla="*/ 2147483646 w 218"/>
                    <a:gd name="T11" fmla="*/ 2147483646 h 252"/>
                    <a:gd name="T12" fmla="*/ 2147483646 w 218"/>
                    <a:gd name="T13" fmla="*/ 2147483646 h 252"/>
                    <a:gd name="T14" fmla="*/ 0 w 218"/>
                    <a:gd name="T15" fmla="*/ 2147483646 h 252"/>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252"/>
                    <a:gd name="T26" fmla="*/ 218 w 218"/>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252">
                      <a:moveTo>
                        <a:pt x="0" y="189"/>
                      </a:moveTo>
                      <a:lnTo>
                        <a:pt x="0" y="189"/>
                      </a:lnTo>
                      <a:lnTo>
                        <a:pt x="0" y="63"/>
                      </a:lnTo>
                      <a:lnTo>
                        <a:pt x="109" y="0"/>
                      </a:lnTo>
                      <a:lnTo>
                        <a:pt x="218" y="63"/>
                      </a:lnTo>
                      <a:lnTo>
                        <a:pt x="218" y="189"/>
                      </a:lnTo>
                      <a:lnTo>
                        <a:pt x="109" y="252"/>
                      </a:lnTo>
                      <a:lnTo>
                        <a:pt x="0" y="18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6" name="Freeform 324"/>
                <p:cNvSpPr>
                  <a:spLocks/>
                </p:cNvSpPr>
                <p:nvPr/>
              </p:nvSpPr>
              <p:spPr bwMode="auto">
                <a:xfrm>
                  <a:off x="7232650" y="4416425"/>
                  <a:ext cx="119063" cy="138113"/>
                </a:xfrm>
                <a:custGeom>
                  <a:avLst/>
                  <a:gdLst>
                    <a:gd name="T0" fmla="*/ 0 w 255"/>
                    <a:gd name="T1" fmla="*/ 2147483646 h 294"/>
                    <a:gd name="T2" fmla="*/ 0 w 255"/>
                    <a:gd name="T3" fmla="*/ 2147483646 h 294"/>
                    <a:gd name="T4" fmla="*/ 0 w 255"/>
                    <a:gd name="T5" fmla="*/ 2147483646 h 294"/>
                    <a:gd name="T6" fmla="*/ 2147483646 w 255"/>
                    <a:gd name="T7" fmla="*/ 0 h 294"/>
                    <a:gd name="T8" fmla="*/ 2147483646 w 255"/>
                    <a:gd name="T9" fmla="*/ 2147483646 h 294"/>
                    <a:gd name="T10" fmla="*/ 2147483646 w 255"/>
                    <a:gd name="T11" fmla="*/ 2147483646 h 294"/>
                    <a:gd name="T12" fmla="*/ 2147483646 w 255"/>
                    <a:gd name="T13" fmla="*/ 2147483646 h 294"/>
                    <a:gd name="T14" fmla="*/ 0 w 255"/>
                    <a:gd name="T15" fmla="*/ 2147483646 h 294"/>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294"/>
                    <a:gd name="T26" fmla="*/ 255 w 255"/>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294">
                      <a:moveTo>
                        <a:pt x="0" y="220"/>
                      </a:moveTo>
                      <a:lnTo>
                        <a:pt x="0" y="220"/>
                      </a:lnTo>
                      <a:lnTo>
                        <a:pt x="0" y="73"/>
                      </a:lnTo>
                      <a:lnTo>
                        <a:pt x="128" y="0"/>
                      </a:lnTo>
                      <a:lnTo>
                        <a:pt x="255" y="74"/>
                      </a:lnTo>
                      <a:lnTo>
                        <a:pt x="254" y="220"/>
                      </a:lnTo>
                      <a:lnTo>
                        <a:pt x="127" y="294"/>
                      </a:lnTo>
                      <a:lnTo>
                        <a:pt x="0" y="2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7" name="Freeform 325"/>
                <p:cNvSpPr>
                  <a:spLocks/>
                </p:cNvSpPr>
                <p:nvPr/>
              </p:nvSpPr>
              <p:spPr bwMode="auto">
                <a:xfrm>
                  <a:off x="7369175" y="4711700"/>
                  <a:ext cx="71438" cy="80963"/>
                </a:xfrm>
                <a:custGeom>
                  <a:avLst/>
                  <a:gdLst>
                    <a:gd name="T0" fmla="*/ 0 w 149"/>
                    <a:gd name="T1" fmla="*/ 2147483646 h 172"/>
                    <a:gd name="T2" fmla="*/ 0 w 149"/>
                    <a:gd name="T3" fmla="*/ 2147483646 h 172"/>
                    <a:gd name="T4" fmla="*/ 2147483646 w 149"/>
                    <a:gd name="T5" fmla="*/ 2147483646 h 172"/>
                    <a:gd name="T6" fmla="*/ 2147483646 w 149"/>
                    <a:gd name="T7" fmla="*/ 0 h 172"/>
                    <a:gd name="T8" fmla="*/ 2147483646 w 149"/>
                    <a:gd name="T9" fmla="*/ 2147483646 h 172"/>
                    <a:gd name="T10" fmla="*/ 2147483646 w 149"/>
                    <a:gd name="T11" fmla="*/ 2147483646 h 172"/>
                    <a:gd name="T12" fmla="*/ 2147483646 w 149"/>
                    <a:gd name="T13" fmla="*/ 2147483646 h 172"/>
                    <a:gd name="T14" fmla="*/ 0 w 149"/>
                    <a:gd name="T15" fmla="*/ 2147483646 h 172"/>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72"/>
                    <a:gd name="T26" fmla="*/ 149 w 149"/>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72">
                      <a:moveTo>
                        <a:pt x="0" y="129"/>
                      </a:moveTo>
                      <a:lnTo>
                        <a:pt x="0" y="129"/>
                      </a:lnTo>
                      <a:lnTo>
                        <a:pt x="1" y="43"/>
                      </a:lnTo>
                      <a:lnTo>
                        <a:pt x="75" y="0"/>
                      </a:lnTo>
                      <a:lnTo>
                        <a:pt x="149" y="43"/>
                      </a:lnTo>
                      <a:lnTo>
                        <a:pt x="149" y="129"/>
                      </a:lnTo>
                      <a:lnTo>
                        <a:pt x="75" y="172"/>
                      </a:lnTo>
                      <a:lnTo>
                        <a:pt x="0" y="1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8" name="Freeform 326"/>
                <p:cNvSpPr>
                  <a:spLocks/>
                </p:cNvSpPr>
                <p:nvPr/>
              </p:nvSpPr>
              <p:spPr bwMode="auto">
                <a:xfrm>
                  <a:off x="7440613" y="4530725"/>
                  <a:ext cx="77788" cy="90488"/>
                </a:xfrm>
                <a:custGeom>
                  <a:avLst/>
                  <a:gdLst>
                    <a:gd name="T0" fmla="*/ 0 w 168"/>
                    <a:gd name="T1" fmla="*/ 2147483646 h 194"/>
                    <a:gd name="T2" fmla="*/ 0 w 168"/>
                    <a:gd name="T3" fmla="*/ 2147483646 h 194"/>
                    <a:gd name="T4" fmla="*/ 0 w 168"/>
                    <a:gd name="T5" fmla="*/ 2147483646 h 194"/>
                    <a:gd name="T6" fmla="*/ 2147483646 w 168"/>
                    <a:gd name="T7" fmla="*/ 0 h 194"/>
                    <a:gd name="T8" fmla="*/ 2147483646 w 168"/>
                    <a:gd name="T9" fmla="*/ 2147483646 h 194"/>
                    <a:gd name="T10" fmla="*/ 2147483646 w 168"/>
                    <a:gd name="T11" fmla="*/ 2147483646 h 194"/>
                    <a:gd name="T12" fmla="*/ 2147483646 w 168"/>
                    <a:gd name="T13" fmla="*/ 2147483646 h 194"/>
                    <a:gd name="T14" fmla="*/ 0 w 168"/>
                    <a:gd name="T15" fmla="*/ 2147483646 h 194"/>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94"/>
                    <a:gd name="T26" fmla="*/ 168 w 16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94">
                      <a:moveTo>
                        <a:pt x="0" y="145"/>
                      </a:moveTo>
                      <a:lnTo>
                        <a:pt x="0" y="145"/>
                      </a:lnTo>
                      <a:lnTo>
                        <a:pt x="0" y="49"/>
                      </a:lnTo>
                      <a:lnTo>
                        <a:pt x="84" y="0"/>
                      </a:lnTo>
                      <a:lnTo>
                        <a:pt x="168" y="49"/>
                      </a:lnTo>
                      <a:lnTo>
                        <a:pt x="168" y="146"/>
                      </a:lnTo>
                      <a:lnTo>
                        <a:pt x="84" y="194"/>
                      </a:lnTo>
                      <a:lnTo>
                        <a:pt x="0" y="14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9" name="Freeform 327"/>
                <p:cNvSpPr>
                  <a:spLocks/>
                </p:cNvSpPr>
                <p:nvPr/>
              </p:nvSpPr>
              <p:spPr bwMode="auto">
                <a:xfrm>
                  <a:off x="7058025" y="4584700"/>
                  <a:ext cx="26988" cy="47625"/>
                </a:xfrm>
                <a:custGeom>
                  <a:avLst/>
                  <a:gdLst>
                    <a:gd name="T0" fmla="*/ 2147483646 w 59"/>
                    <a:gd name="T1" fmla="*/ 2147483646 h 102"/>
                    <a:gd name="T2" fmla="*/ 2147483646 w 59"/>
                    <a:gd name="T3" fmla="*/ 2147483646 h 102"/>
                    <a:gd name="T4" fmla="*/ 0 w 59"/>
                    <a:gd name="T5" fmla="*/ 2147483646 h 102"/>
                    <a:gd name="T6" fmla="*/ 2147483646 w 59"/>
                    <a:gd name="T7" fmla="*/ 0 h 102"/>
                    <a:gd name="T8" fmla="*/ 2147483646 w 59"/>
                    <a:gd name="T9" fmla="*/ 2147483646 h 102"/>
                    <a:gd name="T10" fmla="*/ 2147483646 w 59"/>
                    <a:gd name="T11" fmla="*/ 2147483646 h 102"/>
                    <a:gd name="T12" fmla="*/ 0 60000 65536"/>
                    <a:gd name="T13" fmla="*/ 0 60000 65536"/>
                    <a:gd name="T14" fmla="*/ 0 60000 65536"/>
                    <a:gd name="T15" fmla="*/ 0 60000 65536"/>
                    <a:gd name="T16" fmla="*/ 0 60000 65536"/>
                    <a:gd name="T17" fmla="*/ 0 60000 65536"/>
                    <a:gd name="T18" fmla="*/ 0 w 59"/>
                    <a:gd name="T19" fmla="*/ 0 h 102"/>
                    <a:gd name="T20" fmla="*/ 59 w 59"/>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9" h="102">
                      <a:moveTo>
                        <a:pt x="34" y="102"/>
                      </a:moveTo>
                      <a:lnTo>
                        <a:pt x="34" y="102"/>
                      </a:lnTo>
                      <a:lnTo>
                        <a:pt x="0" y="10"/>
                      </a:lnTo>
                      <a:lnTo>
                        <a:pt x="25" y="0"/>
                      </a:lnTo>
                      <a:lnTo>
                        <a:pt x="59" y="93"/>
                      </a:lnTo>
                      <a:lnTo>
                        <a:pt x="34" y="10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0" name="Freeform 328"/>
                <p:cNvSpPr>
                  <a:spLocks/>
                </p:cNvSpPr>
                <p:nvPr/>
              </p:nvSpPr>
              <p:spPr bwMode="auto">
                <a:xfrm>
                  <a:off x="7070725" y="4484688"/>
                  <a:ext cx="68263" cy="61913"/>
                </a:xfrm>
                <a:custGeom>
                  <a:avLst/>
                  <a:gdLst>
                    <a:gd name="T0" fmla="*/ 2147483646 w 144"/>
                    <a:gd name="T1" fmla="*/ 2147483646 h 133"/>
                    <a:gd name="T2" fmla="*/ 2147483646 w 144"/>
                    <a:gd name="T3" fmla="*/ 2147483646 h 133"/>
                    <a:gd name="T4" fmla="*/ 0 w 144"/>
                    <a:gd name="T5" fmla="*/ 2147483646 h 133"/>
                    <a:gd name="T6" fmla="*/ 2147483646 w 144"/>
                    <a:gd name="T7" fmla="*/ 0 h 133"/>
                    <a:gd name="T8" fmla="*/ 2147483646 w 144"/>
                    <a:gd name="T9" fmla="*/ 2147483646 h 133"/>
                    <a:gd name="T10" fmla="*/ 2147483646 w 144"/>
                    <a:gd name="T11" fmla="*/ 2147483646 h 133"/>
                    <a:gd name="T12" fmla="*/ 0 60000 65536"/>
                    <a:gd name="T13" fmla="*/ 0 60000 65536"/>
                    <a:gd name="T14" fmla="*/ 0 60000 65536"/>
                    <a:gd name="T15" fmla="*/ 0 60000 65536"/>
                    <a:gd name="T16" fmla="*/ 0 60000 65536"/>
                    <a:gd name="T17" fmla="*/ 0 60000 65536"/>
                    <a:gd name="T18" fmla="*/ 0 w 144"/>
                    <a:gd name="T19" fmla="*/ 0 h 133"/>
                    <a:gd name="T20" fmla="*/ 144 w 144"/>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44" h="133">
                      <a:moveTo>
                        <a:pt x="18" y="133"/>
                      </a:moveTo>
                      <a:lnTo>
                        <a:pt x="18" y="133"/>
                      </a:lnTo>
                      <a:lnTo>
                        <a:pt x="0" y="113"/>
                      </a:lnTo>
                      <a:lnTo>
                        <a:pt x="126" y="0"/>
                      </a:lnTo>
                      <a:lnTo>
                        <a:pt x="144" y="20"/>
                      </a:lnTo>
                      <a:lnTo>
                        <a:pt x="18" y="13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1" name="Freeform 329"/>
                <p:cNvSpPr>
                  <a:spLocks/>
                </p:cNvSpPr>
                <p:nvPr/>
              </p:nvSpPr>
              <p:spPr bwMode="auto">
                <a:xfrm>
                  <a:off x="7177088" y="4471988"/>
                  <a:ext cx="58738" cy="12700"/>
                </a:xfrm>
                <a:custGeom>
                  <a:avLst/>
                  <a:gdLst>
                    <a:gd name="T0" fmla="*/ 2147483646 w 123"/>
                    <a:gd name="T1" fmla="*/ 2147483646 h 27"/>
                    <a:gd name="T2" fmla="*/ 2147483646 w 123"/>
                    <a:gd name="T3" fmla="*/ 2147483646 h 27"/>
                    <a:gd name="T4" fmla="*/ 0 w 123"/>
                    <a:gd name="T5" fmla="*/ 2147483646 h 27"/>
                    <a:gd name="T6" fmla="*/ 0 w 123"/>
                    <a:gd name="T7" fmla="*/ 0 h 27"/>
                    <a:gd name="T8" fmla="*/ 2147483646 w 123"/>
                    <a:gd name="T9" fmla="*/ 0 h 27"/>
                    <a:gd name="T10" fmla="*/ 2147483646 w 123"/>
                    <a:gd name="T11" fmla="*/ 2147483646 h 27"/>
                    <a:gd name="T12" fmla="*/ 0 60000 65536"/>
                    <a:gd name="T13" fmla="*/ 0 60000 65536"/>
                    <a:gd name="T14" fmla="*/ 0 60000 65536"/>
                    <a:gd name="T15" fmla="*/ 0 60000 65536"/>
                    <a:gd name="T16" fmla="*/ 0 60000 65536"/>
                    <a:gd name="T17" fmla="*/ 0 60000 65536"/>
                    <a:gd name="T18" fmla="*/ 0 w 123"/>
                    <a:gd name="T19" fmla="*/ 0 h 27"/>
                    <a:gd name="T20" fmla="*/ 123 w 12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3" h="27">
                      <a:moveTo>
                        <a:pt x="123" y="27"/>
                      </a:moveTo>
                      <a:lnTo>
                        <a:pt x="123" y="27"/>
                      </a:lnTo>
                      <a:lnTo>
                        <a:pt x="0" y="27"/>
                      </a:lnTo>
                      <a:lnTo>
                        <a:pt x="0" y="0"/>
                      </a:lnTo>
                      <a:lnTo>
                        <a:pt x="123" y="0"/>
                      </a:lnTo>
                      <a:lnTo>
                        <a:pt x="123"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2" name="Freeform 330"/>
                <p:cNvSpPr>
                  <a:spLocks/>
                </p:cNvSpPr>
                <p:nvPr/>
              </p:nvSpPr>
              <p:spPr bwMode="auto">
                <a:xfrm>
                  <a:off x="7340600" y="4471988"/>
                  <a:ext cx="58738" cy="12700"/>
                </a:xfrm>
                <a:custGeom>
                  <a:avLst/>
                  <a:gdLst>
                    <a:gd name="T0" fmla="*/ 2147483646 w 123"/>
                    <a:gd name="T1" fmla="*/ 2147483646 h 27"/>
                    <a:gd name="T2" fmla="*/ 2147483646 w 123"/>
                    <a:gd name="T3" fmla="*/ 2147483646 h 27"/>
                    <a:gd name="T4" fmla="*/ 0 w 123"/>
                    <a:gd name="T5" fmla="*/ 2147483646 h 27"/>
                    <a:gd name="T6" fmla="*/ 0 w 123"/>
                    <a:gd name="T7" fmla="*/ 0 h 27"/>
                    <a:gd name="T8" fmla="*/ 2147483646 w 123"/>
                    <a:gd name="T9" fmla="*/ 0 h 27"/>
                    <a:gd name="T10" fmla="*/ 2147483646 w 123"/>
                    <a:gd name="T11" fmla="*/ 2147483646 h 27"/>
                    <a:gd name="T12" fmla="*/ 0 60000 65536"/>
                    <a:gd name="T13" fmla="*/ 0 60000 65536"/>
                    <a:gd name="T14" fmla="*/ 0 60000 65536"/>
                    <a:gd name="T15" fmla="*/ 0 60000 65536"/>
                    <a:gd name="T16" fmla="*/ 0 60000 65536"/>
                    <a:gd name="T17" fmla="*/ 0 60000 65536"/>
                    <a:gd name="T18" fmla="*/ 0 w 123"/>
                    <a:gd name="T19" fmla="*/ 0 h 27"/>
                    <a:gd name="T20" fmla="*/ 123 w 12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3" h="27">
                      <a:moveTo>
                        <a:pt x="123" y="27"/>
                      </a:moveTo>
                      <a:lnTo>
                        <a:pt x="123" y="27"/>
                      </a:lnTo>
                      <a:lnTo>
                        <a:pt x="0" y="27"/>
                      </a:lnTo>
                      <a:lnTo>
                        <a:pt x="0" y="0"/>
                      </a:lnTo>
                      <a:lnTo>
                        <a:pt x="123" y="0"/>
                      </a:lnTo>
                      <a:lnTo>
                        <a:pt x="123" y="2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3" name="Freeform 331"/>
                <p:cNvSpPr>
                  <a:spLocks/>
                </p:cNvSpPr>
                <p:nvPr/>
              </p:nvSpPr>
              <p:spPr bwMode="auto">
                <a:xfrm>
                  <a:off x="7423150" y="4503738"/>
                  <a:ext cx="44450" cy="46038"/>
                </a:xfrm>
                <a:custGeom>
                  <a:avLst/>
                  <a:gdLst>
                    <a:gd name="T0" fmla="*/ 2147483646 w 92"/>
                    <a:gd name="T1" fmla="*/ 2147483646 h 96"/>
                    <a:gd name="T2" fmla="*/ 2147483646 w 92"/>
                    <a:gd name="T3" fmla="*/ 2147483646 h 96"/>
                    <a:gd name="T4" fmla="*/ 0 w 92"/>
                    <a:gd name="T5" fmla="*/ 2147483646 h 96"/>
                    <a:gd name="T6" fmla="*/ 2147483646 w 92"/>
                    <a:gd name="T7" fmla="*/ 0 h 96"/>
                    <a:gd name="T8" fmla="*/ 2147483646 w 92"/>
                    <a:gd name="T9" fmla="*/ 2147483646 h 96"/>
                    <a:gd name="T10" fmla="*/ 2147483646 w 92"/>
                    <a:gd name="T11" fmla="*/ 2147483646 h 96"/>
                    <a:gd name="T12" fmla="*/ 0 60000 65536"/>
                    <a:gd name="T13" fmla="*/ 0 60000 65536"/>
                    <a:gd name="T14" fmla="*/ 0 60000 65536"/>
                    <a:gd name="T15" fmla="*/ 0 60000 65536"/>
                    <a:gd name="T16" fmla="*/ 0 60000 65536"/>
                    <a:gd name="T17" fmla="*/ 0 60000 65536"/>
                    <a:gd name="T18" fmla="*/ 0 w 92"/>
                    <a:gd name="T19" fmla="*/ 0 h 96"/>
                    <a:gd name="T20" fmla="*/ 92 w 92"/>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2" h="96">
                      <a:moveTo>
                        <a:pt x="73" y="96"/>
                      </a:moveTo>
                      <a:lnTo>
                        <a:pt x="73" y="96"/>
                      </a:lnTo>
                      <a:lnTo>
                        <a:pt x="0" y="18"/>
                      </a:lnTo>
                      <a:lnTo>
                        <a:pt x="19" y="0"/>
                      </a:lnTo>
                      <a:lnTo>
                        <a:pt x="92" y="78"/>
                      </a:lnTo>
                      <a:lnTo>
                        <a:pt x="73" y="9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4" name="Freeform 332"/>
                <p:cNvSpPr>
                  <a:spLocks/>
                </p:cNvSpPr>
                <p:nvPr/>
              </p:nvSpPr>
              <p:spPr bwMode="auto">
                <a:xfrm>
                  <a:off x="7466013" y="4608513"/>
                  <a:ext cx="12700" cy="44450"/>
                </a:xfrm>
                <a:custGeom>
                  <a:avLst/>
                  <a:gdLst>
                    <a:gd name="T0" fmla="*/ 2147483646 w 27"/>
                    <a:gd name="T1" fmla="*/ 2147483646 h 93"/>
                    <a:gd name="T2" fmla="*/ 2147483646 w 27"/>
                    <a:gd name="T3" fmla="*/ 2147483646 h 93"/>
                    <a:gd name="T4" fmla="*/ 0 w 27"/>
                    <a:gd name="T5" fmla="*/ 2147483646 h 93"/>
                    <a:gd name="T6" fmla="*/ 0 w 27"/>
                    <a:gd name="T7" fmla="*/ 0 h 93"/>
                    <a:gd name="T8" fmla="*/ 2147483646 w 27"/>
                    <a:gd name="T9" fmla="*/ 0 h 93"/>
                    <a:gd name="T10" fmla="*/ 2147483646 w 27"/>
                    <a:gd name="T11" fmla="*/ 2147483646 h 93"/>
                    <a:gd name="T12" fmla="*/ 0 60000 65536"/>
                    <a:gd name="T13" fmla="*/ 0 60000 65536"/>
                    <a:gd name="T14" fmla="*/ 0 60000 65536"/>
                    <a:gd name="T15" fmla="*/ 0 60000 65536"/>
                    <a:gd name="T16" fmla="*/ 0 60000 65536"/>
                    <a:gd name="T17" fmla="*/ 0 60000 65536"/>
                    <a:gd name="T18" fmla="*/ 0 w 27"/>
                    <a:gd name="T19" fmla="*/ 0 h 93"/>
                    <a:gd name="T20" fmla="*/ 27 w 27"/>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27" h="93">
                      <a:moveTo>
                        <a:pt x="27" y="93"/>
                      </a:moveTo>
                      <a:lnTo>
                        <a:pt x="27" y="93"/>
                      </a:lnTo>
                      <a:lnTo>
                        <a:pt x="0" y="93"/>
                      </a:lnTo>
                      <a:lnTo>
                        <a:pt x="0" y="0"/>
                      </a:lnTo>
                      <a:lnTo>
                        <a:pt x="27" y="0"/>
                      </a:lnTo>
                      <a:lnTo>
                        <a:pt x="27" y="9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5" name="Freeform 333"/>
                <p:cNvSpPr>
                  <a:spLocks/>
                </p:cNvSpPr>
                <p:nvPr/>
              </p:nvSpPr>
              <p:spPr bwMode="auto">
                <a:xfrm>
                  <a:off x="7416800" y="4691063"/>
                  <a:ext cx="39688" cy="46038"/>
                </a:xfrm>
                <a:custGeom>
                  <a:avLst/>
                  <a:gdLst>
                    <a:gd name="T0" fmla="*/ 2147483646 w 82"/>
                    <a:gd name="T1" fmla="*/ 2147483646 h 98"/>
                    <a:gd name="T2" fmla="*/ 2147483646 w 82"/>
                    <a:gd name="T3" fmla="*/ 2147483646 h 98"/>
                    <a:gd name="T4" fmla="*/ 0 w 82"/>
                    <a:gd name="T5" fmla="*/ 2147483646 h 98"/>
                    <a:gd name="T6" fmla="*/ 2147483646 w 82"/>
                    <a:gd name="T7" fmla="*/ 0 h 98"/>
                    <a:gd name="T8" fmla="*/ 2147483646 w 82"/>
                    <a:gd name="T9" fmla="*/ 2147483646 h 98"/>
                    <a:gd name="T10" fmla="*/ 2147483646 w 82"/>
                    <a:gd name="T11" fmla="*/ 2147483646 h 98"/>
                    <a:gd name="T12" fmla="*/ 0 60000 65536"/>
                    <a:gd name="T13" fmla="*/ 0 60000 65536"/>
                    <a:gd name="T14" fmla="*/ 0 60000 65536"/>
                    <a:gd name="T15" fmla="*/ 0 60000 65536"/>
                    <a:gd name="T16" fmla="*/ 0 60000 65536"/>
                    <a:gd name="T17" fmla="*/ 0 60000 65536"/>
                    <a:gd name="T18" fmla="*/ 0 w 82"/>
                    <a:gd name="T19" fmla="*/ 0 h 98"/>
                    <a:gd name="T20" fmla="*/ 82 w 82"/>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82" h="98">
                      <a:moveTo>
                        <a:pt x="22" y="98"/>
                      </a:moveTo>
                      <a:lnTo>
                        <a:pt x="22" y="98"/>
                      </a:lnTo>
                      <a:lnTo>
                        <a:pt x="0" y="82"/>
                      </a:lnTo>
                      <a:lnTo>
                        <a:pt x="61" y="0"/>
                      </a:lnTo>
                      <a:lnTo>
                        <a:pt x="82" y="16"/>
                      </a:lnTo>
                      <a:lnTo>
                        <a:pt x="22" y="9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6" name="Freeform 334"/>
                <p:cNvSpPr>
                  <a:spLocks/>
                </p:cNvSpPr>
                <p:nvPr/>
              </p:nvSpPr>
              <p:spPr bwMode="auto">
                <a:xfrm>
                  <a:off x="7351713" y="4679950"/>
                  <a:ext cx="47625" cy="66675"/>
                </a:xfrm>
                <a:custGeom>
                  <a:avLst/>
                  <a:gdLst>
                    <a:gd name="T0" fmla="*/ 2147483646 w 100"/>
                    <a:gd name="T1" fmla="*/ 2147483646 h 141"/>
                    <a:gd name="T2" fmla="*/ 2147483646 w 100"/>
                    <a:gd name="T3" fmla="*/ 2147483646 h 141"/>
                    <a:gd name="T4" fmla="*/ 0 w 100"/>
                    <a:gd name="T5" fmla="*/ 2147483646 h 141"/>
                    <a:gd name="T6" fmla="*/ 2147483646 w 100"/>
                    <a:gd name="T7" fmla="*/ 0 h 141"/>
                    <a:gd name="T8" fmla="*/ 2147483646 w 100"/>
                    <a:gd name="T9" fmla="*/ 2147483646 h 141"/>
                    <a:gd name="T10" fmla="*/ 2147483646 w 100"/>
                    <a:gd name="T11" fmla="*/ 2147483646 h 141"/>
                    <a:gd name="T12" fmla="*/ 0 60000 65536"/>
                    <a:gd name="T13" fmla="*/ 0 60000 65536"/>
                    <a:gd name="T14" fmla="*/ 0 60000 65536"/>
                    <a:gd name="T15" fmla="*/ 0 60000 65536"/>
                    <a:gd name="T16" fmla="*/ 0 60000 65536"/>
                    <a:gd name="T17" fmla="*/ 0 60000 65536"/>
                    <a:gd name="T18" fmla="*/ 0 w 100"/>
                    <a:gd name="T19" fmla="*/ 0 h 141"/>
                    <a:gd name="T20" fmla="*/ 100 w 10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00" h="141">
                      <a:moveTo>
                        <a:pt x="77" y="141"/>
                      </a:moveTo>
                      <a:lnTo>
                        <a:pt x="77" y="141"/>
                      </a:lnTo>
                      <a:lnTo>
                        <a:pt x="0" y="14"/>
                      </a:lnTo>
                      <a:lnTo>
                        <a:pt x="23" y="0"/>
                      </a:lnTo>
                      <a:lnTo>
                        <a:pt x="100" y="127"/>
                      </a:lnTo>
                      <a:lnTo>
                        <a:pt x="77" y="14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7" name="Freeform 335"/>
                <p:cNvSpPr>
                  <a:spLocks/>
                </p:cNvSpPr>
                <p:nvPr/>
              </p:nvSpPr>
              <p:spPr bwMode="auto">
                <a:xfrm>
                  <a:off x="7367588" y="4587875"/>
                  <a:ext cx="79375" cy="44450"/>
                </a:xfrm>
                <a:custGeom>
                  <a:avLst/>
                  <a:gdLst>
                    <a:gd name="T0" fmla="*/ 2147483646 w 170"/>
                    <a:gd name="T1" fmla="*/ 2147483646 h 95"/>
                    <a:gd name="T2" fmla="*/ 2147483646 w 170"/>
                    <a:gd name="T3" fmla="*/ 2147483646 h 95"/>
                    <a:gd name="T4" fmla="*/ 0 w 170"/>
                    <a:gd name="T5" fmla="*/ 2147483646 h 95"/>
                    <a:gd name="T6" fmla="*/ 2147483646 w 170"/>
                    <a:gd name="T7" fmla="*/ 0 h 95"/>
                    <a:gd name="T8" fmla="*/ 2147483646 w 170"/>
                    <a:gd name="T9" fmla="*/ 2147483646 h 95"/>
                    <a:gd name="T10" fmla="*/ 2147483646 w 170"/>
                    <a:gd name="T11" fmla="*/ 2147483646 h 95"/>
                    <a:gd name="T12" fmla="*/ 0 60000 65536"/>
                    <a:gd name="T13" fmla="*/ 0 60000 65536"/>
                    <a:gd name="T14" fmla="*/ 0 60000 65536"/>
                    <a:gd name="T15" fmla="*/ 0 60000 65536"/>
                    <a:gd name="T16" fmla="*/ 0 60000 65536"/>
                    <a:gd name="T17" fmla="*/ 0 60000 65536"/>
                    <a:gd name="T18" fmla="*/ 0 w 170"/>
                    <a:gd name="T19" fmla="*/ 0 h 95"/>
                    <a:gd name="T20" fmla="*/ 170 w 170"/>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70" h="95">
                      <a:moveTo>
                        <a:pt x="11" y="95"/>
                      </a:moveTo>
                      <a:lnTo>
                        <a:pt x="11" y="95"/>
                      </a:lnTo>
                      <a:lnTo>
                        <a:pt x="0" y="71"/>
                      </a:lnTo>
                      <a:lnTo>
                        <a:pt x="160" y="0"/>
                      </a:lnTo>
                      <a:lnTo>
                        <a:pt x="170" y="24"/>
                      </a:lnTo>
                      <a:lnTo>
                        <a:pt x="11" y="9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8" name="Freeform 336"/>
                <p:cNvSpPr>
                  <a:spLocks/>
                </p:cNvSpPr>
                <p:nvPr/>
              </p:nvSpPr>
              <p:spPr bwMode="auto">
                <a:xfrm>
                  <a:off x="7304088" y="4525963"/>
                  <a:ext cx="22225" cy="88900"/>
                </a:xfrm>
                <a:custGeom>
                  <a:avLst/>
                  <a:gdLst>
                    <a:gd name="T0" fmla="*/ 2147483646 w 46"/>
                    <a:gd name="T1" fmla="*/ 2147483646 h 188"/>
                    <a:gd name="T2" fmla="*/ 2147483646 w 46"/>
                    <a:gd name="T3" fmla="*/ 2147483646 h 188"/>
                    <a:gd name="T4" fmla="*/ 0 w 46"/>
                    <a:gd name="T5" fmla="*/ 2147483646 h 188"/>
                    <a:gd name="T6" fmla="*/ 2147483646 w 46"/>
                    <a:gd name="T7" fmla="*/ 0 h 188"/>
                    <a:gd name="T8" fmla="*/ 2147483646 w 46"/>
                    <a:gd name="T9" fmla="*/ 2147483646 h 188"/>
                    <a:gd name="T10" fmla="*/ 2147483646 w 46"/>
                    <a:gd name="T11" fmla="*/ 2147483646 h 188"/>
                    <a:gd name="T12" fmla="*/ 0 60000 65536"/>
                    <a:gd name="T13" fmla="*/ 0 60000 65536"/>
                    <a:gd name="T14" fmla="*/ 0 60000 65536"/>
                    <a:gd name="T15" fmla="*/ 0 60000 65536"/>
                    <a:gd name="T16" fmla="*/ 0 60000 65536"/>
                    <a:gd name="T17" fmla="*/ 0 60000 65536"/>
                    <a:gd name="T18" fmla="*/ 0 w 46"/>
                    <a:gd name="T19" fmla="*/ 0 h 188"/>
                    <a:gd name="T20" fmla="*/ 46 w 4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46" h="188">
                      <a:moveTo>
                        <a:pt x="19" y="188"/>
                      </a:moveTo>
                      <a:lnTo>
                        <a:pt x="19" y="188"/>
                      </a:lnTo>
                      <a:lnTo>
                        <a:pt x="0" y="2"/>
                      </a:lnTo>
                      <a:lnTo>
                        <a:pt x="26" y="0"/>
                      </a:lnTo>
                      <a:lnTo>
                        <a:pt x="46" y="185"/>
                      </a:lnTo>
                      <a:lnTo>
                        <a:pt x="19" y="18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9" name="Freeform 337"/>
                <p:cNvSpPr>
                  <a:spLocks/>
                </p:cNvSpPr>
                <p:nvPr/>
              </p:nvSpPr>
              <p:spPr bwMode="auto">
                <a:xfrm>
                  <a:off x="7199313" y="4518025"/>
                  <a:ext cx="68263" cy="66675"/>
                </a:xfrm>
                <a:custGeom>
                  <a:avLst/>
                  <a:gdLst>
                    <a:gd name="T0" fmla="*/ 2147483646 w 144"/>
                    <a:gd name="T1" fmla="*/ 2147483646 h 143"/>
                    <a:gd name="T2" fmla="*/ 2147483646 w 144"/>
                    <a:gd name="T3" fmla="*/ 2147483646 h 143"/>
                    <a:gd name="T4" fmla="*/ 0 w 144"/>
                    <a:gd name="T5" fmla="*/ 2147483646 h 143"/>
                    <a:gd name="T6" fmla="*/ 2147483646 w 144"/>
                    <a:gd name="T7" fmla="*/ 0 h 143"/>
                    <a:gd name="T8" fmla="*/ 2147483646 w 144"/>
                    <a:gd name="T9" fmla="*/ 2147483646 h 143"/>
                    <a:gd name="T10" fmla="*/ 2147483646 w 144"/>
                    <a:gd name="T11" fmla="*/ 2147483646 h 143"/>
                    <a:gd name="T12" fmla="*/ 0 60000 65536"/>
                    <a:gd name="T13" fmla="*/ 0 60000 65536"/>
                    <a:gd name="T14" fmla="*/ 0 60000 65536"/>
                    <a:gd name="T15" fmla="*/ 0 60000 65536"/>
                    <a:gd name="T16" fmla="*/ 0 60000 65536"/>
                    <a:gd name="T17" fmla="*/ 0 60000 65536"/>
                    <a:gd name="T18" fmla="*/ 0 w 144"/>
                    <a:gd name="T19" fmla="*/ 0 h 143"/>
                    <a:gd name="T20" fmla="*/ 144 w 14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144" h="143">
                      <a:moveTo>
                        <a:pt x="19" y="143"/>
                      </a:moveTo>
                      <a:lnTo>
                        <a:pt x="19" y="143"/>
                      </a:lnTo>
                      <a:lnTo>
                        <a:pt x="0" y="124"/>
                      </a:lnTo>
                      <a:lnTo>
                        <a:pt x="126" y="0"/>
                      </a:lnTo>
                      <a:lnTo>
                        <a:pt x="144" y="19"/>
                      </a:lnTo>
                      <a:lnTo>
                        <a:pt x="19" y="14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0" name="Freeform 338"/>
                <p:cNvSpPr>
                  <a:spLocks/>
                </p:cNvSpPr>
                <p:nvPr/>
              </p:nvSpPr>
              <p:spPr bwMode="auto">
                <a:xfrm>
                  <a:off x="7110413" y="4608513"/>
                  <a:ext cx="47625" cy="38100"/>
                </a:xfrm>
                <a:custGeom>
                  <a:avLst/>
                  <a:gdLst>
                    <a:gd name="T0" fmla="*/ 2147483646 w 98"/>
                    <a:gd name="T1" fmla="*/ 2147483646 h 80"/>
                    <a:gd name="T2" fmla="*/ 2147483646 w 98"/>
                    <a:gd name="T3" fmla="*/ 2147483646 h 80"/>
                    <a:gd name="T4" fmla="*/ 0 w 98"/>
                    <a:gd name="T5" fmla="*/ 2147483646 h 80"/>
                    <a:gd name="T6" fmla="*/ 2147483646 w 98"/>
                    <a:gd name="T7" fmla="*/ 0 h 80"/>
                    <a:gd name="T8" fmla="*/ 2147483646 w 98"/>
                    <a:gd name="T9" fmla="*/ 2147483646 h 80"/>
                    <a:gd name="T10" fmla="*/ 2147483646 w 98"/>
                    <a:gd name="T11" fmla="*/ 2147483646 h 80"/>
                    <a:gd name="T12" fmla="*/ 0 60000 65536"/>
                    <a:gd name="T13" fmla="*/ 0 60000 65536"/>
                    <a:gd name="T14" fmla="*/ 0 60000 65536"/>
                    <a:gd name="T15" fmla="*/ 0 60000 65536"/>
                    <a:gd name="T16" fmla="*/ 0 60000 65536"/>
                    <a:gd name="T17" fmla="*/ 0 60000 65536"/>
                    <a:gd name="T18" fmla="*/ 0 w 98"/>
                    <a:gd name="T19" fmla="*/ 0 h 80"/>
                    <a:gd name="T20" fmla="*/ 98 w 98"/>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8" h="80">
                      <a:moveTo>
                        <a:pt x="15" y="80"/>
                      </a:moveTo>
                      <a:lnTo>
                        <a:pt x="15" y="80"/>
                      </a:lnTo>
                      <a:lnTo>
                        <a:pt x="0" y="58"/>
                      </a:lnTo>
                      <a:lnTo>
                        <a:pt x="83" y="0"/>
                      </a:lnTo>
                      <a:lnTo>
                        <a:pt x="98" y="22"/>
                      </a:lnTo>
                      <a:lnTo>
                        <a:pt x="15" y="8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1" name="Freeform 339"/>
                <p:cNvSpPr>
                  <a:spLocks/>
                </p:cNvSpPr>
                <p:nvPr/>
              </p:nvSpPr>
              <p:spPr bwMode="auto">
                <a:xfrm>
                  <a:off x="7204075" y="4611688"/>
                  <a:ext cx="95250" cy="39688"/>
                </a:xfrm>
                <a:custGeom>
                  <a:avLst/>
                  <a:gdLst>
                    <a:gd name="T0" fmla="*/ 2147483646 w 202"/>
                    <a:gd name="T1" fmla="*/ 2147483646 h 83"/>
                    <a:gd name="T2" fmla="*/ 2147483646 w 202"/>
                    <a:gd name="T3" fmla="*/ 2147483646 h 83"/>
                    <a:gd name="T4" fmla="*/ 0 w 202"/>
                    <a:gd name="T5" fmla="*/ 2147483646 h 83"/>
                    <a:gd name="T6" fmla="*/ 2147483646 w 202"/>
                    <a:gd name="T7" fmla="*/ 0 h 83"/>
                    <a:gd name="T8" fmla="*/ 2147483646 w 202"/>
                    <a:gd name="T9" fmla="*/ 2147483646 h 83"/>
                    <a:gd name="T10" fmla="*/ 2147483646 w 202"/>
                    <a:gd name="T11" fmla="*/ 2147483646 h 83"/>
                    <a:gd name="T12" fmla="*/ 0 60000 65536"/>
                    <a:gd name="T13" fmla="*/ 0 60000 65536"/>
                    <a:gd name="T14" fmla="*/ 0 60000 65536"/>
                    <a:gd name="T15" fmla="*/ 0 60000 65536"/>
                    <a:gd name="T16" fmla="*/ 0 60000 65536"/>
                    <a:gd name="T17" fmla="*/ 0 60000 65536"/>
                    <a:gd name="T18" fmla="*/ 0 w 202"/>
                    <a:gd name="T19" fmla="*/ 0 h 83"/>
                    <a:gd name="T20" fmla="*/ 202 w 20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02" h="83">
                      <a:moveTo>
                        <a:pt x="195" y="83"/>
                      </a:moveTo>
                      <a:lnTo>
                        <a:pt x="195" y="83"/>
                      </a:lnTo>
                      <a:lnTo>
                        <a:pt x="0" y="25"/>
                      </a:lnTo>
                      <a:lnTo>
                        <a:pt x="7" y="0"/>
                      </a:lnTo>
                      <a:lnTo>
                        <a:pt x="202" y="57"/>
                      </a:lnTo>
                      <a:lnTo>
                        <a:pt x="195" y="8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2" name="Freeform 340"/>
                <p:cNvSpPr>
                  <a:spLocks/>
                </p:cNvSpPr>
                <p:nvPr/>
              </p:nvSpPr>
              <p:spPr bwMode="auto">
                <a:xfrm>
                  <a:off x="6932613" y="4262438"/>
                  <a:ext cx="671513" cy="671513"/>
                </a:xfrm>
                <a:custGeom>
                  <a:avLst/>
                  <a:gdLst>
                    <a:gd name="T0" fmla="*/ 2147483646 w 1430"/>
                    <a:gd name="T1" fmla="*/ 2147483646 h 1425"/>
                    <a:gd name="T2" fmla="*/ 2147483646 w 1430"/>
                    <a:gd name="T3" fmla="*/ 2147483646 h 1425"/>
                    <a:gd name="T4" fmla="*/ 2147483646 w 1430"/>
                    <a:gd name="T5" fmla="*/ 2147483646 h 1425"/>
                    <a:gd name="T6" fmla="*/ 0 w 1430"/>
                    <a:gd name="T7" fmla="*/ 2147483646 h 1425"/>
                    <a:gd name="T8" fmla="*/ 2147483646 w 1430"/>
                    <a:gd name="T9" fmla="*/ 0 h 1425"/>
                    <a:gd name="T10" fmla="*/ 2147483646 w 1430"/>
                    <a:gd name="T11" fmla="*/ 2147483646 h 1425"/>
                    <a:gd name="T12" fmla="*/ 2147483646 w 1430"/>
                    <a:gd name="T13" fmla="*/ 2147483646 h 1425"/>
                    <a:gd name="T14" fmla="*/ 2147483646 w 1430"/>
                    <a:gd name="T15" fmla="*/ 2147483646 h 1425"/>
                    <a:gd name="T16" fmla="*/ 2147483646 w 1430"/>
                    <a:gd name="T17" fmla="*/ 2147483646 h 1425"/>
                    <a:gd name="T18" fmla="*/ 2147483646 w 1430"/>
                    <a:gd name="T19" fmla="*/ 2147483646 h 1425"/>
                    <a:gd name="T20" fmla="*/ 2147483646 w 1430"/>
                    <a:gd name="T21" fmla="*/ 2147483646 h 1425"/>
                    <a:gd name="T22" fmla="*/ 2147483646 w 1430"/>
                    <a:gd name="T23" fmla="*/ 2147483646 h 1425"/>
                    <a:gd name="T24" fmla="*/ 2147483646 w 1430"/>
                    <a:gd name="T25" fmla="*/ 2147483646 h 1425"/>
                    <a:gd name="T26" fmla="*/ 2147483646 w 1430"/>
                    <a:gd name="T27" fmla="*/ 2147483646 h 1425"/>
                    <a:gd name="T28" fmla="*/ 2147483646 w 1430"/>
                    <a:gd name="T29" fmla="*/ 2147483646 h 14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0"/>
                    <a:gd name="T46" fmla="*/ 0 h 1425"/>
                    <a:gd name="T47" fmla="*/ 1430 w 1430"/>
                    <a:gd name="T48" fmla="*/ 1425 h 14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0" h="1425">
                      <a:moveTo>
                        <a:pt x="612" y="1422"/>
                      </a:moveTo>
                      <a:lnTo>
                        <a:pt x="612" y="1422"/>
                      </a:lnTo>
                      <a:cubicBezTo>
                        <a:pt x="611" y="1422"/>
                        <a:pt x="609" y="1422"/>
                        <a:pt x="607" y="1422"/>
                      </a:cubicBezTo>
                      <a:cubicBezTo>
                        <a:pt x="261" y="1370"/>
                        <a:pt x="0" y="1066"/>
                        <a:pt x="0" y="715"/>
                      </a:cubicBezTo>
                      <a:cubicBezTo>
                        <a:pt x="0" y="321"/>
                        <a:pt x="321" y="0"/>
                        <a:pt x="715" y="0"/>
                      </a:cubicBezTo>
                      <a:cubicBezTo>
                        <a:pt x="1109" y="0"/>
                        <a:pt x="1429" y="321"/>
                        <a:pt x="1429" y="715"/>
                      </a:cubicBezTo>
                      <a:cubicBezTo>
                        <a:pt x="1430" y="1066"/>
                        <a:pt x="1168" y="1370"/>
                        <a:pt x="822" y="1422"/>
                      </a:cubicBezTo>
                      <a:cubicBezTo>
                        <a:pt x="804" y="1425"/>
                        <a:pt x="787" y="1412"/>
                        <a:pt x="784" y="1394"/>
                      </a:cubicBezTo>
                      <a:cubicBezTo>
                        <a:pt x="781" y="1376"/>
                        <a:pt x="794" y="1359"/>
                        <a:pt x="812" y="1356"/>
                      </a:cubicBezTo>
                      <a:cubicBezTo>
                        <a:pt x="1126" y="1309"/>
                        <a:pt x="1363" y="1033"/>
                        <a:pt x="1363" y="715"/>
                      </a:cubicBezTo>
                      <a:cubicBezTo>
                        <a:pt x="1363" y="358"/>
                        <a:pt x="1072" y="67"/>
                        <a:pt x="715" y="67"/>
                      </a:cubicBezTo>
                      <a:cubicBezTo>
                        <a:pt x="357" y="67"/>
                        <a:pt x="67" y="358"/>
                        <a:pt x="67" y="715"/>
                      </a:cubicBezTo>
                      <a:cubicBezTo>
                        <a:pt x="67" y="1033"/>
                        <a:pt x="303" y="1309"/>
                        <a:pt x="617" y="1356"/>
                      </a:cubicBezTo>
                      <a:cubicBezTo>
                        <a:pt x="636" y="1359"/>
                        <a:pt x="648" y="1376"/>
                        <a:pt x="645" y="1394"/>
                      </a:cubicBezTo>
                      <a:cubicBezTo>
                        <a:pt x="643" y="1410"/>
                        <a:pt x="629" y="1422"/>
                        <a:pt x="612" y="142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3" name="Freeform 341"/>
                <p:cNvSpPr>
                  <a:spLocks/>
                </p:cNvSpPr>
                <p:nvPr/>
              </p:nvSpPr>
              <p:spPr bwMode="auto">
                <a:xfrm>
                  <a:off x="7186613" y="4884738"/>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9" name="Freeform 342"/>
                <p:cNvSpPr>
                  <a:spLocks/>
                </p:cNvSpPr>
                <p:nvPr/>
              </p:nvSpPr>
              <p:spPr bwMode="auto">
                <a:xfrm>
                  <a:off x="7286625" y="4883150"/>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288" name="组合 287"/>
            <p:cNvGrpSpPr/>
            <p:nvPr/>
          </p:nvGrpSpPr>
          <p:grpSpPr>
            <a:xfrm>
              <a:off x="8403299" y="2078644"/>
              <a:ext cx="1389859" cy="1389859"/>
              <a:chOff x="2014808" y="2037340"/>
              <a:chExt cx="1402548" cy="1402548"/>
            </a:xfrm>
          </p:grpSpPr>
          <p:sp>
            <p:nvSpPr>
              <p:cNvPr id="479" name="椭圆 478"/>
              <p:cNvSpPr/>
              <p:nvPr/>
            </p:nvSpPr>
            <p:spPr>
              <a:xfrm>
                <a:off x="2014808" y="2037340"/>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0" name="组合 355"/>
              <p:cNvGrpSpPr>
                <a:grpSpLocks noChangeAspect="1"/>
              </p:cNvGrpSpPr>
              <p:nvPr/>
            </p:nvGrpSpPr>
            <p:grpSpPr bwMode="auto">
              <a:xfrm>
                <a:off x="2255245" y="2329357"/>
                <a:ext cx="921674" cy="818514"/>
                <a:chOff x="7181850" y="2171701"/>
                <a:chExt cx="865188" cy="768350"/>
              </a:xfrm>
              <a:solidFill>
                <a:schemeClr val="bg1"/>
              </a:solidFill>
            </p:grpSpPr>
            <p:sp>
              <p:nvSpPr>
                <p:cNvPr id="481" name="Freeform 189"/>
                <p:cNvSpPr>
                  <a:spLocks/>
                </p:cNvSpPr>
                <p:nvPr/>
              </p:nvSpPr>
              <p:spPr bwMode="auto">
                <a:xfrm>
                  <a:off x="7181850" y="2262188"/>
                  <a:ext cx="342900" cy="276225"/>
                </a:xfrm>
                <a:custGeom>
                  <a:avLst/>
                  <a:gdLst>
                    <a:gd name="T0" fmla="*/ 2147483646 w 729"/>
                    <a:gd name="T1" fmla="*/ 2147483646 h 585"/>
                    <a:gd name="T2" fmla="*/ 2147483646 w 729"/>
                    <a:gd name="T3" fmla="*/ 2147483646 h 585"/>
                    <a:gd name="T4" fmla="*/ 2147483646 w 729"/>
                    <a:gd name="T5" fmla="*/ 2147483646 h 585"/>
                    <a:gd name="T6" fmla="*/ 0 w 729"/>
                    <a:gd name="T7" fmla="*/ 2147483646 h 585"/>
                    <a:gd name="T8" fmla="*/ 2147483646 w 729"/>
                    <a:gd name="T9" fmla="*/ 2147483646 h 585"/>
                    <a:gd name="T10" fmla="*/ 2147483646 w 729"/>
                    <a:gd name="T11" fmla="*/ 0 h 585"/>
                    <a:gd name="T12" fmla="*/ 2147483646 w 729"/>
                    <a:gd name="T13" fmla="*/ 2147483646 h 585"/>
                    <a:gd name="T14" fmla="*/ 2147483646 w 729"/>
                    <a:gd name="T15" fmla="*/ 2147483646 h 585"/>
                    <a:gd name="T16" fmla="*/ 2147483646 w 729"/>
                    <a:gd name="T17" fmla="*/ 2147483646 h 585"/>
                    <a:gd name="T18" fmla="*/ 2147483646 w 729"/>
                    <a:gd name="T19" fmla="*/ 2147483646 h 585"/>
                    <a:gd name="T20" fmla="*/ 2147483646 w 729"/>
                    <a:gd name="T21" fmla="*/ 2147483646 h 585"/>
                    <a:gd name="T22" fmla="*/ 2147483646 w 729"/>
                    <a:gd name="T23" fmla="*/ 2147483646 h 585"/>
                    <a:gd name="T24" fmla="*/ 2147483646 w 729"/>
                    <a:gd name="T25" fmla="*/ 2147483646 h 585"/>
                    <a:gd name="T26" fmla="*/ 2147483646 w 729"/>
                    <a:gd name="T27" fmla="*/ 2147483646 h 585"/>
                    <a:gd name="T28" fmla="*/ 2147483646 w 729"/>
                    <a:gd name="T29" fmla="*/ 2147483646 h 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585"/>
                    <a:gd name="T47" fmla="*/ 729 w 729"/>
                    <a:gd name="T48" fmla="*/ 585 h 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585">
                      <a:moveTo>
                        <a:pt x="591" y="585"/>
                      </a:moveTo>
                      <a:lnTo>
                        <a:pt x="591" y="585"/>
                      </a:lnTo>
                      <a:lnTo>
                        <a:pt x="180" y="585"/>
                      </a:lnTo>
                      <a:cubicBezTo>
                        <a:pt x="80" y="585"/>
                        <a:pt x="0" y="504"/>
                        <a:pt x="0" y="404"/>
                      </a:cubicBezTo>
                      <a:cubicBezTo>
                        <a:pt x="0" y="323"/>
                        <a:pt x="55" y="252"/>
                        <a:pt x="132" y="231"/>
                      </a:cubicBezTo>
                      <a:cubicBezTo>
                        <a:pt x="176" y="94"/>
                        <a:pt x="305" y="0"/>
                        <a:pt x="450" y="0"/>
                      </a:cubicBezTo>
                      <a:cubicBezTo>
                        <a:pt x="562" y="0"/>
                        <a:pt x="667" y="56"/>
                        <a:pt x="729" y="149"/>
                      </a:cubicBezTo>
                      <a:lnTo>
                        <a:pt x="674" y="186"/>
                      </a:lnTo>
                      <a:cubicBezTo>
                        <a:pt x="624" y="111"/>
                        <a:pt x="540" y="67"/>
                        <a:pt x="450" y="67"/>
                      </a:cubicBezTo>
                      <a:cubicBezTo>
                        <a:pt x="328" y="67"/>
                        <a:pt x="221" y="149"/>
                        <a:pt x="190" y="268"/>
                      </a:cubicBezTo>
                      <a:cubicBezTo>
                        <a:pt x="187" y="281"/>
                        <a:pt x="176" y="290"/>
                        <a:pt x="163" y="292"/>
                      </a:cubicBezTo>
                      <a:cubicBezTo>
                        <a:pt x="108" y="301"/>
                        <a:pt x="66" y="349"/>
                        <a:pt x="66" y="404"/>
                      </a:cubicBezTo>
                      <a:cubicBezTo>
                        <a:pt x="66" y="467"/>
                        <a:pt x="117" y="518"/>
                        <a:pt x="180" y="518"/>
                      </a:cubicBezTo>
                      <a:lnTo>
                        <a:pt x="591" y="518"/>
                      </a:lnTo>
                      <a:lnTo>
                        <a:pt x="591" y="58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2" name="Freeform 190"/>
                <p:cNvSpPr>
                  <a:spLocks/>
                </p:cNvSpPr>
                <p:nvPr/>
              </p:nvSpPr>
              <p:spPr bwMode="auto">
                <a:xfrm>
                  <a:off x="7408863" y="2171701"/>
                  <a:ext cx="638175" cy="390525"/>
                </a:xfrm>
                <a:custGeom>
                  <a:avLst/>
                  <a:gdLst>
                    <a:gd name="T0" fmla="*/ 2147483646 w 1357"/>
                    <a:gd name="T1" fmla="*/ 2147483646 h 831"/>
                    <a:gd name="T2" fmla="*/ 2147483646 w 1357"/>
                    <a:gd name="T3" fmla="*/ 2147483646 h 831"/>
                    <a:gd name="T4" fmla="*/ 2147483646 w 1357"/>
                    <a:gd name="T5" fmla="*/ 2147483646 h 831"/>
                    <a:gd name="T6" fmla="*/ 2147483646 w 1357"/>
                    <a:gd name="T7" fmla="*/ 2147483646 h 831"/>
                    <a:gd name="T8" fmla="*/ 2147483646 w 1357"/>
                    <a:gd name="T9" fmla="*/ 2147483646 h 831"/>
                    <a:gd name="T10" fmla="*/ 2147483646 w 1357"/>
                    <a:gd name="T11" fmla="*/ 2147483646 h 831"/>
                    <a:gd name="T12" fmla="*/ 2147483646 w 1357"/>
                    <a:gd name="T13" fmla="*/ 2147483646 h 831"/>
                    <a:gd name="T14" fmla="*/ 2147483646 w 1357"/>
                    <a:gd name="T15" fmla="*/ 2147483646 h 831"/>
                    <a:gd name="T16" fmla="*/ 2147483646 w 1357"/>
                    <a:gd name="T17" fmla="*/ 2147483646 h 831"/>
                    <a:gd name="T18" fmla="*/ 2147483646 w 1357"/>
                    <a:gd name="T19" fmla="*/ 2147483646 h 831"/>
                    <a:gd name="T20" fmla="*/ 2147483646 w 1357"/>
                    <a:gd name="T21" fmla="*/ 2147483646 h 831"/>
                    <a:gd name="T22" fmla="*/ 2147483646 w 1357"/>
                    <a:gd name="T23" fmla="*/ 2147483646 h 831"/>
                    <a:gd name="T24" fmla="*/ 2147483646 w 1357"/>
                    <a:gd name="T25" fmla="*/ 2147483646 h 831"/>
                    <a:gd name="T26" fmla="*/ 2147483646 w 1357"/>
                    <a:gd name="T27" fmla="*/ 2147483646 h 831"/>
                    <a:gd name="T28" fmla="*/ 2147483646 w 1357"/>
                    <a:gd name="T29" fmla="*/ 2147483646 h 831"/>
                    <a:gd name="T30" fmla="*/ 2147483646 w 1357"/>
                    <a:gd name="T31" fmla="*/ 2147483646 h 831"/>
                    <a:gd name="T32" fmla="*/ 2147483646 w 1357"/>
                    <a:gd name="T33" fmla="*/ 2147483646 h 831"/>
                    <a:gd name="T34" fmla="*/ 0 w 1357"/>
                    <a:gd name="T35" fmla="*/ 2147483646 h 831"/>
                    <a:gd name="T36" fmla="*/ 2147483646 w 1357"/>
                    <a:gd name="T37" fmla="*/ 2147483646 h 831"/>
                    <a:gd name="T38" fmla="*/ 2147483646 w 1357"/>
                    <a:gd name="T39" fmla="*/ 0 h 831"/>
                    <a:gd name="T40" fmla="*/ 2147483646 w 1357"/>
                    <a:gd name="T41" fmla="*/ 2147483646 h 831"/>
                    <a:gd name="T42" fmla="*/ 2147483646 w 1357"/>
                    <a:gd name="T43" fmla="*/ 2147483646 h 831"/>
                    <a:gd name="T44" fmla="*/ 2147483646 w 1357"/>
                    <a:gd name="T45" fmla="*/ 2147483646 h 831"/>
                    <a:gd name="T46" fmla="*/ 2147483646 w 1357"/>
                    <a:gd name="T47" fmla="*/ 2147483646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7"/>
                    <a:gd name="T73" fmla="*/ 0 h 831"/>
                    <a:gd name="T74" fmla="*/ 1357 w 1357"/>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7" h="831">
                      <a:moveTo>
                        <a:pt x="1150" y="831"/>
                      </a:moveTo>
                      <a:lnTo>
                        <a:pt x="1150" y="831"/>
                      </a:lnTo>
                      <a:lnTo>
                        <a:pt x="1033" y="831"/>
                      </a:lnTo>
                      <a:lnTo>
                        <a:pt x="1033" y="764"/>
                      </a:lnTo>
                      <a:lnTo>
                        <a:pt x="1150" y="764"/>
                      </a:lnTo>
                      <a:cubicBezTo>
                        <a:pt x="1167" y="764"/>
                        <a:pt x="1183" y="760"/>
                        <a:pt x="1192" y="753"/>
                      </a:cubicBezTo>
                      <a:cubicBezTo>
                        <a:pt x="1255" y="702"/>
                        <a:pt x="1291" y="628"/>
                        <a:pt x="1291" y="551"/>
                      </a:cubicBezTo>
                      <a:cubicBezTo>
                        <a:pt x="1291" y="412"/>
                        <a:pt x="1177" y="298"/>
                        <a:pt x="1038" y="296"/>
                      </a:cubicBezTo>
                      <a:cubicBezTo>
                        <a:pt x="1026" y="296"/>
                        <a:pt x="1015" y="290"/>
                        <a:pt x="1009" y="279"/>
                      </a:cubicBezTo>
                      <a:cubicBezTo>
                        <a:pt x="936" y="148"/>
                        <a:pt x="798" y="67"/>
                        <a:pt x="649" y="67"/>
                      </a:cubicBezTo>
                      <a:cubicBezTo>
                        <a:pt x="461" y="67"/>
                        <a:pt x="297" y="194"/>
                        <a:pt x="250" y="376"/>
                      </a:cubicBezTo>
                      <a:cubicBezTo>
                        <a:pt x="247" y="388"/>
                        <a:pt x="236" y="398"/>
                        <a:pt x="223" y="400"/>
                      </a:cubicBezTo>
                      <a:cubicBezTo>
                        <a:pt x="134" y="413"/>
                        <a:pt x="67" y="491"/>
                        <a:pt x="67" y="581"/>
                      </a:cubicBezTo>
                      <a:cubicBezTo>
                        <a:pt x="67" y="682"/>
                        <a:pt x="149" y="764"/>
                        <a:pt x="250" y="764"/>
                      </a:cubicBezTo>
                      <a:lnTo>
                        <a:pt x="795" y="764"/>
                      </a:lnTo>
                      <a:lnTo>
                        <a:pt x="795" y="831"/>
                      </a:lnTo>
                      <a:lnTo>
                        <a:pt x="250" y="831"/>
                      </a:lnTo>
                      <a:cubicBezTo>
                        <a:pt x="112" y="831"/>
                        <a:pt x="0" y="719"/>
                        <a:pt x="0" y="581"/>
                      </a:cubicBezTo>
                      <a:cubicBezTo>
                        <a:pt x="0" y="466"/>
                        <a:pt x="81" y="365"/>
                        <a:pt x="191" y="338"/>
                      </a:cubicBezTo>
                      <a:cubicBezTo>
                        <a:pt x="253" y="138"/>
                        <a:pt x="438" y="0"/>
                        <a:pt x="649" y="0"/>
                      </a:cubicBezTo>
                      <a:cubicBezTo>
                        <a:pt x="816" y="0"/>
                        <a:pt x="971" y="88"/>
                        <a:pt x="1058" y="230"/>
                      </a:cubicBezTo>
                      <a:cubicBezTo>
                        <a:pt x="1225" y="242"/>
                        <a:pt x="1357" y="382"/>
                        <a:pt x="1357" y="551"/>
                      </a:cubicBezTo>
                      <a:cubicBezTo>
                        <a:pt x="1357" y="648"/>
                        <a:pt x="1312" y="740"/>
                        <a:pt x="1234" y="804"/>
                      </a:cubicBezTo>
                      <a:cubicBezTo>
                        <a:pt x="1212" y="822"/>
                        <a:pt x="1183" y="831"/>
                        <a:pt x="1150" y="8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3" name="Freeform 191"/>
                <p:cNvSpPr>
                  <a:spLocks/>
                </p:cNvSpPr>
                <p:nvPr/>
              </p:nvSpPr>
              <p:spPr bwMode="auto">
                <a:xfrm>
                  <a:off x="7358063" y="2522538"/>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4" name="Freeform 192"/>
                <p:cNvSpPr>
                  <a:spLocks noEditPoints="1"/>
                </p:cNvSpPr>
                <p:nvPr/>
              </p:nvSpPr>
              <p:spPr bwMode="auto">
                <a:xfrm>
                  <a:off x="7358063" y="2543176"/>
                  <a:ext cx="19050" cy="130175"/>
                </a:xfrm>
                <a:custGeom>
                  <a:avLst/>
                  <a:gdLst>
                    <a:gd name="T0" fmla="*/ 2147483646 w 40"/>
                    <a:gd name="T1" fmla="*/ 2147483646 h 278"/>
                    <a:gd name="T2" fmla="*/ 2147483646 w 40"/>
                    <a:gd name="T3" fmla="*/ 2147483646 h 278"/>
                    <a:gd name="T4" fmla="*/ 0 w 40"/>
                    <a:gd name="T5" fmla="*/ 2147483646 h 278"/>
                    <a:gd name="T6" fmla="*/ 0 w 40"/>
                    <a:gd name="T7" fmla="*/ 0 h 278"/>
                    <a:gd name="T8" fmla="*/ 2147483646 w 40"/>
                    <a:gd name="T9" fmla="*/ 0 h 278"/>
                    <a:gd name="T10" fmla="*/ 2147483646 w 40"/>
                    <a:gd name="T11" fmla="*/ 2147483646 h 278"/>
                    <a:gd name="T12" fmla="*/ 2147483646 w 40"/>
                    <a:gd name="T13" fmla="*/ 2147483646 h 278"/>
                    <a:gd name="T14" fmla="*/ 2147483646 w 40"/>
                    <a:gd name="T15" fmla="*/ 2147483646 h 278"/>
                    <a:gd name="T16" fmla="*/ 0 w 40"/>
                    <a:gd name="T17" fmla="*/ 2147483646 h 278"/>
                    <a:gd name="T18" fmla="*/ 0 w 40"/>
                    <a:gd name="T19" fmla="*/ 2147483646 h 278"/>
                    <a:gd name="T20" fmla="*/ 2147483646 w 40"/>
                    <a:gd name="T21" fmla="*/ 2147483646 h 278"/>
                    <a:gd name="T22" fmla="*/ 2147483646 w 40"/>
                    <a:gd name="T23" fmla="*/ 2147483646 h 278"/>
                    <a:gd name="T24" fmla="*/ 2147483646 w 40"/>
                    <a:gd name="T25" fmla="*/ 2147483646 h 278"/>
                    <a:gd name="T26" fmla="*/ 2147483646 w 40"/>
                    <a:gd name="T27" fmla="*/ 2147483646 h 278"/>
                    <a:gd name="T28" fmla="*/ 0 w 40"/>
                    <a:gd name="T29" fmla="*/ 2147483646 h 278"/>
                    <a:gd name="T30" fmla="*/ 0 w 40"/>
                    <a:gd name="T31" fmla="*/ 2147483646 h 278"/>
                    <a:gd name="T32" fmla="*/ 2147483646 w 40"/>
                    <a:gd name="T33" fmla="*/ 2147483646 h 278"/>
                    <a:gd name="T34" fmla="*/ 2147483646 w 40"/>
                    <a:gd name="T35" fmla="*/ 2147483646 h 278"/>
                    <a:gd name="T36" fmla="*/ 2147483646 w 40"/>
                    <a:gd name="T37" fmla="*/ 2147483646 h 278"/>
                    <a:gd name="T38" fmla="*/ 2147483646 w 40"/>
                    <a:gd name="T39" fmla="*/ 2147483646 h 278"/>
                    <a:gd name="T40" fmla="*/ 0 w 40"/>
                    <a:gd name="T41" fmla="*/ 2147483646 h 278"/>
                    <a:gd name="T42" fmla="*/ 0 w 40"/>
                    <a:gd name="T43" fmla="*/ 2147483646 h 278"/>
                    <a:gd name="T44" fmla="*/ 2147483646 w 40"/>
                    <a:gd name="T45" fmla="*/ 2147483646 h 278"/>
                    <a:gd name="T46" fmla="*/ 2147483646 w 40"/>
                    <a:gd name="T47" fmla="*/ 2147483646 h 278"/>
                    <a:gd name="T48" fmla="*/ 2147483646 w 40"/>
                    <a:gd name="T49" fmla="*/ 2147483646 h 278"/>
                    <a:gd name="T50" fmla="*/ 2147483646 w 40"/>
                    <a:gd name="T51" fmla="*/ 2147483646 h 278"/>
                    <a:gd name="T52" fmla="*/ 0 w 40"/>
                    <a:gd name="T53" fmla="*/ 2147483646 h 278"/>
                    <a:gd name="T54" fmla="*/ 0 w 40"/>
                    <a:gd name="T55" fmla="*/ 2147483646 h 278"/>
                    <a:gd name="T56" fmla="*/ 2147483646 w 40"/>
                    <a:gd name="T57" fmla="*/ 2147483646 h 278"/>
                    <a:gd name="T58" fmla="*/ 2147483646 w 40"/>
                    <a:gd name="T59" fmla="*/ 2147483646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278"/>
                    <a:gd name="T92" fmla="*/ 40 w 4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278">
                      <a:moveTo>
                        <a:pt x="40" y="37"/>
                      </a:moveTo>
                      <a:lnTo>
                        <a:pt x="40" y="37"/>
                      </a:lnTo>
                      <a:lnTo>
                        <a:pt x="0" y="37"/>
                      </a:lnTo>
                      <a:lnTo>
                        <a:pt x="0" y="0"/>
                      </a:lnTo>
                      <a:lnTo>
                        <a:pt x="40" y="0"/>
                      </a:lnTo>
                      <a:lnTo>
                        <a:pt x="40" y="37"/>
                      </a:lnTo>
                      <a:close/>
                      <a:moveTo>
                        <a:pt x="40" y="97"/>
                      </a:moveTo>
                      <a:lnTo>
                        <a:pt x="40" y="97"/>
                      </a:lnTo>
                      <a:lnTo>
                        <a:pt x="0" y="97"/>
                      </a:lnTo>
                      <a:lnTo>
                        <a:pt x="0" y="61"/>
                      </a:lnTo>
                      <a:lnTo>
                        <a:pt x="40" y="61"/>
                      </a:lnTo>
                      <a:lnTo>
                        <a:pt x="40" y="97"/>
                      </a:lnTo>
                      <a:close/>
                      <a:moveTo>
                        <a:pt x="40" y="157"/>
                      </a:moveTo>
                      <a:lnTo>
                        <a:pt x="40" y="157"/>
                      </a:lnTo>
                      <a:lnTo>
                        <a:pt x="0" y="157"/>
                      </a:lnTo>
                      <a:lnTo>
                        <a:pt x="0" y="121"/>
                      </a:lnTo>
                      <a:lnTo>
                        <a:pt x="40" y="121"/>
                      </a:lnTo>
                      <a:lnTo>
                        <a:pt x="40" y="157"/>
                      </a:lnTo>
                      <a:close/>
                      <a:moveTo>
                        <a:pt x="40" y="218"/>
                      </a:moveTo>
                      <a:lnTo>
                        <a:pt x="40" y="218"/>
                      </a:lnTo>
                      <a:lnTo>
                        <a:pt x="0" y="218"/>
                      </a:lnTo>
                      <a:lnTo>
                        <a:pt x="0" y="182"/>
                      </a:lnTo>
                      <a:lnTo>
                        <a:pt x="40" y="182"/>
                      </a:lnTo>
                      <a:lnTo>
                        <a:pt x="40" y="218"/>
                      </a:lnTo>
                      <a:close/>
                      <a:moveTo>
                        <a:pt x="40" y="278"/>
                      </a:moveTo>
                      <a:lnTo>
                        <a:pt x="40" y="278"/>
                      </a:lnTo>
                      <a:lnTo>
                        <a:pt x="0" y="278"/>
                      </a:lnTo>
                      <a:lnTo>
                        <a:pt x="0" y="242"/>
                      </a:lnTo>
                      <a:lnTo>
                        <a:pt x="40" y="242"/>
                      </a:lnTo>
                      <a:lnTo>
                        <a:pt x="40" y="2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5" name="Freeform 193"/>
                <p:cNvSpPr>
                  <a:spLocks/>
                </p:cNvSpPr>
                <p:nvPr/>
              </p:nvSpPr>
              <p:spPr bwMode="auto">
                <a:xfrm>
                  <a:off x="7358063" y="2684463"/>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6" name="Freeform 194"/>
                <p:cNvSpPr>
                  <a:spLocks noEditPoints="1"/>
                </p:cNvSpPr>
                <p:nvPr/>
              </p:nvSpPr>
              <p:spPr bwMode="auto">
                <a:xfrm>
                  <a:off x="7678738" y="2535238"/>
                  <a:ext cx="19050" cy="112713"/>
                </a:xfrm>
                <a:custGeom>
                  <a:avLst/>
                  <a:gdLst>
                    <a:gd name="T0" fmla="*/ 2147483646 w 40"/>
                    <a:gd name="T1" fmla="*/ 2147483646 h 240"/>
                    <a:gd name="T2" fmla="*/ 2147483646 w 40"/>
                    <a:gd name="T3" fmla="*/ 2147483646 h 240"/>
                    <a:gd name="T4" fmla="*/ 0 w 40"/>
                    <a:gd name="T5" fmla="*/ 2147483646 h 240"/>
                    <a:gd name="T6" fmla="*/ 0 w 40"/>
                    <a:gd name="T7" fmla="*/ 0 h 240"/>
                    <a:gd name="T8" fmla="*/ 2147483646 w 40"/>
                    <a:gd name="T9" fmla="*/ 0 h 240"/>
                    <a:gd name="T10" fmla="*/ 2147483646 w 40"/>
                    <a:gd name="T11" fmla="*/ 2147483646 h 240"/>
                    <a:gd name="T12" fmla="*/ 2147483646 w 40"/>
                    <a:gd name="T13" fmla="*/ 2147483646 h 240"/>
                    <a:gd name="T14" fmla="*/ 2147483646 w 40"/>
                    <a:gd name="T15" fmla="*/ 2147483646 h 240"/>
                    <a:gd name="T16" fmla="*/ 0 w 40"/>
                    <a:gd name="T17" fmla="*/ 2147483646 h 240"/>
                    <a:gd name="T18" fmla="*/ 0 w 40"/>
                    <a:gd name="T19" fmla="*/ 2147483646 h 240"/>
                    <a:gd name="T20" fmla="*/ 2147483646 w 40"/>
                    <a:gd name="T21" fmla="*/ 2147483646 h 240"/>
                    <a:gd name="T22" fmla="*/ 2147483646 w 40"/>
                    <a:gd name="T23" fmla="*/ 2147483646 h 240"/>
                    <a:gd name="T24" fmla="*/ 2147483646 w 40"/>
                    <a:gd name="T25" fmla="*/ 2147483646 h 240"/>
                    <a:gd name="T26" fmla="*/ 2147483646 w 40"/>
                    <a:gd name="T27" fmla="*/ 2147483646 h 240"/>
                    <a:gd name="T28" fmla="*/ 0 w 40"/>
                    <a:gd name="T29" fmla="*/ 2147483646 h 240"/>
                    <a:gd name="T30" fmla="*/ 0 w 40"/>
                    <a:gd name="T31" fmla="*/ 2147483646 h 240"/>
                    <a:gd name="T32" fmla="*/ 2147483646 w 40"/>
                    <a:gd name="T33" fmla="*/ 2147483646 h 240"/>
                    <a:gd name="T34" fmla="*/ 2147483646 w 40"/>
                    <a:gd name="T35" fmla="*/ 2147483646 h 240"/>
                    <a:gd name="T36" fmla="*/ 2147483646 w 40"/>
                    <a:gd name="T37" fmla="*/ 2147483646 h 240"/>
                    <a:gd name="T38" fmla="*/ 2147483646 w 40"/>
                    <a:gd name="T39" fmla="*/ 2147483646 h 240"/>
                    <a:gd name="T40" fmla="*/ 0 w 40"/>
                    <a:gd name="T41" fmla="*/ 2147483646 h 240"/>
                    <a:gd name="T42" fmla="*/ 0 w 40"/>
                    <a:gd name="T43" fmla="*/ 2147483646 h 240"/>
                    <a:gd name="T44" fmla="*/ 2147483646 w 40"/>
                    <a:gd name="T45" fmla="*/ 2147483646 h 240"/>
                    <a:gd name="T46" fmla="*/ 2147483646 w 40"/>
                    <a:gd name="T47" fmla="*/ 2147483646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40"/>
                    <a:gd name="T74" fmla="*/ 40 w 40"/>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40">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40"/>
                      </a:moveTo>
                      <a:lnTo>
                        <a:pt x="40" y="240"/>
                      </a:lnTo>
                      <a:lnTo>
                        <a:pt x="0" y="240"/>
                      </a:lnTo>
                      <a:lnTo>
                        <a:pt x="0" y="200"/>
                      </a:lnTo>
                      <a:lnTo>
                        <a:pt x="40" y="200"/>
                      </a:lnTo>
                      <a:lnTo>
                        <a:pt x="40" y="2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7" name="Freeform 195"/>
                <p:cNvSpPr>
                  <a:spLocks/>
                </p:cNvSpPr>
                <p:nvPr/>
              </p:nvSpPr>
              <p:spPr bwMode="auto">
                <a:xfrm>
                  <a:off x="7194550" y="2624138"/>
                  <a:ext cx="825500" cy="76200"/>
                </a:xfrm>
                <a:custGeom>
                  <a:avLst/>
                  <a:gdLst>
                    <a:gd name="T0" fmla="*/ 2147483646 w 1754"/>
                    <a:gd name="T1" fmla="*/ 2147483646 h 160"/>
                    <a:gd name="T2" fmla="*/ 2147483646 w 1754"/>
                    <a:gd name="T3" fmla="*/ 2147483646 h 160"/>
                    <a:gd name="T4" fmla="*/ 2147483646 w 1754"/>
                    <a:gd name="T5" fmla="*/ 2147483646 h 160"/>
                    <a:gd name="T6" fmla="*/ 2147483646 w 1754"/>
                    <a:gd name="T7" fmla="*/ 2147483646 h 160"/>
                    <a:gd name="T8" fmla="*/ 2147483646 w 1754"/>
                    <a:gd name="T9" fmla="*/ 2147483646 h 160"/>
                    <a:gd name="T10" fmla="*/ 2147483646 w 1754"/>
                    <a:gd name="T11" fmla="*/ 2147483646 h 160"/>
                    <a:gd name="T12" fmla="*/ 2147483646 w 1754"/>
                    <a:gd name="T13" fmla="*/ 2147483646 h 160"/>
                    <a:gd name="T14" fmla="*/ 0 w 1754"/>
                    <a:gd name="T15" fmla="*/ 2147483646 h 160"/>
                    <a:gd name="T16" fmla="*/ 2147483646 w 1754"/>
                    <a:gd name="T17" fmla="*/ 2147483646 h 160"/>
                    <a:gd name="T18" fmla="*/ 2147483646 w 1754"/>
                    <a:gd name="T19" fmla="*/ 2147483646 h 160"/>
                    <a:gd name="T20" fmla="*/ 2147483646 w 1754"/>
                    <a:gd name="T21" fmla="*/ 2147483646 h 160"/>
                    <a:gd name="T22" fmla="*/ 2147483646 w 1754"/>
                    <a:gd name="T23" fmla="*/ 2147483646 h 160"/>
                    <a:gd name="T24" fmla="*/ 2147483646 w 1754"/>
                    <a:gd name="T25" fmla="*/ 0 h 160"/>
                    <a:gd name="T26" fmla="*/ 2147483646 w 1754"/>
                    <a:gd name="T27" fmla="*/ 2147483646 h 160"/>
                    <a:gd name="T28" fmla="*/ 2147483646 w 1754"/>
                    <a:gd name="T29" fmla="*/ 2147483646 h 160"/>
                    <a:gd name="T30" fmla="*/ 2147483646 w 1754"/>
                    <a:gd name="T31" fmla="*/ 2147483646 h 160"/>
                    <a:gd name="T32" fmla="*/ 2147483646 w 1754"/>
                    <a:gd name="T33" fmla="*/ 2147483646 h 160"/>
                    <a:gd name="T34" fmla="*/ 2147483646 w 1754"/>
                    <a:gd name="T35" fmla="*/ 2147483646 h 160"/>
                    <a:gd name="T36" fmla="*/ 2147483646 w 1754"/>
                    <a:gd name="T37" fmla="*/ 2147483646 h 160"/>
                    <a:gd name="T38" fmla="*/ 2147483646 w 1754"/>
                    <a:gd name="T39" fmla="*/ 2147483646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4"/>
                    <a:gd name="T61" fmla="*/ 0 h 160"/>
                    <a:gd name="T62" fmla="*/ 1754 w 1754"/>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4" h="160">
                      <a:moveTo>
                        <a:pt x="1368" y="160"/>
                      </a:moveTo>
                      <a:lnTo>
                        <a:pt x="1368" y="160"/>
                      </a:lnTo>
                      <a:cubicBezTo>
                        <a:pt x="1238" y="160"/>
                        <a:pt x="1172" y="131"/>
                        <a:pt x="1108" y="104"/>
                      </a:cubicBezTo>
                      <a:cubicBezTo>
                        <a:pt x="1046" y="78"/>
                        <a:pt x="988" y="53"/>
                        <a:pt x="869" y="53"/>
                      </a:cubicBezTo>
                      <a:cubicBezTo>
                        <a:pt x="750" y="53"/>
                        <a:pt x="692" y="78"/>
                        <a:pt x="630" y="104"/>
                      </a:cubicBezTo>
                      <a:cubicBezTo>
                        <a:pt x="566" y="131"/>
                        <a:pt x="501" y="160"/>
                        <a:pt x="370" y="160"/>
                      </a:cubicBezTo>
                      <a:cubicBezTo>
                        <a:pt x="240" y="160"/>
                        <a:pt x="174" y="131"/>
                        <a:pt x="111" y="104"/>
                      </a:cubicBezTo>
                      <a:cubicBezTo>
                        <a:pt x="76" y="89"/>
                        <a:pt x="43" y="75"/>
                        <a:pt x="0" y="66"/>
                      </a:cubicBezTo>
                      <a:lnTo>
                        <a:pt x="12" y="14"/>
                      </a:lnTo>
                      <a:cubicBezTo>
                        <a:pt x="60" y="24"/>
                        <a:pt x="96" y="40"/>
                        <a:pt x="132" y="55"/>
                      </a:cubicBezTo>
                      <a:cubicBezTo>
                        <a:pt x="193" y="81"/>
                        <a:pt x="251" y="106"/>
                        <a:pt x="370" y="106"/>
                      </a:cubicBezTo>
                      <a:cubicBezTo>
                        <a:pt x="490" y="106"/>
                        <a:pt x="548" y="81"/>
                        <a:pt x="609" y="55"/>
                      </a:cubicBezTo>
                      <a:cubicBezTo>
                        <a:pt x="673" y="28"/>
                        <a:pt x="739" y="0"/>
                        <a:pt x="869" y="0"/>
                      </a:cubicBezTo>
                      <a:cubicBezTo>
                        <a:pt x="999" y="0"/>
                        <a:pt x="1065" y="28"/>
                        <a:pt x="1129" y="55"/>
                      </a:cubicBezTo>
                      <a:cubicBezTo>
                        <a:pt x="1190" y="81"/>
                        <a:pt x="1249" y="106"/>
                        <a:pt x="1368" y="106"/>
                      </a:cubicBezTo>
                      <a:cubicBezTo>
                        <a:pt x="1487" y="106"/>
                        <a:pt x="1545" y="81"/>
                        <a:pt x="1607" y="55"/>
                      </a:cubicBezTo>
                      <a:cubicBezTo>
                        <a:pt x="1646" y="38"/>
                        <a:pt x="1687" y="20"/>
                        <a:pt x="1745" y="10"/>
                      </a:cubicBezTo>
                      <a:lnTo>
                        <a:pt x="1754" y="62"/>
                      </a:lnTo>
                      <a:cubicBezTo>
                        <a:pt x="1703" y="72"/>
                        <a:pt x="1666" y="87"/>
                        <a:pt x="1628" y="104"/>
                      </a:cubicBezTo>
                      <a:cubicBezTo>
                        <a:pt x="1564" y="131"/>
                        <a:pt x="1498" y="160"/>
                        <a:pt x="1368" y="16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8" name="Freeform 196"/>
                <p:cNvSpPr>
                  <a:spLocks noEditPoints="1"/>
                </p:cNvSpPr>
                <p:nvPr/>
              </p:nvSpPr>
              <p:spPr bwMode="auto">
                <a:xfrm>
                  <a:off x="7216775"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9" name="Freeform 197"/>
                <p:cNvSpPr>
                  <a:spLocks noEditPoints="1"/>
                </p:cNvSpPr>
                <p:nvPr/>
              </p:nvSpPr>
              <p:spPr bwMode="auto">
                <a:xfrm>
                  <a:off x="7216775"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0" name="Freeform 198"/>
                <p:cNvSpPr>
                  <a:spLocks noEditPoints="1"/>
                </p:cNvSpPr>
                <p:nvPr/>
              </p:nvSpPr>
              <p:spPr bwMode="auto">
                <a:xfrm>
                  <a:off x="7434263"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1" name="Freeform 199"/>
                <p:cNvSpPr>
                  <a:spLocks noEditPoints="1"/>
                </p:cNvSpPr>
                <p:nvPr/>
              </p:nvSpPr>
              <p:spPr bwMode="auto">
                <a:xfrm>
                  <a:off x="7434263"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2" name="Freeform 200"/>
                <p:cNvSpPr>
                  <a:spLocks noEditPoints="1"/>
                </p:cNvSpPr>
                <p:nvPr/>
              </p:nvSpPr>
              <p:spPr bwMode="auto">
                <a:xfrm>
                  <a:off x="7653338" y="2765426"/>
                  <a:ext cx="146050"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3" name="Freeform 201"/>
                <p:cNvSpPr>
                  <a:spLocks noEditPoints="1"/>
                </p:cNvSpPr>
                <p:nvPr/>
              </p:nvSpPr>
              <p:spPr bwMode="auto">
                <a:xfrm>
                  <a:off x="7653338" y="2805113"/>
                  <a:ext cx="146050"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4" name="Freeform 202"/>
                <p:cNvSpPr>
                  <a:spLocks noEditPoints="1"/>
                </p:cNvSpPr>
                <p:nvPr/>
              </p:nvSpPr>
              <p:spPr bwMode="auto">
                <a:xfrm>
                  <a:off x="7870825" y="2765426"/>
                  <a:ext cx="146050" cy="95250"/>
                </a:xfrm>
                <a:custGeom>
                  <a:avLst/>
                  <a:gdLst>
                    <a:gd name="T0" fmla="*/ 2147483646 w 311"/>
                    <a:gd name="T1" fmla="*/ 2147483646 h 204"/>
                    <a:gd name="T2" fmla="*/ 2147483646 w 311"/>
                    <a:gd name="T3" fmla="*/ 2147483646 h 204"/>
                    <a:gd name="T4" fmla="*/ 2147483646 w 311"/>
                    <a:gd name="T5" fmla="*/ 2147483646 h 204"/>
                    <a:gd name="T6" fmla="*/ 2147483646 w 311"/>
                    <a:gd name="T7" fmla="*/ 2147483646 h 204"/>
                    <a:gd name="T8" fmla="*/ 2147483646 w 311"/>
                    <a:gd name="T9" fmla="*/ 2147483646 h 204"/>
                    <a:gd name="T10" fmla="*/ 2147483646 w 311"/>
                    <a:gd name="T11" fmla="*/ 2147483646 h 204"/>
                    <a:gd name="T12" fmla="*/ 2147483646 w 311"/>
                    <a:gd name="T13" fmla="*/ 2147483646 h 204"/>
                    <a:gd name="T14" fmla="*/ 2147483646 w 311"/>
                    <a:gd name="T15" fmla="*/ 2147483646 h 204"/>
                    <a:gd name="T16" fmla="*/ 0 w 311"/>
                    <a:gd name="T17" fmla="*/ 2147483646 h 204"/>
                    <a:gd name="T18" fmla="*/ 2147483646 w 311"/>
                    <a:gd name="T19" fmla="*/ 0 h 204"/>
                    <a:gd name="T20" fmla="*/ 2147483646 w 311"/>
                    <a:gd name="T21" fmla="*/ 2147483646 h 204"/>
                    <a:gd name="T22" fmla="*/ 2147483646 w 31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204"/>
                    <a:gd name="T38" fmla="*/ 311 w 31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204">
                      <a:moveTo>
                        <a:pt x="156" y="40"/>
                      </a:moveTo>
                      <a:lnTo>
                        <a:pt x="156" y="40"/>
                      </a:lnTo>
                      <a:cubicBezTo>
                        <a:pt x="87" y="40"/>
                        <a:pt x="40" y="72"/>
                        <a:pt x="40" y="102"/>
                      </a:cubicBezTo>
                      <a:cubicBezTo>
                        <a:pt x="40" y="131"/>
                        <a:pt x="87" y="164"/>
                        <a:pt x="156" y="164"/>
                      </a:cubicBezTo>
                      <a:cubicBezTo>
                        <a:pt x="224" y="164"/>
                        <a:pt x="271" y="131"/>
                        <a:pt x="271" y="102"/>
                      </a:cubicBezTo>
                      <a:cubicBezTo>
                        <a:pt x="271" y="72"/>
                        <a:pt x="224" y="40"/>
                        <a:pt x="156" y="40"/>
                      </a:cubicBezTo>
                      <a:close/>
                      <a:moveTo>
                        <a:pt x="156" y="204"/>
                      </a:moveTo>
                      <a:lnTo>
                        <a:pt x="156" y="204"/>
                      </a:lnTo>
                      <a:cubicBezTo>
                        <a:pt x="68" y="204"/>
                        <a:pt x="0" y="159"/>
                        <a:pt x="0" y="102"/>
                      </a:cubicBezTo>
                      <a:cubicBezTo>
                        <a:pt x="0" y="44"/>
                        <a:pt x="68" y="0"/>
                        <a:pt x="156" y="0"/>
                      </a:cubicBezTo>
                      <a:cubicBezTo>
                        <a:pt x="243" y="0"/>
                        <a:pt x="311" y="44"/>
                        <a:pt x="311" y="102"/>
                      </a:cubicBezTo>
                      <a:cubicBezTo>
                        <a:pt x="311" y="159"/>
                        <a:pt x="243" y="204"/>
                        <a:pt x="156" y="20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5" name="Freeform 203"/>
                <p:cNvSpPr>
                  <a:spLocks noEditPoints="1"/>
                </p:cNvSpPr>
                <p:nvPr/>
              </p:nvSpPr>
              <p:spPr bwMode="auto">
                <a:xfrm>
                  <a:off x="7870825" y="2805113"/>
                  <a:ext cx="146050" cy="134938"/>
                </a:xfrm>
                <a:custGeom>
                  <a:avLst/>
                  <a:gdLst>
                    <a:gd name="T0" fmla="*/ 2147483646 w 311"/>
                    <a:gd name="T1" fmla="*/ 2147483646 h 285"/>
                    <a:gd name="T2" fmla="*/ 2147483646 w 311"/>
                    <a:gd name="T3" fmla="*/ 2147483646 h 285"/>
                    <a:gd name="T4" fmla="*/ 2147483646 w 311"/>
                    <a:gd name="T5" fmla="*/ 2147483646 h 285"/>
                    <a:gd name="T6" fmla="*/ 2147483646 w 311"/>
                    <a:gd name="T7" fmla="*/ 2147483646 h 285"/>
                    <a:gd name="T8" fmla="*/ 2147483646 w 311"/>
                    <a:gd name="T9" fmla="*/ 2147483646 h 285"/>
                    <a:gd name="T10" fmla="*/ 2147483646 w 311"/>
                    <a:gd name="T11" fmla="*/ 2147483646 h 285"/>
                    <a:gd name="T12" fmla="*/ 2147483646 w 311"/>
                    <a:gd name="T13" fmla="*/ 2147483646 h 285"/>
                    <a:gd name="T14" fmla="*/ 2147483646 w 311"/>
                    <a:gd name="T15" fmla="*/ 2147483646 h 285"/>
                    <a:gd name="T16" fmla="*/ 2147483646 w 311"/>
                    <a:gd name="T17" fmla="*/ 2147483646 h 285"/>
                    <a:gd name="T18" fmla="*/ 2147483646 w 311"/>
                    <a:gd name="T19" fmla="*/ 2147483646 h 285"/>
                    <a:gd name="T20" fmla="*/ 0 w 311"/>
                    <a:gd name="T21" fmla="*/ 2147483646 h 285"/>
                    <a:gd name="T22" fmla="*/ 0 w 311"/>
                    <a:gd name="T23" fmla="*/ 2147483646 h 285"/>
                    <a:gd name="T24" fmla="*/ 2147483646 w 311"/>
                    <a:gd name="T25" fmla="*/ 0 h 285"/>
                    <a:gd name="T26" fmla="*/ 2147483646 w 311"/>
                    <a:gd name="T27" fmla="*/ 2147483646 h 285"/>
                    <a:gd name="T28" fmla="*/ 2147483646 w 311"/>
                    <a:gd name="T29" fmla="*/ 2147483646 h 285"/>
                    <a:gd name="T30" fmla="*/ 2147483646 w 311"/>
                    <a:gd name="T31" fmla="*/ 2147483646 h 285"/>
                    <a:gd name="T32" fmla="*/ 2147483646 w 311"/>
                    <a:gd name="T33" fmla="*/ 2147483646 h 285"/>
                    <a:gd name="T34" fmla="*/ 2147483646 w 311"/>
                    <a:gd name="T35" fmla="*/ 2147483646 h 285"/>
                    <a:gd name="T36" fmla="*/ 2147483646 w 311"/>
                    <a:gd name="T37" fmla="*/ 2147483646 h 285"/>
                    <a:gd name="T38" fmla="*/ 2147483646 w 311"/>
                    <a:gd name="T39" fmla="*/ 2147483646 h 285"/>
                    <a:gd name="T40" fmla="*/ 2147483646 w 311"/>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1"/>
                    <a:gd name="T64" fmla="*/ 0 h 285"/>
                    <a:gd name="T65" fmla="*/ 311 w 311"/>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1" h="285">
                      <a:moveTo>
                        <a:pt x="40" y="171"/>
                      </a:moveTo>
                      <a:lnTo>
                        <a:pt x="40" y="171"/>
                      </a:lnTo>
                      <a:lnTo>
                        <a:pt x="40" y="183"/>
                      </a:lnTo>
                      <a:cubicBezTo>
                        <a:pt x="40" y="213"/>
                        <a:pt x="87" y="245"/>
                        <a:pt x="156" y="245"/>
                      </a:cubicBezTo>
                      <a:cubicBezTo>
                        <a:pt x="224" y="245"/>
                        <a:pt x="271" y="213"/>
                        <a:pt x="271" y="183"/>
                      </a:cubicBezTo>
                      <a:lnTo>
                        <a:pt x="271" y="171"/>
                      </a:lnTo>
                      <a:cubicBezTo>
                        <a:pt x="243" y="191"/>
                        <a:pt x="202" y="204"/>
                        <a:pt x="156" y="204"/>
                      </a:cubicBezTo>
                      <a:cubicBezTo>
                        <a:pt x="109" y="204"/>
                        <a:pt x="68" y="191"/>
                        <a:pt x="40" y="171"/>
                      </a:cubicBezTo>
                      <a:close/>
                      <a:moveTo>
                        <a:pt x="156" y="285"/>
                      </a:moveTo>
                      <a:lnTo>
                        <a:pt x="156" y="285"/>
                      </a:lnTo>
                      <a:cubicBezTo>
                        <a:pt x="68" y="285"/>
                        <a:pt x="0" y="241"/>
                        <a:pt x="0" y="183"/>
                      </a:cubicBezTo>
                      <a:lnTo>
                        <a:pt x="0" y="20"/>
                      </a:lnTo>
                      <a:cubicBezTo>
                        <a:pt x="0" y="9"/>
                        <a:pt x="9" y="0"/>
                        <a:pt x="20" y="0"/>
                      </a:cubicBezTo>
                      <a:cubicBezTo>
                        <a:pt x="31" y="0"/>
                        <a:pt x="40" y="9"/>
                        <a:pt x="40" y="20"/>
                      </a:cubicBezTo>
                      <a:lnTo>
                        <a:pt x="40" y="102"/>
                      </a:lnTo>
                      <a:cubicBezTo>
                        <a:pt x="40" y="131"/>
                        <a:pt x="87" y="164"/>
                        <a:pt x="156" y="164"/>
                      </a:cubicBezTo>
                      <a:cubicBezTo>
                        <a:pt x="224" y="164"/>
                        <a:pt x="271" y="131"/>
                        <a:pt x="271" y="102"/>
                      </a:cubicBezTo>
                      <a:lnTo>
                        <a:pt x="271" y="20"/>
                      </a:lnTo>
                      <a:lnTo>
                        <a:pt x="311" y="20"/>
                      </a:lnTo>
                      <a:lnTo>
                        <a:pt x="311" y="183"/>
                      </a:lnTo>
                      <a:cubicBezTo>
                        <a:pt x="311" y="241"/>
                        <a:pt x="243" y="285"/>
                        <a:pt x="156" y="28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7" name="Freeform 204"/>
                <p:cNvSpPr>
                  <a:spLocks noEditPoints="1"/>
                </p:cNvSpPr>
                <p:nvPr/>
              </p:nvSpPr>
              <p:spPr bwMode="auto">
                <a:xfrm>
                  <a:off x="7280275" y="2676526"/>
                  <a:ext cx="19050" cy="98425"/>
                </a:xfrm>
                <a:custGeom>
                  <a:avLst/>
                  <a:gdLst>
                    <a:gd name="T0" fmla="*/ 2147483646 w 40"/>
                    <a:gd name="T1" fmla="*/ 2147483646 h 207"/>
                    <a:gd name="T2" fmla="*/ 2147483646 w 40"/>
                    <a:gd name="T3" fmla="*/ 2147483646 h 207"/>
                    <a:gd name="T4" fmla="*/ 0 w 40"/>
                    <a:gd name="T5" fmla="*/ 2147483646 h 207"/>
                    <a:gd name="T6" fmla="*/ 0 w 40"/>
                    <a:gd name="T7" fmla="*/ 0 h 207"/>
                    <a:gd name="T8" fmla="*/ 2147483646 w 40"/>
                    <a:gd name="T9" fmla="*/ 0 h 207"/>
                    <a:gd name="T10" fmla="*/ 2147483646 w 40"/>
                    <a:gd name="T11" fmla="*/ 2147483646 h 207"/>
                    <a:gd name="T12" fmla="*/ 2147483646 w 40"/>
                    <a:gd name="T13" fmla="*/ 2147483646 h 207"/>
                    <a:gd name="T14" fmla="*/ 2147483646 w 40"/>
                    <a:gd name="T15" fmla="*/ 2147483646 h 207"/>
                    <a:gd name="T16" fmla="*/ 0 w 40"/>
                    <a:gd name="T17" fmla="*/ 2147483646 h 207"/>
                    <a:gd name="T18" fmla="*/ 0 w 40"/>
                    <a:gd name="T19" fmla="*/ 2147483646 h 207"/>
                    <a:gd name="T20" fmla="*/ 2147483646 w 40"/>
                    <a:gd name="T21" fmla="*/ 2147483646 h 207"/>
                    <a:gd name="T22" fmla="*/ 2147483646 w 40"/>
                    <a:gd name="T23" fmla="*/ 2147483646 h 207"/>
                    <a:gd name="T24" fmla="*/ 2147483646 w 40"/>
                    <a:gd name="T25" fmla="*/ 2147483646 h 207"/>
                    <a:gd name="T26" fmla="*/ 2147483646 w 40"/>
                    <a:gd name="T27" fmla="*/ 2147483646 h 207"/>
                    <a:gd name="T28" fmla="*/ 0 w 40"/>
                    <a:gd name="T29" fmla="*/ 2147483646 h 207"/>
                    <a:gd name="T30" fmla="*/ 0 w 40"/>
                    <a:gd name="T31" fmla="*/ 2147483646 h 207"/>
                    <a:gd name="T32" fmla="*/ 2147483646 w 40"/>
                    <a:gd name="T33" fmla="*/ 2147483646 h 207"/>
                    <a:gd name="T34" fmla="*/ 2147483646 w 40"/>
                    <a:gd name="T35" fmla="*/ 2147483646 h 207"/>
                    <a:gd name="T36" fmla="*/ 2147483646 w 40"/>
                    <a:gd name="T37" fmla="*/ 2147483646 h 207"/>
                    <a:gd name="T38" fmla="*/ 2147483646 w 40"/>
                    <a:gd name="T39" fmla="*/ 2147483646 h 207"/>
                    <a:gd name="T40" fmla="*/ 0 w 40"/>
                    <a:gd name="T41" fmla="*/ 2147483646 h 207"/>
                    <a:gd name="T42" fmla="*/ 0 w 40"/>
                    <a:gd name="T43" fmla="*/ 2147483646 h 207"/>
                    <a:gd name="T44" fmla="*/ 2147483646 w 40"/>
                    <a:gd name="T45" fmla="*/ 2147483646 h 207"/>
                    <a:gd name="T46" fmla="*/ 2147483646 w 40"/>
                    <a:gd name="T47" fmla="*/ 2147483646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07"/>
                    <a:gd name="T74" fmla="*/ 40 w 40"/>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07">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07"/>
                      </a:moveTo>
                      <a:lnTo>
                        <a:pt x="40" y="207"/>
                      </a:lnTo>
                      <a:lnTo>
                        <a:pt x="0" y="207"/>
                      </a:lnTo>
                      <a:lnTo>
                        <a:pt x="0" y="200"/>
                      </a:lnTo>
                      <a:lnTo>
                        <a:pt x="40" y="200"/>
                      </a:lnTo>
                      <a:lnTo>
                        <a:pt x="40" y="20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8" name="Freeform 205"/>
                <p:cNvSpPr>
                  <a:spLocks noEditPoints="1"/>
                </p:cNvSpPr>
                <p:nvPr/>
              </p:nvSpPr>
              <p:spPr bwMode="auto">
                <a:xfrm>
                  <a:off x="7497763" y="2662238"/>
                  <a:ext cx="19050" cy="112713"/>
                </a:xfrm>
                <a:custGeom>
                  <a:avLst/>
                  <a:gdLst>
                    <a:gd name="T0" fmla="*/ 2147483646 w 40"/>
                    <a:gd name="T1" fmla="*/ 2147483646 h 238"/>
                    <a:gd name="T2" fmla="*/ 2147483646 w 40"/>
                    <a:gd name="T3" fmla="*/ 2147483646 h 238"/>
                    <a:gd name="T4" fmla="*/ 0 w 40"/>
                    <a:gd name="T5" fmla="*/ 2147483646 h 238"/>
                    <a:gd name="T6" fmla="*/ 0 w 40"/>
                    <a:gd name="T7" fmla="*/ 0 h 238"/>
                    <a:gd name="T8" fmla="*/ 2147483646 w 40"/>
                    <a:gd name="T9" fmla="*/ 0 h 238"/>
                    <a:gd name="T10" fmla="*/ 2147483646 w 40"/>
                    <a:gd name="T11" fmla="*/ 2147483646 h 238"/>
                    <a:gd name="T12" fmla="*/ 2147483646 w 40"/>
                    <a:gd name="T13" fmla="*/ 2147483646 h 238"/>
                    <a:gd name="T14" fmla="*/ 2147483646 w 40"/>
                    <a:gd name="T15" fmla="*/ 2147483646 h 238"/>
                    <a:gd name="T16" fmla="*/ 0 w 40"/>
                    <a:gd name="T17" fmla="*/ 2147483646 h 238"/>
                    <a:gd name="T18" fmla="*/ 0 w 40"/>
                    <a:gd name="T19" fmla="*/ 2147483646 h 238"/>
                    <a:gd name="T20" fmla="*/ 2147483646 w 40"/>
                    <a:gd name="T21" fmla="*/ 2147483646 h 238"/>
                    <a:gd name="T22" fmla="*/ 2147483646 w 40"/>
                    <a:gd name="T23" fmla="*/ 2147483646 h 238"/>
                    <a:gd name="T24" fmla="*/ 2147483646 w 40"/>
                    <a:gd name="T25" fmla="*/ 2147483646 h 238"/>
                    <a:gd name="T26" fmla="*/ 2147483646 w 40"/>
                    <a:gd name="T27" fmla="*/ 2147483646 h 238"/>
                    <a:gd name="T28" fmla="*/ 0 w 40"/>
                    <a:gd name="T29" fmla="*/ 2147483646 h 238"/>
                    <a:gd name="T30" fmla="*/ 0 w 40"/>
                    <a:gd name="T31" fmla="*/ 2147483646 h 238"/>
                    <a:gd name="T32" fmla="*/ 2147483646 w 40"/>
                    <a:gd name="T33" fmla="*/ 2147483646 h 238"/>
                    <a:gd name="T34" fmla="*/ 2147483646 w 40"/>
                    <a:gd name="T35" fmla="*/ 2147483646 h 238"/>
                    <a:gd name="T36" fmla="*/ 2147483646 w 40"/>
                    <a:gd name="T37" fmla="*/ 2147483646 h 238"/>
                    <a:gd name="T38" fmla="*/ 2147483646 w 40"/>
                    <a:gd name="T39" fmla="*/ 2147483646 h 238"/>
                    <a:gd name="T40" fmla="*/ 0 w 40"/>
                    <a:gd name="T41" fmla="*/ 2147483646 h 238"/>
                    <a:gd name="T42" fmla="*/ 0 w 40"/>
                    <a:gd name="T43" fmla="*/ 2147483646 h 238"/>
                    <a:gd name="T44" fmla="*/ 2147483646 w 40"/>
                    <a:gd name="T45" fmla="*/ 2147483646 h 238"/>
                    <a:gd name="T46" fmla="*/ 2147483646 w 40"/>
                    <a:gd name="T47" fmla="*/ 2147483646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8"/>
                    <a:gd name="T74" fmla="*/ 40 w 40"/>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8">
                      <a:moveTo>
                        <a:pt x="40" y="40"/>
                      </a:moveTo>
                      <a:lnTo>
                        <a:pt x="40" y="40"/>
                      </a:lnTo>
                      <a:lnTo>
                        <a:pt x="0" y="40"/>
                      </a:lnTo>
                      <a:lnTo>
                        <a:pt x="0" y="0"/>
                      </a:lnTo>
                      <a:lnTo>
                        <a:pt x="40" y="0"/>
                      </a:lnTo>
                      <a:lnTo>
                        <a:pt x="40" y="40"/>
                      </a:lnTo>
                      <a:close/>
                      <a:moveTo>
                        <a:pt x="40" y="106"/>
                      </a:moveTo>
                      <a:lnTo>
                        <a:pt x="40" y="106"/>
                      </a:lnTo>
                      <a:lnTo>
                        <a:pt x="0" y="106"/>
                      </a:lnTo>
                      <a:lnTo>
                        <a:pt x="0" y="66"/>
                      </a:lnTo>
                      <a:lnTo>
                        <a:pt x="40" y="66"/>
                      </a:lnTo>
                      <a:lnTo>
                        <a:pt x="40" y="106"/>
                      </a:lnTo>
                      <a:close/>
                      <a:moveTo>
                        <a:pt x="40" y="173"/>
                      </a:moveTo>
                      <a:lnTo>
                        <a:pt x="40" y="173"/>
                      </a:lnTo>
                      <a:lnTo>
                        <a:pt x="0" y="173"/>
                      </a:lnTo>
                      <a:lnTo>
                        <a:pt x="0" y="133"/>
                      </a:lnTo>
                      <a:lnTo>
                        <a:pt x="40" y="133"/>
                      </a:lnTo>
                      <a:lnTo>
                        <a:pt x="40" y="173"/>
                      </a:lnTo>
                      <a:close/>
                      <a:moveTo>
                        <a:pt x="40" y="238"/>
                      </a:moveTo>
                      <a:lnTo>
                        <a:pt x="40" y="238"/>
                      </a:lnTo>
                      <a:lnTo>
                        <a:pt x="0" y="238"/>
                      </a:lnTo>
                      <a:lnTo>
                        <a:pt x="0" y="200"/>
                      </a:lnTo>
                      <a:lnTo>
                        <a:pt x="40" y="200"/>
                      </a:lnTo>
                      <a:lnTo>
                        <a:pt x="40" y="23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9" name="Freeform 206"/>
                <p:cNvSpPr>
                  <a:spLocks noEditPoints="1"/>
                </p:cNvSpPr>
                <p:nvPr/>
              </p:nvSpPr>
              <p:spPr bwMode="auto">
                <a:xfrm>
                  <a:off x="7716838" y="2665413"/>
                  <a:ext cx="19050" cy="109538"/>
                </a:xfrm>
                <a:custGeom>
                  <a:avLst/>
                  <a:gdLst>
                    <a:gd name="T0" fmla="*/ 2147483646 w 40"/>
                    <a:gd name="T1" fmla="*/ 2147483646 h 232"/>
                    <a:gd name="T2" fmla="*/ 2147483646 w 40"/>
                    <a:gd name="T3" fmla="*/ 2147483646 h 232"/>
                    <a:gd name="T4" fmla="*/ 0 w 40"/>
                    <a:gd name="T5" fmla="*/ 2147483646 h 232"/>
                    <a:gd name="T6" fmla="*/ 0 w 40"/>
                    <a:gd name="T7" fmla="*/ 0 h 232"/>
                    <a:gd name="T8" fmla="*/ 2147483646 w 40"/>
                    <a:gd name="T9" fmla="*/ 0 h 232"/>
                    <a:gd name="T10" fmla="*/ 2147483646 w 40"/>
                    <a:gd name="T11" fmla="*/ 2147483646 h 232"/>
                    <a:gd name="T12" fmla="*/ 2147483646 w 40"/>
                    <a:gd name="T13" fmla="*/ 2147483646 h 232"/>
                    <a:gd name="T14" fmla="*/ 2147483646 w 40"/>
                    <a:gd name="T15" fmla="*/ 2147483646 h 232"/>
                    <a:gd name="T16" fmla="*/ 0 w 40"/>
                    <a:gd name="T17" fmla="*/ 2147483646 h 232"/>
                    <a:gd name="T18" fmla="*/ 0 w 40"/>
                    <a:gd name="T19" fmla="*/ 2147483646 h 232"/>
                    <a:gd name="T20" fmla="*/ 2147483646 w 40"/>
                    <a:gd name="T21" fmla="*/ 2147483646 h 232"/>
                    <a:gd name="T22" fmla="*/ 2147483646 w 40"/>
                    <a:gd name="T23" fmla="*/ 2147483646 h 232"/>
                    <a:gd name="T24" fmla="*/ 2147483646 w 40"/>
                    <a:gd name="T25" fmla="*/ 2147483646 h 232"/>
                    <a:gd name="T26" fmla="*/ 2147483646 w 40"/>
                    <a:gd name="T27" fmla="*/ 2147483646 h 232"/>
                    <a:gd name="T28" fmla="*/ 0 w 40"/>
                    <a:gd name="T29" fmla="*/ 2147483646 h 232"/>
                    <a:gd name="T30" fmla="*/ 0 w 40"/>
                    <a:gd name="T31" fmla="*/ 2147483646 h 232"/>
                    <a:gd name="T32" fmla="*/ 2147483646 w 40"/>
                    <a:gd name="T33" fmla="*/ 2147483646 h 232"/>
                    <a:gd name="T34" fmla="*/ 2147483646 w 40"/>
                    <a:gd name="T35" fmla="*/ 2147483646 h 232"/>
                    <a:gd name="T36" fmla="*/ 2147483646 w 40"/>
                    <a:gd name="T37" fmla="*/ 2147483646 h 232"/>
                    <a:gd name="T38" fmla="*/ 2147483646 w 40"/>
                    <a:gd name="T39" fmla="*/ 2147483646 h 232"/>
                    <a:gd name="T40" fmla="*/ 0 w 40"/>
                    <a:gd name="T41" fmla="*/ 2147483646 h 232"/>
                    <a:gd name="T42" fmla="*/ 0 w 40"/>
                    <a:gd name="T43" fmla="*/ 2147483646 h 232"/>
                    <a:gd name="T44" fmla="*/ 2147483646 w 40"/>
                    <a:gd name="T45" fmla="*/ 2147483646 h 232"/>
                    <a:gd name="T46" fmla="*/ 2147483646 w 40"/>
                    <a:gd name="T47" fmla="*/ 2147483646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2"/>
                    <a:gd name="T74" fmla="*/ 40 w 40"/>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2">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32"/>
                      </a:moveTo>
                      <a:lnTo>
                        <a:pt x="40" y="232"/>
                      </a:lnTo>
                      <a:lnTo>
                        <a:pt x="0" y="232"/>
                      </a:lnTo>
                      <a:lnTo>
                        <a:pt x="0" y="200"/>
                      </a:lnTo>
                      <a:lnTo>
                        <a:pt x="40" y="200"/>
                      </a:lnTo>
                      <a:lnTo>
                        <a:pt x="40" y="23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0" name="Freeform 207"/>
                <p:cNvSpPr>
                  <a:spLocks noEditPoints="1"/>
                </p:cNvSpPr>
                <p:nvPr/>
              </p:nvSpPr>
              <p:spPr bwMode="auto">
                <a:xfrm>
                  <a:off x="7934325" y="2667001"/>
                  <a:ext cx="19050" cy="107950"/>
                </a:xfrm>
                <a:custGeom>
                  <a:avLst/>
                  <a:gdLst>
                    <a:gd name="T0" fmla="*/ 2147483646 w 40"/>
                    <a:gd name="T1" fmla="*/ 2147483646 h 229"/>
                    <a:gd name="T2" fmla="*/ 2147483646 w 40"/>
                    <a:gd name="T3" fmla="*/ 2147483646 h 229"/>
                    <a:gd name="T4" fmla="*/ 0 w 40"/>
                    <a:gd name="T5" fmla="*/ 2147483646 h 229"/>
                    <a:gd name="T6" fmla="*/ 0 w 40"/>
                    <a:gd name="T7" fmla="*/ 0 h 229"/>
                    <a:gd name="T8" fmla="*/ 2147483646 w 40"/>
                    <a:gd name="T9" fmla="*/ 0 h 229"/>
                    <a:gd name="T10" fmla="*/ 2147483646 w 40"/>
                    <a:gd name="T11" fmla="*/ 2147483646 h 229"/>
                    <a:gd name="T12" fmla="*/ 2147483646 w 40"/>
                    <a:gd name="T13" fmla="*/ 2147483646 h 229"/>
                    <a:gd name="T14" fmla="*/ 2147483646 w 40"/>
                    <a:gd name="T15" fmla="*/ 2147483646 h 229"/>
                    <a:gd name="T16" fmla="*/ 0 w 40"/>
                    <a:gd name="T17" fmla="*/ 2147483646 h 229"/>
                    <a:gd name="T18" fmla="*/ 0 w 40"/>
                    <a:gd name="T19" fmla="*/ 2147483646 h 229"/>
                    <a:gd name="T20" fmla="*/ 2147483646 w 40"/>
                    <a:gd name="T21" fmla="*/ 2147483646 h 229"/>
                    <a:gd name="T22" fmla="*/ 2147483646 w 40"/>
                    <a:gd name="T23" fmla="*/ 2147483646 h 229"/>
                    <a:gd name="T24" fmla="*/ 2147483646 w 40"/>
                    <a:gd name="T25" fmla="*/ 2147483646 h 229"/>
                    <a:gd name="T26" fmla="*/ 2147483646 w 40"/>
                    <a:gd name="T27" fmla="*/ 2147483646 h 229"/>
                    <a:gd name="T28" fmla="*/ 0 w 40"/>
                    <a:gd name="T29" fmla="*/ 2147483646 h 229"/>
                    <a:gd name="T30" fmla="*/ 0 w 40"/>
                    <a:gd name="T31" fmla="*/ 2147483646 h 229"/>
                    <a:gd name="T32" fmla="*/ 2147483646 w 40"/>
                    <a:gd name="T33" fmla="*/ 2147483646 h 229"/>
                    <a:gd name="T34" fmla="*/ 2147483646 w 40"/>
                    <a:gd name="T35" fmla="*/ 2147483646 h 229"/>
                    <a:gd name="T36" fmla="*/ 2147483646 w 40"/>
                    <a:gd name="T37" fmla="*/ 2147483646 h 229"/>
                    <a:gd name="T38" fmla="*/ 2147483646 w 40"/>
                    <a:gd name="T39" fmla="*/ 2147483646 h 229"/>
                    <a:gd name="T40" fmla="*/ 0 w 40"/>
                    <a:gd name="T41" fmla="*/ 2147483646 h 229"/>
                    <a:gd name="T42" fmla="*/ 0 w 40"/>
                    <a:gd name="T43" fmla="*/ 2147483646 h 229"/>
                    <a:gd name="T44" fmla="*/ 2147483646 w 40"/>
                    <a:gd name="T45" fmla="*/ 2147483646 h 229"/>
                    <a:gd name="T46" fmla="*/ 2147483646 w 40"/>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29"/>
                    <a:gd name="T74" fmla="*/ 40 w 40"/>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29">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29"/>
                      </a:moveTo>
                      <a:lnTo>
                        <a:pt x="40" y="229"/>
                      </a:lnTo>
                      <a:lnTo>
                        <a:pt x="0" y="229"/>
                      </a:lnTo>
                      <a:lnTo>
                        <a:pt x="0" y="200"/>
                      </a:lnTo>
                      <a:lnTo>
                        <a:pt x="40" y="200"/>
                      </a:lnTo>
                      <a:lnTo>
                        <a:pt x="40" y="2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1" name="Freeform 208"/>
                <p:cNvSpPr>
                  <a:spLocks/>
                </p:cNvSpPr>
                <p:nvPr/>
              </p:nvSpPr>
              <p:spPr bwMode="auto">
                <a:xfrm>
                  <a:off x="7861300" y="2514601"/>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2" name="Freeform 209"/>
                <p:cNvSpPr>
                  <a:spLocks/>
                </p:cNvSpPr>
                <p:nvPr/>
              </p:nvSpPr>
              <p:spPr bwMode="auto">
                <a:xfrm>
                  <a:off x="7750175" y="2514601"/>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3" name="Freeform 210"/>
                <p:cNvSpPr>
                  <a:spLocks/>
                </p:cNvSpPr>
                <p:nvPr/>
              </p:nvSpPr>
              <p:spPr bwMode="auto">
                <a:xfrm>
                  <a:off x="7616825" y="2286001"/>
                  <a:ext cx="34925" cy="31750"/>
                </a:xfrm>
                <a:custGeom>
                  <a:avLst/>
                  <a:gdLst>
                    <a:gd name="T0" fmla="*/ 2147483646 w 75"/>
                    <a:gd name="T1" fmla="*/ 2147483646 h 66"/>
                    <a:gd name="T2" fmla="*/ 2147483646 w 75"/>
                    <a:gd name="T3" fmla="*/ 2147483646 h 66"/>
                    <a:gd name="T4" fmla="*/ 0 w 75"/>
                    <a:gd name="T5" fmla="*/ 2147483646 h 66"/>
                    <a:gd name="T6" fmla="*/ 2147483646 w 75"/>
                    <a:gd name="T7" fmla="*/ 0 h 66"/>
                    <a:gd name="T8" fmla="*/ 2147483646 w 75"/>
                    <a:gd name="T9" fmla="*/ 0 h 66"/>
                    <a:gd name="T10" fmla="*/ 2147483646 w 75"/>
                    <a:gd name="T11" fmla="*/ 2147483646 h 66"/>
                    <a:gd name="T12" fmla="*/ 2147483646 w 75"/>
                    <a:gd name="T13" fmla="*/ 2147483646 h 66"/>
                    <a:gd name="T14" fmla="*/ 2147483646 w 75"/>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6"/>
                    <a:gd name="T26" fmla="*/ 75 w 75"/>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6">
                      <a:moveTo>
                        <a:pt x="18" y="66"/>
                      </a:moveTo>
                      <a:lnTo>
                        <a:pt x="18" y="66"/>
                      </a:lnTo>
                      <a:lnTo>
                        <a:pt x="0" y="33"/>
                      </a:lnTo>
                      <a:lnTo>
                        <a:pt x="18" y="0"/>
                      </a:lnTo>
                      <a:lnTo>
                        <a:pt x="56" y="0"/>
                      </a:lnTo>
                      <a:lnTo>
                        <a:pt x="75" y="33"/>
                      </a:lnTo>
                      <a:lnTo>
                        <a:pt x="56" y="66"/>
                      </a:lnTo>
                      <a:lnTo>
                        <a:pt x="18"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4" name="Freeform 211"/>
                <p:cNvSpPr>
                  <a:spLocks/>
                </p:cNvSpPr>
                <p:nvPr/>
              </p:nvSpPr>
              <p:spPr bwMode="auto">
                <a:xfrm>
                  <a:off x="7688263" y="2384426"/>
                  <a:ext cx="36513" cy="31750"/>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Freeform 212"/>
                <p:cNvSpPr>
                  <a:spLocks/>
                </p:cNvSpPr>
                <p:nvPr/>
              </p:nvSpPr>
              <p:spPr bwMode="auto">
                <a:xfrm>
                  <a:off x="7740650" y="2446338"/>
                  <a:ext cx="36513" cy="31750"/>
                </a:xfrm>
                <a:custGeom>
                  <a:avLst/>
                  <a:gdLst>
                    <a:gd name="T0" fmla="*/ 2147483646 w 75"/>
                    <a:gd name="T1" fmla="*/ 2147483646 h 65"/>
                    <a:gd name="T2" fmla="*/ 2147483646 w 75"/>
                    <a:gd name="T3" fmla="*/ 2147483646 h 65"/>
                    <a:gd name="T4" fmla="*/ 0 w 75"/>
                    <a:gd name="T5" fmla="*/ 2147483646 h 65"/>
                    <a:gd name="T6" fmla="*/ 2147483646 w 75"/>
                    <a:gd name="T7" fmla="*/ 0 h 65"/>
                    <a:gd name="T8" fmla="*/ 2147483646 w 75"/>
                    <a:gd name="T9" fmla="*/ 0 h 65"/>
                    <a:gd name="T10" fmla="*/ 2147483646 w 75"/>
                    <a:gd name="T11" fmla="*/ 2147483646 h 65"/>
                    <a:gd name="T12" fmla="*/ 2147483646 w 75"/>
                    <a:gd name="T13" fmla="*/ 2147483646 h 65"/>
                    <a:gd name="T14" fmla="*/ 2147483646 w 75"/>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18" y="65"/>
                      </a:moveTo>
                      <a:lnTo>
                        <a:pt x="18" y="65"/>
                      </a:lnTo>
                      <a:lnTo>
                        <a:pt x="0" y="32"/>
                      </a:lnTo>
                      <a:lnTo>
                        <a:pt x="18" y="0"/>
                      </a:lnTo>
                      <a:lnTo>
                        <a:pt x="56" y="0"/>
                      </a:lnTo>
                      <a:lnTo>
                        <a:pt x="75" y="32"/>
                      </a:lnTo>
                      <a:lnTo>
                        <a:pt x="56" y="65"/>
                      </a:lnTo>
                      <a:lnTo>
                        <a:pt x="18" y="6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Freeform 213"/>
                <p:cNvSpPr>
                  <a:spLocks/>
                </p:cNvSpPr>
                <p:nvPr/>
              </p:nvSpPr>
              <p:spPr bwMode="auto">
                <a:xfrm>
                  <a:off x="7797800" y="2317751"/>
                  <a:ext cx="34925" cy="30163"/>
                </a:xfrm>
                <a:custGeom>
                  <a:avLst/>
                  <a:gdLst>
                    <a:gd name="T0" fmla="*/ 2147483646 w 76"/>
                    <a:gd name="T1" fmla="*/ 2147483646 h 65"/>
                    <a:gd name="T2" fmla="*/ 2147483646 w 76"/>
                    <a:gd name="T3" fmla="*/ 2147483646 h 65"/>
                    <a:gd name="T4" fmla="*/ 0 w 76"/>
                    <a:gd name="T5" fmla="*/ 2147483646 h 65"/>
                    <a:gd name="T6" fmla="*/ 2147483646 w 76"/>
                    <a:gd name="T7" fmla="*/ 0 h 65"/>
                    <a:gd name="T8" fmla="*/ 2147483646 w 76"/>
                    <a:gd name="T9" fmla="*/ 0 h 65"/>
                    <a:gd name="T10" fmla="*/ 2147483646 w 76"/>
                    <a:gd name="T11" fmla="*/ 2147483646 h 65"/>
                    <a:gd name="T12" fmla="*/ 2147483646 w 76"/>
                    <a:gd name="T13" fmla="*/ 2147483646 h 65"/>
                    <a:gd name="T14" fmla="*/ 2147483646 w 76"/>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5"/>
                    <a:gd name="T26" fmla="*/ 76 w 7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5">
                      <a:moveTo>
                        <a:pt x="19" y="65"/>
                      </a:moveTo>
                      <a:lnTo>
                        <a:pt x="19" y="65"/>
                      </a:lnTo>
                      <a:lnTo>
                        <a:pt x="0" y="33"/>
                      </a:lnTo>
                      <a:lnTo>
                        <a:pt x="19" y="0"/>
                      </a:lnTo>
                      <a:lnTo>
                        <a:pt x="57" y="0"/>
                      </a:lnTo>
                      <a:lnTo>
                        <a:pt x="76" y="33"/>
                      </a:lnTo>
                      <a:lnTo>
                        <a:pt x="57" y="65"/>
                      </a:lnTo>
                      <a:lnTo>
                        <a:pt x="19" y="6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Freeform 214"/>
                <p:cNvSpPr>
                  <a:spLocks/>
                </p:cNvSpPr>
                <p:nvPr/>
              </p:nvSpPr>
              <p:spPr bwMode="auto">
                <a:xfrm>
                  <a:off x="7877175" y="2416176"/>
                  <a:ext cx="34925"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Freeform 215"/>
                <p:cNvSpPr>
                  <a:spLocks/>
                </p:cNvSpPr>
                <p:nvPr/>
              </p:nvSpPr>
              <p:spPr bwMode="auto">
                <a:xfrm>
                  <a:off x="7545388" y="2416176"/>
                  <a:ext cx="36513"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9" name="Freeform 216"/>
                <p:cNvSpPr>
                  <a:spLocks/>
                </p:cNvSpPr>
                <p:nvPr/>
              </p:nvSpPr>
              <p:spPr bwMode="auto">
                <a:xfrm>
                  <a:off x="7567613" y="2300288"/>
                  <a:ext cx="69850" cy="125413"/>
                </a:xfrm>
                <a:custGeom>
                  <a:avLst/>
                  <a:gdLst>
                    <a:gd name="T0" fmla="*/ 2147483646 w 147"/>
                    <a:gd name="T1" fmla="*/ 2147483646 h 266"/>
                    <a:gd name="T2" fmla="*/ 2147483646 w 147"/>
                    <a:gd name="T3" fmla="*/ 2147483646 h 266"/>
                    <a:gd name="T4" fmla="*/ 0 w 147"/>
                    <a:gd name="T5" fmla="*/ 2147483646 h 266"/>
                    <a:gd name="T6" fmla="*/ 2147483646 w 147"/>
                    <a:gd name="T7" fmla="*/ 0 h 266"/>
                    <a:gd name="T8" fmla="*/ 2147483646 w 147"/>
                    <a:gd name="T9" fmla="*/ 2147483646 h 266"/>
                    <a:gd name="T10" fmla="*/ 2147483646 w 147"/>
                    <a:gd name="T11" fmla="*/ 2147483646 h 266"/>
                    <a:gd name="T12" fmla="*/ 0 60000 65536"/>
                    <a:gd name="T13" fmla="*/ 0 60000 65536"/>
                    <a:gd name="T14" fmla="*/ 0 60000 65536"/>
                    <a:gd name="T15" fmla="*/ 0 60000 65536"/>
                    <a:gd name="T16" fmla="*/ 0 60000 65536"/>
                    <a:gd name="T17" fmla="*/ 0 60000 65536"/>
                    <a:gd name="T18" fmla="*/ 0 w 147"/>
                    <a:gd name="T19" fmla="*/ 0 h 266"/>
                    <a:gd name="T20" fmla="*/ 147 w 147"/>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47" h="266">
                      <a:moveTo>
                        <a:pt x="12" y="266"/>
                      </a:moveTo>
                      <a:lnTo>
                        <a:pt x="12" y="266"/>
                      </a:lnTo>
                      <a:lnTo>
                        <a:pt x="0" y="260"/>
                      </a:lnTo>
                      <a:lnTo>
                        <a:pt x="135" y="0"/>
                      </a:lnTo>
                      <a:lnTo>
                        <a:pt x="147" y="6"/>
                      </a:lnTo>
                      <a:lnTo>
                        <a:pt x="12" y="26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0" name="Freeform 217"/>
                <p:cNvSpPr>
                  <a:spLocks/>
                </p:cNvSpPr>
                <p:nvPr/>
              </p:nvSpPr>
              <p:spPr bwMode="auto">
                <a:xfrm>
                  <a:off x="7632700" y="2300288"/>
                  <a:ext cx="76200" cy="101600"/>
                </a:xfrm>
                <a:custGeom>
                  <a:avLst/>
                  <a:gdLst>
                    <a:gd name="T0" fmla="*/ 2147483646 w 164"/>
                    <a:gd name="T1" fmla="*/ 2147483646 h 217"/>
                    <a:gd name="T2" fmla="*/ 2147483646 w 164"/>
                    <a:gd name="T3" fmla="*/ 2147483646 h 217"/>
                    <a:gd name="T4" fmla="*/ 0 w 164"/>
                    <a:gd name="T5" fmla="*/ 2147483646 h 217"/>
                    <a:gd name="T6" fmla="*/ 2147483646 w 164"/>
                    <a:gd name="T7" fmla="*/ 0 h 217"/>
                    <a:gd name="T8" fmla="*/ 2147483646 w 164"/>
                    <a:gd name="T9" fmla="*/ 2147483646 h 217"/>
                    <a:gd name="T10" fmla="*/ 2147483646 w 164"/>
                    <a:gd name="T11" fmla="*/ 2147483646 h 217"/>
                    <a:gd name="T12" fmla="*/ 0 60000 65536"/>
                    <a:gd name="T13" fmla="*/ 0 60000 65536"/>
                    <a:gd name="T14" fmla="*/ 0 60000 65536"/>
                    <a:gd name="T15" fmla="*/ 0 60000 65536"/>
                    <a:gd name="T16" fmla="*/ 0 60000 65536"/>
                    <a:gd name="T17" fmla="*/ 0 60000 65536"/>
                    <a:gd name="T18" fmla="*/ 0 w 164"/>
                    <a:gd name="T19" fmla="*/ 0 h 217"/>
                    <a:gd name="T20" fmla="*/ 164 w 164"/>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64" h="217">
                      <a:moveTo>
                        <a:pt x="153" y="217"/>
                      </a:moveTo>
                      <a:lnTo>
                        <a:pt x="153" y="217"/>
                      </a:lnTo>
                      <a:lnTo>
                        <a:pt x="0" y="8"/>
                      </a:lnTo>
                      <a:lnTo>
                        <a:pt x="11" y="0"/>
                      </a:lnTo>
                      <a:lnTo>
                        <a:pt x="164" y="209"/>
                      </a:lnTo>
                      <a:lnTo>
                        <a:pt x="153" y="21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1" name="Freeform 218"/>
                <p:cNvSpPr>
                  <a:spLocks/>
                </p:cNvSpPr>
                <p:nvPr/>
              </p:nvSpPr>
              <p:spPr bwMode="auto">
                <a:xfrm>
                  <a:off x="7562850" y="2397126"/>
                  <a:ext cx="144463" cy="36513"/>
                </a:xfrm>
                <a:custGeom>
                  <a:avLst/>
                  <a:gdLst>
                    <a:gd name="T0" fmla="*/ 2147483646 w 308"/>
                    <a:gd name="T1" fmla="*/ 2147483646 h 78"/>
                    <a:gd name="T2" fmla="*/ 2147483646 w 308"/>
                    <a:gd name="T3" fmla="*/ 2147483646 h 78"/>
                    <a:gd name="T4" fmla="*/ 0 w 308"/>
                    <a:gd name="T5" fmla="*/ 2147483646 h 78"/>
                    <a:gd name="T6" fmla="*/ 2147483646 w 308"/>
                    <a:gd name="T7" fmla="*/ 0 h 78"/>
                    <a:gd name="T8" fmla="*/ 2147483646 w 308"/>
                    <a:gd name="T9" fmla="*/ 2147483646 h 78"/>
                    <a:gd name="T10" fmla="*/ 2147483646 w 308"/>
                    <a:gd name="T11" fmla="*/ 2147483646 h 78"/>
                    <a:gd name="T12" fmla="*/ 0 60000 65536"/>
                    <a:gd name="T13" fmla="*/ 0 60000 65536"/>
                    <a:gd name="T14" fmla="*/ 0 60000 65536"/>
                    <a:gd name="T15" fmla="*/ 0 60000 65536"/>
                    <a:gd name="T16" fmla="*/ 0 60000 65536"/>
                    <a:gd name="T17" fmla="*/ 0 60000 65536"/>
                    <a:gd name="T18" fmla="*/ 0 w 308"/>
                    <a:gd name="T19" fmla="*/ 0 h 78"/>
                    <a:gd name="T20" fmla="*/ 308 w 30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08" h="78">
                      <a:moveTo>
                        <a:pt x="3" y="78"/>
                      </a:moveTo>
                      <a:lnTo>
                        <a:pt x="3" y="78"/>
                      </a:lnTo>
                      <a:lnTo>
                        <a:pt x="0" y="65"/>
                      </a:lnTo>
                      <a:lnTo>
                        <a:pt x="305" y="0"/>
                      </a:lnTo>
                      <a:lnTo>
                        <a:pt x="308" y="13"/>
                      </a:lnTo>
                      <a:lnTo>
                        <a:pt x="3" y="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Freeform 219"/>
                <p:cNvSpPr>
                  <a:spLocks/>
                </p:cNvSpPr>
                <p:nvPr/>
              </p:nvSpPr>
              <p:spPr bwMode="auto">
                <a:xfrm>
                  <a:off x="7634288" y="2298701"/>
                  <a:ext cx="180975" cy="36513"/>
                </a:xfrm>
                <a:custGeom>
                  <a:avLst/>
                  <a:gdLst>
                    <a:gd name="T0" fmla="*/ 2147483646 w 386"/>
                    <a:gd name="T1" fmla="*/ 2147483646 h 79"/>
                    <a:gd name="T2" fmla="*/ 2147483646 w 386"/>
                    <a:gd name="T3" fmla="*/ 2147483646 h 79"/>
                    <a:gd name="T4" fmla="*/ 0 w 386"/>
                    <a:gd name="T5" fmla="*/ 2147483646 h 79"/>
                    <a:gd name="T6" fmla="*/ 2147483646 w 386"/>
                    <a:gd name="T7" fmla="*/ 0 h 79"/>
                    <a:gd name="T8" fmla="*/ 2147483646 w 386"/>
                    <a:gd name="T9" fmla="*/ 2147483646 h 79"/>
                    <a:gd name="T10" fmla="*/ 2147483646 w 386"/>
                    <a:gd name="T11" fmla="*/ 2147483646 h 79"/>
                    <a:gd name="T12" fmla="*/ 0 60000 65536"/>
                    <a:gd name="T13" fmla="*/ 0 60000 65536"/>
                    <a:gd name="T14" fmla="*/ 0 60000 65536"/>
                    <a:gd name="T15" fmla="*/ 0 60000 65536"/>
                    <a:gd name="T16" fmla="*/ 0 60000 65536"/>
                    <a:gd name="T17" fmla="*/ 0 60000 65536"/>
                    <a:gd name="T18" fmla="*/ 0 w 386"/>
                    <a:gd name="T19" fmla="*/ 0 h 79"/>
                    <a:gd name="T20" fmla="*/ 386 w 38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86" h="79">
                      <a:moveTo>
                        <a:pt x="384" y="79"/>
                      </a:moveTo>
                      <a:lnTo>
                        <a:pt x="384" y="79"/>
                      </a:lnTo>
                      <a:lnTo>
                        <a:pt x="0" y="14"/>
                      </a:lnTo>
                      <a:lnTo>
                        <a:pt x="3" y="0"/>
                      </a:lnTo>
                      <a:lnTo>
                        <a:pt x="386" y="66"/>
                      </a:lnTo>
                      <a:lnTo>
                        <a:pt x="384" y="7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3" name="Freeform 220"/>
                <p:cNvSpPr>
                  <a:spLocks/>
                </p:cNvSpPr>
                <p:nvPr/>
              </p:nvSpPr>
              <p:spPr bwMode="auto">
                <a:xfrm>
                  <a:off x="7812088" y="2330451"/>
                  <a:ext cx="84138" cy="103188"/>
                </a:xfrm>
                <a:custGeom>
                  <a:avLst/>
                  <a:gdLst>
                    <a:gd name="T0" fmla="*/ 2147483646 w 179"/>
                    <a:gd name="T1" fmla="*/ 2147483646 h 218"/>
                    <a:gd name="T2" fmla="*/ 2147483646 w 179"/>
                    <a:gd name="T3" fmla="*/ 2147483646 h 218"/>
                    <a:gd name="T4" fmla="*/ 0 w 179"/>
                    <a:gd name="T5" fmla="*/ 2147483646 h 218"/>
                    <a:gd name="T6" fmla="*/ 2147483646 w 179"/>
                    <a:gd name="T7" fmla="*/ 0 h 218"/>
                    <a:gd name="T8" fmla="*/ 2147483646 w 179"/>
                    <a:gd name="T9" fmla="*/ 2147483646 h 218"/>
                    <a:gd name="T10" fmla="*/ 2147483646 w 179"/>
                    <a:gd name="T11" fmla="*/ 2147483646 h 218"/>
                    <a:gd name="T12" fmla="*/ 0 60000 65536"/>
                    <a:gd name="T13" fmla="*/ 0 60000 65536"/>
                    <a:gd name="T14" fmla="*/ 0 60000 65536"/>
                    <a:gd name="T15" fmla="*/ 0 60000 65536"/>
                    <a:gd name="T16" fmla="*/ 0 60000 65536"/>
                    <a:gd name="T17" fmla="*/ 0 60000 65536"/>
                    <a:gd name="T18" fmla="*/ 0 w 179"/>
                    <a:gd name="T19" fmla="*/ 0 h 218"/>
                    <a:gd name="T20" fmla="*/ 179 w 179"/>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79" h="218">
                      <a:moveTo>
                        <a:pt x="169" y="218"/>
                      </a:moveTo>
                      <a:lnTo>
                        <a:pt x="169" y="218"/>
                      </a:lnTo>
                      <a:lnTo>
                        <a:pt x="0" y="9"/>
                      </a:lnTo>
                      <a:lnTo>
                        <a:pt x="10" y="0"/>
                      </a:lnTo>
                      <a:lnTo>
                        <a:pt x="179" y="210"/>
                      </a:lnTo>
                      <a:lnTo>
                        <a:pt x="169" y="21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4" name="Freeform 221"/>
                <p:cNvSpPr>
                  <a:spLocks/>
                </p:cNvSpPr>
                <p:nvPr/>
              </p:nvSpPr>
              <p:spPr bwMode="auto">
                <a:xfrm>
                  <a:off x="7704138" y="2398713"/>
                  <a:ext cx="57150" cy="65088"/>
                </a:xfrm>
                <a:custGeom>
                  <a:avLst/>
                  <a:gdLst>
                    <a:gd name="T0" fmla="*/ 2147483646 w 121"/>
                    <a:gd name="T1" fmla="*/ 2147483646 h 140"/>
                    <a:gd name="T2" fmla="*/ 2147483646 w 121"/>
                    <a:gd name="T3" fmla="*/ 2147483646 h 140"/>
                    <a:gd name="T4" fmla="*/ 0 w 121"/>
                    <a:gd name="T5" fmla="*/ 2147483646 h 140"/>
                    <a:gd name="T6" fmla="*/ 2147483646 w 121"/>
                    <a:gd name="T7" fmla="*/ 0 h 140"/>
                    <a:gd name="T8" fmla="*/ 2147483646 w 121"/>
                    <a:gd name="T9" fmla="*/ 2147483646 h 140"/>
                    <a:gd name="T10" fmla="*/ 2147483646 w 121"/>
                    <a:gd name="T11" fmla="*/ 2147483646 h 140"/>
                    <a:gd name="T12" fmla="*/ 0 60000 65536"/>
                    <a:gd name="T13" fmla="*/ 0 60000 65536"/>
                    <a:gd name="T14" fmla="*/ 0 60000 65536"/>
                    <a:gd name="T15" fmla="*/ 0 60000 65536"/>
                    <a:gd name="T16" fmla="*/ 0 60000 65536"/>
                    <a:gd name="T17" fmla="*/ 0 60000 65536"/>
                    <a:gd name="T18" fmla="*/ 0 w 121"/>
                    <a:gd name="T19" fmla="*/ 0 h 140"/>
                    <a:gd name="T20" fmla="*/ 121 w 1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21" h="140">
                      <a:moveTo>
                        <a:pt x="111" y="140"/>
                      </a:moveTo>
                      <a:lnTo>
                        <a:pt x="111" y="140"/>
                      </a:lnTo>
                      <a:lnTo>
                        <a:pt x="0" y="9"/>
                      </a:lnTo>
                      <a:lnTo>
                        <a:pt x="10" y="0"/>
                      </a:lnTo>
                      <a:lnTo>
                        <a:pt x="121" y="131"/>
                      </a:lnTo>
                      <a:lnTo>
                        <a:pt x="111" y="1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5" name="Freeform 222"/>
                <p:cNvSpPr>
                  <a:spLocks/>
                </p:cNvSpPr>
                <p:nvPr/>
              </p:nvSpPr>
              <p:spPr bwMode="auto">
                <a:xfrm>
                  <a:off x="7754938" y="2332038"/>
                  <a:ext cx="63500" cy="131763"/>
                </a:xfrm>
                <a:custGeom>
                  <a:avLst/>
                  <a:gdLst>
                    <a:gd name="T0" fmla="*/ 2147483646 w 132"/>
                    <a:gd name="T1" fmla="*/ 2147483646 h 280"/>
                    <a:gd name="T2" fmla="*/ 2147483646 w 132"/>
                    <a:gd name="T3" fmla="*/ 2147483646 h 280"/>
                    <a:gd name="T4" fmla="*/ 0 w 132"/>
                    <a:gd name="T5" fmla="*/ 2147483646 h 280"/>
                    <a:gd name="T6" fmla="*/ 2147483646 w 132"/>
                    <a:gd name="T7" fmla="*/ 0 h 280"/>
                    <a:gd name="T8" fmla="*/ 2147483646 w 132"/>
                    <a:gd name="T9" fmla="*/ 2147483646 h 280"/>
                    <a:gd name="T10" fmla="*/ 2147483646 w 132"/>
                    <a:gd name="T11" fmla="*/ 2147483646 h 280"/>
                    <a:gd name="T12" fmla="*/ 0 60000 65536"/>
                    <a:gd name="T13" fmla="*/ 0 60000 65536"/>
                    <a:gd name="T14" fmla="*/ 0 60000 65536"/>
                    <a:gd name="T15" fmla="*/ 0 60000 65536"/>
                    <a:gd name="T16" fmla="*/ 0 60000 65536"/>
                    <a:gd name="T17" fmla="*/ 0 60000 65536"/>
                    <a:gd name="T18" fmla="*/ 0 w 132"/>
                    <a:gd name="T19" fmla="*/ 0 h 280"/>
                    <a:gd name="T20" fmla="*/ 132 w 132"/>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132" h="280">
                      <a:moveTo>
                        <a:pt x="12" y="280"/>
                      </a:moveTo>
                      <a:lnTo>
                        <a:pt x="12" y="280"/>
                      </a:lnTo>
                      <a:lnTo>
                        <a:pt x="0" y="275"/>
                      </a:lnTo>
                      <a:lnTo>
                        <a:pt x="120" y="0"/>
                      </a:lnTo>
                      <a:lnTo>
                        <a:pt x="132" y="5"/>
                      </a:lnTo>
                      <a:lnTo>
                        <a:pt x="12" y="28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6" name="Freeform 223"/>
                <p:cNvSpPr>
                  <a:spLocks/>
                </p:cNvSpPr>
                <p:nvPr/>
              </p:nvSpPr>
              <p:spPr bwMode="auto">
                <a:xfrm>
                  <a:off x="7632700" y="2298701"/>
                  <a:ext cx="263525" cy="134938"/>
                </a:xfrm>
                <a:custGeom>
                  <a:avLst/>
                  <a:gdLst>
                    <a:gd name="T0" fmla="*/ 2147483646 w 559"/>
                    <a:gd name="T1" fmla="*/ 2147483646 h 287"/>
                    <a:gd name="T2" fmla="*/ 2147483646 w 559"/>
                    <a:gd name="T3" fmla="*/ 2147483646 h 287"/>
                    <a:gd name="T4" fmla="*/ 0 w 559"/>
                    <a:gd name="T5" fmla="*/ 2147483646 h 287"/>
                    <a:gd name="T6" fmla="*/ 2147483646 w 559"/>
                    <a:gd name="T7" fmla="*/ 0 h 287"/>
                    <a:gd name="T8" fmla="*/ 2147483646 w 559"/>
                    <a:gd name="T9" fmla="*/ 2147483646 h 287"/>
                    <a:gd name="T10" fmla="*/ 2147483646 w 559"/>
                    <a:gd name="T11" fmla="*/ 2147483646 h 287"/>
                    <a:gd name="T12" fmla="*/ 0 60000 65536"/>
                    <a:gd name="T13" fmla="*/ 0 60000 65536"/>
                    <a:gd name="T14" fmla="*/ 0 60000 65536"/>
                    <a:gd name="T15" fmla="*/ 0 60000 65536"/>
                    <a:gd name="T16" fmla="*/ 0 60000 65536"/>
                    <a:gd name="T17" fmla="*/ 0 60000 65536"/>
                    <a:gd name="T18" fmla="*/ 0 w 559"/>
                    <a:gd name="T19" fmla="*/ 0 h 287"/>
                    <a:gd name="T20" fmla="*/ 559 w 559"/>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59" h="287">
                      <a:moveTo>
                        <a:pt x="553" y="287"/>
                      </a:moveTo>
                      <a:lnTo>
                        <a:pt x="553" y="287"/>
                      </a:lnTo>
                      <a:lnTo>
                        <a:pt x="0" y="12"/>
                      </a:lnTo>
                      <a:lnTo>
                        <a:pt x="6" y="0"/>
                      </a:lnTo>
                      <a:lnTo>
                        <a:pt x="559" y="275"/>
                      </a:lnTo>
                      <a:lnTo>
                        <a:pt x="553" y="28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289" name="组合 288"/>
            <p:cNvGrpSpPr/>
            <p:nvPr/>
          </p:nvGrpSpPr>
          <p:grpSpPr>
            <a:xfrm>
              <a:off x="7383217" y="3098726"/>
              <a:ext cx="1389859" cy="1389859"/>
              <a:chOff x="1116638" y="3593017"/>
              <a:chExt cx="1402548" cy="1402548"/>
            </a:xfrm>
          </p:grpSpPr>
          <p:sp>
            <p:nvSpPr>
              <p:cNvPr id="313" name="椭圆 312"/>
              <p:cNvSpPr/>
              <p:nvPr/>
            </p:nvSpPr>
            <p:spPr>
              <a:xfrm>
                <a:off x="1116638" y="3593017"/>
                <a:ext cx="1402548" cy="1402548"/>
              </a:xfrm>
              <a:prstGeom prst="ellipse">
                <a:avLst/>
              </a:prstGeom>
              <a:solidFill>
                <a:srgbClr val="F6B7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51" name="组合 361"/>
              <p:cNvGrpSpPr>
                <a:grpSpLocks noChangeAspect="1"/>
              </p:cNvGrpSpPr>
              <p:nvPr/>
            </p:nvGrpSpPr>
            <p:grpSpPr bwMode="auto">
              <a:xfrm>
                <a:off x="1377111" y="3892032"/>
                <a:ext cx="881602" cy="901458"/>
                <a:chOff x="2281238" y="4024313"/>
                <a:chExt cx="703263" cy="720725"/>
              </a:xfrm>
              <a:solidFill>
                <a:schemeClr val="bg1"/>
              </a:solidFill>
            </p:grpSpPr>
            <p:sp>
              <p:nvSpPr>
                <p:cNvPr id="452" name="Freeform 261"/>
                <p:cNvSpPr>
                  <a:spLocks/>
                </p:cNvSpPr>
                <p:nvPr/>
              </p:nvSpPr>
              <p:spPr bwMode="auto">
                <a:xfrm>
                  <a:off x="2373313" y="4451350"/>
                  <a:ext cx="519113" cy="274638"/>
                </a:xfrm>
                <a:custGeom>
                  <a:avLst/>
                  <a:gdLst>
                    <a:gd name="T0" fmla="*/ 2147483646 w 1101"/>
                    <a:gd name="T1" fmla="*/ 2147483646 h 584"/>
                    <a:gd name="T2" fmla="*/ 2147483646 w 1101"/>
                    <a:gd name="T3" fmla="*/ 2147483646 h 584"/>
                    <a:gd name="T4" fmla="*/ 2147483646 w 1101"/>
                    <a:gd name="T5" fmla="*/ 2147483646 h 584"/>
                    <a:gd name="T6" fmla="*/ 2147483646 w 1101"/>
                    <a:gd name="T7" fmla="*/ 2147483646 h 584"/>
                    <a:gd name="T8" fmla="*/ 2147483646 w 1101"/>
                    <a:gd name="T9" fmla="*/ 2147483646 h 584"/>
                    <a:gd name="T10" fmla="*/ 2147483646 w 1101"/>
                    <a:gd name="T11" fmla="*/ 2147483646 h 584"/>
                    <a:gd name="T12" fmla="*/ 2147483646 w 1101"/>
                    <a:gd name="T13" fmla="*/ 2147483646 h 584"/>
                    <a:gd name="T14" fmla="*/ 2147483646 w 1101"/>
                    <a:gd name="T15" fmla="*/ 2147483646 h 584"/>
                    <a:gd name="T16" fmla="*/ 2147483646 w 1101"/>
                    <a:gd name="T17" fmla="*/ 2147483646 h 584"/>
                    <a:gd name="T18" fmla="*/ 2147483646 w 1101"/>
                    <a:gd name="T19" fmla="*/ 2147483646 h 584"/>
                    <a:gd name="T20" fmla="*/ 2147483646 w 1101"/>
                    <a:gd name="T21" fmla="*/ 2147483646 h 584"/>
                    <a:gd name="T22" fmla="*/ 2147483646 w 1101"/>
                    <a:gd name="T23" fmla="*/ 2147483646 h 584"/>
                    <a:gd name="T24" fmla="*/ 2147483646 w 1101"/>
                    <a:gd name="T25" fmla="*/ 2147483646 h 584"/>
                    <a:gd name="T26" fmla="*/ 2147483646 w 1101"/>
                    <a:gd name="T27" fmla="*/ 2147483646 h 584"/>
                    <a:gd name="T28" fmla="*/ 2147483646 w 1101"/>
                    <a:gd name="T29" fmla="*/ 2147483646 h 584"/>
                    <a:gd name="T30" fmla="*/ 0 w 1101"/>
                    <a:gd name="T31" fmla="*/ 2147483646 h 584"/>
                    <a:gd name="T32" fmla="*/ 0 w 1101"/>
                    <a:gd name="T33" fmla="*/ 2147483646 h 584"/>
                    <a:gd name="T34" fmla="*/ 2147483646 w 1101"/>
                    <a:gd name="T35" fmla="*/ 0 h 584"/>
                    <a:gd name="T36" fmla="*/ 2147483646 w 1101"/>
                    <a:gd name="T37" fmla="*/ 0 h 584"/>
                    <a:gd name="T38" fmla="*/ 2147483646 w 1101"/>
                    <a:gd name="T39" fmla="*/ 2147483646 h 584"/>
                    <a:gd name="T40" fmla="*/ 2147483646 w 1101"/>
                    <a:gd name="T41" fmla="*/ 2147483646 h 584"/>
                    <a:gd name="T42" fmla="*/ 2147483646 w 1101"/>
                    <a:gd name="T43" fmla="*/ 2147483646 h 584"/>
                    <a:gd name="T44" fmla="*/ 2147483646 w 1101"/>
                    <a:gd name="T45" fmla="*/ 2147483646 h 584"/>
                    <a:gd name="T46" fmla="*/ 2147483646 w 1101"/>
                    <a:gd name="T47" fmla="*/ 2147483646 h 584"/>
                    <a:gd name="T48" fmla="*/ 2147483646 w 1101"/>
                    <a:gd name="T49" fmla="*/ 2147483646 h 584"/>
                    <a:gd name="T50" fmla="*/ 2147483646 w 1101"/>
                    <a:gd name="T51" fmla="*/ 2147483646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1"/>
                    <a:gd name="T79" fmla="*/ 0 h 584"/>
                    <a:gd name="T80" fmla="*/ 1101 w 1101"/>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1" h="584">
                      <a:moveTo>
                        <a:pt x="1049" y="584"/>
                      </a:moveTo>
                      <a:lnTo>
                        <a:pt x="1049" y="584"/>
                      </a:lnTo>
                      <a:lnTo>
                        <a:pt x="824" y="584"/>
                      </a:lnTo>
                      <a:lnTo>
                        <a:pt x="824" y="530"/>
                      </a:lnTo>
                      <a:lnTo>
                        <a:pt x="1048" y="530"/>
                      </a:lnTo>
                      <a:lnTo>
                        <a:pt x="1048" y="483"/>
                      </a:lnTo>
                      <a:lnTo>
                        <a:pt x="958" y="483"/>
                      </a:lnTo>
                      <a:lnTo>
                        <a:pt x="958" y="94"/>
                      </a:lnTo>
                      <a:lnTo>
                        <a:pt x="1048" y="94"/>
                      </a:lnTo>
                      <a:lnTo>
                        <a:pt x="1048" y="53"/>
                      </a:lnTo>
                      <a:lnTo>
                        <a:pt x="54" y="53"/>
                      </a:lnTo>
                      <a:lnTo>
                        <a:pt x="54" y="530"/>
                      </a:lnTo>
                      <a:lnTo>
                        <a:pt x="606" y="530"/>
                      </a:lnTo>
                      <a:lnTo>
                        <a:pt x="606" y="584"/>
                      </a:lnTo>
                      <a:lnTo>
                        <a:pt x="52" y="584"/>
                      </a:lnTo>
                      <a:cubicBezTo>
                        <a:pt x="23" y="584"/>
                        <a:pt x="0" y="563"/>
                        <a:pt x="0" y="537"/>
                      </a:cubicBezTo>
                      <a:lnTo>
                        <a:pt x="0" y="47"/>
                      </a:lnTo>
                      <a:cubicBezTo>
                        <a:pt x="0" y="21"/>
                        <a:pt x="23" y="0"/>
                        <a:pt x="52" y="0"/>
                      </a:cubicBezTo>
                      <a:lnTo>
                        <a:pt x="1049" y="0"/>
                      </a:lnTo>
                      <a:cubicBezTo>
                        <a:pt x="1078" y="0"/>
                        <a:pt x="1101" y="21"/>
                        <a:pt x="1101" y="47"/>
                      </a:cubicBezTo>
                      <a:lnTo>
                        <a:pt x="1101" y="147"/>
                      </a:lnTo>
                      <a:lnTo>
                        <a:pt x="1011" y="147"/>
                      </a:lnTo>
                      <a:lnTo>
                        <a:pt x="1011" y="430"/>
                      </a:lnTo>
                      <a:lnTo>
                        <a:pt x="1101" y="430"/>
                      </a:lnTo>
                      <a:lnTo>
                        <a:pt x="1101" y="537"/>
                      </a:lnTo>
                      <a:cubicBezTo>
                        <a:pt x="1101" y="563"/>
                        <a:pt x="1078" y="584"/>
                        <a:pt x="1049" y="58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3" name="Freeform 262"/>
                <p:cNvSpPr>
                  <a:spLocks/>
                </p:cNvSpPr>
                <p:nvPr/>
              </p:nvSpPr>
              <p:spPr bwMode="auto">
                <a:xfrm>
                  <a:off x="2847975" y="4548188"/>
                  <a:ext cx="42863" cy="7938"/>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4" name="Freeform 263"/>
                <p:cNvSpPr>
                  <a:spLocks/>
                </p:cNvSpPr>
                <p:nvPr/>
              </p:nvSpPr>
              <p:spPr bwMode="auto">
                <a:xfrm>
                  <a:off x="2847975" y="4530725"/>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5" name="Freeform 264"/>
                <p:cNvSpPr>
                  <a:spLocks/>
                </p:cNvSpPr>
                <p:nvPr/>
              </p:nvSpPr>
              <p:spPr bwMode="auto">
                <a:xfrm>
                  <a:off x="2847975" y="4567238"/>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6" name="Freeform 265"/>
                <p:cNvSpPr>
                  <a:spLocks/>
                </p:cNvSpPr>
                <p:nvPr/>
              </p:nvSpPr>
              <p:spPr bwMode="auto">
                <a:xfrm>
                  <a:off x="2847975" y="4584700"/>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7" name="Freeform 266"/>
                <p:cNvSpPr>
                  <a:spLocks/>
                </p:cNvSpPr>
                <p:nvPr/>
              </p:nvSpPr>
              <p:spPr bwMode="auto">
                <a:xfrm>
                  <a:off x="2847975" y="4603750"/>
                  <a:ext cx="42863" cy="6350"/>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8" name="Freeform 267"/>
                <p:cNvSpPr>
                  <a:spLocks/>
                </p:cNvSpPr>
                <p:nvPr/>
              </p:nvSpPr>
              <p:spPr bwMode="auto">
                <a:xfrm>
                  <a:off x="2847975" y="4621213"/>
                  <a:ext cx="42863" cy="6350"/>
                </a:xfrm>
                <a:custGeom>
                  <a:avLst/>
                  <a:gdLst>
                    <a:gd name="T0" fmla="*/ 2147483646 w 90"/>
                    <a:gd name="T1" fmla="*/ 2147483646 h 13"/>
                    <a:gd name="T2" fmla="*/ 2147483646 w 90"/>
                    <a:gd name="T3" fmla="*/ 2147483646 h 13"/>
                    <a:gd name="T4" fmla="*/ 0 w 90"/>
                    <a:gd name="T5" fmla="*/ 2147483646 h 13"/>
                    <a:gd name="T6" fmla="*/ 0 w 90"/>
                    <a:gd name="T7" fmla="*/ 0 h 13"/>
                    <a:gd name="T8" fmla="*/ 2147483646 w 90"/>
                    <a:gd name="T9" fmla="*/ 0 h 13"/>
                    <a:gd name="T10" fmla="*/ 2147483646 w 90"/>
                    <a:gd name="T11" fmla="*/ 2147483646 h 13"/>
                    <a:gd name="T12" fmla="*/ 0 60000 65536"/>
                    <a:gd name="T13" fmla="*/ 0 60000 65536"/>
                    <a:gd name="T14" fmla="*/ 0 60000 65536"/>
                    <a:gd name="T15" fmla="*/ 0 60000 65536"/>
                    <a:gd name="T16" fmla="*/ 0 60000 65536"/>
                    <a:gd name="T17" fmla="*/ 0 60000 65536"/>
                    <a:gd name="T18" fmla="*/ 0 w 90"/>
                    <a:gd name="T19" fmla="*/ 0 h 13"/>
                    <a:gd name="T20" fmla="*/ 90 w 9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0" h="13">
                      <a:moveTo>
                        <a:pt x="90" y="13"/>
                      </a:moveTo>
                      <a:lnTo>
                        <a:pt x="90" y="13"/>
                      </a:lnTo>
                      <a:lnTo>
                        <a:pt x="0" y="13"/>
                      </a:lnTo>
                      <a:lnTo>
                        <a:pt x="0" y="0"/>
                      </a:lnTo>
                      <a:lnTo>
                        <a:pt x="90" y="0"/>
                      </a:lnTo>
                      <a:lnTo>
                        <a:pt x="90" y="1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9" name="Freeform 268"/>
                <p:cNvSpPr>
                  <a:spLocks/>
                </p:cNvSpPr>
                <p:nvPr/>
              </p:nvSpPr>
              <p:spPr bwMode="auto">
                <a:xfrm>
                  <a:off x="2847975" y="4638675"/>
                  <a:ext cx="42863" cy="6350"/>
                </a:xfrm>
                <a:custGeom>
                  <a:avLst/>
                  <a:gdLst>
                    <a:gd name="T0" fmla="*/ 2147483646 w 90"/>
                    <a:gd name="T1" fmla="*/ 2147483646 h 14"/>
                    <a:gd name="T2" fmla="*/ 2147483646 w 90"/>
                    <a:gd name="T3" fmla="*/ 2147483646 h 14"/>
                    <a:gd name="T4" fmla="*/ 0 w 90"/>
                    <a:gd name="T5" fmla="*/ 2147483646 h 14"/>
                    <a:gd name="T6" fmla="*/ 0 w 90"/>
                    <a:gd name="T7" fmla="*/ 0 h 14"/>
                    <a:gd name="T8" fmla="*/ 2147483646 w 90"/>
                    <a:gd name="T9" fmla="*/ 0 h 14"/>
                    <a:gd name="T10" fmla="*/ 2147483646 w 90"/>
                    <a:gd name="T11" fmla="*/ 2147483646 h 14"/>
                    <a:gd name="T12" fmla="*/ 0 60000 65536"/>
                    <a:gd name="T13" fmla="*/ 0 60000 65536"/>
                    <a:gd name="T14" fmla="*/ 0 60000 65536"/>
                    <a:gd name="T15" fmla="*/ 0 60000 65536"/>
                    <a:gd name="T16" fmla="*/ 0 60000 65536"/>
                    <a:gd name="T17" fmla="*/ 0 60000 65536"/>
                    <a:gd name="T18" fmla="*/ 0 w 90"/>
                    <a:gd name="T19" fmla="*/ 0 h 14"/>
                    <a:gd name="T20" fmla="*/ 90 w 9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0" h="14">
                      <a:moveTo>
                        <a:pt x="90" y="14"/>
                      </a:moveTo>
                      <a:lnTo>
                        <a:pt x="90" y="14"/>
                      </a:lnTo>
                      <a:lnTo>
                        <a:pt x="0" y="14"/>
                      </a:lnTo>
                      <a:lnTo>
                        <a:pt x="0" y="0"/>
                      </a:lnTo>
                      <a:lnTo>
                        <a:pt x="90" y="0"/>
                      </a:lnTo>
                      <a:lnTo>
                        <a:pt x="9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0" name="Freeform 269"/>
                <p:cNvSpPr>
                  <a:spLocks/>
                </p:cNvSpPr>
                <p:nvPr/>
              </p:nvSpPr>
              <p:spPr bwMode="auto">
                <a:xfrm>
                  <a:off x="2517775" y="4540250"/>
                  <a:ext cx="55563" cy="85725"/>
                </a:xfrm>
                <a:custGeom>
                  <a:avLst/>
                  <a:gdLst>
                    <a:gd name="T0" fmla="*/ 2147483646 w 119"/>
                    <a:gd name="T1" fmla="*/ 2147483646 h 181"/>
                    <a:gd name="T2" fmla="*/ 2147483646 w 119"/>
                    <a:gd name="T3" fmla="*/ 2147483646 h 181"/>
                    <a:gd name="T4" fmla="*/ 2147483646 w 119"/>
                    <a:gd name="T5" fmla="*/ 2147483646 h 181"/>
                    <a:gd name="T6" fmla="*/ 2147483646 w 119"/>
                    <a:gd name="T7" fmla="*/ 2147483646 h 181"/>
                    <a:gd name="T8" fmla="*/ 2147483646 w 119"/>
                    <a:gd name="T9" fmla="*/ 2147483646 h 181"/>
                    <a:gd name="T10" fmla="*/ 2147483646 w 119"/>
                    <a:gd name="T11" fmla="*/ 2147483646 h 181"/>
                    <a:gd name="T12" fmla="*/ 2147483646 w 119"/>
                    <a:gd name="T13" fmla="*/ 2147483646 h 181"/>
                    <a:gd name="T14" fmla="*/ 0 w 119"/>
                    <a:gd name="T15" fmla="*/ 2147483646 h 181"/>
                    <a:gd name="T16" fmla="*/ 2147483646 w 119"/>
                    <a:gd name="T17" fmla="*/ 2147483646 h 181"/>
                    <a:gd name="T18" fmla="*/ 2147483646 w 119"/>
                    <a:gd name="T19" fmla="*/ 0 h 181"/>
                    <a:gd name="T20" fmla="*/ 2147483646 w 119"/>
                    <a:gd name="T21" fmla="*/ 2147483646 h 181"/>
                    <a:gd name="T22" fmla="*/ 2147483646 w 119"/>
                    <a:gd name="T23" fmla="*/ 2147483646 h 181"/>
                    <a:gd name="T24" fmla="*/ 2147483646 w 119"/>
                    <a:gd name="T25" fmla="*/ 2147483646 h 181"/>
                    <a:gd name="T26" fmla="*/ 2147483646 w 119"/>
                    <a:gd name="T27" fmla="*/ 2147483646 h 181"/>
                    <a:gd name="T28" fmla="*/ 2147483646 w 119"/>
                    <a:gd name="T29" fmla="*/ 2147483646 h 181"/>
                    <a:gd name="T30" fmla="*/ 2147483646 w 119"/>
                    <a:gd name="T31" fmla="*/ 2147483646 h 181"/>
                    <a:gd name="T32" fmla="*/ 2147483646 w 119"/>
                    <a:gd name="T33" fmla="*/ 2147483646 h 181"/>
                    <a:gd name="T34" fmla="*/ 2147483646 w 119"/>
                    <a:gd name="T35" fmla="*/ 2147483646 h 181"/>
                    <a:gd name="T36" fmla="*/ 2147483646 w 119"/>
                    <a:gd name="T37" fmla="*/ 2147483646 h 181"/>
                    <a:gd name="T38" fmla="*/ 2147483646 w 119"/>
                    <a:gd name="T39" fmla="*/ 2147483646 h 181"/>
                    <a:gd name="T40" fmla="*/ 2147483646 w 119"/>
                    <a:gd name="T41" fmla="*/ 2147483646 h 181"/>
                    <a:gd name="T42" fmla="*/ 2147483646 w 119"/>
                    <a:gd name="T43" fmla="*/ 2147483646 h 181"/>
                    <a:gd name="T44" fmla="*/ 2147483646 w 119"/>
                    <a:gd name="T45" fmla="*/ 2147483646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81"/>
                    <a:gd name="T71" fmla="*/ 119 w 119"/>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81">
                      <a:moveTo>
                        <a:pt x="1" y="134"/>
                      </a:moveTo>
                      <a:lnTo>
                        <a:pt x="1" y="134"/>
                      </a:lnTo>
                      <a:cubicBezTo>
                        <a:pt x="15" y="145"/>
                        <a:pt x="31" y="151"/>
                        <a:pt x="49" y="151"/>
                      </a:cubicBezTo>
                      <a:cubicBezTo>
                        <a:pt x="59" y="151"/>
                        <a:pt x="67" y="149"/>
                        <a:pt x="72" y="146"/>
                      </a:cubicBezTo>
                      <a:cubicBezTo>
                        <a:pt x="77" y="142"/>
                        <a:pt x="80" y="138"/>
                        <a:pt x="80" y="132"/>
                      </a:cubicBezTo>
                      <a:cubicBezTo>
                        <a:pt x="80" y="128"/>
                        <a:pt x="78" y="123"/>
                        <a:pt x="73" y="119"/>
                      </a:cubicBezTo>
                      <a:cubicBezTo>
                        <a:pt x="69" y="115"/>
                        <a:pt x="59" y="109"/>
                        <a:pt x="41" y="102"/>
                      </a:cubicBezTo>
                      <a:cubicBezTo>
                        <a:pt x="14" y="90"/>
                        <a:pt x="0" y="73"/>
                        <a:pt x="0" y="51"/>
                      </a:cubicBezTo>
                      <a:cubicBezTo>
                        <a:pt x="0" y="35"/>
                        <a:pt x="7" y="22"/>
                        <a:pt x="19" y="13"/>
                      </a:cubicBezTo>
                      <a:cubicBezTo>
                        <a:pt x="31" y="4"/>
                        <a:pt x="48" y="0"/>
                        <a:pt x="68" y="0"/>
                      </a:cubicBezTo>
                      <a:cubicBezTo>
                        <a:pt x="85" y="0"/>
                        <a:pt x="99" y="2"/>
                        <a:pt x="111" y="7"/>
                      </a:cubicBezTo>
                      <a:lnTo>
                        <a:pt x="111" y="42"/>
                      </a:lnTo>
                      <a:cubicBezTo>
                        <a:pt x="99" y="34"/>
                        <a:pt x="86" y="30"/>
                        <a:pt x="70" y="30"/>
                      </a:cubicBezTo>
                      <a:cubicBezTo>
                        <a:pt x="61" y="30"/>
                        <a:pt x="53" y="31"/>
                        <a:pt x="48" y="35"/>
                      </a:cubicBezTo>
                      <a:cubicBezTo>
                        <a:pt x="42" y="38"/>
                        <a:pt x="40" y="42"/>
                        <a:pt x="40" y="48"/>
                      </a:cubicBezTo>
                      <a:cubicBezTo>
                        <a:pt x="40" y="53"/>
                        <a:pt x="42" y="57"/>
                        <a:pt x="45" y="61"/>
                      </a:cubicBezTo>
                      <a:cubicBezTo>
                        <a:pt x="49" y="64"/>
                        <a:pt x="58" y="69"/>
                        <a:pt x="73" y="76"/>
                      </a:cubicBezTo>
                      <a:cubicBezTo>
                        <a:pt x="91" y="83"/>
                        <a:pt x="102" y="91"/>
                        <a:pt x="109" y="99"/>
                      </a:cubicBezTo>
                      <a:cubicBezTo>
                        <a:pt x="115" y="108"/>
                        <a:pt x="119" y="118"/>
                        <a:pt x="119" y="129"/>
                      </a:cubicBezTo>
                      <a:cubicBezTo>
                        <a:pt x="119" y="146"/>
                        <a:pt x="113" y="159"/>
                        <a:pt x="101" y="167"/>
                      </a:cubicBezTo>
                      <a:cubicBezTo>
                        <a:pt x="89" y="176"/>
                        <a:pt x="72" y="181"/>
                        <a:pt x="50" y="181"/>
                      </a:cubicBezTo>
                      <a:cubicBezTo>
                        <a:pt x="30" y="181"/>
                        <a:pt x="14" y="177"/>
                        <a:pt x="1" y="171"/>
                      </a:cubicBezTo>
                      <a:lnTo>
                        <a:pt x="1" y="13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1" name="Freeform 270"/>
                <p:cNvSpPr>
                  <a:spLocks/>
                </p:cNvSpPr>
                <p:nvPr/>
              </p:nvSpPr>
              <p:spPr bwMode="auto">
                <a:xfrm>
                  <a:off x="2582863" y="4540250"/>
                  <a:ext cx="55563" cy="85725"/>
                </a:xfrm>
                <a:custGeom>
                  <a:avLst/>
                  <a:gdLst>
                    <a:gd name="T0" fmla="*/ 2147483646 w 119"/>
                    <a:gd name="T1" fmla="*/ 2147483646 h 181"/>
                    <a:gd name="T2" fmla="*/ 2147483646 w 119"/>
                    <a:gd name="T3" fmla="*/ 2147483646 h 181"/>
                    <a:gd name="T4" fmla="*/ 2147483646 w 119"/>
                    <a:gd name="T5" fmla="*/ 2147483646 h 181"/>
                    <a:gd name="T6" fmla="*/ 2147483646 w 119"/>
                    <a:gd name="T7" fmla="*/ 2147483646 h 181"/>
                    <a:gd name="T8" fmla="*/ 2147483646 w 119"/>
                    <a:gd name="T9" fmla="*/ 2147483646 h 181"/>
                    <a:gd name="T10" fmla="*/ 2147483646 w 119"/>
                    <a:gd name="T11" fmla="*/ 2147483646 h 181"/>
                    <a:gd name="T12" fmla="*/ 2147483646 w 119"/>
                    <a:gd name="T13" fmla="*/ 2147483646 h 181"/>
                    <a:gd name="T14" fmla="*/ 0 w 119"/>
                    <a:gd name="T15" fmla="*/ 2147483646 h 181"/>
                    <a:gd name="T16" fmla="*/ 2147483646 w 119"/>
                    <a:gd name="T17" fmla="*/ 2147483646 h 181"/>
                    <a:gd name="T18" fmla="*/ 2147483646 w 119"/>
                    <a:gd name="T19" fmla="*/ 0 h 181"/>
                    <a:gd name="T20" fmla="*/ 2147483646 w 119"/>
                    <a:gd name="T21" fmla="*/ 2147483646 h 181"/>
                    <a:gd name="T22" fmla="*/ 2147483646 w 119"/>
                    <a:gd name="T23" fmla="*/ 2147483646 h 181"/>
                    <a:gd name="T24" fmla="*/ 2147483646 w 119"/>
                    <a:gd name="T25" fmla="*/ 2147483646 h 181"/>
                    <a:gd name="T26" fmla="*/ 2147483646 w 119"/>
                    <a:gd name="T27" fmla="*/ 2147483646 h 181"/>
                    <a:gd name="T28" fmla="*/ 2147483646 w 119"/>
                    <a:gd name="T29" fmla="*/ 2147483646 h 181"/>
                    <a:gd name="T30" fmla="*/ 2147483646 w 119"/>
                    <a:gd name="T31" fmla="*/ 2147483646 h 181"/>
                    <a:gd name="T32" fmla="*/ 2147483646 w 119"/>
                    <a:gd name="T33" fmla="*/ 2147483646 h 181"/>
                    <a:gd name="T34" fmla="*/ 2147483646 w 119"/>
                    <a:gd name="T35" fmla="*/ 2147483646 h 181"/>
                    <a:gd name="T36" fmla="*/ 2147483646 w 119"/>
                    <a:gd name="T37" fmla="*/ 2147483646 h 181"/>
                    <a:gd name="T38" fmla="*/ 2147483646 w 119"/>
                    <a:gd name="T39" fmla="*/ 2147483646 h 181"/>
                    <a:gd name="T40" fmla="*/ 2147483646 w 119"/>
                    <a:gd name="T41" fmla="*/ 2147483646 h 181"/>
                    <a:gd name="T42" fmla="*/ 2147483646 w 119"/>
                    <a:gd name="T43" fmla="*/ 2147483646 h 181"/>
                    <a:gd name="T44" fmla="*/ 2147483646 w 119"/>
                    <a:gd name="T45" fmla="*/ 2147483646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81"/>
                    <a:gd name="T71" fmla="*/ 119 w 119"/>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81">
                      <a:moveTo>
                        <a:pt x="1" y="134"/>
                      </a:moveTo>
                      <a:lnTo>
                        <a:pt x="1" y="134"/>
                      </a:lnTo>
                      <a:cubicBezTo>
                        <a:pt x="15" y="145"/>
                        <a:pt x="31" y="151"/>
                        <a:pt x="49" y="151"/>
                      </a:cubicBezTo>
                      <a:cubicBezTo>
                        <a:pt x="59" y="151"/>
                        <a:pt x="67" y="149"/>
                        <a:pt x="72" y="146"/>
                      </a:cubicBezTo>
                      <a:cubicBezTo>
                        <a:pt x="77" y="142"/>
                        <a:pt x="80" y="138"/>
                        <a:pt x="80" y="132"/>
                      </a:cubicBezTo>
                      <a:cubicBezTo>
                        <a:pt x="80" y="128"/>
                        <a:pt x="77" y="123"/>
                        <a:pt x="73" y="119"/>
                      </a:cubicBezTo>
                      <a:cubicBezTo>
                        <a:pt x="69" y="115"/>
                        <a:pt x="59" y="109"/>
                        <a:pt x="41" y="102"/>
                      </a:cubicBezTo>
                      <a:cubicBezTo>
                        <a:pt x="14" y="90"/>
                        <a:pt x="0" y="73"/>
                        <a:pt x="0" y="51"/>
                      </a:cubicBezTo>
                      <a:cubicBezTo>
                        <a:pt x="0" y="35"/>
                        <a:pt x="7" y="22"/>
                        <a:pt x="19" y="13"/>
                      </a:cubicBezTo>
                      <a:cubicBezTo>
                        <a:pt x="31" y="4"/>
                        <a:pt x="48" y="0"/>
                        <a:pt x="68" y="0"/>
                      </a:cubicBezTo>
                      <a:cubicBezTo>
                        <a:pt x="85" y="0"/>
                        <a:pt x="99" y="2"/>
                        <a:pt x="111" y="7"/>
                      </a:cubicBezTo>
                      <a:lnTo>
                        <a:pt x="111" y="42"/>
                      </a:lnTo>
                      <a:cubicBezTo>
                        <a:pt x="99" y="34"/>
                        <a:pt x="86" y="30"/>
                        <a:pt x="70" y="30"/>
                      </a:cubicBezTo>
                      <a:cubicBezTo>
                        <a:pt x="61" y="30"/>
                        <a:pt x="53" y="31"/>
                        <a:pt x="48" y="35"/>
                      </a:cubicBezTo>
                      <a:cubicBezTo>
                        <a:pt x="42" y="38"/>
                        <a:pt x="40" y="42"/>
                        <a:pt x="40" y="48"/>
                      </a:cubicBezTo>
                      <a:cubicBezTo>
                        <a:pt x="40" y="53"/>
                        <a:pt x="41" y="57"/>
                        <a:pt x="45" y="61"/>
                      </a:cubicBezTo>
                      <a:cubicBezTo>
                        <a:pt x="49" y="64"/>
                        <a:pt x="58" y="69"/>
                        <a:pt x="73" y="76"/>
                      </a:cubicBezTo>
                      <a:cubicBezTo>
                        <a:pt x="90" y="83"/>
                        <a:pt x="102" y="91"/>
                        <a:pt x="109" y="99"/>
                      </a:cubicBezTo>
                      <a:cubicBezTo>
                        <a:pt x="115" y="108"/>
                        <a:pt x="119" y="118"/>
                        <a:pt x="119" y="129"/>
                      </a:cubicBezTo>
                      <a:cubicBezTo>
                        <a:pt x="119" y="146"/>
                        <a:pt x="113" y="159"/>
                        <a:pt x="101" y="167"/>
                      </a:cubicBezTo>
                      <a:cubicBezTo>
                        <a:pt x="89" y="176"/>
                        <a:pt x="72" y="181"/>
                        <a:pt x="50" y="181"/>
                      </a:cubicBezTo>
                      <a:cubicBezTo>
                        <a:pt x="30" y="181"/>
                        <a:pt x="14" y="177"/>
                        <a:pt x="1" y="171"/>
                      </a:cubicBezTo>
                      <a:lnTo>
                        <a:pt x="1" y="13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2" name="Freeform 271"/>
                <p:cNvSpPr>
                  <a:spLocks noEditPoints="1"/>
                </p:cNvSpPr>
                <p:nvPr/>
              </p:nvSpPr>
              <p:spPr bwMode="auto">
                <a:xfrm>
                  <a:off x="2652713" y="4541838"/>
                  <a:ext cx="71438" cy="82550"/>
                </a:xfrm>
                <a:custGeom>
                  <a:avLst/>
                  <a:gdLst>
                    <a:gd name="T0" fmla="*/ 2147483646 w 153"/>
                    <a:gd name="T1" fmla="*/ 2147483646 h 175"/>
                    <a:gd name="T2" fmla="*/ 2147483646 w 153"/>
                    <a:gd name="T3" fmla="*/ 2147483646 h 175"/>
                    <a:gd name="T4" fmla="*/ 2147483646 w 153"/>
                    <a:gd name="T5" fmla="*/ 2147483646 h 175"/>
                    <a:gd name="T6" fmla="*/ 2147483646 w 153"/>
                    <a:gd name="T7" fmla="*/ 2147483646 h 175"/>
                    <a:gd name="T8" fmla="*/ 2147483646 w 153"/>
                    <a:gd name="T9" fmla="*/ 2147483646 h 175"/>
                    <a:gd name="T10" fmla="*/ 2147483646 w 153"/>
                    <a:gd name="T11" fmla="*/ 2147483646 h 175"/>
                    <a:gd name="T12" fmla="*/ 2147483646 w 153"/>
                    <a:gd name="T13" fmla="*/ 2147483646 h 175"/>
                    <a:gd name="T14" fmla="*/ 2147483646 w 153"/>
                    <a:gd name="T15" fmla="*/ 2147483646 h 175"/>
                    <a:gd name="T16" fmla="*/ 2147483646 w 153"/>
                    <a:gd name="T17" fmla="*/ 2147483646 h 175"/>
                    <a:gd name="T18" fmla="*/ 0 w 153"/>
                    <a:gd name="T19" fmla="*/ 2147483646 h 175"/>
                    <a:gd name="T20" fmla="*/ 0 w 153"/>
                    <a:gd name="T21" fmla="*/ 2147483646 h 175"/>
                    <a:gd name="T22" fmla="*/ 0 w 153"/>
                    <a:gd name="T23" fmla="*/ 0 h 175"/>
                    <a:gd name="T24" fmla="*/ 2147483646 w 153"/>
                    <a:gd name="T25" fmla="*/ 0 h 175"/>
                    <a:gd name="T26" fmla="*/ 2147483646 w 153"/>
                    <a:gd name="T27" fmla="*/ 2147483646 h 175"/>
                    <a:gd name="T28" fmla="*/ 2147483646 w 153"/>
                    <a:gd name="T29" fmla="*/ 2147483646 h 175"/>
                    <a:gd name="T30" fmla="*/ 2147483646 w 153"/>
                    <a:gd name="T31" fmla="*/ 2147483646 h 175"/>
                    <a:gd name="T32" fmla="*/ 0 w 153"/>
                    <a:gd name="T33" fmla="*/ 2147483646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75"/>
                    <a:gd name="T53" fmla="*/ 153 w 153"/>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75">
                      <a:moveTo>
                        <a:pt x="37" y="30"/>
                      </a:moveTo>
                      <a:lnTo>
                        <a:pt x="37" y="30"/>
                      </a:lnTo>
                      <a:lnTo>
                        <a:pt x="37" y="144"/>
                      </a:lnTo>
                      <a:lnTo>
                        <a:pt x="57" y="144"/>
                      </a:lnTo>
                      <a:cubicBezTo>
                        <a:pt x="75" y="144"/>
                        <a:pt x="89" y="139"/>
                        <a:pt x="99" y="128"/>
                      </a:cubicBezTo>
                      <a:cubicBezTo>
                        <a:pt x="109" y="118"/>
                        <a:pt x="114" y="104"/>
                        <a:pt x="114" y="86"/>
                      </a:cubicBezTo>
                      <a:cubicBezTo>
                        <a:pt x="114" y="68"/>
                        <a:pt x="109" y="55"/>
                        <a:pt x="98" y="45"/>
                      </a:cubicBezTo>
                      <a:cubicBezTo>
                        <a:pt x="88" y="35"/>
                        <a:pt x="74" y="30"/>
                        <a:pt x="57" y="30"/>
                      </a:cubicBezTo>
                      <a:lnTo>
                        <a:pt x="37" y="30"/>
                      </a:lnTo>
                      <a:close/>
                      <a:moveTo>
                        <a:pt x="0" y="175"/>
                      </a:moveTo>
                      <a:lnTo>
                        <a:pt x="0" y="175"/>
                      </a:lnTo>
                      <a:lnTo>
                        <a:pt x="0" y="0"/>
                      </a:lnTo>
                      <a:lnTo>
                        <a:pt x="60" y="0"/>
                      </a:lnTo>
                      <a:cubicBezTo>
                        <a:pt x="122" y="0"/>
                        <a:pt x="153" y="28"/>
                        <a:pt x="153" y="85"/>
                      </a:cubicBezTo>
                      <a:cubicBezTo>
                        <a:pt x="153" y="112"/>
                        <a:pt x="145" y="134"/>
                        <a:pt x="127" y="150"/>
                      </a:cubicBezTo>
                      <a:cubicBezTo>
                        <a:pt x="110" y="166"/>
                        <a:pt x="88" y="175"/>
                        <a:pt x="60" y="175"/>
                      </a:cubicBezTo>
                      <a:lnTo>
                        <a:pt x="0" y="175"/>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3" name="Freeform 272"/>
                <p:cNvSpPr>
                  <a:spLocks/>
                </p:cNvSpPr>
                <p:nvPr/>
              </p:nvSpPr>
              <p:spPr bwMode="auto">
                <a:xfrm>
                  <a:off x="2606675" y="467677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4" name="Freeform 273"/>
                <p:cNvSpPr>
                  <a:spLocks/>
                </p:cNvSpPr>
                <p:nvPr/>
              </p:nvSpPr>
              <p:spPr bwMode="auto">
                <a:xfrm>
                  <a:off x="2728913" y="4679950"/>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8"/>
                        <a:pt x="0" y="70"/>
                      </a:cubicBezTo>
                      <a:cubicBezTo>
                        <a:pt x="0" y="31"/>
                        <a:pt x="30" y="0"/>
                        <a:pt x="69" y="0"/>
                      </a:cubicBezTo>
                      <a:cubicBezTo>
                        <a:pt x="107" y="0"/>
                        <a:pt x="139" y="31"/>
                        <a:pt x="139" y="70"/>
                      </a:cubicBezTo>
                      <a:cubicBezTo>
                        <a:pt x="139" y="108"/>
                        <a:pt x="107" y="139"/>
                        <a:pt x="69"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5" name="Freeform 274"/>
                <p:cNvSpPr>
                  <a:spLocks noEditPoints="1"/>
                </p:cNvSpPr>
                <p:nvPr/>
              </p:nvSpPr>
              <p:spPr bwMode="auto">
                <a:xfrm>
                  <a:off x="2281238" y="4024313"/>
                  <a:ext cx="703263" cy="227013"/>
                </a:xfrm>
                <a:custGeom>
                  <a:avLst/>
                  <a:gdLst>
                    <a:gd name="T0" fmla="*/ 2147483646 w 1497"/>
                    <a:gd name="T1" fmla="*/ 2147483646 h 480"/>
                    <a:gd name="T2" fmla="*/ 2147483646 w 1497"/>
                    <a:gd name="T3" fmla="*/ 2147483646 h 480"/>
                    <a:gd name="T4" fmla="*/ 2147483646 w 1497"/>
                    <a:gd name="T5" fmla="*/ 2147483646 h 480"/>
                    <a:gd name="T6" fmla="*/ 2147483646 w 1497"/>
                    <a:gd name="T7" fmla="*/ 2147483646 h 480"/>
                    <a:gd name="T8" fmla="*/ 2147483646 w 1497"/>
                    <a:gd name="T9" fmla="*/ 2147483646 h 480"/>
                    <a:gd name="T10" fmla="*/ 2147483646 w 1497"/>
                    <a:gd name="T11" fmla="*/ 2147483646 h 480"/>
                    <a:gd name="T12" fmla="*/ 2147483646 w 1497"/>
                    <a:gd name="T13" fmla="*/ 2147483646 h 480"/>
                    <a:gd name="T14" fmla="*/ 2147483646 w 1497"/>
                    <a:gd name="T15" fmla="*/ 2147483646 h 480"/>
                    <a:gd name="T16" fmla="*/ 2147483646 w 1497"/>
                    <a:gd name="T17" fmla="*/ 2147483646 h 480"/>
                    <a:gd name="T18" fmla="*/ 0 w 1497"/>
                    <a:gd name="T19" fmla="*/ 2147483646 h 480"/>
                    <a:gd name="T20" fmla="*/ 0 w 1497"/>
                    <a:gd name="T21" fmla="*/ 2147483646 h 480"/>
                    <a:gd name="T22" fmla="*/ 2147483646 w 1497"/>
                    <a:gd name="T23" fmla="*/ 0 h 480"/>
                    <a:gd name="T24" fmla="*/ 2147483646 w 1497"/>
                    <a:gd name="T25" fmla="*/ 0 h 480"/>
                    <a:gd name="T26" fmla="*/ 2147483646 w 1497"/>
                    <a:gd name="T27" fmla="*/ 2147483646 h 480"/>
                    <a:gd name="T28" fmla="*/ 2147483646 w 1497"/>
                    <a:gd name="T29" fmla="*/ 2147483646 h 480"/>
                    <a:gd name="T30" fmla="*/ 2147483646 w 1497"/>
                    <a:gd name="T31" fmla="*/ 2147483646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7"/>
                    <a:gd name="T49" fmla="*/ 0 h 480"/>
                    <a:gd name="T50" fmla="*/ 1497 w 1497"/>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7" h="480">
                      <a:moveTo>
                        <a:pt x="67" y="413"/>
                      </a:moveTo>
                      <a:lnTo>
                        <a:pt x="67" y="413"/>
                      </a:lnTo>
                      <a:lnTo>
                        <a:pt x="1430" y="413"/>
                      </a:lnTo>
                      <a:lnTo>
                        <a:pt x="1430" y="67"/>
                      </a:lnTo>
                      <a:lnTo>
                        <a:pt x="67" y="67"/>
                      </a:lnTo>
                      <a:lnTo>
                        <a:pt x="67" y="413"/>
                      </a:lnTo>
                      <a:close/>
                      <a:moveTo>
                        <a:pt x="1464" y="480"/>
                      </a:moveTo>
                      <a:lnTo>
                        <a:pt x="1464" y="480"/>
                      </a:lnTo>
                      <a:lnTo>
                        <a:pt x="33" y="480"/>
                      </a:lnTo>
                      <a:cubicBezTo>
                        <a:pt x="15" y="480"/>
                        <a:pt x="0" y="465"/>
                        <a:pt x="0" y="446"/>
                      </a:cubicBezTo>
                      <a:lnTo>
                        <a:pt x="0" y="33"/>
                      </a:lnTo>
                      <a:cubicBezTo>
                        <a:pt x="0" y="15"/>
                        <a:pt x="15" y="0"/>
                        <a:pt x="33" y="0"/>
                      </a:cubicBezTo>
                      <a:lnTo>
                        <a:pt x="1464" y="0"/>
                      </a:lnTo>
                      <a:cubicBezTo>
                        <a:pt x="1482" y="0"/>
                        <a:pt x="1497" y="15"/>
                        <a:pt x="1497" y="33"/>
                      </a:cubicBezTo>
                      <a:lnTo>
                        <a:pt x="1497" y="446"/>
                      </a:lnTo>
                      <a:cubicBezTo>
                        <a:pt x="1497" y="465"/>
                        <a:pt x="1482" y="480"/>
                        <a:pt x="1464" y="48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6" name="Freeform 275"/>
                <p:cNvSpPr>
                  <a:spLocks noEditPoints="1"/>
                </p:cNvSpPr>
                <p:nvPr/>
              </p:nvSpPr>
              <p:spPr bwMode="auto">
                <a:xfrm>
                  <a:off x="2393950" y="4087813"/>
                  <a:ext cx="474663" cy="98425"/>
                </a:xfrm>
                <a:custGeom>
                  <a:avLst/>
                  <a:gdLst>
                    <a:gd name="T0" fmla="*/ 2147483646 w 1007"/>
                    <a:gd name="T1" fmla="*/ 2147483646 h 211"/>
                    <a:gd name="T2" fmla="*/ 2147483646 w 1007"/>
                    <a:gd name="T3" fmla="*/ 2147483646 h 211"/>
                    <a:gd name="T4" fmla="*/ 2147483646 w 1007"/>
                    <a:gd name="T5" fmla="*/ 2147483646 h 211"/>
                    <a:gd name="T6" fmla="*/ 2147483646 w 1007"/>
                    <a:gd name="T7" fmla="*/ 2147483646 h 211"/>
                    <a:gd name="T8" fmla="*/ 2147483646 w 1007"/>
                    <a:gd name="T9" fmla="*/ 2147483646 h 211"/>
                    <a:gd name="T10" fmla="*/ 2147483646 w 1007"/>
                    <a:gd name="T11" fmla="*/ 2147483646 h 211"/>
                    <a:gd name="T12" fmla="*/ 2147483646 w 1007"/>
                    <a:gd name="T13" fmla="*/ 2147483646 h 211"/>
                    <a:gd name="T14" fmla="*/ 2147483646 w 1007"/>
                    <a:gd name="T15" fmla="*/ 2147483646 h 211"/>
                    <a:gd name="T16" fmla="*/ 2147483646 w 1007"/>
                    <a:gd name="T17" fmla="*/ 2147483646 h 211"/>
                    <a:gd name="T18" fmla="*/ 2147483646 w 1007"/>
                    <a:gd name="T19" fmla="*/ 2147483646 h 211"/>
                    <a:gd name="T20" fmla="*/ 2147483646 w 1007"/>
                    <a:gd name="T21" fmla="*/ 2147483646 h 211"/>
                    <a:gd name="T22" fmla="*/ 2147483646 w 1007"/>
                    <a:gd name="T23" fmla="*/ 2147483646 h 211"/>
                    <a:gd name="T24" fmla="*/ 2147483646 w 1007"/>
                    <a:gd name="T25" fmla="*/ 2147483646 h 211"/>
                    <a:gd name="T26" fmla="*/ 0 w 1007"/>
                    <a:gd name="T27" fmla="*/ 2147483646 h 211"/>
                    <a:gd name="T28" fmla="*/ 0 w 1007"/>
                    <a:gd name="T29" fmla="*/ 2147483646 h 211"/>
                    <a:gd name="T30" fmla="*/ 2147483646 w 1007"/>
                    <a:gd name="T31" fmla="*/ 0 h 211"/>
                    <a:gd name="T32" fmla="*/ 2147483646 w 1007"/>
                    <a:gd name="T33" fmla="*/ 0 h 211"/>
                    <a:gd name="T34" fmla="*/ 2147483646 w 1007"/>
                    <a:gd name="T35" fmla="*/ 2147483646 h 211"/>
                    <a:gd name="T36" fmla="*/ 2147483646 w 1007"/>
                    <a:gd name="T37" fmla="*/ 2147483646 h 211"/>
                    <a:gd name="T38" fmla="*/ 2147483646 w 1007"/>
                    <a:gd name="T39" fmla="*/ 2147483646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7"/>
                    <a:gd name="T61" fmla="*/ 0 h 211"/>
                    <a:gd name="T62" fmla="*/ 1007 w 1007"/>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7" h="211">
                      <a:moveTo>
                        <a:pt x="51" y="40"/>
                      </a:moveTo>
                      <a:lnTo>
                        <a:pt x="51" y="40"/>
                      </a:lnTo>
                      <a:cubicBezTo>
                        <a:pt x="45" y="40"/>
                        <a:pt x="40" y="45"/>
                        <a:pt x="40" y="51"/>
                      </a:cubicBezTo>
                      <a:lnTo>
                        <a:pt x="40" y="161"/>
                      </a:lnTo>
                      <a:cubicBezTo>
                        <a:pt x="40" y="167"/>
                        <a:pt x="45" y="171"/>
                        <a:pt x="51" y="171"/>
                      </a:cubicBezTo>
                      <a:lnTo>
                        <a:pt x="956" y="171"/>
                      </a:lnTo>
                      <a:cubicBezTo>
                        <a:pt x="962" y="171"/>
                        <a:pt x="967" y="167"/>
                        <a:pt x="967" y="161"/>
                      </a:cubicBezTo>
                      <a:lnTo>
                        <a:pt x="967" y="51"/>
                      </a:lnTo>
                      <a:cubicBezTo>
                        <a:pt x="967" y="45"/>
                        <a:pt x="962" y="40"/>
                        <a:pt x="956" y="40"/>
                      </a:cubicBezTo>
                      <a:lnTo>
                        <a:pt x="51" y="40"/>
                      </a:lnTo>
                      <a:close/>
                      <a:moveTo>
                        <a:pt x="956" y="211"/>
                      </a:moveTo>
                      <a:lnTo>
                        <a:pt x="956" y="211"/>
                      </a:lnTo>
                      <a:lnTo>
                        <a:pt x="51" y="211"/>
                      </a:lnTo>
                      <a:cubicBezTo>
                        <a:pt x="23" y="211"/>
                        <a:pt x="0" y="189"/>
                        <a:pt x="0" y="161"/>
                      </a:cubicBezTo>
                      <a:lnTo>
                        <a:pt x="0" y="51"/>
                      </a:lnTo>
                      <a:cubicBezTo>
                        <a:pt x="0" y="23"/>
                        <a:pt x="23" y="0"/>
                        <a:pt x="51" y="0"/>
                      </a:cubicBezTo>
                      <a:lnTo>
                        <a:pt x="956" y="0"/>
                      </a:lnTo>
                      <a:cubicBezTo>
                        <a:pt x="984" y="0"/>
                        <a:pt x="1007" y="23"/>
                        <a:pt x="1007" y="51"/>
                      </a:cubicBezTo>
                      <a:lnTo>
                        <a:pt x="1007" y="161"/>
                      </a:lnTo>
                      <a:cubicBezTo>
                        <a:pt x="1007" y="189"/>
                        <a:pt x="984" y="211"/>
                        <a:pt x="956" y="21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7" name="Freeform 276"/>
                <p:cNvSpPr>
                  <a:spLocks/>
                </p:cNvSpPr>
                <p:nvPr/>
              </p:nvSpPr>
              <p:spPr bwMode="auto">
                <a:xfrm>
                  <a:off x="2798763" y="4127500"/>
                  <a:ext cx="28575" cy="19050"/>
                </a:xfrm>
                <a:custGeom>
                  <a:avLst/>
                  <a:gdLst>
                    <a:gd name="T0" fmla="*/ 2147483646 w 61"/>
                    <a:gd name="T1" fmla="*/ 2147483646 h 40"/>
                    <a:gd name="T2" fmla="*/ 2147483646 w 61"/>
                    <a:gd name="T3" fmla="*/ 2147483646 h 40"/>
                    <a:gd name="T4" fmla="*/ 0 w 61"/>
                    <a:gd name="T5" fmla="*/ 2147483646 h 40"/>
                    <a:gd name="T6" fmla="*/ 0 w 61"/>
                    <a:gd name="T7" fmla="*/ 0 h 40"/>
                    <a:gd name="T8" fmla="*/ 2147483646 w 61"/>
                    <a:gd name="T9" fmla="*/ 0 h 40"/>
                    <a:gd name="T10" fmla="*/ 2147483646 w 61"/>
                    <a:gd name="T11" fmla="*/ 2147483646 h 40"/>
                    <a:gd name="T12" fmla="*/ 0 60000 65536"/>
                    <a:gd name="T13" fmla="*/ 0 60000 65536"/>
                    <a:gd name="T14" fmla="*/ 0 60000 65536"/>
                    <a:gd name="T15" fmla="*/ 0 60000 65536"/>
                    <a:gd name="T16" fmla="*/ 0 60000 65536"/>
                    <a:gd name="T17" fmla="*/ 0 60000 65536"/>
                    <a:gd name="T18" fmla="*/ 0 w 61"/>
                    <a:gd name="T19" fmla="*/ 0 h 40"/>
                    <a:gd name="T20" fmla="*/ 61 w 61"/>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1" h="40">
                      <a:moveTo>
                        <a:pt x="61" y="40"/>
                      </a:moveTo>
                      <a:lnTo>
                        <a:pt x="61" y="40"/>
                      </a:lnTo>
                      <a:lnTo>
                        <a:pt x="0" y="40"/>
                      </a:lnTo>
                      <a:lnTo>
                        <a:pt x="0" y="0"/>
                      </a:lnTo>
                      <a:lnTo>
                        <a:pt x="61" y="0"/>
                      </a:lnTo>
                      <a:lnTo>
                        <a:pt x="61" y="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8" name="Freeform 277"/>
                <p:cNvSpPr>
                  <a:spLocks noEditPoints="1"/>
                </p:cNvSpPr>
                <p:nvPr/>
              </p:nvSpPr>
              <p:spPr bwMode="auto">
                <a:xfrm>
                  <a:off x="2486025" y="4246563"/>
                  <a:ext cx="12700" cy="206375"/>
                </a:xfrm>
                <a:custGeom>
                  <a:avLst/>
                  <a:gdLst>
                    <a:gd name="T0" fmla="*/ 2147483646 w 27"/>
                    <a:gd name="T1" fmla="*/ 2147483646 h 440"/>
                    <a:gd name="T2" fmla="*/ 2147483646 w 27"/>
                    <a:gd name="T3" fmla="*/ 2147483646 h 440"/>
                    <a:gd name="T4" fmla="*/ 0 w 27"/>
                    <a:gd name="T5" fmla="*/ 2147483646 h 440"/>
                    <a:gd name="T6" fmla="*/ 0 w 27"/>
                    <a:gd name="T7" fmla="*/ 0 h 440"/>
                    <a:gd name="T8" fmla="*/ 2147483646 w 27"/>
                    <a:gd name="T9" fmla="*/ 0 h 440"/>
                    <a:gd name="T10" fmla="*/ 2147483646 w 27"/>
                    <a:gd name="T11" fmla="*/ 2147483646 h 440"/>
                    <a:gd name="T12" fmla="*/ 2147483646 w 27"/>
                    <a:gd name="T13" fmla="*/ 2147483646 h 440"/>
                    <a:gd name="T14" fmla="*/ 2147483646 w 27"/>
                    <a:gd name="T15" fmla="*/ 2147483646 h 440"/>
                    <a:gd name="T16" fmla="*/ 0 w 27"/>
                    <a:gd name="T17" fmla="*/ 2147483646 h 440"/>
                    <a:gd name="T18" fmla="*/ 0 w 27"/>
                    <a:gd name="T19" fmla="*/ 2147483646 h 440"/>
                    <a:gd name="T20" fmla="*/ 2147483646 w 27"/>
                    <a:gd name="T21" fmla="*/ 2147483646 h 440"/>
                    <a:gd name="T22" fmla="*/ 2147483646 w 27"/>
                    <a:gd name="T23" fmla="*/ 2147483646 h 440"/>
                    <a:gd name="T24" fmla="*/ 2147483646 w 27"/>
                    <a:gd name="T25" fmla="*/ 2147483646 h 440"/>
                    <a:gd name="T26" fmla="*/ 2147483646 w 27"/>
                    <a:gd name="T27" fmla="*/ 2147483646 h 440"/>
                    <a:gd name="T28" fmla="*/ 0 w 27"/>
                    <a:gd name="T29" fmla="*/ 2147483646 h 440"/>
                    <a:gd name="T30" fmla="*/ 0 w 27"/>
                    <a:gd name="T31" fmla="*/ 2147483646 h 440"/>
                    <a:gd name="T32" fmla="*/ 2147483646 w 27"/>
                    <a:gd name="T33" fmla="*/ 2147483646 h 440"/>
                    <a:gd name="T34" fmla="*/ 2147483646 w 27"/>
                    <a:gd name="T35" fmla="*/ 2147483646 h 440"/>
                    <a:gd name="T36" fmla="*/ 2147483646 w 27"/>
                    <a:gd name="T37" fmla="*/ 2147483646 h 440"/>
                    <a:gd name="T38" fmla="*/ 2147483646 w 27"/>
                    <a:gd name="T39" fmla="*/ 2147483646 h 440"/>
                    <a:gd name="T40" fmla="*/ 0 w 27"/>
                    <a:gd name="T41" fmla="*/ 2147483646 h 440"/>
                    <a:gd name="T42" fmla="*/ 0 w 27"/>
                    <a:gd name="T43" fmla="*/ 2147483646 h 440"/>
                    <a:gd name="T44" fmla="*/ 2147483646 w 27"/>
                    <a:gd name="T45" fmla="*/ 2147483646 h 440"/>
                    <a:gd name="T46" fmla="*/ 2147483646 w 27"/>
                    <a:gd name="T47" fmla="*/ 2147483646 h 440"/>
                    <a:gd name="T48" fmla="*/ 2147483646 w 27"/>
                    <a:gd name="T49" fmla="*/ 2147483646 h 440"/>
                    <a:gd name="T50" fmla="*/ 2147483646 w 27"/>
                    <a:gd name="T51" fmla="*/ 2147483646 h 440"/>
                    <a:gd name="T52" fmla="*/ 0 w 27"/>
                    <a:gd name="T53" fmla="*/ 2147483646 h 440"/>
                    <a:gd name="T54" fmla="*/ 0 w 27"/>
                    <a:gd name="T55" fmla="*/ 2147483646 h 440"/>
                    <a:gd name="T56" fmla="*/ 2147483646 w 27"/>
                    <a:gd name="T57" fmla="*/ 2147483646 h 440"/>
                    <a:gd name="T58" fmla="*/ 2147483646 w 27"/>
                    <a:gd name="T59" fmla="*/ 2147483646 h 440"/>
                    <a:gd name="T60" fmla="*/ 2147483646 w 27"/>
                    <a:gd name="T61" fmla="*/ 2147483646 h 440"/>
                    <a:gd name="T62" fmla="*/ 2147483646 w 27"/>
                    <a:gd name="T63" fmla="*/ 2147483646 h 440"/>
                    <a:gd name="T64" fmla="*/ 0 w 27"/>
                    <a:gd name="T65" fmla="*/ 2147483646 h 440"/>
                    <a:gd name="T66" fmla="*/ 0 w 27"/>
                    <a:gd name="T67" fmla="*/ 2147483646 h 440"/>
                    <a:gd name="T68" fmla="*/ 2147483646 w 27"/>
                    <a:gd name="T69" fmla="*/ 2147483646 h 440"/>
                    <a:gd name="T70" fmla="*/ 2147483646 w 27"/>
                    <a:gd name="T71" fmla="*/ 2147483646 h 440"/>
                    <a:gd name="T72" fmla="*/ 2147483646 w 27"/>
                    <a:gd name="T73" fmla="*/ 2147483646 h 440"/>
                    <a:gd name="T74" fmla="*/ 2147483646 w 27"/>
                    <a:gd name="T75" fmla="*/ 2147483646 h 440"/>
                    <a:gd name="T76" fmla="*/ 0 w 27"/>
                    <a:gd name="T77" fmla="*/ 2147483646 h 440"/>
                    <a:gd name="T78" fmla="*/ 0 w 27"/>
                    <a:gd name="T79" fmla="*/ 2147483646 h 440"/>
                    <a:gd name="T80" fmla="*/ 2147483646 w 27"/>
                    <a:gd name="T81" fmla="*/ 2147483646 h 440"/>
                    <a:gd name="T82" fmla="*/ 2147483646 w 27"/>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440"/>
                    <a:gd name="T128" fmla="*/ 27 w 27"/>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440">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74"/>
                      </a:moveTo>
                      <a:lnTo>
                        <a:pt x="27" y="174"/>
                      </a:lnTo>
                      <a:lnTo>
                        <a:pt x="0" y="174"/>
                      </a:lnTo>
                      <a:lnTo>
                        <a:pt x="0" y="134"/>
                      </a:lnTo>
                      <a:lnTo>
                        <a:pt x="27" y="134"/>
                      </a:lnTo>
                      <a:lnTo>
                        <a:pt x="27" y="174"/>
                      </a:lnTo>
                      <a:close/>
                      <a:moveTo>
                        <a:pt x="27" y="240"/>
                      </a:moveTo>
                      <a:lnTo>
                        <a:pt x="27" y="240"/>
                      </a:lnTo>
                      <a:lnTo>
                        <a:pt x="0" y="240"/>
                      </a:lnTo>
                      <a:lnTo>
                        <a:pt x="0" y="200"/>
                      </a:lnTo>
                      <a:lnTo>
                        <a:pt x="27" y="200"/>
                      </a:lnTo>
                      <a:lnTo>
                        <a:pt x="27" y="240"/>
                      </a:lnTo>
                      <a:close/>
                      <a:moveTo>
                        <a:pt x="27" y="307"/>
                      </a:moveTo>
                      <a:lnTo>
                        <a:pt x="27" y="307"/>
                      </a:lnTo>
                      <a:lnTo>
                        <a:pt x="0" y="307"/>
                      </a:lnTo>
                      <a:lnTo>
                        <a:pt x="0" y="267"/>
                      </a:lnTo>
                      <a:lnTo>
                        <a:pt x="27" y="267"/>
                      </a:lnTo>
                      <a:lnTo>
                        <a:pt x="27" y="307"/>
                      </a:lnTo>
                      <a:close/>
                      <a:moveTo>
                        <a:pt x="27" y="374"/>
                      </a:moveTo>
                      <a:lnTo>
                        <a:pt x="27" y="374"/>
                      </a:lnTo>
                      <a:lnTo>
                        <a:pt x="0" y="374"/>
                      </a:lnTo>
                      <a:lnTo>
                        <a:pt x="0" y="334"/>
                      </a:lnTo>
                      <a:lnTo>
                        <a:pt x="27" y="334"/>
                      </a:lnTo>
                      <a:lnTo>
                        <a:pt x="27" y="374"/>
                      </a:lnTo>
                      <a:close/>
                      <a:moveTo>
                        <a:pt x="27" y="440"/>
                      </a:moveTo>
                      <a:lnTo>
                        <a:pt x="27" y="440"/>
                      </a:lnTo>
                      <a:lnTo>
                        <a:pt x="0" y="440"/>
                      </a:lnTo>
                      <a:lnTo>
                        <a:pt x="0" y="400"/>
                      </a:lnTo>
                      <a:lnTo>
                        <a:pt x="27" y="400"/>
                      </a:lnTo>
                      <a:lnTo>
                        <a:pt x="27"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9" name="Freeform 278"/>
                <p:cNvSpPr>
                  <a:spLocks noEditPoints="1"/>
                </p:cNvSpPr>
                <p:nvPr/>
              </p:nvSpPr>
              <p:spPr bwMode="auto">
                <a:xfrm>
                  <a:off x="2530475"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Freeform 279"/>
                <p:cNvSpPr>
                  <a:spLocks noEditPoints="1"/>
                </p:cNvSpPr>
                <p:nvPr/>
              </p:nvSpPr>
              <p:spPr bwMode="auto">
                <a:xfrm>
                  <a:off x="2574925" y="4381500"/>
                  <a:ext cx="12700" cy="80963"/>
                </a:xfrm>
                <a:custGeom>
                  <a:avLst/>
                  <a:gdLst>
                    <a:gd name="T0" fmla="*/ 2147483646 w 27"/>
                    <a:gd name="T1" fmla="*/ 2147483646 h 173"/>
                    <a:gd name="T2" fmla="*/ 2147483646 w 27"/>
                    <a:gd name="T3" fmla="*/ 2147483646 h 173"/>
                    <a:gd name="T4" fmla="*/ 0 w 27"/>
                    <a:gd name="T5" fmla="*/ 2147483646 h 173"/>
                    <a:gd name="T6" fmla="*/ 0 w 27"/>
                    <a:gd name="T7" fmla="*/ 0 h 173"/>
                    <a:gd name="T8" fmla="*/ 2147483646 w 27"/>
                    <a:gd name="T9" fmla="*/ 0 h 173"/>
                    <a:gd name="T10" fmla="*/ 2147483646 w 27"/>
                    <a:gd name="T11" fmla="*/ 2147483646 h 173"/>
                    <a:gd name="T12" fmla="*/ 2147483646 w 27"/>
                    <a:gd name="T13" fmla="*/ 2147483646 h 173"/>
                    <a:gd name="T14" fmla="*/ 2147483646 w 27"/>
                    <a:gd name="T15" fmla="*/ 2147483646 h 173"/>
                    <a:gd name="T16" fmla="*/ 0 w 27"/>
                    <a:gd name="T17" fmla="*/ 2147483646 h 173"/>
                    <a:gd name="T18" fmla="*/ 0 w 27"/>
                    <a:gd name="T19" fmla="*/ 2147483646 h 173"/>
                    <a:gd name="T20" fmla="*/ 2147483646 w 27"/>
                    <a:gd name="T21" fmla="*/ 2147483646 h 173"/>
                    <a:gd name="T22" fmla="*/ 2147483646 w 27"/>
                    <a:gd name="T23" fmla="*/ 2147483646 h 173"/>
                    <a:gd name="T24" fmla="*/ 2147483646 w 27"/>
                    <a:gd name="T25" fmla="*/ 2147483646 h 173"/>
                    <a:gd name="T26" fmla="*/ 2147483646 w 27"/>
                    <a:gd name="T27" fmla="*/ 2147483646 h 173"/>
                    <a:gd name="T28" fmla="*/ 0 w 27"/>
                    <a:gd name="T29" fmla="*/ 2147483646 h 173"/>
                    <a:gd name="T30" fmla="*/ 0 w 27"/>
                    <a:gd name="T31" fmla="*/ 2147483646 h 173"/>
                    <a:gd name="T32" fmla="*/ 2147483646 w 27"/>
                    <a:gd name="T33" fmla="*/ 2147483646 h 173"/>
                    <a:gd name="T34" fmla="*/ 2147483646 w 27"/>
                    <a:gd name="T35" fmla="*/ 214748364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73"/>
                    <a:gd name="T56" fmla="*/ 27 w 27"/>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73">
                      <a:moveTo>
                        <a:pt x="27" y="40"/>
                      </a:moveTo>
                      <a:lnTo>
                        <a:pt x="27" y="40"/>
                      </a:lnTo>
                      <a:lnTo>
                        <a:pt x="0" y="40"/>
                      </a:lnTo>
                      <a:lnTo>
                        <a:pt x="0" y="0"/>
                      </a:lnTo>
                      <a:lnTo>
                        <a:pt x="27" y="0"/>
                      </a:lnTo>
                      <a:lnTo>
                        <a:pt x="27" y="40"/>
                      </a:lnTo>
                      <a:close/>
                      <a:moveTo>
                        <a:pt x="27" y="106"/>
                      </a:moveTo>
                      <a:lnTo>
                        <a:pt x="27" y="106"/>
                      </a:lnTo>
                      <a:lnTo>
                        <a:pt x="0" y="106"/>
                      </a:lnTo>
                      <a:lnTo>
                        <a:pt x="0" y="66"/>
                      </a:lnTo>
                      <a:lnTo>
                        <a:pt x="27" y="66"/>
                      </a:lnTo>
                      <a:lnTo>
                        <a:pt x="27" y="106"/>
                      </a:lnTo>
                      <a:close/>
                      <a:moveTo>
                        <a:pt x="27" y="173"/>
                      </a:moveTo>
                      <a:lnTo>
                        <a:pt x="27" y="173"/>
                      </a:lnTo>
                      <a:lnTo>
                        <a:pt x="0" y="173"/>
                      </a:lnTo>
                      <a:lnTo>
                        <a:pt x="0" y="133"/>
                      </a:lnTo>
                      <a:lnTo>
                        <a:pt x="27" y="133"/>
                      </a:lnTo>
                      <a:lnTo>
                        <a:pt x="27" y="1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Freeform 280"/>
                <p:cNvSpPr>
                  <a:spLocks noEditPoints="1"/>
                </p:cNvSpPr>
                <p:nvPr/>
              </p:nvSpPr>
              <p:spPr bwMode="auto">
                <a:xfrm>
                  <a:off x="2574925" y="4244975"/>
                  <a:ext cx="12700" cy="80963"/>
                </a:xfrm>
                <a:custGeom>
                  <a:avLst/>
                  <a:gdLst>
                    <a:gd name="T0" fmla="*/ 2147483646 w 27"/>
                    <a:gd name="T1" fmla="*/ 2147483646 h 173"/>
                    <a:gd name="T2" fmla="*/ 2147483646 w 27"/>
                    <a:gd name="T3" fmla="*/ 2147483646 h 173"/>
                    <a:gd name="T4" fmla="*/ 0 w 27"/>
                    <a:gd name="T5" fmla="*/ 2147483646 h 173"/>
                    <a:gd name="T6" fmla="*/ 0 w 27"/>
                    <a:gd name="T7" fmla="*/ 0 h 173"/>
                    <a:gd name="T8" fmla="*/ 2147483646 w 27"/>
                    <a:gd name="T9" fmla="*/ 0 h 173"/>
                    <a:gd name="T10" fmla="*/ 2147483646 w 27"/>
                    <a:gd name="T11" fmla="*/ 2147483646 h 173"/>
                    <a:gd name="T12" fmla="*/ 2147483646 w 27"/>
                    <a:gd name="T13" fmla="*/ 2147483646 h 173"/>
                    <a:gd name="T14" fmla="*/ 2147483646 w 27"/>
                    <a:gd name="T15" fmla="*/ 2147483646 h 173"/>
                    <a:gd name="T16" fmla="*/ 0 w 27"/>
                    <a:gd name="T17" fmla="*/ 2147483646 h 173"/>
                    <a:gd name="T18" fmla="*/ 0 w 27"/>
                    <a:gd name="T19" fmla="*/ 2147483646 h 173"/>
                    <a:gd name="T20" fmla="*/ 2147483646 w 27"/>
                    <a:gd name="T21" fmla="*/ 2147483646 h 173"/>
                    <a:gd name="T22" fmla="*/ 2147483646 w 27"/>
                    <a:gd name="T23" fmla="*/ 2147483646 h 173"/>
                    <a:gd name="T24" fmla="*/ 2147483646 w 27"/>
                    <a:gd name="T25" fmla="*/ 2147483646 h 173"/>
                    <a:gd name="T26" fmla="*/ 2147483646 w 27"/>
                    <a:gd name="T27" fmla="*/ 2147483646 h 173"/>
                    <a:gd name="T28" fmla="*/ 0 w 27"/>
                    <a:gd name="T29" fmla="*/ 2147483646 h 173"/>
                    <a:gd name="T30" fmla="*/ 0 w 27"/>
                    <a:gd name="T31" fmla="*/ 2147483646 h 173"/>
                    <a:gd name="T32" fmla="*/ 2147483646 w 27"/>
                    <a:gd name="T33" fmla="*/ 2147483646 h 173"/>
                    <a:gd name="T34" fmla="*/ 2147483646 w 27"/>
                    <a:gd name="T35" fmla="*/ 214748364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73"/>
                    <a:gd name="T56" fmla="*/ 27 w 27"/>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73">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73"/>
                      </a:moveTo>
                      <a:lnTo>
                        <a:pt x="27" y="173"/>
                      </a:lnTo>
                      <a:lnTo>
                        <a:pt x="0" y="173"/>
                      </a:lnTo>
                      <a:lnTo>
                        <a:pt x="0" y="133"/>
                      </a:lnTo>
                      <a:lnTo>
                        <a:pt x="27" y="133"/>
                      </a:lnTo>
                      <a:lnTo>
                        <a:pt x="27" y="17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2" name="Freeform 281"/>
                <p:cNvSpPr>
                  <a:spLocks/>
                </p:cNvSpPr>
                <p:nvPr/>
              </p:nvSpPr>
              <p:spPr bwMode="auto">
                <a:xfrm>
                  <a:off x="2619375" y="4246563"/>
                  <a:ext cx="12700" cy="19050"/>
                </a:xfrm>
                <a:custGeom>
                  <a:avLst/>
                  <a:gdLst>
                    <a:gd name="T0" fmla="*/ 2147483646 w 27"/>
                    <a:gd name="T1" fmla="*/ 2147483646 h 40"/>
                    <a:gd name="T2" fmla="*/ 2147483646 w 27"/>
                    <a:gd name="T3" fmla="*/ 2147483646 h 40"/>
                    <a:gd name="T4" fmla="*/ 0 w 27"/>
                    <a:gd name="T5" fmla="*/ 2147483646 h 40"/>
                    <a:gd name="T6" fmla="*/ 0 w 27"/>
                    <a:gd name="T7" fmla="*/ 0 h 40"/>
                    <a:gd name="T8" fmla="*/ 2147483646 w 27"/>
                    <a:gd name="T9" fmla="*/ 0 h 40"/>
                    <a:gd name="T10" fmla="*/ 2147483646 w 27"/>
                    <a:gd name="T11" fmla="*/ 2147483646 h 40"/>
                    <a:gd name="T12" fmla="*/ 0 60000 65536"/>
                    <a:gd name="T13" fmla="*/ 0 60000 65536"/>
                    <a:gd name="T14" fmla="*/ 0 60000 65536"/>
                    <a:gd name="T15" fmla="*/ 0 60000 65536"/>
                    <a:gd name="T16" fmla="*/ 0 60000 65536"/>
                    <a:gd name="T17" fmla="*/ 0 60000 65536"/>
                    <a:gd name="T18" fmla="*/ 0 w 27"/>
                    <a:gd name="T19" fmla="*/ 0 h 40"/>
                    <a:gd name="T20" fmla="*/ 27 w 2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7" h="40">
                      <a:moveTo>
                        <a:pt x="27" y="40"/>
                      </a:moveTo>
                      <a:lnTo>
                        <a:pt x="27" y="40"/>
                      </a:lnTo>
                      <a:lnTo>
                        <a:pt x="0" y="40"/>
                      </a:lnTo>
                      <a:lnTo>
                        <a:pt x="0" y="0"/>
                      </a:lnTo>
                      <a:lnTo>
                        <a:pt x="27" y="0"/>
                      </a:lnTo>
                      <a:lnTo>
                        <a:pt x="27" y="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3" name="Freeform 282"/>
                <p:cNvSpPr>
                  <a:spLocks noEditPoints="1"/>
                </p:cNvSpPr>
                <p:nvPr/>
              </p:nvSpPr>
              <p:spPr bwMode="auto">
                <a:xfrm>
                  <a:off x="2619375" y="4422775"/>
                  <a:ext cx="12700" cy="36513"/>
                </a:xfrm>
                <a:custGeom>
                  <a:avLst/>
                  <a:gdLst>
                    <a:gd name="T0" fmla="*/ 2147483646 w 27"/>
                    <a:gd name="T1" fmla="*/ 2147483646 h 78"/>
                    <a:gd name="T2" fmla="*/ 2147483646 w 27"/>
                    <a:gd name="T3" fmla="*/ 2147483646 h 78"/>
                    <a:gd name="T4" fmla="*/ 0 w 27"/>
                    <a:gd name="T5" fmla="*/ 2147483646 h 78"/>
                    <a:gd name="T6" fmla="*/ 0 w 27"/>
                    <a:gd name="T7" fmla="*/ 0 h 78"/>
                    <a:gd name="T8" fmla="*/ 2147483646 w 27"/>
                    <a:gd name="T9" fmla="*/ 0 h 78"/>
                    <a:gd name="T10" fmla="*/ 2147483646 w 27"/>
                    <a:gd name="T11" fmla="*/ 2147483646 h 78"/>
                    <a:gd name="T12" fmla="*/ 2147483646 w 27"/>
                    <a:gd name="T13" fmla="*/ 2147483646 h 78"/>
                    <a:gd name="T14" fmla="*/ 2147483646 w 27"/>
                    <a:gd name="T15" fmla="*/ 2147483646 h 78"/>
                    <a:gd name="T16" fmla="*/ 0 w 27"/>
                    <a:gd name="T17" fmla="*/ 2147483646 h 78"/>
                    <a:gd name="T18" fmla="*/ 0 w 27"/>
                    <a:gd name="T19" fmla="*/ 2147483646 h 78"/>
                    <a:gd name="T20" fmla="*/ 2147483646 w 27"/>
                    <a:gd name="T21" fmla="*/ 2147483646 h 78"/>
                    <a:gd name="T22" fmla="*/ 2147483646 w 27"/>
                    <a:gd name="T23" fmla="*/ 2147483646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78"/>
                    <a:gd name="T38" fmla="*/ 27 w 27"/>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78">
                      <a:moveTo>
                        <a:pt x="27" y="40"/>
                      </a:moveTo>
                      <a:lnTo>
                        <a:pt x="27" y="40"/>
                      </a:lnTo>
                      <a:lnTo>
                        <a:pt x="0" y="40"/>
                      </a:lnTo>
                      <a:lnTo>
                        <a:pt x="0" y="0"/>
                      </a:lnTo>
                      <a:lnTo>
                        <a:pt x="27" y="0"/>
                      </a:lnTo>
                      <a:lnTo>
                        <a:pt x="27" y="40"/>
                      </a:lnTo>
                      <a:close/>
                      <a:moveTo>
                        <a:pt x="27" y="78"/>
                      </a:moveTo>
                      <a:lnTo>
                        <a:pt x="27" y="78"/>
                      </a:lnTo>
                      <a:lnTo>
                        <a:pt x="0" y="78"/>
                      </a:lnTo>
                      <a:lnTo>
                        <a:pt x="0" y="67"/>
                      </a:lnTo>
                      <a:lnTo>
                        <a:pt x="27" y="67"/>
                      </a:lnTo>
                      <a:lnTo>
                        <a:pt x="27" y="7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Freeform 283"/>
                <p:cNvSpPr>
                  <a:spLocks noEditPoints="1"/>
                </p:cNvSpPr>
                <p:nvPr/>
              </p:nvSpPr>
              <p:spPr bwMode="auto">
                <a:xfrm>
                  <a:off x="2665413" y="4246563"/>
                  <a:ext cx="12700" cy="79375"/>
                </a:xfrm>
                <a:custGeom>
                  <a:avLst/>
                  <a:gdLst>
                    <a:gd name="T0" fmla="*/ 2147483646 w 27"/>
                    <a:gd name="T1" fmla="*/ 2147483646 h 168"/>
                    <a:gd name="T2" fmla="*/ 2147483646 w 27"/>
                    <a:gd name="T3" fmla="*/ 2147483646 h 168"/>
                    <a:gd name="T4" fmla="*/ 0 w 27"/>
                    <a:gd name="T5" fmla="*/ 2147483646 h 168"/>
                    <a:gd name="T6" fmla="*/ 0 w 27"/>
                    <a:gd name="T7" fmla="*/ 0 h 168"/>
                    <a:gd name="T8" fmla="*/ 2147483646 w 27"/>
                    <a:gd name="T9" fmla="*/ 0 h 168"/>
                    <a:gd name="T10" fmla="*/ 2147483646 w 27"/>
                    <a:gd name="T11" fmla="*/ 2147483646 h 168"/>
                    <a:gd name="T12" fmla="*/ 2147483646 w 27"/>
                    <a:gd name="T13" fmla="*/ 2147483646 h 168"/>
                    <a:gd name="T14" fmla="*/ 2147483646 w 27"/>
                    <a:gd name="T15" fmla="*/ 2147483646 h 168"/>
                    <a:gd name="T16" fmla="*/ 0 w 27"/>
                    <a:gd name="T17" fmla="*/ 2147483646 h 168"/>
                    <a:gd name="T18" fmla="*/ 0 w 27"/>
                    <a:gd name="T19" fmla="*/ 2147483646 h 168"/>
                    <a:gd name="T20" fmla="*/ 2147483646 w 27"/>
                    <a:gd name="T21" fmla="*/ 2147483646 h 168"/>
                    <a:gd name="T22" fmla="*/ 2147483646 w 27"/>
                    <a:gd name="T23" fmla="*/ 2147483646 h 168"/>
                    <a:gd name="T24" fmla="*/ 2147483646 w 27"/>
                    <a:gd name="T25" fmla="*/ 2147483646 h 168"/>
                    <a:gd name="T26" fmla="*/ 2147483646 w 27"/>
                    <a:gd name="T27" fmla="*/ 2147483646 h 168"/>
                    <a:gd name="T28" fmla="*/ 0 w 27"/>
                    <a:gd name="T29" fmla="*/ 2147483646 h 168"/>
                    <a:gd name="T30" fmla="*/ 0 w 27"/>
                    <a:gd name="T31" fmla="*/ 2147483646 h 168"/>
                    <a:gd name="T32" fmla="*/ 2147483646 w 27"/>
                    <a:gd name="T33" fmla="*/ 2147483646 h 168"/>
                    <a:gd name="T34" fmla="*/ 2147483646 w 27"/>
                    <a:gd name="T35" fmla="*/ 214748364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68"/>
                    <a:gd name="T56" fmla="*/ 27 w 27"/>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68">
                      <a:moveTo>
                        <a:pt x="27" y="40"/>
                      </a:moveTo>
                      <a:lnTo>
                        <a:pt x="27" y="40"/>
                      </a:lnTo>
                      <a:lnTo>
                        <a:pt x="0" y="40"/>
                      </a:lnTo>
                      <a:lnTo>
                        <a:pt x="0" y="0"/>
                      </a:lnTo>
                      <a:lnTo>
                        <a:pt x="27" y="0"/>
                      </a:lnTo>
                      <a:lnTo>
                        <a:pt x="27" y="40"/>
                      </a:lnTo>
                      <a:close/>
                      <a:moveTo>
                        <a:pt x="27" y="107"/>
                      </a:moveTo>
                      <a:lnTo>
                        <a:pt x="27" y="107"/>
                      </a:lnTo>
                      <a:lnTo>
                        <a:pt x="0" y="107"/>
                      </a:lnTo>
                      <a:lnTo>
                        <a:pt x="0" y="67"/>
                      </a:lnTo>
                      <a:lnTo>
                        <a:pt x="27" y="67"/>
                      </a:lnTo>
                      <a:lnTo>
                        <a:pt x="27" y="107"/>
                      </a:lnTo>
                      <a:close/>
                      <a:moveTo>
                        <a:pt x="27" y="168"/>
                      </a:moveTo>
                      <a:lnTo>
                        <a:pt x="27" y="168"/>
                      </a:lnTo>
                      <a:lnTo>
                        <a:pt x="0" y="168"/>
                      </a:lnTo>
                      <a:lnTo>
                        <a:pt x="0" y="134"/>
                      </a:lnTo>
                      <a:lnTo>
                        <a:pt x="27" y="134"/>
                      </a:lnTo>
                      <a:lnTo>
                        <a:pt x="27" y="16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Freeform 284"/>
                <p:cNvSpPr>
                  <a:spLocks noEditPoints="1"/>
                </p:cNvSpPr>
                <p:nvPr/>
              </p:nvSpPr>
              <p:spPr bwMode="auto">
                <a:xfrm>
                  <a:off x="2665413" y="4387850"/>
                  <a:ext cx="12700" cy="79375"/>
                </a:xfrm>
                <a:custGeom>
                  <a:avLst/>
                  <a:gdLst>
                    <a:gd name="T0" fmla="*/ 2147483646 w 27"/>
                    <a:gd name="T1" fmla="*/ 2147483646 h 168"/>
                    <a:gd name="T2" fmla="*/ 2147483646 w 27"/>
                    <a:gd name="T3" fmla="*/ 2147483646 h 168"/>
                    <a:gd name="T4" fmla="*/ 0 w 27"/>
                    <a:gd name="T5" fmla="*/ 2147483646 h 168"/>
                    <a:gd name="T6" fmla="*/ 0 w 27"/>
                    <a:gd name="T7" fmla="*/ 0 h 168"/>
                    <a:gd name="T8" fmla="*/ 2147483646 w 27"/>
                    <a:gd name="T9" fmla="*/ 0 h 168"/>
                    <a:gd name="T10" fmla="*/ 2147483646 w 27"/>
                    <a:gd name="T11" fmla="*/ 2147483646 h 168"/>
                    <a:gd name="T12" fmla="*/ 2147483646 w 27"/>
                    <a:gd name="T13" fmla="*/ 2147483646 h 168"/>
                    <a:gd name="T14" fmla="*/ 2147483646 w 27"/>
                    <a:gd name="T15" fmla="*/ 2147483646 h 168"/>
                    <a:gd name="T16" fmla="*/ 0 w 27"/>
                    <a:gd name="T17" fmla="*/ 2147483646 h 168"/>
                    <a:gd name="T18" fmla="*/ 0 w 27"/>
                    <a:gd name="T19" fmla="*/ 2147483646 h 168"/>
                    <a:gd name="T20" fmla="*/ 2147483646 w 27"/>
                    <a:gd name="T21" fmla="*/ 2147483646 h 168"/>
                    <a:gd name="T22" fmla="*/ 2147483646 w 27"/>
                    <a:gd name="T23" fmla="*/ 2147483646 h 168"/>
                    <a:gd name="T24" fmla="*/ 2147483646 w 27"/>
                    <a:gd name="T25" fmla="*/ 2147483646 h 168"/>
                    <a:gd name="T26" fmla="*/ 2147483646 w 27"/>
                    <a:gd name="T27" fmla="*/ 2147483646 h 168"/>
                    <a:gd name="T28" fmla="*/ 0 w 27"/>
                    <a:gd name="T29" fmla="*/ 2147483646 h 168"/>
                    <a:gd name="T30" fmla="*/ 0 w 27"/>
                    <a:gd name="T31" fmla="*/ 2147483646 h 168"/>
                    <a:gd name="T32" fmla="*/ 2147483646 w 27"/>
                    <a:gd name="T33" fmla="*/ 2147483646 h 168"/>
                    <a:gd name="T34" fmla="*/ 2147483646 w 27"/>
                    <a:gd name="T35" fmla="*/ 214748364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68"/>
                    <a:gd name="T56" fmla="*/ 27 w 27"/>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68">
                      <a:moveTo>
                        <a:pt x="27" y="40"/>
                      </a:moveTo>
                      <a:lnTo>
                        <a:pt x="27" y="40"/>
                      </a:lnTo>
                      <a:lnTo>
                        <a:pt x="0" y="40"/>
                      </a:lnTo>
                      <a:lnTo>
                        <a:pt x="0" y="0"/>
                      </a:lnTo>
                      <a:lnTo>
                        <a:pt x="27" y="0"/>
                      </a:lnTo>
                      <a:lnTo>
                        <a:pt x="27" y="40"/>
                      </a:lnTo>
                      <a:close/>
                      <a:moveTo>
                        <a:pt x="27" y="106"/>
                      </a:moveTo>
                      <a:lnTo>
                        <a:pt x="27" y="106"/>
                      </a:lnTo>
                      <a:lnTo>
                        <a:pt x="0" y="106"/>
                      </a:lnTo>
                      <a:lnTo>
                        <a:pt x="0" y="66"/>
                      </a:lnTo>
                      <a:lnTo>
                        <a:pt x="27" y="66"/>
                      </a:lnTo>
                      <a:lnTo>
                        <a:pt x="27" y="106"/>
                      </a:lnTo>
                      <a:close/>
                      <a:moveTo>
                        <a:pt x="27" y="168"/>
                      </a:moveTo>
                      <a:lnTo>
                        <a:pt x="27" y="168"/>
                      </a:lnTo>
                      <a:lnTo>
                        <a:pt x="0" y="168"/>
                      </a:lnTo>
                      <a:lnTo>
                        <a:pt x="0" y="133"/>
                      </a:lnTo>
                      <a:lnTo>
                        <a:pt x="27" y="133"/>
                      </a:lnTo>
                      <a:lnTo>
                        <a:pt x="27" y="16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Freeform 285"/>
                <p:cNvSpPr>
                  <a:spLocks noEditPoints="1"/>
                </p:cNvSpPr>
                <p:nvPr/>
              </p:nvSpPr>
              <p:spPr bwMode="auto">
                <a:xfrm>
                  <a:off x="2709863"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Freeform 286"/>
                <p:cNvSpPr>
                  <a:spLocks noEditPoints="1"/>
                </p:cNvSpPr>
                <p:nvPr/>
              </p:nvSpPr>
              <p:spPr bwMode="auto">
                <a:xfrm>
                  <a:off x="2754313" y="4246563"/>
                  <a:ext cx="12700" cy="206375"/>
                </a:xfrm>
                <a:custGeom>
                  <a:avLst/>
                  <a:gdLst>
                    <a:gd name="T0" fmla="*/ 2147483646 w 26"/>
                    <a:gd name="T1" fmla="*/ 2147483646 h 440"/>
                    <a:gd name="T2" fmla="*/ 2147483646 w 26"/>
                    <a:gd name="T3" fmla="*/ 2147483646 h 440"/>
                    <a:gd name="T4" fmla="*/ 0 w 26"/>
                    <a:gd name="T5" fmla="*/ 2147483646 h 440"/>
                    <a:gd name="T6" fmla="*/ 0 w 26"/>
                    <a:gd name="T7" fmla="*/ 0 h 440"/>
                    <a:gd name="T8" fmla="*/ 2147483646 w 26"/>
                    <a:gd name="T9" fmla="*/ 0 h 440"/>
                    <a:gd name="T10" fmla="*/ 2147483646 w 26"/>
                    <a:gd name="T11" fmla="*/ 2147483646 h 440"/>
                    <a:gd name="T12" fmla="*/ 2147483646 w 26"/>
                    <a:gd name="T13" fmla="*/ 2147483646 h 440"/>
                    <a:gd name="T14" fmla="*/ 2147483646 w 26"/>
                    <a:gd name="T15" fmla="*/ 2147483646 h 440"/>
                    <a:gd name="T16" fmla="*/ 0 w 26"/>
                    <a:gd name="T17" fmla="*/ 2147483646 h 440"/>
                    <a:gd name="T18" fmla="*/ 0 w 26"/>
                    <a:gd name="T19" fmla="*/ 2147483646 h 440"/>
                    <a:gd name="T20" fmla="*/ 2147483646 w 26"/>
                    <a:gd name="T21" fmla="*/ 2147483646 h 440"/>
                    <a:gd name="T22" fmla="*/ 2147483646 w 26"/>
                    <a:gd name="T23" fmla="*/ 2147483646 h 440"/>
                    <a:gd name="T24" fmla="*/ 2147483646 w 26"/>
                    <a:gd name="T25" fmla="*/ 2147483646 h 440"/>
                    <a:gd name="T26" fmla="*/ 2147483646 w 26"/>
                    <a:gd name="T27" fmla="*/ 2147483646 h 440"/>
                    <a:gd name="T28" fmla="*/ 0 w 26"/>
                    <a:gd name="T29" fmla="*/ 2147483646 h 440"/>
                    <a:gd name="T30" fmla="*/ 0 w 26"/>
                    <a:gd name="T31" fmla="*/ 2147483646 h 440"/>
                    <a:gd name="T32" fmla="*/ 2147483646 w 26"/>
                    <a:gd name="T33" fmla="*/ 2147483646 h 440"/>
                    <a:gd name="T34" fmla="*/ 2147483646 w 26"/>
                    <a:gd name="T35" fmla="*/ 2147483646 h 440"/>
                    <a:gd name="T36" fmla="*/ 2147483646 w 26"/>
                    <a:gd name="T37" fmla="*/ 2147483646 h 440"/>
                    <a:gd name="T38" fmla="*/ 2147483646 w 26"/>
                    <a:gd name="T39" fmla="*/ 2147483646 h 440"/>
                    <a:gd name="T40" fmla="*/ 0 w 26"/>
                    <a:gd name="T41" fmla="*/ 2147483646 h 440"/>
                    <a:gd name="T42" fmla="*/ 0 w 26"/>
                    <a:gd name="T43" fmla="*/ 2147483646 h 440"/>
                    <a:gd name="T44" fmla="*/ 2147483646 w 26"/>
                    <a:gd name="T45" fmla="*/ 2147483646 h 440"/>
                    <a:gd name="T46" fmla="*/ 2147483646 w 26"/>
                    <a:gd name="T47" fmla="*/ 2147483646 h 440"/>
                    <a:gd name="T48" fmla="*/ 2147483646 w 26"/>
                    <a:gd name="T49" fmla="*/ 2147483646 h 440"/>
                    <a:gd name="T50" fmla="*/ 2147483646 w 26"/>
                    <a:gd name="T51" fmla="*/ 2147483646 h 440"/>
                    <a:gd name="T52" fmla="*/ 0 w 26"/>
                    <a:gd name="T53" fmla="*/ 2147483646 h 440"/>
                    <a:gd name="T54" fmla="*/ 0 w 26"/>
                    <a:gd name="T55" fmla="*/ 2147483646 h 440"/>
                    <a:gd name="T56" fmla="*/ 2147483646 w 26"/>
                    <a:gd name="T57" fmla="*/ 2147483646 h 440"/>
                    <a:gd name="T58" fmla="*/ 2147483646 w 26"/>
                    <a:gd name="T59" fmla="*/ 2147483646 h 440"/>
                    <a:gd name="T60" fmla="*/ 2147483646 w 26"/>
                    <a:gd name="T61" fmla="*/ 2147483646 h 440"/>
                    <a:gd name="T62" fmla="*/ 2147483646 w 26"/>
                    <a:gd name="T63" fmla="*/ 2147483646 h 440"/>
                    <a:gd name="T64" fmla="*/ 0 w 26"/>
                    <a:gd name="T65" fmla="*/ 2147483646 h 440"/>
                    <a:gd name="T66" fmla="*/ 0 w 26"/>
                    <a:gd name="T67" fmla="*/ 2147483646 h 440"/>
                    <a:gd name="T68" fmla="*/ 2147483646 w 26"/>
                    <a:gd name="T69" fmla="*/ 2147483646 h 440"/>
                    <a:gd name="T70" fmla="*/ 2147483646 w 26"/>
                    <a:gd name="T71" fmla="*/ 2147483646 h 440"/>
                    <a:gd name="T72" fmla="*/ 2147483646 w 26"/>
                    <a:gd name="T73" fmla="*/ 2147483646 h 440"/>
                    <a:gd name="T74" fmla="*/ 2147483646 w 26"/>
                    <a:gd name="T75" fmla="*/ 2147483646 h 440"/>
                    <a:gd name="T76" fmla="*/ 0 w 26"/>
                    <a:gd name="T77" fmla="*/ 2147483646 h 440"/>
                    <a:gd name="T78" fmla="*/ 0 w 26"/>
                    <a:gd name="T79" fmla="*/ 2147483646 h 440"/>
                    <a:gd name="T80" fmla="*/ 2147483646 w 26"/>
                    <a:gd name="T81" fmla="*/ 2147483646 h 440"/>
                    <a:gd name="T82" fmla="*/ 2147483646 w 26"/>
                    <a:gd name="T83" fmla="*/ 2147483646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40"/>
                    <a:gd name="T128" fmla="*/ 26 w 2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40">
                      <a:moveTo>
                        <a:pt x="26" y="40"/>
                      </a:moveTo>
                      <a:lnTo>
                        <a:pt x="26" y="40"/>
                      </a:lnTo>
                      <a:lnTo>
                        <a:pt x="0" y="40"/>
                      </a:lnTo>
                      <a:lnTo>
                        <a:pt x="0" y="0"/>
                      </a:lnTo>
                      <a:lnTo>
                        <a:pt x="26" y="0"/>
                      </a:lnTo>
                      <a:lnTo>
                        <a:pt x="26" y="40"/>
                      </a:lnTo>
                      <a:close/>
                      <a:moveTo>
                        <a:pt x="26" y="107"/>
                      </a:moveTo>
                      <a:lnTo>
                        <a:pt x="26" y="107"/>
                      </a:lnTo>
                      <a:lnTo>
                        <a:pt x="0" y="107"/>
                      </a:lnTo>
                      <a:lnTo>
                        <a:pt x="0" y="67"/>
                      </a:lnTo>
                      <a:lnTo>
                        <a:pt x="26" y="67"/>
                      </a:lnTo>
                      <a:lnTo>
                        <a:pt x="26" y="107"/>
                      </a:lnTo>
                      <a:close/>
                      <a:moveTo>
                        <a:pt x="26" y="174"/>
                      </a:moveTo>
                      <a:lnTo>
                        <a:pt x="26" y="174"/>
                      </a:lnTo>
                      <a:lnTo>
                        <a:pt x="0" y="174"/>
                      </a:lnTo>
                      <a:lnTo>
                        <a:pt x="0" y="134"/>
                      </a:lnTo>
                      <a:lnTo>
                        <a:pt x="26" y="134"/>
                      </a:lnTo>
                      <a:lnTo>
                        <a:pt x="26" y="174"/>
                      </a:lnTo>
                      <a:close/>
                      <a:moveTo>
                        <a:pt x="26" y="240"/>
                      </a:moveTo>
                      <a:lnTo>
                        <a:pt x="26" y="240"/>
                      </a:lnTo>
                      <a:lnTo>
                        <a:pt x="0" y="240"/>
                      </a:lnTo>
                      <a:lnTo>
                        <a:pt x="0" y="200"/>
                      </a:lnTo>
                      <a:lnTo>
                        <a:pt x="26" y="200"/>
                      </a:lnTo>
                      <a:lnTo>
                        <a:pt x="26" y="240"/>
                      </a:lnTo>
                      <a:close/>
                      <a:moveTo>
                        <a:pt x="26" y="307"/>
                      </a:moveTo>
                      <a:lnTo>
                        <a:pt x="26" y="307"/>
                      </a:lnTo>
                      <a:lnTo>
                        <a:pt x="0" y="307"/>
                      </a:lnTo>
                      <a:lnTo>
                        <a:pt x="0" y="267"/>
                      </a:lnTo>
                      <a:lnTo>
                        <a:pt x="26" y="267"/>
                      </a:lnTo>
                      <a:lnTo>
                        <a:pt x="26" y="307"/>
                      </a:lnTo>
                      <a:close/>
                      <a:moveTo>
                        <a:pt x="26" y="374"/>
                      </a:moveTo>
                      <a:lnTo>
                        <a:pt x="26" y="374"/>
                      </a:lnTo>
                      <a:lnTo>
                        <a:pt x="0" y="374"/>
                      </a:lnTo>
                      <a:lnTo>
                        <a:pt x="0" y="334"/>
                      </a:lnTo>
                      <a:lnTo>
                        <a:pt x="26" y="334"/>
                      </a:lnTo>
                      <a:lnTo>
                        <a:pt x="26" y="374"/>
                      </a:lnTo>
                      <a:close/>
                      <a:moveTo>
                        <a:pt x="26" y="440"/>
                      </a:moveTo>
                      <a:lnTo>
                        <a:pt x="26" y="440"/>
                      </a:lnTo>
                      <a:lnTo>
                        <a:pt x="0" y="440"/>
                      </a:lnTo>
                      <a:lnTo>
                        <a:pt x="0" y="400"/>
                      </a:lnTo>
                      <a:lnTo>
                        <a:pt x="26" y="400"/>
                      </a:lnTo>
                      <a:lnTo>
                        <a:pt x="26" y="44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Freeform 287"/>
                <p:cNvSpPr>
                  <a:spLocks/>
                </p:cNvSpPr>
                <p:nvPr/>
              </p:nvSpPr>
              <p:spPr bwMode="auto">
                <a:xfrm>
                  <a:off x="2590800" y="4286250"/>
                  <a:ext cx="76200" cy="133350"/>
                </a:xfrm>
                <a:custGeom>
                  <a:avLst/>
                  <a:gdLst>
                    <a:gd name="T0" fmla="*/ 2147483646 w 163"/>
                    <a:gd name="T1" fmla="*/ 0 h 284"/>
                    <a:gd name="T2" fmla="*/ 2147483646 w 163"/>
                    <a:gd name="T3" fmla="*/ 0 h 284"/>
                    <a:gd name="T4" fmla="*/ 0 w 163"/>
                    <a:gd name="T5" fmla="*/ 2147483646 h 284"/>
                    <a:gd name="T6" fmla="*/ 2147483646 w 163"/>
                    <a:gd name="T7" fmla="*/ 2147483646 h 284"/>
                    <a:gd name="T8" fmla="*/ 2147483646 w 163"/>
                    <a:gd name="T9" fmla="*/ 2147483646 h 284"/>
                    <a:gd name="T10" fmla="*/ 2147483646 w 163"/>
                    <a:gd name="T11" fmla="*/ 2147483646 h 284"/>
                    <a:gd name="T12" fmla="*/ 2147483646 w 163"/>
                    <a:gd name="T13" fmla="*/ 2147483646 h 284"/>
                    <a:gd name="T14" fmla="*/ 2147483646 w 163"/>
                    <a:gd name="T15" fmla="*/ 0 h 284"/>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284"/>
                    <a:gd name="T26" fmla="*/ 163 w 163"/>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284">
                      <a:moveTo>
                        <a:pt x="90" y="0"/>
                      </a:moveTo>
                      <a:lnTo>
                        <a:pt x="90" y="0"/>
                      </a:lnTo>
                      <a:lnTo>
                        <a:pt x="0" y="158"/>
                      </a:lnTo>
                      <a:lnTo>
                        <a:pt x="85" y="158"/>
                      </a:lnTo>
                      <a:lnTo>
                        <a:pt x="35" y="284"/>
                      </a:lnTo>
                      <a:lnTo>
                        <a:pt x="163" y="121"/>
                      </a:lnTo>
                      <a:lnTo>
                        <a:pt x="65" y="121"/>
                      </a:lnTo>
                      <a:lnTo>
                        <a:pt x="9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291" name="椭圆 290"/>
            <p:cNvSpPr/>
            <p:nvPr/>
          </p:nvSpPr>
          <p:spPr>
            <a:xfrm>
              <a:off x="8630239" y="3325666"/>
              <a:ext cx="935979" cy="935979"/>
            </a:xfrm>
            <a:prstGeom prst="ellipse">
              <a:avLst/>
            </a:prstGeom>
            <a:solidFill>
              <a:schemeClr val="bg2"/>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Trend</a:t>
              </a:r>
            </a:p>
          </p:txBody>
        </p:sp>
      </p:grpSp>
      <p:grpSp>
        <p:nvGrpSpPr>
          <p:cNvPr id="572" name="组合 571"/>
          <p:cNvGrpSpPr/>
          <p:nvPr/>
        </p:nvGrpSpPr>
        <p:grpSpPr>
          <a:xfrm>
            <a:off x="927514" y="1659532"/>
            <a:ext cx="5959540" cy="4074940"/>
            <a:chOff x="724314" y="1659532"/>
            <a:chExt cx="5254454" cy="4074940"/>
          </a:xfrm>
        </p:grpSpPr>
        <p:sp>
          <p:nvSpPr>
            <p:cNvPr id="573" name="虚尾箭头 572"/>
            <p:cNvSpPr/>
            <p:nvPr/>
          </p:nvSpPr>
          <p:spPr>
            <a:xfrm>
              <a:off x="1673549" y="2408462"/>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p>
          </p:txBody>
        </p:sp>
        <p:sp>
          <p:nvSpPr>
            <p:cNvPr id="574" name="文本框 573"/>
            <p:cNvSpPr txBox="1"/>
            <p:nvPr/>
          </p:nvSpPr>
          <p:spPr>
            <a:xfrm>
              <a:off x="2896672" y="2408462"/>
              <a:ext cx="692818"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HDD</a:t>
              </a:r>
            </a:p>
          </p:txBody>
        </p:sp>
        <p:sp>
          <p:nvSpPr>
            <p:cNvPr id="575" name="文本框 574"/>
            <p:cNvSpPr txBox="1"/>
            <p:nvPr/>
          </p:nvSpPr>
          <p:spPr>
            <a:xfrm>
              <a:off x="4800174" y="2408462"/>
              <a:ext cx="598242"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SSD</a:t>
              </a:r>
            </a:p>
          </p:txBody>
        </p:sp>
        <p:sp>
          <p:nvSpPr>
            <p:cNvPr id="576" name="圆角矩形 575"/>
            <p:cNvSpPr/>
            <p:nvPr/>
          </p:nvSpPr>
          <p:spPr>
            <a:xfrm>
              <a:off x="724314" y="1928448"/>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Media</a:t>
              </a:r>
            </a:p>
          </p:txBody>
        </p:sp>
        <p:grpSp>
          <p:nvGrpSpPr>
            <p:cNvPr id="577" name="组合 576"/>
            <p:cNvGrpSpPr>
              <a:grpSpLocks noChangeAspect="1"/>
            </p:cNvGrpSpPr>
            <p:nvPr/>
          </p:nvGrpSpPr>
          <p:grpSpPr>
            <a:xfrm>
              <a:off x="4586040" y="1659532"/>
              <a:ext cx="1026509" cy="720000"/>
              <a:chOff x="6229350" y="2425701"/>
              <a:chExt cx="563563" cy="395287"/>
            </a:xfrm>
            <a:solidFill>
              <a:schemeClr val="bg1">
                <a:lumMod val="50000"/>
              </a:schemeClr>
            </a:solidFill>
          </p:grpSpPr>
          <p:sp>
            <p:nvSpPr>
              <p:cNvPr id="697" name="Freeform 135"/>
              <p:cNvSpPr>
                <a:spLocks/>
              </p:cNvSpPr>
              <p:nvPr/>
            </p:nvSpPr>
            <p:spPr bwMode="auto">
              <a:xfrm>
                <a:off x="6691313" y="2732088"/>
                <a:ext cx="101600" cy="76200"/>
              </a:xfrm>
              <a:custGeom>
                <a:avLst/>
                <a:gdLst>
                  <a:gd name="T0" fmla="*/ 94 w 120"/>
                  <a:gd name="T1" fmla="*/ 90 h 90"/>
                  <a:gd name="T2" fmla="*/ 94 w 120"/>
                  <a:gd name="T3" fmla="*/ 90 h 90"/>
                  <a:gd name="T4" fmla="*/ 0 w 120"/>
                  <a:gd name="T5" fmla="*/ 90 h 90"/>
                  <a:gd name="T6" fmla="*/ 0 w 120"/>
                  <a:gd name="T7" fmla="*/ 65 h 90"/>
                  <a:gd name="T8" fmla="*/ 94 w 120"/>
                  <a:gd name="T9" fmla="*/ 65 h 90"/>
                  <a:gd name="T10" fmla="*/ 95 w 120"/>
                  <a:gd name="T11" fmla="*/ 64 h 90"/>
                  <a:gd name="T12" fmla="*/ 95 w 120"/>
                  <a:gd name="T13" fmla="*/ 0 h 90"/>
                  <a:gd name="T14" fmla="*/ 120 w 120"/>
                  <a:gd name="T15" fmla="*/ 0 h 90"/>
                  <a:gd name="T16" fmla="*/ 120 w 120"/>
                  <a:gd name="T17" fmla="*/ 64 h 90"/>
                  <a:gd name="T18" fmla="*/ 94 w 12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0">
                    <a:moveTo>
                      <a:pt x="94" y="90"/>
                    </a:moveTo>
                    <a:lnTo>
                      <a:pt x="94" y="90"/>
                    </a:lnTo>
                    <a:lnTo>
                      <a:pt x="0" y="90"/>
                    </a:lnTo>
                    <a:lnTo>
                      <a:pt x="0" y="65"/>
                    </a:lnTo>
                    <a:lnTo>
                      <a:pt x="94" y="65"/>
                    </a:lnTo>
                    <a:cubicBezTo>
                      <a:pt x="94" y="65"/>
                      <a:pt x="95" y="65"/>
                      <a:pt x="95" y="64"/>
                    </a:cubicBezTo>
                    <a:lnTo>
                      <a:pt x="95" y="0"/>
                    </a:lnTo>
                    <a:lnTo>
                      <a:pt x="120" y="0"/>
                    </a:lnTo>
                    <a:lnTo>
                      <a:pt x="120" y="64"/>
                    </a:lnTo>
                    <a:cubicBezTo>
                      <a:pt x="120" y="78"/>
                      <a:pt x="108" y="90"/>
                      <a:pt x="94" y="90"/>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8" name="Freeform 136"/>
              <p:cNvSpPr>
                <a:spLocks/>
              </p:cNvSpPr>
              <p:nvPr/>
            </p:nvSpPr>
            <p:spPr bwMode="auto">
              <a:xfrm>
                <a:off x="6229350" y="2425701"/>
                <a:ext cx="563563" cy="382588"/>
              </a:xfrm>
              <a:custGeom>
                <a:avLst/>
                <a:gdLst>
                  <a:gd name="T0" fmla="*/ 449 w 663"/>
                  <a:gd name="T1" fmla="*/ 447 h 447"/>
                  <a:gd name="T2" fmla="*/ 449 w 663"/>
                  <a:gd name="T3" fmla="*/ 447 h 447"/>
                  <a:gd name="T4" fmla="*/ 26 w 663"/>
                  <a:gd name="T5" fmla="*/ 447 h 447"/>
                  <a:gd name="T6" fmla="*/ 0 w 663"/>
                  <a:gd name="T7" fmla="*/ 421 h 447"/>
                  <a:gd name="T8" fmla="*/ 0 w 663"/>
                  <a:gd name="T9" fmla="*/ 27 h 447"/>
                  <a:gd name="T10" fmla="*/ 26 w 663"/>
                  <a:gd name="T11" fmla="*/ 0 h 447"/>
                  <a:gd name="T12" fmla="*/ 637 w 663"/>
                  <a:gd name="T13" fmla="*/ 0 h 447"/>
                  <a:gd name="T14" fmla="*/ 663 w 663"/>
                  <a:gd name="T15" fmla="*/ 27 h 447"/>
                  <a:gd name="T16" fmla="*/ 663 w 663"/>
                  <a:gd name="T17" fmla="*/ 86 h 447"/>
                  <a:gd name="T18" fmla="*/ 638 w 663"/>
                  <a:gd name="T19" fmla="*/ 86 h 447"/>
                  <a:gd name="T20" fmla="*/ 638 w 663"/>
                  <a:gd name="T21" fmla="*/ 27 h 447"/>
                  <a:gd name="T22" fmla="*/ 637 w 663"/>
                  <a:gd name="T23" fmla="*/ 25 h 447"/>
                  <a:gd name="T24" fmla="*/ 26 w 663"/>
                  <a:gd name="T25" fmla="*/ 25 h 447"/>
                  <a:gd name="T26" fmla="*/ 24 w 663"/>
                  <a:gd name="T27" fmla="*/ 27 h 447"/>
                  <a:gd name="T28" fmla="*/ 24 w 663"/>
                  <a:gd name="T29" fmla="*/ 421 h 447"/>
                  <a:gd name="T30" fmla="*/ 26 w 663"/>
                  <a:gd name="T31" fmla="*/ 422 h 447"/>
                  <a:gd name="T32" fmla="*/ 449 w 663"/>
                  <a:gd name="T33" fmla="*/ 422 h 447"/>
                  <a:gd name="T34" fmla="*/ 449 w 663"/>
                  <a:gd name="T35"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447">
                    <a:moveTo>
                      <a:pt x="449" y="447"/>
                    </a:moveTo>
                    <a:lnTo>
                      <a:pt x="449" y="447"/>
                    </a:lnTo>
                    <a:lnTo>
                      <a:pt x="26" y="447"/>
                    </a:lnTo>
                    <a:cubicBezTo>
                      <a:pt x="11" y="447"/>
                      <a:pt x="0" y="435"/>
                      <a:pt x="0" y="421"/>
                    </a:cubicBezTo>
                    <a:lnTo>
                      <a:pt x="0" y="27"/>
                    </a:lnTo>
                    <a:cubicBezTo>
                      <a:pt x="0" y="12"/>
                      <a:pt x="11" y="0"/>
                      <a:pt x="26" y="0"/>
                    </a:cubicBezTo>
                    <a:lnTo>
                      <a:pt x="637" y="0"/>
                    </a:lnTo>
                    <a:cubicBezTo>
                      <a:pt x="651" y="0"/>
                      <a:pt x="663" y="12"/>
                      <a:pt x="663" y="27"/>
                    </a:cubicBezTo>
                    <a:lnTo>
                      <a:pt x="663" y="86"/>
                    </a:lnTo>
                    <a:lnTo>
                      <a:pt x="638" y="86"/>
                    </a:lnTo>
                    <a:lnTo>
                      <a:pt x="638" y="27"/>
                    </a:lnTo>
                    <a:cubicBezTo>
                      <a:pt x="638" y="26"/>
                      <a:pt x="637" y="25"/>
                      <a:pt x="637" y="25"/>
                    </a:cubicBezTo>
                    <a:lnTo>
                      <a:pt x="26" y="25"/>
                    </a:lnTo>
                    <a:cubicBezTo>
                      <a:pt x="25" y="25"/>
                      <a:pt x="24" y="26"/>
                      <a:pt x="24" y="27"/>
                    </a:cubicBezTo>
                    <a:lnTo>
                      <a:pt x="24" y="421"/>
                    </a:lnTo>
                    <a:cubicBezTo>
                      <a:pt x="24" y="422"/>
                      <a:pt x="25" y="422"/>
                      <a:pt x="26" y="422"/>
                    </a:cubicBezTo>
                    <a:lnTo>
                      <a:pt x="449" y="422"/>
                    </a:lnTo>
                    <a:lnTo>
                      <a:pt x="449" y="44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9" name="Freeform 137"/>
              <p:cNvSpPr>
                <a:spLocks/>
              </p:cNvSpPr>
              <p:nvPr/>
            </p:nvSpPr>
            <p:spPr bwMode="auto">
              <a:xfrm>
                <a:off x="6424613" y="2435226"/>
                <a:ext cx="87313" cy="365125"/>
              </a:xfrm>
              <a:custGeom>
                <a:avLst/>
                <a:gdLst>
                  <a:gd name="T0" fmla="*/ 24 w 102"/>
                  <a:gd name="T1" fmla="*/ 426 h 426"/>
                  <a:gd name="T2" fmla="*/ 24 w 102"/>
                  <a:gd name="T3" fmla="*/ 426 h 426"/>
                  <a:gd name="T4" fmla="*/ 0 w 102"/>
                  <a:gd name="T5" fmla="*/ 421 h 426"/>
                  <a:gd name="T6" fmla="*/ 78 w 102"/>
                  <a:gd name="T7" fmla="*/ 0 h 426"/>
                  <a:gd name="T8" fmla="*/ 102 w 102"/>
                  <a:gd name="T9" fmla="*/ 4 h 426"/>
                  <a:gd name="T10" fmla="*/ 24 w 102"/>
                  <a:gd name="T11" fmla="*/ 426 h 426"/>
                </a:gdLst>
                <a:ahLst/>
                <a:cxnLst>
                  <a:cxn ang="0">
                    <a:pos x="T0" y="T1"/>
                  </a:cxn>
                  <a:cxn ang="0">
                    <a:pos x="T2" y="T3"/>
                  </a:cxn>
                  <a:cxn ang="0">
                    <a:pos x="T4" y="T5"/>
                  </a:cxn>
                  <a:cxn ang="0">
                    <a:pos x="T6" y="T7"/>
                  </a:cxn>
                  <a:cxn ang="0">
                    <a:pos x="T8" y="T9"/>
                  </a:cxn>
                  <a:cxn ang="0">
                    <a:pos x="T10" y="T11"/>
                  </a:cxn>
                </a:cxnLst>
                <a:rect l="0" t="0" r="r" b="b"/>
                <a:pathLst>
                  <a:path w="102" h="426">
                    <a:moveTo>
                      <a:pt x="24" y="426"/>
                    </a:moveTo>
                    <a:lnTo>
                      <a:pt x="24" y="426"/>
                    </a:lnTo>
                    <a:lnTo>
                      <a:pt x="0" y="421"/>
                    </a:lnTo>
                    <a:lnTo>
                      <a:pt x="78" y="0"/>
                    </a:lnTo>
                    <a:lnTo>
                      <a:pt x="102" y="4"/>
                    </a:lnTo>
                    <a:lnTo>
                      <a:pt x="24" y="426"/>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0" name="Freeform 138"/>
              <p:cNvSpPr>
                <a:spLocks noEditPoints="1"/>
              </p:cNvSpPr>
              <p:nvPr/>
            </p:nvSpPr>
            <p:spPr bwMode="auto">
              <a:xfrm>
                <a:off x="6610350" y="2484438"/>
                <a:ext cx="96838" cy="114300"/>
              </a:xfrm>
              <a:custGeom>
                <a:avLst/>
                <a:gdLst>
                  <a:gd name="T0" fmla="*/ 21 w 114"/>
                  <a:gd name="T1" fmla="*/ 14 h 132"/>
                  <a:gd name="T2" fmla="*/ 21 w 114"/>
                  <a:gd name="T3" fmla="*/ 14 h 132"/>
                  <a:gd name="T4" fmla="*/ 15 w 114"/>
                  <a:gd name="T5" fmla="*/ 21 h 132"/>
                  <a:gd name="T6" fmla="*/ 15 w 114"/>
                  <a:gd name="T7" fmla="*/ 111 h 132"/>
                  <a:gd name="T8" fmla="*/ 21 w 114"/>
                  <a:gd name="T9" fmla="*/ 117 h 132"/>
                  <a:gd name="T10" fmla="*/ 93 w 114"/>
                  <a:gd name="T11" fmla="*/ 117 h 132"/>
                  <a:gd name="T12" fmla="*/ 99 w 114"/>
                  <a:gd name="T13" fmla="*/ 111 h 132"/>
                  <a:gd name="T14" fmla="*/ 99 w 114"/>
                  <a:gd name="T15" fmla="*/ 21 h 132"/>
                  <a:gd name="T16" fmla="*/ 93 w 114"/>
                  <a:gd name="T17" fmla="*/ 14 h 132"/>
                  <a:gd name="T18" fmla="*/ 21 w 114"/>
                  <a:gd name="T19" fmla="*/ 14 h 132"/>
                  <a:gd name="T20" fmla="*/ 93 w 114"/>
                  <a:gd name="T21" fmla="*/ 132 h 132"/>
                  <a:gd name="T22" fmla="*/ 93 w 114"/>
                  <a:gd name="T23" fmla="*/ 132 h 132"/>
                  <a:gd name="T24" fmla="*/ 21 w 114"/>
                  <a:gd name="T25" fmla="*/ 132 h 132"/>
                  <a:gd name="T26" fmla="*/ 0 w 114"/>
                  <a:gd name="T27" fmla="*/ 111 h 132"/>
                  <a:gd name="T28" fmla="*/ 0 w 114"/>
                  <a:gd name="T29" fmla="*/ 21 h 132"/>
                  <a:gd name="T30" fmla="*/ 21 w 114"/>
                  <a:gd name="T31" fmla="*/ 0 h 132"/>
                  <a:gd name="T32" fmla="*/ 93 w 114"/>
                  <a:gd name="T33" fmla="*/ 0 h 132"/>
                  <a:gd name="T34" fmla="*/ 114 w 114"/>
                  <a:gd name="T35" fmla="*/ 21 h 132"/>
                  <a:gd name="T36" fmla="*/ 114 w 114"/>
                  <a:gd name="T37" fmla="*/ 111 h 132"/>
                  <a:gd name="T38" fmla="*/ 93 w 114"/>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32">
                    <a:moveTo>
                      <a:pt x="21" y="14"/>
                    </a:moveTo>
                    <a:lnTo>
                      <a:pt x="21" y="14"/>
                    </a:lnTo>
                    <a:cubicBezTo>
                      <a:pt x="18" y="14"/>
                      <a:pt x="15" y="17"/>
                      <a:pt x="15" y="21"/>
                    </a:cubicBezTo>
                    <a:lnTo>
                      <a:pt x="15" y="111"/>
                    </a:lnTo>
                    <a:cubicBezTo>
                      <a:pt x="15" y="115"/>
                      <a:pt x="18" y="117"/>
                      <a:pt x="21" y="117"/>
                    </a:cubicBezTo>
                    <a:lnTo>
                      <a:pt x="93" y="117"/>
                    </a:lnTo>
                    <a:cubicBezTo>
                      <a:pt x="96" y="117"/>
                      <a:pt x="99" y="115"/>
                      <a:pt x="99" y="111"/>
                    </a:cubicBezTo>
                    <a:lnTo>
                      <a:pt x="99" y="21"/>
                    </a:lnTo>
                    <a:cubicBezTo>
                      <a:pt x="99" y="17"/>
                      <a:pt x="96" y="14"/>
                      <a:pt x="93" y="14"/>
                    </a:cubicBezTo>
                    <a:lnTo>
                      <a:pt x="21" y="14"/>
                    </a:lnTo>
                    <a:close/>
                    <a:moveTo>
                      <a:pt x="93" y="132"/>
                    </a:moveTo>
                    <a:lnTo>
                      <a:pt x="93" y="132"/>
                    </a:lnTo>
                    <a:lnTo>
                      <a:pt x="21" y="132"/>
                    </a:lnTo>
                    <a:cubicBezTo>
                      <a:pt x="10" y="132"/>
                      <a:pt x="0" y="123"/>
                      <a:pt x="0" y="111"/>
                    </a:cubicBezTo>
                    <a:lnTo>
                      <a:pt x="0" y="21"/>
                    </a:lnTo>
                    <a:cubicBezTo>
                      <a:pt x="0" y="9"/>
                      <a:pt x="10" y="0"/>
                      <a:pt x="21" y="0"/>
                    </a:cubicBezTo>
                    <a:lnTo>
                      <a:pt x="93" y="0"/>
                    </a:lnTo>
                    <a:cubicBezTo>
                      <a:pt x="105" y="0"/>
                      <a:pt x="114" y="9"/>
                      <a:pt x="114" y="21"/>
                    </a:cubicBezTo>
                    <a:lnTo>
                      <a:pt x="114" y="111"/>
                    </a:lnTo>
                    <a:cubicBezTo>
                      <a:pt x="114" y="123"/>
                      <a:pt x="105" y="132"/>
                      <a:pt x="93" y="132"/>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1" name="Freeform 139"/>
              <p:cNvSpPr>
                <a:spLocks/>
              </p:cNvSpPr>
              <p:nvPr/>
            </p:nvSpPr>
            <p:spPr bwMode="auto">
              <a:xfrm>
                <a:off x="6634163"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2" name="Freeform 140"/>
              <p:cNvSpPr>
                <a:spLocks/>
              </p:cNvSpPr>
              <p:nvPr/>
            </p:nvSpPr>
            <p:spPr bwMode="auto">
              <a:xfrm>
                <a:off x="6654800"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3" name="Freeform 141"/>
              <p:cNvSpPr>
                <a:spLocks/>
              </p:cNvSpPr>
              <p:nvPr/>
            </p:nvSpPr>
            <p:spPr bwMode="auto">
              <a:xfrm>
                <a:off x="6675438" y="2476501"/>
                <a:ext cx="7938" cy="19050"/>
              </a:xfrm>
              <a:custGeom>
                <a:avLst/>
                <a:gdLst>
                  <a:gd name="T0" fmla="*/ 10 w 10"/>
                  <a:gd name="T1" fmla="*/ 22 h 22"/>
                  <a:gd name="T2" fmla="*/ 10 w 10"/>
                  <a:gd name="T3" fmla="*/ 22 h 22"/>
                  <a:gd name="T4" fmla="*/ 0 w 10"/>
                  <a:gd name="T5" fmla="*/ 22 h 22"/>
                  <a:gd name="T6" fmla="*/ 0 w 10"/>
                  <a:gd name="T7" fmla="*/ 0 h 22"/>
                  <a:gd name="T8" fmla="*/ 10 w 10"/>
                  <a:gd name="T9" fmla="*/ 0 h 22"/>
                  <a:gd name="T10" fmla="*/ 10 w 10"/>
                  <a:gd name="T11" fmla="*/ 22 h 22"/>
                </a:gdLst>
                <a:ahLst/>
                <a:cxnLst>
                  <a:cxn ang="0">
                    <a:pos x="T0" y="T1"/>
                  </a:cxn>
                  <a:cxn ang="0">
                    <a:pos x="T2" y="T3"/>
                  </a:cxn>
                  <a:cxn ang="0">
                    <a:pos x="T4" y="T5"/>
                  </a:cxn>
                  <a:cxn ang="0">
                    <a:pos x="T6" y="T7"/>
                  </a:cxn>
                  <a:cxn ang="0">
                    <a:pos x="T8" y="T9"/>
                  </a:cxn>
                  <a:cxn ang="0">
                    <a:pos x="T10" y="T11"/>
                  </a:cxn>
                </a:cxnLst>
                <a:rect l="0" t="0" r="r" b="b"/>
                <a:pathLst>
                  <a:path w="10" h="22">
                    <a:moveTo>
                      <a:pt x="10" y="22"/>
                    </a:moveTo>
                    <a:lnTo>
                      <a:pt x="10" y="22"/>
                    </a:lnTo>
                    <a:lnTo>
                      <a:pt x="0" y="22"/>
                    </a:lnTo>
                    <a:lnTo>
                      <a:pt x="0" y="0"/>
                    </a:lnTo>
                    <a:lnTo>
                      <a:pt x="10" y="0"/>
                    </a:lnTo>
                    <a:lnTo>
                      <a:pt x="10" y="2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4" name="Freeform 142"/>
              <p:cNvSpPr>
                <a:spLocks/>
              </p:cNvSpPr>
              <p:nvPr/>
            </p:nvSpPr>
            <p:spPr bwMode="auto">
              <a:xfrm>
                <a:off x="6634163"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5" name="Freeform 143"/>
              <p:cNvSpPr>
                <a:spLocks/>
              </p:cNvSpPr>
              <p:nvPr/>
            </p:nvSpPr>
            <p:spPr bwMode="auto">
              <a:xfrm>
                <a:off x="6654800"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6" name="Freeform 144"/>
              <p:cNvSpPr>
                <a:spLocks/>
              </p:cNvSpPr>
              <p:nvPr/>
            </p:nvSpPr>
            <p:spPr bwMode="auto">
              <a:xfrm>
                <a:off x="6675438" y="25923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7" name="Freeform 145"/>
              <p:cNvSpPr>
                <a:spLocks noEditPoints="1"/>
              </p:cNvSpPr>
              <p:nvPr/>
            </p:nvSpPr>
            <p:spPr bwMode="auto">
              <a:xfrm>
                <a:off x="6610350" y="2638426"/>
                <a:ext cx="96838" cy="114300"/>
              </a:xfrm>
              <a:custGeom>
                <a:avLst/>
                <a:gdLst>
                  <a:gd name="T0" fmla="*/ 21 w 114"/>
                  <a:gd name="T1" fmla="*/ 15 h 133"/>
                  <a:gd name="T2" fmla="*/ 21 w 114"/>
                  <a:gd name="T3" fmla="*/ 15 h 133"/>
                  <a:gd name="T4" fmla="*/ 15 w 114"/>
                  <a:gd name="T5" fmla="*/ 21 h 133"/>
                  <a:gd name="T6" fmla="*/ 15 w 114"/>
                  <a:gd name="T7" fmla="*/ 112 h 133"/>
                  <a:gd name="T8" fmla="*/ 21 w 114"/>
                  <a:gd name="T9" fmla="*/ 118 h 133"/>
                  <a:gd name="T10" fmla="*/ 93 w 114"/>
                  <a:gd name="T11" fmla="*/ 118 h 133"/>
                  <a:gd name="T12" fmla="*/ 99 w 114"/>
                  <a:gd name="T13" fmla="*/ 112 h 133"/>
                  <a:gd name="T14" fmla="*/ 99 w 114"/>
                  <a:gd name="T15" fmla="*/ 21 h 133"/>
                  <a:gd name="T16" fmla="*/ 93 w 114"/>
                  <a:gd name="T17" fmla="*/ 15 h 133"/>
                  <a:gd name="T18" fmla="*/ 21 w 114"/>
                  <a:gd name="T19" fmla="*/ 15 h 133"/>
                  <a:gd name="T20" fmla="*/ 93 w 114"/>
                  <a:gd name="T21" fmla="*/ 133 h 133"/>
                  <a:gd name="T22" fmla="*/ 93 w 114"/>
                  <a:gd name="T23" fmla="*/ 133 h 133"/>
                  <a:gd name="T24" fmla="*/ 21 w 114"/>
                  <a:gd name="T25" fmla="*/ 133 h 133"/>
                  <a:gd name="T26" fmla="*/ 0 w 114"/>
                  <a:gd name="T27" fmla="*/ 112 h 133"/>
                  <a:gd name="T28" fmla="*/ 0 w 114"/>
                  <a:gd name="T29" fmla="*/ 21 h 133"/>
                  <a:gd name="T30" fmla="*/ 21 w 114"/>
                  <a:gd name="T31" fmla="*/ 0 h 133"/>
                  <a:gd name="T32" fmla="*/ 93 w 114"/>
                  <a:gd name="T33" fmla="*/ 0 h 133"/>
                  <a:gd name="T34" fmla="*/ 114 w 114"/>
                  <a:gd name="T35" fmla="*/ 21 h 133"/>
                  <a:gd name="T36" fmla="*/ 114 w 114"/>
                  <a:gd name="T37" fmla="*/ 112 h 133"/>
                  <a:gd name="T38" fmla="*/ 93 w 114"/>
                  <a:gd name="T3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33">
                    <a:moveTo>
                      <a:pt x="21" y="15"/>
                    </a:moveTo>
                    <a:lnTo>
                      <a:pt x="21" y="15"/>
                    </a:lnTo>
                    <a:cubicBezTo>
                      <a:pt x="18" y="15"/>
                      <a:pt x="15" y="18"/>
                      <a:pt x="15" y="21"/>
                    </a:cubicBezTo>
                    <a:lnTo>
                      <a:pt x="15" y="112"/>
                    </a:lnTo>
                    <a:cubicBezTo>
                      <a:pt x="15" y="115"/>
                      <a:pt x="18" y="118"/>
                      <a:pt x="21" y="118"/>
                    </a:cubicBezTo>
                    <a:lnTo>
                      <a:pt x="93" y="118"/>
                    </a:lnTo>
                    <a:cubicBezTo>
                      <a:pt x="96" y="118"/>
                      <a:pt x="99" y="115"/>
                      <a:pt x="99" y="112"/>
                    </a:cubicBezTo>
                    <a:lnTo>
                      <a:pt x="99" y="21"/>
                    </a:lnTo>
                    <a:cubicBezTo>
                      <a:pt x="99" y="18"/>
                      <a:pt x="96" y="15"/>
                      <a:pt x="93" y="15"/>
                    </a:cubicBezTo>
                    <a:lnTo>
                      <a:pt x="21" y="15"/>
                    </a:lnTo>
                    <a:close/>
                    <a:moveTo>
                      <a:pt x="93" y="133"/>
                    </a:moveTo>
                    <a:lnTo>
                      <a:pt x="93" y="133"/>
                    </a:lnTo>
                    <a:lnTo>
                      <a:pt x="21" y="133"/>
                    </a:lnTo>
                    <a:cubicBezTo>
                      <a:pt x="10" y="133"/>
                      <a:pt x="0" y="123"/>
                      <a:pt x="0" y="112"/>
                    </a:cubicBezTo>
                    <a:lnTo>
                      <a:pt x="0" y="21"/>
                    </a:lnTo>
                    <a:cubicBezTo>
                      <a:pt x="0" y="10"/>
                      <a:pt x="10" y="0"/>
                      <a:pt x="21" y="0"/>
                    </a:cubicBezTo>
                    <a:lnTo>
                      <a:pt x="93" y="0"/>
                    </a:lnTo>
                    <a:cubicBezTo>
                      <a:pt x="105" y="0"/>
                      <a:pt x="114" y="10"/>
                      <a:pt x="114" y="21"/>
                    </a:cubicBezTo>
                    <a:lnTo>
                      <a:pt x="114" y="112"/>
                    </a:lnTo>
                    <a:cubicBezTo>
                      <a:pt x="114" y="123"/>
                      <a:pt x="105" y="133"/>
                      <a:pt x="93" y="133"/>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8" name="Freeform 146"/>
              <p:cNvSpPr>
                <a:spLocks/>
              </p:cNvSpPr>
              <p:nvPr/>
            </p:nvSpPr>
            <p:spPr bwMode="auto">
              <a:xfrm>
                <a:off x="6634163"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9" name="Freeform 147"/>
              <p:cNvSpPr>
                <a:spLocks/>
              </p:cNvSpPr>
              <p:nvPr/>
            </p:nvSpPr>
            <p:spPr bwMode="auto">
              <a:xfrm>
                <a:off x="6654800"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0" name="Freeform 148"/>
              <p:cNvSpPr>
                <a:spLocks/>
              </p:cNvSpPr>
              <p:nvPr/>
            </p:nvSpPr>
            <p:spPr bwMode="auto">
              <a:xfrm>
                <a:off x="6675438" y="2630488"/>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1" name="Freeform 149"/>
              <p:cNvSpPr>
                <a:spLocks/>
              </p:cNvSpPr>
              <p:nvPr/>
            </p:nvSpPr>
            <p:spPr bwMode="auto">
              <a:xfrm>
                <a:off x="6634163"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2" name="Freeform 150"/>
              <p:cNvSpPr>
                <a:spLocks/>
              </p:cNvSpPr>
              <p:nvPr/>
            </p:nvSpPr>
            <p:spPr bwMode="auto">
              <a:xfrm>
                <a:off x="6654800"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3" name="Freeform 151"/>
              <p:cNvSpPr>
                <a:spLocks/>
              </p:cNvSpPr>
              <p:nvPr/>
            </p:nvSpPr>
            <p:spPr bwMode="auto">
              <a:xfrm>
                <a:off x="6675438" y="2746376"/>
                <a:ext cx="7938" cy="14288"/>
              </a:xfrm>
              <a:custGeom>
                <a:avLst/>
                <a:gdLst>
                  <a:gd name="T0" fmla="*/ 10 w 10"/>
                  <a:gd name="T1" fmla="*/ 17 h 17"/>
                  <a:gd name="T2" fmla="*/ 10 w 10"/>
                  <a:gd name="T3" fmla="*/ 17 h 17"/>
                  <a:gd name="T4" fmla="*/ 0 w 10"/>
                  <a:gd name="T5" fmla="*/ 17 h 17"/>
                  <a:gd name="T6" fmla="*/ 0 w 10"/>
                  <a:gd name="T7" fmla="*/ 0 h 17"/>
                  <a:gd name="T8" fmla="*/ 10 w 10"/>
                  <a:gd name="T9" fmla="*/ 0 h 17"/>
                  <a:gd name="T10" fmla="*/ 10 w 10"/>
                  <a:gd name="T11" fmla="*/ 17 h 17"/>
                </a:gdLst>
                <a:ahLst/>
                <a:cxnLst>
                  <a:cxn ang="0">
                    <a:pos x="T0" y="T1"/>
                  </a:cxn>
                  <a:cxn ang="0">
                    <a:pos x="T2" y="T3"/>
                  </a:cxn>
                  <a:cxn ang="0">
                    <a:pos x="T4" y="T5"/>
                  </a:cxn>
                  <a:cxn ang="0">
                    <a:pos x="T6" y="T7"/>
                  </a:cxn>
                  <a:cxn ang="0">
                    <a:pos x="T8" y="T9"/>
                  </a:cxn>
                  <a:cxn ang="0">
                    <a:pos x="T10" y="T11"/>
                  </a:cxn>
                </a:cxnLst>
                <a:rect l="0" t="0" r="r" b="b"/>
                <a:pathLst>
                  <a:path w="10" h="17">
                    <a:moveTo>
                      <a:pt x="10" y="17"/>
                    </a:moveTo>
                    <a:lnTo>
                      <a:pt x="10" y="17"/>
                    </a:lnTo>
                    <a:lnTo>
                      <a:pt x="0" y="17"/>
                    </a:lnTo>
                    <a:lnTo>
                      <a:pt x="0" y="0"/>
                    </a:lnTo>
                    <a:lnTo>
                      <a:pt x="10" y="0"/>
                    </a:lnTo>
                    <a:lnTo>
                      <a:pt x="10" y="1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4" name="Freeform 152"/>
              <p:cNvSpPr>
                <a:spLocks/>
              </p:cNvSpPr>
              <p:nvPr/>
            </p:nvSpPr>
            <p:spPr bwMode="auto">
              <a:xfrm>
                <a:off x="6492875" y="2492376"/>
                <a:ext cx="123825" cy="33338"/>
              </a:xfrm>
              <a:custGeom>
                <a:avLst/>
                <a:gdLst>
                  <a:gd name="T0" fmla="*/ 146 w 146"/>
                  <a:gd name="T1" fmla="*/ 40 h 40"/>
                  <a:gd name="T2" fmla="*/ 146 w 146"/>
                  <a:gd name="T3" fmla="*/ 40 h 40"/>
                  <a:gd name="T4" fmla="*/ 123 w 146"/>
                  <a:gd name="T5" fmla="*/ 40 h 40"/>
                  <a:gd name="T6" fmla="*/ 95 w 146"/>
                  <a:gd name="T7" fmla="*/ 10 h 40"/>
                  <a:gd name="T8" fmla="*/ 0 w 146"/>
                  <a:gd name="T9" fmla="*/ 10 h 40"/>
                  <a:gd name="T10" fmla="*/ 0 w 146"/>
                  <a:gd name="T11" fmla="*/ 0 h 40"/>
                  <a:gd name="T12" fmla="*/ 99 w 146"/>
                  <a:gd name="T13" fmla="*/ 0 h 40"/>
                  <a:gd name="T14" fmla="*/ 127 w 146"/>
                  <a:gd name="T15" fmla="*/ 30 h 40"/>
                  <a:gd name="T16" fmla="*/ 146 w 146"/>
                  <a:gd name="T17" fmla="*/ 30 h 40"/>
                  <a:gd name="T18" fmla="*/ 146 w 146"/>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40">
                    <a:moveTo>
                      <a:pt x="146" y="40"/>
                    </a:moveTo>
                    <a:lnTo>
                      <a:pt x="146" y="40"/>
                    </a:lnTo>
                    <a:lnTo>
                      <a:pt x="123" y="40"/>
                    </a:lnTo>
                    <a:lnTo>
                      <a:pt x="95" y="10"/>
                    </a:lnTo>
                    <a:lnTo>
                      <a:pt x="0" y="10"/>
                    </a:lnTo>
                    <a:lnTo>
                      <a:pt x="0" y="0"/>
                    </a:lnTo>
                    <a:lnTo>
                      <a:pt x="99" y="0"/>
                    </a:lnTo>
                    <a:lnTo>
                      <a:pt x="127" y="30"/>
                    </a:lnTo>
                    <a:lnTo>
                      <a:pt x="146" y="30"/>
                    </a:lnTo>
                    <a:lnTo>
                      <a:pt x="146" y="4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5" name="Freeform 153"/>
              <p:cNvSpPr>
                <a:spLocks/>
              </p:cNvSpPr>
              <p:nvPr/>
            </p:nvSpPr>
            <p:spPr bwMode="auto">
              <a:xfrm>
                <a:off x="6700838" y="2517776"/>
                <a:ext cx="39688" cy="7938"/>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6" name="Freeform 154"/>
              <p:cNvSpPr>
                <a:spLocks/>
              </p:cNvSpPr>
              <p:nvPr/>
            </p:nvSpPr>
            <p:spPr bwMode="auto">
              <a:xfrm>
                <a:off x="6481763" y="2547938"/>
                <a:ext cx="136525" cy="30163"/>
              </a:xfrm>
              <a:custGeom>
                <a:avLst/>
                <a:gdLst>
                  <a:gd name="T0" fmla="*/ 160 w 160"/>
                  <a:gd name="T1" fmla="*/ 35 h 35"/>
                  <a:gd name="T2" fmla="*/ 160 w 160"/>
                  <a:gd name="T3" fmla="*/ 35 h 35"/>
                  <a:gd name="T4" fmla="*/ 124 w 160"/>
                  <a:gd name="T5" fmla="*/ 35 h 35"/>
                  <a:gd name="T6" fmla="*/ 98 w 160"/>
                  <a:gd name="T7" fmla="*/ 10 h 35"/>
                  <a:gd name="T8" fmla="*/ 0 w 160"/>
                  <a:gd name="T9" fmla="*/ 10 h 35"/>
                  <a:gd name="T10" fmla="*/ 0 w 160"/>
                  <a:gd name="T11" fmla="*/ 0 h 35"/>
                  <a:gd name="T12" fmla="*/ 102 w 160"/>
                  <a:gd name="T13" fmla="*/ 0 h 35"/>
                  <a:gd name="T14" fmla="*/ 128 w 160"/>
                  <a:gd name="T15" fmla="*/ 25 h 35"/>
                  <a:gd name="T16" fmla="*/ 160 w 160"/>
                  <a:gd name="T17" fmla="*/ 25 h 35"/>
                  <a:gd name="T18" fmla="*/ 160 w 160"/>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5">
                    <a:moveTo>
                      <a:pt x="160" y="35"/>
                    </a:moveTo>
                    <a:lnTo>
                      <a:pt x="160" y="35"/>
                    </a:lnTo>
                    <a:lnTo>
                      <a:pt x="124" y="35"/>
                    </a:lnTo>
                    <a:lnTo>
                      <a:pt x="98" y="10"/>
                    </a:lnTo>
                    <a:lnTo>
                      <a:pt x="0" y="10"/>
                    </a:lnTo>
                    <a:lnTo>
                      <a:pt x="0" y="0"/>
                    </a:lnTo>
                    <a:lnTo>
                      <a:pt x="102" y="0"/>
                    </a:lnTo>
                    <a:lnTo>
                      <a:pt x="128" y="25"/>
                    </a:lnTo>
                    <a:lnTo>
                      <a:pt x="160" y="25"/>
                    </a:lnTo>
                    <a:lnTo>
                      <a:pt x="160" y="3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7" name="Freeform 155"/>
              <p:cNvSpPr>
                <a:spLocks/>
              </p:cNvSpPr>
              <p:nvPr/>
            </p:nvSpPr>
            <p:spPr bwMode="auto">
              <a:xfrm>
                <a:off x="6450013" y="2668588"/>
                <a:ext cx="166688" cy="30163"/>
              </a:xfrm>
              <a:custGeom>
                <a:avLst/>
                <a:gdLst>
                  <a:gd name="T0" fmla="*/ 100 w 197"/>
                  <a:gd name="T1" fmla="*/ 35 h 35"/>
                  <a:gd name="T2" fmla="*/ 100 w 197"/>
                  <a:gd name="T3" fmla="*/ 35 h 35"/>
                  <a:gd name="T4" fmla="*/ 0 w 197"/>
                  <a:gd name="T5" fmla="*/ 35 h 35"/>
                  <a:gd name="T6" fmla="*/ 0 w 197"/>
                  <a:gd name="T7" fmla="*/ 25 h 35"/>
                  <a:gd name="T8" fmla="*/ 97 w 197"/>
                  <a:gd name="T9" fmla="*/ 25 h 35"/>
                  <a:gd name="T10" fmla="*/ 137 w 197"/>
                  <a:gd name="T11" fmla="*/ 0 h 35"/>
                  <a:gd name="T12" fmla="*/ 197 w 197"/>
                  <a:gd name="T13" fmla="*/ 0 h 35"/>
                  <a:gd name="T14" fmla="*/ 197 w 197"/>
                  <a:gd name="T15" fmla="*/ 10 h 35"/>
                  <a:gd name="T16" fmla="*/ 139 w 197"/>
                  <a:gd name="T17" fmla="*/ 10 h 35"/>
                  <a:gd name="T18" fmla="*/ 100 w 19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35">
                    <a:moveTo>
                      <a:pt x="100" y="35"/>
                    </a:moveTo>
                    <a:lnTo>
                      <a:pt x="100" y="35"/>
                    </a:lnTo>
                    <a:lnTo>
                      <a:pt x="0" y="35"/>
                    </a:lnTo>
                    <a:lnTo>
                      <a:pt x="0" y="25"/>
                    </a:lnTo>
                    <a:lnTo>
                      <a:pt x="97" y="25"/>
                    </a:lnTo>
                    <a:lnTo>
                      <a:pt x="137" y="0"/>
                    </a:lnTo>
                    <a:lnTo>
                      <a:pt x="197" y="0"/>
                    </a:lnTo>
                    <a:lnTo>
                      <a:pt x="197" y="10"/>
                    </a:lnTo>
                    <a:lnTo>
                      <a:pt x="139" y="10"/>
                    </a:lnTo>
                    <a:lnTo>
                      <a:pt x="100" y="3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8" name="Freeform 156"/>
              <p:cNvSpPr>
                <a:spLocks/>
              </p:cNvSpPr>
              <p:nvPr/>
            </p:nvSpPr>
            <p:spPr bwMode="auto">
              <a:xfrm>
                <a:off x="6700838" y="2668588"/>
                <a:ext cx="39688" cy="9525"/>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9" name="Freeform 157"/>
              <p:cNvSpPr>
                <a:spLocks/>
              </p:cNvSpPr>
              <p:nvPr/>
            </p:nvSpPr>
            <p:spPr bwMode="auto">
              <a:xfrm>
                <a:off x="6446838" y="2709863"/>
                <a:ext cx="169863" cy="25400"/>
              </a:xfrm>
              <a:custGeom>
                <a:avLst/>
                <a:gdLst>
                  <a:gd name="T0" fmla="*/ 105 w 201"/>
                  <a:gd name="T1" fmla="*/ 31 h 31"/>
                  <a:gd name="T2" fmla="*/ 105 w 201"/>
                  <a:gd name="T3" fmla="*/ 31 h 31"/>
                  <a:gd name="T4" fmla="*/ 0 w 201"/>
                  <a:gd name="T5" fmla="*/ 31 h 31"/>
                  <a:gd name="T6" fmla="*/ 0 w 201"/>
                  <a:gd name="T7" fmla="*/ 21 h 31"/>
                  <a:gd name="T8" fmla="*/ 102 w 201"/>
                  <a:gd name="T9" fmla="*/ 21 h 31"/>
                  <a:gd name="T10" fmla="*/ 139 w 201"/>
                  <a:gd name="T11" fmla="*/ 0 h 31"/>
                  <a:gd name="T12" fmla="*/ 201 w 201"/>
                  <a:gd name="T13" fmla="*/ 0 h 31"/>
                  <a:gd name="T14" fmla="*/ 201 w 201"/>
                  <a:gd name="T15" fmla="*/ 10 h 31"/>
                  <a:gd name="T16" fmla="*/ 142 w 201"/>
                  <a:gd name="T17" fmla="*/ 10 h 31"/>
                  <a:gd name="T18" fmla="*/ 105 w 20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
                    <a:moveTo>
                      <a:pt x="105" y="31"/>
                    </a:moveTo>
                    <a:lnTo>
                      <a:pt x="105" y="31"/>
                    </a:lnTo>
                    <a:lnTo>
                      <a:pt x="0" y="31"/>
                    </a:lnTo>
                    <a:lnTo>
                      <a:pt x="0" y="21"/>
                    </a:lnTo>
                    <a:lnTo>
                      <a:pt x="102" y="21"/>
                    </a:lnTo>
                    <a:lnTo>
                      <a:pt x="139" y="0"/>
                    </a:lnTo>
                    <a:lnTo>
                      <a:pt x="201" y="0"/>
                    </a:lnTo>
                    <a:lnTo>
                      <a:pt x="201" y="10"/>
                    </a:lnTo>
                    <a:lnTo>
                      <a:pt x="142" y="10"/>
                    </a:lnTo>
                    <a:lnTo>
                      <a:pt x="105" y="3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0" name="Freeform 158"/>
              <p:cNvSpPr>
                <a:spLocks/>
              </p:cNvSpPr>
              <p:nvPr/>
            </p:nvSpPr>
            <p:spPr bwMode="auto">
              <a:xfrm>
                <a:off x="6700838" y="2709863"/>
                <a:ext cx="39688" cy="7938"/>
              </a:xfrm>
              <a:custGeom>
                <a:avLst/>
                <a:gdLst>
                  <a:gd name="T0" fmla="*/ 46 w 46"/>
                  <a:gd name="T1" fmla="*/ 10 h 10"/>
                  <a:gd name="T2" fmla="*/ 46 w 46"/>
                  <a:gd name="T3" fmla="*/ 10 h 10"/>
                  <a:gd name="T4" fmla="*/ 0 w 46"/>
                  <a:gd name="T5" fmla="*/ 10 h 10"/>
                  <a:gd name="T6" fmla="*/ 0 w 46"/>
                  <a:gd name="T7" fmla="*/ 0 h 10"/>
                  <a:gd name="T8" fmla="*/ 46 w 46"/>
                  <a:gd name="T9" fmla="*/ 0 h 10"/>
                  <a:gd name="T10" fmla="*/ 46 w 46"/>
                  <a:gd name="T11" fmla="*/ 10 h 10"/>
                </a:gdLst>
                <a:ahLst/>
                <a:cxnLst>
                  <a:cxn ang="0">
                    <a:pos x="T0" y="T1"/>
                  </a:cxn>
                  <a:cxn ang="0">
                    <a:pos x="T2" y="T3"/>
                  </a:cxn>
                  <a:cxn ang="0">
                    <a:pos x="T4" y="T5"/>
                  </a:cxn>
                  <a:cxn ang="0">
                    <a:pos x="T6" y="T7"/>
                  </a:cxn>
                  <a:cxn ang="0">
                    <a:pos x="T8" y="T9"/>
                  </a:cxn>
                  <a:cxn ang="0">
                    <a:pos x="T10" y="T11"/>
                  </a:cxn>
                </a:cxnLst>
                <a:rect l="0" t="0" r="r" b="b"/>
                <a:pathLst>
                  <a:path w="46" h="10">
                    <a:moveTo>
                      <a:pt x="46" y="10"/>
                    </a:moveTo>
                    <a:lnTo>
                      <a:pt x="46" y="10"/>
                    </a:lnTo>
                    <a:lnTo>
                      <a:pt x="0" y="10"/>
                    </a:lnTo>
                    <a:lnTo>
                      <a:pt x="0" y="0"/>
                    </a:lnTo>
                    <a:lnTo>
                      <a:pt x="46" y="0"/>
                    </a:lnTo>
                    <a:lnTo>
                      <a:pt x="46"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1" name="Freeform 159"/>
              <p:cNvSpPr>
                <a:spLocks/>
              </p:cNvSpPr>
              <p:nvPr/>
            </p:nvSpPr>
            <p:spPr bwMode="auto">
              <a:xfrm>
                <a:off x="6519863" y="2582863"/>
                <a:ext cx="25400" cy="26988"/>
              </a:xfrm>
              <a:custGeom>
                <a:avLst/>
                <a:gdLst>
                  <a:gd name="T0" fmla="*/ 30 w 30"/>
                  <a:gd name="T1" fmla="*/ 15 h 31"/>
                  <a:gd name="T2" fmla="*/ 30 w 30"/>
                  <a:gd name="T3" fmla="*/ 15 h 31"/>
                  <a:gd name="T4" fmla="*/ 15 w 30"/>
                  <a:gd name="T5" fmla="*/ 31 h 31"/>
                  <a:gd name="T6" fmla="*/ 0 w 30"/>
                  <a:gd name="T7" fmla="*/ 15 h 31"/>
                  <a:gd name="T8" fmla="*/ 15 w 30"/>
                  <a:gd name="T9" fmla="*/ 0 h 31"/>
                  <a:gd name="T10" fmla="*/ 30 w 30"/>
                  <a:gd name="T11" fmla="*/ 15 h 31"/>
                </a:gdLst>
                <a:ahLst/>
                <a:cxnLst>
                  <a:cxn ang="0">
                    <a:pos x="T0" y="T1"/>
                  </a:cxn>
                  <a:cxn ang="0">
                    <a:pos x="T2" y="T3"/>
                  </a:cxn>
                  <a:cxn ang="0">
                    <a:pos x="T4" y="T5"/>
                  </a:cxn>
                  <a:cxn ang="0">
                    <a:pos x="T6" y="T7"/>
                  </a:cxn>
                  <a:cxn ang="0">
                    <a:pos x="T8" y="T9"/>
                  </a:cxn>
                  <a:cxn ang="0">
                    <a:pos x="T10" y="T11"/>
                  </a:cxn>
                </a:cxnLst>
                <a:rect l="0" t="0" r="r" b="b"/>
                <a:pathLst>
                  <a:path w="30" h="31">
                    <a:moveTo>
                      <a:pt x="30" y="15"/>
                    </a:moveTo>
                    <a:lnTo>
                      <a:pt x="30" y="15"/>
                    </a:lnTo>
                    <a:cubicBezTo>
                      <a:pt x="30" y="24"/>
                      <a:pt x="24" y="31"/>
                      <a:pt x="15" y="31"/>
                    </a:cubicBezTo>
                    <a:cubicBezTo>
                      <a:pt x="7" y="31"/>
                      <a:pt x="0" y="24"/>
                      <a:pt x="0" y="15"/>
                    </a:cubicBezTo>
                    <a:cubicBezTo>
                      <a:pt x="0" y="7"/>
                      <a:pt x="7" y="0"/>
                      <a:pt x="15" y="0"/>
                    </a:cubicBezTo>
                    <a:cubicBezTo>
                      <a:pt x="24" y="0"/>
                      <a:pt x="30" y="7"/>
                      <a:pt x="30" y="15"/>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2" name="Freeform 160"/>
              <p:cNvSpPr>
                <a:spLocks/>
              </p:cNvSpPr>
              <p:nvPr/>
            </p:nvSpPr>
            <p:spPr bwMode="auto">
              <a:xfrm>
                <a:off x="6519863" y="2625726"/>
                <a:ext cx="25400" cy="26988"/>
              </a:xfrm>
              <a:custGeom>
                <a:avLst/>
                <a:gdLst>
                  <a:gd name="T0" fmla="*/ 30 w 30"/>
                  <a:gd name="T1" fmla="*/ 15 h 30"/>
                  <a:gd name="T2" fmla="*/ 30 w 30"/>
                  <a:gd name="T3" fmla="*/ 15 h 30"/>
                  <a:gd name="T4" fmla="*/ 15 w 30"/>
                  <a:gd name="T5" fmla="*/ 30 h 30"/>
                  <a:gd name="T6" fmla="*/ 0 w 30"/>
                  <a:gd name="T7" fmla="*/ 15 h 30"/>
                  <a:gd name="T8" fmla="*/ 15 w 30"/>
                  <a:gd name="T9" fmla="*/ 0 h 30"/>
                  <a:gd name="T10" fmla="*/ 30 w 30"/>
                  <a:gd name="T11" fmla="*/ 15 h 30"/>
                </a:gdLst>
                <a:ahLst/>
                <a:cxnLst>
                  <a:cxn ang="0">
                    <a:pos x="T0" y="T1"/>
                  </a:cxn>
                  <a:cxn ang="0">
                    <a:pos x="T2" y="T3"/>
                  </a:cxn>
                  <a:cxn ang="0">
                    <a:pos x="T4" y="T5"/>
                  </a:cxn>
                  <a:cxn ang="0">
                    <a:pos x="T6" y="T7"/>
                  </a:cxn>
                  <a:cxn ang="0">
                    <a:pos x="T8" y="T9"/>
                  </a:cxn>
                  <a:cxn ang="0">
                    <a:pos x="T10" y="T11"/>
                  </a:cxn>
                </a:cxnLst>
                <a:rect l="0" t="0" r="r" b="b"/>
                <a:pathLst>
                  <a:path w="30" h="30">
                    <a:moveTo>
                      <a:pt x="30" y="15"/>
                    </a:moveTo>
                    <a:lnTo>
                      <a:pt x="30" y="15"/>
                    </a:lnTo>
                    <a:cubicBezTo>
                      <a:pt x="30" y="23"/>
                      <a:pt x="24" y="30"/>
                      <a:pt x="15" y="30"/>
                    </a:cubicBezTo>
                    <a:cubicBezTo>
                      <a:pt x="7" y="30"/>
                      <a:pt x="0" y="23"/>
                      <a:pt x="0" y="15"/>
                    </a:cubicBezTo>
                    <a:cubicBezTo>
                      <a:pt x="0" y="7"/>
                      <a:pt x="7" y="0"/>
                      <a:pt x="15" y="0"/>
                    </a:cubicBezTo>
                    <a:cubicBezTo>
                      <a:pt x="24" y="0"/>
                      <a:pt x="30" y="7"/>
                      <a:pt x="30" y="15"/>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3" name="Freeform 161"/>
              <p:cNvSpPr>
                <a:spLocks/>
              </p:cNvSpPr>
              <p:nvPr/>
            </p:nvSpPr>
            <p:spPr bwMode="auto">
              <a:xfrm>
                <a:off x="6732588" y="2482851"/>
                <a:ext cx="49213" cy="265113"/>
              </a:xfrm>
              <a:custGeom>
                <a:avLst/>
                <a:gdLst>
                  <a:gd name="T0" fmla="*/ 59 w 59"/>
                  <a:gd name="T1" fmla="*/ 311 h 311"/>
                  <a:gd name="T2" fmla="*/ 59 w 59"/>
                  <a:gd name="T3" fmla="*/ 311 h 311"/>
                  <a:gd name="T4" fmla="*/ 0 w 59"/>
                  <a:gd name="T5" fmla="*/ 311 h 311"/>
                  <a:gd name="T6" fmla="*/ 0 w 59"/>
                  <a:gd name="T7" fmla="*/ 0 h 311"/>
                  <a:gd name="T8" fmla="*/ 59 w 59"/>
                  <a:gd name="T9" fmla="*/ 0 h 311"/>
                  <a:gd name="T10" fmla="*/ 59 w 59"/>
                  <a:gd name="T11" fmla="*/ 20 h 311"/>
                  <a:gd name="T12" fmla="*/ 20 w 59"/>
                  <a:gd name="T13" fmla="*/ 20 h 311"/>
                  <a:gd name="T14" fmla="*/ 20 w 59"/>
                  <a:gd name="T15" fmla="*/ 291 h 311"/>
                  <a:gd name="T16" fmla="*/ 59 w 59"/>
                  <a:gd name="T17" fmla="*/ 291 h 311"/>
                  <a:gd name="T18" fmla="*/ 59 w 59"/>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1">
                    <a:moveTo>
                      <a:pt x="59" y="311"/>
                    </a:moveTo>
                    <a:lnTo>
                      <a:pt x="59" y="311"/>
                    </a:lnTo>
                    <a:lnTo>
                      <a:pt x="0" y="311"/>
                    </a:lnTo>
                    <a:lnTo>
                      <a:pt x="0" y="0"/>
                    </a:lnTo>
                    <a:lnTo>
                      <a:pt x="59" y="0"/>
                    </a:lnTo>
                    <a:lnTo>
                      <a:pt x="59" y="20"/>
                    </a:lnTo>
                    <a:lnTo>
                      <a:pt x="20" y="20"/>
                    </a:lnTo>
                    <a:lnTo>
                      <a:pt x="20" y="291"/>
                    </a:lnTo>
                    <a:lnTo>
                      <a:pt x="59" y="291"/>
                    </a:lnTo>
                    <a:lnTo>
                      <a:pt x="59" y="31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4" name="Freeform 162"/>
              <p:cNvSpPr>
                <a:spLocks/>
              </p:cNvSpPr>
              <p:nvPr/>
            </p:nvSpPr>
            <p:spPr bwMode="auto">
              <a:xfrm>
                <a:off x="6762750" y="2513013"/>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5" name="Freeform 163"/>
              <p:cNvSpPr>
                <a:spLocks/>
              </p:cNvSpPr>
              <p:nvPr/>
            </p:nvSpPr>
            <p:spPr bwMode="auto">
              <a:xfrm>
                <a:off x="6762750" y="25241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6" name="Freeform 164"/>
              <p:cNvSpPr>
                <a:spLocks/>
              </p:cNvSpPr>
              <p:nvPr/>
            </p:nvSpPr>
            <p:spPr bwMode="auto">
              <a:xfrm>
                <a:off x="6762750" y="25368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7" name="Freeform 165"/>
              <p:cNvSpPr>
                <a:spLocks/>
              </p:cNvSpPr>
              <p:nvPr/>
            </p:nvSpPr>
            <p:spPr bwMode="auto">
              <a:xfrm>
                <a:off x="6762750" y="25495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8" name="Freeform 166"/>
              <p:cNvSpPr>
                <a:spLocks/>
              </p:cNvSpPr>
              <p:nvPr/>
            </p:nvSpPr>
            <p:spPr bwMode="auto">
              <a:xfrm>
                <a:off x="6762750" y="2562226"/>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9" name="Freeform 167"/>
              <p:cNvSpPr>
                <a:spLocks/>
              </p:cNvSpPr>
              <p:nvPr/>
            </p:nvSpPr>
            <p:spPr bwMode="auto">
              <a:xfrm>
                <a:off x="6762750" y="25733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0" name="Freeform 168"/>
              <p:cNvSpPr>
                <a:spLocks/>
              </p:cNvSpPr>
              <p:nvPr/>
            </p:nvSpPr>
            <p:spPr bwMode="auto">
              <a:xfrm>
                <a:off x="6762750" y="2587626"/>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1" name="Freeform 169"/>
              <p:cNvSpPr>
                <a:spLocks/>
              </p:cNvSpPr>
              <p:nvPr/>
            </p:nvSpPr>
            <p:spPr bwMode="auto">
              <a:xfrm>
                <a:off x="6762750" y="25987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2" name="Freeform 170"/>
              <p:cNvSpPr>
                <a:spLocks/>
              </p:cNvSpPr>
              <p:nvPr/>
            </p:nvSpPr>
            <p:spPr bwMode="auto">
              <a:xfrm>
                <a:off x="6762750" y="26114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3" name="Freeform 171"/>
              <p:cNvSpPr>
                <a:spLocks/>
              </p:cNvSpPr>
              <p:nvPr/>
            </p:nvSpPr>
            <p:spPr bwMode="auto">
              <a:xfrm>
                <a:off x="6762750" y="2624138"/>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4" name="Freeform 172"/>
              <p:cNvSpPr>
                <a:spLocks/>
              </p:cNvSpPr>
              <p:nvPr/>
            </p:nvSpPr>
            <p:spPr bwMode="auto">
              <a:xfrm>
                <a:off x="6762750" y="2636838"/>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5" name="Freeform 173"/>
              <p:cNvSpPr>
                <a:spLocks/>
              </p:cNvSpPr>
              <p:nvPr/>
            </p:nvSpPr>
            <p:spPr bwMode="auto">
              <a:xfrm>
                <a:off x="6762750" y="264795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6" name="Freeform 174"/>
              <p:cNvSpPr>
                <a:spLocks/>
              </p:cNvSpPr>
              <p:nvPr/>
            </p:nvSpPr>
            <p:spPr bwMode="auto">
              <a:xfrm>
                <a:off x="6762750" y="26797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7" name="Freeform 175"/>
              <p:cNvSpPr>
                <a:spLocks/>
              </p:cNvSpPr>
              <p:nvPr/>
            </p:nvSpPr>
            <p:spPr bwMode="auto">
              <a:xfrm>
                <a:off x="6762750" y="26924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8" name="Freeform 176"/>
              <p:cNvSpPr>
                <a:spLocks/>
              </p:cNvSpPr>
              <p:nvPr/>
            </p:nvSpPr>
            <p:spPr bwMode="auto">
              <a:xfrm>
                <a:off x="6762750" y="2705101"/>
                <a:ext cx="30163" cy="476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9" name="Freeform 177"/>
              <p:cNvSpPr>
                <a:spLocks/>
              </p:cNvSpPr>
              <p:nvPr/>
            </p:nvSpPr>
            <p:spPr bwMode="auto">
              <a:xfrm>
                <a:off x="6762750" y="2719388"/>
                <a:ext cx="30163" cy="3175"/>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0" name="Freeform 178"/>
              <p:cNvSpPr>
                <a:spLocks/>
              </p:cNvSpPr>
              <p:nvPr/>
            </p:nvSpPr>
            <p:spPr bwMode="auto">
              <a:xfrm>
                <a:off x="6292850" y="2482851"/>
                <a:ext cx="34925" cy="55563"/>
              </a:xfrm>
              <a:custGeom>
                <a:avLst/>
                <a:gdLst>
                  <a:gd name="T0" fmla="*/ 0 w 42"/>
                  <a:gd name="T1" fmla="*/ 48 h 65"/>
                  <a:gd name="T2" fmla="*/ 0 w 42"/>
                  <a:gd name="T3" fmla="*/ 48 h 65"/>
                  <a:gd name="T4" fmla="*/ 17 w 42"/>
                  <a:gd name="T5" fmla="*/ 54 h 65"/>
                  <a:gd name="T6" fmla="*/ 25 w 42"/>
                  <a:gd name="T7" fmla="*/ 52 h 65"/>
                  <a:gd name="T8" fmla="*/ 28 w 42"/>
                  <a:gd name="T9" fmla="*/ 47 h 65"/>
                  <a:gd name="T10" fmla="*/ 26 w 42"/>
                  <a:gd name="T11" fmla="*/ 43 h 65"/>
                  <a:gd name="T12" fmla="*/ 14 w 42"/>
                  <a:gd name="T13" fmla="*/ 36 h 65"/>
                  <a:gd name="T14" fmla="*/ 0 w 42"/>
                  <a:gd name="T15" fmla="*/ 18 h 65"/>
                  <a:gd name="T16" fmla="*/ 6 w 42"/>
                  <a:gd name="T17" fmla="*/ 5 h 65"/>
                  <a:gd name="T18" fmla="*/ 24 w 42"/>
                  <a:gd name="T19" fmla="*/ 0 h 65"/>
                  <a:gd name="T20" fmla="*/ 39 w 42"/>
                  <a:gd name="T21" fmla="*/ 2 h 65"/>
                  <a:gd name="T22" fmla="*/ 39 w 42"/>
                  <a:gd name="T23" fmla="*/ 15 h 65"/>
                  <a:gd name="T24" fmla="*/ 24 w 42"/>
                  <a:gd name="T25" fmla="*/ 11 h 65"/>
                  <a:gd name="T26" fmla="*/ 17 w 42"/>
                  <a:gd name="T27" fmla="*/ 12 h 65"/>
                  <a:gd name="T28" fmla="*/ 14 w 42"/>
                  <a:gd name="T29" fmla="*/ 17 h 65"/>
                  <a:gd name="T30" fmla="*/ 16 w 42"/>
                  <a:gd name="T31" fmla="*/ 22 h 65"/>
                  <a:gd name="T32" fmla="*/ 26 w 42"/>
                  <a:gd name="T33" fmla="*/ 27 h 65"/>
                  <a:gd name="T34" fmla="*/ 38 w 42"/>
                  <a:gd name="T35" fmla="*/ 36 h 65"/>
                  <a:gd name="T36" fmla="*/ 42 w 42"/>
                  <a:gd name="T37" fmla="*/ 46 h 65"/>
                  <a:gd name="T38" fmla="*/ 35 w 42"/>
                  <a:gd name="T39" fmla="*/ 60 h 65"/>
                  <a:gd name="T40" fmla="*/ 17 w 42"/>
                  <a:gd name="T41" fmla="*/ 65 h 65"/>
                  <a:gd name="T42" fmla="*/ 0 w 42"/>
                  <a:gd name="T43" fmla="*/ 61 h 65"/>
                  <a:gd name="T44" fmla="*/ 0 w 42"/>
                  <a:gd name="T45"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5">
                    <a:moveTo>
                      <a:pt x="0" y="48"/>
                    </a:moveTo>
                    <a:lnTo>
                      <a:pt x="0" y="48"/>
                    </a:lnTo>
                    <a:cubicBezTo>
                      <a:pt x="5" y="52"/>
                      <a:pt x="11" y="54"/>
                      <a:pt x="17" y="54"/>
                    </a:cubicBezTo>
                    <a:cubicBezTo>
                      <a:pt x="21" y="54"/>
                      <a:pt x="23" y="53"/>
                      <a:pt x="25" y="52"/>
                    </a:cubicBezTo>
                    <a:cubicBezTo>
                      <a:pt x="27" y="51"/>
                      <a:pt x="28" y="49"/>
                      <a:pt x="28" y="47"/>
                    </a:cubicBezTo>
                    <a:cubicBezTo>
                      <a:pt x="28" y="46"/>
                      <a:pt x="27" y="44"/>
                      <a:pt x="26" y="43"/>
                    </a:cubicBezTo>
                    <a:cubicBezTo>
                      <a:pt x="24" y="41"/>
                      <a:pt x="20" y="39"/>
                      <a:pt x="14" y="36"/>
                    </a:cubicBezTo>
                    <a:cubicBezTo>
                      <a:pt x="4" y="32"/>
                      <a:pt x="0" y="26"/>
                      <a:pt x="0" y="18"/>
                    </a:cubicBezTo>
                    <a:cubicBezTo>
                      <a:pt x="0" y="13"/>
                      <a:pt x="2" y="8"/>
                      <a:pt x="6" y="5"/>
                    </a:cubicBezTo>
                    <a:cubicBezTo>
                      <a:pt x="11" y="2"/>
                      <a:pt x="16" y="0"/>
                      <a:pt x="24" y="0"/>
                    </a:cubicBezTo>
                    <a:cubicBezTo>
                      <a:pt x="30" y="0"/>
                      <a:pt x="35" y="1"/>
                      <a:pt x="39" y="2"/>
                    </a:cubicBezTo>
                    <a:lnTo>
                      <a:pt x="39" y="15"/>
                    </a:lnTo>
                    <a:cubicBezTo>
                      <a:pt x="35" y="12"/>
                      <a:pt x="30" y="11"/>
                      <a:pt x="24" y="11"/>
                    </a:cubicBezTo>
                    <a:cubicBezTo>
                      <a:pt x="21" y="11"/>
                      <a:pt x="18" y="11"/>
                      <a:pt x="17" y="12"/>
                    </a:cubicBezTo>
                    <a:cubicBezTo>
                      <a:pt x="15" y="14"/>
                      <a:pt x="14" y="15"/>
                      <a:pt x="14" y="17"/>
                    </a:cubicBezTo>
                    <a:cubicBezTo>
                      <a:pt x="14" y="19"/>
                      <a:pt x="14" y="20"/>
                      <a:pt x="16" y="22"/>
                    </a:cubicBezTo>
                    <a:cubicBezTo>
                      <a:pt x="17" y="23"/>
                      <a:pt x="20" y="25"/>
                      <a:pt x="26" y="27"/>
                    </a:cubicBezTo>
                    <a:cubicBezTo>
                      <a:pt x="32" y="30"/>
                      <a:pt x="36" y="33"/>
                      <a:pt x="38" y="36"/>
                    </a:cubicBezTo>
                    <a:cubicBezTo>
                      <a:pt x="41" y="39"/>
                      <a:pt x="42" y="42"/>
                      <a:pt x="42" y="46"/>
                    </a:cubicBezTo>
                    <a:cubicBezTo>
                      <a:pt x="42" y="52"/>
                      <a:pt x="40" y="57"/>
                      <a:pt x="35" y="60"/>
                    </a:cubicBezTo>
                    <a:cubicBezTo>
                      <a:pt x="31" y="63"/>
                      <a:pt x="25" y="65"/>
                      <a:pt x="17" y="65"/>
                    </a:cubicBezTo>
                    <a:cubicBezTo>
                      <a:pt x="10" y="65"/>
                      <a:pt x="4" y="63"/>
                      <a:pt x="0" y="61"/>
                    </a:cubicBezTo>
                    <a:lnTo>
                      <a:pt x="0" y="48"/>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1" name="Freeform 179"/>
              <p:cNvSpPr>
                <a:spLocks/>
              </p:cNvSpPr>
              <p:nvPr/>
            </p:nvSpPr>
            <p:spPr bwMode="auto">
              <a:xfrm>
                <a:off x="6334125" y="2482851"/>
                <a:ext cx="34925" cy="55563"/>
              </a:xfrm>
              <a:custGeom>
                <a:avLst/>
                <a:gdLst>
                  <a:gd name="T0" fmla="*/ 0 w 42"/>
                  <a:gd name="T1" fmla="*/ 48 h 65"/>
                  <a:gd name="T2" fmla="*/ 0 w 42"/>
                  <a:gd name="T3" fmla="*/ 48 h 65"/>
                  <a:gd name="T4" fmla="*/ 18 w 42"/>
                  <a:gd name="T5" fmla="*/ 54 h 65"/>
                  <a:gd name="T6" fmla="*/ 26 w 42"/>
                  <a:gd name="T7" fmla="*/ 52 h 65"/>
                  <a:gd name="T8" fmla="*/ 28 w 42"/>
                  <a:gd name="T9" fmla="*/ 47 h 65"/>
                  <a:gd name="T10" fmla="*/ 26 w 42"/>
                  <a:gd name="T11" fmla="*/ 43 h 65"/>
                  <a:gd name="T12" fmla="*/ 15 w 42"/>
                  <a:gd name="T13" fmla="*/ 36 h 65"/>
                  <a:gd name="T14" fmla="*/ 0 w 42"/>
                  <a:gd name="T15" fmla="*/ 18 h 65"/>
                  <a:gd name="T16" fmla="*/ 7 w 42"/>
                  <a:gd name="T17" fmla="*/ 5 h 65"/>
                  <a:gd name="T18" fmla="*/ 24 w 42"/>
                  <a:gd name="T19" fmla="*/ 0 h 65"/>
                  <a:gd name="T20" fmla="*/ 40 w 42"/>
                  <a:gd name="T21" fmla="*/ 2 h 65"/>
                  <a:gd name="T22" fmla="*/ 40 w 42"/>
                  <a:gd name="T23" fmla="*/ 15 h 65"/>
                  <a:gd name="T24" fmla="*/ 25 w 42"/>
                  <a:gd name="T25" fmla="*/ 11 h 65"/>
                  <a:gd name="T26" fmla="*/ 17 w 42"/>
                  <a:gd name="T27" fmla="*/ 12 h 65"/>
                  <a:gd name="T28" fmla="*/ 14 w 42"/>
                  <a:gd name="T29" fmla="*/ 17 h 65"/>
                  <a:gd name="T30" fmla="*/ 16 w 42"/>
                  <a:gd name="T31" fmla="*/ 22 h 65"/>
                  <a:gd name="T32" fmla="*/ 26 w 42"/>
                  <a:gd name="T33" fmla="*/ 27 h 65"/>
                  <a:gd name="T34" fmla="*/ 39 w 42"/>
                  <a:gd name="T35" fmla="*/ 36 h 65"/>
                  <a:gd name="T36" fmla="*/ 42 w 42"/>
                  <a:gd name="T37" fmla="*/ 46 h 65"/>
                  <a:gd name="T38" fmla="*/ 36 w 42"/>
                  <a:gd name="T39" fmla="*/ 60 h 65"/>
                  <a:gd name="T40" fmla="*/ 18 w 42"/>
                  <a:gd name="T41" fmla="*/ 65 h 65"/>
                  <a:gd name="T42" fmla="*/ 0 w 42"/>
                  <a:gd name="T43" fmla="*/ 61 h 65"/>
                  <a:gd name="T44" fmla="*/ 0 w 42"/>
                  <a:gd name="T45"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5">
                    <a:moveTo>
                      <a:pt x="0" y="48"/>
                    </a:moveTo>
                    <a:lnTo>
                      <a:pt x="0" y="48"/>
                    </a:lnTo>
                    <a:cubicBezTo>
                      <a:pt x="5" y="52"/>
                      <a:pt x="11" y="54"/>
                      <a:pt x="18" y="54"/>
                    </a:cubicBezTo>
                    <a:cubicBezTo>
                      <a:pt x="21" y="54"/>
                      <a:pt x="24" y="53"/>
                      <a:pt x="26" y="52"/>
                    </a:cubicBezTo>
                    <a:cubicBezTo>
                      <a:pt x="28" y="51"/>
                      <a:pt x="28" y="49"/>
                      <a:pt x="28" y="47"/>
                    </a:cubicBezTo>
                    <a:cubicBezTo>
                      <a:pt x="28" y="46"/>
                      <a:pt x="28" y="44"/>
                      <a:pt x="26" y="43"/>
                    </a:cubicBezTo>
                    <a:cubicBezTo>
                      <a:pt x="25" y="41"/>
                      <a:pt x="21" y="39"/>
                      <a:pt x="15" y="36"/>
                    </a:cubicBezTo>
                    <a:cubicBezTo>
                      <a:pt x="5" y="32"/>
                      <a:pt x="0" y="26"/>
                      <a:pt x="0" y="18"/>
                    </a:cubicBezTo>
                    <a:cubicBezTo>
                      <a:pt x="0" y="13"/>
                      <a:pt x="2" y="8"/>
                      <a:pt x="7" y="5"/>
                    </a:cubicBezTo>
                    <a:cubicBezTo>
                      <a:pt x="11" y="2"/>
                      <a:pt x="17" y="0"/>
                      <a:pt x="24" y="0"/>
                    </a:cubicBezTo>
                    <a:cubicBezTo>
                      <a:pt x="30" y="0"/>
                      <a:pt x="36" y="1"/>
                      <a:pt x="40" y="2"/>
                    </a:cubicBezTo>
                    <a:lnTo>
                      <a:pt x="40" y="15"/>
                    </a:lnTo>
                    <a:cubicBezTo>
                      <a:pt x="35" y="12"/>
                      <a:pt x="31" y="11"/>
                      <a:pt x="25" y="11"/>
                    </a:cubicBezTo>
                    <a:cubicBezTo>
                      <a:pt x="22" y="11"/>
                      <a:pt x="19" y="11"/>
                      <a:pt x="17" y="12"/>
                    </a:cubicBezTo>
                    <a:cubicBezTo>
                      <a:pt x="15" y="14"/>
                      <a:pt x="14" y="15"/>
                      <a:pt x="14" y="17"/>
                    </a:cubicBezTo>
                    <a:cubicBezTo>
                      <a:pt x="14" y="19"/>
                      <a:pt x="15" y="20"/>
                      <a:pt x="16" y="22"/>
                    </a:cubicBezTo>
                    <a:cubicBezTo>
                      <a:pt x="18" y="23"/>
                      <a:pt x="21" y="25"/>
                      <a:pt x="26" y="27"/>
                    </a:cubicBezTo>
                    <a:cubicBezTo>
                      <a:pt x="32" y="30"/>
                      <a:pt x="37" y="33"/>
                      <a:pt x="39" y="36"/>
                    </a:cubicBezTo>
                    <a:cubicBezTo>
                      <a:pt x="41" y="39"/>
                      <a:pt x="42" y="42"/>
                      <a:pt x="42" y="46"/>
                    </a:cubicBezTo>
                    <a:cubicBezTo>
                      <a:pt x="42" y="52"/>
                      <a:pt x="40" y="57"/>
                      <a:pt x="36" y="60"/>
                    </a:cubicBezTo>
                    <a:cubicBezTo>
                      <a:pt x="32" y="63"/>
                      <a:pt x="26" y="65"/>
                      <a:pt x="18" y="65"/>
                    </a:cubicBezTo>
                    <a:cubicBezTo>
                      <a:pt x="11" y="65"/>
                      <a:pt x="5" y="63"/>
                      <a:pt x="0" y="61"/>
                    </a:cubicBezTo>
                    <a:lnTo>
                      <a:pt x="0" y="48"/>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2" name="Freeform 180"/>
              <p:cNvSpPr>
                <a:spLocks noEditPoints="1"/>
              </p:cNvSpPr>
              <p:nvPr/>
            </p:nvSpPr>
            <p:spPr bwMode="auto">
              <a:xfrm>
                <a:off x="6378575" y="2484438"/>
                <a:ext cx="47625" cy="52388"/>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3" name="Freeform 181"/>
              <p:cNvSpPr>
                <a:spLocks/>
              </p:cNvSpPr>
              <p:nvPr/>
            </p:nvSpPr>
            <p:spPr bwMode="auto">
              <a:xfrm>
                <a:off x="6588125" y="2774951"/>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4" name="Freeform 182"/>
              <p:cNvSpPr>
                <a:spLocks/>
              </p:cNvSpPr>
              <p:nvPr/>
            </p:nvSpPr>
            <p:spPr bwMode="auto">
              <a:xfrm>
                <a:off x="6672263" y="2776538"/>
                <a:ext cx="44450" cy="44450"/>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2"/>
                      <a:pt x="12" y="0"/>
                      <a:pt x="26" y="0"/>
                    </a:cubicBezTo>
                    <a:cubicBezTo>
                      <a:pt x="40" y="0"/>
                      <a:pt x="52" y="12"/>
                      <a:pt x="52" y="26"/>
                    </a:cubicBezTo>
                    <a:cubicBezTo>
                      <a:pt x="52" y="40"/>
                      <a:pt x="40" y="51"/>
                      <a:pt x="26"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5" name="Freeform 183"/>
              <p:cNvSpPr>
                <a:spLocks/>
              </p:cNvSpPr>
              <p:nvPr/>
            </p:nvSpPr>
            <p:spPr bwMode="auto">
              <a:xfrm>
                <a:off x="6704013" y="2568576"/>
                <a:ext cx="33338" cy="9525"/>
              </a:xfrm>
              <a:custGeom>
                <a:avLst/>
                <a:gdLst>
                  <a:gd name="T0" fmla="*/ 40 w 40"/>
                  <a:gd name="T1" fmla="*/ 10 h 10"/>
                  <a:gd name="T2" fmla="*/ 40 w 40"/>
                  <a:gd name="T3" fmla="*/ 10 h 10"/>
                  <a:gd name="T4" fmla="*/ 0 w 40"/>
                  <a:gd name="T5" fmla="*/ 10 h 10"/>
                  <a:gd name="T6" fmla="*/ 0 w 40"/>
                  <a:gd name="T7" fmla="*/ 0 h 10"/>
                  <a:gd name="T8" fmla="*/ 40 w 40"/>
                  <a:gd name="T9" fmla="*/ 0 h 10"/>
                  <a:gd name="T10" fmla="*/ 40 w 40"/>
                  <a:gd name="T11" fmla="*/ 10 h 10"/>
                </a:gdLst>
                <a:ahLst/>
                <a:cxnLst>
                  <a:cxn ang="0">
                    <a:pos x="T0" y="T1"/>
                  </a:cxn>
                  <a:cxn ang="0">
                    <a:pos x="T2" y="T3"/>
                  </a:cxn>
                  <a:cxn ang="0">
                    <a:pos x="T4" y="T5"/>
                  </a:cxn>
                  <a:cxn ang="0">
                    <a:pos x="T6" y="T7"/>
                  </a:cxn>
                  <a:cxn ang="0">
                    <a:pos x="T8" y="T9"/>
                  </a:cxn>
                  <a:cxn ang="0">
                    <a:pos x="T10" y="T11"/>
                  </a:cxn>
                </a:cxnLst>
                <a:rect l="0" t="0" r="r" b="b"/>
                <a:pathLst>
                  <a:path w="40" h="10">
                    <a:moveTo>
                      <a:pt x="40" y="10"/>
                    </a:moveTo>
                    <a:lnTo>
                      <a:pt x="40" y="10"/>
                    </a:lnTo>
                    <a:lnTo>
                      <a:pt x="0" y="10"/>
                    </a:lnTo>
                    <a:lnTo>
                      <a:pt x="0" y="0"/>
                    </a:lnTo>
                    <a:lnTo>
                      <a:pt x="40" y="0"/>
                    </a:lnTo>
                    <a:lnTo>
                      <a:pt x="40" y="10"/>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6" name="Freeform 184"/>
              <p:cNvSpPr>
                <a:spLocks/>
              </p:cNvSpPr>
              <p:nvPr/>
            </p:nvSpPr>
            <p:spPr bwMode="auto">
              <a:xfrm>
                <a:off x="6757988" y="2490788"/>
                <a:ext cx="7938" cy="249238"/>
              </a:xfrm>
              <a:custGeom>
                <a:avLst/>
                <a:gdLst>
                  <a:gd name="T0" fmla="*/ 10 w 10"/>
                  <a:gd name="T1" fmla="*/ 291 h 291"/>
                  <a:gd name="T2" fmla="*/ 10 w 10"/>
                  <a:gd name="T3" fmla="*/ 291 h 291"/>
                  <a:gd name="T4" fmla="*/ 0 w 10"/>
                  <a:gd name="T5" fmla="*/ 291 h 291"/>
                  <a:gd name="T6" fmla="*/ 0 w 10"/>
                  <a:gd name="T7" fmla="*/ 0 h 291"/>
                  <a:gd name="T8" fmla="*/ 10 w 10"/>
                  <a:gd name="T9" fmla="*/ 0 h 291"/>
                  <a:gd name="T10" fmla="*/ 10 w 10"/>
                  <a:gd name="T11" fmla="*/ 291 h 291"/>
                </a:gdLst>
                <a:ahLst/>
                <a:cxnLst>
                  <a:cxn ang="0">
                    <a:pos x="T0" y="T1"/>
                  </a:cxn>
                  <a:cxn ang="0">
                    <a:pos x="T2" y="T3"/>
                  </a:cxn>
                  <a:cxn ang="0">
                    <a:pos x="T4" y="T5"/>
                  </a:cxn>
                  <a:cxn ang="0">
                    <a:pos x="T6" y="T7"/>
                  </a:cxn>
                  <a:cxn ang="0">
                    <a:pos x="T8" y="T9"/>
                  </a:cxn>
                  <a:cxn ang="0">
                    <a:pos x="T10" y="T11"/>
                  </a:cxn>
                </a:cxnLst>
                <a:rect l="0" t="0" r="r" b="b"/>
                <a:pathLst>
                  <a:path w="10" h="291">
                    <a:moveTo>
                      <a:pt x="10" y="291"/>
                    </a:moveTo>
                    <a:lnTo>
                      <a:pt x="10" y="291"/>
                    </a:lnTo>
                    <a:lnTo>
                      <a:pt x="0" y="291"/>
                    </a:lnTo>
                    <a:lnTo>
                      <a:pt x="0" y="0"/>
                    </a:lnTo>
                    <a:lnTo>
                      <a:pt x="10" y="0"/>
                    </a:lnTo>
                    <a:lnTo>
                      <a:pt x="10" y="29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78" name="虚尾箭头 577"/>
            <p:cNvSpPr/>
            <p:nvPr/>
          </p:nvSpPr>
          <p:spPr>
            <a:xfrm>
              <a:off x="1673549" y="3892057"/>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p>
          </p:txBody>
        </p:sp>
        <p:sp>
          <p:nvSpPr>
            <p:cNvPr id="579" name="文本框 578"/>
            <p:cNvSpPr txBox="1"/>
            <p:nvPr/>
          </p:nvSpPr>
          <p:spPr>
            <a:xfrm>
              <a:off x="2560843" y="3892057"/>
              <a:ext cx="1364477"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Centralized</a:t>
              </a:r>
            </a:p>
          </p:txBody>
        </p:sp>
        <p:sp>
          <p:nvSpPr>
            <p:cNvPr id="580" name="文本框 579"/>
            <p:cNvSpPr txBox="1"/>
            <p:nvPr/>
          </p:nvSpPr>
          <p:spPr>
            <a:xfrm>
              <a:off x="4583988" y="3892057"/>
              <a:ext cx="1030615" cy="369332"/>
            </a:xfrm>
            <a:prstGeom prst="rect">
              <a:avLst/>
            </a:prstGeom>
            <a:noFill/>
          </p:spPr>
          <p:txBody>
            <a:bodyPr wrap="none" rtlCol="0">
              <a:spAutoFit/>
            </a:bodyPr>
            <a:lstStyle/>
            <a:p>
              <a:pPr algn="ctr" fontAlgn="ctr"/>
              <a:r>
                <a:rPr lang="en-US" altLang="zh-CN" dirty="0">
                  <a:solidFill>
                    <a:schemeClr val="tx1">
                      <a:lumMod val="95000"/>
                      <a:lumOff val="5000"/>
                    </a:schemeClr>
                  </a:solidFill>
                  <a:latin typeface="Huawei Sans" panose="020C0503030203020204" pitchFamily="34" charset="0"/>
                </a:rPr>
                <a:t>Scale-out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1" name="圆角矩形 580"/>
            <p:cNvSpPr/>
            <p:nvPr/>
          </p:nvSpPr>
          <p:spPr>
            <a:xfrm>
              <a:off x="724314" y="3412043"/>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Architecture</a:t>
              </a:r>
            </a:p>
          </p:txBody>
        </p:sp>
        <p:grpSp>
          <p:nvGrpSpPr>
            <p:cNvPr id="582" name="组合 677"/>
            <p:cNvGrpSpPr>
              <a:grpSpLocks noChangeAspect="1"/>
            </p:cNvGrpSpPr>
            <p:nvPr/>
          </p:nvGrpSpPr>
          <p:grpSpPr bwMode="auto">
            <a:xfrm>
              <a:off x="4762901" y="3147214"/>
              <a:ext cx="672787" cy="720000"/>
              <a:chOff x="7156450" y="2466975"/>
              <a:chExt cx="633413" cy="677863"/>
            </a:xfrm>
            <a:solidFill>
              <a:schemeClr val="bg1">
                <a:lumMod val="50000"/>
              </a:schemeClr>
            </a:solidFill>
          </p:grpSpPr>
          <p:sp>
            <p:nvSpPr>
              <p:cNvPr id="665" name="Freeform 619"/>
              <p:cNvSpPr>
                <a:spLocks/>
              </p:cNvSpPr>
              <p:nvPr/>
            </p:nvSpPr>
            <p:spPr bwMode="auto">
              <a:xfrm>
                <a:off x="7156450" y="2500313"/>
                <a:ext cx="633413" cy="630238"/>
              </a:xfrm>
              <a:custGeom>
                <a:avLst/>
                <a:gdLst>
                  <a:gd name="T0" fmla="*/ 2147483646 w 1347"/>
                  <a:gd name="T1" fmla="*/ 2147483646 h 1337"/>
                  <a:gd name="T2" fmla="*/ 2147483646 w 1347"/>
                  <a:gd name="T3" fmla="*/ 2147483646 h 1337"/>
                  <a:gd name="T4" fmla="*/ 2147483646 w 1347"/>
                  <a:gd name="T5" fmla="*/ 2147483646 h 1337"/>
                  <a:gd name="T6" fmla="*/ 2147483646 w 1347"/>
                  <a:gd name="T7" fmla="*/ 2147483646 h 1337"/>
                  <a:gd name="T8" fmla="*/ 2147483646 w 1347"/>
                  <a:gd name="T9" fmla="*/ 2147483646 h 1337"/>
                  <a:gd name="T10" fmla="*/ 2147483646 w 1347"/>
                  <a:gd name="T11" fmla="*/ 2147483646 h 1337"/>
                  <a:gd name="T12" fmla="*/ 2147483646 w 1347"/>
                  <a:gd name="T13" fmla="*/ 2147483646 h 1337"/>
                  <a:gd name="T14" fmla="*/ 2147483646 w 1347"/>
                  <a:gd name="T15" fmla="*/ 2147483646 h 1337"/>
                  <a:gd name="T16" fmla="*/ 2147483646 w 1347"/>
                  <a:gd name="T17" fmla="*/ 2147483646 h 1337"/>
                  <a:gd name="T18" fmla="*/ 2147483646 w 1347"/>
                  <a:gd name="T19" fmla="*/ 2147483646 h 1337"/>
                  <a:gd name="T20" fmla="*/ 2147483646 w 1347"/>
                  <a:gd name="T21" fmla="*/ 2147483646 h 1337"/>
                  <a:gd name="T22" fmla="*/ 2147483646 w 1347"/>
                  <a:gd name="T23" fmla="*/ 2147483646 h 1337"/>
                  <a:gd name="T24" fmla="*/ 2147483646 w 1347"/>
                  <a:gd name="T25" fmla="*/ 2147483646 h 1337"/>
                  <a:gd name="T26" fmla="*/ 2147483646 w 1347"/>
                  <a:gd name="T27" fmla="*/ 2147483646 h 1337"/>
                  <a:gd name="T28" fmla="*/ 2147483646 w 1347"/>
                  <a:gd name="T29" fmla="*/ 2147483646 h 1337"/>
                  <a:gd name="T30" fmla="*/ 0 w 1347"/>
                  <a:gd name="T31" fmla="*/ 2147483646 h 1337"/>
                  <a:gd name="T32" fmla="*/ 0 w 1347"/>
                  <a:gd name="T33" fmla="*/ 2147483646 h 1337"/>
                  <a:gd name="T34" fmla="*/ 2147483646 w 1347"/>
                  <a:gd name="T35" fmla="*/ 0 h 1337"/>
                  <a:gd name="T36" fmla="*/ 2147483646 w 1347"/>
                  <a:gd name="T37" fmla="*/ 0 h 1337"/>
                  <a:gd name="T38" fmla="*/ 2147483646 w 1347"/>
                  <a:gd name="T39" fmla="*/ 2147483646 h 1337"/>
                  <a:gd name="T40" fmla="*/ 2147483646 w 1347"/>
                  <a:gd name="T41" fmla="*/ 2147483646 h 1337"/>
                  <a:gd name="T42" fmla="*/ 2147483646 w 1347"/>
                  <a:gd name="T43" fmla="*/ 2147483646 h 13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7"/>
                  <a:gd name="T67" fmla="*/ 0 h 1337"/>
                  <a:gd name="T68" fmla="*/ 1347 w 1347"/>
                  <a:gd name="T69" fmla="*/ 1337 h 13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7" h="1337">
                    <a:moveTo>
                      <a:pt x="1257" y="1337"/>
                    </a:moveTo>
                    <a:lnTo>
                      <a:pt x="1257" y="1337"/>
                    </a:lnTo>
                    <a:lnTo>
                      <a:pt x="1006" y="1337"/>
                    </a:lnTo>
                    <a:lnTo>
                      <a:pt x="1006" y="1270"/>
                    </a:lnTo>
                    <a:lnTo>
                      <a:pt x="1257" y="1270"/>
                    </a:lnTo>
                    <a:cubicBezTo>
                      <a:pt x="1269" y="1270"/>
                      <a:pt x="1280" y="1259"/>
                      <a:pt x="1280" y="1247"/>
                    </a:cubicBezTo>
                    <a:lnTo>
                      <a:pt x="1280" y="90"/>
                    </a:lnTo>
                    <a:cubicBezTo>
                      <a:pt x="1280" y="78"/>
                      <a:pt x="1269" y="67"/>
                      <a:pt x="1257" y="67"/>
                    </a:cubicBezTo>
                    <a:lnTo>
                      <a:pt x="90" y="67"/>
                    </a:lnTo>
                    <a:cubicBezTo>
                      <a:pt x="77" y="67"/>
                      <a:pt x="67" y="78"/>
                      <a:pt x="67" y="90"/>
                    </a:cubicBezTo>
                    <a:lnTo>
                      <a:pt x="67" y="1247"/>
                    </a:lnTo>
                    <a:cubicBezTo>
                      <a:pt x="67" y="1259"/>
                      <a:pt x="77" y="1270"/>
                      <a:pt x="90" y="1270"/>
                    </a:cubicBezTo>
                    <a:lnTo>
                      <a:pt x="749" y="1270"/>
                    </a:lnTo>
                    <a:lnTo>
                      <a:pt x="749" y="1337"/>
                    </a:lnTo>
                    <a:lnTo>
                      <a:pt x="90" y="1337"/>
                    </a:lnTo>
                    <a:cubicBezTo>
                      <a:pt x="40" y="1337"/>
                      <a:pt x="0" y="1296"/>
                      <a:pt x="0" y="1247"/>
                    </a:cubicBezTo>
                    <a:lnTo>
                      <a:pt x="0" y="90"/>
                    </a:lnTo>
                    <a:cubicBezTo>
                      <a:pt x="0" y="41"/>
                      <a:pt x="40" y="0"/>
                      <a:pt x="90" y="0"/>
                    </a:cubicBezTo>
                    <a:lnTo>
                      <a:pt x="1257" y="0"/>
                    </a:lnTo>
                    <a:cubicBezTo>
                      <a:pt x="1306" y="0"/>
                      <a:pt x="1347" y="41"/>
                      <a:pt x="1347" y="90"/>
                    </a:cubicBezTo>
                    <a:lnTo>
                      <a:pt x="1347" y="1247"/>
                    </a:lnTo>
                    <a:cubicBezTo>
                      <a:pt x="1347" y="1296"/>
                      <a:pt x="1306" y="1337"/>
                      <a:pt x="1257" y="133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6" name="Freeform 620"/>
              <p:cNvSpPr>
                <a:spLocks/>
              </p:cNvSpPr>
              <p:nvPr/>
            </p:nvSpPr>
            <p:spPr bwMode="auto">
              <a:xfrm>
                <a:off x="7486650"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7" name="Freeform 621"/>
              <p:cNvSpPr>
                <a:spLocks/>
              </p:cNvSpPr>
              <p:nvPr/>
            </p:nvSpPr>
            <p:spPr bwMode="auto">
              <a:xfrm>
                <a:off x="7588250" y="3078163"/>
                <a:ext cx="65088" cy="6508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8" name="Freeform 622"/>
              <p:cNvSpPr>
                <a:spLocks/>
              </p:cNvSpPr>
              <p:nvPr/>
            </p:nvSpPr>
            <p:spPr bwMode="auto">
              <a:xfrm>
                <a:off x="7164388" y="2466975"/>
                <a:ext cx="622300" cy="60325"/>
              </a:xfrm>
              <a:custGeom>
                <a:avLst/>
                <a:gdLst>
                  <a:gd name="T0" fmla="*/ 2147483646 w 1323"/>
                  <a:gd name="T1" fmla="*/ 2147483646 h 128"/>
                  <a:gd name="T2" fmla="*/ 2147483646 w 1323"/>
                  <a:gd name="T3" fmla="*/ 2147483646 h 128"/>
                  <a:gd name="T4" fmla="*/ 2147483646 w 1323"/>
                  <a:gd name="T5" fmla="*/ 2147483646 h 128"/>
                  <a:gd name="T6" fmla="*/ 2147483646 w 1323"/>
                  <a:gd name="T7" fmla="*/ 2147483646 h 128"/>
                  <a:gd name="T8" fmla="*/ 2147483646 w 1323"/>
                  <a:gd name="T9" fmla="*/ 2147483646 h 128"/>
                  <a:gd name="T10" fmla="*/ 2147483646 w 1323"/>
                  <a:gd name="T11" fmla="*/ 2147483646 h 128"/>
                  <a:gd name="T12" fmla="*/ 2147483646 w 1323"/>
                  <a:gd name="T13" fmla="*/ 2147483646 h 128"/>
                  <a:gd name="T14" fmla="*/ 2147483646 w 1323"/>
                  <a:gd name="T15" fmla="*/ 2147483646 h 128"/>
                  <a:gd name="T16" fmla="*/ 2147483646 w 1323"/>
                  <a:gd name="T17" fmla="*/ 2147483646 h 128"/>
                  <a:gd name="T18" fmla="*/ 2147483646 w 1323"/>
                  <a:gd name="T19" fmla="*/ 2147483646 h 128"/>
                  <a:gd name="T20" fmla="*/ 2147483646 w 1323"/>
                  <a:gd name="T21" fmla="*/ 2147483646 h 128"/>
                  <a:gd name="T22" fmla="*/ 2147483646 w 1323"/>
                  <a:gd name="T23" fmla="*/ 0 h 128"/>
                  <a:gd name="T24" fmla="*/ 2147483646 w 1323"/>
                  <a:gd name="T25" fmla="*/ 0 h 128"/>
                  <a:gd name="T26" fmla="*/ 2147483646 w 1323"/>
                  <a:gd name="T27" fmla="*/ 2147483646 h 128"/>
                  <a:gd name="T28" fmla="*/ 2147483646 w 1323"/>
                  <a:gd name="T29" fmla="*/ 2147483646 h 128"/>
                  <a:gd name="T30" fmla="*/ 2147483646 w 1323"/>
                  <a:gd name="T31" fmla="*/ 2147483646 h 128"/>
                  <a:gd name="T32" fmla="*/ 2147483646 w 1323"/>
                  <a:gd name="T33" fmla="*/ 2147483646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3"/>
                  <a:gd name="T52" fmla="*/ 0 h 128"/>
                  <a:gd name="T53" fmla="*/ 1323 w 1323"/>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3" h="128">
                    <a:moveTo>
                      <a:pt x="1301" y="128"/>
                    </a:moveTo>
                    <a:lnTo>
                      <a:pt x="1301" y="128"/>
                    </a:lnTo>
                    <a:cubicBezTo>
                      <a:pt x="1296" y="128"/>
                      <a:pt x="1291" y="126"/>
                      <a:pt x="1287" y="122"/>
                    </a:cubicBezTo>
                    <a:lnTo>
                      <a:pt x="1232" y="66"/>
                    </a:lnTo>
                    <a:cubicBezTo>
                      <a:pt x="1218" y="52"/>
                      <a:pt x="1189" y="40"/>
                      <a:pt x="1169" y="40"/>
                    </a:cubicBezTo>
                    <a:lnTo>
                      <a:pt x="155" y="40"/>
                    </a:lnTo>
                    <a:cubicBezTo>
                      <a:pt x="135" y="40"/>
                      <a:pt x="105" y="52"/>
                      <a:pt x="90" y="65"/>
                    </a:cubicBezTo>
                    <a:lnTo>
                      <a:pt x="36" y="116"/>
                    </a:lnTo>
                    <a:cubicBezTo>
                      <a:pt x="28" y="124"/>
                      <a:pt x="15" y="123"/>
                      <a:pt x="8" y="115"/>
                    </a:cubicBezTo>
                    <a:cubicBezTo>
                      <a:pt x="0" y="107"/>
                      <a:pt x="1" y="95"/>
                      <a:pt x="9" y="87"/>
                    </a:cubicBezTo>
                    <a:lnTo>
                      <a:pt x="63" y="36"/>
                    </a:lnTo>
                    <a:cubicBezTo>
                      <a:pt x="85" y="16"/>
                      <a:pt x="125" y="0"/>
                      <a:pt x="155" y="0"/>
                    </a:cubicBezTo>
                    <a:lnTo>
                      <a:pt x="1169" y="0"/>
                    </a:lnTo>
                    <a:cubicBezTo>
                      <a:pt x="1199" y="0"/>
                      <a:pt x="1239" y="17"/>
                      <a:pt x="1260" y="38"/>
                    </a:cubicBezTo>
                    <a:lnTo>
                      <a:pt x="1315" y="94"/>
                    </a:lnTo>
                    <a:cubicBezTo>
                      <a:pt x="1323" y="102"/>
                      <a:pt x="1323" y="115"/>
                      <a:pt x="1315" y="122"/>
                    </a:cubicBezTo>
                    <a:cubicBezTo>
                      <a:pt x="1311" y="126"/>
                      <a:pt x="1306" y="128"/>
                      <a:pt x="1301" y="1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9" name="Freeform 623"/>
              <p:cNvSpPr>
                <a:spLocks noEditPoints="1"/>
              </p:cNvSpPr>
              <p:nvPr/>
            </p:nvSpPr>
            <p:spPr bwMode="auto">
              <a:xfrm>
                <a:off x="7335838" y="2578100"/>
                <a:ext cx="274638" cy="190500"/>
              </a:xfrm>
              <a:custGeom>
                <a:avLst/>
                <a:gdLst>
                  <a:gd name="T0" fmla="*/ 2147483646 w 585"/>
                  <a:gd name="T1" fmla="*/ 2147483646 h 405"/>
                  <a:gd name="T2" fmla="*/ 2147483646 w 585"/>
                  <a:gd name="T3" fmla="*/ 2147483646 h 405"/>
                  <a:gd name="T4" fmla="*/ 2147483646 w 585"/>
                  <a:gd name="T5" fmla="*/ 2147483646 h 405"/>
                  <a:gd name="T6" fmla="*/ 2147483646 w 585"/>
                  <a:gd name="T7" fmla="*/ 2147483646 h 405"/>
                  <a:gd name="T8" fmla="*/ 2147483646 w 585"/>
                  <a:gd name="T9" fmla="*/ 2147483646 h 405"/>
                  <a:gd name="T10" fmla="*/ 2147483646 w 585"/>
                  <a:gd name="T11" fmla="*/ 2147483646 h 405"/>
                  <a:gd name="T12" fmla="*/ 2147483646 w 585"/>
                  <a:gd name="T13" fmla="*/ 2147483646 h 405"/>
                  <a:gd name="T14" fmla="*/ 2147483646 w 585"/>
                  <a:gd name="T15" fmla="*/ 2147483646 h 405"/>
                  <a:gd name="T16" fmla="*/ 2147483646 w 585"/>
                  <a:gd name="T17" fmla="*/ 2147483646 h 405"/>
                  <a:gd name="T18" fmla="*/ 2147483646 w 585"/>
                  <a:gd name="T19" fmla="*/ 2147483646 h 405"/>
                  <a:gd name="T20" fmla="*/ 2147483646 w 585"/>
                  <a:gd name="T21" fmla="*/ 2147483646 h 405"/>
                  <a:gd name="T22" fmla="*/ 2147483646 w 585"/>
                  <a:gd name="T23" fmla="*/ 2147483646 h 405"/>
                  <a:gd name="T24" fmla="*/ 2147483646 w 585"/>
                  <a:gd name="T25" fmla="*/ 2147483646 h 405"/>
                  <a:gd name="T26" fmla="*/ 2147483646 w 585"/>
                  <a:gd name="T27" fmla="*/ 2147483646 h 405"/>
                  <a:gd name="T28" fmla="*/ 2147483646 w 585"/>
                  <a:gd name="T29" fmla="*/ 2147483646 h 405"/>
                  <a:gd name="T30" fmla="*/ 2147483646 w 585"/>
                  <a:gd name="T31" fmla="*/ 2147483646 h 405"/>
                  <a:gd name="T32" fmla="*/ 2147483646 w 585"/>
                  <a:gd name="T33" fmla="*/ 2147483646 h 405"/>
                  <a:gd name="T34" fmla="*/ 2147483646 w 585"/>
                  <a:gd name="T35" fmla="*/ 2147483646 h 405"/>
                  <a:gd name="T36" fmla="*/ 0 w 585"/>
                  <a:gd name="T37" fmla="*/ 2147483646 h 405"/>
                  <a:gd name="T38" fmla="*/ 2147483646 w 585"/>
                  <a:gd name="T39" fmla="*/ 2147483646 h 405"/>
                  <a:gd name="T40" fmla="*/ 2147483646 w 585"/>
                  <a:gd name="T41" fmla="*/ 0 h 405"/>
                  <a:gd name="T42" fmla="*/ 2147483646 w 585"/>
                  <a:gd name="T43" fmla="*/ 2147483646 h 405"/>
                  <a:gd name="T44" fmla="*/ 2147483646 w 585"/>
                  <a:gd name="T45" fmla="*/ 2147483646 h 405"/>
                  <a:gd name="T46" fmla="*/ 2147483646 w 585"/>
                  <a:gd name="T47" fmla="*/ 2147483646 h 405"/>
                  <a:gd name="T48" fmla="*/ 2147483646 w 585"/>
                  <a:gd name="T49" fmla="*/ 2147483646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5"/>
                  <a:gd name="T76" fmla="*/ 0 h 405"/>
                  <a:gd name="T77" fmla="*/ 585 w 585"/>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5" h="405">
                    <a:moveTo>
                      <a:pt x="139" y="166"/>
                    </a:moveTo>
                    <a:lnTo>
                      <a:pt x="139" y="166"/>
                    </a:lnTo>
                    <a:cubicBezTo>
                      <a:pt x="84" y="166"/>
                      <a:pt x="40" y="210"/>
                      <a:pt x="40" y="265"/>
                    </a:cubicBezTo>
                    <a:cubicBezTo>
                      <a:pt x="40" y="320"/>
                      <a:pt x="84" y="365"/>
                      <a:pt x="139" y="365"/>
                    </a:cubicBezTo>
                    <a:lnTo>
                      <a:pt x="441" y="365"/>
                    </a:lnTo>
                    <a:cubicBezTo>
                      <a:pt x="498" y="365"/>
                      <a:pt x="545" y="318"/>
                      <a:pt x="545" y="261"/>
                    </a:cubicBezTo>
                    <a:cubicBezTo>
                      <a:pt x="545" y="204"/>
                      <a:pt x="498" y="157"/>
                      <a:pt x="441" y="157"/>
                    </a:cubicBezTo>
                    <a:cubicBezTo>
                      <a:pt x="432" y="157"/>
                      <a:pt x="422" y="158"/>
                      <a:pt x="413" y="161"/>
                    </a:cubicBezTo>
                    <a:lnTo>
                      <a:pt x="389" y="167"/>
                    </a:lnTo>
                    <a:lnTo>
                      <a:pt x="388" y="143"/>
                    </a:lnTo>
                    <a:cubicBezTo>
                      <a:pt x="384" y="85"/>
                      <a:pt x="336" y="40"/>
                      <a:pt x="278" y="40"/>
                    </a:cubicBezTo>
                    <a:cubicBezTo>
                      <a:pt x="218" y="40"/>
                      <a:pt x="170" y="87"/>
                      <a:pt x="168" y="147"/>
                    </a:cubicBezTo>
                    <a:lnTo>
                      <a:pt x="167" y="168"/>
                    </a:lnTo>
                    <a:lnTo>
                      <a:pt x="146" y="166"/>
                    </a:lnTo>
                    <a:cubicBezTo>
                      <a:pt x="144" y="166"/>
                      <a:pt x="142" y="166"/>
                      <a:pt x="139" y="166"/>
                    </a:cubicBezTo>
                    <a:close/>
                    <a:moveTo>
                      <a:pt x="441" y="405"/>
                    </a:moveTo>
                    <a:lnTo>
                      <a:pt x="441" y="405"/>
                    </a:lnTo>
                    <a:lnTo>
                      <a:pt x="139" y="405"/>
                    </a:lnTo>
                    <a:cubicBezTo>
                      <a:pt x="62" y="405"/>
                      <a:pt x="0" y="342"/>
                      <a:pt x="0" y="265"/>
                    </a:cubicBezTo>
                    <a:cubicBezTo>
                      <a:pt x="0" y="192"/>
                      <a:pt x="57" y="131"/>
                      <a:pt x="130" y="126"/>
                    </a:cubicBezTo>
                    <a:cubicBezTo>
                      <a:pt x="141" y="54"/>
                      <a:pt x="203" y="0"/>
                      <a:pt x="278" y="0"/>
                    </a:cubicBezTo>
                    <a:cubicBezTo>
                      <a:pt x="349" y="0"/>
                      <a:pt x="410" y="50"/>
                      <a:pt x="424" y="118"/>
                    </a:cubicBezTo>
                    <a:cubicBezTo>
                      <a:pt x="430" y="117"/>
                      <a:pt x="435" y="117"/>
                      <a:pt x="441" y="117"/>
                    </a:cubicBezTo>
                    <a:cubicBezTo>
                      <a:pt x="520" y="117"/>
                      <a:pt x="585" y="182"/>
                      <a:pt x="585" y="261"/>
                    </a:cubicBezTo>
                    <a:cubicBezTo>
                      <a:pt x="585" y="340"/>
                      <a:pt x="520" y="405"/>
                      <a:pt x="441" y="40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0" name="Freeform 624"/>
              <p:cNvSpPr>
                <a:spLocks/>
              </p:cNvSpPr>
              <p:nvPr/>
            </p:nvSpPr>
            <p:spPr bwMode="auto">
              <a:xfrm>
                <a:off x="7299325" y="2767013"/>
                <a:ext cx="117475" cy="74613"/>
              </a:xfrm>
              <a:custGeom>
                <a:avLst/>
                <a:gdLst>
                  <a:gd name="T0" fmla="*/ 2147483646 w 250"/>
                  <a:gd name="T1" fmla="*/ 2147483646 h 157"/>
                  <a:gd name="T2" fmla="*/ 2147483646 w 250"/>
                  <a:gd name="T3" fmla="*/ 2147483646 h 157"/>
                  <a:gd name="T4" fmla="*/ 0 w 250"/>
                  <a:gd name="T5" fmla="*/ 2147483646 h 157"/>
                  <a:gd name="T6" fmla="*/ 0 w 250"/>
                  <a:gd name="T7" fmla="*/ 2147483646 h 157"/>
                  <a:gd name="T8" fmla="*/ 2147483646 w 250"/>
                  <a:gd name="T9" fmla="*/ 2147483646 h 157"/>
                  <a:gd name="T10" fmla="*/ 2147483646 w 250"/>
                  <a:gd name="T11" fmla="*/ 0 h 157"/>
                  <a:gd name="T12" fmla="*/ 2147483646 w 250"/>
                  <a:gd name="T13" fmla="*/ 0 h 157"/>
                  <a:gd name="T14" fmla="*/ 2147483646 w 250"/>
                  <a:gd name="T15" fmla="*/ 2147483646 h 157"/>
                  <a:gd name="T16" fmla="*/ 2147483646 w 250"/>
                  <a:gd name="T17" fmla="*/ 2147483646 h 157"/>
                  <a:gd name="T18" fmla="*/ 2147483646 w 250"/>
                  <a:gd name="T19" fmla="*/ 214748364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157"/>
                  <a:gd name="T32" fmla="*/ 250 w 25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157">
                    <a:moveTo>
                      <a:pt x="13" y="157"/>
                    </a:moveTo>
                    <a:lnTo>
                      <a:pt x="13" y="157"/>
                    </a:lnTo>
                    <a:lnTo>
                      <a:pt x="0" y="157"/>
                    </a:lnTo>
                    <a:lnTo>
                      <a:pt x="0" y="55"/>
                    </a:lnTo>
                    <a:lnTo>
                      <a:pt x="236" y="55"/>
                    </a:lnTo>
                    <a:lnTo>
                      <a:pt x="236" y="0"/>
                    </a:lnTo>
                    <a:lnTo>
                      <a:pt x="250" y="0"/>
                    </a:lnTo>
                    <a:lnTo>
                      <a:pt x="250" y="68"/>
                    </a:lnTo>
                    <a:lnTo>
                      <a:pt x="13" y="68"/>
                    </a:lnTo>
                    <a:lnTo>
                      <a:pt x="13" y="15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1" name="Freeform 626"/>
              <p:cNvSpPr>
                <a:spLocks/>
              </p:cNvSpPr>
              <p:nvPr/>
            </p:nvSpPr>
            <p:spPr bwMode="auto">
              <a:xfrm>
                <a:off x="7527925" y="2767013"/>
                <a:ext cx="144463" cy="74613"/>
              </a:xfrm>
              <a:custGeom>
                <a:avLst/>
                <a:gdLst>
                  <a:gd name="T0" fmla="*/ 2147483646 w 306"/>
                  <a:gd name="T1" fmla="*/ 2147483646 h 157"/>
                  <a:gd name="T2" fmla="*/ 2147483646 w 306"/>
                  <a:gd name="T3" fmla="*/ 2147483646 h 157"/>
                  <a:gd name="T4" fmla="*/ 2147483646 w 306"/>
                  <a:gd name="T5" fmla="*/ 2147483646 h 157"/>
                  <a:gd name="T6" fmla="*/ 2147483646 w 306"/>
                  <a:gd name="T7" fmla="*/ 2147483646 h 157"/>
                  <a:gd name="T8" fmla="*/ 0 w 306"/>
                  <a:gd name="T9" fmla="*/ 2147483646 h 157"/>
                  <a:gd name="T10" fmla="*/ 0 w 306"/>
                  <a:gd name="T11" fmla="*/ 0 h 157"/>
                  <a:gd name="T12" fmla="*/ 2147483646 w 306"/>
                  <a:gd name="T13" fmla="*/ 0 h 157"/>
                  <a:gd name="T14" fmla="*/ 2147483646 w 306"/>
                  <a:gd name="T15" fmla="*/ 2147483646 h 157"/>
                  <a:gd name="T16" fmla="*/ 2147483646 w 306"/>
                  <a:gd name="T17" fmla="*/ 2147483646 h 157"/>
                  <a:gd name="T18" fmla="*/ 2147483646 w 306"/>
                  <a:gd name="T19" fmla="*/ 214748364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57"/>
                  <a:gd name="T32" fmla="*/ 306 w 306"/>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57">
                    <a:moveTo>
                      <a:pt x="306" y="157"/>
                    </a:moveTo>
                    <a:lnTo>
                      <a:pt x="306" y="157"/>
                    </a:lnTo>
                    <a:lnTo>
                      <a:pt x="293" y="157"/>
                    </a:lnTo>
                    <a:lnTo>
                      <a:pt x="293" y="68"/>
                    </a:lnTo>
                    <a:lnTo>
                      <a:pt x="0" y="68"/>
                    </a:lnTo>
                    <a:lnTo>
                      <a:pt x="0" y="0"/>
                    </a:lnTo>
                    <a:lnTo>
                      <a:pt x="13" y="0"/>
                    </a:lnTo>
                    <a:lnTo>
                      <a:pt x="13" y="55"/>
                    </a:lnTo>
                    <a:lnTo>
                      <a:pt x="306" y="55"/>
                    </a:lnTo>
                    <a:lnTo>
                      <a:pt x="306" y="15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2" name="Freeform 627"/>
              <p:cNvSpPr>
                <a:spLocks/>
              </p:cNvSpPr>
              <p:nvPr/>
            </p:nvSpPr>
            <p:spPr bwMode="auto">
              <a:xfrm>
                <a:off x="7467600" y="2767013"/>
                <a:ext cx="6350" cy="95250"/>
              </a:xfrm>
              <a:custGeom>
                <a:avLst/>
                <a:gdLst>
                  <a:gd name="T0" fmla="*/ 2147483646 w 14"/>
                  <a:gd name="T1" fmla="*/ 2147483646 h 202"/>
                  <a:gd name="T2" fmla="*/ 2147483646 w 14"/>
                  <a:gd name="T3" fmla="*/ 2147483646 h 202"/>
                  <a:gd name="T4" fmla="*/ 0 w 14"/>
                  <a:gd name="T5" fmla="*/ 2147483646 h 202"/>
                  <a:gd name="T6" fmla="*/ 0 w 14"/>
                  <a:gd name="T7" fmla="*/ 0 h 202"/>
                  <a:gd name="T8" fmla="*/ 2147483646 w 14"/>
                  <a:gd name="T9" fmla="*/ 0 h 202"/>
                  <a:gd name="T10" fmla="*/ 2147483646 w 14"/>
                  <a:gd name="T11" fmla="*/ 2147483646 h 202"/>
                  <a:gd name="T12" fmla="*/ 0 60000 65536"/>
                  <a:gd name="T13" fmla="*/ 0 60000 65536"/>
                  <a:gd name="T14" fmla="*/ 0 60000 65536"/>
                  <a:gd name="T15" fmla="*/ 0 60000 65536"/>
                  <a:gd name="T16" fmla="*/ 0 60000 65536"/>
                  <a:gd name="T17" fmla="*/ 0 60000 65536"/>
                  <a:gd name="T18" fmla="*/ 0 w 14"/>
                  <a:gd name="T19" fmla="*/ 0 h 202"/>
                  <a:gd name="T20" fmla="*/ 14 w 14"/>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4" h="202">
                    <a:moveTo>
                      <a:pt x="14" y="202"/>
                    </a:moveTo>
                    <a:lnTo>
                      <a:pt x="14" y="202"/>
                    </a:lnTo>
                    <a:lnTo>
                      <a:pt x="0" y="202"/>
                    </a:lnTo>
                    <a:lnTo>
                      <a:pt x="0" y="0"/>
                    </a:lnTo>
                    <a:lnTo>
                      <a:pt x="14" y="0"/>
                    </a:lnTo>
                    <a:lnTo>
                      <a:pt x="14" y="20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3" name="Freeform 628"/>
              <p:cNvSpPr>
                <a:spLocks noEditPoints="1"/>
              </p:cNvSpPr>
              <p:nvPr/>
            </p:nvSpPr>
            <p:spPr bwMode="auto">
              <a:xfrm>
                <a:off x="7240588" y="2836863"/>
                <a:ext cx="125413" cy="65088"/>
              </a:xfrm>
              <a:custGeom>
                <a:avLst/>
                <a:gdLst>
                  <a:gd name="T0" fmla="*/ 2147483646 w 267"/>
                  <a:gd name="T1" fmla="*/ 2147483646 h 141"/>
                  <a:gd name="T2" fmla="*/ 2147483646 w 267"/>
                  <a:gd name="T3" fmla="*/ 2147483646 h 141"/>
                  <a:gd name="T4" fmla="*/ 2147483646 w 267"/>
                  <a:gd name="T5" fmla="*/ 2147483646 h 141"/>
                  <a:gd name="T6" fmla="*/ 2147483646 w 267"/>
                  <a:gd name="T7" fmla="*/ 2147483646 h 141"/>
                  <a:gd name="T8" fmla="*/ 2147483646 w 267"/>
                  <a:gd name="T9" fmla="*/ 2147483646 h 141"/>
                  <a:gd name="T10" fmla="*/ 2147483646 w 267"/>
                  <a:gd name="T11" fmla="*/ 2147483646 h 141"/>
                  <a:gd name="T12" fmla="*/ 2147483646 w 267"/>
                  <a:gd name="T13" fmla="*/ 2147483646 h 141"/>
                  <a:gd name="T14" fmla="*/ 2147483646 w 267"/>
                  <a:gd name="T15" fmla="*/ 2147483646 h 141"/>
                  <a:gd name="T16" fmla="*/ 0 w 267"/>
                  <a:gd name="T17" fmla="*/ 2147483646 h 141"/>
                  <a:gd name="T18" fmla="*/ 2147483646 w 267"/>
                  <a:gd name="T19" fmla="*/ 0 h 141"/>
                  <a:gd name="T20" fmla="*/ 2147483646 w 267"/>
                  <a:gd name="T21" fmla="*/ 2147483646 h 141"/>
                  <a:gd name="T22" fmla="*/ 2147483646 w 267"/>
                  <a:gd name="T23" fmla="*/ 2147483646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141"/>
                  <a:gd name="T38" fmla="*/ 267 w 267"/>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141">
                    <a:moveTo>
                      <a:pt x="134" y="27"/>
                    </a:moveTo>
                    <a:lnTo>
                      <a:pt x="134" y="27"/>
                    </a:lnTo>
                    <a:cubicBezTo>
                      <a:pt x="73" y="27"/>
                      <a:pt x="27" y="50"/>
                      <a:pt x="27" y="71"/>
                    </a:cubicBezTo>
                    <a:cubicBezTo>
                      <a:pt x="27" y="91"/>
                      <a:pt x="73" y="114"/>
                      <a:pt x="134" y="114"/>
                    </a:cubicBezTo>
                    <a:cubicBezTo>
                      <a:pt x="195" y="114"/>
                      <a:pt x="240" y="91"/>
                      <a:pt x="240" y="71"/>
                    </a:cubicBezTo>
                    <a:cubicBezTo>
                      <a:pt x="240" y="50"/>
                      <a:pt x="195" y="27"/>
                      <a:pt x="134" y="27"/>
                    </a:cubicBezTo>
                    <a:close/>
                    <a:moveTo>
                      <a:pt x="134" y="141"/>
                    </a:moveTo>
                    <a:lnTo>
                      <a:pt x="134" y="141"/>
                    </a:lnTo>
                    <a:cubicBezTo>
                      <a:pt x="58" y="141"/>
                      <a:pt x="0" y="111"/>
                      <a:pt x="0" y="71"/>
                    </a:cubicBezTo>
                    <a:cubicBezTo>
                      <a:pt x="0" y="31"/>
                      <a:pt x="58" y="0"/>
                      <a:pt x="134" y="0"/>
                    </a:cubicBezTo>
                    <a:cubicBezTo>
                      <a:pt x="210" y="0"/>
                      <a:pt x="267" y="31"/>
                      <a:pt x="267" y="71"/>
                    </a:cubicBezTo>
                    <a:cubicBezTo>
                      <a:pt x="267" y="111"/>
                      <a:pt x="210" y="141"/>
                      <a:pt x="134" y="14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4" name="Freeform 629"/>
              <p:cNvSpPr>
                <a:spLocks noEditPoints="1"/>
              </p:cNvSpPr>
              <p:nvPr/>
            </p:nvSpPr>
            <p:spPr bwMode="auto">
              <a:xfrm>
                <a:off x="7240588" y="2862263"/>
                <a:ext cx="125413" cy="112713"/>
              </a:xfrm>
              <a:custGeom>
                <a:avLst/>
                <a:gdLst>
                  <a:gd name="T0" fmla="*/ 2147483646 w 267"/>
                  <a:gd name="T1" fmla="*/ 2147483646 h 239"/>
                  <a:gd name="T2" fmla="*/ 2147483646 w 267"/>
                  <a:gd name="T3" fmla="*/ 2147483646 h 239"/>
                  <a:gd name="T4" fmla="*/ 2147483646 w 267"/>
                  <a:gd name="T5" fmla="*/ 2147483646 h 239"/>
                  <a:gd name="T6" fmla="*/ 2147483646 w 267"/>
                  <a:gd name="T7" fmla="*/ 2147483646 h 239"/>
                  <a:gd name="T8" fmla="*/ 2147483646 w 267"/>
                  <a:gd name="T9" fmla="*/ 2147483646 h 239"/>
                  <a:gd name="T10" fmla="*/ 2147483646 w 267"/>
                  <a:gd name="T11" fmla="*/ 2147483646 h 239"/>
                  <a:gd name="T12" fmla="*/ 2147483646 w 267"/>
                  <a:gd name="T13" fmla="*/ 2147483646 h 239"/>
                  <a:gd name="T14" fmla="*/ 2147483646 w 267"/>
                  <a:gd name="T15" fmla="*/ 2147483646 h 239"/>
                  <a:gd name="T16" fmla="*/ 2147483646 w 267"/>
                  <a:gd name="T17" fmla="*/ 2147483646 h 239"/>
                  <a:gd name="T18" fmla="*/ 2147483646 w 267"/>
                  <a:gd name="T19" fmla="*/ 2147483646 h 239"/>
                  <a:gd name="T20" fmla="*/ 0 w 267"/>
                  <a:gd name="T21" fmla="*/ 2147483646 h 239"/>
                  <a:gd name="T22" fmla="*/ 0 w 267"/>
                  <a:gd name="T23" fmla="*/ 2147483646 h 239"/>
                  <a:gd name="T24" fmla="*/ 2147483646 w 267"/>
                  <a:gd name="T25" fmla="*/ 0 h 239"/>
                  <a:gd name="T26" fmla="*/ 2147483646 w 267"/>
                  <a:gd name="T27" fmla="*/ 2147483646 h 239"/>
                  <a:gd name="T28" fmla="*/ 2147483646 w 267"/>
                  <a:gd name="T29" fmla="*/ 2147483646 h 239"/>
                  <a:gd name="T30" fmla="*/ 2147483646 w 267"/>
                  <a:gd name="T31" fmla="*/ 2147483646 h 239"/>
                  <a:gd name="T32" fmla="*/ 2147483646 w 267"/>
                  <a:gd name="T33" fmla="*/ 2147483646 h 239"/>
                  <a:gd name="T34" fmla="*/ 2147483646 w 267"/>
                  <a:gd name="T35" fmla="*/ 2147483646 h 239"/>
                  <a:gd name="T36" fmla="*/ 2147483646 w 267"/>
                  <a:gd name="T37" fmla="*/ 2147483646 h 239"/>
                  <a:gd name="T38" fmla="*/ 2147483646 w 267"/>
                  <a:gd name="T39" fmla="*/ 2147483646 h 239"/>
                  <a:gd name="T40" fmla="*/ 2147483646 w 267"/>
                  <a:gd name="T41" fmla="*/ 2147483646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7"/>
                  <a:gd name="T64" fmla="*/ 0 h 239"/>
                  <a:gd name="T65" fmla="*/ 267 w 267"/>
                  <a:gd name="T66" fmla="*/ 239 h 2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7" h="239">
                    <a:moveTo>
                      <a:pt x="27" y="130"/>
                    </a:moveTo>
                    <a:lnTo>
                      <a:pt x="27" y="130"/>
                    </a:lnTo>
                    <a:lnTo>
                      <a:pt x="27" y="158"/>
                    </a:lnTo>
                    <a:cubicBezTo>
                      <a:pt x="27" y="184"/>
                      <a:pt x="70" y="212"/>
                      <a:pt x="134" y="212"/>
                    </a:cubicBezTo>
                    <a:cubicBezTo>
                      <a:pt x="197" y="212"/>
                      <a:pt x="240" y="184"/>
                      <a:pt x="240" y="158"/>
                    </a:cubicBezTo>
                    <a:lnTo>
                      <a:pt x="240" y="130"/>
                    </a:lnTo>
                    <a:cubicBezTo>
                      <a:pt x="216" y="149"/>
                      <a:pt x="178" y="162"/>
                      <a:pt x="134" y="162"/>
                    </a:cubicBezTo>
                    <a:cubicBezTo>
                      <a:pt x="90" y="162"/>
                      <a:pt x="51" y="149"/>
                      <a:pt x="27" y="130"/>
                    </a:cubicBezTo>
                    <a:close/>
                    <a:moveTo>
                      <a:pt x="134" y="239"/>
                    </a:moveTo>
                    <a:lnTo>
                      <a:pt x="134" y="239"/>
                    </a:lnTo>
                    <a:cubicBezTo>
                      <a:pt x="59" y="239"/>
                      <a:pt x="0" y="204"/>
                      <a:pt x="0" y="158"/>
                    </a:cubicBezTo>
                    <a:lnTo>
                      <a:pt x="0" y="14"/>
                    </a:lnTo>
                    <a:cubicBezTo>
                      <a:pt x="0" y="6"/>
                      <a:pt x="6" y="0"/>
                      <a:pt x="14" y="0"/>
                    </a:cubicBezTo>
                    <a:cubicBezTo>
                      <a:pt x="21" y="0"/>
                      <a:pt x="27" y="6"/>
                      <a:pt x="27" y="14"/>
                    </a:cubicBezTo>
                    <a:lnTo>
                      <a:pt x="27" y="81"/>
                    </a:lnTo>
                    <a:cubicBezTo>
                      <a:pt x="27" y="107"/>
                      <a:pt x="71" y="135"/>
                      <a:pt x="134" y="135"/>
                    </a:cubicBezTo>
                    <a:cubicBezTo>
                      <a:pt x="196" y="135"/>
                      <a:pt x="240" y="107"/>
                      <a:pt x="240" y="81"/>
                    </a:cubicBezTo>
                    <a:lnTo>
                      <a:pt x="240" y="14"/>
                    </a:lnTo>
                    <a:lnTo>
                      <a:pt x="267" y="14"/>
                    </a:lnTo>
                    <a:lnTo>
                      <a:pt x="267" y="158"/>
                    </a:lnTo>
                    <a:cubicBezTo>
                      <a:pt x="267" y="204"/>
                      <a:pt x="208" y="239"/>
                      <a:pt x="134" y="2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5" name="Freeform 630"/>
              <p:cNvSpPr>
                <a:spLocks/>
              </p:cNvSpPr>
              <p:nvPr/>
            </p:nvSpPr>
            <p:spPr bwMode="auto">
              <a:xfrm>
                <a:off x="7353300" y="2905125"/>
                <a:ext cx="12700" cy="25400"/>
              </a:xfrm>
              <a:custGeom>
                <a:avLst/>
                <a:gdLst>
                  <a:gd name="T0" fmla="*/ 2147483646 w 27"/>
                  <a:gd name="T1" fmla="*/ 2147483646 h 55"/>
                  <a:gd name="T2" fmla="*/ 2147483646 w 27"/>
                  <a:gd name="T3" fmla="*/ 2147483646 h 55"/>
                  <a:gd name="T4" fmla="*/ 0 w 27"/>
                  <a:gd name="T5" fmla="*/ 2147483646 h 55"/>
                  <a:gd name="T6" fmla="*/ 0 w 27"/>
                  <a:gd name="T7" fmla="*/ 2147483646 h 55"/>
                  <a:gd name="T8" fmla="*/ 2147483646 w 27"/>
                  <a:gd name="T9" fmla="*/ 0 h 55"/>
                  <a:gd name="T10" fmla="*/ 2147483646 w 27"/>
                  <a:gd name="T11" fmla="*/ 2147483646 h 55"/>
                  <a:gd name="T12" fmla="*/ 2147483646 w 27"/>
                  <a:gd name="T13" fmla="*/ 2147483646 h 55"/>
                  <a:gd name="T14" fmla="*/ 2147483646 w 27"/>
                  <a:gd name="T15" fmla="*/ 2147483646 h 5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5"/>
                  <a:gd name="T26" fmla="*/ 27 w 27"/>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5">
                    <a:moveTo>
                      <a:pt x="14" y="55"/>
                    </a:moveTo>
                    <a:lnTo>
                      <a:pt x="14" y="55"/>
                    </a:lnTo>
                    <a:cubicBezTo>
                      <a:pt x="6" y="55"/>
                      <a:pt x="0" y="49"/>
                      <a:pt x="0" y="42"/>
                    </a:cubicBezTo>
                    <a:lnTo>
                      <a:pt x="0" y="14"/>
                    </a:lnTo>
                    <a:cubicBezTo>
                      <a:pt x="0" y="6"/>
                      <a:pt x="6" y="0"/>
                      <a:pt x="14" y="0"/>
                    </a:cubicBezTo>
                    <a:cubicBezTo>
                      <a:pt x="21" y="0"/>
                      <a:pt x="27" y="6"/>
                      <a:pt x="27" y="14"/>
                    </a:cubicBezTo>
                    <a:lnTo>
                      <a:pt x="27" y="42"/>
                    </a:lnTo>
                    <a:cubicBezTo>
                      <a:pt x="27" y="49"/>
                      <a:pt x="21" y="55"/>
                      <a:pt x="14" y="5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6" name="Freeform 631"/>
              <p:cNvSpPr>
                <a:spLocks/>
              </p:cNvSpPr>
              <p:nvPr/>
            </p:nvSpPr>
            <p:spPr bwMode="auto">
              <a:xfrm>
                <a:off x="7419975" y="2841625"/>
                <a:ext cx="131763" cy="111125"/>
              </a:xfrm>
              <a:custGeom>
                <a:avLst/>
                <a:gdLst>
                  <a:gd name="T0" fmla="*/ 2147483646 w 283"/>
                  <a:gd name="T1" fmla="*/ 2147483646 h 239"/>
                  <a:gd name="T2" fmla="*/ 2147483646 w 283"/>
                  <a:gd name="T3" fmla="*/ 2147483646 h 239"/>
                  <a:gd name="T4" fmla="*/ 2147483646 w 283"/>
                  <a:gd name="T5" fmla="*/ 2147483646 h 239"/>
                  <a:gd name="T6" fmla="*/ 0 w 283"/>
                  <a:gd name="T7" fmla="*/ 2147483646 h 239"/>
                  <a:gd name="T8" fmla="*/ 0 w 283"/>
                  <a:gd name="T9" fmla="*/ 2147483646 h 239"/>
                  <a:gd name="T10" fmla="*/ 2147483646 w 283"/>
                  <a:gd name="T11" fmla="*/ 2147483646 h 239"/>
                  <a:gd name="T12" fmla="*/ 2147483646 w 283"/>
                  <a:gd name="T13" fmla="*/ 2147483646 h 239"/>
                  <a:gd name="T14" fmla="*/ 2147483646 w 283"/>
                  <a:gd name="T15" fmla="*/ 2147483646 h 239"/>
                  <a:gd name="T16" fmla="*/ 2147483646 w 283"/>
                  <a:gd name="T17" fmla="*/ 0 h 239"/>
                  <a:gd name="T18" fmla="*/ 2147483646 w 283"/>
                  <a:gd name="T19" fmla="*/ 0 h 239"/>
                  <a:gd name="T20" fmla="*/ 2147483646 w 283"/>
                  <a:gd name="T21" fmla="*/ 2147483646 h 239"/>
                  <a:gd name="T22" fmla="*/ 2147483646 w 283"/>
                  <a:gd name="T23" fmla="*/ 2147483646 h 239"/>
                  <a:gd name="T24" fmla="*/ 2147483646 w 283"/>
                  <a:gd name="T25" fmla="*/ 2147483646 h 239"/>
                  <a:gd name="T26" fmla="*/ 2147483646 w 283"/>
                  <a:gd name="T27" fmla="*/ 2147483646 h 239"/>
                  <a:gd name="T28" fmla="*/ 2147483646 w 283"/>
                  <a:gd name="T29" fmla="*/ 2147483646 h 239"/>
                  <a:gd name="T30" fmla="*/ 2147483646 w 283"/>
                  <a:gd name="T31" fmla="*/ 2147483646 h 239"/>
                  <a:gd name="T32" fmla="*/ 2147483646 w 283"/>
                  <a:gd name="T33" fmla="*/ 2147483646 h 239"/>
                  <a:gd name="T34" fmla="*/ 2147483646 w 283"/>
                  <a:gd name="T35" fmla="*/ 2147483646 h 239"/>
                  <a:gd name="T36" fmla="*/ 2147483646 w 283"/>
                  <a:gd name="T37" fmla="*/ 2147483646 h 239"/>
                  <a:gd name="T38" fmla="*/ 2147483646 w 283"/>
                  <a:gd name="T39" fmla="*/ 2147483646 h 239"/>
                  <a:gd name="T40" fmla="*/ 2147483646 w 283"/>
                  <a:gd name="T41" fmla="*/ 2147483646 h 239"/>
                  <a:gd name="T42" fmla="*/ 2147483646 w 283"/>
                  <a:gd name="T43" fmla="*/ 2147483646 h 239"/>
                  <a:gd name="T44" fmla="*/ 2147483646 w 283"/>
                  <a:gd name="T45" fmla="*/ 2147483646 h 239"/>
                  <a:gd name="T46" fmla="*/ 2147483646 w 283"/>
                  <a:gd name="T47" fmla="*/ 2147483646 h 239"/>
                  <a:gd name="T48" fmla="*/ 2147483646 w 283"/>
                  <a:gd name="T49" fmla="*/ 2147483646 h 239"/>
                  <a:gd name="T50" fmla="*/ 2147483646 w 283"/>
                  <a:gd name="T51" fmla="*/ 2147483646 h 239"/>
                  <a:gd name="T52" fmla="*/ 2147483646 w 283"/>
                  <a:gd name="T53" fmla="*/ 2147483646 h 239"/>
                  <a:gd name="T54" fmla="*/ 2147483646 w 283"/>
                  <a:gd name="T55" fmla="*/ 2147483646 h 239"/>
                  <a:gd name="T56" fmla="*/ 2147483646 w 283"/>
                  <a:gd name="T57" fmla="*/ 2147483646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3"/>
                  <a:gd name="T88" fmla="*/ 0 h 239"/>
                  <a:gd name="T89" fmla="*/ 283 w 283"/>
                  <a:gd name="T90" fmla="*/ 239 h 2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3" h="239">
                    <a:moveTo>
                      <a:pt x="270" y="239"/>
                    </a:moveTo>
                    <a:lnTo>
                      <a:pt x="270" y="239"/>
                    </a:lnTo>
                    <a:lnTo>
                      <a:pt x="14" y="239"/>
                    </a:lnTo>
                    <a:cubicBezTo>
                      <a:pt x="6" y="239"/>
                      <a:pt x="0" y="233"/>
                      <a:pt x="0" y="226"/>
                    </a:cubicBezTo>
                    <a:lnTo>
                      <a:pt x="0" y="45"/>
                    </a:lnTo>
                    <a:cubicBezTo>
                      <a:pt x="0" y="37"/>
                      <a:pt x="6" y="31"/>
                      <a:pt x="14" y="31"/>
                    </a:cubicBezTo>
                    <a:lnTo>
                      <a:pt x="38" y="31"/>
                    </a:lnTo>
                    <a:lnTo>
                      <a:pt x="46" y="9"/>
                    </a:lnTo>
                    <a:cubicBezTo>
                      <a:pt x="47" y="4"/>
                      <a:pt x="52" y="0"/>
                      <a:pt x="58" y="0"/>
                    </a:cubicBezTo>
                    <a:lnTo>
                      <a:pt x="92" y="0"/>
                    </a:lnTo>
                    <a:cubicBezTo>
                      <a:pt x="98" y="0"/>
                      <a:pt x="103" y="4"/>
                      <a:pt x="105" y="9"/>
                    </a:cubicBezTo>
                    <a:lnTo>
                      <a:pt x="113" y="31"/>
                    </a:lnTo>
                    <a:lnTo>
                      <a:pt x="270" y="31"/>
                    </a:lnTo>
                    <a:cubicBezTo>
                      <a:pt x="277" y="31"/>
                      <a:pt x="283" y="37"/>
                      <a:pt x="283" y="45"/>
                    </a:cubicBezTo>
                    <a:lnTo>
                      <a:pt x="283" y="104"/>
                    </a:lnTo>
                    <a:cubicBezTo>
                      <a:pt x="283" y="111"/>
                      <a:pt x="277" y="117"/>
                      <a:pt x="270" y="117"/>
                    </a:cubicBezTo>
                    <a:cubicBezTo>
                      <a:pt x="262" y="117"/>
                      <a:pt x="256" y="111"/>
                      <a:pt x="256" y="104"/>
                    </a:cubicBezTo>
                    <a:lnTo>
                      <a:pt x="256" y="58"/>
                    </a:lnTo>
                    <a:lnTo>
                      <a:pt x="104" y="58"/>
                    </a:lnTo>
                    <a:cubicBezTo>
                      <a:pt x="98" y="58"/>
                      <a:pt x="93" y="55"/>
                      <a:pt x="92" y="49"/>
                    </a:cubicBezTo>
                    <a:lnTo>
                      <a:pt x="83" y="27"/>
                    </a:lnTo>
                    <a:lnTo>
                      <a:pt x="68" y="27"/>
                    </a:lnTo>
                    <a:lnTo>
                      <a:pt x="60" y="49"/>
                    </a:lnTo>
                    <a:cubicBezTo>
                      <a:pt x="58" y="54"/>
                      <a:pt x="53" y="58"/>
                      <a:pt x="48" y="58"/>
                    </a:cubicBezTo>
                    <a:lnTo>
                      <a:pt x="27" y="58"/>
                    </a:lnTo>
                    <a:lnTo>
                      <a:pt x="27" y="212"/>
                    </a:lnTo>
                    <a:lnTo>
                      <a:pt x="270" y="212"/>
                    </a:lnTo>
                    <a:cubicBezTo>
                      <a:pt x="277" y="212"/>
                      <a:pt x="283" y="218"/>
                      <a:pt x="283" y="226"/>
                    </a:cubicBezTo>
                    <a:cubicBezTo>
                      <a:pt x="283" y="233"/>
                      <a:pt x="277" y="239"/>
                      <a:pt x="270" y="2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7" name="Freeform 632"/>
              <p:cNvSpPr>
                <a:spLocks/>
              </p:cNvSpPr>
              <p:nvPr/>
            </p:nvSpPr>
            <p:spPr bwMode="auto">
              <a:xfrm>
                <a:off x="7418388" y="2882900"/>
                <a:ext cx="157163" cy="71438"/>
              </a:xfrm>
              <a:custGeom>
                <a:avLst/>
                <a:gdLst>
                  <a:gd name="T0" fmla="*/ 2147483646 w 334"/>
                  <a:gd name="T1" fmla="*/ 2147483646 h 151"/>
                  <a:gd name="T2" fmla="*/ 2147483646 w 334"/>
                  <a:gd name="T3" fmla="*/ 2147483646 h 151"/>
                  <a:gd name="T4" fmla="*/ 2147483646 w 334"/>
                  <a:gd name="T5" fmla="*/ 2147483646 h 151"/>
                  <a:gd name="T6" fmla="*/ 2147483646 w 334"/>
                  <a:gd name="T7" fmla="*/ 2147483646 h 151"/>
                  <a:gd name="T8" fmla="*/ 2147483646 w 334"/>
                  <a:gd name="T9" fmla="*/ 2147483646 h 151"/>
                  <a:gd name="T10" fmla="*/ 2147483646 w 334"/>
                  <a:gd name="T11" fmla="*/ 0 h 151"/>
                  <a:gd name="T12" fmla="*/ 2147483646 w 334"/>
                  <a:gd name="T13" fmla="*/ 0 h 151"/>
                  <a:gd name="T14" fmla="*/ 2147483646 w 334"/>
                  <a:gd name="T15" fmla="*/ 2147483646 h 151"/>
                  <a:gd name="T16" fmla="*/ 2147483646 w 334"/>
                  <a:gd name="T17" fmla="*/ 2147483646 h 151"/>
                  <a:gd name="T18" fmla="*/ 2147483646 w 334"/>
                  <a:gd name="T19" fmla="*/ 2147483646 h 151"/>
                  <a:gd name="T20" fmla="*/ 2147483646 w 334"/>
                  <a:gd name="T21" fmla="*/ 2147483646 h 151"/>
                  <a:gd name="T22" fmla="*/ 2147483646 w 334"/>
                  <a:gd name="T23" fmla="*/ 2147483646 h 151"/>
                  <a:gd name="T24" fmla="*/ 2147483646 w 334"/>
                  <a:gd name="T25" fmla="*/ 2147483646 h 151"/>
                  <a:gd name="T26" fmla="*/ 2147483646 w 334"/>
                  <a:gd name="T27" fmla="*/ 2147483646 h 151"/>
                  <a:gd name="T28" fmla="*/ 2147483646 w 334"/>
                  <a:gd name="T29" fmla="*/ 2147483646 h 151"/>
                  <a:gd name="T30" fmla="*/ 2147483646 w 334"/>
                  <a:gd name="T31" fmla="*/ 2147483646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4"/>
                  <a:gd name="T49" fmla="*/ 0 h 151"/>
                  <a:gd name="T50" fmla="*/ 334 w 334"/>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4" h="151">
                    <a:moveTo>
                      <a:pt x="15" y="149"/>
                    </a:moveTo>
                    <a:lnTo>
                      <a:pt x="15" y="149"/>
                    </a:lnTo>
                    <a:cubicBezTo>
                      <a:pt x="13" y="149"/>
                      <a:pt x="12" y="149"/>
                      <a:pt x="10" y="148"/>
                    </a:cubicBezTo>
                    <a:cubicBezTo>
                      <a:pt x="3" y="146"/>
                      <a:pt x="0" y="138"/>
                      <a:pt x="2" y="131"/>
                    </a:cubicBezTo>
                    <a:lnTo>
                      <a:pt x="44" y="9"/>
                    </a:lnTo>
                    <a:cubicBezTo>
                      <a:pt x="46" y="4"/>
                      <a:pt x="51" y="0"/>
                      <a:pt x="57" y="0"/>
                    </a:cubicBezTo>
                    <a:lnTo>
                      <a:pt x="320" y="0"/>
                    </a:lnTo>
                    <a:cubicBezTo>
                      <a:pt x="324" y="0"/>
                      <a:pt x="328" y="2"/>
                      <a:pt x="331" y="6"/>
                    </a:cubicBezTo>
                    <a:cubicBezTo>
                      <a:pt x="333" y="10"/>
                      <a:pt x="334" y="14"/>
                      <a:pt x="332" y="18"/>
                    </a:cubicBezTo>
                    <a:lnTo>
                      <a:pt x="283" y="141"/>
                    </a:lnTo>
                    <a:cubicBezTo>
                      <a:pt x="280" y="148"/>
                      <a:pt x="273" y="151"/>
                      <a:pt x="266" y="148"/>
                    </a:cubicBezTo>
                    <a:cubicBezTo>
                      <a:pt x="259" y="145"/>
                      <a:pt x="256" y="138"/>
                      <a:pt x="258" y="131"/>
                    </a:cubicBezTo>
                    <a:lnTo>
                      <a:pt x="300" y="27"/>
                    </a:lnTo>
                    <a:lnTo>
                      <a:pt x="66" y="27"/>
                    </a:lnTo>
                    <a:lnTo>
                      <a:pt x="27" y="140"/>
                    </a:lnTo>
                    <a:cubicBezTo>
                      <a:pt x="25" y="146"/>
                      <a:pt x="20" y="149"/>
                      <a:pt x="15" y="14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8" name="Freeform 633"/>
              <p:cNvSpPr>
                <a:spLocks noEditPoints="1"/>
              </p:cNvSpPr>
              <p:nvPr/>
            </p:nvSpPr>
            <p:spPr bwMode="auto">
              <a:xfrm>
                <a:off x="7613650" y="2836863"/>
                <a:ext cx="107950" cy="47625"/>
              </a:xfrm>
              <a:custGeom>
                <a:avLst/>
                <a:gdLst>
                  <a:gd name="T0" fmla="*/ 2147483646 w 230"/>
                  <a:gd name="T1" fmla="*/ 2147483646 h 100"/>
                  <a:gd name="T2" fmla="*/ 2147483646 w 230"/>
                  <a:gd name="T3" fmla="*/ 2147483646 h 100"/>
                  <a:gd name="T4" fmla="*/ 2147483646 w 230"/>
                  <a:gd name="T5" fmla="*/ 2147483646 h 100"/>
                  <a:gd name="T6" fmla="*/ 2147483646 w 230"/>
                  <a:gd name="T7" fmla="*/ 2147483646 h 100"/>
                  <a:gd name="T8" fmla="*/ 2147483646 w 230"/>
                  <a:gd name="T9" fmla="*/ 2147483646 h 100"/>
                  <a:gd name="T10" fmla="*/ 2147483646 w 230"/>
                  <a:gd name="T11" fmla="*/ 2147483646 h 100"/>
                  <a:gd name="T12" fmla="*/ 2147483646 w 230"/>
                  <a:gd name="T13" fmla="*/ 2147483646 h 100"/>
                  <a:gd name="T14" fmla="*/ 2147483646 w 230"/>
                  <a:gd name="T15" fmla="*/ 2147483646 h 100"/>
                  <a:gd name="T16" fmla="*/ 0 w 230"/>
                  <a:gd name="T17" fmla="*/ 2147483646 h 100"/>
                  <a:gd name="T18" fmla="*/ 2147483646 w 230"/>
                  <a:gd name="T19" fmla="*/ 0 h 100"/>
                  <a:gd name="T20" fmla="*/ 2147483646 w 230"/>
                  <a:gd name="T21" fmla="*/ 2147483646 h 100"/>
                  <a:gd name="T22" fmla="*/ 2147483646 w 230"/>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100"/>
                  <a:gd name="T38" fmla="*/ 230 w 230"/>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100">
                    <a:moveTo>
                      <a:pt x="115" y="27"/>
                    </a:moveTo>
                    <a:lnTo>
                      <a:pt x="115" y="27"/>
                    </a:lnTo>
                    <a:cubicBezTo>
                      <a:pt x="57" y="27"/>
                      <a:pt x="27" y="44"/>
                      <a:pt x="27" y="50"/>
                    </a:cubicBezTo>
                    <a:cubicBezTo>
                      <a:pt x="27" y="56"/>
                      <a:pt x="57" y="73"/>
                      <a:pt x="115" y="73"/>
                    </a:cubicBezTo>
                    <a:cubicBezTo>
                      <a:pt x="173" y="73"/>
                      <a:pt x="203" y="56"/>
                      <a:pt x="203" y="50"/>
                    </a:cubicBezTo>
                    <a:cubicBezTo>
                      <a:pt x="203" y="44"/>
                      <a:pt x="173" y="27"/>
                      <a:pt x="115" y="27"/>
                    </a:cubicBezTo>
                    <a:close/>
                    <a:moveTo>
                      <a:pt x="115" y="100"/>
                    </a:moveTo>
                    <a:lnTo>
                      <a:pt x="115" y="100"/>
                    </a:lnTo>
                    <a:cubicBezTo>
                      <a:pt x="60" y="100"/>
                      <a:pt x="0" y="84"/>
                      <a:pt x="0" y="50"/>
                    </a:cubicBezTo>
                    <a:cubicBezTo>
                      <a:pt x="0" y="16"/>
                      <a:pt x="60" y="0"/>
                      <a:pt x="115" y="0"/>
                    </a:cubicBezTo>
                    <a:cubicBezTo>
                      <a:pt x="170" y="0"/>
                      <a:pt x="230" y="16"/>
                      <a:pt x="230" y="50"/>
                    </a:cubicBezTo>
                    <a:cubicBezTo>
                      <a:pt x="230" y="84"/>
                      <a:pt x="170" y="100"/>
                      <a:pt x="115" y="10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9" name="Freeform 634"/>
              <p:cNvSpPr>
                <a:spLocks/>
              </p:cNvSpPr>
              <p:nvPr/>
            </p:nvSpPr>
            <p:spPr bwMode="auto">
              <a:xfrm>
                <a:off x="7613650" y="2859088"/>
                <a:ext cx="107950" cy="52388"/>
              </a:xfrm>
              <a:custGeom>
                <a:avLst/>
                <a:gdLst>
                  <a:gd name="T0" fmla="*/ 2147483646 w 230"/>
                  <a:gd name="T1" fmla="*/ 2147483646 h 114"/>
                  <a:gd name="T2" fmla="*/ 2147483646 w 230"/>
                  <a:gd name="T3" fmla="*/ 2147483646 h 114"/>
                  <a:gd name="T4" fmla="*/ 2147483646 w 230"/>
                  <a:gd name="T5" fmla="*/ 2147483646 h 114"/>
                  <a:gd name="T6" fmla="*/ 0 w 230"/>
                  <a:gd name="T7" fmla="*/ 2147483646 h 114"/>
                  <a:gd name="T8" fmla="*/ 0 w 230"/>
                  <a:gd name="T9" fmla="*/ 2147483646 h 114"/>
                  <a:gd name="T10" fmla="*/ 2147483646 w 230"/>
                  <a:gd name="T11" fmla="*/ 0 h 114"/>
                  <a:gd name="T12" fmla="*/ 2147483646 w 230"/>
                  <a:gd name="T13" fmla="*/ 2147483646 h 114"/>
                  <a:gd name="T14" fmla="*/ 2147483646 w 230"/>
                  <a:gd name="T15" fmla="*/ 2147483646 h 114"/>
                  <a:gd name="T16" fmla="*/ 2147483646 w 230"/>
                  <a:gd name="T17" fmla="*/ 2147483646 h 114"/>
                  <a:gd name="T18" fmla="*/ 2147483646 w 230"/>
                  <a:gd name="T19" fmla="*/ 2147483646 h 114"/>
                  <a:gd name="T20" fmla="*/ 2147483646 w 230"/>
                  <a:gd name="T21" fmla="*/ 2147483646 h 114"/>
                  <a:gd name="T22" fmla="*/ 2147483646 w 230"/>
                  <a:gd name="T23" fmla="*/ 0 h 114"/>
                  <a:gd name="T24" fmla="*/ 2147483646 w 230"/>
                  <a:gd name="T25" fmla="*/ 2147483646 h 114"/>
                  <a:gd name="T26" fmla="*/ 2147483646 w 230"/>
                  <a:gd name="T27" fmla="*/ 2147483646 h 114"/>
                  <a:gd name="T28" fmla="*/ 2147483646 w 230"/>
                  <a:gd name="T29" fmla="*/ 2147483646 h 114"/>
                  <a:gd name="T30" fmla="*/ 2147483646 w 230"/>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114"/>
                  <a:gd name="T50" fmla="*/ 230 w 230"/>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114">
                    <a:moveTo>
                      <a:pt x="115" y="114"/>
                    </a:moveTo>
                    <a:lnTo>
                      <a:pt x="115" y="114"/>
                    </a:lnTo>
                    <a:cubicBezTo>
                      <a:pt x="22" y="114"/>
                      <a:pt x="2" y="64"/>
                      <a:pt x="1" y="62"/>
                    </a:cubicBezTo>
                    <a:cubicBezTo>
                      <a:pt x="1" y="60"/>
                      <a:pt x="0" y="59"/>
                      <a:pt x="0" y="57"/>
                    </a:cubicBezTo>
                    <a:lnTo>
                      <a:pt x="0" y="13"/>
                    </a:lnTo>
                    <a:cubicBezTo>
                      <a:pt x="0" y="6"/>
                      <a:pt x="6" y="0"/>
                      <a:pt x="14" y="0"/>
                    </a:cubicBezTo>
                    <a:cubicBezTo>
                      <a:pt x="21" y="0"/>
                      <a:pt x="27" y="6"/>
                      <a:pt x="27" y="13"/>
                    </a:cubicBezTo>
                    <a:lnTo>
                      <a:pt x="27" y="54"/>
                    </a:lnTo>
                    <a:cubicBezTo>
                      <a:pt x="31" y="61"/>
                      <a:pt x="50" y="87"/>
                      <a:pt x="115" y="87"/>
                    </a:cubicBezTo>
                    <a:cubicBezTo>
                      <a:pt x="177" y="87"/>
                      <a:pt x="198" y="65"/>
                      <a:pt x="203" y="58"/>
                    </a:cubicBezTo>
                    <a:lnTo>
                      <a:pt x="203" y="13"/>
                    </a:lnTo>
                    <a:cubicBezTo>
                      <a:pt x="203" y="6"/>
                      <a:pt x="209" y="0"/>
                      <a:pt x="216" y="0"/>
                    </a:cubicBezTo>
                    <a:cubicBezTo>
                      <a:pt x="224" y="0"/>
                      <a:pt x="230" y="6"/>
                      <a:pt x="230" y="13"/>
                    </a:cubicBezTo>
                    <a:lnTo>
                      <a:pt x="230" y="62"/>
                    </a:lnTo>
                    <a:cubicBezTo>
                      <a:pt x="230" y="64"/>
                      <a:pt x="229" y="65"/>
                      <a:pt x="228" y="67"/>
                    </a:cubicBezTo>
                    <a:cubicBezTo>
                      <a:pt x="226" y="72"/>
                      <a:pt x="206" y="114"/>
                      <a:pt x="115" y="11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0" name="Freeform 635"/>
              <p:cNvSpPr>
                <a:spLocks/>
              </p:cNvSpPr>
              <p:nvPr/>
            </p:nvSpPr>
            <p:spPr bwMode="auto">
              <a:xfrm>
                <a:off x="7624763" y="2894013"/>
                <a:ext cx="87313" cy="66675"/>
              </a:xfrm>
              <a:custGeom>
                <a:avLst/>
                <a:gdLst>
                  <a:gd name="T0" fmla="*/ 2147483646 w 184"/>
                  <a:gd name="T1" fmla="*/ 2147483646 h 143"/>
                  <a:gd name="T2" fmla="*/ 2147483646 w 184"/>
                  <a:gd name="T3" fmla="*/ 2147483646 h 143"/>
                  <a:gd name="T4" fmla="*/ 2147483646 w 184"/>
                  <a:gd name="T5" fmla="*/ 2147483646 h 143"/>
                  <a:gd name="T6" fmla="*/ 0 w 184"/>
                  <a:gd name="T7" fmla="*/ 2147483646 h 143"/>
                  <a:gd name="T8" fmla="*/ 0 w 184"/>
                  <a:gd name="T9" fmla="*/ 2147483646 h 143"/>
                  <a:gd name="T10" fmla="*/ 2147483646 w 184"/>
                  <a:gd name="T11" fmla="*/ 0 h 143"/>
                  <a:gd name="T12" fmla="*/ 2147483646 w 184"/>
                  <a:gd name="T13" fmla="*/ 2147483646 h 143"/>
                  <a:gd name="T14" fmla="*/ 2147483646 w 184"/>
                  <a:gd name="T15" fmla="*/ 2147483646 h 143"/>
                  <a:gd name="T16" fmla="*/ 2147483646 w 184"/>
                  <a:gd name="T17" fmla="*/ 2147483646 h 143"/>
                  <a:gd name="T18" fmla="*/ 2147483646 w 184"/>
                  <a:gd name="T19" fmla="*/ 2147483646 h 143"/>
                  <a:gd name="T20" fmla="*/ 2147483646 w 184"/>
                  <a:gd name="T21" fmla="*/ 2147483646 h 143"/>
                  <a:gd name="T22" fmla="*/ 2147483646 w 184"/>
                  <a:gd name="T23" fmla="*/ 0 h 143"/>
                  <a:gd name="T24" fmla="*/ 2147483646 w 184"/>
                  <a:gd name="T25" fmla="*/ 2147483646 h 143"/>
                  <a:gd name="T26" fmla="*/ 2147483646 w 184"/>
                  <a:gd name="T27" fmla="*/ 2147483646 h 143"/>
                  <a:gd name="T28" fmla="*/ 2147483646 w 184"/>
                  <a:gd name="T29" fmla="*/ 2147483646 h 143"/>
                  <a:gd name="T30" fmla="*/ 2147483646 w 184"/>
                  <a:gd name="T31" fmla="*/ 2147483646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43"/>
                  <a:gd name="T50" fmla="*/ 184 w 184"/>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43">
                    <a:moveTo>
                      <a:pt x="92" y="143"/>
                    </a:moveTo>
                    <a:lnTo>
                      <a:pt x="92" y="143"/>
                    </a:lnTo>
                    <a:cubicBezTo>
                      <a:pt x="39" y="143"/>
                      <a:pt x="5" y="110"/>
                      <a:pt x="3" y="109"/>
                    </a:cubicBezTo>
                    <a:cubicBezTo>
                      <a:pt x="1" y="106"/>
                      <a:pt x="0" y="103"/>
                      <a:pt x="0" y="99"/>
                    </a:cubicBezTo>
                    <a:lnTo>
                      <a:pt x="0" y="13"/>
                    </a:lnTo>
                    <a:cubicBezTo>
                      <a:pt x="0" y="6"/>
                      <a:pt x="5" y="0"/>
                      <a:pt x="13" y="0"/>
                    </a:cubicBezTo>
                    <a:cubicBezTo>
                      <a:pt x="20" y="0"/>
                      <a:pt x="26" y="6"/>
                      <a:pt x="26" y="13"/>
                    </a:cubicBezTo>
                    <a:lnTo>
                      <a:pt x="26" y="93"/>
                    </a:lnTo>
                    <a:cubicBezTo>
                      <a:pt x="35" y="100"/>
                      <a:pt x="60" y="117"/>
                      <a:pt x="92" y="117"/>
                    </a:cubicBezTo>
                    <a:cubicBezTo>
                      <a:pt x="125" y="117"/>
                      <a:pt x="148" y="100"/>
                      <a:pt x="157" y="93"/>
                    </a:cubicBezTo>
                    <a:lnTo>
                      <a:pt x="157" y="13"/>
                    </a:lnTo>
                    <a:cubicBezTo>
                      <a:pt x="157" y="6"/>
                      <a:pt x="163" y="0"/>
                      <a:pt x="170" y="0"/>
                    </a:cubicBezTo>
                    <a:cubicBezTo>
                      <a:pt x="178" y="0"/>
                      <a:pt x="184" y="6"/>
                      <a:pt x="184" y="13"/>
                    </a:cubicBezTo>
                    <a:lnTo>
                      <a:pt x="184" y="99"/>
                    </a:lnTo>
                    <a:cubicBezTo>
                      <a:pt x="184" y="103"/>
                      <a:pt x="182" y="106"/>
                      <a:pt x="180" y="108"/>
                    </a:cubicBezTo>
                    <a:cubicBezTo>
                      <a:pt x="178" y="110"/>
                      <a:pt x="145" y="143"/>
                      <a:pt x="92" y="14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1" name="Freeform 636"/>
              <p:cNvSpPr>
                <a:spLocks/>
              </p:cNvSpPr>
              <p:nvPr/>
            </p:nvSpPr>
            <p:spPr bwMode="auto">
              <a:xfrm>
                <a:off x="7300913" y="3005138"/>
                <a:ext cx="17463" cy="30163"/>
              </a:xfrm>
              <a:custGeom>
                <a:avLst/>
                <a:gdLst>
                  <a:gd name="T0" fmla="*/ 2147483646 w 38"/>
                  <a:gd name="T1" fmla="*/ 2147483646 h 66"/>
                  <a:gd name="T2" fmla="*/ 2147483646 w 38"/>
                  <a:gd name="T3" fmla="*/ 2147483646 h 66"/>
                  <a:gd name="T4" fmla="*/ 2147483646 w 38"/>
                  <a:gd name="T5" fmla="*/ 2147483646 h 66"/>
                  <a:gd name="T6" fmla="*/ 2147483646 w 38"/>
                  <a:gd name="T7" fmla="*/ 2147483646 h 66"/>
                  <a:gd name="T8" fmla="*/ 2147483646 w 38"/>
                  <a:gd name="T9" fmla="*/ 2147483646 h 66"/>
                  <a:gd name="T10" fmla="*/ 2147483646 w 38"/>
                  <a:gd name="T11" fmla="*/ 2147483646 h 66"/>
                  <a:gd name="T12" fmla="*/ 2147483646 w 38"/>
                  <a:gd name="T13" fmla="*/ 2147483646 h 66"/>
                  <a:gd name="T14" fmla="*/ 2147483646 w 38"/>
                  <a:gd name="T15" fmla="*/ 2147483646 h 66"/>
                  <a:gd name="T16" fmla="*/ 0 w 38"/>
                  <a:gd name="T17" fmla="*/ 2147483646 h 66"/>
                  <a:gd name="T18" fmla="*/ 0 w 38"/>
                  <a:gd name="T19" fmla="*/ 0 h 66"/>
                  <a:gd name="T20" fmla="*/ 2147483646 w 38"/>
                  <a:gd name="T21" fmla="*/ 0 h 66"/>
                  <a:gd name="T22" fmla="*/ 2147483646 w 38"/>
                  <a:gd name="T23" fmla="*/ 2147483646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66"/>
                  <a:gd name="T38" fmla="*/ 38 w 3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66">
                    <a:moveTo>
                      <a:pt x="38" y="12"/>
                    </a:moveTo>
                    <a:lnTo>
                      <a:pt x="38" y="12"/>
                    </a:lnTo>
                    <a:lnTo>
                      <a:pt x="15" y="12"/>
                    </a:lnTo>
                    <a:lnTo>
                      <a:pt x="15" y="29"/>
                    </a:lnTo>
                    <a:lnTo>
                      <a:pt x="36" y="29"/>
                    </a:lnTo>
                    <a:lnTo>
                      <a:pt x="36" y="40"/>
                    </a:lnTo>
                    <a:lnTo>
                      <a:pt x="15" y="40"/>
                    </a:lnTo>
                    <a:lnTo>
                      <a:pt x="15" y="66"/>
                    </a:lnTo>
                    <a:lnTo>
                      <a:pt x="0" y="66"/>
                    </a:lnTo>
                    <a:lnTo>
                      <a:pt x="0" y="0"/>
                    </a:lnTo>
                    <a:lnTo>
                      <a:pt x="38" y="0"/>
                    </a:lnTo>
                    <a:lnTo>
                      <a:pt x="38" y="1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2" name="Freeform 637"/>
              <p:cNvSpPr>
                <a:spLocks/>
              </p:cNvSpPr>
              <p:nvPr/>
            </p:nvSpPr>
            <p:spPr bwMode="auto">
              <a:xfrm>
                <a:off x="7323138" y="3013075"/>
                <a:ext cx="20638" cy="23813"/>
              </a:xfrm>
              <a:custGeom>
                <a:avLst/>
                <a:gdLst>
                  <a:gd name="T0" fmla="*/ 2147483646 w 45"/>
                  <a:gd name="T1" fmla="*/ 2147483646 h 49"/>
                  <a:gd name="T2" fmla="*/ 2147483646 w 45"/>
                  <a:gd name="T3" fmla="*/ 2147483646 h 49"/>
                  <a:gd name="T4" fmla="*/ 2147483646 w 45"/>
                  <a:gd name="T5" fmla="*/ 2147483646 h 49"/>
                  <a:gd name="T6" fmla="*/ 2147483646 w 45"/>
                  <a:gd name="T7" fmla="*/ 2147483646 h 49"/>
                  <a:gd name="T8" fmla="*/ 2147483646 w 45"/>
                  <a:gd name="T9" fmla="*/ 2147483646 h 49"/>
                  <a:gd name="T10" fmla="*/ 2147483646 w 45"/>
                  <a:gd name="T11" fmla="*/ 2147483646 h 49"/>
                  <a:gd name="T12" fmla="*/ 0 w 45"/>
                  <a:gd name="T13" fmla="*/ 2147483646 h 49"/>
                  <a:gd name="T14" fmla="*/ 0 w 45"/>
                  <a:gd name="T15" fmla="*/ 0 h 49"/>
                  <a:gd name="T16" fmla="*/ 2147483646 w 45"/>
                  <a:gd name="T17" fmla="*/ 0 h 49"/>
                  <a:gd name="T18" fmla="*/ 2147483646 w 45"/>
                  <a:gd name="T19" fmla="*/ 2147483646 h 49"/>
                  <a:gd name="T20" fmla="*/ 2147483646 w 45"/>
                  <a:gd name="T21" fmla="*/ 2147483646 h 49"/>
                  <a:gd name="T22" fmla="*/ 2147483646 w 45"/>
                  <a:gd name="T23" fmla="*/ 2147483646 h 49"/>
                  <a:gd name="T24" fmla="*/ 2147483646 w 45"/>
                  <a:gd name="T25" fmla="*/ 2147483646 h 49"/>
                  <a:gd name="T26" fmla="*/ 2147483646 w 45"/>
                  <a:gd name="T27" fmla="*/ 0 h 49"/>
                  <a:gd name="T28" fmla="*/ 2147483646 w 45"/>
                  <a:gd name="T29" fmla="*/ 0 h 49"/>
                  <a:gd name="T30" fmla="*/ 2147483646 w 45"/>
                  <a:gd name="T31" fmla="*/ 214748364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45" y="47"/>
                    </a:moveTo>
                    <a:lnTo>
                      <a:pt x="45" y="47"/>
                    </a:lnTo>
                    <a:lnTo>
                      <a:pt x="32" y="47"/>
                    </a:lnTo>
                    <a:lnTo>
                      <a:pt x="32" y="40"/>
                    </a:lnTo>
                    <a:lnTo>
                      <a:pt x="31" y="40"/>
                    </a:lnTo>
                    <a:cubicBezTo>
                      <a:pt x="28" y="46"/>
                      <a:pt x="23" y="49"/>
                      <a:pt x="17" y="49"/>
                    </a:cubicBezTo>
                    <a:cubicBezTo>
                      <a:pt x="6" y="49"/>
                      <a:pt x="0" y="42"/>
                      <a:pt x="0" y="29"/>
                    </a:cubicBezTo>
                    <a:lnTo>
                      <a:pt x="0" y="0"/>
                    </a:lnTo>
                    <a:lnTo>
                      <a:pt x="14" y="0"/>
                    </a:lnTo>
                    <a:lnTo>
                      <a:pt x="14" y="27"/>
                    </a:lnTo>
                    <a:cubicBezTo>
                      <a:pt x="14" y="34"/>
                      <a:pt x="17" y="38"/>
                      <a:pt x="22" y="38"/>
                    </a:cubicBezTo>
                    <a:cubicBezTo>
                      <a:pt x="25" y="38"/>
                      <a:pt x="27" y="37"/>
                      <a:pt x="29" y="35"/>
                    </a:cubicBezTo>
                    <a:cubicBezTo>
                      <a:pt x="31" y="33"/>
                      <a:pt x="32" y="31"/>
                      <a:pt x="32" y="27"/>
                    </a:cubicBezTo>
                    <a:lnTo>
                      <a:pt x="32" y="0"/>
                    </a:lnTo>
                    <a:lnTo>
                      <a:pt x="45" y="0"/>
                    </a:lnTo>
                    <a:lnTo>
                      <a:pt x="45" y="4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3" name="Freeform 638"/>
              <p:cNvSpPr>
                <a:spLocks/>
              </p:cNvSpPr>
              <p:nvPr/>
            </p:nvSpPr>
            <p:spPr bwMode="auto">
              <a:xfrm>
                <a:off x="7350125" y="3013075"/>
                <a:ext cx="15875" cy="23813"/>
              </a:xfrm>
              <a:custGeom>
                <a:avLst/>
                <a:gdLst>
                  <a:gd name="T0" fmla="*/ 0 w 35"/>
                  <a:gd name="T1" fmla="*/ 2147483646 h 50"/>
                  <a:gd name="T2" fmla="*/ 0 w 35"/>
                  <a:gd name="T3" fmla="*/ 2147483646 h 50"/>
                  <a:gd name="T4" fmla="*/ 2147483646 w 35"/>
                  <a:gd name="T5" fmla="*/ 2147483646 h 50"/>
                  <a:gd name="T6" fmla="*/ 2147483646 w 35"/>
                  <a:gd name="T7" fmla="*/ 2147483646 h 50"/>
                  <a:gd name="T8" fmla="*/ 2147483646 w 35"/>
                  <a:gd name="T9" fmla="*/ 2147483646 h 50"/>
                  <a:gd name="T10" fmla="*/ 2147483646 w 35"/>
                  <a:gd name="T11" fmla="*/ 2147483646 h 50"/>
                  <a:gd name="T12" fmla="*/ 0 w 35"/>
                  <a:gd name="T13" fmla="*/ 2147483646 h 50"/>
                  <a:gd name="T14" fmla="*/ 2147483646 w 35"/>
                  <a:gd name="T15" fmla="*/ 2147483646 h 50"/>
                  <a:gd name="T16" fmla="*/ 2147483646 w 35"/>
                  <a:gd name="T17" fmla="*/ 0 h 50"/>
                  <a:gd name="T18" fmla="*/ 2147483646 w 35"/>
                  <a:gd name="T19" fmla="*/ 2147483646 h 50"/>
                  <a:gd name="T20" fmla="*/ 2147483646 w 35"/>
                  <a:gd name="T21" fmla="*/ 2147483646 h 50"/>
                  <a:gd name="T22" fmla="*/ 2147483646 w 35"/>
                  <a:gd name="T23" fmla="*/ 2147483646 h 50"/>
                  <a:gd name="T24" fmla="*/ 2147483646 w 35"/>
                  <a:gd name="T25" fmla="*/ 2147483646 h 50"/>
                  <a:gd name="T26" fmla="*/ 2147483646 w 35"/>
                  <a:gd name="T27" fmla="*/ 2147483646 h 50"/>
                  <a:gd name="T28" fmla="*/ 2147483646 w 35"/>
                  <a:gd name="T29" fmla="*/ 2147483646 h 50"/>
                  <a:gd name="T30" fmla="*/ 2147483646 w 35"/>
                  <a:gd name="T31" fmla="*/ 2147483646 h 50"/>
                  <a:gd name="T32" fmla="*/ 2147483646 w 35"/>
                  <a:gd name="T33" fmla="*/ 2147483646 h 50"/>
                  <a:gd name="T34" fmla="*/ 2147483646 w 35"/>
                  <a:gd name="T35" fmla="*/ 2147483646 h 50"/>
                  <a:gd name="T36" fmla="*/ 2147483646 w 35"/>
                  <a:gd name="T37" fmla="*/ 2147483646 h 50"/>
                  <a:gd name="T38" fmla="*/ 2147483646 w 35"/>
                  <a:gd name="T39" fmla="*/ 2147483646 h 50"/>
                  <a:gd name="T40" fmla="*/ 0 w 35"/>
                  <a:gd name="T41" fmla="*/ 2147483646 h 50"/>
                  <a:gd name="T42" fmla="*/ 0 w 35"/>
                  <a:gd name="T43" fmla="*/ 214748364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50"/>
                  <a:gd name="T68" fmla="*/ 35 w 35"/>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50">
                    <a:moveTo>
                      <a:pt x="0" y="36"/>
                    </a:moveTo>
                    <a:lnTo>
                      <a:pt x="0" y="36"/>
                    </a:lnTo>
                    <a:cubicBezTo>
                      <a:pt x="4" y="39"/>
                      <a:pt x="9" y="40"/>
                      <a:pt x="13" y="40"/>
                    </a:cubicBezTo>
                    <a:cubicBezTo>
                      <a:pt x="19" y="40"/>
                      <a:pt x="22" y="39"/>
                      <a:pt x="22" y="35"/>
                    </a:cubicBezTo>
                    <a:cubicBezTo>
                      <a:pt x="22" y="33"/>
                      <a:pt x="20" y="31"/>
                      <a:pt x="15" y="30"/>
                    </a:cubicBezTo>
                    <a:cubicBezTo>
                      <a:pt x="9" y="28"/>
                      <a:pt x="5" y="26"/>
                      <a:pt x="3" y="24"/>
                    </a:cubicBezTo>
                    <a:cubicBezTo>
                      <a:pt x="1" y="22"/>
                      <a:pt x="0" y="19"/>
                      <a:pt x="0" y="15"/>
                    </a:cubicBezTo>
                    <a:cubicBezTo>
                      <a:pt x="0" y="10"/>
                      <a:pt x="1" y="7"/>
                      <a:pt x="5" y="4"/>
                    </a:cubicBezTo>
                    <a:cubicBezTo>
                      <a:pt x="9" y="1"/>
                      <a:pt x="14" y="0"/>
                      <a:pt x="20" y="0"/>
                    </a:cubicBezTo>
                    <a:cubicBezTo>
                      <a:pt x="24" y="0"/>
                      <a:pt x="29" y="1"/>
                      <a:pt x="33" y="2"/>
                    </a:cubicBezTo>
                    <a:lnTo>
                      <a:pt x="33" y="13"/>
                    </a:lnTo>
                    <a:cubicBezTo>
                      <a:pt x="29" y="11"/>
                      <a:pt x="25" y="9"/>
                      <a:pt x="20" y="9"/>
                    </a:cubicBezTo>
                    <a:cubicBezTo>
                      <a:pt x="18" y="9"/>
                      <a:pt x="16" y="10"/>
                      <a:pt x="15" y="11"/>
                    </a:cubicBezTo>
                    <a:cubicBezTo>
                      <a:pt x="14" y="11"/>
                      <a:pt x="13" y="12"/>
                      <a:pt x="13" y="14"/>
                    </a:cubicBezTo>
                    <a:cubicBezTo>
                      <a:pt x="13" y="16"/>
                      <a:pt x="15" y="18"/>
                      <a:pt x="19" y="19"/>
                    </a:cubicBezTo>
                    <a:cubicBezTo>
                      <a:pt x="23" y="20"/>
                      <a:pt x="27" y="22"/>
                      <a:pt x="29" y="23"/>
                    </a:cubicBezTo>
                    <a:cubicBezTo>
                      <a:pt x="31" y="24"/>
                      <a:pt x="33" y="26"/>
                      <a:pt x="34" y="28"/>
                    </a:cubicBezTo>
                    <a:cubicBezTo>
                      <a:pt x="35" y="29"/>
                      <a:pt x="35" y="32"/>
                      <a:pt x="35" y="34"/>
                    </a:cubicBezTo>
                    <a:cubicBezTo>
                      <a:pt x="35" y="39"/>
                      <a:pt x="33" y="43"/>
                      <a:pt x="30" y="46"/>
                    </a:cubicBezTo>
                    <a:cubicBezTo>
                      <a:pt x="26" y="48"/>
                      <a:pt x="20" y="50"/>
                      <a:pt x="14" y="50"/>
                    </a:cubicBezTo>
                    <a:cubicBezTo>
                      <a:pt x="9" y="50"/>
                      <a:pt x="4" y="49"/>
                      <a:pt x="0" y="47"/>
                    </a:cubicBezTo>
                    <a:lnTo>
                      <a:pt x="0" y="3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4" name="Freeform 639"/>
              <p:cNvSpPr>
                <a:spLocks noEditPoints="1"/>
              </p:cNvSpPr>
              <p:nvPr/>
            </p:nvSpPr>
            <p:spPr bwMode="auto">
              <a:xfrm>
                <a:off x="7369175" y="3003550"/>
                <a:ext cx="7938" cy="31750"/>
              </a:xfrm>
              <a:custGeom>
                <a:avLst/>
                <a:gdLst>
                  <a:gd name="T0" fmla="*/ 2147483646 w 16"/>
                  <a:gd name="T1" fmla="*/ 2147483646 h 69"/>
                  <a:gd name="T2" fmla="*/ 2147483646 w 16"/>
                  <a:gd name="T3" fmla="*/ 2147483646 h 69"/>
                  <a:gd name="T4" fmla="*/ 2147483646 w 16"/>
                  <a:gd name="T5" fmla="*/ 2147483646 h 69"/>
                  <a:gd name="T6" fmla="*/ 2147483646 w 16"/>
                  <a:gd name="T7" fmla="*/ 2147483646 h 69"/>
                  <a:gd name="T8" fmla="*/ 2147483646 w 16"/>
                  <a:gd name="T9" fmla="*/ 2147483646 h 69"/>
                  <a:gd name="T10" fmla="*/ 2147483646 w 16"/>
                  <a:gd name="T11" fmla="*/ 2147483646 h 69"/>
                  <a:gd name="T12" fmla="*/ 0 w 16"/>
                  <a:gd name="T13" fmla="*/ 2147483646 h 69"/>
                  <a:gd name="T14" fmla="*/ 0 w 16"/>
                  <a:gd name="T15" fmla="*/ 2147483646 h 69"/>
                  <a:gd name="T16" fmla="*/ 2147483646 w 16"/>
                  <a:gd name="T17" fmla="*/ 2147483646 h 69"/>
                  <a:gd name="T18" fmla="*/ 2147483646 w 16"/>
                  <a:gd name="T19" fmla="*/ 0 h 69"/>
                  <a:gd name="T20" fmla="*/ 2147483646 w 16"/>
                  <a:gd name="T21" fmla="*/ 2147483646 h 69"/>
                  <a:gd name="T22" fmla="*/ 2147483646 w 16"/>
                  <a:gd name="T23" fmla="*/ 2147483646 h 69"/>
                  <a:gd name="T24" fmla="*/ 2147483646 w 16"/>
                  <a:gd name="T25" fmla="*/ 2147483646 h 69"/>
                  <a:gd name="T26" fmla="*/ 2147483646 w 16"/>
                  <a:gd name="T27" fmla="*/ 2147483646 h 69"/>
                  <a:gd name="T28" fmla="*/ 2147483646 w 16"/>
                  <a:gd name="T29" fmla="*/ 2147483646 h 69"/>
                  <a:gd name="T30" fmla="*/ 0 w 16"/>
                  <a:gd name="T31" fmla="*/ 2147483646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9"/>
                  <a:gd name="T50" fmla="*/ 16 w 16"/>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9">
                    <a:moveTo>
                      <a:pt x="1" y="22"/>
                    </a:moveTo>
                    <a:lnTo>
                      <a:pt x="1" y="22"/>
                    </a:lnTo>
                    <a:lnTo>
                      <a:pt x="15" y="22"/>
                    </a:lnTo>
                    <a:lnTo>
                      <a:pt x="15" y="69"/>
                    </a:lnTo>
                    <a:lnTo>
                      <a:pt x="1" y="69"/>
                    </a:lnTo>
                    <a:lnTo>
                      <a:pt x="1" y="22"/>
                    </a:lnTo>
                    <a:close/>
                    <a:moveTo>
                      <a:pt x="0" y="7"/>
                    </a:moveTo>
                    <a:lnTo>
                      <a:pt x="0" y="7"/>
                    </a:lnTo>
                    <a:cubicBezTo>
                      <a:pt x="0" y="5"/>
                      <a:pt x="1" y="3"/>
                      <a:pt x="2" y="2"/>
                    </a:cubicBezTo>
                    <a:cubicBezTo>
                      <a:pt x="4" y="0"/>
                      <a:pt x="6" y="0"/>
                      <a:pt x="8" y="0"/>
                    </a:cubicBezTo>
                    <a:cubicBezTo>
                      <a:pt x="10" y="0"/>
                      <a:pt x="12" y="0"/>
                      <a:pt x="14" y="2"/>
                    </a:cubicBezTo>
                    <a:cubicBezTo>
                      <a:pt x="15" y="3"/>
                      <a:pt x="16" y="5"/>
                      <a:pt x="16" y="7"/>
                    </a:cubicBezTo>
                    <a:cubicBezTo>
                      <a:pt x="16" y="9"/>
                      <a:pt x="15" y="11"/>
                      <a:pt x="14" y="12"/>
                    </a:cubicBezTo>
                    <a:cubicBezTo>
                      <a:pt x="12" y="13"/>
                      <a:pt x="10" y="14"/>
                      <a:pt x="8" y="14"/>
                    </a:cubicBezTo>
                    <a:cubicBezTo>
                      <a:pt x="6" y="14"/>
                      <a:pt x="4" y="13"/>
                      <a:pt x="2" y="12"/>
                    </a:cubicBezTo>
                    <a:cubicBezTo>
                      <a:pt x="1" y="11"/>
                      <a:pt x="0" y="9"/>
                      <a:pt x="0" y="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5" name="Freeform 640"/>
              <p:cNvSpPr>
                <a:spLocks noEditPoints="1"/>
              </p:cNvSpPr>
              <p:nvPr/>
            </p:nvSpPr>
            <p:spPr bwMode="auto">
              <a:xfrm>
                <a:off x="7381875" y="3013075"/>
                <a:ext cx="23813" cy="23813"/>
              </a:xfrm>
              <a:custGeom>
                <a:avLst/>
                <a:gdLst>
                  <a:gd name="T0" fmla="*/ 2147483646 w 51"/>
                  <a:gd name="T1" fmla="*/ 2147483646 h 50"/>
                  <a:gd name="T2" fmla="*/ 2147483646 w 51"/>
                  <a:gd name="T3" fmla="*/ 2147483646 h 50"/>
                  <a:gd name="T4" fmla="*/ 2147483646 w 51"/>
                  <a:gd name="T5" fmla="*/ 2147483646 h 50"/>
                  <a:gd name="T6" fmla="*/ 2147483646 w 51"/>
                  <a:gd name="T7" fmla="*/ 2147483646 h 50"/>
                  <a:gd name="T8" fmla="*/ 2147483646 w 51"/>
                  <a:gd name="T9" fmla="*/ 2147483646 h 50"/>
                  <a:gd name="T10" fmla="*/ 2147483646 w 51"/>
                  <a:gd name="T11" fmla="*/ 2147483646 h 50"/>
                  <a:gd name="T12" fmla="*/ 2147483646 w 51"/>
                  <a:gd name="T13" fmla="*/ 2147483646 h 50"/>
                  <a:gd name="T14" fmla="*/ 0 w 51"/>
                  <a:gd name="T15" fmla="*/ 2147483646 h 50"/>
                  <a:gd name="T16" fmla="*/ 0 w 51"/>
                  <a:gd name="T17" fmla="*/ 2147483646 h 50"/>
                  <a:gd name="T18" fmla="*/ 2147483646 w 51"/>
                  <a:gd name="T19" fmla="*/ 2147483646 h 50"/>
                  <a:gd name="T20" fmla="*/ 2147483646 w 51"/>
                  <a:gd name="T21" fmla="*/ 0 h 50"/>
                  <a:gd name="T22" fmla="*/ 2147483646 w 51"/>
                  <a:gd name="T23" fmla="*/ 2147483646 h 50"/>
                  <a:gd name="T24" fmla="*/ 2147483646 w 51"/>
                  <a:gd name="T25" fmla="*/ 2147483646 h 50"/>
                  <a:gd name="T26" fmla="*/ 2147483646 w 51"/>
                  <a:gd name="T27" fmla="*/ 2147483646 h 50"/>
                  <a:gd name="T28" fmla="*/ 2147483646 w 51"/>
                  <a:gd name="T29" fmla="*/ 2147483646 h 50"/>
                  <a:gd name="T30" fmla="*/ 2147483646 w 51"/>
                  <a:gd name="T31" fmla="*/ 2147483646 h 50"/>
                  <a:gd name="T32" fmla="*/ 0 w 51"/>
                  <a:gd name="T33" fmla="*/ 214748364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14" y="25"/>
                    </a:moveTo>
                    <a:lnTo>
                      <a:pt x="14" y="25"/>
                    </a:lnTo>
                    <a:cubicBezTo>
                      <a:pt x="14" y="34"/>
                      <a:pt x="18" y="39"/>
                      <a:pt x="26" y="39"/>
                    </a:cubicBezTo>
                    <a:cubicBezTo>
                      <a:pt x="33" y="39"/>
                      <a:pt x="37" y="34"/>
                      <a:pt x="37" y="24"/>
                    </a:cubicBezTo>
                    <a:cubicBezTo>
                      <a:pt x="37" y="15"/>
                      <a:pt x="33" y="11"/>
                      <a:pt x="26" y="11"/>
                    </a:cubicBezTo>
                    <a:cubicBezTo>
                      <a:pt x="22" y="11"/>
                      <a:pt x="19" y="12"/>
                      <a:pt x="17" y="14"/>
                    </a:cubicBezTo>
                    <a:cubicBezTo>
                      <a:pt x="15" y="17"/>
                      <a:pt x="14" y="20"/>
                      <a:pt x="14" y="25"/>
                    </a:cubicBezTo>
                    <a:close/>
                    <a:moveTo>
                      <a:pt x="0" y="25"/>
                    </a:moveTo>
                    <a:lnTo>
                      <a:pt x="0" y="25"/>
                    </a:lnTo>
                    <a:cubicBezTo>
                      <a:pt x="0" y="17"/>
                      <a:pt x="3" y="11"/>
                      <a:pt x="7" y="7"/>
                    </a:cubicBezTo>
                    <a:cubicBezTo>
                      <a:pt x="12" y="2"/>
                      <a:pt x="18" y="0"/>
                      <a:pt x="26" y="0"/>
                    </a:cubicBezTo>
                    <a:cubicBezTo>
                      <a:pt x="34" y="0"/>
                      <a:pt x="40" y="2"/>
                      <a:pt x="44" y="7"/>
                    </a:cubicBezTo>
                    <a:cubicBezTo>
                      <a:pt x="49" y="11"/>
                      <a:pt x="51" y="17"/>
                      <a:pt x="51" y="24"/>
                    </a:cubicBezTo>
                    <a:cubicBezTo>
                      <a:pt x="51" y="32"/>
                      <a:pt x="49" y="38"/>
                      <a:pt x="44" y="43"/>
                    </a:cubicBezTo>
                    <a:cubicBezTo>
                      <a:pt x="39" y="47"/>
                      <a:pt x="33" y="50"/>
                      <a:pt x="25" y="50"/>
                    </a:cubicBezTo>
                    <a:cubicBezTo>
                      <a:pt x="18" y="50"/>
                      <a:pt x="12" y="47"/>
                      <a:pt x="7" y="43"/>
                    </a:cubicBezTo>
                    <a:cubicBezTo>
                      <a:pt x="2" y="39"/>
                      <a:pt x="0" y="33"/>
                      <a:pt x="0" y="2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6" name="Freeform 641"/>
              <p:cNvSpPr>
                <a:spLocks/>
              </p:cNvSpPr>
              <p:nvPr/>
            </p:nvSpPr>
            <p:spPr bwMode="auto">
              <a:xfrm>
                <a:off x="7410450" y="3013075"/>
                <a:ext cx="20638" cy="22225"/>
              </a:xfrm>
              <a:custGeom>
                <a:avLst/>
                <a:gdLst>
                  <a:gd name="T0" fmla="*/ 2147483646 w 45"/>
                  <a:gd name="T1" fmla="*/ 2147483646 h 48"/>
                  <a:gd name="T2" fmla="*/ 2147483646 w 45"/>
                  <a:gd name="T3" fmla="*/ 2147483646 h 48"/>
                  <a:gd name="T4" fmla="*/ 2147483646 w 45"/>
                  <a:gd name="T5" fmla="*/ 2147483646 h 48"/>
                  <a:gd name="T6" fmla="*/ 2147483646 w 45"/>
                  <a:gd name="T7" fmla="*/ 2147483646 h 48"/>
                  <a:gd name="T8" fmla="*/ 2147483646 w 45"/>
                  <a:gd name="T9" fmla="*/ 2147483646 h 48"/>
                  <a:gd name="T10" fmla="*/ 2147483646 w 45"/>
                  <a:gd name="T11" fmla="*/ 2147483646 h 48"/>
                  <a:gd name="T12" fmla="*/ 2147483646 w 45"/>
                  <a:gd name="T13" fmla="*/ 2147483646 h 48"/>
                  <a:gd name="T14" fmla="*/ 2147483646 w 45"/>
                  <a:gd name="T15" fmla="*/ 2147483646 h 48"/>
                  <a:gd name="T16" fmla="*/ 0 w 45"/>
                  <a:gd name="T17" fmla="*/ 2147483646 h 48"/>
                  <a:gd name="T18" fmla="*/ 0 w 45"/>
                  <a:gd name="T19" fmla="*/ 2147483646 h 48"/>
                  <a:gd name="T20" fmla="*/ 2147483646 w 45"/>
                  <a:gd name="T21" fmla="*/ 2147483646 h 48"/>
                  <a:gd name="T22" fmla="*/ 2147483646 w 45"/>
                  <a:gd name="T23" fmla="*/ 2147483646 h 48"/>
                  <a:gd name="T24" fmla="*/ 2147483646 w 45"/>
                  <a:gd name="T25" fmla="*/ 2147483646 h 48"/>
                  <a:gd name="T26" fmla="*/ 2147483646 w 45"/>
                  <a:gd name="T27" fmla="*/ 0 h 48"/>
                  <a:gd name="T28" fmla="*/ 2147483646 w 45"/>
                  <a:gd name="T29" fmla="*/ 2147483646 h 48"/>
                  <a:gd name="T30" fmla="*/ 2147483646 w 45"/>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8"/>
                  <a:gd name="T50" fmla="*/ 45 w 45"/>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8">
                    <a:moveTo>
                      <a:pt x="45" y="48"/>
                    </a:moveTo>
                    <a:lnTo>
                      <a:pt x="45" y="48"/>
                    </a:lnTo>
                    <a:lnTo>
                      <a:pt x="31" y="48"/>
                    </a:lnTo>
                    <a:lnTo>
                      <a:pt x="31" y="22"/>
                    </a:lnTo>
                    <a:cubicBezTo>
                      <a:pt x="31" y="14"/>
                      <a:pt x="28" y="11"/>
                      <a:pt x="23" y="11"/>
                    </a:cubicBezTo>
                    <a:cubicBezTo>
                      <a:pt x="20" y="11"/>
                      <a:pt x="18" y="12"/>
                      <a:pt x="16" y="14"/>
                    </a:cubicBezTo>
                    <a:cubicBezTo>
                      <a:pt x="14" y="16"/>
                      <a:pt x="13" y="18"/>
                      <a:pt x="13" y="21"/>
                    </a:cubicBezTo>
                    <a:lnTo>
                      <a:pt x="13" y="48"/>
                    </a:lnTo>
                    <a:lnTo>
                      <a:pt x="0" y="48"/>
                    </a:lnTo>
                    <a:lnTo>
                      <a:pt x="0" y="1"/>
                    </a:lnTo>
                    <a:lnTo>
                      <a:pt x="13" y="1"/>
                    </a:lnTo>
                    <a:lnTo>
                      <a:pt x="13" y="9"/>
                    </a:lnTo>
                    <a:lnTo>
                      <a:pt x="14" y="9"/>
                    </a:lnTo>
                    <a:cubicBezTo>
                      <a:pt x="17" y="3"/>
                      <a:pt x="22" y="0"/>
                      <a:pt x="29" y="0"/>
                    </a:cubicBezTo>
                    <a:cubicBezTo>
                      <a:pt x="39" y="0"/>
                      <a:pt x="45" y="6"/>
                      <a:pt x="45" y="19"/>
                    </a:cubicBezTo>
                    <a:lnTo>
                      <a:pt x="45" y="48"/>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7" name="Freeform 642"/>
              <p:cNvSpPr>
                <a:spLocks/>
              </p:cNvSpPr>
              <p:nvPr/>
            </p:nvSpPr>
            <p:spPr bwMode="auto">
              <a:xfrm>
                <a:off x="7435850" y="3003550"/>
                <a:ext cx="20638" cy="33338"/>
              </a:xfrm>
              <a:custGeom>
                <a:avLst/>
                <a:gdLst>
                  <a:gd name="T0" fmla="*/ 2147483646 w 45"/>
                  <a:gd name="T1" fmla="*/ 2147483646 h 69"/>
                  <a:gd name="T2" fmla="*/ 2147483646 w 45"/>
                  <a:gd name="T3" fmla="*/ 2147483646 h 69"/>
                  <a:gd name="T4" fmla="*/ 2147483646 w 45"/>
                  <a:gd name="T5" fmla="*/ 2147483646 h 69"/>
                  <a:gd name="T6" fmla="*/ 2147483646 w 45"/>
                  <a:gd name="T7" fmla="*/ 2147483646 h 69"/>
                  <a:gd name="T8" fmla="*/ 2147483646 w 45"/>
                  <a:gd name="T9" fmla="*/ 2147483646 h 69"/>
                  <a:gd name="T10" fmla="*/ 2147483646 w 45"/>
                  <a:gd name="T11" fmla="*/ 2147483646 h 69"/>
                  <a:gd name="T12" fmla="*/ 2147483646 w 45"/>
                  <a:gd name="T13" fmla="*/ 2147483646 h 69"/>
                  <a:gd name="T14" fmla="*/ 0 w 45"/>
                  <a:gd name="T15" fmla="*/ 2147483646 h 69"/>
                  <a:gd name="T16" fmla="*/ 2147483646 w 45"/>
                  <a:gd name="T17" fmla="*/ 2147483646 h 69"/>
                  <a:gd name="T18" fmla="*/ 2147483646 w 45"/>
                  <a:gd name="T19" fmla="*/ 0 h 69"/>
                  <a:gd name="T20" fmla="*/ 2147483646 w 45"/>
                  <a:gd name="T21" fmla="*/ 2147483646 h 69"/>
                  <a:gd name="T22" fmla="*/ 2147483646 w 45"/>
                  <a:gd name="T23" fmla="*/ 2147483646 h 69"/>
                  <a:gd name="T24" fmla="*/ 2147483646 w 45"/>
                  <a:gd name="T25" fmla="*/ 2147483646 h 69"/>
                  <a:gd name="T26" fmla="*/ 2147483646 w 45"/>
                  <a:gd name="T27" fmla="*/ 2147483646 h 69"/>
                  <a:gd name="T28" fmla="*/ 2147483646 w 45"/>
                  <a:gd name="T29" fmla="*/ 2147483646 h 69"/>
                  <a:gd name="T30" fmla="*/ 2147483646 w 45"/>
                  <a:gd name="T31" fmla="*/ 2147483646 h 69"/>
                  <a:gd name="T32" fmla="*/ 2147483646 w 45"/>
                  <a:gd name="T33" fmla="*/ 2147483646 h 69"/>
                  <a:gd name="T34" fmla="*/ 2147483646 w 45"/>
                  <a:gd name="T35" fmla="*/ 2147483646 h 69"/>
                  <a:gd name="T36" fmla="*/ 2147483646 w 45"/>
                  <a:gd name="T37" fmla="*/ 2147483646 h 69"/>
                  <a:gd name="T38" fmla="*/ 2147483646 w 45"/>
                  <a:gd name="T39" fmla="*/ 2147483646 h 69"/>
                  <a:gd name="T40" fmla="*/ 2147483646 w 45"/>
                  <a:gd name="T41" fmla="*/ 2147483646 h 69"/>
                  <a:gd name="T42" fmla="*/ 2147483646 w 45"/>
                  <a:gd name="T43" fmla="*/ 2147483646 h 69"/>
                  <a:gd name="T44" fmla="*/ 2147483646 w 45"/>
                  <a:gd name="T45" fmla="*/ 2147483646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69"/>
                  <a:gd name="T71" fmla="*/ 45 w 45"/>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69">
                    <a:moveTo>
                      <a:pt x="1" y="51"/>
                    </a:moveTo>
                    <a:lnTo>
                      <a:pt x="1" y="51"/>
                    </a:lnTo>
                    <a:cubicBezTo>
                      <a:pt x="6" y="55"/>
                      <a:pt x="12" y="57"/>
                      <a:pt x="19" y="57"/>
                    </a:cubicBezTo>
                    <a:cubicBezTo>
                      <a:pt x="23" y="57"/>
                      <a:pt x="26" y="57"/>
                      <a:pt x="28" y="55"/>
                    </a:cubicBezTo>
                    <a:cubicBezTo>
                      <a:pt x="30" y="54"/>
                      <a:pt x="31" y="52"/>
                      <a:pt x="31" y="50"/>
                    </a:cubicBezTo>
                    <a:cubicBezTo>
                      <a:pt x="31" y="48"/>
                      <a:pt x="30" y="47"/>
                      <a:pt x="28" y="45"/>
                    </a:cubicBezTo>
                    <a:cubicBezTo>
                      <a:pt x="27" y="44"/>
                      <a:pt x="23" y="41"/>
                      <a:pt x="16" y="39"/>
                    </a:cubicBezTo>
                    <a:cubicBezTo>
                      <a:pt x="6" y="34"/>
                      <a:pt x="0" y="28"/>
                      <a:pt x="0" y="20"/>
                    </a:cubicBezTo>
                    <a:cubicBezTo>
                      <a:pt x="0" y="13"/>
                      <a:pt x="3" y="9"/>
                      <a:pt x="8" y="5"/>
                    </a:cubicBezTo>
                    <a:cubicBezTo>
                      <a:pt x="12" y="2"/>
                      <a:pt x="18" y="0"/>
                      <a:pt x="26" y="0"/>
                    </a:cubicBezTo>
                    <a:cubicBezTo>
                      <a:pt x="33" y="0"/>
                      <a:pt x="38" y="1"/>
                      <a:pt x="42" y="3"/>
                    </a:cubicBezTo>
                    <a:lnTo>
                      <a:pt x="42" y="16"/>
                    </a:lnTo>
                    <a:cubicBezTo>
                      <a:pt x="38" y="13"/>
                      <a:pt x="33" y="11"/>
                      <a:pt x="27" y="11"/>
                    </a:cubicBezTo>
                    <a:cubicBezTo>
                      <a:pt x="23" y="11"/>
                      <a:pt x="21" y="12"/>
                      <a:pt x="19" y="13"/>
                    </a:cubicBezTo>
                    <a:cubicBezTo>
                      <a:pt x="16" y="14"/>
                      <a:pt x="15" y="16"/>
                      <a:pt x="15" y="18"/>
                    </a:cubicBezTo>
                    <a:cubicBezTo>
                      <a:pt x="15" y="20"/>
                      <a:pt x="16" y="22"/>
                      <a:pt x="18" y="23"/>
                    </a:cubicBezTo>
                    <a:cubicBezTo>
                      <a:pt x="19" y="24"/>
                      <a:pt x="22" y="26"/>
                      <a:pt x="28" y="29"/>
                    </a:cubicBezTo>
                    <a:cubicBezTo>
                      <a:pt x="35" y="32"/>
                      <a:pt x="39" y="35"/>
                      <a:pt x="42" y="38"/>
                    </a:cubicBezTo>
                    <a:cubicBezTo>
                      <a:pt x="44" y="41"/>
                      <a:pt x="45" y="45"/>
                      <a:pt x="45" y="49"/>
                    </a:cubicBezTo>
                    <a:cubicBezTo>
                      <a:pt x="45" y="55"/>
                      <a:pt x="43" y="60"/>
                      <a:pt x="39" y="64"/>
                    </a:cubicBezTo>
                    <a:cubicBezTo>
                      <a:pt x="34" y="67"/>
                      <a:pt x="28" y="69"/>
                      <a:pt x="19" y="69"/>
                    </a:cubicBezTo>
                    <a:cubicBezTo>
                      <a:pt x="12" y="69"/>
                      <a:pt x="6" y="67"/>
                      <a:pt x="1" y="65"/>
                    </a:cubicBezTo>
                    <a:lnTo>
                      <a:pt x="1" y="5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8" name="Freeform 643"/>
              <p:cNvSpPr>
                <a:spLocks/>
              </p:cNvSpPr>
              <p:nvPr/>
            </p:nvSpPr>
            <p:spPr bwMode="auto">
              <a:xfrm>
                <a:off x="7458075" y="3006725"/>
                <a:ext cx="15875" cy="30163"/>
              </a:xfrm>
              <a:custGeom>
                <a:avLst/>
                <a:gdLst>
                  <a:gd name="T0" fmla="*/ 2147483646 w 33"/>
                  <a:gd name="T1" fmla="*/ 2147483646 h 63"/>
                  <a:gd name="T2" fmla="*/ 2147483646 w 33"/>
                  <a:gd name="T3" fmla="*/ 2147483646 h 63"/>
                  <a:gd name="T4" fmla="*/ 2147483646 w 33"/>
                  <a:gd name="T5" fmla="*/ 2147483646 h 63"/>
                  <a:gd name="T6" fmla="*/ 2147483646 w 33"/>
                  <a:gd name="T7" fmla="*/ 2147483646 h 63"/>
                  <a:gd name="T8" fmla="*/ 2147483646 w 33"/>
                  <a:gd name="T9" fmla="*/ 2147483646 h 63"/>
                  <a:gd name="T10" fmla="*/ 0 w 33"/>
                  <a:gd name="T11" fmla="*/ 2147483646 h 63"/>
                  <a:gd name="T12" fmla="*/ 0 w 33"/>
                  <a:gd name="T13" fmla="*/ 2147483646 h 63"/>
                  <a:gd name="T14" fmla="*/ 2147483646 w 33"/>
                  <a:gd name="T15" fmla="*/ 2147483646 h 63"/>
                  <a:gd name="T16" fmla="*/ 2147483646 w 33"/>
                  <a:gd name="T17" fmla="*/ 2147483646 h 63"/>
                  <a:gd name="T18" fmla="*/ 2147483646 w 33"/>
                  <a:gd name="T19" fmla="*/ 0 h 63"/>
                  <a:gd name="T20" fmla="*/ 2147483646 w 33"/>
                  <a:gd name="T21" fmla="*/ 2147483646 h 63"/>
                  <a:gd name="T22" fmla="*/ 2147483646 w 33"/>
                  <a:gd name="T23" fmla="*/ 2147483646 h 63"/>
                  <a:gd name="T24" fmla="*/ 2147483646 w 33"/>
                  <a:gd name="T25" fmla="*/ 2147483646 h 63"/>
                  <a:gd name="T26" fmla="*/ 2147483646 w 33"/>
                  <a:gd name="T27" fmla="*/ 2147483646 h 63"/>
                  <a:gd name="T28" fmla="*/ 2147483646 w 33"/>
                  <a:gd name="T29" fmla="*/ 2147483646 h 63"/>
                  <a:gd name="T30" fmla="*/ 2147483646 w 33"/>
                  <a:gd name="T31" fmla="*/ 2147483646 h 63"/>
                  <a:gd name="T32" fmla="*/ 2147483646 w 33"/>
                  <a:gd name="T33" fmla="*/ 2147483646 h 63"/>
                  <a:gd name="T34" fmla="*/ 2147483646 w 33"/>
                  <a:gd name="T35" fmla="*/ 2147483646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63"/>
                  <a:gd name="T56" fmla="*/ 33 w 33"/>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63">
                    <a:moveTo>
                      <a:pt x="33" y="61"/>
                    </a:moveTo>
                    <a:lnTo>
                      <a:pt x="33" y="61"/>
                    </a:lnTo>
                    <a:cubicBezTo>
                      <a:pt x="31" y="62"/>
                      <a:pt x="27" y="63"/>
                      <a:pt x="23" y="63"/>
                    </a:cubicBezTo>
                    <a:cubicBezTo>
                      <a:pt x="13" y="63"/>
                      <a:pt x="8" y="57"/>
                      <a:pt x="8" y="47"/>
                    </a:cubicBezTo>
                    <a:lnTo>
                      <a:pt x="8" y="24"/>
                    </a:lnTo>
                    <a:lnTo>
                      <a:pt x="0" y="24"/>
                    </a:lnTo>
                    <a:lnTo>
                      <a:pt x="0" y="14"/>
                    </a:lnTo>
                    <a:lnTo>
                      <a:pt x="8" y="14"/>
                    </a:lnTo>
                    <a:lnTo>
                      <a:pt x="8" y="4"/>
                    </a:lnTo>
                    <a:lnTo>
                      <a:pt x="22" y="0"/>
                    </a:lnTo>
                    <a:lnTo>
                      <a:pt x="22" y="14"/>
                    </a:lnTo>
                    <a:lnTo>
                      <a:pt x="33" y="14"/>
                    </a:lnTo>
                    <a:lnTo>
                      <a:pt x="33" y="24"/>
                    </a:lnTo>
                    <a:lnTo>
                      <a:pt x="22" y="24"/>
                    </a:lnTo>
                    <a:lnTo>
                      <a:pt x="22" y="44"/>
                    </a:lnTo>
                    <a:cubicBezTo>
                      <a:pt x="22" y="49"/>
                      <a:pt x="24" y="52"/>
                      <a:pt x="28" y="52"/>
                    </a:cubicBezTo>
                    <a:cubicBezTo>
                      <a:pt x="29" y="52"/>
                      <a:pt x="31" y="51"/>
                      <a:pt x="33" y="51"/>
                    </a:cubicBezTo>
                    <a:lnTo>
                      <a:pt x="33" y="61"/>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9" name="Freeform 644"/>
              <p:cNvSpPr>
                <a:spLocks noEditPoints="1"/>
              </p:cNvSpPr>
              <p:nvPr/>
            </p:nvSpPr>
            <p:spPr bwMode="auto">
              <a:xfrm>
                <a:off x="7475538" y="3013075"/>
                <a:ext cx="23813" cy="23813"/>
              </a:xfrm>
              <a:custGeom>
                <a:avLst/>
                <a:gdLst>
                  <a:gd name="T0" fmla="*/ 2147483646 w 50"/>
                  <a:gd name="T1" fmla="*/ 2147483646 h 50"/>
                  <a:gd name="T2" fmla="*/ 2147483646 w 50"/>
                  <a:gd name="T3" fmla="*/ 2147483646 h 50"/>
                  <a:gd name="T4" fmla="*/ 2147483646 w 50"/>
                  <a:gd name="T5" fmla="*/ 2147483646 h 50"/>
                  <a:gd name="T6" fmla="*/ 2147483646 w 50"/>
                  <a:gd name="T7" fmla="*/ 2147483646 h 50"/>
                  <a:gd name="T8" fmla="*/ 2147483646 w 50"/>
                  <a:gd name="T9" fmla="*/ 2147483646 h 50"/>
                  <a:gd name="T10" fmla="*/ 2147483646 w 50"/>
                  <a:gd name="T11" fmla="*/ 2147483646 h 50"/>
                  <a:gd name="T12" fmla="*/ 2147483646 w 50"/>
                  <a:gd name="T13" fmla="*/ 2147483646 h 50"/>
                  <a:gd name="T14" fmla="*/ 0 w 50"/>
                  <a:gd name="T15" fmla="*/ 2147483646 h 50"/>
                  <a:gd name="T16" fmla="*/ 0 w 50"/>
                  <a:gd name="T17" fmla="*/ 2147483646 h 50"/>
                  <a:gd name="T18" fmla="*/ 2147483646 w 50"/>
                  <a:gd name="T19" fmla="*/ 2147483646 h 50"/>
                  <a:gd name="T20" fmla="*/ 2147483646 w 50"/>
                  <a:gd name="T21" fmla="*/ 0 h 50"/>
                  <a:gd name="T22" fmla="*/ 2147483646 w 50"/>
                  <a:gd name="T23" fmla="*/ 2147483646 h 50"/>
                  <a:gd name="T24" fmla="*/ 2147483646 w 50"/>
                  <a:gd name="T25" fmla="*/ 2147483646 h 50"/>
                  <a:gd name="T26" fmla="*/ 2147483646 w 50"/>
                  <a:gd name="T27" fmla="*/ 2147483646 h 50"/>
                  <a:gd name="T28" fmla="*/ 2147483646 w 50"/>
                  <a:gd name="T29" fmla="*/ 2147483646 h 50"/>
                  <a:gd name="T30" fmla="*/ 2147483646 w 50"/>
                  <a:gd name="T31" fmla="*/ 2147483646 h 50"/>
                  <a:gd name="T32" fmla="*/ 0 w 50"/>
                  <a:gd name="T33" fmla="*/ 214748364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14" y="25"/>
                    </a:moveTo>
                    <a:lnTo>
                      <a:pt x="14" y="25"/>
                    </a:lnTo>
                    <a:cubicBezTo>
                      <a:pt x="14" y="34"/>
                      <a:pt x="18" y="39"/>
                      <a:pt x="25" y="39"/>
                    </a:cubicBezTo>
                    <a:cubicBezTo>
                      <a:pt x="33" y="39"/>
                      <a:pt x="36" y="34"/>
                      <a:pt x="36" y="24"/>
                    </a:cubicBezTo>
                    <a:cubicBezTo>
                      <a:pt x="36" y="15"/>
                      <a:pt x="33" y="11"/>
                      <a:pt x="25" y="11"/>
                    </a:cubicBezTo>
                    <a:cubicBezTo>
                      <a:pt x="22" y="11"/>
                      <a:pt x="19" y="12"/>
                      <a:pt x="17" y="14"/>
                    </a:cubicBezTo>
                    <a:cubicBezTo>
                      <a:pt x="15" y="17"/>
                      <a:pt x="14" y="20"/>
                      <a:pt x="14" y="25"/>
                    </a:cubicBezTo>
                    <a:close/>
                    <a:moveTo>
                      <a:pt x="0" y="25"/>
                    </a:moveTo>
                    <a:lnTo>
                      <a:pt x="0" y="25"/>
                    </a:lnTo>
                    <a:cubicBezTo>
                      <a:pt x="0" y="17"/>
                      <a:pt x="2" y="11"/>
                      <a:pt x="7" y="7"/>
                    </a:cubicBezTo>
                    <a:cubicBezTo>
                      <a:pt x="11" y="2"/>
                      <a:pt x="18" y="0"/>
                      <a:pt x="26" y="0"/>
                    </a:cubicBezTo>
                    <a:cubicBezTo>
                      <a:pt x="33" y="0"/>
                      <a:pt x="39" y="2"/>
                      <a:pt x="44" y="7"/>
                    </a:cubicBezTo>
                    <a:cubicBezTo>
                      <a:pt x="48" y="11"/>
                      <a:pt x="50" y="17"/>
                      <a:pt x="50" y="24"/>
                    </a:cubicBezTo>
                    <a:cubicBezTo>
                      <a:pt x="50" y="32"/>
                      <a:pt x="48" y="38"/>
                      <a:pt x="44" y="43"/>
                    </a:cubicBezTo>
                    <a:cubicBezTo>
                      <a:pt x="39" y="47"/>
                      <a:pt x="33" y="50"/>
                      <a:pt x="25" y="50"/>
                    </a:cubicBezTo>
                    <a:cubicBezTo>
                      <a:pt x="17" y="50"/>
                      <a:pt x="11" y="47"/>
                      <a:pt x="7" y="43"/>
                    </a:cubicBezTo>
                    <a:cubicBezTo>
                      <a:pt x="2" y="39"/>
                      <a:pt x="0" y="33"/>
                      <a:pt x="0" y="2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0" name="Freeform 645"/>
              <p:cNvSpPr>
                <a:spLocks/>
              </p:cNvSpPr>
              <p:nvPr/>
            </p:nvSpPr>
            <p:spPr bwMode="auto">
              <a:xfrm>
                <a:off x="7504113" y="3013075"/>
                <a:ext cx="14288" cy="22225"/>
              </a:xfrm>
              <a:custGeom>
                <a:avLst/>
                <a:gdLst>
                  <a:gd name="T0" fmla="*/ 2147483646 w 30"/>
                  <a:gd name="T1" fmla="*/ 2147483646 h 48"/>
                  <a:gd name="T2" fmla="*/ 2147483646 w 30"/>
                  <a:gd name="T3" fmla="*/ 2147483646 h 48"/>
                  <a:gd name="T4" fmla="*/ 2147483646 w 30"/>
                  <a:gd name="T5" fmla="*/ 2147483646 h 48"/>
                  <a:gd name="T6" fmla="*/ 2147483646 w 30"/>
                  <a:gd name="T7" fmla="*/ 2147483646 h 48"/>
                  <a:gd name="T8" fmla="*/ 2147483646 w 30"/>
                  <a:gd name="T9" fmla="*/ 2147483646 h 48"/>
                  <a:gd name="T10" fmla="*/ 2147483646 w 30"/>
                  <a:gd name="T11" fmla="*/ 2147483646 h 48"/>
                  <a:gd name="T12" fmla="*/ 0 w 30"/>
                  <a:gd name="T13" fmla="*/ 2147483646 h 48"/>
                  <a:gd name="T14" fmla="*/ 0 w 30"/>
                  <a:gd name="T15" fmla="*/ 2147483646 h 48"/>
                  <a:gd name="T16" fmla="*/ 2147483646 w 30"/>
                  <a:gd name="T17" fmla="*/ 2147483646 h 48"/>
                  <a:gd name="T18" fmla="*/ 2147483646 w 30"/>
                  <a:gd name="T19" fmla="*/ 2147483646 h 48"/>
                  <a:gd name="T20" fmla="*/ 2147483646 w 30"/>
                  <a:gd name="T21" fmla="*/ 2147483646 h 48"/>
                  <a:gd name="T22" fmla="*/ 2147483646 w 30"/>
                  <a:gd name="T23" fmla="*/ 0 h 48"/>
                  <a:gd name="T24" fmla="*/ 2147483646 w 30"/>
                  <a:gd name="T25" fmla="*/ 2147483646 h 48"/>
                  <a:gd name="T26" fmla="*/ 2147483646 w 30"/>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8"/>
                  <a:gd name="T44" fmla="*/ 30 w 30"/>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8">
                    <a:moveTo>
                      <a:pt x="30" y="14"/>
                    </a:moveTo>
                    <a:lnTo>
                      <a:pt x="30" y="14"/>
                    </a:lnTo>
                    <a:cubicBezTo>
                      <a:pt x="29" y="13"/>
                      <a:pt x="27" y="12"/>
                      <a:pt x="24" y="12"/>
                    </a:cubicBezTo>
                    <a:cubicBezTo>
                      <a:pt x="21" y="12"/>
                      <a:pt x="19" y="13"/>
                      <a:pt x="17" y="16"/>
                    </a:cubicBezTo>
                    <a:cubicBezTo>
                      <a:pt x="15" y="18"/>
                      <a:pt x="14" y="21"/>
                      <a:pt x="14" y="26"/>
                    </a:cubicBezTo>
                    <a:lnTo>
                      <a:pt x="14" y="48"/>
                    </a:lnTo>
                    <a:lnTo>
                      <a:pt x="0" y="48"/>
                    </a:lnTo>
                    <a:lnTo>
                      <a:pt x="0" y="1"/>
                    </a:lnTo>
                    <a:lnTo>
                      <a:pt x="14" y="1"/>
                    </a:lnTo>
                    <a:lnTo>
                      <a:pt x="14" y="10"/>
                    </a:lnTo>
                    <a:cubicBezTo>
                      <a:pt x="17" y="4"/>
                      <a:pt x="21" y="0"/>
                      <a:pt x="27" y="0"/>
                    </a:cubicBezTo>
                    <a:cubicBezTo>
                      <a:pt x="28" y="0"/>
                      <a:pt x="30" y="0"/>
                      <a:pt x="30" y="1"/>
                    </a:cubicBezTo>
                    <a:lnTo>
                      <a:pt x="30"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1" name="Freeform 646"/>
              <p:cNvSpPr>
                <a:spLocks noEditPoints="1"/>
              </p:cNvSpPr>
              <p:nvPr/>
            </p:nvSpPr>
            <p:spPr bwMode="auto">
              <a:xfrm>
                <a:off x="7519988" y="3013075"/>
                <a:ext cx="19050" cy="23813"/>
              </a:xfrm>
              <a:custGeom>
                <a:avLst/>
                <a:gdLst>
                  <a:gd name="T0" fmla="*/ 2147483646 w 42"/>
                  <a:gd name="T1" fmla="*/ 2147483646 h 50"/>
                  <a:gd name="T2" fmla="*/ 2147483646 w 42"/>
                  <a:gd name="T3" fmla="*/ 2147483646 h 50"/>
                  <a:gd name="T4" fmla="*/ 2147483646 w 42"/>
                  <a:gd name="T5" fmla="*/ 2147483646 h 50"/>
                  <a:gd name="T6" fmla="*/ 2147483646 w 42"/>
                  <a:gd name="T7" fmla="*/ 2147483646 h 50"/>
                  <a:gd name="T8" fmla="*/ 2147483646 w 42"/>
                  <a:gd name="T9" fmla="*/ 2147483646 h 50"/>
                  <a:gd name="T10" fmla="*/ 2147483646 w 42"/>
                  <a:gd name="T11" fmla="*/ 2147483646 h 50"/>
                  <a:gd name="T12" fmla="*/ 2147483646 w 42"/>
                  <a:gd name="T13" fmla="*/ 2147483646 h 50"/>
                  <a:gd name="T14" fmla="*/ 2147483646 w 42"/>
                  <a:gd name="T15" fmla="*/ 2147483646 h 50"/>
                  <a:gd name="T16" fmla="*/ 2147483646 w 42"/>
                  <a:gd name="T17" fmla="*/ 2147483646 h 50"/>
                  <a:gd name="T18" fmla="*/ 2147483646 w 42"/>
                  <a:gd name="T19" fmla="*/ 2147483646 h 50"/>
                  <a:gd name="T20" fmla="*/ 2147483646 w 42"/>
                  <a:gd name="T21" fmla="*/ 2147483646 h 50"/>
                  <a:gd name="T22" fmla="*/ 2147483646 w 42"/>
                  <a:gd name="T23" fmla="*/ 2147483646 h 50"/>
                  <a:gd name="T24" fmla="*/ 2147483646 w 42"/>
                  <a:gd name="T25" fmla="*/ 0 h 50"/>
                  <a:gd name="T26" fmla="*/ 2147483646 w 42"/>
                  <a:gd name="T27" fmla="*/ 2147483646 h 50"/>
                  <a:gd name="T28" fmla="*/ 2147483646 w 42"/>
                  <a:gd name="T29" fmla="*/ 2147483646 h 50"/>
                  <a:gd name="T30" fmla="*/ 2147483646 w 42"/>
                  <a:gd name="T31" fmla="*/ 2147483646 h 50"/>
                  <a:gd name="T32" fmla="*/ 2147483646 w 42"/>
                  <a:gd name="T33" fmla="*/ 2147483646 h 50"/>
                  <a:gd name="T34" fmla="*/ 2147483646 w 42"/>
                  <a:gd name="T35" fmla="*/ 2147483646 h 50"/>
                  <a:gd name="T36" fmla="*/ 2147483646 w 42"/>
                  <a:gd name="T37" fmla="*/ 2147483646 h 50"/>
                  <a:gd name="T38" fmla="*/ 2147483646 w 42"/>
                  <a:gd name="T39" fmla="*/ 2147483646 h 50"/>
                  <a:gd name="T40" fmla="*/ 0 w 42"/>
                  <a:gd name="T41" fmla="*/ 2147483646 h 50"/>
                  <a:gd name="T42" fmla="*/ 2147483646 w 42"/>
                  <a:gd name="T43" fmla="*/ 2147483646 h 50"/>
                  <a:gd name="T44" fmla="*/ 2147483646 w 42"/>
                  <a:gd name="T45" fmla="*/ 2147483646 h 50"/>
                  <a:gd name="T46" fmla="*/ 2147483646 w 42"/>
                  <a:gd name="T47" fmla="*/ 2147483646 h 50"/>
                  <a:gd name="T48" fmla="*/ 2147483646 w 42"/>
                  <a:gd name="T49" fmla="*/ 2147483646 h 50"/>
                  <a:gd name="T50" fmla="*/ 2147483646 w 42"/>
                  <a:gd name="T51" fmla="*/ 214748364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20" y="27"/>
                    </a:moveTo>
                    <a:lnTo>
                      <a:pt x="20" y="27"/>
                    </a:lnTo>
                    <a:cubicBezTo>
                      <a:pt x="15" y="28"/>
                      <a:pt x="13" y="30"/>
                      <a:pt x="13" y="34"/>
                    </a:cubicBezTo>
                    <a:cubicBezTo>
                      <a:pt x="13" y="36"/>
                      <a:pt x="13" y="37"/>
                      <a:pt x="14" y="38"/>
                    </a:cubicBezTo>
                    <a:cubicBezTo>
                      <a:pt x="16" y="39"/>
                      <a:pt x="17" y="40"/>
                      <a:pt x="19" y="40"/>
                    </a:cubicBezTo>
                    <a:cubicBezTo>
                      <a:pt x="22" y="40"/>
                      <a:pt x="25" y="39"/>
                      <a:pt x="26" y="37"/>
                    </a:cubicBezTo>
                    <a:cubicBezTo>
                      <a:pt x="28" y="35"/>
                      <a:pt x="29" y="32"/>
                      <a:pt x="29" y="29"/>
                    </a:cubicBezTo>
                    <a:lnTo>
                      <a:pt x="29" y="26"/>
                    </a:lnTo>
                    <a:lnTo>
                      <a:pt x="20" y="27"/>
                    </a:lnTo>
                    <a:close/>
                    <a:moveTo>
                      <a:pt x="5" y="4"/>
                    </a:moveTo>
                    <a:lnTo>
                      <a:pt x="5" y="4"/>
                    </a:lnTo>
                    <a:cubicBezTo>
                      <a:pt x="7" y="3"/>
                      <a:pt x="10" y="2"/>
                      <a:pt x="13" y="1"/>
                    </a:cubicBezTo>
                    <a:cubicBezTo>
                      <a:pt x="17" y="0"/>
                      <a:pt x="20" y="0"/>
                      <a:pt x="22" y="0"/>
                    </a:cubicBezTo>
                    <a:cubicBezTo>
                      <a:pt x="36" y="0"/>
                      <a:pt x="42" y="7"/>
                      <a:pt x="42" y="20"/>
                    </a:cubicBezTo>
                    <a:lnTo>
                      <a:pt x="42" y="48"/>
                    </a:lnTo>
                    <a:lnTo>
                      <a:pt x="29" y="48"/>
                    </a:lnTo>
                    <a:lnTo>
                      <a:pt x="29" y="42"/>
                    </a:lnTo>
                    <a:cubicBezTo>
                      <a:pt x="26" y="47"/>
                      <a:pt x="21" y="50"/>
                      <a:pt x="15" y="50"/>
                    </a:cubicBezTo>
                    <a:cubicBezTo>
                      <a:pt x="10" y="50"/>
                      <a:pt x="7" y="48"/>
                      <a:pt x="4" y="46"/>
                    </a:cubicBezTo>
                    <a:cubicBezTo>
                      <a:pt x="1" y="43"/>
                      <a:pt x="0" y="40"/>
                      <a:pt x="0" y="35"/>
                    </a:cubicBezTo>
                    <a:cubicBezTo>
                      <a:pt x="0" y="26"/>
                      <a:pt x="5" y="21"/>
                      <a:pt x="16" y="20"/>
                    </a:cubicBezTo>
                    <a:lnTo>
                      <a:pt x="29" y="18"/>
                    </a:lnTo>
                    <a:cubicBezTo>
                      <a:pt x="29" y="12"/>
                      <a:pt x="26" y="9"/>
                      <a:pt x="21" y="9"/>
                    </a:cubicBezTo>
                    <a:cubicBezTo>
                      <a:pt x="15" y="9"/>
                      <a:pt x="10" y="11"/>
                      <a:pt x="5" y="15"/>
                    </a:cubicBezTo>
                    <a:lnTo>
                      <a:pt x="5" y="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2" name="Freeform 647"/>
              <p:cNvSpPr>
                <a:spLocks noEditPoints="1"/>
              </p:cNvSpPr>
              <p:nvPr/>
            </p:nvSpPr>
            <p:spPr bwMode="auto">
              <a:xfrm>
                <a:off x="7543800" y="3013075"/>
                <a:ext cx="23813" cy="33338"/>
              </a:xfrm>
              <a:custGeom>
                <a:avLst/>
                <a:gdLst>
                  <a:gd name="T0" fmla="*/ 2147483646 w 49"/>
                  <a:gd name="T1" fmla="*/ 2147483646 h 71"/>
                  <a:gd name="T2" fmla="*/ 2147483646 w 49"/>
                  <a:gd name="T3" fmla="*/ 2147483646 h 71"/>
                  <a:gd name="T4" fmla="*/ 2147483646 w 49"/>
                  <a:gd name="T5" fmla="*/ 2147483646 h 71"/>
                  <a:gd name="T6" fmla="*/ 2147483646 w 49"/>
                  <a:gd name="T7" fmla="*/ 2147483646 h 71"/>
                  <a:gd name="T8" fmla="*/ 2147483646 w 49"/>
                  <a:gd name="T9" fmla="*/ 2147483646 h 71"/>
                  <a:gd name="T10" fmla="*/ 2147483646 w 49"/>
                  <a:gd name="T11" fmla="*/ 2147483646 h 71"/>
                  <a:gd name="T12" fmla="*/ 2147483646 w 49"/>
                  <a:gd name="T13" fmla="*/ 2147483646 h 71"/>
                  <a:gd name="T14" fmla="*/ 2147483646 w 49"/>
                  <a:gd name="T15" fmla="*/ 2147483646 h 71"/>
                  <a:gd name="T16" fmla="*/ 2147483646 w 49"/>
                  <a:gd name="T17" fmla="*/ 2147483646 h 71"/>
                  <a:gd name="T18" fmla="*/ 2147483646 w 49"/>
                  <a:gd name="T19" fmla="*/ 2147483646 h 71"/>
                  <a:gd name="T20" fmla="*/ 2147483646 w 49"/>
                  <a:gd name="T21" fmla="*/ 2147483646 h 71"/>
                  <a:gd name="T22" fmla="*/ 2147483646 w 49"/>
                  <a:gd name="T23" fmla="*/ 2147483646 h 71"/>
                  <a:gd name="T24" fmla="*/ 2147483646 w 49"/>
                  <a:gd name="T25" fmla="*/ 2147483646 h 71"/>
                  <a:gd name="T26" fmla="*/ 2147483646 w 49"/>
                  <a:gd name="T27" fmla="*/ 2147483646 h 71"/>
                  <a:gd name="T28" fmla="*/ 2147483646 w 49"/>
                  <a:gd name="T29" fmla="*/ 2147483646 h 71"/>
                  <a:gd name="T30" fmla="*/ 2147483646 w 49"/>
                  <a:gd name="T31" fmla="*/ 2147483646 h 71"/>
                  <a:gd name="T32" fmla="*/ 2147483646 w 49"/>
                  <a:gd name="T33" fmla="*/ 2147483646 h 71"/>
                  <a:gd name="T34" fmla="*/ 2147483646 w 49"/>
                  <a:gd name="T35" fmla="*/ 2147483646 h 71"/>
                  <a:gd name="T36" fmla="*/ 2147483646 w 49"/>
                  <a:gd name="T37" fmla="*/ 2147483646 h 71"/>
                  <a:gd name="T38" fmla="*/ 2147483646 w 49"/>
                  <a:gd name="T39" fmla="*/ 2147483646 h 71"/>
                  <a:gd name="T40" fmla="*/ 2147483646 w 49"/>
                  <a:gd name="T41" fmla="*/ 2147483646 h 71"/>
                  <a:gd name="T42" fmla="*/ 2147483646 w 49"/>
                  <a:gd name="T43" fmla="*/ 2147483646 h 71"/>
                  <a:gd name="T44" fmla="*/ 2147483646 w 49"/>
                  <a:gd name="T45" fmla="*/ 2147483646 h 71"/>
                  <a:gd name="T46" fmla="*/ 2147483646 w 49"/>
                  <a:gd name="T47" fmla="*/ 2147483646 h 71"/>
                  <a:gd name="T48" fmla="*/ 0 w 49"/>
                  <a:gd name="T49" fmla="*/ 2147483646 h 71"/>
                  <a:gd name="T50" fmla="*/ 2147483646 w 49"/>
                  <a:gd name="T51" fmla="*/ 2147483646 h 71"/>
                  <a:gd name="T52" fmla="*/ 2147483646 w 49"/>
                  <a:gd name="T53" fmla="*/ 0 h 71"/>
                  <a:gd name="T54" fmla="*/ 2147483646 w 49"/>
                  <a:gd name="T55" fmla="*/ 2147483646 h 71"/>
                  <a:gd name="T56" fmla="*/ 2147483646 w 49"/>
                  <a:gd name="T57" fmla="*/ 2147483646 h 71"/>
                  <a:gd name="T58" fmla="*/ 2147483646 w 49"/>
                  <a:gd name="T59" fmla="*/ 2147483646 h 71"/>
                  <a:gd name="T60" fmla="*/ 2147483646 w 49"/>
                  <a:gd name="T61" fmla="*/ 2147483646 h 71"/>
                  <a:gd name="T62" fmla="*/ 2147483646 w 49"/>
                  <a:gd name="T63" fmla="*/ 2147483646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71"/>
                  <a:gd name="T98" fmla="*/ 49 w 49"/>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71">
                    <a:moveTo>
                      <a:pt x="35" y="22"/>
                    </a:moveTo>
                    <a:lnTo>
                      <a:pt x="35" y="22"/>
                    </a:lnTo>
                    <a:cubicBezTo>
                      <a:pt x="35" y="19"/>
                      <a:pt x="34" y="16"/>
                      <a:pt x="32" y="14"/>
                    </a:cubicBezTo>
                    <a:cubicBezTo>
                      <a:pt x="30" y="12"/>
                      <a:pt x="28" y="11"/>
                      <a:pt x="25" y="11"/>
                    </a:cubicBezTo>
                    <a:cubicBezTo>
                      <a:pt x="22" y="11"/>
                      <a:pt x="19" y="12"/>
                      <a:pt x="17" y="15"/>
                    </a:cubicBezTo>
                    <a:cubicBezTo>
                      <a:pt x="15" y="17"/>
                      <a:pt x="14" y="21"/>
                      <a:pt x="14" y="26"/>
                    </a:cubicBezTo>
                    <a:cubicBezTo>
                      <a:pt x="14" y="30"/>
                      <a:pt x="15" y="33"/>
                      <a:pt x="17" y="35"/>
                    </a:cubicBezTo>
                    <a:cubicBezTo>
                      <a:pt x="19" y="38"/>
                      <a:pt x="21" y="39"/>
                      <a:pt x="24" y="39"/>
                    </a:cubicBezTo>
                    <a:cubicBezTo>
                      <a:pt x="28" y="39"/>
                      <a:pt x="30" y="38"/>
                      <a:pt x="32" y="35"/>
                    </a:cubicBezTo>
                    <a:cubicBezTo>
                      <a:pt x="34" y="33"/>
                      <a:pt x="35" y="30"/>
                      <a:pt x="35" y="26"/>
                    </a:cubicBezTo>
                    <a:lnTo>
                      <a:pt x="35" y="22"/>
                    </a:lnTo>
                    <a:close/>
                    <a:moveTo>
                      <a:pt x="49" y="43"/>
                    </a:moveTo>
                    <a:lnTo>
                      <a:pt x="49" y="43"/>
                    </a:lnTo>
                    <a:cubicBezTo>
                      <a:pt x="49" y="52"/>
                      <a:pt x="46" y="59"/>
                      <a:pt x="41" y="64"/>
                    </a:cubicBezTo>
                    <a:cubicBezTo>
                      <a:pt x="36" y="68"/>
                      <a:pt x="29" y="71"/>
                      <a:pt x="20" y="71"/>
                    </a:cubicBezTo>
                    <a:cubicBezTo>
                      <a:pt x="13" y="71"/>
                      <a:pt x="8" y="70"/>
                      <a:pt x="4" y="68"/>
                    </a:cubicBezTo>
                    <a:lnTo>
                      <a:pt x="4" y="56"/>
                    </a:lnTo>
                    <a:cubicBezTo>
                      <a:pt x="9" y="59"/>
                      <a:pt x="14" y="60"/>
                      <a:pt x="19" y="60"/>
                    </a:cubicBezTo>
                    <a:cubicBezTo>
                      <a:pt x="24" y="60"/>
                      <a:pt x="28" y="59"/>
                      <a:pt x="31" y="56"/>
                    </a:cubicBezTo>
                    <a:cubicBezTo>
                      <a:pt x="34" y="54"/>
                      <a:pt x="35" y="50"/>
                      <a:pt x="35" y="45"/>
                    </a:cubicBezTo>
                    <a:lnTo>
                      <a:pt x="35" y="42"/>
                    </a:lnTo>
                    <a:cubicBezTo>
                      <a:pt x="31" y="47"/>
                      <a:pt x="26" y="50"/>
                      <a:pt x="20" y="50"/>
                    </a:cubicBezTo>
                    <a:cubicBezTo>
                      <a:pt x="14" y="50"/>
                      <a:pt x="9" y="47"/>
                      <a:pt x="6" y="43"/>
                    </a:cubicBezTo>
                    <a:cubicBezTo>
                      <a:pt x="2" y="39"/>
                      <a:pt x="0" y="33"/>
                      <a:pt x="0" y="26"/>
                    </a:cubicBezTo>
                    <a:cubicBezTo>
                      <a:pt x="0" y="18"/>
                      <a:pt x="2" y="12"/>
                      <a:pt x="6" y="7"/>
                    </a:cubicBezTo>
                    <a:cubicBezTo>
                      <a:pt x="10" y="2"/>
                      <a:pt x="15" y="0"/>
                      <a:pt x="22" y="0"/>
                    </a:cubicBezTo>
                    <a:cubicBezTo>
                      <a:pt x="27" y="0"/>
                      <a:pt x="32" y="2"/>
                      <a:pt x="35" y="7"/>
                    </a:cubicBezTo>
                    <a:lnTo>
                      <a:pt x="35" y="1"/>
                    </a:lnTo>
                    <a:lnTo>
                      <a:pt x="49" y="1"/>
                    </a:lnTo>
                    <a:lnTo>
                      <a:pt x="49" y="43"/>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3" name="Freeform 648"/>
              <p:cNvSpPr>
                <a:spLocks noEditPoints="1"/>
              </p:cNvSpPr>
              <p:nvPr/>
            </p:nvSpPr>
            <p:spPr bwMode="auto">
              <a:xfrm>
                <a:off x="7570788" y="3013075"/>
                <a:ext cx="22225" cy="23813"/>
              </a:xfrm>
              <a:custGeom>
                <a:avLst/>
                <a:gdLst>
                  <a:gd name="T0" fmla="*/ 2147483646 w 45"/>
                  <a:gd name="T1" fmla="*/ 2147483646 h 50"/>
                  <a:gd name="T2" fmla="*/ 2147483646 w 45"/>
                  <a:gd name="T3" fmla="*/ 2147483646 h 50"/>
                  <a:gd name="T4" fmla="*/ 2147483646 w 45"/>
                  <a:gd name="T5" fmla="*/ 2147483646 h 50"/>
                  <a:gd name="T6" fmla="*/ 2147483646 w 45"/>
                  <a:gd name="T7" fmla="*/ 2147483646 h 50"/>
                  <a:gd name="T8" fmla="*/ 2147483646 w 45"/>
                  <a:gd name="T9" fmla="*/ 2147483646 h 50"/>
                  <a:gd name="T10" fmla="*/ 2147483646 w 45"/>
                  <a:gd name="T11" fmla="*/ 2147483646 h 50"/>
                  <a:gd name="T12" fmla="*/ 2147483646 w 45"/>
                  <a:gd name="T13" fmla="*/ 2147483646 h 50"/>
                  <a:gd name="T14" fmla="*/ 2147483646 w 45"/>
                  <a:gd name="T15" fmla="*/ 2147483646 h 50"/>
                  <a:gd name="T16" fmla="*/ 2147483646 w 45"/>
                  <a:gd name="T17" fmla="*/ 2147483646 h 50"/>
                  <a:gd name="T18" fmla="*/ 2147483646 w 45"/>
                  <a:gd name="T19" fmla="*/ 2147483646 h 50"/>
                  <a:gd name="T20" fmla="*/ 2147483646 w 45"/>
                  <a:gd name="T21" fmla="*/ 2147483646 h 50"/>
                  <a:gd name="T22" fmla="*/ 2147483646 w 45"/>
                  <a:gd name="T23" fmla="*/ 2147483646 h 50"/>
                  <a:gd name="T24" fmla="*/ 2147483646 w 45"/>
                  <a:gd name="T25" fmla="*/ 2147483646 h 50"/>
                  <a:gd name="T26" fmla="*/ 2147483646 w 45"/>
                  <a:gd name="T27" fmla="*/ 2147483646 h 50"/>
                  <a:gd name="T28" fmla="*/ 0 w 45"/>
                  <a:gd name="T29" fmla="*/ 2147483646 h 50"/>
                  <a:gd name="T30" fmla="*/ 2147483646 w 45"/>
                  <a:gd name="T31" fmla="*/ 2147483646 h 50"/>
                  <a:gd name="T32" fmla="*/ 2147483646 w 45"/>
                  <a:gd name="T33" fmla="*/ 0 h 50"/>
                  <a:gd name="T34" fmla="*/ 2147483646 w 45"/>
                  <a:gd name="T35" fmla="*/ 2147483646 h 50"/>
                  <a:gd name="T36" fmla="*/ 2147483646 w 45"/>
                  <a:gd name="T37" fmla="*/ 2147483646 h 50"/>
                  <a:gd name="T38" fmla="*/ 2147483646 w 45"/>
                  <a:gd name="T39" fmla="*/ 2147483646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50"/>
                  <a:gd name="T62" fmla="*/ 45 w 45"/>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50">
                    <a:moveTo>
                      <a:pt x="32" y="20"/>
                    </a:moveTo>
                    <a:lnTo>
                      <a:pt x="32" y="20"/>
                    </a:lnTo>
                    <a:cubicBezTo>
                      <a:pt x="32" y="13"/>
                      <a:pt x="30" y="9"/>
                      <a:pt x="24" y="9"/>
                    </a:cubicBezTo>
                    <a:cubicBezTo>
                      <a:pt x="21" y="9"/>
                      <a:pt x="19" y="10"/>
                      <a:pt x="18" y="12"/>
                    </a:cubicBezTo>
                    <a:cubicBezTo>
                      <a:pt x="16" y="14"/>
                      <a:pt x="15" y="17"/>
                      <a:pt x="14" y="20"/>
                    </a:cubicBezTo>
                    <a:lnTo>
                      <a:pt x="32" y="20"/>
                    </a:lnTo>
                    <a:close/>
                    <a:moveTo>
                      <a:pt x="45" y="29"/>
                    </a:moveTo>
                    <a:lnTo>
                      <a:pt x="45" y="29"/>
                    </a:lnTo>
                    <a:lnTo>
                      <a:pt x="14" y="29"/>
                    </a:lnTo>
                    <a:cubicBezTo>
                      <a:pt x="15" y="36"/>
                      <a:pt x="19" y="40"/>
                      <a:pt x="27" y="40"/>
                    </a:cubicBezTo>
                    <a:cubicBezTo>
                      <a:pt x="33" y="40"/>
                      <a:pt x="37" y="38"/>
                      <a:pt x="41" y="36"/>
                    </a:cubicBezTo>
                    <a:lnTo>
                      <a:pt x="41" y="46"/>
                    </a:lnTo>
                    <a:cubicBezTo>
                      <a:pt x="37" y="48"/>
                      <a:pt x="31" y="50"/>
                      <a:pt x="24" y="50"/>
                    </a:cubicBezTo>
                    <a:cubicBezTo>
                      <a:pt x="17" y="50"/>
                      <a:pt x="11" y="47"/>
                      <a:pt x="7" y="43"/>
                    </a:cubicBezTo>
                    <a:cubicBezTo>
                      <a:pt x="3" y="39"/>
                      <a:pt x="0" y="33"/>
                      <a:pt x="0" y="25"/>
                    </a:cubicBezTo>
                    <a:cubicBezTo>
                      <a:pt x="0" y="18"/>
                      <a:pt x="3" y="12"/>
                      <a:pt x="7" y="7"/>
                    </a:cubicBezTo>
                    <a:cubicBezTo>
                      <a:pt x="12" y="2"/>
                      <a:pt x="17" y="0"/>
                      <a:pt x="24" y="0"/>
                    </a:cubicBezTo>
                    <a:cubicBezTo>
                      <a:pt x="31" y="0"/>
                      <a:pt x="36" y="2"/>
                      <a:pt x="40" y="6"/>
                    </a:cubicBezTo>
                    <a:cubicBezTo>
                      <a:pt x="43" y="10"/>
                      <a:pt x="45" y="16"/>
                      <a:pt x="45" y="23"/>
                    </a:cubicBezTo>
                    <a:lnTo>
                      <a:pt x="45" y="29"/>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4" name="Freeform 649"/>
              <p:cNvSpPr>
                <a:spLocks noEditPoints="1"/>
              </p:cNvSpPr>
              <p:nvPr/>
            </p:nvSpPr>
            <p:spPr bwMode="auto">
              <a:xfrm>
                <a:off x="7608888" y="3003550"/>
                <a:ext cx="20638" cy="33338"/>
              </a:xfrm>
              <a:custGeom>
                <a:avLst/>
                <a:gdLst>
                  <a:gd name="T0" fmla="*/ 2147483646 w 46"/>
                  <a:gd name="T1" fmla="*/ 2147483646 h 69"/>
                  <a:gd name="T2" fmla="*/ 2147483646 w 46"/>
                  <a:gd name="T3" fmla="*/ 2147483646 h 69"/>
                  <a:gd name="T4" fmla="*/ 2147483646 w 46"/>
                  <a:gd name="T5" fmla="*/ 2147483646 h 69"/>
                  <a:gd name="T6" fmla="*/ 2147483646 w 46"/>
                  <a:gd name="T7" fmla="*/ 2147483646 h 69"/>
                  <a:gd name="T8" fmla="*/ 2147483646 w 46"/>
                  <a:gd name="T9" fmla="*/ 2147483646 h 69"/>
                  <a:gd name="T10" fmla="*/ 2147483646 w 46"/>
                  <a:gd name="T11" fmla="*/ 2147483646 h 69"/>
                  <a:gd name="T12" fmla="*/ 2147483646 w 46"/>
                  <a:gd name="T13" fmla="*/ 2147483646 h 69"/>
                  <a:gd name="T14" fmla="*/ 2147483646 w 46"/>
                  <a:gd name="T15" fmla="*/ 2147483646 h 69"/>
                  <a:gd name="T16" fmla="*/ 2147483646 w 46"/>
                  <a:gd name="T17" fmla="*/ 2147483646 h 69"/>
                  <a:gd name="T18" fmla="*/ 2147483646 w 46"/>
                  <a:gd name="T19" fmla="*/ 2147483646 h 69"/>
                  <a:gd name="T20" fmla="*/ 2147483646 w 46"/>
                  <a:gd name="T21" fmla="*/ 2147483646 h 69"/>
                  <a:gd name="T22" fmla="*/ 2147483646 w 46"/>
                  <a:gd name="T23" fmla="*/ 2147483646 h 69"/>
                  <a:gd name="T24" fmla="*/ 2147483646 w 46"/>
                  <a:gd name="T25" fmla="*/ 2147483646 h 69"/>
                  <a:gd name="T26" fmla="*/ 2147483646 w 46"/>
                  <a:gd name="T27" fmla="*/ 2147483646 h 69"/>
                  <a:gd name="T28" fmla="*/ 2147483646 w 46"/>
                  <a:gd name="T29" fmla="*/ 2147483646 h 69"/>
                  <a:gd name="T30" fmla="*/ 2147483646 w 46"/>
                  <a:gd name="T31" fmla="*/ 2147483646 h 69"/>
                  <a:gd name="T32" fmla="*/ 2147483646 w 46"/>
                  <a:gd name="T33" fmla="*/ 2147483646 h 69"/>
                  <a:gd name="T34" fmla="*/ 2147483646 w 46"/>
                  <a:gd name="T35" fmla="*/ 2147483646 h 69"/>
                  <a:gd name="T36" fmla="*/ 2147483646 w 46"/>
                  <a:gd name="T37" fmla="*/ 2147483646 h 69"/>
                  <a:gd name="T38" fmla="*/ 2147483646 w 46"/>
                  <a:gd name="T39" fmla="*/ 2147483646 h 69"/>
                  <a:gd name="T40" fmla="*/ 2147483646 w 46"/>
                  <a:gd name="T41" fmla="*/ 2147483646 h 69"/>
                  <a:gd name="T42" fmla="*/ 0 w 46"/>
                  <a:gd name="T43" fmla="*/ 2147483646 h 69"/>
                  <a:gd name="T44" fmla="*/ 2147483646 w 46"/>
                  <a:gd name="T45" fmla="*/ 2147483646 h 69"/>
                  <a:gd name="T46" fmla="*/ 2147483646 w 46"/>
                  <a:gd name="T47" fmla="*/ 0 h 69"/>
                  <a:gd name="T48" fmla="*/ 2147483646 w 46"/>
                  <a:gd name="T49" fmla="*/ 2147483646 h 69"/>
                  <a:gd name="T50" fmla="*/ 2147483646 w 46"/>
                  <a:gd name="T51" fmla="*/ 2147483646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69"/>
                  <a:gd name="T80" fmla="*/ 46 w 46"/>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69">
                    <a:moveTo>
                      <a:pt x="14" y="46"/>
                    </a:moveTo>
                    <a:lnTo>
                      <a:pt x="14" y="46"/>
                    </a:lnTo>
                    <a:cubicBezTo>
                      <a:pt x="14" y="49"/>
                      <a:pt x="15" y="52"/>
                      <a:pt x="17" y="54"/>
                    </a:cubicBezTo>
                    <a:cubicBezTo>
                      <a:pt x="18" y="57"/>
                      <a:pt x="20" y="58"/>
                      <a:pt x="23" y="58"/>
                    </a:cubicBezTo>
                    <a:cubicBezTo>
                      <a:pt x="26" y="58"/>
                      <a:pt x="28" y="57"/>
                      <a:pt x="30" y="55"/>
                    </a:cubicBezTo>
                    <a:cubicBezTo>
                      <a:pt x="32" y="52"/>
                      <a:pt x="32" y="50"/>
                      <a:pt x="32" y="46"/>
                    </a:cubicBezTo>
                    <a:cubicBezTo>
                      <a:pt x="32" y="39"/>
                      <a:pt x="29" y="35"/>
                      <a:pt x="23" y="35"/>
                    </a:cubicBezTo>
                    <a:cubicBezTo>
                      <a:pt x="20" y="35"/>
                      <a:pt x="18" y="36"/>
                      <a:pt x="17" y="38"/>
                    </a:cubicBezTo>
                    <a:cubicBezTo>
                      <a:pt x="15" y="40"/>
                      <a:pt x="14" y="43"/>
                      <a:pt x="14" y="46"/>
                    </a:cubicBezTo>
                    <a:close/>
                    <a:moveTo>
                      <a:pt x="41" y="14"/>
                    </a:moveTo>
                    <a:lnTo>
                      <a:pt x="41" y="14"/>
                    </a:lnTo>
                    <a:cubicBezTo>
                      <a:pt x="38" y="12"/>
                      <a:pt x="34" y="11"/>
                      <a:pt x="30" y="11"/>
                    </a:cubicBezTo>
                    <a:cubicBezTo>
                      <a:pt x="25" y="11"/>
                      <a:pt x="21" y="13"/>
                      <a:pt x="18" y="17"/>
                    </a:cubicBezTo>
                    <a:cubicBezTo>
                      <a:pt x="15" y="21"/>
                      <a:pt x="13" y="26"/>
                      <a:pt x="13" y="32"/>
                    </a:cubicBezTo>
                    <a:lnTo>
                      <a:pt x="14" y="32"/>
                    </a:lnTo>
                    <a:cubicBezTo>
                      <a:pt x="17" y="27"/>
                      <a:pt x="22" y="25"/>
                      <a:pt x="28" y="25"/>
                    </a:cubicBezTo>
                    <a:cubicBezTo>
                      <a:pt x="33" y="25"/>
                      <a:pt x="38" y="27"/>
                      <a:pt x="41" y="31"/>
                    </a:cubicBezTo>
                    <a:cubicBezTo>
                      <a:pt x="44" y="34"/>
                      <a:pt x="46" y="39"/>
                      <a:pt x="46" y="46"/>
                    </a:cubicBezTo>
                    <a:cubicBezTo>
                      <a:pt x="46" y="52"/>
                      <a:pt x="44" y="58"/>
                      <a:pt x="40" y="62"/>
                    </a:cubicBezTo>
                    <a:cubicBezTo>
                      <a:pt x="35" y="66"/>
                      <a:pt x="30" y="69"/>
                      <a:pt x="23" y="69"/>
                    </a:cubicBezTo>
                    <a:cubicBezTo>
                      <a:pt x="16" y="69"/>
                      <a:pt x="10" y="66"/>
                      <a:pt x="6" y="60"/>
                    </a:cubicBezTo>
                    <a:cubicBezTo>
                      <a:pt x="2" y="55"/>
                      <a:pt x="0" y="47"/>
                      <a:pt x="0" y="38"/>
                    </a:cubicBezTo>
                    <a:cubicBezTo>
                      <a:pt x="0" y="27"/>
                      <a:pt x="2" y="18"/>
                      <a:pt x="8" y="11"/>
                    </a:cubicBezTo>
                    <a:cubicBezTo>
                      <a:pt x="13" y="4"/>
                      <a:pt x="20" y="0"/>
                      <a:pt x="30" y="0"/>
                    </a:cubicBezTo>
                    <a:cubicBezTo>
                      <a:pt x="35" y="0"/>
                      <a:pt x="38" y="1"/>
                      <a:pt x="41" y="2"/>
                    </a:cubicBezTo>
                    <a:lnTo>
                      <a:pt x="41" y="14"/>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5" name="Freeform 650"/>
              <p:cNvSpPr>
                <a:spLocks/>
              </p:cNvSpPr>
              <p:nvPr/>
            </p:nvSpPr>
            <p:spPr bwMode="auto">
              <a:xfrm>
                <a:off x="7632700" y="3028950"/>
                <a:ext cx="7938" cy="7938"/>
              </a:xfrm>
              <a:custGeom>
                <a:avLst/>
                <a:gdLst>
                  <a:gd name="T0" fmla="*/ 0 w 17"/>
                  <a:gd name="T1" fmla="*/ 2147483646 h 15"/>
                  <a:gd name="T2" fmla="*/ 0 w 17"/>
                  <a:gd name="T3" fmla="*/ 2147483646 h 15"/>
                  <a:gd name="T4" fmla="*/ 2147483646 w 17"/>
                  <a:gd name="T5" fmla="*/ 2147483646 h 15"/>
                  <a:gd name="T6" fmla="*/ 2147483646 w 17"/>
                  <a:gd name="T7" fmla="*/ 0 h 15"/>
                  <a:gd name="T8" fmla="*/ 2147483646 w 17"/>
                  <a:gd name="T9" fmla="*/ 2147483646 h 15"/>
                  <a:gd name="T10" fmla="*/ 2147483646 w 17"/>
                  <a:gd name="T11" fmla="*/ 2147483646 h 15"/>
                  <a:gd name="T12" fmla="*/ 2147483646 w 17"/>
                  <a:gd name="T13" fmla="*/ 2147483646 h 15"/>
                  <a:gd name="T14" fmla="*/ 2147483646 w 17"/>
                  <a:gd name="T15" fmla="*/ 2147483646 h 15"/>
                  <a:gd name="T16" fmla="*/ 2147483646 w 17"/>
                  <a:gd name="T17" fmla="*/ 2147483646 h 15"/>
                  <a:gd name="T18" fmla="*/ 0 w 17"/>
                  <a:gd name="T19" fmla="*/ 214748364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5"/>
                  <a:gd name="T32" fmla="*/ 17 w 1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5">
                    <a:moveTo>
                      <a:pt x="0" y="7"/>
                    </a:moveTo>
                    <a:lnTo>
                      <a:pt x="0" y="7"/>
                    </a:lnTo>
                    <a:cubicBezTo>
                      <a:pt x="0" y="5"/>
                      <a:pt x="1" y="3"/>
                      <a:pt x="3" y="2"/>
                    </a:cubicBezTo>
                    <a:cubicBezTo>
                      <a:pt x="5" y="1"/>
                      <a:pt x="6" y="0"/>
                      <a:pt x="9" y="0"/>
                    </a:cubicBezTo>
                    <a:cubicBezTo>
                      <a:pt x="11" y="0"/>
                      <a:pt x="13" y="1"/>
                      <a:pt x="14" y="2"/>
                    </a:cubicBezTo>
                    <a:cubicBezTo>
                      <a:pt x="16" y="3"/>
                      <a:pt x="17" y="5"/>
                      <a:pt x="17" y="7"/>
                    </a:cubicBezTo>
                    <a:cubicBezTo>
                      <a:pt x="17" y="9"/>
                      <a:pt x="16" y="11"/>
                      <a:pt x="14" y="13"/>
                    </a:cubicBezTo>
                    <a:cubicBezTo>
                      <a:pt x="13" y="14"/>
                      <a:pt x="11" y="15"/>
                      <a:pt x="9" y="15"/>
                    </a:cubicBezTo>
                    <a:cubicBezTo>
                      <a:pt x="6" y="15"/>
                      <a:pt x="4" y="14"/>
                      <a:pt x="3" y="13"/>
                    </a:cubicBezTo>
                    <a:cubicBezTo>
                      <a:pt x="1" y="11"/>
                      <a:pt x="0" y="9"/>
                      <a:pt x="0" y="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6" name="Freeform 651"/>
              <p:cNvSpPr>
                <a:spLocks noEditPoints="1"/>
              </p:cNvSpPr>
              <p:nvPr/>
            </p:nvSpPr>
            <p:spPr bwMode="auto">
              <a:xfrm>
                <a:off x="7645400" y="3003550"/>
                <a:ext cx="22225" cy="33338"/>
              </a:xfrm>
              <a:custGeom>
                <a:avLst/>
                <a:gdLst>
                  <a:gd name="T0" fmla="*/ 2147483646 w 47"/>
                  <a:gd name="T1" fmla="*/ 2147483646 h 69"/>
                  <a:gd name="T2" fmla="*/ 2147483646 w 47"/>
                  <a:gd name="T3" fmla="*/ 2147483646 h 69"/>
                  <a:gd name="T4" fmla="*/ 2147483646 w 47"/>
                  <a:gd name="T5" fmla="*/ 2147483646 h 69"/>
                  <a:gd name="T6" fmla="*/ 2147483646 w 47"/>
                  <a:gd name="T7" fmla="*/ 2147483646 h 69"/>
                  <a:gd name="T8" fmla="*/ 2147483646 w 47"/>
                  <a:gd name="T9" fmla="*/ 2147483646 h 69"/>
                  <a:gd name="T10" fmla="*/ 2147483646 w 47"/>
                  <a:gd name="T11" fmla="*/ 2147483646 h 69"/>
                  <a:gd name="T12" fmla="*/ 0 w 47"/>
                  <a:gd name="T13" fmla="*/ 2147483646 h 69"/>
                  <a:gd name="T14" fmla="*/ 0 w 47"/>
                  <a:gd name="T15" fmla="*/ 2147483646 h 69"/>
                  <a:gd name="T16" fmla="*/ 2147483646 w 47"/>
                  <a:gd name="T17" fmla="*/ 2147483646 h 69"/>
                  <a:gd name="T18" fmla="*/ 2147483646 w 47"/>
                  <a:gd name="T19" fmla="*/ 0 h 69"/>
                  <a:gd name="T20" fmla="*/ 2147483646 w 47"/>
                  <a:gd name="T21" fmla="*/ 2147483646 h 69"/>
                  <a:gd name="T22" fmla="*/ 2147483646 w 47"/>
                  <a:gd name="T23" fmla="*/ 2147483646 h 69"/>
                  <a:gd name="T24" fmla="*/ 2147483646 w 47"/>
                  <a:gd name="T25" fmla="*/ 2147483646 h 69"/>
                  <a:gd name="T26" fmla="*/ 0 w 47"/>
                  <a:gd name="T27" fmla="*/ 2147483646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69"/>
                  <a:gd name="T44" fmla="*/ 47 w 4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69">
                    <a:moveTo>
                      <a:pt x="14" y="35"/>
                    </a:moveTo>
                    <a:lnTo>
                      <a:pt x="14" y="35"/>
                    </a:lnTo>
                    <a:cubicBezTo>
                      <a:pt x="14" y="50"/>
                      <a:pt x="17" y="58"/>
                      <a:pt x="23" y="58"/>
                    </a:cubicBezTo>
                    <a:cubicBezTo>
                      <a:pt x="30" y="58"/>
                      <a:pt x="33" y="50"/>
                      <a:pt x="33" y="34"/>
                    </a:cubicBezTo>
                    <a:cubicBezTo>
                      <a:pt x="33" y="19"/>
                      <a:pt x="30" y="11"/>
                      <a:pt x="24" y="11"/>
                    </a:cubicBezTo>
                    <a:cubicBezTo>
                      <a:pt x="17" y="11"/>
                      <a:pt x="14" y="19"/>
                      <a:pt x="14" y="35"/>
                    </a:cubicBezTo>
                    <a:close/>
                    <a:moveTo>
                      <a:pt x="0" y="35"/>
                    </a:moveTo>
                    <a:lnTo>
                      <a:pt x="0" y="35"/>
                    </a:lnTo>
                    <a:cubicBezTo>
                      <a:pt x="0" y="24"/>
                      <a:pt x="2" y="15"/>
                      <a:pt x="6" y="9"/>
                    </a:cubicBezTo>
                    <a:cubicBezTo>
                      <a:pt x="10" y="3"/>
                      <a:pt x="16" y="0"/>
                      <a:pt x="24" y="0"/>
                    </a:cubicBezTo>
                    <a:cubicBezTo>
                      <a:pt x="39" y="0"/>
                      <a:pt x="47" y="11"/>
                      <a:pt x="47" y="34"/>
                    </a:cubicBezTo>
                    <a:cubicBezTo>
                      <a:pt x="47" y="45"/>
                      <a:pt x="45" y="54"/>
                      <a:pt x="41" y="60"/>
                    </a:cubicBezTo>
                    <a:cubicBezTo>
                      <a:pt x="37" y="66"/>
                      <a:pt x="31" y="69"/>
                      <a:pt x="23" y="69"/>
                    </a:cubicBezTo>
                    <a:cubicBezTo>
                      <a:pt x="7" y="69"/>
                      <a:pt x="0" y="58"/>
                      <a:pt x="0" y="3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83" name="组合 366"/>
            <p:cNvGrpSpPr>
              <a:grpSpLocks noChangeAspect="1"/>
            </p:cNvGrpSpPr>
            <p:nvPr/>
          </p:nvGrpSpPr>
          <p:grpSpPr bwMode="auto">
            <a:xfrm>
              <a:off x="2958821" y="3147214"/>
              <a:ext cx="568520" cy="720000"/>
              <a:chOff x="8951913" y="4081463"/>
              <a:chExt cx="482600" cy="611187"/>
            </a:xfrm>
            <a:solidFill>
              <a:schemeClr val="bg1">
                <a:lumMod val="50000"/>
              </a:schemeClr>
            </a:solidFill>
          </p:grpSpPr>
          <p:sp>
            <p:nvSpPr>
              <p:cNvPr id="655"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6"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7"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8"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9"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0"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1"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2"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3"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4"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84" name="虚尾箭头 583"/>
            <p:cNvSpPr/>
            <p:nvPr/>
          </p:nvSpPr>
          <p:spPr>
            <a:xfrm>
              <a:off x="1673549" y="5365140"/>
              <a:ext cx="4212000" cy="369332"/>
            </a:xfrm>
            <a:prstGeom prst="stripedRightArrow">
              <a:avLst>
                <a:gd name="adj1" fmla="val 100000"/>
                <a:gd name="adj2" fmla="val 42573"/>
              </a:avLst>
            </a:prstGeom>
            <a:gradFill flip="none" rotWithShape="1">
              <a:gsLst>
                <a:gs pos="0">
                  <a:schemeClr val="accent1">
                    <a:lumMod val="5000"/>
                    <a:lumOff val="95000"/>
                  </a:schemeClr>
                </a:gs>
                <a:gs pos="100000">
                  <a:srgbClr val="B5B5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     </a:t>
              </a:r>
            </a:p>
          </p:txBody>
        </p:sp>
        <p:sp>
          <p:nvSpPr>
            <p:cNvPr id="585" name="文本框 584"/>
            <p:cNvSpPr txBox="1"/>
            <p:nvPr/>
          </p:nvSpPr>
          <p:spPr>
            <a:xfrm>
              <a:off x="2432603" y="5365140"/>
              <a:ext cx="1620957"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Manual O&amp;M</a:t>
              </a:r>
            </a:p>
          </p:txBody>
        </p:sp>
        <p:sp>
          <p:nvSpPr>
            <p:cNvPr id="586" name="文本框 585"/>
            <p:cNvSpPr txBox="1"/>
            <p:nvPr/>
          </p:nvSpPr>
          <p:spPr>
            <a:xfrm>
              <a:off x="4098125" y="5365140"/>
              <a:ext cx="1880643" cy="369332"/>
            </a:xfrm>
            <a:prstGeom prst="rect">
              <a:avLst/>
            </a:prstGeom>
            <a:noFill/>
          </p:spPr>
          <p:txBody>
            <a:bodyPr wrap="none" rtlCol="0">
              <a:spAutoFit/>
            </a:bodyPr>
            <a:lstStyle/>
            <a:p>
              <a:pPr algn="ctr" fontAlgn="ct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Intelligent O&amp;M</a:t>
              </a:r>
            </a:p>
          </p:txBody>
        </p:sp>
        <p:sp>
          <p:nvSpPr>
            <p:cNvPr id="587" name="圆角矩形 586"/>
            <p:cNvSpPr/>
            <p:nvPr/>
          </p:nvSpPr>
          <p:spPr>
            <a:xfrm>
              <a:off x="724314" y="4885126"/>
              <a:ext cx="1539560" cy="598042"/>
            </a:xfrm>
            <a:prstGeom prst="roundRect">
              <a:avLst>
                <a:gd name="adj" fmla="val 50000"/>
              </a:avLst>
            </a:prstGeom>
            <a:solidFill>
              <a:schemeClr val="bg1">
                <a:lumMod val="50000"/>
              </a:schemeClr>
            </a:solidFill>
            <a:ln>
              <a:solidFill>
                <a:srgbClr val="FFFF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Management</a:t>
              </a:r>
            </a:p>
          </p:txBody>
        </p:sp>
        <p:grpSp>
          <p:nvGrpSpPr>
            <p:cNvPr id="588" name="组合 320"/>
            <p:cNvGrpSpPr>
              <a:grpSpLocks noChangeAspect="1"/>
            </p:cNvGrpSpPr>
            <p:nvPr/>
          </p:nvGrpSpPr>
          <p:grpSpPr bwMode="auto">
            <a:xfrm>
              <a:off x="2979877" y="4630808"/>
              <a:ext cx="526409" cy="720000"/>
              <a:chOff x="649288" y="2289176"/>
              <a:chExt cx="561975" cy="769938"/>
            </a:xfrm>
            <a:solidFill>
              <a:schemeClr val="bg1">
                <a:lumMod val="50000"/>
              </a:schemeClr>
            </a:solidFill>
          </p:grpSpPr>
          <p:sp>
            <p:nvSpPr>
              <p:cNvPr id="649"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0"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1"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2"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3"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4"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89" name="组合 682"/>
            <p:cNvGrpSpPr>
              <a:grpSpLocks noChangeAspect="1"/>
            </p:cNvGrpSpPr>
            <p:nvPr/>
          </p:nvGrpSpPr>
          <p:grpSpPr bwMode="auto">
            <a:xfrm>
              <a:off x="4694498" y="4630808"/>
              <a:ext cx="809592" cy="720000"/>
              <a:chOff x="3908425" y="3995738"/>
              <a:chExt cx="788988" cy="701675"/>
            </a:xfrm>
            <a:solidFill>
              <a:schemeClr val="bg1">
                <a:lumMod val="50000"/>
              </a:schemeClr>
            </a:solidFill>
          </p:grpSpPr>
          <p:sp>
            <p:nvSpPr>
              <p:cNvPr id="632" name="Freeform 483"/>
              <p:cNvSpPr>
                <a:spLocks noEditPoints="1"/>
              </p:cNvSpPr>
              <p:nvPr/>
            </p:nvSpPr>
            <p:spPr bwMode="auto">
              <a:xfrm>
                <a:off x="4421188" y="4392613"/>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3" name="Freeform 484"/>
              <p:cNvSpPr>
                <a:spLocks/>
              </p:cNvSpPr>
              <p:nvPr/>
            </p:nvSpPr>
            <p:spPr bwMode="auto">
              <a:xfrm>
                <a:off x="4514850" y="4414838"/>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4" name="Freeform 485"/>
              <p:cNvSpPr>
                <a:spLocks noEditPoints="1"/>
              </p:cNvSpPr>
              <p:nvPr/>
            </p:nvSpPr>
            <p:spPr bwMode="auto">
              <a:xfrm>
                <a:off x="4421188" y="4311650"/>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5" name="Freeform 486"/>
              <p:cNvSpPr>
                <a:spLocks/>
              </p:cNvSpPr>
              <p:nvPr/>
            </p:nvSpPr>
            <p:spPr bwMode="auto">
              <a:xfrm>
                <a:off x="4514850" y="4333875"/>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6" name="Freeform 487"/>
              <p:cNvSpPr>
                <a:spLocks noEditPoints="1"/>
              </p:cNvSpPr>
              <p:nvPr/>
            </p:nvSpPr>
            <p:spPr bwMode="auto">
              <a:xfrm>
                <a:off x="4419600" y="4230688"/>
                <a:ext cx="160338" cy="57150"/>
              </a:xfrm>
              <a:custGeom>
                <a:avLst/>
                <a:gdLst>
                  <a:gd name="T0" fmla="*/ 2147483646 w 340"/>
                  <a:gd name="T1" fmla="*/ 2147483646 h 124"/>
                  <a:gd name="T2" fmla="*/ 2147483646 w 340"/>
                  <a:gd name="T3" fmla="*/ 2147483646 h 124"/>
                  <a:gd name="T4" fmla="*/ 2147483646 w 340"/>
                  <a:gd name="T5" fmla="*/ 2147483646 h 124"/>
                  <a:gd name="T6" fmla="*/ 2147483646 w 340"/>
                  <a:gd name="T7" fmla="*/ 2147483646 h 124"/>
                  <a:gd name="T8" fmla="*/ 2147483646 w 340"/>
                  <a:gd name="T9" fmla="*/ 2147483646 h 124"/>
                  <a:gd name="T10" fmla="*/ 2147483646 w 340"/>
                  <a:gd name="T11" fmla="*/ 2147483646 h 124"/>
                  <a:gd name="T12" fmla="*/ 2147483646 w 340"/>
                  <a:gd name="T13" fmla="*/ 2147483646 h 124"/>
                  <a:gd name="T14" fmla="*/ 2147483646 w 340"/>
                  <a:gd name="T15" fmla="*/ 2147483646 h 124"/>
                  <a:gd name="T16" fmla="*/ 2147483646 w 340"/>
                  <a:gd name="T17" fmla="*/ 2147483646 h 124"/>
                  <a:gd name="T18" fmla="*/ 0 w 340"/>
                  <a:gd name="T19" fmla="*/ 2147483646 h 124"/>
                  <a:gd name="T20" fmla="*/ 0 w 340"/>
                  <a:gd name="T21" fmla="*/ 2147483646 h 124"/>
                  <a:gd name="T22" fmla="*/ 2147483646 w 340"/>
                  <a:gd name="T23" fmla="*/ 0 h 124"/>
                  <a:gd name="T24" fmla="*/ 2147483646 w 340"/>
                  <a:gd name="T25" fmla="*/ 0 h 124"/>
                  <a:gd name="T26" fmla="*/ 2147483646 w 340"/>
                  <a:gd name="T27" fmla="*/ 2147483646 h 124"/>
                  <a:gd name="T28" fmla="*/ 2147483646 w 340"/>
                  <a:gd name="T29" fmla="*/ 2147483646 h 124"/>
                  <a:gd name="T30" fmla="*/ 2147483646 w 340"/>
                  <a:gd name="T31" fmla="*/ 2147483646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24"/>
                  <a:gd name="T50" fmla="*/ 340 w 340"/>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24">
                    <a:moveTo>
                      <a:pt x="40" y="84"/>
                    </a:moveTo>
                    <a:lnTo>
                      <a:pt x="40" y="84"/>
                    </a:lnTo>
                    <a:lnTo>
                      <a:pt x="300" y="84"/>
                    </a:lnTo>
                    <a:lnTo>
                      <a:pt x="300" y="40"/>
                    </a:lnTo>
                    <a:lnTo>
                      <a:pt x="40" y="40"/>
                    </a:lnTo>
                    <a:lnTo>
                      <a:pt x="40" y="84"/>
                    </a:lnTo>
                    <a:close/>
                    <a:moveTo>
                      <a:pt x="307" y="124"/>
                    </a:moveTo>
                    <a:lnTo>
                      <a:pt x="307" y="124"/>
                    </a:lnTo>
                    <a:lnTo>
                      <a:pt x="33" y="124"/>
                    </a:lnTo>
                    <a:cubicBezTo>
                      <a:pt x="15" y="124"/>
                      <a:pt x="0" y="109"/>
                      <a:pt x="0" y="91"/>
                    </a:cubicBezTo>
                    <a:lnTo>
                      <a:pt x="0" y="33"/>
                    </a:lnTo>
                    <a:cubicBezTo>
                      <a:pt x="0" y="15"/>
                      <a:pt x="15" y="0"/>
                      <a:pt x="33" y="0"/>
                    </a:cubicBezTo>
                    <a:lnTo>
                      <a:pt x="307" y="0"/>
                    </a:lnTo>
                    <a:cubicBezTo>
                      <a:pt x="325" y="0"/>
                      <a:pt x="340" y="15"/>
                      <a:pt x="340" y="33"/>
                    </a:cubicBezTo>
                    <a:lnTo>
                      <a:pt x="340" y="91"/>
                    </a:lnTo>
                    <a:cubicBezTo>
                      <a:pt x="340" y="109"/>
                      <a:pt x="325" y="124"/>
                      <a:pt x="307" y="12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7" name="Freeform 488"/>
              <p:cNvSpPr>
                <a:spLocks/>
              </p:cNvSpPr>
              <p:nvPr/>
            </p:nvSpPr>
            <p:spPr bwMode="auto">
              <a:xfrm>
                <a:off x="4513263" y="4252913"/>
                <a:ext cx="41275" cy="12700"/>
              </a:xfrm>
              <a:custGeom>
                <a:avLst/>
                <a:gdLst>
                  <a:gd name="T0" fmla="*/ 2147483646 w 89"/>
                  <a:gd name="T1" fmla="*/ 2147483646 h 26"/>
                  <a:gd name="T2" fmla="*/ 2147483646 w 89"/>
                  <a:gd name="T3" fmla="*/ 2147483646 h 26"/>
                  <a:gd name="T4" fmla="*/ 0 w 89"/>
                  <a:gd name="T5" fmla="*/ 2147483646 h 26"/>
                  <a:gd name="T6" fmla="*/ 0 w 89"/>
                  <a:gd name="T7" fmla="*/ 0 h 26"/>
                  <a:gd name="T8" fmla="*/ 2147483646 w 89"/>
                  <a:gd name="T9" fmla="*/ 0 h 26"/>
                  <a:gd name="T10" fmla="*/ 2147483646 w 89"/>
                  <a:gd name="T11" fmla="*/ 2147483646 h 26"/>
                  <a:gd name="T12" fmla="*/ 0 60000 65536"/>
                  <a:gd name="T13" fmla="*/ 0 60000 65536"/>
                  <a:gd name="T14" fmla="*/ 0 60000 65536"/>
                  <a:gd name="T15" fmla="*/ 0 60000 65536"/>
                  <a:gd name="T16" fmla="*/ 0 60000 65536"/>
                  <a:gd name="T17" fmla="*/ 0 60000 65536"/>
                  <a:gd name="T18" fmla="*/ 0 w 89"/>
                  <a:gd name="T19" fmla="*/ 0 h 26"/>
                  <a:gd name="T20" fmla="*/ 89 w 8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9" h="26">
                    <a:moveTo>
                      <a:pt x="89" y="26"/>
                    </a:moveTo>
                    <a:lnTo>
                      <a:pt x="89" y="26"/>
                    </a:lnTo>
                    <a:lnTo>
                      <a:pt x="0" y="26"/>
                    </a:lnTo>
                    <a:lnTo>
                      <a:pt x="0" y="0"/>
                    </a:lnTo>
                    <a:lnTo>
                      <a:pt x="89" y="0"/>
                    </a:lnTo>
                    <a:lnTo>
                      <a:pt x="89" y="2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8" name="Freeform 489"/>
              <p:cNvSpPr>
                <a:spLocks noEditPoints="1"/>
              </p:cNvSpPr>
              <p:nvPr/>
            </p:nvSpPr>
            <p:spPr bwMode="auto">
              <a:xfrm>
                <a:off x="4543425" y="4543425"/>
                <a:ext cx="153988" cy="153988"/>
              </a:xfrm>
              <a:custGeom>
                <a:avLst/>
                <a:gdLst>
                  <a:gd name="T0" fmla="*/ 2147483646 w 327"/>
                  <a:gd name="T1" fmla="*/ 2147483646 h 327"/>
                  <a:gd name="T2" fmla="*/ 2147483646 w 327"/>
                  <a:gd name="T3" fmla="*/ 2147483646 h 327"/>
                  <a:gd name="T4" fmla="*/ 2147483646 w 327"/>
                  <a:gd name="T5" fmla="*/ 2147483646 h 327"/>
                  <a:gd name="T6" fmla="*/ 2147483646 w 327"/>
                  <a:gd name="T7" fmla="*/ 2147483646 h 327"/>
                  <a:gd name="T8" fmla="*/ 2147483646 w 327"/>
                  <a:gd name="T9" fmla="*/ 2147483646 h 327"/>
                  <a:gd name="T10" fmla="*/ 2147483646 w 327"/>
                  <a:gd name="T11" fmla="*/ 2147483646 h 327"/>
                  <a:gd name="T12" fmla="*/ 2147483646 w 327"/>
                  <a:gd name="T13" fmla="*/ 2147483646 h 327"/>
                  <a:gd name="T14" fmla="*/ 2147483646 w 327"/>
                  <a:gd name="T15" fmla="*/ 2147483646 h 327"/>
                  <a:gd name="T16" fmla="*/ 2147483646 w 327"/>
                  <a:gd name="T17" fmla="*/ 2147483646 h 327"/>
                  <a:gd name="T18" fmla="*/ 2147483646 w 327"/>
                  <a:gd name="T19" fmla="*/ 2147483646 h 327"/>
                  <a:gd name="T20" fmla="*/ 2147483646 w 327"/>
                  <a:gd name="T21" fmla="*/ 2147483646 h 327"/>
                  <a:gd name="T22" fmla="*/ 2147483646 w 327"/>
                  <a:gd name="T23" fmla="*/ 2147483646 h 327"/>
                  <a:gd name="T24" fmla="*/ 2147483646 w 327"/>
                  <a:gd name="T25" fmla="*/ 2147483646 h 327"/>
                  <a:gd name="T26" fmla="*/ 2147483646 w 327"/>
                  <a:gd name="T27" fmla="*/ 2147483646 h 327"/>
                  <a:gd name="T28" fmla="*/ 2147483646 w 327"/>
                  <a:gd name="T29" fmla="*/ 2147483646 h 327"/>
                  <a:gd name="T30" fmla="*/ 2147483646 w 327"/>
                  <a:gd name="T31" fmla="*/ 2147483646 h 327"/>
                  <a:gd name="T32" fmla="*/ 2147483646 w 327"/>
                  <a:gd name="T33" fmla="*/ 2147483646 h 327"/>
                  <a:gd name="T34" fmla="*/ 2147483646 w 327"/>
                  <a:gd name="T35" fmla="*/ 2147483646 h 327"/>
                  <a:gd name="T36" fmla="*/ 2147483646 w 327"/>
                  <a:gd name="T37" fmla="*/ 2147483646 h 327"/>
                  <a:gd name="T38" fmla="*/ 2147483646 w 327"/>
                  <a:gd name="T39" fmla="*/ 2147483646 h 327"/>
                  <a:gd name="T40" fmla="*/ 2147483646 w 327"/>
                  <a:gd name="T41" fmla="*/ 2147483646 h 327"/>
                  <a:gd name="T42" fmla="*/ 2147483646 w 327"/>
                  <a:gd name="T43" fmla="*/ 2147483646 h 327"/>
                  <a:gd name="T44" fmla="*/ 2147483646 w 327"/>
                  <a:gd name="T45" fmla="*/ 2147483646 h 327"/>
                  <a:gd name="T46" fmla="*/ 2147483646 w 327"/>
                  <a:gd name="T47" fmla="*/ 2147483646 h 327"/>
                  <a:gd name="T48" fmla="*/ 2147483646 w 327"/>
                  <a:gd name="T49" fmla="*/ 2147483646 h 327"/>
                  <a:gd name="T50" fmla="*/ 2147483646 w 327"/>
                  <a:gd name="T51" fmla="*/ 2147483646 h 327"/>
                  <a:gd name="T52" fmla="*/ 2147483646 w 327"/>
                  <a:gd name="T53" fmla="*/ 2147483646 h 327"/>
                  <a:gd name="T54" fmla="*/ 2147483646 w 327"/>
                  <a:gd name="T55" fmla="*/ 2147483646 h 327"/>
                  <a:gd name="T56" fmla="*/ 2147483646 w 327"/>
                  <a:gd name="T57" fmla="*/ 2147483646 h 327"/>
                  <a:gd name="T58" fmla="*/ 2147483646 w 327"/>
                  <a:gd name="T59" fmla="*/ 2147483646 h 327"/>
                  <a:gd name="T60" fmla="*/ 2147483646 w 327"/>
                  <a:gd name="T61" fmla="*/ 2147483646 h 327"/>
                  <a:gd name="T62" fmla="*/ 2147483646 w 327"/>
                  <a:gd name="T63" fmla="*/ 2147483646 h 327"/>
                  <a:gd name="T64" fmla="*/ 2147483646 w 327"/>
                  <a:gd name="T65" fmla="*/ 2147483646 h 327"/>
                  <a:gd name="T66" fmla="*/ 2147483646 w 327"/>
                  <a:gd name="T67" fmla="*/ 2147483646 h 327"/>
                  <a:gd name="T68" fmla="*/ 2147483646 w 327"/>
                  <a:gd name="T69" fmla="*/ 2147483646 h 327"/>
                  <a:gd name="T70" fmla="*/ 2147483646 w 327"/>
                  <a:gd name="T71" fmla="*/ 2147483646 h 327"/>
                  <a:gd name="T72" fmla="*/ 2147483646 w 327"/>
                  <a:gd name="T73" fmla="*/ 2147483646 h 327"/>
                  <a:gd name="T74" fmla="*/ 2147483646 w 327"/>
                  <a:gd name="T75" fmla="*/ 2147483646 h 327"/>
                  <a:gd name="T76" fmla="*/ 0 w 327"/>
                  <a:gd name="T77" fmla="*/ 2147483646 h 327"/>
                  <a:gd name="T78" fmla="*/ 2147483646 w 327"/>
                  <a:gd name="T79" fmla="*/ 2147483646 h 327"/>
                  <a:gd name="T80" fmla="*/ 2147483646 w 327"/>
                  <a:gd name="T81" fmla="*/ 2147483646 h 327"/>
                  <a:gd name="T82" fmla="*/ 2147483646 w 327"/>
                  <a:gd name="T83" fmla="*/ 2147483646 h 327"/>
                  <a:gd name="T84" fmla="*/ 2147483646 w 327"/>
                  <a:gd name="T85" fmla="*/ 2147483646 h 327"/>
                  <a:gd name="T86" fmla="*/ 2147483646 w 327"/>
                  <a:gd name="T87" fmla="*/ 2147483646 h 327"/>
                  <a:gd name="T88" fmla="*/ 2147483646 w 327"/>
                  <a:gd name="T89" fmla="*/ 2147483646 h 327"/>
                  <a:gd name="T90" fmla="*/ 2147483646 w 327"/>
                  <a:gd name="T91" fmla="*/ 2147483646 h 327"/>
                  <a:gd name="T92" fmla="*/ 2147483646 w 327"/>
                  <a:gd name="T93" fmla="*/ 0 h 327"/>
                  <a:gd name="T94" fmla="*/ 2147483646 w 327"/>
                  <a:gd name="T95" fmla="*/ 2147483646 h 327"/>
                  <a:gd name="T96" fmla="*/ 2147483646 w 327"/>
                  <a:gd name="T97" fmla="*/ 2147483646 h 327"/>
                  <a:gd name="T98" fmla="*/ 2147483646 w 327"/>
                  <a:gd name="T99" fmla="*/ 2147483646 h 327"/>
                  <a:gd name="T100" fmla="*/ 2147483646 w 327"/>
                  <a:gd name="T101" fmla="*/ 2147483646 h 327"/>
                  <a:gd name="T102" fmla="*/ 2147483646 w 327"/>
                  <a:gd name="T103" fmla="*/ 2147483646 h 327"/>
                  <a:gd name="T104" fmla="*/ 2147483646 w 327"/>
                  <a:gd name="T105" fmla="*/ 2147483646 h 327"/>
                  <a:gd name="T106" fmla="*/ 2147483646 w 327"/>
                  <a:gd name="T107" fmla="*/ 2147483646 h 327"/>
                  <a:gd name="T108" fmla="*/ 2147483646 w 327"/>
                  <a:gd name="T109" fmla="*/ 2147483646 h 327"/>
                  <a:gd name="T110" fmla="*/ 2147483646 w 327"/>
                  <a:gd name="T111" fmla="*/ 2147483646 h 327"/>
                  <a:gd name="T112" fmla="*/ 2147483646 w 327"/>
                  <a:gd name="T113" fmla="*/ 2147483646 h 327"/>
                  <a:gd name="T114" fmla="*/ 2147483646 w 327"/>
                  <a:gd name="T115" fmla="*/ 2147483646 h 327"/>
                  <a:gd name="T116" fmla="*/ 2147483646 w 327"/>
                  <a:gd name="T117" fmla="*/ 2147483646 h 327"/>
                  <a:gd name="T118" fmla="*/ 2147483646 w 327"/>
                  <a:gd name="T119" fmla="*/ 2147483646 h 327"/>
                  <a:gd name="T120" fmla="*/ 2147483646 w 327"/>
                  <a:gd name="T121" fmla="*/ 2147483646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
                  <a:gd name="T184" fmla="*/ 0 h 327"/>
                  <a:gd name="T185" fmla="*/ 327 w 327"/>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 h="327">
                    <a:moveTo>
                      <a:pt x="164" y="115"/>
                    </a:moveTo>
                    <a:lnTo>
                      <a:pt x="164" y="115"/>
                    </a:lnTo>
                    <a:cubicBezTo>
                      <a:pt x="137" y="115"/>
                      <a:pt x="116" y="137"/>
                      <a:pt x="116" y="164"/>
                    </a:cubicBezTo>
                    <a:cubicBezTo>
                      <a:pt x="116" y="190"/>
                      <a:pt x="137" y="212"/>
                      <a:pt x="164" y="212"/>
                    </a:cubicBezTo>
                    <a:cubicBezTo>
                      <a:pt x="190" y="212"/>
                      <a:pt x="212" y="190"/>
                      <a:pt x="212" y="164"/>
                    </a:cubicBezTo>
                    <a:cubicBezTo>
                      <a:pt x="212" y="137"/>
                      <a:pt x="190" y="115"/>
                      <a:pt x="164" y="115"/>
                    </a:cubicBezTo>
                    <a:close/>
                    <a:moveTo>
                      <a:pt x="164" y="238"/>
                    </a:moveTo>
                    <a:lnTo>
                      <a:pt x="164" y="238"/>
                    </a:lnTo>
                    <a:cubicBezTo>
                      <a:pt x="123" y="238"/>
                      <a:pt x="89" y="205"/>
                      <a:pt x="89" y="164"/>
                    </a:cubicBezTo>
                    <a:cubicBezTo>
                      <a:pt x="89" y="122"/>
                      <a:pt x="123" y="89"/>
                      <a:pt x="164" y="89"/>
                    </a:cubicBezTo>
                    <a:cubicBezTo>
                      <a:pt x="205" y="89"/>
                      <a:pt x="239" y="122"/>
                      <a:pt x="239" y="164"/>
                    </a:cubicBezTo>
                    <a:cubicBezTo>
                      <a:pt x="239" y="205"/>
                      <a:pt x="205" y="238"/>
                      <a:pt x="164" y="238"/>
                    </a:cubicBezTo>
                    <a:close/>
                    <a:moveTo>
                      <a:pt x="151" y="300"/>
                    </a:moveTo>
                    <a:lnTo>
                      <a:pt x="151" y="300"/>
                    </a:lnTo>
                    <a:lnTo>
                      <a:pt x="177" y="300"/>
                    </a:lnTo>
                    <a:lnTo>
                      <a:pt x="172" y="268"/>
                    </a:lnTo>
                    <a:lnTo>
                      <a:pt x="185" y="266"/>
                    </a:lnTo>
                    <a:cubicBezTo>
                      <a:pt x="198" y="263"/>
                      <a:pt x="210" y="258"/>
                      <a:pt x="221" y="251"/>
                    </a:cubicBezTo>
                    <a:lnTo>
                      <a:pt x="232" y="244"/>
                    </a:lnTo>
                    <a:lnTo>
                      <a:pt x="251" y="269"/>
                    </a:lnTo>
                    <a:lnTo>
                      <a:pt x="270" y="251"/>
                    </a:lnTo>
                    <a:lnTo>
                      <a:pt x="244" y="232"/>
                    </a:lnTo>
                    <a:lnTo>
                      <a:pt x="251" y="221"/>
                    </a:lnTo>
                    <a:cubicBezTo>
                      <a:pt x="258" y="210"/>
                      <a:pt x="263" y="197"/>
                      <a:pt x="266" y="184"/>
                    </a:cubicBezTo>
                    <a:lnTo>
                      <a:pt x="269" y="172"/>
                    </a:lnTo>
                    <a:lnTo>
                      <a:pt x="301" y="177"/>
                    </a:lnTo>
                    <a:lnTo>
                      <a:pt x="301" y="151"/>
                    </a:lnTo>
                    <a:lnTo>
                      <a:pt x="269" y="155"/>
                    </a:lnTo>
                    <a:lnTo>
                      <a:pt x="266" y="143"/>
                    </a:lnTo>
                    <a:cubicBezTo>
                      <a:pt x="263" y="130"/>
                      <a:pt x="258" y="117"/>
                      <a:pt x="251" y="106"/>
                    </a:cubicBezTo>
                    <a:lnTo>
                      <a:pt x="244" y="95"/>
                    </a:lnTo>
                    <a:lnTo>
                      <a:pt x="270" y="76"/>
                    </a:lnTo>
                    <a:lnTo>
                      <a:pt x="251" y="58"/>
                    </a:lnTo>
                    <a:lnTo>
                      <a:pt x="232" y="84"/>
                    </a:lnTo>
                    <a:lnTo>
                      <a:pt x="221" y="77"/>
                    </a:lnTo>
                    <a:cubicBezTo>
                      <a:pt x="210" y="69"/>
                      <a:pt x="198" y="64"/>
                      <a:pt x="185" y="61"/>
                    </a:cubicBezTo>
                    <a:lnTo>
                      <a:pt x="172" y="59"/>
                    </a:lnTo>
                    <a:lnTo>
                      <a:pt x="177" y="27"/>
                    </a:lnTo>
                    <a:lnTo>
                      <a:pt x="151" y="27"/>
                    </a:lnTo>
                    <a:lnTo>
                      <a:pt x="155" y="59"/>
                    </a:lnTo>
                    <a:lnTo>
                      <a:pt x="143" y="61"/>
                    </a:lnTo>
                    <a:cubicBezTo>
                      <a:pt x="130" y="64"/>
                      <a:pt x="118" y="69"/>
                      <a:pt x="106" y="77"/>
                    </a:cubicBezTo>
                    <a:lnTo>
                      <a:pt x="96" y="84"/>
                    </a:lnTo>
                    <a:lnTo>
                      <a:pt x="76" y="58"/>
                    </a:lnTo>
                    <a:lnTo>
                      <a:pt x="58" y="76"/>
                    </a:lnTo>
                    <a:lnTo>
                      <a:pt x="84" y="95"/>
                    </a:lnTo>
                    <a:lnTo>
                      <a:pt x="77" y="106"/>
                    </a:lnTo>
                    <a:cubicBezTo>
                      <a:pt x="69" y="117"/>
                      <a:pt x="64" y="130"/>
                      <a:pt x="62" y="143"/>
                    </a:cubicBezTo>
                    <a:lnTo>
                      <a:pt x="59" y="155"/>
                    </a:lnTo>
                    <a:lnTo>
                      <a:pt x="27" y="151"/>
                    </a:lnTo>
                    <a:lnTo>
                      <a:pt x="27" y="177"/>
                    </a:lnTo>
                    <a:lnTo>
                      <a:pt x="59" y="172"/>
                    </a:lnTo>
                    <a:lnTo>
                      <a:pt x="62" y="184"/>
                    </a:lnTo>
                    <a:cubicBezTo>
                      <a:pt x="64" y="197"/>
                      <a:pt x="69" y="210"/>
                      <a:pt x="77" y="221"/>
                    </a:cubicBezTo>
                    <a:lnTo>
                      <a:pt x="84" y="232"/>
                    </a:lnTo>
                    <a:lnTo>
                      <a:pt x="58" y="251"/>
                    </a:lnTo>
                    <a:lnTo>
                      <a:pt x="76" y="269"/>
                    </a:lnTo>
                    <a:lnTo>
                      <a:pt x="96" y="244"/>
                    </a:lnTo>
                    <a:lnTo>
                      <a:pt x="106" y="251"/>
                    </a:lnTo>
                    <a:cubicBezTo>
                      <a:pt x="117" y="258"/>
                      <a:pt x="130" y="263"/>
                      <a:pt x="143" y="266"/>
                    </a:cubicBezTo>
                    <a:lnTo>
                      <a:pt x="155" y="268"/>
                    </a:lnTo>
                    <a:lnTo>
                      <a:pt x="151" y="300"/>
                    </a:lnTo>
                    <a:close/>
                    <a:moveTo>
                      <a:pt x="188" y="327"/>
                    </a:moveTo>
                    <a:lnTo>
                      <a:pt x="188" y="327"/>
                    </a:lnTo>
                    <a:lnTo>
                      <a:pt x="140" y="327"/>
                    </a:lnTo>
                    <a:cubicBezTo>
                      <a:pt x="130" y="327"/>
                      <a:pt x="123" y="319"/>
                      <a:pt x="123" y="309"/>
                    </a:cubicBezTo>
                    <a:lnTo>
                      <a:pt x="123" y="307"/>
                    </a:lnTo>
                    <a:lnTo>
                      <a:pt x="126" y="289"/>
                    </a:lnTo>
                    <a:cubicBezTo>
                      <a:pt x="117" y="286"/>
                      <a:pt x="110" y="283"/>
                      <a:pt x="102" y="279"/>
                    </a:cubicBezTo>
                    <a:lnTo>
                      <a:pt x="90" y="295"/>
                    </a:lnTo>
                    <a:cubicBezTo>
                      <a:pt x="83" y="302"/>
                      <a:pt x="72" y="303"/>
                      <a:pt x="65" y="296"/>
                    </a:cubicBezTo>
                    <a:lnTo>
                      <a:pt x="31" y="262"/>
                    </a:lnTo>
                    <a:cubicBezTo>
                      <a:pt x="25" y="256"/>
                      <a:pt x="25" y="245"/>
                      <a:pt x="32" y="238"/>
                    </a:cubicBezTo>
                    <a:lnTo>
                      <a:pt x="33" y="236"/>
                    </a:lnTo>
                    <a:lnTo>
                      <a:pt x="48" y="225"/>
                    </a:lnTo>
                    <a:cubicBezTo>
                      <a:pt x="44" y="218"/>
                      <a:pt x="41" y="210"/>
                      <a:pt x="39" y="202"/>
                    </a:cubicBezTo>
                    <a:lnTo>
                      <a:pt x="18" y="205"/>
                    </a:lnTo>
                    <a:cubicBezTo>
                      <a:pt x="8" y="205"/>
                      <a:pt x="0" y="197"/>
                      <a:pt x="0" y="188"/>
                    </a:cubicBezTo>
                    <a:lnTo>
                      <a:pt x="0" y="140"/>
                    </a:lnTo>
                    <a:cubicBezTo>
                      <a:pt x="0" y="130"/>
                      <a:pt x="8" y="122"/>
                      <a:pt x="18" y="122"/>
                    </a:cubicBezTo>
                    <a:lnTo>
                      <a:pt x="20" y="123"/>
                    </a:lnTo>
                    <a:lnTo>
                      <a:pt x="39" y="125"/>
                    </a:lnTo>
                    <a:cubicBezTo>
                      <a:pt x="41" y="117"/>
                      <a:pt x="44" y="109"/>
                      <a:pt x="48" y="102"/>
                    </a:cubicBezTo>
                    <a:lnTo>
                      <a:pt x="32" y="90"/>
                    </a:lnTo>
                    <a:cubicBezTo>
                      <a:pt x="28" y="86"/>
                      <a:pt x="26" y="82"/>
                      <a:pt x="26" y="77"/>
                    </a:cubicBezTo>
                    <a:cubicBezTo>
                      <a:pt x="26" y="72"/>
                      <a:pt x="28" y="68"/>
                      <a:pt x="31" y="65"/>
                    </a:cubicBezTo>
                    <a:lnTo>
                      <a:pt x="65" y="31"/>
                    </a:lnTo>
                    <a:cubicBezTo>
                      <a:pt x="71" y="25"/>
                      <a:pt x="83" y="25"/>
                      <a:pt x="90" y="31"/>
                    </a:cubicBezTo>
                    <a:lnTo>
                      <a:pt x="91" y="33"/>
                    </a:lnTo>
                    <a:lnTo>
                      <a:pt x="102" y="48"/>
                    </a:lnTo>
                    <a:cubicBezTo>
                      <a:pt x="110" y="44"/>
                      <a:pt x="118" y="41"/>
                      <a:pt x="126" y="38"/>
                    </a:cubicBezTo>
                    <a:lnTo>
                      <a:pt x="123" y="18"/>
                    </a:lnTo>
                    <a:cubicBezTo>
                      <a:pt x="123" y="8"/>
                      <a:pt x="130" y="0"/>
                      <a:pt x="140" y="0"/>
                    </a:cubicBezTo>
                    <a:lnTo>
                      <a:pt x="188" y="0"/>
                    </a:lnTo>
                    <a:cubicBezTo>
                      <a:pt x="197" y="0"/>
                      <a:pt x="205" y="8"/>
                      <a:pt x="205" y="18"/>
                    </a:cubicBezTo>
                    <a:lnTo>
                      <a:pt x="205" y="20"/>
                    </a:lnTo>
                    <a:lnTo>
                      <a:pt x="202" y="38"/>
                    </a:lnTo>
                    <a:cubicBezTo>
                      <a:pt x="210" y="41"/>
                      <a:pt x="218" y="44"/>
                      <a:pt x="225" y="48"/>
                    </a:cubicBezTo>
                    <a:lnTo>
                      <a:pt x="238" y="32"/>
                    </a:lnTo>
                    <a:cubicBezTo>
                      <a:pt x="244" y="25"/>
                      <a:pt x="256" y="25"/>
                      <a:pt x="262" y="31"/>
                    </a:cubicBezTo>
                    <a:lnTo>
                      <a:pt x="296" y="65"/>
                    </a:lnTo>
                    <a:cubicBezTo>
                      <a:pt x="300" y="68"/>
                      <a:pt x="301" y="72"/>
                      <a:pt x="301" y="77"/>
                    </a:cubicBezTo>
                    <a:cubicBezTo>
                      <a:pt x="301" y="82"/>
                      <a:pt x="299" y="86"/>
                      <a:pt x="296" y="90"/>
                    </a:cubicBezTo>
                    <a:lnTo>
                      <a:pt x="294" y="91"/>
                    </a:lnTo>
                    <a:lnTo>
                      <a:pt x="279" y="102"/>
                    </a:lnTo>
                    <a:cubicBezTo>
                      <a:pt x="283" y="110"/>
                      <a:pt x="287" y="117"/>
                      <a:pt x="289" y="125"/>
                    </a:cubicBezTo>
                    <a:lnTo>
                      <a:pt x="310" y="122"/>
                    </a:lnTo>
                    <a:cubicBezTo>
                      <a:pt x="314" y="122"/>
                      <a:pt x="319" y="124"/>
                      <a:pt x="322" y="128"/>
                    </a:cubicBezTo>
                    <a:cubicBezTo>
                      <a:pt x="326" y="131"/>
                      <a:pt x="327" y="135"/>
                      <a:pt x="327" y="140"/>
                    </a:cubicBezTo>
                    <a:lnTo>
                      <a:pt x="327" y="188"/>
                    </a:lnTo>
                    <a:cubicBezTo>
                      <a:pt x="327" y="197"/>
                      <a:pt x="319" y="205"/>
                      <a:pt x="310" y="205"/>
                    </a:cubicBezTo>
                    <a:lnTo>
                      <a:pt x="308" y="204"/>
                    </a:lnTo>
                    <a:lnTo>
                      <a:pt x="289" y="202"/>
                    </a:lnTo>
                    <a:cubicBezTo>
                      <a:pt x="287" y="210"/>
                      <a:pt x="283" y="218"/>
                      <a:pt x="279" y="225"/>
                    </a:cubicBezTo>
                    <a:lnTo>
                      <a:pt x="296" y="238"/>
                    </a:lnTo>
                    <a:cubicBezTo>
                      <a:pt x="303" y="244"/>
                      <a:pt x="303" y="255"/>
                      <a:pt x="296" y="262"/>
                    </a:cubicBezTo>
                    <a:lnTo>
                      <a:pt x="262" y="296"/>
                    </a:lnTo>
                    <a:cubicBezTo>
                      <a:pt x="256" y="303"/>
                      <a:pt x="244" y="302"/>
                      <a:pt x="238" y="295"/>
                    </a:cubicBezTo>
                    <a:lnTo>
                      <a:pt x="237" y="294"/>
                    </a:lnTo>
                    <a:lnTo>
                      <a:pt x="225" y="279"/>
                    </a:lnTo>
                    <a:cubicBezTo>
                      <a:pt x="218" y="283"/>
                      <a:pt x="210" y="286"/>
                      <a:pt x="202" y="289"/>
                    </a:cubicBezTo>
                    <a:lnTo>
                      <a:pt x="205" y="309"/>
                    </a:lnTo>
                    <a:cubicBezTo>
                      <a:pt x="205" y="319"/>
                      <a:pt x="197" y="327"/>
                      <a:pt x="188" y="32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9" name="Freeform 490"/>
              <p:cNvSpPr>
                <a:spLocks/>
              </p:cNvSpPr>
              <p:nvPr/>
            </p:nvSpPr>
            <p:spPr bwMode="auto">
              <a:xfrm>
                <a:off x="4365625" y="4168775"/>
                <a:ext cx="269875" cy="504825"/>
              </a:xfrm>
              <a:custGeom>
                <a:avLst/>
                <a:gdLst>
                  <a:gd name="T0" fmla="*/ 2147483646 w 576"/>
                  <a:gd name="T1" fmla="*/ 2147483646 h 1072"/>
                  <a:gd name="T2" fmla="*/ 2147483646 w 576"/>
                  <a:gd name="T3" fmla="*/ 2147483646 h 1072"/>
                  <a:gd name="T4" fmla="*/ 0 w 576"/>
                  <a:gd name="T5" fmla="*/ 2147483646 h 1072"/>
                  <a:gd name="T6" fmla="*/ 0 w 576"/>
                  <a:gd name="T7" fmla="*/ 0 h 1072"/>
                  <a:gd name="T8" fmla="*/ 2147483646 w 576"/>
                  <a:gd name="T9" fmla="*/ 0 h 1072"/>
                  <a:gd name="T10" fmla="*/ 2147483646 w 576"/>
                  <a:gd name="T11" fmla="*/ 2147483646 h 1072"/>
                  <a:gd name="T12" fmla="*/ 2147483646 w 576"/>
                  <a:gd name="T13" fmla="*/ 2147483646 h 1072"/>
                  <a:gd name="T14" fmla="*/ 2147483646 w 576"/>
                  <a:gd name="T15" fmla="*/ 2147483646 h 1072"/>
                  <a:gd name="T16" fmla="*/ 2147483646 w 576"/>
                  <a:gd name="T17" fmla="*/ 2147483646 h 1072"/>
                  <a:gd name="T18" fmla="*/ 2147483646 w 576"/>
                  <a:gd name="T19" fmla="*/ 2147483646 h 1072"/>
                  <a:gd name="T20" fmla="*/ 2147483646 w 576"/>
                  <a:gd name="T21" fmla="*/ 2147483646 h 1072"/>
                  <a:gd name="T22" fmla="*/ 2147483646 w 576"/>
                  <a:gd name="T23" fmla="*/ 2147483646 h 10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1072"/>
                  <a:gd name="T38" fmla="*/ 576 w 576"/>
                  <a:gd name="T39" fmla="*/ 1072 h 10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1072">
                    <a:moveTo>
                      <a:pt x="438" y="1072"/>
                    </a:moveTo>
                    <a:lnTo>
                      <a:pt x="438" y="1072"/>
                    </a:lnTo>
                    <a:lnTo>
                      <a:pt x="0" y="1072"/>
                    </a:lnTo>
                    <a:lnTo>
                      <a:pt x="0" y="0"/>
                    </a:lnTo>
                    <a:lnTo>
                      <a:pt x="576" y="0"/>
                    </a:lnTo>
                    <a:lnTo>
                      <a:pt x="576" y="809"/>
                    </a:lnTo>
                    <a:lnTo>
                      <a:pt x="510" y="809"/>
                    </a:lnTo>
                    <a:lnTo>
                      <a:pt x="510" y="66"/>
                    </a:lnTo>
                    <a:lnTo>
                      <a:pt x="67" y="66"/>
                    </a:lnTo>
                    <a:lnTo>
                      <a:pt x="67" y="1006"/>
                    </a:lnTo>
                    <a:lnTo>
                      <a:pt x="438" y="1006"/>
                    </a:lnTo>
                    <a:lnTo>
                      <a:pt x="438" y="1072"/>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0" name="Freeform 491"/>
              <p:cNvSpPr>
                <a:spLocks/>
              </p:cNvSpPr>
              <p:nvPr/>
            </p:nvSpPr>
            <p:spPr bwMode="auto">
              <a:xfrm>
                <a:off x="4265613" y="4572000"/>
                <a:ext cx="66675" cy="6508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1" name="Freeform 492"/>
              <p:cNvSpPr>
                <a:spLocks/>
              </p:cNvSpPr>
              <p:nvPr/>
            </p:nvSpPr>
            <p:spPr bwMode="auto">
              <a:xfrm>
                <a:off x="4379913" y="4070350"/>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2" name="Freeform 493"/>
              <p:cNvSpPr>
                <a:spLocks noEditPoints="1"/>
              </p:cNvSpPr>
              <p:nvPr/>
            </p:nvSpPr>
            <p:spPr bwMode="auto">
              <a:xfrm>
                <a:off x="3908425" y="3995738"/>
                <a:ext cx="285750" cy="285750"/>
              </a:xfrm>
              <a:custGeom>
                <a:avLst/>
                <a:gdLst>
                  <a:gd name="T0" fmla="*/ 2147483646 w 610"/>
                  <a:gd name="T1" fmla="*/ 0 h 606"/>
                  <a:gd name="T2" fmla="*/ 2147483646 w 610"/>
                  <a:gd name="T3" fmla="*/ 0 h 606"/>
                  <a:gd name="T4" fmla="*/ 2147483646 w 610"/>
                  <a:gd name="T5" fmla="*/ 2147483646 h 606"/>
                  <a:gd name="T6" fmla="*/ 0 w 610"/>
                  <a:gd name="T7" fmla="*/ 2147483646 h 606"/>
                  <a:gd name="T8" fmla="*/ 2147483646 w 610"/>
                  <a:gd name="T9" fmla="*/ 2147483646 h 606"/>
                  <a:gd name="T10" fmla="*/ 2147483646 w 610"/>
                  <a:gd name="T11" fmla="*/ 0 h 606"/>
                  <a:gd name="T12" fmla="*/ 2147483646 w 610"/>
                  <a:gd name="T13" fmla="*/ 2147483646 h 606"/>
                  <a:gd name="T14" fmla="*/ 2147483646 w 610"/>
                  <a:gd name="T15" fmla="*/ 2147483646 h 606"/>
                  <a:gd name="T16" fmla="*/ 2147483646 w 610"/>
                  <a:gd name="T17" fmla="*/ 2147483646 h 606"/>
                  <a:gd name="T18" fmla="*/ 2147483646 w 610"/>
                  <a:gd name="T19" fmla="*/ 2147483646 h 606"/>
                  <a:gd name="T20" fmla="*/ 2147483646 w 610"/>
                  <a:gd name="T21" fmla="*/ 2147483646 h 606"/>
                  <a:gd name="T22" fmla="*/ 2147483646 w 610"/>
                  <a:gd name="T23" fmla="*/ 214748364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0"/>
                  <a:gd name="T37" fmla="*/ 0 h 606"/>
                  <a:gd name="T38" fmla="*/ 610 w 610"/>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0" h="606">
                    <a:moveTo>
                      <a:pt x="520" y="0"/>
                    </a:moveTo>
                    <a:lnTo>
                      <a:pt x="520" y="0"/>
                    </a:lnTo>
                    <a:cubicBezTo>
                      <a:pt x="395" y="18"/>
                      <a:pt x="274" y="75"/>
                      <a:pt x="177" y="172"/>
                    </a:cubicBezTo>
                    <a:cubicBezTo>
                      <a:pt x="71" y="277"/>
                      <a:pt x="13" y="412"/>
                      <a:pt x="0" y="549"/>
                    </a:cubicBezTo>
                    <a:lnTo>
                      <a:pt x="610" y="606"/>
                    </a:lnTo>
                    <a:lnTo>
                      <a:pt x="520" y="0"/>
                    </a:lnTo>
                    <a:close/>
                    <a:moveTo>
                      <a:pt x="476" y="63"/>
                    </a:moveTo>
                    <a:lnTo>
                      <a:pt x="476" y="63"/>
                    </a:lnTo>
                    <a:lnTo>
                      <a:pt x="548" y="546"/>
                    </a:lnTo>
                    <a:lnTo>
                      <a:pt x="60" y="501"/>
                    </a:lnTo>
                    <a:cubicBezTo>
                      <a:pt x="81" y="391"/>
                      <a:pt x="135" y="289"/>
                      <a:pt x="214" y="210"/>
                    </a:cubicBezTo>
                    <a:cubicBezTo>
                      <a:pt x="287" y="137"/>
                      <a:pt x="377" y="87"/>
                      <a:pt x="476" y="6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3" name="Freeform 494"/>
              <p:cNvSpPr>
                <a:spLocks/>
              </p:cNvSpPr>
              <p:nvPr/>
            </p:nvSpPr>
            <p:spPr bwMode="auto">
              <a:xfrm>
                <a:off x="4035425" y="4046538"/>
                <a:ext cx="120650" cy="20638"/>
              </a:xfrm>
              <a:custGeom>
                <a:avLst/>
                <a:gdLst>
                  <a:gd name="T0" fmla="*/ 2147483646 w 258"/>
                  <a:gd name="T1" fmla="*/ 2147483646 h 45"/>
                  <a:gd name="T2" fmla="*/ 2147483646 w 258"/>
                  <a:gd name="T3" fmla="*/ 2147483646 h 45"/>
                  <a:gd name="T4" fmla="*/ 2147483646 w 258"/>
                  <a:gd name="T5" fmla="*/ 2147483646 h 45"/>
                  <a:gd name="T6" fmla="*/ 2147483646 w 258"/>
                  <a:gd name="T7" fmla="*/ 2147483646 h 45"/>
                  <a:gd name="T8" fmla="*/ 0 w 258"/>
                  <a:gd name="T9" fmla="*/ 2147483646 h 45"/>
                  <a:gd name="T10" fmla="*/ 2147483646 w 258"/>
                  <a:gd name="T11" fmla="*/ 0 h 45"/>
                  <a:gd name="T12" fmla="*/ 2147483646 w 258"/>
                  <a:gd name="T13" fmla="*/ 2147483646 h 45"/>
                  <a:gd name="T14" fmla="*/ 2147483646 w 258"/>
                  <a:gd name="T15" fmla="*/ 2147483646 h 45"/>
                  <a:gd name="T16" fmla="*/ 2147483646 w 258"/>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45"/>
                  <a:gd name="T29" fmla="*/ 258 w 2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45">
                    <a:moveTo>
                      <a:pt x="244" y="45"/>
                    </a:moveTo>
                    <a:lnTo>
                      <a:pt x="244" y="45"/>
                    </a:lnTo>
                    <a:cubicBezTo>
                      <a:pt x="243" y="45"/>
                      <a:pt x="243" y="45"/>
                      <a:pt x="243" y="45"/>
                    </a:cubicBezTo>
                    <a:lnTo>
                      <a:pt x="13" y="27"/>
                    </a:lnTo>
                    <a:cubicBezTo>
                      <a:pt x="5" y="26"/>
                      <a:pt x="0" y="20"/>
                      <a:pt x="0" y="13"/>
                    </a:cubicBezTo>
                    <a:cubicBezTo>
                      <a:pt x="1" y="5"/>
                      <a:pt x="7" y="0"/>
                      <a:pt x="15" y="0"/>
                    </a:cubicBezTo>
                    <a:lnTo>
                      <a:pt x="245" y="19"/>
                    </a:lnTo>
                    <a:cubicBezTo>
                      <a:pt x="252" y="19"/>
                      <a:pt x="258" y="26"/>
                      <a:pt x="257" y="33"/>
                    </a:cubicBezTo>
                    <a:cubicBezTo>
                      <a:pt x="257" y="40"/>
                      <a:pt x="251" y="45"/>
                      <a:pt x="244" y="4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4" name="Freeform 495"/>
              <p:cNvSpPr>
                <a:spLocks/>
              </p:cNvSpPr>
              <p:nvPr/>
            </p:nvSpPr>
            <p:spPr bwMode="auto">
              <a:xfrm>
                <a:off x="3990975" y="4084638"/>
                <a:ext cx="165100" cy="23813"/>
              </a:xfrm>
              <a:custGeom>
                <a:avLst/>
                <a:gdLst>
                  <a:gd name="T0" fmla="*/ 2147483646 w 351"/>
                  <a:gd name="T1" fmla="*/ 2147483646 h 52"/>
                  <a:gd name="T2" fmla="*/ 2147483646 w 351"/>
                  <a:gd name="T3" fmla="*/ 2147483646 h 52"/>
                  <a:gd name="T4" fmla="*/ 2147483646 w 351"/>
                  <a:gd name="T5" fmla="*/ 2147483646 h 52"/>
                  <a:gd name="T6" fmla="*/ 2147483646 w 351"/>
                  <a:gd name="T7" fmla="*/ 2147483646 h 52"/>
                  <a:gd name="T8" fmla="*/ 2147483646 w 351"/>
                  <a:gd name="T9" fmla="*/ 2147483646 h 52"/>
                  <a:gd name="T10" fmla="*/ 2147483646 w 351"/>
                  <a:gd name="T11" fmla="*/ 0 h 52"/>
                  <a:gd name="T12" fmla="*/ 2147483646 w 351"/>
                  <a:gd name="T13" fmla="*/ 2147483646 h 52"/>
                  <a:gd name="T14" fmla="*/ 2147483646 w 351"/>
                  <a:gd name="T15" fmla="*/ 2147483646 h 52"/>
                  <a:gd name="T16" fmla="*/ 2147483646 w 351"/>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52"/>
                  <a:gd name="T29" fmla="*/ 351 w 3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52">
                    <a:moveTo>
                      <a:pt x="337" y="52"/>
                    </a:moveTo>
                    <a:lnTo>
                      <a:pt x="337" y="52"/>
                    </a:lnTo>
                    <a:cubicBezTo>
                      <a:pt x="336" y="52"/>
                      <a:pt x="336" y="52"/>
                      <a:pt x="336" y="52"/>
                    </a:cubicBezTo>
                    <a:lnTo>
                      <a:pt x="13" y="27"/>
                    </a:lnTo>
                    <a:cubicBezTo>
                      <a:pt x="6" y="26"/>
                      <a:pt x="0" y="20"/>
                      <a:pt x="1" y="12"/>
                    </a:cubicBezTo>
                    <a:cubicBezTo>
                      <a:pt x="2" y="5"/>
                      <a:pt x="8" y="0"/>
                      <a:pt x="15" y="0"/>
                    </a:cubicBezTo>
                    <a:lnTo>
                      <a:pt x="338" y="25"/>
                    </a:lnTo>
                    <a:cubicBezTo>
                      <a:pt x="345" y="26"/>
                      <a:pt x="351" y="32"/>
                      <a:pt x="350" y="40"/>
                    </a:cubicBezTo>
                    <a:cubicBezTo>
                      <a:pt x="350" y="47"/>
                      <a:pt x="344" y="52"/>
                      <a:pt x="337" y="5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5" name="Freeform 496"/>
              <p:cNvSpPr>
                <a:spLocks/>
              </p:cNvSpPr>
              <p:nvPr/>
            </p:nvSpPr>
            <p:spPr bwMode="auto">
              <a:xfrm>
                <a:off x="3959225" y="4122738"/>
                <a:ext cx="206375" cy="28575"/>
              </a:xfrm>
              <a:custGeom>
                <a:avLst/>
                <a:gdLst>
                  <a:gd name="T0" fmla="*/ 2147483646 w 440"/>
                  <a:gd name="T1" fmla="*/ 2147483646 h 61"/>
                  <a:gd name="T2" fmla="*/ 2147483646 w 440"/>
                  <a:gd name="T3" fmla="*/ 2147483646 h 61"/>
                  <a:gd name="T4" fmla="*/ 2147483646 w 440"/>
                  <a:gd name="T5" fmla="*/ 2147483646 h 61"/>
                  <a:gd name="T6" fmla="*/ 2147483646 w 440"/>
                  <a:gd name="T7" fmla="*/ 2147483646 h 61"/>
                  <a:gd name="T8" fmla="*/ 0 w 440"/>
                  <a:gd name="T9" fmla="*/ 2147483646 h 61"/>
                  <a:gd name="T10" fmla="*/ 2147483646 w 440"/>
                  <a:gd name="T11" fmla="*/ 0 h 61"/>
                  <a:gd name="T12" fmla="*/ 2147483646 w 440"/>
                  <a:gd name="T13" fmla="*/ 2147483646 h 61"/>
                  <a:gd name="T14" fmla="*/ 2147483646 w 440"/>
                  <a:gd name="T15" fmla="*/ 2147483646 h 61"/>
                  <a:gd name="T16" fmla="*/ 2147483646 w 440"/>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61"/>
                  <a:gd name="T29" fmla="*/ 440 w 440"/>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61">
                    <a:moveTo>
                      <a:pt x="426" y="61"/>
                    </a:moveTo>
                    <a:lnTo>
                      <a:pt x="426" y="61"/>
                    </a:lnTo>
                    <a:cubicBezTo>
                      <a:pt x="425" y="61"/>
                      <a:pt x="425" y="61"/>
                      <a:pt x="425" y="61"/>
                    </a:cubicBezTo>
                    <a:lnTo>
                      <a:pt x="13" y="27"/>
                    </a:lnTo>
                    <a:cubicBezTo>
                      <a:pt x="5" y="26"/>
                      <a:pt x="0" y="20"/>
                      <a:pt x="0" y="12"/>
                    </a:cubicBezTo>
                    <a:cubicBezTo>
                      <a:pt x="1" y="5"/>
                      <a:pt x="8" y="0"/>
                      <a:pt x="15" y="0"/>
                    </a:cubicBezTo>
                    <a:lnTo>
                      <a:pt x="427" y="35"/>
                    </a:lnTo>
                    <a:cubicBezTo>
                      <a:pt x="434" y="35"/>
                      <a:pt x="440" y="42"/>
                      <a:pt x="439" y="49"/>
                    </a:cubicBezTo>
                    <a:cubicBezTo>
                      <a:pt x="438" y="56"/>
                      <a:pt x="433" y="61"/>
                      <a:pt x="426" y="61"/>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6" name="Freeform 497"/>
              <p:cNvSpPr>
                <a:spLocks/>
              </p:cNvSpPr>
              <p:nvPr/>
            </p:nvSpPr>
            <p:spPr bwMode="auto">
              <a:xfrm>
                <a:off x="3937000" y="4162425"/>
                <a:ext cx="228600" cy="28575"/>
              </a:xfrm>
              <a:custGeom>
                <a:avLst/>
                <a:gdLst>
                  <a:gd name="T0" fmla="*/ 2147483646 w 487"/>
                  <a:gd name="T1" fmla="*/ 2147483646 h 62"/>
                  <a:gd name="T2" fmla="*/ 2147483646 w 487"/>
                  <a:gd name="T3" fmla="*/ 2147483646 h 62"/>
                  <a:gd name="T4" fmla="*/ 2147483646 w 487"/>
                  <a:gd name="T5" fmla="*/ 2147483646 h 62"/>
                  <a:gd name="T6" fmla="*/ 2147483646 w 487"/>
                  <a:gd name="T7" fmla="*/ 2147483646 h 62"/>
                  <a:gd name="T8" fmla="*/ 0 w 487"/>
                  <a:gd name="T9" fmla="*/ 2147483646 h 62"/>
                  <a:gd name="T10" fmla="*/ 2147483646 w 487"/>
                  <a:gd name="T11" fmla="*/ 2147483646 h 62"/>
                  <a:gd name="T12" fmla="*/ 2147483646 w 487"/>
                  <a:gd name="T13" fmla="*/ 2147483646 h 62"/>
                  <a:gd name="T14" fmla="*/ 2147483646 w 487"/>
                  <a:gd name="T15" fmla="*/ 2147483646 h 62"/>
                  <a:gd name="T16" fmla="*/ 2147483646 w 487"/>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62"/>
                  <a:gd name="T29" fmla="*/ 487 w 487"/>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62">
                    <a:moveTo>
                      <a:pt x="473" y="62"/>
                    </a:moveTo>
                    <a:lnTo>
                      <a:pt x="473" y="62"/>
                    </a:lnTo>
                    <a:cubicBezTo>
                      <a:pt x="472" y="62"/>
                      <a:pt x="472" y="62"/>
                      <a:pt x="472" y="62"/>
                    </a:cubicBezTo>
                    <a:lnTo>
                      <a:pt x="13" y="27"/>
                    </a:lnTo>
                    <a:cubicBezTo>
                      <a:pt x="5" y="27"/>
                      <a:pt x="0" y="20"/>
                      <a:pt x="0" y="13"/>
                    </a:cubicBezTo>
                    <a:cubicBezTo>
                      <a:pt x="1" y="6"/>
                      <a:pt x="7" y="0"/>
                      <a:pt x="15" y="1"/>
                    </a:cubicBezTo>
                    <a:lnTo>
                      <a:pt x="474" y="35"/>
                    </a:lnTo>
                    <a:cubicBezTo>
                      <a:pt x="481" y="36"/>
                      <a:pt x="487" y="42"/>
                      <a:pt x="486" y="49"/>
                    </a:cubicBezTo>
                    <a:cubicBezTo>
                      <a:pt x="486" y="56"/>
                      <a:pt x="480" y="62"/>
                      <a:pt x="473" y="6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7" name="Freeform 498"/>
              <p:cNvSpPr>
                <a:spLocks/>
              </p:cNvSpPr>
              <p:nvPr/>
            </p:nvSpPr>
            <p:spPr bwMode="auto">
              <a:xfrm>
                <a:off x="3927475" y="4197350"/>
                <a:ext cx="249238" cy="34925"/>
              </a:xfrm>
              <a:custGeom>
                <a:avLst/>
                <a:gdLst>
                  <a:gd name="T0" fmla="*/ 2147483646 w 532"/>
                  <a:gd name="T1" fmla="*/ 2147483646 h 73"/>
                  <a:gd name="T2" fmla="*/ 2147483646 w 532"/>
                  <a:gd name="T3" fmla="*/ 2147483646 h 73"/>
                  <a:gd name="T4" fmla="*/ 2147483646 w 532"/>
                  <a:gd name="T5" fmla="*/ 2147483646 h 73"/>
                  <a:gd name="T6" fmla="*/ 2147483646 w 532"/>
                  <a:gd name="T7" fmla="*/ 2147483646 h 73"/>
                  <a:gd name="T8" fmla="*/ 2147483646 w 532"/>
                  <a:gd name="T9" fmla="*/ 2147483646 h 73"/>
                  <a:gd name="T10" fmla="*/ 2147483646 w 532"/>
                  <a:gd name="T11" fmla="*/ 2147483646 h 73"/>
                  <a:gd name="T12" fmla="*/ 2147483646 w 532"/>
                  <a:gd name="T13" fmla="*/ 2147483646 h 73"/>
                  <a:gd name="T14" fmla="*/ 2147483646 w 532"/>
                  <a:gd name="T15" fmla="*/ 2147483646 h 73"/>
                  <a:gd name="T16" fmla="*/ 2147483646 w 532"/>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2"/>
                  <a:gd name="T28" fmla="*/ 0 h 73"/>
                  <a:gd name="T29" fmla="*/ 532 w 53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2" h="73">
                    <a:moveTo>
                      <a:pt x="518" y="73"/>
                    </a:moveTo>
                    <a:lnTo>
                      <a:pt x="518" y="73"/>
                    </a:lnTo>
                    <a:cubicBezTo>
                      <a:pt x="518" y="73"/>
                      <a:pt x="517" y="73"/>
                      <a:pt x="517" y="73"/>
                    </a:cubicBezTo>
                    <a:lnTo>
                      <a:pt x="13" y="28"/>
                    </a:lnTo>
                    <a:cubicBezTo>
                      <a:pt x="5" y="27"/>
                      <a:pt x="0" y="20"/>
                      <a:pt x="1" y="13"/>
                    </a:cubicBezTo>
                    <a:cubicBezTo>
                      <a:pt x="1" y="6"/>
                      <a:pt x="8" y="0"/>
                      <a:pt x="15" y="1"/>
                    </a:cubicBezTo>
                    <a:lnTo>
                      <a:pt x="519" y="47"/>
                    </a:lnTo>
                    <a:cubicBezTo>
                      <a:pt x="527" y="47"/>
                      <a:pt x="532" y="54"/>
                      <a:pt x="531" y="61"/>
                    </a:cubicBezTo>
                    <a:cubicBezTo>
                      <a:pt x="531" y="68"/>
                      <a:pt x="525" y="73"/>
                      <a:pt x="518" y="7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8" name="Freeform 499"/>
              <p:cNvSpPr>
                <a:spLocks/>
              </p:cNvSpPr>
              <p:nvPr/>
            </p:nvSpPr>
            <p:spPr bwMode="auto">
              <a:xfrm>
                <a:off x="3935413" y="4017963"/>
                <a:ext cx="493713" cy="608013"/>
              </a:xfrm>
              <a:custGeom>
                <a:avLst/>
                <a:gdLst>
                  <a:gd name="T0" fmla="*/ 2147483646 w 1051"/>
                  <a:gd name="T1" fmla="*/ 2147483646 h 1293"/>
                  <a:gd name="T2" fmla="*/ 2147483646 w 1051"/>
                  <a:gd name="T3" fmla="*/ 2147483646 h 1293"/>
                  <a:gd name="T4" fmla="*/ 0 w 1051"/>
                  <a:gd name="T5" fmla="*/ 2147483646 h 1293"/>
                  <a:gd name="T6" fmla="*/ 2147483646 w 1051"/>
                  <a:gd name="T7" fmla="*/ 2147483646 h 1293"/>
                  <a:gd name="T8" fmla="*/ 2147483646 w 1051"/>
                  <a:gd name="T9" fmla="*/ 2147483646 h 1293"/>
                  <a:gd name="T10" fmla="*/ 2147483646 w 1051"/>
                  <a:gd name="T11" fmla="*/ 2147483646 h 1293"/>
                  <a:gd name="T12" fmla="*/ 2147483646 w 1051"/>
                  <a:gd name="T13" fmla="*/ 2147483646 h 1293"/>
                  <a:gd name="T14" fmla="*/ 2147483646 w 1051"/>
                  <a:gd name="T15" fmla="*/ 2147483646 h 1293"/>
                  <a:gd name="T16" fmla="*/ 2147483646 w 1051"/>
                  <a:gd name="T17" fmla="*/ 0 h 1293"/>
                  <a:gd name="T18" fmla="*/ 2147483646 w 1051"/>
                  <a:gd name="T19" fmla="*/ 2147483646 h 1293"/>
                  <a:gd name="T20" fmla="*/ 2147483646 w 1051"/>
                  <a:gd name="T21" fmla="*/ 2147483646 h 1293"/>
                  <a:gd name="T22" fmla="*/ 2147483646 w 1051"/>
                  <a:gd name="T23" fmla="*/ 2147483646 h 1293"/>
                  <a:gd name="T24" fmla="*/ 2147483646 w 1051"/>
                  <a:gd name="T25" fmla="*/ 2147483646 h 1293"/>
                  <a:gd name="T26" fmla="*/ 2147483646 w 1051"/>
                  <a:gd name="T27" fmla="*/ 2147483646 h 1293"/>
                  <a:gd name="T28" fmla="*/ 2147483646 w 1051"/>
                  <a:gd name="T29" fmla="*/ 2147483646 h 1293"/>
                  <a:gd name="T30" fmla="*/ 2147483646 w 1051"/>
                  <a:gd name="T31" fmla="*/ 2147483646 h 1293"/>
                  <a:gd name="T32" fmla="*/ 2147483646 w 1051"/>
                  <a:gd name="T33" fmla="*/ 2147483646 h 1293"/>
                  <a:gd name="T34" fmla="*/ 2147483646 w 1051"/>
                  <a:gd name="T35" fmla="*/ 2147483646 h 1293"/>
                  <a:gd name="T36" fmla="*/ 2147483646 w 1051"/>
                  <a:gd name="T37" fmla="*/ 2147483646 h 1293"/>
                  <a:gd name="T38" fmla="*/ 2147483646 w 1051"/>
                  <a:gd name="T39" fmla="*/ 2147483646 h 1293"/>
                  <a:gd name="T40" fmla="*/ 2147483646 w 1051"/>
                  <a:gd name="T41" fmla="*/ 2147483646 h 1293"/>
                  <a:gd name="T42" fmla="*/ 2147483646 w 1051"/>
                  <a:gd name="T43" fmla="*/ 2147483646 h 1293"/>
                  <a:gd name="T44" fmla="*/ 2147483646 w 1051"/>
                  <a:gd name="T45" fmla="*/ 2147483646 h 12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1"/>
                  <a:gd name="T70" fmla="*/ 0 h 1293"/>
                  <a:gd name="T71" fmla="*/ 1051 w 1051"/>
                  <a:gd name="T72" fmla="*/ 1293 h 12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1" h="1293">
                    <a:moveTo>
                      <a:pt x="646" y="1293"/>
                    </a:moveTo>
                    <a:lnTo>
                      <a:pt x="646" y="1293"/>
                    </a:lnTo>
                    <a:cubicBezTo>
                      <a:pt x="289" y="1293"/>
                      <a:pt x="0" y="1003"/>
                      <a:pt x="0" y="647"/>
                    </a:cubicBezTo>
                    <a:cubicBezTo>
                      <a:pt x="0" y="627"/>
                      <a:pt x="0" y="607"/>
                      <a:pt x="2" y="587"/>
                    </a:cubicBezTo>
                    <a:lnTo>
                      <a:pt x="5" y="554"/>
                    </a:lnTo>
                    <a:lnTo>
                      <a:pt x="611" y="609"/>
                    </a:lnTo>
                    <a:lnTo>
                      <a:pt x="517" y="12"/>
                    </a:lnTo>
                    <a:lnTo>
                      <a:pt x="551" y="7"/>
                    </a:lnTo>
                    <a:cubicBezTo>
                      <a:pt x="582" y="3"/>
                      <a:pt x="614" y="0"/>
                      <a:pt x="646" y="0"/>
                    </a:cubicBezTo>
                    <a:cubicBezTo>
                      <a:pt x="757" y="0"/>
                      <a:pt x="867" y="29"/>
                      <a:pt x="964" y="84"/>
                    </a:cubicBezTo>
                    <a:cubicBezTo>
                      <a:pt x="967" y="86"/>
                      <a:pt x="1011" y="113"/>
                      <a:pt x="1041" y="157"/>
                    </a:cubicBezTo>
                    <a:cubicBezTo>
                      <a:pt x="1051" y="173"/>
                      <a:pt x="1048" y="193"/>
                      <a:pt x="1032" y="204"/>
                    </a:cubicBezTo>
                    <a:cubicBezTo>
                      <a:pt x="1017" y="214"/>
                      <a:pt x="996" y="210"/>
                      <a:pt x="986" y="195"/>
                    </a:cubicBezTo>
                    <a:cubicBezTo>
                      <a:pt x="964" y="163"/>
                      <a:pt x="931" y="142"/>
                      <a:pt x="930" y="142"/>
                    </a:cubicBezTo>
                    <a:cubicBezTo>
                      <a:pt x="830" y="85"/>
                      <a:pt x="711" y="59"/>
                      <a:pt x="594" y="69"/>
                    </a:cubicBezTo>
                    <a:lnTo>
                      <a:pt x="691" y="683"/>
                    </a:lnTo>
                    <a:lnTo>
                      <a:pt x="67" y="626"/>
                    </a:lnTo>
                    <a:cubicBezTo>
                      <a:pt x="66" y="633"/>
                      <a:pt x="66" y="640"/>
                      <a:pt x="66" y="647"/>
                    </a:cubicBezTo>
                    <a:cubicBezTo>
                      <a:pt x="66" y="966"/>
                      <a:pt x="326" y="1226"/>
                      <a:pt x="646" y="1226"/>
                    </a:cubicBezTo>
                    <a:cubicBezTo>
                      <a:pt x="671" y="1226"/>
                      <a:pt x="696" y="1224"/>
                      <a:pt x="721" y="1221"/>
                    </a:cubicBezTo>
                    <a:cubicBezTo>
                      <a:pt x="739" y="1219"/>
                      <a:pt x="756" y="1232"/>
                      <a:pt x="759" y="1250"/>
                    </a:cubicBezTo>
                    <a:cubicBezTo>
                      <a:pt x="761" y="1268"/>
                      <a:pt x="748" y="1285"/>
                      <a:pt x="730" y="1287"/>
                    </a:cubicBezTo>
                    <a:cubicBezTo>
                      <a:pt x="702" y="1291"/>
                      <a:pt x="674" y="1293"/>
                      <a:pt x="646" y="129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0" name="组合 589"/>
            <p:cNvGrpSpPr/>
            <p:nvPr/>
          </p:nvGrpSpPr>
          <p:grpSpPr>
            <a:xfrm>
              <a:off x="2729827" y="1659532"/>
              <a:ext cx="1026509" cy="720000"/>
              <a:chOff x="2729827" y="1659532"/>
              <a:chExt cx="1026509" cy="720000"/>
            </a:xfrm>
          </p:grpSpPr>
          <p:grpSp>
            <p:nvGrpSpPr>
              <p:cNvPr id="591" name="组合 590"/>
              <p:cNvGrpSpPr/>
              <p:nvPr/>
            </p:nvGrpSpPr>
            <p:grpSpPr>
              <a:xfrm>
                <a:off x="3037037" y="1778505"/>
                <a:ext cx="579555" cy="446137"/>
                <a:chOff x="3037037" y="1778505"/>
                <a:chExt cx="579555" cy="446137"/>
              </a:xfrm>
            </p:grpSpPr>
            <p:grpSp>
              <p:nvGrpSpPr>
                <p:cNvPr id="628" name="组合 627"/>
                <p:cNvGrpSpPr/>
                <p:nvPr/>
              </p:nvGrpSpPr>
              <p:grpSpPr>
                <a:xfrm>
                  <a:off x="3037037" y="1778505"/>
                  <a:ext cx="579555" cy="446137"/>
                  <a:chOff x="3037037" y="1778505"/>
                  <a:chExt cx="579555" cy="446137"/>
                </a:xfrm>
              </p:grpSpPr>
              <p:sp>
                <p:nvSpPr>
                  <p:cNvPr id="630" name="Freeform 181"/>
                  <p:cNvSpPr>
                    <a:spLocks/>
                  </p:cNvSpPr>
                  <p:nvPr/>
                </p:nvSpPr>
                <p:spPr bwMode="auto">
                  <a:xfrm>
                    <a:off x="3170455" y="1778505"/>
                    <a:ext cx="446137" cy="446137"/>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solidFill>
                    <a:schemeClr val="bg1">
                      <a:lumMod val="50000"/>
                    </a:schemeClr>
                  </a:solidFill>
                  <a:ln w="0">
                    <a:solidFill>
                      <a:schemeClr val="bg1"/>
                    </a:solid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1" name="等腰三角形 630"/>
                  <p:cNvSpPr/>
                  <p:nvPr/>
                </p:nvSpPr>
                <p:spPr>
                  <a:xfrm rot="3140093">
                    <a:off x="3136418" y="1942790"/>
                    <a:ext cx="121090" cy="319852"/>
                  </a:xfrm>
                  <a:prstGeom prst="triangle">
                    <a:avLst>
                      <a:gd name="adj" fmla="val 7881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29" name="Freeform 181"/>
                <p:cNvSpPr>
                  <a:spLocks/>
                </p:cNvSpPr>
                <p:nvPr/>
              </p:nvSpPr>
              <p:spPr bwMode="auto">
                <a:xfrm>
                  <a:off x="3363780" y="1971831"/>
                  <a:ext cx="59485" cy="59485"/>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solidFill>
                  <a:schemeClr val="bg1"/>
                </a:solid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2" name="组合 591"/>
              <p:cNvGrpSpPr/>
              <p:nvPr/>
            </p:nvGrpSpPr>
            <p:grpSpPr>
              <a:xfrm>
                <a:off x="2729827" y="1659532"/>
                <a:ext cx="1026509" cy="720000"/>
                <a:chOff x="2729827" y="1659532"/>
                <a:chExt cx="1026509" cy="720000"/>
              </a:xfrm>
              <a:solidFill>
                <a:schemeClr val="bg1">
                  <a:lumMod val="50000"/>
                </a:schemeClr>
              </a:solidFill>
            </p:grpSpPr>
            <p:sp>
              <p:nvSpPr>
                <p:cNvPr id="593" name="Freeform 135"/>
                <p:cNvSpPr>
                  <a:spLocks/>
                </p:cNvSpPr>
                <p:nvPr/>
              </p:nvSpPr>
              <p:spPr bwMode="auto">
                <a:xfrm>
                  <a:off x="3571275" y="2217604"/>
                  <a:ext cx="185061" cy="138796"/>
                </a:xfrm>
                <a:custGeom>
                  <a:avLst/>
                  <a:gdLst>
                    <a:gd name="T0" fmla="*/ 94 w 120"/>
                    <a:gd name="T1" fmla="*/ 90 h 90"/>
                    <a:gd name="T2" fmla="*/ 94 w 120"/>
                    <a:gd name="T3" fmla="*/ 90 h 90"/>
                    <a:gd name="T4" fmla="*/ 0 w 120"/>
                    <a:gd name="T5" fmla="*/ 90 h 90"/>
                    <a:gd name="T6" fmla="*/ 0 w 120"/>
                    <a:gd name="T7" fmla="*/ 65 h 90"/>
                    <a:gd name="T8" fmla="*/ 94 w 120"/>
                    <a:gd name="T9" fmla="*/ 65 h 90"/>
                    <a:gd name="T10" fmla="*/ 95 w 120"/>
                    <a:gd name="T11" fmla="*/ 64 h 90"/>
                    <a:gd name="T12" fmla="*/ 95 w 120"/>
                    <a:gd name="T13" fmla="*/ 0 h 90"/>
                    <a:gd name="T14" fmla="*/ 120 w 120"/>
                    <a:gd name="T15" fmla="*/ 0 h 90"/>
                    <a:gd name="T16" fmla="*/ 120 w 120"/>
                    <a:gd name="T17" fmla="*/ 64 h 90"/>
                    <a:gd name="T18" fmla="*/ 94 w 120"/>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0">
                      <a:moveTo>
                        <a:pt x="94" y="90"/>
                      </a:moveTo>
                      <a:lnTo>
                        <a:pt x="94" y="90"/>
                      </a:lnTo>
                      <a:lnTo>
                        <a:pt x="0" y="90"/>
                      </a:lnTo>
                      <a:lnTo>
                        <a:pt x="0" y="65"/>
                      </a:lnTo>
                      <a:lnTo>
                        <a:pt x="94" y="65"/>
                      </a:lnTo>
                      <a:cubicBezTo>
                        <a:pt x="94" y="65"/>
                        <a:pt x="95" y="65"/>
                        <a:pt x="95" y="64"/>
                      </a:cubicBezTo>
                      <a:lnTo>
                        <a:pt x="95" y="0"/>
                      </a:lnTo>
                      <a:lnTo>
                        <a:pt x="120" y="0"/>
                      </a:lnTo>
                      <a:lnTo>
                        <a:pt x="120" y="64"/>
                      </a:lnTo>
                      <a:cubicBezTo>
                        <a:pt x="120" y="78"/>
                        <a:pt x="108" y="90"/>
                        <a:pt x="94" y="90"/>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4" name="Freeform 136"/>
                <p:cNvSpPr>
                  <a:spLocks/>
                </p:cNvSpPr>
                <p:nvPr/>
              </p:nvSpPr>
              <p:spPr bwMode="auto">
                <a:xfrm>
                  <a:off x="2729827" y="1659532"/>
                  <a:ext cx="1026509" cy="696869"/>
                </a:xfrm>
                <a:custGeom>
                  <a:avLst/>
                  <a:gdLst>
                    <a:gd name="T0" fmla="*/ 449 w 663"/>
                    <a:gd name="T1" fmla="*/ 447 h 447"/>
                    <a:gd name="T2" fmla="*/ 449 w 663"/>
                    <a:gd name="T3" fmla="*/ 447 h 447"/>
                    <a:gd name="T4" fmla="*/ 26 w 663"/>
                    <a:gd name="T5" fmla="*/ 447 h 447"/>
                    <a:gd name="T6" fmla="*/ 0 w 663"/>
                    <a:gd name="T7" fmla="*/ 421 h 447"/>
                    <a:gd name="T8" fmla="*/ 0 w 663"/>
                    <a:gd name="T9" fmla="*/ 27 h 447"/>
                    <a:gd name="T10" fmla="*/ 26 w 663"/>
                    <a:gd name="T11" fmla="*/ 0 h 447"/>
                    <a:gd name="T12" fmla="*/ 637 w 663"/>
                    <a:gd name="T13" fmla="*/ 0 h 447"/>
                    <a:gd name="T14" fmla="*/ 663 w 663"/>
                    <a:gd name="T15" fmla="*/ 27 h 447"/>
                    <a:gd name="T16" fmla="*/ 663 w 663"/>
                    <a:gd name="T17" fmla="*/ 86 h 447"/>
                    <a:gd name="T18" fmla="*/ 638 w 663"/>
                    <a:gd name="T19" fmla="*/ 86 h 447"/>
                    <a:gd name="T20" fmla="*/ 638 w 663"/>
                    <a:gd name="T21" fmla="*/ 27 h 447"/>
                    <a:gd name="T22" fmla="*/ 637 w 663"/>
                    <a:gd name="T23" fmla="*/ 25 h 447"/>
                    <a:gd name="T24" fmla="*/ 26 w 663"/>
                    <a:gd name="T25" fmla="*/ 25 h 447"/>
                    <a:gd name="T26" fmla="*/ 24 w 663"/>
                    <a:gd name="T27" fmla="*/ 27 h 447"/>
                    <a:gd name="T28" fmla="*/ 24 w 663"/>
                    <a:gd name="T29" fmla="*/ 421 h 447"/>
                    <a:gd name="T30" fmla="*/ 26 w 663"/>
                    <a:gd name="T31" fmla="*/ 422 h 447"/>
                    <a:gd name="T32" fmla="*/ 449 w 663"/>
                    <a:gd name="T33" fmla="*/ 422 h 447"/>
                    <a:gd name="T34" fmla="*/ 449 w 663"/>
                    <a:gd name="T35"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447">
                      <a:moveTo>
                        <a:pt x="449" y="447"/>
                      </a:moveTo>
                      <a:lnTo>
                        <a:pt x="449" y="447"/>
                      </a:lnTo>
                      <a:lnTo>
                        <a:pt x="26" y="447"/>
                      </a:lnTo>
                      <a:cubicBezTo>
                        <a:pt x="11" y="447"/>
                        <a:pt x="0" y="435"/>
                        <a:pt x="0" y="421"/>
                      </a:cubicBezTo>
                      <a:lnTo>
                        <a:pt x="0" y="27"/>
                      </a:lnTo>
                      <a:cubicBezTo>
                        <a:pt x="0" y="12"/>
                        <a:pt x="11" y="0"/>
                        <a:pt x="26" y="0"/>
                      </a:cubicBezTo>
                      <a:lnTo>
                        <a:pt x="637" y="0"/>
                      </a:lnTo>
                      <a:cubicBezTo>
                        <a:pt x="651" y="0"/>
                        <a:pt x="663" y="12"/>
                        <a:pt x="663" y="27"/>
                      </a:cubicBezTo>
                      <a:lnTo>
                        <a:pt x="663" y="86"/>
                      </a:lnTo>
                      <a:lnTo>
                        <a:pt x="638" y="86"/>
                      </a:lnTo>
                      <a:lnTo>
                        <a:pt x="638" y="27"/>
                      </a:lnTo>
                      <a:cubicBezTo>
                        <a:pt x="638" y="26"/>
                        <a:pt x="637" y="25"/>
                        <a:pt x="637" y="25"/>
                      </a:cubicBezTo>
                      <a:lnTo>
                        <a:pt x="26" y="25"/>
                      </a:lnTo>
                      <a:cubicBezTo>
                        <a:pt x="25" y="25"/>
                        <a:pt x="24" y="26"/>
                        <a:pt x="24" y="27"/>
                      </a:cubicBezTo>
                      <a:lnTo>
                        <a:pt x="24" y="421"/>
                      </a:lnTo>
                      <a:cubicBezTo>
                        <a:pt x="24" y="422"/>
                        <a:pt x="25" y="422"/>
                        <a:pt x="26" y="422"/>
                      </a:cubicBezTo>
                      <a:lnTo>
                        <a:pt x="449" y="422"/>
                      </a:lnTo>
                      <a:lnTo>
                        <a:pt x="449" y="447"/>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5" name="Freeform 161"/>
                <p:cNvSpPr>
                  <a:spLocks/>
                </p:cNvSpPr>
                <p:nvPr/>
              </p:nvSpPr>
              <p:spPr bwMode="auto">
                <a:xfrm>
                  <a:off x="3646456" y="1763629"/>
                  <a:ext cx="89640" cy="482893"/>
                </a:xfrm>
                <a:custGeom>
                  <a:avLst/>
                  <a:gdLst>
                    <a:gd name="T0" fmla="*/ 59 w 59"/>
                    <a:gd name="T1" fmla="*/ 311 h 311"/>
                    <a:gd name="T2" fmla="*/ 59 w 59"/>
                    <a:gd name="T3" fmla="*/ 311 h 311"/>
                    <a:gd name="T4" fmla="*/ 0 w 59"/>
                    <a:gd name="T5" fmla="*/ 311 h 311"/>
                    <a:gd name="T6" fmla="*/ 0 w 59"/>
                    <a:gd name="T7" fmla="*/ 0 h 311"/>
                    <a:gd name="T8" fmla="*/ 59 w 59"/>
                    <a:gd name="T9" fmla="*/ 0 h 311"/>
                    <a:gd name="T10" fmla="*/ 59 w 59"/>
                    <a:gd name="T11" fmla="*/ 20 h 311"/>
                    <a:gd name="T12" fmla="*/ 20 w 59"/>
                    <a:gd name="T13" fmla="*/ 20 h 311"/>
                    <a:gd name="T14" fmla="*/ 20 w 59"/>
                    <a:gd name="T15" fmla="*/ 291 h 311"/>
                    <a:gd name="T16" fmla="*/ 59 w 59"/>
                    <a:gd name="T17" fmla="*/ 291 h 311"/>
                    <a:gd name="T18" fmla="*/ 59 w 59"/>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1">
                      <a:moveTo>
                        <a:pt x="59" y="311"/>
                      </a:moveTo>
                      <a:lnTo>
                        <a:pt x="59" y="311"/>
                      </a:lnTo>
                      <a:lnTo>
                        <a:pt x="0" y="311"/>
                      </a:lnTo>
                      <a:lnTo>
                        <a:pt x="0" y="0"/>
                      </a:lnTo>
                      <a:lnTo>
                        <a:pt x="59" y="0"/>
                      </a:lnTo>
                      <a:lnTo>
                        <a:pt x="59" y="20"/>
                      </a:lnTo>
                      <a:lnTo>
                        <a:pt x="20" y="20"/>
                      </a:lnTo>
                      <a:lnTo>
                        <a:pt x="20" y="291"/>
                      </a:lnTo>
                      <a:lnTo>
                        <a:pt x="59" y="291"/>
                      </a:lnTo>
                      <a:lnTo>
                        <a:pt x="59" y="31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162"/>
                <p:cNvSpPr>
                  <a:spLocks/>
                </p:cNvSpPr>
                <p:nvPr/>
              </p:nvSpPr>
              <p:spPr bwMode="auto">
                <a:xfrm>
                  <a:off x="3701395" y="1818567"/>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163"/>
                <p:cNvSpPr>
                  <a:spLocks/>
                </p:cNvSpPr>
                <p:nvPr/>
              </p:nvSpPr>
              <p:spPr bwMode="auto">
                <a:xfrm>
                  <a:off x="3701395" y="1838810"/>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164"/>
                <p:cNvSpPr>
                  <a:spLocks/>
                </p:cNvSpPr>
                <p:nvPr/>
              </p:nvSpPr>
              <p:spPr bwMode="auto">
                <a:xfrm>
                  <a:off x="3701395" y="1861942"/>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65"/>
                <p:cNvSpPr>
                  <a:spLocks/>
                </p:cNvSpPr>
                <p:nvPr/>
              </p:nvSpPr>
              <p:spPr bwMode="auto">
                <a:xfrm>
                  <a:off x="3701395" y="1885075"/>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66"/>
                <p:cNvSpPr>
                  <a:spLocks/>
                </p:cNvSpPr>
                <p:nvPr/>
              </p:nvSpPr>
              <p:spPr bwMode="auto">
                <a:xfrm>
                  <a:off x="3701395" y="1908207"/>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67"/>
                <p:cNvSpPr>
                  <a:spLocks/>
                </p:cNvSpPr>
                <p:nvPr/>
              </p:nvSpPr>
              <p:spPr bwMode="auto">
                <a:xfrm>
                  <a:off x="3701395" y="1928447"/>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68"/>
                <p:cNvSpPr>
                  <a:spLocks/>
                </p:cNvSpPr>
                <p:nvPr/>
              </p:nvSpPr>
              <p:spPr bwMode="auto">
                <a:xfrm>
                  <a:off x="3701395" y="1954472"/>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69"/>
                <p:cNvSpPr>
                  <a:spLocks/>
                </p:cNvSpPr>
                <p:nvPr/>
              </p:nvSpPr>
              <p:spPr bwMode="auto">
                <a:xfrm>
                  <a:off x="3701395" y="1974713"/>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70"/>
                <p:cNvSpPr>
                  <a:spLocks/>
                </p:cNvSpPr>
                <p:nvPr/>
              </p:nvSpPr>
              <p:spPr bwMode="auto">
                <a:xfrm>
                  <a:off x="3701395" y="1997845"/>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4" name="Freeform 171"/>
                <p:cNvSpPr>
                  <a:spLocks/>
                </p:cNvSpPr>
                <p:nvPr/>
              </p:nvSpPr>
              <p:spPr bwMode="auto">
                <a:xfrm>
                  <a:off x="3701395" y="2020977"/>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5" name="Freeform 172"/>
                <p:cNvSpPr>
                  <a:spLocks/>
                </p:cNvSpPr>
                <p:nvPr/>
              </p:nvSpPr>
              <p:spPr bwMode="auto">
                <a:xfrm>
                  <a:off x="3701395" y="2044110"/>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6" name="Freeform 173"/>
                <p:cNvSpPr>
                  <a:spLocks/>
                </p:cNvSpPr>
                <p:nvPr/>
              </p:nvSpPr>
              <p:spPr bwMode="auto">
                <a:xfrm>
                  <a:off x="3701395" y="2064351"/>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7" name="Freeform 174"/>
                <p:cNvSpPr>
                  <a:spLocks/>
                </p:cNvSpPr>
                <p:nvPr/>
              </p:nvSpPr>
              <p:spPr bwMode="auto">
                <a:xfrm>
                  <a:off x="3701395" y="2122183"/>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175"/>
                <p:cNvSpPr>
                  <a:spLocks/>
                </p:cNvSpPr>
                <p:nvPr/>
              </p:nvSpPr>
              <p:spPr bwMode="auto">
                <a:xfrm>
                  <a:off x="3701395" y="2145316"/>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9" name="Freeform 176"/>
                <p:cNvSpPr>
                  <a:spLocks/>
                </p:cNvSpPr>
                <p:nvPr/>
              </p:nvSpPr>
              <p:spPr bwMode="auto">
                <a:xfrm>
                  <a:off x="3701395" y="2168448"/>
                  <a:ext cx="54941" cy="8676"/>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Freeform 177"/>
                <p:cNvSpPr>
                  <a:spLocks/>
                </p:cNvSpPr>
                <p:nvPr/>
              </p:nvSpPr>
              <p:spPr bwMode="auto">
                <a:xfrm>
                  <a:off x="3701395" y="2194471"/>
                  <a:ext cx="54941" cy="5783"/>
                </a:xfrm>
                <a:custGeom>
                  <a:avLst/>
                  <a:gdLst>
                    <a:gd name="T0" fmla="*/ 36 w 36"/>
                    <a:gd name="T1" fmla="*/ 5 h 5"/>
                    <a:gd name="T2" fmla="*/ 36 w 36"/>
                    <a:gd name="T3" fmla="*/ 5 h 5"/>
                    <a:gd name="T4" fmla="*/ 0 w 36"/>
                    <a:gd name="T5" fmla="*/ 5 h 5"/>
                    <a:gd name="T6" fmla="*/ 0 w 36"/>
                    <a:gd name="T7" fmla="*/ 0 h 5"/>
                    <a:gd name="T8" fmla="*/ 36 w 36"/>
                    <a:gd name="T9" fmla="*/ 0 h 5"/>
                    <a:gd name="T10" fmla="*/ 36 w 36"/>
                    <a:gd name="T11" fmla="*/ 5 h 5"/>
                  </a:gdLst>
                  <a:ahLst/>
                  <a:cxnLst>
                    <a:cxn ang="0">
                      <a:pos x="T0" y="T1"/>
                    </a:cxn>
                    <a:cxn ang="0">
                      <a:pos x="T2" y="T3"/>
                    </a:cxn>
                    <a:cxn ang="0">
                      <a:pos x="T4" y="T5"/>
                    </a:cxn>
                    <a:cxn ang="0">
                      <a:pos x="T6" y="T7"/>
                    </a:cxn>
                    <a:cxn ang="0">
                      <a:pos x="T8" y="T9"/>
                    </a:cxn>
                    <a:cxn ang="0">
                      <a:pos x="T10" y="T11"/>
                    </a:cxn>
                  </a:cxnLst>
                  <a:rect l="0" t="0" r="r" b="b"/>
                  <a:pathLst>
                    <a:path w="36" h="5">
                      <a:moveTo>
                        <a:pt x="36" y="5"/>
                      </a:moveTo>
                      <a:lnTo>
                        <a:pt x="36" y="5"/>
                      </a:lnTo>
                      <a:lnTo>
                        <a:pt x="0" y="5"/>
                      </a:lnTo>
                      <a:lnTo>
                        <a:pt x="0" y="0"/>
                      </a:lnTo>
                      <a:lnTo>
                        <a:pt x="36" y="0"/>
                      </a:lnTo>
                      <a:lnTo>
                        <a:pt x="36" y="5"/>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Freeform 180"/>
                <p:cNvSpPr>
                  <a:spLocks noEditPoints="1"/>
                </p:cNvSpPr>
                <p:nvPr/>
              </p:nvSpPr>
              <p:spPr bwMode="auto">
                <a:xfrm>
                  <a:off x="2988145" y="1766516"/>
                  <a:ext cx="86747" cy="95423"/>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2" name="Freeform 181"/>
                <p:cNvSpPr>
                  <a:spLocks/>
                </p:cNvSpPr>
                <p:nvPr/>
              </p:nvSpPr>
              <p:spPr bwMode="auto">
                <a:xfrm>
                  <a:off x="3383322" y="2295677"/>
                  <a:ext cx="78073" cy="80964"/>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39" y="0"/>
                        <a:pt x="51" y="11"/>
                        <a:pt x="51" y="25"/>
                      </a:cubicBezTo>
                      <a:cubicBezTo>
                        <a:pt x="51" y="39"/>
                        <a:pt x="39" y="51"/>
                        <a:pt x="25"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3" name="Freeform 182"/>
                <p:cNvSpPr>
                  <a:spLocks/>
                </p:cNvSpPr>
                <p:nvPr/>
              </p:nvSpPr>
              <p:spPr bwMode="auto">
                <a:xfrm>
                  <a:off x="3536577" y="2298568"/>
                  <a:ext cx="80964" cy="80964"/>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2"/>
                        <a:pt x="12" y="0"/>
                        <a:pt x="26" y="0"/>
                      </a:cubicBezTo>
                      <a:cubicBezTo>
                        <a:pt x="40" y="0"/>
                        <a:pt x="52" y="12"/>
                        <a:pt x="52" y="26"/>
                      </a:cubicBezTo>
                      <a:cubicBezTo>
                        <a:pt x="52" y="40"/>
                        <a:pt x="40" y="51"/>
                        <a:pt x="26" y="51"/>
                      </a:cubicBez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4" name="Freeform 184"/>
                <p:cNvSpPr>
                  <a:spLocks/>
                </p:cNvSpPr>
                <p:nvPr/>
              </p:nvSpPr>
              <p:spPr bwMode="auto">
                <a:xfrm>
                  <a:off x="3692721" y="1778085"/>
                  <a:ext cx="14459" cy="453977"/>
                </a:xfrm>
                <a:custGeom>
                  <a:avLst/>
                  <a:gdLst>
                    <a:gd name="T0" fmla="*/ 10 w 10"/>
                    <a:gd name="T1" fmla="*/ 291 h 291"/>
                    <a:gd name="T2" fmla="*/ 10 w 10"/>
                    <a:gd name="T3" fmla="*/ 291 h 291"/>
                    <a:gd name="T4" fmla="*/ 0 w 10"/>
                    <a:gd name="T5" fmla="*/ 291 h 291"/>
                    <a:gd name="T6" fmla="*/ 0 w 10"/>
                    <a:gd name="T7" fmla="*/ 0 h 291"/>
                    <a:gd name="T8" fmla="*/ 10 w 10"/>
                    <a:gd name="T9" fmla="*/ 0 h 291"/>
                    <a:gd name="T10" fmla="*/ 10 w 10"/>
                    <a:gd name="T11" fmla="*/ 291 h 291"/>
                  </a:gdLst>
                  <a:ahLst/>
                  <a:cxnLst>
                    <a:cxn ang="0">
                      <a:pos x="T0" y="T1"/>
                    </a:cxn>
                    <a:cxn ang="0">
                      <a:pos x="T2" y="T3"/>
                    </a:cxn>
                    <a:cxn ang="0">
                      <a:pos x="T4" y="T5"/>
                    </a:cxn>
                    <a:cxn ang="0">
                      <a:pos x="T6" y="T7"/>
                    </a:cxn>
                    <a:cxn ang="0">
                      <a:pos x="T8" y="T9"/>
                    </a:cxn>
                    <a:cxn ang="0">
                      <a:pos x="T10" y="T11"/>
                    </a:cxn>
                  </a:cxnLst>
                  <a:rect l="0" t="0" r="r" b="b"/>
                  <a:pathLst>
                    <a:path w="10" h="291">
                      <a:moveTo>
                        <a:pt x="10" y="291"/>
                      </a:moveTo>
                      <a:lnTo>
                        <a:pt x="10" y="291"/>
                      </a:lnTo>
                      <a:lnTo>
                        <a:pt x="0" y="291"/>
                      </a:lnTo>
                      <a:lnTo>
                        <a:pt x="0" y="0"/>
                      </a:lnTo>
                      <a:lnTo>
                        <a:pt x="10" y="0"/>
                      </a:lnTo>
                      <a:lnTo>
                        <a:pt x="10" y="291"/>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5" name="Freeform 180"/>
                <p:cNvSpPr>
                  <a:spLocks noEditPoints="1"/>
                </p:cNvSpPr>
                <p:nvPr/>
              </p:nvSpPr>
              <p:spPr bwMode="auto">
                <a:xfrm>
                  <a:off x="2897296" y="1766516"/>
                  <a:ext cx="86747" cy="95423"/>
                </a:xfrm>
                <a:custGeom>
                  <a:avLst/>
                  <a:gdLst>
                    <a:gd name="T0" fmla="*/ 13 w 55"/>
                    <a:gd name="T1" fmla="*/ 11 h 62"/>
                    <a:gd name="T2" fmla="*/ 13 w 55"/>
                    <a:gd name="T3" fmla="*/ 11 h 62"/>
                    <a:gd name="T4" fmla="*/ 13 w 55"/>
                    <a:gd name="T5" fmla="*/ 52 h 62"/>
                    <a:gd name="T6" fmla="*/ 20 w 55"/>
                    <a:gd name="T7" fmla="*/ 52 h 62"/>
                    <a:gd name="T8" fmla="*/ 35 w 55"/>
                    <a:gd name="T9" fmla="*/ 46 h 62"/>
                    <a:gd name="T10" fmla="*/ 41 w 55"/>
                    <a:gd name="T11" fmla="*/ 31 h 62"/>
                    <a:gd name="T12" fmla="*/ 35 w 55"/>
                    <a:gd name="T13" fmla="*/ 16 h 62"/>
                    <a:gd name="T14" fmla="*/ 20 w 55"/>
                    <a:gd name="T15" fmla="*/ 11 h 62"/>
                    <a:gd name="T16" fmla="*/ 13 w 55"/>
                    <a:gd name="T17" fmla="*/ 11 h 62"/>
                    <a:gd name="T18" fmla="*/ 0 w 55"/>
                    <a:gd name="T19" fmla="*/ 62 h 62"/>
                    <a:gd name="T20" fmla="*/ 0 w 55"/>
                    <a:gd name="T21" fmla="*/ 62 h 62"/>
                    <a:gd name="T22" fmla="*/ 0 w 55"/>
                    <a:gd name="T23" fmla="*/ 0 h 62"/>
                    <a:gd name="T24" fmla="*/ 21 w 55"/>
                    <a:gd name="T25" fmla="*/ 0 h 62"/>
                    <a:gd name="T26" fmla="*/ 55 w 55"/>
                    <a:gd name="T27" fmla="*/ 30 h 62"/>
                    <a:gd name="T28" fmla="*/ 45 w 55"/>
                    <a:gd name="T29" fmla="*/ 54 h 62"/>
                    <a:gd name="T30" fmla="*/ 21 w 55"/>
                    <a:gd name="T31" fmla="*/ 62 h 62"/>
                    <a:gd name="T32" fmla="*/ 0 w 5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62">
                      <a:moveTo>
                        <a:pt x="13" y="11"/>
                      </a:moveTo>
                      <a:lnTo>
                        <a:pt x="13" y="11"/>
                      </a:lnTo>
                      <a:lnTo>
                        <a:pt x="13" y="52"/>
                      </a:lnTo>
                      <a:lnTo>
                        <a:pt x="20" y="52"/>
                      </a:lnTo>
                      <a:cubicBezTo>
                        <a:pt x="27" y="52"/>
                        <a:pt x="32" y="50"/>
                        <a:pt x="35" y="46"/>
                      </a:cubicBezTo>
                      <a:cubicBezTo>
                        <a:pt x="39" y="42"/>
                        <a:pt x="41" y="37"/>
                        <a:pt x="41" y="31"/>
                      </a:cubicBezTo>
                      <a:cubicBezTo>
                        <a:pt x="41" y="25"/>
                        <a:pt x="39" y="20"/>
                        <a:pt x="35" y="16"/>
                      </a:cubicBezTo>
                      <a:cubicBezTo>
                        <a:pt x="31" y="13"/>
                        <a:pt x="26" y="11"/>
                        <a:pt x="20" y="11"/>
                      </a:cubicBezTo>
                      <a:lnTo>
                        <a:pt x="13" y="11"/>
                      </a:lnTo>
                      <a:close/>
                      <a:moveTo>
                        <a:pt x="0" y="62"/>
                      </a:moveTo>
                      <a:lnTo>
                        <a:pt x="0" y="62"/>
                      </a:lnTo>
                      <a:lnTo>
                        <a:pt x="0" y="0"/>
                      </a:lnTo>
                      <a:lnTo>
                        <a:pt x="21" y="0"/>
                      </a:lnTo>
                      <a:cubicBezTo>
                        <a:pt x="44" y="0"/>
                        <a:pt x="55" y="10"/>
                        <a:pt x="55" y="30"/>
                      </a:cubicBezTo>
                      <a:cubicBezTo>
                        <a:pt x="55" y="40"/>
                        <a:pt x="51" y="48"/>
                        <a:pt x="45" y="54"/>
                      </a:cubicBezTo>
                      <a:cubicBezTo>
                        <a:pt x="39" y="60"/>
                        <a:pt x="31" y="62"/>
                        <a:pt x="21" y="62"/>
                      </a:cubicBezTo>
                      <a:lnTo>
                        <a:pt x="0" y="62"/>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6" name="Freeform 137"/>
                <p:cNvSpPr>
                  <a:spLocks/>
                </p:cNvSpPr>
                <p:nvPr/>
              </p:nvSpPr>
              <p:spPr bwMode="auto">
                <a:xfrm>
                  <a:off x="3028862" y="1690562"/>
                  <a:ext cx="159038" cy="665061"/>
                </a:xfrm>
                <a:custGeom>
                  <a:avLst/>
                  <a:gdLst>
                    <a:gd name="T0" fmla="*/ 24 w 102"/>
                    <a:gd name="T1" fmla="*/ 426 h 426"/>
                    <a:gd name="T2" fmla="*/ 24 w 102"/>
                    <a:gd name="T3" fmla="*/ 426 h 426"/>
                    <a:gd name="T4" fmla="*/ 0 w 102"/>
                    <a:gd name="T5" fmla="*/ 421 h 426"/>
                    <a:gd name="T6" fmla="*/ 78 w 102"/>
                    <a:gd name="T7" fmla="*/ 0 h 426"/>
                    <a:gd name="T8" fmla="*/ 102 w 102"/>
                    <a:gd name="T9" fmla="*/ 4 h 426"/>
                    <a:gd name="T10" fmla="*/ 24 w 102"/>
                    <a:gd name="T11" fmla="*/ 426 h 426"/>
                  </a:gdLst>
                  <a:ahLst/>
                  <a:cxnLst>
                    <a:cxn ang="0">
                      <a:pos x="T0" y="T1"/>
                    </a:cxn>
                    <a:cxn ang="0">
                      <a:pos x="T2" y="T3"/>
                    </a:cxn>
                    <a:cxn ang="0">
                      <a:pos x="T4" y="T5"/>
                    </a:cxn>
                    <a:cxn ang="0">
                      <a:pos x="T6" y="T7"/>
                    </a:cxn>
                    <a:cxn ang="0">
                      <a:pos x="T8" y="T9"/>
                    </a:cxn>
                    <a:cxn ang="0">
                      <a:pos x="T10" y="T11"/>
                    </a:cxn>
                  </a:cxnLst>
                  <a:rect l="0" t="0" r="r" b="b"/>
                  <a:pathLst>
                    <a:path w="102" h="426">
                      <a:moveTo>
                        <a:pt x="24" y="426"/>
                      </a:moveTo>
                      <a:lnTo>
                        <a:pt x="24" y="426"/>
                      </a:lnTo>
                      <a:lnTo>
                        <a:pt x="0" y="421"/>
                      </a:lnTo>
                      <a:lnTo>
                        <a:pt x="78" y="0"/>
                      </a:lnTo>
                      <a:lnTo>
                        <a:pt x="102" y="4"/>
                      </a:lnTo>
                      <a:lnTo>
                        <a:pt x="24" y="426"/>
                      </a:lnTo>
                      <a:close/>
                    </a:path>
                  </a:pathLst>
                </a:custGeom>
                <a:grpFill/>
                <a:ln w="0">
                  <a:noFill/>
                  <a:prstDash val="solid"/>
                  <a:round/>
                  <a:headEnd/>
                  <a:tailEnd/>
                </a:ln>
              </p:spPr>
              <p:txBody>
                <a:bodyPr/>
                <a:lstStyle/>
                <a:p>
                  <a:pPr defTabSz="543689">
                    <a:defRPr/>
                  </a:pP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7" name="Freeform 254"/>
                <p:cNvSpPr>
                  <a:spLocks/>
                </p:cNvSpPr>
                <p:nvPr/>
              </p:nvSpPr>
              <p:spPr bwMode="auto">
                <a:xfrm>
                  <a:off x="2813902" y="1766639"/>
                  <a:ext cx="74356" cy="95176"/>
                </a:xfrm>
                <a:custGeom>
                  <a:avLst/>
                  <a:gdLst>
                    <a:gd name="T0" fmla="*/ 2147483646 w 133"/>
                    <a:gd name="T1" fmla="*/ 2147483646 h 157"/>
                    <a:gd name="T2" fmla="*/ 2147483646 w 133"/>
                    <a:gd name="T3" fmla="*/ 2147483646 h 157"/>
                    <a:gd name="T4" fmla="*/ 2147483646 w 133"/>
                    <a:gd name="T5" fmla="*/ 2147483646 h 157"/>
                    <a:gd name="T6" fmla="*/ 2147483646 w 133"/>
                    <a:gd name="T7" fmla="*/ 2147483646 h 157"/>
                    <a:gd name="T8" fmla="*/ 2147483646 w 133"/>
                    <a:gd name="T9" fmla="*/ 2147483646 h 157"/>
                    <a:gd name="T10" fmla="*/ 2147483646 w 133"/>
                    <a:gd name="T11" fmla="*/ 2147483646 h 157"/>
                    <a:gd name="T12" fmla="*/ 0 w 133"/>
                    <a:gd name="T13" fmla="*/ 2147483646 h 157"/>
                    <a:gd name="T14" fmla="*/ 0 w 133"/>
                    <a:gd name="T15" fmla="*/ 0 h 157"/>
                    <a:gd name="T16" fmla="*/ 2147483646 w 133"/>
                    <a:gd name="T17" fmla="*/ 0 h 157"/>
                    <a:gd name="T18" fmla="*/ 2147483646 w 133"/>
                    <a:gd name="T19" fmla="*/ 2147483646 h 157"/>
                    <a:gd name="T20" fmla="*/ 2147483646 w 133"/>
                    <a:gd name="T21" fmla="*/ 2147483646 h 157"/>
                    <a:gd name="T22" fmla="*/ 2147483646 w 133"/>
                    <a:gd name="T23" fmla="*/ 0 h 157"/>
                    <a:gd name="T24" fmla="*/ 2147483646 w 133"/>
                    <a:gd name="T25" fmla="*/ 0 h 157"/>
                    <a:gd name="T26" fmla="*/ 2147483646 w 133"/>
                    <a:gd name="T27" fmla="*/ 2147483646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157"/>
                    <a:gd name="T44" fmla="*/ 133 w 133"/>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157">
                      <a:moveTo>
                        <a:pt x="133" y="157"/>
                      </a:moveTo>
                      <a:lnTo>
                        <a:pt x="133" y="157"/>
                      </a:lnTo>
                      <a:lnTo>
                        <a:pt x="100" y="157"/>
                      </a:lnTo>
                      <a:lnTo>
                        <a:pt x="100" y="92"/>
                      </a:lnTo>
                      <a:lnTo>
                        <a:pt x="33" y="92"/>
                      </a:lnTo>
                      <a:lnTo>
                        <a:pt x="33" y="157"/>
                      </a:lnTo>
                      <a:lnTo>
                        <a:pt x="0" y="157"/>
                      </a:lnTo>
                      <a:lnTo>
                        <a:pt x="0" y="0"/>
                      </a:lnTo>
                      <a:lnTo>
                        <a:pt x="33" y="0"/>
                      </a:lnTo>
                      <a:lnTo>
                        <a:pt x="33" y="63"/>
                      </a:lnTo>
                      <a:lnTo>
                        <a:pt x="100" y="63"/>
                      </a:lnTo>
                      <a:lnTo>
                        <a:pt x="100" y="0"/>
                      </a:lnTo>
                      <a:lnTo>
                        <a:pt x="133" y="0"/>
                      </a:lnTo>
                      <a:lnTo>
                        <a:pt x="133" y="157"/>
                      </a:lnTo>
                      <a:close/>
                    </a:path>
                  </a:pathLst>
                </a:custGeom>
                <a:grpFill/>
                <a:ln>
                  <a:noFill/>
                </a:ln>
              </p:spPr>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spTree>
    <p:extLst>
      <p:ext uri="{BB962C8B-B14F-4D97-AF65-F5344CB8AC3E}">
        <p14:creationId xmlns:p14="http://schemas.microsoft.com/office/powerpoint/2010/main" val="170664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859" y="1545504"/>
            <a:ext cx="10643529" cy="4228268"/>
            <a:chOff x="695859" y="1545504"/>
            <a:chExt cx="10643529" cy="4228268"/>
          </a:xfrm>
        </p:grpSpPr>
        <p:sp>
          <p:nvSpPr>
            <p:cNvPr id="179" name="TextBox 11">
              <a:extLst>
                <a:ext uri="{FF2B5EF4-FFF2-40B4-BE49-F238E27FC236}">
                  <a16:creationId xmlns:a16="http://schemas.microsoft.com/office/drawing/2014/main" id="{4BA6E4AB-8080-4445-B38E-3E6EA10C379C}"/>
                </a:ext>
              </a:extLst>
            </p:cNvPr>
            <p:cNvSpPr txBox="1"/>
            <p:nvPr/>
          </p:nvSpPr>
          <p:spPr>
            <a:xfrm>
              <a:off x="695859" y="3288095"/>
              <a:ext cx="2264860" cy="399954"/>
            </a:xfrm>
            <a:prstGeom prst="rect">
              <a:avLst/>
            </a:prstGeom>
            <a:noFill/>
          </p:spPr>
          <p:txBody>
            <a:bodyPr wrap="square" rtlCol="0">
              <a:noAutofit/>
            </a:bodyPr>
            <a:lstStyle/>
            <a:p>
              <a:pPr algn="ctr" fontAlgn="ctr"/>
              <a:r>
                <a:rPr lang="en-US" sz="1999" b="1" dirty="0">
                  <a:latin typeface="Huawei Sans" panose="020C0503030203020204" pitchFamily="34" charset="0"/>
                  <a:cs typeface="Arial" panose="020B0604020202020204" pitchFamily="34" charset="0"/>
                  <a:sym typeface="Arial" panose="020B0604020202020204" pitchFamily="34" charset="0"/>
                </a:rPr>
                <a:t>Steam Age</a:t>
              </a:r>
            </a:p>
          </p:txBody>
        </p:sp>
        <p:sp>
          <p:nvSpPr>
            <p:cNvPr id="180" name="TextBox 13">
              <a:extLst>
                <a:ext uri="{FF2B5EF4-FFF2-40B4-BE49-F238E27FC236}">
                  <a16:creationId xmlns:a16="http://schemas.microsoft.com/office/drawing/2014/main" id="{01AF73AD-3407-41B2-86E8-9806E97D2200}"/>
                </a:ext>
              </a:extLst>
            </p:cNvPr>
            <p:cNvSpPr txBox="1"/>
            <p:nvPr/>
          </p:nvSpPr>
          <p:spPr>
            <a:xfrm>
              <a:off x="3488750" y="3288095"/>
              <a:ext cx="2264860" cy="399954"/>
            </a:xfrm>
            <a:prstGeom prst="rect">
              <a:avLst/>
            </a:prstGeom>
            <a:noFill/>
          </p:spPr>
          <p:txBody>
            <a:bodyPr wrap="square" rtlCol="0">
              <a:noAutofit/>
            </a:bodyPr>
            <a:lstStyle/>
            <a:p>
              <a:pPr algn="ctr" fontAlgn="ctr"/>
              <a:r>
                <a:rPr lang="en-US" sz="1999" b="1" dirty="0">
                  <a:latin typeface="Huawei Sans" panose="020C0503030203020204" pitchFamily="34" charset="0"/>
                  <a:cs typeface="Arial" panose="020B0604020202020204" pitchFamily="34" charset="0"/>
                  <a:sym typeface="Arial" panose="020B0604020202020204" pitchFamily="34" charset="0"/>
                </a:rPr>
                <a:t>Electricity Age</a:t>
              </a:r>
            </a:p>
          </p:txBody>
        </p:sp>
        <p:sp>
          <p:nvSpPr>
            <p:cNvPr id="181" name="TextBox 15">
              <a:extLst>
                <a:ext uri="{FF2B5EF4-FFF2-40B4-BE49-F238E27FC236}">
                  <a16:creationId xmlns:a16="http://schemas.microsoft.com/office/drawing/2014/main" id="{DBEE548F-2280-48FB-8888-13874028F749}"/>
                </a:ext>
              </a:extLst>
            </p:cNvPr>
            <p:cNvSpPr txBox="1"/>
            <p:nvPr/>
          </p:nvSpPr>
          <p:spPr>
            <a:xfrm>
              <a:off x="6281637" y="3288095"/>
              <a:ext cx="2264860" cy="399954"/>
            </a:xfrm>
            <a:prstGeom prst="rect">
              <a:avLst/>
            </a:prstGeom>
            <a:noFill/>
          </p:spPr>
          <p:txBody>
            <a:bodyPr wrap="square" rtlCol="0">
              <a:noAutofit/>
            </a:bodyPr>
            <a:lstStyle/>
            <a:p>
              <a:pPr algn="ctr" fontAlgn="ctr"/>
              <a:r>
                <a:rPr lang="en-US" sz="1999" b="1" dirty="0">
                  <a:latin typeface="Huawei Sans" panose="020C0503030203020204" pitchFamily="34" charset="0"/>
                  <a:cs typeface="Arial" panose="020B0604020202020204" pitchFamily="34" charset="0"/>
                  <a:sym typeface="Arial" panose="020B0604020202020204" pitchFamily="34" charset="0"/>
                </a:rPr>
                <a:t>Information Age</a:t>
              </a:r>
            </a:p>
          </p:txBody>
        </p:sp>
        <p:sp>
          <p:nvSpPr>
            <p:cNvPr id="182" name="TextBox 15">
              <a:extLst>
                <a:ext uri="{FF2B5EF4-FFF2-40B4-BE49-F238E27FC236}">
                  <a16:creationId xmlns:a16="http://schemas.microsoft.com/office/drawing/2014/main" id="{DE01C9CB-E0E5-4A94-8908-A30F2BF96070}"/>
                </a:ext>
              </a:extLst>
            </p:cNvPr>
            <p:cNvSpPr txBox="1"/>
            <p:nvPr/>
          </p:nvSpPr>
          <p:spPr>
            <a:xfrm>
              <a:off x="9074528" y="3226075"/>
              <a:ext cx="2264860" cy="399954"/>
            </a:xfrm>
            <a:prstGeom prst="rect">
              <a:avLst/>
            </a:prstGeom>
            <a:noFill/>
          </p:spPr>
          <p:txBody>
            <a:bodyPr wrap="square" rtlCol="0">
              <a:noAutofit/>
            </a:bodyPr>
            <a:lstStyle/>
            <a:p>
              <a:pPr algn="ctr" fontAlgn="ctr"/>
              <a:r>
                <a:rPr lang="en-US" sz="1999" b="1" dirty="0">
                  <a:latin typeface="Huawei Sans" panose="020C0503030203020204" pitchFamily="34" charset="0"/>
                  <a:cs typeface="Arial" panose="020B0604020202020204" pitchFamily="34" charset="0"/>
                  <a:sym typeface="Arial" panose="020B0604020202020204" pitchFamily="34" charset="0"/>
                </a:rPr>
                <a:t>Intelligence Age</a:t>
              </a:r>
            </a:p>
          </p:txBody>
        </p:sp>
        <p:pic>
          <p:nvPicPr>
            <p:cNvPr id="183" name="图片 58">
              <a:extLst>
                <a:ext uri="{FF2B5EF4-FFF2-40B4-BE49-F238E27FC236}">
                  <a16:creationId xmlns:a16="http://schemas.microsoft.com/office/drawing/2014/main" id="{8F99590A-8BD9-48A7-AE33-9B3242A094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3087" y="1545614"/>
              <a:ext cx="1597653" cy="1583850"/>
            </a:xfrm>
            <a:prstGeom prst="rect">
              <a:avLst/>
            </a:prstGeom>
            <a:ln>
              <a:noFill/>
            </a:ln>
            <a:effectLst>
              <a:outerShdw blurRad="292100" dist="139700" dir="2700000" algn="tl" rotWithShape="0">
                <a:srgbClr val="333333">
                  <a:alpha val="65000"/>
                </a:srgbClr>
              </a:outerShdw>
            </a:effectLst>
          </p:spPr>
        </p:pic>
        <p:pic>
          <p:nvPicPr>
            <p:cNvPr id="184" name="图片 59">
              <a:extLst>
                <a:ext uri="{FF2B5EF4-FFF2-40B4-BE49-F238E27FC236}">
                  <a16:creationId xmlns:a16="http://schemas.microsoft.com/office/drawing/2014/main" id="{4052118F-E43F-4E17-84CB-8865635E23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55817" y="1552684"/>
              <a:ext cx="1583391" cy="1569712"/>
            </a:xfrm>
            <a:prstGeom prst="rect">
              <a:avLst/>
            </a:prstGeom>
            <a:ln>
              <a:noFill/>
            </a:ln>
            <a:effectLst>
              <a:outerShdw blurRad="292100" dist="139700" dir="2700000" algn="tl" rotWithShape="0">
                <a:srgbClr val="333333">
                  <a:alpha val="65000"/>
                </a:srgbClr>
              </a:outerShdw>
            </a:effectLst>
          </p:spPr>
        </p:pic>
        <p:pic>
          <p:nvPicPr>
            <p:cNvPr id="185" name="图片 31">
              <a:extLst>
                <a:ext uri="{FF2B5EF4-FFF2-40B4-BE49-F238E27FC236}">
                  <a16:creationId xmlns:a16="http://schemas.microsoft.com/office/drawing/2014/main" id="{23A13293-5D8E-45FF-A999-E767501A58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6654285" y="1545504"/>
              <a:ext cx="1597872" cy="1584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图片 33">
              <a:extLst>
                <a:ext uri="{FF2B5EF4-FFF2-40B4-BE49-F238E27FC236}">
                  <a16:creationId xmlns:a16="http://schemas.microsoft.com/office/drawing/2014/main" id="{FDE05E06-071D-44E2-B1E9-5FB5EB76C9AD}"/>
                </a:ext>
              </a:extLst>
            </p:cNvPr>
            <p:cNvPicPr>
              <a:picLocks noChangeAspect="1"/>
            </p:cNvPicPr>
            <p:nvPr/>
          </p:nvPicPr>
          <p:blipFill rotWithShape="1">
            <a:blip r:embed="rId6" cstate="print">
              <a:lum bright="25000"/>
              <a:extLst>
                <a:ext uri="{28A0092B-C50C-407E-A947-70E740481C1C}">
                  <a14:useLocalDpi xmlns:a14="http://schemas.microsoft.com/office/drawing/2010/main"/>
                </a:ext>
              </a:extLst>
            </a:blip>
            <a:srcRect/>
            <a:stretch/>
          </p:blipFill>
          <p:spPr bwMode="auto">
            <a:xfrm>
              <a:off x="9467233" y="1551456"/>
              <a:ext cx="1585867" cy="1572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7" name="Group 5">
              <a:extLst>
                <a:ext uri="{FF2B5EF4-FFF2-40B4-BE49-F238E27FC236}">
                  <a16:creationId xmlns:a16="http://schemas.microsoft.com/office/drawing/2014/main" id="{D690ED77-02D4-4668-BBA4-1197CD28C4EA}"/>
                </a:ext>
              </a:extLst>
            </p:cNvPr>
            <p:cNvGrpSpPr/>
            <p:nvPr/>
          </p:nvGrpSpPr>
          <p:grpSpPr>
            <a:xfrm>
              <a:off x="3422509" y="3851914"/>
              <a:ext cx="7420600" cy="395970"/>
              <a:chOff x="1195548" y="3840328"/>
              <a:chExt cx="9799057" cy="396125"/>
            </a:xfrm>
          </p:grpSpPr>
          <p:cxnSp>
            <p:nvCxnSpPr>
              <p:cNvPr id="188" name="直接连接符 12">
                <a:extLst>
                  <a:ext uri="{FF2B5EF4-FFF2-40B4-BE49-F238E27FC236}">
                    <a16:creationId xmlns:a16="http://schemas.microsoft.com/office/drawing/2014/main" id="{C3D9347E-705F-4B57-A19B-761231CB280F}"/>
                  </a:ext>
                </a:extLst>
              </p:cNvPr>
              <p:cNvCxnSpPr/>
              <p:nvPr/>
            </p:nvCxnSpPr>
            <p:spPr>
              <a:xfrm>
                <a:off x="1195548" y="4208712"/>
                <a:ext cx="8496758"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99">
                <a:extLst>
                  <a:ext uri="{FF2B5EF4-FFF2-40B4-BE49-F238E27FC236}">
                    <a16:creationId xmlns:a16="http://schemas.microsoft.com/office/drawing/2014/main" id="{68CAC7CB-63AB-4105-997D-B310F69C7971}"/>
                  </a:ext>
                </a:extLst>
              </p:cNvPr>
              <p:cNvCxnSpPr/>
              <p:nvPr/>
            </p:nvCxnSpPr>
            <p:spPr>
              <a:xfrm flipV="1">
                <a:off x="9744564" y="3840328"/>
                <a:ext cx="624733" cy="36608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201">
                <a:extLst>
                  <a:ext uri="{FF2B5EF4-FFF2-40B4-BE49-F238E27FC236}">
                    <a16:creationId xmlns:a16="http://schemas.microsoft.com/office/drawing/2014/main" id="{6A784213-920A-45FA-A7D7-30168D1C6D5A}"/>
                  </a:ext>
                </a:extLst>
              </p:cNvPr>
              <p:cNvCxnSpPr/>
              <p:nvPr/>
            </p:nvCxnSpPr>
            <p:spPr>
              <a:xfrm flipH="1" flipV="1">
                <a:off x="10364733" y="3845445"/>
                <a:ext cx="629872" cy="391008"/>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74">
              <a:extLst>
                <a:ext uri="{FF2B5EF4-FFF2-40B4-BE49-F238E27FC236}">
                  <a16:creationId xmlns:a16="http://schemas.microsoft.com/office/drawing/2014/main" id="{01668C88-2A16-4CA7-87DB-260E3AB4C4CE}"/>
                </a:ext>
              </a:extLst>
            </p:cNvPr>
            <p:cNvGrpSpPr/>
            <p:nvPr/>
          </p:nvGrpSpPr>
          <p:grpSpPr>
            <a:xfrm>
              <a:off x="3511373" y="4301184"/>
              <a:ext cx="7390632" cy="1472588"/>
              <a:chOff x="3797299" y="4648200"/>
              <a:chExt cx="7393519" cy="1473163"/>
            </a:xfrm>
            <a:solidFill>
              <a:schemeClr val="bg1">
                <a:lumMod val="95000"/>
              </a:schemeClr>
            </a:solidFill>
          </p:grpSpPr>
          <p:sp>
            <p:nvSpPr>
              <p:cNvPr id="27" name="Rectangle 273">
                <a:extLst>
                  <a:ext uri="{FF2B5EF4-FFF2-40B4-BE49-F238E27FC236}">
                    <a16:creationId xmlns:a16="http://schemas.microsoft.com/office/drawing/2014/main" id="{DD43C864-462F-4AD2-9FC8-4A3681767E8C}"/>
                  </a:ext>
                </a:extLst>
              </p:cNvPr>
              <p:cNvSpPr/>
              <p:nvPr/>
            </p:nvSpPr>
            <p:spPr>
              <a:xfrm>
                <a:off x="3797299" y="4648200"/>
                <a:ext cx="7393519" cy="1473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799" dirty="0">
                  <a:latin typeface="Huawei Sans" panose="020C0503030203020204" pitchFamily="34" charset="0"/>
                </a:endParaRPr>
              </a:p>
            </p:txBody>
          </p:sp>
          <p:sp>
            <p:nvSpPr>
              <p:cNvPr id="28" name="文本框 45">
                <a:extLst>
                  <a:ext uri="{FF2B5EF4-FFF2-40B4-BE49-F238E27FC236}">
                    <a16:creationId xmlns:a16="http://schemas.microsoft.com/office/drawing/2014/main" id="{4E64356A-378D-4CEA-A572-D2CF323E4022}"/>
                  </a:ext>
                </a:extLst>
              </p:cNvPr>
              <p:cNvSpPr txBox="1"/>
              <p:nvPr/>
            </p:nvSpPr>
            <p:spPr>
              <a:xfrm>
                <a:off x="5642047" y="5107181"/>
                <a:ext cx="460748" cy="646331"/>
              </a:xfrm>
              <a:prstGeom prst="rect">
                <a:avLst/>
              </a:prstGeom>
              <a:grpFill/>
            </p:spPr>
            <p:txBody>
              <a:bodyPr wrap="square"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fontAlgn="ctr"/>
                <a:r>
                  <a:rPr lang="en-US" sz="3599" dirty="0">
                    <a:solidFill>
                      <a:schemeClr val="bg2">
                        <a:lumMod val="75000"/>
                      </a:schemeClr>
                    </a:solidFill>
                    <a:latin typeface="Huawei Sans" panose="020C0503030203020204" pitchFamily="34" charset="0"/>
                    <a:cs typeface="Microsoft YaHei Semibold" charset="-122"/>
                  </a:rPr>
                  <a:t>+</a:t>
                </a:r>
              </a:p>
            </p:txBody>
          </p:sp>
          <p:sp>
            <p:nvSpPr>
              <p:cNvPr id="29" name="矩形 9">
                <a:extLst>
                  <a:ext uri="{FF2B5EF4-FFF2-40B4-BE49-F238E27FC236}">
                    <a16:creationId xmlns:a16="http://schemas.microsoft.com/office/drawing/2014/main" id="{BCF8ED69-4353-4847-B01E-E3167E7155DB}"/>
                  </a:ext>
                </a:extLst>
              </p:cNvPr>
              <p:cNvSpPr/>
              <p:nvPr/>
            </p:nvSpPr>
            <p:spPr>
              <a:xfrm flipH="1">
                <a:off x="7587937" y="4864135"/>
                <a:ext cx="831742"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AI</a:t>
                </a:r>
              </a:p>
            </p:txBody>
          </p:sp>
          <p:sp>
            <p:nvSpPr>
              <p:cNvPr id="30" name="矩形 51">
                <a:extLst>
                  <a:ext uri="{FF2B5EF4-FFF2-40B4-BE49-F238E27FC236}">
                    <a16:creationId xmlns:a16="http://schemas.microsoft.com/office/drawing/2014/main" id="{EF3C8116-7A10-4AE3-9B32-2ABEBB5F9D87}"/>
                  </a:ext>
                </a:extLst>
              </p:cNvPr>
              <p:cNvSpPr/>
              <p:nvPr/>
            </p:nvSpPr>
            <p:spPr>
              <a:xfrm>
                <a:off x="6274380" y="5590845"/>
                <a:ext cx="890207"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Internet</a:t>
                </a:r>
              </a:p>
            </p:txBody>
          </p:sp>
          <p:sp>
            <p:nvSpPr>
              <p:cNvPr id="31" name="矩形 52">
                <a:extLst>
                  <a:ext uri="{FF2B5EF4-FFF2-40B4-BE49-F238E27FC236}">
                    <a16:creationId xmlns:a16="http://schemas.microsoft.com/office/drawing/2014/main" id="{CDD05B97-18AB-47CD-9B97-BFD7A00EED9D}"/>
                  </a:ext>
                </a:extLst>
              </p:cNvPr>
              <p:cNvSpPr/>
              <p:nvPr/>
            </p:nvSpPr>
            <p:spPr>
              <a:xfrm>
                <a:off x="6471571" y="4743190"/>
                <a:ext cx="1102518"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Cloud computing</a:t>
                </a:r>
              </a:p>
            </p:txBody>
          </p:sp>
          <p:sp>
            <p:nvSpPr>
              <p:cNvPr id="32" name="矩形 14">
                <a:extLst>
                  <a:ext uri="{FF2B5EF4-FFF2-40B4-BE49-F238E27FC236}">
                    <a16:creationId xmlns:a16="http://schemas.microsoft.com/office/drawing/2014/main" id="{40E30AAD-CDBF-411B-AA3A-8E235340747B}"/>
                  </a:ext>
                </a:extLst>
              </p:cNvPr>
              <p:cNvSpPr/>
              <p:nvPr/>
            </p:nvSpPr>
            <p:spPr>
              <a:xfrm>
                <a:off x="7975771" y="5480274"/>
                <a:ext cx="764625"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err="1">
                    <a:solidFill>
                      <a:schemeClr val="tx1"/>
                    </a:solidFill>
                    <a:latin typeface="Huawei Sans" panose="020C0503030203020204" pitchFamily="34" charset="0"/>
                    <a:cs typeface="Microsoft YaHei Semibold" charset="-122"/>
                    <a:sym typeface="Gill Sans" pitchFamily="-84" charset="0"/>
                  </a:rPr>
                  <a:t>IoT</a:t>
                </a:r>
                <a:endParaRPr lang="en-US" sz="1200" dirty="0">
                  <a:solidFill>
                    <a:schemeClr val="tx1"/>
                  </a:solidFill>
                  <a:latin typeface="Huawei Sans" panose="020C0503030203020204" pitchFamily="34" charset="0"/>
                  <a:cs typeface="Microsoft YaHei Semibold" charset="-122"/>
                  <a:sym typeface="Gill Sans" pitchFamily="-84" charset="0"/>
                </a:endParaRPr>
              </a:p>
            </p:txBody>
          </p:sp>
          <p:sp>
            <p:nvSpPr>
              <p:cNvPr id="33" name="矩形 15">
                <a:extLst>
                  <a:ext uri="{FF2B5EF4-FFF2-40B4-BE49-F238E27FC236}">
                    <a16:creationId xmlns:a16="http://schemas.microsoft.com/office/drawing/2014/main" id="{EDF0A31E-4314-4D03-B66E-B566D829D056}"/>
                  </a:ext>
                </a:extLst>
              </p:cNvPr>
              <p:cNvSpPr/>
              <p:nvPr/>
            </p:nvSpPr>
            <p:spPr>
              <a:xfrm>
                <a:off x="7170484" y="5701417"/>
                <a:ext cx="764625" cy="276978"/>
              </a:xfrm>
              <a:prstGeom prst="rect">
                <a:avLst/>
              </a:prstGeom>
              <a:grpFill/>
            </p:spPr>
            <p:txBody>
              <a:bodyPr wrap="square" lIns="91314" tIns="45656" rIns="91314" bIns="45656">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1217466" fontAlgn="ctr"/>
                <a:r>
                  <a:rPr lang="en-US" sz="1200" dirty="0">
                    <a:solidFill>
                      <a:schemeClr val="tx1"/>
                    </a:solidFill>
                    <a:latin typeface="Huawei Sans" panose="020C0503030203020204" pitchFamily="34" charset="0"/>
                    <a:cs typeface="Microsoft YaHei Semibold" charset="-122"/>
                    <a:sym typeface="Gill Sans" pitchFamily="-84" charset="0"/>
                  </a:rPr>
                  <a:t>Big data</a:t>
                </a:r>
              </a:p>
            </p:txBody>
          </p:sp>
          <p:sp>
            <p:nvSpPr>
              <p:cNvPr id="34" name="矩形 40">
                <a:extLst>
                  <a:ext uri="{FF2B5EF4-FFF2-40B4-BE49-F238E27FC236}">
                    <a16:creationId xmlns:a16="http://schemas.microsoft.com/office/drawing/2014/main" id="{06B2BFC7-4C6F-420E-838B-6BCAEB295E1A}"/>
                  </a:ext>
                </a:extLst>
              </p:cNvPr>
              <p:cNvSpPr>
                <a:spLocks noChangeArrowheads="1"/>
              </p:cNvSpPr>
              <p:nvPr/>
            </p:nvSpPr>
            <p:spPr bwMode="auto">
              <a:xfrm>
                <a:off x="6471571" y="5196399"/>
                <a:ext cx="2180805" cy="283875"/>
              </a:xfrm>
              <a:prstGeom prst="rect">
                <a:avLst/>
              </a:prstGeom>
              <a:grpFill/>
              <a:ln w="9525">
                <a:noFill/>
                <a:miter lim="800000"/>
                <a:headEnd/>
                <a:tailEnd/>
              </a:ln>
            </p:spPr>
            <p:txBody>
              <a:bodyPr wrap="square" lIns="37274" tIns="18638" rIns="37274" bIns="18638"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fontAlgn="ctr">
                  <a:buClr>
                    <a:srgbClr val="CC9900"/>
                  </a:buClr>
                </a:pPr>
                <a:r>
                  <a:rPr lang="en-US" sz="1599" b="1" dirty="0">
                    <a:solidFill>
                      <a:srgbClr val="C7000B"/>
                    </a:solidFill>
                    <a:latin typeface="Huawei Sans" panose="020C0503030203020204" pitchFamily="34" charset="0"/>
                    <a:cs typeface="FZLanTingHeiS-DB1-GBK" charset="-122"/>
                    <a:sym typeface="Arial" pitchFamily="34" charset="0"/>
                  </a:rPr>
                  <a:t>Data + Intelligence</a:t>
                </a:r>
              </a:p>
            </p:txBody>
          </p:sp>
          <p:grpSp>
            <p:nvGrpSpPr>
              <p:cNvPr id="35" name="组 25">
                <a:extLst>
                  <a:ext uri="{FF2B5EF4-FFF2-40B4-BE49-F238E27FC236}">
                    <a16:creationId xmlns:a16="http://schemas.microsoft.com/office/drawing/2014/main" id="{39138A74-0418-4ACF-A155-139D157CCA57}"/>
                  </a:ext>
                </a:extLst>
              </p:cNvPr>
              <p:cNvGrpSpPr/>
              <p:nvPr/>
            </p:nvGrpSpPr>
            <p:grpSpPr>
              <a:xfrm>
                <a:off x="8794607" y="5244825"/>
                <a:ext cx="391445" cy="309487"/>
                <a:chOff x="29058758" y="-2555075"/>
                <a:chExt cx="1910593" cy="1688875"/>
              </a:xfrm>
              <a:grpFill/>
            </p:grpSpPr>
            <p:sp>
              <p:nvSpPr>
                <p:cNvPr id="43" name="燕尾形 69">
                  <a:extLst>
                    <a:ext uri="{FF2B5EF4-FFF2-40B4-BE49-F238E27FC236}">
                      <a16:creationId xmlns:a16="http://schemas.microsoft.com/office/drawing/2014/main" id="{ADDDD398-653B-4B8A-9219-F73D8C12E1EE}"/>
                    </a:ext>
                  </a:extLst>
                </p:cNvPr>
                <p:cNvSpPr/>
                <p:nvPr/>
              </p:nvSpPr>
              <p:spPr>
                <a:xfrm>
                  <a:off x="29911998" y="-2555064"/>
                  <a:ext cx="1057353" cy="1688864"/>
                </a:xfrm>
                <a:prstGeom prst="chevron">
                  <a:avLst/>
                </a:prstGeom>
                <a:grp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4633" tIns="84633" rIns="84633" bIns="84633" numCol="1" spcCol="38100" rtlCol="0" anchor="ctr">
                  <a:noAutofit/>
                </a:bodyPr>
                <a:lstStyle/>
                <a:p>
                  <a:pPr algn="ctr" defTabSz="973277" fontAlgn="ctr" hangingPunct="0"/>
                  <a:endParaRPr lang="en-US" altLang="zh-CN" sz="900" dirty="0">
                    <a:solidFill>
                      <a:srgbClr val="000000"/>
                    </a:solidFill>
                    <a:latin typeface="Huawei Sans" panose="020C0503030203020204" pitchFamily="34" charset="0"/>
                    <a:sym typeface="Helvetica Neue Medium"/>
                  </a:endParaRPr>
                </a:p>
              </p:txBody>
            </p:sp>
            <p:sp>
              <p:nvSpPr>
                <p:cNvPr id="44" name="燕尾形 75">
                  <a:extLst>
                    <a:ext uri="{FF2B5EF4-FFF2-40B4-BE49-F238E27FC236}">
                      <a16:creationId xmlns:a16="http://schemas.microsoft.com/office/drawing/2014/main" id="{6FCE0325-F506-48D4-ADF6-0B269D98AA33}"/>
                    </a:ext>
                  </a:extLst>
                </p:cNvPr>
                <p:cNvSpPr/>
                <p:nvPr/>
              </p:nvSpPr>
              <p:spPr>
                <a:xfrm>
                  <a:off x="29058758" y="-2555075"/>
                  <a:ext cx="1057353" cy="1688864"/>
                </a:xfrm>
                <a:prstGeom prst="chevron">
                  <a:avLst/>
                </a:prstGeom>
                <a:grp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4633" tIns="84633" rIns="84633" bIns="84633" numCol="1" spcCol="38100" rtlCol="0" anchor="ctr">
                  <a:noAutofit/>
                </a:bodyPr>
                <a:lstStyle/>
                <a:p>
                  <a:pPr algn="ctr" defTabSz="973277" fontAlgn="ctr" hangingPunct="0"/>
                  <a:endParaRPr lang="en-US" altLang="zh-CN" sz="900" dirty="0">
                    <a:solidFill>
                      <a:srgbClr val="000000"/>
                    </a:solidFill>
                    <a:latin typeface="Huawei Sans" panose="020C0503030203020204" pitchFamily="34" charset="0"/>
                    <a:sym typeface="Helvetica Neue Medium"/>
                  </a:endParaRPr>
                </a:p>
              </p:txBody>
            </p:sp>
          </p:grpSp>
          <p:sp>
            <p:nvSpPr>
              <p:cNvPr id="36" name="矩形 31">
                <a:extLst>
                  <a:ext uri="{FF2B5EF4-FFF2-40B4-BE49-F238E27FC236}">
                    <a16:creationId xmlns:a16="http://schemas.microsoft.com/office/drawing/2014/main" id="{CE9C3509-DEE2-438D-9352-FFC8BA1B068E}"/>
                  </a:ext>
                </a:extLst>
              </p:cNvPr>
              <p:cNvSpPr>
                <a:spLocks/>
              </p:cNvSpPr>
              <p:nvPr/>
            </p:nvSpPr>
            <p:spPr>
              <a:xfrm>
                <a:off x="9140330" y="4747752"/>
                <a:ext cx="1942069"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Service extension</a:t>
                </a:r>
              </a:p>
            </p:txBody>
          </p:sp>
          <p:sp>
            <p:nvSpPr>
              <p:cNvPr id="37" name="矩形 32">
                <a:extLst>
                  <a:ext uri="{FF2B5EF4-FFF2-40B4-BE49-F238E27FC236}">
                    <a16:creationId xmlns:a16="http://schemas.microsoft.com/office/drawing/2014/main" id="{C526950A-E126-4DF6-AA9E-F82F985CED49}"/>
                  </a:ext>
                </a:extLst>
              </p:cNvPr>
              <p:cNvSpPr>
                <a:spLocks/>
              </p:cNvSpPr>
              <p:nvPr/>
            </p:nvSpPr>
            <p:spPr>
              <a:xfrm>
                <a:off x="9140331" y="5070483"/>
                <a:ext cx="2016937"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Network coordination</a:t>
                </a:r>
              </a:p>
            </p:txBody>
          </p:sp>
          <p:sp>
            <p:nvSpPr>
              <p:cNvPr id="38" name="矩形 33">
                <a:extLst>
                  <a:ext uri="{FF2B5EF4-FFF2-40B4-BE49-F238E27FC236}">
                    <a16:creationId xmlns:a16="http://schemas.microsoft.com/office/drawing/2014/main" id="{5F0DECC5-5F3A-4119-AAA7-7D8F8CA07F19}"/>
                  </a:ext>
                </a:extLst>
              </p:cNvPr>
              <p:cNvSpPr>
                <a:spLocks/>
              </p:cNvSpPr>
              <p:nvPr/>
            </p:nvSpPr>
            <p:spPr>
              <a:xfrm>
                <a:off x="9140331" y="5715944"/>
                <a:ext cx="1868792"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Customization</a:t>
                </a:r>
              </a:p>
            </p:txBody>
          </p:sp>
          <p:sp>
            <p:nvSpPr>
              <p:cNvPr id="39" name="矩形 34">
                <a:extLst>
                  <a:ext uri="{FF2B5EF4-FFF2-40B4-BE49-F238E27FC236}">
                    <a16:creationId xmlns:a16="http://schemas.microsoft.com/office/drawing/2014/main" id="{385AAAD4-B638-49FA-8564-2D4D17A6AF9D}"/>
                  </a:ext>
                </a:extLst>
              </p:cNvPr>
              <p:cNvSpPr>
                <a:spLocks/>
              </p:cNvSpPr>
              <p:nvPr/>
            </p:nvSpPr>
            <p:spPr>
              <a:xfrm>
                <a:off x="9140331" y="5393214"/>
                <a:ext cx="1942067" cy="276999"/>
              </a:xfrm>
              <a:prstGeom prst="rect">
                <a:avLst/>
              </a:prstGeom>
              <a:noFill/>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Arial"/>
                  </a:defRPr>
                </a:lvl9pPr>
              </a:lstStyle>
              <a:p>
                <a:pPr algn="ctr" defTabSz="662892" fontAlgn="ctr"/>
                <a:r>
                  <a:rPr lang="en-US" sz="1200" dirty="0">
                    <a:solidFill>
                      <a:schemeClr val="tx1"/>
                    </a:solidFill>
                    <a:latin typeface="Huawei Sans" panose="020C0503030203020204" pitchFamily="34" charset="0"/>
                    <a:cs typeface="Microsoft YaHei Semibold" charset="-122"/>
                    <a:sym typeface="Gill Sans" pitchFamily="-84" charset="0"/>
                  </a:rPr>
                  <a:t>Intelligent production</a:t>
                </a:r>
              </a:p>
            </p:txBody>
          </p:sp>
          <p:sp>
            <p:nvSpPr>
              <p:cNvPr id="40" name="矩形 30">
                <a:extLst>
                  <a:ext uri="{FF2B5EF4-FFF2-40B4-BE49-F238E27FC236}">
                    <a16:creationId xmlns:a16="http://schemas.microsoft.com/office/drawing/2014/main" id="{7AC09648-2F3C-47BD-8791-D790E9733AF6}"/>
                  </a:ext>
                </a:extLst>
              </p:cNvPr>
              <p:cNvSpPr/>
              <p:nvPr/>
            </p:nvSpPr>
            <p:spPr>
              <a:xfrm>
                <a:off x="4340646" y="5757252"/>
                <a:ext cx="659768" cy="221143"/>
              </a:xfrm>
              <a:prstGeom prst="rect">
                <a:avLst/>
              </a:prstGeom>
              <a:grpFill/>
              <a:ln w="9525">
                <a:noFill/>
                <a:roun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1pPr>
                <a:lvl2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2pPr>
                <a:lvl3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3pPr>
                <a:lvl4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4pPr>
                <a:lvl5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5pPr>
                <a:lvl6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6pPr>
                <a:lvl7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7pPr>
                <a:lvl8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8pPr>
                <a:lvl9pPr marL="0" marR="0" indent="0" algn="l" defTabSz="1558636"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chemeClr val="dk1"/>
                    </a:solidFill>
                    <a:effectLst/>
                    <a:uFillTx/>
                    <a:latin typeface="+mn-lt"/>
                    <a:ea typeface="+mn-ea"/>
                    <a:cs typeface="+mn-cs"/>
                    <a:sym typeface="Arial"/>
                  </a:defRPr>
                </a:lvl9pPr>
              </a:lstStyle>
              <a:p>
                <a:pPr algn="ctr" defTabSz="913234" fontAlgn="ctr"/>
                <a:r>
                  <a:rPr lang="en-US" sz="1399" dirty="0">
                    <a:solidFill>
                      <a:schemeClr val="tx1"/>
                    </a:solidFill>
                    <a:latin typeface="Huawei Sans" panose="020C0503030203020204" pitchFamily="34" charset="0"/>
                    <a:cs typeface="Microsoft YaHei Semibold" charset="-122"/>
                  </a:rPr>
                  <a:t>Service</a:t>
                </a:r>
              </a:p>
            </p:txBody>
          </p:sp>
          <p:sp>
            <p:nvSpPr>
              <p:cNvPr id="41" name="矩形 58">
                <a:extLst>
                  <a:ext uri="{FF2B5EF4-FFF2-40B4-BE49-F238E27FC236}">
                    <a16:creationId xmlns:a16="http://schemas.microsoft.com/office/drawing/2014/main" id="{2B8CE525-BA90-4F84-93C0-E61AFAB6BCD4}"/>
                  </a:ext>
                </a:extLst>
              </p:cNvPr>
              <p:cNvSpPr/>
              <p:nvPr/>
            </p:nvSpPr>
            <p:spPr>
              <a:xfrm>
                <a:off x="4153041" y="5252502"/>
                <a:ext cx="1127532" cy="307777"/>
              </a:xfrm>
              <a:prstGeom prst="rect">
                <a:avLst/>
              </a:prstGeom>
              <a:grpFill/>
            </p:spPr>
            <p:txBody>
              <a:bodyPr wrap="square">
                <a:noAutofit/>
              </a:bodyPr>
              <a:lstStyle/>
              <a:p>
                <a:pPr algn="ctr" defTabSz="913234" fontAlgn="ctr"/>
                <a:r>
                  <a:rPr lang="en-US" sz="1399" dirty="0">
                    <a:latin typeface="Huawei Sans" panose="020C0503030203020204" pitchFamily="34" charset="0"/>
                    <a:cs typeface="Microsoft YaHei Semibold" charset="-122"/>
                  </a:rPr>
                  <a:t>Agriculture</a:t>
                </a:r>
              </a:p>
            </p:txBody>
          </p:sp>
          <p:sp>
            <p:nvSpPr>
              <p:cNvPr id="42" name="矩形 57">
                <a:extLst>
                  <a:ext uri="{FF2B5EF4-FFF2-40B4-BE49-F238E27FC236}">
                    <a16:creationId xmlns:a16="http://schemas.microsoft.com/office/drawing/2014/main" id="{6562947B-1CF8-4171-8780-18C707D5F597}"/>
                  </a:ext>
                </a:extLst>
              </p:cNvPr>
              <p:cNvSpPr/>
              <p:nvPr/>
            </p:nvSpPr>
            <p:spPr>
              <a:xfrm>
                <a:off x="4153041" y="4747752"/>
                <a:ext cx="1127532" cy="307777"/>
              </a:xfrm>
              <a:prstGeom prst="rect">
                <a:avLst/>
              </a:prstGeom>
              <a:grpFill/>
            </p:spPr>
            <p:txBody>
              <a:bodyPr wrap="square">
                <a:noAutofit/>
              </a:bodyPr>
              <a:lstStyle/>
              <a:p>
                <a:pPr algn="ctr" defTabSz="913234" fontAlgn="ctr"/>
                <a:r>
                  <a:rPr lang="en-US" sz="1399" dirty="0">
                    <a:latin typeface="Huawei Sans" panose="020C0503030203020204" pitchFamily="34" charset="0"/>
                    <a:cs typeface="Microsoft YaHei Semibold" charset="-122"/>
                  </a:rPr>
                  <a:t>Industry</a:t>
                </a:r>
              </a:p>
            </p:txBody>
          </p:sp>
        </p:grpSp>
      </p:grpSp>
      <p:sp>
        <p:nvSpPr>
          <p:cNvPr id="3" name="标题 2"/>
          <p:cNvSpPr>
            <a:spLocks noGrp="1"/>
          </p:cNvSpPr>
          <p:nvPr>
            <p:ph type="title"/>
          </p:nvPr>
        </p:nvSpPr>
        <p:spPr/>
        <p:txBody>
          <a:bodyPr/>
          <a:lstStyle/>
          <a:p>
            <a:r>
              <a:rPr lang="en-US" dirty="0"/>
              <a:t>The Intelligence </a:t>
            </a:r>
            <a:r>
              <a:rPr lang="en-US" altLang="zh-CN" dirty="0"/>
              <a:t>Era</a:t>
            </a:r>
            <a:r>
              <a:rPr lang="en-US" dirty="0"/>
              <a:t> is Coming</a:t>
            </a:r>
          </a:p>
        </p:txBody>
      </p:sp>
    </p:spTree>
    <p:extLst>
      <p:ext uri="{BB962C8B-B14F-4D97-AF65-F5344CB8AC3E}">
        <p14:creationId xmlns:p14="http://schemas.microsoft.com/office/powerpoint/2010/main" val="3333869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Challenges to Data Storage</a:t>
            </a:r>
            <a:endParaRPr lang="zh-CN" altLang="en-US" dirty="0"/>
          </a:p>
        </p:txBody>
      </p:sp>
      <p:sp>
        <p:nvSpPr>
          <p:cNvPr id="77" name="下箭头 143">
            <a:extLst>
              <a:ext uri="{FF2B5EF4-FFF2-40B4-BE49-F238E27FC236}">
                <a16:creationId xmlns:a16="http://schemas.microsoft.com/office/drawing/2014/main" id="{C95E22A5-DA10-DC4C-B2F9-2D9D63E8F02B}"/>
              </a:ext>
            </a:extLst>
          </p:cNvPr>
          <p:cNvSpPr>
            <a:spLocks noChangeArrowheads="1"/>
          </p:cNvSpPr>
          <p:nvPr/>
        </p:nvSpPr>
        <p:spPr bwMode="auto">
          <a:xfrm rot="16200000">
            <a:off x="6381988" y="2946362"/>
            <a:ext cx="595296" cy="693962"/>
          </a:xfrm>
          <a:prstGeom prst="downArrow">
            <a:avLst>
              <a:gd name="adj1" fmla="val 50000"/>
              <a:gd name="adj2" fmla="val 5705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defPPr>
              <a:defRPr lang="zh-CN"/>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a:lstStyle>
          <a:p>
            <a:pPr algn="ctr"/>
            <a:endParaRPr lang="zh-CN" altLang="en-US" sz="1799">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8" name="组合 77"/>
          <p:cNvGrpSpPr/>
          <p:nvPr/>
        </p:nvGrpSpPr>
        <p:grpSpPr>
          <a:xfrm>
            <a:off x="7336253" y="1196432"/>
            <a:ext cx="4157540" cy="5014158"/>
            <a:chOff x="2951812" y="1204696"/>
            <a:chExt cx="3619126" cy="4396968"/>
          </a:xfrm>
        </p:grpSpPr>
        <p:grpSp>
          <p:nvGrpSpPr>
            <p:cNvPr id="79" name="组合 78"/>
            <p:cNvGrpSpPr/>
            <p:nvPr/>
          </p:nvGrpSpPr>
          <p:grpSpPr>
            <a:xfrm>
              <a:off x="3535681" y="2059464"/>
              <a:ext cx="2150929" cy="2158409"/>
              <a:chOff x="3205264" y="1355493"/>
              <a:chExt cx="2552465" cy="2580916"/>
            </a:xfrm>
          </p:grpSpPr>
          <p:sp>
            <p:nvSpPr>
              <p:cNvPr id="88" name="椭圆 87"/>
              <p:cNvSpPr/>
              <p:nvPr/>
            </p:nvSpPr>
            <p:spPr>
              <a:xfrm>
                <a:off x="3205264" y="1355493"/>
                <a:ext cx="2552465" cy="2580916"/>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椭圆 88"/>
              <p:cNvSpPr/>
              <p:nvPr/>
            </p:nvSpPr>
            <p:spPr>
              <a:xfrm>
                <a:off x="3428552" y="1581270"/>
                <a:ext cx="2105889" cy="21293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椭圆 89"/>
              <p:cNvSpPr/>
              <p:nvPr/>
            </p:nvSpPr>
            <p:spPr>
              <a:xfrm>
                <a:off x="3666364" y="1821733"/>
                <a:ext cx="1630265" cy="1648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1" name="组合 90"/>
              <p:cNvGrpSpPr/>
              <p:nvPr/>
            </p:nvGrpSpPr>
            <p:grpSpPr>
              <a:xfrm>
                <a:off x="3860801" y="1845340"/>
                <a:ext cx="1486628" cy="1497299"/>
                <a:chOff x="-678353" y="1786892"/>
                <a:chExt cx="1491996" cy="1454225"/>
              </a:xfrm>
            </p:grpSpPr>
            <p:sp>
              <p:nvSpPr>
                <p:cNvPr id="92" name="Freeform 299"/>
                <p:cNvSpPr>
                  <a:spLocks/>
                </p:cNvSpPr>
                <p:nvPr/>
              </p:nvSpPr>
              <p:spPr bwMode="auto">
                <a:xfrm>
                  <a:off x="-300632" y="1798222"/>
                  <a:ext cx="211523" cy="143911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 name="T52" fmla="*/ 0 w 56"/>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lnTo>
                        <a:pt x="0" y="5"/>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3" name="Freeform 300"/>
                <p:cNvSpPr>
                  <a:spLocks/>
                </p:cNvSpPr>
                <p:nvPr/>
              </p:nvSpPr>
              <p:spPr bwMode="auto">
                <a:xfrm>
                  <a:off x="-300632" y="1798222"/>
                  <a:ext cx="211523" cy="143911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4" name="Freeform 301"/>
                <p:cNvSpPr>
                  <a:spLocks/>
                </p:cNvSpPr>
                <p:nvPr/>
              </p:nvSpPr>
              <p:spPr bwMode="auto">
                <a:xfrm>
                  <a:off x="-262861" y="1937980"/>
                  <a:ext cx="139758" cy="222857"/>
                </a:xfrm>
                <a:custGeom>
                  <a:avLst/>
                  <a:gdLst>
                    <a:gd name="T0" fmla="*/ 2 w 37"/>
                    <a:gd name="T1" fmla="*/ 0 h 59"/>
                    <a:gd name="T2" fmla="*/ 2 w 37"/>
                    <a:gd name="T3" fmla="*/ 0 h 59"/>
                    <a:gd name="T4" fmla="*/ 36 w 37"/>
                    <a:gd name="T5" fmla="*/ 13 h 59"/>
                    <a:gd name="T6" fmla="*/ 36 w 37"/>
                    <a:gd name="T7" fmla="*/ 13 h 59"/>
                    <a:gd name="T8" fmla="*/ 37 w 37"/>
                    <a:gd name="T9" fmla="*/ 15 h 59"/>
                    <a:gd name="T10" fmla="*/ 37 w 37"/>
                    <a:gd name="T11" fmla="*/ 19 h 59"/>
                    <a:gd name="T12" fmla="*/ 37 w 37"/>
                    <a:gd name="T13" fmla="*/ 19 h 59"/>
                    <a:gd name="T14" fmla="*/ 37 w 37"/>
                    <a:gd name="T15" fmla="*/ 54 h 59"/>
                    <a:gd name="T16" fmla="*/ 37 w 37"/>
                    <a:gd name="T17" fmla="*/ 54 h 59"/>
                    <a:gd name="T18" fmla="*/ 37 w 37"/>
                    <a:gd name="T19" fmla="*/ 58 h 59"/>
                    <a:gd name="T20" fmla="*/ 34 w 37"/>
                    <a:gd name="T21" fmla="*/ 59 h 59"/>
                    <a:gd name="T22" fmla="*/ 34 w 37"/>
                    <a:gd name="T23" fmla="*/ 59 h 59"/>
                    <a:gd name="T24" fmla="*/ 1 w 37"/>
                    <a:gd name="T25" fmla="*/ 48 h 59"/>
                    <a:gd name="T26" fmla="*/ 1 w 37"/>
                    <a:gd name="T27" fmla="*/ 48 h 59"/>
                    <a:gd name="T28" fmla="*/ 0 w 37"/>
                    <a:gd name="T29" fmla="*/ 47 h 59"/>
                    <a:gd name="T30" fmla="*/ 0 w 37"/>
                    <a:gd name="T31" fmla="*/ 42 h 59"/>
                    <a:gd name="T32" fmla="*/ 0 w 37"/>
                    <a:gd name="T33" fmla="*/ 42 h 59"/>
                    <a:gd name="T34" fmla="*/ 0 w 37"/>
                    <a:gd name="T35" fmla="*/ 4 h 59"/>
                    <a:gd name="T36" fmla="*/ 0 w 37"/>
                    <a:gd name="T37" fmla="*/ 4 h 59"/>
                    <a:gd name="T38" fmla="*/ 1 w 37"/>
                    <a:gd name="T39" fmla="*/ 1 h 59"/>
                    <a:gd name="T40" fmla="*/ 1 w 37"/>
                    <a:gd name="T41" fmla="*/ 0 h 59"/>
                    <a:gd name="T42" fmla="*/ 2 w 37"/>
                    <a:gd name="T43" fmla="*/ 0 h 59"/>
                    <a:gd name="T44" fmla="*/ 2 w 37"/>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9">
                      <a:moveTo>
                        <a:pt x="2" y="0"/>
                      </a:moveTo>
                      <a:lnTo>
                        <a:pt x="2" y="0"/>
                      </a:lnTo>
                      <a:lnTo>
                        <a:pt x="36" y="13"/>
                      </a:lnTo>
                      <a:lnTo>
                        <a:pt x="36" y="13"/>
                      </a:lnTo>
                      <a:lnTo>
                        <a:pt x="37" y="15"/>
                      </a:lnTo>
                      <a:lnTo>
                        <a:pt x="37" y="19"/>
                      </a:lnTo>
                      <a:lnTo>
                        <a:pt x="37" y="19"/>
                      </a:lnTo>
                      <a:lnTo>
                        <a:pt x="37" y="54"/>
                      </a:lnTo>
                      <a:lnTo>
                        <a:pt x="37" y="54"/>
                      </a:lnTo>
                      <a:lnTo>
                        <a:pt x="37" y="58"/>
                      </a:lnTo>
                      <a:lnTo>
                        <a:pt x="34" y="59"/>
                      </a:lnTo>
                      <a:lnTo>
                        <a:pt x="34" y="59"/>
                      </a:lnTo>
                      <a:lnTo>
                        <a:pt x="1" y="48"/>
                      </a:lnTo>
                      <a:lnTo>
                        <a:pt x="1" y="48"/>
                      </a:lnTo>
                      <a:lnTo>
                        <a:pt x="0" y="47"/>
                      </a:lnTo>
                      <a:lnTo>
                        <a:pt x="0" y="42"/>
                      </a:lnTo>
                      <a:lnTo>
                        <a:pt x="0" y="42"/>
                      </a:lnTo>
                      <a:lnTo>
                        <a:pt x="0" y="4"/>
                      </a:lnTo>
                      <a:lnTo>
                        <a:pt x="0" y="4"/>
                      </a:lnTo>
                      <a:lnTo>
                        <a:pt x="1" y="1"/>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Freeform 302"/>
                <p:cNvSpPr>
                  <a:spLocks/>
                </p:cNvSpPr>
                <p:nvPr/>
              </p:nvSpPr>
              <p:spPr bwMode="auto">
                <a:xfrm>
                  <a:off x="-266637" y="2183497"/>
                  <a:ext cx="143534" cy="207747"/>
                </a:xfrm>
                <a:custGeom>
                  <a:avLst/>
                  <a:gdLst>
                    <a:gd name="T0" fmla="*/ 2 w 38"/>
                    <a:gd name="T1" fmla="*/ 0 h 55"/>
                    <a:gd name="T2" fmla="*/ 2 w 38"/>
                    <a:gd name="T3" fmla="*/ 0 h 55"/>
                    <a:gd name="T4" fmla="*/ 35 w 38"/>
                    <a:gd name="T5" fmla="*/ 10 h 55"/>
                    <a:gd name="T6" fmla="*/ 35 w 38"/>
                    <a:gd name="T7" fmla="*/ 10 h 55"/>
                    <a:gd name="T8" fmla="*/ 37 w 38"/>
                    <a:gd name="T9" fmla="*/ 12 h 55"/>
                    <a:gd name="T10" fmla="*/ 38 w 38"/>
                    <a:gd name="T11" fmla="*/ 15 h 55"/>
                    <a:gd name="T12" fmla="*/ 38 w 38"/>
                    <a:gd name="T13" fmla="*/ 15 h 55"/>
                    <a:gd name="T14" fmla="*/ 38 w 38"/>
                    <a:gd name="T15" fmla="*/ 50 h 55"/>
                    <a:gd name="T16" fmla="*/ 38 w 38"/>
                    <a:gd name="T17" fmla="*/ 50 h 55"/>
                    <a:gd name="T18" fmla="*/ 37 w 38"/>
                    <a:gd name="T19" fmla="*/ 54 h 55"/>
                    <a:gd name="T20" fmla="*/ 35 w 38"/>
                    <a:gd name="T21" fmla="*/ 55 h 55"/>
                    <a:gd name="T22" fmla="*/ 35 w 38"/>
                    <a:gd name="T23" fmla="*/ 55 h 55"/>
                    <a:gd name="T24" fmla="*/ 2 w 38"/>
                    <a:gd name="T25" fmla="*/ 49 h 55"/>
                    <a:gd name="T26" fmla="*/ 2 w 38"/>
                    <a:gd name="T27" fmla="*/ 49 h 55"/>
                    <a:gd name="T28" fmla="*/ 1 w 38"/>
                    <a:gd name="T29" fmla="*/ 47 h 55"/>
                    <a:gd name="T30" fmla="*/ 0 w 38"/>
                    <a:gd name="T31" fmla="*/ 44 h 55"/>
                    <a:gd name="T32" fmla="*/ 0 w 38"/>
                    <a:gd name="T33" fmla="*/ 44 h 55"/>
                    <a:gd name="T34" fmla="*/ 1 w 38"/>
                    <a:gd name="T35" fmla="*/ 6 h 55"/>
                    <a:gd name="T36" fmla="*/ 1 w 38"/>
                    <a:gd name="T37" fmla="*/ 6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5" y="10"/>
                      </a:lnTo>
                      <a:lnTo>
                        <a:pt x="35" y="10"/>
                      </a:lnTo>
                      <a:lnTo>
                        <a:pt x="37" y="12"/>
                      </a:lnTo>
                      <a:lnTo>
                        <a:pt x="38" y="15"/>
                      </a:lnTo>
                      <a:lnTo>
                        <a:pt x="38" y="15"/>
                      </a:lnTo>
                      <a:lnTo>
                        <a:pt x="38" y="50"/>
                      </a:lnTo>
                      <a:lnTo>
                        <a:pt x="38" y="50"/>
                      </a:lnTo>
                      <a:lnTo>
                        <a:pt x="37" y="54"/>
                      </a:lnTo>
                      <a:lnTo>
                        <a:pt x="35" y="55"/>
                      </a:lnTo>
                      <a:lnTo>
                        <a:pt x="35" y="55"/>
                      </a:lnTo>
                      <a:lnTo>
                        <a:pt x="2" y="49"/>
                      </a:lnTo>
                      <a:lnTo>
                        <a:pt x="2" y="49"/>
                      </a:lnTo>
                      <a:lnTo>
                        <a:pt x="1" y="47"/>
                      </a:lnTo>
                      <a:lnTo>
                        <a:pt x="0" y="44"/>
                      </a:lnTo>
                      <a:lnTo>
                        <a:pt x="0" y="44"/>
                      </a:lnTo>
                      <a:lnTo>
                        <a:pt x="1" y="6"/>
                      </a:lnTo>
                      <a:lnTo>
                        <a:pt x="1" y="6"/>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6" name="Freeform 303"/>
                <p:cNvSpPr>
                  <a:spLocks/>
                </p:cNvSpPr>
                <p:nvPr/>
              </p:nvSpPr>
              <p:spPr bwMode="auto">
                <a:xfrm>
                  <a:off x="-266637" y="2436571"/>
                  <a:ext cx="139758" cy="185084"/>
                </a:xfrm>
                <a:custGeom>
                  <a:avLst/>
                  <a:gdLst>
                    <a:gd name="T0" fmla="*/ 2 w 37"/>
                    <a:gd name="T1" fmla="*/ 0 h 49"/>
                    <a:gd name="T2" fmla="*/ 2 w 37"/>
                    <a:gd name="T3" fmla="*/ 0 h 49"/>
                    <a:gd name="T4" fmla="*/ 35 w 37"/>
                    <a:gd name="T5" fmla="*/ 4 h 49"/>
                    <a:gd name="T6" fmla="*/ 35 w 37"/>
                    <a:gd name="T7" fmla="*/ 4 h 49"/>
                    <a:gd name="T8" fmla="*/ 37 w 37"/>
                    <a:gd name="T9" fmla="*/ 5 h 49"/>
                    <a:gd name="T10" fmla="*/ 37 w 37"/>
                    <a:gd name="T11" fmla="*/ 9 h 49"/>
                    <a:gd name="T12" fmla="*/ 37 w 37"/>
                    <a:gd name="T13" fmla="*/ 9 h 49"/>
                    <a:gd name="T14" fmla="*/ 37 w 37"/>
                    <a:gd name="T15" fmla="*/ 44 h 49"/>
                    <a:gd name="T16" fmla="*/ 37 w 37"/>
                    <a:gd name="T17" fmla="*/ 44 h 49"/>
                    <a:gd name="T18" fmla="*/ 37 w 37"/>
                    <a:gd name="T19" fmla="*/ 47 h 49"/>
                    <a:gd name="T20" fmla="*/ 35 w 37"/>
                    <a:gd name="T21" fmla="*/ 49 h 49"/>
                    <a:gd name="T22" fmla="*/ 35 w 37"/>
                    <a:gd name="T23" fmla="*/ 49 h 49"/>
                    <a:gd name="T24" fmla="*/ 1 w 37"/>
                    <a:gd name="T25" fmla="*/ 49 h 49"/>
                    <a:gd name="T26" fmla="*/ 1 w 37"/>
                    <a:gd name="T27" fmla="*/ 49 h 49"/>
                    <a:gd name="T28" fmla="*/ 0 w 37"/>
                    <a:gd name="T29" fmla="*/ 47 h 49"/>
                    <a:gd name="T30" fmla="*/ 0 w 37"/>
                    <a:gd name="T31" fmla="*/ 44 h 49"/>
                    <a:gd name="T32" fmla="*/ 0 w 37"/>
                    <a:gd name="T33" fmla="*/ 44 h 49"/>
                    <a:gd name="T34" fmla="*/ 0 w 37"/>
                    <a:gd name="T35" fmla="*/ 5 h 49"/>
                    <a:gd name="T36" fmla="*/ 0 w 37"/>
                    <a:gd name="T37" fmla="*/ 5 h 49"/>
                    <a:gd name="T38" fmla="*/ 1 w 37"/>
                    <a:gd name="T39" fmla="*/ 1 h 49"/>
                    <a:gd name="T40" fmla="*/ 2 w 37"/>
                    <a:gd name="T41" fmla="*/ 0 h 49"/>
                    <a:gd name="T42" fmla="*/ 2 w 37"/>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2" y="0"/>
                      </a:moveTo>
                      <a:lnTo>
                        <a:pt x="2" y="0"/>
                      </a:lnTo>
                      <a:lnTo>
                        <a:pt x="35" y="4"/>
                      </a:lnTo>
                      <a:lnTo>
                        <a:pt x="35" y="4"/>
                      </a:lnTo>
                      <a:lnTo>
                        <a:pt x="37" y="5"/>
                      </a:lnTo>
                      <a:lnTo>
                        <a:pt x="37" y="9"/>
                      </a:lnTo>
                      <a:lnTo>
                        <a:pt x="37" y="9"/>
                      </a:lnTo>
                      <a:lnTo>
                        <a:pt x="37" y="44"/>
                      </a:lnTo>
                      <a:lnTo>
                        <a:pt x="37" y="44"/>
                      </a:lnTo>
                      <a:lnTo>
                        <a:pt x="37" y="47"/>
                      </a:lnTo>
                      <a:lnTo>
                        <a:pt x="35" y="49"/>
                      </a:lnTo>
                      <a:lnTo>
                        <a:pt x="35" y="49"/>
                      </a:lnTo>
                      <a:lnTo>
                        <a:pt x="1" y="49"/>
                      </a:lnTo>
                      <a:lnTo>
                        <a:pt x="1" y="49"/>
                      </a:lnTo>
                      <a:lnTo>
                        <a:pt x="0" y="47"/>
                      </a:lnTo>
                      <a:lnTo>
                        <a:pt x="0" y="44"/>
                      </a:lnTo>
                      <a:lnTo>
                        <a:pt x="0" y="44"/>
                      </a:lnTo>
                      <a:lnTo>
                        <a:pt x="0" y="5"/>
                      </a:lnTo>
                      <a:lnTo>
                        <a:pt x="0" y="5"/>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Freeform 304"/>
                <p:cNvSpPr>
                  <a:spLocks/>
                </p:cNvSpPr>
                <p:nvPr/>
              </p:nvSpPr>
              <p:spPr bwMode="auto">
                <a:xfrm>
                  <a:off x="-266637" y="2682089"/>
                  <a:ext cx="139758" cy="188860"/>
                </a:xfrm>
                <a:custGeom>
                  <a:avLst/>
                  <a:gdLst>
                    <a:gd name="T0" fmla="*/ 1 w 37"/>
                    <a:gd name="T1" fmla="*/ 1 h 50"/>
                    <a:gd name="T2" fmla="*/ 1 w 37"/>
                    <a:gd name="T3" fmla="*/ 1 h 50"/>
                    <a:gd name="T4" fmla="*/ 35 w 37"/>
                    <a:gd name="T5" fmla="*/ 0 h 50"/>
                    <a:gd name="T6" fmla="*/ 35 w 37"/>
                    <a:gd name="T7" fmla="*/ 0 h 50"/>
                    <a:gd name="T8" fmla="*/ 37 w 37"/>
                    <a:gd name="T9" fmla="*/ 1 h 50"/>
                    <a:gd name="T10" fmla="*/ 37 w 37"/>
                    <a:gd name="T11" fmla="*/ 5 h 50"/>
                    <a:gd name="T12" fmla="*/ 37 w 37"/>
                    <a:gd name="T13" fmla="*/ 5 h 50"/>
                    <a:gd name="T14" fmla="*/ 37 w 37"/>
                    <a:gd name="T15" fmla="*/ 40 h 50"/>
                    <a:gd name="T16" fmla="*/ 37 w 37"/>
                    <a:gd name="T17" fmla="*/ 40 h 50"/>
                    <a:gd name="T18" fmla="*/ 35 w 37"/>
                    <a:gd name="T19" fmla="*/ 44 h 50"/>
                    <a:gd name="T20" fmla="*/ 34 w 37"/>
                    <a:gd name="T21" fmla="*/ 45 h 50"/>
                    <a:gd name="T22" fmla="*/ 34 w 37"/>
                    <a:gd name="T23" fmla="*/ 45 h 50"/>
                    <a:gd name="T24" fmla="*/ 1 w 37"/>
                    <a:gd name="T25" fmla="*/ 50 h 50"/>
                    <a:gd name="T26" fmla="*/ 1 w 37"/>
                    <a:gd name="T27" fmla="*/ 50 h 50"/>
                    <a:gd name="T28" fmla="*/ 0 w 37"/>
                    <a:gd name="T29" fmla="*/ 49 h 50"/>
                    <a:gd name="T30" fmla="*/ 0 w 37"/>
                    <a:gd name="T31" fmla="*/ 45 h 50"/>
                    <a:gd name="T32" fmla="*/ 0 w 37"/>
                    <a:gd name="T33" fmla="*/ 45 h 50"/>
                    <a:gd name="T34" fmla="*/ 0 w 37"/>
                    <a:gd name="T35" fmla="*/ 7 h 50"/>
                    <a:gd name="T36" fmla="*/ 0 w 37"/>
                    <a:gd name="T37" fmla="*/ 7 h 50"/>
                    <a:gd name="T38" fmla="*/ 0 w 37"/>
                    <a:gd name="T39" fmla="*/ 3 h 50"/>
                    <a:gd name="T40" fmla="*/ 1 w 37"/>
                    <a:gd name="T41" fmla="*/ 1 h 50"/>
                    <a:gd name="T42" fmla="*/ 1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1" y="1"/>
                      </a:moveTo>
                      <a:lnTo>
                        <a:pt x="1" y="1"/>
                      </a:lnTo>
                      <a:lnTo>
                        <a:pt x="35" y="0"/>
                      </a:lnTo>
                      <a:lnTo>
                        <a:pt x="35" y="0"/>
                      </a:lnTo>
                      <a:lnTo>
                        <a:pt x="37" y="1"/>
                      </a:lnTo>
                      <a:lnTo>
                        <a:pt x="37" y="5"/>
                      </a:lnTo>
                      <a:lnTo>
                        <a:pt x="37" y="5"/>
                      </a:lnTo>
                      <a:lnTo>
                        <a:pt x="37" y="40"/>
                      </a:lnTo>
                      <a:lnTo>
                        <a:pt x="37" y="40"/>
                      </a:lnTo>
                      <a:lnTo>
                        <a:pt x="35" y="44"/>
                      </a:lnTo>
                      <a:lnTo>
                        <a:pt x="34" y="45"/>
                      </a:lnTo>
                      <a:lnTo>
                        <a:pt x="34" y="45"/>
                      </a:lnTo>
                      <a:lnTo>
                        <a:pt x="1" y="50"/>
                      </a:lnTo>
                      <a:lnTo>
                        <a:pt x="1" y="50"/>
                      </a:lnTo>
                      <a:lnTo>
                        <a:pt x="0" y="49"/>
                      </a:lnTo>
                      <a:lnTo>
                        <a:pt x="0" y="45"/>
                      </a:lnTo>
                      <a:lnTo>
                        <a:pt x="0" y="45"/>
                      </a:lnTo>
                      <a:lnTo>
                        <a:pt x="0" y="7"/>
                      </a:lnTo>
                      <a:lnTo>
                        <a:pt x="0" y="7"/>
                      </a:lnTo>
                      <a:lnTo>
                        <a:pt x="0" y="3"/>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8" name="Freeform 305"/>
                <p:cNvSpPr>
                  <a:spLocks/>
                </p:cNvSpPr>
                <p:nvPr/>
              </p:nvSpPr>
              <p:spPr bwMode="auto">
                <a:xfrm>
                  <a:off x="-270415" y="2942717"/>
                  <a:ext cx="143534" cy="83099"/>
                </a:xfrm>
                <a:custGeom>
                  <a:avLst/>
                  <a:gdLst>
                    <a:gd name="T0" fmla="*/ 2 w 38"/>
                    <a:gd name="T1" fmla="*/ 7 h 22"/>
                    <a:gd name="T2" fmla="*/ 2 w 38"/>
                    <a:gd name="T3" fmla="*/ 7 h 22"/>
                    <a:gd name="T4" fmla="*/ 35 w 38"/>
                    <a:gd name="T5" fmla="*/ 0 h 22"/>
                    <a:gd name="T6" fmla="*/ 35 w 38"/>
                    <a:gd name="T7" fmla="*/ 0 h 22"/>
                    <a:gd name="T8" fmla="*/ 36 w 38"/>
                    <a:gd name="T9" fmla="*/ 1 h 22"/>
                    <a:gd name="T10" fmla="*/ 38 w 38"/>
                    <a:gd name="T11" fmla="*/ 4 h 22"/>
                    <a:gd name="T12" fmla="*/ 38 w 38"/>
                    <a:gd name="T13" fmla="*/ 4 h 22"/>
                    <a:gd name="T14" fmla="*/ 38 w 38"/>
                    <a:gd name="T15" fmla="*/ 8 h 22"/>
                    <a:gd name="T16" fmla="*/ 38 w 38"/>
                    <a:gd name="T17" fmla="*/ 8 h 22"/>
                    <a:gd name="T18" fmla="*/ 36 w 38"/>
                    <a:gd name="T19" fmla="*/ 11 h 22"/>
                    <a:gd name="T20" fmla="*/ 35 w 38"/>
                    <a:gd name="T21" fmla="*/ 13 h 22"/>
                    <a:gd name="T22" fmla="*/ 35 w 38"/>
                    <a:gd name="T23" fmla="*/ 13 h 22"/>
                    <a:gd name="T24" fmla="*/ 2 w 38"/>
                    <a:gd name="T25" fmla="*/ 22 h 22"/>
                    <a:gd name="T26" fmla="*/ 2 w 38"/>
                    <a:gd name="T27" fmla="*/ 22 h 22"/>
                    <a:gd name="T28" fmla="*/ 1 w 38"/>
                    <a:gd name="T29" fmla="*/ 21 h 22"/>
                    <a:gd name="T30" fmla="*/ 0 w 38"/>
                    <a:gd name="T31" fmla="*/ 17 h 22"/>
                    <a:gd name="T32" fmla="*/ 0 w 38"/>
                    <a:gd name="T33" fmla="*/ 17 h 22"/>
                    <a:gd name="T34" fmla="*/ 0 w 38"/>
                    <a:gd name="T35" fmla="*/ 12 h 22"/>
                    <a:gd name="T36" fmla="*/ 0 w 38"/>
                    <a:gd name="T37" fmla="*/ 12 h 22"/>
                    <a:gd name="T38" fmla="*/ 1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5" y="0"/>
                      </a:lnTo>
                      <a:lnTo>
                        <a:pt x="35" y="0"/>
                      </a:lnTo>
                      <a:lnTo>
                        <a:pt x="36" y="1"/>
                      </a:lnTo>
                      <a:lnTo>
                        <a:pt x="38" y="4"/>
                      </a:lnTo>
                      <a:lnTo>
                        <a:pt x="38" y="4"/>
                      </a:lnTo>
                      <a:lnTo>
                        <a:pt x="38" y="8"/>
                      </a:lnTo>
                      <a:lnTo>
                        <a:pt x="38" y="8"/>
                      </a:lnTo>
                      <a:lnTo>
                        <a:pt x="36" y="11"/>
                      </a:lnTo>
                      <a:lnTo>
                        <a:pt x="35" y="13"/>
                      </a:lnTo>
                      <a:lnTo>
                        <a:pt x="35" y="13"/>
                      </a:lnTo>
                      <a:lnTo>
                        <a:pt x="2" y="22"/>
                      </a:lnTo>
                      <a:lnTo>
                        <a:pt x="2" y="22"/>
                      </a:lnTo>
                      <a:lnTo>
                        <a:pt x="1" y="21"/>
                      </a:lnTo>
                      <a:lnTo>
                        <a:pt x="0" y="17"/>
                      </a:lnTo>
                      <a:lnTo>
                        <a:pt x="0" y="17"/>
                      </a:lnTo>
                      <a:lnTo>
                        <a:pt x="0" y="12"/>
                      </a:lnTo>
                      <a:lnTo>
                        <a:pt x="0" y="12"/>
                      </a:lnTo>
                      <a:lnTo>
                        <a:pt x="1" y="9"/>
                      </a:lnTo>
                      <a:lnTo>
                        <a:pt x="2" y="7"/>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9" name="Freeform 306"/>
                <p:cNvSpPr>
                  <a:spLocks/>
                </p:cNvSpPr>
                <p:nvPr/>
              </p:nvSpPr>
              <p:spPr bwMode="auto">
                <a:xfrm>
                  <a:off x="-270415" y="3025816"/>
                  <a:ext cx="143534" cy="90653"/>
                </a:xfrm>
                <a:custGeom>
                  <a:avLst/>
                  <a:gdLst>
                    <a:gd name="T0" fmla="*/ 2 w 38"/>
                    <a:gd name="T1" fmla="*/ 9 h 24"/>
                    <a:gd name="T2" fmla="*/ 2 w 38"/>
                    <a:gd name="T3" fmla="*/ 9 h 24"/>
                    <a:gd name="T4" fmla="*/ 35 w 38"/>
                    <a:gd name="T5" fmla="*/ 0 h 24"/>
                    <a:gd name="T6" fmla="*/ 35 w 38"/>
                    <a:gd name="T7" fmla="*/ 0 h 24"/>
                    <a:gd name="T8" fmla="*/ 36 w 38"/>
                    <a:gd name="T9" fmla="*/ 1 h 24"/>
                    <a:gd name="T10" fmla="*/ 38 w 38"/>
                    <a:gd name="T11" fmla="*/ 5 h 24"/>
                    <a:gd name="T12" fmla="*/ 38 w 38"/>
                    <a:gd name="T13" fmla="*/ 5 h 24"/>
                    <a:gd name="T14" fmla="*/ 38 w 38"/>
                    <a:gd name="T15" fmla="*/ 8 h 24"/>
                    <a:gd name="T16" fmla="*/ 38 w 38"/>
                    <a:gd name="T17" fmla="*/ 8 h 24"/>
                    <a:gd name="T18" fmla="*/ 36 w 38"/>
                    <a:gd name="T19" fmla="*/ 11 h 24"/>
                    <a:gd name="T20" fmla="*/ 35 w 38"/>
                    <a:gd name="T21" fmla="*/ 13 h 24"/>
                    <a:gd name="T22" fmla="*/ 35 w 38"/>
                    <a:gd name="T23" fmla="*/ 13 h 24"/>
                    <a:gd name="T24" fmla="*/ 2 w 38"/>
                    <a:gd name="T25" fmla="*/ 24 h 24"/>
                    <a:gd name="T26" fmla="*/ 2 w 38"/>
                    <a:gd name="T27" fmla="*/ 24 h 24"/>
                    <a:gd name="T28" fmla="*/ 1 w 38"/>
                    <a:gd name="T29" fmla="*/ 23 h 24"/>
                    <a:gd name="T30" fmla="*/ 0 w 38"/>
                    <a:gd name="T31" fmla="*/ 19 h 24"/>
                    <a:gd name="T32" fmla="*/ 0 w 38"/>
                    <a:gd name="T33" fmla="*/ 19 h 24"/>
                    <a:gd name="T34" fmla="*/ 0 w 38"/>
                    <a:gd name="T35" fmla="*/ 16 h 24"/>
                    <a:gd name="T36" fmla="*/ 0 w 38"/>
                    <a:gd name="T37" fmla="*/ 16 h 24"/>
                    <a:gd name="T38" fmla="*/ 1 w 38"/>
                    <a:gd name="T39" fmla="*/ 11 h 24"/>
                    <a:gd name="T40" fmla="*/ 2 w 38"/>
                    <a:gd name="T41" fmla="*/ 9 h 24"/>
                    <a:gd name="T42" fmla="*/ 2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2" y="9"/>
                      </a:moveTo>
                      <a:lnTo>
                        <a:pt x="2" y="9"/>
                      </a:lnTo>
                      <a:lnTo>
                        <a:pt x="35" y="0"/>
                      </a:lnTo>
                      <a:lnTo>
                        <a:pt x="35" y="0"/>
                      </a:lnTo>
                      <a:lnTo>
                        <a:pt x="36" y="1"/>
                      </a:lnTo>
                      <a:lnTo>
                        <a:pt x="38" y="5"/>
                      </a:lnTo>
                      <a:lnTo>
                        <a:pt x="38" y="5"/>
                      </a:lnTo>
                      <a:lnTo>
                        <a:pt x="38" y="8"/>
                      </a:lnTo>
                      <a:lnTo>
                        <a:pt x="38" y="8"/>
                      </a:lnTo>
                      <a:lnTo>
                        <a:pt x="36" y="11"/>
                      </a:lnTo>
                      <a:lnTo>
                        <a:pt x="35" y="13"/>
                      </a:lnTo>
                      <a:lnTo>
                        <a:pt x="35" y="13"/>
                      </a:lnTo>
                      <a:lnTo>
                        <a:pt x="2" y="24"/>
                      </a:lnTo>
                      <a:lnTo>
                        <a:pt x="2" y="24"/>
                      </a:lnTo>
                      <a:lnTo>
                        <a:pt x="1" y="23"/>
                      </a:lnTo>
                      <a:lnTo>
                        <a:pt x="0" y="19"/>
                      </a:lnTo>
                      <a:lnTo>
                        <a:pt x="0" y="19"/>
                      </a:lnTo>
                      <a:lnTo>
                        <a:pt x="0" y="16"/>
                      </a:lnTo>
                      <a:lnTo>
                        <a:pt x="0" y="16"/>
                      </a:lnTo>
                      <a:lnTo>
                        <a:pt x="1" y="11"/>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Freeform 307"/>
                <p:cNvSpPr>
                  <a:spLocks/>
                </p:cNvSpPr>
                <p:nvPr/>
              </p:nvSpPr>
              <p:spPr bwMode="auto">
                <a:xfrm>
                  <a:off x="-74001" y="1915317"/>
                  <a:ext cx="211523" cy="1235147"/>
                </a:xfrm>
                <a:custGeom>
                  <a:avLst/>
                  <a:gdLst>
                    <a:gd name="T0" fmla="*/ 5 w 56"/>
                    <a:gd name="T1" fmla="*/ 0 h 327"/>
                    <a:gd name="T2" fmla="*/ 5 w 56"/>
                    <a:gd name="T3" fmla="*/ 0 h 327"/>
                    <a:gd name="T4" fmla="*/ 52 w 56"/>
                    <a:gd name="T5" fmla="*/ 24 h 327"/>
                    <a:gd name="T6" fmla="*/ 52 w 56"/>
                    <a:gd name="T7" fmla="*/ 24 h 327"/>
                    <a:gd name="T8" fmla="*/ 55 w 56"/>
                    <a:gd name="T9" fmla="*/ 25 h 327"/>
                    <a:gd name="T10" fmla="*/ 56 w 56"/>
                    <a:gd name="T11" fmla="*/ 27 h 327"/>
                    <a:gd name="T12" fmla="*/ 56 w 56"/>
                    <a:gd name="T13" fmla="*/ 30 h 327"/>
                    <a:gd name="T14" fmla="*/ 56 w 56"/>
                    <a:gd name="T15" fmla="*/ 30 h 327"/>
                    <a:gd name="T16" fmla="*/ 55 w 56"/>
                    <a:gd name="T17" fmla="*/ 167 h 327"/>
                    <a:gd name="T18" fmla="*/ 55 w 56"/>
                    <a:gd name="T19" fmla="*/ 167 h 327"/>
                    <a:gd name="T20" fmla="*/ 55 w 56"/>
                    <a:gd name="T21" fmla="*/ 303 h 327"/>
                    <a:gd name="T22" fmla="*/ 55 w 56"/>
                    <a:gd name="T23" fmla="*/ 303 h 327"/>
                    <a:gd name="T24" fmla="*/ 53 w 56"/>
                    <a:gd name="T25" fmla="*/ 306 h 327"/>
                    <a:gd name="T26" fmla="*/ 53 w 56"/>
                    <a:gd name="T27" fmla="*/ 308 h 327"/>
                    <a:gd name="T28" fmla="*/ 50 w 56"/>
                    <a:gd name="T29" fmla="*/ 310 h 327"/>
                    <a:gd name="T30" fmla="*/ 50 w 56"/>
                    <a:gd name="T31" fmla="*/ 310 h 327"/>
                    <a:gd name="T32" fmla="*/ 3 w 56"/>
                    <a:gd name="T33" fmla="*/ 327 h 327"/>
                    <a:gd name="T34" fmla="*/ 3 w 56"/>
                    <a:gd name="T35" fmla="*/ 327 h 327"/>
                    <a:gd name="T36" fmla="*/ 2 w 56"/>
                    <a:gd name="T37" fmla="*/ 327 h 327"/>
                    <a:gd name="T38" fmla="*/ 1 w 56"/>
                    <a:gd name="T39" fmla="*/ 327 h 327"/>
                    <a:gd name="T40" fmla="*/ 0 w 56"/>
                    <a:gd name="T41" fmla="*/ 325 h 327"/>
                    <a:gd name="T42" fmla="*/ 0 w 56"/>
                    <a:gd name="T43" fmla="*/ 322 h 327"/>
                    <a:gd name="T44" fmla="*/ 0 w 56"/>
                    <a:gd name="T45" fmla="*/ 322 h 327"/>
                    <a:gd name="T46" fmla="*/ 1 w 56"/>
                    <a:gd name="T47" fmla="*/ 164 h 327"/>
                    <a:gd name="T48" fmla="*/ 1 w 56"/>
                    <a:gd name="T49" fmla="*/ 164 h 327"/>
                    <a:gd name="T50" fmla="*/ 2 w 56"/>
                    <a:gd name="T51" fmla="*/ 4 h 327"/>
                    <a:gd name="T52" fmla="*/ 2 w 56"/>
                    <a:gd name="T53" fmla="*/ 4 h 327"/>
                    <a:gd name="T54" fmla="*/ 2 w 56"/>
                    <a:gd name="T55" fmla="*/ 1 h 327"/>
                    <a:gd name="T56" fmla="*/ 3 w 56"/>
                    <a:gd name="T57" fmla="*/ 0 h 327"/>
                    <a:gd name="T58" fmla="*/ 4 w 56"/>
                    <a:gd name="T59" fmla="*/ 0 h 327"/>
                    <a:gd name="T60" fmla="*/ 5 w 56"/>
                    <a:gd name="T61" fmla="*/ 0 h 327"/>
                    <a:gd name="T62" fmla="*/ 5 w 56"/>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27">
                      <a:moveTo>
                        <a:pt x="5" y="0"/>
                      </a:moveTo>
                      <a:lnTo>
                        <a:pt x="5" y="0"/>
                      </a:lnTo>
                      <a:lnTo>
                        <a:pt x="52" y="24"/>
                      </a:lnTo>
                      <a:lnTo>
                        <a:pt x="52" y="24"/>
                      </a:lnTo>
                      <a:lnTo>
                        <a:pt x="55" y="25"/>
                      </a:lnTo>
                      <a:lnTo>
                        <a:pt x="56" y="27"/>
                      </a:lnTo>
                      <a:lnTo>
                        <a:pt x="56" y="30"/>
                      </a:lnTo>
                      <a:lnTo>
                        <a:pt x="56" y="30"/>
                      </a:lnTo>
                      <a:lnTo>
                        <a:pt x="55" y="167"/>
                      </a:lnTo>
                      <a:lnTo>
                        <a:pt x="55" y="167"/>
                      </a:lnTo>
                      <a:lnTo>
                        <a:pt x="55" y="303"/>
                      </a:lnTo>
                      <a:lnTo>
                        <a:pt x="55" y="303"/>
                      </a:lnTo>
                      <a:lnTo>
                        <a:pt x="53" y="306"/>
                      </a:lnTo>
                      <a:lnTo>
                        <a:pt x="53" y="308"/>
                      </a:lnTo>
                      <a:lnTo>
                        <a:pt x="50" y="310"/>
                      </a:lnTo>
                      <a:lnTo>
                        <a:pt x="50" y="310"/>
                      </a:lnTo>
                      <a:lnTo>
                        <a:pt x="3" y="327"/>
                      </a:lnTo>
                      <a:lnTo>
                        <a:pt x="3" y="327"/>
                      </a:lnTo>
                      <a:lnTo>
                        <a:pt x="2" y="327"/>
                      </a:lnTo>
                      <a:lnTo>
                        <a:pt x="1" y="327"/>
                      </a:lnTo>
                      <a:lnTo>
                        <a:pt x="0" y="325"/>
                      </a:lnTo>
                      <a:lnTo>
                        <a:pt x="0" y="322"/>
                      </a:lnTo>
                      <a:lnTo>
                        <a:pt x="0" y="322"/>
                      </a:lnTo>
                      <a:lnTo>
                        <a:pt x="1" y="164"/>
                      </a:lnTo>
                      <a:lnTo>
                        <a:pt x="1" y="164"/>
                      </a:lnTo>
                      <a:lnTo>
                        <a:pt x="2" y="4"/>
                      </a:lnTo>
                      <a:lnTo>
                        <a:pt x="2" y="4"/>
                      </a:lnTo>
                      <a:lnTo>
                        <a:pt x="2" y="1"/>
                      </a:lnTo>
                      <a:lnTo>
                        <a:pt x="3" y="0"/>
                      </a:lnTo>
                      <a:lnTo>
                        <a:pt x="4" y="0"/>
                      </a:lnTo>
                      <a:lnTo>
                        <a:pt x="5" y="0"/>
                      </a:lnTo>
                      <a:lnTo>
                        <a:pt x="5"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1" name="Freeform 308"/>
                <p:cNvSpPr>
                  <a:spLocks/>
                </p:cNvSpPr>
                <p:nvPr/>
              </p:nvSpPr>
              <p:spPr bwMode="auto">
                <a:xfrm>
                  <a:off x="-36229" y="2032409"/>
                  <a:ext cx="135980" cy="200193"/>
                </a:xfrm>
                <a:custGeom>
                  <a:avLst/>
                  <a:gdLst>
                    <a:gd name="T0" fmla="*/ 2 w 36"/>
                    <a:gd name="T1" fmla="*/ 0 h 53"/>
                    <a:gd name="T2" fmla="*/ 2 w 36"/>
                    <a:gd name="T3" fmla="*/ 0 h 53"/>
                    <a:gd name="T4" fmla="*/ 35 w 36"/>
                    <a:gd name="T5" fmla="*/ 14 h 53"/>
                    <a:gd name="T6" fmla="*/ 35 w 36"/>
                    <a:gd name="T7" fmla="*/ 14 h 53"/>
                    <a:gd name="T8" fmla="*/ 36 w 36"/>
                    <a:gd name="T9" fmla="*/ 16 h 53"/>
                    <a:gd name="T10" fmla="*/ 36 w 36"/>
                    <a:gd name="T11" fmla="*/ 19 h 53"/>
                    <a:gd name="T12" fmla="*/ 36 w 36"/>
                    <a:gd name="T13" fmla="*/ 19 h 53"/>
                    <a:gd name="T14" fmla="*/ 36 w 36"/>
                    <a:gd name="T15" fmla="*/ 49 h 53"/>
                    <a:gd name="T16" fmla="*/ 36 w 36"/>
                    <a:gd name="T17" fmla="*/ 49 h 53"/>
                    <a:gd name="T18" fmla="*/ 36 w 36"/>
                    <a:gd name="T19" fmla="*/ 52 h 53"/>
                    <a:gd name="T20" fmla="*/ 35 w 36"/>
                    <a:gd name="T21" fmla="*/ 53 h 53"/>
                    <a:gd name="T22" fmla="*/ 35 w 36"/>
                    <a:gd name="T23" fmla="*/ 53 h 53"/>
                    <a:gd name="T24" fmla="*/ 2 w 36"/>
                    <a:gd name="T25" fmla="*/ 41 h 53"/>
                    <a:gd name="T26" fmla="*/ 2 w 36"/>
                    <a:gd name="T27" fmla="*/ 41 h 53"/>
                    <a:gd name="T28" fmla="*/ 0 w 36"/>
                    <a:gd name="T29" fmla="*/ 40 h 53"/>
                    <a:gd name="T30" fmla="*/ 0 w 36"/>
                    <a:gd name="T31" fmla="*/ 37 h 53"/>
                    <a:gd name="T32" fmla="*/ 0 w 36"/>
                    <a:gd name="T33" fmla="*/ 37 h 53"/>
                    <a:gd name="T34" fmla="*/ 0 w 36"/>
                    <a:gd name="T35" fmla="*/ 4 h 53"/>
                    <a:gd name="T36" fmla="*/ 0 w 36"/>
                    <a:gd name="T37" fmla="*/ 4 h 53"/>
                    <a:gd name="T38" fmla="*/ 1 w 36"/>
                    <a:gd name="T39" fmla="*/ 1 h 53"/>
                    <a:gd name="T40" fmla="*/ 2 w 36"/>
                    <a:gd name="T41" fmla="*/ 0 h 53"/>
                    <a:gd name="T42" fmla="*/ 2 w 36"/>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3">
                      <a:moveTo>
                        <a:pt x="2" y="0"/>
                      </a:moveTo>
                      <a:lnTo>
                        <a:pt x="2" y="0"/>
                      </a:lnTo>
                      <a:lnTo>
                        <a:pt x="35" y="14"/>
                      </a:lnTo>
                      <a:lnTo>
                        <a:pt x="35" y="14"/>
                      </a:lnTo>
                      <a:lnTo>
                        <a:pt x="36" y="16"/>
                      </a:lnTo>
                      <a:lnTo>
                        <a:pt x="36" y="19"/>
                      </a:lnTo>
                      <a:lnTo>
                        <a:pt x="36" y="19"/>
                      </a:lnTo>
                      <a:lnTo>
                        <a:pt x="36" y="49"/>
                      </a:lnTo>
                      <a:lnTo>
                        <a:pt x="36" y="49"/>
                      </a:lnTo>
                      <a:lnTo>
                        <a:pt x="36" y="52"/>
                      </a:lnTo>
                      <a:lnTo>
                        <a:pt x="35" y="53"/>
                      </a:lnTo>
                      <a:lnTo>
                        <a:pt x="35" y="53"/>
                      </a:lnTo>
                      <a:lnTo>
                        <a:pt x="2" y="41"/>
                      </a:lnTo>
                      <a:lnTo>
                        <a:pt x="2" y="41"/>
                      </a:lnTo>
                      <a:lnTo>
                        <a:pt x="0" y="40"/>
                      </a:lnTo>
                      <a:lnTo>
                        <a:pt x="0" y="37"/>
                      </a:lnTo>
                      <a:lnTo>
                        <a:pt x="0" y="37"/>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2" name="Freeform 309"/>
                <p:cNvSpPr>
                  <a:spLocks/>
                </p:cNvSpPr>
                <p:nvPr/>
              </p:nvSpPr>
              <p:spPr bwMode="auto">
                <a:xfrm>
                  <a:off x="-36229" y="2247712"/>
                  <a:ext cx="135980" cy="177530"/>
                </a:xfrm>
                <a:custGeom>
                  <a:avLst/>
                  <a:gdLst>
                    <a:gd name="T0" fmla="*/ 1 w 36"/>
                    <a:gd name="T1" fmla="*/ 0 h 47"/>
                    <a:gd name="T2" fmla="*/ 1 w 36"/>
                    <a:gd name="T3" fmla="*/ 0 h 47"/>
                    <a:gd name="T4" fmla="*/ 35 w 36"/>
                    <a:gd name="T5" fmla="*/ 9 h 47"/>
                    <a:gd name="T6" fmla="*/ 35 w 36"/>
                    <a:gd name="T7" fmla="*/ 9 h 47"/>
                    <a:gd name="T8" fmla="*/ 36 w 36"/>
                    <a:gd name="T9" fmla="*/ 10 h 47"/>
                    <a:gd name="T10" fmla="*/ 36 w 36"/>
                    <a:gd name="T11" fmla="*/ 14 h 47"/>
                    <a:gd name="T12" fmla="*/ 36 w 36"/>
                    <a:gd name="T13" fmla="*/ 14 h 47"/>
                    <a:gd name="T14" fmla="*/ 36 w 36"/>
                    <a:gd name="T15" fmla="*/ 44 h 47"/>
                    <a:gd name="T16" fmla="*/ 36 w 36"/>
                    <a:gd name="T17" fmla="*/ 44 h 47"/>
                    <a:gd name="T18" fmla="*/ 35 w 36"/>
                    <a:gd name="T19" fmla="*/ 46 h 47"/>
                    <a:gd name="T20" fmla="*/ 34 w 36"/>
                    <a:gd name="T21" fmla="*/ 47 h 47"/>
                    <a:gd name="T22" fmla="*/ 34 w 36"/>
                    <a:gd name="T23" fmla="*/ 47 h 47"/>
                    <a:gd name="T24" fmla="*/ 1 w 36"/>
                    <a:gd name="T25" fmla="*/ 42 h 47"/>
                    <a:gd name="T26" fmla="*/ 1 w 36"/>
                    <a:gd name="T27" fmla="*/ 42 h 47"/>
                    <a:gd name="T28" fmla="*/ 0 w 36"/>
                    <a:gd name="T29" fmla="*/ 41 h 47"/>
                    <a:gd name="T30" fmla="*/ 0 w 36"/>
                    <a:gd name="T31" fmla="*/ 38 h 47"/>
                    <a:gd name="T32" fmla="*/ 0 w 36"/>
                    <a:gd name="T33" fmla="*/ 38 h 47"/>
                    <a:gd name="T34" fmla="*/ 0 w 36"/>
                    <a:gd name="T35" fmla="*/ 4 h 47"/>
                    <a:gd name="T36" fmla="*/ 0 w 36"/>
                    <a:gd name="T37" fmla="*/ 4 h 47"/>
                    <a:gd name="T38" fmla="*/ 0 w 36"/>
                    <a:gd name="T39" fmla="*/ 1 h 47"/>
                    <a:gd name="T40" fmla="*/ 1 w 36"/>
                    <a:gd name="T41" fmla="*/ 0 h 47"/>
                    <a:gd name="T42" fmla="*/ 1 w 3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 y="0"/>
                      </a:moveTo>
                      <a:lnTo>
                        <a:pt x="1" y="0"/>
                      </a:lnTo>
                      <a:lnTo>
                        <a:pt x="35" y="9"/>
                      </a:lnTo>
                      <a:lnTo>
                        <a:pt x="35" y="9"/>
                      </a:lnTo>
                      <a:lnTo>
                        <a:pt x="36" y="10"/>
                      </a:lnTo>
                      <a:lnTo>
                        <a:pt x="36" y="14"/>
                      </a:lnTo>
                      <a:lnTo>
                        <a:pt x="36" y="14"/>
                      </a:lnTo>
                      <a:lnTo>
                        <a:pt x="36" y="44"/>
                      </a:lnTo>
                      <a:lnTo>
                        <a:pt x="36" y="44"/>
                      </a:lnTo>
                      <a:lnTo>
                        <a:pt x="35" y="46"/>
                      </a:lnTo>
                      <a:lnTo>
                        <a:pt x="34" y="47"/>
                      </a:lnTo>
                      <a:lnTo>
                        <a:pt x="34" y="47"/>
                      </a:lnTo>
                      <a:lnTo>
                        <a:pt x="1" y="42"/>
                      </a:lnTo>
                      <a:lnTo>
                        <a:pt x="1" y="42"/>
                      </a:lnTo>
                      <a:lnTo>
                        <a:pt x="0" y="41"/>
                      </a:lnTo>
                      <a:lnTo>
                        <a:pt x="0" y="38"/>
                      </a:lnTo>
                      <a:lnTo>
                        <a:pt x="0" y="38"/>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3" name="Freeform 310"/>
                <p:cNvSpPr>
                  <a:spLocks/>
                </p:cNvSpPr>
                <p:nvPr/>
              </p:nvSpPr>
              <p:spPr bwMode="auto">
                <a:xfrm>
                  <a:off x="-40004" y="2463010"/>
                  <a:ext cx="139758" cy="158642"/>
                </a:xfrm>
                <a:custGeom>
                  <a:avLst/>
                  <a:gdLst>
                    <a:gd name="T0" fmla="*/ 2 w 37"/>
                    <a:gd name="T1" fmla="*/ 0 h 42"/>
                    <a:gd name="T2" fmla="*/ 2 w 37"/>
                    <a:gd name="T3" fmla="*/ 0 h 42"/>
                    <a:gd name="T4" fmla="*/ 35 w 37"/>
                    <a:gd name="T5" fmla="*/ 4 h 42"/>
                    <a:gd name="T6" fmla="*/ 35 w 37"/>
                    <a:gd name="T7" fmla="*/ 4 h 42"/>
                    <a:gd name="T8" fmla="*/ 36 w 37"/>
                    <a:gd name="T9" fmla="*/ 6 h 42"/>
                    <a:gd name="T10" fmla="*/ 37 w 37"/>
                    <a:gd name="T11" fmla="*/ 8 h 42"/>
                    <a:gd name="T12" fmla="*/ 37 w 37"/>
                    <a:gd name="T13" fmla="*/ 8 h 42"/>
                    <a:gd name="T14" fmla="*/ 37 w 37"/>
                    <a:gd name="T15" fmla="*/ 38 h 42"/>
                    <a:gd name="T16" fmla="*/ 37 w 37"/>
                    <a:gd name="T17" fmla="*/ 38 h 42"/>
                    <a:gd name="T18" fmla="*/ 36 w 37"/>
                    <a:gd name="T19" fmla="*/ 41 h 42"/>
                    <a:gd name="T20" fmla="*/ 35 w 37"/>
                    <a:gd name="T21" fmla="*/ 42 h 42"/>
                    <a:gd name="T22" fmla="*/ 35 w 37"/>
                    <a:gd name="T23" fmla="*/ 42 h 42"/>
                    <a:gd name="T24" fmla="*/ 2 w 37"/>
                    <a:gd name="T25" fmla="*/ 42 h 42"/>
                    <a:gd name="T26" fmla="*/ 2 w 37"/>
                    <a:gd name="T27" fmla="*/ 42 h 42"/>
                    <a:gd name="T28" fmla="*/ 1 w 37"/>
                    <a:gd name="T29" fmla="*/ 40 h 42"/>
                    <a:gd name="T30" fmla="*/ 0 w 37"/>
                    <a:gd name="T31" fmla="*/ 37 h 42"/>
                    <a:gd name="T32" fmla="*/ 0 w 37"/>
                    <a:gd name="T33" fmla="*/ 37 h 42"/>
                    <a:gd name="T34" fmla="*/ 1 w 37"/>
                    <a:gd name="T35" fmla="*/ 5 h 42"/>
                    <a:gd name="T36" fmla="*/ 1 w 37"/>
                    <a:gd name="T37" fmla="*/ 5 h 42"/>
                    <a:gd name="T38" fmla="*/ 1 w 37"/>
                    <a:gd name="T39" fmla="*/ 2 h 42"/>
                    <a:gd name="T40" fmla="*/ 2 w 37"/>
                    <a:gd name="T41" fmla="*/ 0 h 42"/>
                    <a:gd name="T42" fmla="*/ 2 w 37"/>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2">
                      <a:moveTo>
                        <a:pt x="2" y="0"/>
                      </a:moveTo>
                      <a:lnTo>
                        <a:pt x="2" y="0"/>
                      </a:lnTo>
                      <a:lnTo>
                        <a:pt x="35" y="4"/>
                      </a:lnTo>
                      <a:lnTo>
                        <a:pt x="35" y="4"/>
                      </a:lnTo>
                      <a:lnTo>
                        <a:pt x="36" y="6"/>
                      </a:lnTo>
                      <a:lnTo>
                        <a:pt x="37" y="8"/>
                      </a:lnTo>
                      <a:lnTo>
                        <a:pt x="37" y="8"/>
                      </a:lnTo>
                      <a:lnTo>
                        <a:pt x="37" y="38"/>
                      </a:lnTo>
                      <a:lnTo>
                        <a:pt x="37" y="38"/>
                      </a:lnTo>
                      <a:lnTo>
                        <a:pt x="36" y="41"/>
                      </a:lnTo>
                      <a:lnTo>
                        <a:pt x="35" y="42"/>
                      </a:lnTo>
                      <a:lnTo>
                        <a:pt x="35" y="42"/>
                      </a:lnTo>
                      <a:lnTo>
                        <a:pt x="2" y="42"/>
                      </a:lnTo>
                      <a:lnTo>
                        <a:pt x="2" y="42"/>
                      </a:lnTo>
                      <a:lnTo>
                        <a:pt x="1" y="40"/>
                      </a:lnTo>
                      <a:lnTo>
                        <a:pt x="0" y="37"/>
                      </a:lnTo>
                      <a:lnTo>
                        <a:pt x="0" y="37"/>
                      </a:lnTo>
                      <a:lnTo>
                        <a:pt x="1" y="5"/>
                      </a:lnTo>
                      <a:lnTo>
                        <a:pt x="1" y="5"/>
                      </a:lnTo>
                      <a:lnTo>
                        <a:pt x="1"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4" name="Freeform 311"/>
                <p:cNvSpPr>
                  <a:spLocks/>
                </p:cNvSpPr>
                <p:nvPr/>
              </p:nvSpPr>
              <p:spPr bwMode="auto">
                <a:xfrm>
                  <a:off x="-40004" y="2674533"/>
                  <a:ext cx="139758" cy="162421"/>
                </a:xfrm>
                <a:custGeom>
                  <a:avLst/>
                  <a:gdLst>
                    <a:gd name="T0" fmla="*/ 2 w 37"/>
                    <a:gd name="T1" fmla="*/ 1 h 43"/>
                    <a:gd name="T2" fmla="*/ 2 w 37"/>
                    <a:gd name="T3" fmla="*/ 1 h 43"/>
                    <a:gd name="T4" fmla="*/ 35 w 37"/>
                    <a:gd name="T5" fmla="*/ 0 h 43"/>
                    <a:gd name="T6" fmla="*/ 35 w 37"/>
                    <a:gd name="T7" fmla="*/ 0 h 43"/>
                    <a:gd name="T8" fmla="*/ 36 w 37"/>
                    <a:gd name="T9" fmla="*/ 1 h 43"/>
                    <a:gd name="T10" fmla="*/ 37 w 37"/>
                    <a:gd name="T11" fmla="*/ 4 h 43"/>
                    <a:gd name="T12" fmla="*/ 37 w 37"/>
                    <a:gd name="T13" fmla="*/ 4 h 43"/>
                    <a:gd name="T14" fmla="*/ 36 w 37"/>
                    <a:gd name="T15" fmla="*/ 33 h 43"/>
                    <a:gd name="T16" fmla="*/ 36 w 37"/>
                    <a:gd name="T17" fmla="*/ 33 h 43"/>
                    <a:gd name="T18" fmla="*/ 36 w 37"/>
                    <a:gd name="T19" fmla="*/ 36 h 43"/>
                    <a:gd name="T20" fmla="*/ 35 w 37"/>
                    <a:gd name="T21" fmla="*/ 37 h 43"/>
                    <a:gd name="T22" fmla="*/ 35 w 37"/>
                    <a:gd name="T23" fmla="*/ 37 h 43"/>
                    <a:gd name="T24" fmla="*/ 2 w 37"/>
                    <a:gd name="T25" fmla="*/ 43 h 43"/>
                    <a:gd name="T26" fmla="*/ 2 w 37"/>
                    <a:gd name="T27" fmla="*/ 43 h 43"/>
                    <a:gd name="T28" fmla="*/ 1 w 37"/>
                    <a:gd name="T29" fmla="*/ 42 h 43"/>
                    <a:gd name="T30" fmla="*/ 0 w 37"/>
                    <a:gd name="T31" fmla="*/ 39 h 43"/>
                    <a:gd name="T32" fmla="*/ 0 w 37"/>
                    <a:gd name="T33" fmla="*/ 39 h 43"/>
                    <a:gd name="T34" fmla="*/ 0 w 37"/>
                    <a:gd name="T35" fmla="*/ 6 h 43"/>
                    <a:gd name="T36" fmla="*/ 0 w 37"/>
                    <a:gd name="T37" fmla="*/ 6 h 43"/>
                    <a:gd name="T38" fmla="*/ 1 w 37"/>
                    <a:gd name="T39" fmla="*/ 2 h 43"/>
                    <a:gd name="T40" fmla="*/ 2 w 37"/>
                    <a:gd name="T41" fmla="*/ 1 h 43"/>
                    <a:gd name="T42" fmla="*/ 2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2" y="1"/>
                      </a:moveTo>
                      <a:lnTo>
                        <a:pt x="2" y="1"/>
                      </a:lnTo>
                      <a:lnTo>
                        <a:pt x="35" y="0"/>
                      </a:lnTo>
                      <a:lnTo>
                        <a:pt x="35" y="0"/>
                      </a:lnTo>
                      <a:lnTo>
                        <a:pt x="36" y="1"/>
                      </a:lnTo>
                      <a:lnTo>
                        <a:pt x="37" y="4"/>
                      </a:lnTo>
                      <a:lnTo>
                        <a:pt x="37" y="4"/>
                      </a:lnTo>
                      <a:lnTo>
                        <a:pt x="36" y="33"/>
                      </a:lnTo>
                      <a:lnTo>
                        <a:pt x="36" y="33"/>
                      </a:lnTo>
                      <a:lnTo>
                        <a:pt x="36" y="36"/>
                      </a:lnTo>
                      <a:lnTo>
                        <a:pt x="35" y="37"/>
                      </a:lnTo>
                      <a:lnTo>
                        <a:pt x="35" y="37"/>
                      </a:lnTo>
                      <a:lnTo>
                        <a:pt x="2" y="43"/>
                      </a:lnTo>
                      <a:lnTo>
                        <a:pt x="2" y="43"/>
                      </a:lnTo>
                      <a:lnTo>
                        <a:pt x="1" y="42"/>
                      </a:lnTo>
                      <a:lnTo>
                        <a:pt x="0" y="39"/>
                      </a:lnTo>
                      <a:lnTo>
                        <a:pt x="0" y="39"/>
                      </a:lnTo>
                      <a:lnTo>
                        <a:pt x="0" y="6"/>
                      </a:lnTo>
                      <a:lnTo>
                        <a:pt x="0" y="6"/>
                      </a:lnTo>
                      <a:lnTo>
                        <a:pt x="1" y="2"/>
                      </a:lnTo>
                      <a:lnTo>
                        <a:pt x="2"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5" name="Freeform 312"/>
                <p:cNvSpPr>
                  <a:spLocks/>
                </p:cNvSpPr>
                <p:nvPr/>
              </p:nvSpPr>
              <p:spPr bwMode="auto">
                <a:xfrm>
                  <a:off x="-40004" y="2893612"/>
                  <a:ext cx="135980" cy="75545"/>
                </a:xfrm>
                <a:custGeom>
                  <a:avLst/>
                  <a:gdLst>
                    <a:gd name="T0" fmla="*/ 1 w 36"/>
                    <a:gd name="T1" fmla="*/ 8 h 20"/>
                    <a:gd name="T2" fmla="*/ 1 w 36"/>
                    <a:gd name="T3" fmla="*/ 8 h 20"/>
                    <a:gd name="T4" fmla="*/ 35 w 36"/>
                    <a:gd name="T5" fmla="*/ 0 h 20"/>
                    <a:gd name="T6" fmla="*/ 35 w 36"/>
                    <a:gd name="T7" fmla="*/ 0 h 20"/>
                    <a:gd name="T8" fmla="*/ 36 w 36"/>
                    <a:gd name="T9" fmla="*/ 1 h 20"/>
                    <a:gd name="T10" fmla="*/ 36 w 36"/>
                    <a:gd name="T11" fmla="*/ 3 h 20"/>
                    <a:gd name="T12" fmla="*/ 36 w 36"/>
                    <a:gd name="T13" fmla="*/ 3 h 20"/>
                    <a:gd name="T14" fmla="*/ 36 w 36"/>
                    <a:gd name="T15" fmla="*/ 7 h 20"/>
                    <a:gd name="T16" fmla="*/ 36 w 36"/>
                    <a:gd name="T17" fmla="*/ 7 h 20"/>
                    <a:gd name="T18" fmla="*/ 36 w 36"/>
                    <a:gd name="T19" fmla="*/ 10 h 20"/>
                    <a:gd name="T20" fmla="*/ 35 w 36"/>
                    <a:gd name="T21" fmla="*/ 11 h 20"/>
                    <a:gd name="T22" fmla="*/ 35 w 36"/>
                    <a:gd name="T23" fmla="*/ 11 h 20"/>
                    <a:gd name="T24" fmla="*/ 1 w 36"/>
                    <a:gd name="T25" fmla="*/ 20 h 20"/>
                    <a:gd name="T26" fmla="*/ 1 w 36"/>
                    <a:gd name="T27" fmla="*/ 20 h 20"/>
                    <a:gd name="T28" fmla="*/ 0 w 36"/>
                    <a:gd name="T29" fmla="*/ 18 h 20"/>
                    <a:gd name="T30" fmla="*/ 0 w 36"/>
                    <a:gd name="T31" fmla="*/ 16 h 20"/>
                    <a:gd name="T32" fmla="*/ 0 w 36"/>
                    <a:gd name="T33" fmla="*/ 16 h 20"/>
                    <a:gd name="T34" fmla="*/ 0 w 36"/>
                    <a:gd name="T35" fmla="*/ 12 h 20"/>
                    <a:gd name="T36" fmla="*/ 0 w 36"/>
                    <a:gd name="T37" fmla="*/ 12 h 20"/>
                    <a:gd name="T38" fmla="*/ 0 w 36"/>
                    <a:gd name="T39" fmla="*/ 9 h 20"/>
                    <a:gd name="T40" fmla="*/ 1 w 36"/>
                    <a:gd name="T41" fmla="*/ 8 h 20"/>
                    <a:gd name="T42" fmla="*/ 1 w 36"/>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0">
                      <a:moveTo>
                        <a:pt x="1" y="8"/>
                      </a:moveTo>
                      <a:lnTo>
                        <a:pt x="1" y="8"/>
                      </a:lnTo>
                      <a:lnTo>
                        <a:pt x="35" y="0"/>
                      </a:lnTo>
                      <a:lnTo>
                        <a:pt x="35" y="0"/>
                      </a:lnTo>
                      <a:lnTo>
                        <a:pt x="36" y="1"/>
                      </a:lnTo>
                      <a:lnTo>
                        <a:pt x="36" y="3"/>
                      </a:lnTo>
                      <a:lnTo>
                        <a:pt x="36" y="3"/>
                      </a:lnTo>
                      <a:lnTo>
                        <a:pt x="36" y="7"/>
                      </a:lnTo>
                      <a:lnTo>
                        <a:pt x="36" y="7"/>
                      </a:lnTo>
                      <a:lnTo>
                        <a:pt x="36" y="10"/>
                      </a:lnTo>
                      <a:lnTo>
                        <a:pt x="35" y="11"/>
                      </a:lnTo>
                      <a:lnTo>
                        <a:pt x="35" y="11"/>
                      </a:lnTo>
                      <a:lnTo>
                        <a:pt x="1" y="20"/>
                      </a:lnTo>
                      <a:lnTo>
                        <a:pt x="1" y="20"/>
                      </a:lnTo>
                      <a:lnTo>
                        <a:pt x="0" y="18"/>
                      </a:lnTo>
                      <a:lnTo>
                        <a:pt x="0" y="16"/>
                      </a:lnTo>
                      <a:lnTo>
                        <a:pt x="0" y="16"/>
                      </a:lnTo>
                      <a:lnTo>
                        <a:pt x="0" y="12"/>
                      </a:lnTo>
                      <a:lnTo>
                        <a:pt x="0" y="12"/>
                      </a:lnTo>
                      <a:lnTo>
                        <a:pt x="0" y="9"/>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Freeform 313"/>
                <p:cNvSpPr>
                  <a:spLocks/>
                </p:cNvSpPr>
                <p:nvPr/>
              </p:nvSpPr>
              <p:spPr bwMode="auto">
                <a:xfrm>
                  <a:off x="-40004" y="2965379"/>
                  <a:ext cx="135980" cy="79323"/>
                </a:xfrm>
                <a:custGeom>
                  <a:avLst/>
                  <a:gdLst>
                    <a:gd name="T0" fmla="*/ 1 w 36"/>
                    <a:gd name="T1" fmla="*/ 9 h 21"/>
                    <a:gd name="T2" fmla="*/ 1 w 36"/>
                    <a:gd name="T3" fmla="*/ 9 h 21"/>
                    <a:gd name="T4" fmla="*/ 35 w 36"/>
                    <a:gd name="T5" fmla="*/ 0 h 21"/>
                    <a:gd name="T6" fmla="*/ 35 w 36"/>
                    <a:gd name="T7" fmla="*/ 0 h 21"/>
                    <a:gd name="T8" fmla="*/ 36 w 36"/>
                    <a:gd name="T9" fmla="*/ 1 h 21"/>
                    <a:gd name="T10" fmla="*/ 36 w 36"/>
                    <a:gd name="T11" fmla="*/ 3 h 21"/>
                    <a:gd name="T12" fmla="*/ 36 w 36"/>
                    <a:gd name="T13" fmla="*/ 3 h 21"/>
                    <a:gd name="T14" fmla="*/ 36 w 36"/>
                    <a:gd name="T15" fmla="*/ 6 h 21"/>
                    <a:gd name="T16" fmla="*/ 36 w 36"/>
                    <a:gd name="T17" fmla="*/ 6 h 21"/>
                    <a:gd name="T18" fmla="*/ 36 w 36"/>
                    <a:gd name="T19" fmla="*/ 10 h 21"/>
                    <a:gd name="T20" fmla="*/ 35 w 36"/>
                    <a:gd name="T21" fmla="*/ 11 h 21"/>
                    <a:gd name="T22" fmla="*/ 35 w 36"/>
                    <a:gd name="T23" fmla="*/ 11 h 21"/>
                    <a:gd name="T24" fmla="*/ 1 w 36"/>
                    <a:gd name="T25" fmla="*/ 21 h 21"/>
                    <a:gd name="T26" fmla="*/ 1 w 36"/>
                    <a:gd name="T27" fmla="*/ 21 h 21"/>
                    <a:gd name="T28" fmla="*/ 0 w 36"/>
                    <a:gd name="T29" fmla="*/ 20 h 21"/>
                    <a:gd name="T30" fmla="*/ 0 w 36"/>
                    <a:gd name="T31" fmla="*/ 17 h 21"/>
                    <a:gd name="T32" fmla="*/ 0 w 36"/>
                    <a:gd name="T33" fmla="*/ 17 h 21"/>
                    <a:gd name="T34" fmla="*/ 0 w 36"/>
                    <a:gd name="T35" fmla="*/ 14 h 21"/>
                    <a:gd name="T36" fmla="*/ 0 w 36"/>
                    <a:gd name="T37" fmla="*/ 14 h 21"/>
                    <a:gd name="T38" fmla="*/ 0 w 36"/>
                    <a:gd name="T39" fmla="*/ 11 h 21"/>
                    <a:gd name="T40" fmla="*/ 1 w 36"/>
                    <a:gd name="T41" fmla="*/ 9 h 21"/>
                    <a:gd name="T42" fmla="*/ 1 w 36"/>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1">
                      <a:moveTo>
                        <a:pt x="1" y="9"/>
                      </a:moveTo>
                      <a:lnTo>
                        <a:pt x="1" y="9"/>
                      </a:lnTo>
                      <a:lnTo>
                        <a:pt x="35" y="0"/>
                      </a:lnTo>
                      <a:lnTo>
                        <a:pt x="35" y="0"/>
                      </a:lnTo>
                      <a:lnTo>
                        <a:pt x="36" y="1"/>
                      </a:lnTo>
                      <a:lnTo>
                        <a:pt x="36" y="3"/>
                      </a:lnTo>
                      <a:lnTo>
                        <a:pt x="36" y="3"/>
                      </a:lnTo>
                      <a:lnTo>
                        <a:pt x="36" y="6"/>
                      </a:lnTo>
                      <a:lnTo>
                        <a:pt x="36" y="6"/>
                      </a:lnTo>
                      <a:lnTo>
                        <a:pt x="36" y="10"/>
                      </a:lnTo>
                      <a:lnTo>
                        <a:pt x="35" y="11"/>
                      </a:lnTo>
                      <a:lnTo>
                        <a:pt x="35" y="11"/>
                      </a:lnTo>
                      <a:lnTo>
                        <a:pt x="1" y="21"/>
                      </a:lnTo>
                      <a:lnTo>
                        <a:pt x="1" y="21"/>
                      </a:lnTo>
                      <a:lnTo>
                        <a:pt x="0" y="20"/>
                      </a:lnTo>
                      <a:lnTo>
                        <a:pt x="0" y="17"/>
                      </a:lnTo>
                      <a:lnTo>
                        <a:pt x="0" y="17"/>
                      </a:lnTo>
                      <a:lnTo>
                        <a:pt x="0" y="14"/>
                      </a:lnTo>
                      <a:lnTo>
                        <a:pt x="0" y="14"/>
                      </a:lnTo>
                      <a:lnTo>
                        <a:pt x="0" y="11"/>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7" name="Freeform 314"/>
                <p:cNvSpPr>
                  <a:spLocks/>
                </p:cNvSpPr>
                <p:nvPr/>
              </p:nvSpPr>
              <p:spPr bwMode="auto">
                <a:xfrm>
                  <a:off x="156410" y="2032409"/>
                  <a:ext cx="203969" cy="1031178"/>
                </a:xfrm>
                <a:custGeom>
                  <a:avLst/>
                  <a:gdLst>
                    <a:gd name="T0" fmla="*/ 4 w 54"/>
                    <a:gd name="T1" fmla="*/ 0 h 273"/>
                    <a:gd name="T2" fmla="*/ 4 w 54"/>
                    <a:gd name="T3" fmla="*/ 0 h 273"/>
                    <a:gd name="T4" fmla="*/ 51 w 54"/>
                    <a:gd name="T5" fmla="*/ 24 h 273"/>
                    <a:gd name="T6" fmla="*/ 51 w 54"/>
                    <a:gd name="T7" fmla="*/ 24 h 273"/>
                    <a:gd name="T8" fmla="*/ 53 w 54"/>
                    <a:gd name="T9" fmla="*/ 26 h 273"/>
                    <a:gd name="T10" fmla="*/ 54 w 54"/>
                    <a:gd name="T11" fmla="*/ 27 h 273"/>
                    <a:gd name="T12" fmla="*/ 54 w 54"/>
                    <a:gd name="T13" fmla="*/ 29 h 273"/>
                    <a:gd name="T14" fmla="*/ 54 w 54"/>
                    <a:gd name="T15" fmla="*/ 29 h 273"/>
                    <a:gd name="T16" fmla="*/ 54 w 54"/>
                    <a:gd name="T17" fmla="*/ 140 h 273"/>
                    <a:gd name="T18" fmla="*/ 54 w 54"/>
                    <a:gd name="T19" fmla="*/ 140 h 273"/>
                    <a:gd name="T20" fmla="*/ 54 w 54"/>
                    <a:gd name="T21" fmla="*/ 249 h 273"/>
                    <a:gd name="T22" fmla="*/ 54 w 54"/>
                    <a:gd name="T23" fmla="*/ 249 h 273"/>
                    <a:gd name="T24" fmla="*/ 53 w 54"/>
                    <a:gd name="T25" fmla="*/ 252 h 273"/>
                    <a:gd name="T26" fmla="*/ 53 w 54"/>
                    <a:gd name="T27" fmla="*/ 253 h 273"/>
                    <a:gd name="T28" fmla="*/ 50 w 54"/>
                    <a:gd name="T29" fmla="*/ 256 h 273"/>
                    <a:gd name="T30" fmla="*/ 50 w 54"/>
                    <a:gd name="T31" fmla="*/ 256 h 273"/>
                    <a:gd name="T32" fmla="*/ 3 w 54"/>
                    <a:gd name="T33" fmla="*/ 273 h 273"/>
                    <a:gd name="T34" fmla="*/ 3 w 54"/>
                    <a:gd name="T35" fmla="*/ 273 h 273"/>
                    <a:gd name="T36" fmla="*/ 1 w 54"/>
                    <a:gd name="T37" fmla="*/ 273 h 273"/>
                    <a:gd name="T38" fmla="*/ 0 w 54"/>
                    <a:gd name="T39" fmla="*/ 272 h 273"/>
                    <a:gd name="T40" fmla="*/ 0 w 54"/>
                    <a:gd name="T41" fmla="*/ 267 h 273"/>
                    <a:gd name="T42" fmla="*/ 0 w 54"/>
                    <a:gd name="T43" fmla="*/ 267 h 273"/>
                    <a:gd name="T44" fmla="*/ 1 w 54"/>
                    <a:gd name="T45" fmla="*/ 136 h 273"/>
                    <a:gd name="T46" fmla="*/ 1 w 54"/>
                    <a:gd name="T47" fmla="*/ 136 h 273"/>
                    <a:gd name="T48" fmla="*/ 1 w 54"/>
                    <a:gd name="T49" fmla="*/ 4 h 273"/>
                    <a:gd name="T50" fmla="*/ 1 w 54"/>
                    <a:gd name="T51" fmla="*/ 4 h 273"/>
                    <a:gd name="T52" fmla="*/ 1 w 54"/>
                    <a:gd name="T53" fmla="*/ 1 h 273"/>
                    <a:gd name="T54" fmla="*/ 2 w 54"/>
                    <a:gd name="T55" fmla="*/ 0 h 273"/>
                    <a:gd name="T56" fmla="*/ 3 w 54"/>
                    <a:gd name="T57" fmla="*/ 0 h 273"/>
                    <a:gd name="T58" fmla="*/ 4 w 54"/>
                    <a:gd name="T59" fmla="*/ 0 h 273"/>
                    <a:gd name="T60" fmla="*/ 4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4" y="0"/>
                      </a:moveTo>
                      <a:lnTo>
                        <a:pt x="4" y="0"/>
                      </a:lnTo>
                      <a:lnTo>
                        <a:pt x="51" y="24"/>
                      </a:lnTo>
                      <a:lnTo>
                        <a:pt x="51" y="24"/>
                      </a:lnTo>
                      <a:lnTo>
                        <a:pt x="53" y="26"/>
                      </a:lnTo>
                      <a:lnTo>
                        <a:pt x="54" y="27"/>
                      </a:lnTo>
                      <a:lnTo>
                        <a:pt x="54" y="29"/>
                      </a:lnTo>
                      <a:lnTo>
                        <a:pt x="54" y="29"/>
                      </a:lnTo>
                      <a:lnTo>
                        <a:pt x="54" y="140"/>
                      </a:lnTo>
                      <a:lnTo>
                        <a:pt x="54" y="140"/>
                      </a:lnTo>
                      <a:lnTo>
                        <a:pt x="54" y="249"/>
                      </a:lnTo>
                      <a:lnTo>
                        <a:pt x="54" y="249"/>
                      </a:lnTo>
                      <a:lnTo>
                        <a:pt x="53" y="252"/>
                      </a:lnTo>
                      <a:lnTo>
                        <a:pt x="53" y="253"/>
                      </a:lnTo>
                      <a:lnTo>
                        <a:pt x="50" y="256"/>
                      </a:lnTo>
                      <a:lnTo>
                        <a:pt x="50" y="256"/>
                      </a:lnTo>
                      <a:lnTo>
                        <a:pt x="3" y="273"/>
                      </a:lnTo>
                      <a:lnTo>
                        <a:pt x="3" y="273"/>
                      </a:lnTo>
                      <a:lnTo>
                        <a:pt x="1" y="273"/>
                      </a:lnTo>
                      <a:lnTo>
                        <a:pt x="0" y="272"/>
                      </a:lnTo>
                      <a:lnTo>
                        <a:pt x="0" y="267"/>
                      </a:lnTo>
                      <a:lnTo>
                        <a:pt x="0" y="267"/>
                      </a:lnTo>
                      <a:lnTo>
                        <a:pt x="1" y="136"/>
                      </a:lnTo>
                      <a:lnTo>
                        <a:pt x="1" y="136"/>
                      </a:lnTo>
                      <a:lnTo>
                        <a:pt x="1" y="4"/>
                      </a:lnTo>
                      <a:lnTo>
                        <a:pt x="1" y="4"/>
                      </a:lnTo>
                      <a:lnTo>
                        <a:pt x="1" y="1"/>
                      </a:lnTo>
                      <a:lnTo>
                        <a:pt x="2" y="0"/>
                      </a:lnTo>
                      <a:lnTo>
                        <a:pt x="3" y="0"/>
                      </a:lnTo>
                      <a:lnTo>
                        <a:pt x="4" y="0"/>
                      </a:lnTo>
                      <a:lnTo>
                        <a:pt x="4"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8" name="Freeform 315"/>
                <p:cNvSpPr>
                  <a:spLocks/>
                </p:cNvSpPr>
                <p:nvPr/>
              </p:nvSpPr>
              <p:spPr bwMode="auto">
                <a:xfrm>
                  <a:off x="190403" y="2130616"/>
                  <a:ext cx="139758" cy="173752"/>
                </a:xfrm>
                <a:custGeom>
                  <a:avLst/>
                  <a:gdLst>
                    <a:gd name="T0" fmla="*/ 1 w 37"/>
                    <a:gd name="T1" fmla="*/ 0 h 46"/>
                    <a:gd name="T2" fmla="*/ 1 w 37"/>
                    <a:gd name="T3" fmla="*/ 0 h 46"/>
                    <a:gd name="T4" fmla="*/ 35 w 37"/>
                    <a:gd name="T5" fmla="*/ 14 h 46"/>
                    <a:gd name="T6" fmla="*/ 35 w 37"/>
                    <a:gd name="T7" fmla="*/ 14 h 46"/>
                    <a:gd name="T8" fmla="*/ 36 w 37"/>
                    <a:gd name="T9" fmla="*/ 15 h 46"/>
                    <a:gd name="T10" fmla="*/ 37 w 37"/>
                    <a:gd name="T11" fmla="*/ 19 h 46"/>
                    <a:gd name="T12" fmla="*/ 37 w 37"/>
                    <a:gd name="T13" fmla="*/ 19 h 46"/>
                    <a:gd name="T14" fmla="*/ 37 w 37"/>
                    <a:gd name="T15" fmla="*/ 43 h 46"/>
                    <a:gd name="T16" fmla="*/ 37 w 37"/>
                    <a:gd name="T17" fmla="*/ 43 h 46"/>
                    <a:gd name="T18" fmla="*/ 36 w 37"/>
                    <a:gd name="T19" fmla="*/ 45 h 46"/>
                    <a:gd name="T20" fmla="*/ 35 w 37"/>
                    <a:gd name="T21" fmla="*/ 46 h 46"/>
                    <a:gd name="T22" fmla="*/ 35 w 37"/>
                    <a:gd name="T23" fmla="*/ 46 h 46"/>
                    <a:gd name="T24" fmla="*/ 1 w 37"/>
                    <a:gd name="T25" fmla="*/ 35 h 46"/>
                    <a:gd name="T26" fmla="*/ 1 w 37"/>
                    <a:gd name="T27" fmla="*/ 35 h 46"/>
                    <a:gd name="T28" fmla="*/ 0 w 37"/>
                    <a:gd name="T29" fmla="*/ 33 h 46"/>
                    <a:gd name="T30" fmla="*/ 0 w 37"/>
                    <a:gd name="T31" fmla="*/ 31 h 46"/>
                    <a:gd name="T32" fmla="*/ 0 w 37"/>
                    <a:gd name="T33" fmla="*/ 31 h 46"/>
                    <a:gd name="T34" fmla="*/ 0 w 37"/>
                    <a:gd name="T35" fmla="*/ 3 h 46"/>
                    <a:gd name="T36" fmla="*/ 0 w 37"/>
                    <a:gd name="T37" fmla="*/ 3 h 46"/>
                    <a:gd name="T38" fmla="*/ 0 w 37"/>
                    <a:gd name="T39" fmla="*/ 1 h 46"/>
                    <a:gd name="T40" fmla="*/ 1 w 37"/>
                    <a:gd name="T41" fmla="*/ 0 h 46"/>
                    <a:gd name="T42" fmla="*/ 1 w 37"/>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6">
                      <a:moveTo>
                        <a:pt x="1" y="0"/>
                      </a:moveTo>
                      <a:lnTo>
                        <a:pt x="1" y="0"/>
                      </a:lnTo>
                      <a:lnTo>
                        <a:pt x="35" y="14"/>
                      </a:lnTo>
                      <a:lnTo>
                        <a:pt x="35" y="14"/>
                      </a:lnTo>
                      <a:lnTo>
                        <a:pt x="36" y="15"/>
                      </a:lnTo>
                      <a:lnTo>
                        <a:pt x="37" y="19"/>
                      </a:lnTo>
                      <a:lnTo>
                        <a:pt x="37" y="19"/>
                      </a:lnTo>
                      <a:lnTo>
                        <a:pt x="37" y="43"/>
                      </a:lnTo>
                      <a:lnTo>
                        <a:pt x="37" y="43"/>
                      </a:lnTo>
                      <a:lnTo>
                        <a:pt x="36" y="45"/>
                      </a:lnTo>
                      <a:lnTo>
                        <a:pt x="35" y="46"/>
                      </a:lnTo>
                      <a:lnTo>
                        <a:pt x="35" y="46"/>
                      </a:lnTo>
                      <a:lnTo>
                        <a:pt x="1" y="35"/>
                      </a:lnTo>
                      <a:lnTo>
                        <a:pt x="1" y="35"/>
                      </a:lnTo>
                      <a:lnTo>
                        <a:pt x="0" y="33"/>
                      </a:lnTo>
                      <a:lnTo>
                        <a:pt x="0" y="31"/>
                      </a:lnTo>
                      <a:lnTo>
                        <a:pt x="0" y="31"/>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9" name="Freeform 316"/>
                <p:cNvSpPr>
                  <a:spLocks/>
                </p:cNvSpPr>
                <p:nvPr/>
              </p:nvSpPr>
              <p:spPr bwMode="auto">
                <a:xfrm>
                  <a:off x="186627" y="2311922"/>
                  <a:ext cx="143534" cy="147312"/>
                </a:xfrm>
                <a:custGeom>
                  <a:avLst/>
                  <a:gdLst>
                    <a:gd name="T0" fmla="*/ 2 w 38"/>
                    <a:gd name="T1" fmla="*/ 0 h 39"/>
                    <a:gd name="T2" fmla="*/ 2 w 38"/>
                    <a:gd name="T3" fmla="*/ 0 h 39"/>
                    <a:gd name="T4" fmla="*/ 36 w 38"/>
                    <a:gd name="T5" fmla="*/ 9 h 39"/>
                    <a:gd name="T6" fmla="*/ 36 w 38"/>
                    <a:gd name="T7" fmla="*/ 9 h 39"/>
                    <a:gd name="T8" fmla="*/ 37 w 38"/>
                    <a:gd name="T9" fmla="*/ 10 h 39"/>
                    <a:gd name="T10" fmla="*/ 38 w 38"/>
                    <a:gd name="T11" fmla="*/ 12 h 39"/>
                    <a:gd name="T12" fmla="*/ 38 w 38"/>
                    <a:gd name="T13" fmla="*/ 12 h 39"/>
                    <a:gd name="T14" fmla="*/ 37 w 38"/>
                    <a:gd name="T15" fmla="*/ 36 h 39"/>
                    <a:gd name="T16" fmla="*/ 37 w 38"/>
                    <a:gd name="T17" fmla="*/ 36 h 39"/>
                    <a:gd name="T18" fmla="*/ 37 w 38"/>
                    <a:gd name="T19" fmla="*/ 39 h 39"/>
                    <a:gd name="T20" fmla="*/ 36 w 38"/>
                    <a:gd name="T21" fmla="*/ 39 h 39"/>
                    <a:gd name="T22" fmla="*/ 36 w 38"/>
                    <a:gd name="T23" fmla="*/ 39 h 39"/>
                    <a:gd name="T24" fmla="*/ 2 w 38"/>
                    <a:gd name="T25" fmla="*/ 34 h 39"/>
                    <a:gd name="T26" fmla="*/ 2 w 38"/>
                    <a:gd name="T27" fmla="*/ 34 h 39"/>
                    <a:gd name="T28" fmla="*/ 1 w 38"/>
                    <a:gd name="T29" fmla="*/ 33 h 39"/>
                    <a:gd name="T30" fmla="*/ 0 w 38"/>
                    <a:gd name="T31" fmla="*/ 30 h 39"/>
                    <a:gd name="T32" fmla="*/ 0 w 38"/>
                    <a:gd name="T33" fmla="*/ 30 h 39"/>
                    <a:gd name="T34" fmla="*/ 0 w 38"/>
                    <a:gd name="T35" fmla="*/ 3 h 39"/>
                    <a:gd name="T36" fmla="*/ 0 w 38"/>
                    <a:gd name="T37" fmla="*/ 3 h 39"/>
                    <a:gd name="T38" fmla="*/ 1 w 38"/>
                    <a:gd name="T39" fmla="*/ 0 h 39"/>
                    <a:gd name="T40" fmla="*/ 2 w 38"/>
                    <a:gd name="T41" fmla="*/ 0 h 39"/>
                    <a:gd name="T42" fmla="*/ 2 w 38"/>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9">
                      <a:moveTo>
                        <a:pt x="2" y="0"/>
                      </a:moveTo>
                      <a:lnTo>
                        <a:pt x="2" y="0"/>
                      </a:lnTo>
                      <a:lnTo>
                        <a:pt x="36" y="9"/>
                      </a:lnTo>
                      <a:lnTo>
                        <a:pt x="36" y="9"/>
                      </a:lnTo>
                      <a:lnTo>
                        <a:pt x="37" y="10"/>
                      </a:lnTo>
                      <a:lnTo>
                        <a:pt x="38" y="12"/>
                      </a:lnTo>
                      <a:lnTo>
                        <a:pt x="38" y="12"/>
                      </a:lnTo>
                      <a:lnTo>
                        <a:pt x="37" y="36"/>
                      </a:lnTo>
                      <a:lnTo>
                        <a:pt x="37" y="36"/>
                      </a:lnTo>
                      <a:lnTo>
                        <a:pt x="37" y="39"/>
                      </a:lnTo>
                      <a:lnTo>
                        <a:pt x="36" y="39"/>
                      </a:lnTo>
                      <a:lnTo>
                        <a:pt x="36" y="39"/>
                      </a:lnTo>
                      <a:lnTo>
                        <a:pt x="2" y="34"/>
                      </a:lnTo>
                      <a:lnTo>
                        <a:pt x="2" y="34"/>
                      </a:lnTo>
                      <a:lnTo>
                        <a:pt x="1" y="33"/>
                      </a:lnTo>
                      <a:lnTo>
                        <a:pt x="0" y="30"/>
                      </a:lnTo>
                      <a:lnTo>
                        <a:pt x="0" y="30"/>
                      </a:lnTo>
                      <a:lnTo>
                        <a:pt x="0" y="3"/>
                      </a:lnTo>
                      <a:lnTo>
                        <a:pt x="0" y="3"/>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0" name="Freeform 317"/>
                <p:cNvSpPr>
                  <a:spLocks/>
                </p:cNvSpPr>
                <p:nvPr/>
              </p:nvSpPr>
              <p:spPr bwMode="auto">
                <a:xfrm>
                  <a:off x="186627" y="2489453"/>
                  <a:ext cx="139758" cy="132204"/>
                </a:xfrm>
                <a:custGeom>
                  <a:avLst/>
                  <a:gdLst>
                    <a:gd name="T0" fmla="*/ 2 w 37"/>
                    <a:gd name="T1" fmla="*/ 0 h 35"/>
                    <a:gd name="T2" fmla="*/ 2 w 37"/>
                    <a:gd name="T3" fmla="*/ 0 h 35"/>
                    <a:gd name="T4" fmla="*/ 36 w 37"/>
                    <a:gd name="T5" fmla="*/ 4 h 35"/>
                    <a:gd name="T6" fmla="*/ 36 w 37"/>
                    <a:gd name="T7" fmla="*/ 4 h 35"/>
                    <a:gd name="T8" fmla="*/ 37 w 37"/>
                    <a:gd name="T9" fmla="*/ 5 h 35"/>
                    <a:gd name="T10" fmla="*/ 37 w 37"/>
                    <a:gd name="T11" fmla="*/ 7 h 35"/>
                    <a:gd name="T12" fmla="*/ 37 w 37"/>
                    <a:gd name="T13" fmla="*/ 7 h 35"/>
                    <a:gd name="T14" fmla="*/ 37 w 37"/>
                    <a:gd name="T15" fmla="*/ 32 h 35"/>
                    <a:gd name="T16" fmla="*/ 37 w 37"/>
                    <a:gd name="T17" fmla="*/ 32 h 35"/>
                    <a:gd name="T18" fmla="*/ 37 w 37"/>
                    <a:gd name="T19" fmla="*/ 34 h 35"/>
                    <a:gd name="T20" fmla="*/ 36 w 37"/>
                    <a:gd name="T21" fmla="*/ 35 h 35"/>
                    <a:gd name="T22" fmla="*/ 36 w 37"/>
                    <a:gd name="T23" fmla="*/ 35 h 35"/>
                    <a:gd name="T24" fmla="*/ 2 w 37"/>
                    <a:gd name="T25" fmla="*/ 35 h 35"/>
                    <a:gd name="T26" fmla="*/ 2 w 37"/>
                    <a:gd name="T27" fmla="*/ 35 h 35"/>
                    <a:gd name="T28" fmla="*/ 0 w 37"/>
                    <a:gd name="T29" fmla="*/ 34 h 35"/>
                    <a:gd name="T30" fmla="*/ 0 w 37"/>
                    <a:gd name="T31" fmla="*/ 31 h 35"/>
                    <a:gd name="T32" fmla="*/ 0 w 37"/>
                    <a:gd name="T33" fmla="*/ 31 h 35"/>
                    <a:gd name="T34" fmla="*/ 0 w 37"/>
                    <a:gd name="T35" fmla="*/ 4 h 35"/>
                    <a:gd name="T36" fmla="*/ 0 w 37"/>
                    <a:gd name="T37" fmla="*/ 4 h 35"/>
                    <a:gd name="T38" fmla="*/ 1 w 37"/>
                    <a:gd name="T39" fmla="*/ 1 h 35"/>
                    <a:gd name="T40" fmla="*/ 2 w 37"/>
                    <a:gd name="T41" fmla="*/ 0 h 35"/>
                    <a:gd name="T42" fmla="*/ 2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 y="0"/>
                      </a:moveTo>
                      <a:lnTo>
                        <a:pt x="2" y="0"/>
                      </a:lnTo>
                      <a:lnTo>
                        <a:pt x="36" y="4"/>
                      </a:lnTo>
                      <a:lnTo>
                        <a:pt x="36" y="4"/>
                      </a:lnTo>
                      <a:lnTo>
                        <a:pt x="37" y="5"/>
                      </a:lnTo>
                      <a:lnTo>
                        <a:pt x="37" y="7"/>
                      </a:lnTo>
                      <a:lnTo>
                        <a:pt x="37" y="7"/>
                      </a:lnTo>
                      <a:lnTo>
                        <a:pt x="37" y="32"/>
                      </a:lnTo>
                      <a:lnTo>
                        <a:pt x="37" y="32"/>
                      </a:lnTo>
                      <a:lnTo>
                        <a:pt x="37" y="34"/>
                      </a:lnTo>
                      <a:lnTo>
                        <a:pt x="36" y="35"/>
                      </a:lnTo>
                      <a:lnTo>
                        <a:pt x="36" y="35"/>
                      </a:lnTo>
                      <a:lnTo>
                        <a:pt x="2" y="35"/>
                      </a:lnTo>
                      <a:lnTo>
                        <a:pt x="2" y="35"/>
                      </a:lnTo>
                      <a:lnTo>
                        <a:pt x="0" y="34"/>
                      </a:lnTo>
                      <a:lnTo>
                        <a:pt x="0" y="31"/>
                      </a:lnTo>
                      <a:lnTo>
                        <a:pt x="0" y="31"/>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Freeform 318"/>
                <p:cNvSpPr>
                  <a:spLocks/>
                </p:cNvSpPr>
                <p:nvPr/>
              </p:nvSpPr>
              <p:spPr bwMode="auto">
                <a:xfrm>
                  <a:off x="186627" y="2666979"/>
                  <a:ext cx="139758" cy="132204"/>
                </a:xfrm>
                <a:custGeom>
                  <a:avLst/>
                  <a:gdLst>
                    <a:gd name="T0" fmla="*/ 1 w 37"/>
                    <a:gd name="T1" fmla="*/ 1 h 35"/>
                    <a:gd name="T2" fmla="*/ 1 w 37"/>
                    <a:gd name="T3" fmla="*/ 1 h 35"/>
                    <a:gd name="T4" fmla="*/ 36 w 37"/>
                    <a:gd name="T5" fmla="*/ 0 h 35"/>
                    <a:gd name="T6" fmla="*/ 36 w 37"/>
                    <a:gd name="T7" fmla="*/ 0 h 35"/>
                    <a:gd name="T8" fmla="*/ 37 w 37"/>
                    <a:gd name="T9" fmla="*/ 0 h 35"/>
                    <a:gd name="T10" fmla="*/ 37 w 37"/>
                    <a:gd name="T11" fmla="*/ 3 h 35"/>
                    <a:gd name="T12" fmla="*/ 37 w 37"/>
                    <a:gd name="T13" fmla="*/ 3 h 35"/>
                    <a:gd name="T14" fmla="*/ 37 w 37"/>
                    <a:gd name="T15" fmla="*/ 27 h 35"/>
                    <a:gd name="T16" fmla="*/ 37 w 37"/>
                    <a:gd name="T17" fmla="*/ 27 h 35"/>
                    <a:gd name="T18" fmla="*/ 37 w 37"/>
                    <a:gd name="T19" fmla="*/ 29 h 35"/>
                    <a:gd name="T20" fmla="*/ 36 w 37"/>
                    <a:gd name="T21" fmla="*/ 30 h 35"/>
                    <a:gd name="T22" fmla="*/ 36 w 37"/>
                    <a:gd name="T23" fmla="*/ 30 h 35"/>
                    <a:gd name="T24" fmla="*/ 1 w 37"/>
                    <a:gd name="T25" fmla="*/ 35 h 35"/>
                    <a:gd name="T26" fmla="*/ 1 w 37"/>
                    <a:gd name="T27" fmla="*/ 35 h 35"/>
                    <a:gd name="T28" fmla="*/ 0 w 37"/>
                    <a:gd name="T29" fmla="*/ 34 h 35"/>
                    <a:gd name="T30" fmla="*/ 0 w 37"/>
                    <a:gd name="T31" fmla="*/ 32 h 35"/>
                    <a:gd name="T32" fmla="*/ 0 w 37"/>
                    <a:gd name="T33" fmla="*/ 32 h 35"/>
                    <a:gd name="T34" fmla="*/ 0 w 37"/>
                    <a:gd name="T35" fmla="*/ 5 h 35"/>
                    <a:gd name="T36" fmla="*/ 0 w 37"/>
                    <a:gd name="T37" fmla="*/ 5 h 35"/>
                    <a:gd name="T38" fmla="*/ 0 w 37"/>
                    <a:gd name="T39" fmla="*/ 2 h 35"/>
                    <a:gd name="T40" fmla="*/ 1 w 37"/>
                    <a:gd name="T41" fmla="*/ 1 h 35"/>
                    <a:gd name="T42" fmla="*/ 1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1" y="1"/>
                      </a:moveTo>
                      <a:lnTo>
                        <a:pt x="1" y="1"/>
                      </a:lnTo>
                      <a:lnTo>
                        <a:pt x="36" y="0"/>
                      </a:lnTo>
                      <a:lnTo>
                        <a:pt x="36" y="0"/>
                      </a:lnTo>
                      <a:lnTo>
                        <a:pt x="37" y="0"/>
                      </a:lnTo>
                      <a:lnTo>
                        <a:pt x="37" y="3"/>
                      </a:lnTo>
                      <a:lnTo>
                        <a:pt x="37" y="3"/>
                      </a:lnTo>
                      <a:lnTo>
                        <a:pt x="37" y="27"/>
                      </a:lnTo>
                      <a:lnTo>
                        <a:pt x="37" y="27"/>
                      </a:lnTo>
                      <a:lnTo>
                        <a:pt x="37" y="29"/>
                      </a:lnTo>
                      <a:lnTo>
                        <a:pt x="36" y="30"/>
                      </a:lnTo>
                      <a:lnTo>
                        <a:pt x="36" y="30"/>
                      </a:lnTo>
                      <a:lnTo>
                        <a:pt x="1" y="35"/>
                      </a:lnTo>
                      <a:lnTo>
                        <a:pt x="1" y="35"/>
                      </a:lnTo>
                      <a:lnTo>
                        <a:pt x="0" y="34"/>
                      </a:lnTo>
                      <a:lnTo>
                        <a:pt x="0" y="32"/>
                      </a:lnTo>
                      <a:lnTo>
                        <a:pt x="0" y="32"/>
                      </a:lnTo>
                      <a:lnTo>
                        <a:pt x="0" y="5"/>
                      </a:lnTo>
                      <a:lnTo>
                        <a:pt x="0" y="5"/>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Freeform 319"/>
                <p:cNvSpPr>
                  <a:spLocks/>
                </p:cNvSpPr>
                <p:nvPr/>
              </p:nvSpPr>
              <p:spPr bwMode="auto">
                <a:xfrm>
                  <a:off x="186627" y="2844510"/>
                  <a:ext cx="139758" cy="67989"/>
                </a:xfrm>
                <a:custGeom>
                  <a:avLst/>
                  <a:gdLst>
                    <a:gd name="T0" fmla="*/ 1 w 37"/>
                    <a:gd name="T1" fmla="*/ 7 h 18"/>
                    <a:gd name="T2" fmla="*/ 1 w 37"/>
                    <a:gd name="T3" fmla="*/ 7 h 18"/>
                    <a:gd name="T4" fmla="*/ 36 w 37"/>
                    <a:gd name="T5" fmla="*/ 0 h 18"/>
                    <a:gd name="T6" fmla="*/ 36 w 37"/>
                    <a:gd name="T7" fmla="*/ 0 h 18"/>
                    <a:gd name="T8" fmla="*/ 37 w 37"/>
                    <a:gd name="T9" fmla="*/ 1 h 18"/>
                    <a:gd name="T10" fmla="*/ 37 w 37"/>
                    <a:gd name="T11" fmla="*/ 3 h 18"/>
                    <a:gd name="T12" fmla="*/ 37 w 37"/>
                    <a:gd name="T13" fmla="*/ 3 h 18"/>
                    <a:gd name="T14" fmla="*/ 37 w 37"/>
                    <a:gd name="T15" fmla="*/ 5 h 18"/>
                    <a:gd name="T16" fmla="*/ 37 w 37"/>
                    <a:gd name="T17" fmla="*/ 5 h 18"/>
                    <a:gd name="T18" fmla="*/ 37 w 37"/>
                    <a:gd name="T19" fmla="*/ 8 h 18"/>
                    <a:gd name="T20" fmla="*/ 36 w 37"/>
                    <a:gd name="T21" fmla="*/ 9 h 18"/>
                    <a:gd name="T22" fmla="*/ 36 w 37"/>
                    <a:gd name="T23" fmla="*/ 9 h 18"/>
                    <a:gd name="T24" fmla="*/ 1 w 37"/>
                    <a:gd name="T25" fmla="*/ 18 h 18"/>
                    <a:gd name="T26" fmla="*/ 1 w 37"/>
                    <a:gd name="T27" fmla="*/ 18 h 18"/>
                    <a:gd name="T28" fmla="*/ 0 w 37"/>
                    <a:gd name="T29" fmla="*/ 16 h 18"/>
                    <a:gd name="T30" fmla="*/ 0 w 37"/>
                    <a:gd name="T31" fmla="*/ 14 h 18"/>
                    <a:gd name="T32" fmla="*/ 0 w 37"/>
                    <a:gd name="T33" fmla="*/ 14 h 18"/>
                    <a:gd name="T34" fmla="*/ 0 w 37"/>
                    <a:gd name="T35" fmla="*/ 11 h 18"/>
                    <a:gd name="T36" fmla="*/ 0 w 37"/>
                    <a:gd name="T37" fmla="*/ 11 h 18"/>
                    <a:gd name="T38" fmla="*/ 0 w 37"/>
                    <a:gd name="T39" fmla="*/ 8 h 18"/>
                    <a:gd name="T40" fmla="*/ 1 w 37"/>
                    <a:gd name="T41" fmla="*/ 7 h 18"/>
                    <a:gd name="T42" fmla="*/ 1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1" y="7"/>
                      </a:moveTo>
                      <a:lnTo>
                        <a:pt x="1" y="7"/>
                      </a:lnTo>
                      <a:lnTo>
                        <a:pt x="36" y="0"/>
                      </a:lnTo>
                      <a:lnTo>
                        <a:pt x="36" y="0"/>
                      </a:lnTo>
                      <a:lnTo>
                        <a:pt x="37" y="1"/>
                      </a:lnTo>
                      <a:lnTo>
                        <a:pt x="37" y="3"/>
                      </a:lnTo>
                      <a:lnTo>
                        <a:pt x="37" y="3"/>
                      </a:lnTo>
                      <a:lnTo>
                        <a:pt x="37" y="5"/>
                      </a:lnTo>
                      <a:lnTo>
                        <a:pt x="37" y="5"/>
                      </a:lnTo>
                      <a:lnTo>
                        <a:pt x="37" y="8"/>
                      </a:lnTo>
                      <a:lnTo>
                        <a:pt x="36" y="9"/>
                      </a:lnTo>
                      <a:lnTo>
                        <a:pt x="36" y="9"/>
                      </a:lnTo>
                      <a:lnTo>
                        <a:pt x="1" y="18"/>
                      </a:lnTo>
                      <a:lnTo>
                        <a:pt x="1" y="18"/>
                      </a:lnTo>
                      <a:lnTo>
                        <a:pt x="0" y="16"/>
                      </a:lnTo>
                      <a:lnTo>
                        <a:pt x="0" y="14"/>
                      </a:lnTo>
                      <a:lnTo>
                        <a:pt x="0" y="14"/>
                      </a:lnTo>
                      <a:lnTo>
                        <a:pt x="0" y="11"/>
                      </a:lnTo>
                      <a:lnTo>
                        <a:pt x="0" y="11"/>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Freeform 320"/>
                <p:cNvSpPr>
                  <a:spLocks/>
                </p:cNvSpPr>
                <p:nvPr/>
              </p:nvSpPr>
              <p:spPr bwMode="auto">
                <a:xfrm>
                  <a:off x="186627" y="2901166"/>
                  <a:ext cx="139758" cy="75545"/>
                </a:xfrm>
                <a:custGeom>
                  <a:avLst/>
                  <a:gdLst>
                    <a:gd name="T0" fmla="*/ 1 w 37"/>
                    <a:gd name="T1" fmla="*/ 10 h 20"/>
                    <a:gd name="T2" fmla="*/ 1 w 37"/>
                    <a:gd name="T3" fmla="*/ 10 h 20"/>
                    <a:gd name="T4" fmla="*/ 36 w 37"/>
                    <a:gd name="T5" fmla="*/ 0 h 20"/>
                    <a:gd name="T6" fmla="*/ 36 w 37"/>
                    <a:gd name="T7" fmla="*/ 0 h 20"/>
                    <a:gd name="T8" fmla="*/ 37 w 37"/>
                    <a:gd name="T9" fmla="*/ 0 h 20"/>
                    <a:gd name="T10" fmla="*/ 37 w 37"/>
                    <a:gd name="T11" fmla="*/ 4 h 20"/>
                    <a:gd name="T12" fmla="*/ 37 w 37"/>
                    <a:gd name="T13" fmla="*/ 4 h 20"/>
                    <a:gd name="T14" fmla="*/ 37 w 37"/>
                    <a:gd name="T15" fmla="*/ 6 h 20"/>
                    <a:gd name="T16" fmla="*/ 37 w 37"/>
                    <a:gd name="T17" fmla="*/ 6 h 20"/>
                    <a:gd name="T18" fmla="*/ 37 w 37"/>
                    <a:gd name="T19" fmla="*/ 8 h 20"/>
                    <a:gd name="T20" fmla="*/ 36 w 37"/>
                    <a:gd name="T21" fmla="*/ 10 h 20"/>
                    <a:gd name="T22" fmla="*/ 36 w 37"/>
                    <a:gd name="T23" fmla="*/ 10 h 20"/>
                    <a:gd name="T24" fmla="*/ 1 w 37"/>
                    <a:gd name="T25" fmla="*/ 20 h 20"/>
                    <a:gd name="T26" fmla="*/ 1 w 37"/>
                    <a:gd name="T27" fmla="*/ 20 h 20"/>
                    <a:gd name="T28" fmla="*/ 0 w 37"/>
                    <a:gd name="T29" fmla="*/ 19 h 20"/>
                    <a:gd name="T30" fmla="*/ 0 w 37"/>
                    <a:gd name="T31" fmla="*/ 16 h 20"/>
                    <a:gd name="T32" fmla="*/ 0 w 37"/>
                    <a:gd name="T33" fmla="*/ 16 h 20"/>
                    <a:gd name="T34" fmla="*/ 0 w 37"/>
                    <a:gd name="T35" fmla="*/ 14 h 20"/>
                    <a:gd name="T36" fmla="*/ 0 w 37"/>
                    <a:gd name="T37" fmla="*/ 14 h 20"/>
                    <a:gd name="T38" fmla="*/ 0 w 37"/>
                    <a:gd name="T39" fmla="*/ 11 h 20"/>
                    <a:gd name="T40" fmla="*/ 1 w 37"/>
                    <a:gd name="T41" fmla="*/ 10 h 20"/>
                    <a:gd name="T42" fmla="*/ 1 w 37"/>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1" y="10"/>
                      </a:moveTo>
                      <a:lnTo>
                        <a:pt x="1" y="10"/>
                      </a:lnTo>
                      <a:lnTo>
                        <a:pt x="36" y="0"/>
                      </a:lnTo>
                      <a:lnTo>
                        <a:pt x="36" y="0"/>
                      </a:lnTo>
                      <a:lnTo>
                        <a:pt x="37" y="0"/>
                      </a:lnTo>
                      <a:lnTo>
                        <a:pt x="37" y="4"/>
                      </a:lnTo>
                      <a:lnTo>
                        <a:pt x="37" y="4"/>
                      </a:lnTo>
                      <a:lnTo>
                        <a:pt x="37" y="6"/>
                      </a:lnTo>
                      <a:lnTo>
                        <a:pt x="37" y="6"/>
                      </a:lnTo>
                      <a:lnTo>
                        <a:pt x="37" y="8"/>
                      </a:lnTo>
                      <a:lnTo>
                        <a:pt x="36" y="10"/>
                      </a:lnTo>
                      <a:lnTo>
                        <a:pt x="36" y="10"/>
                      </a:lnTo>
                      <a:lnTo>
                        <a:pt x="1" y="20"/>
                      </a:lnTo>
                      <a:lnTo>
                        <a:pt x="1" y="20"/>
                      </a:lnTo>
                      <a:lnTo>
                        <a:pt x="0" y="19"/>
                      </a:lnTo>
                      <a:lnTo>
                        <a:pt x="0" y="16"/>
                      </a:lnTo>
                      <a:lnTo>
                        <a:pt x="0" y="16"/>
                      </a:lnTo>
                      <a:lnTo>
                        <a:pt x="0" y="14"/>
                      </a:lnTo>
                      <a:lnTo>
                        <a:pt x="0" y="14"/>
                      </a:lnTo>
                      <a:lnTo>
                        <a:pt x="0" y="11"/>
                      </a:lnTo>
                      <a:lnTo>
                        <a:pt x="1" y="10"/>
                      </a:lnTo>
                      <a:lnTo>
                        <a:pt x="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Freeform 321"/>
                <p:cNvSpPr>
                  <a:spLocks/>
                </p:cNvSpPr>
                <p:nvPr/>
              </p:nvSpPr>
              <p:spPr bwMode="auto">
                <a:xfrm>
                  <a:off x="383042" y="2145725"/>
                  <a:ext cx="203969" cy="834763"/>
                </a:xfrm>
                <a:custGeom>
                  <a:avLst/>
                  <a:gdLst>
                    <a:gd name="T0" fmla="*/ 4 w 54"/>
                    <a:gd name="T1" fmla="*/ 0 h 221"/>
                    <a:gd name="T2" fmla="*/ 4 w 54"/>
                    <a:gd name="T3" fmla="*/ 0 h 221"/>
                    <a:gd name="T4" fmla="*/ 51 w 54"/>
                    <a:gd name="T5" fmla="*/ 24 h 221"/>
                    <a:gd name="T6" fmla="*/ 51 w 54"/>
                    <a:gd name="T7" fmla="*/ 24 h 221"/>
                    <a:gd name="T8" fmla="*/ 53 w 54"/>
                    <a:gd name="T9" fmla="*/ 26 h 221"/>
                    <a:gd name="T10" fmla="*/ 54 w 54"/>
                    <a:gd name="T11" fmla="*/ 29 h 221"/>
                    <a:gd name="T12" fmla="*/ 54 w 54"/>
                    <a:gd name="T13" fmla="*/ 29 h 221"/>
                    <a:gd name="T14" fmla="*/ 54 w 54"/>
                    <a:gd name="T15" fmla="*/ 114 h 221"/>
                    <a:gd name="T16" fmla="*/ 54 w 54"/>
                    <a:gd name="T17" fmla="*/ 114 h 221"/>
                    <a:gd name="T18" fmla="*/ 54 w 54"/>
                    <a:gd name="T19" fmla="*/ 196 h 221"/>
                    <a:gd name="T20" fmla="*/ 54 w 54"/>
                    <a:gd name="T21" fmla="*/ 196 h 221"/>
                    <a:gd name="T22" fmla="*/ 53 w 54"/>
                    <a:gd name="T23" fmla="*/ 200 h 221"/>
                    <a:gd name="T24" fmla="*/ 52 w 54"/>
                    <a:gd name="T25" fmla="*/ 203 h 221"/>
                    <a:gd name="T26" fmla="*/ 51 w 54"/>
                    <a:gd name="T27" fmla="*/ 204 h 221"/>
                    <a:gd name="T28" fmla="*/ 51 w 54"/>
                    <a:gd name="T29" fmla="*/ 204 h 221"/>
                    <a:gd name="T30" fmla="*/ 4 w 54"/>
                    <a:gd name="T31" fmla="*/ 221 h 221"/>
                    <a:gd name="T32" fmla="*/ 4 w 54"/>
                    <a:gd name="T33" fmla="*/ 221 h 221"/>
                    <a:gd name="T34" fmla="*/ 3 w 54"/>
                    <a:gd name="T35" fmla="*/ 221 h 221"/>
                    <a:gd name="T36" fmla="*/ 1 w 54"/>
                    <a:gd name="T37" fmla="*/ 220 h 221"/>
                    <a:gd name="T38" fmla="*/ 0 w 54"/>
                    <a:gd name="T39" fmla="*/ 215 h 221"/>
                    <a:gd name="T40" fmla="*/ 0 w 54"/>
                    <a:gd name="T41" fmla="*/ 215 h 221"/>
                    <a:gd name="T42" fmla="*/ 0 w 54"/>
                    <a:gd name="T43" fmla="*/ 111 h 221"/>
                    <a:gd name="T44" fmla="*/ 0 w 54"/>
                    <a:gd name="T45" fmla="*/ 111 h 221"/>
                    <a:gd name="T46" fmla="*/ 0 w 54"/>
                    <a:gd name="T47" fmla="*/ 4 h 221"/>
                    <a:gd name="T48" fmla="*/ 0 w 54"/>
                    <a:gd name="T49" fmla="*/ 4 h 221"/>
                    <a:gd name="T50" fmla="*/ 1 w 54"/>
                    <a:gd name="T51" fmla="*/ 2 h 221"/>
                    <a:gd name="T52" fmla="*/ 1 w 54"/>
                    <a:gd name="T53" fmla="*/ 1 h 221"/>
                    <a:gd name="T54" fmla="*/ 3 w 54"/>
                    <a:gd name="T55" fmla="*/ 0 h 221"/>
                    <a:gd name="T56" fmla="*/ 4 w 54"/>
                    <a:gd name="T57" fmla="*/ 0 h 221"/>
                    <a:gd name="T58" fmla="*/ 4 w 54"/>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21">
                      <a:moveTo>
                        <a:pt x="4" y="0"/>
                      </a:moveTo>
                      <a:lnTo>
                        <a:pt x="4" y="0"/>
                      </a:lnTo>
                      <a:lnTo>
                        <a:pt x="51" y="24"/>
                      </a:lnTo>
                      <a:lnTo>
                        <a:pt x="51" y="24"/>
                      </a:lnTo>
                      <a:lnTo>
                        <a:pt x="53" y="26"/>
                      </a:lnTo>
                      <a:lnTo>
                        <a:pt x="54" y="29"/>
                      </a:lnTo>
                      <a:lnTo>
                        <a:pt x="54" y="29"/>
                      </a:lnTo>
                      <a:lnTo>
                        <a:pt x="54" y="114"/>
                      </a:lnTo>
                      <a:lnTo>
                        <a:pt x="54" y="114"/>
                      </a:lnTo>
                      <a:lnTo>
                        <a:pt x="54" y="196"/>
                      </a:lnTo>
                      <a:lnTo>
                        <a:pt x="54" y="196"/>
                      </a:lnTo>
                      <a:lnTo>
                        <a:pt x="53" y="200"/>
                      </a:lnTo>
                      <a:lnTo>
                        <a:pt x="52" y="203"/>
                      </a:lnTo>
                      <a:lnTo>
                        <a:pt x="51" y="204"/>
                      </a:lnTo>
                      <a:lnTo>
                        <a:pt x="51" y="204"/>
                      </a:lnTo>
                      <a:lnTo>
                        <a:pt x="4" y="221"/>
                      </a:lnTo>
                      <a:lnTo>
                        <a:pt x="4" y="221"/>
                      </a:lnTo>
                      <a:lnTo>
                        <a:pt x="3" y="221"/>
                      </a:lnTo>
                      <a:lnTo>
                        <a:pt x="1" y="220"/>
                      </a:lnTo>
                      <a:lnTo>
                        <a:pt x="0" y="215"/>
                      </a:lnTo>
                      <a:lnTo>
                        <a:pt x="0" y="215"/>
                      </a:lnTo>
                      <a:lnTo>
                        <a:pt x="0" y="111"/>
                      </a:lnTo>
                      <a:lnTo>
                        <a:pt x="0" y="111"/>
                      </a:lnTo>
                      <a:lnTo>
                        <a:pt x="0" y="4"/>
                      </a:lnTo>
                      <a:lnTo>
                        <a:pt x="0" y="4"/>
                      </a:lnTo>
                      <a:lnTo>
                        <a:pt x="1" y="2"/>
                      </a:lnTo>
                      <a:lnTo>
                        <a:pt x="1" y="1"/>
                      </a:lnTo>
                      <a:lnTo>
                        <a:pt x="3" y="0"/>
                      </a:lnTo>
                      <a:lnTo>
                        <a:pt x="4" y="0"/>
                      </a:lnTo>
                      <a:lnTo>
                        <a:pt x="4" y="0"/>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Freeform 322"/>
                <p:cNvSpPr>
                  <a:spLocks/>
                </p:cNvSpPr>
                <p:nvPr/>
              </p:nvSpPr>
              <p:spPr bwMode="auto">
                <a:xfrm>
                  <a:off x="417036" y="2228824"/>
                  <a:ext cx="135980" cy="143534"/>
                </a:xfrm>
                <a:custGeom>
                  <a:avLst/>
                  <a:gdLst>
                    <a:gd name="T0" fmla="*/ 1 w 36"/>
                    <a:gd name="T1" fmla="*/ 0 h 38"/>
                    <a:gd name="T2" fmla="*/ 1 w 36"/>
                    <a:gd name="T3" fmla="*/ 0 h 38"/>
                    <a:gd name="T4" fmla="*/ 34 w 36"/>
                    <a:gd name="T5" fmla="*/ 14 h 38"/>
                    <a:gd name="T6" fmla="*/ 34 w 36"/>
                    <a:gd name="T7" fmla="*/ 14 h 38"/>
                    <a:gd name="T8" fmla="*/ 35 w 36"/>
                    <a:gd name="T9" fmla="*/ 15 h 38"/>
                    <a:gd name="T10" fmla="*/ 36 w 36"/>
                    <a:gd name="T11" fmla="*/ 18 h 38"/>
                    <a:gd name="T12" fmla="*/ 36 w 36"/>
                    <a:gd name="T13" fmla="*/ 18 h 38"/>
                    <a:gd name="T14" fmla="*/ 36 w 36"/>
                    <a:gd name="T15" fmla="*/ 36 h 38"/>
                    <a:gd name="T16" fmla="*/ 36 w 36"/>
                    <a:gd name="T17" fmla="*/ 36 h 38"/>
                    <a:gd name="T18" fmla="*/ 35 w 36"/>
                    <a:gd name="T19" fmla="*/ 38 h 38"/>
                    <a:gd name="T20" fmla="*/ 34 w 36"/>
                    <a:gd name="T21" fmla="*/ 38 h 38"/>
                    <a:gd name="T22" fmla="*/ 34 w 36"/>
                    <a:gd name="T23" fmla="*/ 38 h 38"/>
                    <a:gd name="T24" fmla="*/ 1 w 36"/>
                    <a:gd name="T25" fmla="*/ 28 h 38"/>
                    <a:gd name="T26" fmla="*/ 1 w 36"/>
                    <a:gd name="T27" fmla="*/ 28 h 38"/>
                    <a:gd name="T28" fmla="*/ 0 w 36"/>
                    <a:gd name="T29" fmla="*/ 27 h 38"/>
                    <a:gd name="T30" fmla="*/ 0 w 36"/>
                    <a:gd name="T31" fmla="*/ 24 h 38"/>
                    <a:gd name="T32" fmla="*/ 0 w 36"/>
                    <a:gd name="T33" fmla="*/ 24 h 38"/>
                    <a:gd name="T34" fmla="*/ 0 w 36"/>
                    <a:gd name="T35" fmla="*/ 2 h 38"/>
                    <a:gd name="T36" fmla="*/ 0 w 36"/>
                    <a:gd name="T37" fmla="*/ 2 h 38"/>
                    <a:gd name="T38" fmla="*/ 0 w 36"/>
                    <a:gd name="T39" fmla="*/ 0 h 38"/>
                    <a:gd name="T40" fmla="*/ 1 w 36"/>
                    <a:gd name="T41" fmla="*/ 0 h 38"/>
                    <a:gd name="T42" fmla="*/ 1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 y="0"/>
                      </a:moveTo>
                      <a:lnTo>
                        <a:pt x="1" y="0"/>
                      </a:lnTo>
                      <a:lnTo>
                        <a:pt x="34" y="14"/>
                      </a:lnTo>
                      <a:lnTo>
                        <a:pt x="34" y="14"/>
                      </a:lnTo>
                      <a:lnTo>
                        <a:pt x="35" y="15"/>
                      </a:lnTo>
                      <a:lnTo>
                        <a:pt x="36" y="18"/>
                      </a:lnTo>
                      <a:lnTo>
                        <a:pt x="36" y="18"/>
                      </a:lnTo>
                      <a:lnTo>
                        <a:pt x="36" y="36"/>
                      </a:lnTo>
                      <a:lnTo>
                        <a:pt x="36" y="36"/>
                      </a:lnTo>
                      <a:lnTo>
                        <a:pt x="35" y="38"/>
                      </a:lnTo>
                      <a:lnTo>
                        <a:pt x="34" y="38"/>
                      </a:lnTo>
                      <a:lnTo>
                        <a:pt x="34" y="38"/>
                      </a:lnTo>
                      <a:lnTo>
                        <a:pt x="1" y="28"/>
                      </a:lnTo>
                      <a:lnTo>
                        <a:pt x="1" y="28"/>
                      </a:lnTo>
                      <a:lnTo>
                        <a:pt x="0" y="27"/>
                      </a:lnTo>
                      <a:lnTo>
                        <a:pt x="0" y="24"/>
                      </a:lnTo>
                      <a:lnTo>
                        <a:pt x="0" y="24"/>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Freeform 323"/>
                <p:cNvSpPr>
                  <a:spLocks/>
                </p:cNvSpPr>
                <p:nvPr/>
              </p:nvSpPr>
              <p:spPr bwMode="auto">
                <a:xfrm>
                  <a:off x="417036" y="2368582"/>
                  <a:ext cx="135980" cy="128425"/>
                </a:xfrm>
                <a:custGeom>
                  <a:avLst/>
                  <a:gdLst>
                    <a:gd name="T0" fmla="*/ 1 w 36"/>
                    <a:gd name="T1" fmla="*/ 0 h 34"/>
                    <a:gd name="T2" fmla="*/ 1 w 36"/>
                    <a:gd name="T3" fmla="*/ 0 h 34"/>
                    <a:gd name="T4" fmla="*/ 34 w 36"/>
                    <a:gd name="T5" fmla="*/ 10 h 34"/>
                    <a:gd name="T6" fmla="*/ 34 w 36"/>
                    <a:gd name="T7" fmla="*/ 10 h 34"/>
                    <a:gd name="T8" fmla="*/ 35 w 36"/>
                    <a:gd name="T9" fmla="*/ 11 h 34"/>
                    <a:gd name="T10" fmla="*/ 36 w 36"/>
                    <a:gd name="T11" fmla="*/ 13 h 34"/>
                    <a:gd name="T12" fmla="*/ 36 w 36"/>
                    <a:gd name="T13" fmla="*/ 13 h 34"/>
                    <a:gd name="T14" fmla="*/ 36 w 36"/>
                    <a:gd name="T15" fmla="*/ 32 h 34"/>
                    <a:gd name="T16" fmla="*/ 36 w 36"/>
                    <a:gd name="T17" fmla="*/ 32 h 34"/>
                    <a:gd name="T18" fmla="*/ 35 w 36"/>
                    <a:gd name="T19" fmla="*/ 34 h 34"/>
                    <a:gd name="T20" fmla="*/ 34 w 36"/>
                    <a:gd name="T21" fmla="*/ 34 h 34"/>
                    <a:gd name="T22" fmla="*/ 34 w 36"/>
                    <a:gd name="T23" fmla="*/ 34 h 34"/>
                    <a:gd name="T24" fmla="*/ 1 w 36"/>
                    <a:gd name="T25" fmla="*/ 29 h 34"/>
                    <a:gd name="T26" fmla="*/ 1 w 36"/>
                    <a:gd name="T27" fmla="*/ 29 h 34"/>
                    <a:gd name="T28" fmla="*/ 0 w 36"/>
                    <a:gd name="T29" fmla="*/ 28 h 34"/>
                    <a:gd name="T30" fmla="*/ 0 w 36"/>
                    <a:gd name="T31" fmla="*/ 25 h 34"/>
                    <a:gd name="T32" fmla="*/ 0 w 36"/>
                    <a:gd name="T33" fmla="*/ 25 h 34"/>
                    <a:gd name="T34" fmla="*/ 0 w 36"/>
                    <a:gd name="T35" fmla="*/ 4 h 34"/>
                    <a:gd name="T36" fmla="*/ 0 w 36"/>
                    <a:gd name="T37" fmla="*/ 4 h 34"/>
                    <a:gd name="T38" fmla="*/ 0 w 36"/>
                    <a:gd name="T39" fmla="*/ 1 h 34"/>
                    <a:gd name="T40" fmla="*/ 1 w 36"/>
                    <a:gd name="T41" fmla="*/ 0 h 34"/>
                    <a:gd name="T42" fmla="*/ 1 w 3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1" y="0"/>
                      </a:moveTo>
                      <a:lnTo>
                        <a:pt x="1" y="0"/>
                      </a:lnTo>
                      <a:lnTo>
                        <a:pt x="34" y="10"/>
                      </a:lnTo>
                      <a:lnTo>
                        <a:pt x="34" y="10"/>
                      </a:lnTo>
                      <a:lnTo>
                        <a:pt x="35" y="11"/>
                      </a:lnTo>
                      <a:lnTo>
                        <a:pt x="36" y="13"/>
                      </a:lnTo>
                      <a:lnTo>
                        <a:pt x="36" y="13"/>
                      </a:lnTo>
                      <a:lnTo>
                        <a:pt x="36" y="32"/>
                      </a:lnTo>
                      <a:lnTo>
                        <a:pt x="36" y="32"/>
                      </a:lnTo>
                      <a:lnTo>
                        <a:pt x="35" y="34"/>
                      </a:lnTo>
                      <a:lnTo>
                        <a:pt x="34" y="34"/>
                      </a:lnTo>
                      <a:lnTo>
                        <a:pt x="34" y="34"/>
                      </a:lnTo>
                      <a:lnTo>
                        <a:pt x="1" y="29"/>
                      </a:lnTo>
                      <a:lnTo>
                        <a:pt x="1" y="29"/>
                      </a:lnTo>
                      <a:lnTo>
                        <a:pt x="0" y="28"/>
                      </a:lnTo>
                      <a:lnTo>
                        <a:pt x="0" y="25"/>
                      </a:lnTo>
                      <a:lnTo>
                        <a:pt x="0" y="25"/>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Freeform 324"/>
                <p:cNvSpPr>
                  <a:spLocks/>
                </p:cNvSpPr>
                <p:nvPr/>
              </p:nvSpPr>
              <p:spPr bwMode="auto">
                <a:xfrm>
                  <a:off x="417036" y="2515891"/>
                  <a:ext cx="135980" cy="105762"/>
                </a:xfrm>
                <a:custGeom>
                  <a:avLst/>
                  <a:gdLst>
                    <a:gd name="T0" fmla="*/ 1 w 36"/>
                    <a:gd name="T1" fmla="*/ 0 h 28"/>
                    <a:gd name="T2" fmla="*/ 1 w 36"/>
                    <a:gd name="T3" fmla="*/ 0 h 28"/>
                    <a:gd name="T4" fmla="*/ 34 w 36"/>
                    <a:gd name="T5" fmla="*/ 4 h 28"/>
                    <a:gd name="T6" fmla="*/ 34 w 36"/>
                    <a:gd name="T7" fmla="*/ 4 h 28"/>
                    <a:gd name="T8" fmla="*/ 35 w 36"/>
                    <a:gd name="T9" fmla="*/ 5 h 28"/>
                    <a:gd name="T10" fmla="*/ 36 w 36"/>
                    <a:gd name="T11" fmla="*/ 6 h 28"/>
                    <a:gd name="T12" fmla="*/ 36 w 36"/>
                    <a:gd name="T13" fmla="*/ 6 h 28"/>
                    <a:gd name="T14" fmla="*/ 36 w 36"/>
                    <a:gd name="T15" fmla="*/ 25 h 28"/>
                    <a:gd name="T16" fmla="*/ 36 w 36"/>
                    <a:gd name="T17" fmla="*/ 25 h 28"/>
                    <a:gd name="T18" fmla="*/ 35 w 36"/>
                    <a:gd name="T19" fmla="*/ 27 h 28"/>
                    <a:gd name="T20" fmla="*/ 34 w 36"/>
                    <a:gd name="T21" fmla="*/ 28 h 28"/>
                    <a:gd name="T22" fmla="*/ 34 w 36"/>
                    <a:gd name="T23" fmla="*/ 28 h 28"/>
                    <a:gd name="T24" fmla="*/ 1 w 36"/>
                    <a:gd name="T25" fmla="*/ 28 h 28"/>
                    <a:gd name="T26" fmla="*/ 1 w 36"/>
                    <a:gd name="T27" fmla="*/ 28 h 28"/>
                    <a:gd name="T28" fmla="*/ 0 w 36"/>
                    <a:gd name="T29" fmla="*/ 27 h 28"/>
                    <a:gd name="T30" fmla="*/ 0 w 36"/>
                    <a:gd name="T31" fmla="*/ 25 h 28"/>
                    <a:gd name="T32" fmla="*/ 0 w 36"/>
                    <a:gd name="T33" fmla="*/ 25 h 28"/>
                    <a:gd name="T34" fmla="*/ 0 w 36"/>
                    <a:gd name="T35" fmla="*/ 3 h 28"/>
                    <a:gd name="T36" fmla="*/ 0 w 36"/>
                    <a:gd name="T37" fmla="*/ 3 h 28"/>
                    <a:gd name="T38" fmla="*/ 0 w 36"/>
                    <a:gd name="T39" fmla="*/ 1 h 28"/>
                    <a:gd name="T40" fmla="*/ 1 w 36"/>
                    <a:gd name="T41" fmla="*/ 0 h 28"/>
                    <a:gd name="T42" fmla="*/ 1 w 36"/>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1" y="0"/>
                      </a:moveTo>
                      <a:lnTo>
                        <a:pt x="1" y="0"/>
                      </a:lnTo>
                      <a:lnTo>
                        <a:pt x="34" y="4"/>
                      </a:lnTo>
                      <a:lnTo>
                        <a:pt x="34" y="4"/>
                      </a:lnTo>
                      <a:lnTo>
                        <a:pt x="35" y="5"/>
                      </a:lnTo>
                      <a:lnTo>
                        <a:pt x="36" y="6"/>
                      </a:lnTo>
                      <a:lnTo>
                        <a:pt x="36" y="6"/>
                      </a:lnTo>
                      <a:lnTo>
                        <a:pt x="36" y="25"/>
                      </a:lnTo>
                      <a:lnTo>
                        <a:pt x="36" y="25"/>
                      </a:lnTo>
                      <a:lnTo>
                        <a:pt x="35" y="27"/>
                      </a:lnTo>
                      <a:lnTo>
                        <a:pt x="34" y="28"/>
                      </a:lnTo>
                      <a:lnTo>
                        <a:pt x="34" y="28"/>
                      </a:lnTo>
                      <a:lnTo>
                        <a:pt x="1" y="28"/>
                      </a:lnTo>
                      <a:lnTo>
                        <a:pt x="1" y="28"/>
                      </a:lnTo>
                      <a:lnTo>
                        <a:pt x="0" y="27"/>
                      </a:lnTo>
                      <a:lnTo>
                        <a:pt x="0" y="25"/>
                      </a:lnTo>
                      <a:lnTo>
                        <a:pt x="0" y="25"/>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8" name="Freeform 325"/>
                <p:cNvSpPr>
                  <a:spLocks/>
                </p:cNvSpPr>
                <p:nvPr/>
              </p:nvSpPr>
              <p:spPr bwMode="auto">
                <a:xfrm>
                  <a:off x="413260" y="2655649"/>
                  <a:ext cx="139758" cy="109540"/>
                </a:xfrm>
                <a:custGeom>
                  <a:avLst/>
                  <a:gdLst>
                    <a:gd name="T0" fmla="*/ 2 w 37"/>
                    <a:gd name="T1" fmla="*/ 2 h 29"/>
                    <a:gd name="T2" fmla="*/ 2 w 37"/>
                    <a:gd name="T3" fmla="*/ 2 h 29"/>
                    <a:gd name="T4" fmla="*/ 35 w 37"/>
                    <a:gd name="T5" fmla="*/ 0 h 29"/>
                    <a:gd name="T6" fmla="*/ 35 w 37"/>
                    <a:gd name="T7" fmla="*/ 0 h 29"/>
                    <a:gd name="T8" fmla="*/ 36 w 37"/>
                    <a:gd name="T9" fmla="*/ 1 h 29"/>
                    <a:gd name="T10" fmla="*/ 37 w 37"/>
                    <a:gd name="T11" fmla="*/ 3 h 29"/>
                    <a:gd name="T12" fmla="*/ 37 w 37"/>
                    <a:gd name="T13" fmla="*/ 3 h 29"/>
                    <a:gd name="T14" fmla="*/ 37 w 37"/>
                    <a:gd name="T15" fmla="*/ 22 h 29"/>
                    <a:gd name="T16" fmla="*/ 37 w 37"/>
                    <a:gd name="T17" fmla="*/ 22 h 29"/>
                    <a:gd name="T18" fmla="*/ 36 w 37"/>
                    <a:gd name="T19" fmla="*/ 23 h 29"/>
                    <a:gd name="T20" fmla="*/ 35 w 37"/>
                    <a:gd name="T21" fmla="*/ 24 h 29"/>
                    <a:gd name="T22" fmla="*/ 35 w 37"/>
                    <a:gd name="T23" fmla="*/ 24 h 29"/>
                    <a:gd name="T24" fmla="*/ 2 w 37"/>
                    <a:gd name="T25" fmla="*/ 29 h 29"/>
                    <a:gd name="T26" fmla="*/ 2 w 37"/>
                    <a:gd name="T27" fmla="*/ 29 h 29"/>
                    <a:gd name="T28" fmla="*/ 1 w 37"/>
                    <a:gd name="T29" fmla="*/ 29 h 29"/>
                    <a:gd name="T30" fmla="*/ 0 w 37"/>
                    <a:gd name="T31" fmla="*/ 27 h 29"/>
                    <a:gd name="T32" fmla="*/ 0 w 37"/>
                    <a:gd name="T33" fmla="*/ 27 h 29"/>
                    <a:gd name="T34" fmla="*/ 0 w 37"/>
                    <a:gd name="T35" fmla="*/ 4 h 29"/>
                    <a:gd name="T36" fmla="*/ 0 w 37"/>
                    <a:gd name="T37" fmla="*/ 4 h 29"/>
                    <a:gd name="T38" fmla="*/ 1 w 37"/>
                    <a:gd name="T39" fmla="*/ 2 h 29"/>
                    <a:gd name="T40" fmla="*/ 2 w 37"/>
                    <a:gd name="T41" fmla="*/ 2 h 29"/>
                    <a:gd name="T42" fmla="*/ 2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2" y="2"/>
                      </a:moveTo>
                      <a:lnTo>
                        <a:pt x="2" y="2"/>
                      </a:lnTo>
                      <a:lnTo>
                        <a:pt x="35" y="0"/>
                      </a:lnTo>
                      <a:lnTo>
                        <a:pt x="35" y="0"/>
                      </a:lnTo>
                      <a:lnTo>
                        <a:pt x="36" y="1"/>
                      </a:lnTo>
                      <a:lnTo>
                        <a:pt x="37" y="3"/>
                      </a:lnTo>
                      <a:lnTo>
                        <a:pt x="37" y="3"/>
                      </a:lnTo>
                      <a:lnTo>
                        <a:pt x="37" y="22"/>
                      </a:lnTo>
                      <a:lnTo>
                        <a:pt x="37" y="22"/>
                      </a:lnTo>
                      <a:lnTo>
                        <a:pt x="36" y="23"/>
                      </a:lnTo>
                      <a:lnTo>
                        <a:pt x="35" y="24"/>
                      </a:lnTo>
                      <a:lnTo>
                        <a:pt x="35" y="24"/>
                      </a:lnTo>
                      <a:lnTo>
                        <a:pt x="2" y="29"/>
                      </a:lnTo>
                      <a:lnTo>
                        <a:pt x="2" y="29"/>
                      </a:lnTo>
                      <a:lnTo>
                        <a:pt x="1" y="29"/>
                      </a:lnTo>
                      <a:lnTo>
                        <a:pt x="0" y="27"/>
                      </a:lnTo>
                      <a:lnTo>
                        <a:pt x="0" y="27"/>
                      </a:lnTo>
                      <a:lnTo>
                        <a:pt x="0" y="4"/>
                      </a:lnTo>
                      <a:lnTo>
                        <a:pt x="0" y="4"/>
                      </a:lnTo>
                      <a:lnTo>
                        <a:pt x="1" y="2"/>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9" name="Freeform 326"/>
                <p:cNvSpPr>
                  <a:spLocks/>
                </p:cNvSpPr>
                <p:nvPr/>
              </p:nvSpPr>
              <p:spPr bwMode="auto">
                <a:xfrm>
                  <a:off x="413260" y="2795405"/>
                  <a:ext cx="139758" cy="60435"/>
                </a:xfrm>
                <a:custGeom>
                  <a:avLst/>
                  <a:gdLst>
                    <a:gd name="T0" fmla="*/ 2 w 37"/>
                    <a:gd name="T1" fmla="*/ 8 h 16"/>
                    <a:gd name="T2" fmla="*/ 2 w 37"/>
                    <a:gd name="T3" fmla="*/ 8 h 16"/>
                    <a:gd name="T4" fmla="*/ 35 w 37"/>
                    <a:gd name="T5" fmla="*/ 0 h 16"/>
                    <a:gd name="T6" fmla="*/ 35 w 37"/>
                    <a:gd name="T7" fmla="*/ 0 h 16"/>
                    <a:gd name="T8" fmla="*/ 36 w 37"/>
                    <a:gd name="T9" fmla="*/ 0 h 16"/>
                    <a:gd name="T10" fmla="*/ 37 w 37"/>
                    <a:gd name="T11" fmla="*/ 2 h 16"/>
                    <a:gd name="T12" fmla="*/ 37 w 37"/>
                    <a:gd name="T13" fmla="*/ 2 h 16"/>
                    <a:gd name="T14" fmla="*/ 37 w 37"/>
                    <a:gd name="T15" fmla="*/ 4 h 16"/>
                    <a:gd name="T16" fmla="*/ 37 w 37"/>
                    <a:gd name="T17" fmla="*/ 4 h 16"/>
                    <a:gd name="T18" fmla="*/ 36 w 37"/>
                    <a:gd name="T19" fmla="*/ 5 h 16"/>
                    <a:gd name="T20" fmla="*/ 35 w 37"/>
                    <a:gd name="T21" fmla="*/ 7 h 16"/>
                    <a:gd name="T22" fmla="*/ 35 w 37"/>
                    <a:gd name="T23" fmla="*/ 7 h 16"/>
                    <a:gd name="T24" fmla="*/ 2 w 37"/>
                    <a:gd name="T25" fmla="*/ 16 h 16"/>
                    <a:gd name="T26" fmla="*/ 2 w 37"/>
                    <a:gd name="T27" fmla="*/ 16 h 16"/>
                    <a:gd name="T28" fmla="*/ 1 w 37"/>
                    <a:gd name="T29" fmla="*/ 15 h 16"/>
                    <a:gd name="T30" fmla="*/ 0 w 37"/>
                    <a:gd name="T31" fmla="*/ 13 h 16"/>
                    <a:gd name="T32" fmla="*/ 0 w 37"/>
                    <a:gd name="T33" fmla="*/ 13 h 16"/>
                    <a:gd name="T34" fmla="*/ 0 w 37"/>
                    <a:gd name="T35" fmla="*/ 11 h 16"/>
                    <a:gd name="T36" fmla="*/ 0 w 37"/>
                    <a:gd name="T37" fmla="*/ 11 h 16"/>
                    <a:gd name="T38" fmla="*/ 1 w 37"/>
                    <a:gd name="T39" fmla="*/ 9 h 16"/>
                    <a:gd name="T40" fmla="*/ 2 w 37"/>
                    <a:gd name="T41" fmla="*/ 8 h 16"/>
                    <a:gd name="T42" fmla="*/ 2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8"/>
                      </a:moveTo>
                      <a:lnTo>
                        <a:pt x="2" y="8"/>
                      </a:lnTo>
                      <a:lnTo>
                        <a:pt x="35" y="0"/>
                      </a:lnTo>
                      <a:lnTo>
                        <a:pt x="35" y="0"/>
                      </a:lnTo>
                      <a:lnTo>
                        <a:pt x="36" y="0"/>
                      </a:lnTo>
                      <a:lnTo>
                        <a:pt x="37" y="2"/>
                      </a:lnTo>
                      <a:lnTo>
                        <a:pt x="37" y="2"/>
                      </a:lnTo>
                      <a:lnTo>
                        <a:pt x="37" y="4"/>
                      </a:lnTo>
                      <a:lnTo>
                        <a:pt x="37" y="4"/>
                      </a:lnTo>
                      <a:lnTo>
                        <a:pt x="36" y="5"/>
                      </a:lnTo>
                      <a:lnTo>
                        <a:pt x="35" y="7"/>
                      </a:lnTo>
                      <a:lnTo>
                        <a:pt x="35" y="7"/>
                      </a:lnTo>
                      <a:lnTo>
                        <a:pt x="2" y="16"/>
                      </a:lnTo>
                      <a:lnTo>
                        <a:pt x="2" y="16"/>
                      </a:lnTo>
                      <a:lnTo>
                        <a:pt x="1" y="15"/>
                      </a:lnTo>
                      <a:lnTo>
                        <a:pt x="0" y="13"/>
                      </a:lnTo>
                      <a:lnTo>
                        <a:pt x="0" y="13"/>
                      </a:lnTo>
                      <a:lnTo>
                        <a:pt x="0" y="11"/>
                      </a:lnTo>
                      <a:lnTo>
                        <a:pt x="0" y="11"/>
                      </a:lnTo>
                      <a:lnTo>
                        <a:pt x="1" y="9"/>
                      </a:lnTo>
                      <a:lnTo>
                        <a:pt x="2" y="8"/>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0" name="Freeform 327"/>
                <p:cNvSpPr>
                  <a:spLocks/>
                </p:cNvSpPr>
                <p:nvPr/>
              </p:nvSpPr>
              <p:spPr bwMode="auto">
                <a:xfrm>
                  <a:off x="413260" y="2840731"/>
                  <a:ext cx="139758" cy="64213"/>
                </a:xfrm>
                <a:custGeom>
                  <a:avLst/>
                  <a:gdLst>
                    <a:gd name="T0" fmla="*/ 2 w 37"/>
                    <a:gd name="T1" fmla="*/ 9 h 17"/>
                    <a:gd name="T2" fmla="*/ 2 w 37"/>
                    <a:gd name="T3" fmla="*/ 9 h 17"/>
                    <a:gd name="T4" fmla="*/ 35 w 37"/>
                    <a:gd name="T5" fmla="*/ 0 h 17"/>
                    <a:gd name="T6" fmla="*/ 35 w 37"/>
                    <a:gd name="T7" fmla="*/ 0 h 17"/>
                    <a:gd name="T8" fmla="*/ 36 w 37"/>
                    <a:gd name="T9" fmla="*/ 1 h 17"/>
                    <a:gd name="T10" fmla="*/ 37 w 37"/>
                    <a:gd name="T11" fmla="*/ 2 h 17"/>
                    <a:gd name="T12" fmla="*/ 37 w 37"/>
                    <a:gd name="T13" fmla="*/ 2 h 17"/>
                    <a:gd name="T14" fmla="*/ 37 w 37"/>
                    <a:gd name="T15" fmla="*/ 4 h 17"/>
                    <a:gd name="T16" fmla="*/ 37 w 37"/>
                    <a:gd name="T17" fmla="*/ 4 h 17"/>
                    <a:gd name="T18" fmla="*/ 36 w 37"/>
                    <a:gd name="T19" fmla="*/ 6 h 17"/>
                    <a:gd name="T20" fmla="*/ 35 w 37"/>
                    <a:gd name="T21" fmla="*/ 7 h 17"/>
                    <a:gd name="T22" fmla="*/ 35 w 37"/>
                    <a:gd name="T23" fmla="*/ 7 h 17"/>
                    <a:gd name="T24" fmla="*/ 2 w 37"/>
                    <a:gd name="T25" fmla="*/ 17 h 17"/>
                    <a:gd name="T26" fmla="*/ 2 w 37"/>
                    <a:gd name="T27" fmla="*/ 17 h 17"/>
                    <a:gd name="T28" fmla="*/ 1 w 37"/>
                    <a:gd name="T29" fmla="*/ 16 h 17"/>
                    <a:gd name="T30" fmla="*/ 0 w 37"/>
                    <a:gd name="T31" fmla="*/ 14 h 17"/>
                    <a:gd name="T32" fmla="*/ 0 w 37"/>
                    <a:gd name="T33" fmla="*/ 14 h 17"/>
                    <a:gd name="T34" fmla="*/ 0 w 37"/>
                    <a:gd name="T35" fmla="*/ 12 h 17"/>
                    <a:gd name="T36" fmla="*/ 0 w 37"/>
                    <a:gd name="T37" fmla="*/ 12 h 17"/>
                    <a:gd name="T38" fmla="*/ 1 w 37"/>
                    <a:gd name="T39" fmla="*/ 10 h 17"/>
                    <a:gd name="T40" fmla="*/ 2 w 37"/>
                    <a:gd name="T41" fmla="*/ 9 h 17"/>
                    <a:gd name="T42" fmla="*/ 2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2" y="9"/>
                      </a:moveTo>
                      <a:lnTo>
                        <a:pt x="2" y="9"/>
                      </a:lnTo>
                      <a:lnTo>
                        <a:pt x="35" y="0"/>
                      </a:lnTo>
                      <a:lnTo>
                        <a:pt x="35" y="0"/>
                      </a:lnTo>
                      <a:lnTo>
                        <a:pt x="36" y="1"/>
                      </a:lnTo>
                      <a:lnTo>
                        <a:pt x="37" y="2"/>
                      </a:lnTo>
                      <a:lnTo>
                        <a:pt x="37" y="2"/>
                      </a:lnTo>
                      <a:lnTo>
                        <a:pt x="37" y="4"/>
                      </a:lnTo>
                      <a:lnTo>
                        <a:pt x="37" y="4"/>
                      </a:lnTo>
                      <a:lnTo>
                        <a:pt x="36" y="6"/>
                      </a:lnTo>
                      <a:lnTo>
                        <a:pt x="35" y="7"/>
                      </a:lnTo>
                      <a:lnTo>
                        <a:pt x="35" y="7"/>
                      </a:lnTo>
                      <a:lnTo>
                        <a:pt x="2" y="17"/>
                      </a:lnTo>
                      <a:lnTo>
                        <a:pt x="2" y="17"/>
                      </a:lnTo>
                      <a:lnTo>
                        <a:pt x="1" y="16"/>
                      </a:lnTo>
                      <a:lnTo>
                        <a:pt x="0" y="14"/>
                      </a:lnTo>
                      <a:lnTo>
                        <a:pt x="0" y="14"/>
                      </a:lnTo>
                      <a:lnTo>
                        <a:pt x="0" y="12"/>
                      </a:lnTo>
                      <a:lnTo>
                        <a:pt x="0" y="12"/>
                      </a:lnTo>
                      <a:lnTo>
                        <a:pt x="1" y="10"/>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Freeform 328"/>
                <p:cNvSpPr>
                  <a:spLocks/>
                </p:cNvSpPr>
                <p:nvPr/>
              </p:nvSpPr>
              <p:spPr bwMode="auto">
                <a:xfrm>
                  <a:off x="609674" y="2259042"/>
                  <a:ext cx="203969" cy="634570"/>
                </a:xfrm>
                <a:custGeom>
                  <a:avLst/>
                  <a:gdLst>
                    <a:gd name="T0" fmla="*/ 3 w 54"/>
                    <a:gd name="T1" fmla="*/ 1 h 168"/>
                    <a:gd name="T2" fmla="*/ 3 w 54"/>
                    <a:gd name="T3" fmla="*/ 1 h 168"/>
                    <a:gd name="T4" fmla="*/ 50 w 54"/>
                    <a:gd name="T5" fmla="*/ 24 h 168"/>
                    <a:gd name="T6" fmla="*/ 50 w 54"/>
                    <a:gd name="T7" fmla="*/ 24 h 168"/>
                    <a:gd name="T8" fmla="*/ 52 w 54"/>
                    <a:gd name="T9" fmla="*/ 26 h 168"/>
                    <a:gd name="T10" fmla="*/ 53 w 54"/>
                    <a:gd name="T11" fmla="*/ 29 h 168"/>
                    <a:gd name="T12" fmla="*/ 53 w 54"/>
                    <a:gd name="T13" fmla="*/ 29 h 168"/>
                    <a:gd name="T14" fmla="*/ 54 w 54"/>
                    <a:gd name="T15" fmla="*/ 88 h 168"/>
                    <a:gd name="T16" fmla="*/ 54 w 54"/>
                    <a:gd name="T17" fmla="*/ 88 h 168"/>
                    <a:gd name="T18" fmla="*/ 54 w 54"/>
                    <a:gd name="T19" fmla="*/ 145 h 168"/>
                    <a:gd name="T20" fmla="*/ 54 w 54"/>
                    <a:gd name="T21" fmla="*/ 145 h 168"/>
                    <a:gd name="T22" fmla="*/ 53 w 54"/>
                    <a:gd name="T23" fmla="*/ 149 h 168"/>
                    <a:gd name="T24" fmla="*/ 51 w 54"/>
                    <a:gd name="T25" fmla="*/ 151 h 168"/>
                    <a:gd name="T26" fmla="*/ 51 w 54"/>
                    <a:gd name="T27" fmla="*/ 151 h 168"/>
                    <a:gd name="T28" fmla="*/ 3 w 54"/>
                    <a:gd name="T29" fmla="*/ 168 h 168"/>
                    <a:gd name="T30" fmla="*/ 3 w 54"/>
                    <a:gd name="T31" fmla="*/ 168 h 168"/>
                    <a:gd name="T32" fmla="*/ 2 w 54"/>
                    <a:gd name="T33" fmla="*/ 168 h 168"/>
                    <a:gd name="T34" fmla="*/ 1 w 54"/>
                    <a:gd name="T35" fmla="*/ 167 h 168"/>
                    <a:gd name="T36" fmla="*/ 0 w 54"/>
                    <a:gd name="T37" fmla="*/ 166 h 168"/>
                    <a:gd name="T38" fmla="*/ 0 w 54"/>
                    <a:gd name="T39" fmla="*/ 164 h 168"/>
                    <a:gd name="T40" fmla="*/ 0 w 54"/>
                    <a:gd name="T41" fmla="*/ 164 h 168"/>
                    <a:gd name="T42" fmla="*/ 0 w 54"/>
                    <a:gd name="T43" fmla="*/ 84 h 168"/>
                    <a:gd name="T44" fmla="*/ 0 w 54"/>
                    <a:gd name="T45" fmla="*/ 84 h 168"/>
                    <a:gd name="T46" fmla="*/ 0 w 54"/>
                    <a:gd name="T47" fmla="*/ 4 h 168"/>
                    <a:gd name="T48" fmla="*/ 0 w 54"/>
                    <a:gd name="T49" fmla="*/ 4 h 168"/>
                    <a:gd name="T50" fmla="*/ 1 w 54"/>
                    <a:gd name="T51" fmla="*/ 1 h 168"/>
                    <a:gd name="T52" fmla="*/ 2 w 54"/>
                    <a:gd name="T53" fmla="*/ 0 h 168"/>
                    <a:gd name="T54" fmla="*/ 3 w 54"/>
                    <a:gd name="T55" fmla="*/ 1 h 168"/>
                    <a:gd name="T56" fmla="*/ 3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3" y="1"/>
                      </a:moveTo>
                      <a:lnTo>
                        <a:pt x="3" y="1"/>
                      </a:lnTo>
                      <a:lnTo>
                        <a:pt x="50" y="24"/>
                      </a:lnTo>
                      <a:lnTo>
                        <a:pt x="50" y="24"/>
                      </a:lnTo>
                      <a:lnTo>
                        <a:pt x="52" y="26"/>
                      </a:lnTo>
                      <a:lnTo>
                        <a:pt x="53" y="29"/>
                      </a:lnTo>
                      <a:lnTo>
                        <a:pt x="53" y="29"/>
                      </a:lnTo>
                      <a:lnTo>
                        <a:pt x="54" y="88"/>
                      </a:lnTo>
                      <a:lnTo>
                        <a:pt x="54" y="88"/>
                      </a:lnTo>
                      <a:lnTo>
                        <a:pt x="54" y="145"/>
                      </a:lnTo>
                      <a:lnTo>
                        <a:pt x="54" y="145"/>
                      </a:lnTo>
                      <a:lnTo>
                        <a:pt x="53" y="149"/>
                      </a:lnTo>
                      <a:lnTo>
                        <a:pt x="51" y="151"/>
                      </a:lnTo>
                      <a:lnTo>
                        <a:pt x="51" y="151"/>
                      </a:lnTo>
                      <a:lnTo>
                        <a:pt x="3" y="168"/>
                      </a:lnTo>
                      <a:lnTo>
                        <a:pt x="3" y="168"/>
                      </a:lnTo>
                      <a:lnTo>
                        <a:pt x="2" y="168"/>
                      </a:lnTo>
                      <a:lnTo>
                        <a:pt x="1" y="167"/>
                      </a:lnTo>
                      <a:lnTo>
                        <a:pt x="0" y="166"/>
                      </a:lnTo>
                      <a:lnTo>
                        <a:pt x="0" y="164"/>
                      </a:lnTo>
                      <a:lnTo>
                        <a:pt x="0" y="164"/>
                      </a:lnTo>
                      <a:lnTo>
                        <a:pt x="0" y="84"/>
                      </a:lnTo>
                      <a:lnTo>
                        <a:pt x="0" y="84"/>
                      </a:lnTo>
                      <a:lnTo>
                        <a:pt x="0" y="4"/>
                      </a:lnTo>
                      <a:lnTo>
                        <a:pt x="0" y="4"/>
                      </a:lnTo>
                      <a:lnTo>
                        <a:pt x="1" y="1"/>
                      </a:lnTo>
                      <a:lnTo>
                        <a:pt x="2" y="0"/>
                      </a:lnTo>
                      <a:lnTo>
                        <a:pt x="3" y="1"/>
                      </a:lnTo>
                      <a:lnTo>
                        <a:pt x="3" y="1"/>
                      </a:lnTo>
                      <a:close/>
                    </a:path>
                  </a:pathLst>
                </a:custGeom>
                <a:solidFill>
                  <a:schemeClr val="tx1">
                    <a:lumMod val="50000"/>
                    <a:lumOff val="5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2" name="Freeform 329"/>
                <p:cNvSpPr>
                  <a:spLocks/>
                </p:cNvSpPr>
                <p:nvPr/>
              </p:nvSpPr>
              <p:spPr bwMode="auto">
                <a:xfrm>
                  <a:off x="639892" y="2327031"/>
                  <a:ext cx="139758" cy="117094"/>
                </a:xfrm>
                <a:custGeom>
                  <a:avLst/>
                  <a:gdLst>
                    <a:gd name="T0" fmla="*/ 1 w 37"/>
                    <a:gd name="T1" fmla="*/ 0 h 31"/>
                    <a:gd name="T2" fmla="*/ 1 w 37"/>
                    <a:gd name="T3" fmla="*/ 0 h 31"/>
                    <a:gd name="T4" fmla="*/ 35 w 37"/>
                    <a:gd name="T5" fmla="*/ 15 h 31"/>
                    <a:gd name="T6" fmla="*/ 35 w 37"/>
                    <a:gd name="T7" fmla="*/ 15 h 31"/>
                    <a:gd name="T8" fmla="*/ 37 w 37"/>
                    <a:gd name="T9" fmla="*/ 15 h 31"/>
                    <a:gd name="T10" fmla="*/ 37 w 37"/>
                    <a:gd name="T11" fmla="*/ 17 h 31"/>
                    <a:gd name="T12" fmla="*/ 37 w 37"/>
                    <a:gd name="T13" fmla="*/ 17 h 31"/>
                    <a:gd name="T14" fmla="*/ 37 w 37"/>
                    <a:gd name="T15" fmla="*/ 30 h 31"/>
                    <a:gd name="T16" fmla="*/ 37 w 37"/>
                    <a:gd name="T17" fmla="*/ 30 h 31"/>
                    <a:gd name="T18" fmla="*/ 37 w 37"/>
                    <a:gd name="T19" fmla="*/ 31 h 31"/>
                    <a:gd name="T20" fmla="*/ 36 w 37"/>
                    <a:gd name="T21" fmla="*/ 31 h 31"/>
                    <a:gd name="T22" fmla="*/ 36 w 37"/>
                    <a:gd name="T23" fmla="*/ 31 h 31"/>
                    <a:gd name="T24" fmla="*/ 1 w 37"/>
                    <a:gd name="T25" fmla="*/ 21 h 31"/>
                    <a:gd name="T26" fmla="*/ 1 w 37"/>
                    <a:gd name="T27" fmla="*/ 21 h 31"/>
                    <a:gd name="T28" fmla="*/ 0 w 37"/>
                    <a:gd name="T29" fmla="*/ 20 h 31"/>
                    <a:gd name="T30" fmla="*/ 0 w 37"/>
                    <a:gd name="T31" fmla="*/ 18 h 31"/>
                    <a:gd name="T32" fmla="*/ 0 w 37"/>
                    <a:gd name="T33" fmla="*/ 18 h 31"/>
                    <a:gd name="T34" fmla="*/ 0 w 37"/>
                    <a:gd name="T35" fmla="*/ 1 h 31"/>
                    <a:gd name="T36" fmla="*/ 0 w 37"/>
                    <a:gd name="T37" fmla="*/ 1 h 31"/>
                    <a:gd name="T38" fmla="*/ 0 w 37"/>
                    <a:gd name="T39" fmla="*/ 0 h 31"/>
                    <a:gd name="T40" fmla="*/ 1 w 37"/>
                    <a:gd name="T41" fmla="*/ 0 h 31"/>
                    <a:gd name="T42" fmla="*/ 1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1" y="0"/>
                      </a:moveTo>
                      <a:lnTo>
                        <a:pt x="1" y="0"/>
                      </a:lnTo>
                      <a:lnTo>
                        <a:pt x="35" y="15"/>
                      </a:lnTo>
                      <a:lnTo>
                        <a:pt x="35" y="15"/>
                      </a:lnTo>
                      <a:lnTo>
                        <a:pt x="37" y="15"/>
                      </a:lnTo>
                      <a:lnTo>
                        <a:pt x="37" y="17"/>
                      </a:lnTo>
                      <a:lnTo>
                        <a:pt x="37" y="17"/>
                      </a:lnTo>
                      <a:lnTo>
                        <a:pt x="37" y="30"/>
                      </a:lnTo>
                      <a:lnTo>
                        <a:pt x="37" y="30"/>
                      </a:lnTo>
                      <a:lnTo>
                        <a:pt x="37" y="31"/>
                      </a:lnTo>
                      <a:lnTo>
                        <a:pt x="36" y="31"/>
                      </a:lnTo>
                      <a:lnTo>
                        <a:pt x="36" y="31"/>
                      </a:lnTo>
                      <a:lnTo>
                        <a:pt x="1" y="21"/>
                      </a:lnTo>
                      <a:lnTo>
                        <a:pt x="1" y="21"/>
                      </a:lnTo>
                      <a:lnTo>
                        <a:pt x="0" y="20"/>
                      </a:lnTo>
                      <a:lnTo>
                        <a:pt x="0" y="18"/>
                      </a:lnTo>
                      <a:lnTo>
                        <a:pt x="0" y="18"/>
                      </a:lnTo>
                      <a:lnTo>
                        <a:pt x="0" y="1"/>
                      </a:lnTo>
                      <a:lnTo>
                        <a:pt x="0"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3" name="Freeform 330"/>
                <p:cNvSpPr>
                  <a:spLocks/>
                </p:cNvSpPr>
                <p:nvPr/>
              </p:nvSpPr>
              <p:spPr bwMode="auto">
                <a:xfrm>
                  <a:off x="639892" y="2432792"/>
                  <a:ext cx="139758" cy="101986"/>
                </a:xfrm>
                <a:custGeom>
                  <a:avLst/>
                  <a:gdLst>
                    <a:gd name="T0" fmla="*/ 1 w 37"/>
                    <a:gd name="T1" fmla="*/ 0 h 27"/>
                    <a:gd name="T2" fmla="*/ 1 w 37"/>
                    <a:gd name="T3" fmla="*/ 0 h 27"/>
                    <a:gd name="T4" fmla="*/ 36 w 37"/>
                    <a:gd name="T5" fmla="*/ 10 h 27"/>
                    <a:gd name="T6" fmla="*/ 36 w 37"/>
                    <a:gd name="T7" fmla="*/ 10 h 27"/>
                    <a:gd name="T8" fmla="*/ 37 w 37"/>
                    <a:gd name="T9" fmla="*/ 11 h 27"/>
                    <a:gd name="T10" fmla="*/ 37 w 37"/>
                    <a:gd name="T11" fmla="*/ 12 h 27"/>
                    <a:gd name="T12" fmla="*/ 37 w 37"/>
                    <a:gd name="T13" fmla="*/ 12 h 27"/>
                    <a:gd name="T14" fmla="*/ 37 w 37"/>
                    <a:gd name="T15" fmla="*/ 25 h 27"/>
                    <a:gd name="T16" fmla="*/ 37 w 37"/>
                    <a:gd name="T17" fmla="*/ 25 h 27"/>
                    <a:gd name="T18" fmla="*/ 37 w 37"/>
                    <a:gd name="T19" fmla="*/ 26 h 27"/>
                    <a:gd name="T20" fmla="*/ 36 w 37"/>
                    <a:gd name="T21" fmla="*/ 27 h 27"/>
                    <a:gd name="T22" fmla="*/ 36 w 37"/>
                    <a:gd name="T23" fmla="*/ 27 h 27"/>
                    <a:gd name="T24" fmla="*/ 1 w 37"/>
                    <a:gd name="T25" fmla="*/ 21 h 27"/>
                    <a:gd name="T26" fmla="*/ 1 w 37"/>
                    <a:gd name="T27" fmla="*/ 21 h 27"/>
                    <a:gd name="T28" fmla="*/ 0 w 37"/>
                    <a:gd name="T29" fmla="*/ 21 h 27"/>
                    <a:gd name="T30" fmla="*/ 0 w 37"/>
                    <a:gd name="T31" fmla="*/ 19 h 27"/>
                    <a:gd name="T32" fmla="*/ 0 w 37"/>
                    <a:gd name="T33" fmla="*/ 19 h 27"/>
                    <a:gd name="T34" fmla="*/ 0 w 37"/>
                    <a:gd name="T35" fmla="*/ 2 h 27"/>
                    <a:gd name="T36" fmla="*/ 0 w 37"/>
                    <a:gd name="T37" fmla="*/ 2 h 27"/>
                    <a:gd name="T38" fmla="*/ 0 w 37"/>
                    <a:gd name="T39" fmla="*/ 1 h 27"/>
                    <a:gd name="T40" fmla="*/ 1 w 37"/>
                    <a:gd name="T41" fmla="*/ 0 h 27"/>
                    <a:gd name="T42" fmla="*/ 1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1" y="0"/>
                      </a:moveTo>
                      <a:lnTo>
                        <a:pt x="1" y="0"/>
                      </a:lnTo>
                      <a:lnTo>
                        <a:pt x="36" y="10"/>
                      </a:lnTo>
                      <a:lnTo>
                        <a:pt x="36" y="10"/>
                      </a:lnTo>
                      <a:lnTo>
                        <a:pt x="37" y="11"/>
                      </a:lnTo>
                      <a:lnTo>
                        <a:pt x="37" y="12"/>
                      </a:lnTo>
                      <a:lnTo>
                        <a:pt x="37" y="12"/>
                      </a:lnTo>
                      <a:lnTo>
                        <a:pt x="37" y="25"/>
                      </a:lnTo>
                      <a:lnTo>
                        <a:pt x="37" y="25"/>
                      </a:lnTo>
                      <a:lnTo>
                        <a:pt x="37" y="26"/>
                      </a:lnTo>
                      <a:lnTo>
                        <a:pt x="36" y="27"/>
                      </a:lnTo>
                      <a:lnTo>
                        <a:pt x="36" y="27"/>
                      </a:lnTo>
                      <a:lnTo>
                        <a:pt x="1" y="21"/>
                      </a:lnTo>
                      <a:lnTo>
                        <a:pt x="1" y="21"/>
                      </a:lnTo>
                      <a:lnTo>
                        <a:pt x="0" y="21"/>
                      </a:lnTo>
                      <a:lnTo>
                        <a:pt x="0" y="19"/>
                      </a:lnTo>
                      <a:lnTo>
                        <a:pt x="0" y="19"/>
                      </a:lnTo>
                      <a:lnTo>
                        <a:pt x="0" y="2"/>
                      </a:lnTo>
                      <a:lnTo>
                        <a:pt x="0" y="2"/>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Freeform 331"/>
                <p:cNvSpPr>
                  <a:spLocks/>
                </p:cNvSpPr>
                <p:nvPr/>
              </p:nvSpPr>
              <p:spPr bwMode="auto">
                <a:xfrm>
                  <a:off x="639892" y="2542333"/>
                  <a:ext cx="139758" cy="79323"/>
                </a:xfrm>
                <a:custGeom>
                  <a:avLst/>
                  <a:gdLst>
                    <a:gd name="T0" fmla="*/ 1 w 37"/>
                    <a:gd name="T1" fmla="*/ 0 h 21"/>
                    <a:gd name="T2" fmla="*/ 1 w 37"/>
                    <a:gd name="T3" fmla="*/ 0 h 21"/>
                    <a:gd name="T4" fmla="*/ 36 w 37"/>
                    <a:gd name="T5" fmla="*/ 4 h 21"/>
                    <a:gd name="T6" fmla="*/ 36 w 37"/>
                    <a:gd name="T7" fmla="*/ 4 h 21"/>
                    <a:gd name="T8" fmla="*/ 37 w 37"/>
                    <a:gd name="T9" fmla="*/ 5 h 21"/>
                    <a:gd name="T10" fmla="*/ 37 w 37"/>
                    <a:gd name="T11" fmla="*/ 6 h 21"/>
                    <a:gd name="T12" fmla="*/ 37 w 37"/>
                    <a:gd name="T13" fmla="*/ 6 h 21"/>
                    <a:gd name="T14" fmla="*/ 37 w 37"/>
                    <a:gd name="T15" fmla="*/ 19 h 21"/>
                    <a:gd name="T16" fmla="*/ 37 w 37"/>
                    <a:gd name="T17" fmla="*/ 19 h 21"/>
                    <a:gd name="T18" fmla="*/ 37 w 37"/>
                    <a:gd name="T19" fmla="*/ 20 h 21"/>
                    <a:gd name="T20" fmla="*/ 36 w 37"/>
                    <a:gd name="T21" fmla="*/ 21 h 21"/>
                    <a:gd name="T22" fmla="*/ 36 w 37"/>
                    <a:gd name="T23" fmla="*/ 21 h 21"/>
                    <a:gd name="T24" fmla="*/ 1 w 37"/>
                    <a:gd name="T25" fmla="*/ 21 h 21"/>
                    <a:gd name="T26" fmla="*/ 1 w 37"/>
                    <a:gd name="T27" fmla="*/ 21 h 21"/>
                    <a:gd name="T28" fmla="*/ 0 w 37"/>
                    <a:gd name="T29" fmla="*/ 20 h 21"/>
                    <a:gd name="T30" fmla="*/ 0 w 37"/>
                    <a:gd name="T31" fmla="*/ 19 h 21"/>
                    <a:gd name="T32" fmla="*/ 0 w 37"/>
                    <a:gd name="T33" fmla="*/ 19 h 21"/>
                    <a:gd name="T34" fmla="*/ 0 w 37"/>
                    <a:gd name="T35" fmla="*/ 2 h 21"/>
                    <a:gd name="T36" fmla="*/ 0 w 37"/>
                    <a:gd name="T37" fmla="*/ 2 h 21"/>
                    <a:gd name="T38" fmla="*/ 0 w 37"/>
                    <a:gd name="T39" fmla="*/ 0 h 21"/>
                    <a:gd name="T40" fmla="*/ 1 w 37"/>
                    <a:gd name="T41" fmla="*/ 0 h 21"/>
                    <a:gd name="T42" fmla="*/ 1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0"/>
                      </a:moveTo>
                      <a:lnTo>
                        <a:pt x="1" y="0"/>
                      </a:lnTo>
                      <a:lnTo>
                        <a:pt x="36" y="4"/>
                      </a:lnTo>
                      <a:lnTo>
                        <a:pt x="36" y="4"/>
                      </a:lnTo>
                      <a:lnTo>
                        <a:pt x="37" y="5"/>
                      </a:lnTo>
                      <a:lnTo>
                        <a:pt x="37" y="6"/>
                      </a:lnTo>
                      <a:lnTo>
                        <a:pt x="37" y="6"/>
                      </a:lnTo>
                      <a:lnTo>
                        <a:pt x="37" y="19"/>
                      </a:lnTo>
                      <a:lnTo>
                        <a:pt x="37" y="19"/>
                      </a:lnTo>
                      <a:lnTo>
                        <a:pt x="37" y="20"/>
                      </a:lnTo>
                      <a:lnTo>
                        <a:pt x="36" y="21"/>
                      </a:lnTo>
                      <a:lnTo>
                        <a:pt x="36" y="21"/>
                      </a:lnTo>
                      <a:lnTo>
                        <a:pt x="1" y="21"/>
                      </a:lnTo>
                      <a:lnTo>
                        <a:pt x="1" y="21"/>
                      </a:lnTo>
                      <a:lnTo>
                        <a:pt x="0" y="20"/>
                      </a:lnTo>
                      <a:lnTo>
                        <a:pt x="0" y="19"/>
                      </a:lnTo>
                      <a:lnTo>
                        <a:pt x="0" y="19"/>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Freeform 332"/>
                <p:cNvSpPr>
                  <a:spLocks/>
                </p:cNvSpPr>
                <p:nvPr/>
              </p:nvSpPr>
              <p:spPr bwMode="auto">
                <a:xfrm>
                  <a:off x="639892" y="2648095"/>
                  <a:ext cx="139758" cy="79323"/>
                </a:xfrm>
                <a:custGeom>
                  <a:avLst/>
                  <a:gdLst>
                    <a:gd name="T0" fmla="*/ 1 w 37"/>
                    <a:gd name="T1" fmla="*/ 1 h 21"/>
                    <a:gd name="T2" fmla="*/ 1 w 37"/>
                    <a:gd name="T3" fmla="*/ 1 h 21"/>
                    <a:gd name="T4" fmla="*/ 36 w 37"/>
                    <a:gd name="T5" fmla="*/ 0 h 21"/>
                    <a:gd name="T6" fmla="*/ 36 w 37"/>
                    <a:gd name="T7" fmla="*/ 0 h 21"/>
                    <a:gd name="T8" fmla="*/ 37 w 37"/>
                    <a:gd name="T9" fmla="*/ 0 h 21"/>
                    <a:gd name="T10" fmla="*/ 37 w 37"/>
                    <a:gd name="T11" fmla="*/ 2 h 21"/>
                    <a:gd name="T12" fmla="*/ 37 w 37"/>
                    <a:gd name="T13" fmla="*/ 2 h 21"/>
                    <a:gd name="T14" fmla="*/ 37 w 37"/>
                    <a:gd name="T15" fmla="*/ 14 h 21"/>
                    <a:gd name="T16" fmla="*/ 37 w 37"/>
                    <a:gd name="T17" fmla="*/ 14 h 21"/>
                    <a:gd name="T18" fmla="*/ 37 w 37"/>
                    <a:gd name="T19" fmla="*/ 16 h 21"/>
                    <a:gd name="T20" fmla="*/ 36 w 37"/>
                    <a:gd name="T21" fmla="*/ 16 h 21"/>
                    <a:gd name="T22" fmla="*/ 36 w 37"/>
                    <a:gd name="T23" fmla="*/ 16 h 21"/>
                    <a:gd name="T24" fmla="*/ 1 w 37"/>
                    <a:gd name="T25" fmla="*/ 21 h 21"/>
                    <a:gd name="T26" fmla="*/ 1 w 37"/>
                    <a:gd name="T27" fmla="*/ 21 h 21"/>
                    <a:gd name="T28" fmla="*/ 0 w 37"/>
                    <a:gd name="T29" fmla="*/ 21 h 21"/>
                    <a:gd name="T30" fmla="*/ 0 w 37"/>
                    <a:gd name="T31" fmla="*/ 20 h 21"/>
                    <a:gd name="T32" fmla="*/ 0 w 37"/>
                    <a:gd name="T33" fmla="*/ 20 h 21"/>
                    <a:gd name="T34" fmla="*/ 0 w 37"/>
                    <a:gd name="T35" fmla="*/ 3 h 21"/>
                    <a:gd name="T36" fmla="*/ 0 w 37"/>
                    <a:gd name="T37" fmla="*/ 3 h 21"/>
                    <a:gd name="T38" fmla="*/ 0 w 37"/>
                    <a:gd name="T39" fmla="*/ 2 h 21"/>
                    <a:gd name="T40" fmla="*/ 1 w 37"/>
                    <a:gd name="T41" fmla="*/ 1 h 21"/>
                    <a:gd name="T42" fmla="*/ 1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1"/>
                      </a:moveTo>
                      <a:lnTo>
                        <a:pt x="1" y="1"/>
                      </a:lnTo>
                      <a:lnTo>
                        <a:pt x="36" y="0"/>
                      </a:lnTo>
                      <a:lnTo>
                        <a:pt x="36" y="0"/>
                      </a:lnTo>
                      <a:lnTo>
                        <a:pt x="37" y="0"/>
                      </a:lnTo>
                      <a:lnTo>
                        <a:pt x="37" y="2"/>
                      </a:lnTo>
                      <a:lnTo>
                        <a:pt x="37" y="2"/>
                      </a:lnTo>
                      <a:lnTo>
                        <a:pt x="37" y="14"/>
                      </a:lnTo>
                      <a:lnTo>
                        <a:pt x="37" y="14"/>
                      </a:lnTo>
                      <a:lnTo>
                        <a:pt x="37" y="16"/>
                      </a:lnTo>
                      <a:lnTo>
                        <a:pt x="36" y="16"/>
                      </a:lnTo>
                      <a:lnTo>
                        <a:pt x="36" y="16"/>
                      </a:lnTo>
                      <a:lnTo>
                        <a:pt x="1" y="21"/>
                      </a:lnTo>
                      <a:lnTo>
                        <a:pt x="1" y="21"/>
                      </a:lnTo>
                      <a:lnTo>
                        <a:pt x="0" y="21"/>
                      </a:lnTo>
                      <a:lnTo>
                        <a:pt x="0" y="20"/>
                      </a:lnTo>
                      <a:lnTo>
                        <a:pt x="0" y="20"/>
                      </a:lnTo>
                      <a:lnTo>
                        <a:pt x="0" y="3"/>
                      </a:lnTo>
                      <a:lnTo>
                        <a:pt x="0" y="3"/>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Freeform 333"/>
                <p:cNvSpPr>
                  <a:spLocks/>
                </p:cNvSpPr>
                <p:nvPr/>
              </p:nvSpPr>
              <p:spPr bwMode="auto">
                <a:xfrm>
                  <a:off x="639892" y="2746302"/>
                  <a:ext cx="139758" cy="49105"/>
                </a:xfrm>
                <a:custGeom>
                  <a:avLst/>
                  <a:gdLst>
                    <a:gd name="T0" fmla="*/ 1 w 37"/>
                    <a:gd name="T1" fmla="*/ 7 h 13"/>
                    <a:gd name="T2" fmla="*/ 1 w 37"/>
                    <a:gd name="T3" fmla="*/ 7 h 13"/>
                    <a:gd name="T4" fmla="*/ 36 w 37"/>
                    <a:gd name="T5" fmla="*/ 0 h 13"/>
                    <a:gd name="T6" fmla="*/ 36 w 37"/>
                    <a:gd name="T7" fmla="*/ 0 h 13"/>
                    <a:gd name="T8" fmla="*/ 37 w 37"/>
                    <a:gd name="T9" fmla="*/ 0 h 13"/>
                    <a:gd name="T10" fmla="*/ 37 w 37"/>
                    <a:gd name="T11" fmla="*/ 2 h 13"/>
                    <a:gd name="T12" fmla="*/ 37 w 37"/>
                    <a:gd name="T13" fmla="*/ 2 h 13"/>
                    <a:gd name="T14" fmla="*/ 37 w 37"/>
                    <a:gd name="T15" fmla="*/ 3 h 13"/>
                    <a:gd name="T16" fmla="*/ 37 w 37"/>
                    <a:gd name="T17" fmla="*/ 3 h 13"/>
                    <a:gd name="T18" fmla="*/ 37 w 37"/>
                    <a:gd name="T19" fmla="*/ 4 h 13"/>
                    <a:gd name="T20" fmla="*/ 36 w 37"/>
                    <a:gd name="T21" fmla="*/ 5 h 13"/>
                    <a:gd name="T22" fmla="*/ 36 w 37"/>
                    <a:gd name="T23" fmla="*/ 5 h 13"/>
                    <a:gd name="T24" fmla="*/ 1 w 37"/>
                    <a:gd name="T25" fmla="*/ 13 h 13"/>
                    <a:gd name="T26" fmla="*/ 1 w 37"/>
                    <a:gd name="T27" fmla="*/ 13 h 13"/>
                    <a:gd name="T28" fmla="*/ 0 w 37"/>
                    <a:gd name="T29" fmla="*/ 13 h 13"/>
                    <a:gd name="T30" fmla="*/ 0 w 37"/>
                    <a:gd name="T31" fmla="*/ 11 h 13"/>
                    <a:gd name="T32" fmla="*/ 0 w 37"/>
                    <a:gd name="T33" fmla="*/ 11 h 13"/>
                    <a:gd name="T34" fmla="*/ 0 w 37"/>
                    <a:gd name="T35" fmla="*/ 10 h 13"/>
                    <a:gd name="T36" fmla="*/ 0 w 37"/>
                    <a:gd name="T37" fmla="*/ 10 h 13"/>
                    <a:gd name="T38" fmla="*/ 0 w 37"/>
                    <a:gd name="T39" fmla="*/ 8 h 13"/>
                    <a:gd name="T40" fmla="*/ 1 w 37"/>
                    <a:gd name="T41" fmla="*/ 7 h 13"/>
                    <a:gd name="T42" fmla="*/ 1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1" y="7"/>
                      </a:moveTo>
                      <a:lnTo>
                        <a:pt x="1" y="7"/>
                      </a:lnTo>
                      <a:lnTo>
                        <a:pt x="36" y="0"/>
                      </a:lnTo>
                      <a:lnTo>
                        <a:pt x="36" y="0"/>
                      </a:lnTo>
                      <a:lnTo>
                        <a:pt x="37" y="0"/>
                      </a:lnTo>
                      <a:lnTo>
                        <a:pt x="37" y="2"/>
                      </a:lnTo>
                      <a:lnTo>
                        <a:pt x="37" y="2"/>
                      </a:lnTo>
                      <a:lnTo>
                        <a:pt x="37" y="3"/>
                      </a:lnTo>
                      <a:lnTo>
                        <a:pt x="37" y="3"/>
                      </a:lnTo>
                      <a:lnTo>
                        <a:pt x="37" y="4"/>
                      </a:lnTo>
                      <a:lnTo>
                        <a:pt x="36" y="5"/>
                      </a:lnTo>
                      <a:lnTo>
                        <a:pt x="36" y="5"/>
                      </a:lnTo>
                      <a:lnTo>
                        <a:pt x="1" y="13"/>
                      </a:lnTo>
                      <a:lnTo>
                        <a:pt x="1" y="13"/>
                      </a:lnTo>
                      <a:lnTo>
                        <a:pt x="0" y="13"/>
                      </a:lnTo>
                      <a:lnTo>
                        <a:pt x="0" y="11"/>
                      </a:lnTo>
                      <a:lnTo>
                        <a:pt x="0" y="11"/>
                      </a:lnTo>
                      <a:lnTo>
                        <a:pt x="0" y="10"/>
                      </a:lnTo>
                      <a:lnTo>
                        <a:pt x="0" y="10"/>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7" name="Freeform 334"/>
                <p:cNvSpPr>
                  <a:spLocks/>
                </p:cNvSpPr>
                <p:nvPr/>
              </p:nvSpPr>
              <p:spPr bwMode="auto">
                <a:xfrm>
                  <a:off x="639892" y="2776519"/>
                  <a:ext cx="139758" cy="60435"/>
                </a:xfrm>
                <a:custGeom>
                  <a:avLst/>
                  <a:gdLst>
                    <a:gd name="T0" fmla="*/ 1 w 37"/>
                    <a:gd name="T1" fmla="*/ 9 h 16"/>
                    <a:gd name="T2" fmla="*/ 1 w 37"/>
                    <a:gd name="T3" fmla="*/ 9 h 16"/>
                    <a:gd name="T4" fmla="*/ 36 w 37"/>
                    <a:gd name="T5" fmla="*/ 0 h 16"/>
                    <a:gd name="T6" fmla="*/ 36 w 37"/>
                    <a:gd name="T7" fmla="*/ 0 h 16"/>
                    <a:gd name="T8" fmla="*/ 37 w 37"/>
                    <a:gd name="T9" fmla="*/ 1 h 16"/>
                    <a:gd name="T10" fmla="*/ 37 w 37"/>
                    <a:gd name="T11" fmla="*/ 2 h 16"/>
                    <a:gd name="T12" fmla="*/ 37 w 37"/>
                    <a:gd name="T13" fmla="*/ 2 h 16"/>
                    <a:gd name="T14" fmla="*/ 37 w 37"/>
                    <a:gd name="T15" fmla="*/ 3 h 16"/>
                    <a:gd name="T16" fmla="*/ 37 w 37"/>
                    <a:gd name="T17" fmla="*/ 3 h 16"/>
                    <a:gd name="T18" fmla="*/ 37 w 37"/>
                    <a:gd name="T19" fmla="*/ 4 h 16"/>
                    <a:gd name="T20" fmla="*/ 36 w 37"/>
                    <a:gd name="T21" fmla="*/ 5 h 16"/>
                    <a:gd name="T22" fmla="*/ 36 w 37"/>
                    <a:gd name="T23" fmla="*/ 5 h 16"/>
                    <a:gd name="T24" fmla="*/ 1 w 37"/>
                    <a:gd name="T25" fmla="*/ 16 h 16"/>
                    <a:gd name="T26" fmla="*/ 1 w 37"/>
                    <a:gd name="T27" fmla="*/ 16 h 16"/>
                    <a:gd name="T28" fmla="*/ 0 w 37"/>
                    <a:gd name="T29" fmla="*/ 16 h 16"/>
                    <a:gd name="T30" fmla="*/ 0 w 37"/>
                    <a:gd name="T31" fmla="*/ 14 h 16"/>
                    <a:gd name="T32" fmla="*/ 0 w 37"/>
                    <a:gd name="T33" fmla="*/ 14 h 16"/>
                    <a:gd name="T34" fmla="*/ 0 w 37"/>
                    <a:gd name="T35" fmla="*/ 13 h 16"/>
                    <a:gd name="T36" fmla="*/ 0 w 37"/>
                    <a:gd name="T37" fmla="*/ 13 h 16"/>
                    <a:gd name="T38" fmla="*/ 0 w 37"/>
                    <a:gd name="T39" fmla="*/ 10 h 16"/>
                    <a:gd name="T40" fmla="*/ 1 w 37"/>
                    <a:gd name="T41" fmla="*/ 9 h 16"/>
                    <a:gd name="T42" fmla="*/ 1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1" y="9"/>
                      </a:moveTo>
                      <a:lnTo>
                        <a:pt x="1" y="9"/>
                      </a:lnTo>
                      <a:lnTo>
                        <a:pt x="36" y="0"/>
                      </a:lnTo>
                      <a:lnTo>
                        <a:pt x="36" y="0"/>
                      </a:lnTo>
                      <a:lnTo>
                        <a:pt x="37" y="1"/>
                      </a:lnTo>
                      <a:lnTo>
                        <a:pt x="37" y="2"/>
                      </a:lnTo>
                      <a:lnTo>
                        <a:pt x="37" y="2"/>
                      </a:lnTo>
                      <a:lnTo>
                        <a:pt x="37" y="3"/>
                      </a:lnTo>
                      <a:lnTo>
                        <a:pt x="37" y="3"/>
                      </a:lnTo>
                      <a:lnTo>
                        <a:pt x="37" y="4"/>
                      </a:lnTo>
                      <a:lnTo>
                        <a:pt x="36" y="5"/>
                      </a:lnTo>
                      <a:lnTo>
                        <a:pt x="36" y="5"/>
                      </a:lnTo>
                      <a:lnTo>
                        <a:pt x="1" y="16"/>
                      </a:lnTo>
                      <a:lnTo>
                        <a:pt x="1" y="16"/>
                      </a:lnTo>
                      <a:lnTo>
                        <a:pt x="0" y="16"/>
                      </a:lnTo>
                      <a:lnTo>
                        <a:pt x="0" y="14"/>
                      </a:lnTo>
                      <a:lnTo>
                        <a:pt x="0" y="14"/>
                      </a:lnTo>
                      <a:lnTo>
                        <a:pt x="0" y="13"/>
                      </a:lnTo>
                      <a:lnTo>
                        <a:pt x="0" y="13"/>
                      </a:lnTo>
                      <a:lnTo>
                        <a:pt x="0" y="10"/>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8" name="Freeform 335"/>
                <p:cNvSpPr>
                  <a:spLocks/>
                </p:cNvSpPr>
                <p:nvPr/>
              </p:nvSpPr>
              <p:spPr bwMode="auto">
                <a:xfrm>
                  <a:off x="-678353" y="1786892"/>
                  <a:ext cx="385275" cy="1454225"/>
                </a:xfrm>
                <a:custGeom>
                  <a:avLst/>
                  <a:gdLst>
                    <a:gd name="T0" fmla="*/ 102 w 102"/>
                    <a:gd name="T1" fmla="*/ 385 h 385"/>
                    <a:gd name="T2" fmla="*/ 0 w 102"/>
                    <a:gd name="T3" fmla="*/ 380 h 385"/>
                    <a:gd name="T4" fmla="*/ 0 w 102"/>
                    <a:gd name="T5" fmla="*/ 0 h 385"/>
                    <a:gd name="T6" fmla="*/ 102 w 102"/>
                    <a:gd name="T7" fmla="*/ 2 h 385"/>
                    <a:gd name="T8" fmla="*/ 102 w 102"/>
                    <a:gd name="T9" fmla="*/ 385 h 385"/>
                  </a:gdLst>
                  <a:ahLst/>
                  <a:cxnLst>
                    <a:cxn ang="0">
                      <a:pos x="T0" y="T1"/>
                    </a:cxn>
                    <a:cxn ang="0">
                      <a:pos x="T2" y="T3"/>
                    </a:cxn>
                    <a:cxn ang="0">
                      <a:pos x="T4" y="T5"/>
                    </a:cxn>
                    <a:cxn ang="0">
                      <a:pos x="T6" y="T7"/>
                    </a:cxn>
                    <a:cxn ang="0">
                      <a:pos x="T8" y="T9"/>
                    </a:cxn>
                  </a:cxnLst>
                  <a:rect l="0" t="0" r="r" b="b"/>
                  <a:pathLst>
                    <a:path w="102" h="385">
                      <a:moveTo>
                        <a:pt x="102" y="385"/>
                      </a:moveTo>
                      <a:lnTo>
                        <a:pt x="0" y="380"/>
                      </a:lnTo>
                      <a:lnTo>
                        <a:pt x="0" y="0"/>
                      </a:lnTo>
                      <a:lnTo>
                        <a:pt x="102" y="2"/>
                      </a:lnTo>
                      <a:lnTo>
                        <a:pt x="102" y="385"/>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7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sp>
          <p:nvSpPr>
            <p:cNvPr id="80" name="矩形 79"/>
            <p:cNvSpPr/>
            <p:nvPr/>
          </p:nvSpPr>
          <p:spPr>
            <a:xfrm>
              <a:off x="2951812" y="1204696"/>
              <a:ext cx="1229831" cy="782376"/>
            </a:xfrm>
            <a:prstGeom prst="rect">
              <a:avLst/>
            </a:prstGeom>
          </p:spPr>
          <p:txBody>
            <a:bodyPr wrap="square" lIns="91395" tIns="45698" rIns="91395" bIns="45698">
              <a:spAutoFit/>
            </a:bodyPr>
            <a:lstStyle/>
            <a:p>
              <a:pPr lvl="0" fontAlgn="ctr">
                <a:defRPr/>
              </a:pPr>
              <a:r>
                <a:rPr lang="en-US" altLang="zh-CN" sz="1600" b="1" dirty="0">
                  <a:solidFill>
                    <a:prstClr val="black"/>
                  </a:solidFill>
                  <a:latin typeface="Huawei Sans" panose="020C0503030203020204" pitchFamily="34" charset="0"/>
                </a:rPr>
                <a:t>24/7</a:t>
              </a:r>
              <a:endParaRPr lang="en-US" altLang="zh-CN" sz="1400" b="1" dirty="0">
                <a:solidFill>
                  <a:prstClr val="black"/>
                </a:solidFill>
                <a:latin typeface="Huawei Sans" panose="020C0503030203020204" pitchFamily="34" charset="0"/>
              </a:endParaRPr>
            </a:p>
            <a:p>
              <a:pPr lvl="0" fontAlgn="ctr">
                <a:defRPr/>
              </a:pPr>
              <a:r>
                <a:rPr lang="en-US" altLang="zh-CN" sz="1200" dirty="0">
                  <a:solidFill>
                    <a:prstClr val="black"/>
                  </a:solidFill>
                  <a:latin typeface="Huawei Sans" panose="020C0503030203020204" pitchFamily="34" charset="0"/>
                </a:rPr>
                <a:t>Always-on services for all things connected </a:t>
              </a:r>
            </a:p>
          </p:txBody>
        </p:sp>
        <p:sp>
          <p:nvSpPr>
            <p:cNvPr id="81" name="矩形 80"/>
            <p:cNvSpPr/>
            <p:nvPr/>
          </p:nvSpPr>
          <p:spPr>
            <a:xfrm>
              <a:off x="4627256" y="1204696"/>
              <a:ext cx="1748050" cy="782650"/>
            </a:xfrm>
            <a:prstGeom prst="rect">
              <a:avLst/>
            </a:prstGeom>
          </p:spPr>
          <p:txBody>
            <a:bodyPr wrap="square" lIns="91395" tIns="45698" rIns="91395" bIns="45698">
              <a:spAutoFit/>
            </a:bodyPr>
            <a:lstStyle/>
            <a:p>
              <a:pPr lvl="0" fontAlgn="ctr"/>
              <a:r>
                <a:rPr lang="en-US" altLang="zh-CN" sz="1600" b="1" dirty="0">
                  <a:solidFill>
                    <a:prstClr val="black"/>
                  </a:solidFill>
                  <a:uFill>
                    <a:solidFill>
                      <a:srgbClr val="FFCA00"/>
                    </a:solidFill>
                  </a:uFill>
                  <a:latin typeface="Huawei Sans" panose="020C0503030203020204" pitchFamily="34" charset="0"/>
                  <a:cs typeface="+mn-ea"/>
                  <a:sym typeface="+mn-lt"/>
                </a:rPr>
                <a:t>µs-level</a:t>
              </a:r>
              <a:endParaRPr lang="en-US" altLang="zh-CN" sz="1400" b="1" dirty="0">
                <a:solidFill>
                  <a:prstClr val="black"/>
                </a:solidFill>
                <a:uFill>
                  <a:solidFill>
                    <a:srgbClr val="FFCA00"/>
                  </a:solidFill>
                </a:uFill>
                <a:latin typeface="Huawei Sans" panose="020C0503030203020204" pitchFamily="34" charset="0"/>
                <a:cs typeface="+mn-ea"/>
                <a:sym typeface="+mn-lt"/>
              </a:endParaRPr>
            </a:p>
            <a:p>
              <a:pPr lvl="0" fontAlgn="ctr"/>
              <a:r>
                <a:rPr lang="en-US" altLang="zh-CN" sz="1200" dirty="0">
                  <a:solidFill>
                    <a:prstClr val="black"/>
                  </a:solidFill>
                  <a:uFill>
                    <a:solidFill>
                      <a:srgbClr val="FFCA00"/>
                    </a:solidFill>
                  </a:uFill>
                  <a:latin typeface="Huawei Sans" panose="020C0503030203020204" pitchFamily="34" charset="0"/>
                  <a:cs typeface="+mn-ea"/>
                  <a:sym typeface="+mn-lt"/>
                </a:rPr>
                <a:t>Real-time, high-speed processing of production transactions in the 5G era</a:t>
              </a:r>
            </a:p>
          </p:txBody>
        </p:sp>
        <p:sp>
          <p:nvSpPr>
            <p:cNvPr id="82" name="矩形 81"/>
            <p:cNvSpPr/>
            <p:nvPr/>
          </p:nvSpPr>
          <p:spPr>
            <a:xfrm>
              <a:off x="3073780" y="4144396"/>
              <a:ext cx="1509073" cy="1457268"/>
            </a:xfrm>
            <a:prstGeom prst="rect">
              <a:avLst/>
            </a:prstGeom>
          </p:spPr>
          <p:txBody>
            <a:bodyPr wrap="square" lIns="91395" tIns="45698" rIns="91395" bIns="45698">
              <a:spAutoFit/>
            </a:bodyPr>
            <a:lstStyle/>
            <a:p>
              <a:pPr>
                <a:defRPr/>
              </a:pPr>
              <a:r>
                <a:rPr lang="en-US" altLang="zh-CN" sz="1600" b="1" dirty="0">
                  <a:uFill>
                    <a:solidFill>
                      <a:srgbClr val="FFCA00"/>
                    </a:solidFill>
                  </a:uFill>
                  <a:latin typeface="Huawei Sans" panose="020C0503030203020204" pitchFamily="34" charset="0"/>
                  <a:cs typeface="+mn-ea"/>
                  <a:sym typeface="+mn-lt"/>
                </a:rPr>
                <a:t>EB-level</a:t>
              </a:r>
              <a:endParaRPr lang="en-US" altLang="zh-CN" sz="1400" b="1" dirty="0">
                <a:uFill>
                  <a:solidFill>
                    <a:srgbClr val="FFCA00"/>
                  </a:solidFill>
                </a:u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lvl="0" fontAlgn="ctr">
                <a:defRPr/>
              </a:pPr>
              <a:r>
                <a:rPr lang="en-US" altLang="zh-CN" sz="1200" dirty="0">
                  <a:latin typeface="Huawei Sans" panose="020C0503030203020204" pitchFamily="34" charset="0"/>
                </a:rPr>
                <a:t>Data monetized as assets and intelligent storage tiering, turning cold data to warm data to mine data value </a:t>
              </a:r>
            </a:p>
            <a:p>
              <a:pPr lvl="0">
                <a:defRPr/>
              </a:pP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椭圆 82"/>
            <p:cNvSpPr/>
            <p:nvPr/>
          </p:nvSpPr>
          <p:spPr>
            <a:xfrm>
              <a:off x="3210562" y="1997423"/>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R</a:t>
              </a:r>
              <a:r>
                <a:rPr lang="en-US" altLang="zh-CN" sz="1400" b="1" dirty="0">
                  <a:solidFill>
                    <a:schemeClr val="bg1"/>
                  </a:solidFill>
                  <a:latin typeface="Huawei Sans" panose="020C0503030203020204" pitchFamily="34" charset="0"/>
                  <a:cs typeface="Arial" pitchFamily="34" charset="0"/>
                </a:rPr>
                <a:t>eliable</a:t>
              </a:r>
            </a:p>
          </p:txBody>
        </p:sp>
        <p:sp>
          <p:nvSpPr>
            <p:cNvPr id="84" name="椭圆 83"/>
            <p:cNvSpPr/>
            <p:nvPr/>
          </p:nvSpPr>
          <p:spPr>
            <a:xfrm>
              <a:off x="5122019" y="1985653"/>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Fast</a:t>
              </a:r>
            </a:p>
          </p:txBody>
        </p:sp>
        <p:sp>
          <p:nvSpPr>
            <p:cNvPr id="85" name="椭圆 84"/>
            <p:cNvSpPr/>
            <p:nvPr/>
          </p:nvSpPr>
          <p:spPr>
            <a:xfrm>
              <a:off x="3210562" y="3311499"/>
              <a:ext cx="864000"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Large</a:t>
              </a:r>
            </a:p>
          </p:txBody>
        </p:sp>
        <p:sp>
          <p:nvSpPr>
            <p:cNvPr id="86" name="椭圆 85"/>
            <p:cNvSpPr/>
            <p:nvPr/>
          </p:nvSpPr>
          <p:spPr>
            <a:xfrm>
              <a:off x="5150561" y="3337517"/>
              <a:ext cx="908002" cy="864000"/>
            </a:xfrm>
            <a:prstGeom prst="ellipse">
              <a:avLst/>
            </a:prstGeom>
            <a:solidFill>
              <a:srgbClr val="AFD89C"/>
            </a:solidFill>
            <a:ln w="76200">
              <a:noFill/>
              <a:prstDash val="solid"/>
            </a:ln>
            <a:effectLst/>
          </p:spPr>
          <p:txBody>
            <a:bodyPr vert="horz" wrap="square" lIns="0" tIns="0" rIns="0" bIns="0" rtlCol="0" anchor="ctr" anchorCtr="0" compatLnSpc="1">
              <a:noAutofit/>
            </a:bodyPr>
            <a:lstStyle/>
            <a:p>
              <a:pPr algn="ctr" fontAlgn="ctr">
                <a:lnSpc>
                  <a:spcPts val="2199"/>
                </a:lnSpc>
              </a:pPr>
              <a:r>
                <a:rPr lang="en-US" altLang="zh-CN" sz="1400" b="1" dirty="0">
                  <a:solidFill>
                    <a:schemeClr val="bg1"/>
                  </a:solidFill>
                  <a:latin typeface="Huawei Sans" panose="020C0503030203020204" pitchFamily="34" charset="0"/>
                  <a:cs typeface="Arial" pitchFamily="34" charset="0"/>
                </a:rPr>
                <a:t>Efficient</a:t>
              </a:r>
            </a:p>
          </p:txBody>
        </p:sp>
        <p:sp>
          <p:nvSpPr>
            <p:cNvPr id="87" name="矩形 86"/>
            <p:cNvSpPr/>
            <p:nvPr/>
          </p:nvSpPr>
          <p:spPr>
            <a:xfrm>
              <a:off x="5090943" y="4155501"/>
              <a:ext cx="1479995" cy="1295333"/>
            </a:xfrm>
            <a:prstGeom prst="rect">
              <a:avLst/>
            </a:prstGeom>
          </p:spPr>
          <p:txBody>
            <a:bodyPr wrap="square" lIns="91395" tIns="45698" rIns="91395" bIns="45698">
              <a:spAutoFit/>
            </a:bodyPr>
            <a:lstStyle/>
            <a:p>
              <a:pPr lvl="0" fontAlgn="ctr">
                <a:defRPr/>
              </a:pPr>
              <a:r>
                <a:rPr lang="en-US" altLang="zh-CN" sz="1600" b="1" dirty="0">
                  <a:latin typeface="Huawei Sans" panose="020C0503030203020204" pitchFamily="34" charset="0"/>
                </a:rPr>
                <a:t>TCO reduction</a:t>
              </a:r>
            </a:p>
            <a:p>
              <a:pPr lvl="0">
                <a:defRP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Edge-center-cloud synergy, minimizing the per-bit data cost and maximizing the value</a:t>
              </a:r>
            </a:p>
            <a:p>
              <a:pPr lvl="0">
                <a:defRPr/>
              </a:pPr>
              <a:endParaRPr lang="en-US" altLang="zh-CN" sz="1399"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0" name="组合 129"/>
          <p:cNvGrpSpPr/>
          <p:nvPr/>
        </p:nvGrpSpPr>
        <p:grpSpPr>
          <a:xfrm>
            <a:off x="1822768" y="1660827"/>
            <a:ext cx="3638129" cy="3561433"/>
            <a:chOff x="1822768" y="1660827"/>
            <a:chExt cx="3638129" cy="3561433"/>
          </a:xfrm>
        </p:grpSpPr>
        <p:sp>
          <p:nvSpPr>
            <p:cNvPr id="3" name="椭圆 2"/>
            <p:cNvSpPr/>
            <p:nvPr/>
          </p:nvSpPr>
          <p:spPr>
            <a:xfrm>
              <a:off x="1822768" y="1660827"/>
              <a:ext cx="3531568" cy="3561433"/>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椭圆 3"/>
            <p:cNvSpPr/>
            <p:nvPr/>
          </p:nvSpPr>
          <p:spPr>
            <a:xfrm>
              <a:off x="2126644" y="1917605"/>
              <a:ext cx="2939838" cy="3038369"/>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椭圆 4"/>
            <p:cNvSpPr/>
            <p:nvPr/>
          </p:nvSpPr>
          <p:spPr>
            <a:xfrm>
              <a:off x="2452129" y="2210244"/>
              <a:ext cx="2325711" cy="2471750"/>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椭圆 5"/>
            <p:cNvSpPr/>
            <p:nvPr/>
          </p:nvSpPr>
          <p:spPr>
            <a:xfrm>
              <a:off x="2779404" y="2568154"/>
              <a:ext cx="1684594" cy="1780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9">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Freeform 299"/>
            <p:cNvSpPr>
              <a:spLocks/>
            </p:cNvSpPr>
            <p:nvPr/>
          </p:nvSpPr>
          <p:spPr bwMode="auto">
            <a:xfrm>
              <a:off x="3437419" y="2882829"/>
              <a:ext cx="163472" cy="119915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 name="T52" fmla="*/ 0 w 56"/>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lnTo>
                    <a:pt x="0" y="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300"/>
            <p:cNvSpPr>
              <a:spLocks/>
            </p:cNvSpPr>
            <p:nvPr/>
          </p:nvSpPr>
          <p:spPr bwMode="auto">
            <a:xfrm>
              <a:off x="3437419" y="2882829"/>
              <a:ext cx="163472" cy="1199157"/>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Freeform 301"/>
            <p:cNvSpPr>
              <a:spLocks/>
            </p:cNvSpPr>
            <p:nvPr/>
          </p:nvSpPr>
          <p:spPr bwMode="auto">
            <a:xfrm>
              <a:off x="3466608" y="2999284"/>
              <a:ext cx="108010" cy="185697"/>
            </a:xfrm>
            <a:custGeom>
              <a:avLst/>
              <a:gdLst>
                <a:gd name="T0" fmla="*/ 2 w 37"/>
                <a:gd name="T1" fmla="*/ 0 h 59"/>
                <a:gd name="T2" fmla="*/ 2 w 37"/>
                <a:gd name="T3" fmla="*/ 0 h 59"/>
                <a:gd name="T4" fmla="*/ 36 w 37"/>
                <a:gd name="T5" fmla="*/ 13 h 59"/>
                <a:gd name="T6" fmla="*/ 36 w 37"/>
                <a:gd name="T7" fmla="*/ 13 h 59"/>
                <a:gd name="T8" fmla="*/ 37 w 37"/>
                <a:gd name="T9" fmla="*/ 15 h 59"/>
                <a:gd name="T10" fmla="*/ 37 w 37"/>
                <a:gd name="T11" fmla="*/ 19 h 59"/>
                <a:gd name="T12" fmla="*/ 37 w 37"/>
                <a:gd name="T13" fmla="*/ 19 h 59"/>
                <a:gd name="T14" fmla="*/ 37 w 37"/>
                <a:gd name="T15" fmla="*/ 54 h 59"/>
                <a:gd name="T16" fmla="*/ 37 w 37"/>
                <a:gd name="T17" fmla="*/ 54 h 59"/>
                <a:gd name="T18" fmla="*/ 37 w 37"/>
                <a:gd name="T19" fmla="*/ 58 h 59"/>
                <a:gd name="T20" fmla="*/ 34 w 37"/>
                <a:gd name="T21" fmla="*/ 59 h 59"/>
                <a:gd name="T22" fmla="*/ 34 w 37"/>
                <a:gd name="T23" fmla="*/ 59 h 59"/>
                <a:gd name="T24" fmla="*/ 1 w 37"/>
                <a:gd name="T25" fmla="*/ 48 h 59"/>
                <a:gd name="T26" fmla="*/ 1 w 37"/>
                <a:gd name="T27" fmla="*/ 48 h 59"/>
                <a:gd name="T28" fmla="*/ 0 w 37"/>
                <a:gd name="T29" fmla="*/ 47 h 59"/>
                <a:gd name="T30" fmla="*/ 0 w 37"/>
                <a:gd name="T31" fmla="*/ 42 h 59"/>
                <a:gd name="T32" fmla="*/ 0 w 37"/>
                <a:gd name="T33" fmla="*/ 42 h 59"/>
                <a:gd name="T34" fmla="*/ 0 w 37"/>
                <a:gd name="T35" fmla="*/ 4 h 59"/>
                <a:gd name="T36" fmla="*/ 0 w 37"/>
                <a:gd name="T37" fmla="*/ 4 h 59"/>
                <a:gd name="T38" fmla="*/ 1 w 37"/>
                <a:gd name="T39" fmla="*/ 1 h 59"/>
                <a:gd name="T40" fmla="*/ 1 w 37"/>
                <a:gd name="T41" fmla="*/ 0 h 59"/>
                <a:gd name="T42" fmla="*/ 2 w 37"/>
                <a:gd name="T43" fmla="*/ 0 h 59"/>
                <a:gd name="T44" fmla="*/ 2 w 37"/>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9">
                  <a:moveTo>
                    <a:pt x="2" y="0"/>
                  </a:moveTo>
                  <a:lnTo>
                    <a:pt x="2" y="0"/>
                  </a:lnTo>
                  <a:lnTo>
                    <a:pt x="36" y="13"/>
                  </a:lnTo>
                  <a:lnTo>
                    <a:pt x="36" y="13"/>
                  </a:lnTo>
                  <a:lnTo>
                    <a:pt x="37" y="15"/>
                  </a:lnTo>
                  <a:lnTo>
                    <a:pt x="37" y="19"/>
                  </a:lnTo>
                  <a:lnTo>
                    <a:pt x="37" y="19"/>
                  </a:lnTo>
                  <a:lnTo>
                    <a:pt x="37" y="54"/>
                  </a:lnTo>
                  <a:lnTo>
                    <a:pt x="37" y="54"/>
                  </a:lnTo>
                  <a:lnTo>
                    <a:pt x="37" y="58"/>
                  </a:lnTo>
                  <a:lnTo>
                    <a:pt x="34" y="59"/>
                  </a:lnTo>
                  <a:lnTo>
                    <a:pt x="34" y="59"/>
                  </a:lnTo>
                  <a:lnTo>
                    <a:pt x="1" y="48"/>
                  </a:lnTo>
                  <a:lnTo>
                    <a:pt x="1" y="48"/>
                  </a:lnTo>
                  <a:lnTo>
                    <a:pt x="0" y="47"/>
                  </a:lnTo>
                  <a:lnTo>
                    <a:pt x="0" y="42"/>
                  </a:lnTo>
                  <a:lnTo>
                    <a:pt x="0" y="42"/>
                  </a:lnTo>
                  <a:lnTo>
                    <a:pt x="0" y="4"/>
                  </a:lnTo>
                  <a:lnTo>
                    <a:pt x="0" y="4"/>
                  </a:lnTo>
                  <a:lnTo>
                    <a:pt x="1" y="1"/>
                  </a:lnTo>
                  <a:lnTo>
                    <a:pt x="1" y="0"/>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302"/>
            <p:cNvSpPr>
              <a:spLocks/>
            </p:cNvSpPr>
            <p:nvPr/>
          </p:nvSpPr>
          <p:spPr bwMode="auto">
            <a:xfrm>
              <a:off x="3463691" y="3203863"/>
              <a:ext cx="110928" cy="173107"/>
            </a:xfrm>
            <a:custGeom>
              <a:avLst/>
              <a:gdLst>
                <a:gd name="T0" fmla="*/ 2 w 38"/>
                <a:gd name="T1" fmla="*/ 0 h 55"/>
                <a:gd name="T2" fmla="*/ 2 w 38"/>
                <a:gd name="T3" fmla="*/ 0 h 55"/>
                <a:gd name="T4" fmla="*/ 35 w 38"/>
                <a:gd name="T5" fmla="*/ 10 h 55"/>
                <a:gd name="T6" fmla="*/ 35 w 38"/>
                <a:gd name="T7" fmla="*/ 10 h 55"/>
                <a:gd name="T8" fmla="*/ 37 w 38"/>
                <a:gd name="T9" fmla="*/ 12 h 55"/>
                <a:gd name="T10" fmla="*/ 38 w 38"/>
                <a:gd name="T11" fmla="*/ 15 h 55"/>
                <a:gd name="T12" fmla="*/ 38 w 38"/>
                <a:gd name="T13" fmla="*/ 15 h 55"/>
                <a:gd name="T14" fmla="*/ 38 w 38"/>
                <a:gd name="T15" fmla="*/ 50 h 55"/>
                <a:gd name="T16" fmla="*/ 38 w 38"/>
                <a:gd name="T17" fmla="*/ 50 h 55"/>
                <a:gd name="T18" fmla="*/ 37 w 38"/>
                <a:gd name="T19" fmla="*/ 54 h 55"/>
                <a:gd name="T20" fmla="*/ 35 w 38"/>
                <a:gd name="T21" fmla="*/ 55 h 55"/>
                <a:gd name="T22" fmla="*/ 35 w 38"/>
                <a:gd name="T23" fmla="*/ 55 h 55"/>
                <a:gd name="T24" fmla="*/ 2 w 38"/>
                <a:gd name="T25" fmla="*/ 49 h 55"/>
                <a:gd name="T26" fmla="*/ 2 w 38"/>
                <a:gd name="T27" fmla="*/ 49 h 55"/>
                <a:gd name="T28" fmla="*/ 1 w 38"/>
                <a:gd name="T29" fmla="*/ 47 h 55"/>
                <a:gd name="T30" fmla="*/ 0 w 38"/>
                <a:gd name="T31" fmla="*/ 44 h 55"/>
                <a:gd name="T32" fmla="*/ 0 w 38"/>
                <a:gd name="T33" fmla="*/ 44 h 55"/>
                <a:gd name="T34" fmla="*/ 1 w 38"/>
                <a:gd name="T35" fmla="*/ 6 h 55"/>
                <a:gd name="T36" fmla="*/ 1 w 38"/>
                <a:gd name="T37" fmla="*/ 6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5" y="10"/>
                  </a:lnTo>
                  <a:lnTo>
                    <a:pt x="35" y="10"/>
                  </a:lnTo>
                  <a:lnTo>
                    <a:pt x="37" y="12"/>
                  </a:lnTo>
                  <a:lnTo>
                    <a:pt x="38" y="15"/>
                  </a:lnTo>
                  <a:lnTo>
                    <a:pt x="38" y="15"/>
                  </a:lnTo>
                  <a:lnTo>
                    <a:pt x="38" y="50"/>
                  </a:lnTo>
                  <a:lnTo>
                    <a:pt x="38" y="50"/>
                  </a:lnTo>
                  <a:lnTo>
                    <a:pt x="37" y="54"/>
                  </a:lnTo>
                  <a:lnTo>
                    <a:pt x="35" y="55"/>
                  </a:lnTo>
                  <a:lnTo>
                    <a:pt x="35" y="55"/>
                  </a:lnTo>
                  <a:lnTo>
                    <a:pt x="2" y="49"/>
                  </a:lnTo>
                  <a:lnTo>
                    <a:pt x="2" y="49"/>
                  </a:lnTo>
                  <a:lnTo>
                    <a:pt x="1" y="47"/>
                  </a:lnTo>
                  <a:lnTo>
                    <a:pt x="0" y="44"/>
                  </a:lnTo>
                  <a:lnTo>
                    <a:pt x="0" y="44"/>
                  </a:lnTo>
                  <a:lnTo>
                    <a:pt x="1" y="6"/>
                  </a:lnTo>
                  <a:lnTo>
                    <a:pt x="1" y="6"/>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Freeform 303"/>
            <p:cNvSpPr>
              <a:spLocks/>
            </p:cNvSpPr>
            <p:nvPr/>
          </p:nvSpPr>
          <p:spPr bwMode="auto">
            <a:xfrm>
              <a:off x="3463691" y="3414740"/>
              <a:ext cx="108010" cy="154222"/>
            </a:xfrm>
            <a:custGeom>
              <a:avLst/>
              <a:gdLst>
                <a:gd name="T0" fmla="*/ 2 w 37"/>
                <a:gd name="T1" fmla="*/ 0 h 49"/>
                <a:gd name="T2" fmla="*/ 2 w 37"/>
                <a:gd name="T3" fmla="*/ 0 h 49"/>
                <a:gd name="T4" fmla="*/ 35 w 37"/>
                <a:gd name="T5" fmla="*/ 4 h 49"/>
                <a:gd name="T6" fmla="*/ 35 w 37"/>
                <a:gd name="T7" fmla="*/ 4 h 49"/>
                <a:gd name="T8" fmla="*/ 37 w 37"/>
                <a:gd name="T9" fmla="*/ 5 h 49"/>
                <a:gd name="T10" fmla="*/ 37 w 37"/>
                <a:gd name="T11" fmla="*/ 9 h 49"/>
                <a:gd name="T12" fmla="*/ 37 w 37"/>
                <a:gd name="T13" fmla="*/ 9 h 49"/>
                <a:gd name="T14" fmla="*/ 37 w 37"/>
                <a:gd name="T15" fmla="*/ 44 h 49"/>
                <a:gd name="T16" fmla="*/ 37 w 37"/>
                <a:gd name="T17" fmla="*/ 44 h 49"/>
                <a:gd name="T18" fmla="*/ 37 w 37"/>
                <a:gd name="T19" fmla="*/ 47 h 49"/>
                <a:gd name="T20" fmla="*/ 35 w 37"/>
                <a:gd name="T21" fmla="*/ 49 h 49"/>
                <a:gd name="T22" fmla="*/ 35 w 37"/>
                <a:gd name="T23" fmla="*/ 49 h 49"/>
                <a:gd name="T24" fmla="*/ 1 w 37"/>
                <a:gd name="T25" fmla="*/ 49 h 49"/>
                <a:gd name="T26" fmla="*/ 1 w 37"/>
                <a:gd name="T27" fmla="*/ 49 h 49"/>
                <a:gd name="T28" fmla="*/ 0 w 37"/>
                <a:gd name="T29" fmla="*/ 47 h 49"/>
                <a:gd name="T30" fmla="*/ 0 w 37"/>
                <a:gd name="T31" fmla="*/ 44 h 49"/>
                <a:gd name="T32" fmla="*/ 0 w 37"/>
                <a:gd name="T33" fmla="*/ 44 h 49"/>
                <a:gd name="T34" fmla="*/ 0 w 37"/>
                <a:gd name="T35" fmla="*/ 5 h 49"/>
                <a:gd name="T36" fmla="*/ 0 w 37"/>
                <a:gd name="T37" fmla="*/ 5 h 49"/>
                <a:gd name="T38" fmla="*/ 1 w 37"/>
                <a:gd name="T39" fmla="*/ 1 h 49"/>
                <a:gd name="T40" fmla="*/ 2 w 37"/>
                <a:gd name="T41" fmla="*/ 0 h 49"/>
                <a:gd name="T42" fmla="*/ 2 w 37"/>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2" y="0"/>
                  </a:moveTo>
                  <a:lnTo>
                    <a:pt x="2" y="0"/>
                  </a:lnTo>
                  <a:lnTo>
                    <a:pt x="35" y="4"/>
                  </a:lnTo>
                  <a:lnTo>
                    <a:pt x="35" y="4"/>
                  </a:lnTo>
                  <a:lnTo>
                    <a:pt x="37" y="5"/>
                  </a:lnTo>
                  <a:lnTo>
                    <a:pt x="37" y="9"/>
                  </a:lnTo>
                  <a:lnTo>
                    <a:pt x="37" y="9"/>
                  </a:lnTo>
                  <a:lnTo>
                    <a:pt x="37" y="44"/>
                  </a:lnTo>
                  <a:lnTo>
                    <a:pt x="37" y="44"/>
                  </a:lnTo>
                  <a:lnTo>
                    <a:pt x="37" y="47"/>
                  </a:lnTo>
                  <a:lnTo>
                    <a:pt x="35" y="49"/>
                  </a:lnTo>
                  <a:lnTo>
                    <a:pt x="35" y="49"/>
                  </a:lnTo>
                  <a:lnTo>
                    <a:pt x="1" y="49"/>
                  </a:lnTo>
                  <a:lnTo>
                    <a:pt x="1" y="49"/>
                  </a:lnTo>
                  <a:lnTo>
                    <a:pt x="0" y="47"/>
                  </a:lnTo>
                  <a:lnTo>
                    <a:pt x="0" y="44"/>
                  </a:lnTo>
                  <a:lnTo>
                    <a:pt x="0" y="44"/>
                  </a:lnTo>
                  <a:lnTo>
                    <a:pt x="0" y="5"/>
                  </a:lnTo>
                  <a:lnTo>
                    <a:pt x="0" y="5"/>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Freeform 304"/>
            <p:cNvSpPr>
              <a:spLocks/>
            </p:cNvSpPr>
            <p:nvPr/>
          </p:nvSpPr>
          <p:spPr bwMode="auto">
            <a:xfrm>
              <a:off x="3463691" y="3619319"/>
              <a:ext cx="108010" cy="157370"/>
            </a:xfrm>
            <a:custGeom>
              <a:avLst/>
              <a:gdLst>
                <a:gd name="T0" fmla="*/ 1 w 37"/>
                <a:gd name="T1" fmla="*/ 1 h 50"/>
                <a:gd name="T2" fmla="*/ 1 w 37"/>
                <a:gd name="T3" fmla="*/ 1 h 50"/>
                <a:gd name="T4" fmla="*/ 35 w 37"/>
                <a:gd name="T5" fmla="*/ 0 h 50"/>
                <a:gd name="T6" fmla="*/ 35 w 37"/>
                <a:gd name="T7" fmla="*/ 0 h 50"/>
                <a:gd name="T8" fmla="*/ 37 w 37"/>
                <a:gd name="T9" fmla="*/ 1 h 50"/>
                <a:gd name="T10" fmla="*/ 37 w 37"/>
                <a:gd name="T11" fmla="*/ 5 h 50"/>
                <a:gd name="T12" fmla="*/ 37 w 37"/>
                <a:gd name="T13" fmla="*/ 5 h 50"/>
                <a:gd name="T14" fmla="*/ 37 w 37"/>
                <a:gd name="T15" fmla="*/ 40 h 50"/>
                <a:gd name="T16" fmla="*/ 37 w 37"/>
                <a:gd name="T17" fmla="*/ 40 h 50"/>
                <a:gd name="T18" fmla="*/ 35 w 37"/>
                <a:gd name="T19" fmla="*/ 44 h 50"/>
                <a:gd name="T20" fmla="*/ 34 w 37"/>
                <a:gd name="T21" fmla="*/ 45 h 50"/>
                <a:gd name="T22" fmla="*/ 34 w 37"/>
                <a:gd name="T23" fmla="*/ 45 h 50"/>
                <a:gd name="T24" fmla="*/ 1 w 37"/>
                <a:gd name="T25" fmla="*/ 50 h 50"/>
                <a:gd name="T26" fmla="*/ 1 w 37"/>
                <a:gd name="T27" fmla="*/ 50 h 50"/>
                <a:gd name="T28" fmla="*/ 0 w 37"/>
                <a:gd name="T29" fmla="*/ 49 h 50"/>
                <a:gd name="T30" fmla="*/ 0 w 37"/>
                <a:gd name="T31" fmla="*/ 45 h 50"/>
                <a:gd name="T32" fmla="*/ 0 w 37"/>
                <a:gd name="T33" fmla="*/ 45 h 50"/>
                <a:gd name="T34" fmla="*/ 0 w 37"/>
                <a:gd name="T35" fmla="*/ 7 h 50"/>
                <a:gd name="T36" fmla="*/ 0 w 37"/>
                <a:gd name="T37" fmla="*/ 7 h 50"/>
                <a:gd name="T38" fmla="*/ 0 w 37"/>
                <a:gd name="T39" fmla="*/ 3 h 50"/>
                <a:gd name="T40" fmla="*/ 1 w 37"/>
                <a:gd name="T41" fmla="*/ 1 h 50"/>
                <a:gd name="T42" fmla="*/ 1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1" y="1"/>
                  </a:moveTo>
                  <a:lnTo>
                    <a:pt x="1" y="1"/>
                  </a:lnTo>
                  <a:lnTo>
                    <a:pt x="35" y="0"/>
                  </a:lnTo>
                  <a:lnTo>
                    <a:pt x="35" y="0"/>
                  </a:lnTo>
                  <a:lnTo>
                    <a:pt x="37" y="1"/>
                  </a:lnTo>
                  <a:lnTo>
                    <a:pt x="37" y="5"/>
                  </a:lnTo>
                  <a:lnTo>
                    <a:pt x="37" y="5"/>
                  </a:lnTo>
                  <a:lnTo>
                    <a:pt x="37" y="40"/>
                  </a:lnTo>
                  <a:lnTo>
                    <a:pt x="37" y="40"/>
                  </a:lnTo>
                  <a:lnTo>
                    <a:pt x="35" y="44"/>
                  </a:lnTo>
                  <a:lnTo>
                    <a:pt x="34" y="45"/>
                  </a:lnTo>
                  <a:lnTo>
                    <a:pt x="34" y="45"/>
                  </a:lnTo>
                  <a:lnTo>
                    <a:pt x="1" y="50"/>
                  </a:lnTo>
                  <a:lnTo>
                    <a:pt x="1" y="50"/>
                  </a:lnTo>
                  <a:lnTo>
                    <a:pt x="0" y="49"/>
                  </a:lnTo>
                  <a:lnTo>
                    <a:pt x="0" y="45"/>
                  </a:lnTo>
                  <a:lnTo>
                    <a:pt x="0" y="45"/>
                  </a:lnTo>
                  <a:lnTo>
                    <a:pt x="0" y="7"/>
                  </a:lnTo>
                  <a:lnTo>
                    <a:pt x="0" y="7"/>
                  </a:lnTo>
                  <a:lnTo>
                    <a:pt x="0" y="3"/>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Freeform 305"/>
            <p:cNvSpPr>
              <a:spLocks/>
            </p:cNvSpPr>
            <p:nvPr/>
          </p:nvSpPr>
          <p:spPr bwMode="auto">
            <a:xfrm>
              <a:off x="3460771" y="3836490"/>
              <a:ext cx="110928" cy="69243"/>
            </a:xfrm>
            <a:custGeom>
              <a:avLst/>
              <a:gdLst>
                <a:gd name="T0" fmla="*/ 2 w 38"/>
                <a:gd name="T1" fmla="*/ 7 h 22"/>
                <a:gd name="T2" fmla="*/ 2 w 38"/>
                <a:gd name="T3" fmla="*/ 7 h 22"/>
                <a:gd name="T4" fmla="*/ 35 w 38"/>
                <a:gd name="T5" fmla="*/ 0 h 22"/>
                <a:gd name="T6" fmla="*/ 35 w 38"/>
                <a:gd name="T7" fmla="*/ 0 h 22"/>
                <a:gd name="T8" fmla="*/ 36 w 38"/>
                <a:gd name="T9" fmla="*/ 1 h 22"/>
                <a:gd name="T10" fmla="*/ 38 w 38"/>
                <a:gd name="T11" fmla="*/ 4 h 22"/>
                <a:gd name="T12" fmla="*/ 38 w 38"/>
                <a:gd name="T13" fmla="*/ 4 h 22"/>
                <a:gd name="T14" fmla="*/ 38 w 38"/>
                <a:gd name="T15" fmla="*/ 8 h 22"/>
                <a:gd name="T16" fmla="*/ 38 w 38"/>
                <a:gd name="T17" fmla="*/ 8 h 22"/>
                <a:gd name="T18" fmla="*/ 36 w 38"/>
                <a:gd name="T19" fmla="*/ 11 h 22"/>
                <a:gd name="T20" fmla="*/ 35 w 38"/>
                <a:gd name="T21" fmla="*/ 13 h 22"/>
                <a:gd name="T22" fmla="*/ 35 w 38"/>
                <a:gd name="T23" fmla="*/ 13 h 22"/>
                <a:gd name="T24" fmla="*/ 2 w 38"/>
                <a:gd name="T25" fmla="*/ 22 h 22"/>
                <a:gd name="T26" fmla="*/ 2 w 38"/>
                <a:gd name="T27" fmla="*/ 22 h 22"/>
                <a:gd name="T28" fmla="*/ 1 w 38"/>
                <a:gd name="T29" fmla="*/ 21 h 22"/>
                <a:gd name="T30" fmla="*/ 0 w 38"/>
                <a:gd name="T31" fmla="*/ 17 h 22"/>
                <a:gd name="T32" fmla="*/ 0 w 38"/>
                <a:gd name="T33" fmla="*/ 17 h 22"/>
                <a:gd name="T34" fmla="*/ 0 w 38"/>
                <a:gd name="T35" fmla="*/ 12 h 22"/>
                <a:gd name="T36" fmla="*/ 0 w 38"/>
                <a:gd name="T37" fmla="*/ 12 h 22"/>
                <a:gd name="T38" fmla="*/ 1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5" y="0"/>
                  </a:lnTo>
                  <a:lnTo>
                    <a:pt x="35" y="0"/>
                  </a:lnTo>
                  <a:lnTo>
                    <a:pt x="36" y="1"/>
                  </a:lnTo>
                  <a:lnTo>
                    <a:pt x="38" y="4"/>
                  </a:lnTo>
                  <a:lnTo>
                    <a:pt x="38" y="4"/>
                  </a:lnTo>
                  <a:lnTo>
                    <a:pt x="38" y="8"/>
                  </a:lnTo>
                  <a:lnTo>
                    <a:pt x="38" y="8"/>
                  </a:lnTo>
                  <a:lnTo>
                    <a:pt x="36" y="11"/>
                  </a:lnTo>
                  <a:lnTo>
                    <a:pt x="35" y="13"/>
                  </a:lnTo>
                  <a:lnTo>
                    <a:pt x="35" y="13"/>
                  </a:lnTo>
                  <a:lnTo>
                    <a:pt x="2" y="22"/>
                  </a:lnTo>
                  <a:lnTo>
                    <a:pt x="2" y="22"/>
                  </a:lnTo>
                  <a:lnTo>
                    <a:pt x="1" y="21"/>
                  </a:lnTo>
                  <a:lnTo>
                    <a:pt x="0" y="17"/>
                  </a:lnTo>
                  <a:lnTo>
                    <a:pt x="0" y="17"/>
                  </a:lnTo>
                  <a:lnTo>
                    <a:pt x="0" y="12"/>
                  </a:lnTo>
                  <a:lnTo>
                    <a:pt x="0" y="12"/>
                  </a:lnTo>
                  <a:lnTo>
                    <a:pt x="1" y="9"/>
                  </a:lnTo>
                  <a:lnTo>
                    <a:pt x="2" y="7"/>
                  </a:lnTo>
                  <a:lnTo>
                    <a:pt x="2" y="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Freeform 306"/>
            <p:cNvSpPr>
              <a:spLocks/>
            </p:cNvSpPr>
            <p:nvPr/>
          </p:nvSpPr>
          <p:spPr bwMode="auto">
            <a:xfrm>
              <a:off x="3460771" y="3905732"/>
              <a:ext cx="110928" cy="75537"/>
            </a:xfrm>
            <a:custGeom>
              <a:avLst/>
              <a:gdLst>
                <a:gd name="T0" fmla="*/ 2 w 38"/>
                <a:gd name="T1" fmla="*/ 9 h 24"/>
                <a:gd name="T2" fmla="*/ 2 w 38"/>
                <a:gd name="T3" fmla="*/ 9 h 24"/>
                <a:gd name="T4" fmla="*/ 35 w 38"/>
                <a:gd name="T5" fmla="*/ 0 h 24"/>
                <a:gd name="T6" fmla="*/ 35 w 38"/>
                <a:gd name="T7" fmla="*/ 0 h 24"/>
                <a:gd name="T8" fmla="*/ 36 w 38"/>
                <a:gd name="T9" fmla="*/ 1 h 24"/>
                <a:gd name="T10" fmla="*/ 38 w 38"/>
                <a:gd name="T11" fmla="*/ 5 h 24"/>
                <a:gd name="T12" fmla="*/ 38 w 38"/>
                <a:gd name="T13" fmla="*/ 5 h 24"/>
                <a:gd name="T14" fmla="*/ 38 w 38"/>
                <a:gd name="T15" fmla="*/ 8 h 24"/>
                <a:gd name="T16" fmla="*/ 38 w 38"/>
                <a:gd name="T17" fmla="*/ 8 h 24"/>
                <a:gd name="T18" fmla="*/ 36 w 38"/>
                <a:gd name="T19" fmla="*/ 11 h 24"/>
                <a:gd name="T20" fmla="*/ 35 w 38"/>
                <a:gd name="T21" fmla="*/ 13 h 24"/>
                <a:gd name="T22" fmla="*/ 35 w 38"/>
                <a:gd name="T23" fmla="*/ 13 h 24"/>
                <a:gd name="T24" fmla="*/ 2 w 38"/>
                <a:gd name="T25" fmla="*/ 24 h 24"/>
                <a:gd name="T26" fmla="*/ 2 w 38"/>
                <a:gd name="T27" fmla="*/ 24 h 24"/>
                <a:gd name="T28" fmla="*/ 1 w 38"/>
                <a:gd name="T29" fmla="*/ 23 h 24"/>
                <a:gd name="T30" fmla="*/ 0 w 38"/>
                <a:gd name="T31" fmla="*/ 19 h 24"/>
                <a:gd name="T32" fmla="*/ 0 w 38"/>
                <a:gd name="T33" fmla="*/ 19 h 24"/>
                <a:gd name="T34" fmla="*/ 0 w 38"/>
                <a:gd name="T35" fmla="*/ 16 h 24"/>
                <a:gd name="T36" fmla="*/ 0 w 38"/>
                <a:gd name="T37" fmla="*/ 16 h 24"/>
                <a:gd name="T38" fmla="*/ 1 w 38"/>
                <a:gd name="T39" fmla="*/ 11 h 24"/>
                <a:gd name="T40" fmla="*/ 2 w 38"/>
                <a:gd name="T41" fmla="*/ 9 h 24"/>
                <a:gd name="T42" fmla="*/ 2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2" y="9"/>
                  </a:moveTo>
                  <a:lnTo>
                    <a:pt x="2" y="9"/>
                  </a:lnTo>
                  <a:lnTo>
                    <a:pt x="35" y="0"/>
                  </a:lnTo>
                  <a:lnTo>
                    <a:pt x="35" y="0"/>
                  </a:lnTo>
                  <a:lnTo>
                    <a:pt x="36" y="1"/>
                  </a:lnTo>
                  <a:lnTo>
                    <a:pt x="38" y="5"/>
                  </a:lnTo>
                  <a:lnTo>
                    <a:pt x="38" y="5"/>
                  </a:lnTo>
                  <a:lnTo>
                    <a:pt x="38" y="8"/>
                  </a:lnTo>
                  <a:lnTo>
                    <a:pt x="38" y="8"/>
                  </a:lnTo>
                  <a:lnTo>
                    <a:pt x="36" y="11"/>
                  </a:lnTo>
                  <a:lnTo>
                    <a:pt x="35" y="13"/>
                  </a:lnTo>
                  <a:lnTo>
                    <a:pt x="35" y="13"/>
                  </a:lnTo>
                  <a:lnTo>
                    <a:pt x="2" y="24"/>
                  </a:lnTo>
                  <a:lnTo>
                    <a:pt x="2" y="24"/>
                  </a:lnTo>
                  <a:lnTo>
                    <a:pt x="1" y="23"/>
                  </a:lnTo>
                  <a:lnTo>
                    <a:pt x="0" y="19"/>
                  </a:lnTo>
                  <a:lnTo>
                    <a:pt x="0" y="19"/>
                  </a:lnTo>
                  <a:lnTo>
                    <a:pt x="0" y="16"/>
                  </a:lnTo>
                  <a:lnTo>
                    <a:pt x="0" y="16"/>
                  </a:lnTo>
                  <a:lnTo>
                    <a:pt x="1" y="11"/>
                  </a:lnTo>
                  <a:lnTo>
                    <a:pt x="2" y="9"/>
                  </a:lnTo>
                  <a:lnTo>
                    <a:pt x="2"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Freeform 307"/>
            <p:cNvSpPr>
              <a:spLocks/>
            </p:cNvSpPr>
            <p:nvPr/>
          </p:nvSpPr>
          <p:spPr bwMode="auto">
            <a:xfrm>
              <a:off x="3612565" y="2980399"/>
              <a:ext cx="163472" cy="1029198"/>
            </a:xfrm>
            <a:custGeom>
              <a:avLst/>
              <a:gdLst>
                <a:gd name="T0" fmla="*/ 5 w 56"/>
                <a:gd name="T1" fmla="*/ 0 h 327"/>
                <a:gd name="T2" fmla="*/ 5 w 56"/>
                <a:gd name="T3" fmla="*/ 0 h 327"/>
                <a:gd name="T4" fmla="*/ 52 w 56"/>
                <a:gd name="T5" fmla="*/ 24 h 327"/>
                <a:gd name="T6" fmla="*/ 52 w 56"/>
                <a:gd name="T7" fmla="*/ 24 h 327"/>
                <a:gd name="T8" fmla="*/ 55 w 56"/>
                <a:gd name="T9" fmla="*/ 25 h 327"/>
                <a:gd name="T10" fmla="*/ 56 w 56"/>
                <a:gd name="T11" fmla="*/ 27 h 327"/>
                <a:gd name="T12" fmla="*/ 56 w 56"/>
                <a:gd name="T13" fmla="*/ 30 h 327"/>
                <a:gd name="T14" fmla="*/ 56 w 56"/>
                <a:gd name="T15" fmla="*/ 30 h 327"/>
                <a:gd name="T16" fmla="*/ 55 w 56"/>
                <a:gd name="T17" fmla="*/ 167 h 327"/>
                <a:gd name="T18" fmla="*/ 55 w 56"/>
                <a:gd name="T19" fmla="*/ 167 h 327"/>
                <a:gd name="T20" fmla="*/ 55 w 56"/>
                <a:gd name="T21" fmla="*/ 303 h 327"/>
                <a:gd name="T22" fmla="*/ 55 w 56"/>
                <a:gd name="T23" fmla="*/ 303 h 327"/>
                <a:gd name="T24" fmla="*/ 53 w 56"/>
                <a:gd name="T25" fmla="*/ 306 h 327"/>
                <a:gd name="T26" fmla="*/ 53 w 56"/>
                <a:gd name="T27" fmla="*/ 308 h 327"/>
                <a:gd name="T28" fmla="*/ 50 w 56"/>
                <a:gd name="T29" fmla="*/ 310 h 327"/>
                <a:gd name="T30" fmla="*/ 50 w 56"/>
                <a:gd name="T31" fmla="*/ 310 h 327"/>
                <a:gd name="T32" fmla="*/ 3 w 56"/>
                <a:gd name="T33" fmla="*/ 327 h 327"/>
                <a:gd name="T34" fmla="*/ 3 w 56"/>
                <a:gd name="T35" fmla="*/ 327 h 327"/>
                <a:gd name="T36" fmla="*/ 2 w 56"/>
                <a:gd name="T37" fmla="*/ 327 h 327"/>
                <a:gd name="T38" fmla="*/ 1 w 56"/>
                <a:gd name="T39" fmla="*/ 327 h 327"/>
                <a:gd name="T40" fmla="*/ 0 w 56"/>
                <a:gd name="T41" fmla="*/ 325 h 327"/>
                <a:gd name="T42" fmla="*/ 0 w 56"/>
                <a:gd name="T43" fmla="*/ 322 h 327"/>
                <a:gd name="T44" fmla="*/ 0 w 56"/>
                <a:gd name="T45" fmla="*/ 322 h 327"/>
                <a:gd name="T46" fmla="*/ 1 w 56"/>
                <a:gd name="T47" fmla="*/ 164 h 327"/>
                <a:gd name="T48" fmla="*/ 1 w 56"/>
                <a:gd name="T49" fmla="*/ 164 h 327"/>
                <a:gd name="T50" fmla="*/ 2 w 56"/>
                <a:gd name="T51" fmla="*/ 4 h 327"/>
                <a:gd name="T52" fmla="*/ 2 w 56"/>
                <a:gd name="T53" fmla="*/ 4 h 327"/>
                <a:gd name="T54" fmla="*/ 2 w 56"/>
                <a:gd name="T55" fmla="*/ 1 h 327"/>
                <a:gd name="T56" fmla="*/ 3 w 56"/>
                <a:gd name="T57" fmla="*/ 0 h 327"/>
                <a:gd name="T58" fmla="*/ 4 w 56"/>
                <a:gd name="T59" fmla="*/ 0 h 327"/>
                <a:gd name="T60" fmla="*/ 5 w 56"/>
                <a:gd name="T61" fmla="*/ 0 h 327"/>
                <a:gd name="T62" fmla="*/ 5 w 56"/>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27">
                  <a:moveTo>
                    <a:pt x="5" y="0"/>
                  </a:moveTo>
                  <a:lnTo>
                    <a:pt x="5" y="0"/>
                  </a:lnTo>
                  <a:lnTo>
                    <a:pt x="52" y="24"/>
                  </a:lnTo>
                  <a:lnTo>
                    <a:pt x="52" y="24"/>
                  </a:lnTo>
                  <a:lnTo>
                    <a:pt x="55" y="25"/>
                  </a:lnTo>
                  <a:lnTo>
                    <a:pt x="56" y="27"/>
                  </a:lnTo>
                  <a:lnTo>
                    <a:pt x="56" y="30"/>
                  </a:lnTo>
                  <a:lnTo>
                    <a:pt x="56" y="30"/>
                  </a:lnTo>
                  <a:lnTo>
                    <a:pt x="55" y="167"/>
                  </a:lnTo>
                  <a:lnTo>
                    <a:pt x="55" y="167"/>
                  </a:lnTo>
                  <a:lnTo>
                    <a:pt x="55" y="303"/>
                  </a:lnTo>
                  <a:lnTo>
                    <a:pt x="55" y="303"/>
                  </a:lnTo>
                  <a:lnTo>
                    <a:pt x="53" y="306"/>
                  </a:lnTo>
                  <a:lnTo>
                    <a:pt x="53" y="308"/>
                  </a:lnTo>
                  <a:lnTo>
                    <a:pt x="50" y="310"/>
                  </a:lnTo>
                  <a:lnTo>
                    <a:pt x="50" y="310"/>
                  </a:lnTo>
                  <a:lnTo>
                    <a:pt x="3" y="327"/>
                  </a:lnTo>
                  <a:lnTo>
                    <a:pt x="3" y="327"/>
                  </a:lnTo>
                  <a:lnTo>
                    <a:pt x="2" y="327"/>
                  </a:lnTo>
                  <a:lnTo>
                    <a:pt x="1" y="327"/>
                  </a:lnTo>
                  <a:lnTo>
                    <a:pt x="0" y="325"/>
                  </a:lnTo>
                  <a:lnTo>
                    <a:pt x="0" y="322"/>
                  </a:lnTo>
                  <a:lnTo>
                    <a:pt x="0" y="322"/>
                  </a:lnTo>
                  <a:lnTo>
                    <a:pt x="1" y="164"/>
                  </a:lnTo>
                  <a:lnTo>
                    <a:pt x="1" y="164"/>
                  </a:lnTo>
                  <a:lnTo>
                    <a:pt x="2" y="4"/>
                  </a:lnTo>
                  <a:lnTo>
                    <a:pt x="2" y="4"/>
                  </a:lnTo>
                  <a:lnTo>
                    <a:pt x="2" y="1"/>
                  </a:lnTo>
                  <a:lnTo>
                    <a:pt x="3" y="0"/>
                  </a:lnTo>
                  <a:lnTo>
                    <a:pt x="4" y="0"/>
                  </a:lnTo>
                  <a:lnTo>
                    <a:pt x="5" y="0"/>
                  </a:lnTo>
                  <a:lnTo>
                    <a:pt x="5" y="0"/>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Freeform 308"/>
            <p:cNvSpPr>
              <a:spLocks/>
            </p:cNvSpPr>
            <p:nvPr/>
          </p:nvSpPr>
          <p:spPr bwMode="auto">
            <a:xfrm>
              <a:off x="3641757" y="3077968"/>
              <a:ext cx="105090" cy="166812"/>
            </a:xfrm>
            <a:custGeom>
              <a:avLst/>
              <a:gdLst>
                <a:gd name="T0" fmla="*/ 2 w 36"/>
                <a:gd name="T1" fmla="*/ 0 h 53"/>
                <a:gd name="T2" fmla="*/ 2 w 36"/>
                <a:gd name="T3" fmla="*/ 0 h 53"/>
                <a:gd name="T4" fmla="*/ 35 w 36"/>
                <a:gd name="T5" fmla="*/ 14 h 53"/>
                <a:gd name="T6" fmla="*/ 35 w 36"/>
                <a:gd name="T7" fmla="*/ 14 h 53"/>
                <a:gd name="T8" fmla="*/ 36 w 36"/>
                <a:gd name="T9" fmla="*/ 16 h 53"/>
                <a:gd name="T10" fmla="*/ 36 w 36"/>
                <a:gd name="T11" fmla="*/ 19 h 53"/>
                <a:gd name="T12" fmla="*/ 36 w 36"/>
                <a:gd name="T13" fmla="*/ 19 h 53"/>
                <a:gd name="T14" fmla="*/ 36 w 36"/>
                <a:gd name="T15" fmla="*/ 49 h 53"/>
                <a:gd name="T16" fmla="*/ 36 w 36"/>
                <a:gd name="T17" fmla="*/ 49 h 53"/>
                <a:gd name="T18" fmla="*/ 36 w 36"/>
                <a:gd name="T19" fmla="*/ 52 h 53"/>
                <a:gd name="T20" fmla="*/ 35 w 36"/>
                <a:gd name="T21" fmla="*/ 53 h 53"/>
                <a:gd name="T22" fmla="*/ 35 w 36"/>
                <a:gd name="T23" fmla="*/ 53 h 53"/>
                <a:gd name="T24" fmla="*/ 2 w 36"/>
                <a:gd name="T25" fmla="*/ 41 h 53"/>
                <a:gd name="T26" fmla="*/ 2 w 36"/>
                <a:gd name="T27" fmla="*/ 41 h 53"/>
                <a:gd name="T28" fmla="*/ 0 w 36"/>
                <a:gd name="T29" fmla="*/ 40 h 53"/>
                <a:gd name="T30" fmla="*/ 0 w 36"/>
                <a:gd name="T31" fmla="*/ 37 h 53"/>
                <a:gd name="T32" fmla="*/ 0 w 36"/>
                <a:gd name="T33" fmla="*/ 37 h 53"/>
                <a:gd name="T34" fmla="*/ 0 w 36"/>
                <a:gd name="T35" fmla="*/ 4 h 53"/>
                <a:gd name="T36" fmla="*/ 0 w 36"/>
                <a:gd name="T37" fmla="*/ 4 h 53"/>
                <a:gd name="T38" fmla="*/ 1 w 36"/>
                <a:gd name="T39" fmla="*/ 1 h 53"/>
                <a:gd name="T40" fmla="*/ 2 w 36"/>
                <a:gd name="T41" fmla="*/ 0 h 53"/>
                <a:gd name="T42" fmla="*/ 2 w 36"/>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3">
                  <a:moveTo>
                    <a:pt x="2" y="0"/>
                  </a:moveTo>
                  <a:lnTo>
                    <a:pt x="2" y="0"/>
                  </a:lnTo>
                  <a:lnTo>
                    <a:pt x="35" y="14"/>
                  </a:lnTo>
                  <a:lnTo>
                    <a:pt x="35" y="14"/>
                  </a:lnTo>
                  <a:lnTo>
                    <a:pt x="36" y="16"/>
                  </a:lnTo>
                  <a:lnTo>
                    <a:pt x="36" y="19"/>
                  </a:lnTo>
                  <a:lnTo>
                    <a:pt x="36" y="19"/>
                  </a:lnTo>
                  <a:lnTo>
                    <a:pt x="36" y="49"/>
                  </a:lnTo>
                  <a:lnTo>
                    <a:pt x="36" y="49"/>
                  </a:lnTo>
                  <a:lnTo>
                    <a:pt x="36" y="52"/>
                  </a:lnTo>
                  <a:lnTo>
                    <a:pt x="35" y="53"/>
                  </a:lnTo>
                  <a:lnTo>
                    <a:pt x="35" y="53"/>
                  </a:lnTo>
                  <a:lnTo>
                    <a:pt x="2" y="41"/>
                  </a:lnTo>
                  <a:lnTo>
                    <a:pt x="2" y="41"/>
                  </a:lnTo>
                  <a:lnTo>
                    <a:pt x="0" y="40"/>
                  </a:lnTo>
                  <a:lnTo>
                    <a:pt x="0" y="37"/>
                  </a:lnTo>
                  <a:lnTo>
                    <a:pt x="0" y="37"/>
                  </a:lnTo>
                  <a:lnTo>
                    <a:pt x="0" y="4"/>
                  </a:lnTo>
                  <a:lnTo>
                    <a:pt x="0" y="4"/>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Freeform 309"/>
            <p:cNvSpPr>
              <a:spLocks/>
            </p:cNvSpPr>
            <p:nvPr/>
          </p:nvSpPr>
          <p:spPr bwMode="auto">
            <a:xfrm>
              <a:off x="3641757" y="3257370"/>
              <a:ext cx="105090" cy="147929"/>
            </a:xfrm>
            <a:custGeom>
              <a:avLst/>
              <a:gdLst>
                <a:gd name="T0" fmla="*/ 1 w 36"/>
                <a:gd name="T1" fmla="*/ 0 h 47"/>
                <a:gd name="T2" fmla="*/ 1 w 36"/>
                <a:gd name="T3" fmla="*/ 0 h 47"/>
                <a:gd name="T4" fmla="*/ 35 w 36"/>
                <a:gd name="T5" fmla="*/ 9 h 47"/>
                <a:gd name="T6" fmla="*/ 35 w 36"/>
                <a:gd name="T7" fmla="*/ 9 h 47"/>
                <a:gd name="T8" fmla="*/ 36 w 36"/>
                <a:gd name="T9" fmla="*/ 10 h 47"/>
                <a:gd name="T10" fmla="*/ 36 w 36"/>
                <a:gd name="T11" fmla="*/ 14 h 47"/>
                <a:gd name="T12" fmla="*/ 36 w 36"/>
                <a:gd name="T13" fmla="*/ 14 h 47"/>
                <a:gd name="T14" fmla="*/ 36 w 36"/>
                <a:gd name="T15" fmla="*/ 44 h 47"/>
                <a:gd name="T16" fmla="*/ 36 w 36"/>
                <a:gd name="T17" fmla="*/ 44 h 47"/>
                <a:gd name="T18" fmla="*/ 35 w 36"/>
                <a:gd name="T19" fmla="*/ 46 h 47"/>
                <a:gd name="T20" fmla="*/ 34 w 36"/>
                <a:gd name="T21" fmla="*/ 47 h 47"/>
                <a:gd name="T22" fmla="*/ 34 w 36"/>
                <a:gd name="T23" fmla="*/ 47 h 47"/>
                <a:gd name="T24" fmla="*/ 1 w 36"/>
                <a:gd name="T25" fmla="*/ 42 h 47"/>
                <a:gd name="T26" fmla="*/ 1 w 36"/>
                <a:gd name="T27" fmla="*/ 42 h 47"/>
                <a:gd name="T28" fmla="*/ 0 w 36"/>
                <a:gd name="T29" fmla="*/ 41 h 47"/>
                <a:gd name="T30" fmla="*/ 0 w 36"/>
                <a:gd name="T31" fmla="*/ 38 h 47"/>
                <a:gd name="T32" fmla="*/ 0 w 36"/>
                <a:gd name="T33" fmla="*/ 38 h 47"/>
                <a:gd name="T34" fmla="*/ 0 w 36"/>
                <a:gd name="T35" fmla="*/ 4 h 47"/>
                <a:gd name="T36" fmla="*/ 0 w 36"/>
                <a:gd name="T37" fmla="*/ 4 h 47"/>
                <a:gd name="T38" fmla="*/ 0 w 36"/>
                <a:gd name="T39" fmla="*/ 1 h 47"/>
                <a:gd name="T40" fmla="*/ 1 w 36"/>
                <a:gd name="T41" fmla="*/ 0 h 47"/>
                <a:gd name="T42" fmla="*/ 1 w 3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 y="0"/>
                  </a:moveTo>
                  <a:lnTo>
                    <a:pt x="1" y="0"/>
                  </a:lnTo>
                  <a:lnTo>
                    <a:pt x="35" y="9"/>
                  </a:lnTo>
                  <a:lnTo>
                    <a:pt x="35" y="9"/>
                  </a:lnTo>
                  <a:lnTo>
                    <a:pt x="36" y="10"/>
                  </a:lnTo>
                  <a:lnTo>
                    <a:pt x="36" y="14"/>
                  </a:lnTo>
                  <a:lnTo>
                    <a:pt x="36" y="14"/>
                  </a:lnTo>
                  <a:lnTo>
                    <a:pt x="36" y="44"/>
                  </a:lnTo>
                  <a:lnTo>
                    <a:pt x="36" y="44"/>
                  </a:lnTo>
                  <a:lnTo>
                    <a:pt x="35" y="46"/>
                  </a:lnTo>
                  <a:lnTo>
                    <a:pt x="34" y="47"/>
                  </a:lnTo>
                  <a:lnTo>
                    <a:pt x="34" y="47"/>
                  </a:lnTo>
                  <a:lnTo>
                    <a:pt x="1" y="42"/>
                  </a:lnTo>
                  <a:lnTo>
                    <a:pt x="1" y="42"/>
                  </a:lnTo>
                  <a:lnTo>
                    <a:pt x="0" y="41"/>
                  </a:lnTo>
                  <a:lnTo>
                    <a:pt x="0" y="38"/>
                  </a:lnTo>
                  <a:lnTo>
                    <a:pt x="0" y="38"/>
                  </a:lnTo>
                  <a:lnTo>
                    <a:pt x="0" y="4"/>
                  </a:lnTo>
                  <a:lnTo>
                    <a:pt x="0" y="4"/>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Freeform 310"/>
            <p:cNvSpPr>
              <a:spLocks/>
            </p:cNvSpPr>
            <p:nvPr/>
          </p:nvSpPr>
          <p:spPr bwMode="auto">
            <a:xfrm>
              <a:off x="3638841" y="3436769"/>
              <a:ext cx="108010" cy="132190"/>
            </a:xfrm>
            <a:custGeom>
              <a:avLst/>
              <a:gdLst>
                <a:gd name="T0" fmla="*/ 2 w 37"/>
                <a:gd name="T1" fmla="*/ 0 h 42"/>
                <a:gd name="T2" fmla="*/ 2 w 37"/>
                <a:gd name="T3" fmla="*/ 0 h 42"/>
                <a:gd name="T4" fmla="*/ 35 w 37"/>
                <a:gd name="T5" fmla="*/ 4 h 42"/>
                <a:gd name="T6" fmla="*/ 35 w 37"/>
                <a:gd name="T7" fmla="*/ 4 h 42"/>
                <a:gd name="T8" fmla="*/ 36 w 37"/>
                <a:gd name="T9" fmla="*/ 6 h 42"/>
                <a:gd name="T10" fmla="*/ 37 w 37"/>
                <a:gd name="T11" fmla="*/ 8 h 42"/>
                <a:gd name="T12" fmla="*/ 37 w 37"/>
                <a:gd name="T13" fmla="*/ 8 h 42"/>
                <a:gd name="T14" fmla="*/ 37 w 37"/>
                <a:gd name="T15" fmla="*/ 38 h 42"/>
                <a:gd name="T16" fmla="*/ 37 w 37"/>
                <a:gd name="T17" fmla="*/ 38 h 42"/>
                <a:gd name="T18" fmla="*/ 36 w 37"/>
                <a:gd name="T19" fmla="*/ 41 h 42"/>
                <a:gd name="T20" fmla="*/ 35 w 37"/>
                <a:gd name="T21" fmla="*/ 42 h 42"/>
                <a:gd name="T22" fmla="*/ 35 w 37"/>
                <a:gd name="T23" fmla="*/ 42 h 42"/>
                <a:gd name="T24" fmla="*/ 2 w 37"/>
                <a:gd name="T25" fmla="*/ 42 h 42"/>
                <a:gd name="T26" fmla="*/ 2 w 37"/>
                <a:gd name="T27" fmla="*/ 42 h 42"/>
                <a:gd name="T28" fmla="*/ 1 w 37"/>
                <a:gd name="T29" fmla="*/ 40 h 42"/>
                <a:gd name="T30" fmla="*/ 0 w 37"/>
                <a:gd name="T31" fmla="*/ 37 h 42"/>
                <a:gd name="T32" fmla="*/ 0 w 37"/>
                <a:gd name="T33" fmla="*/ 37 h 42"/>
                <a:gd name="T34" fmla="*/ 1 w 37"/>
                <a:gd name="T35" fmla="*/ 5 h 42"/>
                <a:gd name="T36" fmla="*/ 1 w 37"/>
                <a:gd name="T37" fmla="*/ 5 h 42"/>
                <a:gd name="T38" fmla="*/ 1 w 37"/>
                <a:gd name="T39" fmla="*/ 2 h 42"/>
                <a:gd name="T40" fmla="*/ 2 w 37"/>
                <a:gd name="T41" fmla="*/ 0 h 42"/>
                <a:gd name="T42" fmla="*/ 2 w 37"/>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2">
                  <a:moveTo>
                    <a:pt x="2" y="0"/>
                  </a:moveTo>
                  <a:lnTo>
                    <a:pt x="2" y="0"/>
                  </a:lnTo>
                  <a:lnTo>
                    <a:pt x="35" y="4"/>
                  </a:lnTo>
                  <a:lnTo>
                    <a:pt x="35" y="4"/>
                  </a:lnTo>
                  <a:lnTo>
                    <a:pt x="36" y="6"/>
                  </a:lnTo>
                  <a:lnTo>
                    <a:pt x="37" y="8"/>
                  </a:lnTo>
                  <a:lnTo>
                    <a:pt x="37" y="8"/>
                  </a:lnTo>
                  <a:lnTo>
                    <a:pt x="37" y="38"/>
                  </a:lnTo>
                  <a:lnTo>
                    <a:pt x="37" y="38"/>
                  </a:lnTo>
                  <a:lnTo>
                    <a:pt x="36" y="41"/>
                  </a:lnTo>
                  <a:lnTo>
                    <a:pt x="35" y="42"/>
                  </a:lnTo>
                  <a:lnTo>
                    <a:pt x="35" y="42"/>
                  </a:lnTo>
                  <a:lnTo>
                    <a:pt x="2" y="42"/>
                  </a:lnTo>
                  <a:lnTo>
                    <a:pt x="2" y="42"/>
                  </a:lnTo>
                  <a:lnTo>
                    <a:pt x="1" y="40"/>
                  </a:lnTo>
                  <a:lnTo>
                    <a:pt x="0" y="37"/>
                  </a:lnTo>
                  <a:lnTo>
                    <a:pt x="0" y="37"/>
                  </a:lnTo>
                  <a:lnTo>
                    <a:pt x="1" y="5"/>
                  </a:lnTo>
                  <a:lnTo>
                    <a:pt x="1" y="5"/>
                  </a:lnTo>
                  <a:lnTo>
                    <a:pt x="1" y="2"/>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Freeform 311"/>
            <p:cNvSpPr>
              <a:spLocks/>
            </p:cNvSpPr>
            <p:nvPr/>
          </p:nvSpPr>
          <p:spPr bwMode="auto">
            <a:xfrm>
              <a:off x="3638841" y="3613023"/>
              <a:ext cx="108010" cy="135338"/>
            </a:xfrm>
            <a:custGeom>
              <a:avLst/>
              <a:gdLst>
                <a:gd name="T0" fmla="*/ 2 w 37"/>
                <a:gd name="T1" fmla="*/ 1 h 43"/>
                <a:gd name="T2" fmla="*/ 2 w 37"/>
                <a:gd name="T3" fmla="*/ 1 h 43"/>
                <a:gd name="T4" fmla="*/ 35 w 37"/>
                <a:gd name="T5" fmla="*/ 0 h 43"/>
                <a:gd name="T6" fmla="*/ 35 w 37"/>
                <a:gd name="T7" fmla="*/ 0 h 43"/>
                <a:gd name="T8" fmla="*/ 36 w 37"/>
                <a:gd name="T9" fmla="*/ 1 h 43"/>
                <a:gd name="T10" fmla="*/ 37 w 37"/>
                <a:gd name="T11" fmla="*/ 4 h 43"/>
                <a:gd name="T12" fmla="*/ 37 w 37"/>
                <a:gd name="T13" fmla="*/ 4 h 43"/>
                <a:gd name="T14" fmla="*/ 36 w 37"/>
                <a:gd name="T15" fmla="*/ 33 h 43"/>
                <a:gd name="T16" fmla="*/ 36 w 37"/>
                <a:gd name="T17" fmla="*/ 33 h 43"/>
                <a:gd name="T18" fmla="*/ 36 w 37"/>
                <a:gd name="T19" fmla="*/ 36 h 43"/>
                <a:gd name="T20" fmla="*/ 35 w 37"/>
                <a:gd name="T21" fmla="*/ 37 h 43"/>
                <a:gd name="T22" fmla="*/ 35 w 37"/>
                <a:gd name="T23" fmla="*/ 37 h 43"/>
                <a:gd name="T24" fmla="*/ 2 w 37"/>
                <a:gd name="T25" fmla="*/ 43 h 43"/>
                <a:gd name="T26" fmla="*/ 2 w 37"/>
                <a:gd name="T27" fmla="*/ 43 h 43"/>
                <a:gd name="T28" fmla="*/ 1 w 37"/>
                <a:gd name="T29" fmla="*/ 42 h 43"/>
                <a:gd name="T30" fmla="*/ 0 w 37"/>
                <a:gd name="T31" fmla="*/ 39 h 43"/>
                <a:gd name="T32" fmla="*/ 0 w 37"/>
                <a:gd name="T33" fmla="*/ 39 h 43"/>
                <a:gd name="T34" fmla="*/ 0 w 37"/>
                <a:gd name="T35" fmla="*/ 6 h 43"/>
                <a:gd name="T36" fmla="*/ 0 w 37"/>
                <a:gd name="T37" fmla="*/ 6 h 43"/>
                <a:gd name="T38" fmla="*/ 1 w 37"/>
                <a:gd name="T39" fmla="*/ 2 h 43"/>
                <a:gd name="T40" fmla="*/ 2 w 37"/>
                <a:gd name="T41" fmla="*/ 1 h 43"/>
                <a:gd name="T42" fmla="*/ 2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2" y="1"/>
                  </a:moveTo>
                  <a:lnTo>
                    <a:pt x="2" y="1"/>
                  </a:lnTo>
                  <a:lnTo>
                    <a:pt x="35" y="0"/>
                  </a:lnTo>
                  <a:lnTo>
                    <a:pt x="35" y="0"/>
                  </a:lnTo>
                  <a:lnTo>
                    <a:pt x="36" y="1"/>
                  </a:lnTo>
                  <a:lnTo>
                    <a:pt x="37" y="4"/>
                  </a:lnTo>
                  <a:lnTo>
                    <a:pt x="37" y="4"/>
                  </a:lnTo>
                  <a:lnTo>
                    <a:pt x="36" y="33"/>
                  </a:lnTo>
                  <a:lnTo>
                    <a:pt x="36" y="33"/>
                  </a:lnTo>
                  <a:lnTo>
                    <a:pt x="36" y="36"/>
                  </a:lnTo>
                  <a:lnTo>
                    <a:pt x="35" y="37"/>
                  </a:lnTo>
                  <a:lnTo>
                    <a:pt x="35" y="37"/>
                  </a:lnTo>
                  <a:lnTo>
                    <a:pt x="2" y="43"/>
                  </a:lnTo>
                  <a:lnTo>
                    <a:pt x="2" y="43"/>
                  </a:lnTo>
                  <a:lnTo>
                    <a:pt x="1" y="42"/>
                  </a:lnTo>
                  <a:lnTo>
                    <a:pt x="0" y="39"/>
                  </a:lnTo>
                  <a:lnTo>
                    <a:pt x="0" y="39"/>
                  </a:lnTo>
                  <a:lnTo>
                    <a:pt x="0" y="6"/>
                  </a:lnTo>
                  <a:lnTo>
                    <a:pt x="0" y="6"/>
                  </a:lnTo>
                  <a:lnTo>
                    <a:pt x="1" y="2"/>
                  </a:lnTo>
                  <a:lnTo>
                    <a:pt x="2" y="1"/>
                  </a:lnTo>
                  <a:lnTo>
                    <a:pt x="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Freeform 312"/>
            <p:cNvSpPr>
              <a:spLocks/>
            </p:cNvSpPr>
            <p:nvPr/>
          </p:nvSpPr>
          <p:spPr bwMode="auto">
            <a:xfrm>
              <a:off x="3638841" y="3795573"/>
              <a:ext cx="105090" cy="62949"/>
            </a:xfrm>
            <a:custGeom>
              <a:avLst/>
              <a:gdLst>
                <a:gd name="T0" fmla="*/ 1 w 36"/>
                <a:gd name="T1" fmla="*/ 8 h 20"/>
                <a:gd name="T2" fmla="*/ 1 w 36"/>
                <a:gd name="T3" fmla="*/ 8 h 20"/>
                <a:gd name="T4" fmla="*/ 35 w 36"/>
                <a:gd name="T5" fmla="*/ 0 h 20"/>
                <a:gd name="T6" fmla="*/ 35 w 36"/>
                <a:gd name="T7" fmla="*/ 0 h 20"/>
                <a:gd name="T8" fmla="*/ 36 w 36"/>
                <a:gd name="T9" fmla="*/ 1 h 20"/>
                <a:gd name="T10" fmla="*/ 36 w 36"/>
                <a:gd name="T11" fmla="*/ 3 h 20"/>
                <a:gd name="T12" fmla="*/ 36 w 36"/>
                <a:gd name="T13" fmla="*/ 3 h 20"/>
                <a:gd name="T14" fmla="*/ 36 w 36"/>
                <a:gd name="T15" fmla="*/ 7 h 20"/>
                <a:gd name="T16" fmla="*/ 36 w 36"/>
                <a:gd name="T17" fmla="*/ 7 h 20"/>
                <a:gd name="T18" fmla="*/ 36 w 36"/>
                <a:gd name="T19" fmla="*/ 10 h 20"/>
                <a:gd name="T20" fmla="*/ 35 w 36"/>
                <a:gd name="T21" fmla="*/ 11 h 20"/>
                <a:gd name="T22" fmla="*/ 35 w 36"/>
                <a:gd name="T23" fmla="*/ 11 h 20"/>
                <a:gd name="T24" fmla="*/ 1 w 36"/>
                <a:gd name="T25" fmla="*/ 20 h 20"/>
                <a:gd name="T26" fmla="*/ 1 w 36"/>
                <a:gd name="T27" fmla="*/ 20 h 20"/>
                <a:gd name="T28" fmla="*/ 0 w 36"/>
                <a:gd name="T29" fmla="*/ 18 h 20"/>
                <a:gd name="T30" fmla="*/ 0 w 36"/>
                <a:gd name="T31" fmla="*/ 16 h 20"/>
                <a:gd name="T32" fmla="*/ 0 w 36"/>
                <a:gd name="T33" fmla="*/ 16 h 20"/>
                <a:gd name="T34" fmla="*/ 0 w 36"/>
                <a:gd name="T35" fmla="*/ 12 h 20"/>
                <a:gd name="T36" fmla="*/ 0 w 36"/>
                <a:gd name="T37" fmla="*/ 12 h 20"/>
                <a:gd name="T38" fmla="*/ 0 w 36"/>
                <a:gd name="T39" fmla="*/ 9 h 20"/>
                <a:gd name="T40" fmla="*/ 1 w 36"/>
                <a:gd name="T41" fmla="*/ 8 h 20"/>
                <a:gd name="T42" fmla="*/ 1 w 36"/>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0">
                  <a:moveTo>
                    <a:pt x="1" y="8"/>
                  </a:moveTo>
                  <a:lnTo>
                    <a:pt x="1" y="8"/>
                  </a:lnTo>
                  <a:lnTo>
                    <a:pt x="35" y="0"/>
                  </a:lnTo>
                  <a:lnTo>
                    <a:pt x="35" y="0"/>
                  </a:lnTo>
                  <a:lnTo>
                    <a:pt x="36" y="1"/>
                  </a:lnTo>
                  <a:lnTo>
                    <a:pt x="36" y="3"/>
                  </a:lnTo>
                  <a:lnTo>
                    <a:pt x="36" y="3"/>
                  </a:lnTo>
                  <a:lnTo>
                    <a:pt x="36" y="7"/>
                  </a:lnTo>
                  <a:lnTo>
                    <a:pt x="36" y="7"/>
                  </a:lnTo>
                  <a:lnTo>
                    <a:pt x="36" y="10"/>
                  </a:lnTo>
                  <a:lnTo>
                    <a:pt x="35" y="11"/>
                  </a:lnTo>
                  <a:lnTo>
                    <a:pt x="35" y="11"/>
                  </a:lnTo>
                  <a:lnTo>
                    <a:pt x="1" y="20"/>
                  </a:lnTo>
                  <a:lnTo>
                    <a:pt x="1" y="20"/>
                  </a:lnTo>
                  <a:lnTo>
                    <a:pt x="0" y="18"/>
                  </a:lnTo>
                  <a:lnTo>
                    <a:pt x="0" y="16"/>
                  </a:lnTo>
                  <a:lnTo>
                    <a:pt x="0" y="16"/>
                  </a:lnTo>
                  <a:lnTo>
                    <a:pt x="0" y="12"/>
                  </a:lnTo>
                  <a:lnTo>
                    <a:pt x="0" y="12"/>
                  </a:lnTo>
                  <a:lnTo>
                    <a:pt x="0" y="9"/>
                  </a:lnTo>
                  <a:lnTo>
                    <a:pt x="1" y="8"/>
                  </a:lnTo>
                  <a:lnTo>
                    <a:pt x="1" y="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313"/>
            <p:cNvSpPr>
              <a:spLocks/>
            </p:cNvSpPr>
            <p:nvPr/>
          </p:nvSpPr>
          <p:spPr bwMode="auto">
            <a:xfrm>
              <a:off x="3638841" y="3855373"/>
              <a:ext cx="105090" cy="66097"/>
            </a:xfrm>
            <a:custGeom>
              <a:avLst/>
              <a:gdLst>
                <a:gd name="T0" fmla="*/ 1 w 36"/>
                <a:gd name="T1" fmla="*/ 9 h 21"/>
                <a:gd name="T2" fmla="*/ 1 w 36"/>
                <a:gd name="T3" fmla="*/ 9 h 21"/>
                <a:gd name="T4" fmla="*/ 35 w 36"/>
                <a:gd name="T5" fmla="*/ 0 h 21"/>
                <a:gd name="T6" fmla="*/ 35 w 36"/>
                <a:gd name="T7" fmla="*/ 0 h 21"/>
                <a:gd name="T8" fmla="*/ 36 w 36"/>
                <a:gd name="T9" fmla="*/ 1 h 21"/>
                <a:gd name="T10" fmla="*/ 36 w 36"/>
                <a:gd name="T11" fmla="*/ 3 h 21"/>
                <a:gd name="T12" fmla="*/ 36 w 36"/>
                <a:gd name="T13" fmla="*/ 3 h 21"/>
                <a:gd name="T14" fmla="*/ 36 w 36"/>
                <a:gd name="T15" fmla="*/ 6 h 21"/>
                <a:gd name="T16" fmla="*/ 36 w 36"/>
                <a:gd name="T17" fmla="*/ 6 h 21"/>
                <a:gd name="T18" fmla="*/ 36 w 36"/>
                <a:gd name="T19" fmla="*/ 10 h 21"/>
                <a:gd name="T20" fmla="*/ 35 w 36"/>
                <a:gd name="T21" fmla="*/ 11 h 21"/>
                <a:gd name="T22" fmla="*/ 35 w 36"/>
                <a:gd name="T23" fmla="*/ 11 h 21"/>
                <a:gd name="T24" fmla="*/ 1 w 36"/>
                <a:gd name="T25" fmla="*/ 21 h 21"/>
                <a:gd name="T26" fmla="*/ 1 w 36"/>
                <a:gd name="T27" fmla="*/ 21 h 21"/>
                <a:gd name="T28" fmla="*/ 0 w 36"/>
                <a:gd name="T29" fmla="*/ 20 h 21"/>
                <a:gd name="T30" fmla="*/ 0 w 36"/>
                <a:gd name="T31" fmla="*/ 17 h 21"/>
                <a:gd name="T32" fmla="*/ 0 w 36"/>
                <a:gd name="T33" fmla="*/ 17 h 21"/>
                <a:gd name="T34" fmla="*/ 0 w 36"/>
                <a:gd name="T35" fmla="*/ 14 h 21"/>
                <a:gd name="T36" fmla="*/ 0 w 36"/>
                <a:gd name="T37" fmla="*/ 14 h 21"/>
                <a:gd name="T38" fmla="*/ 0 w 36"/>
                <a:gd name="T39" fmla="*/ 11 h 21"/>
                <a:gd name="T40" fmla="*/ 1 w 36"/>
                <a:gd name="T41" fmla="*/ 9 h 21"/>
                <a:gd name="T42" fmla="*/ 1 w 36"/>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1">
                  <a:moveTo>
                    <a:pt x="1" y="9"/>
                  </a:moveTo>
                  <a:lnTo>
                    <a:pt x="1" y="9"/>
                  </a:lnTo>
                  <a:lnTo>
                    <a:pt x="35" y="0"/>
                  </a:lnTo>
                  <a:lnTo>
                    <a:pt x="35" y="0"/>
                  </a:lnTo>
                  <a:lnTo>
                    <a:pt x="36" y="1"/>
                  </a:lnTo>
                  <a:lnTo>
                    <a:pt x="36" y="3"/>
                  </a:lnTo>
                  <a:lnTo>
                    <a:pt x="36" y="3"/>
                  </a:lnTo>
                  <a:lnTo>
                    <a:pt x="36" y="6"/>
                  </a:lnTo>
                  <a:lnTo>
                    <a:pt x="36" y="6"/>
                  </a:lnTo>
                  <a:lnTo>
                    <a:pt x="36" y="10"/>
                  </a:lnTo>
                  <a:lnTo>
                    <a:pt x="35" y="11"/>
                  </a:lnTo>
                  <a:lnTo>
                    <a:pt x="35" y="11"/>
                  </a:lnTo>
                  <a:lnTo>
                    <a:pt x="1" y="21"/>
                  </a:lnTo>
                  <a:lnTo>
                    <a:pt x="1" y="21"/>
                  </a:lnTo>
                  <a:lnTo>
                    <a:pt x="0" y="20"/>
                  </a:lnTo>
                  <a:lnTo>
                    <a:pt x="0" y="17"/>
                  </a:lnTo>
                  <a:lnTo>
                    <a:pt x="0" y="17"/>
                  </a:lnTo>
                  <a:lnTo>
                    <a:pt x="0" y="14"/>
                  </a:lnTo>
                  <a:lnTo>
                    <a:pt x="0" y="14"/>
                  </a:lnTo>
                  <a:lnTo>
                    <a:pt x="0" y="11"/>
                  </a:lnTo>
                  <a:lnTo>
                    <a:pt x="1" y="9"/>
                  </a:lnTo>
                  <a:lnTo>
                    <a:pt x="1"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314"/>
            <p:cNvSpPr>
              <a:spLocks/>
            </p:cNvSpPr>
            <p:nvPr/>
          </p:nvSpPr>
          <p:spPr bwMode="auto">
            <a:xfrm>
              <a:off x="3790635" y="3077968"/>
              <a:ext cx="157634" cy="859238"/>
            </a:xfrm>
            <a:custGeom>
              <a:avLst/>
              <a:gdLst>
                <a:gd name="T0" fmla="*/ 4 w 54"/>
                <a:gd name="T1" fmla="*/ 0 h 273"/>
                <a:gd name="T2" fmla="*/ 4 w 54"/>
                <a:gd name="T3" fmla="*/ 0 h 273"/>
                <a:gd name="T4" fmla="*/ 51 w 54"/>
                <a:gd name="T5" fmla="*/ 24 h 273"/>
                <a:gd name="T6" fmla="*/ 51 w 54"/>
                <a:gd name="T7" fmla="*/ 24 h 273"/>
                <a:gd name="T8" fmla="*/ 53 w 54"/>
                <a:gd name="T9" fmla="*/ 26 h 273"/>
                <a:gd name="T10" fmla="*/ 54 w 54"/>
                <a:gd name="T11" fmla="*/ 27 h 273"/>
                <a:gd name="T12" fmla="*/ 54 w 54"/>
                <a:gd name="T13" fmla="*/ 29 h 273"/>
                <a:gd name="T14" fmla="*/ 54 w 54"/>
                <a:gd name="T15" fmla="*/ 29 h 273"/>
                <a:gd name="T16" fmla="*/ 54 w 54"/>
                <a:gd name="T17" fmla="*/ 140 h 273"/>
                <a:gd name="T18" fmla="*/ 54 w 54"/>
                <a:gd name="T19" fmla="*/ 140 h 273"/>
                <a:gd name="T20" fmla="*/ 54 w 54"/>
                <a:gd name="T21" fmla="*/ 249 h 273"/>
                <a:gd name="T22" fmla="*/ 54 w 54"/>
                <a:gd name="T23" fmla="*/ 249 h 273"/>
                <a:gd name="T24" fmla="*/ 53 w 54"/>
                <a:gd name="T25" fmla="*/ 252 h 273"/>
                <a:gd name="T26" fmla="*/ 53 w 54"/>
                <a:gd name="T27" fmla="*/ 253 h 273"/>
                <a:gd name="T28" fmla="*/ 50 w 54"/>
                <a:gd name="T29" fmla="*/ 256 h 273"/>
                <a:gd name="T30" fmla="*/ 50 w 54"/>
                <a:gd name="T31" fmla="*/ 256 h 273"/>
                <a:gd name="T32" fmla="*/ 3 w 54"/>
                <a:gd name="T33" fmla="*/ 273 h 273"/>
                <a:gd name="T34" fmla="*/ 3 w 54"/>
                <a:gd name="T35" fmla="*/ 273 h 273"/>
                <a:gd name="T36" fmla="*/ 1 w 54"/>
                <a:gd name="T37" fmla="*/ 273 h 273"/>
                <a:gd name="T38" fmla="*/ 0 w 54"/>
                <a:gd name="T39" fmla="*/ 272 h 273"/>
                <a:gd name="T40" fmla="*/ 0 w 54"/>
                <a:gd name="T41" fmla="*/ 267 h 273"/>
                <a:gd name="T42" fmla="*/ 0 w 54"/>
                <a:gd name="T43" fmla="*/ 267 h 273"/>
                <a:gd name="T44" fmla="*/ 1 w 54"/>
                <a:gd name="T45" fmla="*/ 136 h 273"/>
                <a:gd name="T46" fmla="*/ 1 w 54"/>
                <a:gd name="T47" fmla="*/ 136 h 273"/>
                <a:gd name="T48" fmla="*/ 1 w 54"/>
                <a:gd name="T49" fmla="*/ 4 h 273"/>
                <a:gd name="T50" fmla="*/ 1 w 54"/>
                <a:gd name="T51" fmla="*/ 4 h 273"/>
                <a:gd name="T52" fmla="*/ 1 w 54"/>
                <a:gd name="T53" fmla="*/ 1 h 273"/>
                <a:gd name="T54" fmla="*/ 2 w 54"/>
                <a:gd name="T55" fmla="*/ 0 h 273"/>
                <a:gd name="T56" fmla="*/ 3 w 54"/>
                <a:gd name="T57" fmla="*/ 0 h 273"/>
                <a:gd name="T58" fmla="*/ 4 w 54"/>
                <a:gd name="T59" fmla="*/ 0 h 273"/>
                <a:gd name="T60" fmla="*/ 4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4" y="0"/>
                  </a:moveTo>
                  <a:lnTo>
                    <a:pt x="4" y="0"/>
                  </a:lnTo>
                  <a:lnTo>
                    <a:pt x="51" y="24"/>
                  </a:lnTo>
                  <a:lnTo>
                    <a:pt x="51" y="24"/>
                  </a:lnTo>
                  <a:lnTo>
                    <a:pt x="53" y="26"/>
                  </a:lnTo>
                  <a:lnTo>
                    <a:pt x="54" y="27"/>
                  </a:lnTo>
                  <a:lnTo>
                    <a:pt x="54" y="29"/>
                  </a:lnTo>
                  <a:lnTo>
                    <a:pt x="54" y="29"/>
                  </a:lnTo>
                  <a:lnTo>
                    <a:pt x="54" y="140"/>
                  </a:lnTo>
                  <a:lnTo>
                    <a:pt x="54" y="140"/>
                  </a:lnTo>
                  <a:lnTo>
                    <a:pt x="54" y="249"/>
                  </a:lnTo>
                  <a:lnTo>
                    <a:pt x="54" y="249"/>
                  </a:lnTo>
                  <a:lnTo>
                    <a:pt x="53" y="252"/>
                  </a:lnTo>
                  <a:lnTo>
                    <a:pt x="53" y="253"/>
                  </a:lnTo>
                  <a:lnTo>
                    <a:pt x="50" y="256"/>
                  </a:lnTo>
                  <a:lnTo>
                    <a:pt x="50" y="256"/>
                  </a:lnTo>
                  <a:lnTo>
                    <a:pt x="3" y="273"/>
                  </a:lnTo>
                  <a:lnTo>
                    <a:pt x="3" y="273"/>
                  </a:lnTo>
                  <a:lnTo>
                    <a:pt x="1" y="273"/>
                  </a:lnTo>
                  <a:lnTo>
                    <a:pt x="0" y="272"/>
                  </a:lnTo>
                  <a:lnTo>
                    <a:pt x="0" y="267"/>
                  </a:lnTo>
                  <a:lnTo>
                    <a:pt x="0" y="267"/>
                  </a:lnTo>
                  <a:lnTo>
                    <a:pt x="1" y="136"/>
                  </a:lnTo>
                  <a:lnTo>
                    <a:pt x="1" y="136"/>
                  </a:lnTo>
                  <a:lnTo>
                    <a:pt x="1" y="4"/>
                  </a:lnTo>
                  <a:lnTo>
                    <a:pt x="1" y="4"/>
                  </a:lnTo>
                  <a:lnTo>
                    <a:pt x="1" y="1"/>
                  </a:lnTo>
                  <a:lnTo>
                    <a:pt x="2" y="0"/>
                  </a:lnTo>
                  <a:lnTo>
                    <a:pt x="3" y="0"/>
                  </a:lnTo>
                  <a:lnTo>
                    <a:pt x="4" y="0"/>
                  </a:lnTo>
                  <a:lnTo>
                    <a:pt x="4" y="0"/>
                  </a:lnTo>
                  <a:close/>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Freeform 315"/>
            <p:cNvSpPr>
              <a:spLocks/>
            </p:cNvSpPr>
            <p:nvPr/>
          </p:nvSpPr>
          <p:spPr bwMode="auto">
            <a:xfrm>
              <a:off x="3816905" y="3159799"/>
              <a:ext cx="108010" cy="144780"/>
            </a:xfrm>
            <a:custGeom>
              <a:avLst/>
              <a:gdLst>
                <a:gd name="T0" fmla="*/ 1 w 37"/>
                <a:gd name="T1" fmla="*/ 0 h 46"/>
                <a:gd name="T2" fmla="*/ 1 w 37"/>
                <a:gd name="T3" fmla="*/ 0 h 46"/>
                <a:gd name="T4" fmla="*/ 35 w 37"/>
                <a:gd name="T5" fmla="*/ 14 h 46"/>
                <a:gd name="T6" fmla="*/ 35 w 37"/>
                <a:gd name="T7" fmla="*/ 14 h 46"/>
                <a:gd name="T8" fmla="*/ 36 w 37"/>
                <a:gd name="T9" fmla="*/ 15 h 46"/>
                <a:gd name="T10" fmla="*/ 37 w 37"/>
                <a:gd name="T11" fmla="*/ 19 h 46"/>
                <a:gd name="T12" fmla="*/ 37 w 37"/>
                <a:gd name="T13" fmla="*/ 19 h 46"/>
                <a:gd name="T14" fmla="*/ 37 w 37"/>
                <a:gd name="T15" fmla="*/ 43 h 46"/>
                <a:gd name="T16" fmla="*/ 37 w 37"/>
                <a:gd name="T17" fmla="*/ 43 h 46"/>
                <a:gd name="T18" fmla="*/ 36 w 37"/>
                <a:gd name="T19" fmla="*/ 45 h 46"/>
                <a:gd name="T20" fmla="*/ 35 w 37"/>
                <a:gd name="T21" fmla="*/ 46 h 46"/>
                <a:gd name="T22" fmla="*/ 35 w 37"/>
                <a:gd name="T23" fmla="*/ 46 h 46"/>
                <a:gd name="T24" fmla="*/ 1 w 37"/>
                <a:gd name="T25" fmla="*/ 35 h 46"/>
                <a:gd name="T26" fmla="*/ 1 w 37"/>
                <a:gd name="T27" fmla="*/ 35 h 46"/>
                <a:gd name="T28" fmla="*/ 0 w 37"/>
                <a:gd name="T29" fmla="*/ 33 h 46"/>
                <a:gd name="T30" fmla="*/ 0 w 37"/>
                <a:gd name="T31" fmla="*/ 31 h 46"/>
                <a:gd name="T32" fmla="*/ 0 w 37"/>
                <a:gd name="T33" fmla="*/ 31 h 46"/>
                <a:gd name="T34" fmla="*/ 0 w 37"/>
                <a:gd name="T35" fmla="*/ 3 h 46"/>
                <a:gd name="T36" fmla="*/ 0 w 37"/>
                <a:gd name="T37" fmla="*/ 3 h 46"/>
                <a:gd name="T38" fmla="*/ 0 w 37"/>
                <a:gd name="T39" fmla="*/ 1 h 46"/>
                <a:gd name="T40" fmla="*/ 1 w 37"/>
                <a:gd name="T41" fmla="*/ 0 h 46"/>
                <a:gd name="T42" fmla="*/ 1 w 37"/>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6">
                  <a:moveTo>
                    <a:pt x="1" y="0"/>
                  </a:moveTo>
                  <a:lnTo>
                    <a:pt x="1" y="0"/>
                  </a:lnTo>
                  <a:lnTo>
                    <a:pt x="35" y="14"/>
                  </a:lnTo>
                  <a:lnTo>
                    <a:pt x="35" y="14"/>
                  </a:lnTo>
                  <a:lnTo>
                    <a:pt x="36" y="15"/>
                  </a:lnTo>
                  <a:lnTo>
                    <a:pt x="37" y="19"/>
                  </a:lnTo>
                  <a:lnTo>
                    <a:pt x="37" y="19"/>
                  </a:lnTo>
                  <a:lnTo>
                    <a:pt x="37" y="43"/>
                  </a:lnTo>
                  <a:lnTo>
                    <a:pt x="37" y="43"/>
                  </a:lnTo>
                  <a:lnTo>
                    <a:pt x="36" y="45"/>
                  </a:lnTo>
                  <a:lnTo>
                    <a:pt x="35" y="46"/>
                  </a:lnTo>
                  <a:lnTo>
                    <a:pt x="35" y="46"/>
                  </a:lnTo>
                  <a:lnTo>
                    <a:pt x="1" y="35"/>
                  </a:lnTo>
                  <a:lnTo>
                    <a:pt x="1" y="35"/>
                  </a:lnTo>
                  <a:lnTo>
                    <a:pt x="0" y="33"/>
                  </a:lnTo>
                  <a:lnTo>
                    <a:pt x="0" y="31"/>
                  </a:lnTo>
                  <a:lnTo>
                    <a:pt x="0" y="31"/>
                  </a:lnTo>
                  <a:lnTo>
                    <a:pt x="0" y="3"/>
                  </a:lnTo>
                  <a:lnTo>
                    <a:pt x="0" y="3"/>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316"/>
            <p:cNvSpPr>
              <a:spLocks/>
            </p:cNvSpPr>
            <p:nvPr/>
          </p:nvSpPr>
          <p:spPr bwMode="auto">
            <a:xfrm>
              <a:off x="3813987" y="3310873"/>
              <a:ext cx="110928" cy="122749"/>
            </a:xfrm>
            <a:custGeom>
              <a:avLst/>
              <a:gdLst>
                <a:gd name="T0" fmla="*/ 2 w 38"/>
                <a:gd name="T1" fmla="*/ 0 h 39"/>
                <a:gd name="T2" fmla="*/ 2 w 38"/>
                <a:gd name="T3" fmla="*/ 0 h 39"/>
                <a:gd name="T4" fmla="*/ 36 w 38"/>
                <a:gd name="T5" fmla="*/ 9 h 39"/>
                <a:gd name="T6" fmla="*/ 36 w 38"/>
                <a:gd name="T7" fmla="*/ 9 h 39"/>
                <a:gd name="T8" fmla="*/ 37 w 38"/>
                <a:gd name="T9" fmla="*/ 10 h 39"/>
                <a:gd name="T10" fmla="*/ 38 w 38"/>
                <a:gd name="T11" fmla="*/ 12 h 39"/>
                <a:gd name="T12" fmla="*/ 38 w 38"/>
                <a:gd name="T13" fmla="*/ 12 h 39"/>
                <a:gd name="T14" fmla="*/ 37 w 38"/>
                <a:gd name="T15" fmla="*/ 36 h 39"/>
                <a:gd name="T16" fmla="*/ 37 w 38"/>
                <a:gd name="T17" fmla="*/ 36 h 39"/>
                <a:gd name="T18" fmla="*/ 37 w 38"/>
                <a:gd name="T19" fmla="*/ 39 h 39"/>
                <a:gd name="T20" fmla="*/ 36 w 38"/>
                <a:gd name="T21" fmla="*/ 39 h 39"/>
                <a:gd name="T22" fmla="*/ 36 w 38"/>
                <a:gd name="T23" fmla="*/ 39 h 39"/>
                <a:gd name="T24" fmla="*/ 2 w 38"/>
                <a:gd name="T25" fmla="*/ 34 h 39"/>
                <a:gd name="T26" fmla="*/ 2 w 38"/>
                <a:gd name="T27" fmla="*/ 34 h 39"/>
                <a:gd name="T28" fmla="*/ 1 w 38"/>
                <a:gd name="T29" fmla="*/ 33 h 39"/>
                <a:gd name="T30" fmla="*/ 0 w 38"/>
                <a:gd name="T31" fmla="*/ 30 h 39"/>
                <a:gd name="T32" fmla="*/ 0 w 38"/>
                <a:gd name="T33" fmla="*/ 30 h 39"/>
                <a:gd name="T34" fmla="*/ 0 w 38"/>
                <a:gd name="T35" fmla="*/ 3 h 39"/>
                <a:gd name="T36" fmla="*/ 0 w 38"/>
                <a:gd name="T37" fmla="*/ 3 h 39"/>
                <a:gd name="T38" fmla="*/ 1 w 38"/>
                <a:gd name="T39" fmla="*/ 0 h 39"/>
                <a:gd name="T40" fmla="*/ 2 w 38"/>
                <a:gd name="T41" fmla="*/ 0 h 39"/>
                <a:gd name="T42" fmla="*/ 2 w 38"/>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9">
                  <a:moveTo>
                    <a:pt x="2" y="0"/>
                  </a:moveTo>
                  <a:lnTo>
                    <a:pt x="2" y="0"/>
                  </a:lnTo>
                  <a:lnTo>
                    <a:pt x="36" y="9"/>
                  </a:lnTo>
                  <a:lnTo>
                    <a:pt x="36" y="9"/>
                  </a:lnTo>
                  <a:lnTo>
                    <a:pt x="37" y="10"/>
                  </a:lnTo>
                  <a:lnTo>
                    <a:pt x="38" y="12"/>
                  </a:lnTo>
                  <a:lnTo>
                    <a:pt x="38" y="12"/>
                  </a:lnTo>
                  <a:lnTo>
                    <a:pt x="37" y="36"/>
                  </a:lnTo>
                  <a:lnTo>
                    <a:pt x="37" y="36"/>
                  </a:lnTo>
                  <a:lnTo>
                    <a:pt x="37" y="39"/>
                  </a:lnTo>
                  <a:lnTo>
                    <a:pt x="36" y="39"/>
                  </a:lnTo>
                  <a:lnTo>
                    <a:pt x="36" y="39"/>
                  </a:lnTo>
                  <a:lnTo>
                    <a:pt x="2" y="34"/>
                  </a:lnTo>
                  <a:lnTo>
                    <a:pt x="2" y="34"/>
                  </a:lnTo>
                  <a:lnTo>
                    <a:pt x="1" y="33"/>
                  </a:lnTo>
                  <a:lnTo>
                    <a:pt x="0" y="30"/>
                  </a:lnTo>
                  <a:lnTo>
                    <a:pt x="0" y="30"/>
                  </a:lnTo>
                  <a:lnTo>
                    <a:pt x="0" y="3"/>
                  </a:lnTo>
                  <a:lnTo>
                    <a:pt x="0" y="3"/>
                  </a:lnTo>
                  <a:lnTo>
                    <a:pt x="1" y="0"/>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Freeform 317"/>
            <p:cNvSpPr>
              <a:spLocks/>
            </p:cNvSpPr>
            <p:nvPr/>
          </p:nvSpPr>
          <p:spPr bwMode="auto">
            <a:xfrm>
              <a:off x="3813987" y="3458804"/>
              <a:ext cx="108010" cy="110160"/>
            </a:xfrm>
            <a:custGeom>
              <a:avLst/>
              <a:gdLst>
                <a:gd name="T0" fmla="*/ 2 w 37"/>
                <a:gd name="T1" fmla="*/ 0 h 35"/>
                <a:gd name="T2" fmla="*/ 2 w 37"/>
                <a:gd name="T3" fmla="*/ 0 h 35"/>
                <a:gd name="T4" fmla="*/ 36 w 37"/>
                <a:gd name="T5" fmla="*/ 4 h 35"/>
                <a:gd name="T6" fmla="*/ 36 w 37"/>
                <a:gd name="T7" fmla="*/ 4 h 35"/>
                <a:gd name="T8" fmla="*/ 37 w 37"/>
                <a:gd name="T9" fmla="*/ 5 h 35"/>
                <a:gd name="T10" fmla="*/ 37 w 37"/>
                <a:gd name="T11" fmla="*/ 7 h 35"/>
                <a:gd name="T12" fmla="*/ 37 w 37"/>
                <a:gd name="T13" fmla="*/ 7 h 35"/>
                <a:gd name="T14" fmla="*/ 37 w 37"/>
                <a:gd name="T15" fmla="*/ 32 h 35"/>
                <a:gd name="T16" fmla="*/ 37 w 37"/>
                <a:gd name="T17" fmla="*/ 32 h 35"/>
                <a:gd name="T18" fmla="*/ 37 w 37"/>
                <a:gd name="T19" fmla="*/ 34 h 35"/>
                <a:gd name="T20" fmla="*/ 36 w 37"/>
                <a:gd name="T21" fmla="*/ 35 h 35"/>
                <a:gd name="T22" fmla="*/ 36 w 37"/>
                <a:gd name="T23" fmla="*/ 35 h 35"/>
                <a:gd name="T24" fmla="*/ 2 w 37"/>
                <a:gd name="T25" fmla="*/ 35 h 35"/>
                <a:gd name="T26" fmla="*/ 2 w 37"/>
                <a:gd name="T27" fmla="*/ 35 h 35"/>
                <a:gd name="T28" fmla="*/ 0 w 37"/>
                <a:gd name="T29" fmla="*/ 34 h 35"/>
                <a:gd name="T30" fmla="*/ 0 w 37"/>
                <a:gd name="T31" fmla="*/ 31 h 35"/>
                <a:gd name="T32" fmla="*/ 0 w 37"/>
                <a:gd name="T33" fmla="*/ 31 h 35"/>
                <a:gd name="T34" fmla="*/ 0 w 37"/>
                <a:gd name="T35" fmla="*/ 4 h 35"/>
                <a:gd name="T36" fmla="*/ 0 w 37"/>
                <a:gd name="T37" fmla="*/ 4 h 35"/>
                <a:gd name="T38" fmla="*/ 1 w 37"/>
                <a:gd name="T39" fmla="*/ 1 h 35"/>
                <a:gd name="T40" fmla="*/ 2 w 37"/>
                <a:gd name="T41" fmla="*/ 0 h 35"/>
                <a:gd name="T42" fmla="*/ 2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 y="0"/>
                  </a:moveTo>
                  <a:lnTo>
                    <a:pt x="2" y="0"/>
                  </a:lnTo>
                  <a:lnTo>
                    <a:pt x="36" y="4"/>
                  </a:lnTo>
                  <a:lnTo>
                    <a:pt x="36" y="4"/>
                  </a:lnTo>
                  <a:lnTo>
                    <a:pt x="37" y="5"/>
                  </a:lnTo>
                  <a:lnTo>
                    <a:pt x="37" y="7"/>
                  </a:lnTo>
                  <a:lnTo>
                    <a:pt x="37" y="7"/>
                  </a:lnTo>
                  <a:lnTo>
                    <a:pt x="37" y="32"/>
                  </a:lnTo>
                  <a:lnTo>
                    <a:pt x="37" y="32"/>
                  </a:lnTo>
                  <a:lnTo>
                    <a:pt x="37" y="34"/>
                  </a:lnTo>
                  <a:lnTo>
                    <a:pt x="36" y="35"/>
                  </a:lnTo>
                  <a:lnTo>
                    <a:pt x="36" y="35"/>
                  </a:lnTo>
                  <a:lnTo>
                    <a:pt x="2" y="35"/>
                  </a:lnTo>
                  <a:lnTo>
                    <a:pt x="2" y="35"/>
                  </a:lnTo>
                  <a:lnTo>
                    <a:pt x="0" y="34"/>
                  </a:lnTo>
                  <a:lnTo>
                    <a:pt x="0" y="31"/>
                  </a:lnTo>
                  <a:lnTo>
                    <a:pt x="0" y="31"/>
                  </a:lnTo>
                  <a:lnTo>
                    <a:pt x="0" y="4"/>
                  </a:lnTo>
                  <a:lnTo>
                    <a:pt x="0" y="4"/>
                  </a:lnTo>
                  <a:lnTo>
                    <a:pt x="1" y="1"/>
                  </a:lnTo>
                  <a:lnTo>
                    <a:pt x="2"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Freeform 318"/>
            <p:cNvSpPr>
              <a:spLocks/>
            </p:cNvSpPr>
            <p:nvPr/>
          </p:nvSpPr>
          <p:spPr bwMode="auto">
            <a:xfrm>
              <a:off x="3813987" y="3606728"/>
              <a:ext cx="108010" cy="110160"/>
            </a:xfrm>
            <a:custGeom>
              <a:avLst/>
              <a:gdLst>
                <a:gd name="T0" fmla="*/ 1 w 37"/>
                <a:gd name="T1" fmla="*/ 1 h 35"/>
                <a:gd name="T2" fmla="*/ 1 w 37"/>
                <a:gd name="T3" fmla="*/ 1 h 35"/>
                <a:gd name="T4" fmla="*/ 36 w 37"/>
                <a:gd name="T5" fmla="*/ 0 h 35"/>
                <a:gd name="T6" fmla="*/ 36 w 37"/>
                <a:gd name="T7" fmla="*/ 0 h 35"/>
                <a:gd name="T8" fmla="*/ 37 w 37"/>
                <a:gd name="T9" fmla="*/ 0 h 35"/>
                <a:gd name="T10" fmla="*/ 37 w 37"/>
                <a:gd name="T11" fmla="*/ 3 h 35"/>
                <a:gd name="T12" fmla="*/ 37 w 37"/>
                <a:gd name="T13" fmla="*/ 3 h 35"/>
                <a:gd name="T14" fmla="*/ 37 w 37"/>
                <a:gd name="T15" fmla="*/ 27 h 35"/>
                <a:gd name="T16" fmla="*/ 37 w 37"/>
                <a:gd name="T17" fmla="*/ 27 h 35"/>
                <a:gd name="T18" fmla="*/ 37 w 37"/>
                <a:gd name="T19" fmla="*/ 29 h 35"/>
                <a:gd name="T20" fmla="*/ 36 w 37"/>
                <a:gd name="T21" fmla="*/ 30 h 35"/>
                <a:gd name="T22" fmla="*/ 36 w 37"/>
                <a:gd name="T23" fmla="*/ 30 h 35"/>
                <a:gd name="T24" fmla="*/ 1 w 37"/>
                <a:gd name="T25" fmla="*/ 35 h 35"/>
                <a:gd name="T26" fmla="*/ 1 w 37"/>
                <a:gd name="T27" fmla="*/ 35 h 35"/>
                <a:gd name="T28" fmla="*/ 0 w 37"/>
                <a:gd name="T29" fmla="*/ 34 h 35"/>
                <a:gd name="T30" fmla="*/ 0 w 37"/>
                <a:gd name="T31" fmla="*/ 32 h 35"/>
                <a:gd name="T32" fmla="*/ 0 w 37"/>
                <a:gd name="T33" fmla="*/ 32 h 35"/>
                <a:gd name="T34" fmla="*/ 0 w 37"/>
                <a:gd name="T35" fmla="*/ 5 h 35"/>
                <a:gd name="T36" fmla="*/ 0 w 37"/>
                <a:gd name="T37" fmla="*/ 5 h 35"/>
                <a:gd name="T38" fmla="*/ 0 w 37"/>
                <a:gd name="T39" fmla="*/ 2 h 35"/>
                <a:gd name="T40" fmla="*/ 1 w 37"/>
                <a:gd name="T41" fmla="*/ 1 h 35"/>
                <a:gd name="T42" fmla="*/ 1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1" y="1"/>
                  </a:moveTo>
                  <a:lnTo>
                    <a:pt x="1" y="1"/>
                  </a:lnTo>
                  <a:lnTo>
                    <a:pt x="36" y="0"/>
                  </a:lnTo>
                  <a:lnTo>
                    <a:pt x="36" y="0"/>
                  </a:lnTo>
                  <a:lnTo>
                    <a:pt x="37" y="0"/>
                  </a:lnTo>
                  <a:lnTo>
                    <a:pt x="37" y="3"/>
                  </a:lnTo>
                  <a:lnTo>
                    <a:pt x="37" y="3"/>
                  </a:lnTo>
                  <a:lnTo>
                    <a:pt x="37" y="27"/>
                  </a:lnTo>
                  <a:lnTo>
                    <a:pt x="37" y="27"/>
                  </a:lnTo>
                  <a:lnTo>
                    <a:pt x="37" y="29"/>
                  </a:lnTo>
                  <a:lnTo>
                    <a:pt x="36" y="30"/>
                  </a:lnTo>
                  <a:lnTo>
                    <a:pt x="36" y="30"/>
                  </a:lnTo>
                  <a:lnTo>
                    <a:pt x="1" y="35"/>
                  </a:lnTo>
                  <a:lnTo>
                    <a:pt x="1" y="35"/>
                  </a:lnTo>
                  <a:lnTo>
                    <a:pt x="0" y="34"/>
                  </a:lnTo>
                  <a:lnTo>
                    <a:pt x="0" y="32"/>
                  </a:lnTo>
                  <a:lnTo>
                    <a:pt x="0" y="32"/>
                  </a:lnTo>
                  <a:lnTo>
                    <a:pt x="0" y="5"/>
                  </a:lnTo>
                  <a:lnTo>
                    <a:pt x="0" y="5"/>
                  </a:lnTo>
                  <a:lnTo>
                    <a:pt x="0" y="2"/>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Freeform 319"/>
            <p:cNvSpPr>
              <a:spLocks/>
            </p:cNvSpPr>
            <p:nvPr/>
          </p:nvSpPr>
          <p:spPr bwMode="auto">
            <a:xfrm>
              <a:off x="3813987" y="3754658"/>
              <a:ext cx="108010" cy="56652"/>
            </a:xfrm>
            <a:custGeom>
              <a:avLst/>
              <a:gdLst>
                <a:gd name="T0" fmla="*/ 1 w 37"/>
                <a:gd name="T1" fmla="*/ 7 h 18"/>
                <a:gd name="T2" fmla="*/ 1 w 37"/>
                <a:gd name="T3" fmla="*/ 7 h 18"/>
                <a:gd name="T4" fmla="*/ 36 w 37"/>
                <a:gd name="T5" fmla="*/ 0 h 18"/>
                <a:gd name="T6" fmla="*/ 36 w 37"/>
                <a:gd name="T7" fmla="*/ 0 h 18"/>
                <a:gd name="T8" fmla="*/ 37 w 37"/>
                <a:gd name="T9" fmla="*/ 1 h 18"/>
                <a:gd name="T10" fmla="*/ 37 w 37"/>
                <a:gd name="T11" fmla="*/ 3 h 18"/>
                <a:gd name="T12" fmla="*/ 37 w 37"/>
                <a:gd name="T13" fmla="*/ 3 h 18"/>
                <a:gd name="T14" fmla="*/ 37 w 37"/>
                <a:gd name="T15" fmla="*/ 5 h 18"/>
                <a:gd name="T16" fmla="*/ 37 w 37"/>
                <a:gd name="T17" fmla="*/ 5 h 18"/>
                <a:gd name="T18" fmla="*/ 37 w 37"/>
                <a:gd name="T19" fmla="*/ 8 h 18"/>
                <a:gd name="T20" fmla="*/ 36 w 37"/>
                <a:gd name="T21" fmla="*/ 9 h 18"/>
                <a:gd name="T22" fmla="*/ 36 w 37"/>
                <a:gd name="T23" fmla="*/ 9 h 18"/>
                <a:gd name="T24" fmla="*/ 1 w 37"/>
                <a:gd name="T25" fmla="*/ 18 h 18"/>
                <a:gd name="T26" fmla="*/ 1 w 37"/>
                <a:gd name="T27" fmla="*/ 18 h 18"/>
                <a:gd name="T28" fmla="*/ 0 w 37"/>
                <a:gd name="T29" fmla="*/ 16 h 18"/>
                <a:gd name="T30" fmla="*/ 0 w 37"/>
                <a:gd name="T31" fmla="*/ 14 h 18"/>
                <a:gd name="T32" fmla="*/ 0 w 37"/>
                <a:gd name="T33" fmla="*/ 14 h 18"/>
                <a:gd name="T34" fmla="*/ 0 w 37"/>
                <a:gd name="T35" fmla="*/ 11 h 18"/>
                <a:gd name="T36" fmla="*/ 0 w 37"/>
                <a:gd name="T37" fmla="*/ 11 h 18"/>
                <a:gd name="T38" fmla="*/ 0 w 37"/>
                <a:gd name="T39" fmla="*/ 8 h 18"/>
                <a:gd name="T40" fmla="*/ 1 w 37"/>
                <a:gd name="T41" fmla="*/ 7 h 18"/>
                <a:gd name="T42" fmla="*/ 1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1" y="7"/>
                  </a:moveTo>
                  <a:lnTo>
                    <a:pt x="1" y="7"/>
                  </a:lnTo>
                  <a:lnTo>
                    <a:pt x="36" y="0"/>
                  </a:lnTo>
                  <a:lnTo>
                    <a:pt x="36" y="0"/>
                  </a:lnTo>
                  <a:lnTo>
                    <a:pt x="37" y="1"/>
                  </a:lnTo>
                  <a:lnTo>
                    <a:pt x="37" y="3"/>
                  </a:lnTo>
                  <a:lnTo>
                    <a:pt x="37" y="3"/>
                  </a:lnTo>
                  <a:lnTo>
                    <a:pt x="37" y="5"/>
                  </a:lnTo>
                  <a:lnTo>
                    <a:pt x="37" y="5"/>
                  </a:lnTo>
                  <a:lnTo>
                    <a:pt x="37" y="8"/>
                  </a:lnTo>
                  <a:lnTo>
                    <a:pt x="36" y="9"/>
                  </a:lnTo>
                  <a:lnTo>
                    <a:pt x="36" y="9"/>
                  </a:lnTo>
                  <a:lnTo>
                    <a:pt x="1" y="18"/>
                  </a:lnTo>
                  <a:lnTo>
                    <a:pt x="1" y="18"/>
                  </a:lnTo>
                  <a:lnTo>
                    <a:pt x="0" y="16"/>
                  </a:lnTo>
                  <a:lnTo>
                    <a:pt x="0" y="14"/>
                  </a:lnTo>
                  <a:lnTo>
                    <a:pt x="0" y="14"/>
                  </a:lnTo>
                  <a:lnTo>
                    <a:pt x="0" y="11"/>
                  </a:lnTo>
                  <a:lnTo>
                    <a:pt x="0" y="11"/>
                  </a:lnTo>
                  <a:lnTo>
                    <a:pt x="0" y="8"/>
                  </a:lnTo>
                  <a:lnTo>
                    <a:pt x="1" y="7"/>
                  </a:lnTo>
                  <a:lnTo>
                    <a:pt x="1" y="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320"/>
            <p:cNvSpPr>
              <a:spLocks/>
            </p:cNvSpPr>
            <p:nvPr/>
          </p:nvSpPr>
          <p:spPr bwMode="auto">
            <a:xfrm>
              <a:off x="3813987" y="3801867"/>
              <a:ext cx="108010" cy="62949"/>
            </a:xfrm>
            <a:custGeom>
              <a:avLst/>
              <a:gdLst>
                <a:gd name="T0" fmla="*/ 1 w 37"/>
                <a:gd name="T1" fmla="*/ 10 h 20"/>
                <a:gd name="T2" fmla="*/ 1 w 37"/>
                <a:gd name="T3" fmla="*/ 10 h 20"/>
                <a:gd name="T4" fmla="*/ 36 w 37"/>
                <a:gd name="T5" fmla="*/ 0 h 20"/>
                <a:gd name="T6" fmla="*/ 36 w 37"/>
                <a:gd name="T7" fmla="*/ 0 h 20"/>
                <a:gd name="T8" fmla="*/ 37 w 37"/>
                <a:gd name="T9" fmla="*/ 0 h 20"/>
                <a:gd name="T10" fmla="*/ 37 w 37"/>
                <a:gd name="T11" fmla="*/ 4 h 20"/>
                <a:gd name="T12" fmla="*/ 37 w 37"/>
                <a:gd name="T13" fmla="*/ 4 h 20"/>
                <a:gd name="T14" fmla="*/ 37 w 37"/>
                <a:gd name="T15" fmla="*/ 6 h 20"/>
                <a:gd name="T16" fmla="*/ 37 w 37"/>
                <a:gd name="T17" fmla="*/ 6 h 20"/>
                <a:gd name="T18" fmla="*/ 37 w 37"/>
                <a:gd name="T19" fmla="*/ 8 h 20"/>
                <a:gd name="T20" fmla="*/ 36 w 37"/>
                <a:gd name="T21" fmla="*/ 10 h 20"/>
                <a:gd name="T22" fmla="*/ 36 w 37"/>
                <a:gd name="T23" fmla="*/ 10 h 20"/>
                <a:gd name="T24" fmla="*/ 1 w 37"/>
                <a:gd name="T25" fmla="*/ 20 h 20"/>
                <a:gd name="T26" fmla="*/ 1 w 37"/>
                <a:gd name="T27" fmla="*/ 20 h 20"/>
                <a:gd name="T28" fmla="*/ 0 w 37"/>
                <a:gd name="T29" fmla="*/ 19 h 20"/>
                <a:gd name="T30" fmla="*/ 0 w 37"/>
                <a:gd name="T31" fmla="*/ 16 h 20"/>
                <a:gd name="T32" fmla="*/ 0 w 37"/>
                <a:gd name="T33" fmla="*/ 16 h 20"/>
                <a:gd name="T34" fmla="*/ 0 w 37"/>
                <a:gd name="T35" fmla="*/ 14 h 20"/>
                <a:gd name="T36" fmla="*/ 0 w 37"/>
                <a:gd name="T37" fmla="*/ 14 h 20"/>
                <a:gd name="T38" fmla="*/ 0 w 37"/>
                <a:gd name="T39" fmla="*/ 11 h 20"/>
                <a:gd name="T40" fmla="*/ 1 w 37"/>
                <a:gd name="T41" fmla="*/ 10 h 20"/>
                <a:gd name="T42" fmla="*/ 1 w 37"/>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1" y="10"/>
                  </a:moveTo>
                  <a:lnTo>
                    <a:pt x="1" y="10"/>
                  </a:lnTo>
                  <a:lnTo>
                    <a:pt x="36" y="0"/>
                  </a:lnTo>
                  <a:lnTo>
                    <a:pt x="36" y="0"/>
                  </a:lnTo>
                  <a:lnTo>
                    <a:pt x="37" y="0"/>
                  </a:lnTo>
                  <a:lnTo>
                    <a:pt x="37" y="4"/>
                  </a:lnTo>
                  <a:lnTo>
                    <a:pt x="37" y="4"/>
                  </a:lnTo>
                  <a:lnTo>
                    <a:pt x="37" y="6"/>
                  </a:lnTo>
                  <a:lnTo>
                    <a:pt x="37" y="6"/>
                  </a:lnTo>
                  <a:lnTo>
                    <a:pt x="37" y="8"/>
                  </a:lnTo>
                  <a:lnTo>
                    <a:pt x="36" y="10"/>
                  </a:lnTo>
                  <a:lnTo>
                    <a:pt x="36" y="10"/>
                  </a:lnTo>
                  <a:lnTo>
                    <a:pt x="1" y="20"/>
                  </a:lnTo>
                  <a:lnTo>
                    <a:pt x="1" y="20"/>
                  </a:lnTo>
                  <a:lnTo>
                    <a:pt x="0" y="19"/>
                  </a:lnTo>
                  <a:lnTo>
                    <a:pt x="0" y="16"/>
                  </a:lnTo>
                  <a:lnTo>
                    <a:pt x="0" y="16"/>
                  </a:lnTo>
                  <a:lnTo>
                    <a:pt x="0" y="14"/>
                  </a:lnTo>
                  <a:lnTo>
                    <a:pt x="0" y="14"/>
                  </a:lnTo>
                  <a:lnTo>
                    <a:pt x="0" y="11"/>
                  </a:lnTo>
                  <a:lnTo>
                    <a:pt x="1" y="10"/>
                  </a:lnTo>
                  <a:lnTo>
                    <a:pt x="1" y="1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Freeform 321"/>
            <p:cNvSpPr>
              <a:spLocks/>
            </p:cNvSpPr>
            <p:nvPr/>
          </p:nvSpPr>
          <p:spPr bwMode="auto">
            <a:xfrm>
              <a:off x="3965784" y="3172389"/>
              <a:ext cx="157634" cy="695574"/>
            </a:xfrm>
            <a:custGeom>
              <a:avLst/>
              <a:gdLst>
                <a:gd name="T0" fmla="*/ 4 w 54"/>
                <a:gd name="T1" fmla="*/ 0 h 221"/>
                <a:gd name="T2" fmla="*/ 4 w 54"/>
                <a:gd name="T3" fmla="*/ 0 h 221"/>
                <a:gd name="T4" fmla="*/ 51 w 54"/>
                <a:gd name="T5" fmla="*/ 24 h 221"/>
                <a:gd name="T6" fmla="*/ 51 w 54"/>
                <a:gd name="T7" fmla="*/ 24 h 221"/>
                <a:gd name="T8" fmla="*/ 53 w 54"/>
                <a:gd name="T9" fmla="*/ 26 h 221"/>
                <a:gd name="T10" fmla="*/ 54 w 54"/>
                <a:gd name="T11" fmla="*/ 29 h 221"/>
                <a:gd name="T12" fmla="*/ 54 w 54"/>
                <a:gd name="T13" fmla="*/ 29 h 221"/>
                <a:gd name="T14" fmla="*/ 54 w 54"/>
                <a:gd name="T15" fmla="*/ 114 h 221"/>
                <a:gd name="T16" fmla="*/ 54 w 54"/>
                <a:gd name="T17" fmla="*/ 114 h 221"/>
                <a:gd name="T18" fmla="*/ 54 w 54"/>
                <a:gd name="T19" fmla="*/ 196 h 221"/>
                <a:gd name="T20" fmla="*/ 54 w 54"/>
                <a:gd name="T21" fmla="*/ 196 h 221"/>
                <a:gd name="T22" fmla="*/ 53 w 54"/>
                <a:gd name="T23" fmla="*/ 200 h 221"/>
                <a:gd name="T24" fmla="*/ 52 w 54"/>
                <a:gd name="T25" fmla="*/ 203 h 221"/>
                <a:gd name="T26" fmla="*/ 51 w 54"/>
                <a:gd name="T27" fmla="*/ 204 h 221"/>
                <a:gd name="T28" fmla="*/ 51 w 54"/>
                <a:gd name="T29" fmla="*/ 204 h 221"/>
                <a:gd name="T30" fmla="*/ 4 w 54"/>
                <a:gd name="T31" fmla="*/ 221 h 221"/>
                <a:gd name="T32" fmla="*/ 4 w 54"/>
                <a:gd name="T33" fmla="*/ 221 h 221"/>
                <a:gd name="T34" fmla="*/ 3 w 54"/>
                <a:gd name="T35" fmla="*/ 221 h 221"/>
                <a:gd name="T36" fmla="*/ 1 w 54"/>
                <a:gd name="T37" fmla="*/ 220 h 221"/>
                <a:gd name="T38" fmla="*/ 0 w 54"/>
                <a:gd name="T39" fmla="*/ 215 h 221"/>
                <a:gd name="T40" fmla="*/ 0 w 54"/>
                <a:gd name="T41" fmla="*/ 215 h 221"/>
                <a:gd name="T42" fmla="*/ 0 w 54"/>
                <a:gd name="T43" fmla="*/ 111 h 221"/>
                <a:gd name="T44" fmla="*/ 0 w 54"/>
                <a:gd name="T45" fmla="*/ 111 h 221"/>
                <a:gd name="T46" fmla="*/ 0 w 54"/>
                <a:gd name="T47" fmla="*/ 4 h 221"/>
                <a:gd name="T48" fmla="*/ 0 w 54"/>
                <a:gd name="T49" fmla="*/ 4 h 221"/>
                <a:gd name="T50" fmla="*/ 1 w 54"/>
                <a:gd name="T51" fmla="*/ 2 h 221"/>
                <a:gd name="T52" fmla="*/ 1 w 54"/>
                <a:gd name="T53" fmla="*/ 1 h 221"/>
                <a:gd name="T54" fmla="*/ 3 w 54"/>
                <a:gd name="T55" fmla="*/ 0 h 221"/>
                <a:gd name="T56" fmla="*/ 4 w 54"/>
                <a:gd name="T57" fmla="*/ 0 h 221"/>
                <a:gd name="T58" fmla="*/ 4 w 54"/>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21">
                  <a:moveTo>
                    <a:pt x="4" y="0"/>
                  </a:moveTo>
                  <a:lnTo>
                    <a:pt x="4" y="0"/>
                  </a:lnTo>
                  <a:lnTo>
                    <a:pt x="51" y="24"/>
                  </a:lnTo>
                  <a:lnTo>
                    <a:pt x="51" y="24"/>
                  </a:lnTo>
                  <a:lnTo>
                    <a:pt x="53" y="26"/>
                  </a:lnTo>
                  <a:lnTo>
                    <a:pt x="54" y="29"/>
                  </a:lnTo>
                  <a:lnTo>
                    <a:pt x="54" y="29"/>
                  </a:lnTo>
                  <a:lnTo>
                    <a:pt x="54" y="114"/>
                  </a:lnTo>
                  <a:lnTo>
                    <a:pt x="54" y="114"/>
                  </a:lnTo>
                  <a:lnTo>
                    <a:pt x="54" y="196"/>
                  </a:lnTo>
                  <a:lnTo>
                    <a:pt x="54" y="196"/>
                  </a:lnTo>
                  <a:lnTo>
                    <a:pt x="53" y="200"/>
                  </a:lnTo>
                  <a:lnTo>
                    <a:pt x="52" y="203"/>
                  </a:lnTo>
                  <a:lnTo>
                    <a:pt x="51" y="204"/>
                  </a:lnTo>
                  <a:lnTo>
                    <a:pt x="51" y="204"/>
                  </a:lnTo>
                  <a:lnTo>
                    <a:pt x="4" y="221"/>
                  </a:lnTo>
                  <a:lnTo>
                    <a:pt x="4" y="221"/>
                  </a:lnTo>
                  <a:lnTo>
                    <a:pt x="3" y="221"/>
                  </a:lnTo>
                  <a:lnTo>
                    <a:pt x="1" y="220"/>
                  </a:lnTo>
                  <a:lnTo>
                    <a:pt x="0" y="215"/>
                  </a:lnTo>
                  <a:lnTo>
                    <a:pt x="0" y="215"/>
                  </a:lnTo>
                  <a:lnTo>
                    <a:pt x="0" y="111"/>
                  </a:lnTo>
                  <a:lnTo>
                    <a:pt x="0" y="111"/>
                  </a:lnTo>
                  <a:lnTo>
                    <a:pt x="0" y="4"/>
                  </a:lnTo>
                  <a:lnTo>
                    <a:pt x="0" y="4"/>
                  </a:lnTo>
                  <a:lnTo>
                    <a:pt x="1" y="2"/>
                  </a:lnTo>
                  <a:lnTo>
                    <a:pt x="1" y="1"/>
                  </a:lnTo>
                  <a:lnTo>
                    <a:pt x="3" y="0"/>
                  </a:lnTo>
                  <a:lnTo>
                    <a:pt x="4" y="0"/>
                  </a:lnTo>
                  <a:lnTo>
                    <a:pt x="4" y="0"/>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Freeform 322"/>
            <p:cNvSpPr>
              <a:spLocks/>
            </p:cNvSpPr>
            <p:nvPr/>
          </p:nvSpPr>
          <p:spPr bwMode="auto">
            <a:xfrm>
              <a:off x="3992055" y="3241632"/>
              <a:ext cx="105090" cy="119601"/>
            </a:xfrm>
            <a:custGeom>
              <a:avLst/>
              <a:gdLst>
                <a:gd name="T0" fmla="*/ 1 w 36"/>
                <a:gd name="T1" fmla="*/ 0 h 38"/>
                <a:gd name="T2" fmla="*/ 1 w 36"/>
                <a:gd name="T3" fmla="*/ 0 h 38"/>
                <a:gd name="T4" fmla="*/ 34 w 36"/>
                <a:gd name="T5" fmla="*/ 14 h 38"/>
                <a:gd name="T6" fmla="*/ 34 w 36"/>
                <a:gd name="T7" fmla="*/ 14 h 38"/>
                <a:gd name="T8" fmla="*/ 35 w 36"/>
                <a:gd name="T9" fmla="*/ 15 h 38"/>
                <a:gd name="T10" fmla="*/ 36 w 36"/>
                <a:gd name="T11" fmla="*/ 18 h 38"/>
                <a:gd name="T12" fmla="*/ 36 w 36"/>
                <a:gd name="T13" fmla="*/ 18 h 38"/>
                <a:gd name="T14" fmla="*/ 36 w 36"/>
                <a:gd name="T15" fmla="*/ 36 h 38"/>
                <a:gd name="T16" fmla="*/ 36 w 36"/>
                <a:gd name="T17" fmla="*/ 36 h 38"/>
                <a:gd name="T18" fmla="*/ 35 w 36"/>
                <a:gd name="T19" fmla="*/ 38 h 38"/>
                <a:gd name="T20" fmla="*/ 34 w 36"/>
                <a:gd name="T21" fmla="*/ 38 h 38"/>
                <a:gd name="T22" fmla="*/ 34 w 36"/>
                <a:gd name="T23" fmla="*/ 38 h 38"/>
                <a:gd name="T24" fmla="*/ 1 w 36"/>
                <a:gd name="T25" fmla="*/ 28 h 38"/>
                <a:gd name="T26" fmla="*/ 1 w 36"/>
                <a:gd name="T27" fmla="*/ 28 h 38"/>
                <a:gd name="T28" fmla="*/ 0 w 36"/>
                <a:gd name="T29" fmla="*/ 27 h 38"/>
                <a:gd name="T30" fmla="*/ 0 w 36"/>
                <a:gd name="T31" fmla="*/ 24 h 38"/>
                <a:gd name="T32" fmla="*/ 0 w 36"/>
                <a:gd name="T33" fmla="*/ 24 h 38"/>
                <a:gd name="T34" fmla="*/ 0 w 36"/>
                <a:gd name="T35" fmla="*/ 2 h 38"/>
                <a:gd name="T36" fmla="*/ 0 w 36"/>
                <a:gd name="T37" fmla="*/ 2 h 38"/>
                <a:gd name="T38" fmla="*/ 0 w 36"/>
                <a:gd name="T39" fmla="*/ 0 h 38"/>
                <a:gd name="T40" fmla="*/ 1 w 36"/>
                <a:gd name="T41" fmla="*/ 0 h 38"/>
                <a:gd name="T42" fmla="*/ 1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 y="0"/>
                  </a:moveTo>
                  <a:lnTo>
                    <a:pt x="1" y="0"/>
                  </a:lnTo>
                  <a:lnTo>
                    <a:pt x="34" y="14"/>
                  </a:lnTo>
                  <a:lnTo>
                    <a:pt x="34" y="14"/>
                  </a:lnTo>
                  <a:lnTo>
                    <a:pt x="35" y="15"/>
                  </a:lnTo>
                  <a:lnTo>
                    <a:pt x="36" y="18"/>
                  </a:lnTo>
                  <a:lnTo>
                    <a:pt x="36" y="18"/>
                  </a:lnTo>
                  <a:lnTo>
                    <a:pt x="36" y="36"/>
                  </a:lnTo>
                  <a:lnTo>
                    <a:pt x="36" y="36"/>
                  </a:lnTo>
                  <a:lnTo>
                    <a:pt x="35" y="38"/>
                  </a:lnTo>
                  <a:lnTo>
                    <a:pt x="34" y="38"/>
                  </a:lnTo>
                  <a:lnTo>
                    <a:pt x="34" y="38"/>
                  </a:lnTo>
                  <a:lnTo>
                    <a:pt x="1" y="28"/>
                  </a:lnTo>
                  <a:lnTo>
                    <a:pt x="1" y="28"/>
                  </a:lnTo>
                  <a:lnTo>
                    <a:pt x="0" y="27"/>
                  </a:lnTo>
                  <a:lnTo>
                    <a:pt x="0" y="24"/>
                  </a:lnTo>
                  <a:lnTo>
                    <a:pt x="0" y="24"/>
                  </a:lnTo>
                  <a:lnTo>
                    <a:pt x="0" y="2"/>
                  </a:lnTo>
                  <a:lnTo>
                    <a:pt x="0" y="2"/>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Freeform 323"/>
            <p:cNvSpPr>
              <a:spLocks/>
            </p:cNvSpPr>
            <p:nvPr/>
          </p:nvSpPr>
          <p:spPr bwMode="auto">
            <a:xfrm>
              <a:off x="3992055" y="3358086"/>
              <a:ext cx="105090" cy="107011"/>
            </a:xfrm>
            <a:custGeom>
              <a:avLst/>
              <a:gdLst>
                <a:gd name="T0" fmla="*/ 1 w 36"/>
                <a:gd name="T1" fmla="*/ 0 h 34"/>
                <a:gd name="T2" fmla="*/ 1 w 36"/>
                <a:gd name="T3" fmla="*/ 0 h 34"/>
                <a:gd name="T4" fmla="*/ 34 w 36"/>
                <a:gd name="T5" fmla="*/ 10 h 34"/>
                <a:gd name="T6" fmla="*/ 34 w 36"/>
                <a:gd name="T7" fmla="*/ 10 h 34"/>
                <a:gd name="T8" fmla="*/ 35 w 36"/>
                <a:gd name="T9" fmla="*/ 11 h 34"/>
                <a:gd name="T10" fmla="*/ 36 w 36"/>
                <a:gd name="T11" fmla="*/ 13 h 34"/>
                <a:gd name="T12" fmla="*/ 36 w 36"/>
                <a:gd name="T13" fmla="*/ 13 h 34"/>
                <a:gd name="T14" fmla="*/ 36 w 36"/>
                <a:gd name="T15" fmla="*/ 32 h 34"/>
                <a:gd name="T16" fmla="*/ 36 w 36"/>
                <a:gd name="T17" fmla="*/ 32 h 34"/>
                <a:gd name="T18" fmla="*/ 35 w 36"/>
                <a:gd name="T19" fmla="*/ 34 h 34"/>
                <a:gd name="T20" fmla="*/ 34 w 36"/>
                <a:gd name="T21" fmla="*/ 34 h 34"/>
                <a:gd name="T22" fmla="*/ 34 w 36"/>
                <a:gd name="T23" fmla="*/ 34 h 34"/>
                <a:gd name="T24" fmla="*/ 1 w 36"/>
                <a:gd name="T25" fmla="*/ 29 h 34"/>
                <a:gd name="T26" fmla="*/ 1 w 36"/>
                <a:gd name="T27" fmla="*/ 29 h 34"/>
                <a:gd name="T28" fmla="*/ 0 w 36"/>
                <a:gd name="T29" fmla="*/ 28 h 34"/>
                <a:gd name="T30" fmla="*/ 0 w 36"/>
                <a:gd name="T31" fmla="*/ 25 h 34"/>
                <a:gd name="T32" fmla="*/ 0 w 36"/>
                <a:gd name="T33" fmla="*/ 25 h 34"/>
                <a:gd name="T34" fmla="*/ 0 w 36"/>
                <a:gd name="T35" fmla="*/ 4 h 34"/>
                <a:gd name="T36" fmla="*/ 0 w 36"/>
                <a:gd name="T37" fmla="*/ 4 h 34"/>
                <a:gd name="T38" fmla="*/ 0 w 36"/>
                <a:gd name="T39" fmla="*/ 1 h 34"/>
                <a:gd name="T40" fmla="*/ 1 w 36"/>
                <a:gd name="T41" fmla="*/ 0 h 34"/>
                <a:gd name="T42" fmla="*/ 1 w 3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1" y="0"/>
                  </a:moveTo>
                  <a:lnTo>
                    <a:pt x="1" y="0"/>
                  </a:lnTo>
                  <a:lnTo>
                    <a:pt x="34" y="10"/>
                  </a:lnTo>
                  <a:lnTo>
                    <a:pt x="34" y="10"/>
                  </a:lnTo>
                  <a:lnTo>
                    <a:pt x="35" y="11"/>
                  </a:lnTo>
                  <a:lnTo>
                    <a:pt x="36" y="13"/>
                  </a:lnTo>
                  <a:lnTo>
                    <a:pt x="36" y="13"/>
                  </a:lnTo>
                  <a:lnTo>
                    <a:pt x="36" y="32"/>
                  </a:lnTo>
                  <a:lnTo>
                    <a:pt x="36" y="32"/>
                  </a:lnTo>
                  <a:lnTo>
                    <a:pt x="35" y="34"/>
                  </a:lnTo>
                  <a:lnTo>
                    <a:pt x="34" y="34"/>
                  </a:lnTo>
                  <a:lnTo>
                    <a:pt x="34" y="34"/>
                  </a:lnTo>
                  <a:lnTo>
                    <a:pt x="1" y="29"/>
                  </a:lnTo>
                  <a:lnTo>
                    <a:pt x="1" y="29"/>
                  </a:lnTo>
                  <a:lnTo>
                    <a:pt x="0" y="28"/>
                  </a:lnTo>
                  <a:lnTo>
                    <a:pt x="0" y="25"/>
                  </a:lnTo>
                  <a:lnTo>
                    <a:pt x="0" y="25"/>
                  </a:lnTo>
                  <a:lnTo>
                    <a:pt x="0" y="4"/>
                  </a:lnTo>
                  <a:lnTo>
                    <a:pt x="0" y="4"/>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Freeform 324"/>
            <p:cNvSpPr>
              <a:spLocks/>
            </p:cNvSpPr>
            <p:nvPr/>
          </p:nvSpPr>
          <p:spPr bwMode="auto">
            <a:xfrm>
              <a:off x="3992055" y="3480833"/>
              <a:ext cx="105090" cy="88127"/>
            </a:xfrm>
            <a:custGeom>
              <a:avLst/>
              <a:gdLst>
                <a:gd name="T0" fmla="*/ 1 w 36"/>
                <a:gd name="T1" fmla="*/ 0 h 28"/>
                <a:gd name="T2" fmla="*/ 1 w 36"/>
                <a:gd name="T3" fmla="*/ 0 h 28"/>
                <a:gd name="T4" fmla="*/ 34 w 36"/>
                <a:gd name="T5" fmla="*/ 4 h 28"/>
                <a:gd name="T6" fmla="*/ 34 w 36"/>
                <a:gd name="T7" fmla="*/ 4 h 28"/>
                <a:gd name="T8" fmla="*/ 35 w 36"/>
                <a:gd name="T9" fmla="*/ 5 h 28"/>
                <a:gd name="T10" fmla="*/ 36 w 36"/>
                <a:gd name="T11" fmla="*/ 6 h 28"/>
                <a:gd name="T12" fmla="*/ 36 w 36"/>
                <a:gd name="T13" fmla="*/ 6 h 28"/>
                <a:gd name="T14" fmla="*/ 36 w 36"/>
                <a:gd name="T15" fmla="*/ 25 h 28"/>
                <a:gd name="T16" fmla="*/ 36 w 36"/>
                <a:gd name="T17" fmla="*/ 25 h 28"/>
                <a:gd name="T18" fmla="*/ 35 w 36"/>
                <a:gd name="T19" fmla="*/ 27 h 28"/>
                <a:gd name="T20" fmla="*/ 34 w 36"/>
                <a:gd name="T21" fmla="*/ 28 h 28"/>
                <a:gd name="T22" fmla="*/ 34 w 36"/>
                <a:gd name="T23" fmla="*/ 28 h 28"/>
                <a:gd name="T24" fmla="*/ 1 w 36"/>
                <a:gd name="T25" fmla="*/ 28 h 28"/>
                <a:gd name="T26" fmla="*/ 1 w 36"/>
                <a:gd name="T27" fmla="*/ 28 h 28"/>
                <a:gd name="T28" fmla="*/ 0 w 36"/>
                <a:gd name="T29" fmla="*/ 27 h 28"/>
                <a:gd name="T30" fmla="*/ 0 w 36"/>
                <a:gd name="T31" fmla="*/ 25 h 28"/>
                <a:gd name="T32" fmla="*/ 0 w 36"/>
                <a:gd name="T33" fmla="*/ 25 h 28"/>
                <a:gd name="T34" fmla="*/ 0 w 36"/>
                <a:gd name="T35" fmla="*/ 3 h 28"/>
                <a:gd name="T36" fmla="*/ 0 w 36"/>
                <a:gd name="T37" fmla="*/ 3 h 28"/>
                <a:gd name="T38" fmla="*/ 0 w 36"/>
                <a:gd name="T39" fmla="*/ 1 h 28"/>
                <a:gd name="T40" fmla="*/ 1 w 36"/>
                <a:gd name="T41" fmla="*/ 0 h 28"/>
                <a:gd name="T42" fmla="*/ 1 w 36"/>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1" y="0"/>
                  </a:moveTo>
                  <a:lnTo>
                    <a:pt x="1" y="0"/>
                  </a:lnTo>
                  <a:lnTo>
                    <a:pt x="34" y="4"/>
                  </a:lnTo>
                  <a:lnTo>
                    <a:pt x="34" y="4"/>
                  </a:lnTo>
                  <a:lnTo>
                    <a:pt x="35" y="5"/>
                  </a:lnTo>
                  <a:lnTo>
                    <a:pt x="36" y="6"/>
                  </a:lnTo>
                  <a:lnTo>
                    <a:pt x="36" y="6"/>
                  </a:lnTo>
                  <a:lnTo>
                    <a:pt x="36" y="25"/>
                  </a:lnTo>
                  <a:lnTo>
                    <a:pt x="36" y="25"/>
                  </a:lnTo>
                  <a:lnTo>
                    <a:pt x="35" y="27"/>
                  </a:lnTo>
                  <a:lnTo>
                    <a:pt x="34" y="28"/>
                  </a:lnTo>
                  <a:lnTo>
                    <a:pt x="34" y="28"/>
                  </a:lnTo>
                  <a:lnTo>
                    <a:pt x="1" y="28"/>
                  </a:lnTo>
                  <a:lnTo>
                    <a:pt x="1" y="28"/>
                  </a:lnTo>
                  <a:lnTo>
                    <a:pt x="0" y="27"/>
                  </a:lnTo>
                  <a:lnTo>
                    <a:pt x="0" y="25"/>
                  </a:lnTo>
                  <a:lnTo>
                    <a:pt x="0" y="25"/>
                  </a:lnTo>
                  <a:lnTo>
                    <a:pt x="0" y="3"/>
                  </a:lnTo>
                  <a:lnTo>
                    <a:pt x="0" y="3"/>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325"/>
            <p:cNvSpPr>
              <a:spLocks/>
            </p:cNvSpPr>
            <p:nvPr/>
          </p:nvSpPr>
          <p:spPr bwMode="auto">
            <a:xfrm>
              <a:off x="3989137" y="3597287"/>
              <a:ext cx="108010" cy="91275"/>
            </a:xfrm>
            <a:custGeom>
              <a:avLst/>
              <a:gdLst>
                <a:gd name="T0" fmla="*/ 2 w 37"/>
                <a:gd name="T1" fmla="*/ 2 h 29"/>
                <a:gd name="T2" fmla="*/ 2 w 37"/>
                <a:gd name="T3" fmla="*/ 2 h 29"/>
                <a:gd name="T4" fmla="*/ 35 w 37"/>
                <a:gd name="T5" fmla="*/ 0 h 29"/>
                <a:gd name="T6" fmla="*/ 35 w 37"/>
                <a:gd name="T7" fmla="*/ 0 h 29"/>
                <a:gd name="T8" fmla="*/ 36 w 37"/>
                <a:gd name="T9" fmla="*/ 1 h 29"/>
                <a:gd name="T10" fmla="*/ 37 w 37"/>
                <a:gd name="T11" fmla="*/ 3 h 29"/>
                <a:gd name="T12" fmla="*/ 37 w 37"/>
                <a:gd name="T13" fmla="*/ 3 h 29"/>
                <a:gd name="T14" fmla="*/ 37 w 37"/>
                <a:gd name="T15" fmla="*/ 22 h 29"/>
                <a:gd name="T16" fmla="*/ 37 w 37"/>
                <a:gd name="T17" fmla="*/ 22 h 29"/>
                <a:gd name="T18" fmla="*/ 36 w 37"/>
                <a:gd name="T19" fmla="*/ 23 h 29"/>
                <a:gd name="T20" fmla="*/ 35 w 37"/>
                <a:gd name="T21" fmla="*/ 24 h 29"/>
                <a:gd name="T22" fmla="*/ 35 w 37"/>
                <a:gd name="T23" fmla="*/ 24 h 29"/>
                <a:gd name="T24" fmla="*/ 2 w 37"/>
                <a:gd name="T25" fmla="*/ 29 h 29"/>
                <a:gd name="T26" fmla="*/ 2 w 37"/>
                <a:gd name="T27" fmla="*/ 29 h 29"/>
                <a:gd name="T28" fmla="*/ 1 w 37"/>
                <a:gd name="T29" fmla="*/ 29 h 29"/>
                <a:gd name="T30" fmla="*/ 0 w 37"/>
                <a:gd name="T31" fmla="*/ 27 h 29"/>
                <a:gd name="T32" fmla="*/ 0 w 37"/>
                <a:gd name="T33" fmla="*/ 27 h 29"/>
                <a:gd name="T34" fmla="*/ 0 w 37"/>
                <a:gd name="T35" fmla="*/ 4 h 29"/>
                <a:gd name="T36" fmla="*/ 0 w 37"/>
                <a:gd name="T37" fmla="*/ 4 h 29"/>
                <a:gd name="T38" fmla="*/ 1 w 37"/>
                <a:gd name="T39" fmla="*/ 2 h 29"/>
                <a:gd name="T40" fmla="*/ 2 w 37"/>
                <a:gd name="T41" fmla="*/ 2 h 29"/>
                <a:gd name="T42" fmla="*/ 2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2" y="2"/>
                  </a:moveTo>
                  <a:lnTo>
                    <a:pt x="2" y="2"/>
                  </a:lnTo>
                  <a:lnTo>
                    <a:pt x="35" y="0"/>
                  </a:lnTo>
                  <a:lnTo>
                    <a:pt x="35" y="0"/>
                  </a:lnTo>
                  <a:lnTo>
                    <a:pt x="36" y="1"/>
                  </a:lnTo>
                  <a:lnTo>
                    <a:pt x="37" y="3"/>
                  </a:lnTo>
                  <a:lnTo>
                    <a:pt x="37" y="3"/>
                  </a:lnTo>
                  <a:lnTo>
                    <a:pt x="37" y="22"/>
                  </a:lnTo>
                  <a:lnTo>
                    <a:pt x="37" y="22"/>
                  </a:lnTo>
                  <a:lnTo>
                    <a:pt x="36" y="23"/>
                  </a:lnTo>
                  <a:lnTo>
                    <a:pt x="35" y="24"/>
                  </a:lnTo>
                  <a:lnTo>
                    <a:pt x="35" y="24"/>
                  </a:lnTo>
                  <a:lnTo>
                    <a:pt x="2" y="29"/>
                  </a:lnTo>
                  <a:lnTo>
                    <a:pt x="2" y="29"/>
                  </a:lnTo>
                  <a:lnTo>
                    <a:pt x="1" y="29"/>
                  </a:lnTo>
                  <a:lnTo>
                    <a:pt x="0" y="27"/>
                  </a:lnTo>
                  <a:lnTo>
                    <a:pt x="0" y="27"/>
                  </a:lnTo>
                  <a:lnTo>
                    <a:pt x="0" y="4"/>
                  </a:lnTo>
                  <a:lnTo>
                    <a:pt x="0" y="4"/>
                  </a:lnTo>
                  <a:lnTo>
                    <a:pt x="1" y="2"/>
                  </a:lnTo>
                  <a:lnTo>
                    <a:pt x="2" y="2"/>
                  </a:lnTo>
                  <a:lnTo>
                    <a:pt x="2"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Freeform 326"/>
            <p:cNvSpPr>
              <a:spLocks/>
            </p:cNvSpPr>
            <p:nvPr/>
          </p:nvSpPr>
          <p:spPr bwMode="auto">
            <a:xfrm>
              <a:off x="3989137" y="3713741"/>
              <a:ext cx="108010" cy="50358"/>
            </a:xfrm>
            <a:custGeom>
              <a:avLst/>
              <a:gdLst>
                <a:gd name="T0" fmla="*/ 2 w 37"/>
                <a:gd name="T1" fmla="*/ 8 h 16"/>
                <a:gd name="T2" fmla="*/ 2 w 37"/>
                <a:gd name="T3" fmla="*/ 8 h 16"/>
                <a:gd name="T4" fmla="*/ 35 w 37"/>
                <a:gd name="T5" fmla="*/ 0 h 16"/>
                <a:gd name="T6" fmla="*/ 35 w 37"/>
                <a:gd name="T7" fmla="*/ 0 h 16"/>
                <a:gd name="T8" fmla="*/ 36 w 37"/>
                <a:gd name="T9" fmla="*/ 0 h 16"/>
                <a:gd name="T10" fmla="*/ 37 w 37"/>
                <a:gd name="T11" fmla="*/ 2 h 16"/>
                <a:gd name="T12" fmla="*/ 37 w 37"/>
                <a:gd name="T13" fmla="*/ 2 h 16"/>
                <a:gd name="T14" fmla="*/ 37 w 37"/>
                <a:gd name="T15" fmla="*/ 4 h 16"/>
                <a:gd name="T16" fmla="*/ 37 w 37"/>
                <a:gd name="T17" fmla="*/ 4 h 16"/>
                <a:gd name="T18" fmla="*/ 36 w 37"/>
                <a:gd name="T19" fmla="*/ 5 h 16"/>
                <a:gd name="T20" fmla="*/ 35 w 37"/>
                <a:gd name="T21" fmla="*/ 7 h 16"/>
                <a:gd name="T22" fmla="*/ 35 w 37"/>
                <a:gd name="T23" fmla="*/ 7 h 16"/>
                <a:gd name="T24" fmla="*/ 2 w 37"/>
                <a:gd name="T25" fmla="*/ 16 h 16"/>
                <a:gd name="T26" fmla="*/ 2 w 37"/>
                <a:gd name="T27" fmla="*/ 16 h 16"/>
                <a:gd name="T28" fmla="*/ 1 w 37"/>
                <a:gd name="T29" fmla="*/ 15 h 16"/>
                <a:gd name="T30" fmla="*/ 0 w 37"/>
                <a:gd name="T31" fmla="*/ 13 h 16"/>
                <a:gd name="T32" fmla="*/ 0 w 37"/>
                <a:gd name="T33" fmla="*/ 13 h 16"/>
                <a:gd name="T34" fmla="*/ 0 w 37"/>
                <a:gd name="T35" fmla="*/ 11 h 16"/>
                <a:gd name="T36" fmla="*/ 0 w 37"/>
                <a:gd name="T37" fmla="*/ 11 h 16"/>
                <a:gd name="T38" fmla="*/ 1 w 37"/>
                <a:gd name="T39" fmla="*/ 9 h 16"/>
                <a:gd name="T40" fmla="*/ 2 w 37"/>
                <a:gd name="T41" fmla="*/ 8 h 16"/>
                <a:gd name="T42" fmla="*/ 2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8"/>
                  </a:moveTo>
                  <a:lnTo>
                    <a:pt x="2" y="8"/>
                  </a:lnTo>
                  <a:lnTo>
                    <a:pt x="35" y="0"/>
                  </a:lnTo>
                  <a:lnTo>
                    <a:pt x="35" y="0"/>
                  </a:lnTo>
                  <a:lnTo>
                    <a:pt x="36" y="0"/>
                  </a:lnTo>
                  <a:lnTo>
                    <a:pt x="37" y="2"/>
                  </a:lnTo>
                  <a:lnTo>
                    <a:pt x="37" y="2"/>
                  </a:lnTo>
                  <a:lnTo>
                    <a:pt x="37" y="4"/>
                  </a:lnTo>
                  <a:lnTo>
                    <a:pt x="37" y="4"/>
                  </a:lnTo>
                  <a:lnTo>
                    <a:pt x="36" y="5"/>
                  </a:lnTo>
                  <a:lnTo>
                    <a:pt x="35" y="7"/>
                  </a:lnTo>
                  <a:lnTo>
                    <a:pt x="35" y="7"/>
                  </a:lnTo>
                  <a:lnTo>
                    <a:pt x="2" y="16"/>
                  </a:lnTo>
                  <a:lnTo>
                    <a:pt x="2" y="16"/>
                  </a:lnTo>
                  <a:lnTo>
                    <a:pt x="1" y="15"/>
                  </a:lnTo>
                  <a:lnTo>
                    <a:pt x="0" y="13"/>
                  </a:lnTo>
                  <a:lnTo>
                    <a:pt x="0" y="13"/>
                  </a:lnTo>
                  <a:lnTo>
                    <a:pt x="0" y="11"/>
                  </a:lnTo>
                  <a:lnTo>
                    <a:pt x="0" y="11"/>
                  </a:lnTo>
                  <a:lnTo>
                    <a:pt x="1" y="9"/>
                  </a:lnTo>
                  <a:lnTo>
                    <a:pt x="2" y="8"/>
                  </a:lnTo>
                  <a:lnTo>
                    <a:pt x="2" y="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Freeform 327"/>
            <p:cNvSpPr>
              <a:spLocks/>
            </p:cNvSpPr>
            <p:nvPr/>
          </p:nvSpPr>
          <p:spPr bwMode="auto">
            <a:xfrm>
              <a:off x="3989137" y="3751508"/>
              <a:ext cx="108010" cy="53506"/>
            </a:xfrm>
            <a:custGeom>
              <a:avLst/>
              <a:gdLst>
                <a:gd name="T0" fmla="*/ 2 w 37"/>
                <a:gd name="T1" fmla="*/ 9 h 17"/>
                <a:gd name="T2" fmla="*/ 2 w 37"/>
                <a:gd name="T3" fmla="*/ 9 h 17"/>
                <a:gd name="T4" fmla="*/ 35 w 37"/>
                <a:gd name="T5" fmla="*/ 0 h 17"/>
                <a:gd name="T6" fmla="*/ 35 w 37"/>
                <a:gd name="T7" fmla="*/ 0 h 17"/>
                <a:gd name="T8" fmla="*/ 36 w 37"/>
                <a:gd name="T9" fmla="*/ 1 h 17"/>
                <a:gd name="T10" fmla="*/ 37 w 37"/>
                <a:gd name="T11" fmla="*/ 2 h 17"/>
                <a:gd name="T12" fmla="*/ 37 w 37"/>
                <a:gd name="T13" fmla="*/ 2 h 17"/>
                <a:gd name="T14" fmla="*/ 37 w 37"/>
                <a:gd name="T15" fmla="*/ 4 h 17"/>
                <a:gd name="T16" fmla="*/ 37 w 37"/>
                <a:gd name="T17" fmla="*/ 4 h 17"/>
                <a:gd name="T18" fmla="*/ 36 w 37"/>
                <a:gd name="T19" fmla="*/ 6 h 17"/>
                <a:gd name="T20" fmla="*/ 35 w 37"/>
                <a:gd name="T21" fmla="*/ 7 h 17"/>
                <a:gd name="T22" fmla="*/ 35 w 37"/>
                <a:gd name="T23" fmla="*/ 7 h 17"/>
                <a:gd name="T24" fmla="*/ 2 w 37"/>
                <a:gd name="T25" fmla="*/ 17 h 17"/>
                <a:gd name="T26" fmla="*/ 2 w 37"/>
                <a:gd name="T27" fmla="*/ 17 h 17"/>
                <a:gd name="T28" fmla="*/ 1 w 37"/>
                <a:gd name="T29" fmla="*/ 16 h 17"/>
                <a:gd name="T30" fmla="*/ 0 w 37"/>
                <a:gd name="T31" fmla="*/ 14 h 17"/>
                <a:gd name="T32" fmla="*/ 0 w 37"/>
                <a:gd name="T33" fmla="*/ 14 h 17"/>
                <a:gd name="T34" fmla="*/ 0 w 37"/>
                <a:gd name="T35" fmla="*/ 12 h 17"/>
                <a:gd name="T36" fmla="*/ 0 w 37"/>
                <a:gd name="T37" fmla="*/ 12 h 17"/>
                <a:gd name="T38" fmla="*/ 1 w 37"/>
                <a:gd name="T39" fmla="*/ 10 h 17"/>
                <a:gd name="T40" fmla="*/ 2 w 37"/>
                <a:gd name="T41" fmla="*/ 9 h 17"/>
                <a:gd name="T42" fmla="*/ 2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2" y="9"/>
                  </a:moveTo>
                  <a:lnTo>
                    <a:pt x="2" y="9"/>
                  </a:lnTo>
                  <a:lnTo>
                    <a:pt x="35" y="0"/>
                  </a:lnTo>
                  <a:lnTo>
                    <a:pt x="35" y="0"/>
                  </a:lnTo>
                  <a:lnTo>
                    <a:pt x="36" y="1"/>
                  </a:lnTo>
                  <a:lnTo>
                    <a:pt x="37" y="2"/>
                  </a:lnTo>
                  <a:lnTo>
                    <a:pt x="37" y="2"/>
                  </a:lnTo>
                  <a:lnTo>
                    <a:pt x="37" y="4"/>
                  </a:lnTo>
                  <a:lnTo>
                    <a:pt x="37" y="4"/>
                  </a:lnTo>
                  <a:lnTo>
                    <a:pt x="36" y="6"/>
                  </a:lnTo>
                  <a:lnTo>
                    <a:pt x="35" y="7"/>
                  </a:lnTo>
                  <a:lnTo>
                    <a:pt x="35" y="7"/>
                  </a:lnTo>
                  <a:lnTo>
                    <a:pt x="2" y="17"/>
                  </a:lnTo>
                  <a:lnTo>
                    <a:pt x="2" y="17"/>
                  </a:lnTo>
                  <a:lnTo>
                    <a:pt x="1" y="16"/>
                  </a:lnTo>
                  <a:lnTo>
                    <a:pt x="0" y="14"/>
                  </a:lnTo>
                  <a:lnTo>
                    <a:pt x="0" y="14"/>
                  </a:lnTo>
                  <a:lnTo>
                    <a:pt x="0" y="12"/>
                  </a:lnTo>
                  <a:lnTo>
                    <a:pt x="0" y="12"/>
                  </a:lnTo>
                  <a:lnTo>
                    <a:pt x="1" y="10"/>
                  </a:lnTo>
                  <a:lnTo>
                    <a:pt x="2" y="9"/>
                  </a:lnTo>
                  <a:lnTo>
                    <a:pt x="2"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Freeform 328"/>
            <p:cNvSpPr>
              <a:spLocks/>
            </p:cNvSpPr>
            <p:nvPr/>
          </p:nvSpPr>
          <p:spPr bwMode="auto">
            <a:xfrm>
              <a:off x="4140932" y="3266812"/>
              <a:ext cx="157634" cy="528761"/>
            </a:xfrm>
            <a:custGeom>
              <a:avLst/>
              <a:gdLst>
                <a:gd name="T0" fmla="*/ 3 w 54"/>
                <a:gd name="T1" fmla="*/ 1 h 168"/>
                <a:gd name="T2" fmla="*/ 3 w 54"/>
                <a:gd name="T3" fmla="*/ 1 h 168"/>
                <a:gd name="T4" fmla="*/ 50 w 54"/>
                <a:gd name="T5" fmla="*/ 24 h 168"/>
                <a:gd name="T6" fmla="*/ 50 w 54"/>
                <a:gd name="T7" fmla="*/ 24 h 168"/>
                <a:gd name="T8" fmla="*/ 52 w 54"/>
                <a:gd name="T9" fmla="*/ 26 h 168"/>
                <a:gd name="T10" fmla="*/ 53 w 54"/>
                <a:gd name="T11" fmla="*/ 29 h 168"/>
                <a:gd name="T12" fmla="*/ 53 w 54"/>
                <a:gd name="T13" fmla="*/ 29 h 168"/>
                <a:gd name="T14" fmla="*/ 54 w 54"/>
                <a:gd name="T15" fmla="*/ 88 h 168"/>
                <a:gd name="T16" fmla="*/ 54 w 54"/>
                <a:gd name="T17" fmla="*/ 88 h 168"/>
                <a:gd name="T18" fmla="*/ 54 w 54"/>
                <a:gd name="T19" fmla="*/ 145 h 168"/>
                <a:gd name="T20" fmla="*/ 54 w 54"/>
                <a:gd name="T21" fmla="*/ 145 h 168"/>
                <a:gd name="T22" fmla="*/ 53 w 54"/>
                <a:gd name="T23" fmla="*/ 149 h 168"/>
                <a:gd name="T24" fmla="*/ 51 w 54"/>
                <a:gd name="T25" fmla="*/ 151 h 168"/>
                <a:gd name="T26" fmla="*/ 51 w 54"/>
                <a:gd name="T27" fmla="*/ 151 h 168"/>
                <a:gd name="T28" fmla="*/ 3 w 54"/>
                <a:gd name="T29" fmla="*/ 168 h 168"/>
                <a:gd name="T30" fmla="*/ 3 w 54"/>
                <a:gd name="T31" fmla="*/ 168 h 168"/>
                <a:gd name="T32" fmla="*/ 2 w 54"/>
                <a:gd name="T33" fmla="*/ 168 h 168"/>
                <a:gd name="T34" fmla="*/ 1 w 54"/>
                <a:gd name="T35" fmla="*/ 167 h 168"/>
                <a:gd name="T36" fmla="*/ 0 w 54"/>
                <a:gd name="T37" fmla="*/ 166 h 168"/>
                <a:gd name="T38" fmla="*/ 0 w 54"/>
                <a:gd name="T39" fmla="*/ 164 h 168"/>
                <a:gd name="T40" fmla="*/ 0 w 54"/>
                <a:gd name="T41" fmla="*/ 164 h 168"/>
                <a:gd name="T42" fmla="*/ 0 w 54"/>
                <a:gd name="T43" fmla="*/ 84 h 168"/>
                <a:gd name="T44" fmla="*/ 0 w 54"/>
                <a:gd name="T45" fmla="*/ 84 h 168"/>
                <a:gd name="T46" fmla="*/ 0 w 54"/>
                <a:gd name="T47" fmla="*/ 4 h 168"/>
                <a:gd name="T48" fmla="*/ 0 w 54"/>
                <a:gd name="T49" fmla="*/ 4 h 168"/>
                <a:gd name="T50" fmla="*/ 1 w 54"/>
                <a:gd name="T51" fmla="*/ 1 h 168"/>
                <a:gd name="T52" fmla="*/ 2 w 54"/>
                <a:gd name="T53" fmla="*/ 0 h 168"/>
                <a:gd name="T54" fmla="*/ 3 w 54"/>
                <a:gd name="T55" fmla="*/ 1 h 168"/>
                <a:gd name="T56" fmla="*/ 3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3" y="1"/>
                  </a:moveTo>
                  <a:lnTo>
                    <a:pt x="3" y="1"/>
                  </a:lnTo>
                  <a:lnTo>
                    <a:pt x="50" y="24"/>
                  </a:lnTo>
                  <a:lnTo>
                    <a:pt x="50" y="24"/>
                  </a:lnTo>
                  <a:lnTo>
                    <a:pt x="52" y="26"/>
                  </a:lnTo>
                  <a:lnTo>
                    <a:pt x="53" y="29"/>
                  </a:lnTo>
                  <a:lnTo>
                    <a:pt x="53" y="29"/>
                  </a:lnTo>
                  <a:lnTo>
                    <a:pt x="54" y="88"/>
                  </a:lnTo>
                  <a:lnTo>
                    <a:pt x="54" y="88"/>
                  </a:lnTo>
                  <a:lnTo>
                    <a:pt x="54" y="145"/>
                  </a:lnTo>
                  <a:lnTo>
                    <a:pt x="54" y="145"/>
                  </a:lnTo>
                  <a:lnTo>
                    <a:pt x="53" y="149"/>
                  </a:lnTo>
                  <a:lnTo>
                    <a:pt x="51" y="151"/>
                  </a:lnTo>
                  <a:lnTo>
                    <a:pt x="51" y="151"/>
                  </a:lnTo>
                  <a:lnTo>
                    <a:pt x="3" y="168"/>
                  </a:lnTo>
                  <a:lnTo>
                    <a:pt x="3" y="168"/>
                  </a:lnTo>
                  <a:lnTo>
                    <a:pt x="2" y="168"/>
                  </a:lnTo>
                  <a:lnTo>
                    <a:pt x="1" y="167"/>
                  </a:lnTo>
                  <a:lnTo>
                    <a:pt x="0" y="166"/>
                  </a:lnTo>
                  <a:lnTo>
                    <a:pt x="0" y="164"/>
                  </a:lnTo>
                  <a:lnTo>
                    <a:pt x="0" y="164"/>
                  </a:lnTo>
                  <a:lnTo>
                    <a:pt x="0" y="84"/>
                  </a:lnTo>
                  <a:lnTo>
                    <a:pt x="0" y="84"/>
                  </a:lnTo>
                  <a:lnTo>
                    <a:pt x="0" y="4"/>
                  </a:lnTo>
                  <a:lnTo>
                    <a:pt x="0" y="4"/>
                  </a:lnTo>
                  <a:lnTo>
                    <a:pt x="1" y="1"/>
                  </a:lnTo>
                  <a:lnTo>
                    <a:pt x="2" y="0"/>
                  </a:lnTo>
                  <a:lnTo>
                    <a:pt x="3" y="1"/>
                  </a:lnTo>
                  <a:lnTo>
                    <a:pt x="3" y="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329"/>
            <p:cNvSpPr>
              <a:spLocks/>
            </p:cNvSpPr>
            <p:nvPr/>
          </p:nvSpPr>
          <p:spPr bwMode="auto">
            <a:xfrm>
              <a:off x="4164286" y="3323463"/>
              <a:ext cx="108010" cy="97569"/>
            </a:xfrm>
            <a:custGeom>
              <a:avLst/>
              <a:gdLst>
                <a:gd name="T0" fmla="*/ 1 w 37"/>
                <a:gd name="T1" fmla="*/ 0 h 31"/>
                <a:gd name="T2" fmla="*/ 1 w 37"/>
                <a:gd name="T3" fmla="*/ 0 h 31"/>
                <a:gd name="T4" fmla="*/ 35 w 37"/>
                <a:gd name="T5" fmla="*/ 15 h 31"/>
                <a:gd name="T6" fmla="*/ 35 w 37"/>
                <a:gd name="T7" fmla="*/ 15 h 31"/>
                <a:gd name="T8" fmla="*/ 37 w 37"/>
                <a:gd name="T9" fmla="*/ 15 h 31"/>
                <a:gd name="T10" fmla="*/ 37 w 37"/>
                <a:gd name="T11" fmla="*/ 17 h 31"/>
                <a:gd name="T12" fmla="*/ 37 w 37"/>
                <a:gd name="T13" fmla="*/ 17 h 31"/>
                <a:gd name="T14" fmla="*/ 37 w 37"/>
                <a:gd name="T15" fmla="*/ 30 h 31"/>
                <a:gd name="T16" fmla="*/ 37 w 37"/>
                <a:gd name="T17" fmla="*/ 30 h 31"/>
                <a:gd name="T18" fmla="*/ 37 w 37"/>
                <a:gd name="T19" fmla="*/ 31 h 31"/>
                <a:gd name="T20" fmla="*/ 36 w 37"/>
                <a:gd name="T21" fmla="*/ 31 h 31"/>
                <a:gd name="T22" fmla="*/ 36 w 37"/>
                <a:gd name="T23" fmla="*/ 31 h 31"/>
                <a:gd name="T24" fmla="*/ 1 w 37"/>
                <a:gd name="T25" fmla="*/ 21 h 31"/>
                <a:gd name="T26" fmla="*/ 1 w 37"/>
                <a:gd name="T27" fmla="*/ 21 h 31"/>
                <a:gd name="T28" fmla="*/ 0 w 37"/>
                <a:gd name="T29" fmla="*/ 20 h 31"/>
                <a:gd name="T30" fmla="*/ 0 w 37"/>
                <a:gd name="T31" fmla="*/ 18 h 31"/>
                <a:gd name="T32" fmla="*/ 0 w 37"/>
                <a:gd name="T33" fmla="*/ 18 h 31"/>
                <a:gd name="T34" fmla="*/ 0 w 37"/>
                <a:gd name="T35" fmla="*/ 1 h 31"/>
                <a:gd name="T36" fmla="*/ 0 w 37"/>
                <a:gd name="T37" fmla="*/ 1 h 31"/>
                <a:gd name="T38" fmla="*/ 0 w 37"/>
                <a:gd name="T39" fmla="*/ 0 h 31"/>
                <a:gd name="T40" fmla="*/ 1 w 37"/>
                <a:gd name="T41" fmla="*/ 0 h 31"/>
                <a:gd name="T42" fmla="*/ 1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1" y="0"/>
                  </a:moveTo>
                  <a:lnTo>
                    <a:pt x="1" y="0"/>
                  </a:lnTo>
                  <a:lnTo>
                    <a:pt x="35" y="15"/>
                  </a:lnTo>
                  <a:lnTo>
                    <a:pt x="35" y="15"/>
                  </a:lnTo>
                  <a:lnTo>
                    <a:pt x="37" y="15"/>
                  </a:lnTo>
                  <a:lnTo>
                    <a:pt x="37" y="17"/>
                  </a:lnTo>
                  <a:lnTo>
                    <a:pt x="37" y="17"/>
                  </a:lnTo>
                  <a:lnTo>
                    <a:pt x="37" y="30"/>
                  </a:lnTo>
                  <a:lnTo>
                    <a:pt x="37" y="30"/>
                  </a:lnTo>
                  <a:lnTo>
                    <a:pt x="37" y="31"/>
                  </a:lnTo>
                  <a:lnTo>
                    <a:pt x="36" y="31"/>
                  </a:lnTo>
                  <a:lnTo>
                    <a:pt x="36" y="31"/>
                  </a:lnTo>
                  <a:lnTo>
                    <a:pt x="1" y="21"/>
                  </a:lnTo>
                  <a:lnTo>
                    <a:pt x="1" y="21"/>
                  </a:lnTo>
                  <a:lnTo>
                    <a:pt x="0" y="20"/>
                  </a:lnTo>
                  <a:lnTo>
                    <a:pt x="0" y="18"/>
                  </a:lnTo>
                  <a:lnTo>
                    <a:pt x="0" y="18"/>
                  </a:lnTo>
                  <a:lnTo>
                    <a:pt x="0" y="1"/>
                  </a:lnTo>
                  <a:lnTo>
                    <a:pt x="0" y="1"/>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Freeform 330"/>
            <p:cNvSpPr>
              <a:spLocks/>
            </p:cNvSpPr>
            <p:nvPr/>
          </p:nvSpPr>
          <p:spPr bwMode="auto">
            <a:xfrm>
              <a:off x="4164286" y="3411590"/>
              <a:ext cx="108010" cy="84981"/>
            </a:xfrm>
            <a:custGeom>
              <a:avLst/>
              <a:gdLst>
                <a:gd name="T0" fmla="*/ 1 w 37"/>
                <a:gd name="T1" fmla="*/ 0 h 27"/>
                <a:gd name="T2" fmla="*/ 1 w 37"/>
                <a:gd name="T3" fmla="*/ 0 h 27"/>
                <a:gd name="T4" fmla="*/ 36 w 37"/>
                <a:gd name="T5" fmla="*/ 10 h 27"/>
                <a:gd name="T6" fmla="*/ 36 w 37"/>
                <a:gd name="T7" fmla="*/ 10 h 27"/>
                <a:gd name="T8" fmla="*/ 37 w 37"/>
                <a:gd name="T9" fmla="*/ 11 h 27"/>
                <a:gd name="T10" fmla="*/ 37 w 37"/>
                <a:gd name="T11" fmla="*/ 12 h 27"/>
                <a:gd name="T12" fmla="*/ 37 w 37"/>
                <a:gd name="T13" fmla="*/ 12 h 27"/>
                <a:gd name="T14" fmla="*/ 37 w 37"/>
                <a:gd name="T15" fmla="*/ 25 h 27"/>
                <a:gd name="T16" fmla="*/ 37 w 37"/>
                <a:gd name="T17" fmla="*/ 25 h 27"/>
                <a:gd name="T18" fmla="*/ 37 w 37"/>
                <a:gd name="T19" fmla="*/ 26 h 27"/>
                <a:gd name="T20" fmla="*/ 36 w 37"/>
                <a:gd name="T21" fmla="*/ 27 h 27"/>
                <a:gd name="T22" fmla="*/ 36 w 37"/>
                <a:gd name="T23" fmla="*/ 27 h 27"/>
                <a:gd name="T24" fmla="*/ 1 w 37"/>
                <a:gd name="T25" fmla="*/ 21 h 27"/>
                <a:gd name="T26" fmla="*/ 1 w 37"/>
                <a:gd name="T27" fmla="*/ 21 h 27"/>
                <a:gd name="T28" fmla="*/ 0 w 37"/>
                <a:gd name="T29" fmla="*/ 21 h 27"/>
                <a:gd name="T30" fmla="*/ 0 w 37"/>
                <a:gd name="T31" fmla="*/ 19 h 27"/>
                <a:gd name="T32" fmla="*/ 0 w 37"/>
                <a:gd name="T33" fmla="*/ 19 h 27"/>
                <a:gd name="T34" fmla="*/ 0 w 37"/>
                <a:gd name="T35" fmla="*/ 2 h 27"/>
                <a:gd name="T36" fmla="*/ 0 w 37"/>
                <a:gd name="T37" fmla="*/ 2 h 27"/>
                <a:gd name="T38" fmla="*/ 0 w 37"/>
                <a:gd name="T39" fmla="*/ 1 h 27"/>
                <a:gd name="T40" fmla="*/ 1 w 37"/>
                <a:gd name="T41" fmla="*/ 0 h 27"/>
                <a:gd name="T42" fmla="*/ 1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1" y="0"/>
                  </a:moveTo>
                  <a:lnTo>
                    <a:pt x="1" y="0"/>
                  </a:lnTo>
                  <a:lnTo>
                    <a:pt x="36" y="10"/>
                  </a:lnTo>
                  <a:lnTo>
                    <a:pt x="36" y="10"/>
                  </a:lnTo>
                  <a:lnTo>
                    <a:pt x="37" y="11"/>
                  </a:lnTo>
                  <a:lnTo>
                    <a:pt x="37" y="12"/>
                  </a:lnTo>
                  <a:lnTo>
                    <a:pt x="37" y="12"/>
                  </a:lnTo>
                  <a:lnTo>
                    <a:pt x="37" y="25"/>
                  </a:lnTo>
                  <a:lnTo>
                    <a:pt x="37" y="25"/>
                  </a:lnTo>
                  <a:lnTo>
                    <a:pt x="37" y="26"/>
                  </a:lnTo>
                  <a:lnTo>
                    <a:pt x="36" y="27"/>
                  </a:lnTo>
                  <a:lnTo>
                    <a:pt x="36" y="27"/>
                  </a:lnTo>
                  <a:lnTo>
                    <a:pt x="1" y="21"/>
                  </a:lnTo>
                  <a:lnTo>
                    <a:pt x="1" y="21"/>
                  </a:lnTo>
                  <a:lnTo>
                    <a:pt x="0" y="21"/>
                  </a:lnTo>
                  <a:lnTo>
                    <a:pt x="0" y="19"/>
                  </a:lnTo>
                  <a:lnTo>
                    <a:pt x="0" y="19"/>
                  </a:lnTo>
                  <a:lnTo>
                    <a:pt x="0" y="2"/>
                  </a:lnTo>
                  <a:lnTo>
                    <a:pt x="0" y="2"/>
                  </a:lnTo>
                  <a:lnTo>
                    <a:pt x="0" y="1"/>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9" name="Freeform 331"/>
            <p:cNvSpPr>
              <a:spLocks/>
            </p:cNvSpPr>
            <p:nvPr/>
          </p:nvSpPr>
          <p:spPr bwMode="auto">
            <a:xfrm>
              <a:off x="4164286" y="3502866"/>
              <a:ext cx="108010" cy="66097"/>
            </a:xfrm>
            <a:custGeom>
              <a:avLst/>
              <a:gdLst>
                <a:gd name="T0" fmla="*/ 1 w 37"/>
                <a:gd name="T1" fmla="*/ 0 h 21"/>
                <a:gd name="T2" fmla="*/ 1 w 37"/>
                <a:gd name="T3" fmla="*/ 0 h 21"/>
                <a:gd name="T4" fmla="*/ 36 w 37"/>
                <a:gd name="T5" fmla="*/ 4 h 21"/>
                <a:gd name="T6" fmla="*/ 36 w 37"/>
                <a:gd name="T7" fmla="*/ 4 h 21"/>
                <a:gd name="T8" fmla="*/ 37 w 37"/>
                <a:gd name="T9" fmla="*/ 5 h 21"/>
                <a:gd name="T10" fmla="*/ 37 w 37"/>
                <a:gd name="T11" fmla="*/ 6 h 21"/>
                <a:gd name="T12" fmla="*/ 37 w 37"/>
                <a:gd name="T13" fmla="*/ 6 h 21"/>
                <a:gd name="T14" fmla="*/ 37 w 37"/>
                <a:gd name="T15" fmla="*/ 19 h 21"/>
                <a:gd name="T16" fmla="*/ 37 w 37"/>
                <a:gd name="T17" fmla="*/ 19 h 21"/>
                <a:gd name="T18" fmla="*/ 37 w 37"/>
                <a:gd name="T19" fmla="*/ 20 h 21"/>
                <a:gd name="T20" fmla="*/ 36 w 37"/>
                <a:gd name="T21" fmla="*/ 21 h 21"/>
                <a:gd name="T22" fmla="*/ 36 w 37"/>
                <a:gd name="T23" fmla="*/ 21 h 21"/>
                <a:gd name="T24" fmla="*/ 1 w 37"/>
                <a:gd name="T25" fmla="*/ 21 h 21"/>
                <a:gd name="T26" fmla="*/ 1 w 37"/>
                <a:gd name="T27" fmla="*/ 21 h 21"/>
                <a:gd name="T28" fmla="*/ 0 w 37"/>
                <a:gd name="T29" fmla="*/ 20 h 21"/>
                <a:gd name="T30" fmla="*/ 0 w 37"/>
                <a:gd name="T31" fmla="*/ 19 h 21"/>
                <a:gd name="T32" fmla="*/ 0 w 37"/>
                <a:gd name="T33" fmla="*/ 19 h 21"/>
                <a:gd name="T34" fmla="*/ 0 w 37"/>
                <a:gd name="T35" fmla="*/ 2 h 21"/>
                <a:gd name="T36" fmla="*/ 0 w 37"/>
                <a:gd name="T37" fmla="*/ 2 h 21"/>
                <a:gd name="T38" fmla="*/ 0 w 37"/>
                <a:gd name="T39" fmla="*/ 0 h 21"/>
                <a:gd name="T40" fmla="*/ 1 w 37"/>
                <a:gd name="T41" fmla="*/ 0 h 21"/>
                <a:gd name="T42" fmla="*/ 1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0"/>
                  </a:moveTo>
                  <a:lnTo>
                    <a:pt x="1" y="0"/>
                  </a:lnTo>
                  <a:lnTo>
                    <a:pt x="36" y="4"/>
                  </a:lnTo>
                  <a:lnTo>
                    <a:pt x="36" y="4"/>
                  </a:lnTo>
                  <a:lnTo>
                    <a:pt x="37" y="5"/>
                  </a:lnTo>
                  <a:lnTo>
                    <a:pt x="37" y="6"/>
                  </a:lnTo>
                  <a:lnTo>
                    <a:pt x="37" y="6"/>
                  </a:lnTo>
                  <a:lnTo>
                    <a:pt x="37" y="19"/>
                  </a:lnTo>
                  <a:lnTo>
                    <a:pt x="37" y="19"/>
                  </a:lnTo>
                  <a:lnTo>
                    <a:pt x="37" y="20"/>
                  </a:lnTo>
                  <a:lnTo>
                    <a:pt x="36" y="21"/>
                  </a:lnTo>
                  <a:lnTo>
                    <a:pt x="36" y="21"/>
                  </a:lnTo>
                  <a:lnTo>
                    <a:pt x="1" y="21"/>
                  </a:lnTo>
                  <a:lnTo>
                    <a:pt x="1" y="21"/>
                  </a:lnTo>
                  <a:lnTo>
                    <a:pt x="0" y="20"/>
                  </a:lnTo>
                  <a:lnTo>
                    <a:pt x="0" y="19"/>
                  </a:lnTo>
                  <a:lnTo>
                    <a:pt x="0" y="19"/>
                  </a:lnTo>
                  <a:lnTo>
                    <a:pt x="0" y="2"/>
                  </a:lnTo>
                  <a:lnTo>
                    <a:pt x="0" y="2"/>
                  </a:lnTo>
                  <a:lnTo>
                    <a:pt x="0" y="0"/>
                  </a:lnTo>
                  <a:lnTo>
                    <a:pt x="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Freeform 332"/>
            <p:cNvSpPr>
              <a:spLocks/>
            </p:cNvSpPr>
            <p:nvPr/>
          </p:nvSpPr>
          <p:spPr bwMode="auto">
            <a:xfrm>
              <a:off x="4164286" y="3590992"/>
              <a:ext cx="108010" cy="66097"/>
            </a:xfrm>
            <a:custGeom>
              <a:avLst/>
              <a:gdLst>
                <a:gd name="T0" fmla="*/ 1 w 37"/>
                <a:gd name="T1" fmla="*/ 1 h 21"/>
                <a:gd name="T2" fmla="*/ 1 w 37"/>
                <a:gd name="T3" fmla="*/ 1 h 21"/>
                <a:gd name="T4" fmla="*/ 36 w 37"/>
                <a:gd name="T5" fmla="*/ 0 h 21"/>
                <a:gd name="T6" fmla="*/ 36 w 37"/>
                <a:gd name="T7" fmla="*/ 0 h 21"/>
                <a:gd name="T8" fmla="*/ 37 w 37"/>
                <a:gd name="T9" fmla="*/ 0 h 21"/>
                <a:gd name="T10" fmla="*/ 37 w 37"/>
                <a:gd name="T11" fmla="*/ 2 h 21"/>
                <a:gd name="T12" fmla="*/ 37 w 37"/>
                <a:gd name="T13" fmla="*/ 2 h 21"/>
                <a:gd name="T14" fmla="*/ 37 w 37"/>
                <a:gd name="T15" fmla="*/ 14 h 21"/>
                <a:gd name="T16" fmla="*/ 37 w 37"/>
                <a:gd name="T17" fmla="*/ 14 h 21"/>
                <a:gd name="T18" fmla="*/ 37 w 37"/>
                <a:gd name="T19" fmla="*/ 16 h 21"/>
                <a:gd name="T20" fmla="*/ 36 w 37"/>
                <a:gd name="T21" fmla="*/ 16 h 21"/>
                <a:gd name="T22" fmla="*/ 36 w 37"/>
                <a:gd name="T23" fmla="*/ 16 h 21"/>
                <a:gd name="T24" fmla="*/ 1 w 37"/>
                <a:gd name="T25" fmla="*/ 21 h 21"/>
                <a:gd name="T26" fmla="*/ 1 w 37"/>
                <a:gd name="T27" fmla="*/ 21 h 21"/>
                <a:gd name="T28" fmla="*/ 0 w 37"/>
                <a:gd name="T29" fmla="*/ 21 h 21"/>
                <a:gd name="T30" fmla="*/ 0 w 37"/>
                <a:gd name="T31" fmla="*/ 20 h 21"/>
                <a:gd name="T32" fmla="*/ 0 w 37"/>
                <a:gd name="T33" fmla="*/ 20 h 21"/>
                <a:gd name="T34" fmla="*/ 0 w 37"/>
                <a:gd name="T35" fmla="*/ 3 h 21"/>
                <a:gd name="T36" fmla="*/ 0 w 37"/>
                <a:gd name="T37" fmla="*/ 3 h 21"/>
                <a:gd name="T38" fmla="*/ 0 w 37"/>
                <a:gd name="T39" fmla="*/ 2 h 21"/>
                <a:gd name="T40" fmla="*/ 1 w 37"/>
                <a:gd name="T41" fmla="*/ 1 h 21"/>
                <a:gd name="T42" fmla="*/ 1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1"/>
                  </a:moveTo>
                  <a:lnTo>
                    <a:pt x="1" y="1"/>
                  </a:lnTo>
                  <a:lnTo>
                    <a:pt x="36" y="0"/>
                  </a:lnTo>
                  <a:lnTo>
                    <a:pt x="36" y="0"/>
                  </a:lnTo>
                  <a:lnTo>
                    <a:pt x="37" y="0"/>
                  </a:lnTo>
                  <a:lnTo>
                    <a:pt x="37" y="2"/>
                  </a:lnTo>
                  <a:lnTo>
                    <a:pt x="37" y="2"/>
                  </a:lnTo>
                  <a:lnTo>
                    <a:pt x="37" y="14"/>
                  </a:lnTo>
                  <a:lnTo>
                    <a:pt x="37" y="14"/>
                  </a:lnTo>
                  <a:lnTo>
                    <a:pt x="37" y="16"/>
                  </a:lnTo>
                  <a:lnTo>
                    <a:pt x="36" y="16"/>
                  </a:lnTo>
                  <a:lnTo>
                    <a:pt x="36" y="16"/>
                  </a:lnTo>
                  <a:lnTo>
                    <a:pt x="1" y="21"/>
                  </a:lnTo>
                  <a:lnTo>
                    <a:pt x="1" y="21"/>
                  </a:lnTo>
                  <a:lnTo>
                    <a:pt x="0" y="21"/>
                  </a:lnTo>
                  <a:lnTo>
                    <a:pt x="0" y="20"/>
                  </a:lnTo>
                  <a:lnTo>
                    <a:pt x="0" y="20"/>
                  </a:lnTo>
                  <a:lnTo>
                    <a:pt x="0" y="3"/>
                  </a:lnTo>
                  <a:lnTo>
                    <a:pt x="0" y="3"/>
                  </a:lnTo>
                  <a:lnTo>
                    <a:pt x="0" y="2"/>
                  </a:lnTo>
                  <a:lnTo>
                    <a:pt x="1"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Freeform 333"/>
            <p:cNvSpPr>
              <a:spLocks/>
            </p:cNvSpPr>
            <p:nvPr/>
          </p:nvSpPr>
          <p:spPr bwMode="auto">
            <a:xfrm>
              <a:off x="4164286" y="3672825"/>
              <a:ext cx="108010" cy="40917"/>
            </a:xfrm>
            <a:custGeom>
              <a:avLst/>
              <a:gdLst>
                <a:gd name="T0" fmla="*/ 1 w 37"/>
                <a:gd name="T1" fmla="*/ 7 h 13"/>
                <a:gd name="T2" fmla="*/ 1 w 37"/>
                <a:gd name="T3" fmla="*/ 7 h 13"/>
                <a:gd name="T4" fmla="*/ 36 w 37"/>
                <a:gd name="T5" fmla="*/ 0 h 13"/>
                <a:gd name="T6" fmla="*/ 36 w 37"/>
                <a:gd name="T7" fmla="*/ 0 h 13"/>
                <a:gd name="T8" fmla="*/ 37 w 37"/>
                <a:gd name="T9" fmla="*/ 0 h 13"/>
                <a:gd name="T10" fmla="*/ 37 w 37"/>
                <a:gd name="T11" fmla="*/ 2 h 13"/>
                <a:gd name="T12" fmla="*/ 37 w 37"/>
                <a:gd name="T13" fmla="*/ 2 h 13"/>
                <a:gd name="T14" fmla="*/ 37 w 37"/>
                <a:gd name="T15" fmla="*/ 3 h 13"/>
                <a:gd name="T16" fmla="*/ 37 w 37"/>
                <a:gd name="T17" fmla="*/ 3 h 13"/>
                <a:gd name="T18" fmla="*/ 37 w 37"/>
                <a:gd name="T19" fmla="*/ 4 h 13"/>
                <a:gd name="T20" fmla="*/ 36 w 37"/>
                <a:gd name="T21" fmla="*/ 5 h 13"/>
                <a:gd name="T22" fmla="*/ 36 w 37"/>
                <a:gd name="T23" fmla="*/ 5 h 13"/>
                <a:gd name="T24" fmla="*/ 1 w 37"/>
                <a:gd name="T25" fmla="*/ 13 h 13"/>
                <a:gd name="T26" fmla="*/ 1 w 37"/>
                <a:gd name="T27" fmla="*/ 13 h 13"/>
                <a:gd name="T28" fmla="*/ 0 w 37"/>
                <a:gd name="T29" fmla="*/ 13 h 13"/>
                <a:gd name="T30" fmla="*/ 0 w 37"/>
                <a:gd name="T31" fmla="*/ 11 h 13"/>
                <a:gd name="T32" fmla="*/ 0 w 37"/>
                <a:gd name="T33" fmla="*/ 11 h 13"/>
                <a:gd name="T34" fmla="*/ 0 w 37"/>
                <a:gd name="T35" fmla="*/ 10 h 13"/>
                <a:gd name="T36" fmla="*/ 0 w 37"/>
                <a:gd name="T37" fmla="*/ 10 h 13"/>
                <a:gd name="T38" fmla="*/ 0 w 37"/>
                <a:gd name="T39" fmla="*/ 8 h 13"/>
                <a:gd name="T40" fmla="*/ 1 w 37"/>
                <a:gd name="T41" fmla="*/ 7 h 13"/>
                <a:gd name="T42" fmla="*/ 1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1" y="7"/>
                  </a:moveTo>
                  <a:lnTo>
                    <a:pt x="1" y="7"/>
                  </a:lnTo>
                  <a:lnTo>
                    <a:pt x="36" y="0"/>
                  </a:lnTo>
                  <a:lnTo>
                    <a:pt x="36" y="0"/>
                  </a:lnTo>
                  <a:lnTo>
                    <a:pt x="37" y="0"/>
                  </a:lnTo>
                  <a:lnTo>
                    <a:pt x="37" y="2"/>
                  </a:lnTo>
                  <a:lnTo>
                    <a:pt x="37" y="2"/>
                  </a:lnTo>
                  <a:lnTo>
                    <a:pt x="37" y="3"/>
                  </a:lnTo>
                  <a:lnTo>
                    <a:pt x="37" y="3"/>
                  </a:lnTo>
                  <a:lnTo>
                    <a:pt x="37" y="4"/>
                  </a:lnTo>
                  <a:lnTo>
                    <a:pt x="36" y="5"/>
                  </a:lnTo>
                  <a:lnTo>
                    <a:pt x="36" y="5"/>
                  </a:lnTo>
                  <a:lnTo>
                    <a:pt x="1" y="13"/>
                  </a:lnTo>
                  <a:lnTo>
                    <a:pt x="1" y="13"/>
                  </a:lnTo>
                  <a:lnTo>
                    <a:pt x="0" y="13"/>
                  </a:lnTo>
                  <a:lnTo>
                    <a:pt x="0" y="11"/>
                  </a:lnTo>
                  <a:lnTo>
                    <a:pt x="0" y="11"/>
                  </a:lnTo>
                  <a:lnTo>
                    <a:pt x="0" y="10"/>
                  </a:lnTo>
                  <a:lnTo>
                    <a:pt x="0" y="10"/>
                  </a:lnTo>
                  <a:lnTo>
                    <a:pt x="0" y="8"/>
                  </a:lnTo>
                  <a:lnTo>
                    <a:pt x="1" y="7"/>
                  </a:lnTo>
                  <a:lnTo>
                    <a:pt x="1" y="7"/>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Freeform 334"/>
            <p:cNvSpPr>
              <a:spLocks/>
            </p:cNvSpPr>
            <p:nvPr/>
          </p:nvSpPr>
          <p:spPr bwMode="auto">
            <a:xfrm>
              <a:off x="4164286" y="3698003"/>
              <a:ext cx="108010" cy="50358"/>
            </a:xfrm>
            <a:custGeom>
              <a:avLst/>
              <a:gdLst>
                <a:gd name="T0" fmla="*/ 1 w 37"/>
                <a:gd name="T1" fmla="*/ 9 h 16"/>
                <a:gd name="T2" fmla="*/ 1 w 37"/>
                <a:gd name="T3" fmla="*/ 9 h 16"/>
                <a:gd name="T4" fmla="*/ 36 w 37"/>
                <a:gd name="T5" fmla="*/ 0 h 16"/>
                <a:gd name="T6" fmla="*/ 36 w 37"/>
                <a:gd name="T7" fmla="*/ 0 h 16"/>
                <a:gd name="T8" fmla="*/ 37 w 37"/>
                <a:gd name="T9" fmla="*/ 1 h 16"/>
                <a:gd name="T10" fmla="*/ 37 w 37"/>
                <a:gd name="T11" fmla="*/ 2 h 16"/>
                <a:gd name="T12" fmla="*/ 37 w 37"/>
                <a:gd name="T13" fmla="*/ 2 h 16"/>
                <a:gd name="T14" fmla="*/ 37 w 37"/>
                <a:gd name="T15" fmla="*/ 3 h 16"/>
                <a:gd name="T16" fmla="*/ 37 w 37"/>
                <a:gd name="T17" fmla="*/ 3 h 16"/>
                <a:gd name="T18" fmla="*/ 37 w 37"/>
                <a:gd name="T19" fmla="*/ 4 h 16"/>
                <a:gd name="T20" fmla="*/ 36 w 37"/>
                <a:gd name="T21" fmla="*/ 5 h 16"/>
                <a:gd name="T22" fmla="*/ 36 w 37"/>
                <a:gd name="T23" fmla="*/ 5 h 16"/>
                <a:gd name="T24" fmla="*/ 1 w 37"/>
                <a:gd name="T25" fmla="*/ 16 h 16"/>
                <a:gd name="T26" fmla="*/ 1 w 37"/>
                <a:gd name="T27" fmla="*/ 16 h 16"/>
                <a:gd name="T28" fmla="*/ 0 w 37"/>
                <a:gd name="T29" fmla="*/ 16 h 16"/>
                <a:gd name="T30" fmla="*/ 0 w 37"/>
                <a:gd name="T31" fmla="*/ 14 h 16"/>
                <a:gd name="T32" fmla="*/ 0 w 37"/>
                <a:gd name="T33" fmla="*/ 14 h 16"/>
                <a:gd name="T34" fmla="*/ 0 w 37"/>
                <a:gd name="T35" fmla="*/ 13 h 16"/>
                <a:gd name="T36" fmla="*/ 0 w 37"/>
                <a:gd name="T37" fmla="*/ 13 h 16"/>
                <a:gd name="T38" fmla="*/ 0 w 37"/>
                <a:gd name="T39" fmla="*/ 10 h 16"/>
                <a:gd name="T40" fmla="*/ 1 w 37"/>
                <a:gd name="T41" fmla="*/ 9 h 16"/>
                <a:gd name="T42" fmla="*/ 1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1" y="9"/>
                  </a:moveTo>
                  <a:lnTo>
                    <a:pt x="1" y="9"/>
                  </a:lnTo>
                  <a:lnTo>
                    <a:pt x="36" y="0"/>
                  </a:lnTo>
                  <a:lnTo>
                    <a:pt x="36" y="0"/>
                  </a:lnTo>
                  <a:lnTo>
                    <a:pt x="37" y="1"/>
                  </a:lnTo>
                  <a:lnTo>
                    <a:pt x="37" y="2"/>
                  </a:lnTo>
                  <a:lnTo>
                    <a:pt x="37" y="2"/>
                  </a:lnTo>
                  <a:lnTo>
                    <a:pt x="37" y="3"/>
                  </a:lnTo>
                  <a:lnTo>
                    <a:pt x="37" y="3"/>
                  </a:lnTo>
                  <a:lnTo>
                    <a:pt x="37" y="4"/>
                  </a:lnTo>
                  <a:lnTo>
                    <a:pt x="36" y="5"/>
                  </a:lnTo>
                  <a:lnTo>
                    <a:pt x="36" y="5"/>
                  </a:lnTo>
                  <a:lnTo>
                    <a:pt x="1" y="16"/>
                  </a:lnTo>
                  <a:lnTo>
                    <a:pt x="1" y="16"/>
                  </a:lnTo>
                  <a:lnTo>
                    <a:pt x="0" y="16"/>
                  </a:lnTo>
                  <a:lnTo>
                    <a:pt x="0" y="14"/>
                  </a:lnTo>
                  <a:lnTo>
                    <a:pt x="0" y="14"/>
                  </a:lnTo>
                  <a:lnTo>
                    <a:pt x="0" y="13"/>
                  </a:lnTo>
                  <a:lnTo>
                    <a:pt x="0" y="13"/>
                  </a:lnTo>
                  <a:lnTo>
                    <a:pt x="0" y="10"/>
                  </a:lnTo>
                  <a:lnTo>
                    <a:pt x="1" y="9"/>
                  </a:lnTo>
                  <a:lnTo>
                    <a:pt x="1"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Freeform 335"/>
            <p:cNvSpPr>
              <a:spLocks/>
            </p:cNvSpPr>
            <p:nvPr/>
          </p:nvSpPr>
          <p:spPr bwMode="auto">
            <a:xfrm>
              <a:off x="3124955" y="2873388"/>
              <a:ext cx="297753" cy="1211746"/>
            </a:xfrm>
            <a:custGeom>
              <a:avLst/>
              <a:gdLst>
                <a:gd name="T0" fmla="*/ 102 w 102"/>
                <a:gd name="T1" fmla="*/ 385 h 385"/>
                <a:gd name="T2" fmla="*/ 0 w 102"/>
                <a:gd name="T3" fmla="*/ 380 h 385"/>
                <a:gd name="T4" fmla="*/ 0 w 102"/>
                <a:gd name="T5" fmla="*/ 0 h 385"/>
                <a:gd name="T6" fmla="*/ 102 w 102"/>
                <a:gd name="T7" fmla="*/ 2 h 385"/>
                <a:gd name="T8" fmla="*/ 102 w 102"/>
                <a:gd name="T9" fmla="*/ 385 h 385"/>
              </a:gdLst>
              <a:ahLst/>
              <a:cxnLst>
                <a:cxn ang="0">
                  <a:pos x="T0" y="T1"/>
                </a:cxn>
                <a:cxn ang="0">
                  <a:pos x="T2" y="T3"/>
                </a:cxn>
                <a:cxn ang="0">
                  <a:pos x="T4" y="T5"/>
                </a:cxn>
                <a:cxn ang="0">
                  <a:pos x="T6" y="T7"/>
                </a:cxn>
                <a:cxn ang="0">
                  <a:pos x="T8" y="T9"/>
                </a:cxn>
              </a:cxnLst>
              <a:rect l="0" t="0" r="r" b="b"/>
              <a:pathLst>
                <a:path w="102" h="385">
                  <a:moveTo>
                    <a:pt x="102" y="385"/>
                  </a:moveTo>
                  <a:lnTo>
                    <a:pt x="0" y="380"/>
                  </a:lnTo>
                  <a:lnTo>
                    <a:pt x="0" y="0"/>
                  </a:lnTo>
                  <a:lnTo>
                    <a:pt x="102" y="2"/>
                  </a:lnTo>
                  <a:lnTo>
                    <a:pt x="102" y="385"/>
                  </a:lnTo>
                  <a:close/>
                </a:path>
              </a:pathLst>
            </a:custGeom>
            <a:solidFill>
              <a:srgbClr val="EEB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zh-CN" altLang="en-US" sz="1599">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TextBox 140"/>
            <p:cNvSpPr txBox="1"/>
            <p:nvPr/>
          </p:nvSpPr>
          <p:spPr>
            <a:xfrm>
              <a:off x="3114344" y="2403024"/>
              <a:ext cx="818580"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Finance</a:t>
              </a:r>
            </a:p>
          </p:txBody>
        </p:sp>
        <p:sp>
          <p:nvSpPr>
            <p:cNvPr id="46" name="TextBox 139"/>
            <p:cNvSpPr txBox="1"/>
            <p:nvPr/>
          </p:nvSpPr>
          <p:spPr>
            <a:xfrm>
              <a:off x="2203304" y="4243384"/>
              <a:ext cx="717625"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Carrier</a:t>
              </a:r>
            </a:p>
          </p:txBody>
        </p:sp>
        <p:sp>
          <p:nvSpPr>
            <p:cNvPr id="47" name="TextBox 127"/>
            <p:cNvSpPr txBox="1"/>
            <p:nvPr/>
          </p:nvSpPr>
          <p:spPr>
            <a:xfrm>
              <a:off x="4407005" y="2989234"/>
              <a:ext cx="894633" cy="461665"/>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Large enterprise</a:t>
              </a:r>
            </a:p>
          </p:txBody>
        </p:sp>
        <p:sp>
          <p:nvSpPr>
            <p:cNvPr id="49" name="TextBox 129"/>
            <p:cNvSpPr txBox="1"/>
            <p:nvPr/>
          </p:nvSpPr>
          <p:spPr>
            <a:xfrm>
              <a:off x="2040422" y="2957026"/>
              <a:ext cx="1093796" cy="276999"/>
            </a:xfrm>
            <a:prstGeom prst="rect">
              <a:avLst/>
            </a:prstGeom>
            <a:noFill/>
          </p:spPr>
          <p:txBody>
            <a:bodyPr wrap="square" rtlCol="0">
              <a:spAutoFit/>
            </a:bodyPr>
            <a:lstStyle/>
            <a:p>
              <a:pPr defTabSz="913945" fontAlgn="ctr">
                <a:defRPr/>
              </a:pPr>
              <a:r>
                <a:rPr lang="en-US" altLang="zh-CN" sz="1200" dirty="0" err="1">
                  <a:latin typeface="Huawei Sans" panose="020C0503030203020204" pitchFamily="34" charset="0"/>
                  <a:cs typeface="Arial" pitchFamily="34" charset="0"/>
                  <a:sym typeface="Arial"/>
                </a:rPr>
                <a:t>Gov</a:t>
              </a:r>
              <a:r>
                <a:rPr lang="en-US" altLang="zh-CN" sz="1200" dirty="0">
                  <a:latin typeface="Huawei Sans" panose="020C0503030203020204" pitchFamily="34" charset="0"/>
                  <a:cs typeface="Arial" pitchFamily="34" charset="0"/>
                  <a:sym typeface="Arial"/>
                </a:rPr>
                <a:t> &amp; Public</a:t>
              </a:r>
            </a:p>
          </p:txBody>
        </p:sp>
        <p:sp>
          <p:nvSpPr>
            <p:cNvPr id="64" name="TextBox 125"/>
            <p:cNvSpPr txBox="1"/>
            <p:nvPr/>
          </p:nvSpPr>
          <p:spPr>
            <a:xfrm>
              <a:off x="2861756" y="4723039"/>
              <a:ext cx="1621448"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Energy &amp; Electricity</a:t>
              </a:r>
            </a:p>
          </p:txBody>
        </p:sp>
        <p:sp>
          <p:nvSpPr>
            <p:cNvPr id="70" name="TextBox 139"/>
            <p:cNvSpPr txBox="1"/>
            <p:nvPr/>
          </p:nvSpPr>
          <p:spPr>
            <a:xfrm>
              <a:off x="3832460" y="4215860"/>
              <a:ext cx="1628437" cy="276999"/>
            </a:xfrm>
            <a:prstGeom prst="rect">
              <a:avLst/>
            </a:prstGeom>
            <a:noFill/>
          </p:spPr>
          <p:txBody>
            <a:bodyPr wrap="square" rtlCol="0">
              <a:spAutoFit/>
            </a:bodyPr>
            <a:lstStyle/>
            <a:p>
              <a:pPr algn="ctr" defTabSz="913945" fontAlgn="ctr">
                <a:defRPr/>
              </a:pPr>
              <a:r>
                <a:rPr lang="en-US" altLang="zh-CN" sz="1200" dirty="0">
                  <a:latin typeface="Huawei Sans" panose="020C0503030203020204" pitchFamily="34" charset="0"/>
                  <a:cs typeface="Arial" pitchFamily="34" charset="0"/>
                  <a:sym typeface="Arial"/>
                </a:rPr>
                <a:t>Transportation</a:t>
              </a:r>
            </a:p>
          </p:txBody>
        </p:sp>
        <p:grpSp>
          <p:nvGrpSpPr>
            <p:cNvPr id="58" name="组合 657"/>
            <p:cNvGrpSpPr/>
            <p:nvPr/>
          </p:nvGrpSpPr>
          <p:grpSpPr>
            <a:xfrm>
              <a:off x="2314720" y="3619319"/>
              <a:ext cx="371082" cy="589430"/>
              <a:chOff x="15481300" y="-1023938"/>
              <a:chExt cx="722308" cy="1023938"/>
            </a:xfrm>
            <a:solidFill>
              <a:srgbClr val="C7000B"/>
            </a:solidFill>
          </p:grpSpPr>
          <p:sp>
            <p:nvSpPr>
              <p:cNvPr id="59" name="Freeform 11"/>
              <p:cNvSpPr>
                <a:spLocks noEditPoints="1"/>
              </p:cNvSpPr>
              <p:nvPr/>
            </p:nvSpPr>
            <p:spPr bwMode="auto">
              <a:xfrm>
                <a:off x="15735295" y="-830263"/>
                <a:ext cx="468313" cy="830263"/>
              </a:xfrm>
              <a:custGeom>
                <a:avLst/>
                <a:gdLst/>
                <a:ahLst/>
                <a:cxnLst>
                  <a:cxn ang="0">
                    <a:pos x="256" y="4"/>
                  </a:cxn>
                  <a:cxn ang="0">
                    <a:pos x="225" y="4"/>
                  </a:cxn>
                  <a:cxn ang="0">
                    <a:pos x="61" y="43"/>
                  </a:cxn>
                  <a:cxn ang="0">
                    <a:pos x="0" y="463"/>
                  </a:cxn>
                  <a:cxn ang="0">
                    <a:pos x="61" y="523"/>
                  </a:cxn>
                  <a:cxn ang="0">
                    <a:pos x="290" y="484"/>
                  </a:cxn>
                  <a:cxn ang="0">
                    <a:pos x="286" y="69"/>
                  </a:cxn>
                  <a:cxn ang="0">
                    <a:pos x="74" y="489"/>
                  </a:cxn>
                  <a:cxn ang="0">
                    <a:pos x="48" y="458"/>
                  </a:cxn>
                  <a:cxn ang="0">
                    <a:pos x="74" y="432"/>
                  </a:cxn>
                  <a:cxn ang="0">
                    <a:pos x="100" y="458"/>
                  </a:cxn>
                  <a:cxn ang="0">
                    <a:pos x="74" y="489"/>
                  </a:cxn>
                  <a:cxn ang="0">
                    <a:pos x="48" y="406"/>
                  </a:cxn>
                  <a:cxn ang="0">
                    <a:pos x="65" y="367"/>
                  </a:cxn>
                  <a:cxn ang="0">
                    <a:pos x="100" y="385"/>
                  </a:cxn>
                  <a:cxn ang="0">
                    <a:pos x="87" y="419"/>
                  </a:cxn>
                  <a:cxn ang="0">
                    <a:pos x="65" y="354"/>
                  </a:cxn>
                  <a:cxn ang="0">
                    <a:pos x="48" y="320"/>
                  </a:cxn>
                  <a:cxn ang="0">
                    <a:pos x="87" y="303"/>
                  </a:cxn>
                  <a:cxn ang="0">
                    <a:pos x="100" y="337"/>
                  </a:cxn>
                  <a:cxn ang="0">
                    <a:pos x="147" y="489"/>
                  </a:cxn>
                  <a:cxn ang="0">
                    <a:pos x="122" y="458"/>
                  </a:cxn>
                  <a:cxn ang="0">
                    <a:pos x="147" y="432"/>
                  </a:cxn>
                  <a:cxn ang="0">
                    <a:pos x="173" y="458"/>
                  </a:cxn>
                  <a:cxn ang="0">
                    <a:pos x="147" y="489"/>
                  </a:cxn>
                  <a:cxn ang="0">
                    <a:pos x="130" y="415"/>
                  </a:cxn>
                  <a:cxn ang="0">
                    <a:pos x="130" y="376"/>
                  </a:cxn>
                  <a:cxn ang="0">
                    <a:pos x="165" y="376"/>
                  </a:cxn>
                  <a:cxn ang="0">
                    <a:pos x="165" y="415"/>
                  </a:cxn>
                  <a:cxn ang="0">
                    <a:pos x="147" y="354"/>
                  </a:cxn>
                  <a:cxn ang="0">
                    <a:pos x="122" y="328"/>
                  </a:cxn>
                  <a:cxn ang="0">
                    <a:pos x="147" y="303"/>
                  </a:cxn>
                  <a:cxn ang="0">
                    <a:pos x="173" y="328"/>
                  </a:cxn>
                  <a:cxn ang="0">
                    <a:pos x="147" y="354"/>
                  </a:cxn>
                  <a:cxn ang="0">
                    <a:pos x="195" y="471"/>
                  </a:cxn>
                  <a:cxn ang="0">
                    <a:pos x="208" y="437"/>
                  </a:cxn>
                  <a:cxn ang="0">
                    <a:pos x="247" y="450"/>
                  </a:cxn>
                  <a:cxn ang="0">
                    <a:pos x="230" y="484"/>
                  </a:cxn>
                  <a:cxn ang="0">
                    <a:pos x="208" y="419"/>
                  </a:cxn>
                  <a:cxn ang="0">
                    <a:pos x="195" y="385"/>
                  </a:cxn>
                  <a:cxn ang="0">
                    <a:pos x="230" y="367"/>
                  </a:cxn>
                  <a:cxn ang="0">
                    <a:pos x="247" y="406"/>
                  </a:cxn>
                  <a:cxn ang="0">
                    <a:pos x="221" y="354"/>
                  </a:cxn>
                  <a:cxn ang="0">
                    <a:pos x="191" y="328"/>
                  </a:cxn>
                  <a:cxn ang="0">
                    <a:pos x="221" y="303"/>
                  </a:cxn>
                  <a:cxn ang="0">
                    <a:pos x="247" y="328"/>
                  </a:cxn>
                  <a:cxn ang="0">
                    <a:pos x="221" y="354"/>
                  </a:cxn>
                  <a:cxn ang="0">
                    <a:pos x="234" y="242"/>
                  </a:cxn>
                  <a:cxn ang="0">
                    <a:pos x="83" y="255"/>
                  </a:cxn>
                  <a:cxn ang="0">
                    <a:pos x="44" y="138"/>
                  </a:cxn>
                  <a:cxn ang="0">
                    <a:pos x="191" y="73"/>
                  </a:cxn>
                  <a:cxn ang="0">
                    <a:pos x="251" y="138"/>
                  </a:cxn>
                </a:cxnLst>
                <a:rect l="0" t="0" r="r" b="b"/>
                <a:pathLst>
                  <a:path w="295" h="523">
                    <a:moveTo>
                      <a:pt x="260" y="47"/>
                    </a:moveTo>
                    <a:lnTo>
                      <a:pt x="260" y="17"/>
                    </a:lnTo>
                    <a:lnTo>
                      <a:pt x="260" y="17"/>
                    </a:lnTo>
                    <a:lnTo>
                      <a:pt x="260" y="13"/>
                    </a:lnTo>
                    <a:lnTo>
                      <a:pt x="256" y="4"/>
                    </a:lnTo>
                    <a:lnTo>
                      <a:pt x="247" y="4"/>
                    </a:lnTo>
                    <a:lnTo>
                      <a:pt x="238" y="0"/>
                    </a:lnTo>
                    <a:lnTo>
                      <a:pt x="238" y="0"/>
                    </a:lnTo>
                    <a:lnTo>
                      <a:pt x="230" y="4"/>
                    </a:lnTo>
                    <a:lnTo>
                      <a:pt x="225" y="4"/>
                    </a:lnTo>
                    <a:lnTo>
                      <a:pt x="221" y="13"/>
                    </a:lnTo>
                    <a:lnTo>
                      <a:pt x="217" y="17"/>
                    </a:lnTo>
                    <a:lnTo>
                      <a:pt x="217" y="43"/>
                    </a:lnTo>
                    <a:lnTo>
                      <a:pt x="61" y="43"/>
                    </a:lnTo>
                    <a:lnTo>
                      <a:pt x="61" y="43"/>
                    </a:lnTo>
                    <a:lnTo>
                      <a:pt x="39" y="47"/>
                    </a:lnTo>
                    <a:lnTo>
                      <a:pt x="18" y="60"/>
                    </a:lnTo>
                    <a:lnTo>
                      <a:pt x="5" y="77"/>
                    </a:lnTo>
                    <a:lnTo>
                      <a:pt x="0" y="103"/>
                    </a:lnTo>
                    <a:lnTo>
                      <a:pt x="0" y="463"/>
                    </a:lnTo>
                    <a:lnTo>
                      <a:pt x="0" y="463"/>
                    </a:lnTo>
                    <a:lnTo>
                      <a:pt x="5" y="484"/>
                    </a:lnTo>
                    <a:lnTo>
                      <a:pt x="18" y="506"/>
                    </a:lnTo>
                    <a:lnTo>
                      <a:pt x="39" y="519"/>
                    </a:lnTo>
                    <a:lnTo>
                      <a:pt x="61" y="523"/>
                    </a:lnTo>
                    <a:lnTo>
                      <a:pt x="234" y="523"/>
                    </a:lnTo>
                    <a:lnTo>
                      <a:pt x="234" y="523"/>
                    </a:lnTo>
                    <a:lnTo>
                      <a:pt x="256" y="519"/>
                    </a:lnTo>
                    <a:lnTo>
                      <a:pt x="277" y="506"/>
                    </a:lnTo>
                    <a:lnTo>
                      <a:pt x="290" y="484"/>
                    </a:lnTo>
                    <a:lnTo>
                      <a:pt x="295" y="463"/>
                    </a:lnTo>
                    <a:lnTo>
                      <a:pt x="295" y="103"/>
                    </a:lnTo>
                    <a:lnTo>
                      <a:pt x="295" y="103"/>
                    </a:lnTo>
                    <a:lnTo>
                      <a:pt x="290" y="86"/>
                    </a:lnTo>
                    <a:lnTo>
                      <a:pt x="286" y="69"/>
                    </a:lnTo>
                    <a:lnTo>
                      <a:pt x="273" y="56"/>
                    </a:lnTo>
                    <a:lnTo>
                      <a:pt x="260" y="47"/>
                    </a:lnTo>
                    <a:lnTo>
                      <a:pt x="260" y="47"/>
                    </a:lnTo>
                    <a:close/>
                    <a:moveTo>
                      <a:pt x="74" y="489"/>
                    </a:moveTo>
                    <a:lnTo>
                      <a:pt x="74" y="489"/>
                    </a:lnTo>
                    <a:lnTo>
                      <a:pt x="65" y="484"/>
                    </a:lnTo>
                    <a:lnTo>
                      <a:pt x="57" y="480"/>
                    </a:lnTo>
                    <a:lnTo>
                      <a:pt x="48" y="471"/>
                    </a:lnTo>
                    <a:lnTo>
                      <a:pt x="48" y="458"/>
                    </a:lnTo>
                    <a:lnTo>
                      <a:pt x="48" y="458"/>
                    </a:lnTo>
                    <a:lnTo>
                      <a:pt x="48" y="450"/>
                    </a:lnTo>
                    <a:lnTo>
                      <a:pt x="57" y="441"/>
                    </a:lnTo>
                    <a:lnTo>
                      <a:pt x="65" y="437"/>
                    </a:lnTo>
                    <a:lnTo>
                      <a:pt x="74" y="432"/>
                    </a:lnTo>
                    <a:lnTo>
                      <a:pt x="74" y="432"/>
                    </a:lnTo>
                    <a:lnTo>
                      <a:pt x="87" y="437"/>
                    </a:lnTo>
                    <a:lnTo>
                      <a:pt x="96" y="441"/>
                    </a:lnTo>
                    <a:lnTo>
                      <a:pt x="100" y="450"/>
                    </a:lnTo>
                    <a:lnTo>
                      <a:pt x="100" y="458"/>
                    </a:lnTo>
                    <a:lnTo>
                      <a:pt x="100" y="458"/>
                    </a:lnTo>
                    <a:lnTo>
                      <a:pt x="100" y="471"/>
                    </a:lnTo>
                    <a:lnTo>
                      <a:pt x="96" y="480"/>
                    </a:lnTo>
                    <a:lnTo>
                      <a:pt x="87" y="484"/>
                    </a:lnTo>
                    <a:lnTo>
                      <a:pt x="74" y="489"/>
                    </a:lnTo>
                    <a:lnTo>
                      <a:pt x="74" y="489"/>
                    </a:lnTo>
                    <a:close/>
                    <a:moveTo>
                      <a:pt x="74" y="419"/>
                    </a:moveTo>
                    <a:lnTo>
                      <a:pt x="74" y="419"/>
                    </a:lnTo>
                    <a:lnTo>
                      <a:pt x="65" y="419"/>
                    </a:lnTo>
                    <a:lnTo>
                      <a:pt x="57" y="415"/>
                    </a:lnTo>
                    <a:lnTo>
                      <a:pt x="48" y="406"/>
                    </a:lnTo>
                    <a:lnTo>
                      <a:pt x="48" y="393"/>
                    </a:lnTo>
                    <a:lnTo>
                      <a:pt x="48" y="393"/>
                    </a:lnTo>
                    <a:lnTo>
                      <a:pt x="48" y="385"/>
                    </a:lnTo>
                    <a:lnTo>
                      <a:pt x="57" y="376"/>
                    </a:lnTo>
                    <a:lnTo>
                      <a:pt x="65" y="367"/>
                    </a:lnTo>
                    <a:lnTo>
                      <a:pt x="74" y="367"/>
                    </a:lnTo>
                    <a:lnTo>
                      <a:pt x="74" y="367"/>
                    </a:lnTo>
                    <a:lnTo>
                      <a:pt x="87" y="367"/>
                    </a:lnTo>
                    <a:lnTo>
                      <a:pt x="96" y="376"/>
                    </a:lnTo>
                    <a:lnTo>
                      <a:pt x="100" y="385"/>
                    </a:lnTo>
                    <a:lnTo>
                      <a:pt x="100" y="393"/>
                    </a:lnTo>
                    <a:lnTo>
                      <a:pt x="100" y="393"/>
                    </a:lnTo>
                    <a:lnTo>
                      <a:pt x="100" y="406"/>
                    </a:lnTo>
                    <a:lnTo>
                      <a:pt x="96" y="415"/>
                    </a:lnTo>
                    <a:lnTo>
                      <a:pt x="87" y="419"/>
                    </a:lnTo>
                    <a:lnTo>
                      <a:pt x="74" y="419"/>
                    </a:lnTo>
                    <a:lnTo>
                      <a:pt x="74" y="419"/>
                    </a:lnTo>
                    <a:close/>
                    <a:moveTo>
                      <a:pt x="74" y="354"/>
                    </a:moveTo>
                    <a:lnTo>
                      <a:pt x="74" y="354"/>
                    </a:lnTo>
                    <a:lnTo>
                      <a:pt x="65" y="354"/>
                    </a:lnTo>
                    <a:lnTo>
                      <a:pt x="57" y="346"/>
                    </a:lnTo>
                    <a:lnTo>
                      <a:pt x="48" y="337"/>
                    </a:lnTo>
                    <a:lnTo>
                      <a:pt x="48" y="328"/>
                    </a:lnTo>
                    <a:lnTo>
                      <a:pt x="48" y="328"/>
                    </a:lnTo>
                    <a:lnTo>
                      <a:pt x="48" y="320"/>
                    </a:lnTo>
                    <a:lnTo>
                      <a:pt x="57" y="311"/>
                    </a:lnTo>
                    <a:lnTo>
                      <a:pt x="65" y="303"/>
                    </a:lnTo>
                    <a:lnTo>
                      <a:pt x="74" y="303"/>
                    </a:lnTo>
                    <a:lnTo>
                      <a:pt x="74" y="303"/>
                    </a:lnTo>
                    <a:lnTo>
                      <a:pt x="87" y="303"/>
                    </a:lnTo>
                    <a:lnTo>
                      <a:pt x="96" y="311"/>
                    </a:lnTo>
                    <a:lnTo>
                      <a:pt x="100" y="320"/>
                    </a:lnTo>
                    <a:lnTo>
                      <a:pt x="100" y="328"/>
                    </a:lnTo>
                    <a:lnTo>
                      <a:pt x="100" y="328"/>
                    </a:lnTo>
                    <a:lnTo>
                      <a:pt x="100" y="337"/>
                    </a:lnTo>
                    <a:lnTo>
                      <a:pt x="96" y="346"/>
                    </a:lnTo>
                    <a:lnTo>
                      <a:pt x="87" y="354"/>
                    </a:lnTo>
                    <a:lnTo>
                      <a:pt x="74" y="354"/>
                    </a:lnTo>
                    <a:lnTo>
                      <a:pt x="74" y="354"/>
                    </a:lnTo>
                    <a:close/>
                    <a:moveTo>
                      <a:pt x="147" y="489"/>
                    </a:moveTo>
                    <a:lnTo>
                      <a:pt x="147" y="489"/>
                    </a:lnTo>
                    <a:lnTo>
                      <a:pt x="139" y="484"/>
                    </a:lnTo>
                    <a:lnTo>
                      <a:pt x="130" y="480"/>
                    </a:lnTo>
                    <a:lnTo>
                      <a:pt x="122" y="471"/>
                    </a:lnTo>
                    <a:lnTo>
                      <a:pt x="122" y="458"/>
                    </a:lnTo>
                    <a:lnTo>
                      <a:pt x="122" y="458"/>
                    </a:lnTo>
                    <a:lnTo>
                      <a:pt x="122" y="450"/>
                    </a:lnTo>
                    <a:lnTo>
                      <a:pt x="130" y="441"/>
                    </a:lnTo>
                    <a:lnTo>
                      <a:pt x="139" y="437"/>
                    </a:lnTo>
                    <a:lnTo>
                      <a:pt x="147" y="432"/>
                    </a:lnTo>
                    <a:lnTo>
                      <a:pt x="147" y="432"/>
                    </a:lnTo>
                    <a:lnTo>
                      <a:pt x="156" y="437"/>
                    </a:lnTo>
                    <a:lnTo>
                      <a:pt x="165" y="441"/>
                    </a:lnTo>
                    <a:lnTo>
                      <a:pt x="173" y="450"/>
                    </a:lnTo>
                    <a:lnTo>
                      <a:pt x="173" y="458"/>
                    </a:lnTo>
                    <a:lnTo>
                      <a:pt x="173" y="458"/>
                    </a:lnTo>
                    <a:lnTo>
                      <a:pt x="173" y="471"/>
                    </a:lnTo>
                    <a:lnTo>
                      <a:pt x="165" y="480"/>
                    </a:lnTo>
                    <a:lnTo>
                      <a:pt x="156" y="484"/>
                    </a:lnTo>
                    <a:lnTo>
                      <a:pt x="147" y="489"/>
                    </a:lnTo>
                    <a:lnTo>
                      <a:pt x="147" y="489"/>
                    </a:lnTo>
                    <a:close/>
                    <a:moveTo>
                      <a:pt x="147" y="419"/>
                    </a:moveTo>
                    <a:lnTo>
                      <a:pt x="147" y="419"/>
                    </a:lnTo>
                    <a:lnTo>
                      <a:pt x="139" y="419"/>
                    </a:lnTo>
                    <a:lnTo>
                      <a:pt x="130" y="415"/>
                    </a:lnTo>
                    <a:lnTo>
                      <a:pt x="122" y="406"/>
                    </a:lnTo>
                    <a:lnTo>
                      <a:pt x="122" y="393"/>
                    </a:lnTo>
                    <a:lnTo>
                      <a:pt x="122" y="393"/>
                    </a:lnTo>
                    <a:lnTo>
                      <a:pt x="122" y="385"/>
                    </a:lnTo>
                    <a:lnTo>
                      <a:pt x="130" y="376"/>
                    </a:lnTo>
                    <a:lnTo>
                      <a:pt x="139" y="367"/>
                    </a:lnTo>
                    <a:lnTo>
                      <a:pt x="147" y="367"/>
                    </a:lnTo>
                    <a:lnTo>
                      <a:pt x="147" y="367"/>
                    </a:lnTo>
                    <a:lnTo>
                      <a:pt x="156" y="367"/>
                    </a:lnTo>
                    <a:lnTo>
                      <a:pt x="165" y="376"/>
                    </a:lnTo>
                    <a:lnTo>
                      <a:pt x="173" y="385"/>
                    </a:lnTo>
                    <a:lnTo>
                      <a:pt x="173" y="393"/>
                    </a:lnTo>
                    <a:lnTo>
                      <a:pt x="173" y="393"/>
                    </a:lnTo>
                    <a:lnTo>
                      <a:pt x="173" y="406"/>
                    </a:lnTo>
                    <a:lnTo>
                      <a:pt x="165" y="415"/>
                    </a:lnTo>
                    <a:lnTo>
                      <a:pt x="156" y="419"/>
                    </a:lnTo>
                    <a:lnTo>
                      <a:pt x="147" y="419"/>
                    </a:lnTo>
                    <a:lnTo>
                      <a:pt x="147" y="419"/>
                    </a:lnTo>
                    <a:close/>
                    <a:moveTo>
                      <a:pt x="147" y="354"/>
                    </a:moveTo>
                    <a:lnTo>
                      <a:pt x="147" y="354"/>
                    </a:lnTo>
                    <a:lnTo>
                      <a:pt x="139" y="354"/>
                    </a:lnTo>
                    <a:lnTo>
                      <a:pt x="130" y="346"/>
                    </a:lnTo>
                    <a:lnTo>
                      <a:pt x="122" y="337"/>
                    </a:lnTo>
                    <a:lnTo>
                      <a:pt x="122" y="328"/>
                    </a:lnTo>
                    <a:lnTo>
                      <a:pt x="122" y="328"/>
                    </a:lnTo>
                    <a:lnTo>
                      <a:pt x="122" y="320"/>
                    </a:lnTo>
                    <a:lnTo>
                      <a:pt x="130" y="311"/>
                    </a:lnTo>
                    <a:lnTo>
                      <a:pt x="139" y="303"/>
                    </a:lnTo>
                    <a:lnTo>
                      <a:pt x="147" y="303"/>
                    </a:lnTo>
                    <a:lnTo>
                      <a:pt x="147" y="303"/>
                    </a:lnTo>
                    <a:lnTo>
                      <a:pt x="156" y="303"/>
                    </a:lnTo>
                    <a:lnTo>
                      <a:pt x="165" y="311"/>
                    </a:lnTo>
                    <a:lnTo>
                      <a:pt x="173" y="320"/>
                    </a:lnTo>
                    <a:lnTo>
                      <a:pt x="173" y="328"/>
                    </a:lnTo>
                    <a:lnTo>
                      <a:pt x="173" y="328"/>
                    </a:lnTo>
                    <a:lnTo>
                      <a:pt x="173" y="337"/>
                    </a:lnTo>
                    <a:lnTo>
                      <a:pt x="165" y="346"/>
                    </a:lnTo>
                    <a:lnTo>
                      <a:pt x="156" y="354"/>
                    </a:lnTo>
                    <a:lnTo>
                      <a:pt x="147" y="354"/>
                    </a:lnTo>
                    <a:lnTo>
                      <a:pt x="147" y="354"/>
                    </a:lnTo>
                    <a:close/>
                    <a:moveTo>
                      <a:pt x="221" y="489"/>
                    </a:moveTo>
                    <a:lnTo>
                      <a:pt x="221" y="489"/>
                    </a:lnTo>
                    <a:lnTo>
                      <a:pt x="208" y="484"/>
                    </a:lnTo>
                    <a:lnTo>
                      <a:pt x="199" y="480"/>
                    </a:lnTo>
                    <a:lnTo>
                      <a:pt x="195" y="471"/>
                    </a:lnTo>
                    <a:lnTo>
                      <a:pt x="191" y="458"/>
                    </a:lnTo>
                    <a:lnTo>
                      <a:pt x="191" y="458"/>
                    </a:lnTo>
                    <a:lnTo>
                      <a:pt x="195" y="450"/>
                    </a:lnTo>
                    <a:lnTo>
                      <a:pt x="199" y="441"/>
                    </a:lnTo>
                    <a:lnTo>
                      <a:pt x="208" y="437"/>
                    </a:lnTo>
                    <a:lnTo>
                      <a:pt x="221" y="432"/>
                    </a:lnTo>
                    <a:lnTo>
                      <a:pt x="221" y="432"/>
                    </a:lnTo>
                    <a:lnTo>
                      <a:pt x="230" y="437"/>
                    </a:lnTo>
                    <a:lnTo>
                      <a:pt x="238" y="441"/>
                    </a:lnTo>
                    <a:lnTo>
                      <a:pt x="247" y="450"/>
                    </a:lnTo>
                    <a:lnTo>
                      <a:pt x="247" y="458"/>
                    </a:lnTo>
                    <a:lnTo>
                      <a:pt x="247" y="458"/>
                    </a:lnTo>
                    <a:lnTo>
                      <a:pt x="247" y="471"/>
                    </a:lnTo>
                    <a:lnTo>
                      <a:pt x="238" y="480"/>
                    </a:lnTo>
                    <a:lnTo>
                      <a:pt x="230" y="484"/>
                    </a:lnTo>
                    <a:lnTo>
                      <a:pt x="221" y="489"/>
                    </a:lnTo>
                    <a:lnTo>
                      <a:pt x="221" y="489"/>
                    </a:lnTo>
                    <a:close/>
                    <a:moveTo>
                      <a:pt x="221" y="419"/>
                    </a:moveTo>
                    <a:lnTo>
                      <a:pt x="221" y="419"/>
                    </a:lnTo>
                    <a:lnTo>
                      <a:pt x="208" y="419"/>
                    </a:lnTo>
                    <a:lnTo>
                      <a:pt x="199" y="415"/>
                    </a:lnTo>
                    <a:lnTo>
                      <a:pt x="195" y="406"/>
                    </a:lnTo>
                    <a:lnTo>
                      <a:pt x="191" y="393"/>
                    </a:lnTo>
                    <a:lnTo>
                      <a:pt x="191" y="393"/>
                    </a:lnTo>
                    <a:lnTo>
                      <a:pt x="195" y="385"/>
                    </a:lnTo>
                    <a:lnTo>
                      <a:pt x="199" y="376"/>
                    </a:lnTo>
                    <a:lnTo>
                      <a:pt x="208" y="367"/>
                    </a:lnTo>
                    <a:lnTo>
                      <a:pt x="221" y="367"/>
                    </a:lnTo>
                    <a:lnTo>
                      <a:pt x="221" y="367"/>
                    </a:lnTo>
                    <a:lnTo>
                      <a:pt x="230" y="367"/>
                    </a:lnTo>
                    <a:lnTo>
                      <a:pt x="238" y="376"/>
                    </a:lnTo>
                    <a:lnTo>
                      <a:pt x="247" y="385"/>
                    </a:lnTo>
                    <a:lnTo>
                      <a:pt x="247" y="393"/>
                    </a:lnTo>
                    <a:lnTo>
                      <a:pt x="247" y="393"/>
                    </a:lnTo>
                    <a:lnTo>
                      <a:pt x="247" y="406"/>
                    </a:lnTo>
                    <a:lnTo>
                      <a:pt x="238" y="415"/>
                    </a:lnTo>
                    <a:lnTo>
                      <a:pt x="230" y="419"/>
                    </a:lnTo>
                    <a:lnTo>
                      <a:pt x="221" y="419"/>
                    </a:lnTo>
                    <a:lnTo>
                      <a:pt x="221" y="419"/>
                    </a:lnTo>
                    <a:close/>
                    <a:moveTo>
                      <a:pt x="221" y="354"/>
                    </a:moveTo>
                    <a:lnTo>
                      <a:pt x="221" y="354"/>
                    </a:lnTo>
                    <a:lnTo>
                      <a:pt x="208" y="354"/>
                    </a:lnTo>
                    <a:lnTo>
                      <a:pt x="199" y="346"/>
                    </a:lnTo>
                    <a:lnTo>
                      <a:pt x="195" y="337"/>
                    </a:lnTo>
                    <a:lnTo>
                      <a:pt x="191" y="328"/>
                    </a:lnTo>
                    <a:lnTo>
                      <a:pt x="191" y="328"/>
                    </a:lnTo>
                    <a:lnTo>
                      <a:pt x="195" y="320"/>
                    </a:lnTo>
                    <a:lnTo>
                      <a:pt x="199" y="311"/>
                    </a:lnTo>
                    <a:lnTo>
                      <a:pt x="208" y="303"/>
                    </a:lnTo>
                    <a:lnTo>
                      <a:pt x="221" y="303"/>
                    </a:lnTo>
                    <a:lnTo>
                      <a:pt x="221" y="303"/>
                    </a:lnTo>
                    <a:lnTo>
                      <a:pt x="230" y="303"/>
                    </a:lnTo>
                    <a:lnTo>
                      <a:pt x="238" y="311"/>
                    </a:lnTo>
                    <a:lnTo>
                      <a:pt x="247" y="320"/>
                    </a:lnTo>
                    <a:lnTo>
                      <a:pt x="247" y="328"/>
                    </a:lnTo>
                    <a:lnTo>
                      <a:pt x="247" y="328"/>
                    </a:lnTo>
                    <a:lnTo>
                      <a:pt x="247" y="337"/>
                    </a:lnTo>
                    <a:lnTo>
                      <a:pt x="238" y="346"/>
                    </a:lnTo>
                    <a:lnTo>
                      <a:pt x="230" y="354"/>
                    </a:lnTo>
                    <a:lnTo>
                      <a:pt x="221" y="354"/>
                    </a:lnTo>
                    <a:lnTo>
                      <a:pt x="221" y="354"/>
                    </a:lnTo>
                    <a:close/>
                    <a:moveTo>
                      <a:pt x="251" y="199"/>
                    </a:moveTo>
                    <a:lnTo>
                      <a:pt x="251" y="199"/>
                    </a:lnTo>
                    <a:lnTo>
                      <a:pt x="247" y="220"/>
                    </a:lnTo>
                    <a:lnTo>
                      <a:pt x="234" y="242"/>
                    </a:lnTo>
                    <a:lnTo>
                      <a:pt x="212" y="255"/>
                    </a:lnTo>
                    <a:lnTo>
                      <a:pt x="191" y="259"/>
                    </a:lnTo>
                    <a:lnTo>
                      <a:pt x="104" y="259"/>
                    </a:lnTo>
                    <a:lnTo>
                      <a:pt x="104" y="259"/>
                    </a:lnTo>
                    <a:lnTo>
                      <a:pt x="83" y="255"/>
                    </a:lnTo>
                    <a:lnTo>
                      <a:pt x="61" y="242"/>
                    </a:lnTo>
                    <a:lnTo>
                      <a:pt x="48" y="220"/>
                    </a:lnTo>
                    <a:lnTo>
                      <a:pt x="44" y="199"/>
                    </a:lnTo>
                    <a:lnTo>
                      <a:pt x="44" y="138"/>
                    </a:lnTo>
                    <a:lnTo>
                      <a:pt x="44" y="138"/>
                    </a:lnTo>
                    <a:lnTo>
                      <a:pt x="48" y="112"/>
                    </a:lnTo>
                    <a:lnTo>
                      <a:pt x="61" y="95"/>
                    </a:lnTo>
                    <a:lnTo>
                      <a:pt x="83" y="82"/>
                    </a:lnTo>
                    <a:lnTo>
                      <a:pt x="104" y="73"/>
                    </a:lnTo>
                    <a:lnTo>
                      <a:pt x="191" y="73"/>
                    </a:lnTo>
                    <a:lnTo>
                      <a:pt x="191" y="73"/>
                    </a:lnTo>
                    <a:lnTo>
                      <a:pt x="212" y="82"/>
                    </a:lnTo>
                    <a:lnTo>
                      <a:pt x="234" y="95"/>
                    </a:lnTo>
                    <a:lnTo>
                      <a:pt x="247" y="112"/>
                    </a:lnTo>
                    <a:lnTo>
                      <a:pt x="251" y="138"/>
                    </a:lnTo>
                    <a:lnTo>
                      <a:pt x="251" y="199"/>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Freeform 12"/>
              <p:cNvSpPr>
                <a:spLocks/>
              </p:cNvSpPr>
              <p:nvPr/>
            </p:nvSpPr>
            <p:spPr bwMode="auto">
              <a:xfrm>
                <a:off x="15481300" y="-1023938"/>
                <a:ext cx="282575" cy="295275"/>
              </a:xfrm>
              <a:custGeom>
                <a:avLst/>
                <a:gdLst/>
                <a:ahLst/>
                <a:cxnLst>
                  <a:cxn ang="0">
                    <a:pos x="169" y="0"/>
                  </a:cxn>
                  <a:cxn ang="0">
                    <a:pos x="169" y="0"/>
                  </a:cxn>
                  <a:cxn ang="0">
                    <a:pos x="134" y="5"/>
                  </a:cxn>
                  <a:cxn ang="0">
                    <a:pos x="104" y="13"/>
                  </a:cxn>
                  <a:cxn ang="0">
                    <a:pos x="78" y="26"/>
                  </a:cxn>
                  <a:cxn ang="0">
                    <a:pos x="56" y="48"/>
                  </a:cxn>
                  <a:cxn ang="0">
                    <a:pos x="56" y="48"/>
                  </a:cxn>
                  <a:cxn ang="0">
                    <a:pos x="35" y="74"/>
                  </a:cxn>
                  <a:cxn ang="0">
                    <a:pos x="18" y="104"/>
                  </a:cxn>
                  <a:cxn ang="0">
                    <a:pos x="5" y="139"/>
                  </a:cxn>
                  <a:cxn ang="0">
                    <a:pos x="0" y="178"/>
                  </a:cxn>
                  <a:cxn ang="0">
                    <a:pos x="0" y="178"/>
                  </a:cxn>
                  <a:cxn ang="0">
                    <a:pos x="5" y="182"/>
                  </a:cxn>
                  <a:cxn ang="0">
                    <a:pos x="13" y="186"/>
                  </a:cxn>
                  <a:cxn ang="0">
                    <a:pos x="13" y="186"/>
                  </a:cxn>
                  <a:cxn ang="0">
                    <a:pos x="18" y="182"/>
                  </a:cxn>
                  <a:cxn ang="0">
                    <a:pos x="22" y="178"/>
                  </a:cxn>
                  <a:cxn ang="0">
                    <a:pos x="22" y="178"/>
                  </a:cxn>
                  <a:cxn ang="0">
                    <a:pos x="22" y="143"/>
                  </a:cxn>
                  <a:cxn ang="0">
                    <a:pos x="35" y="113"/>
                  </a:cxn>
                  <a:cxn ang="0">
                    <a:pos x="48" y="87"/>
                  </a:cxn>
                  <a:cxn ang="0">
                    <a:pos x="69" y="61"/>
                  </a:cxn>
                  <a:cxn ang="0">
                    <a:pos x="69" y="61"/>
                  </a:cxn>
                  <a:cxn ang="0">
                    <a:pos x="87" y="44"/>
                  </a:cxn>
                  <a:cxn ang="0">
                    <a:pos x="113" y="31"/>
                  </a:cxn>
                  <a:cxn ang="0">
                    <a:pos x="139" y="22"/>
                  </a:cxn>
                  <a:cxn ang="0">
                    <a:pos x="169" y="18"/>
                  </a:cxn>
                  <a:cxn ang="0">
                    <a:pos x="169" y="18"/>
                  </a:cxn>
                  <a:cxn ang="0">
                    <a:pos x="173" y="18"/>
                  </a:cxn>
                  <a:cxn ang="0">
                    <a:pos x="178" y="9"/>
                  </a:cxn>
                  <a:cxn ang="0">
                    <a:pos x="178" y="9"/>
                  </a:cxn>
                  <a:cxn ang="0">
                    <a:pos x="173" y="5"/>
                  </a:cxn>
                  <a:cxn ang="0">
                    <a:pos x="169" y="0"/>
                  </a:cxn>
                  <a:cxn ang="0">
                    <a:pos x="169" y="0"/>
                  </a:cxn>
                </a:cxnLst>
                <a:rect l="0" t="0" r="r" b="b"/>
                <a:pathLst>
                  <a:path w="178" h="186">
                    <a:moveTo>
                      <a:pt x="169" y="0"/>
                    </a:moveTo>
                    <a:lnTo>
                      <a:pt x="169" y="0"/>
                    </a:lnTo>
                    <a:lnTo>
                      <a:pt x="134" y="5"/>
                    </a:lnTo>
                    <a:lnTo>
                      <a:pt x="104" y="13"/>
                    </a:lnTo>
                    <a:lnTo>
                      <a:pt x="78" y="26"/>
                    </a:lnTo>
                    <a:lnTo>
                      <a:pt x="56" y="48"/>
                    </a:lnTo>
                    <a:lnTo>
                      <a:pt x="56" y="48"/>
                    </a:lnTo>
                    <a:lnTo>
                      <a:pt x="35" y="74"/>
                    </a:lnTo>
                    <a:lnTo>
                      <a:pt x="18" y="104"/>
                    </a:lnTo>
                    <a:lnTo>
                      <a:pt x="5" y="139"/>
                    </a:lnTo>
                    <a:lnTo>
                      <a:pt x="0" y="178"/>
                    </a:lnTo>
                    <a:lnTo>
                      <a:pt x="0" y="178"/>
                    </a:lnTo>
                    <a:lnTo>
                      <a:pt x="5" y="182"/>
                    </a:lnTo>
                    <a:lnTo>
                      <a:pt x="13" y="186"/>
                    </a:lnTo>
                    <a:lnTo>
                      <a:pt x="13" y="186"/>
                    </a:lnTo>
                    <a:lnTo>
                      <a:pt x="18" y="182"/>
                    </a:lnTo>
                    <a:lnTo>
                      <a:pt x="22" y="178"/>
                    </a:lnTo>
                    <a:lnTo>
                      <a:pt x="22" y="178"/>
                    </a:lnTo>
                    <a:lnTo>
                      <a:pt x="22" y="143"/>
                    </a:lnTo>
                    <a:lnTo>
                      <a:pt x="35" y="113"/>
                    </a:lnTo>
                    <a:lnTo>
                      <a:pt x="48" y="87"/>
                    </a:lnTo>
                    <a:lnTo>
                      <a:pt x="69" y="61"/>
                    </a:lnTo>
                    <a:lnTo>
                      <a:pt x="69" y="61"/>
                    </a:lnTo>
                    <a:lnTo>
                      <a:pt x="87" y="44"/>
                    </a:lnTo>
                    <a:lnTo>
                      <a:pt x="113" y="31"/>
                    </a:lnTo>
                    <a:lnTo>
                      <a:pt x="139" y="22"/>
                    </a:lnTo>
                    <a:lnTo>
                      <a:pt x="169" y="18"/>
                    </a:lnTo>
                    <a:lnTo>
                      <a:pt x="169" y="18"/>
                    </a:lnTo>
                    <a:lnTo>
                      <a:pt x="173" y="18"/>
                    </a:lnTo>
                    <a:lnTo>
                      <a:pt x="178" y="9"/>
                    </a:lnTo>
                    <a:lnTo>
                      <a:pt x="178" y="9"/>
                    </a:lnTo>
                    <a:lnTo>
                      <a:pt x="173" y="5"/>
                    </a:lnTo>
                    <a:lnTo>
                      <a:pt x="169" y="0"/>
                    </a:lnTo>
                    <a:lnTo>
                      <a:pt x="169"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1" name="Freeform 13"/>
              <p:cNvSpPr>
                <a:spLocks/>
              </p:cNvSpPr>
              <p:nvPr/>
            </p:nvSpPr>
            <p:spPr bwMode="auto">
              <a:xfrm>
                <a:off x="15557500" y="-947738"/>
                <a:ext cx="239712" cy="254000"/>
              </a:xfrm>
              <a:custGeom>
                <a:avLst/>
                <a:gdLst/>
                <a:ahLst/>
                <a:cxnLst>
                  <a:cxn ang="0">
                    <a:pos x="143" y="0"/>
                  </a:cxn>
                  <a:cxn ang="0">
                    <a:pos x="143" y="0"/>
                  </a:cxn>
                  <a:cxn ang="0">
                    <a:pos x="117" y="0"/>
                  </a:cxn>
                  <a:cxn ang="0">
                    <a:pos x="91" y="9"/>
                  </a:cxn>
                  <a:cxn ang="0">
                    <a:pos x="65" y="22"/>
                  </a:cxn>
                  <a:cxn ang="0">
                    <a:pos x="43" y="39"/>
                  </a:cxn>
                  <a:cxn ang="0">
                    <a:pos x="43" y="39"/>
                  </a:cxn>
                  <a:cxn ang="0">
                    <a:pos x="26" y="65"/>
                  </a:cxn>
                  <a:cxn ang="0">
                    <a:pos x="13" y="91"/>
                  </a:cxn>
                  <a:cxn ang="0">
                    <a:pos x="4" y="121"/>
                  </a:cxn>
                  <a:cxn ang="0">
                    <a:pos x="0" y="151"/>
                  </a:cxn>
                  <a:cxn ang="0">
                    <a:pos x="0" y="151"/>
                  </a:cxn>
                  <a:cxn ang="0">
                    <a:pos x="4" y="160"/>
                  </a:cxn>
                  <a:cxn ang="0">
                    <a:pos x="8" y="160"/>
                  </a:cxn>
                  <a:cxn ang="0">
                    <a:pos x="8" y="160"/>
                  </a:cxn>
                  <a:cxn ang="0">
                    <a:pos x="17" y="160"/>
                  </a:cxn>
                  <a:cxn ang="0">
                    <a:pos x="17" y="151"/>
                  </a:cxn>
                  <a:cxn ang="0">
                    <a:pos x="17" y="151"/>
                  </a:cxn>
                  <a:cxn ang="0">
                    <a:pos x="21" y="121"/>
                  </a:cxn>
                  <a:cxn ang="0">
                    <a:pos x="30" y="95"/>
                  </a:cxn>
                  <a:cxn ang="0">
                    <a:pos x="43" y="74"/>
                  </a:cxn>
                  <a:cxn ang="0">
                    <a:pos x="56" y="52"/>
                  </a:cxn>
                  <a:cxn ang="0">
                    <a:pos x="56" y="52"/>
                  </a:cxn>
                  <a:cxn ang="0">
                    <a:pos x="78" y="39"/>
                  </a:cxn>
                  <a:cxn ang="0">
                    <a:pos x="95" y="26"/>
                  </a:cxn>
                  <a:cxn ang="0">
                    <a:pos x="117" y="22"/>
                  </a:cxn>
                  <a:cxn ang="0">
                    <a:pos x="143" y="17"/>
                  </a:cxn>
                  <a:cxn ang="0">
                    <a:pos x="143" y="17"/>
                  </a:cxn>
                  <a:cxn ang="0">
                    <a:pos x="151" y="13"/>
                  </a:cxn>
                  <a:cxn ang="0">
                    <a:pos x="151" y="9"/>
                  </a:cxn>
                  <a:cxn ang="0">
                    <a:pos x="151" y="9"/>
                  </a:cxn>
                  <a:cxn ang="0">
                    <a:pos x="151" y="0"/>
                  </a:cxn>
                  <a:cxn ang="0">
                    <a:pos x="143" y="0"/>
                  </a:cxn>
                  <a:cxn ang="0">
                    <a:pos x="143" y="0"/>
                  </a:cxn>
                </a:cxnLst>
                <a:rect l="0" t="0" r="r" b="b"/>
                <a:pathLst>
                  <a:path w="151" h="160">
                    <a:moveTo>
                      <a:pt x="143" y="0"/>
                    </a:moveTo>
                    <a:lnTo>
                      <a:pt x="143" y="0"/>
                    </a:lnTo>
                    <a:lnTo>
                      <a:pt x="117" y="0"/>
                    </a:lnTo>
                    <a:lnTo>
                      <a:pt x="91" y="9"/>
                    </a:lnTo>
                    <a:lnTo>
                      <a:pt x="65" y="22"/>
                    </a:lnTo>
                    <a:lnTo>
                      <a:pt x="43" y="39"/>
                    </a:lnTo>
                    <a:lnTo>
                      <a:pt x="43" y="39"/>
                    </a:lnTo>
                    <a:lnTo>
                      <a:pt x="26" y="65"/>
                    </a:lnTo>
                    <a:lnTo>
                      <a:pt x="13" y="91"/>
                    </a:lnTo>
                    <a:lnTo>
                      <a:pt x="4" y="121"/>
                    </a:lnTo>
                    <a:lnTo>
                      <a:pt x="0" y="151"/>
                    </a:lnTo>
                    <a:lnTo>
                      <a:pt x="0" y="151"/>
                    </a:lnTo>
                    <a:lnTo>
                      <a:pt x="4" y="160"/>
                    </a:lnTo>
                    <a:lnTo>
                      <a:pt x="8" y="160"/>
                    </a:lnTo>
                    <a:lnTo>
                      <a:pt x="8" y="160"/>
                    </a:lnTo>
                    <a:lnTo>
                      <a:pt x="17" y="160"/>
                    </a:lnTo>
                    <a:lnTo>
                      <a:pt x="17" y="151"/>
                    </a:lnTo>
                    <a:lnTo>
                      <a:pt x="17" y="151"/>
                    </a:lnTo>
                    <a:lnTo>
                      <a:pt x="21" y="121"/>
                    </a:lnTo>
                    <a:lnTo>
                      <a:pt x="30" y="95"/>
                    </a:lnTo>
                    <a:lnTo>
                      <a:pt x="43" y="74"/>
                    </a:lnTo>
                    <a:lnTo>
                      <a:pt x="56" y="52"/>
                    </a:lnTo>
                    <a:lnTo>
                      <a:pt x="56" y="52"/>
                    </a:lnTo>
                    <a:lnTo>
                      <a:pt x="78" y="39"/>
                    </a:lnTo>
                    <a:lnTo>
                      <a:pt x="95" y="26"/>
                    </a:lnTo>
                    <a:lnTo>
                      <a:pt x="117" y="22"/>
                    </a:lnTo>
                    <a:lnTo>
                      <a:pt x="143" y="17"/>
                    </a:lnTo>
                    <a:lnTo>
                      <a:pt x="143" y="17"/>
                    </a:lnTo>
                    <a:lnTo>
                      <a:pt x="151" y="13"/>
                    </a:lnTo>
                    <a:lnTo>
                      <a:pt x="151" y="9"/>
                    </a:lnTo>
                    <a:lnTo>
                      <a:pt x="151" y="9"/>
                    </a:lnTo>
                    <a:lnTo>
                      <a:pt x="151" y="0"/>
                    </a:lnTo>
                    <a:lnTo>
                      <a:pt x="143" y="0"/>
                    </a:lnTo>
                    <a:lnTo>
                      <a:pt x="143"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2" name="Freeform 14"/>
              <p:cNvSpPr>
                <a:spLocks/>
              </p:cNvSpPr>
              <p:nvPr/>
            </p:nvSpPr>
            <p:spPr bwMode="auto">
              <a:xfrm>
                <a:off x="15632113" y="-879475"/>
                <a:ext cx="206375" cy="220663"/>
              </a:xfrm>
              <a:custGeom>
                <a:avLst/>
                <a:gdLst/>
                <a:ahLst/>
                <a:cxnLst>
                  <a:cxn ang="0">
                    <a:pos x="117" y="0"/>
                  </a:cxn>
                  <a:cxn ang="0">
                    <a:pos x="117" y="0"/>
                  </a:cxn>
                  <a:cxn ang="0">
                    <a:pos x="96" y="5"/>
                  </a:cxn>
                  <a:cxn ang="0">
                    <a:pos x="74" y="13"/>
                  </a:cxn>
                  <a:cxn ang="0">
                    <a:pos x="52" y="22"/>
                  </a:cxn>
                  <a:cxn ang="0">
                    <a:pos x="35" y="39"/>
                  </a:cxn>
                  <a:cxn ang="0">
                    <a:pos x="35" y="39"/>
                  </a:cxn>
                  <a:cxn ang="0">
                    <a:pos x="22" y="56"/>
                  </a:cxn>
                  <a:cxn ang="0">
                    <a:pos x="9" y="78"/>
                  </a:cxn>
                  <a:cxn ang="0">
                    <a:pos x="0" y="104"/>
                  </a:cxn>
                  <a:cxn ang="0">
                    <a:pos x="0" y="130"/>
                  </a:cxn>
                  <a:cxn ang="0">
                    <a:pos x="0" y="130"/>
                  </a:cxn>
                  <a:cxn ang="0">
                    <a:pos x="0" y="139"/>
                  </a:cxn>
                  <a:cxn ang="0">
                    <a:pos x="9" y="139"/>
                  </a:cxn>
                  <a:cxn ang="0">
                    <a:pos x="9" y="139"/>
                  </a:cxn>
                  <a:cxn ang="0">
                    <a:pos x="13" y="139"/>
                  </a:cxn>
                  <a:cxn ang="0">
                    <a:pos x="18" y="130"/>
                  </a:cxn>
                  <a:cxn ang="0">
                    <a:pos x="18" y="130"/>
                  </a:cxn>
                  <a:cxn ang="0">
                    <a:pos x="18" y="108"/>
                  </a:cxn>
                  <a:cxn ang="0">
                    <a:pos x="26" y="87"/>
                  </a:cxn>
                  <a:cxn ang="0">
                    <a:pos x="35" y="65"/>
                  </a:cxn>
                  <a:cxn ang="0">
                    <a:pos x="48" y="52"/>
                  </a:cxn>
                  <a:cxn ang="0">
                    <a:pos x="48" y="52"/>
                  </a:cxn>
                  <a:cxn ang="0">
                    <a:pos x="65" y="39"/>
                  </a:cxn>
                  <a:cxn ang="0">
                    <a:pos x="83" y="31"/>
                  </a:cxn>
                  <a:cxn ang="0">
                    <a:pos x="100" y="22"/>
                  </a:cxn>
                  <a:cxn ang="0">
                    <a:pos x="117" y="22"/>
                  </a:cxn>
                  <a:cxn ang="0">
                    <a:pos x="117" y="22"/>
                  </a:cxn>
                  <a:cxn ang="0">
                    <a:pos x="126" y="18"/>
                  </a:cxn>
                  <a:cxn ang="0">
                    <a:pos x="130" y="13"/>
                  </a:cxn>
                  <a:cxn ang="0">
                    <a:pos x="130" y="13"/>
                  </a:cxn>
                  <a:cxn ang="0">
                    <a:pos x="126" y="5"/>
                  </a:cxn>
                  <a:cxn ang="0">
                    <a:pos x="117" y="0"/>
                  </a:cxn>
                  <a:cxn ang="0">
                    <a:pos x="117" y="0"/>
                  </a:cxn>
                </a:cxnLst>
                <a:rect l="0" t="0" r="r" b="b"/>
                <a:pathLst>
                  <a:path w="130" h="139">
                    <a:moveTo>
                      <a:pt x="117" y="0"/>
                    </a:moveTo>
                    <a:lnTo>
                      <a:pt x="117" y="0"/>
                    </a:lnTo>
                    <a:lnTo>
                      <a:pt x="96" y="5"/>
                    </a:lnTo>
                    <a:lnTo>
                      <a:pt x="74" y="13"/>
                    </a:lnTo>
                    <a:lnTo>
                      <a:pt x="52" y="22"/>
                    </a:lnTo>
                    <a:lnTo>
                      <a:pt x="35" y="39"/>
                    </a:lnTo>
                    <a:lnTo>
                      <a:pt x="35" y="39"/>
                    </a:lnTo>
                    <a:lnTo>
                      <a:pt x="22" y="56"/>
                    </a:lnTo>
                    <a:lnTo>
                      <a:pt x="9" y="78"/>
                    </a:lnTo>
                    <a:lnTo>
                      <a:pt x="0" y="104"/>
                    </a:lnTo>
                    <a:lnTo>
                      <a:pt x="0" y="130"/>
                    </a:lnTo>
                    <a:lnTo>
                      <a:pt x="0" y="130"/>
                    </a:lnTo>
                    <a:lnTo>
                      <a:pt x="0" y="139"/>
                    </a:lnTo>
                    <a:lnTo>
                      <a:pt x="9" y="139"/>
                    </a:lnTo>
                    <a:lnTo>
                      <a:pt x="9" y="139"/>
                    </a:lnTo>
                    <a:lnTo>
                      <a:pt x="13" y="139"/>
                    </a:lnTo>
                    <a:lnTo>
                      <a:pt x="18" y="130"/>
                    </a:lnTo>
                    <a:lnTo>
                      <a:pt x="18" y="130"/>
                    </a:lnTo>
                    <a:lnTo>
                      <a:pt x="18" y="108"/>
                    </a:lnTo>
                    <a:lnTo>
                      <a:pt x="26" y="87"/>
                    </a:lnTo>
                    <a:lnTo>
                      <a:pt x="35" y="65"/>
                    </a:lnTo>
                    <a:lnTo>
                      <a:pt x="48" y="52"/>
                    </a:lnTo>
                    <a:lnTo>
                      <a:pt x="48" y="52"/>
                    </a:lnTo>
                    <a:lnTo>
                      <a:pt x="65" y="39"/>
                    </a:lnTo>
                    <a:lnTo>
                      <a:pt x="83" y="31"/>
                    </a:lnTo>
                    <a:lnTo>
                      <a:pt x="100" y="22"/>
                    </a:lnTo>
                    <a:lnTo>
                      <a:pt x="117" y="22"/>
                    </a:lnTo>
                    <a:lnTo>
                      <a:pt x="117" y="22"/>
                    </a:lnTo>
                    <a:lnTo>
                      <a:pt x="126" y="18"/>
                    </a:lnTo>
                    <a:lnTo>
                      <a:pt x="130" y="13"/>
                    </a:lnTo>
                    <a:lnTo>
                      <a:pt x="130" y="13"/>
                    </a:lnTo>
                    <a:lnTo>
                      <a:pt x="126" y="5"/>
                    </a:lnTo>
                    <a:lnTo>
                      <a:pt x="117" y="0"/>
                    </a:lnTo>
                    <a:lnTo>
                      <a:pt x="117" y="0"/>
                    </a:lnTo>
                    <a:close/>
                  </a:path>
                </a:pathLst>
              </a:custGeom>
              <a:grpFill/>
              <a:ln w="9525">
                <a:noFill/>
                <a:round/>
                <a:headEnd/>
                <a:tailEnd/>
              </a:ln>
            </p:spPr>
            <p:txBody>
              <a:bodyPr vert="horz" wrap="square" lIns="91404" tIns="45702" rIns="91404" bIns="45702" numCol="1" anchor="t" anchorCtr="0" compatLnSpc="1">
                <a:prstTxWarp prst="textNoShape">
                  <a:avLst/>
                </a:prstTxWarp>
              </a:bodyPr>
              <a:lstStyle/>
              <a:p>
                <a:endParaRPr lang="zh-CN" altLang="en-US" sz="1399"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0" name="组合 189"/>
            <p:cNvGrpSpPr/>
            <p:nvPr/>
          </p:nvGrpSpPr>
          <p:grpSpPr>
            <a:xfrm>
              <a:off x="2363699" y="2552397"/>
              <a:ext cx="335431" cy="393278"/>
              <a:chOff x="13433425" y="1704975"/>
              <a:chExt cx="342900" cy="320675"/>
            </a:xfrm>
            <a:solidFill>
              <a:srgbClr val="C7000B"/>
            </a:solidFill>
          </p:grpSpPr>
          <p:sp>
            <p:nvSpPr>
              <p:cNvPr id="51"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Freeform 828"/>
            <p:cNvSpPr>
              <a:spLocks noEditPoints="1"/>
            </p:cNvSpPr>
            <p:nvPr/>
          </p:nvSpPr>
          <p:spPr bwMode="auto">
            <a:xfrm>
              <a:off x="3398072" y="1944105"/>
              <a:ext cx="356092" cy="470973"/>
            </a:xfrm>
            <a:custGeom>
              <a:avLst/>
              <a:gdLst/>
              <a:ahLst/>
              <a:cxnLst>
                <a:cxn ang="0">
                  <a:pos x="1267" y="278"/>
                </a:cxn>
                <a:cxn ang="0">
                  <a:pos x="1099" y="191"/>
                </a:cxn>
                <a:cxn ang="0">
                  <a:pos x="353" y="0"/>
                </a:cxn>
                <a:cxn ang="0">
                  <a:pos x="329" y="191"/>
                </a:cxn>
                <a:cxn ang="0">
                  <a:pos x="159" y="278"/>
                </a:cxn>
                <a:cxn ang="0">
                  <a:pos x="14" y="1398"/>
                </a:cxn>
                <a:cxn ang="0">
                  <a:pos x="6" y="1604"/>
                </a:cxn>
                <a:cxn ang="0">
                  <a:pos x="676" y="1606"/>
                </a:cxn>
                <a:cxn ang="0">
                  <a:pos x="964" y="1610"/>
                </a:cxn>
                <a:cxn ang="0">
                  <a:pos x="1406" y="1419"/>
                </a:cxn>
                <a:cxn ang="0">
                  <a:pos x="625" y="765"/>
                </a:cxn>
                <a:cxn ang="0">
                  <a:pos x="851" y="884"/>
                </a:cxn>
                <a:cxn ang="0">
                  <a:pos x="625" y="900"/>
                </a:cxn>
                <a:cxn ang="0">
                  <a:pos x="611" y="775"/>
                </a:cxn>
                <a:cxn ang="0">
                  <a:pos x="609" y="496"/>
                </a:cxn>
                <a:cxn ang="0">
                  <a:pos x="841" y="480"/>
                </a:cxn>
                <a:cxn ang="0">
                  <a:pos x="847" y="609"/>
                </a:cxn>
                <a:cxn ang="0">
                  <a:pos x="611" y="605"/>
                </a:cxn>
                <a:cxn ang="0">
                  <a:pos x="847" y="1055"/>
                </a:cxn>
                <a:cxn ang="0">
                  <a:pos x="841" y="1184"/>
                </a:cxn>
                <a:cxn ang="0">
                  <a:pos x="609" y="1170"/>
                </a:cxn>
                <a:cxn ang="0">
                  <a:pos x="625" y="1051"/>
                </a:cxn>
                <a:cxn ang="0">
                  <a:pos x="1178" y="1067"/>
                </a:cxn>
                <a:cxn ang="0">
                  <a:pos x="952" y="1186"/>
                </a:cxn>
                <a:cxn ang="0">
                  <a:pos x="936" y="1067"/>
                </a:cxn>
                <a:cxn ang="0">
                  <a:pos x="936" y="781"/>
                </a:cxn>
                <a:cxn ang="0">
                  <a:pos x="1162" y="765"/>
                </a:cxn>
                <a:cxn ang="0">
                  <a:pos x="1176" y="890"/>
                </a:cxn>
                <a:cxn ang="0">
                  <a:pos x="940" y="894"/>
                </a:cxn>
                <a:cxn ang="0">
                  <a:pos x="1174" y="484"/>
                </a:cxn>
                <a:cxn ang="0">
                  <a:pos x="1168" y="613"/>
                </a:cxn>
                <a:cxn ang="0">
                  <a:pos x="936" y="599"/>
                </a:cxn>
                <a:cxn ang="0">
                  <a:pos x="1162" y="480"/>
                </a:cxn>
                <a:cxn ang="0">
                  <a:pos x="966" y="113"/>
                </a:cxn>
                <a:cxn ang="0">
                  <a:pos x="914" y="147"/>
                </a:cxn>
                <a:cxn ang="0">
                  <a:pos x="857" y="195"/>
                </a:cxn>
                <a:cxn ang="0">
                  <a:pos x="880" y="258"/>
                </a:cxn>
                <a:cxn ang="0">
                  <a:pos x="956" y="260"/>
                </a:cxn>
                <a:cxn ang="0">
                  <a:pos x="908" y="314"/>
                </a:cxn>
                <a:cxn ang="0">
                  <a:pos x="809" y="254"/>
                </a:cxn>
                <a:cxn ang="0">
                  <a:pos x="831" y="133"/>
                </a:cxn>
                <a:cxn ang="0">
                  <a:pos x="643" y="105"/>
                </a:cxn>
                <a:cxn ang="0">
                  <a:pos x="754" y="105"/>
                </a:cxn>
                <a:cxn ang="0">
                  <a:pos x="633" y="246"/>
                </a:cxn>
                <a:cxn ang="0">
                  <a:pos x="474" y="310"/>
                </a:cxn>
                <a:cxn ang="0">
                  <a:pos x="300" y="480"/>
                </a:cxn>
                <a:cxn ang="0">
                  <a:pos x="526" y="599"/>
                </a:cxn>
                <a:cxn ang="0">
                  <a:pos x="300" y="615"/>
                </a:cxn>
                <a:cxn ang="0">
                  <a:pos x="284" y="781"/>
                </a:cxn>
                <a:cxn ang="0">
                  <a:pos x="516" y="767"/>
                </a:cxn>
                <a:cxn ang="0">
                  <a:pos x="522" y="894"/>
                </a:cxn>
                <a:cxn ang="0">
                  <a:pos x="284" y="890"/>
                </a:cxn>
                <a:cxn ang="0">
                  <a:pos x="294" y="1053"/>
                </a:cxn>
                <a:cxn ang="0">
                  <a:pos x="526" y="1067"/>
                </a:cxn>
                <a:cxn ang="0">
                  <a:pos x="300" y="1186"/>
                </a:cxn>
              </a:cxnLst>
              <a:rect l="0" t="0" r="r" b="b"/>
              <a:pathLst>
                <a:path w="1406" h="1610">
                  <a:moveTo>
                    <a:pt x="1382" y="1396"/>
                  </a:moveTo>
                  <a:lnTo>
                    <a:pt x="1281" y="1396"/>
                  </a:lnTo>
                  <a:lnTo>
                    <a:pt x="1281" y="306"/>
                  </a:lnTo>
                  <a:lnTo>
                    <a:pt x="1281" y="306"/>
                  </a:lnTo>
                  <a:lnTo>
                    <a:pt x="1279" y="296"/>
                  </a:lnTo>
                  <a:lnTo>
                    <a:pt x="1275" y="286"/>
                  </a:lnTo>
                  <a:lnTo>
                    <a:pt x="1267" y="278"/>
                  </a:lnTo>
                  <a:lnTo>
                    <a:pt x="1259" y="274"/>
                  </a:lnTo>
                  <a:lnTo>
                    <a:pt x="1108" y="206"/>
                  </a:lnTo>
                  <a:lnTo>
                    <a:pt x="1108" y="206"/>
                  </a:lnTo>
                  <a:lnTo>
                    <a:pt x="1104" y="205"/>
                  </a:lnTo>
                  <a:lnTo>
                    <a:pt x="1100" y="201"/>
                  </a:lnTo>
                  <a:lnTo>
                    <a:pt x="1099" y="197"/>
                  </a:lnTo>
                  <a:lnTo>
                    <a:pt x="1099" y="191"/>
                  </a:lnTo>
                  <a:lnTo>
                    <a:pt x="1099" y="24"/>
                  </a:lnTo>
                  <a:lnTo>
                    <a:pt x="1099" y="24"/>
                  </a:lnTo>
                  <a:lnTo>
                    <a:pt x="1097" y="16"/>
                  </a:lnTo>
                  <a:lnTo>
                    <a:pt x="1091" y="8"/>
                  </a:lnTo>
                  <a:lnTo>
                    <a:pt x="1085" y="2"/>
                  </a:lnTo>
                  <a:lnTo>
                    <a:pt x="1075" y="0"/>
                  </a:lnTo>
                  <a:lnTo>
                    <a:pt x="353" y="0"/>
                  </a:lnTo>
                  <a:lnTo>
                    <a:pt x="353" y="0"/>
                  </a:lnTo>
                  <a:lnTo>
                    <a:pt x="343" y="2"/>
                  </a:lnTo>
                  <a:lnTo>
                    <a:pt x="335" y="8"/>
                  </a:lnTo>
                  <a:lnTo>
                    <a:pt x="331" y="16"/>
                  </a:lnTo>
                  <a:lnTo>
                    <a:pt x="329" y="24"/>
                  </a:lnTo>
                  <a:lnTo>
                    <a:pt x="329" y="191"/>
                  </a:lnTo>
                  <a:lnTo>
                    <a:pt x="329" y="191"/>
                  </a:lnTo>
                  <a:lnTo>
                    <a:pt x="327" y="197"/>
                  </a:lnTo>
                  <a:lnTo>
                    <a:pt x="325" y="201"/>
                  </a:lnTo>
                  <a:lnTo>
                    <a:pt x="321" y="205"/>
                  </a:lnTo>
                  <a:lnTo>
                    <a:pt x="317" y="206"/>
                  </a:lnTo>
                  <a:lnTo>
                    <a:pt x="169" y="274"/>
                  </a:lnTo>
                  <a:lnTo>
                    <a:pt x="169" y="274"/>
                  </a:lnTo>
                  <a:lnTo>
                    <a:pt x="159" y="278"/>
                  </a:lnTo>
                  <a:lnTo>
                    <a:pt x="153" y="286"/>
                  </a:lnTo>
                  <a:lnTo>
                    <a:pt x="147" y="296"/>
                  </a:lnTo>
                  <a:lnTo>
                    <a:pt x="147" y="306"/>
                  </a:lnTo>
                  <a:lnTo>
                    <a:pt x="147" y="1396"/>
                  </a:lnTo>
                  <a:lnTo>
                    <a:pt x="24" y="1396"/>
                  </a:lnTo>
                  <a:lnTo>
                    <a:pt x="24" y="1396"/>
                  </a:lnTo>
                  <a:lnTo>
                    <a:pt x="14" y="1398"/>
                  </a:lnTo>
                  <a:lnTo>
                    <a:pt x="6" y="1404"/>
                  </a:lnTo>
                  <a:lnTo>
                    <a:pt x="2" y="1412"/>
                  </a:lnTo>
                  <a:lnTo>
                    <a:pt x="0" y="1419"/>
                  </a:lnTo>
                  <a:lnTo>
                    <a:pt x="0" y="1586"/>
                  </a:lnTo>
                  <a:lnTo>
                    <a:pt x="0" y="1586"/>
                  </a:lnTo>
                  <a:lnTo>
                    <a:pt x="2" y="1596"/>
                  </a:lnTo>
                  <a:lnTo>
                    <a:pt x="6" y="1604"/>
                  </a:lnTo>
                  <a:lnTo>
                    <a:pt x="14" y="1608"/>
                  </a:lnTo>
                  <a:lnTo>
                    <a:pt x="24" y="1610"/>
                  </a:lnTo>
                  <a:lnTo>
                    <a:pt x="427" y="1610"/>
                  </a:lnTo>
                  <a:lnTo>
                    <a:pt x="427" y="1606"/>
                  </a:lnTo>
                  <a:lnTo>
                    <a:pt x="427" y="1415"/>
                  </a:lnTo>
                  <a:lnTo>
                    <a:pt x="676" y="1415"/>
                  </a:lnTo>
                  <a:lnTo>
                    <a:pt x="676" y="1606"/>
                  </a:lnTo>
                  <a:lnTo>
                    <a:pt x="676" y="1610"/>
                  </a:lnTo>
                  <a:lnTo>
                    <a:pt x="712" y="1610"/>
                  </a:lnTo>
                  <a:lnTo>
                    <a:pt x="712" y="1606"/>
                  </a:lnTo>
                  <a:lnTo>
                    <a:pt x="712" y="1415"/>
                  </a:lnTo>
                  <a:lnTo>
                    <a:pt x="964" y="1415"/>
                  </a:lnTo>
                  <a:lnTo>
                    <a:pt x="964" y="1606"/>
                  </a:lnTo>
                  <a:lnTo>
                    <a:pt x="964" y="1610"/>
                  </a:lnTo>
                  <a:lnTo>
                    <a:pt x="1382" y="1610"/>
                  </a:lnTo>
                  <a:lnTo>
                    <a:pt x="1382" y="1610"/>
                  </a:lnTo>
                  <a:lnTo>
                    <a:pt x="1390" y="1608"/>
                  </a:lnTo>
                  <a:lnTo>
                    <a:pt x="1398" y="1604"/>
                  </a:lnTo>
                  <a:lnTo>
                    <a:pt x="1404" y="1596"/>
                  </a:lnTo>
                  <a:lnTo>
                    <a:pt x="1406" y="1586"/>
                  </a:lnTo>
                  <a:lnTo>
                    <a:pt x="1406" y="1419"/>
                  </a:lnTo>
                  <a:lnTo>
                    <a:pt x="1406" y="1419"/>
                  </a:lnTo>
                  <a:lnTo>
                    <a:pt x="1404" y="1412"/>
                  </a:lnTo>
                  <a:lnTo>
                    <a:pt x="1398" y="1404"/>
                  </a:lnTo>
                  <a:lnTo>
                    <a:pt x="1390" y="1398"/>
                  </a:lnTo>
                  <a:lnTo>
                    <a:pt x="1382" y="1396"/>
                  </a:lnTo>
                  <a:lnTo>
                    <a:pt x="1382" y="1396"/>
                  </a:lnTo>
                  <a:close/>
                  <a:moveTo>
                    <a:pt x="625" y="765"/>
                  </a:moveTo>
                  <a:lnTo>
                    <a:pt x="835" y="765"/>
                  </a:lnTo>
                  <a:lnTo>
                    <a:pt x="835" y="765"/>
                  </a:lnTo>
                  <a:lnTo>
                    <a:pt x="841" y="767"/>
                  </a:lnTo>
                  <a:lnTo>
                    <a:pt x="847" y="769"/>
                  </a:lnTo>
                  <a:lnTo>
                    <a:pt x="851" y="775"/>
                  </a:lnTo>
                  <a:lnTo>
                    <a:pt x="851" y="781"/>
                  </a:lnTo>
                  <a:lnTo>
                    <a:pt x="851" y="884"/>
                  </a:lnTo>
                  <a:lnTo>
                    <a:pt x="851" y="884"/>
                  </a:lnTo>
                  <a:lnTo>
                    <a:pt x="851" y="890"/>
                  </a:lnTo>
                  <a:lnTo>
                    <a:pt x="847" y="894"/>
                  </a:lnTo>
                  <a:lnTo>
                    <a:pt x="841" y="898"/>
                  </a:lnTo>
                  <a:lnTo>
                    <a:pt x="835" y="900"/>
                  </a:lnTo>
                  <a:lnTo>
                    <a:pt x="625" y="900"/>
                  </a:lnTo>
                  <a:lnTo>
                    <a:pt x="625" y="900"/>
                  </a:lnTo>
                  <a:lnTo>
                    <a:pt x="619" y="898"/>
                  </a:lnTo>
                  <a:lnTo>
                    <a:pt x="613" y="894"/>
                  </a:lnTo>
                  <a:lnTo>
                    <a:pt x="611" y="890"/>
                  </a:lnTo>
                  <a:lnTo>
                    <a:pt x="609" y="884"/>
                  </a:lnTo>
                  <a:lnTo>
                    <a:pt x="609" y="781"/>
                  </a:lnTo>
                  <a:lnTo>
                    <a:pt x="609" y="781"/>
                  </a:lnTo>
                  <a:lnTo>
                    <a:pt x="611" y="775"/>
                  </a:lnTo>
                  <a:lnTo>
                    <a:pt x="613" y="769"/>
                  </a:lnTo>
                  <a:lnTo>
                    <a:pt x="619" y="767"/>
                  </a:lnTo>
                  <a:lnTo>
                    <a:pt x="625" y="765"/>
                  </a:lnTo>
                  <a:lnTo>
                    <a:pt x="625" y="765"/>
                  </a:lnTo>
                  <a:close/>
                  <a:moveTo>
                    <a:pt x="609" y="599"/>
                  </a:moveTo>
                  <a:lnTo>
                    <a:pt x="609" y="496"/>
                  </a:lnTo>
                  <a:lnTo>
                    <a:pt x="609" y="496"/>
                  </a:lnTo>
                  <a:lnTo>
                    <a:pt x="611" y="490"/>
                  </a:lnTo>
                  <a:lnTo>
                    <a:pt x="613" y="484"/>
                  </a:lnTo>
                  <a:lnTo>
                    <a:pt x="619" y="480"/>
                  </a:lnTo>
                  <a:lnTo>
                    <a:pt x="625" y="480"/>
                  </a:lnTo>
                  <a:lnTo>
                    <a:pt x="835" y="480"/>
                  </a:lnTo>
                  <a:lnTo>
                    <a:pt x="835" y="480"/>
                  </a:lnTo>
                  <a:lnTo>
                    <a:pt x="841" y="480"/>
                  </a:lnTo>
                  <a:lnTo>
                    <a:pt x="847" y="484"/>
                  </a:lnTo>
                  <a:lnTo>
                    <a:pt x="851" y="490"/>
                  </a:lnTo>
                  <a:lnTo>
                    <a:pt x="851" y="496"/>
                  </a:lnTo>
                  <a:lnTo>
                    <a:pt x="851" y="599"/>
                  </a:lnTo>
                  <a:lnTo>
                    <a:pt x="851" y="599"/>
                  </a:lnTo>
                  <a:lnTo>
                    <a:pt x="851" y="605"/>
                  </a:lnTo>
                  <a:lnTo>
                    <a:pt x="847" y="609"/>
                  </a:lnTo>
                  <a:lnTo>
                    <a:pt x="841" y="613"/>
                  </a:lnTo>
                  <a:lnTo>
                    <a:pt x="835" y="615"/>
                  </a:lnTo>
                  <a:lnTo>
                    <a:pt x="625" y="615"/>
                  </a:lnTo>
                  <a:lnTo>
                    <a:pt x="625" y="615"/>
                  </a:lnTo>
                  <a:lnTo>
                    <a:pt x="619" y="613"/>
                  </a:lnTo>
                  <a:lnTo>
                    <a:pt x="613" y="609"/>
                  </a:lnTo>
                  <a:lnTo>
                    <a:pt x="611" y="605"/>
                  </a:lnTo>
                  <a:lnTo>
                    <a:pt x="609" y="599"/>
                  </a:lnTo>
                  <a:lnTo>
                    <a:pt x="609" y="599"/>
                  </a:lnTo>
                  <a:close/>
                  <a:moveTo>
                    <a:pt x="625" y="1051"/>
                  </a:moveTo>
                  <a:lnTo>
                    <a:pt x="835" y="1051"/>
                  </a:lnTo>
                  <a:lnTo>
                    <a:pt x="835" y="1051"/>
                  </a:lnTo>
                  <a:lnTo>
                    <a:pt x="841" y="1053"/>
                  </a:lnTo>
                  <a:lnTo>
                    <a:pt x="847" y="1055"/>
                  </a:lnTo>
                  <a:lnTo>
                    <a:pt x="851" y="1061"/>
                  </a:lnTo>
                  <a:lnTo>
                    <a:pt x="851" y="1067"/>
                  </a:lnTo>
                  <a:lnTo>
                    <a:pt x="851" y="1170"/>
                  </a:lnTo>
                  <a:lnTo>
                    <a:pt x="851" y="1170"/>
                  </a:lnTo>
                  <a:lnTo>
                    <a:pt x="851" y="1176"/>
                  </a:lnTo>
                  <a:lnTo>
                    <a:pt x="847" y="1182"/>
                  </a:lnTo>
                  <a:lnTo>
                    <a:pt x="841" y="1184"/>
                  </a:lnTo>
                  <a:lnTo>
                    <a:pt x="835" y="1186"/>
                  </a:lnTo>
                  <a:lnTo>
                    <a:pt x="625" y="1186"/>
                  </a:lnTo>
                  <a:lnTo>
                    <a:pt x="625" y="1186"/>
                  </a:lnTo>
                  <a:lnTo>
                    <a:pt x="619" y="1184"/>
                  </a:lnTo>
                  <a:lnTo>
                    <a:pt x="613" y="1182"/>
                  </a:lnTo>
                  <a:lnTo>
                    <a:pt x="611" y="1176"/>
                  </a:lnTo>
                  <a:lnTo>
                    <a:pt x="609" y="1170"/>
                  </a:lnTo>
                  <a:lnTo>
                    <a:pt x="609" y="1067"/>
                  </a:lnTo>
                  <a:lnTo>
                    <a:pt x="609" y="1067"/>
                  </a:lnTo>
                  <a:lnTo>
                    <a:pt x="611" y="1061"/>
                  </a:lnTo>
                  <a:lnTo>
                    <a:pt x="613" y="1055"/>
                  </a:lnTo>
                  <a:lnTo>
                    <a:pt x="619" y="1053"/>
                  </a:lnTo>
                  <a:lnTo>
                    <a:pt x="625" y="1051"/>
                  </a:lnTo>
                  <a:lnTo>
                    <a:pt x="625" y="1051"/>
                  </a:lnTo>
                  <a:close/>
                  <a:moveTo>
                    <a:pt x="952" y="1051"/>
                  </a:moveTo>
                  <a:lnTo>
                    <a:pt x="1162" y="1051"/>
                  </a:lnTo>
                  <a:lnTo>
                    <a:pt x="1162" y="1051"/>
                  </a:lnTo>
                  <a:lnTo>
                    <a:pt x="1168" y="1053"/>
                  </a:lnTo>
                  <a:lnTo>
                    <a:pt x="1174" y="1055"/>
                  </a:lnTo>
                  <a:lnTo>
                    <a:pt x="1176" y="1061"/>
                  </a:lnTo>
                  <a:lnTo>
                    <a:pt x="1178" y="1067"/>
                  </a:lnTo>
                  <a:lnTo>
                    <a:pt x="1178" y="1170"/>
                  </a:lnTo>
                  <a:lnTo>
                    <a:pt x="1178" y="1170"/>
                  </a:lnTo>
                  <a:lnTo>
                    <a:pt x="1176" y="1176"/>
                  </a:lnTo>
                  <a:lnTo>
                    <a:pt x="1174" y="1182"/>
                  </a:lnTo>
                  <a:lnTo>
                    <a:pt x="1168" y="1184"/>
                  </a:lnTo>
                  <a:lnTo>
                    <a:pt x="1162" y="1186"/>
                  </a:lnTo>
                  <a:lnTo>
                    <a:pt x="952" y="1186"/>
                  </a:lnTo>
                  <a:lnTo>
                    <a:pt x="952" y="1186"/>
                  </a:lnTo>
                  <a:lnTo>
                    <a:pt x="946" y="1184"/>
                  </a:lnTo>
                  <a:lnTo>
                    <a:pt x="940" y="1182"/>
                  </a:lnTo>
                  <a:lnTo>
                    <a:pt x="936" y="1176"/>
                  </a:lnTo>
                  <a:lnTo>
                    <a:pt x="936" y="1170"/>
                  </a:lnTo>
                  <a:lnTo>
                    <a:pt x="936" y="1067"/>
                  </a:lnTo>
                  <a:lnTo>
                    <a:pt x="936" y="1067"/>
                  </a:lnTo>
                  <a:lnTo>
                    <a:pt x="936" y="1061"/>
                  </a:lnTo>
                  <a:lnTo>
                    <a:pt x="940" y="1055"/>
                  </a:lnTo>
                  <a:lnTo>
                    <a:pt x="946" y="1053"/>
                  </a:lnTo>
                  <a:lnTo>
                    <a:pt x="952" y="1051"/>
                  </a:lnTo>
                  <a:lnTo>
                    <a:pt x="952" y="1051"/>
                  </a:lnTo>
                  <a:close/>
                  <a:moveTo>
                    <a:pt x="936" y="884"/>
                  </a:moveTo>
                  <a:lnTo>
                    <a:pt x="936" y="781"/>
                  </a:lnTo>
                  <a:lnTo>
                    <a:pt x="936" y="781"/>
                  </a:lnTo>
                  <a:lnTo>
                    <a:pt x="936" y="775"/>
                  </a:lnTo>
                  <a:lnTo>
                    <a:pt x="940" y="769"/>
                  </a:lnTo>
                  <a:lnTo>
                    <a:pt x="946" y="767"/>
                  </a:lnTo>
                  <a:lnTo>
                    <a:pt x="952" y="765"/>
                  </a:lnTo>
                  <a:lnTo>
                    <a:pt x="1162" y="765"/>
                  </a:lnTo>
                  <a:lnTo>
                    <a:pt x="1162" y="765"/>
                  </a:lnTo>
                  <a:lnTo>
                    <a:pt x="1168" y="767"/>
                  </a:lnTo>
                  <a:lnTo>
                    <a:pt x="1174" y="769"/>
                  </a:lnTo>
                  <a:lnTo>
                    <a:pt x="1176" y="775"/>
                  </a:lnTo>
                  <a:lnTo>
                    <a:pt x="1178" y="781"/>
                  </a:lnTo>
                  <a:lnTo>
                    <a:pt x="1178" y="884"/>
                  </a:lnTo>
                  <a:lnTo>
                    <a:pt x="1178" y="884"/>
                  </a:lnTo>
                  <a:lnTo>
                    <a:pt x="1176" y="890"/>
                  </a:lnTo>
                  <a:lnTo>
                    <a:pt x="1174" y="894"/>
                  </a:lnTo>
                  <a:lnTo>
                    <a:pt x="1168" y="898"/>
                  </a:lnTo>
                  <a:lnTo>
                    <a:pt x="1162" y="900"/>
                  </a:lnTo>
                  <a:lnTo>
                    <a:pt x="952" y="900"/>
                  </a:lnTo>
                  <a:lnTo>
                    <a:pt x="952" y="900"/>
                  </a:lnTo>
                  <a:lnTo>
                    <a:pt x="946" y="898"/>
                  </a:lnTo>
                  <a:lnTo>
                    <a:pt x="940" y="894"/>
                  </a:lnTo>
                  <a:lnTo>
                    <a:pt x="936" y="890"/>
                  </a:lnTo>
                  <a:lnTo>
                    <a:pt x="936" y="884"/>
                  </a:lnTo>
                  <a:lnTo>
                    <a:pt x="936" y="884"/>
                  </a:lnTo>
                  <a:close/>
                  <a:moveTo>
                    <a:pt x="1162" y="480"/>
                  </a:moveTo>
                  <a:lnTo>
                    <a:pt x="1162" y="480"/>
                  </a:lnTo>
                  <a:lnTo>
                    <a:pt x="1168" y="480"/>
                  </a:lnTo>
                  <a:lnTo>
                    <a:pt x="1174" y="484"/>
                  </a:lnTo>
                  <a:lnTo>
                    <a:pt x="1176" y="490"/>
                  </a:lnTo>
                  <a:lnTo>
                    <a:pt x="1178" y="496"/>
                  </a:lnTo>
                  <a:lnTo>
                    <a:pt x="1178" y="599"/>
                  </a:lnTo>
                  <a:lnTo>
                    <a:pt x="1178" y="599"/>
                  </a:lnTo>
                  <a:lnTo>
                    <a:pt x="1176" y="605"/>
                  </a:lnTo>
                  <a:lnTo>
                    <a:pt x="1174" y="609"/>
                  </a:lnTo>
                  <a:lnTo>
                    <a:pt x="1168" y="613"/>
                  </a:lnTo>
                  <a:lnTo>
                    <a:pt x="1162" y="615"/>
                  </a:lnTo>
                  <a:lnTo>
                    <a:pt x="952" y="615"/>
                  </a:lnTo>
                  <a:lnTo>
                    <a:pt x="952" y="615"/>
                  </a:lnTo>
                  <a:lnTo>
                    <a:pt x="946" y="613"/>
                  </a:lnTo>
                  <a:lnTo>
                    <a:pt x="940" y="609"/>
                  </a:lnTo>
                  <a:lnTo>
                    <a:pt x="936" y="605"/>
                  </a:lnTo>
                  <a:lnTo>
                    <a:pt x="936" y="599"/>
                  </a:lnTo>
                  <a:lnTo>
                    <a:pt x="936" y="496"/>
                  </a:lnTo>
                  <a:lnTo>
                    <a:pt x="936" y="496"/>
                  </a:lnTo>
                  <a:lnTo>
                    <a:pt x="936" y="490"/>
                  </a:lnTo>
                  <a:lnTo>
                    <a:pt x="940" y="484"/>
                  </a:lnTo>
                  <a:lnTo>
                    <a:pt x="946" y="480"/>
                  </a:lnTo>
                  <a:lnTo>
                    <a:pt x="952" y="480"/>
                  </a:lnTo>
                  <a:lnTo>
                    <a:pt x="1162" y="480"/>
                  </a:lnTo>
                  <a:close/>
                  <a:moveTo>
                    <a:pt x="912" y="103"/>
                  </a:moveTo>
                  <a:lnTo>
                    <a:pt x="912" y="103"/>
                  </a:lnTo>
                  <a:lnTo>
                    <a:pt x="930" y="103"/>
                  </a:lnTo>
                  <a:lnTo>
                    <a:pt x="944" y="105"/>
                  </a:lnTo>
                  <a:lnTo>
                    <a:pt x="956" y="109"/>
                  </a:lnTo>
                  <a:lnTo>
                    <a:pt x="962" y="111"/>
                  </a:lnTo>
                  <a:lnTo>
                    <a:pt x="966" y="113"/>
                  </a:lnTo>
                  <a:lnTo>
                    <a:pt x="954" y="157"/>
                  </a:lnTo>
                  <a:lnTo>
                    <a:pt x="950" y="155"/>
                  </a:lnTo>
                  <a:lnTo>
                    <a:pt x="950" y="155"/>
                  </a:lnTo>
                  <a:lnTo>
                    <a:pt x="936" y="151"/>
                  </a:lnTo>
                  <a:lnTo>
                    <a:pt x="926" y="149"/>
                  </a:lnTo>
                  <a:lnTo>
                    <a:pt x="914" y="147"/>
                  </a:lnTo>
                  <a:lnTo>
                    <a:pt x="914" y="147"/>
                  </a:lnTo>
                  <a:lnTo>
                    <a:pt x="900" y="149"/>
                  </a:lnTo>
                  <a:lnTo>
                    <a:pt x="890" y="153"/>
                  </a:lnTo>
                  <a:lnTo>
                    <a:pt x="880" y="157"/>
                  </a:lnTo>
                  <a:lnTo>
                    <a:pt x="871" y="165"/>
                  </a:lnTo>
                  <a:lnTo>
                    <a:pt x="865" y="173"/>
                  </a:lnTo>
                  <a:lnTo>
                    <a:pt x="861" y="183"/>
                  </a:lnTo>
                  <a:lnTo>
                    <a:pt x="857" y="195"/>
                  </a:lnTo>
                  <a:lnTo>
                    <a:pt x="857" y="208"/>
                  </a:lnTo>
                  <a:lnTo>
                    <a:pt x="857" y="208"/>
                  </a:lnTo>
                  <a:lnTo>
                    <a:pt x="857" y="222"/>
                  </a:lnTo>
                  <a:lnTo>
                    <a:pt x="861" y="234"/>
                  </a:lnTo>
                  <a:lnTo>
                    <a:pt x="865" y="244"/>
                  </a:lnTo>
                  <a:lnTo>
                    <a:pt x="871" y="252"/>
                  </a:lnTo>
                  <a:lnTo>
                    <a:pt x="880" y="258"/>
                  </a:lnTo>
                  <a:lnTo>
                    <a:pt x="890" y="264"/>
                  </a:lnTo>
                  <a:lnTo>
                    <a:pt x="902" y="266"/>
                  </a:lnTo>
                  <a:lnTo>
                    <a:pt x="914" y="268"/>
                  </a:lnTo>
                  <a:lnTo>
                    <a:pt x="914" y="268"/>
                  </a:lnTo>
                  <a:lnTo>
                    <a:pt x="934" y="266"/>
                  </a:lnTo>
                  <a:lnTo>
                    <a:pt x="950" y="262"/>
                  </a:lnTo>
                  <a:lnTo>
                    <a:pt x="956" y="260"/>
                  </a:lnTo>
                  <a:lnTo>
                    <a:pt x="964" y="304"/>
                  </a:lnTo>
                  <a:lnTo>
                    <a:pt x="960" y="306"/>
                  </a:lnTo>
                  <a:lnTo>
                    <a:pt x="960" y="306"/>
                  </a:lnTo>
                  <a:lnTo>
                    <a:pt x="952" y="308"/>
                  </a:lnTo>
                  <a:lnTo>
                    <a:pt x="940" y="312"/>
                  </a:lnTo>
                  <a:lnTo>
                    <a:pt x="924" y="314"/>
                  </a:lnTo>
                  <a:lnTo>
                    <a:pt x="908" y="314"/>
                  </a:lnTo>
                  <a:lnTo>
                    <a:pt x="908" y="314"/>
                  </a:lnTo>
                  <a:lnTo>
                    <a:pt x="884" y="312"/>
                  </a:lnTo>
                  <a:lnTo>
                    <a:pt x="863" y="306"/>
                  </a:lnTo>
                  <a:lnTo>
                    <a:pt x="845" y="298"/>
                  </a:lnTo>
                  <a:lnTo>
                    <a:pt x="829" y="286"/>
                  </a:lnTo>
                  <a:lnTo>
                    <a:pt x="817" y="272"/>
                  </a:lnTo>
                  <a:lnTo>
                    <a:pt x="809" y="254"/>
                  </a:lnTo>
                  <a:lnTo>
                    <a:pt x="803" y="234"/>
                  </a:lnTo>
                  <a:lnTo>
                    <a:pt x="801" y="210"/>
                  </a:lnTo>
                  <a:lnTo>
                    <a:pt x="801" y="210"/>
                  </a:lnTo>
                  <a:lnTo>
                    <a:pt x="803" y="189"/>
                  </a:lnTo>
                  <a:lnTo>
                    <a:pt x="809" y="167"/>
                  </a:lnTo>
                  <a:lnTo>
                    <a:pt x="819" y="149"/>
                  </a:lnTo>
                  <a:lnTo>
                    <a:pt x="831" y="133"/>
                  </a:lnTo>
                  <a:lnTo>
                    <a:pt x="847" y="119"/>
                  </a:lnTo>
                  <a:lnTo>
                    <a:pt x="867" y="111"/>
                  </a:lnTo>
                  <a:lnTo>
                    <a:pt x="888" y="105"/>
                  </a:lnTo>
                  <a:lnTo>
                    <a:pt x="912" y="103"/>
                  </a:lnTo>
                  <a:lnTo>
                    <a:pt x="912" y="103"/>
                  </a:lnTo>
                  <a:close/>
                  <a:moveTo>
                    <a:pt x="583" y="105"/>
                  </a:moveTo>
                  <a:lnTo>
                    <a:pt x="643" y="105"/>
                  </a:lnTo>
                  <a:lnTo>
                    <a:pt x="684" y="179"/>
                  </a:lnTo>
                  <a:lnTo>
                    <a:pt x="684" y="179"/>
                  </a:lnTo>
                  <a:lnTo>
                    <a:pt x="706" y="224"/>
                  </a:lnTo>
                  <a:lnTo>
                    <a:pt x="706" y="224"/>
                  </a:lnTo>
                  <a:lnTo>
                    <a:pt x="704" y="167"/>
                  </a:lnTo>
                  <a:lnTo>
                    <a:pt x="704" y="105"/>
                  </a:lnTo>
                  <a:lnTo>
                    <a:pt x="754" y="105"/>
                  </a:lnTo>
                  <a:lnTo>
                    <a:pt x="754" y="310"/>
                  </a:lnTo>
                  <a:lnTo>
                    <a:pt x="700" y="310"/>
                  </a:lnTo>
                  <a:lnTo>
                    <a:pt x="656" y="232"/>
                  </a:lnTo>
                  <a:lnTo>
                    <a:pt x="656" y="232"/>
                  </a:lnTo>
                  <a:lnTo>
                    <a:pt x="631" y="183"/>
                  </a:lnTo>
                  <a:lnTo>
                    <a:pt x="631" y="183"/>
                  </a:lnTo>
                  <a:lnTo>
                    <a:pt x="633" y="246"/>
                  </a:lnTo>
                  <a:lnTo>
                    <a:pt x="633" y="310"/>
                  </a:lnTo>
                  <a:lnTo>
                    <a:pt x="583" y="310"/>
                  </a:lnTo>
                  <a:lnTo>
                    <a:pt x="583" y="105"/>
                  </a:lnTo>
                  <a:close/>
                  <a:moveTo>
                    <a:pt x="474" y="105"/>
                  </a:moveTo>
                  <a:lnTo>
                    <a:pt x="528" y="105"/>
                  </a:lnTo>
                  <a:lnTo>
                    <a:pt x="528" y="310"/>
                  </a:lnTo>
                  <a:lnTo>
                    <a:pt x="474" y="310"/>
                  </a:lnTo>
                  <a:lnTo>
                    <a:pt x="474" y="105"/>
                  </a:lnTo>
                  <a:close/>
                  <a:moveTo>
                    <a:pt x="284" y="496"/>
                  </a:moveTo>
                  <a:lnTo>
                    <a:pt x="284" y="496"/>
                  </a:lnTo>
                  <a:lnTo>
                    <a:pt x="284" y="490"/>
                  </a:lnTo>
                  <a:lnTo>
                    <a:pt x="288" y="484"/>
                  </a:lnTo>
                  <a:lnTo>
                    <a:pt x="294" y="480"/>
                  </a:lnTo>
                  <a:lnTo>
                    <a:pt x="300" y="480"/>
                  </a:lnTo>
                  <a:lnTo>
                    <a:pt x="510" y="480"/>
                  </a:lnTo>
                  <a:lnTo>
                    <a:pt x="510" y="480"/>
                  </a:lnTo>
                  <a:lnTo>
                    <a:pt x="516" y="480"/>
                  </a:lnTo>
                  <a:lnTo>
                    <a:pt x="522" y="484"/>
                  </a:lnTo>
                  <a:lnTo>
                    <a:pt x="524" y="490"/>
                  </a:lnTo>
                  <a:lnTo>
                    <a:pt x="526" y="496"/>
                  </a:lnTo>
                  <a:lnTo>
                    <a:pt x="526" y="599"/>
                  </a:lnTo>
                  <a:lnTo>
                    <a:pt x="526" y="599"/>
                  </a:lnTo>
                  <a:lnTo>
                    <a:pt x="524" y="605"/>
                  </a:lnTo>
                  <a:lnTo>
                    <a:pt x="522" y="609"/>
                  </a:lnTo>
                  <a:lnTo>
                    <a:pt x="516" y="613"/>
                  </a:lnTo>
                  <a:lnTo>
                    <a:pt x="510" y="615"/>
                  </a:lnTo>
                  <a:lnTo>
                    <a:pt x="300" y="615"/>
                  </a:lnTo>
                  <a:lnTo>
                    <a:pt x="300" y="615"/>
                  </a:lnTo>
                  <a:lnTo>
                    <a:pt x="294" y="613"/>
                  </a:lnTo>
                  <a:lnTo>
                    <a:pt x="288" y="609"/>
                  </a:lnTo>
                  <a:lnTo>
                    <a:pt x="284" y="605"/>
                  </a:lnTo>
                  <a:lnTo>
                    <a:pt x="284" y="599"/>
                  </a:lnTo>
                  <a:lnTo>
                    <a:pt x="284" y="496"/>
                  </a:lnTo>
                  <a:close/>
                  <a:moveTo>
                    <a:pt x="284" y="781"/>
                  </a:moveTo>
                  <a:lnTo>
                    <a:pt x="284" y="781"/>
                  </a:lnTo>
                  <a:lnTo>
                    <a:pt x="284" y="775"/>
                  </a:lnTo>
                  <a:lnTo>
                    <a:pt x="288" y="769"/>
                  </a:lnTo>
                  <a:lnTo>
                    <a:pt x="294" y="767"/>
                  </a:lnTo>
                  <a:lnTo>
                    <a:pt x="300" y="765"/>
                  </a:lnTo>
                  <a:lnTo>
                    <a:pt x="510" y="765"/>
                  </a:lnTo>
                  <a:lnTo>
                    <a:pt x="510" y="765"/>
                  </a:lnTo>
                  <a:lnTo>
                    <a:pt x="516" y="767"/>
                  </a:lnTo>
                  <a:lnTo>
                    <a:pt x="522" y="769"/>
                  </a:lnTo>
                  <a:lnTo>
                    <a:pt x="524" y="775"/>
                  </a:lnTo>
                  <a:lnTo>
                    <a:pt x="526" y="781"/>
                  </a:lnTo>
                  <a:lnTo>
                    <a:pt x="526" y="884"/>
                  </a:lnTo>
                  <a:lnTo>
                    <a:pt x="526" y="884"/>
                  </a:lnTo>
                  <a:lnTo>
                    <a:pt x="524" y="890"/>
                  </a:lnTo>
                  <a:lnTo>
                    <a:pt x="522" y="894"/>
                  </a:lnTo>
                  <a:lnTo>
                    <a:pt x="516" y="898"/>
                  </a:lnTo>
                  <a:lnTo>
                    <a:pt x="510" y="900"/>
                  </a:lnTo>
                  <a:lnTo>
                    <a:pt x="300" y="900"/>
                  </a:lnTo>
                  <a:lnTo>
                    <a:pt x="300" y="900"/>
                  </a:lnTo>
                  <a:lnTo>
                    <a:pt x="294" y="898"/>
                  </a:lnTo>
                  <a:lnTo>
                    <a:pt x="288" y="894"/>
                  </a:lnTo>
                  <a:lnTo>
                    <a:pt x="284" y="890"/>
                  </a:lnTo>
                  <a:lnTo>
                    <a:pt x="284" y="884"/>
                  </a:lnTo>
                  <a:lnTo>
                    <a:pt x="284" y="781"/>
                  </a:lnTo>
                  <a:close/>
                  <a:moveTo>
                    <a:pt x="284" y="1067"/>
                  </a:moveTo>
                  <a:lnTo>
                    <a:pt x="284" y="1067"/>
                  </a:lnTo>
                  <a:lnTo>
                    <a:pt x="284" y="1061"/>
                  </a:lnTo>
                  <a:lnTo>
                    <a:pt x="288" y="1055"/>
                  </a:lnTo>
                  <a:lnTo>
                    <a:pt x="294" y="1053"/>
                  </a:lnTo>
                  <a:lnTo>
                    <a:pt x="300" y="1051"/>
                  </a:lnTo>
                  <a:lnTo>
                    <a:pt x="510" y="1051"/>
                  </a:lnTo>
                  <a:lnTo>
                    <a:pt x="510" y="1051"/>
                  </a:lnTo>
                  <a:lnTo>
                    <a:pt x="516" y="1053"/>
                  </a:lnTo>
                  <a:lnTo>
                    <a:pt x="522" y="1055"/>
                  </a:lnTo>
                  <a:lnTo>
                    <a:pt x="524" y="1061"/>
                  </a:lnTo>
                  <a:lnTo>
                    <a:pt x="526" y="1067"/>
                  </a:lnTo>
                  <a:lnTo>
                    <a:pt x="526" y="1170"/>
                  </a:lnTo>
                  <a:lnTo>
                    <a:pt x="526" y="1170"/>
                  </a:lnTo>
                  <a:lnTo>
                    <a:pt x="524" y="1176"/>
                  </a:lnTo>
                  <a:lnTo>
                    <a:pt x="522" y="1182"/>
                  </a:lnTo>
                  <a:lnTo>
                    <a:pt x="516" y="1184"/>
                  </a:lnTo>
                  <a:lnTo>
                    <a:pt x="510" y="1186"/>
                  </a:lnTo>
                  <a:lnTo>
                    <a:pt x="300" y="1186"/>
                  </a:lnTo>
                  <a:lnTo>
                    <a:pt x="300" y="1186"/>
                  </a:lnTo>
                  <a:lnTo>
                    <a:pt x="294" y="1184"/>
                  </a:lnTo>
                  <a:lnTo>
                    <a:pt x="288" y="1182"/>
                  </a:lnTo>
                  <a:lnTo>
                    <a:pt x="284" y="1176"/>
                  </a:lnTo>
                  <a:lnTo>
                    <a:pt x="284" y="1170"/>
                  </a:lnTo>
                  <a:lnTo>
                    <a:pt x="284" y="1067"/>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Freeform 110"/>
            <p:cNvSpPr>
              <a:spLocks noEditPoints="1"/>
            </p:cNvSpPr>
            <p:nvPr/>
          </p:nvSpPr>
          <p:spPr bwMode="auto">
            <a:xfrm>
              <a:off x="4493259" y="2572276"/>
              <a:ext cx="306841" cy="462678"/>
            </a:xfrm>
            <a:custGeom>
              <a:avLst/>
              <a:gdLst/>
              <a:ahLst/>
              <a:cxnLst>
                <a:cxn ang="0">
                  <a:pos x="2" y="0"/>
                </a:cxn>
                <a:cxn ang="0">
                  <a:pos x="0" y="2"/>
                </a:cxn>
                <a:cxn ang="0">
                  <a:pos x="0" y="240"/>
                </a:cxn>
                <a:cxn ang="0">
                  <a:pos x="0" y="242"/>
                </a:cxn>
                <a:cxn ang="0">
                  <a:pos x="166" y="242"/>
                </a:cxn>
                <a:cxn ang="0">
                  <a:pos x="170" y="242"/>
                </a:cxn>
                <a:cxn ang="0">
                  <a:pos x="170" y="4"/>
                </a:cxn>
                <a:cxn ang="0">
                  <a:pos x="170" y="2"/>
                </a:cxn>
                <a:cxn ang="0">
                  <a:pos x="166" y="0"/>
                </a:cxn>
                <a:cxn ang="0">
                  <a:pos x="34" y="200"/>
                </a:cxn>
                <a:cxn ang="0">
                  <a:pos x="60" y="172"/>
                </a:cxn>
                <a:cxn ang="0">
                  <a:pos x="60" y="162"/>
                </a:cxn>
                <a:cxn ang="0">
                  <a:pos x="34" y="134"/>
                </a:cxn>
                <a:cxn ang="0">
                  <a:pos x="60" y="162"/>
                </a:cxn>
                <a:cxn ang="0">
                  <a:pos x="34" y="124"/>
                </a:cxn>
                <a:cxn ang="0">
                  <a:pos x="60" y="96"/>
                </a:cxn>
                <a:cxn ang="0">
                  <a:pos x="60" y="86"/>
                </a:cxn>
                <a:cxn ang="0">
                  <a:pos x="34" y="58"/>
                </a:cxn>
                <a:cxn ang="0">
                  <a:pos x="60" y="86"/>
                </a:cxn>
                <a:cxn ang="0">
                  <a:pos x="34" y="48"/>
                </a:cxn>
                <a:cxn ang="0">
                  <a:pos x="60" y="20"/>
                </a:cxn>
                <a:cxn ang="0">
                  <a:pos x="98" y="200"/>
                </a:cxn>
                <a:cxn ang="0">
                  <a:pos x="72" y="172"/>
                </a:cxn>
                <a:cxn ang="0">
                  <a:pos x="98" y="200"/>
                </a:cxn>
                <a:cxn ang="0">
                  <a:pos x="72" y="162"/>
                </a:cxn>
                <a:cxn ang="0">
                  <a:pos x="98" y="134"/>
                </a:cxn>
                <a:cxn ang="0">
                  <a:pos x="98" y="124"/>
                </a:cxn>
                <a:cxn ang="0">
                  <a:pos x="72" y="96"/>
                </a:cxn>
                <a:cxn ang="0">
                  <a:pos x="98" y="124"/>
                </a:cxn>
                <a:cxn ang="0">
                  <a:pos x="72" y="86"/>
                </a:cxn>
                <a:cxn ang="0">
                  <a:pos x="98" y="58"/>
                </a:cxn>
                <a:cxn ang="0">
                  <a:pos x="136" y="200"/>
                </a:cxn>
                <a:cxn ang="0">
                  <a:pos x="110" y="172"/>
                </a:cxn>
                <a:cxn ang="0">
                  <a:pos x="136" y="200"/>
                </a:cxn>
                <a:cxn ang="0">
                  <a:pos x="110" y="162"/>
                </a:cxn>
                <a:cxn ang="0">
                  <a:pos x="136" y="134"/>
                </a:cxn>
                <a:cxn ang="0">
                  <a:pos x="136" y="124"/>
                </a:cxn>
                <a:cxn ang="0">
                  <a:pos x="110" y="96"/>
                </a:cxn>
                <a:cxn ang="0">
                  <a:pos x="136" y="124"/>
                </a:cxn>
              </a:cxnLst>
              <a:rect l="0" t="0" r="r" b="b"/>
              <a:pathLst>
                <a:path w="170" h="242">
                  <a:moveTo>
                    <a:pt x="166" y="0"/>
                  </a:moveTo>
                  <a:lnTo>
                    <a:pt x="2" y="0"/>
                  </a:lnTo>
                  <a:lnTo>
                    <a:pt x="2" y="0"/>
                  </a:lnTo>
                  <a:lnTo>
                    <a:pt x="0" y="2"/>
                  </a:lnTo>
                  <a:lnTo>
                    <a:pt x="0" y="4"/>
                  </a:lnTo>
                  <a:lnTo>
                    <a:pt x="0" y="240"/>
                  </a:lnTo>
                  <a:lnTo>
                    <a:pt x="0" y="240"/>
                  </a:lnTo>
                  <a:lnTo>
                    <a:pt x="0" y="242"/>
                  </a:lnTo>
                  <a:lnTo>
                    <a:pt x="2" y="242"/>
                  </a:lnTo>
                  <a:lnTo>
                    <a:pt x="166" y="242"/>
                  </a:lnTo>
                  <a:lnTo>
                    <a:pt x="166" y="242"/>
                  </a:lnTo>
                  <a:lnTo>
                    <a:pt x="170" y="242"/>
                  </a:lnTo>
                  <a:lnTo>
                    <a:pt x="170" y="240"/>
                  </a:lnTo>
                  <a:lnTo>
                    <a:pt x="170" y="4"/>
                  </a:lnTo>
                  <a:lnTo>
                    <a:pt x="170" y="4"/>
                  </a:lnTo>
                  <a:lnTo>
                    <a:pt x="170" y="2"/>
                  </a:lnTo>
                  <a:lnTo>
                    <a:pt x="166" y="0"/>
                  </a:lnTo>
                  <a:lnTo>
                    <a:pt x="166" y="0"/>
                  </a:lnTo>
                  <a:close/>
                  <a:moveTo>
                    <a:pt x="60" y="200"/>
                  </a:moveTo>
                  <a:lnTo>
                    <a:pt x="34" y="200"/>
                  </a:lnTo>
                  <a:lnTo>
                    <a:pt x="34" y="172"/>
                  </a:lnTo>
                  <a:lnTo>
                    <a:pt x="60" y="172"/>
                  </a:lnTo>
                  <a:lnTo>
                    <a:pt x="60" y="200"/>
                  </a:lnTo>
                  <a:close/>
                  <a:moveTo>
                    <a:pt x="60" y="162"/>
                  </a:moveTo>
                  <a:lnTo>
                    <a:pt x="34" y="162"/>
                  </a:lnTo>
                  <a:lnTo>
                    <a:pt x="34" y="134"/>
                  </a:lnTo>
                  <a:lnTo>
                    <a:pt x="60" y="134"/>
                  </a:lnTo>
                  <a:lnTo>
                    <a:pt x="60" y="162"/>
                  </a:lnTo>
                  <a:close/>
                  <a:moveTo>
                    <a:pt x="60" y="124"/>
                  </a:moveTo>
                  <a:lnTo>
                    <a:pt x="34" y="124"/>
                  </a:lnTo>
                  <a:lnTo>
                    <a:pt x="34" y="96"/>
                  </a:lnTo>
                  <a:lnTo>
                    <a:pt x="60" y="96"/>
                  </a:lnTo>
                  <a:lnTo>
                    <a:pt x="60" y="124"/>
                  </a:lnTo>
                  <a:close/>
                  <a:moveTo>
                    <a:pt x="60" y="86"/>
                  </a:moveTo>
                  <a:lnTo>
                    <a:pt x="34" y="86"/>
                  </a:lnTo>
                  <a:lnTo>
                    <a:pt x="34" y="58"/>
                  </a:lnTo>
                  <a:lnTo>
                    <a:pt x="60" y="58"/>
                  </a:lnTo>
                  <a:lnTo>
                    <a:pt x="60" y="86"/>
                  </a:lnTo>
                  <a:close/>
                  <a:moveTo>
                    <a:pt x="60" y="48"/>
                  </a:moveTo>
                  <a:lnTo>
                    <a:pt x="34" y="48"/>
                  </a:lnTo>
                  <a:lnTo>
                    <a:pt x="34" y="20"/>
                  </a:lnTo>
                  <a:lnTo>
                    <a:pt x="60" y="20"/>
                  </a:lnTo>
                  <a:lnTo>
                    <a:pt x="60" y="48"/>
                  </a:lnTo>
                  <a:close/>
                  <a:moveTo>
                    <a:pt x="98" y="200"/>
                  </a:moveTo>
                  <a:lnTo>
                    <a:pt x="72" y="200"/>
                  </a:lnTo>
                  <a:lnTo>
                    <a:pt x="72" y="172"/>
                  </a:lnTo>
                  <a:lnTo>
                    <a:pt x="98" y="172"/>
                  </a:lnTo>
                  <a:lnTo>
                    <a:pt x="98" y="200"/>
                  </a:lnTo>
                  <a:close/>
                  <a:moveTo>
                    <a:pt x="98" y="162"/>
                  </a:moveTo>
                  <a:lnTo>
                    <a:pt x="72" y="162"/>
                  </a:lnTo>
                  <a:lnTo>
                    <a:pt x="72" y="134"/>
                  </a:lnTo>
                  <a:lnTo>
                    <a:pt x="98" y="134"/>
                  </a:lnTo>
                  <a:lnTo>
                    <a:pt x="98" y="162"/>
                  </a:lnTo>
                  <a:close/>
                  <a:moveTo>
                    <a:pt x="98" y="124"/>
                  </a:moveTo>
                  <a:lnTo>
                    <a:pt x="72" y="124"/>
                  </a:lnTo>
                  <a:lnTo>
                    <a:pt x="72" y="96"/>
                  </a:lnTo>
                  <a:lnTo>
                    <a:pt x="98" y="96"/>
                  </a:lnTo>
                  <a:lnTo>
                    <a:pt x="98" y="124"/>
                  </a:lnTo>
                  <a:close/>
                  <a:moveTo>
                    <a:pt x="98" y="86"/>
                  </a:moveTo>
                  <a:lnTo>
                    <a:pt x="72" y="86"/>
                  </a:lnTo>
                  <a:lnTo>
                    <a:pt x="72" y="58"/>
                  </a:lnTo>
                  <a:lnTo>
                    <a:pt x="98" y="58"/>
                  </a:lnTo>
                  <a:lnTo>
                    <a:pt x="98" y="86"/>
                  </a:lnTo>
                  <a:close/>
                  <a:moveTo>
                    <a:pt x="136" y="200"/>
                  </a:moveTo>
                  <a:lnTo>
                    <a:pt x="110" y="200"/>
                  </a:lnTo>
                  <a:lnTo>
                    <a:pt x="110" y="172"/>
                  </a:lnTo>
                  <a:lnTo>
                    <a:pt x="136" y="172"/>
                  </a:lnTo>
                  <a:lnTo>
                    <a:pt x="136" y="200"/>
                  </a:lnTo>
                  <a:close/>
                  <a:moveTo>
                    <a:pt x="136" y="162"/>
                  </a:moveTo>
                  <a:lnTo>
                    <a:pt x="110" y="162"/>
                  </a:lnTo>
                  <a:lnTo>
                    <a:pt x="110" y="134"/>
                  </a:lnTo>
                  <a:lnTo>
                    <a:pt x="136" y="134"/>
                  </a:lnTo>
                  <a:lnTo>
                    <a:pt x="136" y="162"/>
                  </a:lnTo>
                  <a:close/>
                  <a:moveTo>
                    <a:pt x="136" y="124"/>
                  </a:moveTo>
                  <a:lnTo>
                    <a:pt x="110" y="124"/>
                  </a:lnTo>
                  <a:lnTo>
                    <a:pt x="110" y="96"/>
                  </a:lnTo>
                  <a:lnTo>
                    <a:pt x="136" y="96"/>
                  </a:lnTo>
                  <a:lnTo>
                    <a:pt x="136" y="124"/>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5" name="组合 64"/>
            <p:cNvGrpSpPr/>
            <p:nvPr/>
          </p:nvGrpSpPr>
          <p:grpSpPr>
            <a:xfrm>
              <a:off x="4483701" y="3712215"/>
              <a:ext cx="313840" cy="546506"/>
              <a:chOff x="6670504" y="3374375"/>
              <a:chExt cx="233959" cy="353316"/>
            </a:xfrm>
            <a:solidFill>
              <a:srgbClr val="C7000B"/>
            </a:solidFill>
            <a:effectLst/>
          </p:grpSpPr>
          <p:sp>
            <p:nvSpPr>
              <p:cNvPr id="66" name="Freeform 31"/>
              <p:cNvSpPr>
                <a:spLocks noEditPoints="1"/>
              </p:cNvSpPr>
              <p:nvPr/>
            </p:nvSpPr>
            <p:spPr bwMode="auto">
              <a:xfrm>
                <a:off x="6696121" y="3374375"/>
                <a:ext cx="180676" cy="243123"/>
              </a:xfrm>
              <a:custGeom>
                <a:avLst/>
                <a:gdLst/>
                <a:ahLst/>
                <a:cxnLst>
                  <a:cxn ang="0">
                    <a:pos x="9515" y="3108"/>
                  </a:cxn>
                  <a:cxn ang="0">
                    <a:pos x="9515" y="2525"/>
                  </a:cxn>
                  <a:cxn ang="0">
                    <a:pos x="9223" y="1942"/>
                  </a:cxn>
                  <a:cxn ang="0">
                    <a:pos x="8932" y="1457"/>
                  </a:cxn>
                  <a:cxn ang="0">
                    <a:pos x="8544" y="1068"/>
                  </a:cxn>
                  <a:cxn ang="0">
                    <a:pos x="8544" y="486"/>
                  </a:cxn>
                  <a:cxn ang="0">
                    <a:pos x="8447" y="291"/>
                  </a:cxn>
                  <a:cxn ang="0">
                    <a:pos x="8350" y="195"/>
                  </a:cxn>
                  <a:cxn ang="0">
                    <a:pos x="8155" y="97"/>
                  </a:cxn>
                  <a:cxn ang="0">
                    <a:pos x="8059" y="0"/>
                  </a:cxn>
                  <a:cxn ang="0">
                    <a:pos x="1360" y="0"/>
                  </a:cxn>
                  <a:cxn ang="0">
                    <a:pos x="1165" y="97"/>
                  </a:cxn>
                  <a:cxn ang="0">
                    <a:pos x="1068" y="195"/>
                  </a:cxn>
                  <a:cxn ang="0">
                    <a:pos x="971" y="291"/>
                  </a:cxn>
                  <a:cxn ang="0">
                    <a:pos x="874" y="486"/>
                  </a:cxn>
                  <a:cxn ang="0">
                    <a:pos x="874" y="1166"/>
                  </a:cxn>
                  <a:cxn ang="0">
                    <a:pos x="485" y="1554"/>
                  </a:cxn>
                  <a:cxn ang="0">
                    <a:pos x="194" y="2039"/>
                  </a:cxn>
                  <a:cxn ang="0">
                    <a:pos x="0" y="2525"/>
                  </a:cxn>
                  <a:cxn ang="0">
                    <a:pos x="0" y="3108"/>
                  </a:cxn>
                  <a:cxn ang="0">
                    <a:pos x="0" y="11168"/>
                  </a:cxn>
                  <a:cxn ang="0">
                    <a:pos x="9515" y="11168"/>
                  </a:cxn>
                  <a:cxn ang="0">
                    <a:pos x="9515" y="3108"/>
                  </a:cxn>
                  <a:cxn ang="0">
                    <a:pos x="2621" y="10780"/>
                  </a:cxn>
                  <a:cxn ang="0">
                    <a:pos x="583" y="10100"/>
                  </a:cxn>
                  <a:cxn ang="0">
                    <a:pos x="680" y="9712"/>
                  </a:cxn>
                  <a:cxn ang="0">
                    <a:pos x="2816" y="10197"/>
                  </a:cxn>
                  <a:cxn ang="0">
                    <a:pos x="2621" y="10780"/>
                  </a:cxn>
                  <a:cxn ang="0">
                    <a:pos x="2330" y="9420"/>
                  </a:cxn>
                  <a:cxn ang="0">
                    <a:pos x="1942" y="7866"/>
                  </a:cxn>
                  <a:cxn ang="0">
                    <a:pos x="1651" y="6216"/>
                  </a:cxn>
                  <a:cxn ang="0">
                    <a:pos x="1457" y="4564"/>
                  </a:cxn>
                  <a:cxn ang="0">
                    <a:pos x="1360" y="2816"/>
                  </a:cxn>
                  <a:cxn ang="0">
                    <a:pos x="8155" y="2816"/>
                  </a:cxn>
                  <a:cxn ang="0">
                    <a:pos x="8059" y="5341"/>
                  </a:cxn>
                  <a:cxn ang="0">
                    <a:pos x="7767" y="7769"/>
                  </a:cxn>
                  <a:cxn ang="0">
                    <a:pos x="7767" y="6506"/>
                  </a:cxn>
                  <a:cxn ang="0">
                    <a:pos x="7670" y="4564"/>
                  </a:cxn>
                  <a:cxn ang="0">
                    <a:pos x="7670" y="4176"/>
                  </a:cxn>
                  <a:cxn ang="0">
                    <a:pos x="7379" y="4176"/>
                  </a:cxn>
                  <a:cxn ang="0">
                    <a:pos x="6699" y="8546"/>
                  </a:cxn>
                  <a:cxn ang="0">
                    <a:pos x="6991" y="8546"/>
                  </a:cxn>
                  <a:cxn ang="0">
                    <a:pos x="7088" y="7866"/>
                  </a:cxn>
                  <a:cxn ang="0">
                    <a:pos x="7573" y="6895"/>
                  </a:cxn>
                  <a:cxn ang="0">
                    <a:pos x="7573" y="8643"/>
                  </a:cxn>
                  <a:cxn ang="0">
                    <a:pos x="7379" y="9420"/>
                  </a:cxn>
                  <a:cxn ang="0">
                    <a:pos x="6116" y="9517"/>
                  </a:cxn>
                  <a:cxn ang="0">
                    <a:pos x="4855" y="9614"/>
                  </a:cxn>
                  <a:cxn ang="0">
                    <a:pos x="3592" y="9517"/>
                  </a:cxn>
                  <a:cxn ang="0">
                    <a:pos x="2330" y="9420"/>
                  </a:cxn>
                  <a:cxn ang="0">
                    <a:pos x="7573" y="6506"/>
                  </a:cxn>
                  <a:cxn ang="0">
                    <a:pos x="7184" y="7284"/>
                  </a:cxn>
                  <a:cxn ang="0">
                    <a:pos x="7476" y="5341"/>
                  </a:cxn>
                  <a:cxn ang="0">
                    <a:pos x="7573" y="6506"/>
                  </a:cxn>
                  <a:cxn ang="0">
                    <a:pos x="6991" y="10780"/>
                  </a:cxn>
                  <a:cxn ang="0">
                    <a:pos x="6796" y="10197"/>
                  </a:cxn>
                  <a:cxn ang="0">
                    <a:pos x="8932" y="9712"/>
                  </a:cxn>
                  <a:cxn ang="0">
                    <a:pos x="9029" y="10100"/>
                  </a:cxn>
                  <a:cxn ang="0">
                    <a:pos x="6991" y="10780"/>
                  </a:cxn>
                </a:cxnLst>
                <a:rect l="0" t="0" r="r" b="b"/>
                <a:pathLst>
                  <a:path w="9515" h="11168">
                    <a:moveTo>
                      <a:pt x="9515" y="3108"/>
                    </a:moveTo>
                    <a:lnTo>
                      <a:pt x="9515" y="2525"/>
                    </a:lnTo>
                    <a:lnTo>
                      <a:pt x="9223" y="1942"/>
                    </a:lnTo>
                    <a:lnTo>
                      <a:pt x="8932" y="1457"/>
                    </a:lnTo>
                    <a:lnTo>
                      <a:pt x="8544" y="1068"/>
                    </a:lnTo>
                    <a:lnTo>
                      <a:pt x="8544" y="486"/>
                    </a:lnTo>
                    <a:lnTo>
                      <a:pt x="8447" y="291"/>
                    </a:lnTo>
                    <a:lnTo>
                      <a:pt x="8350" y="195"/>
                    </a:lnTo>
                    <a:lnTo>
                      <a:pt x="8155" y="97"/>
                    </a:lnTo>
                    <a:lnTo>
                      <a:pt x="8059" y="0"/>
                    </a:lnTo>
                    <a:lnTo>
                      <a:pt x="1360" y="0"/>
                    </a:lnTo>
                    <a:lnTo>
                      <a:pt x="1165" y="97"/>
                    </a:lnTo>
                    <a:lnTo>
                      <a:pt x="1068" y="195"/>
                    </a:lnTo>
                    <a:lnTo>
                      <a:pt x="971" y="291"/>
                    </a:lnTo>
                    <a:lnTo>
                      <a:pt x="874" y="486"/>
                    </a:lnTo>
                    <a:lnTo>
                      <a:pt x="874" y="1166"/>
                    </a:lnTo>
                    <a:lnTo>
                      <a:pt x="485" y="1554"/>
                    </a:lnTo>
                    <a:lnTo>
                      <a:pt x="194" y="2039"/>
                    </a:lnTo>
                    <a:lnTo>
                      <a:pt x="0" y="2525"/>
                    </a:lnTo>
                    <a:lnTo>
                      <a:pt x="0" y="3108"/>
                    </a:lnTo>
                    <a:lnTo>
                      <a:pt x="0" y="11168"/>
                    </a:lnTo>
                    <a:lnTo>
                      <a:pt x="9515" y="11168"/>
                    </a:lnTo>
                    <a:lnTo>
                      <a:pt x="9515" y="3108"/>
                    </a:lnTo>
                    <a:close/>
                    <a:moveTo>
                      <a:pt x="2621" y="10780"/>
                    </a:moveTo>
                    <a:lnTo>
                      <a:pt x="583" y="10100"/>
                    </a:lnTo>
                    <a:lnTo>
                      <a:pt x="680" y="9712"/>
                    </a:lnTo>
                    <a:lnTo>
                      <a:pt x="2816" y="10197"/>
                    </a:lnTo>
                    <a:lnTo>
                      <a:pt x="2621" y="10780"/>
                    </a:lnTo>
                    <a:close/>
                    <a:moveTo>
                      <a:pt x="2330" y="9420"/>
                    </a:moveTo>
                    <a:lnTo>
                      <a:pt x="1942" y="7866"/>
                    </a:lnTo>
                    <a:lnTo>
                      <a:pt x="1651" y="6216"/>
                    </a:lnTo>
                    <a:lnTo>
                      <a:pt x="1457" y="4564"/>
                    </a:lnTo>
                    <a:lnTo>
                      <a:pt x="1360" y="2816"/>
                    </a:lnTo>
                    <a:lnTo>
                      <a:pt x="8155" y="2816"/>
                    </a:lnTo>
                    <a:lnTo>
                      <a:pt x="8059" y="5341"/>
                    </a:lnTo>
                    <a:lnTo>
                      <a:pt x="7767" y="7769"/>
                    </a:lnTo>
                    <a:lnTo>
                      <a:pt x="7767" y="6506"/>
                    </a:lnTo>
                    <a:lnTo>
                      <a:pt x="7670" y="4564"/>
                    </a:lnTo>
                    <a:lnTo>
                      <a:pt x="7670" y="4176"/>
                    </a:lnTo>
                    <a:lnTo>
                      <a:pt x="7379" y="4176"/>
                    </a:lnTo>
                    <a:lnTo>
                      <a:pt x="6699" y="8546"/>
                    </a:lnTo>
                    <a:lnTo>
                      <a:pt x="6991" y="8546"/>
                    </a:lnTo>
                    <a:lnTo>
                      <a:pt x="7088" y="7866"/>
                    </a:lnTo>
                    <a:lnTo>
                      <a:pt x="7573" y="6895"/>
                    </a:lnTo>
                    <a:lnTo>
                      <a:pt x="7573" y="8643"/>
                    </a:lnTo>
                    <a:lnTo>
                      <a:pt x="7379" y="9420"/>
                    </a:lnTo>
                    <a:lnTo>
                      <a:pt x="6116" y="9517"/>
                    </a:lnTo>
                    <a:lnTo>
                      <a:pt x="4855" y="9614"/>
                    </a:lnTo>
                    <a:lnTo>
                      <a:pt x="3592" y="9517"/>
                    </a:lnTo>
                    <a:lnTo>
                      <a:pt x="2330" y="9420"/>
                    </a:lnTo>
                    <a:close/>
                    <a:moveTo>
                      <a:pt x="7573" y="6506"/>
                    </a:moveTo>
                    <a:lnTo>
                      <a:pt x="7184" y="7284"/>
                    </a:lnTo>
                    <a:lnTo>
                      <a:pt x="7476" y="5341"/>
                    </a:lnTo>
                    <a:lnTo>
                      <a:pt x="7573" y="6506"/>
                    </a:lnTo>
                    <a:close/>
                    <a:moveTo>
                      <a:pt x="6991" y="10780"/>
                    </a:moveTo>
                    <a:lnTo>
                      <a:pt x="6796" y="10197"/>
                    </a:lnTo>
                    <a:lnTo>
                      <a:pt x="8932" y="9712"/>
                    </a:lnTo>
                    <a:lnTo>
                      <a:pt x="9029" y="10100"/>
                    </a:lnTo>
                    <a:lnTo>
                      <a:pt x="6991" y="10780"/>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32"/>
              <p:cNvSpPr>
                <a:spLocks/>
              </p:cNvSpPr>
              <p:nvPr/>
            </p:nvSpPr>
            <p:spPr bwMode="auto">
              <a:xfrm>
                <a:off x="6670504" y="3664166"/>
                <a:ext cx="71724" cy="63525"/>
              </a:xfrm>
              <a:custGeom>
                <a:avLst/>
                <a:gdLst/>
                <a:ahLst/>
                <a:cxnLst>
                  <a:cxn ang="0">
                    <a:pos x="2330" y="874"/>
                  </a:cxn>
                  <a:cxn ang="0">
                    <a:pos x="0" y="2525"/>
                  </a:cxn>
                  <a:cxn ang="0">
                    <a:pos x="0" y="2913"/>
                  </a:cxn>
                  <a:cxn ang="0">
                    <a:pos x="2427" y="2913"/>
                  </a:cxn>
                  <a:cxn ang="0">
                    <a:pos x="3787" y="1068"/>
                  </a:cxn>
                  <a:cxn ang="0">
                    <a:pos x="3787" y="193"/>
                  </a:cxn>
                  <a:cxn ang="0">
                    <a:pos x="2330" y="0"/>
                  </a:cxn>
                  <a:cxn ang="0">
                    <a:pos x="2330" y="874"/>
                  </a:cxn>
                </a:cxnLst>
                <a:rect l="0" t="0" r="r" b="b"/>
                <a:pathLst>
                  <a:path w="3787" h="2913">
                    <a:moveTo>
                      <a:pt x="2330" y="874"/>
                    </a:moveTo>
                    <a:lnTo>
                      <a:pt x="0" y="2525"/>
                    </a:lnTo>
                    <a:lnTo>
                      <a:pt x="0" y="2913"/>
                    </a:lnTo>
                    <a:lnTo>
                      <a:pt x="2427" y="2913"/>
                    </a:lnTo>
                    <a:lnTo>
                      <a:pt x="3787" y="1068"/>
                    </a:lnTo>
                    <a:lnTo>
                      <a:pt x="3787" y="193"/>
                    </a:lnTo>
                    <a:lnTo>
                      <a:pt x="2330" y="0"/>
                    </a:lnTo>
                    <a:lnTo>
                      <a:pt x="2330" y="87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33"/>
              <p:cNvSpPr>
                <a:spLocks/>
              </p:cNvSpPr>
              <p:nvPr/>
            </p:nvSpPr>
            <p:spPr bwMode="auto">
              <a:xfrm>
                <a:off x="6834447" y="3664166"/>
                <a:ext cx="70016" cy="63525"/>
              </a:xfrm>
              <a:custGeom>
                <a:avLst/>
                <a:gdLst/>
                <a:ahLst/>
                <a:cxnLst>
                  <a:cxn ang="0">
                    <a:pos x="1359" y="874"/>
                  </a:cxn>
                  <a:cxn ang="0">
                    <a:pos x="1359" y="0"/>
                  </a:cxn>
                  <a:cxn ang="0">
                    <a:pos x="0" y="193"/>
                  </a:cxn>
                  <a:cxn ang="0">
                    <a:pos x="0" y="1068"/>
                  </a:cxn>
                  <a:cxn ang="0">
                    <a:pos x="1262" y="2913"/>
                  </a:cxn>
                  <a:cxn ang="0">
                    <a:pos x="3689" y="2913"/>
                  </a:cxn>
                  <a:cxn ang="0">
                    <a:pos x="3689" y="2525"/>
                  </a:cxn>
                  <a:cxn ang="0">
                    <a:pos x="1359" y="874"/>
                  </a:cxn>
                </a:cxnLst>
                <a:rect l="0" t="0" r="r" b="b"/>
                <a:pathLst>
                  <a:path w="3689" h="2913">
                    <a:moveTo>
                      <a:pt x="1359" y="874"/>
                    </a:moveTo>
                    <a:lnTo>
                      <a:pt x="1359" y="0"/>
                    </a:lnTo>
                    <a:lnTo>
                      <a:pt x="0" y="193"/>
                    </a:lnTo>
                    <a:lnTo>
                      <a:pt x="0" y="1068"/>
                    </a:lnTo>
                    <a:lnTo>
                      <a:pt x="1262" y="2913"/>
                    </a:lnTo>
                    <a:lnTo>
                      <a:pt x="3689" y="2913"/>
                    </a:lnTo>
                    <a:lnTo>
                      <a:pt x="3689" y="2525"/>
                    </a:lnTo>
                    <a:lnTo>
                      <a:pt x="1359" y="87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34"/>
              <p:cNvSpPr>
                <a:spLocks/>
              </p:cNvSpPr>
              <p:nvPr/>
            </p:nvSpPr>
            <p:spPr bwMode="auto">
              <a:xfrm>
                <a:off x="6685190" y="3621815"/>
                <a:ext cx="200827" cy="40389"/>
              </a:xfrm>
              <a:custGeom>
                <a:avLst/>
                <a:gdLst/>
                <a:ahLst/>
                <a:cxnLst>
                  <a:cxn ang="0">
                    <a:pos x="10583" y="1164"/>
                  </a:cxn>
                  <a:cxn ang="0">
                    <a:pos x="10583" y="291"/>
                  </a:cxn>
                  <a:cxn ang="0">
                    <a:pos x="10486" y="96"/>
                  </a:cxn>
                  <a:cxn ang="0">
                    <a:pos x="10291" y="0"/>
                  </a:cxn>
                  <a:cxn ang="0">
                    <a:pos x="292" y="0"/>
                  </a:cxn>
                  <a:cxn ang="0">
                    <a:pos x="97" y="96"/>
                  </a:cxn>
                  <a:cxn ang="0">
                    <a:pos x="0" y="291"/>
                  </a:cxn>
                  <a:cxn ang="0">
                    <a:pos x="0" y="1164"/>
                  </a:cxn>
                  <a:cxn ang="0">
                    <a:pos x="97" y="1359"/>
                  </a:cxn>
                  <a:cxn ang="0">
                    <a:pos x="292" y="1456"/>
                  </a:cxn>
                  <a:cxn ang="0">
                    <a:pos x="2816" y="1747"/>
                  </a:cxn>
                  <a:cxn ang="0">
                    <a:pos x="5340" y="1845"/>
                  </a:cxn>
                  <a:cxn ang="0">
                    <a:pos x="7865" y="1747"/>
                  </a:cxn>
                  <a:cxn ang="0">
                    <a:pos x="9030" y="1650"/>
                  </a:cxn>
                  <a:cxn ang="0">
                    <a:pos x="10291" y="1456"/>
                  </a:cxn>
                  <a:cxn ang="0">
                    <a:pos x="10486" y="1359"/>
                  </a:cxn>
                  <a:cxn ang="0">
                    <a:pos x="10583" y="1164"/>
                  </a:cxn>
                </a:cxnLst>
                <a:rect l="0" t="0" r="r" b="b"/>
                <a:pathLst>
                  <a:path w="10583" h="1845">
                    <a:moveTo>
                      <a:pt x="10583" y="1164"/>
                    </a:moveTo>
                    <a:lnTo>
                      <a:pt x="10583" y="291"/>
                    </a:lnTo>
                    <a:lnTo>
                      <a:pt x="10486" y="96"/>
                    </a:lnTo>
                    <a:lnTo>
                      <a:pt x="10291" y="0"/>
                    </a:lnTo>
                    <a:lnTo>
                      <a:pt x="292" y="0"/>
                    </a:lnTo>
                    <a:lnTo>
                      <a:pt x="97" y="96"/>
                    </a:lnTo>
                    <a:lnTo>
                      <a:pt x="0" y="291"/>
                    </a:lnTo>
                    <a:lnTo>
                      <a:pt x="0" y="1164"/>
                    </a:lnTo>
                    <a:lnTo>
                      <a:pt x="97" y="1359"/>
                    </a:lnTo>
                    <a:lnTo>
                      <a:pt x="292" y="1456"/>
                    </a:lnTo>
                    <a:lnTo>
                      <a:pt x="2816" y="1747"/>
                    </a:lnTo>
                    <a:lnTo>
                      <a:pt x="5340" y="1845"/>
                    </a:lnTo>
                    <a:lnTo>
                      <a:pt x="7865" y="1747"/>
                    </a:lnTo>
                    <a:lnTo>
                      <a:pt x="9030" y="1650"/>
                    </a:lnTo>
                    <a:lnTo>
                      <a:pt x="10291" y="1456"/>
                    </a:lnTo>
                    <a:lnTo>
                      <a:pt x="10486" y="1359"/>
                    </a:lnTo>
                    <a:lnTo>
                      <a:pt x="10583" y="1164"/>
                    </a:lnTo>
                    <a:close/>
                  </a:path>
                </a:pathLst>
              </a:custGeom>
              <a:grpFill/>
              <a:ln w="9525" cap="flat" cmpd="sng" algn="ctr">
                <a:noFill/>
                <a:prstDash val="solid"/>
                <a:headEnd/>
                <a:tailEnd/>
              </a:ln>
              <a:effectLst/>
            </p:spPr>
            <p:txBody>
              <a:bodyPr vert="horz" wrap="square" lIns="54421" tIns="27210" rIns="54421" bIns="27210" numCol="1" anchor="t" anchorCtr="0" compatLnSpc="1">
                <a:prstTxWarp prst="textNoShape">
                  <a:avLst/>
                </a:prstTxWarp>
              </a:bodyPr>
              <a:lstStyle/>
              <a:p>
                <a:pPr defTabSz="685709">
                  <a:defRPr/>
                </a:pPr>
                <a:endParaRPr lang="zh-CN" altLang="en-US" sz="900"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3" name="Freeform 49"/>
            <p:cNvSpPr>
              <a:spLocks noEditPoints="1"/>
            </p:cNvSpPr>
            <p:nvPr/>
          </p:nvSpPr>
          <p:spPr bwMode="auto">
            <a:xfrm>
              <a:off x="3409223" y="4279652"/>
              <a:ext cx="407683" cy="432705"/>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solidFill>
              <a:srgbClr val="C7000B"/>
            </a:solidFill>
            <a:ln w="9525">
              <a:noFill/>
              <a:round/>
              <a:headEnd/>
              <a:tailEnd/>
            </a:ln>
          </p:spPr>
          <p:txBody>
            <a:bodyPr vert="horz" wrap="square" lIns="91376" tIns="45688" rIns="91376" bIns="45688" numCol="1" anchor="t" anchorCtr="0" compatLnSpc="1">
              <a:prstTxWarp prst="textNoShape">
                <a:avLst/>
              </a:prstTxWarp>
            </a:bodyPr>
            <a:lstStyle/>
            <a:p>
              <a:pPr defTabSz="913945">
                <a:defRPr/>
              </a:pPr>
              <a:endParaRPr lang="zh-CN" altLang="en-US" sz="7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1" name="TextBox 179"/>
          <p:cNvSpPr txBox="1"/>
          <p:nvPr/>
        </p:nvSpPr>
        <p:spPr>
          <a:xfrm>
            <a:off x="5020226" y="2340269"/>
            <a:ext cx="1312430" cy="523220"/>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High disk failure rate</a:t>
            </a:r>
          </a:p>
        </p:txBody>
      </p:sp>
      <p:sp>
        <p:nvSpPr>
          <p:cNvPr id="72" name="TextBox 181"/>
          <p:cNvSpPr txBox="1"/>
          <p:nvPr/>
        </p:nvSpPr>
        <p:spPr>
          <a:xfrm>
            <a:off x="1004517" y="1724152"/>
            <a:ext cx="1653599" cy="954107"/>
          </a:xfrm>
          <a:prstGeom prst="rect">
            <a:avLst/>
          </a:prstGeom>
          <a:noFill/>
        </p:spPr>
        <p:txBody>
          <a:bodyPr wrap="square" rtlCol="0">
            <a:spAutoFit/>
          </a:bodyPr>
          <a:lstStyle>
            <a:defPPr>
              <a:defRPr lang="zh-CN"/>
            </a:defPPr>
            <a:lvl1pPr>
              <a:defRPr b="1">
                <a:latin typeface="微软雅黑" panose="020B0503020204020204" pitchFamily="34" charset="-122"/>
                <a:ea typeface="微软雅黑" panose="020B0503020204020204" pitchFamily="34" charset="-122"/>
              </a:defRPr>
            </a:lvl1pPr>
          </a:lstStyle>
          <a:p>
            <a:pPr algn="ctr" fontAlgn="ctr"/>
            <a:r>
              <a:rPr lang="en-US" altLang="zh-CN" sz="1400" b="0" dirty="0">
                <a:latin typeface="Huawei Sans" panose="020C0503030203020204" pitchFamily="34" charset="0"/>
              </a:rPr>
              <a:t>Service interruption due to multiple points of failure</a:t>
            </a:r>
          </a:p>
        </p:txBody>
      </p:sp>
      <p:sp>
        <p:nvSpPr>
          <p:cNvPr id="73" name="TextBox 182"/>
          <p:cNvSpPr txBox="1"/>
          <p:nvPr/>
        </p:nvSpPr>
        <p:spPr>
          <a:xfrm>
            <a:off x="4745132" y="4648446"/>
            <a:ext cx="1766096"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Unstable latency under high concurrency</a:t>
            </a:r>
          </a:p>
        </p:txBody>
      </p:sp>
      <p:sp>
        <p:nvSpPr>
          <p:cNvPr id="74" name="TextBox 184"/>
          <p:cNvSpPr txBox="1"/>
          <p:nvPr/>
        </p:nvSpPr>
        <p:spPr>
          <a:xfrm>
            <a:off x="900590" y="5040378"/>
            <a:ext cx="2525083"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Inefficient convergence of block, file, and object services</a:t>
            </a:r>
          </a:p>
        </p:txBody>
      </p:sp>
      <p:sp>
        <p:nvSpPr>
          <p:cNvPr id="75" name="TextBox 180"/>
          <p:cNvSpPr txBox="1"/>
          <p:nvPr/>
        </p:nvSpPr>
        <p:spPr>
          <a:xfrm>
            <a:off x="2671178" y="1310943"/>
            <a:ext cx="2026652" cy="523220"/>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Time-consuming RAID reconstruction</a:t>
            </a:r>
          </a:p>
        </p:txBody>
      </p:sp>
      <p:sp>
        <p:nvSpPr>
          <p:cNvPr id="76" name="TextBox 185"/>
          <p:cNvSpPr txBox="1"/>
          <p:nvPr/>
        </p:nvSpPr>
        <p:spPr>
          <a:xfrm>
            <a:off x="606804" y="3378222"/>
            <a:ext cx="1779552" cy="738664"/>
          </a:xfrm>
          <a:prstGeom prst="rect">
            <a:avLst/>
          </a:prstGeom>
          <a:noFill/>
        </p:spPr>
        <p:txBody>
          <a:bodyPr wrap="square" rtlCol="0">
            <a:spAutoFit/>
          </a:bodyPr>
          <a:lstStyle>
            <a:defPPr>
              <a:defRPr lang="zh-CN"/>
            </a:defPPr>
            <a:lvl1pPr>
              <a:defRPr sz="1600" b="1">
                <a:solidFill>
                  <a:schemeClr val="accent6">
                    <a:lumMod val="50000"/>
                  </a:schemeClr>
                </a:solidFill>
                <a:latin typeface="微软雅黑" panose="020B0503020204020204" pitchFamily="34" charset="-122"/>
                <a:ea typeface="微软雅黑" panose="020B0503020204020204" pitchFamily="34" charset="-122"/>
              </a:defRPr>
            </a:lvl1pPr>
          </a:lstStyle>
          <a:p>
            <a:pPr algn="ctr" fontAlgn="ctr"/>
            <a:r>
              <a:rPr lang="en-US" altLang="zh-CN" sz="1400" b="0" dirty="0">
                <a:solidFill>
                  <a:schemeClr val="tx1"/>
                </a:solidFill>
                <a:latin typeface="Huawei Sans" panose="020C0503030203020204" pitchFamily="34" charset="0"/>
              </a:rPr>
              <a:t>Low data deduplication and compression ratios</a:t>
            </a:r>
          </a:p>
        </p:txBody>
      </p:sp>
    </p:spTree>
    <p:extLst>
      <p:ext uri="{BB962C8B-B14F-4D97-AF65-F5344CB8AC3E}">
        <p14:creationId xmlns:p14="http://schemas.microsoft.com/office/powerpoint/2010/main" val="3161071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t>Characteristics of Storage in the Intelligence Era</a:t>
            </a:r>
            <a:endParaRPr lang="en-US" dirty="0"/>
          </a:p>
        </p:txBody>
      </p:sp>
      <p:grpSp>
        <p:nvGrpSpPr>
          <p:cNvPr id="2" name="组合 1"/>
          <p:cNvGrpSpPr/>
          <p:nvPr/>
        </p:nvGrpSpPr>
        <p:grpSpPr>
          <a:xfrm>
            <a:off x="1791547" y="1017067"/>
            <a:ext cx="8608906" cy="4946853"/>
            <a:chOff x="2170854" y="1017067"/>
            <a:chExt cx="8089004" cy="5099942"/>
          </a:xfrm>
        </p:grpSpPr>
        <p:sp>
          <p:nvSpPr>
            <p:cNvPr id="35" name="梯形 34"/>
            <p:cNvSpPr/>
            <p:nvPr/>
          </p:nvSpPr>
          <p:spPr>
            <a:xfrm>
              <a:off x="2170854" y="1601464"/>
              <a:ext cx="8089002" cy="4515544"/>
            </a:xfrm>
            <a:prstGeom prst="trapezoid">
              <a:avLst>
                <a:gd name="adj" fmla="val 56855"/>
              </a:avLst>
            </a:prstGeom>
            <a:gradFill>
              <a:gsLst>
                <a:gs pos="0">
                  <a:schemeClr val="bg1">
                    <a:lumMod val="50000"/>
                    <a:alpha val="6000"/>
                  </a:schemeClr>
                </a:gs>
                <a:gs pos="100000">
                  <a:srgbClr val="35363F">
                    <a:alpha val="0"/>
                  </a:srgbClr>
                </a:gs>
              </a:gsLst>
              <a:lin ang="16200000" scaled="0"/>
            </a:gradFill>
            <a:ln w="6350" cap="flat" cmpd="sng" algn="ctr">
              <a:solidFill>
                <a:srgbClr val="D86356"/>
              </a:solidFill>
              <a:prstDash val="solid"/>
              <a:headEnd type="none" w="med" len="med"/>
              <a:tailEnd type="none" w="med" len="med"/>
            </a:ln>
            <a:effectLst/>
          </p:spPr>
          <p:txBody>
            <a:bodyPr vert="horz" wrap="square" lIns="59362" tIns="29680" rIns="59362" bIns="29680" numCol="1" rtlCol="0" anchor="ctr" anchorCtr="0" compatLnSpc="1">
              <a:noAutofit/>
            </a:bodyPr>
            <a:lstStyle/>
            <a:p>
              <a:pPr algn="ctr" defTabSz="600470" fontAlgn="ctr">
                <a:spcBef>
                  <a:spcPct val="0"/>
                </a:spcBef>
                <a:spcAft>
                  <a:spcPct val="0"/>
                </a:spcAft>
              </a:pPr>
              <a:endParaRPr lang="en-US" altLang="zh-CN" sz="900" kern="0" dirty="0">
                <a:solidFill>
                  <a:srgbClr val="C00000"/>
                </a:solidFill>
                <a:latin typeface="Huawei Sans" panose="020C0503030203020204" pitchFamily="34" charset="0"/>
                <a:cs typeface="Arial" panose="020B0604020202020204" pitchFamily="34" charset="0"/>
              </a:endParaRPr>
            </a:p>
          </p:txBody>
        </p:sp>
        <p:sp>
          <p:nvSpPr>
            <p:cNvPr id="36" name="梯形 35"/>
            <p:cNvSpPr/>
            <p:nvPr/>
          </p:nvSpPr>
          <p:spPr>
            <a:xfrm>
              <a:off x="4721615" y="1017067"/>
              <a:ext cx="2957166" cy="566046"/>
            </a:xfrm>
            <a:prstGeom prst="trapezoid">
              <a:avLst>
                <a:gd name="adj" fmla="val 60516"/>
              </a:avLst>
            </a:prstGeom>
            <a:solidFill>
              <a:srgbClr val="007DB8">
                <a:alpha val="70000"/>
              </a:srgbClr>
            </a:solidFill>
            <a:ln w="25400" cap="flat" cmpd="sng" algn="ctr">
              <a:solidFill>
                <a:srgbClr val="FFFFFF"/>
              </a:solidFill>
              <a:prstDash val="solid"/>
            </a:ln>
            <a:effectLst/>
          </p:spPr>
          <p:txBody>
            <a:bodyPr spcFirstLastPara="0" vert="horz" wrap="square" lIns="144000" tIns="137106" rIns="144000" bIns="137106" numCol="1" spcCol="1270" anchor="ctr" anchorCtr="1">
              <a:noAutofit/>
            </a:bodyPr>
            <a:lstStyle/>
            <a:p>
              <a:pPr algn="ctr" defTabSz="633145" fontAlgn="ctr">
                <a:spcBef>
                  <a:spcPct val="0"/>
                </a:spcBef>
                <a:spcAft>
                  <a:spcPct val="35000"/>
                </a:spcAft>
              </a:pPr>
              <a:r>
                <a:rPr lang="en-US" sz="1400" b="1" dirty="0">
                  <a:solidFill>
                    <a:schemeClr val="bg1"/>
                  </a:solidFill>
                  <a:latin typeface="Huawei Sans" panose="020C0503030203020204" pitchFamily="34" charset="0"/>
                </a:rPr>
                <a:t>Storage in the intelligence era</a:t>
              </a:r>
            </a:p>
          </p:txBody>
        </p:sp>
        <p:cxnSp>
          <p:nvCxnSpPr>
            <p:cNvPr id="37" name="直接连接符 36"/>
            <p:cNvCxnSpPr/>
            <p:nvPr/>
          </p:nvCxnSpPr>
          <p:spPr>
            <a:xfrm>
              <a:off x="7459815" y="4547539"/>
              <a:ext cx="32974" cy="1263036"/>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59052" y="4343113"/>
              <a:ext cx="0" cy="144631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038427" y="2687204"/>
              <a:ext cx="2122489" cy="338422"/>
            </a:xfrm>
            <a:prstGeom prst="rect">
              <a:avLst/>
            </a:prstGeom>
            <a:noFill/>
          </p:spPr>
          <p:txBody>
            <a:bodyPr wrap="square" rtlCol="0">
              <a:noAutofit/>
            </a:bodyPr>
            <a:lstStyle>
              <a:defPPr>
                <a:defRPr lang="zh-CN"/>
              </a:defPPr>
              <a:lvl1pPr algn="ctr">
                <a:defRPr sz="1400" b="1"/>
              </a:lvl1pPr>
            </a:lstStyle>
            <a:p>
              <a:pPr defTabSz="914034" fontAlgn="ctr"/>
              <a:r>
                <a:rPr lang="en-US" dirty="0">
                  <a:solidFill>
                    <a:prstClr val="black"/>
                  </a:solidFill>
                  <a:latin typeface="Huawei Sans" panose="020C0503030203020204" pitchFamily="34" charset="0"/>
                </a:rPr>
                <a:t>Zero data migration</a:t>
              </a:r>
            </a:p>
          </p:txBody>
        </p:sp>
        <p:sp>
          <p:nvSpPr>
            <p:cNvPr id="40" name="文本框 39"/>
            <p:cNvSpPr txBox="1"/>
            <p:nvPr/>
          </p:nvSpPr>
          <p:spPr>
            <a:xfrm>
              <a:off x="6087838" y="2697411"/>
              <a:ext cx="2313567" cy="338422"/>
            </a:xfrm>
            <a:prstGeom prst="rect">
              <a:avLst/>
            </a:prstGeom>
            <a:noFill/>
          </p:spPr>
          <p:txBody>
            <a:bodyPr wrap="square" rtlCol="0">
              <a:noAutofit/>
            </a:bodyPr>
            <a:lstStyle/>
            <a:p>
              <a:pPr algn="ctr" defTabSz="914034" fontAlgn="ctr"/>
              <a:r>
                <a:rPr lang="en-US" sz="1400" b="1" dirty="0">
                  <a:solidFill>
                    <a:prstClr val="black"/>
                  </a:solidFill>
                  <a:latin typeface="Huawei Sans" panose="020C0503030203020204" pitchFamily="34" charset="0"/>
                </a:rPr>
                <a:t>Data collaboration</a:t>
              </a:r>
            </a:p>
          </p:txBody>
        </p:sp>
        <p:sp>
          <p:nvSpPr>
            <p:cNvPr id="41" name="文本框 40"/>
            <p:cNvSpPr txBox="1"/>
            <p:nvPr/>
          </p:nvSpPr>
          <p:spPr>
            <a:xfrm>
              <a:off x="3029402" y="4525532"/>
              <a:ext cx="2029650"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Robust reliability </a:t>
              </a:r>
            </a:p>
          </p:txBody>
        </p:sp>
        <p:sp>
          <p:nvSpPr>
            <p:cNvPr id="42" name="文本框 41"/>
            <p:cNvSpPr txBox="1"/>
            <p:nvPr/>
          </p:nvSpPr>
          <p:spPr>
            <a:xfrm>
              <a:off x="5284365" y="4520426"/>
              <a:ext cx="2200542"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Large capacity</a:t>
              </a:r>
            </a:p>
          </p:txBody>
        </p:sp>
        <p:sp>
          <p:nvSpPr>
            <p:cNvPr id="43" name="文本框 42"/>
            <p:cNvSpPr txBox="1"/>
            <p:nvPr/>
          </p:nvSpPr>
          <p:spPr>
            <a:xfrm>
              <a:off x="5374605" y="5017832"/>
              <a:ext cx="1922600"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a:solidFill>
                    <a:schemeClr val="bg2">
                      <a:lumMod val="50000"/>
                    </a:schemeClr>
                  </a:solidFill>
                  <a:latin typeface="Huawei Sans" panose="020C0503030203020204" pitchFamily="34" charset="0"/>
                </a:rPr>
                <a:t>Efficient deduplication &amp; compression</a:t>
              </a:r>
            </a:p>
          </p:txBody>
        </p:sp>
        <p:sp>
          <p:nvSpPr>
            <p:cNvPr id="44" name="文本框 43"/>
            <p:cNvSpPr txBox="1"/>
            <p:nvPr/>
          </p:nvSpPr>
          <p:spPr>
            <a:xfrm>
              <a:off x="5131300" y="5380065"/>
              <a:ext cx="2317732" cy="276891"/>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a:solidFill>
                    <a:schemeClr val="bg2">
                      <a:lumMod val="50000"/>
                    </a:schemeClr>
                  </a:solidFill>
                  <a:latin typeface="Huawei Sans" panose="020C0503030203020204" pitchFamily="34" charset="0"/>
                </a:rPr>
                <a:t>Cost-effective media, warm and cold data storage</a:t>
              </a:r>
            </a:p>
          </p:txBody>
        </p:sp>
        <p:sp>
          <p:nvSpPr>
            <p:cNvPr id="45" name="文本框 44"/>
            <p:cNvSpPr txBox="1"/>
            <p:nvPr/>
          </p:nvSpPr>
          <p:spPr>
            <a:xfrm>
              <a:off x="3683574" y="3329712"/>
              <a:ext cx="2307003"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Intelligent storage tiering of hot, warm, and, cold data</a:t>
              </a:r>
            </a:p>
          </p:txBody>
        </p:sp>
        <p:sp>
          <p:nvSpPr>
            <p:cNvPr id="50" name="文本框 49"/>
            <p:cNvSpPr txBox="1"/>
            <p:nvPr/>
          </p:nvSpPr>
          <p:spPr>
            <a:xfrm>
              <a:off x="2679104" y="5374097"/>
              <a:ext cx="2157972" cy="276891"/>
            </a:xfrm>
            <a:prstGeom prst="rect">
              <a:avLst/>
            </a:prstGeom>
            <a:noFill/>
          </p:spPr>
          <p:txBody>
            <a:bodyPr wrap="square" rtlCol="0">
              <a:noAutofit/>
            </a:bodyPr>
            <a:lstStyle>
              <a:defPPr>
                <a:defRPr lang="zh-CN"/>
              </a:defPPr>
              <a:lvl1pPr>
                <a:defRPr sz="1200" b="1">
                  <a:solidFill>
                    <a:srgbClr val="C00000"/>
                  </a:solidFill>
                </a:defRPr>
              </a:lvl1pPr>
            </a:lstStyle>
            <a:p>
              <a:pPr algn="ctr" defTabSz="914034" fontAlgn="ctr"/>
              <a:r>
                <a:rPr lang="en-US" b="0" dirty="0">
                  <a:solidFill>
                    <a:schemeClr val="bg2">
                      <a:lumMod val="50000"/>
                    </a:schemeClr>
                  </a:solidFill>
                  <a:latin typeface="Huawei Sans" panose="020C0503030203020204" pitchFamily="34" charset="0"/>
                </a:rPr>
                <a:t>Solution-level reliability + Cloud-level DR</a:t>
              </a:r>
            </a:p>
          </p:txBody>
        </p:sp>
        <p:sp>
          <p:nvSpPr>
            <p:cNvPr id="51" name="文本框 50"/>
            <p:cNvSpPr txBox="1"/>
            <p:nvPr/>
          </p:nvSpPr>
          <p:spPr>
            <a:xfrm>
              <a:off x="5407371" y="4807609"/>
              <a:ext cx="1776311" cy="253817"/>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a:solidFill>
                    <a:schemeClr val="bg2">
                      <a:lumMod val="50000"/>
                    </a:schemeClr>
                  </a:solidFill>
                  <a:latin typeface="Huawei Sans" panose="020C0503030203020204" pitchFamily="34" charset="0"/>
                </a:rPr>
                <a:t>PB-level to EB-level</a:t>
              </a:r>
            </a:p>
          </p:txBody>
        </p:sp>
        <p:sp>
          <p:nvSpPr>
            <p:cNvPr id="52" name="文本框 51"/>
            <p:cNvSpPr txBox="1"/>
            <p:nvPr/>
          </p:nvSpPr>
          <p:spPr>
            <a:xfrm>
              <a:off x="7438342" y="4527495"/>
              <a:ext cx="2029650" cy="338422"/>
            </a:xfrm>
            <a:prstGeom prst="rect">
              <a:avLst/>
            </a:prstGeom>
            <a:noFill/>
          </p:spPr>
          <p:txBody>
            <a:bodyPr wrap="square" rtlCol="0">
              <a:noAutofit/>
            </a:bodyPr>
            <a:lstStyle>
              <a:defPPr>
                <a:defRPr lang="en-US"/>
              </a:defPPr>
              <a:lvl1pPr algn="ctr" defTabSz="914400">
                <a:defRPr sz="1400" b="1">
                  <a:solidFill>
                    <a:prstClr val="black"/>
                  </a:solidFill>
                </a:defRPr>
              </a:lvl1pPr>
            </a:lstStyle>
            <a:p>
              <a:pPr fontAlgn="ctr"/>
              <a:r>
                <a:rPr lang="en-US" dirty="0">
                  <a:latin typeface="Huawei Sans" panose="020C0503030203020204" pitchFamily="34" charset="0"/>
                </a:rPr>
                <a:t>High performance </a:t>
              </a:r>
            </a:p>
          </p:txBody>
        </p:sp>
        <p:sp>
          <p:nvSpPr>
            <p:cNvPr id="53" name="文本框 52"/>
            <p:cNvSpPr txBox="1"/>
            <p:nvPr/>
          </p:nvSpPr>
          <p:spPr>
            <a:xfrm>
              <a:off x="7747449" y="4803705"/>
              <a:ext cx="1652542"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err="1">
                  <a:solidFill>
                    <a:schemeClr val="bg2">
                      <a:lumMod val="50000"/>
                    </a:schemeClr>
                  </a:solidFill>
                  <a:latin typeface="Huawei Sans" panose="020C0503030203020204" pitchFamily="34" charset="0"/>
                </a:rPr>
                <a:t>ms</a:t>
              </a:r>
              <a:r>
                <a:rPr lang="en-US" b="0" dirty="0">
                  <a:solidFill>
                    <a:schemeClr val="bg2">
                      <a:lumMod val="50000"/>
                    </a:schemeClr>
                  </a:solidFill>
                  <a:latin typeface="Huawei Sans" panose="020C0503030203020204" pitchFamily="34" charset="0"/>
                </a:rPr>
                <a:t>-level to µs-level</a:t>
              </a:r>
            </a:p>
          </p:txBody>
        </p:sp>
        <p:sp>
          <p:nvSpPr>
            <p:cNvPr id="54" name="梯形 53"/>
            <p:cNvSpPr/>
            <p:nvPr/>
          </p:nvSpPr>
          <p:spPr>
            <a:xfrm>
              <a:off x="2180785" y="5819122"/>
              <a:ext cx="8079073" cy="297887"/>
            </a:xfrm>
            <a:prstGeom prst="trapezoid">
              <a:avLst>
                <a:gd name="adj" fmla="val 52494"/>
              </a:avLst>
            </a:prstGeom>
            <a:solidFill>
              <a:srgbClr val="C00000">
                <a:alpha val="57000"/>
              </a:srgbClr>
            </a:solidFill>
            <a:ln w="9525" cap="flat" cmpd="sng" algn="ctr">
              <a:no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200" b="1" dirty="0">
                  <a:solidFill>
                    <a:prstClr val="white"/>
                  </a:solidFill>
                  <a:latin typeface="Huawei Sans" panose="020C0503030203020204" pitchFamily="34" charset="0"/>
                </a:rPr>
                <a:t>Minimum cost and maximum value for per-bit data</a:t>
              </a:r>
            </a:p>
          </p:txBody>
        </p:sp>
        <p:sp>
          <p:nvSpPr>
            <p:cNvPr id="56" name="梯形 55"/>
            <p:cNvSpPr/>
            <p:nvPr/>
          </p:nvSpPr>
          <p:spPr>
            <a:xfrm>
              <a:off x="4139273" y="2343474"/>
              <a:ext cx="4148728" cy="297887"/>
            </a:xfrm>
            <a:prstGeom prst="trapezoid">
              <a:avLst>
                <a:gd name="adj" fmla="val 60430"/>
              </a:avLst>
            </a:prstGeom>
            <a:gradFill rotWithShape="1">
              <a:gsLst>
                <a:gs pos="0">
                  <a:srgbClr val="008EAA">
                    <a:shade val="51000"/>
                    <a:satMod val="130000"/>
                    <a:alpha val="57000"/>
                  </a:srgbClr>
                </a:gs>
                <a:gs pos="80000">
                  <a:srgbClr val="008EAA">
                    <a:shade val="93000"/>
                    <a:satMod val="130000"/>
                  </a:srgbClr>
                </a:gs>
                <a:gs pos="100000">
                  <a:srgbClr val="008EAA">
                    <a:shade val="94000"/>
                    <a:satMod val="135000"/>
                  </a:srgbClr>
                </a:gs>
              </a:gsLst>
              <a:lin ang="0" scaled="0"/>
            </a:gradFill>
            <a:ln w="9525" cap="flat" cmpd="sng" algn="ctr">
              <a:solidFill>
                <a:srgbClr val="008EAA">
                  <a:shade val="95000"/>
                  <a:satMod val="105000"/>
                </a:srgbClr>
              </a:solid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599" b="1" dirty="0">
                  <a:solidFill>
                    <a:schemeClr val="bg1"/>
                  </a:solidFill>
                  <a:latin typeface="Huawei Sans" panose="020C0503030203020204" pitchFamily="34" charset="0"/>
                </a:rPr>
                <a:t>Data convergence</a:t>
              </a:r>
            </a:p>
          </p:txBody>
        </p:sp>
        <p:cxnSp>
          <p:nvCxnSpPr>
            <p:cNvPr id="57" name="直接连接符 56"/>
            <p:cNvCxnSpPr/>
            <p:nvPr/>
          </p:nvCxnSpPr>
          <p:spPr>
            <a:xfrm flipH="1">
              <a:off x="6117324" y="2642745"/>
              <a:ext cx="16020" cy="178326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6411911" y="3777641"/>
              <a:ext cx="2198425"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Dedicated hardware and scale-out storage</a:t>
              </a:r>
            </a:p>
          </p:txBody>
        </p:sp>
        <p:sp>
          <p:nvSpPr>
            <p:cNvPr id="59" name="矩形 58"/>
            <p:cNvSpPr/>
            <p:nvPr/>
          </p:nvSpPr>
          <p:spPr>
            <a:xfrm>
              <a:off x="6404042" y="2032406"/>
              <a:ext cx="1274738"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AI in storage</a:t>
              </a:r>
            </a:p>
          </p:txBody>
        </p:sp>
        <p:sp>
          <p:nvSpPr>
            <p:cNvPr id="60" name="矩形 59"/>
            <p:cNvSpPr/>
            <p:nvPr/>
          </p:nvSpPr>
          <p:spPr>
            <a:xfrm>
              <a:off x="4746602" y="2048063"/>
              <a:ext cx="1335733"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Storage for AI</a:t>
              </a:r>
            </a:p>
          </p:txBody>
        </p:sp>
        <p:sp>
          <p:nvSpPr>
            <p:cNvPr id="61" name="文本框 60"/>
            <p:cNvSpPr txBox="1"/>
            <p:nvPr/>
          </p:nvSpPr>
          <p:spPr>
            <a:xfrm>
              <a:off x="3588451" y="3743961"/>
              <a:ext cx="2316302" cy="461485"/>
            </a:xfrm>
            <a:prstGeom prst="rect">
              <a:avLst/>
            </a:prstGeom>
            <a:noFill/>
          </p:spPr>
          <p:txBody>
            <a:bodyPr wrap="square" rtlCol="0">
              <a:noAutofit/>
            </a:bodyPr>
            <a:lstStyle>
              <a:defPPr>
                <a:defRPr lang="zh-CN"/>
              </a:defPPr>
              <a:lvl1pPr>
                <a:defRPr sz="1050" b="1">
                  <a:solidFill>
                    <a:srgbClr val="C00000"/>
                  </a:solidFill>
                </a:defRPr>
              </a:lvl1pPr>
            </a:lstStyle>
            <a:p>
              <a:pPr algn="ctr" defTabSz="914034" fontAlgn="ctr"/>
              <a:r>
                <a:rPr lang="en-US" sz="1200" b="0" dirty="0">
                  <a:solidFill>
                    <a:schemeClr val="bg2">
                      <a:lumMod val="50000"/>
                    </a:schemeClr>
                  </a:solidFill>
                  <a:latin typeface="Huawei Sans" panose="020C0503030203020204" pitchFamily="34" charset="0"/>
                </a:rPr>
                <a:t>Multi-service convergence (block, file, and object)</a:t>
              </a:r>
            </a:p>
            <a:p>
              <a:pPr algn="ctr" defTabSz="914034" fontAlgn="ctr"/>
              <a:endParaRPr lang="en-US" altLang="zh-CN" sz="1200" b="0" dirty="0">
                <a:solidFill>
                  <a:schemeClr val="bg2">
                    <a:lumMod val="50000"/>
                  </a:schemeClr>
                </a:solidFill>
                <a:latin typeface="Huawei Sans" panose="020C0503030203020204" pitchFamily="34" charset="0"/>
                <a:sym typeface="Wingdings" panose="05000000000000000000" pitchFamily="2" charset="2"/>
              </a:endParaRPr>
            </a:p>
          </p:txBody>
        </p:sp>
        <p:sp>
          <p:nvSpPr>
            <p:cNvPr id="62" name="文本框 61"/>
            <p:cNvSpPr txBox="1"/>
            <p:nvPr/>
          </p:nvSpPr>
          <p:spPr>
            <a:xfrm>
              <a:off x="4348461" y="2923497"/>
              <a:ext cx="1387074" cy="276891"/>
            </a:xfrm>
            <a:prstGeom prst="rect">
              <a:avLst/>
            </a:prstGeom>
            <a:noFill/>
          </p:spPr>
          <p:txBody>
            <a:bodyPr wrap="square" rtlCol="0">
              <a:noAutofit/>
            </a:bodyPr>
            <a:lstStyle>
              <a:defPPr>
                <a:defRPr lang="zh-CN"/>
              </a:defPPr>
              <a:lvl1pPr>
                <a:defRPr sz="1200" b="1">
                  <a:solidFill>
                    <a:srgbClr val="C00000"/>
                  </a:solidFill>
                  <a:latin typeface="+mn-ea"/>
                </a:defRPr>
              </a:lvl1pPr>
            </a:lstStyle>
            <a:p>
              <a:pPr algn="ctr" defTabSz="914034" fontAlgn="ctr"/>
              <a:r>
                <a:rPr lang="en-US" b="0" dirty="0">
                  <a:solidFill>
                    <a:schemeClr val="bg2">
                      <a:lumMod val="50000"/>
                    </a:schemeClr>
                  </a:solidFill>
                  <a:latin typeface="Huawei Sans" panose="020C0503030203020204" pitchFamily="34" charset="0"/>
                </a:rPr>
                <a:t>Convergence of SAN and NAS</a:t>
              </a:r>
            </a:p>
          </p:txBody>
        </p:sp>
        <p:sp>
          <p:nvSpPr>
            <p:cNvPr id="63" name="矩形 62"/>
            <p:cNvSpPr/>
            <p:nvPr/>
          </p:nvSpPr>
          <p:spPr>
            <a:xfrm>
              <a:off x="7562846" y="5018303"/>
              <a:ext cx="2001845"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Intelligent </a:t>
              </a:r>
              <a:r>
                <a:rPr lang="en-US" altLang="zh-CN" sz="1200" dirty="0">
                  <a:solidFill>
                    <a:schemeClr val="bg2">
                      <a:lumMod val="50000"/>
                    </a:schemeClr>
                  </a:solidFill>
                  <a:latin typeface="Huawei Sans" panose="020C0503030203020204" pitchFamily="34" charset="0"/>
                </a:rPr>
                <a:t>distributed</a:t>
              </a:r>
              <a:r>
                <a:rPr lang="en-US" sz="1200" dirty="0">
                  <a:solidFill>
                    <a:schemeClr val="bg2">
                      <a:lumMod val="50000"/>
                    </a:schemeClr>
                  </a:solidFill>
                  <a:latin typeface="Huawei Sans" panose="020C0503030203020204" pitchFamily="34" charset="0"/>
                </a:rPr>
                <a:t> cache</a:t>
              </a:r>
            </a:p>
          </p:txBody>
        </p:sp>
        <p:sp>
          <p:nvSpPr>
            <p:cNvPr id="64" name="矩形 63"/>
            <p:cNvSpPr/>
            <p:nvPr/>
          </p:nvSpPr>
          <p:spPr>
            <a:xfrm>
              <a:off x="2833236" y="5084415"/>
              <a:ext cx="2122785"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System-level of 99.999%</a:t>
              </a:r>
            </a:p>
          </p:txBody>
        </p:sp>
        <p:sp>
          <p:nvSpPr>
            <p:cNvPr id="66" name="矩形 65"/>
            <p:cNvSpPr/>
            <p:nvPr/>
          </p:nvSpPr>
          <p:spPr>
            <a:xfrm>
              <a:off x="2818325" y="4836270"/>
              <a:ext cx="2263333"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sym typeface="+mn-lt"/>
                </a:rPr>
                <a:t>Device-level of 99.99999%</a:t>
              </a:r>
            </a:p>
          </p:txBody>
        </p:sp>
        <p:sp>
          <p:nvSpPr>
            <p:cNvPr id="67" name="矩形 66"/>
            <p:cNvSpPr/>
            <p:nvPr/>
          </p:nvSpPr>
          <p:spPr>
            <a:xfrm>
              <a:off x="7745054" y="5380476"/>
              <a:ext cx="1830246" cy="276891"/>
            </a:xfrm>
            <a:prstGeom prst="rect">
              <a:avLst/>
            </a:prstGeom>
            <a:noFill/>
          </p:spPr>
          <p:txBody>
            <a:bodyPr wrap="square" rtlCol="0">
              <a:noAutofit/>
            </a:bodyPr>
            <a:lstStyle/>
            <a:p>
              <a:pPr algn="ctr" defTabSz="914034" fontAlgn="ctr"/>
              <a:r>
                <a:rPr lang="en-US" sz="1200" dirty="0">
                  <a:solidFill>
                    <a:schemeClr val="bg2">
                      <a:lumMod val="50000"/>
                    </a:schemeClr>
                  </a:solidFill>
                  <a:latin typeface="Huawei Sans" panose="020C0503030203020204" pitchFamily="34" charset="0"/>
                </a:rPr>
                <a:t>High-speed protocols and algorithms</a:t>
              </a:r>
            </a:p>
          </p:txBody>
        </p:sp>
        <p:sp>
          <p:nvSpPr>
            <p:cNvPr id="68" name="文本框 67"/>
            <p:cNvSpPr txBox="1"/>
            <p:nvPr/>
          </p:nvSpPr>
          <p:spPr>
            <a:xfrm>
              <a:off x="6082335" y="2963125"/>
              <a:ext cx="2465080"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Simplified protocol stack and data-storage convergence</a:t>
              </a:r>
            </a:p>
          </p:txBody>
        </p:sp>
        <p:sp>
          <p:nvSpPr>
            <p:cNvPr id="69" name="文本框 68"/>
            <p:cNvSpPr txBox="1"/>
            <p:nvPr/>
          </p:nvSpPr>
          <p:spPr>
            <a:xfrm>
              <a:off x="6247743" y="3382033"/>
              <a:ext cx="2572681" cy="276891"/>
            </a:xfrm>
            <a:prstGeom prst="rect">
              <a:avLst/>
            </a:prstGeom>
            <a:noFill/>
          </p:spPr>
          <p:txBody>
            <a:bodyPr wrap="square" rtlCol="0">
              <a:noAutofit/>
            </a:bodyPr>
            <a:lstStyle>
              <a:defPPr>
                <a:defRPr lang="en-US"/>
              </a:defPPr>
              <a:lvl1pPr defTabSz="914400">
                <a:defRPr sz="1200" b="1">
                  <a:solidFill>
                    <a:srgbClr val="C00000"/>
                  </a:solidFill>
                  <a:latin typeface="+mn-ea"/>
                </a:defRPr>
              </a:lvl1pPr>
            </a:lstStyle>
            <a:p>
              <a:pPr algn="ctr" fontAlgn="ctr"/>
              <a:r>
                <a:rPr lang="en-US" b="0" dirty="0">
                  <a:solidFill>
                    <a:schemeClr val="bg2">
                      <a:lumMod val="50000"/>
                    </a:schemeClr>
                  </a:solidFill>
                  <a:latin typeface="Huawei Sans" panose="020C0503030203020204" pitchFamily="34" charset="0"/>
                </a:rPr>
                <a:t>Compute-storage collaboration, on-demand capacity expansion</a:t>
              </a:r>
            </a:p>
          </p:txBody>
        </p:sp>
        <p:sp>
          <p:nvSpPr>
            <p:cNvPr id="70" name="矩形 69"/>
            <p:cNvSpPr/>
            <p:nvPr/>
          </p:nvSpPr>
          <p:spPr>
            <a:xfrm>
              <a:off x="4956021" y="1615053"/>
              <a:ext cx="2440741" cy="338422"/>
            </a:xfrm>
            <a:prstGeom prst="rect">
              <a:avLst/>
            </a:prstGeom>
          </p:spPr>
          <p:txBody>
            <a:bodyPr wrap="square">
              <a:noAutofit/>
            </a:bodyPr>
            <a:lstStyle/>
            <a:p>
              <a:pPr algn="ctr" fontAlgn="ctr"/>
              <a:r>
                <a:rPr lang="en-US" sz="1400" b="1" dirty="0">
                  <a:latin typeface="Huawei Sans" panose="020C0503030203020204" pitchFamily="34" charset="0"/>
                </a:rPr>
                <a:t>Intelligent data lifecycle management</a:t>
              </a:r>
            </a:p>
          </p:txBody>
        </p:sp>
        <p:sp>
          <p:nvSpPr>
            <p:cNvPr id="55" name="梯形 54"/>
            <p:cNvSpPr/>
            <p:nvPr/>
          </p:nvSpPr>
          <p:spPr>
            <a:xfrm>
              <a:off x="3067502" y="4232186"/>
              <a:ext cx="6298284" cy="297887"/>
            </a:xfrm>
            <a:prstGeom prst="trapezoid">
              <a:avLst>
                <a:gd name="adj" fmla="val 60430"/>
              </a:avLst>
            </a:prstGeom>
            <a:gradFill rotWithShape="1">
              <a:gsLst>
                <a:gs pos="0">
                  <a:srgbClr val="008EAA">
                    <a:shade val="51000"/>
                    <a:satMod val="130000"/>
                    <a:alpha val="70000"/>
                  </a:srgbClr>
                </a:gs>
                <a:gs pos="80000">
                  <a:srgbClr val="008EAA">
                    <a:shade val="93000"/>
                    <a:satMod val="130000"/>
                  </a:srgbClr>
                </a:gs>
                <a:gs pos="100000">
                  <a:srgbClr val="008EAA">
                    <a:shade val="94000"/>
                    <a:satMod val="135000"/>
                  </a:srgbClr>
                </a:gs>
              </a:gsLst>
              <a:lin ang="0" scaled="0"/>
            </a:gradFill>
            <a:ln w="9525" cap="flat" cmpd="sng" algn="ctr">
              <a:solidFill>
                <a:srgbClr val="008EAA">
                  <a:shade val="95000"/>
                  <a:satMod val="105000"/>
                </a:srgbClr>
              </a:solidFill>
              <a:prstDash val="solid"/>
              <a:headEnd/>
              <a:tailEnd/>
            </a:ln>
            <a:effectLst/>
          </p:spPr>
          <p:txBody>
            <a:bodyPr wrap="square" lIns="162452" tIns="81227" rIns="162452" bIns="81227" anchor="ctr">
              <a:noAutofit/>
            </a:bodyPr>
            <a:lstStyle/>
            <a:p>
              <a:pPr algn="ctr" defTabSz="914034" fontAlgn="ctr">
                <a:spcBef>
                  <a:spcPct val="0"/>
                </a:spcBef>
                <a:spcAft>
                  <a:spcPct val="0"/>
                </a:spcAft>
              </a:pPr>
              <a:r>
                <a:rPr lang="en-US" sz="1399" b="1" dirty="0">
                  <a:solidFill>
                    <a:prstClr val="white"/>
                  </a:solidFill>
                  <a:latin typeface="Huawei Sans" panose="020C0503030203020204" pitchFamily="34" charset="0"/>
                </a:rPr>
                <a:t>Hardware + Algorithm + Architecture = Efficient storage</a:t>
              </a:r>
            </a:p>
          </p:txBody>
        </p:sp>
      </p:grpSp>
    </p:spTree>
    <p:extLst>
      <p:ext uri="{BB962C8B-B14F-4D97-AF65-F5344CB8AC3E}">
        <p14:creationId xmlns:p14="http://schemas.microsoft.com/office/powerpoint/2010/main" val="23084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a:xfrm>
            <a:off x="1019174" y="1844675"/>
            <a:ext cx="10153651" cy="2717051"/>
          </a:xfrm>
        </p:spPr>
        <p:txBody>
          <a:bodyPr/>
          <a:lstStyle/>
          <a:p>
            <a:r>
              <a:rPr lang="en-US" altLang="zh-CN" dirty="0"/>
              <a:t>On completion of this course, you will be able to understand: </a:t>
            </a:r>
          </a:p>
          <a:p>
            <a:pPr lvl="1"/>
            <a:r>
              <a:rPr lang="en-US" dirty="0"/>
              <a:t>Definitions of information and data</a:t>
            </a:r>
          </a:p>
          <a:p>
            <a:pPr lvl="1"/>
            <a:r>
              <a:rPr lang="en-US" dirty="0"/>
              <a:t>Concept of data storage</a:t>
            </a:r>
          </a:p>
          <a:p>
            <a:pPr lvl="1"/>
            <a:r>
              <a:rPr lang="en-US" altLang="zh-CN" dirty="0"/>
              <a:t>Development </a:t>
            </a:r>
            <a:r>
              <a:rPr lang="en-US" dirty="0"/>
              <a:t>history of data storage</a:t>
            </a:r>
          </a:p>
          <a:p>
            <a:pPr lvl="1"/>
            <a:r>
              <a:rPr lang="en-US" dirty="0"/>
              <a:t>Development trend of data storage products</a:t>
            </a:r>
          </a:p>
        </p:txBody>
      </p:sp>
    </p:spTree>
    <p:extLst>
      <p:ext uri="{BB962C8B-B14F-4D97-AF65-F5344CB8AC3E}">
        <p14:creationId xmlns:p14="http://schemas.microsoft.com/office/powerpoint/2010/main" val="3312486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Data Storage Trend</a:t>
            </a:r>
            <a:endParaRPr lang="en-US" dirty="0"/>
          </a:p>
        </p:txBody>
      </p:sp>
      <p:sp>
        <p:nvSpPr>
          <p:cNvPr id="183" name="文本框 182"/>
          <p:cNvSpPr txBox="1"/>
          <p:nvPr/>
        </p:nvSpPr>
        <p:spPr>
          <a:xfrm>
            <a:off x="6842089" y="5685753"/>
            <a:ext cx="998494" cy="477277"/>
          </a:xfrm>
          <a:prstGeom prst="rect">
            <a:avLst/>
          </a:prstGeom>
          <a:noFill/>
        </p:spPr>
        <p:txBody>
          <a:bodyPr wrap="square" rtlCol="0">
            <a:noAutofit/>
          </a:bodyPr>
          <a:lstStyle/>
          <a:p>
            <a:pPr algn="ctr" fontAlgn="ctr"/>
            <a:endParaRPr lang="en-US" sz="1200" dirty="0">
              <a:latin typeface="Huawei Sans" panose="020C0503030203020204" pitchFamily="34" charset="0"/>
            </a:endParaRPr>
          </a:p>
        </p:txBody>
      </p:sp>
      <p:grpSp>
        <p:nvGrpSpPr>
          <p:cNvPr id="7" name="组合 6"/>
          <p:cNvGrpSpPr/>
          <p:nvPr/>
        </p:nvGrpSpPr>
        <p:grpSpPr>
          <a:xfrm>
            <a:off x="850055" y="1203269"/>
            <a:ext cx="10566328" cy="4656568"/>
            <a:chOff x="850055" y="1345509"/>
            <a:chExt cx="10566328" cy="4656568"/>
          </a:xfrm>
        </p:grpSpPr>
        <p:cxnSp>
          <p:nvCxnSpPr>
            <p:cNvPr id="99" name="直接连接符 98"/>
            <p:cNvCxnSpPr/>
            <p:nvPr/>
          </p:nvCxnSpPr>
          <p:spPr>
            <a:xfrm>
              <a:off x="2302856" y="1345510"/>
              <a:ext cx="0" cy="46565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2881034" y="5257182"/>
              <a:ext cx="1381634"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HDD</a:t>
              </a:r>
            </a:p>
          </p:txBody>
        </p:sp>
        <p:sp>
          <p:nvSpPr>
            <p:cNvPr id="188" name="文本框 187"/>
            <p:cNvSpPr txBox="1"/>
            <p:nvPr/>
          </p:nvSpPr>
          <p:spPr>
            <a:xfrm>
              <a:off x="5098818" y="5252747"/>
              <a:ext cx="2124782"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SSD</a:t>
              </a:r>
            </a:p>
          </p:txBody>
        </p:sp>
        <p:cxnSp>
          <p:nvCxnSpPr>
            <p:cNvPr id="209" name="直接连接符 208"/>
            <p:cNvCxnSpPr/>
            <p:nvPr/>
          </p:nvCxnSpPr>
          <p:spPr>
            <a:xfrm>
              <a:off x="4830245" y="1345509"/>
              <a:ext cx="7946" cy="464795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6768651" y="1345510"/>
              <a:ext cx="24877" cy="46565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555791" y="4083777"/>
              <a:ext cx="2115049" cy="261396"/>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x86</a:t>
              </a:r>
            </a:p>
          </p:txBody>
        </p:sp>
        <p:sp>
          <p:nvSpPr>
            <p:cNvPr id="221" name="文本框 220"/>
            <p:cNvSpPr txBox="1"/>
            <p:nvPr/>
          </p:nvSpPr>
          <p:spPr>
            <a:xfrm>
              <a:off x="4617876" y="4719775"/>
              <a:ext cx="2368195" cy="243042"/>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IP</a:t>
              </a:r>
            </a:p>
          </p:txBody>
        </p:sp>
        <p:sp>
          <p:nvSpPr>
            <p:cNvPr id="222" name="文本框 221"/>
            <p:cNvSpPr txBox="1"/>
            <p:nvPr/>
          </p:nvSpPr>
          <p:spPr>
            <a:xfrm>
              <a:off x="5083382" y="3970948"/>
              <a:ext cx="1309936" cy="271722"/>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p>
              <a:pPr algn="ctr" defTabSz="914034" fontAlgn="ctr">
                <a:spcBef>
                  <a:spcPct val="0"/>
                </a:spcBef>
                <a:spcAft>
                  <a:spcPct val="0"/>
                </a:spcAft>
                <a:defRPr/>
              </a:pPr>
              <a:r>
                <a:rPr lang="en-US" sz="1200" dirty="0">
                  <a:solidFill>
                    <a:prstClr val="black"/>
                  </a:solidFill>
                  <a:latin typeface="Huawei Sans" panose="020C0503030203020204" pitchFamily="34" charset="0"/>
                </a:rPr>
                <a:t>VM</a:t>
              </a:r>
            </a:p>
          </p:txBody>
        </p:sp>
        <p:sp>
          <p:nvSpPr>
            <p:cNvPr id="223" name="文本框 222"/>
            <p:cNvSpPr txBox="1"/>
            <p:nvPr/>
          </p:nvSpPr>
          <p:spPr>
            <a:xfrm>
              <a:off x="2388380" y="4751003"/>
              <a:ext cx="673634" cy="333500"/>
            </a:xfrm>
            <a:prstGeom prst="rect">
              <a:avLst/>
            </a:prstGeom>
            <a:solidFill>
              <a:schemeClr val="bg1">
                <a:lumMod val="95000"/>
              </a:schemeClr>
            </a:solidFill>
            <a:ln>
              <a:solidFill>
                <a:schemeClr val="tx1">
                  <a:lumMod val="90000"/>
                  <a:lumOff val="10000"/>
                </a:schemeClr>
              </a:solidFill>
              <a:prstDash val="dash"/>
            </a:ln>
          </p:spPr>
          <p:txBody>
            <a:bodyPr wrap="square" rtlCol="0">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FC</a:t>
              </a:r>
            </a:p>
          </p:txBody>
        </p:sp>
        <p:sp>
          <p:nvSpPr>
            <p:cNvPr id="224" name="文本框 223"/>
            <p:cNvSpPr txBox="1"/>
            <p:nvPr/>
          </p:nvSpPr>
          <p:spPr>
            <a:xfrm>
              <a:off x="3890653" y="4757674"/>
              <a:ext cx="600417"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IB</a:t>
              </a:r>
            </a:p>
          </p:txBody>
        </p:sp>
        <p:sp>
          <p:nvSpPr>
            <p:cNvPr id="225" name="文本框 224"/>
            <p:cNvSpPr txBox="1"/>
            <p:nvPr/>
          </p:nvSpPr>
          <p:spPr>
            <a:xfrm>
              <a:off x="3163431" y="4751003"/>
              <a:ext cx="600417" cy="333500"/>
            </a:xfrm>
            <a:prstGeom prst="rect">
              <a:avLst/>
            </a:prstGeom>
            <a:solidFill>
              <a:schemeClr val="bg1">
                <a:lumMod val="95000"/>
              </a:schemeClr>
            </a:solidFill>
            <a:ln>
              <a:solidFill>
                <a:schemeClr val="tx1">
                  <a:lumMod val="90000"/>
                  <a:lumOff val="10000"/>
                </a:schemeClr>
              </a:solidFill>
              <a:prstDash val="dash"/>
            </a:ln>
          </p:spPr>
          <p:txBody>
            <a:bodyPr wrap="square" rtlCol="0" anchor="ctr">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2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dirty="0">
                  <a:latin typeface="Huawei Sans" panose="020C0503030203020204" pitchFamily="34" charset="0"/>
                  <a:ea typeface="+mn-ea"/>
                </a:rPr>
                <a:t>SAS</a:t>
              </a:r>
            </a:p>
          </p:txBody>
        </p:sp>
        <p:sp>
          <p:nvSpPr>
            <p:cNvPr id="231" name="文本框 230"/>
            <p:cNvSpPr txBox="1"/>
            <p:nvPr/>
          </p:nvSpPr>
          <p:spPr>
            <a:xfrm>
              <a:off x="3437074" y="1935176"/>
              <a:ext cx="1164709" cy="477277"/>
            </a:xfrm>
            <a:prstGeom prst="rect">
              <a:avLst/>
            </a:prstGeom>
            <a:noFill/>
          </p:spPr>
          <p:txBody>
            <a:bodyPr wrap="square" rtlCol="0">
              <a:noAutofit/>
            </a:bodyPr>
            <a:lstStyle/>
            <a:p>
              <a:pPr fontAlgn="ctr"/>
              <a:r>
                <a:rPr lang="en-US" sz="1200" dirty="0">
                  <a:latin typeface="Huawei Sans" panose="020C0503030203020204" pitchFamily="34" charset="0"/>
                </a:rPr>
                <a:t>Database applications</a:t>
              </a:r>
            </a:p>
          </p:txBody>
        </p:sp>
        <p:sp>
          <p:nvSpPr>
            <p:cNvPr id="236" name="文本框 235"/>
            <p:cNvSpPr txBox="1"/>
            <p:nvPr/>
          </p:nvSpPr>
          <p:spPr>
            <a:xfrm>
              <a:off x="3712696" y="2951490"/>
              <a:ext cx="1101120" cy="421962"/>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fontAlgn="ctr">
                <a:lnSpc>
                  <a:spcPct val="100000"/>
                </a:lnSpc>
              </a:pPr>
              <a:r>
                <a:rPr lang="en-US" dirty="0">
                  <a:latin typeface="Huawei Sans" panose="020C0503030203020204" pitchFamily="34" charset="0"/>
                  <a:ea typeface="+mn-ea"/>
                </a:rPr>
                <a:t>Traditional external storage</a:t>
              </a:r>
            </a:p>
          </p:txBody>
        </p:sp>
        <p:pic>
          <p:nvPicPr>
            <p:cNvPr id="238" name="Picture 4" descr="internet cloud smaller"/>
            <p:cNvPicPr>
              <a:picLocks noChangeAspect="1" noChangeArrowheads="1"/>
            </p:cNvPicPr>
            <p:nvPr/>
          </p:nvPicPr>
          <p:blipFill>
            <a:blip r:embed="rId3">
              <a:extLst>
                <a:ext uri="{28A0092B-C50C-407E-A947-70E740481C1C}">
                  <a14:useLocalDpi xmlns:a14="http://schemas.microsoft.com/office/drawing/2010/main" val="0"/>
                </a:ext>
              </a:extLst>
            </a:blip>
            <a:srcRect l="2574" t="21933" r="5212" b="8420"/>
            <a:stretch>
              <a:fillRect/>
            </a:stretch>
          </p:blipFill>
          <p:spPr bwMode="auto">
            <a:xfrm>
              <a:off x="6109240" y="1643332"/>
              <a:ext cx="2169913" cy="802793"/>
            </a:xfrm>
            <a:prstGeom prst="rect">
              <a:avLst/>
            </a:prstGeom>
            <a:noFill/>
            <a:extLst>
              <a:ext uri="{909E8E84-426E-40DD-AFC4-6F175D3DCCD1}">
                <a14:hiddenFill xmlns:a14="http://schemas.microsoft.com/office/drawing/2010/main">
                  <a:solidFill>
                    <a:srgbClr val="FFFFFF"/>
                  </a:solidFill>
                </a14:hiddenFill>
              </a:ext>
            </a:extLst>
          </p:spPr>
        </p:pic>
        <p:sp>
          <p:nvSpPr>
            <p:cNvPr id="239" name="文本框 238"/>
            <p:cNvSpPr txBox="1"/>
            <p:nvPr/>
          </p:nvSpPr>
          <p:spPr>
            <a:xfrm>
              <a:off x="6641819" y="1976185"/>
              <a:ext cx="1011262" cy="421903"/>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algn="ctr" fontAlgn="ctr">
                <a:lnSpc>
                  <a:spcPct val="100000"/>
                </a:lnSpc>
              </a:pPr>
              <a:r>
                <a:rPr lang="en-US" dirty="0">
                  <a:latin typeface="Huawei Sans" panose="020C0503030203020204" pitchFamily="34" charset="0"/>
                  <a:ea typeface="+mn-ea"/>
                </a:rPr>
                <a:t>Cloud computing</a:t>
              </a:r>
            </a:p>
          </p:txBody>
        </p:sp>
        <p:sp>
          <p:nvSpPr>
            <p:cNvPr id="3" name="右箭头 2"/>
            <p:cNvSpPr/>
            <p:nvPr/>
          </p:nvSpPr>
          <p:spPr>
            <a:xfrm>
              <a:off x="2171474" y="3424597"/>
              <a:ext cx="550962" cy="403692"/>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sp>
          <p:nvSpPr>
            <p:cNvPr id="4" name="文本框 3"/>
            <p:cNvSpPr txBox="1"/>
            <p:nvPr/>
          </p:nvSpPr>
          <p:spPr>
            <a:xfrm>
              <a:off x="5775628" y="1431835"/>
              <a:ext cx="969772" cy="477277"/>
            </a:xfrm>
            <a:prstGeom prst="rect">
              <a:avLst/>
            </a:prstGeom>
            <a:noFill/>
          </p:spPr>
          <p:txBody>
            <a:bodyPr wrap="square" rtlCol="0">
              <a:noAutofit/>
            </a:bodyPr>
            <a:lstStyle/>
            <a:p>
              <a:pPr fontAlgn="ctr"/>
              <a:r>
                <a:rPr lang="en-US" altLang="zh-CN" sz="1200" dirty="0">
                  <a:solidFill>
                    <a:schemeClr val="tx1">
                      <a:lumMod val="95000"/>
                      <a:lumOff val="5000"/>
                    </a:schemeClr>
                  </a:solidFill>
                  <a:latin typeface="Huawei Sans" panose="020C0503030203020204" pitchFamily="34" charset="0"/>
                </a:rPr>
                <a:t>Scale-out</a:t>
              </a:r>
              <a:r>
                <a:rPr lang="en-US" sz="1200" dirty="0">
                  <a:latin typeface="Huawei Sans" panose="020C0503030203020204" pitchFamily="34" charset="0"/>
                </a:rPr>
                <a:t> storage</a:t>
              </a:r>
            </a:p>
          </p:txBody>
        </p:sp>
        <p:sp>
          <p:nvSpPr>
            <p:cNvPr id="5" name="文本框 4"/>
            <p:cNvSpPr txBox="1"/>
            <p:nvPr/>
          </p:nvSpPr>
          <p:spPr>
            <a:xfrm>
              <a:off x="5585274" y="2786574"/>
              <a:ext cx="1341862" cy="421962"/>
            </a:xfrm>
            <a:prstGeom prst="rect">
              <a:avLst/>
            </a:prstGeom>
            <a:noFill/>
          </p:spPr>
          <p:txBody>
            <a:bodyPr wrap="square" rtlCol="0">
              <a:noAutofit/>
            </a:bodyPr>
            <a:lstStyle>
              <a:defPPr>
                <a:defRPr lang="en-US"/>
              </a:defPPr>
              <a:lvl1pPr>
                <a:lnSpc>
                  <a:spcPts val="3440"/>
                </a:lnSpc>
                <a:defRPr sz="1200">
                  <a:latin typeface="Microsoft YaHei" panose="020B0503020204020204" pitchFamily="34" charset="-122"/>
                  <a:ea typeface="Microsoft YaHei" panose="020B0503020204020204" pitchFamily="34" charset="-122"/>
                </a:defRPr>
              </a:lvl1pPr>
            </a:lstStyle>
            <a:p>
              <a:pPr algn="ctr" fontAlgn="ctr">
                <a:lnSpc>
                  <a:spcPct val="100000"/>
                </a:lnSpc>
              </a:pPr>
              <a:r>
                <a:rPr lang="en-US" dirty="0">
                  <a:latin typeface="Huawei Sans" panose="020C0503030203020204" pitchFamily="34" charset="0"/>
                  <a:ea typeface="+mn-ea"/>
                </a:rPr>
                <a:t>Hyper-converged infrastructure (HCI)</a:t>
              </a:r>
            </a:p>
          </p:txBody>
        </p:sp>
        <p:sp>
          <p:nvSpPr>
            <p:cNvPr id="53" name="文本框 52"/>
            <p:cNvSpPr txBox="1"/>
            <p:nvPr/>
          </p:nvSpPr>
          <p:spPr>
            <a:xfrm>
              <a:off x="850055" y="2354662"/>
              <a:ext cx="1327544" cy="2618079"/>
            </a:xfrm>
            <a:prstGeom prst="rect">
              <a:avLst/>
            </a:prstGeom>
            <a:solidFill>
              <a:schemeClr val="bg1">
                <a:lumMod val="95000"/>
              </a:schemeClr>
            </a:solidFill>
            <a:ln>
              <a:solidFill>
                <a:schemeClr val="tx1"/>
              </a:solidFill>
            </a:ln>
          </p:spPr>
          <p:txBody>
            <a:bodyPr wrap="square" rtlCol="0" anchor="ctr">
              <a:noAutofit/>
            </a:bodyPr>
            <a:lstStyle/>
            <a:p>
              <a:pPr defTabSz="914034" fontAlgn="ctr">
                <a:spcBef>
                  <a:spcPct val="0"/>
                </a:spcBef>
                <a:spcAft>
                  <a:spcPct val="0"/>
                </a:spcAft>
                <a:defRPr/>
              </a:pPr>
              <a:r>
                <a:rPr lang="en-US" sz="1200" b="1" dirty="0">
                  <a:solidFill>
                    <a:prstClr val="black"/>
                  </a:solidFill>
                  <a:latin typeface="Huawei Sans" panose="020C0503030203020204" pitchFamily="34" charset="0"/>
                </a:rPr>
                <a:t>Mainframe system</a:t>
              </a:r>
            </a:p>
            <a:p>
              <a:pPr defTabSz="914034" fontAlgn="ctr">
                <a:spcBef>
                  <a:spcPct val="0"/>
                </a:spcBef>
                <a:spcAft>
                  <a:spcPct val="0"/>
                </a:spcAft>
                <a:defRPr/>
              </a:pPr>
              <a:r>
                <a:rPr lang="en-US" sz="1100" dirty="0">
                  <a:solidFill>
                    <a:prstClr val="black"/>
                  </a:solidFill>
                  <a:latin typeface="Huawei Sans" panose="020C0503030203020204" pitchFamily="34" charset="0"/>
                </a:rPr>
                <a:t>Private software and hardware solutions with fully coupled compute, storage, and network resources, applicable only to large organizations</a:t>
              </a:r>
            </a:p>
          </p:txBody>
        </p:sp>
        <p:sp>
          <p:nvSpPr>
            <p:cNvPr id="81" name="右箭头 80"/>
            <p:cNvSpPr/>
            <p:nvPr/>
          </p:nvSpPr>
          <p:spPr>
            <a:xfrm>
              <a:off x="4596997" y="3405142"/>
              <a:ext cx="605827" cy="376074"/>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sp>
          <p:nvSpPr>
            <p:cNvPr id="82" name="右箭头 81"/>
            <p:cNvSpPr/>
            <p:nvPr/>
          </p:nvSpPr>
          <p:spPr>
            <a:xfrm>
              <a:off x="6599551" y="3396147"/>
              <a:ext cx="498028" cy="376074"/>
            </a:xfrm>
            <a:prstGeom prst="rightArrow">
              <a:avLst/>
            </a:prstGeom>
            <a:solidFill>
              <a:srgbClr val="FFFFFF">
                <a:lumMod val="75000"/>
              </a:srgbClr>
            </a:solidFill>
            <a:ln>
              <a:noFill/>
            </a:ln>
          </p:spPr>
          <p:txBody>
            <a:bodyPr vert="horz" wrap="square" lIns="96397" tIns="48199" rIns="96397" bIns="48199" numCol="1" anchor="t" anchorCtr="0" compatLnSpc="1">
              <a:noAutofit/>
            </a:bodyPr>
            <a:lstStyle/>
            <a:p>
              <a:pPr algn="just" defTabSz="914034" fontAlgn="ctr"/>
              <a:endParaRPr lang="en-US" altLang="zh-CN" sz="1799" kern="0" dirty="0">
                <a:solidFill>
                  <a:prstClr val="black"/>
                </a:solidFill>
                <a:latin typeface="Huawei Sans" panose="020C0503030203020204" pitchFamily="34" charset="0"/>
                <a:cs typeface="+mn-ea"/>
              </a:endParaRPr>
            </a:p>
          </p:txBody>
        </p:sp>
        <p:grpSp>
          <p:nvGrpSpPr>
            <p:cNvPr id="8" name="组合 7"/>
            <p:cNvGrpSpPr/>
            <p:nvPr/>
          </p:nvGrpSpPr>
          <p:grpSpPr>
            <a:xfrm>
              <a:off x="8389127" y="1787472"/>
              <a:ext cx="1683577" cy="1658919"/>
              <a:chOff x="3338574" y="1246540"/>
              <a:chExt cx="2466853" cy="2466153"/>
            </a:xfrm>
          </p:grpSpPr>
          <p:sp>
            <p:nvSpPr>
              <p:cNvPr id="104" name="椭圆 103"/>
              <p:cNvSpPr/>
              <p:nvPr/>
            </p:nvSpPr>
            <p:spPr>
              <a:xfrm>
                <a:off x="3563171" y="1471083"/>
                <a:ext cx="2017642" cy="2017071"/>
              </a:xfrm>
              <a:prstGeom prst="ellipse">
                <a:avLst/>
              </a:prstGeom>
              <a:gradFill>
                <a:gsLst>
                  <a:gs pos="51000">
                    <a:srgbClr val="0388EB">
                      <a:lumMod val="94000"/>
                    </a:srgbClr>
                  </a:gs>
                  <a:gs pos="2083">
                    <a:srgbClr val="0380DD"/>
                  </a:gs>
                  <a:gs pos="100000">
                    <a:srgbClr val="12D4CB">
                      <a:alpha val="83000"/>
                    </a:srgbClr>
                  </a:gs>
                </a:gsLst>
                <a:lin ang="10800000" scaled="1"/>
              </a:gradFill>
              <a:ln w="6350" cap="flat" cmpd="sng" algn="ctr">
                <a:noFill/>
                <a:prstDash val="solid"/>
                <a:miter lim="800000"/>
              </a:ln>
              <a:effectLst/>
            </p:spPr>
            <p:txBody>
              <a:bodyPr wrap="square" lIns="0" tIns="0" rIns="0" bIns="0" rtlCol="0" anchor="ctr">
                <a:noAutofit/>
              </a:bodyPr>
              <a:lstStyle/>
              <a:p>
                <a:pPr algn="ctr" defTabSz="309439" fontAlgn="ctr" hangingPunct="0">
                  <a:defRPr/>
                </a:pPr>
                <a:endParaRPr lang="en-US" altLang="zh-CN" sz="900" kern="0" spc="11" dirty="0">
                  <a:solidFill>
                    <a:prstClr val="white"/>
                  </a:solidFill>
                  <a:latin typeface="Huawei Sans" panose="020C0503030203020204" pitchFamily="34" charset="0"/>
                  <a:cs typeface="Arial Unicode MS"/>
                  <a:sym typeface="Helvetica Neue" panose="02000503000000020004"/>
                </a:endParaRPr>
              </a:p>
            </p:txBody>
          </p:sp>
          <p:sp>
            <p:nvSpPr>
              <p:cNvPr id="106" name="Freeform 32">
                <a:extLst>
                  <a:ext uri="{FF2B5EF4-FFF2-40B4-BE49-F238E27FC236}">
                    <a16:creationId xmlns:a16="http://schemas.microsoft.com/office/drawing/2014/main" id="{FD94108C-FE31-4BE8-89DE-525623D5845F}"/>
                  </a:ext>
                </a:extLst>
              </p:cNvPr>
              <p:cNvSpPr>
                <a:spLocks noEditPoints="1"/>
              </p:cNvSpPr>
              <p:nvPr/>
            </p:nvSpPr>
            <p:spPr bwMode="auto">
              <a:xfrm>
                <a:off x="3338574" y="1246540"/>
                <a:ext cx="2466853" cy="2466153"/>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6350">
                <a:noFill/>
                <a:round/>
                <a:headEnd/>
                <a:tailEnd/>
              </a:ln>
            </p:spPr>
            <p:txBody>
              <a:bodyPr vert="horz" wrap="square" lIns="49755" tIns="24877" rIns="49755" bIns="24877" numCol="1" anchor="t" anchorCtr="0" compatLnSpc="1">
                <a:prstTxWarp prst="textNoShape">
                  <a:avLst/>
                </a:prstTxWarp>
                <a:noAutofit/>
              </a:bodyPr>
              <a:lstStyle/>
              <a:p>
                <a:pPr defTabSz="685526" fontAlgn="ctr"/>
                <a:endParaRPr lang="en-US" altLang="zh-CN" sz="300" dirty="0">
                  <a:solidFill>
                    <a:srgbClr val="0070C0"/>
                  </a:solidFill>
                  <a:latin typeface="Huawei Sans" panose="020C0503030203020204" pitchFamily="34" charset="0"/>
                </a:endParaRPr>
              </a:p>
            </p:txBody>
          </p:sp>
        </p:grpSp>
        <p:sp>
          <p:nvSpPr>
            <p:cNvPr id="9" name="文本框 8"/>
            <p:cNvSpPr txBox="1"/>
            <p:nvPr/>
          </p:nvSpPr>
          <p:spPr>
            <a:xfrm>
              <a:off x="8563648" y="2138311"/>
              <a:ext cx="1334523" cy="870806"/>
            </a:xfrm>
            <a:prstGeom prst="rect">
              <a:avLst/>
            </a:prstGeom>
            <a:noFill/>
          </p:spPr>
          <p:txBody>
            <a:bodyPr wrap="square" rtlCol="0">
              <a:noAutofit/>
            </a:bodyPr>
            <a:lstStyle/>
            <a:p>
              <a:pPr algn="ctr" fontAlgn="ctr"/>
              <a:r>
                <a:rPr lang="en-US" dirty="0">
                  <a:solidFill>
                    <a:schemeClr val="bg1"/>
                  </a:solidFill>
                  <a:latin typeface="Huawei Sans" panose="020C0503030203020204" pitchFamily="34" charset="0"/>
                </a:rPr>
                <a:t>Storage in the intelligence era</a:t>
              </a:r>
            </a:p>
          </p:txBody>
        </p:sp>
        <p:sp>
          <p:nvSpPr>
            <p:cNvPr id="62" name="文本框 61"/>
            <p:cNvSpPr txBox="1"/>
            <p:nvPr/>
          </p:nvSpPr>
          <p:spPr>
            <a:xfrm>
              <a:off x="6450591" y="3959633"/>
              <a:ext cx="1491161" cy="271722"/>
            </a:xfrm>
            <a:prstGeom prst="rect">
              <a:avLst/>
            </a:prstGeom>
            <a:solidFill>
              <a:schemeClr val="accent2">
                <a:lumMod val="20000"/>
                <a:lumOff val="80000"/>
              </a:schemeClr>
            </a:solidFill>
            <a:ln>
              <a:solidFill>
                <a:schemeClr val="tx1">
                  <a:lumMod val="90000"/>
                  <a:lumOff val="10000"/>
                </a:schemeClr>
              </a:solidFill>
              <a:prstDash val="dash"/>
            </a:ln>
          </p:spPr>
          <p:txBody>
            <a:bodyPr wrap="square" rtlCol="0">
              <a:noAutofit/>
            </a:bodyPr>
            <a:lstStyle>
              <a:defPPr>
                <a:defRPr lang="en-US"/>
              </a:defPPr>
              <a:lvl1pPr marR="0" lvl="0" indent="0" algn="ctr" defTabSz="914400" fontAlgn="base">
                <a:lnSpc>
                  <a:spcPct val="100000"/>
                </a:lnSpc>
                <a:spcBef>
                  <a:spcPct val="0"/>
                </a:spcBef>
                <a:spcAft>
                  <a:spcPct val="0"/>
                </a:spcAft>
                <a:buClrTx/>
                <a:buSzTx/>
                <a:buFontTx/>
                <a:buNone/>
                <a:tabLst/>
                <a:defRPr kumimoji="0" sz="1300" b="1"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pPr fontAlgn="ctr"/>
              <a:r>
                <a:rPr lang="en-US" sz="1299" b="0" dirty="0">
                  <a:latin typeface="Huawei Sans" panose="020C0503030203020204" pitchFamily="34" charset="0"/>
                  <a:ea typeface="+mn-ea"/>
                </a:rPr>
                <a:t>Container</a:t>
              </a:r>
            </a:p>
          </p:txBody>
        </p:sp>
        <p:sp>
          <p:nvSpPr>
            <p:cNvPr id="66" name="椭圆 65"/>
            <p:cNvSpPr/>
            <p:nvPr/>
          </p:nvSpPr>
          <p:spPr>
            <a:xfrm>
              <a:off x="10269925" y="1870199"/>
              <a:ext cx="402894" cy="360068"/>
            </a:xfrm>
            <a:prstGeom prst="ellipse">
              <a:avLst/>
            </a:prstGeom>
            <a:solidFill>
              <a:srgbClr val="0090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68" name="椭圆 67"/>
            <p:cNvSpPr/>
            <p:nvPr/>
          </p:nvSpPr>
          <p:spPr>
            <a:xfrm>
              <a:off x="10312705" y="1904654"/>
              <a:ext cx="324561" cy="290063"/>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69" name="object 37"/>
            <p:cNvSpPr/>
            <p:nvPr/>
          </p:nvSpPr>
          <p:spPr>
            <a:xfrm>
              <a:off x="10396435" y="1980429"/>
              <a:ext cx="171251" cy="136363"/>
            </a:xfrm>
            <a:prstGeom prst="rect">
              <a:avLst/>
            </a:prstGeom>
            <a:blipFill>
              <a:blip r:embed="rId4"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sp>
          <p:nvSpPr>
            <p:cNvPr id="71" name="object 21"/>
            <p:cNvSpPr txBox="1"/>
            <p:nvPr/>
          </p:nvSpPr>
          <p:spPr>
            <a:xfrm>
              <a:off x="9981214" y="2221566"/>
              <a:ext cx="1001691" cy="421962"/>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400" b="0" dirty="0">
                  <a:latin typeface="Huawei Sans" panose="020C0503030203020204" pitchFamily="34" charset="0"/>
                  <a:ea typeface="+mn-ea"/>
                  <a:sym typeface="Arial" panose="020B0604020202020204" pitchFamily="34" charset="0"/>
                </a:rPr>
                <a:t>AI</a:t>
              </a:r>
            </a:p>
          </p:txBody>
        </p:sp>
        <p:sp>
          <p:nvSpPr>
            <p:cNvPr id="72" name="椭圆 71"/>
            <p:cNvSpPr/>
            <p:nvPr/>
          </p:nvSpPr>
          <p:spPr>
            <a:xfrm>
              <a:off x="7402004" y="2492948"/>
              <a:ext cx="365708" cy="365708"/>
            </a:xfrm>
            <a:prstGeom prst="ellipse">
              <a:avLst/>
            </a:prstGeom>
            <a:solidFill>
              <a:srgbClr val="0090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sp>
          <p:nvSpPr>
            <p:cNvPr id="74" name="椭圆 73"/>
            <p:cNvSpPr/>
            <p:nvPr/>
          </p:nvSpPr>
          <p:spPr>
            <a:xfrm>
              <a:off x="7437556" y="2528498"/>
              <a:ext cx="294606" cy="294606"/>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013" dirty="0">
                <a:latin typeface="Huawei Sans" panose="020C0503030203020204" pitchFamily="34" charset="0"/>
              </a:endParaRPr>
            </a:p>
          </p:txBody>
        </p:sp>
        <p:grpSp>
          <p:nvGrpSpPr>
            <p:cNvPr id="83" name="组合 82"/>
            <p:cNvGrpSpPr/>
            <p:nvPr/>
          </p:nvGrpSpPr>
          <p:grpSpPr>
            <a:xfrm>
              <a:off x="7512532" y="2622634"/>
              <a:ext cx="144655" cy="106591"/>
              <a:chOff x="6689881" y="5425930"/>
              <a:chExt cx="237182" cy="174771"/>
            </a:xfrm>
          </p:grpSpPr>
          <p:sp>
            <p:nvSpPr>
              <p:cNvPr id="84" name="object 40"/>
              <p:cNvSpPr/>
              <p:nvPr/>
            </p:nvSpPr>
            <p:spPr>
              <a:xfrm>
                <a:off x="6689881" y="5513016"/>
                <a:ext cx="52841" cy="87685"/>
              </a:xfrm>
              <a:custGeom>
                <a:avLst/>
                <a:gdLst/>
                <a:ahLst/>
                <a:cxnLst/>
                <a:rect l="l" t="t" r="r" b="b"/>
                <a:pathLst>
                  <a:path w="29210" h="52070">
                    <a:moveTo>
                      <a:pt x="29108" y="51714"/>
                    </a:moveTo>
                    <a:lnTo>
                      <a:pt x="0" y="51714"/>
                    </a:lnTo>
                    <a:lnTo>
                      <a:pt x="0" y="0"/>
                    </a:lnTo>
                    <a:lnTo>
                      <a:pt x="29108" y="0"/>
                    </a:lnTo>
                    <a:lnTo>
                      <a:pt x="29108" y="51714"/>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sp>
            <p:nvSpPr>
              <p:cNvPr id="98" name="object 41"/>
              <p:cNvSpPr/>
              <p:nvPr/>
            </p:nvSpPr>
            <p:spPr>
              <a:xfrm>
                <a:off x="6782032" y="5425930"/>
                <a:ext cx="52841" cy="174304"/>
              </a:xfrm>
              <a:custGeom>
                <a:avLst/>
                <a:gdLst/>
                <a:ahLst/>
                <a:cxnLst/>
                <a:rect l="l" t="t" r="r" b="b"/>
                <a:pathLst>
                  <a:path w="29210" h="103504">
                    <a:moveTo>
                      <a:pt x="29108" y="103428"/>
                    </a:moveTo>
                    <a:lnTo>
                      <a:pt x="0" y="103428"/>
                    </a:lnTo>
                    <a:lnTo>
                      <a:pt x="0" y="0"/>
                    </a:lnTo>
                    <a:lnTo>
                      <a:pt x="29108" y="0"/>
                    </a:lnTo>
                    <a:lnTo>
                      <a:pt x="29108" y="103428"/>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sp>
            <p:nvSpPr>
              <p:cNvPr id="101" name="object 42"/>
              <p:cNvSpPr/>
              <p:nvPr/>
            </p:nvSpPr>
            <p:spPr>
              <a:xfrm>
                <a:off x="6874222" y="5469857"/>
                <a:ext cx="52841" cy="130460"/>
              </a:xfrm>
              <a:custGeom>
                <a:avLst/>
                <a:gdLst/>
                <a:ahLst/>
                <a:cxnLst/>
                <a:rect l="l" t="t" r="r" b="b"/>
                <a:pathLst>
                  <a:path w="29210" h="77470">
                    <a:moveTo>
                      <a:pt x="29108" y="77342"/>
                    </a:moveTo>
                    <a:lnTo>
                      <a:pt x="0" y="77342"/>
                    </a:lnTo>
                    <a:lnTo>
                      <a:pt x="0" y="0"/>
                    </a:lnTo>
                    <a:lnTo>
                      <a:pt x="29108" y="0"/>
                    </a:lnTo>
                    <a:lnTo>
                      <a:pt x="29108" y="77342"/>
                    </a:lnTo>
                    <a:close/>
                  </a:path>
                </a:pathLst>
              </a:custGeom>
              <a:ln w="8204">
                <a:solidFill>
                  <a:srgbClr val="FFFFFF"/>
                </a:solidFill>
              </a:ln>
            </p:spPr>
            <p:txBody>
              <a:bodyPr wrap="square" lIns="0" tIns="0" rIns="0" bIns="0" rtlCol="0">
                <a:noAutofit/>
              </a:bodyPr>
              <a:lstStyle/>
              <a:p>
                <a:pPr fontAlgn="ctr"/>
                <a:endParaRPr lang="en-US" sz="4048" dirty="0">
                  <a:solidFill>
                    <a:schemeClr val="bg1"/>
                  </a:solidFill>
                  <a:latin typeface="Huawei Sans" panose="020C0503030203020204" pitchFamily="34" charset="0"/>
                  <a:sym typeface="Arial" panose="020B0604020202020204" pitchFamily="34" charset="0"/>
                </a:endParaRPr>
              </a:p>
            </p:txBody>
          </p:sp>
        </p:grpSp>
        <p:sp>
          <p:nvSpPr>
            <p:cNvPr id="102" name="object 21"/>
            <p:cNvSpPr txBox="1"/>
            <p:nvPr/>
          </p:nvSpPr>
          <p:spPr>
            <a:xfrm>
              <a:off x="7171720" y="2811422"/>
              <a:ext cx="866582"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sym typeface="Arial" panose="020B0604020202020204" pitchFamily="34" charset="0"/>
                </a:rPr>
                <a:t>Big data</a:t>
              </a:r>
            </a:p>
          </p:txBody>
        </p:sp>
        <p:sp>
          <p:nvSpPr>
            <p:cNvPr id="112" name="椭圆 111"/>
            <p:cNvSpPr/>
            <p:nvPr/>
          </p:nvSpPr>
          <p:spPr>
            <a:xfrm>
              <a:off x="7840122" y="1710470"/>
              <a:ext cx="365708" cy="365708"/>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3" name="椭圆 112"/>
            <p:cNvSpPr/>
            <p:nvPr/>
          </p:nvSpPr>
          <p:spPr>
            <a:xfrm>
              <a:off x="7875672" y="1746021"/>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4" name="object 36"/>
            <p:cNvSpPr/>
            <p:nvPr/>
          </p:nvSpPr>
          <p:spPr>
            <a:xfrm>
              <a:off x="7945999" y="1824972"/>
              <a:ext cx="153953" cy="136959"/>
            </a:xfrm>
            <a:prstGeom prst="rect">
              <a:avLst/>
            </a:prstGeom>
            <a:blipFill>
              <a:blip r:embed="rId5"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sp>
          <p:nvSpPr>
            <p:cNvPr id="6" name="文本框 5"/>
            <p:cNvSpPr txBox="1"/>
            <p:nvPr/>
          </p:nvSpPr>
          <p:spPr>
            <a:xfrm>
              <a:off x="7602707" y="2044413"/>
              <a:ext cx="994506" cy="421962"/>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err="1">
                  <a:latin typeface="Huawei Sans" panose="020C0503030203020204" pitchFamily="34" charset="0"/>
                  <a:ea typeface="+mn-ea"/>
                </a:rPr>
                <a:t>Blockchain</a:t>
              </a:r>
              <a:endParaRPr lang="en-US" sz="1200" b="0" dirty="0">
                <a:latin typeface="Huawei Sans" panose="020C0503030203020204" pitchFamily="34" charset="0"/>
                <a:ea typeface="+mn-ea"/>
              </a:endParaRPr>
            </a:p>
          </p:txBody>
        </p:sp>
        <p:sp>
          <p:nvSpPr>
            <p:cNvPr id="118" name="椭圆 117"/>
            <p:cNvSpPr/>
            <p:nvPr/>
          </p:nvSpPr>
          <p:spPr>
            <a:xfrm>
              <a:off x="6940058" y="1651395"/>
              <a:ext cx="365708" cy="365708"/>
            </a:xfrm>
            <a:prstGeom prst="ellipse">
              <a:avLst/>
            </a:prstGeom>
            <a:solidFill>
              <a:srgbClr val="12D4CB"/>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19" name="椭圆 118"/>
            <p:cNvSpPr/>
            <p:nvPr/>
          </p:nvSpPr>
          <p:spPr>
            <a:xfrm>
              <a:off x="6975610" y="1686947"/>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20" name="object 35"/>
            <p:cNvSpPr/>
            <p:nvPr/>
          </p:nvSpPr>
          <p:spPr>
            <a:xfrm>
              <a:off x="7036675" y="1782561"/>
              <a:ext cx="172477" cy="103632"/>
            </a:xfrm>
            <a:prstGeom prst="rect">
              <a:avLst/>
            </a:prstGeom>
            <a:blipFill>
              <a:blip r:embed="rId6"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grpSp>
          <p:nvGrpSpPr>
            <p:cNvPr id="10" name="组合 9"/>
            <p:cNvGrpSpPr/>
            <p:nvPr/>
          </p:nvGrpSpPr>
          <p:grpSpPr>
            <a:xfrm>
              <a:off x="9065546" y="3508521"/>
              <a:ext cx="365708" cy="365708"/>
              <a:chOff x="7790791" y="3136136"/>
              <a:chExt cx="405000" cy="405000"/>
            </a:xfrm>
          </p:grpSpPr>
          <p:sp>
            <p:nvSpPr>
              <p:cNvPr id="130" name="椭圆 129"/>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31" name="椭圆 130"/>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1" name="文本框 10"/>
            <p:cNvSpPr txBox="1"/>
            <p:nvPr/>
          </p:nvSpPr>
          <p:spPr>
            <a:xfrm>
              <a:off x="8788126" y="3795269"/>
              <a:ext cx="979357"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Tensor computing</a:t>
              </a:r>
            </a:p>
          </p:txBody>
        </p:sp>
        <p:grpSp>
          <p:nvGrpSpPr>
            <p:cNvPr id="134" name="组合 133"/>
            <p:cNvGrpSpPr/>
            <p:nvPr/>
          </p:nvGrpSpPr>
          <p:grpSpPr>
            <a:xfrm>
              <a:off x="10729079" y="3270215"/>
              <a:ext cx="365708" cy="365708"/>
              <a:chOff x="7790791" y="3136136"/>
              <a:chExt cx="405000" cy="405000"/>
            </a:xfrm>
          </p:grpSpPr>
          <p:sp>
            <p:nvSpPr>
              <p:cNvPr id="135" name="椭圆 134"/>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36" name="椭圆 135"/>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38" name="文本框 137"/>
            <p:cNvSpPr txBox="1"/>
            <p:nvPr/>
          </p:nvSpPr>
          <p:spPr>
            <a:xfrm>
              <a:off x="10437026" y="3588588"/>
              <a:ext cx="979357"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Brain-like computing</a:t>
              </a:r>
            </a:p>
          </p:txBody>
        </p:sp>
        <p:grpSp>
          <p:nvGrpSpPr>
            <p:cNvPr id="139" name="组合 138"/>
            <p:cNvGrpSpPr/>
            <p:nvPr/>
          </p:nvGrpSpPr>
          <p:grpSpPr>
            <a:xfrm>
              <a:off x="9825100" y="3416143"/>
              <a:ext cx="365708" cy="365708"/>
              <a:chOff x="7790791" y="3136136"/>
              <a:chExt cx="405000" cy="405000"/>
            </a:xfrm>
          </p:grpSpPr>
          <p:sp>
            <p:nvSpPr>
              <p:cNvPr id="140" name="椭圆 139"/>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41" name="椭圆 140"/>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43" name="文本框 142"/>
            <p:cNvSpPr txBox="1"/>
            <p:nvPr/>
          </p:nvSpPr>
          <p:spPr>
            <a:xfrm>
              <a:off x="9668618" y="3728527"/>
              <a:ext cx="926490"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Graph computing</a:t>
              </a:r>
            </a:p>
          </p:txBody>
        </p:sp>
        <p:grpSp>
          <p:nvGrpSpPr>
            <p:cNvPr id="144" name="组合 143"/>
            <p:cNvGrpSpPr/>
            <p:nvPr/>
          </p:nvGrpSpPr>
          <p:grpSpPr>
            <a:xfrm>
              <a:off x="8289612" y="3406513"/>
              <a:ext cx="365708" cy="365708"/>
              <a:chOff x="7790791" y="3136136"/>
              <a:chExt cx="405000" cy="405000"/>
            </a:xfrm>
          </p:grpSpPr>
          <p:sp>
            <p:nvSpPr>
              <p:cNvPr id="145" name="椭圆 144"/>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46" name="椭圆 145"/>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48" name="文本框 147"/>
            <p:cNvSpPr txBox="1"/>
            <p:nvPr/>
          </p:nvSpPr>
          <p:spPr>
            <a:xfrm>
              <a:off x="7883163" y="3738348"/>
              <a:ext cx="1137889"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DNA computing</a:t>
              </a:r>
            </a:p>
          </p:txBody>
        </p:sp>
        <p:sp>
          <p:nvSpPr>
            <p:cNvPr id="193" name="object 34"/>
            <p:cNvSpPr txBox="1"/>
            <p:nvPr/>
          </p:nvSpPr>
          <p:spPr>
            <a:xfrm>
              <a:off x="9927084" y="3217425"/>
              <a:ext cx="650148" cy="177238"/>
            </a:xfrm>
            <a:prstGeom prst="rect">
              <a:avLst/>
            </a:prstGeom>
            <a:noFill/>
          </p:spPr>
          <p:txBody>
            <a:bodyPr vert="horz" wrap="square" lIns="0" tIns="11426" rIns="0" bIns="0" rtlCol="0">
              <a:noAutofit/>
            </a:bodyPr>
            <a:lstStyle/>
            <a:p>
              <a:pPr marL="9521" algn="ctr" defTabSz="685526" fontAlgn="ctr">
                <a:spcBef>
                  <a:spcPts val="90"/>
                </a:spcBef>
              </a:pPr>
              <a:r>
                <a:rPr lang="en-US" sz="1200" dirty="0">
                  <a:solidFill>
                    <a:srgbClr val="EEECE1">
                      <a:lumMod val="25000"/>
                    </a:srgbClr>
                  </a:solidFill>
                  <a:latin typeface="Huawei Sans" panose="020C0503030203020204" pitchFamily="34" charset="0"/>
                  <a:cs typeface="Arial Unicode MS"/>
                  <a:sym typeface="Arial" panose="020B0604020202020204" pitchFamily="34" charset="0"/>
                </a:rPr>
                <a:t>5G</a:t>
              </a:r>
            </a:p>
          </p:txBody>
        </p:sp>
        <p:sp>
          <p:nvSpPr>
            <p:cNvPr id="194" name="椭圆 193"/>
            <p:cNvSpPr/>
            <p:nvPr/>
          </p:nvSpPr>
          <p:spPr>
            <a:xfrm>
              <a:off x="10069305" y="2818091"/>
              <a:ext cx="365708" cy="365708"/>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95" name="椭圆 194"/>
            <p:cNvSpPr/>
            <p:nvPr/>
          </p:nvSpPr>
          <p:spPr>
            <a:xfrm>
              <a:off x="10104855" y="2853642"/>
              <a:ext cx="294606" cy="294606"/>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196" name="object 44"/>
            <p:cNvSpPr/>
            <p:nvPr/>
          </p:nvSpPr>
          <p:spPr>
            <a:xfrm>
              <a:off x="10187597" y="2936176"/>
              <a:ext cx="129124" cy="129793"/>
            </a:xfrm>
            <a:prstGeom prst="rect">
              <a:avLst/>
            </a:prstGeom>
            <a:blipFill>
              <a:blip r:embed="rId7" cstate="print"/>
              <a:stretch>
                <a:fillRect/>
              </a:stretch>
            </a:blipFill>
          </p:spPr>
          <p:txBody>
            <a:bodyPr wrap="square" lIns="0" tIns="0" rIns="0" bIns="0" rtlCol="0">
              <a:noAutofit/>
            </a:bodyPr>
            <a:lstStyle/>
            <a:p>
              <a:pPr defTabSz="685526" fontAlgn="ctr"/>
              <a:endParaRPr lang="en-US" sz="4048" dirty="0">
                <a:solidFill>
                  <a:prstClr val="white"/>
                </a:solidFill>
                <a:latin typeface="Huawei Sans" panose="020C0503030203020204" pitchFamily="34" charset="0"/>
                <a:sym typeface="Arial" panose="020B0604020202020204" pitchFamily="34" charset="0"/>
              </a:endParaRPr>
            </a:p>
          </p:txBody>
        </p:sp>
        <p:grpSp>
          <p:nvGrpSpPr>
            <p:cNvPr id="110" name="组合 1003"/>
            <p:cNvGrpSpPr>
              <a:grpSpLocks/>
            </p:cNvGrpSpPr>
            <p:nvPr/>
          </p:nvGrpSpPr>
          <p:grpSpPr bwMode="auto">
            <a:xfrm>
              <a:off x="5354674" y="2801829"/>
              <a:ext cx="374650" cy="865188"/>
              <a:chOff x="8866188" y="2168525"/>
              <a:chExt cx="376238" cy="865188"/>
            </a:xfrm>
          </p:grpSpPr>
          <p:sp>
            <p:nvSpPr>
              <p:cNvPr id="111" name="Freeform 656"/>
              <p:cNvSpPr>
                <a:spLocks noEditPoints="1"/>
              </p:cNvSpPr>
              <p:nvPr/>
            </p:nvSpPr>
            <p:spPr bwMode="auto">
              <a:xfrm>
                <a:off x="8913813" y="2209800"/>
                <a:ext cx="282575" cy="174625"/>
              </a:xfrm>
              <a:custGeom>
                <a:avLst/>
                <a:gdLst>
                  <a:gd name="T0" fmla="*/ 2147483646 w 602"/>
                  <a:gd name="T1" fmla="*/ 2147483646 h 369"/>
                  <a:gd name="T2" fmla="*/ 2147483646 w 602"/>
                  <a:gd name="T3" fmla="*/ 2147483646 h 369"/>
                  <a:gd name="T4" fmla="*/ 2147483646 w 602"/>
                  <a:gd name="T5" fmla="*/ 2147483646 h 369"/>
                  <a:gd name="T6" fmla="*/ 2147483646 w 602"/>
                  <a:gd name="T7" fmla="*/ 2147483646 h 369"/>
                  <a:gd name="T8" fmla="*/ 2147483646 w 602"/>
                  <a:gd name="T9" fmla="*/ 2147483646 h 369"/>
                  <a:gd name="T10" fmla="*/ 2147483646 w 602"/>
                  <a:gd name="T11" fmla="*/ 2147483646 h 369"/>
                  <a:gd name="T12" fmla="*/ 2147483646 w 602"/>
                  <a:gd name="T13" fmla="*/ 2147483646 h 369"/>
                  <a:gd name="T14" fmla="*/ 2147483646 w 602"/>
                  <a:gd name="T15" fmla="*/ 2147483646 h 369"/>
                  <a:gd name="T16" fmla="*/ 2147483646 w 602"/>
                  <a:gd name="T17" fmla="*/ 2147483646 h 369"/>
                  <a:gd name="T18" fmla="*/ 2147483646 w 602"/>
                  <a:gd name="T19" fmla="*/ 2147483646 h 369"/>
                  <a:gd name="T20" fmla="*/ 2147483646 w 602"/>
                  <a:gd name="T21" fmla="*/ 2147483646 h 369"/>
                  <a:gd name="T22" fmla="*/ 2147483646 w 602"/>
                  <a:gd name="T23" fmla="*/ 2147483646 h 369"/>
                  <a:gd name="T24" fmla="*/ 2147483646 w 602"/>
                  <a:gd name="T25" fmla="*/ 2147483646 h 369"/>
                  <a:gd name="T26" fmla="*/ 2147483646 w 602"/>
                  <a:gd name="T27" fmla="*/ 2147483646 h 369"/>
                  <a:gd name="T28" fmla="*/ 2147483646 w 602"/>
                  <a:gd name="T29" fmla="*/ 2147483646 h 369"/>
                  <a:gd name="T30" fmla="*/ 0 w 602"/>
                  <a:gd name="T31" fmla="*/ 2147483646 h 369"/>
                  <a:gd name="T32" fmla="*/ 2147483646 w 602"/>
                  <a:gd name="T33" fmla="*/ 2147483646 h 369"/>
                  <a:gd name="T34" fmla="*/ 2147483646 w 602"/>
                  <a:gd name="T35" fmla="*/ 0 h 369"/>
                  <a:gd name="T36" fmla="*/ 2147483646 w 602"/>
                  <a:gd name="T37" fmla="*/ 2147483646 h 369"/>
                  <a:gd name="T38" fmla="*/ 2147483646 w 602"/>
                  <a:gd name="T39" fmla="*/ 2147483646 h 369"/>
                  <a:gd name="T40" fmla="*/ 2147483646 w 602"/>
                  <a:gd name="T41" fmla="*/ 2147483646 h 369"/>
                  <a:gd name="T42" fmla="*/ 2147483646 w 602"/>
                  <a:gd name="T43" fmla="*/ 2147483646 h 3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69"/>
                  <a:gd name="T68" fmla="*/ 602 w 602"/>
                  <a:gd name="T69" fmla="*/ 369 h 3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69">
                    <a:moveTo>
                      <a:pt x="287" y="31"/>
                    </a:moveTo>
                    <a:lnTo>
                      <a:pt x="287" y="31"/>
                    </a:lnTo>
                    <a:cubicBezTo>
                      <a:pt x="205" y="31"/>
                      <a:pt x="133" y="87"/>
                      <a:pt x="112" y="167"/>
                    </a:cubicBezTo>
                    <a:cubicBezTo>
                      <a:pt x="110" y="173"/>
                      <a:pt x="105" y="178"/>
                      <a:pt x="99" y="179"/>
                    </a:cubicBezTo>
                    <a:cubicBezTo>
                      <a:pt x="60" y="185"/>
                      <a:pt x="31" y="219"/>
                      <a:pt x="31" y="258"/>
                    </a:cubicBezTo>
                    <a:cubicBezTo>
                      <a:pt x="31" y="302"/>
                      <a:pt x="67" y="338"/>
                      <a:pt x="111" y="338"/>
                    </a:cubicBezTo>
                    <a:lnTo>
                      <a:pt x="509" y="338"/>
                    </a:lnTo>
                    <a:cubicBezTo>
                      <a:pt x="517" y="338"/>
                      <a:pt x="523" y="336"/>
                      <a:pt x="527" y="333"/>
                    </a:cubicBezTo>
                    <a:cubicBezTo>
                      <a:pt x="555" y="311"/>
                      <a:pt x="570" y="278"/>
                      <a:pt x="570" y="245"/>
                    </a:cubicBezTo>
                    <a:cubicBezTo>
                      <a:pt x="570" y="184"/>
                      <a:pt x="521" y="133"/>
                      <a:pt x="460" y="133"/>
                    </a:cubicBezTo>
                    <a:cubicBezTo>
                      <a:pt x="454" y="133"/>
                      <a:pt x="449" y="130"/>
                      <a:pt x="446" y="125"/>
                    </a:cubicBezTo>
                    <a:cubicBezTo>
                      <a:pt x="414" y="67"/>
                      <a:pt x="353" y="31"/>
                      <a:pt x="287" y="31"/>
                    </a:cubicBezTo>
                    <a:close/>
                    <a:moveTo>
                      <a:pt x="509" y="369"/>
                    </a:moveTo>
                    <a:lnTo>
                      <a:pt x="509" y="369"/>
                    </a:lnTo>
                    <a:lnTo>
                      <a:pt x="111" y="369"/>
                    </a:lnTo>
                    <a:cubicBezTo>
                      <a:pt x="50" y="369"/>
                      <a:pt x="0" y="319"/>
                      <a:pt x="0" y="258"/>
                    </a:cubicBezTo>
                    <a:cubicBezTo>
                      <a:pt x="0" y="207"/>
                      <a:pt x="35" y="162"/>
                      <a:pt x="84" y="150"/>
                    </a:cubicBezTo>
                    <a:cubicBezTo>
                      <a:pt x="112" y="61"/>
                      <a:pt x="194" y="0"/>
                      <a:pt x="287" y="0"/>
                    </a:cubicBezTo>
                    <a:cubicBezTo>
                      <a:pt x="362" y="0"/>
                      <a:pt x="430" y="39"/>
                      <a:pt x="469" y="102"/>
                    </a:cubicBezTo>
                    <a:cubicBezTo>
                      <a:pt x="543" y="107"/>
                      <a:pt x="602" y="170"/>
                      <a:pt x="602" y="245"/>
                    </a:cubicBezTo>
                    <a:cubicBezTo>
                      <a:pt x="602" y="288"/>
                      <a:pt x="582" y="329"/>
                      <a:pt x="547" y="357"/>
                    </a:cubicBezTo>
                    <a:cubicBezTo>
                      <a:pt x="537" y="365"/>
                      <a:pt x="524" y="369"/>
                      <a:pt x="509" y="3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5" name="Freeform 657"/>
              <p:cNvSpPr>
                <a:spLocks noEditPoints="1"/>
              </p:cNvSpPr>
              <p:nvPr/>
            </p:nvSpPr>
            <p:spPr bwMode="auto">
              <a:xfrm>
                <a:off x="8978900" y="2274888"/>
                <a:ext cx="69850" cy="46038"/>
              </a:xfrm>
              <a:custGeom>
                <a:avLst/>
                <a:gdLst>
                  <a:gd name="T0" fmla="*/ 2147483646 w 148"/>
                  <a:gd name="T1" fmla="*/ 2147483646 h 97"/>
                  <a:gd name="T2" fmla="*/ 2147483646 w 148"/>
                  <a:gd name="T3" fmla="*/ 2147483646 h 97"/>
                  <a:gd name="T4" fmla="*/ 2147483646 w 148"/>
                  <a:gd name="T5" fmla="*/ 2147483646 h 97"/>
                  <a:gd name="T6" fmla="*/ 2147483646 w 148"/>
                  <a:gd name="T7" fmla="*/ 2147483646 h 97"/>
                  <a:gd name="T8" fmla="*/ 2147483646 w 148"/>
                  <a:gd name="T9" fmla="*/ 2147483646 h 97"/>
                  <a:gd name="T10" fmla="*/ 2147483646 w 148"/>
                  <a:gd name="T11" fmla="*/ 2147483646 h 97"/>
                  <a:gd name="T12" fmla="*/ 2147483646 w 148"/>
                  <a:gd name="T13" fmla="*/ 2147483646 h 97"/>
                  <a:gd name="T14" fmla="*/ 2147483646 w 148"/>
                  <a:gd name="T15" fmla="*/ 2147483646 h 97"/>
                  <a:gd name="T16" fmla="*/ 0 w 148"/>
                  <a:gd name="T17" fmla="*/ 2147483646 h 97"/>
                  <a:gd name="T18" fmla="*/ 2147483646 w 148"/>
                  <a:gd name="T19" fmla="*/ 0 h 97"/>
                  <a:gd name="T20" fmla="*/ 2147483646 w 148"/>
                  <a:gd name="T21" fmla="*/ 2147483646 h 97"/>
                  <a:gd name="T22" fmla="*/ 2147483646 w 148"/>
                  <a:gd name="T23" fmla="*/ 214748364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97"/>
                  <a:gd name="T38" fmla="*/ 148 w 148"/>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97">
                    <a:moveTo>
                      <a:pt x="74" y="21"/>
                    </a:moveTo>
                    <a:lnTo>
                      <a:pt x="74" y="21"/>
                    </a:lnTo>
                    <a:cubicBezTo>
                      <a:pt x="42" y="21"/>
                      <a:pt x="20" y="35"/>
                      <a:pt x="20" y="49"/>
                    </a:cubicBezTo>
                    <a:cubicBezTo>
                      <a:pt x="20" y="62"/>
                      <a:pt x="42" y="77"/>
                      <a:pt x="74" y="77"/>
                    </a:cubicBezTo>
                    <a:cubicBezTo>
                      <a:pt x="105" y="77"/>
                      <a:pt x="127" y="62"/>
                      <a:pt x="127" y="49"/>
                    </a:cubicBezTo>
                    <a:cubicBezTo>
                      <a:pt x="127" y="35"/>
                      <a:pt x="105" y="21"/>
                      <a:pt x="74" y="21"/>
                    </a:cubicBezTo>
                    <a:close/>
                    <a:moveTo>
                      <a:pt x="74" y="97"/>
                    </a:moveTo>
                    <a:lnTo>
                      <a:pt x="74" y="97"/>
                    </a:lnTo>
                    <a:cubicBezTo>
                      <a:pt x="32" y="97"/>
                      <a:pt x="0" y="76"/>
                      <a:pt x="0" y="49"/>
                    </a:cubicBezTo>
                    <a:cubicBezTo>
                      <a:pt x="0" y="21"/>
                      <a:pt x="32" y="0"/>
                      <a:pt x="74" y="0"/>
                    </a:cubicBezTo>
                    <a:cubicBezTo>
                      <a:pt x="115" y="0"/>
                      <a:pt x="148" y="21"/>
                      <a:pt x="148" y="49"/>
                    </a:cubicBezTo>
                    <a:cubicBezTo>
                      <a:pt x="148" y="76"/>
                      <a:pt x="115" y="97"/>
                      <a:pt x="74" y="9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6" name="Freeform 658"/>
              <p:cNvSpPr>
                <a:spLocks noEditPoints="1"/>
              </p:cNvSpPr>
              <p:nvPr/>
            </p:nvSpPr>
            <p:spPr bwMode="auto">
              <a:xfrm>
                <a:off x="8978900" y="2293938"/>
                <a:ext cx="69850" cy="63500"/>
              </a:xfrm>
              <a:custGeom>
                <a:avLst/>
                <a:gdLst>
                  <a:gd name="T0" fmla="*/ 2147483646 w 148"/>
                  <a:gd name="T1" fmla="*/ 2147483646 h 136"/>
                  <a:gd name="T2" fmla="*/ 2147483646 w 148"/>
                  <a:gd name="T3" fmla="*/ 2147483646 h 136"/>
                  <a:gd name="T4" fmla="*/ 2147483646 w 148"/>
                  <a:gd name="T5" fmla="*/ 2147483646 h 136"/>
                  <a:gd name="T6" fmla="*/ 2147483646 w 148"/>
                  <a:gd name="T7" fmla="*/ 2147483646 h 136"/>
                  <a:gd name="T8" fmla="*/ 2147483646 w 148"/>
                  <a:gd name="T9" fmla="*/ 2147483646 h 136"/>
                  <a:gd name="T10" fmla="*/ 2147483646 w 148"/>
                  <a:gd name="T11" fmla="*/ 2147483646 h 136"/>
                  <a:gd name="T12" fmla="*/ 2147483646 w 148"/>
                  <a:gd name="T13" fmla="*/ 2147483646 h 136"/>
                  <a:gd name="T14" fmla="*/ 2147483646 w 148"/>
                  <a:gd name="T15" fmla="*/ 2147483646 h 136"/>
                  <a:gd name="T16" fmla="*/ 2147483646 w 148"/>
                  <a:gd name="T17" fmla="*/ 2147483646 h 136"/>
                  <a:gd name="T18" fmla="*/ 2147483646 w 148"/>
                  <a:gd name="T19" fmla="*/ 2147483646 h 136"/>
                  <a:gd name="T20" fmla="*/ 0 w 148"/>
                  <a:gd name="T21" fmla="*/ 2147483646 h 136"/>
                  <a:gd name="T22" fmla="*/ 0 w 148"/>
                  <a:gd name="T23" fmla="*/ 2147483646 h 136"/>
                  <a:gd name="T24" fmla="*/ 2147483646 w 148"/>
                  <a:gd name="T25" fmla="*/ 0 h 136"/>
                  <a:gd name="T26" fmla="*/ 2147483646 w 148"/>
                  <a:gd name="T27" fmla="*/ 2147483646 h 136"/>
                  <a:gd name="T28" fmla="*/ 2147483646 w 148"/>
                  <a:gd name="T29" fmla="*/ 2147483646 h 136"/>
                  <a:gd name="T30" fmla="*/ 2147483646 w 148"/>
                  <a:gd name="T31" fmla="*/ 2147483646 h 136"/>
                  <a:gd name="T32" fmla="*/ 2147483646 w 148"/>
                  <a:gd name="T33" fmla="*/ 2147483646 h 136"/>
                  <a:gd name="T34" fmla="*/ 2147483646 w 148"/>
                  <a:gd name="T35" fmla="*/ 2147483646 h 136"/>
                  <a:gd name="T36" fmla="*/ 2147483646 w 148"/>
                  <a:gd name="T37" fmla="*/ 2147483646 h 136"/>
                  <a:gd name="T38" fmla="*/ 2147483646 w 148"/>
                  <a:gd name="T39" fmla="*/ 2147483646 h 136"/>
                  <a:gd name="T40" fmla="*/ 2147483646 w 148"/>
                  <a:gd name="T41" fmla="*/ 2147483646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36"/>
                  <a:gd name="T65" fmla="*/ 148 w 148"/>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36">
                    <a:moveTo>
                      <a:pt x="20" y="83"/>
                    </a:moveTo>
                    <a:lnTo>
                      <a:pt x="20" y="83"/>
                    </a:lnTo>
                    <a:lnTo>
                      <a:pt x="20" y="87"/>
                    </a:lnTo>
                    <a:cubicBezTo>
                      <a:pt x="20" y="100"/>
                      <a:pt x="42" y="115"/>
                      <a:pt x="74" y="115"/>
                    </a:cubicBezTo>
                    <a:cubicBezTo>
                      <a:pt x="105" y="115"/>
                      <a:pt x="127" y="100"/>
                      <a:pt x="127" y="87"/>
                    </a:cubicBezTo>
                    <a:lnTo>
                      <a:pt x="127" y="83"/>
                    </a:lnTo>
                    <a:cubicBezTo>
                      <a:pt x="114" y="92"/>
                      <a:pt x="95" y="98"/>
                      <a:pt x="74" y="98"/>
                    </a:cubicBezTo>
                    <a:cubicBezTo>
                      <a:pt x="53" y="98"/>
                      <a:pt x="34" y="92"/>
                      <a:pt x="20" y="83"/>
                    </a:cubicBezTo>
                    <a:close/>
                    <a:moveTo>
                      <a:pt x="74" y="136"/>
                    </a:moveTo>
                    <a:lnTo>
                      <a:pt x="74" y="136"/>
                    </a:lnTo>
                    <a:cubicBezTo>
                      <a:pt x="32" y="136"/>
                      <a:pt x="0" y="114"/>
                      <a:pt x="0" y="87"/>
                    </a:cubicBezTo>
                    <a:lnTo>
                      <a:pt x="0" y="11"/>
                    </a:lnTo>
                    <a:cubicBezTo>
                      <a:pt x="0" y="5"/>
                      <a:pt x="4" y="0"/>
                      <a:pt x="10" y="0"/>
                    </a:cubicBezTo>
                    <a:cubicBezTo>
                      <a:pt x="16" y="0"/>
                      <a:pt x="20" y="5"/>
                      <a:pt x="20" y="11"/>
                    </a:cubicBezTo>
                    <a:lnTo>
                      <a:pt x="20" y="49"/>
                    </a:lnTo>
                    <a:cubicBezTo>
                      <a:pt x="20" y="62"/>
                      <a:pt x="42" y="77"/>
                      <a:pt x="74" y="77"/>
                    </a:cubicBezTo>
                    <a:cubicBezTo>
                      <a:pt x="105" y="77"/>
                      <a:pt x="127" y="62"/>
                      <a:pt x="127" y="49"/>
                    </a:cubicBezTo>
                    <a:lnTo>
                      <a:pt x="127" y="11"/>
                    </a:lnTo>
                    <a:lnTo>
                      <a:pt x="148" y="11"/>
                    </a:lnTo>
                    <a:lnTo>
                      <a:pt x="148" y="87"/>
                    </a:lnTo>
                    <a:cubicBezTo>
                      <a:pt x="148" y="114"/>
                      <a:pt x="115" y="136"/>
                      <a:pt x="74" y="13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7" name="Freeform 659"/>
              <p:cNvSpPr>
                <a:spLocks noEditPoints="1"/>
              </p:cNvSpPr>
              <p:nvPr/>
            </p:nvSpPr>
            <p:spPr bwMode="auto">
              <a:xfrm>
                <a:off x="9059863" y="2274888"/>
                <a:ext cx="69850" cy="46038"/>
              </a:xfrm>
              <a:custGeom>
                <a:avLst/>
                <a:gdLst>
                  <a:gd name="T0" fmla="*/ 2147483646 w 147"/>
                  <a:gd name="T1" fmla="*/ 2147483646 h 97"/>
                  <a:gd name="T2" fmla="*/ 2147483646 w 147"/>
                  <a:gd name="T3" fmla="*/ 2147483646 h 97"/>
                  <a:gd name="T4" fmla="*/ 2147483646 w 147"/>
                  <a:gd name="T5" fmla="*/ 2147483646 h 97"/>
                  <a:gd name="T6" fmla="*/ 2147483646 w 147"/>
                  <a:gd name="T7" fmla="*/ 2147483646 h 97"/>
                  <a:gd name="T8" fmla="*/ 2147483646 w 147"/>
                  <a:gd name="T9" fmla="*/ 2147483646 h 97"/>
                  <a:gd name="T10" fmla="*/ 2147483646 w 147"/>
                  <a:gd name="T11" fmla="*/ 2147483646 h 97"/>
                  <a:gd name="T12" fmla="*/ 2147483646 w 147"/>
                  <a:gd name="T13" fmla="*/ 2147483646 h 97"/>
                  <a:gd name="T14" fmla="*/ 2147483646 w 147"/>
                  <a:gd name="T15" fmla="*/ 2147483646 h 97"/>
                  <a:gd name="T16" fmla="*/ 0 w 147"/>
                  <a:gd name="T17" fmla="*/ 2147483646 h 97"/>
                  <a:gd name="T18" fmla="*/ 2147483646 w 147"/>
                  <a:gd name="T19" fmla="*/ 0 h 97"/>
                  <a:gd name="T20" fmla="*/ 2147483646 w 147"/>
                  <a:gd name="T21" fmla="*/ 2147483646 h 97"/>
                  <a:gd name="T22" fmla="*/ 2147483646 w 147"/>
                  <a:gd name="T23" fmla="*/ 214748364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97"/>
                  <a:gd name="T38" fmla="*/ 147 w 14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97">
                    <a:moveTo>
                      <a:pt x="74" y="21"/>
                    </a:moveTo>
                    <a:lnTo>
                      <a:pt x="74" y="21"/>
                    </a:lnTo>
                    <a:cubicBezTo>
                      <a:pt x="42" y="21"/>
                      <a:pt x="20" y="35"/>
                      <a:pt x="20" y="49"/>
                    </a:cubicBezTo>
                    <a:cubicBezTo>
                      <a:pt x="20" y="62"/>
                      <a:pt x="42" y="77"/>
                      <a:pt x="74" y="77"/>
                    </a:cubicBezTo>
                    <a:cubicBezTo>
                      <a:pt x="105" y="77"/>
                      <a:pt x="127" y="62"/>
                      <a:pt x="127" y="49"/>
                    </a:cubicBezTo>
                    <a:cubicBezTo>
                      <a:pt x="127" y="35"/>
                      <a:pt x="105" y="21"/>
                      <a:pt x="74" y="21"/>
                    </a:cubicBezTo>
                    <a:close/>
                    <a:moveTo>
                      <a:pt x="74" y="97"/>
                    </a:moveTo>
                    <a:lnTo>
                      <a:pt x="74" y="97"/>
                    </a:lnTo>
                    <a:cubicBezTo>
                      <a:pt x="32" y="97"/>
                      <a:pt x="0" y="76"/>
                      <a:pt x="0" y="49"/>
                    </a:cubicBezTo>
                    <a:cubicBezTo>
                      <a:pt x="0" y="21"/>
                      <a:pt x="32" y="0"/>
                      <a:pt x="74" y="0"/>
                    </a:cubicBezTo>
                    <a:cubicBezTo>
                      <a:pt x="115" y="0"/>
                      <a:pt x="147" y="21"/>
                      <a:pt x="147" y="49"/>
                    </a:cubicBezTo>
                    <a:cubicBezTo>
                      <a:pt x="147" y="76"/>
                      <a:pt x="115" y="97"/>
                      <a:pt x="74" y="9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1" name="Freeform 660"/>
              <p:cNvSpPr>
                <a:spLocks noEditPoints="1"/>
              </p:cNvSpPr>
              <p:nvPr/>
            </p:nvSpPr>
            <p:spPr bwMode="auto">
              <a:xfrm>
                <a:off x="9059863" y="2293938"/>
                <a:ext cx="69850" cy="63500"/>
              </a:xfrm>
              <a:custGeom>
                <a:avLst/>
                <a:gdLst>
                  <a:gd name="T0" fmla="*/ 2147483646 w 147"/>
                  <a:gd name="T1" fmla="*/ 2147483646 h 136"/>
                  <a:gd name="T2" fmla="*/ 2147483646 w 147"/>
                  <a:gd name="T3" fmla="*/ 2147483646 h 136"/>
                  <a:gd name="T4" fmla="*/ 2147483646 w 147"/>
                  <a:gd name="T5" fmla="*/ 2147483646 h 136"/>
                  <a:gd name="T6" fmla="*/ 2147483646 w 147"/>
                  <a:gd name="T7" fmla="*/ 2147483646 h 136"/>
                  <a:gd name="T8" fmla="*/ 2147483646 w 147"/>
                  <a:gd name="T9" fmla="*/ 2147483646 h 136"/>
                  <a:gd name="T10" fmla="*/ 2147483646 w 147"/>
                  <a:gd name="T11" fmla="*/ 2147483646 h 136"/>
                  <a:gd name="T12" fmla="*/ 2147483646 w 147"/>
                  <a:gd name="T13" fmla="*/ 2147483646 h 136"/>
                  <a:gd name="T14" fmla="*/ 2147483646 w 147"/>
                  <a:gd name="T15" fmla="*/ 2147483646 h 136"/>
                  <a:gd name="T16" fmla="*/ 2147483646 w 147"/>
                  <a:gd name="T17" fmla="*/ 2147483646 h 136"/>
                  <a:gd name="T18" fmla="*/ 2147483646 w 147"/>
                  <a:gd name="T19" fmla="*/ 2147483646 h 136"/>
                  <a:gd name="T20" fmla="*/ 0 w 147"/>
                  <a:gd name="T21" fmla="*/ 2147483646 h 136"/>
                  <a:gd name="T22" fmla="*/ 0 w 147"/>
                  <a:gd name="T23" fmla="*/ 2147483646 h 136"/>
                  <a:gd name="T24" fmla="*/ 2147483646 w 147"/>
                  <a:gd name="T25" fmla="*/ 0 h 136"/>
                  <a:gd name="T26" fmla="*/ 2147483646 w 147"/>
                  <a:gd name="T27" fmla="*/ 2147483646 h 136"/>
                  <a:gd name="T28" fmla="*/ 2147483646 w 147"/>
                  <a:gd name="T29" fmla="*/ 2147483646 h 136"/>
                  <a:gd name="T30" fmla="*/ 2147483646 w 147"/>
                  <a:gd name="T31" fmla="*/ 2147483646 h 136"/>
                  <a:gd name="T32" fmla="*/ 2147483646 w 147"/>
                  <a:gd name="T33" fmla="*/ 2147483646 h 136"/>
                  <a:gd name="T34" fmla="*/ 2147483646 w 147"/>
                  <a:gd name="T35" fmla="*/ 2147483646 h 136"/>
                  <a:gd name="T36" fmla="*/ 2147483646 w 147"/>
                  <a:gd name="T37" fmla="*/ 2147483646 h 136"/>
                  <a:gd name="T38" fmla="*/ 2147483646 w 147"/>
                  <a:gd name="T39" fmla="*/ 2147483646 h 136"/>
                  <a:gd name="T40" fmla="*/ 2147483646 w 147"/>
                  <a:gd name="T41" fmla="*/ 2147483646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136"/>
                  <a:gd name="T65" fmla="*/ 147 w 14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136">
                    <a:moveTo>
                      <a:pt x="20" y="83"/>
                    </a:moveTo>
                    <a:lnTo>
                      <a:pt x="20" y="83"/>
                    </a:lnTo>
                    <a:lnTo>
                      <a:pt x="20" y="87"/>
                    </a:lnTo>
                    <a:cubicBezTo>
                      <a:pt x="20" y="100"/>
                      <a:pt x="42" y="115"/>
                      <a:pt x="74" y="115"/>
                    </a:cubicBezTo>
                    <a:cubicBezTo>
                      <a:pt x="105" y="115"/>
                      <a:pt x="127" y="100"/>
                      <a:pt x="127" y="87"/>
                    </a:cubicBezTo>
                    <a:lnTo>
                      <a:pt x="127" y="83"/>
                    </a:lnTo>
                    <a:cubicBezTo>
                      <a:pt x="113" y="92"/>
                      <a:pt x="95" y="98"/>
                      <a:pt x="74" y="98"/>
                    </a:cubicBezTo>
                    <a:cubicBezTo>
                      <a:pt x="52" y="98"/>
                      <a:pt x="34" y="92"/>
                      <a:pt x="20" y="83"/>
                    </a:cubicBezTo>
                    <a:close/>
                    <a:moveTo>
                      <a:pt x="74" y="136"/>
                    </a:moveTo>
                    <a:lnTo>
                      <a:pt x="74" y="136"/>
                    </a:lnTo>
                    <a:cubicBezTo>
                      <a:pt x="32" y="136"/>
                      <a:pt x="0" y="114"/>
                      <a:pt x="0" y="87"/>
                    </a:cubicBezTo>
                    <a:lnTo>
                      <a:pt x="0" y="11"/>
                    </a:lnTo>
                    <a:cubicBezTo>
                      <a:pt x="0" y="5"/>
                      <a:pt x="4" y="0"/>
                      <a:pt x="10" y="0"/>
                    </a:cubicBezTo>
                    <a:cubicBezTo>
                      <a:pt x="16" y="0"/>
                      <a:pt x="20" y="5"/>
                      <a:pt x="20" y="11"/>
                    </a:cubicBezTo>
                    <a:lnTo>
                      <a:pt x="20" y="49"/>
                    </a:lnTo>
                    <a:cubicBezTo>
                      <a:pt x="20" y="62"/>
                      <a:pt x="42" y="77"/>
                      <a:pt x="74" y="77"/>
                    </a:cubicBezTo>
                    <a:cubicBezTo>
                      <a:pt x="105" y="77"/>
                      <a:pt x="127" y="62"/>
                      <a:pt x="127" y="49"/>
                    </a:cubicBezTo>
                    <a:lnTo>
                      <a:pt x="127" y="11"/>
                    </a:lnTo>
                    <a:lnTo>
                      <a:pt x="147" y="11"/>
                    </a:lnTo>
                    <a:lnTo>
                      <a:pt x="147" y="87"/>
                    </a:lnTo>
                    <a:cubicBezTo>
                      <a:pt x="147" y="114"/>
                      <a:pt x="115" y="136"/>
                      <a:pt x="74" y="13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2" name="Freeform 661"/>
              <p:cNvSpPr>
                <a:spLocks noEditPoints="1"/>
              </p:cNvSpPr>
              <p:nvPr/>
            </p:nvSpPr>
            <p:spPr bwMode="auto">
              <a:xfrm>
                <a:off x="8915400" y="2439988"/>
                <a:ext cx="277813" cy="53975"/>
              </a:xfrm>
              <a:custGeom>
                <a:avLst/>
                <a:gdLst>
                  <a:gd name="T0" fmla="*/ 2147483646 w 591"/>
                  <a:gd name="T1" fmla="*/ 2147483646 h 116"/>
                  <a:gd name="T2" fmla="*/ 2147483646 w 591"/>
                  <a:gd name="T3" fmla="*/ 2147483646 h 116"/>
                  <a:gd name="T4" fmla="*/ 2147483646 w 591"/>
                  <a:gd name="T5" fmla="*/ 2147483646 h 116"/>
                  <a:gd name="T6" fmla="*/ 2147483646 w 591"/>
                  <a:gd name="T7" fmla="*/ 2147483646 h 116"/>
                  <a:gd name="T8" fmla="*/ 2147483646 w 591"/>
                  <a:gd name="T9" fmla="*/ 2147483646 h 116"/>
                  <a:gd name="T10" fmla="*/ 2147483646 w 591"/>
                  <a:gd name="T11" fmla="*/ 2147483646 h 116"/>
                  <a:gd name="T12" fmla="*/ 2147483646 w 591"/>
                  <a:gd name="T13" fmla="*/ 2147483646 h 116"/>
                  <a:gd name="T14" fmla="*/ 2147483646 w 591"/>
                  <a:gd name="T15" fmla="*/ 2147483646 h 116"/>
                  <a:gd name="T16" fmla="*/ 2147483646 w 591"/>
                  <a:gd name="T17" fmla="*/ 2147483646 h 116"/>
                  <a:gd name="T18" fmla="*/ 0 w 591"/>
                  <a:gd name="T19" fmla="*/ 2147483646 h 116"/>
                  <a:gd name="T20" fmla="*/ 0 w 591"/>
                  <a:gd name="T21" fmla="*/ 2147483646 h 116"/>
                  <a:gd name="T22" fmla="*/ 2147483646 w 591"/>
                  <a:gd name="T23" fmla="*/ 0 h 116"/>
                  <a:gd name="T24" fmla="*/ 2147483646 w 591"/>
                  <a:gd name="T25" fmla="*/ 0 h 116"/>
                  <a:gd name="T26" fmla="*/ 2147483646 w 591"/>
                  <a:gd name="T27" fmla="*/ 2147483646 h 116"/>
                  <a:gd name="T28" fmla="*/ 2147483646 w 591"/>
                  <a:gd name="T29" fmla="*/ 2147483646 h 116"/>
                  <a:gd name="T30" fmla="*/ 2147483646 w 591"/>
                  <a:gd name="T31" fmla="*/ 214748364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1"/>
                  <a:gd name="T49" fmla="*/ 0 h 116"/>
                  <a:gd name="T50" fmla="*/ 591 w 591"/>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1" h="116">
                    <a:moveTo>
                      <a:pt x="21" y="95"/>
                    </a:moveTo>
                    <a:lnTo>
                      <a:pt x="21" y="95"/>
                    </a:lnTo>
                    <a:lnTo>
                      <a:pt x="571" y="95"/>
                    </a:lnTo>
                    <a:lnTo>
                      <a:pt x="571" y="20"/>
                    </a:lnTo>
                    <a:lnTo>
                      <a:pt x="21" y="20"/>
                    </a:lnTo>
                    <a:lnTo>
                      <a:pt x="21" y="95"/>
                    </a:lnTo>
                    <a:close/>
                    <a:moveTo>
                      <a:pt x="581" y="116"/>
                    </a:moveTo>
                    <a:lnTo>
                      <a:pt x="581" y="116"/>
                    </a:lnTo>
                    <a:lnTo>
                      <a:pt x="10" y="116"/>
                    </a:lnTo>
                    <a:cubicBezTo>
                      <a:pt x="4" y="116"/>
                      <a:pt x="0" y="111"/>
                      <a:pt x="0" y="105"/>
                    </a:cubicBezTo>
                    <a:lnTo>
                      <a:pt x="0" y="10"/>
                    </a:lnTo>
                    <a:cubicBezTo>
                      <a:pt x="0" y="4"/>
                      <a:pt x="4" y="0"/>
                      <a:pt x="10" y="0"/>
                    </a:cubicBezTo>
                    <a:lnTo>
                      <a:pt x="581" y="0"/>
                    </a:lnTo>
                    <a:cubicBezTo>
                      <a:pt x="587" y="0"/>
                      <a:pt x="591" y="4"/>
                      <a:pt x="591" y="10"/>
                    </a:cubicBezTo>
                    <a:lnTo>
                      <a:pt x="591" y="105"/>
                    </a:lnTo>
                    <a:cubicBezTo>
                      <a:pt x="591" y="111"/>
                      <a:pt x="587" y="116"/>
                      <a:pt x="581" y="1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3" name="Freeform 662"/>
              <p:cNvSpPr>
                <a:spLocks/>
              </p:cNvSpPr>
              <p:nvPr/>
            </p:nvSpPr>
            <p:spPr bwMode="auto">
              <a:xfrm>
                <a:off x="8866188" y="2168525"/>
                <a:ext cx="376238" cy="844550"/>
              </a:xfrm>
              <a:custGeom>
                <a:avLst/>
                <a:gdLst>
                  <a:gd name="T0" fmla="*/ 2147483646 w 799"/>
                  <a:gd name="T1" fmla="*/ 2147483646 h 1795"/>
                  <a:gd name="T2" fmla="*/ 2147483646 w 799"/>
                  <a:gd name="T3" fmla="*/ 2147483646 h 1795"/>
                  <a:gd name="T4" fmla="*/ 2147483646 w 799"/>
                  <a:gd name="T5" fmla="*/ 2147483646 h 1795"/>
                  <a:gd name="T6" fmla="*/ 2147483646 w 799"/>
                  <a:gd name="T7" fmla="*/ 2147483646 h 1795"/>
                  <a:gd name="T8" fmla="*/ 2147483646 w 799"/>
                  <a:gd name="T9" fmla="*/ 2147483646 h 1795"/>
                  <a:gd name="T10" fmla="*/ 2147483646 w 799"/>
                  <a:gd name="T11" fmla="*/ 2147483646 h 1795"/>
                  <a:gd name="T12" fmla="*/ 2147483646 w 799"/>
                  <a:gd name="T13" fmla="*/ 2147483646 h 1795"/>
                  <a:gd name="T14" fmla="*/ 2147483646 w 799"/>
                  <a:gd name="T15" fmla="*/ 2147483646 h 1795"/>
                  <a:gd name="T16" fmla="*/ 2147483646 w 799"/>
                  <a:gd name="T17" fmla="*/ 2147483646 h 1795"/>
                  <a:gd name="T18" fmla="*/ 2147483646 w 799"/>
                  <a:gd name="T19" fmla="*/ 2147483646 h 1795"/>
                  <a:gd name="T20" fmla="*/ 2147483646 w 799"/>
                  <a:gd name="T21" fmla="*/ 2147483646 h 1795"/>
                  <a:gd name="T22" fmla="*/ 0 w 799"/>
                  <a:gd name="T23" fmla="*/ 2147483646 h 1795"/>
                  <a:gd name="T24" fmla="*/ 0 w 799"/>
                  <a:gd name="T25" fmla="*/ 2147483646 h 1795"/>
                  <a:gd name="T26" fmla="*/ 2147483646 w 799"/>
                  <a:gd name="T27" fmla="*/ 0 h 1795"/>
                  <a:gd name="T28" fmla="*/ 2147483646 w 799"/>
                  <a:gd name="T29" fmla="*/ 0 h 1795"/>
                  <a:gd name="T30" fmla="*/ 2147483646 w 799"/>
                  <a:gd name="T31" fmla="*/ 2147483646 h 1795"/>
                  <a:gd name="T32" fmla="*/ 2147483646 w 799"/>
                  <a:gd name="T33" fmla="*/ 2147483646 h 1795"/>
                  <a:gd name="T34" fmla="*/ 2147483646 w 799"/>
                  <a:gd name="T35" fmla="*/ 2147483646 h 1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9"/>
                  <a:gd name="T55" fmla="*/ 0 h 1795"/>
                  <a:gd name="T56" fmla="*/ 799 w 799"/>
                  <a:gd name="T57" fmla="*/ 1795 h 1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9" h="1795">
                    <a:moveTo>
                      <a:pt x="773" y="1795"/>
                    </a:moveTo>
                    <a:lnTo>
                      <a:pt x="773" y="1795"/>
                    </a:lnTo>
                    <a:lnTo>
                      <a:pt x="614" y="1795"/>
                    </a:lnTo>
                    <a:lnTo>
                      <a:pt x="614" y="1743"/>
                    </a:lnTo>
                    <a:lnTo>
                      <a:pt x="747" y="1743"/>
                    </a:lnTo>
                    <a:lnTo>
                      <a:pt x="747" y="52"/>
                    </a:lnTo>
                    <a:lnTo>
                      <a:pt x="52" y="52"/>
                    </a:lnTo>
                    <a:lnTo>
                      <a:pt x="52" y="1743"/>
                    </a:lnTo>
                    <a:lnTo>
                      <a:pt x="359" y="1743"/>
                    </a:lnTo>
                    <a:lnTo>
                      <a:pt x="359" y="1795"/>
                    </a:lnTo>
                    <a:lnTo>
                      <a:pt x="26" y="1795"/>
                    </a:lnTo>
                    <a:cubicBezTo>
                      <a:pt x="12" y="1795"/>
                      <a:pt x="0" y="1784"/>
                      <a:pt x="0" y="1769"/>
                    </a:cubicBezTo>
                    <a:lnTo>
                      <a:pt x="0" y="26"/>
                    </a:lnTo>
                    <a:cubicBezTo>
                      <a:pt x="0" y="12"/>
                      <a:pt x="12" y="0"/>
                      <a:pt x="26" y="0"/>
                    </a:cubicBezTo>
                    <a:lnTo>
                      <a:pt x="773" y="0"/>
                    </a:lnTo>
                    <a:cubicBezTo>
                      <a:pt x="788" y="0"/>
                      <a:pt x="799" y="12"/>
                      <a:pt x="799" y="26"/>
                    </a:cubicBezTo>
                    <a:lnTo>
                      <a:pt x="799" y="1769"/>
                    </a:lnTo>
                    <a:cubicBezTo>
                      <a:pt x="799" y="1784"/>
                      <a:pt x="788" y="1795"/>
                      <a:pt x="773" y="179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4" name="Freeform 663"/>
              <p:cNvSpPr>
                <a:spLocks/>
              </p:cNvSpPr>
              <p:nvPr/>
            </p:nvSpPr>
            <p:spPr bwMode="auto">
              <a:xfrm>
                <a:off x="8878888" y="2406650"/>
                <a:ext cx="350838" cy="9525"/>
              </a:xfrm>
              <a:custGeom>
                <a:avLst/>
                <a:gdLst>
                  <a:gd name="T0" fmla="*/ 2147483646 w 743"/>
                  <a:gd name="T1" fmla="*/ 2147483646 h 21"/>
                  <a:gd name="T2" fmla="*/ 2147483646 w 743"/>
                  <a:gd name="T3" fmla="*/ 2147483646 h 21"/>
                  <a:gd name="T4" fmla="*/ 0 w 743"/>
                  <a:gd name="T5" fmla="*/ 2147483646 h 21"/>
                  <a:gd name="T6" fmla="*/ 0 w 743"/>
                  <a:gd name="T7" fmla="*/ 0 h 21"/>
                  <a:gd name="T8" fmla="*/ 2147483646 w 743"/>
                  <a:gd name="T9" fmla="*/ 0 h 21"/>
                  <a:gd name="T10" fmla="*/ 2147483646 w 743"/>
                  <a:gd name="T11" fmla="*/ 2147483646 h 21"/>
                  <a:gd name="T12" fmla="*/ 0 60000 65536"/>
                  <a:gd name="T13" fmla="*/ 0 60000 65536"/>
                  <a:gd name="T14" fmla="*/ 0 60000 65536"/>
                  <a:gd name="T15" fmla="*/ 0 60000 65536"/>
                  <a:gd name="T16" fmla="*/ 0 60000 65536"/>
                  <a:gd name="T17" fmla="*/ 0 60000 65536"/>
                  <a:gd name="T18" fmla="*/ 0 w 743"/>
                  <a:gd name="T19" fmla="*/ 0 h 21"/>
                  <a:gd name="T20" fmla="*/ 743 w 74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43" h="21">
                    <a:moveTo>
                      <a:pt x="743" y="21"/>
                    </a:moveTo>
                    <a:lnTo>
                      <a:pt x="743" y="21"/>
                    </a:lnTo>
                    <a:lnTo>
                      <a:pt x="0" y="21"/>
                    </a:lnTo>
                    <a:lnTo>
                      <a:pt x="0" y="0"/>
                    </a:lnTo>
                    <a:lnTo>
                      <a:pt x="743" y="0"/>
                    </a:lnTo>
                    <a:lnTo>
                      <a:pt x="743" y="2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5" name="Freeform 664"/>
              <p:cNvSpPr>
                <a:spLocks/>
              </p:cNvSpPr>
              <p:nvPr/>
            </p:nvSpPr>
            <p:spPr bwMode="auto">
              <a:xfrm>
                <a:off x="8878888" y="2587625"/>
                <a:ext cx="350838" cy="9525"/>
              </a:xfrm>
              <a:custGeom>
                <a:avLst/>
                <a:gdLst>
                  <a:gd name="T0" fmla="*/ 2147483646 w 743"/>
                  <a:gd name="T1" fmla="*/ 2147483646 h 20"/>
                  <a:gd name="T2" fmla="*/ 2147483646 w 743"/>
                  <a:gd name="T3" fmla="*/ 2147483646 h 20"/>
                  <a:gd name="T4" fmla="*/ 0 w 743"/>
                  <a:gd name="T5" fmla="*/ 2147483646 h 20"/>
                  <a:gd name="T6" fmla="*/ 0 w 743"/>
                  <a:gd name="T7" fmla="*/ 0 h 20"/>
                  <a:gd name="T8" fmla="*/ 2147483646 w 743"/>
                  <a:gd name="T9" fmla="*/ 0 h 20"/>
                  <a:gd name="T10" fmla="*/ 2147483646 w 743"/>
                  <a:gd name="T11" fmla="*/ 2147483646 h 20"/>
                  <a:gd name="T12" fmla="*/ 0 60000 65536"/>
                  <a:gd name="T13" fmla="*/ 0 60000 65536"/>
                  <a:gd name="T14" fmla="*/ 0 60000 65536"/>
                  <a:gd name="T15" fmla="*/ 0 60000 65536"/>
                  <a:gd name="T16" fmla="*/ 0 60000 65536"/>
                  <a:gd name="T17" fmla="*/ 0 60000 65536"/>
                  <a:gd name="T18" fmla="*/ 0 w 743"/>
                  <a:gd name="T19" fmla="*/ 0 h 20"/>
                  <a:gd name="T20" fmla="*/ 743 w 74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43" h="20">
                    <a:moveTo>
                      <a:pt x="743" y="20"/>
                    </a:moveTo>
                    <a:lnTo>
                      <a:pt x="743" y="20"/>
                    </a:lnTo>
                    <a:lnTo>
                      <a:pt x="0" y="20"/>
                    </a:lnTo>
                    <a:lnTo>
                      <a:pt x="0" y="0"/>
                    </a:lnTo>
                    <a:lnTo>
                      <a:pt x="743" y="0"/>
                    </a:lnTo>
                    <a:lnTo>
                      <a:pt x="743"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6" name="Freeform 665"/>
              <p:cNvSpPr>
                <a:spLocks noEditPoints="1"/>
              </p:cNvSpPr>
              <p:nvPr/>
            </p:nvSpPr>
            <p:spPr bwMode="auto">
              <a:xfrm>
                <a:off x="8913813" y="2619375"/>
                <a:ext cx="282575" cy="325438"/>
              </a:xfrm>
              <a:custGeom>
                <a:avLst/>
                <a:gdLst>
                  <a:gd name="T0" fmla="*/ 2147483646 w 602"/>
                  <a:gd name="T1" fmla="*/ 2147483646 h 693"/>
                  <a:gd name="T2" fmla="*/ 2147483646 w 602"/>
                  <a:gd name="T3" fmla="*/ 2147483646 h 693"/>
                  <a:gd name="T4" fmla="*/ 2147483646 w 602"/>
                  <a:gd name="T5" fmla="*/ 2147483646 h 693"/>
                  <a:gd name="T6" fmla="*/ 2147483646 w 602"/>
                  <a:gd name="T7" fmla="*/ 2147483646 h 693"/>
                  <a:gd name="T8" fmla="*/ 2147483646 w 602"/>
                  <a:gd name="T9" fmla="*/ 2147483646 h 693"/>
                  <a:gd name="T10" fmla="*/ 2147483646 w 602"/>
                  <a:gd name="T11" fmla="*/ 2147483646 h 693"/>
                  <a:gd name="T12" fmla="*/ 2147483646 w 602"/>
                  <a:gd name="T13" fmla="*/ 2147483646 h 693"/>
                  <a:gd name="T14" fmla="*/ 2147483646 w 602"/>
                  <a:gd name="T15" fmla="*/ 2147483646 h 693"/>
                  <a:gd name="T16" fmla="*/ 2147483646 w 602"/>
                  <a:gd name="T17" fmla="*/ 2147483646 h 693"/>
                  <a:gd name="T18" fmla="*/ 0 w 602"/>
                  <a:gd name="T19" fmla="*/ 2147483646 h 693"/>
                  <a:gd name="T20" fmla="*/ 0 w 602"/>
                  <a:gd name="T21" fmla="*/ 2147483646 h 693"/>
                  <a:gd name="T22" fmla="*/ 2147483646 w 602"/>
                  <a:gd name="T23" fmla="*/ 0 h 693"/>
                  <a:gd name="T24" fmla="*/ 2147483646 w 602"/>
                  <a:gd name="T25" fmla="*/ 0 h 693"/>
                  <a:gd name="T26" fmla="*/ 2147483646 w 602"/>
                  <a:gd name="T27" fmla="*/ 2147483646 h 693"/>
                  <a:gd name="T28" fmla="*/ 2147483646 w 602"/>
                  <a:gd name="T29" fmla="*/ 2147483646 h 693"/>
                  <a:gd name="T30" fmla="*/ 2147483646 w 602"/>
                  <a:gd name="T31" fmla="*/ 2147483646 h 6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2"/>
                  <a:gd name="T49" fmla="*/ 0 h 693"/>
                  <a:gd name="T50" fmla="*/ 602 w 602"/>
                  <a:gd name="T51" fmla="*/ 693 h 6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2" h="693">
                    <a:moveTo>
                      <a:pt x="31" y="662"/>
                    </a:moveTo>
                    <a:lnTo>
                      <a:pt x="31" y="662"/>
                    </a:lnTo>
                    <a:lnTo>
                      <a:pt x="570" y="662"/>
                    </a:lnTo>
                    <a:lnTo>
                      <a:pt x="570" y="32"/>
                    </a:lnTo>
                    <a:lnTo>
                      <a:pt x="31" y="32"/>
                    </a:lnTo>
                    <a:lnTo>
                      <a:pt x="31" y="662"/>
                    </a:lnTo>
                    <a:close/>
                    <a:moveTo>
                      <a:pt x="586" y="693"/>
                    </a:moveTo>
                    <a:lnTo>
                      <a:pt x="586" y="693"/>
                    </a:lnTo>
                    <a:lnTo>
                      <a:pt x="15" y="693"/>
                    </a:lnTo>
                    <a:cubicBezTo>
                      <a:pt x="7" y="693"/>
                      <a:pt x="0" y="686"/>
                      <a:pt x="0" y="677"/>
                    </a:cubicBezTo>
                    <a:lnTo>
                      <a:pt x="0" y="16"/>
                    </a:lnTo>
                    <a:cubicBezTo>
                      <a:pt x="0" y="7"/>
                      <a:pt x="7" y="0"/>
                      <a:pt x="15" y="0"/>
                    </a:cubicBezTo>
                    <a:lnTo>
                      <a:pt x="586" y="0"/>
                    </a:lnTo>
                    <a:cubicBezTo>
                      <a:pt x="595" y="0"/>
                      <a:pt x="602" y="7"/>
                      <a:pt x="602" y="16"/>
                    </a:cubicBezTo>
                    <a:lnTo>
                      <a:pt x="602" y="677"/>
                    </a:lnTo>
                    <a:cubicBezTo>
                      <a:pt x="602" y="686"/>
                      <a:pt x="595" y="693"/>
                      <a:pt x="586" y="69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7" name="Freeform 666"/>
              <p:cNvSpPr>
                <a:spLocks/>
              </p:cNvSpPr>
              <p:nvPr/>
            </p:nvSpPr>
            <p:spPr bwMode="auto">
              <a:xfrm>
                <a:off x="8937625" y="2628900"/>
                <a:ext cx="4763" cy="304800"/>
              </a:xfrm>
              <a:custGeom>
                <a:avLst/>
                <a:gdLst>
                  <a:gd name="T0" fmla="*/ 2147483646 w 11"/>
                  <a:gd name="T1" fmla="*/ 2147483646 h 648"/>
                  <a:gd name="T2" fmla="*/ 2147483646 w 11"/>
                  <a:gd name="T3" fmla="*/ 2147483646 h 648"/>
                  <a:gd name="T4" fmla="*/ 0 w 11"/>
                  <a:gd name="T5" fmla="*/ 2147483646 h 648"/>
                  <a:gd name="T6" fmla="*/ 0 w 11"/>
                  <a:gd name="T7" fmla="*/ 0 h 648"/>
                  <a:gd name="T8" fmla="*/ 2147483646 w 11"/>
                  <a:gd name="T9" fmla="*/ 0 h 648"/>
                  <a:gd name="T10" fmla="*/ 2147483646 w 11"/>
                  <a:gd name="T11" fmla="*/ 2147483646 h 648"/>
                  <a:gd name="T12" fmla="*/ 0 60000 65536"/>
                  <a:gd name="T13" fmla="*/ 0 60000 65536"/>
                  <a:gd name="T14" fmla="*/ 0 60000 65536"/>
                  <a:gd name="T15" fmla="*/ 0 60000 65536"/>
                  <a:gd name="T16" fmla="*/ 0 60000 65536"/>
                  <a:gd name="T17" fmla="*/ 0 60000 65536"/>
                  <a:gd name="T18" fmla="*/ 0 w 11"/>
                  <a:gd name="T19" fmla="*/ 0 h 648"/>
                  <a:gd name="T20" fmla="*/ 11 w 11"/>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11" h="648">
                    <a:moveTo>
                      <a:pt x="11" y="648"/>
                    </a:moveTo>
                    <a:lnTo>
                      <a:pt x="11" y="648"/>
                    </a:lnTo>
                    <a:lnTo>
                      <a:pt x="0" y="648"/>
                    </a:lnTo>
                    <a:lnTo>
                      <a:pt x="0" y="0"/>
                    </a:lnTo>
                    <a:lnTo>
                      <a:pt x="11" y="0"/>
                    </a:lnTo>
                    <a:lnTo>
                      <a:pt x="11" y="64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8" name="Freeform 667"/>
              <p:cNvSpPr>
                <a:spLocks/>
              </p:cNvSpPr>
              <p:nvPr/>
            </p:nvSpPr>
            <p:spPr bwMode="auto">
              <a:xfrm>
                <a:off x="9167813" y="2628900"/>
                <a:ext cx="4763" cy="304800"/>
              </a:xfrm>
              <a:custGeom>
                <a:avLst/>
                <a:gdLst>
                  <a:gd name="T0" fmla="*/ 2147483646 w 11"/>
                  <a:gd name="T1" fmla="*/ 2147483646 h 648"/>
                  <a:gd name="T2" fmla="*/ 2147483646 w 11"/>
                  <a:gd name="T3" fmla="*/ 2147483646 h 648"/>
                  <a:gd name="T4" fmla="*/ 0 w 11"/>
                  <a:gd name="T5" fmla="*/ 2147483646 h 648"/>
                  <a:gd name="T6" fmla="*/ 0 w 11"/>
                  <a:gd name="T7" fmla="*/ 0 h 648"/>
                  <a:gd name="T8" fmla="*/ 2147483646 w 11"/>
                  <a:gd name="T9" fmla="*/ 0 h 648"/>
                  <a:gd name="T10" fmla="*/ 2147483646 w 11"/>
                  <a:gd name="T11" fmla="*/ 2147483646 h 648"/>
                  <a:gd name="T12" fmla="*/ 0 60000 65536"/>
                  <a:gd name="T13" fmla="*/ 0 60000 65536"/>
                  <a:gd name="T14" fmla="*/ 0 60000 65536"/>
                  <a:gd name="T15" fmla="*/ 0 60000 65536"/>
                  <a:gd name="T16" fmla="*/ 0 60000 65536"/>
                  <a:gd name="T17" fmla="*/ 0 60000 65536"/>
                  <a:gd name="T18" fmla="*/ 0 w 11"/>
                  <a:gd name="T19" fmla="*/ 0 h 648"/>
                  <a:gd name="T20" fmla="*/ 11 w 11"/>
                  <a:gd name="T21" fmla="*/ 648 h 648"/>
                </a:gdLst>
                <a:ahLst/>
                <a:cxnLst>
                  <a:cxn ang="T12">
                    <a:pos x="T0" y="T1"/>
                  </a:cxn>
                  <a:cxn ang="T13">
                    <a:pos x="T2" y="T3"/>
                  </a:cxn>
                  <a:cxn ang="T14">
                    <a:pos x="T4" y="T5"/>
                  </a:cxn>
                  <a:cxn ang="T15">
                    <a:pos x="T6" y="T7"/>
                  </a:cxn>
                  <a:cxn ang="T16">
                    <a:pos x="T8" y="T9"/>
                  </a:cxn>
                  <a:cxn ang="T17">
                    <a:pos x="T10" y="T11"/>
                  </a:cxn>
                </a:cxnLst>
                <a:rect l="T18" t="T19" r="T20" b="T21"/>
                <a:pathLst>
                  <a:path w="11" h="648">
                    <a:moveTo>
                      <a:pt x="11" y="648"/>
                    </a:moveTo>
                    <a:lnTo>
                      <a:pt x="11" y="648"/>
                    </a:lnTo>
                    <a:lnTo>
                      <a:pt x="0" y="648"/>
                    </a:lnTo>
                    <a:lnTo>
                      <a:pt x="0" y="0"/>
                    </a:lnTo>
                    <a:lnTo>
                      <a:pt x="11" y="0"/>
                    </a:lnTo>
                    <a:lnTo>
                      <a:pt x="11" y="64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9" name="Freeform 668"/>
              <p:cNvSpPr>
                <a:spLocks/>
              </p:cNvSpPr>
              <p:nvPr/>
            </p:nvSpPr>
            <p:spPr bwMode="auto">
              <a:xfrm>
                <a:off x="8940800" y="2905125"/>
                <a:ext cx="228600" cy="6350"/>
              </a:xfrm>
              <a:custGeom>
                <a:avLst/>
                <a:gdLst>
                  <a:gd name="T0" fmla="*/ 2147483646 w 486"/>
                  <a:gd name="T1" fmla="*/ 2147483646 h 11"/>
                  <a:gd name="T2" fmla="*/ 2147483646 w 486"/>
                  <a:gd name="T3" fmla="*/ 2147483646 h 11"/>
                  <a:gd name="T4" fmla="*/ 0 w 486"/>
                  <a:gd name="T5" fmla="*/ 2147483646 h 11"/>
                  <a:gd name="T6" fmla="*/ 0 w 486"/>
                  <a:gd name="T7" fmla="*/ 0 h 11"/>
                  <a:gd name="T8" fmla="*/ 2147483646 w 486"/>
                  <a:gd name="T9" fmla="*/ 0 h 11"/>
                  <a:gd name="T10" fmla="*/ 2147483646 w 486"/>
                  <a:gd name="T11" fmla="*/ 2147483646 h 11"/>
                  <a:gd name="T12" fmla="*/ 0 60000 65536"/>
                  <a:gd name="T13" fmla="*/ 0 60000 65536"/>
                  <a:gd name="T14" fmla="*/ 0 60000 65536"/>
                  <a:gd name="T15" fmla="*/ 0 60000 65536"/>
                  <a:gd name="T16" fmla="*/ 0 60000 65536"/>
                  <a:gd name="T17" fmla="*/ 0 60000 65536"/>
                  <a:gd name="T18" fmla="*/ 0 w 486"/>
                  <a:gd name="T19" fmla="*/ 0 h 11"/>
                  <a:gd name="T20" fmla="*/ 486 w 48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86" h="11">
                    <a:moveTo>
                      <a:pt x="486" y="11"/>
                    </a:moveTo>
                    <a:lnTo>
                      <a:pt x="486" y="11"/>
                    </a:lnTo>
                    <a:lnTo>
                      <a:pt x="0" y="11"/>
                    </a:lnTo>
                    <a:lnTo>
                      <a:pt x="0" y="0"/>
                    </a:lnTo>
                    <a:lnTo>
                      <a:pt x="486" y="0"/>
                    </a:lnTo>
                    <a:lnTo>
                      <a:pt x="48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32" name="Freeform 669"/>
              <p:cNvSpPr>
                <a:spLocks/>
              </p:cNvSpPr>
              <p:nvPr/>
            </p:nvSpPr>
            <p:spPr bwMode="auto">
              <a:xfrm>
                <a:off x="8940800" y="2641600"/>
                <a:ext cx="228600" cy="4763"/>
              </a:xfrm>
              <a:custGeom>
                <a:avLst/>
                <a:gdLst>
                  <a:gd name="T0" fmla="*/ 2147483646 w 486"/>
                  <a:gd name="T1" fmla="*/ 2147483646 h 10"/>
                  <a:gd name="T2" fmla="*/ 2147483646 w 486"/>
                  <a:gd name="T3" fmla="*/ 2147483646 h 10"/>
                  <a:gd name="T4" fmla="*/ 0 w 486"/>
                  <a:gd name="T5" fmla="*/ 2147483646 h 10"/>
                  <a:gd name="T6" fmla="*/ 0 w 486"/>
                  <a:gd name="T7" fmla="*/ 0 h 10"/>
                  <a:gd name="T8" fmla="*/ 2147483646 w 486"/>
                  <a:gd name="T9" fmla="*/ 0 h 10"/>
                  <a:gd name="T10" fmla="*/ 2147483646 w 486"/>
                  <a:gd name="T11" fmla="*/ 2147483646 h 10"/>
                  <a:gd name="T12" fmla="*/ 0 60000 65536"/>
                  <a:gd name="T13" fmla="*/ 0 60000 65536"/>
                  <a:gd name="T14" fmla="*/ 0 60000 65536"/>
                  <a:gd name="T15" fmla="*/ 0 60000 65536"/>
                  <a:gd name="T16" fmla="*/ 0 60000 65536"/>
                  <a:gd name="T17" fmla="*/ 0 60000 65536"/>
                  <a:gd name="T18" fmla="*/ 0 w 486"/>
                  <a:gd name="T19" fmla="*/ 0 h 10"/>
                  <a:gd name="T20" fmla="*/ 486 w 48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86" h="10">
                    <a:moveTo>
                      <a:pt x="486" y="10"/>
                    </a:moveTo>
                    <a:lnTo>
                      <a:pt x="486" y="10"/>
                    </a:lnTo>
                    <a:lnTo>
                      <a:pt x="0" y="10"/>
                    </a:lnTo>
                    <a:lnTo>
                      <a:pt x="0" y="0"/>
                    </a:lnTo>
                    <a:lnTo>
                      <a:pt x="486" y="0"/>
                    </a:lnTo>
                    <a:lnTo>
                      <a:pt x="486" y="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37" name="Freeform 670"/>
              <p:cNvSpPr>
                <a:spLocks noEditPoints="1"/>
              </p:cNvSpPr>
              <p:nvPr/>
            </p:nvSpPr>
            <p:spPr bwMode="auto">
              <a:xfrm>
                <a:off x="8958263" y="2662238"/>
                <a:ext cx="90488"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2" name="Freeform 671"/>
              <p:cNvSpPr>
                <a:spLocks noEditPoints="1"/>
              </p:cNvSpPr>
              <p:nvPr/>
            </p:nvSpPr>
            <p:spPr bwMode="auto">
              <a:xfrm>
                <a:off x="8958263" y="2692400"/>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7" name="Freeform 672"/>
              <p:cNvSpPr>
                <a:spLocks noEditPoints="1"/>
              </p:cNvSpPr>
              <p:nvPr/>
            </p:nvSpPr>
            <p:spPr bwMode="auto">
              <a:xfrm>
                <a:off x="8958263" y="2722563"/>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9" name="Freeform 673"/>
              <p:cNvSpPr>
                <a:spLocks noEditPoints="1"/>
              </p:cNvSpPr>
              <p:nvPr/>
            </p:nvSpPr>
            <p:spPr bwMode="auto">
              <a:xfrm>
                <a:off x="8958263" y="2752725"/>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0" name="Freeform 674"/>
              <p:cNvSpPr>
                <a:spLocks noEditPoints="1"/>
              </p:cNvSpPr>
              <p:nvPr/>
            </p:nvSpPr>
            <p:spPr bwMode="auto">
              <a:xfrm>
                <a:off x="9061450" y="2662238"/>
                <a:ext cx="88900"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1" name="Freeform 675"/>
              <p:cNvSpPr>
                <a:spLocks noEditPoints="1"/>
              </p:cNvSpPr>
              <p:nvPr/>
            </p:nvSpPr>
            <p:spPr bwMode="auto">
              <a:xfrm>
                <a:off x="9061450" y="2692400"/>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2" name="Freeform 676"/>
              <p:cNvSpPr>
                <a:spLocks noEditPoints="1"/>
              </p:cNvSpPr>
              <p:nvPr/>
            </p:nvSpPr>
            <p:spPr bwMode="auto">
              <a:xfrm>
                <a:off x="9061450" y="2722563"/>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3" name="Freeform 677"/>
              <p:cNvSpPr>
                <a:spLocks noEditPoints="1"/>
              </p:cNvSpPr>
              <p:nvPr/>
            </p:nvSpPr>
            <p:spPr bwMode="auto">
              <a:xfrm>
                <a:off x="9061450" y="2752725"/>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4" name="Freeform 678"/>
              <p:cNvSpPr>
                <a:spLocks noEditPoints="1"/>
              </p:cNvSpPr>
              <p:nvPr/>
            </p:nvSpPr>
            <p:spPr bwMode="auto">
              <a:xfrm>
                <a:off x="8958263" y="2782888"/>
                <a:ext cx="90488"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5" name="Freeform 679"/>
              <p:cNvSpPr>
                <a:spLocks noEditPoints="1"/>
              </p:cNvSpPr>
              <p:nvPr/>
            </p:nvSpPr>
            <p:spPr bwMode="auto">
              <a:xfrm>
                <a:off x="8958263" y="2813050"/>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4" name="Freeform 680"/>
              <p:cNvSpPr>
                <a:spLocks noEditPoints="1"/>
              </p:cNvSpPr>
              <p:nvPr/>
            </p:nvSpPr>
            <p:spPr bwMode="auto">
              <a:xfrm>
                <a:off x="8958263" y="2843213"/>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8" name="Freeform 681"/>
              <p:cNvSpPr>
                <a:spLocks noEditPoints="1"/>
              </p:cNvSpPr>
              <p:nvPr/>
            </p:nvSpPr>
            <p:spPr bwMode="auto">
              <a:xfrm>
                <a:off x="8958263" y="2873375"/>
                <a:ext cx="90488"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1" name="Freeform 682"/>
              <p:cNvSpPr>
                <a:spLocks noEditPoints="1"/>
              </p:cNvSpPr>
              <p:nvPr/>
            </p:nvSpPr>
            <p:spPr bwMode="auto">
              <a:xfrm>
                <a:off x="9061450" y="2782888"/>
                <a:ext cx="88900" cy="20638"/>
              </a:xfrm>
              <a:custGeom>
                <a:avLst/>
                <a:gdLst>
                  <a:gd name="T0" fmla="*/ 2147483646 w 191"/>
                  <a:gd name="T1" fmla="*/ 2147483646 h 43"/>
                  <a:gd name="T2" fmla="*/ 2147483646 w 191"/>
                  <a:gd name="T3" fmla="*/ 2147483646 h 43"/>
                  <a:gd name="T4" fmla="*/ 2147483646 w 191"/>
                  <a:gd name="T5" fmla="*/ 2147483646 h 43"/>
                  <a:gd name="T6" fmla="*/ 2147483646 w 191"/>
                  <a:gd name="T7" fmla="*/ 2147483646 h 43"/>
                  <a:gd name="T8" fmla="*/ 2147483646 w 191"/>
                  <a:gd name="T9" fmla="*/ 2147483646 h 43"/>
                  <a:gd name="T10" fmla="*/ 2147483646 w 191"/>
                  <a:gd name="T11" fmla="*/ 2147483646 h 43"/>
                  <a:gd name="T12" fmla="*/ 0 w 191"/>
                  <a:gd name="T13" fmla="*/ 2147483646 h 43"/>
                  <a:gd name="T14" fmla="*/ 0 w 191"/>
                  <a:gd name="T15" fmla="*/ 2147483646 h 43"/>
                  <a:gd name="T16" fmla="*/ 2147483646 w 191"/>
                  <a:gd name="T17" fmla="*/ 2147483646 h 43"/>
                  <a:gd name="T18" fmla="*/ 2147483646 w 191"/>
                  <a:gd name="T19" fmla="*/ 0 h 43"/>
                  <a:gd name="T20" fmla="*/ 0 w 191"/>
                  <a:gd name="T21" fmla="*/ 0 h 43"/>
                  <a:gd name="T22" fmla="*/ 0 w 191"/>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3"/>
                  <a:gd name="T38" fmla="*/ 191 w 19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3">
                    <a:moveTo>
                      <a:pt x="176" y="33"/>
                    </a:moveTo>
                    <a:lnTo>
                      <a:pt x="176" y="33"/>
                    </a:lnTo>
                    <a:lnTo>
                      <a:pt x="150" y="33"/>
                    </a:lnTo>
                    <a:lnTo>
                      <a:pt x="150" y="10"/>
                    </a:lnTo>
                    <a:lnTo>
                      <a:pt x="176" y="10"/>
                    </a:lnTo>
                    <a:lnTo>
                      <a:pt x="176" y="33"/>
                    </a:lnTo>
                    <a:close/>
                    <a:moveTo>
                      <a:pt x="0" y="43"/>
                    </a:moveTo>
                    <a:lnTo>
                      <a:pt x="0" y="43"/>
                    </a:lnTo>
                    <a:lnTo>
                      <a:pt x="191" y="43"/>
                    </a:lnTo>
                    <a:lnTo>
                      <a:pt x="191" y="0"/>
                    </a:lnTo>
                    <a:lnTo>
                      <a:pt x="0" y="0"/>
                    </a:lnTo>
                    <a:lnTo>
                      <a:pt x="0"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4" name="Freeform 683"/>
              <p:cNvSpPr>
                <a:spLocks noEditPoints="1"/>
              </p:cNvSpPr>
              <p:nvPr/>
            </p:nvSpPr>
            <p:spPr bwMode="auto">
              <a:xfrm>
                <a:off x="9061450" y="2813050"/>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5" name="Freeform 684"/>
              <p:cNvSpPr>
                <a:spLocks noEditPoints="1"/>
              </p:cNvSpPr>
              <p:nvPr/>
            </p:nvSpPr>
            <p:spPr bwMode="auto">
              <a:xfrm>
                <a:off x="9061450" y="2843213"/>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4"/>
                    </a:moveTo>
                    <a:lnTo>
                      <a:pt x="176" y="34"/>
                    </a:lnTo>
                    <a:lnTo>
                      <a:pt x="150" y="34"/>
                    </a:lnTo>
                    <a:lnTo>
                      <a:pt x="150" y="11"/>
                    </a:lnTo>
                    <a:lnTo>
                      <a:pt x="176" y="11"/>
                    </a:lnTo>
                    <a:lnTo>
                      <a:pt x="176" y="34"/>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0" name="Freeform 685"/>
              <p:cNvSpPr>
                <a:spLocks noEditPoints="1"/>
              </p:cNvSpPr>
              <p:nvPr/>
            </p:nvSpPr>
            <p:spPr bwMode="auto">
              <a:xfrm>
                <a:off x="9061450" y="2873375"/>
                <a:ext cx="88900" cy="20638"/>
              </a:xfrm>
              <a:custGeom>
                <a:avLst/>
                <a:gdLst>
                  <a:gd name="T0" fmla="*/ 2147483646 w 191"/>
                  <a:gd name="T1" fmla="*/ 2147483646 h 44"/>
                  <a:gd name="T2" fmla="*/ 2147483646 w 191"/>
                  <a:gd name="T3" fmla="*/ 2147483646 h 44"/>
                  <a:gd name="T4" fmla="*/ 2147483646 w 191"/>
                  <a:gd name="T5" fmla="*/ 2147483646 h 44"/>
                  <a:gd name="T6" fmla="*/ 2147483646 w 191"/>
                  <a:gd name="T7" fmla="*/ 2147483646 h 44"/>
                  <a:gd name="T8" fmla="*/ 2147483646 w 191"/>
                  <a:gd name="T9" fmla="*/ 2147483646 h 44"/>
                  <a:gd name="T10" fmla="*/ 2147483646 w 191"/>
                  <a:gd name="T11" fmla="*/ 2147483646 h 44"/>
                  <a:gd name="T12" fmla="*/ 0 w 191"/>
                  <a:gd name="T13" fmla="*/ 2147483646 h 44"/>
                  <a:gd name="T14" fmla="*/ 0 w 191"/>
                  <a:gd name="T15" fmla="*/ 2147483646 h 44"/>
                  <a:gd name="T16" fmla="*/ 2147483646 w 191"/>
                  <a:gd name="T17" fmla="*/ 2147483646 h 44"/>
                  <a:gd name="T18" fmla="*/ 2147483646 w 191"/>
                  <a:gd name="T19" fmla="*/ 0 h 44"/>
                  <a:gd name="T20" fmla="*/ 0 w 191"/>
                  <a:gd name="T21" fmla="*/ 0 h 44"/>
                  <a:gd name="T22" fmla="*/ 0 w 191"/>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
                  <a:gd name="T37" fmla="*/ 0 h 44"/>
                  <a:gd name="T38" fmla="*/ 191 w 191"/>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 h="44">
                    <a:moveTo>
                      <a:pt x="176" y="33"/>
                    </a:moveTo>
                    <a:lnTo>
                      <a:pt x="176" y="33"/>
                    </a:lnTo>
                    <a:lnTo>
                      <a:pt x="150" y="33"/>
                    </a:lnTo>
                    <a:lnTo>
                      <a:pt x="150" y="10"/>
                    </a:lnTo>
                    <a:lnTo>
                      <a:pt x="176" y="10"/>
                    </a:lnTo>
                    <a:lnTo>
                      <a:pt x="176" y="33"/>
                    </a:lnTo>
                    <a:close/>
                    <a:moveTo>
                      <a:pt x="0" y="44"/>
                    </a:moveTo>
                    <a:lnTo>
                      <a:pt x="0" y="44"/>
                    </a:lnTo>
                    <a:lnTo>
                      <a:pt x="191" y="44"/>
                    </a:lnTo>
                    <a:lnTo>
                      <a:pt x="191" y="0"/>
                    </a:lnTo>
                    <a:lnTo>
                      <a:pt x="0" y="0"/>
                    </a:lnTo>
                    <a:lnTo>
                      <a:pt x="0" y="4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1" name="Freeform 686"/>
              <p:cNvSpPr>
                <a:spLocks/>
              </p:cNvSpPr>
              <p:nvPr/>
            </p:nvSpPr>
            <p:spPr bwMode="auto">
              <a:xfrm>
                <a:off x="8996363"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4" name="Freeform 687"/>
              <p:cNvSpPr>
                <a:spLocks/>
              </p:cNvSpPr>
              <p:nvPr/>
            </p:nvSpPr>
            <p:spPr bwMode="auto">
              <a:xfrm>
                <a:off x="9115425"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5" name="Freeform 688"/>
              <p:cNvSpPr>
                <a:spLocks/>
              </p:cNvSpPr>
              <p:nvPr/>
            </p:nvSpPr>
            <p:spPr bwMode="auto">
              <a:xfrm>
                <a:off x="8956675"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6" name="Freeform 689"/>
              <p:cNvSpPr>
                <a:spLocks/>
              </p:cNvSpPr>
              <p:nvPr/>
            </p:nvSpPr>
            <p:spPr bwMode="auto">
              <a:xfrm>
                <a:off x="8983663" y="245745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7" name="Freeform 690"/>
              <p:cNvSpPr>
                <a:spLocks/>
              </p:cNvSpPr>
              <p:nvPr/>
            </p:nvSpPr>
            <p:spPr bwMode="auto">
              <a:xfrm>
                <a:off x="8956675"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9" name="Freeform 691"/>
              <p:cNvSpPr>
                <a:spLocks/>
              </p:cNvSpPr>
              <p:nvPr/>
            </p:nvSpPr>
            <p:spPr bwMode="auto">
              <a:xfrm>
                <a:off x="8983663" y="2471738"/>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0" name="Freeform 692"/>
              <p:cNvSpPr>
                <a:spLocks/>
              </p:cNvSpPr>
              <p:nvPr/>
            </p:nvSpPr>
            <p:spPr bwMode="auto">
              <a:xfrm>
                <a:off x="9009063" y="2457450"/>
                <a:ext cx="30163" cy="7938"/>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1" name="Freeform 693"/>
              <p:cNvSpPr>
                <a:spLocks/>
              </p:cNvSpPr>
              <p:nvPr/>
            </p:nvSpPr>
            <p:spPr bwMode="auto">
              <a:xfrm>
                <a:off x="9036050"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2" name="Freeform 694"/>
              <p:cNvSpPr>
                <a:spLocks/>
              </p:cNvSpPr>
              <p:nvPr/>
            </p:nvSpPr>
            <p:spPr bwMode="auto">
              <a:xfrm>
                <a:off x="9009063" y="2470150"/>
                <a:ext cx="30163" cy="9525"/>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7" name="Freeform 695"/>
              <p:cNvSpPr>
                <a:spLocks/>
              </p:cNvSpPr>
              <p:nvPr/>
            </p:nvSpPr>
            <p:spPr bwMode="auto">
              <a:xfrm>
                <a:off x="9036050"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8" name="Freeform 696"/>
              <p:cNvSpPr>
                <a:spLocks/>
              </p:cNvSpPr>
              <p:nvPr/>
            </p:nvSpPr>
            <p:spPr bwMode="auto">
              <a:xfrm>
                <a:off x="9063038"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9" name="Freeform 697"/>
              <p:cNvSpPr>
                <a:spLocks/>
              </p:cNvSpPr>
              <p:nvPr/>
            </p:nvSpPr>
            <p:spPr bwMode="auto">
              <a:xfrm>
                <a:off x="9090025"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0" name="Freeform 698"/>
              <p:cNvSpPr>
                <a:spLocks/>
              </p:cNvSpPr>
              <p:nvPr/>
            </p:nvSpPr>
            <p:spPr bwMode="auto">
              <a:xfrm>
                <a:off x="9063038"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1" name="Freeform 699"/>
              <p:cNvSpPr>
                <a:spLocks/>
              </p:cNvSpPr>
              <p:nvPr/>
            </p:nvSpPr>
            <p:spPr bwMode="auto">
              <a:xfrm>
                <a:off x="9090025"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2" name="Freeform 700"/>
              <p:cNvSpPr>
                <a:spLocks/>
              </p:cNvSpPr>
              <p:nvPr/>
            </p:nvSpPr>
            <p:spPr bwMode="auto">
              <a:xfrm>
                <a:off x="9117013" y="2457450"/>
                <a:ext cx="30163" cy="7938"/>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3" name="Freeform 701"/>
              <p:cNvSpPr>
                <a:spLocks/>
              </p:cNvSpPr>
              <p:nvPr/>
            </p:nvSpPr>
            <p:spPr bwMode="auto">
              <a:xfrm>
                <a:off x="9144000" y="245745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4" name="Freeform 702"/>
              <p:cNvSpPr>
                <a:spLocks/>
              </p:cNvSpPr>
              <p:nvPr/>
            </p:nvSpPr>
            <p:spPr bwMode="auto">
              <a:xfrm>
                <a:off x="9117013" y="2470150"/>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5" name="Freeform 703"/>
              <p:cNvSpPr>
                <a:spLocks/>
              </p:cNvSpPr>
              <p:nvPr/>
            </p:nvSpPr>
            <p:spPr bwMode="auto">
              <a:xfrm>
                <a:off x="9144000" y="2471738"/>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6" name="Freeform 704"/>
              <p:cNvSpPr>
                <a:spLocks noEditPoints="1"/>
              </p:cNvSpPr>
              <p:nvPr/>
            </p:nvSpPr>
            <p:spPr bwMode="auto">
              <a:xfrm>
                <a:off x="8915400" y="2508250"/>
                <a:ext cx="277813" cy="55563"/>
              </a:xfrm>
              <a:custGeom>
                <a:avLst/>
                <a:gdLst>
                  <a:gd name="T0" fmla="*/ 2147483646 w 591"/>
                  <a:gd name="T1" fmla="*/ 2147483646 h 116"/>
                  <a:gd name="T2" fmla="*/ 2147483646 w 591"/>
                  <a:gd name="T3" fmla="*/ 2147483646 h 116"/>
                  <a:gd name="T4" fmla="*/ 2147483646 w 591"/>
                  <a:gd name="T5" fmla="*/ 2147483646 h 116"/>
                  <a:gd name="T6" fmla="*/ 2147483646 w 591"/>
                  <a:gd name="T7" fmla="*/ 2147483646 h 116"/>
                  <a:gd name="T8" fmla="*/ 2147483646 w 591"/>
                  <a:gd name="T9" fmla="*/ 2147483646 h 116"/>
                  <a:gd name="T10" fmla="*/ 2147483646 w 591"/>
                  <a:gd name="T11" fmla="*/ 2147483646 h 116"/>
                  <a:gd name="T12" fmla="*/ 2147483646 w 591"/>
                  <a:gd name="T13" fmla="*/ 2147483646 h 116"/>
                  <a:gd name="T14" fmla="*/ 2147483646 w 591"/>
                  <a:gd name="T15" fmla="*/ 2147483646 h 116"/>
                  <a:gd name="T16" fmla="*/ 2147483646 w 591"/>
                  <a:gd name="T17" fmla="*/ 2147483646 h 116"/>
                  <a:gd name="T18" fmla="*/ 0 w 591"/>
                  <a:gd name="T19" fmla="*/ 2147483646 h 116"/>
                  <a:gd name="T20" fmla="*/ 0 w 591"/>
                  <a:gd name="T21" fmla="*/ 2147483646 h 116"/>
                  <a:gd name="T22" fmla="*/ 2147483646 w 591"/>
                  <a:gd name="T23" fmla="*/ 0 h 116"/>
                  <a:gd name="T24" fmla="*/ 2147483646 w 591"/>
                  <a:gd name="T25" fmla="*/ 0 h 116"/>
                  <a:gd name="T26" fmla="*/ 2147483646 w 591"/>
                  <a:gd name="T27" fmla="*/ 2147483646 h 116"/>
                  <a:gd name="T28" fmla="*/ 2147483646 w 591"/>
                  <a:gd name="T29" fmla="*/ 2147483646 h 116"/>
                  <a:gd name="T30" fmla="*/ 2147483646 w 591"/>
                  <a:gd name="T31" fmla="*/ 2147483646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1"/>
                  <a:gd name="T49" fmla="*/ 0 h 116"/>
                  <a:gd name="T50" fmla="*/ 591 w 591"/>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1" h="116">
                    <a:moveTo>
                      <a:pt x="21" y="95"/>
                    </a:moveTo>
                    <a:lnTo>
                      <a:pt x="21" y="95"/>
                    </a:lnTo>
                    <a:lnTo>
                      <a:pt x="571" y="95"/>
                    </a:lnTo>
                    <a:lnTo>
                      <a:pt x="571" y="21"/>
                    </a:lnTo>
                    <a:lnTo>
                      <a:pt x="21" y="21"/>
                    </a:lnTo>
                    <a:lnTo>
                      <a:pt x="21" y="95"/>
                    </a:lnTo>
                    <a:close/>
                    <a:moveTo>
                      <a:pt x="581" y="116"/>
                    </a:moveTo>
                    <a:lnTo>
                      <a:pt x="581" y="116"/>
                    </a:lnTo>
                    <a:lnTo>
                      <a:pt x="10" y="116"/>
                    </a:lnTo>
                    <a:cubicBezTo>
                      <a:pt x="4" y="116"/>
                      <a:pt x="0" y="112"/>
                      <a:pt x="0" y="106"/>
                    </a:cubicBezTo>
                    <a:lnTo>
                      <a:pt x="0" y="10"/>
                    </a:lnTo>
                    <a:cubicBezTo>
                      <a:pt x="0" y="5"/>
                      <a:pt x="4" y="0"/>
                      <a:pt x="10" y="0"/>
                    </a:cubicBezTo>
                    <a:lnTo>
                      <a:pt x="581" y="0"/>
                    </a:lnTo>
                    <a:cubicBezTo>
                      <a:pt x="587" y="0"/>
                      <a:pt x="591" y="5"/>
                      <a:pt x="591" y="10"/>
                    </a:cubicBezTo>
                    <a:lnTo>
                      <a:pt x="591" y="106"/>
                    </a:lnTo>
                    <a:cubicBezTo>
                      <a:pt x="591" y="112"/>
                      <a:pt x="587" y="116"/>
                      <a:pt x="581" y="1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7" name="Freeform 705"/>
              <p:cNvSpPr>
                <a:spLocks/>
              </p:cNvSpPr>
              <p:nvPr/>
            </p:nvSpPr>
            <p:spPr bwMode="auto">
              <a:xfrm>
                <a:off x="8956675"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8" name="Freeform 706"/>
              <p:cNvSpPr>
                <a:spLocks/>
              </p:cNvSpPr>
              <p:nvPr/>
            </p:nvSpPr>
            <p:spPr bwMode="auto">
              <a:xfrm>
                <a:off x="8983663" y="252730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1" name="Freeform 707"/>
              <p:cNvSpPr>
                <a:spLocks/>
              </p:cNvSpPr>
              <p:nvPr/>
            </p:nvSpPr>
            <p:spPr bwMode="auto">
              <a:xfrm>
                <a:off x="8956675"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2" name="Freeform 708"/>
              <p:cNvSpPr>
                <a:spLocks/>
              </p:cNvSpPr>
              <p:nvPr/>
            </p:nvSpPr>
            <p:spPr bwMode="auto">
              <a:xfrm>
                <a:off x="8983663" y="2540000"/>
                <a:ext cx="9525" cy="6350"/>
              </a:xfrm>
              <a:custGeom>
                <a:avLst/>
                <a:gdLst>
                  <a:gd name="T0" fmla="*/ 0 w 18"/>
                  <a:gd name="T1" fmla="*/ 0 h 13"/>
                  <a:gd name="T2" fmla="*/ 0 w 18"/>
                  <a:gd name="T3" fmla="*/ 0 h 13"/>
                  <a:gd name="T4" fmla="*/ 2147483646 w 18"/>
                  <a:gd name="T5" fmla="*/ 0 h 13"/>
                  <a:gd name="T6" fmla="*/ 2147483646 w 18"/>
                  <a:gd name="T7" fmla="*/ 2147483646 h 13"/>
                  <a:gd name="T8" fmla="*/ 2147483646 w 18"/>
                  <a:gd name="T9" fmla="*/ 2147483646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0"/>
                    </a:lnTo>
                    <a:lnTo>
                      <a:pt x="18" y="0"/>
                    </a:lnTo>
                    <a:lnTo>
                      <a:pt x="18"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3" name="Freeform 709"/>
              <p:cNvSpPr>
                <a:spLocks/>
              </p:cNvSpPr>
              <p:nvPr/>
            </p:nvSpPr>
            <p:spPr bwMode="auto">
              <a:xfrm>
                <a:off x="9009063" y="2525713"/>
                <a:ext cx="30163" cy="9525"/>
              </a:xfrm>
              <a:custGeom>
                <a:avLst/>
                <a:gdLst>
                  <a:gd name="T0" fmla="*/ 2147483646 w 64"/>
                  <a:gd name="T1" fmla="*/ 2147483646 h 18"/>
                  <a:gd name="T2" fmla="*/ 2147483646 w 64"/>
                  <a:gd name="T3" fmla="*/ 2147483646 h 18"/>
                  <a:gd name="T4" fmla="*/ 0 w 64"/>
                  <a:gd name="T5" fmla="*/ 2147483646 h 18"/>
                  <a:gd name="T6" fmla="*/ 0 w 64"/>
                  <a:gd name="T7" fmla="*/ 0 h 18"/>
                  <a:gd name="T8" fmla="*/ 2147483646 w 64"/>
                  <a:gd name="T9" fmla="*/ 0 h 18"/>
                  <a:gd name="T10" fmla="*/ 2147483646 w 64"/>
                  <a:gd name="T11" fmla="*/ 2147483646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8"/>
                    </a:moveTo>
                    <a:lnTo>
                      <a:pt x="64" y="18"/>
                    </a:lnTo>
                    <a:lnTo>
                      <a:pt x="0" y="18"/>
                    </a:lnTo>
                    <a:lnTo>
                      <a:pt x="0" y="0"/>
                    </a:lnTo>
                    <a:lnTo>
                      <a:pt x="51" y="0"/>
                    </a:lnTo>
                    <a:lnTo>
                      <a:pt x="64"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4" name="Freeform 710"/>
              <p:cNvSpPr>
                <a:spLocks/>
              </p:cNvSpPr>
              <p:nvPr/>
            </p:nvSpPr>
            <p:spPr bwMode="auto">
              <a:xfrm>
                <a:off x="9036050"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5" name="Freeform 711"/>
              <p:cNvSpPr>
                <a:spLocks/>
              </p:cNvSpPr>
              <p:nvPr/>
            </p:nvSpPr>
            <p:spPr bwMode="auto">
              <a:xfrm>
                <a:off x="9009063" y="2540000"/>
                <a:ext cx="30163" cy="7938"/>
              </a:xfrm>
              <a:custGeom>
                <a:avLst/>
                <a:gdLst>
                  <a:gd name="T0" fmla="*/ 2147483646 w 64"/>
                  <a:gd name="T1" fmla="*/ 2147483646 h 17"/>
                  <a:gd name="T2" fmla="*/ 2147483646 w 64"/>
                  <a:gd name="T3" fmla="*/ 2147483646 h 17"/>
                  <a:gd name="T4" fmla="*/ 0 w 64"/>
                  <a:gd name="T5" fmla="*/ 2147483646 h 17"/>
                  <a:gd name="T6" fmla="*/ 0 w 64"/>
                  <a:gd name="T7" fmla="*/ 0 h 17"/>
                  <a:gd name="T8" fmla="*/ 2147483646 w 64"/>
                  <a:gd name="T9" fmla="*/ 0 h 17"/>
                  <a:gd name="T10" fmla="*/ 2147483646 w 64"/>
                  <a:gd name="T11" fmla="*/ 2147483646 h 17"/>
                  <a:gd name="T12" fmla="*/ 0 60000 65536"/>
                  <a:gd name="T13" fmla="*/ 0 60000 65536"/>
                  <a:gd name="T14" fmla="*/ 0 60000 65536"/>
                  <a:gd name="T15" fmla="*/ 0 60000 65536"/>
                  <a:gd name="T16" fmla="*/ 0 60000 65536"/>
                  <a:gd name="T17" fmla="*/ 0 60000 65536"/>
                  <a:gd name="T18" fmla="*/ 0 w 64"/>
                  <a:gd name="T19" fmla="*/ 0 h 17"/>
                  <a:gd name="T20" fmla="*/ 64 w 6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4" h="17">
                    <a:moveTo>
                      <a:pt x="64" y="17"/>
                    </a:moveTo>
                    <a:lnTo>
                      <a:pt x="64" y="17"/>
                    </a:lnTo>
                    <a:lnTo>
                      <a:pt x="0" y="17"/>
                    </a:lnTo>
                    <a:lnTo>
                      <a:pt x="0" y="0"/>
                    </a:lnTo>
                    <a:lnTo>
                      <a:pt x="51" y="0"/>
                    </a:lnTo>
                    <a:lnTo>
                      <a:pt x="64"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6" name="Freeform 712"/>
              <p:cNvSpPr>
                <a:spLocks/>
              </p:cNvSpPr>
              <p:nvPr/>
            </p:nvSpPr>
            <p:spPr bwMode="auto">
              <a:xfrm>
                <a:off x="9036050"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7" name="Freeform 713"/>
              <p:cNvSpPr>
                <a:spLocks/>
              </p:cNvSpPr>
              <p:nvPr/>
            </p:nvSpPr>
            <p:spPr bwMode="auto">
              <a:xfrm>
                <a:off x="9063038"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8" name="Freeform 714"/>
              <p:cNvSpPr>
                <a:spLocks/>
              </p:cNvSpPr>
              <p:nvPr/>
            </p:nvSpPr>
            <p:spPr bwMode="auto">
              <a:xfrm>
                <a:off x="9090025"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9" name="Freeform 715"/>
              <p:cNvSpPr>
                <a:spLocks/>
              </p:cNvSpPr>
              <p:nvPr/>
            </p:nvSpPr>
            <p:spPr bwMode="auto">
              <a:xfrm>
                <a:off x="9063038"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0" name="Freeform 716"/>
              <p:cNvSpPr>
                <a:spLocks/>
              </p:cNvSpPr>
              <p:nvPr/>
            </p:nvSpPr>
            <p:spPr bwMode="auto">
              <a:xfrm>
                <a:off x="9090025"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10"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6" name="Freeform 717"/>
              <p:cNvSpPr>
                <a:spLocks/>
              </p:cNvSpPr>
              <p:nvPr/>
            </p:nvSpPr>
            <p:spPr bwMode="auto">
              <a:xfrm>
                <a:off x="9117013" y="2525713"/>
                <a:ext cx="30163" cy="9525"/>
              </a:xfrm>
              <a:custGeom>
                <a:avLst/>
                <a:gdLst>
                  <a:gd name="T0" fmla="*/ 2147483646 w 63"/>
                  <a:gd name="T1" fmla="*/ 2147483646 h 18"/>
                  <a:gd name="T2" fmla="*/ 2147483646 w 63"/>
                  <a:gd name="T3" fmla="*/ 2147483646 h 18"/>
                  <a:gd name="T4" fmla="*/ 0 w 63"/>
                  <a:gd name="T5" fmla="*/ 2147483646 h 18"/>
                  <a:gd name="T6" fmla="*/ 0 w 63"/>
                  <a:gd name="T7" fmla="*/ 0 h 18"/>
                  <a:gd name="T8" fmla="*/ 2147483646 w 63"/>
                  <a:gd name="T9" fmla="*/ 0 h 18"/>
                  <a:gd name="T10" fmla="*/ 2147483646 w 63"/>
                  <a:gd name="T11" fmla="*/ 2147483646 h 18"/>
                  <a:gd name="T12" fmla="*/ 0 60000 65536"/>
                  <a:gd name="T13" fmla="*/ 0 60000 65536"/>
                  <a:gd name="T14" fmla="*/ 0 60000 65536"/>
                  <a:gd name="T15" fmla="*/ 0 60000 65536"/>
                  <a:gd name="T16" fmla="*/ 0 60000 65536"/>
                  <a:gd name="T17" fmla="*/ 0 60000 65536"/>
                  <a:gd name="T18" fmla="*/ 0 w 63"/>
                  <a:gd name="T19" fmla="*/ 0 h 18"/>
                  <a:gd name="T20" fmla="*/ 63 w 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 h="18">
                    <a:moveTo>
                      <a:pt x="63" y="18"/>
                    </a:moveTo>
                    <a:lnTo>
                      <a:pt x="63" y="18"/>
                    </a:lnTo>
                    <a:lnTo>
                      <a:pt x="0" y="18"/>
                    </a:lnTo>
                    <a:lnTo>
                      <a:pt x="0" y="0"/>
                    </a:lnTo>
                    <a:lnTo>
                      <a:pt x="50" y="0"/>
                    </a:lnTo>
                    <a:lnTo>
                      <a:pt x="63"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7" name="Freeform 718"/>
              <p:cNvSpPr>
                <a:spLocks/>
              </p:cNvSpPr>
              <p:nvPr/>
            </p:nvSpPr>
            <p:spPr bwMode="auto">
              <a:xfrm>
                <a:off x="9144000" y="25273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8" name="Freeform 719"/>
              <p:cNvSpPr>
                <a:spLocks/>
              </p:cNvSpPr>
              <p:nvPr/>
            </p:nvSpPr>
            <p:spPr bwMode="auto">
              <a:xfrm>
                <a:off x="9117013" y="2540000"/>
                <a:ext cx="30163" cy="7938"/>
              </a:xfrm>
              <a:custGeom>
                <a:avLst/>
                <a:gdLst>
                  <a:gd name="T0" fmla="*/ 2147483646 w 63"/>
                  <a:gd name="T1" fmla="*/ 2147483646 h 17"/>
                  <a:gd name="T2" fmla="*/ 2147483646 w 63"/>
                  <a:gd name="T3" fmla="*/ 2147483646 h 17"/>
                  <a:gd name="T4" fmla="*/ 0 w 63"/>
                  <a:gd name="T5" fmla="*/ 2147483646 h 17"/>
                  <a:gd name="T6" fmla="*/ 0 w 63"/>
                  <a:gd name="T7" fmla="*/ 0 h 17"/>
                  <a:gd name="T8" fmla="*/ 2147483646 w 63"/>
                  <a:gd name="T9" fmla="*/ 0 h 17"/>
                  <a:gd name="T10" fmla="*/ 2147483646 w 63"/>
                  <a:gd name="T11" fmla="*/ 2147483646 h 17"/>
                  <a:gd name="T12" fmla="*/ 0 60000 65536"/>
                  <a:gd name="T13" fmla="*/ 0 60000 65536"/>
                  <a:gd name="T14" fmla="*/ 0 60000 65536"/>
                  <a:gd name="T15" fmla="*/ 0 60000 65536"/>
                  <a:gd name="T16" fmla="*/ 0 60000 65536"/>
                  <a:gd name="T17" fmla="*/ 0 60000 65536"/>
                  <a:gd name="T18" fmla="*/ 0 w 63"/>
                  <a:gd name="T19" fmla="*/ 0 h 17"/>
                  <a:gd name="T20" fmla="*/ 63 w 6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3" h="17">
                    <a:moveTo>
                      <a:pt x="63" y="17"/>
                    </a:moveTo>
                    <a:lnTo>
                      <a:pt x="63" y="17"/>
                    </a:lnTo>
                    <a:lnTo>
                      <a:pt x="0" y="17"/>
                    </a:lnTo>
                    <a:lnTo>
                      <a:pt x="0" y="0"/>
                    </a:lnTo>
                    <a:lnTo>
                      <a:pt x="50" y="0"/>
                    </a:lnTo>
                    <a:lnTo>
                      <a:pt x="63"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32" name="Freeform 720"/>
              <p:cNvSpPr>
                <a:spLocks/>
              </p:cNvSpPr>
              <p:nvPr/>
            </p:nvSpPr>
            <p:spPr bwMode="auto">
              <a:xfrm>
                <a:off x="9144000" y="2540000"/>
                <a:ext cx="7938" cy="6350"/>
              </a:xfrm>
              <a:custGeom>
                <a:avLst/>
                <a:gdLst>
                  <a:gd name="T0" fmla="*/ 0 w 17"/>
                  <a:gd name="T1" fmla="*/ 0 h 13"/>
                  <a:gd name="T2" fmla="*/ 0 w 17"/>
                  <a:gd name="T3" fmla="*/ 0 h 13"/>
                  <a:gd name="T4" fmla="*/ 2147483646 w 17"/>
                  <a:gd name="T5" fmla="*/ 0 h 13"/>
                  <a:gd name="T6" fmla="*/ 2147483646 w 17"/>
                  <a:gd name="T7" fmla="*/ 2147483646 h 13"/>
                  <a:gd name="T8" fmla="*/ 2147483646 w 17"/>
                  <a:gd name="T9" fmla="*/ 2147483646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0" y="0"/>
                    </a:lnTo>
                    <a:lnTo>
                      <a:pt x="17" y="0"/>
                    </a:lnTo>
                    <a:lnTo>
                      <a:pt x="17" y="13"/>
                    </a:lnTo>
                    <a:lnTo>
                      <a:pt x="9" y="13"/>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33" name="组合 33883"/>
            <p:cNvGrpSpPr>
              <a:grpSpLocks/>
            </p:cNvGrpSpPr>
            <p:nvPr/>
          </p:nvGrpSpPr>
          <p:grpSpPr bwMode="auto">
            <a:xfrm>
              <a:off x="2682918" y="1822714"/>
              <a:ext cx="673100" cy="685800"/>
              <a:chOff x="5319713" y="741363"/>
              <a:chExt cx="600075" cy="612775"/>
            </a:xfrm>
          </p:grpSpPr>
          <p:sp>
            <p:nvSpPr>
              <p:cNvPr id="237" name="Freeform 49"/>
              <p:cNvSpPr>
                <a:spLocks/>
              </p:cNvSpPr>
              <p:nvPr/>
            </p:nvSpPr>
            <p:spPr bwMode="auto">
              <a:xfrm>
                <a:off x="5319713" y="741363"/>
                <a:ext cx="600075" cy="612775"/>
              </a:xfrm>
              <a:custGeom>
                <a:avLst/>
                <a:gdLst>
                  <a:gd name="T0" fmla="*/ 2147483646 w 1430"/>
                  <a:gd name="T1" fmla="*/ 2147483646 h 1458"/>
                  <a:gd name="T2" fmla="*/ 2147483646 w 1430"/>
                  <a:gd name="T3" fmla="*/ 2147483646 h 1458"/>
                  <a:gd name="T4" fmla="*/ 2147483646 w 1430"/>
                  <a:gd name="T5" fmla="*/ 0 h 1458"/>
                  <a:gd name="T6" fmla="*/ 0 w 1430"/>
                  <a:gd name="T7" fmla="*/ 2147483646 h 1458"/>
                  <a:gd name="T8" fmla="*/ 2147483646 w 1430"/>
                  <a:gd name="T9" fmla="*/ 2147483646 h 1458"/>
                  <a:gd name="T10" fmla="*/ 2147483646 w 1430"/>
                  <a:gd name="T11" fmla="*/ 2147483646 h 1458"/>
                  <a:gd name="T12" fmla="*/ 2147483646 w 1430"/>
                  <a:gd name="T13" fmla="*/ 2147483646 h 1458"/>
                  <a:gd name="T14" fmla="*/ 2147483646 w 1430"/>
                  <a:gd name="T15" fmla="*/ 2147483646 h 1458"/>
                  <a:gd name="T16" fmla="*/ 2147483646 w 1430"/>
                  <a:gd name="T17" fmla="*/ 2147483646 h 1458"/>
                  <a:gd name="T18" fmla="*/ 2147483646 w 1430"/>
                  <a:gd name="T19" fmla="*/ 2147483646 h 1458"/>
                  <a:gd name="T20" fmla="*/ 2147483646 w 1430"/>
                  <a:gd name="T21" fmla="*/ 2147483646 h 1458"/>
                  <a:gd name="T22" fmla="*/ 2147483646 w 1430"/>
                  <a:gd name="T23" fmla="*/ 2147483646 h 1458"/>
                  <a:gd name="T24" fmla="*/ 2147483646 w 1430"/>
                  <a:gd name="T25" fmla="*/ 2147483646 h 1458"/>
                  <a:gd name="T26" fmla="*/ 2147483646 w 1430"/>
                  <a:gd name="T27" fmla="*/ 2147483646 h 1458"/>
                  <a:gd name="T28" fmla="*/ 2147483646 w 1430"/>
                  <a:gd name="T29" fmla="*/ 2147483646 h 1458"/>
                  <a:gd name="T30" fmla="*/ 2147483646 w 1430"/>
                  <a:gd name="T31" fmla="*/ 2147483646 h 1458"/>
                  <a:gd name="T32" fmla="*/ 2147483646 w 1430"/>
                  <a:gd name="T33" fmla="*/ 2147483646 h 1458"/>
                  <a:gd name="T34" fmla="*/ 2147483646 w 1430"/>
                  <a:gd name="T35" fmla="*/ 2147483646 h 1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0" h="1458">
                    <a:moveTo>
                      <a:pt x="1430" y="715"/>
                    </a:moveTo>
                    <a:lnTo>
                      <a:pt x="1430" y="715"/>
                    </a:lnTo>
                    <a:cubicBezTo>
                      <a:pt x="1430" y="320"/>
                      <a:pt x="1109" y="0"/>
                      <a:pt x="715" y="0"/>
                    </a:cubicBezTo>
                    <a:cubicBezTo>
                      <a:pt x="321" y="0"/>
                      <a:pt x="0" y="320"/>
                      <a:pt x="0" y="715"/>
                    </a:cubicBezTo>
                    <a:cubicBezTo>
                      <a:pt x="0" y="1043"/>
                      <a:pt x="229" y="1331"/>
                      <a:pt x="543" y="1408"/>
                    </a:cubicBezTo>
                    <a:cubicBezTo>
                      <a:pt x="552" y="1437"/>
                      <a:pt x="578" y="1458"/>
                      <a:pt x="609" y="1458"/>
                    </a:cubicBezTo>
                    <a:cubicBezTo>
                      <a:pt x="648" y="1458"/>
                      <a:pt x="679" y="1427"/>
                      <a:pt x="679" y="1389"/>
                    </a:cubicBezTo>
                    <a:cubicBezTo>
                      <a:pt x="679" y="1350"/>
                      <a:pt x="648" y="1319"/>
                      <a:pt x="609" y="1319"/>
                    </a:cubicBezTo>
                    <a:cubicBezTo>
                      <a:pt x="588" y="1319"/>
                      <a:pt x="570" y="1329"/>
                      <a:pt x="557" y="1343"/>
                    </a:cubicBezTo>
                    <a:cubicBezTo>
                      <a:pt x="274" y="1272"/>
                      <a:pt x="67" y="1012"/>
                      <a:pt x="67" y="715"/>
                    </a:cubicBezTo>
                    <a:cubicBezTo>
                      <a:pt x="67" y="357"/>
                      <a:pt x="357" y="67"/>
                      <a:pt x="715" y="67"/>
                    </a:cubicBezTo>
                    <a:cubicBezTo>
                      <a:pt x="1072" y="67"/>
                      <a:pt x="1363" y="357"/>
                      <a:pt x="1363" y="715"/>
                    </a:cubicBezTo>
                    <a:cubicBezTo>
                      <a:pt x="1363" y="1011"/>
                      <a:pt x="1157" y="1270"/>
                      <a:pt x="875" y="1343"/>
                    </a:cubicBezTo>
                    <a:cubicBezTo>
                      <a:pt x="863" y="1328"/>
                      <a:pt x="844" y="1319"/>
                      <a:pt x="823" y="1319"/>
                    </a:cubicBezTo>
                    <a:cubicBezTo>
                      <a:pt x="785" y="1319"/>
                      <a:pt x="754" y="1350"/>
                      <a:pt x="754" y="1388"/>
                    </a:cubicBezTo>
                    <a:cubicBezTo>
                      <a:pt x="754" y="1426"/>
                      <a:pt x="785" y="1457"/>
                      <a:pt x="823" y="1457"/>
                    </a:cubicBezTo>
                    <a:cubicBezTo>
                      <a:pt x="855" y="1457"/>
                      <a:pt x="881" y="1436"/>
                      <a:pt x="889" y="1408"/>
                    </a:cubicBezTo>
                    <a:cubicBezTo>
                      <a:pt x="1202" y="1329"/>
                      <a:pt x="1430" y="1042"/>
                      <a:pt x="1430" y="715"/>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0" name="Freeform 50"/>
              <p:cNvSpPr>
                <a:spLocks noEditPoints="1"/>
              </p:cNvSpPr>
              <p:nvPr/>
            </p:nvSpPr>
            <p:spPr bwMode="auto">
              <a:xfrm>
                <a:off x="5487988" y="873125"/>
                <a:ext cx="261938" cy="334963"/>
              </a:xfrm>
              <a:custGeom>
                <a:avLst/>
                <a:gdLst>
                  <a:gd name="T0" fmla="*/ 2147483646 w 624"/>
                  <a:gd name="T1" fmla="*/ 2147483646 h 798"/>
                  <a:gd name="T2" fmla="*/ 2147483646 w 624"/>
                  <a:gd name="T3" fmla="*/ 2147483646 h 798"/>
                  <a:gd name="T4" fmla="*/ 2147483646 w 624"/>
                  <a:gd name="T5" fmla="*/ 2147483646 h 798"/>
                  <a:gd name="T6" fmla="*/ 2147483646 w 624"/>
                  <a:gd name="T7" fmla="*/ 2147483646 h 798"/>
                  <a:gd name="T8" fmla="*/ 2147483646 w 624"/>
                  <a:gd name="T9" fmla="*/ 2147483646 h 798"/>
                  <a:gd name="T10" fmla="*/ 2147483646 w 624"/>
                  <a:gd name="T11" fmla="*/ 2147483646 h 798"/>
                  <a:gd name="T12" fmla="*/ 2147483646 w 624"/>
                  <a:gd name="T13" fmla="*/ 2147483646 h 798"/>
                  <a:gd name="T14" fmla="*/ 2147483646 w 624"/>
                  <a:gd name="T15" fmla="*/ 2147483646 h 798"/>
                  <a:gd name="T16" fmla="*/ 2147483646 w 624"/>
                  <a:gd name="T17" fmla="*/ 2147483646 h 798"/>
                  <a:gd name="T18" fmla="*/ 2147483646 w 624"/>
                  <a:gd name="T19" fmla="*/ 2147483646 h 798"/>
                  <a:gd name="T20" fmla="*/ 2147483646 w 624"/>
                  <a:gd name="T21" fmla="*/ 2147483646 h 798"/>
                  <a:gd name="T22" fmla="*/ 2147483646 w 624"/>
                  <a:gd name="T23" fmla="*/ 2147483646 h 798"/>
                  <a:gd name="T24" fmla="*/ 2147483646 w 624"/>
                  <a:gd name="T25" fmla="*/ 2147483646 h 798"/>
                  <a:gd name="T26" fmla="*/ 2147483646 w 624"/>
                  <a:gd name="T27" fmla="*/ 0 h 798"/>
                  <a:gd name="T28" fmla="*/ 2147483646 w 624"/>
                  <a:gd name="T29" fmla="*/ 0 h 798"/>
                  <a:gd name="T30" fmla="*/ 0 w 624"/>
                  <a:gd name="T31" fmla="*/ 2147483646 h 798"/>
                  <a:gd name="T32" fmla="*/ 0 w 624"/>
                  <a:gd name="T33" fmla="*/ 2147483646 h 798"/>
                  <a:gd name="T34" fmla="*/ 2147483646 w 624"/>
                  <a:gd name="T35" fmla="*/ 2147483646 h 798"/>
                  <a:gd name="T36" fmla="*/ 2147483646 w 624"/>
                  <a:gd name="T37" fmla="*/ 2147483646 h 798"/>
                  <a:gd name="T38" fmla="*/ 2147483646 w 624"/>
                  <a:gd name="T39" fmla="*/ 2147483646 h 7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4" h="798">
                    <a:moveTo>
                      <a:pt x="53" y="721"/>
                    </a:moveTo>
                    <a:lnTo>
                      <a:pt x="53" y="721"/>
                    </a:lnTo>
                    <a:lnTo>
                      <a:pt x="53" y="77"/>
                    </a:lnTo>
                    <a:cubicBezTo>
                      <a:pt x="53" y="64"/>
                      <a:pt x="64" y="53"/>
                      <a:pt x="77" y="53"/>
                    </a:cubicBezTo>
                    <a:lnTo>
                      <a:pt x="547" y="53"/>
                    </a:lnTo>
                    <a:cubicBezTo>
                      <a:pt x="560" y="53"/>
                      <a:pt x="570" y="64"/>
                      <a:pt x="570" y="77"/>
                    </a:cubicBezTo>
                    <a:lnTo>
                      <a:pt x="570" y="721"/>
                    </a:lnTo>
                    <a:cubicBezTo>
                      <a:pt x="570" y="734"/>
                      <a:pt x="560" y="745"/>
                      <a:pt x="547" y="745"/>
                    </a:cubicBezTo>
                    <a:lnTo>
                      <a:pt x="77" y="745"/>
                    </a:lnTo>
                    <a:cubicBezTo>
                      <a:pt x="64" y="745"/>
                      <a:pt x="53" y="734"/>
                      <a:pt x="53" y="721"/>
                    </a:cubicBezTo>
                    <a:close/>
                    <a:moveTo>
                      <a:pt x="624" y="721"/>
                    </a:moveTo>
                    <a:lnTo>
                      <a:pt x="624" y="721"/>
                    </a:lnTo>
                    <a:lnTo>
                      <a:pt x="624" y="77"/>
                    </a:lnTo>
                    <a:cubicBezTo>
                      <a:pt x="624" y="34"/>
                      <a:pt x="589" y="0"/>
                      <a:pt x="547" y="0"/>
                    </a:cubicBezTo>
                    <a:lnTo>
                      <a:pt x="77" y="0"/>
                    </a:lnTo>
                    <a:cubicBezTo>
                      <a:pt x="35" y="0"/>
                      <a:pt x="0" y="34"/>
                      <a:pt x="0" y="77"/>
                    </a:cubicBezTo>
                    <a:lnTo>
                      <a:pt x="0" y="721"/>
                    </a:lnTo>
                    <a:cubicBezTo>
                      <a:pt x="0" y="763"/>
                      <a:pt x="35" y="798"/>
                      <a:pt x="77" y="798"/>
                    </a:cubicBezTo>
                    <a:lnTo>
                      <a:pt x="547" y="798"/>
                    </a:lnTo>
                    <a:cubicBezTo>
                      <a:pt x="589" y="798"/>
                      <a:pt x="624" y="763"/>
                      <a:pt x="624" y="721"/>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1" name="Freeform 51"/>
              <p:cNvSpPr>
                <a:spLocks/>
              </p:cNvSpPr>
              <p:nvPr/>
            </p:nvSpPr>
            <p:spPr bwMode="auto">
              <a:xfrm>
                <a:off x="5549900" y="1012825"/>
                <a:ext cx="139700" cy="22225"/>
              </a:xfrm>
              <a:custGeom>
                <a:avLst/>
                <a:gdLst>
                  <a:gd name="T0" fmla="*/ 0 w 333"/>
                  <a:gd name="T1" fmla="*/ 2147483646 h 53"/>
                  <a:gd name="T2" fmla="*/ 0 w 333"/>
                  <a:gd name="T3" fmla="*/ 2147483646 h 53"/>
                  <a:gd name="T4" fmla="*/ 2147483646 w 333"/>
                  <a:gd name="T5" fmla="*/ 2147483646 h 53"/>
                  <a:gd name="T6" fmla="*/ 2147483646 w 333"/>
                  <a:gd name="T7" fmla="*/ 0 h 53"/>
                  <a:gd name="T8" fmla="*/ 0 w 333"/>
                  <a:gd name="T9" fmla="*/ 0 h 53"/>
                  <a:gd name="T10" fmla="*/ 0 w 333"/>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3">
                    <a:moveTo>
                      <a:pt x="0" y="53"/>
                    </a:moveTo>
                    <a:lnTo>
                      <a:pt x="0" y="53"/>
                    </a:lnTo>
                    <a:lnTo>
                      <a:pt x="333" y="53"/>
                    </a:lnTo>
                    <a:lnTo>
                      <a:pt x="333" y="0"/>
                    </a:lnTo>
                    <a:lnTo>
                      <a:pt x="0" y="0"/>
                    </a:lnTo>
                    <a:lnTo>
                      <a:pt x="0" y="53"/>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2" name="Freeform 52"/>
              <p:cNvSpPr>
                <a:spLocks/>
              </p:cNvSpPr>
              <p:nvPr/>
            </p:nvSpPr>
            <p:spPr bwMode="auto">
              <a:xfrm>
                <a:off x="5549900" y="955675"/>
                <a:ext cx="69850" cy="22225"/>
              </a:xfrm>
              <a:custGeom>
                <a:avLst/>
                <a:gdLst>
                  <a:gd name="T0" fmla="*/ 2147483646 w 166"/>
                  <a:gd name="T1" fmla="*/ 0 h 53"/>
                  <a:gd name="T2" fmla="*/ 2147483646 w 166"/>
                  <a:gd name="T3" fmla="*/ 0 h 53"/>
                  <a:gd name="T4" fmla="*/ 0 w 166"/>
                  <a:gd name="T5" fmla="*/ 0 h 53"/>
                  <a:gd name="T6" fmla="*/ 0 w 166"/>
                  <a:gd name="T7" fmla="*/ 2147483646 h 53"/>
                  <a:gd name="T8" fmla="*/ 2147483646 w 166"/>
                  <a:gd name="T9" fmla="*/ 2147483646 h 53"/>
                  <a:gd name="T10" fmla="*/ 2147483646 w 16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53">
                    <a:moveTo>
                      <a:pt x="166" y="0"/>
                    </a:moveTo>
                    <a:lnTo>
                      <a:pt x="166" y="0"/>
                    </a:lnTo>
                    <a:lnTo>
                      <a:pt x="0" y="0"/>
                    </a:lnTo>
                    <a:lnTo>
                      <a:pt x="0" y="53"/>
                    </a:lnTo>
                    <a:lnTo>
                      <a:pt x="166" y="53"/>
                    </a:lnTo>
                    <a:lnTo>
                      <a:pt x="166"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3" name="Freeform 53"/>
              <p:cNvSpPr>
                <a:spLocks/>
              </p:cNvSpPr>
              <p:nvPr/>
            </p:nvSpPr>
            <p:spPr bwMode="auto">
              <a:xfrm>
                <a:off x="5549900" y="1069975"/>
                <a:ext cx="139700" cy="22225"/>
              </a:xfrm>
              <a:custGeom>
                <a:avLst/>
                <a:gdLst>
                  <a:gd name="T0" fmla="*/ 0 w 333"/>
                  <a:gd name="T1" fmla="*/ 2147483646 h 54"/>
                  <a:gd name="T2" fmla="*/ 0 w 333"/>
                  <a:gd name="T3" fmla="*/ 2147483646 h 54"/>
                  <a:gd name="T4" fmla="*/ 2147483646 w 333"/>
                  <a:gd name="T5" fmla="*/ 2147483646 h 54"/>
                  <a:gd name="T6" fmla="*/ 2147483646 w 333"/>
                  <a:gd name="T7" fmla="*/ 0 h 54"/>
                  <a:gd name="T8" fmla="*/ 0 w 333"/>
                  <a:gd name="T9" fmla="*/ 0 h 54"/>
                  <a:gd name="T10" fmla="*/ 0 w 333"/>
                  <a:gd name="T11" fmla="*/ 2147483646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4">
                    <a:moveTo>
                      <a:pt x="0" y="54"/>
                    </a:moveTo>
                    <a:lnTo>
                      <a:pt x="0" y="54"/>
                    </a:lnTo>
                    <a:lnTo>
                      <a:pt x="333" y="54"/>
                    </a:lnTo>
                    <a:lnTo>
                      <a:pt x="333" y="0"/>
                    </a:lnTo>
                    <a:lnTo>
                      <a:pt x="0" y="0"/>
                    </a:lnTo>
                    <a:lnTo>
                      <a:pt x="0" y="54"/>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4" name="Freeform 54"/>
              <p:cNvSpPr>
                <a:spLocks/>
              </p:cNvSpPr>
              <p:nvPr/>
            </p:nvSpPr>
            <p:spPr bwMode="auto">
              <a:xfrm>
                <a:off x="5549900" y="1127125"/>
                <a:ext cx="139700" cy="22225"/>
              </a:xfrm>
              <a:custGeom>
                <a:avLst/>
                <a:gdLst>
                  <a:gd name="T0" fmla="*/ 0 w 333"/>
                  <a:gd name="T1" fmla="*/ 2147483646 h 53"/>
                  <a:gd name="T2" fmla="*/ 0 w 333"/>
                  <a:gd name="T3" fmla="*/ 2147483646 h 53"/>
                  <a:gd name="T4" fmla="*/ 2147483646 w 333"/>
                  <a:gd name="T5" fmla="*/ 2147483646 h 53"/>
                  <a:gd name="T6" fmla="*/ 2147483646 w 333"/>
                  <a:gd name="T7" fmla="*/ 0 h 53"/>
                  <a:gd name="T8" fmla="*/ 0 w 333"/>
                  <a:gd name="T9" fmla="*/ 0 h 53"/>
                  <a:gd name="T10" fmla="*/ 0 w 333"/>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53">
                    <a:moveTo>
                      <a:pt x="0" y="53"/>
                    </a:moveTo>
                    <a:lnTo>
                      <a:pt x="0" y="53"/>
                    </a:lnTo>
                    <a:lnTo>
                      <a:pt x="333" y="53"/>
                    </a:lnTo>
                    <a:lnTo>
                      <a:pt x="333" y="0"/>
                    </a:lnTo>
                    <a:lnTo>
                      <a:pt x="0" y="0"/>
                    </a:lnTo>
                    <a:lnTo>
                      <a:pt x="0" y="53"/>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245" name="组合 366"/>
            <p:cNvGrpSpPr>
              <a:grpSpLocks/>
            </p:cNvGrpSpPr>
            <p:nvPr/>
          </p:nvGrpSpPr>
          <p:grpSpPr bwMode="auto">
            <a:xfrm>
              <a:off x="3054503" y="3000047"/>
              <a:ext cx="482600" cy="611187"/>
              <a:chOff x="8951913" y="4081463"/>
              <a:chExt cx="482600" cy="611187"/>
            </a:xfrm>
          </p:grpSpPr>
          <p:sp>
            <p:nvSpPr>
              <p:cNvPr id="246" name="Freeform 339"/>
              <p:cNvSpPr>
                <a:spLocks noEditPoints="1"/>
              </p:cNvSpPr>
              <p:nvPr/>
            </p:nvSpPr>
            <p:spPr bwMode="auto">
              <a:xfrm>
                <a:off x="8951913" y="4081463"/>
                <a:ext cx="482600" cy="250825"/>
              </a:xfrm>
              <a:custGeom>
                <a:avLst/>
                <a:gdLst>
                  <a:gd name="T0" fmla="*/ 2147483646 w 1023"/>
                  <a:gd name="T1" fmla="*/ 2147483646 h 534"/>
                  <a:gd name="T2" fmla="*/ 2147483646 w 1023"/>
                  <a:gd name="T3" fmla="*/ 2147483646 h 534"/>
                  <a:gd name="T4" fmla="*/ 2147483646 w 1023"/>
                  <a:gd name="T5" fmla="*/ 2147483646 h 534"/>
                  <a:gd name="T6" fmla="*/ 2147483646 w 1023"/>
                  <a:gd name="T7" fmla="*/ 2147483646 h 534"/>
                  <a:gd name="T8" fmla="*/ 2147483646 w 1023"/>
                  <a:gd name="T9" fmla="*/ 2147483646 h 534"/>
                  <a:gd name="T10" fmla="*/ 2147483646 w 1023"/>
                  <a:gd name="T11" fmla="*/ 2147483646 h 534"/>
                  <a:gd name="T12" fmla="*/ 2147483646 w 1023"/>
                  <a:gd name="T13" fmla="*/ 2147483646 h 534"/>
                  <a:gd name="T14" fmla="*/ 2147483646 w 1023"/>
                  <a:gd name="T15" fmla="*/ 2147483646 h 534"/>
                  <a:gd name="T16" fmla="*/ 0 w 1023"/>
                  <a:gd name="T17" fmla="*/ 2147483646 h 534"/>
                  <a:gd name="T18" fmla="*/ 2147483646 w 1023"/>
                  <a:gd name="T19" fmla="*/ 0 h 534"/>
                  <a:gd name="T20" fmla="*/ 2147483646 w 1023"/>
                  <a:gd name="T21" fmla="*/ 2147483646 h 534"/>
                  <a:gd name="T22" fmla="*/ 2147483646 w 1023"/>
                  <a:gd name="T23" fmla="*/ 2147483646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7" name="Freeform 340"/>
              <p:cNvSpPr>
                <a:spLocks noEditPoints="1"/>
              </p:cNvSpPr>
              <p:nvPr/>
            </p:nvSpPr>
            <p:spPr bwMode="auto">
              <a:xfrm>
                <a:off x="8951913" y="4200525"/>
                <a:ext cx="482600" cy="361950"/>
              </a:xfrm>
              <a:custGeom>
                <a:avLst/>
                <a:gdLst>
                  <a:gd name="T0" fmla="*/ 2147483646 w 1023"/>
                  <a:gd name="T1" fmla="*/ 2147483646 h 769"/>
                  <a:gd name="T2" fmla="*/ 2147483646 w 1023"/>
                  <a:gd name="T3" fmla="*/ 2147483646 h 769"/>
                  <a:gd name="T4" fmla="*/ 2147483646 w 1023"/>
                  <a:gd name="T5" fmla="*/ 2147483646 h 769"/>
                  <a:gd name="T6" fmla="*/ 2147483646 w 1023"/>
                  <a:gd name="T7" fmla="*/ 2147483646 h 769"/>
                  <a:gd name="T8" fmla="*/ 2147483646 w 1023"/>
                  <a:gd name="T9" fmla="*/ 2147483646 h 769"/>
                  <a:gd name="T10" fmla="*/ 2147483646 w 1023"/>
                  <a:gd name="T11" fmla="*/ 2147483646 h 769"/>
                  <a:gd name="T12" fmla="*/ 2147483646 w 1023"/>
                  <a:gd name="T13" fmla="*/ 2147483646 h 769"/>
                  <a:gd name="T14" fmla="*/ 2147483646 w 1023"/>
                  <a:gd name="T15" fmla="*/ 2147483646 h 769"/>
                  <a:gd name="T16" fmla="*/ 2147483646 w 1023"/>
                  <a:gd name="T17" fmla="*/ 2147483646 h 769"/>
                  <a:gd name="T18" fmla="*/ 2147483646 w 1023"/>
                  <a:gd name="T19" fmla="*/ 2147483646 h 769"/>
                  <a:gd name="T20" fmla="*/ 2147483646 w 1023"/>
                  <a:gd name="T21" fmla="*/ 2147483646 h 769"/>
                  <a:gd name="T22" fmla="*/ 2147483646 w 1023"/>
                  <a:gd name="T23" fmla="*/ 2147483646 h 769"/>
                  <a:gd name="T24" fmla="*/ 2147483646 w 1023"/>
                  <a:gd name="T25" fmla="*/ 2147483646 h 769"/>
                  <a:gd name="T26" fmla="*/ 0 w 1023"/>
                  <a:gd name="T27" fmla="*/ 2147483646 h 769"/>
                  <a:gd name="T28" fmla="*/ 0 w 1023"/>
                  <a:gd name="T29" fmla="*/ 2147483646 h 769"/>
                  <a:gd name="T30" fmla="*/ 2147483646 w 1023"/>
                  <a:gd name="T31" fmla="*/ 0 h 769"/>
                  <a:gd name="T32" fmla="*/ 2147483646 w 1023"/>
                  <a:gd name="T33" fmla="*/ 2147483646 h 769"/>
                  <a:gd name="T34" fmla="*/ 2147483646 w 1023"/>
                  <a:gd name="T35" fmla="*/ 2147483646 h 769"/>
                  <a:gd name="T36" fmla="*/ 2147483646 w 1023"/>
                  <a:gd name="T37" fmla="*/ 2147483646 h 769"/>
                  <a:gd name="T38" fmla="*/ 2147483646 w 1023"/>
                  <a:gd name="T39" fmla="*/ 2147483646 h 769"/>
                  <a:gd name="T40" fmla="*/ 2147483646 w 1023"/>
                  <a:gd name="T41" fmla="*/ 2147483646 h 769"/>
                  <a:gd name="T42" fmla="*/ 2147483646 w 1023"/>
                  <a:gd name="T43" fmla="*/ 2147483646 h 769"/>
                  <a:gd name="T44" fmla="*/ 2147483646 w 1023"/>
                  <a:gd name="T45" fmla="*/ 2147483646 h 769"/>
                  <a:gd name="T46" fmla="*/ 2147483646 w 1023"/>
                  <a:gd name="T47" fmla="*/ 2147483646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8" name="Freeform 341"/>
              <p:cNvSpPr>
                <a:spLocks/>
              </p:cNvSpPr>
              <p:nvPr/>
            </p:nvSpPr>
            <p:spPr bwMode="auto">
              <a:xfrm>
                <a:off x="9361488" y="4467225"/>
                <a:ext cx="73025" cy="161925"/>
              </a:xfrm>
              <a:custGeom>
                <a:avLst/>
                <a:gdLst>
                  <a:gd name="T0" fmla="*/ 2147483646 w 154"/>
                  <a:gd name="T1" fmla="*/ 2147483646 h 347"/>
                  <a:gd name="T2" fmla="*/ 2147483646 w 154"/>
                  <a:gd name="T3" fmla="*/ 2147483646 h 347"/>
                  <a:gd name="T4" fmla="*/ 2147483646 w 154"/>
                  <a:gd name="T5" fmla="*/ 2147483646 h 347"/>
                  <a:gd name="T6" fmla="*/ 2147483646 w 154"/>
                  <a:gd name="T7" fmla="*/ 2147483646 h 347"/>
                  <a:gd name="T8" fmla="*/ 2147483646 w 154"/>
                  <a:gd name="T9" fmla="*/ 2147483646 h 347"/>
                  <a:gd name="T10" fmla="*/ 2147483646 w 154"/>
                  <a:gd name="T11" fmla="*/ 0 h 347"/>
                  <a:gd name="T12" fmla="*/ 2147483646 w 154"/>
                  <a:gd name="T13" fmla="*/ 0 h 347"/>
                  <a:gd name="T14" fmla="*/ 2147483646 w 154"/>
                  <a:gd name="T15" fmla="*/ 2147483646 h 347"/>
                  <a:gd name="T16" fmla="*/ 2147483646 w 154"/>
                  <a:gd name="T17" fmla="*/ 2147483646 h 347"/>
                  <a:gd name="T18" fmla="*/ 2147483646 w 154"/>
                  <a:gd name="T19" fmla="*/ 2147483646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49" name="Freeform 342"/>
              <p:cNvSpPr>
                <a:spLocks/>
              </p:cNvSpPr>
              <p:nvPr/>
            </p:nvSpPr>
            <p:spPr bwMode="auto">
              <a:xfrm>
                <a:off x="8951913" y="4381500"/>
                <a:ext cx="328613" cy="293688"/>
              </a:xfrm>
              <a:custGeom>
                <a:avLst/>
                <a:gdLst>
                  <a:gd name="T0" fmla="*/ 2147483646 w 698"/>
                  <a:gd name="T1" fmla="*/ 2147483646 h 623"/>
                  <a:gd name="T2" fmla="*/ 2147483646 w 698"/>
                  <a:gd name="T3" fmla="*/ 2147483646 h 623"/>
                  <a:gd name="T4" fmla="*/ 0 w 698"/>
                  <a:gd name="T5" fmla="*/ 2147483646 h 623"/>
                  <a:gd name="T6" fmla="*/ 0 w 698"/>
                  <a:gd name="T7" fmla="*/ 0 h 623"/>
                  <a:gd name="T8" fmla="*/ 2147483646 w 698"/>
                  <a:gd name="T9" fmla="*/ 0 h 623"/>
                  <a:gd name="T10" fmla="*/ 2147483646 w 698"/>
                  <a:gd name="T11" fmla="*/ 2147483646 h 623"/>
                  <a:gd name="T12" fmla="*/ 2147483646 w 698"/>
                  <a:gd name="T13" fmla="*/ 2147483646 h 623"/>
                  <a:gd name="T14" fmla="*/ 2147483646 w 698"/>
                  <a:gd name="T15" fmla="*/ 2147483646 h 623"/>
                  <a:gd name="T16" fmla="*/ 2147483646 w 698"/>
                  <a:gd name="T17" fmla="*/ 2147483646 h 623"/>
                  <a:gd name="T18" fmla="*/ 2147483646 w 698"/>
                  <a:gd name="T19" fmla="*/ 2147483646 h 623"/>
                  <a:gd name="T20" fmla="*/ 2147483646 w 698"/>
                  <a:gd name="T21" fmla="*/ 2147483646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0" name="Freeform 343"/>
              <p:cNvSpPr>
                <a:spLocks/>
              </p:cNvSpPr>
              <p:nvPr/>
            </p:nvSpPr>
            <p:spPr bwMode="auto">
              <a:xfrm>
                <a:off x="9409113" y="4368800"/>
                <a:ext cx="25400" cy="109538"/>
              </a:xfrm>
              <a:custGeom>
                <a:avLst/>
                <a:gdLst>
                  <a:gd name="T0" fmla="*/ 2147483646 w 54"/>
                  <a:gd name="T1" fmla="*/ 2147483646 h 231"/>
                  <a:gd name="T2" fmla="*/ 2147483646 w 54"/>
                  <a:gd name="T3" fmla="*/ 2147483646 h 231"/>
                  <a:gd name="T4" fmla="*/ 0 w 54"/>
                  <a:gd name="T5" fmla="*/ 2147483646 h 231"/>
                  <a:gd name="T6" fmla="*/ 0 w 54"/>
                  <a:gd name="T7" fmla="*/ 2147483646 h 231"/>
                  <a:gd name="T8" fmla="*/ 2147483646 w 54"/>
                  <a:gd name="T9" fmla="*/ 0 h 231"/>
                  <a:gd name="T10" fmla="*/ 2147483646 w 54"/>
                  <a:gd name="T11" fmla="*/ 2147483646 h 231"/>
                  <a:gd name="T12" fmla="*/ 2147483646 w 54"/>
                  <a:gd name="T13" fmla="*/ 2147483646 h 231"/>
                  <a:gd name="T14" fmla="*/ 2147483646 w 54"/>
                  <a:gd name="T15" fmla="*/ 2147483646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1" name="Freeform 344"/>
              <p:cNvSpPr>
                <a:spLocks/>
              </p:cNvSpPr>
              <p:nvPr/>
            </p:nvSpPr>
            <p:spPr bwMode="auto">
              <a:xfrm>
                <a:off x="9020175" y="4332288"/>
                <a:ext cx="33338" cy="26988"/>
              </a:xfrm>
              <a:custGeom>
                <a:avLst/>
                <a:gdLst>
                  <a:gd name="T0" fmla="*/ 2147483646 w 71"/>
                  <a:gd name="T1" fmla="*/ 2147483646 h 57"/>
                  <a:gd name="T2" fmla="*/ 2147483646 w 71"/>
                  <a:gd name="T3" fmla="*/ 2147483646 h 57"/>
                  <a:gd name="T4" fmla="*/ 2147483646 w 71"/>
                  <a:gd name="T5" fmla="*/ 2147483646 h 57"/>
                  <a:gd name="T6" fmla="*/ 0 w 71"/>
                  <a:gd name="T7" fmla="*/ 2147483646 h 57"/>
                  <a:gd name="T8" fmla="*/ 2147483646 w 71"/>
                  <a:gd name="T9" fmla="*/ 0 h 57"/>
                  <a:gd name="T10" fmla="*/ 2147483646 w 71"/>
                  <a:gd name="T11" fmla="*/ 2147483646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2" name="Freeform 345"/>
              <p:cNvSpPr>
                <a:spLocks/>
              </p:cNvSpPr>
              <p:nvPr/>
            </p:nvSpPr>
            <p:spPr bwMode="auto">
              <a:xfrm>
                <a:off x="9020175" y="4448175"/>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3" name="Freeform 346"/>
              <p:cNvSpPr>
                <a:spLocks/>
              </p:cNvSpPr>
              <p:nvPr/>
            </p:nvSpPr>
            <p:spPr bwMode="auto">
              <a:xfrm>
                <a:off x="9020175" y="4560888"/>
                <a:ext cx="33338" cy="26988"/>
              </a:xfrm>
              <a:custGeom>
                <a:avLst/>
                <a:gdLst>
                  <a:gd name="T0" fmla="*/ 2147483646 w 71"/>
                  <a:gd name="T1" fmla="*/ 2147483646 h 58"/>
                  <a:gd name="T2" fmla="*/ 2147483646 w 71"/>
                  <a:gd name="T3" fmla="*/ 2147483646 h 58"/>
                  <a:gd name="T4" fmla="*/ 2147483646 w 71"/>
                  <a:gd name="T5" fmla="*/ 2147483646 h 58"/>
                  <a:gd name="T6" fmla="*/ 0 w 71"/>
                  <a:gd name="T7" fmla="*/ 2147483646 h 58"/>
                  <a:gd name="T8" fmla="*/ 2147483646 w 71"/>
                  <a:gd name="T9" fmla="*/ 0 h 58"/>
                  <a:gd name="T10" fmla="*/ 2147483646 w 71"/>
                  <a:gd name="T11" fmla="*/ 2147483646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4" name="Freeform 347"/>
              <p:cNvSpPr>
                <a:spLocks/>
              </p:cNvSpPr>
              <p:nvPr/>
            </p:nvSpPr>
            <p:spPr bwMode="auto">
              <a:xfrm>
                <a:off x="9224963" y="4619625"/>
                <a:ext cx="73025" cy="73025"/>
              </a:xfrm>
              <a:custGeom>
                <a:avLst/>
                <a:gdLst>
                  <a:gd name="T0" fmla="*/ 2147483646 w 155"/>
                  <a:gd name="T1" fmla="*/ 2147483646 h 155"/>
                  <a:gd name="T2" fmla="*/ 2147483646 w 155"/>
                  <a:gd name="T3" fmla="*/ 2147483646 h 155"/>
                  <a:gd name="T4" fmla="*/ 2147483646 w 155"/>
                  <a:gd name="T5" fmla="*/ 2147483646 h 155"/>
                  <a:gd name="T6" fmla="*/ 2147483646 w 155"/>
                  <a:gd name="T7" fmla="*/ 2147483646 h 155"/>
                  <a:gd name="T8" fmla="*/ 2147483646 w 155"/>
                  <a:gd name="T9" fmla="*/ 2147483646 h 155"/>
                  <a:gd name="T10" fmla="*/ 2147483646 w 155"/>
                  <a:gd name="T11" fmla="*/ 2147483646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5" name="Freeform 348"/>
              <p:cNvSpPr>
                <a:spLocks/>
              </p:cNvSpPr>
              <p:nvPr/>
            </p:nvSpPr>
            <p:spPr bwMode="auto">
              <a:xfrm>
                <a:off x="9320213" y="4589463"/>
                <a:ext cx="73025" cy="73025"/>
              </a:xfrm>
              <a:custGeom>
                <a:avLst/>
                <a:gdLst>
                  <a:gd name="T0" fmla="*/ 2147483646 w 155"/>
                  <a:gd name="T1" fmla="*/ 2147483646 h 156"/>
                  <a:gd name="T2" fmla="*/ 2147483646 w 155"/>
                  <a:gd name="T3" fmla="*/ 2147483646 h 156"/>
                  <a:gd name="T4" fmla="*/ 2147483646 w 155"/>
                  <a:gd name="T5" fmla="*/ 2147483646 h 156"/>
                  <a:gd name="T6" fmla="*/ 2147483646 w 155"/>
                  <a:gd name="T7" fmla="*/ 2147483646 h 156"/>
                  <a:gd name="T8" fmla="*/ 2147483646 w 155"/>
                  <a:gd name="T9" fmla="*/ 2147483646 h 156"/>
                  <a:gd name="T10" fmla="*/ 2147483646 w 155"/>
                  <a:gd name="T11" fmla="*/ 2147483646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56" name="组合 355"/>
            <p:cNvGrpSpPr>
              <a:grpSpLocks/>
            </p:cNvGrpSpPr>
            <p:nvPr/>
          </p:nvGrpSpPr>
          <p:grpSpPr bwMode="auto">
            <a:xfrm>
              <a:off x="4913619" y="1461646"/>
              <a:ext cx="865188" cy="768350"/>
              <a:chOff x="7181850" y="2171701"/>
              <a:chExt cx="865188" cy="768350"/>
            </a:xfrm>
          </p:grpSpPr>
          <p:sp>
            <p:nvSpPr>
              <p:cNvPr id="257" name="Freeform 189"/>
              <p:cNvSpPr>
                <a:spLocks/>
              </p:cNvSpPr>
              <p:nvPr/>
            </p:nvSpPr>
            <p:spPr bwMode="auto">
              <a:xfrm>
                <a:off x="7181850" y="2262188"/>
                <a:ext cx="342900" cy="276225"/>
              </a:xfrm>
              <a:custGeom>
                <a:avLst/>
                <a:gdLst>
                  <a:gd name="T0" fmla="*/ 2147483646 w 729"/>
                  <a:gd name="T1" fmla="*/ 2147483646 h 585"/>
                  <a:gd name="T2" fmla="*/ 2147483646 w 729"/>
                  <a:gd name="T3" fmla="*/ 2147483646 h 585"/>
                  <a:gd name="T4" fmla="*/ 2147483646 w 729"/>
                  <a:gd name="T5" fmla="*/ 2147483646 h 585"/>
                  <a:gd name="T6" fmla="*/ 0 w 729"/>
                  <a:gd name="T7" fmla="*/ 2147483646 h 585"/>
                  <a:gd name="T8" fmla="*/ 2147483646 w 729"/>
                  <a:gd name="T9" fmla="*/ 2147483646 h 585"/>
                  <a:gd name="T10" fmla="*/ 2147483646 w 729"/>
                  <a:gd name="T11" fmla="*/ 0 h 585"/>
                  <a:gd name="T12" fmla="*/ 2147483646 w 729"/>
                  <a:gd name="T13" fmla="*/ 2147483646 h 585"/>
                  <a:gd name="T14" fmla="*/ 2147483646 w 729"/>
                  <a:gd name="T15" fmla="*/ 2147483646 h 585"/>
                  <a:gd name="T16" fmla="*/ 2147483646 w 729"/>
                  <a:gd name="T17" fmla="*/ 2147483646 h 585"/>
                  <a:gd name="T18" fmla="*/ 2147483646 w 729"/>
                  <a:gd name="T19" fmla="*/ 2147483646 h 585"/>
                  <a:gd name="T20" fmla="*/ 2147483646 w 729"/>
                  <a:gd name="T21" fmla="*/ 2147483646 h 585"/>
                  <a:gd name="T22" fmla="*/ 2147483646 w 729"/>
                  <a:gd name="T23" fmla="*/ 2147483646 h 585"/>
                  <a:gd name="T24" fmla="*/ 2147483646 w 729"/>
                  <a:gd name="T25" fmla="*/ 2147483646 h 585"/>
                  <a:gd name="T26" fmla="*/ 2147483646 w 729"/>
                  <a:gd name="T27" fmla="*/ 2147483646 h 585"/>
                  <a:gd name="T28" fmla="*/ 2147483646 w 729"/>
                  <a:gd name="T29" fmla="*/ 2147483646 h 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585"/>
                  <a:gd name="T47" fmla="*/ 729 w 729"/>
                  <a:gd name="T48" fmla="*/ 585 h 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585">
                    <a:moveTo>
                      <a:pt x="591" y="585"/>
                    </a:moveTo>
                    <a:lnTo>
                      <a:pt x="591" y="585"/>
                    </a:lnTo>
                    <a:lnTo>
                      <a:pt x="180" y="585"/>
                    </a:lnTo>
                    <a:cubicBezTo>
                      <a:pt x="80" y="585"/>
                      <a:pt x="0" y="504"/>
                      <a:pt x="0" y="404"/>
                    </a:cubicBezTo>
                    <a:cubicBezTo>
                      <a:pt x="0" y="323"/>
                      <a:pt x="55" y="252"/>
                      <a:pt x="132" y="231"/>
                    </a:cubicBezTo>
                    <a:cubicBezTo>
                      <a:pt x="176" y="94"/>
                      <a:pt x="305" y="0"/>
                      <a:pt x="450" y="0"/>
                    </a:cubicBezTo>
                    <a:cubicBezTo>
                      <a:pt x="562" y="0"/>
                      <a:pt x="667" y="56"/>
                      <a:pt x="729" y="149"/>
                    </a:cubicBezTo>
                    <a:lnTo>
                      <a:pt x="674" y="186"/>
                    </a:lnTo>
                    <a:cubicBezTo>
                      <a:pt x="624" y="111"/>
                      <a:pt x="540" y="67"/>
                      <a:pt x="450" y="67"/>
                    </a:cubicBezTo>
                    <a:cubicBezTo>
                      <a:pt x="328" y="67"/>
                      <a:pt x="221" y="149"/>
                      <a:pt x="190" y="268"/>
                    </a:cubicBezTo>
                    <a:cubicBezTo>
                      <a:pt x="187" y="281"/>
                      <a:pt x="176" y="290"/>
                      <a:pt x="163" y="292"/>
                    </a:cubicBezTo>
                    <a:cubicBezTo>
                      <a:pt x="108" y="301"/>
                      <a:pt x="66" y="349"/>
                      <a:pt x="66" y="404"/>
                    </a:cubicBezTo>
                    <a:cubicBezTo>
                      <a:pt x="66" y="467"/>
                      <a:pt x="117" y="518"/>
                      <a:pt x="180" y="518"/>
                    </a:cubicBezTo>
                    <a:lnTo>
                      <a:pt x="591" y="518"/>
                    </a:lnTo>
                    <a:lnTo>
                      <a:pt x="591" y="58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8" name="Freeform 190"/>
              <p:cNvSpPr>
                <a:spLocks/>
              </p:cNvSpPr>
              <p:nvPr/>
            </p:nvSpPr>
            <p:spPr bwMode="auto">
              <a:xfrm>
                <a:off x="7408863" y="2171701"/>
                <a:ext cx="638175" cy="390525"/>
              </a:xfrm>
              <a:custGeom>
                <a:avLst/>
                <a:gdLst>
                  <a:gd name="T0" fmla="*/ 2147483646 w 1357"/>
                  <a:gd name="T1" fmla="*/ 2147483646 h 831"/>
                  <a:gd name="T2" fmla="*/ 2147483646 w 1357"/>
                  <a:gd name="T3" fmla="*/ 2147483646 h 831"/>
                  <a:gd name="T4" fmla="*/ 2147483646 w 1357"/>
                  <a:gd name="T5" fmla="*/ 2147483646 h 831"/>
                  <a:gd name="T6" fmla="*/ 2147483646 w 1357"/>
                  <a:gd name="T7" fmla="*/ 2147483646 h 831"/>
                  <a:gd name="T8" fmla="*/ 2147483646 w 1357"/>
                  <a:gd name="T9" fmla="*/ 2147483646 h 831"/>
                  <a:gd name="T10" fmla="*/ 2147483646 w 1357"/>
                  <a:gd name="T11" fmla="*/ 2147483646 h 831"/>
                  <a:gd name="T12" fmla="*/ 2147483646 w 1357"/>
                  <a:gd name="T13" fmla="*/ 2147483646 h 831"/>
                  <a:gd name="T14" fmla="*/ 2147483646 w 1357"/>
                  <a:gd name="T15" fmla="*/ 2147483646 h 831"/>
                  <a:gd name="T16" fmla="*/ 2147483646 w 1357"/>
                  <a:gd name="T17" fmla="*/ 2147483646 h 831"/>
                  <a:gd name="T18" fmla="*/ 2147483646 w 1357"/>
                  <a:gd name="T19" fmla="*/ 2147483646 h 831"/>
                  <a:gd name="T20" fmla="*/ 2147483646 w 1357"/>
                  <a:gd name="T21" fmla="*/ 2147483646 h 831"/>
                  <a:gd name="T22" fmla="*/ 2147483646 w 1357"/>
                  <a:gd name="T23" fmla="*/ 2147483646 h 831"/>
                  <a:gd name="T24" fmla="*/ 2147483646 w 1357"/>
                  <a:gd name="T25" fmla="*/ 2147483646 h 831"/>
                  <a:gd name="T26" fmla="*/ 2147483646 w 1357"/>
                  <a:gd name="T27" fmla="*/ 2147483646 h 831"/>
                  <a:gd name="T28" fmla="*/ 2147483646 w 1357"/>
                  <a:gd name="T29" fmla="*/ 2147483646 h 831"/>
                  <a:gd name="T30" fmla="*/ 2147483646 w 1357"/>
                  <a:gd name="T31" fmla="*/ 2147483646 h 831"/>
                  <a:gd name="T32" fmla="*/ 2147483646 w 1357"/>
                  <a:gd name="T33" fmla="*/ 2147483646 h 831"/>
                  <a:gd name="T34" fmla="*/ 0 w 1357"/>
                  <a:gd name="T35" fmla="*/ 2147483646 h 831"/>
                  <a:gd name="T36" fmla="*/ 2147483646 w 1357"/>
                  <a:gd name="T37" fmla="*/ 2147483646 h 831"/>
                  <a:gd name="T38" fmla="*/ 2147483646 w 1357"/>
                  <a:gd name="T39" fmla="*/ 0 h 831"/>
                  <a:gd name="T40" fmla="*/ 2147483646 w 1357"/>
                  <a:gd name="T41" fmla="*/ 2147483646 h 831"/>
                  <a:gd name="T42" fmla="*/ 2147483646 w 1357"/>
                  <a:gd name="T43" fmla="*/ 2147483646 h 831"/>
                  <a:gd name="T44" fmla="*/ 2147483646 w 1357"/>
                  <a:gd name="T45" fmla="*/ 2147483646 h 831"/>
                  <a:gd name="T46" fmla="*/ 2147483646 w 1357"/>
                  <a:gd name="T47" fmla="*/ 2147483646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7"/>
                  <a:gd name="T73" fmla="*/ 0 h 831"/>
                  <a:gd name="T74" fmla="*/ 1357 w 1357"/>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7" h="831">
                    <a:moveTo>
                      <a:pt x="1150" y="831"/>
                    </a:moveTo>
                    <a:lnTo>
                      <a:pt x="1150" y="831"/>
                    </a:lnTo>
                    <a:lnTo>
                      <a:pt x="1033" y="831"/>
                    </a:lnTo>
                    <a:lnTo>
                      <a:pt x="1033" y="764"/>
                    </a:lnTo>
                    <a:lnTo>
                      <a:pt x="1150" y="764"/>
                    </a:lnTo>
                    <a:cubicBezTo>
                      <a:pt x="1167" y="764"/>
                      <a:pt x="1183" y="760"/>
                      <a:pt x="1192" y="753"/>
                    </a:cubicBezTo>
                    <a:cubicBezTo>
                      <a:pt x="1255" y="702"/>
                      <a:pt x="1291" y="628"/>
                      <a:pt x="1291" y="551"/>
                    </a:cubicBezTo>
                    <a:cubicBezTo>
                      <a:pt x="1291" y="412"/>
                      <a:pt x="1177" y="298"/>
                      <a:pt x="1038" y="296"/>
                    </a:cubicBezTo>
                    <a:cubicBezTo>
                      <a:pt x="1026" y="296"/>
                      <a:pt x="1015" y="290"/>
                      <a:pt x="1009" y="279"/>
                    </a:cubicBezTo>
                    <a:cubicBezTo>
                      <a:pt x="936" y="148"/>
                      <a:pt x="798" y="67"/>
                      <a:pt x="649" y="67"/>
                    </a:cubicBezTo>
                    <a:cubicBezTo>
                      <a:pt x="461" y="67"/>
                      <a:pt x="297" y="194"/>
                      <a:pt x="250" y="376"/>
                    </a:cubicBezTo>
                    <a:cubicBezTo>
                      <a:pt x="247" y="388"/>
                      <a:pt x="236" y="398"/>
                      <a:pt x="223" y="400"/>
                    </a:cubicBezTo>
                    <a:cubicBezTo>
                      <a:pt x="134" y="413"/>
                      <a:pt x="67" y="491"/>
                      <a:pt x="67" y="581"/>
                    </a:cubicBezTo>
                    <a:cubicBezTo>
                      <a:pt x="67" y="682"/>
                      <a:pt x="149" y="764"/>
                      <a:pt x="250" y="764"/>
                    </a:cubicBezTo>
                    <a:lnTo>
                      <a:pt x="795" y="764"/>
                    </a:lnTo>
                    <a:lnTo>
                      <a:pt x="795" y="831"/>
                    </a:lnTo>
                    <a:lnTo>
                      <a:pt x="250" y="831"/>
                    </a:lnTo>
                    <a:cubicBezTo>
                      <a:pt x="112" y="831"/>
                      <a:pt x="0" y="719"/>
                      <a:pt x="0" y="581"/>
                    </a:cubicBezTo>
                    <a:cubicBezTo>
                      <a:pt x="0" y="466"/>
                      <a:pt x="81" y="365"/>
                      <a:pt x="191" y="338"/>
                    </a:cubicBezTo>
                    <a:cubicBezTo>
                      <a:pt x="253" y="138"/>
                      <a:pt x="438" y="0"/>
                      <a:pt x="649" y="0"/>
                    </a:cubicBezTo>
                    <a:cubicBezTo>
                      <a:pt x="816" y="0"/>
                      <a:pt x="971" y="88"/>
                      <a:pt x="1058" y="230"/>
                    </a:cubicBezTo>
                    <a:cubicBezTo>
                      <a:pt x="1225" y="242"/>
                      <a:pt x="1357" y="382"/>
                      <a:pt x="1357" y="551"/>
                    </a:cubicBezTo>
                    <a:cubicBezTo>
                      <a:pt x="1357" y="648"/>
                      <a:pt x="1312" y="740"/>
                      <a:pt x="1234" y="804"/>
                    </a:cubicBezTo>
                    <a:cubicBezTo>
                      <a:pt x="1212" y="822"/>
                      <a:pt x="1183" y="831"/>
                      <a:pt x="1150" y="8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9" name="Freeform 191"/>
              <p:cNvSpPr>
                <a:spLocks/>
              </p:cNvSpPr>
              <p:nvPr/>
            </p:nvSpPr>
            <p:spPr bwMode="auto">
              <a:xfrm>
                <a:off x="7358063" y="2522538"/>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0" name="Freeform 192"/>
              <p:cNvSpPr>
                <a:spLocks noEditPoints="1"/>
              </p:cNvSpPr>
              <p:nvPr/>
            </p:nvSpPr>
            <p:spPr bwMode="auto">
              <a:xfrm>
                <a:off x="7358063" y="2543176"/>
                <a:ext cx="19050" cy="130175"/>
              </a:xfrm>
              <a:custGeom>
                <a:avLst/>
                <a:gdLst>
                  <a:gd name="T0" fmla="*/ 2147483646 w 40"/>
                  <a:gd name="T1" fmla="*/ 2147483646 h 278"/>
                  <a:gd name="T2" fmla="*/ 2147483646 w 40"/>
                  <a:gd name="T3" fmla="*/ 2147483646 h 278"/>
                  <a:gd name="T4" fmla="*/ 0 w 40"/>
                  <a:gd name="T5" fmla="*/ 2147483646 h 278"/>
                  <a:gd name="T6" fmla="*/ 0 w 40"/>
                  <a:gd name="T7" fmla="*/ 0 h 278"/>
                  <a:gd name="T8" fmla="*/ 2147483646 w 40"/>
                  <a:gd name="T9" fmla="*/ 0 h 278"/>
                  <a:gd name="T10" fmla="*/ 2147483646 w 40"/>
                  <a:gd name="T11" fmla="*/ 2147483646 h 278"/>
                  <a:gd name="T12" fmla="*/ 2147483646 w 40"/>
                  <a:gd name="T13" fmla="*/ 2147483646 h 278"/>
                  <a:gd name="T14" fmla="*/ 2147483646 w 40"/>
                  <a:gd name="T15" fmla="*/ 2147483646 h 278"/>
                  <a:gd name="T16" fmla="*/ 0 w 40"/>
                  <a:gd name="T17" fmla="*/ 2147483646 h 278"/>
                  <a:gd name="T18" fmla="*/ 0 w 40"/>
                  <a:gd name="T19" fmla="*/ 2147483646 h 278"/>
                  <a:gd name="T20" fmla="*/ 2147483646 w 40"/>
                  <a:gd name="T21" fmla="*/ 2147483646 h 278"/>
                  <a:gd name="T22" fmla="*/ 2147483646 w 40"/>
                  <a:gd name="T23" fmla="*/ 2147483646 h 278"/>
                  <a:gd name="T24" fmla="*/ 2147483646 w 40"/>
                  <a:gd name="T25" fmla="*/ 2147483646 h 278"/>
                  <a:gd name="T26" fmla="*/ 2147483646 w 40"/>
                  <a:gd name="T27" fmla="*/ 2147483646 h 278"/>
                  <a:gd name="T28" fmla="*/ 0 w 40"/>
                  <a:gd name="T29" fmla="*/ 2147483646 h 278"/>
                  <a:gd name="T30" fmla="*/ 0 w 40"/>
                  <a:gd name="T31" fmla="*/ 2147483646 h 278"/>
                  <a:gd name="T32" fmla="*/ 2147483646 w 40"/>
                  <a:gd name="T33" fmla="*/ 2147483646 h 278"/>
                  <a:gd name="T34" fmla="*/ 2147483646 w 40"/>
                  <a:gd name="T35" fmla="*/ 2147483646 h 278"/>
                  <a:gd name="T36" fmla="*/ 2147483646 w 40"/>
                  <a:gd name="T37" fmla="*/ 2147483646 h 278"/>
                  <a:gd name="T38" fmla="*/ 2147483646 w 40"/>
                  <a:gd name="T39" fmla="*/ 2147483646 h 278"/>
                  <a:gd name="T40" fmla="*/ 0 w 40"/>
                  <a:gd name="T41" fmla="*/ 2147483646 h 278"/>
                  <a:gd name="T42" fmla="*/ 0 w 40"/>
                  <a:gd name="T43" fmla="*/ 2147483646 h 278"/>
                  <a:gd name="T44" fmla="*/ 2147483646 w 40"/>
                  <a:gd name="T45" fmla="*/ 2147483646 h 278"/>
                  <a:gd name="T46" fmla="*/ 2147483646 w 40"/>
                  <a:gd name="T47" fmla="*/ 2147483646 h 278"/>
                  <a:gd name="T48" fmla="*/ 2147483646 w 40"/>
                  <a:gd name="T49" fmla="*/ 2147483646 h 278"/>
                  <a:gd name="T50" fmla="*/ 2147483646 w 40"/>
                  <a:gd name="T51" fmla="*/ 2147483646 h 278"/>
                  <a:gd name="T52" fmla="*/ 0 w 40"/>
                  <a:gd name="T53" fmla="*/ 2147483646 h 278"/>
                  <a:gd name="T54" fmla="*/ 0 w 40"/>
                  <a:gd name="T55" fmla="*/ 2147483646 h 278"/>
                  <a:gd name="T56" fmla="*/ 2147483646 w 40"/>
                  <a:gd name="T57" fmla="*/ 2147483646 h 278"/>
                  <a:gd name="T58" fmla="*/ 2147483646 w 40"/>
                  <a:gd name="T59" fmla="*/ 2147483646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278"/>
                  <a:gd name="T92" fmla="*/ 40 w 40"/>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278">
                    <a:moveTo>
                      <a:pt x="40" y="37"/>
                    </a:moveTo>
                    <a:lnTo>
                      <a:pt x="40" y="37"/>
                    </a:lnTo>
                    <a:lnTo>
                      <a:pt x="0" y="37"/>
                    </a:lnTo>
                    <a:lnTo>
                      <a:pt x="0" y="0"/>
                    </a:lnTo>
                    <a:lnTo>
                      <a:pt x="40" y="0"/>
                    </a:lnTo>
                    <a:lnTo>
                      <a:pt x="40" y="37"/>
                    </a:lnTo>
                    <a:close/>
                    <a:moveTo>
                      <a:pt x="40" y="97"/>
                    </a:moveTo>
                    <a:lnTo>
                      <a:pt x="40" y="97"/>
                    </a:lnTo>
                    <a:lnTo>
                      <a:pt x="0" y="97"/>
                    </a:lnTo>
                    <a:lnTo>
                      <a:pt x="0" y="61"/>
                    </a:lnTo>
                    <a:lnTo>
                      <a:pt x="40" y="61"/>
                    </a:lnTo>
                    <a:lnTo>
                      <a:pt x="40" y="97"/>
                    </a:lnTo>
                    <a:close/>
                    <a:moveTo>
                      <a:pt x="40" y="157"/>
                    </a:moveTo>
                    <a:lnTo>
                      <a:pt x="40" y="157"/>
                    </a:lnTo>
                    <a:lnTo>
                      <a:pt x="0" y="157"/>
                    </a:lnTo>
                    <a:lnTo>
                      <a:pt x="0" y="121"/>
                    </a:lnTo>
                    <a:lnTo>
                      <a:pt x="40" y="121"/>
                    </a:lnTo>
                    <a:lnTo>
                      <a:pt x="40" y="157"/>
                    </a:lnTo>
                    <a:close/>
                    <a:moveTo>
                      <a:pt x="40" y="218"/>
                    </a:moveTo>
                    <a:lnTo>
                      <a:pt x="40" y="218"/>
                    </a:lnTo>
                    <a:lnTo>
                      <a:pt x="0" y="218"/>
                    </a:lnTo>
                    <a:lnTo>
                      <a:pt x="0" y="182"/>
                    </a:lnTo>
                    <a:lnTo>
                      <a:pt x="40" y="182"/>
                    </a:lnTo>
                    <a:lnTo>
                      <a:pt x="40" y="218"/>
                    </a:lnTo>
                    <a:close/>
                    <a:moveTo>
                      <a:pt x="40" y="278"/>
                    </a:moveTo>
                    <a:lnTo>
                      <a:pt x="40" y="278"/>
                    </a:lnTo>
                    <a:lnTo>
                      <a:pt x="0" y="278"/>
                    </a:lnTo>
                    <a:lnTo>
                      <a:pt x="0" y="242"/>
                    </a:lnTo>
                    <a:lnTo>
                      <a:pt x="40" y="242"/>
                    </a:lnTo>
                    <a:lnTo>
                      <a:pt x="40" y="27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1" name="Freeform 193"/>
              <p:cNvSpPr>
                <a:spLocks/>
              </p:cNvSpPr>
              <p:nvPr/>
            </p:nvSpPr>
            <p:spPr bwMode="auto">
              <a:xfrm>
                <a:off x="7358063" y="2684463"/>
                <a:ext cx="19050" cy="9525"/>
              </a:xfrm>
              <a:custGeom>
                <a:avLst/>
                <a:gdLst>
                  <a:gd name="T0" fmla="*/ 2147483646 w 40"/>
                  <a:gd name="T1" fmla="*/ 2147483646 h 20"/>
                  <a:gd name="T2" fmla="*/ 2147483646 w 40"/>
                  <a:gd name="T3" fmla="*/ 2147483646 h 20"/>
                  <a:gd name="T4" fmla="*/ 0 w 40"/>
                  <a:gd name="T5" fmla="*/ 2147483646 h 20"/>
                  <a:gd name="T6" fmla="*/ 0 w 40"/>
                  <a:gd name="T7" fmla="*/ 0 h 20"/>
                  <a:gd name="T8" fmla="*/ 2147483646 w 40"/>
                  <a:gd name="T9" fmla="*/ 0 h 20"/>
                  <a:gd name="T10" fmla="*/ 2147483646 w 40"/>
                  <a:gd name="T11" fmla="*/ 2147483646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20"/>
                    </a:moveTo>
                    <a:lnTo>
                      <a:pt x="40" y="20"/>
                    </a:lnTo>
                    <a:lnTo>
                      <a:pt x="0" y="20"/>
                    </a:lnTo>
                    <a:lnTo>
                      <a:pt x="0" y="0"/>
                    </a:lnTo>
                    <a:lnTo>
                      <a:pt x="40" y="0"/>
                    </a:lnTo>
                    <a:lnTo>
                      <a:pt x="40" y="2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2" name="Freeform 194"/>
              <p:cNvSpPr>
                <a:spLocks noEditPoints="1"/>
              </p:cNvSpPr>
              <p:nvPr/>
            </p:nvSpPr>
            <p:spPr bwMode="auto">
              <a:xfrm>
                <a:off x="7678738" y="2535238"/>
                <a:ext cx="19050" cy="112713"/>
              </a:xfrm>
              <a:custGeom>
                <a:avLst/>
                <a:gdLst>
                  <a:gd name="T0" fmla="*/ 2147483646 w 40"/>
                  <a:gd name="T1" fmla="*/ 2147483646 h 240"/>
                  <a:gd name="T2" fmla="*/ 2147483646 w 40"/>
                  <a:gd name="T3" fmla="*/ 2147483646 h 240"/>
                  <a:gd name="T4" fmla="*/ 0 w 40"/>
                  <a:gd name="T5" fmla="*/ 2147483646 h 240"/>
                  <a:gd name="T6" fmla="*/ 0 w 40"/>
                  <a:gd name="T7" fmla="*/ 0 h 240"/>
                  <a:gd name="T8" fmla="*/ 2147483646 w 40"/>
                  <a:gd name="T9" fmla="*/ 0 h 240"/>
                  <a:gd name="T10" fmla="*/ 2147483646 w 40"/>
                  <a:gd name="T11" fmla="*/ 2147483646 h 240"/>
                  <a:gd name="T12" fmla="*/ 2147483646 w 40"/>
                  <a:gd name="T13" fmla="*/ 2147483646 h 240"/>
                  <a:gd name="T14" fmla="*/ 2147483646 w 40"/>
                  <a:gd name="T15" fmla="*/ 2147483646 h 240"/>
                  <a:gd name="T16" fmla="*/ 0 w 40"/>
                  <a:gd name="T17" fmla="*/ 2147483646 h 240"/>
                  <a:gd name="T18" fmla="*/ 0 w 40"/>
                  <a:gd name="T19" fmla="*/ 2147483646 h 240"/>
                  <a:gd name="T20" fmla="*/ 2147483646 w 40"/>
                  <a:gd name="T21" fmla="*/ 2147483646 h 240"/>
                  <a:gd name="T22" fmla="*/ 2147483646 w 40"/>
                  <a:gd name="T23" fmla="*/ 2147483646 h 240"/>
                  <a:gd name="T24" fmla="*/ 2147483646 w 40"/>
                  <a:gd name="T25" fmla="*/ 2147483646 h 240"/>
                  <a:gd name="T26" fmla="*/ 2147483646 w 40"/>
                  <a:gd name="T27" fmla="*/ 2147483646 h 240"/>
                  <a:gd name="T28" fmla="*/ 0 w 40"/>
                  <a:gd name="T29" fmla="*/ 2147483646 h 240"/>
                  <a:gd name="T30" fmla="*/ 0 w 40"/>
                  <a:gd name="T31" fmla="*/ 2147483646 h 240"/>
                  <a:gd name="T32" fmla="*/ 2147483646 w 40"/>
                  <a:gd name="T33" fmla="*/ 2147483646 h 240"/>
                  <a:gd name="T34" fmla="*/ 2147483646 w 40"/>
                  <a:gd name="T35" fmla="*/ 2147483646 h 240"/>
                  <a:gd name="T36" fmla="*/ 2147483646 w 40"/>
                  <a:gd name="T37" fmla="*/ 2147483646 h 240"/>
                  <a:gd name="T38" fmla="*/ 2147483646 w 40"/>
                  <a:gd name="T39" fmla="*/ 2147483646 h 240"/>
                  <a:gd name="T40" fmla="*/ 0 w 40"/>
                  <a:gd name="T41" fmla="*/ 2147483646 h 240"/>
                  <a:gd name="T42" fmla="*/ 0 w 40"/>
                  <a:gd name="T43" fmla="*/ 2147483646 h 240"/>
                  <a:gd name="T44" fmla="*/ 2147483646 w 40"/>
                  <a:gd name="T45" fmla="*/ 2147483646 h 240"/>
                  <a:gd name="T46" fmla="*/ 2147483646 w 40"/>
                  <a:gd name="T47" fmla="*/ 2147483646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40"/>
                  <a:gd name="T74" fmla="*/ 40 w 40"/>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40">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40"/>
                    </a:moveTo>
                    <a:lnTo>
                      <a:pt x="40" y="240"/>
                    </a:lnTo>
                    <a:lnTo>
                      <a:pt x="0" y="240"/>
                    </a:lnTo>
                    <a:lnTo>
                      <a:pt x="0" y="200"/>
                    </a:lnTo>
                    <a:lnTo>
                      <a:pt x="40" y="200"/>
                    </a:lnTo>
                    <a:lnTo>
                      <a:pt x="40" y="24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3" name="Freeform 195"/>
              <p:cNvSpPr>
                <a:spLocks/>
              </p:cNvSpPr>
              <p:nvPr/>
            </p:nvSpPr>
            <p:spPr bwMode="auto">
              <a:xfrm>
                <a:off x="7194550" y="2624138"/>
                <a:ext cx="825500" cy="76200"/>
              </a:xfrm>
              <a:custGeom>
                <a:avLst/>
                <a:gdLst>
                  <a:gd name="T0" fmla="*/ 2147483646 w 1754"/>
                  <a:gd name="T1" fmla="*/ 2147483646 h 160"/>
                  <a:gd name="T2" fmla="*/ 2147483646 w 1754"/>
                  <a:gd name="T3" fmla="*/ 2147483646 h 160"/>
                  <a:gd name="T4" fmla="*/ 2147483646 w 1754"/>
                  <a:gd name="T5" fmla="*/ 2147483646 h 160"/>
                  <a:gd name="T6" fmla="*/ 2147483646 w 1754"/>
                  <a:gd name="T7" fmla="*/ 2147483646 h 160"/>
                  <a:gd name="T8" fmla="*/ 2147483646 w 1754"/>
                  <a:gd name="T9" fmla="*/ 2147483646 h 160"/>
                  <a:gd name="T10" fmla="*/ 2147483646 w 1754"/>
                  <a:gd name="T11" fmla="*/ 2147483646 h 160"/>
                  <a:gd name="T12" fmla="*/ 2147483646 w 1754"/>
                  <a:gd name="T13" fmla="*/ 2147483646 h 160"/>
                  <a:gd name="T14" fmla="*/ 0 w 1754"/>
                  <a:gd name="T15" fmla="*/ 2147483646 h 160"/>
                  <a:gd name="T16" fmla="*/ 2147483646 w 1754"/>
                  <a:gd name="T17" fmla="*/ 2147483646 h 160"/>
                  <a:gd name="T18" fmla="*/ 2147483646 w 1754"/>
                  <a:gd name="T19" fmla="*/ 2147483646 h 160"/>
                  <a:gd name="T20" fmla="*/ 2147483646 w 1754"/>
                  <a:gd name="T21" fmla="*/ 2147483646 h 160"/>
                  <a:gd name="T22" fmla="*/ 2147483646 w 1754"/>
                  <a:gd name="T23" fmla="*/ 2147483646 h 160"/>
                  <a:gd name="T24" fmla="*/ 2147483646 w 1754"/>
                  <a:gd name="T25" fmla="*/ 0 h 160"/>
                  <a:gd name="T26" fmla="*/ 2147483646 w 1754"/>
                  <a:gd name="T27" fmla="*/ 2147483646 h 160"/>
                  <a:gd name="T28" fmla="*/ 2147483646 w 1754"/>
                  <a:gd name="T29" fmla="*/ 2147483646 h 160"/>
                  <a:gd name="T30" fmla="*/ 2147483646 w 1754"/>
                  <a:gd name="T31" fmla="*/ 2147483646 h 160"/>
                  <a:gd name="T32" fmla="*/ 2147483646 w 1754"/>
                  <a:gd name="T33" fmla="*/ 2147483646 h 160"/>
                  <a:gd name="T34" fmla="*/ 2147483646 w 1754"/>
                  <a:gd name="T35" fmla="*/ 2147483646 h 160"/>
                  <a:gd name="T36" fmla="*/ 2147483646 w 1754"/>
                  <a:gd name="T37" fmla="*/ 2147483646 h 160"/>
                  <a:gd name="T38" fmla="*/ 2147483646 w 1754"/>
                  <a:gd name="T39" fmla="*/ 2147483646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4"/>
                  <a:gd name="T61" fmla="*/ 0 h 160"/>
                  <a:gd name="T62" fmla="*/ 1754 w 1754"/>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4" h="160">
                    <a:moveTo>
                      <a:pt x="1368" y="160"/>
                    </a:moveTo>
                    <a:lnTo>
                      <a:pt x="1368" y="160"/>
                    </a:lnTo>
                    <a:cubicBezTo>
                      <a:pt x="1238" y="160"/>
                      <a:pt x="1172" y="131"/>
                      <a:pt x="1108" y="104"/>
                    </a:cubicBezTo>
                    <a:cubicBezTo>
                      <a:pt x="1046" y="78"/>
                      <a:pt x="988" y="53"/>
                      <a:pt x="869" y="53"/>
                    </a:cubicBezTo>
                    <a:cubicBezTo>
                      <a:pt x="750" y="53"/>
                      <a:pt x="692" y="78"/>
                      <a:pt x="630" y="104"/>
                    </a:cubicBezTo>
                    <a:cubicBezTo>
                      <a:pt x="566" y="131"/>
                      <a:pt x="501" y="160"/>
                      <a:pt x="370" y="160"/>
                    </a:cubicBezTo>
                    <a:cubicBezTo>
                      <a:pt x="240" y="160"/>
                      <a:pt x="174" y="131"/>
                      <a:pt x="111" y="104"/>
                    </a:cubicBezTo>
                    <a:cubicBezTo>
                      <a:pt x="76" y="89"/>
                      <a:pt x="43" y="75"/>
                      <a:pt x="0" y="66"/>
                    </a:cubicBezTo>
                    <a:lnTo>
                      <a:pt x="12" y="14"/>
                    </a:lnTo>
                    <a:cubicBezTo>
                      <a:pt x="60" y="24"/>
                      <a:pt x="96" y="40"/>
                      <a:pt x="132" y="55"/>
                    </a:cubicBezTo>
                    <a:cubicBezTo>
                      <a:pt x="193" y="81"/>
                      <a:pt x="251" y="106"/>
                      <a:pt x="370" y="106"/>
                    </a:cubicBezTo>
                    <a:cubicBezTo>
                      <a:pt x="490" y="106"/>
                      <a:pt x="548" y="81"/>
                      <a:pt x="609" y="55"/>
                    </a:cubicBezTo>
                    <a:cubicBezTo>
                      <a:pt x="673" y="28"/>
                      <a:pt x="739" y="0"/>
                      <a:pt x="869" y="0"/>
                    </a:cubicBezTo>
                    <a:cubicBezTo>
                      <a:pt x="999" y="0"/>
                      <a:pt x="1065" y="28"/>
                      <a:pt x="1129" y="55"/>
                    </a:cubicBezTo>
                    <a:cubicBezTo>
                      <a:pt x="1190" y="81"/>
                      <a:pt x="1249" y="106"/>
                      <a:pt x="1368" y="106"/>
                    </a:cubicBezTo>
                    <a:cubicBezTo>
                      <a:pt x="1487" y="106"/>
                      <a:pt x="1545" y="81"/>
                      <a:pt x="1607" y="55"/>
                    </a:cubicBezTo>
                    <a:cubicBezTo>
                      <a:pt x="1646" y="38"/>
                      <a:pt x="1687" y="20"/>
                      <a:pt x="1745" y="10"/>
                    </a:cubicBezTo>
                    <a:lnTo>
                      <a:pt x="1754" y="62"/>
                    </a:lnTo>
                    <a:cubicBezTo>
                      <a:pt x="1703" y="72"/>
                      <a:pt x="1666" y="87"/>
                      <a:pt x="1628" y="104"/>
                    </a:cubicBezTo>
                    <a:cubicBezTo>
                      <a:pt x="1564" y="131"/>
                      <a:pt x="1498" y="160"/>
                      <a:pt x="1368" y="16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4" name="Freeform 196"/>
              <p:cNvSpPr>
                <a:spLocks noEditPoints="1"/>
              </p:cNvSpPr>
              <p:nvPr/>
            </p:nvSpPr>
            <p:spPr bwMode="auto">
              <a:xfrm>
                <a:off x="7216775"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5" name="Freeform 197"/>
              <p:cNvSpPr>
                <a:spLocks noEditPoints="1"/>
              </p:cNvSpPr>
              <p:nvPr/>
            </p:nvSpPr>
            <p:spPr bwMode="auto">
              <a:xfrm>
                <a:off x="7216775"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6" name="Freeform 198"/>
              <p:cNvSpPr>
                <a:spLocks noEditPoints="1"/>
              </p:cNvSpPr>
              <p:nvPr/>
            </p:nvSpPr>
            <p:spPr bwMode="auto">
              <a:xfrm>
                <a:off x="7434263" y="2765426"/>
                <a:ext cx="147638"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7" name="Freeform 199"/>
              <p:cNvSpPr>
                <a:spLocks noEditPoints="1"/>
              </p:cNvSpPr>
              <p:nvPr/>
            </p:nvSpPr>
            <p:spPr bwMode="auto">
              <a:xfrm>
                <a:off x="7434263" y="2805113"/>
                <a:ext cx="147638"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8" name="Freeform 200"/>
              <p:cNvSpPr>
                <a:spLocks noEditPoints="1"/>
              </p:cNvSpPr>
              <p:nvPr/>
            </p:nvSpPr>
            <p:spPr bwMode="auto">
              <a:xfrm>
                <a:off x="7653338" y="2765426"/>
                <a:ext cx="146050" cy="95250"/>
              </a:xfrm>
              <a:custGeom>
                <a:avLst/>
                <a:gdLst>
                  <a:gd name="T0" fmla="*/ 2147483646 w 312"/>
                  <a:gd name="T1" fmla="*/ 2147483646 h 204"/>
                  <a:gd name="T2" fmla="*/ 2147483646 w 312"/>
                  <a:gd name="T3" fmla="*/ 2147483646 h 204"/>
                  <a:gd name="T4" fmla="*/ 2147483646 w 312"/>
                  <a:gd name="T5" fmla="*/ 2147483646 h 204"/>
                  <a:gd name="T6" fmla="*/ 2147483646 w 312"/>
                  <a:gd name="T7" fmla="*/ 2147483646 h 204"/>
                  <a:gd name="T8" fmla="*/ 2147483646 w 312"/>
                  <a:gd name="T9" fmla="*/ 2147483646 h 204"/>
                  <a:gd name="T10" fmla="*/ 2147483646 w 312"/>
                  <a:gd name="T11" fmla="*/ 2147483646 h 204"/>
                  <a:gd name="T12" fmla="*/ 2147483646 w 312"/>
                  <a:gd name="T13" fmla="*/ 2147483646 h 204"/>
                  <a:gd name="T14" fmla="*/ 2147483646 w 312"/>
                  <a:gd name="T15" fmla="*/ 2147483646 h 204"/>
                  <a:gd name="T16" fmla="*/ 0 w 312"/>
                  <a:gd name="T17" fmla="*/ 2147483646 h 204"/>
                  <a:gd name="T18" fmla="*/ 2147483646 w 312"/>
                  <a:gd name="T19" fmla="*/ 0 h 204"/>
                  <a:gd name="T20" fmla="*/ 2147483646 w 312"/>
                  <a:gd name="T21" fmla="*/ 2147483646 h 204"/>
                  <a:gd name="T22" fmla="*/ 2147483646 w 312"/>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04"/>
                  <a:gd name="T38" fmla="*/ 312 w 312"/>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04">
                    <a:moveTo>
                      <a:pt x="156" y="40"/>
                    </a:moveTo>
                    <a:lnTo>
                      <a:pt x="156" y="40"/>
                    </a:lnTo>
                    <a:cubicBezTo>
                      <a:pt x="88" y="40"/>
                      <a:pt x="40" y="72"/>
                      <a:pt x="40" y="102"/>
                    </a:cubicBezTo>
                    <a:cubicBezTo>
                      <a:pt x="40" y="131"/>
                      <a:pt x="88" y="164"/>
                      <a:pt x="156" y="164"/>
                    </a:cubicBezTo>
                    <a:cubicBezTo>
                      <a:pt x="225" y="164"/>
                      <a:pt x="272" y="131"/>
                      <a:pt x="272" y="102"/>
                    </a:cubicBezTo>
                    <a:cubicBezTo>
                      <a:pt x="272" y="72"/>
                      <a:pt x="225" y="40"/>
                      <a:pt x="156" y="40"/>
                    </a:cubicBezTo>
                    <a:close/>
                    <a:moveTo>
                      <a:pt x="156" y="204"/>
                    </a:moveTo>
                    <a:lnTo>
                      <a:pt x="156" y="204"/>
                    </a:lnTo>
                    <a:cubicBezTo>
                      <a:pt x="69" y="204"/>
                      <a:pt x="0" y="159"/>
                      <a:pt x="0" y="102"/>
                    </a:cubicBezTo>
                    <a:cubicBezTo>
                      <a:pt x="0" y="44"/>
                      <a:pt x="69" y="0"/>
                      <a:pt x="156" y="0"/>
                    </a:cubicBezTo>
                    <a:cubicBezTo>
                      <a:pt x="244" y="0"/>
                      <a:pt x="312" y="44"/>
                      <a:pt x="312" y="102"/>
                    </a:cubicBezTo>
                    <a:cubicBezTo>
                      <a:pt x="312" y="159"/>
                      <a:pt x="244"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9" name="Freeform 201"/>
              <p:cNvSpPr>
                <a:spLocks noEditPoints="1"/>
              </p:cNvSpPr>
              <p:nvPr/>
            </p:nvSpPr>
            <p:spPr bwMode="auto">
              <a:xfrm>
                <a:off x="7653338" y="2805113"/>
                <a:ext cx="146050" cy="134938"/>
              </a:xfrm>
              <a:custGeom>
                <a:avLst/>
                <a:gdLst>
                  <a:gd name="T0" fmla="*/ 2147483646 w 312"/>
                  <a:gd name="T1" fmla="*/ 2147483646 h 285"/>
                  <a:gd name="T2" fmla="*/ 2147483646 w 312"/>
                  <a:gd name="T3" fmla="*/ 2147483646 h 285"/>
                  <a:gd name="T4" fmla="*/ 2147483646 w 312"/>
                  <a:gd name="T5" fmla="*/ 2147483646 h 285"/>
                  <a:gd name="T6" fmla="*/ 2147483646 w 312"/>
                  <a:gd name="T7" fmla="*/ 2147483646 h 285"/>
                  <a:gd name="T8" fmla="*/ 2147483646 w 312"/>
                  <a:gd name="T9" fmla="*/ 2147483646 h 285"/>
                  <a:gd name="T10" fmla="*/ 2147483646 w 312"/>
                  <a:gd name="T11" fmla="*/ 2147483646 h 285"/>
                  <a:gd name="T12" fmla="*/ 2147483646 w 312"/>
                  <a:gd name="T13" fmla="*/ 2147483646 h 285"/>
                  <a:gd name="T14" fmla="*/ 2147483646 w 312"/>
                  <a:gd name="T15" fmla="*/ 2147483646 h 285"/>
                  <a:gd name="T16" fmla="*/ 2147483646 w 312"/>
                  <a:gd name="T17" fmla="*/ 2147483646 h 285"/>
                  <a:gd name="T18" fmla="*/ 2147483646 w 312"/>
                  <a:gd name="T19" fmla="*/ 2147483646 h 285"/>
                  <a:gd name="T20" fmla="*/ 0 w 312"/>
                  <a:gd name="T21" fmla="*/ 2147483646 h 285"/>
                  <a:gd name="T22" fmla="*/ 0 w 312"/>
                  <a:gd name="T23" fmla="*/ 2147483646 h 285"/>
                  <a:gd name="T24" fmla="*/ 2147483646 w 312"/>
                  <a:gd name="T25" fmla="*/ 0 h 285"/>
                  <a:gd name="T26" fmla="*/ 2147483646 w 312"/>
                  <a:gd name="T27" fmla="*/ 2147483646 h 285"/>
                  <a:gd name="T28" fmla="*/ 2147483646 w 312"/>
                  <a:gd name="T29" fmla="*/ 2147483646 h 285"/>
                  <a:gd name="T30" fmla="*/ 2147483646 w 312"/>
                  <a:gd name="T31" fmla="*/ 2147483646 h 285"/>
                  <a:gd name="T32" fmla="*/ 2147483646 w 312"/>
                  <a:gd name="T33" fmla="*/ 2147483646 h 285"/>
                  <a:gd name="T34" fmla="*/ 2147483646 w 312"/>
                  <a:gd name="T35" fmla="*/ 2147483646 h 285"/>
                  <a:gd name="T36" fmla="*/ 2147483646 w 312"/>
                  <a:gd name="T37" fmla="*/ 2147483646 h 285"/>
                  <a:gd name="T38" fmla="*/ 2147483646 w 312"/>
                  <a:gd name="T39" fmla="*/ 2147483646 h 285"/>
                  <a:gd name="T40" fmla="*/ 2147483646 w 312"/>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285"/>
                  <a:gd name="T65" fmla="*/ 312 w 312"/>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285">
                    <a:moveTo>
                      <a:pt x="40" y="171"/>
                    </a:moveTo>
                    <a:lnTo>
                      <a:pt x="40" y="171"/>
                    </a:lnTo>
                    <a:lnTo>
                      <a:pt x="40" y="183"/>
                    </a:lnTo>
                    <a:cubicBezTo>
                      <a:pt x="40" y="213"/>
                      <a:pt x="88" y="245"/>
                      <a:pt x="156" y="245"/>
                    </a:cubicBezTo>
                    <a:cubicBezTo>
                      <a:pt x="225" y="245"/>
                      <a:pt x="272" y="213"/>
                      <a:pt x="272" y="183"/>
                    </a:cubicBezTo>
                    <a:lnTo>
                      <a:pt x="272" y="171"/>
                    </a:lnTo>
                    <a:cubicBezTo>
                      <a:pt x="244" y="191"/>
                      <a:pt x="203" y="204"/>
                      <a:pt x="156" y="204"/>
                    </a:cubicBezTo>
                    <a:cubicBezTo>
                      <a:pt x="110" y="204"/>
                      <a:pt x="69" y="191"/>
                      <a:pt x="40" y="171"/>
                    </a:cubicBezTo>
                    <a:close/>
                    <a:moveTo>
                      <a:pt x="156" y="285"/>
                    </a:moveTo>
                    <a:lnTo>
                      <a:pt x="156" y="285"/>
                    </a:lnTo>
                    <a:cubicBezTo>
                      <a:pt x="69" y="285"/>
                      <a:pt x="0" y="241"/>
                      <a:pt x="0" y="183"/>
                    </a:cubicBezTo>
                    <a:lnTo>
                      <a:pt x="0" y="20"/>
                    </a:lnTo>
                    <a:cubicBezTo>
                      <a:pt x="0" y="9"/>
                      <a:pt x="9" y="0"/>
                      <a:pt x="20" y="0"/>
                    </a:cubicBezTo>
                    <a:cubicBezTo>
                      <a:pt x="31" y="0"/>
                      <a:pt x="40" y="9"/>
                      <a:pt x="40" y="20"/>
                    </a:cubicBezTo>
                    <a:lnTo>
                      <a:pt x="40" y="102"/>
                    </a:lnTo>
                    <a:cubicBezTo>
                      <a:pt x="40" y="131"/>
                      <a:pt x="88" y="164"/>
                      <a:pt x="156" y="164"/>
                    </a:cubicBezTo>
                    <a:cubicBezTo>
                      <a:pt x="225" y="164"/>
                      <a:pt x="272" y="131"/>
                      <a:pt x="272" y="102"/>
                    </a:cubicBezTo>
                    <a:lnTo>
                      <a:pt x="272" y="20"/>
                    </a:lnTo>
                    <a:lnTo>
                      <a:pt x="312" y="20"/>
                    </a:lnTo>
                    <a:lnTo>
                      <a:pt x="312" y="183"/>
                    </a:lnTo>
                    <a:cubicBezTo>
                      <a:pt x="312" y="241"/>
                      <a:pt x="244"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0" name="Freeform 202"/>
              <p:cNvSpPr>
                <a:spLocks noEditPoints="1"/>
              </p:cNvSpPr>
              <p:nvPr/>
            </p:nvSpPr>
            <p:spPr bwMode="auto">
              <a:xfrm>
                <a:off x="7870825" y="2765426"/>
                <a:ext cx="146050" cy="95250"/>
              </a:xfrm>
              <a:custGeom>
                <a:avLst/>
                <a:gdLst>
                  <a:gd name="T0" fmla="*/ 2147483646 w 311"/>
                  <a:gd name="T1" fmla="*/ 2147483646 h 204"/>
                  <a:gd name="T2" fmla="*/ 2147483646 w 311"/>
                  <a:gd name="T3" fmla="*/ 2147483646 h 204"/>
                  <a:gd name="T4" fmla="*/ 2147483646 w 311"/>
                  <a:gd name="T5" fmla="*/ 2147483646 h 204"/>
                  <a:gd name="T6" fmla="*/ 2147483646 w 311"/>
                  <a:gd name="T7" fmla="*/ 2147483646 h 204"/>
                  <a:gd name="T8" fmla="*/ 2147483646 w 311"/>
                  <a:gd name="T9" fmla="*/ 2147483646 h 204"/>
                  <a:gd name="T10" fmla="*/ 2147483646 w 311"/>
                  <a:gd name="T11" fmla="*/ 2147483646 h 204"/>
                  <a:gd name="T12" fmla="*/ 2147483646 w 311"/>
                  <a:gd name="T13" fmla="*/ 2147483646 h 204"/>
                  <a:gd name="T14" fmla="*/ 2147483646 w 311"/>
                  <a:gd name="T15" fmla="*/ 2147483646 h 204"/>
                  <a:gd name="T16" fmla="*/ 0 w 311"/>
                  <a:gd name="T17" fmla="*/ 2147483646 h 204"/>
                  <a:gd name="T18" fmla="*/ 2147483646 w 311"/>
                  <a:gd name="T19" fmla="*/ 0 h 204"/>
                  <a:gd name="T20" fmla="*/ 2147483646 w 311"/>
                  <a:gd name="T21" fmla="*/ 2147483646 h 204"/>
                  <a:gd name="T22" fmla="*/ 2147483646 w 31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204"/>
                  <a:gd name="T38" fmla="*/ 311 w 31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204">
                    <a:moveTo>
                      <a:pt x="156" y="40"/>
                    </a:moveTo>
                    <a:lnTo>
                      <a:pt x="156" y="40"/>
                    </a:lnTo>
                    <a:cubicBezTo>
                      <a:pt x="87" y="40"/>
                      <a:pt x="40" y="72"/>
                      <a:pt x="40" y="102"/>
                    </a:cubicBezTo>
                    <a:cubicBezTo>
                      <a:pt x="40" y="131"/>
                      <a:pt x="87" y="164"/>
                      <a:pt x="156" y="164"/>
                    </a:cubicBezTo>
                    <a:cubicBezTo>
                      <a:pt x="224" y="164"/>
                      <a:pt x="271" y="131"/>
                      <a:pt x="271" y="102"/>
                    </a:cubicBezTo>
                    <a:cubicBezTo>
                      <a:pt x="271" y="72"/>
                      <a:pt x="224" y="40"/>
                      <a:pt x="156" y="40"/>
                    </a:cubicBezTo>
                    <a:close/>
                    <a:moveTo>
                      <a:pt x="156" y="204"/>
                    </a:moveTo>
                    <a:lnTo>
                      <a:pt x="156" y="204"/>
                    </a:lnTo>
                    <a:cubicBezTo>
                      <a:pt x="68" y="204"/>
                      <a:pt x="0" y="159"/>
                      <a:pt x="0" y="102"/>
                    </a:cubicBezTo>
                    <a:cubicBezTo>
                      <a:pt x="0" y="44"/>
                      <a:pt x="68" y="0"/>
                      <a:pt x="156" y="0"/>
                    </a:cubicBezTo>
                    <a:cubicBezTo>
                      <a:pt x="243" y="0"/>
                      <a:pt x="311" y="44"/>
                      <a:pt x="311" y="102"/>
                    </a:cubicBezTo>
                    <a:cubicBezTo>
                      <a:pt x="311" y="159"/>
                      <a:pt x="243" y="204"/>
                      <a:pt x="156" y="20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1" name="Freeform 203"/>
              <p:cNvSpPr>
                <a:spLocks noEditPoints="1"/>
              </p:cNvSpPr>
              <p:nvPr/>
            </p:nvSpPr>
            <p:spPr bwMode="auto">
              <a:xfrm>
                <a:off x="7870825" y="2805113"/>
                <a:ext cx="146050" cy="134938"/>
              </a:xfrm>
              <a:custGeom>
                <a:avLst/>
                <a:gdLst>
                  <a:gd name="T0" fmla="*/ 2147483646 w 311"/>
                  <a:gd name="T1" fmla="*/ 2147483646 h 285"/>
                  <a:gd name="T2" fmla="*/ 2147483646 w 311"/>
                  <a:gd name="T3" fmla="*/ 2147483646 h 285"/>
                  <a:gd name="T4" fmla="*/ 2147483646 w 311"/>
                  <a:gd name="T5" fmla="*/ 2147483646 h 285"/>
                  <a:gd name="T6" fmla="*/ 2147483646 w 311"/>
                  <a:gd name="T7" fmla="*/ 2147483646 h 285"/>
                  <a:gd name="T8" fmla="*/ 2147483646 w 311"/>
                  <a:gd name="T9" fmla="*/ 2147483646 h 285"/>
                  <a:gd name="T10" fmla="*/ 2147483646 w 311"/>
                  <a:gd name="T11" fmla="*/ 2147483646 h 285"/>
                  <a:gd name="T12" fmla="*/ 2147483646 w 311"/>
                  <a:gd name="T13" fmla="*/ 2147483646 h 285"/>
                  <a:gd name="T14" fmla="*/ 2147483646 w 311"/>
                  <a:gd name="T15" fmla="*/ 2147483646 h 285"/>
                  <a:gd name="T16" fmla="*/ 2147483646 w 311"/>
                  <a:gd name="T17" fmla="*/ 2147483646 h 285"/>
                  <a:gd name="T18" fmla="*/ 2147483646 w 311"/>
                  <a:gd name="T19" fmla="*/ 2147483646 h 285"/>
                  <a:gd name="T20" fmla="*/ 0 w 311"/>
                  <a:gd name="T21" fmla="*/ 2147483646 h 285"/>
                  <a:gd name="T22" fmla="*/ 0 w 311"/>
                  <a:gd name="T23" fmla="*/ 2147483646 h 285"/>
                  <a:gd name="T24" fmla="*/ 2147483646 w 311"/>
                  <a:gd name="T25" fmla="*/ 0 h 285"/>
                  <a:gd name="T26" fmla="*/ 2147483646 w 311"/>
                  <a:gd name="T27" fmla="*/ 2147483646 h 285"/>
                  <a:gd name="T28" fmla="*/ 2147483646 w 311"/>
                  <a:gd name="T29" fmla="*/ 2147483646 h 285"/>
                  <a:gd name="T30" fmla="*/ 2147483646 w 311"/>
                  <a:gd name="T31" fmla="*/ 2147483646 h 285"/>
                  <a:gd name="T32" fmla="*/ 2147483646 w 311"/>
                  <a:gd name="T33" fmla="*/ 2147483646 h 285"/>
                  <a:gd name="T34" fmla="*/ 2147483646 w 311"/>
                  <a:gd name="T35" fmla="*/ 2147483646 h 285"/>
                  <a:gd name="T36" fmla="*/ 2147483646 w 311"/>
                  <a:gd name="T37" fmla="*/ 2147483646 h 285"/>
                  <a:gd name="T38" fmla="*/ 2147483646 w 311"/>
                  <a:gd name="T39" fmla="*/ 2147483646 h 285"/>
                  <a:gd name="T40" fmla="*/ 2147483646 w 311"/>
                  <a:gd name="T41" fmla="*/ 2147483646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1"/>
                  <a:gd name="T64" fmla="*/ 0 h 285"/>
                  <a:gd name="T65" fmla="*/ 311 w 311"/>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1" h="285">
                    <a:moveTo>
                      <a:pt x="40" y="171"/>
                    </a:moveTo>
                    <a:lnTo>
                      <a:pt x="40" y="171"/>
                    </a:lnTo>
                    <a:lnTo>
                      <a:pt x="40" y="183"/>
                    </a:lnTo>
                    <a:cubicBezTo>
                      <a:pt x="40" y="213"/>
                      <a:pt x="87" y="245"/>
                      <a:pt x="156" y="245"/>
                    </a:cubicBezTo>
                    <a:cubicBezTo>
                      <a:pt x="224" y="245"/>
                      <a:pt x="271" y="213"/>
                      <a:pt x="271" y="183"/>
                    </a:cubicBezTo>
                    <a:lnTo>
                      <a:pt x="271" y="171"/>
                    </a:lnTo>
                    <a:cubicBezTo>
                      <a:pt x="243" y="191"/>
                      <a:pt x="202" y="204"/>
                      <a:pt x="156" y="204"/>
                    </a:cubicBezTo>
                    <a:cubicBezTo>
                      <a:pt x="109" y="204"/>
                      <a:pt x="68" y="191"/>
                      <a:pt x="40" y="171"/>
                    </a:cubicBezTo>
                    <a:close/>
                    <a:moveTo>
                      <a:pt x="156" y="285"/>
                    </a:moveTo>
                    <a:lnTo>
                      <a:pt x="156" y="285"/>
                    </a:lnTo>
                    <a:cubicBezTo>
                      <a:pt x="68" y="285"/>
                      <a:pt x="0" y="241"/>
                      <a:pt x="0" y="183"/>
                    </a:cubicBezTo>
                    <a:lnTo>
                      <a:pt x="0" y="20"/>
                    </a:lnTo>
                    <a:cubicBezTo>
                      <a:pt x="0" y="9"/>
                      <a:pt x="9" y="0"/>
                      <a:pt x="20" y="0"/>
                    </a:cubicBezTo>
                    <a:cubicBezTo>
                      <a:pt x="31" y="0"/>
                      <a:pt x="40" y="9"/>
                      <a:pt x="40" y="20"/>
                    </a:cubicBezTo>
                    <a:lnTo>
                      <a:pt x="40" y="102"/>
                    </a:lnTo>
                    <a:cubicBezTo>
                      <a:pt x="40" y="131"/>
                      <a:pt x="87" y="164"/>
                      <a:pt x="156" y="164"/>
                    </a:cubicBezTo>
                    <a:cubicBezTo>
                      <a:pt x="224" y="164"/>
                      <a:pt x="271" y="131"/>
                      <a:pt x="271" y="102"/>
                    </a:cubicBezTo>
                    <a:lnTo>
                      <a:pt x="271" y="20"/>
                    </a:lnTo>
                    <a:lnTo>
                      <a:pt x="311" y="20"/>
                    </a:lnTo>
                    <a:lnTo>
                      <a:pt x="311" y="183"/>
                    </a:lnTo>
                    <a:cubicBezTo>
                      <a:pt x="311" y="241"/>
                      <a:pt x="243" y="285"/>
                      <a:pt x="156" y="28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2" name="Freeform 204"/>
              <p:cNvSpPr>
                <a:spLocks noEditPoints="1"/>
              </p:cNvSpPr>
              <p:nvPr/>
            </p:nvSpPr>
            <p:spPr bwMode="auto">
              <a:xfrm>
                <a:off x="7280275" y="2676526"/>
                <a:ext cx="19050" cy="98425"/>
              </a:xfrm>
              <a:custGeom>
                <a:avLst/>
                <a:gdLst>
                  <a:gd name="T0" fmla="*/ 2147483646 w 40"/>
                  <a:gd name="T1" fmla="*/ 2147483646 h 207"/>
                  <a:gd name="T2" fmla="*/ 2147483646 w 40"/>
                  <a:gd name="T3" fmla="*/ 2147483646 h 207"/>
                  <a:gd name="T4" fmla="*/ 0 w 40"/>
                  <a:gd name="T5" fmla="*/ 2147483646 h 207"/>
                  <a:gd name="T6" fmla="*/ 0 w 40"/>
                  <a:gd name="T7" fmla="*/ 0 h 207"/>
                  <a:gd name="T8" fmla="*/ 2147483646 w 40"/>
                  <a:gd name="T9" fmla="*/ 0 h 207"/>
                  <a:gd name="T10" fmla="*/ 2147483646 w 40"/>
                  <a:gd name="T11" fmla="*/ 2147483646 h 207"/>
                  <a:gd name="T12" fmla="*/ 2147483646 w 40"/>
                  <a:gd name="T13" fmla="*/ 2147483646 h 207"/>
                  <a:gd name="T14" fmla="*/ 2147483646 w 40"/>
                  <a:gd name="T15" fmla="*/ 2147483646 h 207"/>
                  <a:gd name="T16" fmla="*/ 0 w 40"/>
                  <a:gd name="T17" fmla="*/ 2147483646 h 207"/>
                  <a:gd name="T18" fmla="*/ 0 w 40"/>
                  <a:gd name="T19" fmla="*/ 2147483646 h 207"/>
                  <a:gd name="T20" fmla="*/ 2147483646 w 40"/>
                  <a:gd name="T21" fmla="*/ 2147483646 h 207"/>
                  <a:gd name="T22" fmla="*/ 2147483646 w 40"/>
                  <a:gd name="T23" fmla="*/ 2147483646 h 207"/>
                  <a:gd name="T24" fmla="*/ 2147483646 w 40"/>
                  <a:gd name="T25" fmla="*/ 2147483646 h 207"/>
                  <a:gd name="T26" fmla="*/ 2147483646 w 40"/>
                  <a:gd name="T27" fmla="*/ 2147483646 h 207"/>
                  <a:gd name="T28" fmla="*/ 0 w 40"/>
                  <a:gd name="T29" fmla="*/ 2147483646 h 207"/>
                  <a:gd name="T30" fmla="*/ 0 w 40"/>
                  <a:gd name="T31" fmla="*/ 2147483646 h 207"/>
                  <a:gd name="T32" fmla="*/ 2147483646 w 40"/>
                  <a:gd name="T33" fmla="*/ 2147483646 h 207"/>
                  <a:gd name="T34" fmla="*/ 2147483646 w 40"/>
                  <a:gd name="T35" fmla="*/ 2147483646 h 207"/>
                  <a:gd name="T36" fmla="*/ 2147483646 w 40"/>
                  <a:gd name="T37" fmla="*/ 2147483646 h 207"/>
                  <a:gd name="T38" fmla="*/ 2147483646 w 40"/>
                  <a:gd name="T39" fmla="*/ 2147483646 h 207"/>
                  <a:gd name="T40" fmla="*/ 0 w 40"/>
                  <a:gd name="T41" fmla="*/ 2147483646 h 207"/>
                  <a:gd name="T42" fmla="*/ 0 w 40"/>
                  <a:gd name="T43" fmla="*/ 2147483646 h 207"/>
                  <a:gd name="T44" fmla="*/ 2147483646 w 40"/>
                  <a:gd name="T45" fmla="*/ 2147483646 h 207"/>
                  <a:gd name="T46" fmla="*/ 2147483646 w 40"/>
                  <a:gd name="T47" fmla="*/ 2147483646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07"/>
                  <a:gd name="T74" fmla="*/ 40 w 40"/>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07">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07"/>
                    </a:moveTo>
                    <a:lnTo>
                      <a:pt x="40" y="207"/>
                    </a:lnTo>
                    <a:lnTo>
                      <a:pt x="0" y="207"/>
                    </a:lnTo>
                    <a:lnTo>
                      <a:pt x="0" y="200"/>
                    </a:lnTo>
                    <a:lnTo>
                      <a:pt x="40" y="200"/>
                    </a:lnTo>
                    <a:lnTo>
                      <a:pt x="40" y="2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3" name="Freeform 205"/>
              <p:cNvSpPr>
                <a:spLocks noEditPoints="1"/>
              </p:cNvSpPr>
              <p:nvPr/>
            </p:nvSpPr>
            <p:spPr bwMode="auto">
              <a:xfrm>
                <a:off x="7497763" y="2662238"/>
                <a:ext cx="19050" cy="112713"/>
              </a:xfrm>
              <a:custGeom>
                <a:avLst/>
                <a:gdLst>
                  <a:gd name="T0" fmla="*/ 2147483646 w 40"/>
                  <a:gd name="T1" fmla="*/ 2147483646 h 238"/>
                  <a:gd name="T2" fmla="*/ 2147483646 w 40"/>
                  <a:gd name="T3" fmla="*/ 2147483646 h 238"/>
                  <a:gd name="T4" fmla="*/ 0 w 40"/>
                  <a:gd name="T5" fmla="*/ 2147483646 h 238"/>
                  <a:gd name="T6" fmla="*/ 0 w 40"/>
                  <a:gd name="T7" fmla="*/ 0 h 238"/>
                  <a:gd name="T8" fmla="*/ 2147483646 w 40"/>
                  <a:gd name="T9" fmla="*/ 0 h 238"/>
                  <a:gd name="T10" fmla="*/ 2147483646 w 40"/>
                  <a:gd name="T11" fmla="*/ 2147483646 h 238"/>
                  <a:gd name="T12" fmla="*/ 2147483646 w 40"/>
                  <a:gd name="T13" fmla="*/ 2147483646 h 238"/>
                  <a:gd name="T14" fmla="*/ 2147483646 w 40"/>
                  <a:gd name="T15" fmla="*/ 2147483646 h 238"/>
                  <a:gd name="T16" fmla="*/ 0 w 40"/>
                  <a:gd name="T17" fmla="*/ 2147483646 h 238"/>
                  <a:gd name="T18" fmla="*/ 0 w 40"/>
                  <a:gd name="T19" fmla="*/ 2147483646 h 238"/>
                  <a:gd name="T20" fmla="*/ 2147483646 w 40"/>
                  <a:gd name="T21" fmla="*/ 2147483646 h 238"/>
                  <a:gd name="T22" fmla="*/ 2147483646 w 40"/>
                  <a:gd name="T23" fmla="*/ 2147483646 h 238"/>
                  <a:gd name="T24" fmla="*/ 2147483646 w 40"/>
                  <a:gd name="T25" fmla="*/ 2147483646 h 238"/>
                  <a:gd name="T26" fmla="*/ 2147483646 w 40"/>
                  <a:gd name="T27" fmla="*/ 2147483646 h 238"/>
                  <a:gd name="T28" fmla="*/ 0 w 40"/>
                  <a:gd name="T29" fmla="*/ 2147483646 h 238"/>
                  <a:gd name="T30" fmla="*/ 0 w 40"/>
                  <a:gd name="T31" fmla="*/ 2147483646 h 238"/>
                  <a:gd name="T32" fmla="*/ 2147483646 w 40"/>
                  <a:gd name="T33" fmla="*/ 2147483646 h 238"/>
                  <a:gd name="T34" fmla="*/ 2147483646 w 40"/>
                  <a:gd name="T35" fmla="*/ 2147483646 h 238"/>
                  <a:gd name="T36" fmla="*/ 2147483646 w 40"/>
                  <a:gd name="T37" fmla="*/ 2147483646 h 238"/>
                  <a:gd name="T38" fmla="*/ 2147483646 w 40"/>
                  <a:gd name="T39" fmla="*/ 2147483646 h 238"/>
                  <a:gd name="T40" fmla="*/ 0 w 40"/>
                  <a:gd name="T41" fmla="*/ 2147483646 h 238"/>
                  <a:gd name="T42" fmla="*/ 0 w 40"/>
                  <a:gd name="T43" fmla="*/ 2147483646 h 238"/>
                  <a:gd name="T44" fmla="*/ 2147483646 w 40"/>
                  <a:gd name="T45" fmla="*/ 2147483646 h 238"/>
                  <a:gd name="T46" fmla="*/ 2147483646 w 40"/>
                  <a:gd name="T47" fmla="*/ 2147483646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8"/>
                  <a:gd name="T74" fmla="*/ 40 w 40"/>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8">
                    <a:moveTo>
                      <a:pt x="40" y="40"/>
                    </a:moveTo>
                    <a:lnTo>
                      <a:pt x="40" y="40"/>
                    </a:lnTo>
                    <a:lnTo>
                      <a:pt x="0" y="40"/>
                    </a:lnTo>
                    <a:lnTo>
                      <a:pt x="0" y="0"/>
                    </a:lnTo>
                    <a:lnTo>
                      <a:pt x="40" y="0"/>
                    </a:lnTo>
                    <a:lnTo>
                      <a:pt x="40" y="40"/>
                    </a:lnTo>
                    <a:close/>
                    <a:moveTo>
                      <a:pt x="40" y="106"/>
                    </a:moveTo>
                    <a:lnTo>
                      <a:pt x="40" y="106"/>
                    </a:lnTo>
                    <a:lnTo>
                      <a:pt x="0" y="106"/>
                    </a:lnTo>
                    <a:lnTo>
                      <a:pt x="0" y="66"/>
                    </a:lnTo>
                    <a:lnTo>
                      <a:pt x="40" y="66"/>
                    </a:lnTo>
                    <a:lnTo>
                      <a:pt x="40" y="106"/>
                    </a:lnTo>
                    <a:close/>
                    <a:moveTo>
                      <a:pt x="40" y="173"/>
                    </a:moveTo>
                    <a:lnTo>
                      <a:pt x="40" y="173"/>
                    </a:lnTo>
                    <a:lnTo>
                      <a:pt x="0" y="173"/>
                    </a:lnTo>
                    <a:lnTo>
                      <a:pt x="0" y="133"/>
                    </a:lnTo>
                    <a:lnTo>
                      <a:pt x="40" y="133"/>
                    </a:lnTo>
                    <a:lnTo>
                      <a:pt x="40" y="173"/>
                    </a:lnTo>
                    <a:close/>
                    <a:moveTo>
                      <a:pt x="40" y="238"/>
                    </a:moveTo>
                    <a:lnTo>
                      <a:pt x="40" y="238"/>
                    </a:lnTo>
                    <a:lnTo>
                      <a:pt x="0" y="238"/>
                    </a:lnTo>
                    <a:lnTo>
                      <a:pt x="0" y="200"/>
                    </a:lnTo>
                    <a:lnTo>
                      <a:pt x="40" y="200"/>
                    </a:lnTo>
                    <a:lnTo>
                      <a:pt x="40" y="2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4" name="Freeform 206"/>
              <p:cNvSpPr>
                <a:spLocks noEditPoints="1"/>
              </p:cNvSpPr>
              <p:nvPr/>
            </p:nvSpPr>
            <p:spPr bwMode="auto">
              <a:xfrm>
                <a:off x="7716838" y="2665413"/>
                <a:ext cx="19050" cy="109538"/>
              </a:xfrm>
              <a:custGeom>
                <a:avLst/>
                <a:gdLst>
                  <a:gd name="T0" fmla="*/ 2147483646 w 40"/>
                  <a:gd name="T1" fmla="*/ 2147483646 h 232"/>
                  <a:gd name="T2" fmla="*/ 2147483646 w 40"/>
                  <a:gd name="T3" fmla="*/ 2147483646 h 232"/>
                  <a:gd name="T4" fmla="*/ 0 w 40"/>
                  <a:gd name="T5" fmla="*/ 2147483646 h 232"/>
                  <a:gd name="T6" fmla="*/ 0 w 40"/>
                  <a:gd name="T7" fmla="*/ 0 h 232"/>
                  <a:gd name="T8" fmla="*/ 2147483646 w 40"/>
                  <a:gd name="T9" fmla="*/ 0 h 232"/>
                  <a:gd name="T10" fmla="*/ 2147483646 w 40"/>
                  <a:gd name="T11" fmla="*/ 2147483646 h 232"/>
                  <a:gd name="T12" fmla="*/ 2147483646 w 40"/>
                  <a:gd name="T13" fmla="*/ 2147483646 h 232"/>
                  <a:gd name="T14" fmla="*/ 2147483646 w 40"/>
                  <a:gd name="T15" fmla="*/ 2147483646 h 232"/>
                  <a:gd name="T16" fmla="*/ 0 w 40"/>
                  <a:gd name="T17" fmla="*/ 2147483646 h 232"/>
                  <a:gd name="T18" fmla="*/ 0 w 40"/>
                  <a:gd name="T19" fmla="*/ 2147483646 h 232"/>
                  <a:gd name="T20" fmla="*/ 2147483646 w 40"/>
                  <a:gd name="T21" fmla="*/ 2147483646 h 232"/>
                  <a:gd name="T22" fmla="*/ 2147483646 w 40"/>
                  <a:gd name="T23" fmla="*/ 2147483646 h 232"/>
                  <a:gd name="T24" fmla="*/ 2147483646 w 40"/>
                  <a:gd name="T25" fmla="*/ 2147483646 h 232"/>
                  <a:gd name="T26" fmla="*/ 2147483646 w 40"/>
                  <a:gd name="T27" fmla="*/ 2147483646 h 232"/>
                  <a:gd name="T28" fmla="*/ 0 w 40"/>
                  <a:gd name="T29" fmla="*/ 2147483646 h 232"/>
                  <a:gd name="T30" fmla="*/ 0 w 40"/>
                  <a:gd name="T31" fmla="*/ 2147483646 h 232"/>
                  <a:gd name="T32" fmla="*/ 2147483646 w 40"/>
                  <a:gd name="T33" fmla="*/ 2147483646 h 232"/>
                  <a:gd name="T34" fmla="*/ 2147483646 w 40"/>
                  <a:gd name="T35" fmla="*/ 2147483646 h 232"/>
                  <a:gd name="T36" fmla="*/ 2147483646 w 40"/>
                  <a:gd name="T37" fmla="*/ 2147483646 h 232"/>
                  <a:gd name="T38" fmla="*/ 2147483646 w 40"/>
                  <a:gd name="T39" fmla="*/ 2147483646 h 232"/>
                  <a:gd name="T40" fmla="*/ 0 w 40"/>
                  <a:gd name="T41" fmla="*/ 2147483646 h 232"/>
                  <a:gd name="T42" fmla="*/ 0 w 40"/>
                  <a:gd name="T43" fmla="*/ 2147483646 h 232"/>
                  <a:gd name="T44" fmla="*/ 2147483646 w 40"/>
                  <a:gd name="T45" fmla="*/ 2147483646 h 232"/>
                  <a:gd name="T46" fmla="*/ 2147483646 w 40"/>
                  <a:gd name="T47" fmla="*/ 2147483646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32"/>
                  <a:gd name="T74" fmla="*/ 40 w 40"/>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32">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3"/>
                    </a:moveTo>
                    <a:lnTo>
                      <a:pt x="40" y="173"/>
                    </a:lnTo>
                    <a:lnTo>
                      <a:pt x="0" y="173"/>
                    </a:lnTo>
                    <a:lnTo>
                      <a:pt x="0" y="133"/>
                    </a:lnTo>
                    <a:lnTo>
                      <a:pt x="40" y="133"/>
                    </a:lnTo>
                    <a:lnTo>
                      <a:pt x="40" y="173"/>
                    </a:lnTo>
                    <a:close/>
                    <a:moveTo>
                      <a:pt x="40" y="232"/>
                    </a:moveTo>
                    <a:lnTo>
                      <a:pt x="40" y="232"/>
                    </a:lnTo>
                    <a:lnTo>
                      <a:pt x="0" y="232"/>
                    </a:lnTo>
                    <a:lnTo>
                      <a:pt x="0" y="200"/>
                    </a:lnTo>
                    <a:lnTo>
                      <a:pt x="40" y="200"/>
                    </a:lnTo>
                    <a:lnTo>
                      <a:pt x="40" y="23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5" name="Freeform 207"/>
              <p:cNvSpPr>
                <a:spLocks noEditPoints="1"/>
              </p:cNvSpPr>
              <p:nvPr/>
            </p:nvSpPr>
            <p:spPr bwMode="auto">
              <a:xfrm>
                <a:off x="7934325" y="2667001"/>
                <a:ext cx="19050" cy="107950"/>
              </a:xfrm>
              <a:custGeom>
                <a:avLst/>
                <a:gdLst>
                  <a:gd name="T0" fmla="*/ 2147483646 w 40"/>
                  <a:gd name="T1" fmla="*/ 2147483646 h 229"/>
                  <a:gd name="T2" fmla="*/ 2147483646 w 40"/>
                  <a:gd name="T3" fmla="*/ 2147483646 h 229"/>
                  <a:gd name="T4" fmla="*/ 0 w 40"/>
                  <a:gd name="T5" fmla="*/ 2147483646 h 229"/>
                  <a:gd name="T6" fmla="*/ 0 w 40"/>
                  <a:gd name="T7" fmla="*/ 0 h 229"/>
                  <a:gd name="T8" fmla="*/ 2147483646 w 40"/>
                  <a:gd name="T9" fmla="*/ 0 h 229"/>
                  <a:gd name="T10" fmla="*/ 2147483646 w 40"/>
                  <a:gd name="T11" fmla="*/ 2147483646 h 229"/>
                  <a:gd name="T12" fmla="*/ 2147483646 w 40"/>
                  <a:gd name="T13" fmla="*/ 2147483646 h 229"/>
                  <a:gd name="T14" fmla="*/ 2147483646 w 40"/>
                  <a:gd name="T15" fmla="*/ 2147483646 h 229"/>
                  <a:gd name="T16" fmla="*/ 0 w 40"/>
                  <a:gd name="T17" fmla="*/ 2147483646 h 229"/>
                  <a:gd name="T18" fmla="*/ 0 w 40"/>
                  <a:gd name="T19" fmla="*/ 2147483646 h 229"/>
                  <a:gd name="T20" fmla="*/ 2147483646 w 40"/>
                  <a:gd name="T21" fmla="*/ 2147483646 h 229"/>
                  <a:gd name="T22" fmla="*/ 2147483646 w 40"/>
                  <a:gd name="T23" fmla="*/ 2147483646 h 229"/>
                  <a:gd name="T24" fmla="*/ 2147483646 w 40"/>
                  <a:gd name="T25" fmla="*/ 2147483646 h 229"/>
                  <a:gd name="T26" fmla="*/ 2147483646 w 40"/>
                  <a:gd name="T27" fmla="*/ 2147483646 h 229"/>
                  <a:gd name="T28" fmla="*/ 0 w 40"/>
                  <a:gd name="T29" fmla="*/ 2147483646 h 229"/>
                  <a:gd name="T30" fmla="*/ 0 w 40"/>
                  <a:gd name="T31" fmla="*/ 2147483646 h 229"/>
                  <a:gd name="T32" fmla="*/ 2147483646 w 40"/>
                  <a:gd name="T33" fmla="*/ 2147483646 h 229"/>
                  <a:gd name="T34" fmla="*/ 2147483646 w 40"/>
                  <a:gd name="T35" fmla="*/ 2147483646 h 229"/>
                  <a:gd name="T36" fmla="*/ 2147483646 w 40"/>
                  <a:gd name="T37" fmla="*/ 2147483646 h 229"/>
                  <a:gd name="T38" fmla="*/ 2147483646 w 40"/>
                  <a:gd name="T39" fmla="*/ 2147483646 h 229"/>
                  <a:gd name="T40" fmla="*/ 0 w 40"/>
                  <a:gd name="T41" fmla="*/ 2147483646 h 229"/>
                  <a:gd name="T42" fmla="*/ 0 w 40"/>
                  <a:gd name="T43" fmla="*/ 2147483646 h 229"/>
                  <a:gd name="T44" fmla="*/ 2147483646 w 40"/>
                  <a:gd name="T45" fmla="*/ 2147483646 h 229"/>
                  <a:gd name="T46" fmla="*/ 2147483646 w 40"/>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229"/>
                  <a:gd name="T74" fmla="*/ 40 w 40"/>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229">
                    <a:moveTo>
                      <a:pt x="40" y="40"/>
                    </a:moveTo>
                    <a:lnTo>
                      <a:pt x="40" y="40"/>
                    </a:lnTo>
                    <a:lnTo>
                      <a:pt x="0" y="40"/>
                    </a:lnTo>
                    <a:lnTo>
                      <a:pt x="0" y="0"/>
                    </a:lnTo>
                    <a:lnTo>
                      <a:pt x="40" y="0"/>
                    </a:lnTo>
                    <a:lnTo>
                      <a:pt x="40" y="40"/>
                    </a:lnTo>
                    <a:close/>
                    <a:moveTo>
                      <a:pt x="40" y="107"/>
                    </a:moveTo>
                    <a:lnTo>
                      <a:pt x="40" y="107"/>
                    </a:lnTo>
                    <a:lnTo>
                      <a:pt x="0" y="107"/>
                    </a:lnTo>
                    <a:lnTo>
                      <a:pt x="0" y="67"/>
                    </a:lnTo>
                    <a:lnTo>
                      <a:pt x="40" y="67"/>
                    </a:lnTo>
                    <a:lnTo>
                      <a:pt x="40" y="107"/>
                    </a:lnTo>
                    <a:close/>
                    <a:moveTo>
                      <a:pt x="40" y="174"/>
                    </a:moveTo>
                    <a:lnTo>
                      <a:pt x="40" y="174"/>
                    </a:lnTo>
                    <a:lnTo>
                      <a:pt x="0" y="174"/>
                    </a:lnTo>
                    <a:lnTo>
                      <a:pt x="0" y="134"/>
                    </a:lnTo>
                    <a:lnTo>
                      <a:pt x="40" y="134"/>
                    </a:lnTo>
                    <a:lnTo>
                      <a:pt x="40" y="174"/>
                    </a:lnTo>
                    <a:close/>
                    <a:moveTo>
                      <a:pt x="40" y="229"/>
                    </a:moveTo>
                    <a:lnTo>
                      <a:pt x="40" y="229"/>
                    </a:lnTo>
                    <a:lnTo>
                      <a:pt x="0" y="229"/>
                    </a:lnTo>
                    <a:lnTo>
                      <a:pt x="0" y="200"/>
                    </a:lnTo>
                    <a:lnTo>
                      <a:pt x="40" y="200"/>
                    </a:lnTo>
                    <a:lnTo>
                      <a:pt x="40" y="22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6" name="Freeform 208"/>
              <p:cNvSpPr>
                <a:spLocks/>
              </p:cNvSpPr>
              <p:nvPr/>
            </p:nvSpPr>
            <p:spPr bwMode="auto">
              <a:xfrm>
                <a:off x="7861300" y="2514601"/>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7" name="Freeform 209"/>
              <p:cNvSpPr>
                <a:spLocks/>
              </p:cNvSpPr>
              <p:nvPr/>
            </p:nvSpPr>
            <p:spPr bwMode="auto">
              <a:xfrm>
                <a:off x="7750175" y="2514601"/>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8" name="Freeform 210"/>
              <p:cNvSpPr>
                <a:spLocks/>
              </p:cNvSpPr>
              <p:nvPr/>
            </p:nvSpPr>
            <p:spPr bwMode="auto">
              <a:xfrm>
                <a:off x="7616825" y="2286001"/>
                <a:ext cx="34925" cy="31750"/>
              </a:xfrm>
              <a:custGeom>
                <a:avLst/>
                <a:gdLst>
                  <a:gd name="T0" fmla="*/ 2147483646 w 75"/>
                  <a:gd name="T1" fmla="*/ 2147483646 h 66"/>
                  <a:gd name="T2" fmla="*/ 2147483646 w 75"/>
                  <a:gd name="T3" fmla="*/ 2147483646 h 66"/>
                  <a:gd name="T4" fmla="*/ 0 w 75"/>
                  <a:gd name="T5" fmla="*/ 2147483646 h 66"/>
                  <a:gd name="T6" fmla="*/ 2147483646 w 75"/>
                  <a:gd name="T7" fmla="*/ 0 h 66"/>
                  <a:gd name="T8" fmla="*/ 2147483646 w 75"/>
                  <a:gd name="T9" fmla="*/ 0 h 66"/>
                  <a:gd name="T10" fmla="*/ 2147483646 w 75"/>
                  <a:gd name="T11" fmla="*/ 2147483646 h 66"/>
                  <a:gd name="T12" fmla="*/ 2147483646 w 75"/>
                  <a:gd name="T13" fmla="*/ 2147483646 h 66"/>
                  <a:gd name="T14" fmla="*/ 2147483646 w 75"/>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6"/>
                  <a:gd name="T26" fmla="*/ 75 w 75"/>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6">
                    <a:moveTo>
                      <a:pt x="18" y="66"/>
                    </a:moveTo>
                    <a:lnTo>
                      <a:pt x="18" y="66"/>
                    </a:lnTo>
                    <a:lnTo>
                      <a:pt x="0" y="33"/>
                    </a:lnTo>
                    <a:lnTo>
                      <a:pt x="18" y="0"/>
                    </a:lnTo>
                    <a:lnTo>
                      <a:pt x="56" y="0"/>
                    </a:lnTo>
                    <a:lnTo>
                      <a:pt x="75" y="33"/>
                    </a:lnTo>
                    <a:lnTo>
                      <a:pt x="56" y="66"/>
                    </a:lnTo>
                    <a:lnTo>
                      <a:pt x="18"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9" name="Freeform 211"/>
              <p:cNvSpPr>
                <a:spLocks/>
              </p:cNvSpPr>
              <p:nvPr/>
            </p:nvSpPr>
            <p:spPr bwMode="auto">
              <a:xfrm>
                <a:off x="7688263" y="2384426"/>
                <a:ext cx="36513" cy="31750"/>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0" name="Freeform 212"/>
              <p:cNvSpPr>
                <a:spLocks/>
              </p:cNvSpPr>
              <p:nvPr/>
            </p:nvSpPr>
            <p:spPr bwMode="auto">
              <a:xfrm>
                <a:off x="7740650" y="2446338"/>
                <a:ext cx="36513" cy="31750"/>
              </a:xfrm>
              <a:custGeom>
                <a:avLst/>
                <a:gdLst>
                  <a:gd name="T0" fmla="*/ 2147483646 w 75"/>
                  <a:gd name="T1" fmla="*/ 2147483646 h 65"/>
                  <a:gd name="T2" fmla="*/ 2147483646 w 75"/>
                  <a:gd name="T3" fmla="*/ 2147483646 h 65"/>
                  <a:gd name="T4" fmla="*/ 0 w 75"/>
                  <a:gd name="T5" fmla="*/ 2147483646 h 65"/>
                  <a:gd name="T6" fmla="*/ 2147483646 w 75"/>
                  <a:gd name="T7" fmla="*/ 0 h 65"/>
                  <a:gd name="T8" fmla="*/ 2147483646 w 75"/>
                  <a:gd name="T9" fmla="*/ 0 h 65"/>
                  <a:gd name="T10" fmla="*/ 2147483646 w 75"/>
                  <a:gd name="T11" fmla="*/ 2147483646 h 65"/>
                  <a:gd name="T12" fmla="*/ 2147483646 w 75"/>
                  <a:gd name="T13" fmla="*/ 2147483646 h 65"/>
                  <a:gd name="T14" fmla="*/ 2147483646 w 75"/>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18" y="65"/>
                    </a:moveTo>
                    <a:lnTo>
                      <a:pt x="18" y="65"/>
                    </a:lnTo>
                    <a:lnTo>
                      <a:pt x="0" y="32"/>
                    </a:lnTo>
                    <a:lnTo>
                      <a:pt x="18" y="0"/>
                    </a:lnTo>
                    <a:lnTo>
                      <a:pt x="56" y="0"/>
                    </a:lnTo>
                    <a:lnTo>
                      <a:pt x="75" y="32"/>
                    </a:lnTo>
                    <a:lnTo>
                      <a:pt x="56" y="65"/>
                    </a:lnTo>
                    <a:lnTo>
                      <a:pt x="18" y="6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1" name="Freeform 213"/>
              <p:cNvSpPr>
                <a:spLocks/>
              </p:cNvSpPr>
              <p:nvPr/>
            </p:nvSpPr>
            <p:spPr bwMode="auto">
              <a:xfrm>
                <a:off x="7797800" y="2317751"/>
                <a:ext cx="34925" cy="30163"/>
              </a:xfrm>
              <a:custGeom>
                <a:avLst/>
                <a:gdLst>
                  <a:gd name="T0" fmla="*/ 2147483646 w 76"/>
                  <a:gd name="T1" fmla="*/ 2147483646 h 65"/>
                  <a:gd name="T2" fmla="*/ 2147483646 w 76"/>
                  <a:gd name="T3" fmla="*/ 2147483646 h 65"/>
                  <a:gd name="T4" fmla="*/ 0 w 76"/>
                  <a:gd name="T5" fmla="*/ 2147483646 h 65"/>
                  <a:gd name="T6" fmla="*/ 2147483646 w 76"/>
                  <a:gd name="T7" fmla="*/ 0 h 65"/>
                  <a:gd name="T8" fmla="*/ 2147483646 w 76"/>
                  <a:gd name="T9" fmla="*/ 0 h 65"/>
                  <a:gd name="T10" fmla="*/ 2147483646 w 76"/>
                  <a:gd name="T11" fmla="*/ 2147483646 h 65"/>
                  <a:gd name="T12" fmla="*/ 2147483646 w 76"/>
                  <a:gd name="T13" fmla="*/ 2147483646 h 65"/>
                  <a:gd name="T14" fmla="*/ 2147483646 w 76"/>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5"/>
                  <a:gd name="T26" fmla="*/ 76 w 7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5">
                    <a:moveTo>
                      <a:pt x="19" y="65"/>
                    </a:moveTo>
                    <a:lnTo>
                      <a:pt x="19" y="65"/>
                    </a:lnTo>
                    <a:lnTo>
                      <a:pt x="0" y="33"/>
                    </a:lnTo>
                    <a:lnTo>
                      <a:pt x="19" y="0"/>
                    </a:lnTo>
                    <a:lnTo>
                      <a:pt x="57" y="0"/>
                    </a:lnTo>
                    <a:lnTo>
                      <a:pt x="76" y="33"/>
                    </a:lnTo>
                    <a:lnTo>
                      <a:pt x="57" y="65"/>
                    </a:lnTo>
                    <a:lnTo>
                      <a:pt x="19" y="6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2" name="Freeform 214"/>
              <p:cNvSpPr>
                <a:spLocks/>
              </p:cNvSpPr>
              <p:nvPr/>
            </p:nvSpPr>
            <p:spPr bwMode="auto">
              <a:xfrm>
                <a:off x="7877175" y="2416176"/>
                <a:ext cx="34925"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3" name="Freeform 215"/>
              <p:cNvSpPr>
                <a:spLocks/>
              </p:cNvSpPr>
              <p:nvPr/>
            </p:nvSpPr>
            <p:spPr bwMode="auto">
              <a:xfrm>
                <a:off x="7545388" y="2416176"/>
                <a:ext cx="36513" cy="30163"/>
              </a:xfrm>
              <a:custGeom>
                <a:avLst/>
                <a:gdLst>
                  <a:gd name="T0" fmla="*/ 2147483646 w 76"/>
                  <a:gd name="T1" fmla="*/ 2147483646 h 66"/>
                  <a:gd name="T2" fmla="*/ 2147483646 w 76"/>
                  <a:gd name="T3" fmla="*/ 2147483646 h 66"/>
                  <a:gd name="T4" fmla="*/ 0 w 76"/>
                  <a:gd name="T5" fmla="*/ 2147483646 h 66"/>
                  <a:gd name="T6" fmla="*/ 2147483646 w 76"/>
                  <a:gd name="T7" fmla="*/ 0 h 66"/>
                  <a:gd name="T8" fmla="*/ 2147483646 w 76"/>
                  <a:gd name="T9" fmla="*/ 0 h 66"/>
                  <a:gd name="T10" fmla="*/ 2147483646 w 76"/>
                  <a:gd name="T11" fmla="*/ 2147483646 h 66"/>
                  <a:gd name="T12" fmla="*/ 2147483646 w 76"/>
                  <a:gd name="T13" fmla="*/ 2147483646 h 66"/>
                  <a:gd name="T14" fmla="*/ 2147483646 w 7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6"/>
                  <a:gd name="T26" fmla="*/ 76 w 76"/>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6">
                    <a:moveTo>
                      <a:pt x="19" y="66"/>
                    </a:moveTo>
                    <a:lnTo>
                      <a:pt x="19" y="66"/>
                    </a:lnTo>
                    <a:lnTo>
                      <a:pt x="0" y="33"/>
                    </a:lnTo>
                    <a:lnTo>
                      <a:pt x="19" y="0"/>
                    </a:lnTo>
                    <a:lnTo>
                      <a:pt x="57" y="0"/>
                    </a:lnTo>
                    <a:lnTo>
                      <a:pt x="76" y="33"/>
                    </a:lnTo>
                    <a:lnTo>
                      <a:pt x="57" y="66"/>
                    </a:lnTo>
                    <a:lnTo>
                      <a:pt x="19" y="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4" name="Freeform 216"/>
              <p:cNvSpPr>
                <a:spLocks/>
              </p:cNvSpPr>
              <p:nvPr/>
            </p:nvSpPr>
            <p:spPr bwMode="auto">
              <a:xfrm>
                <a:off x="7567613" y="2300288"/>
                <a:ext cx="69850" cy="125413"/>
              </a:xfrm>
              <a:custGeom>
                <a:avLst/>
                <a:gdLst>
                  <a:gd name="T0" fmla="*/ 2147483646 w 147"/>
                  <a:gd name="T1" fmla="*/ 2147483646 h 266"/>
                  <a:gd name="T2" fmla="*/ 2147483646 w 147"/>
                  <a:gd name="T3" fmla="*/ 2147483646 h 266"/>
                  <a:gd name="T4" fmla="*/ 0 w 147"/>
                  <a:gd name="T5" fmla="*/ 2147483646 h 266"/>
                  <a:gd name="T6" fmla="*/ 2147483646 w 147"/>
                  <a:gd name="T7" fmla="*/ 0 h 266"/>
                  <a:gd name="T8" fmla="*/ 2147483646 w 147"/>
                  <a:gd name="T9" fmla="*/ 2147483646 h 266"/>
                  <a:gd name="T10" fmla="*/ 2147483646 w 147"/>
                  <a:gd name="T11" fmla="*/ 2147483646 h 266"/>
                  <a:gd name="T12" fmla="*/ 0 60000 65536"/>
                  <a:gd name="T13" fmla="*/ 0 60000 65536"/>
                  <a:gd name="T14" fmla="*/ 0 60000 65536"/>
                  <a:gd name="T15" fmla="*/ 0 60000 65536"/>
                  <a:gd name="T16" fmla="*/ 0 60000 65536"/>
                  <a:gd name="T17" fmla="*/ 0 60000 65536"/>
                  <a:gd name="T18" fmla="*/ 0 w 147"/>
                  <a:gd name="T19" fmla="*/ 0 h 266"/>
                  <a:gd name="T20" fmla="*/ 147 w 147"/>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47" h="266">
                    <a:moveTo>
                      <a:pt x="12" y="266"/>
                    </a:moveTo>
                    <a:lnTo>
                      <a:pt x="12" y="266"/>
                    </a:lnTo>
                    <a:lnTo>
                      <a:pt x="0" y="260"/>
                    </a:lnTo>
                    <a:lnTo>
                      <a:pt x="135" y="0"/>
                    </a:lnTo>
                    <a:lnTo>
                      <a:pt x="147" y="6"/>
                    </a:lnTo>
                    <a:lnTo>
                      <a:pt x="12" y="26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5" name="Freeform 217"/>
              <p:cNvSpPr>
                <a:spLocks/>
              </p:cNvSpPr>
              <p:nvPr/>
            </p:nvSpPr>
            <p:spPr bwMode="auto">
              <a:xfrm>
                <a:off x="7632700" y="2300288"/>
                <a:ext cx="76200" cy="101600"/>
              </a:xfrm>
              <a:custGeom>
                <a:avLst/>
                <a:gdLst>
                  <a:gd name="T0" fmla="*/ 2147483646 w 164"/>
                  <a:gd name="T1" fmla="*/ 2147483646 h 217"/>
                  <a:gd name="T2" fmla="*/ 2147483646 w 164"/>
                  <a:gd name="T3" fmla="*/ 2147483646 h 217"/>
                  <a:gd name="T4" fmla="*/ 0 w 164"/>
                  <a:gd name="T5" fmla="*/ 2147483646 h 217"/>
                  <a:gd name="T6" fmla="*/ 2147483646 w 164"/>
                  <a:gd name="T7" fmla="*/ 0 h 217"/>
                  <a:gd name="T8" fmla="*/ 2147483646 w 164"/>
                  <a:gd name="T9" fmla="*/ 2147483646 h 217"/>
                  <a:gd name="T10" fmla="*/ 2147483646 w 164"/>
                  <a:gd name="T11" fmla="*/ 2147483646 h 217"/>
                  <a:gd name="T12" fmla="*/ 0 60000 65536"/>
                  <a:gd name="T13" fmla="*/ 0 60000 65536"/>
                  <a:gd name="T14" fmla="*/ 0 60000 65536"/>
                  <a:gd name="T15" fmla="*/ 0 60000 65536"/>
                  <a:gd name="T16" fmla="*/ 0 60000 65536"/>
                  <a:gd name="T17" fmla="*/ 0 60000 65536"/>
                  <a:gd name="T18" fmla="*/ 0 w 164"/>
                  <a:gd name="T19" fmla="*/ 0 h 217"/>
                  <a:gd name="T20" fmla="*/ 164 w 164"/>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64" h="217">
                    <a:moveTo>
                      <a:pt x="153" y="217"/>
                    </a:moveTo>
                    <a:lnTo>
                      <a:pt x="153" y="217"/>
                    </a:lnTo>
                    <a:lnTo>
                      <a:pt x="0" y="8"/>
                    </a:lnTo>
                    <a:lnTo>
                      <a:pt x="11" y="0"/>
                    </a:lnTo>
                    <a:lnTo>
                      <a:pt x="164" y="209"/>
                    </a:lnTo>
                    <a:lnTo>
                      <a:pt x="153" y="2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6" name="Freeform 218"/>
              <p:cNvSpPr>
                <a:spLocks/>
              </p:cNvSpPr>
              <p:nvPr/>
            </p:nvSpPr>
            <p:spPr bwMode="auto">
              <a:xfrm>
                <a:off x="7562850" y="2397126"/>
                <a:ext cx="144463" cy="36513"/>
              </a:xfrm>
              <a:custGeom>
                <a:avLst/>
                <a:gdLst>
                  <a:gd name="T0" fmla="*/ 2147483646 w 308"/>
                  <a:gd name="T1" fmla="*/ 2147483646 h 78"/>
                  <a:gd name="T2" fmla="*/ 2147483646 w 308"/>
                  <a:gd name="T3" fmla="*/ 2147483646 h 78"/>
                  <a:gd name="T4" fmla="*/ 0 w 308"/>
                  <a:gd name="T5" fmla="*/ 2147483646 h 78"/>
                  <a:gd name="T6" fmla="*/ 2147483646 w 308"/>
                  <a:gd name="T7" fmla="*/ 0 h 78"/>
                  <a:gd name="T8" fmla="*/ 2147483646 w 308"/>
                  <a:gd name="T9" fmla="*/ 2147483646 h 78"/>
                  <a:gd name="T10" fmla="*/ 2147483646 w 308"/>
                  <a:gd name="T11" fmla="*/ 2147483646 h 78"/>
                  <a:gd name="T12" fmla="*/ 0 60000 65536"/>
                  <a:gd name="T13" fmla="*/ 0 60000 65536"/>
                  <a:gd name="T14" fmla="*/ 0 60000 65536"/>
                  <a:gd name="T15" fmla="*/ 0 60000 65536"/>
                  <a:gd name="T16" fmla="*/ 0 60000 65536"/>
                  <a:gd name="T17" fmla="*/ 0 60000 65536"/>
                  <a:gd name="T18" fmla="*/ 0 w 308"/>
                  <a:gd name="T19" fmla="*/ 0 h 78"/>
                  <a:gd name="T20" fmla="*/ 308 w 30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08" h="78">
                    <a:moveTo>
                      <a:pt x="3" y="78"/>
                    </a:moveTo>
                    <a:lnTo>
                      <a:pt x="3" y="78"/>
                    </a:lnTo>
                    <a:lnTo>
                      <a:pt x="0" y="65"/>
                    </a:lnTo>
                    <a:lnTo>
                      <a:pt x="305" y="0"/>
                    </a:lnTo>
                    <a:lnTo>
                      <a:pt x="308" y="13"/>
                    </a:lnTo>
                    <a:lnTo>
                      <a:pt x="3" y="7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7" name="Freeform 219"/>
              <p:cNvSpPr>
                <a:spLocks/>
              </p:cNvSpPr>
              <p:nvPr/>
            </p:nvSpPr>
            <p:spPr bwMode="auto">
              <a:xfrm>
                <a:off x="7634288" y="2298701"/>
                <a:ext cx="180975" cy="36513"/>
              </a:xfrm>
              <a:custGeom>
                <a:avLst/>
                <a:gdLst>
                  <a:gd name="T0" fmla="*/ 2147483646 w 386"/>
                  <a:gd name="T1" fmla="*/ 2147483646 h 79"/>
                  <a:gd name="T2" fmla="*/ 2147483646 w 386"/>
                  <a:gd name="T3" fmla="*/ 2147483646 h 79"/>
                  <a:gd name="T4" fmla="*/ 0 w 386"/>
                  <a:gd name="T5" fmla="*/ 2147483646 h 79"/>
                  <a:gd name="T6" fmla="*/ 2147483646 w 386"/>
                  <a:gd name="T7" fmla="*/ 0 h 79"/>
                  <a:gd name="T8" fmla="*/ 2147483646 w 386"/>
                  <a:gd name="T9" fmla="*/ 2147483646 h 79"/>
                  <a:gd name="T10" fmla="*/ 2147483646 w 386"/>
                  <a:gd name="T11" fmla="*/ 2147483646 h 79"/>
                  <a:gd name="T12" fmla="*/ 0 60000 65536"/>
                  <a:gd name="T13" fmla="*/ 0 60000 65536"/>
                  <a:gd name="T14" fmla="*/ 0 60000 65536"/>
                  <a:gd name="T15" fmla="*/ 0 60000 65536"/>
                  <a:gd name="T16" fmla="*/ 0 60000 65536"/>
                  <a:gd name="T17" fmla="*/ 0 60000 65536"/>
                  <a:gd name="T18" fmla="*/ 0 w 386"/>
                  <a:gd name="T19" fmla="*/ 0 h 79"/>
                  <a:gd name="T20" fmla="*/ 386 w 38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86" h="79">
                    <a:moveTo>
                      <a:pt x="384" y="79"/>
                    </a:moveTo>
                    <a:lnTo>
                      <a:pt x="384" y="79"/>
                    </a:lnTo>
                    <a:lnTo>
                      <a:pt x="0" y="14"/>
                    </a:lnTo>
                    <a:lnTo>
                      <a:pt x="3" y="0"/>
                    </a:lnTo>
                    <a:lnTo>
                      <a:pt x="386" y="66"/>
                    </a:lnTo>
                    <a:lnTo>
                      <a:pt x="384" y="7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8" name="Freeform 220"/>
              <p:cNvSpPr>
                <a:spLocks/>
              </p:cNvSpPr>
              <p:nvPr/>
            </p:nvSpPr>
            <p:spPr bwMode="auto">
              <a:xfrm>
                <a:off x="7812088" y="2330451"/>
                <a:ext cx="84138" cy="103188"/>
              </a:xfrm>
              <a:custGeom>
                <a:avLst/>
                <a:gdLst>
                  <a:gd name="T0" fmla="*/ 2147483646 w 179"/>
                  <a:gd name="T1" fmla="*/ 2147483646 h 218"/>
                  <a:gd name="T2" fmla="*/ 2147483646 w 179"/>
                  <a:gd name="T3" fmla="*/ 2147483646 h 218"/>
                  <a:gd name="T4" fmla="*/ 0 w 179"/>
                  <a:gd name="T5" fmla="*/ 2147483646 h 218"/>
                  <a:gd name="T6" fmla="*/ 2147483646 w 179"/>
                  <a:gd name="T7" fmla="*/ 0 h 218"/>
                  <a:gd name="T8" fmla="*/ 2147483646 w 179"/>
                  <a:gd name="T9" fmla="*/ 2147483646 h 218"/>
                  <a:gd name="T10" fmla="*/ 2147483646 w 179"/>
                  <a:gd name="T11" fmla="*/ 2147483646 h 218"/>
                  <a:gd name="T12" fmla="*/ 0 60000 65536"/>
                  <a:gd name="T13" fmla="*/ 0 60000 65536"/>
                  <a:gd name="T14" fmla="*/ 0 60000 65536"/>
                  <a:gd name="T15" fmla="*/ 0 60000 65536"/>
                  <a:gd name="T16" fmla="*/ 0 60000 65536"/>
                  <a:gd name="T17" fmla="*/ 0 60000 65536"/>
                  <a:gd name="T18" fmla="*/ 0 w 179"/>
                  <a:gd name="T19" fmla="*/ 0 h 218"/>
                  <a:gd name="T20" fmla="*/ 179 w 179"/>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79" h="218">
                    <a:moveTo>
                      <a:pt x="169" y="218"/>
                    </a:moveTo>
                    <a:lnTo>
                      <a:pt x="169" y="218"/>
                    </a:lnTo>
                    <a:lnTo>
                      <a:pt x="0" y="9"/>
                    </a:lnTo>
                    <a:lnTo>
                      <a:pt x="10" y="0"/>
                    </a:lnTo>
                    <a:lnTo>
                      <a:pt x="179" y="210"/>
                    </a:lnTo>
                    <a:lnTo>
                      <a:pt x="169" y="2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89" name="Freeform 221"/>
              <p:cNvSpPr>
                <a:spLocks/>
              </p:cNvSpPr>
              <p:nvPr/>
            </p:nvSpPr>
            <p:spPr bwMode="auto">
              <a:xfrm>
                <a:off x="7704138" y="2398713"/>
                <a:ext cx="57150" cy="65088"/>
              </a:xfrm>
              <a:custGeom>
                <a:avLst/>
                <a:gdLst>
                  <a:gd name="T0" fmla="*/ 2147483646 w 121"/>
                  <a:gd name="T1" fmla="*/ 2147483646 h 140"/>
                  <a:gd name="T2" fmla="*/ 2147483646 w 121"/>
                  <a:gd name="T3" fmla="*/ 2147483646 h 140"/>
                  <a:gd name="T4" fmla="*/ 0 w 121"/>
                  <a:gd name="T5" fmla="*/ 2147483646 h 140"/>
                  <a:gd name="T6" fmla="*/ 2147483646 w 121"/>
                  <a:gd name="T7" fmla="*/ 0 h 140"/>
                  <a:gd name="T8" fmla="*/ 2147483646 w 121"/>
                  <a:gd name="T9" fmla="*/ 2147483646 h 140"/>
                  <a:gd name="T10" fmla="*/ 2147483646 w 121"/>
                  <a:gd name="T11" fmla="*/ 2147483646 h 140"/>
                  <a:gd name="T12" fmla="*/ 0 60000 65536"/>
                  <a:gd name="T13" fmla="*/ 0 60000 65536"/>
                  <a:gd name="T14" fmla="*/ 0 60000 65536"/>
                  <a:gd name="T15" fmla="*/ 0 60000 65536"/>
                  <a:gd name="T16" fmla="*/ 0 60000 65536"/>
                  <a:gd name="T17" fmla="*/ 0 60000 65536"/>
                  <a:gd name="T18" fmla="*/ 0 w 121"/>
                  <a:gd name="T19" fmla="*/ 0 h 140"/>
                  <a:gd name="T20" fmla="*/ 121 w 1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21" h="140">
                    <a:moveTo>
                      <a:pt x="111" y="140"/>
                    </a:moveTo>
                    <a:lnTo>
                      <a:pt x="111" y="140"/>
                    </a:lnTo>
                    <a:lnTo>
                      <a:pt x="0" y="9"/>
                    </a:lnTo>
                    <a:lnTo>
                      <a:pt x="10" y="0"/>
                    </a:lnTo>
                    <a:lnTo>
                      <a:pt x="121" y="131"/>
                    </a:lnTo>
                    <a:lnTo>
                      <a:pt x="111" y="14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90" name="Freeform 222"/>
              <p:cNvSpPr>
                <a:spLocks/>
              </p:cNvSpPr>
              <p:nvPr/>
            </p:nvSpPr>
            <p:spPr bwMode="auto">
              <a:xfrm>
                <a:off x="7754938" y="2332038"/>
                <a:ext cx="63500" cy="131763"/>
              </a:xfrm>
              <a:custGeom>
                <a:avLst/>
                <a:gdLst>
                  <a:gd name="T0" fmla="*/ 2147483646 w 132"/>
                  <a:gd name="T1" fmla="*/ 2147483646 h 280"/>
                  <a:gd name="T2" fmla="*/ 2147483646 w 132"/>
                  <a:gd name="T3" fmla="*/ 2147483646 h 280"/>
                  <a:gd name="T4" fmla="*/ 0 w 132"/>
                  <a:gd name="T5" fmla="*/ 2147483646 h 280"/>
                  <a:gd name="T6" fmla="*/ 2147483646 w 132"/>
                  <a:gd name="T7" fmla="*/ 0 h 280"/>
                  <a:gd name="T8" fmla="*/ 2147483646 w 132"/>
                  <a:gd name="T9" fmla="*/ 2147483646 h 280"/>
                  <a:gd name="T10" fmla="*/ 2147483646 w 132"/>
                  <a:gd name="T11" fmla="*/ 2147483646 h 280"/>
                  <a:gd name="T12" fmla="*/ 0 60000 65536"/>
                  <a:gd name="T13" fmla="*/ 0 60000 65536"/>
                  <a:gd name="T14" fmla="*/ 0 60000 65536"/>
                  <a:gd name="T15" fmla="*/ 0 60000 65536"/>
                  <a:gd name="T16" fmla="*/ 0 60000 65536"/>
                  <a:gd name="T17" fmla="*/ 0 60000 65536"/>
                  <a:gd name="T18" fmla="*/ 0 w 132"/>
                  <a:gd name="T19" fmla="*/ 0 h 280"/>
                  <a:gd name="T20" fmla="*/ 132 w 132"/>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132" h="280">
                    <a:moveTo>
                      <a:pt x="12" y="280"/>
                    </a:moveTo>
                    <a:lnTo>
                      <a:pt x="12" y="280"/>
                    </a:lnTo>
                    <a:lnTo>
                      <a:pt x="0" y="275"/>
                    </a:lnTo>
                    <a:lnTo>
                      <a:pt x="120" y="0"/>
                    </a:lnTo>
                    <a:lnTo>
                      <a:pt x="132" y="5"/>
                    </a:lnTo>
                    <a:lnTo>
                      <a:pt x="12" y="28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91" name="Freeform 223"/>
              <p:cNvSpPr>
                <a:spLocks/>
              </p:cNvSpPr>
              <p:nvPr/>
            </p:nvSpPr>
            <p:spPr bwMode="auto">
              <a:xfrm>
                <a:off x="7632700" y="2298701"/>
                <a:ext cx="263525" cy="134938"/>
              </a:xfrm>
              <a:custGeom>
                <a:avLst/>
                <a:gdLst>
                  <a:gd name="T0" fmla="*/ 2147483646 w 559"/>
                  <a:gd name="T1" fmla="*/ 2147483646 h 287"/>
                  <a:gd name="T2" fmla="*/ 2147483646 w 559"/>
                  <a:gd name="T3" fmla="*/ 2147483646 h 287"/>
                  <a:gd name="T4" fmla="*/ 0 w 559"/>
                  <a:gd name="T5" fmla="*/ 2147483646 h 287"/>
                  <a:gd name="T6" fmla="*/ 2147483646 w 559"/>
                  <a:gd name="T7" fmla="*/ 0 h 287"/>
                  <a:gd name="T8" fmla="*/ 2147483646 w 559"/>
                  <a:gd name="T9" fmla="*/ 2147483646 h 287"/>
                  <a:gd name="T10" fmla="*/ 2147483646 w 559"/>
                  <a:gd name="T11" fmla="*/ 2147483646 h 287"/>
                  <a:gd name="T12" fmla="*/ 0 60000 65536"/>
                  <a:gd name="T13" fmla="*/ 0 60000 65536"/>
                  <a:gd name="T14" fmla="*/ 0 60000 65536"/>
                  <a:gd name="T15" fmla="*/ 0 60000 65536"/>
                  <a:gd name="T16" fmla="*/ 0 60000 65536"/>
                  <a:gd name="T17" fmla="*/ 0 60000 65536"/>
                  <a:gd name="T18" fmla="*/ 0 w 559"/>
                  <a:gd name="T19" fmla="*/ 0 h 287"/>
                  <a:gd name="T20" fmla="*/ 559 w 559"/>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59" h="287">
                    <a:moveTo>
                      <a:pt x="553" y="287"/>
                    </a:moveTo>
                    <a:lnTo>
                      <a:pt x="553" y="287"/>
                    </a:lnTo>
                    <a:lnTo>
                      <a:pt x="0" y="12"/>
                    </a:lnTo>
                    <a:lnTo>
                      <a:pt x="6" y="0"/>
                    </a:lnTo>
                    <a:lnTo>
                      <a:pt x="559" y="275"/>
                    </a:lnTo>
                    <a:lnTo>
                      <a:pt x="553" y="28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
          <p:nvSpPr>
            <p:cNvPr id="292" name="椭圆 291"/>
            <p:cNvSpPr/>
            <p:nvPr/>
          </p:nvSpPr>
          <p:spPr>
            <a:xfrm>
              <a:off x="9466096" y="4258593"/>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CXL</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3" name="椭圆 292"/>
            <p:cNvSpPr/>
            <p:nvPr/>
          </p:nvSpPr>
          <p:spPr>
            <a:xfrm>
              <a:off x="10308799" y="4172804"/>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HCCS</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4" name="椭圆 293"/>
            <p:cNvSpPr/>
            <p:nvPr/>
          </p:nvSpPr>
          <p:spPr>
            <a:xfrm>
              <a:off x="8394349" y="4375021"/>
              <a:ext cx="396000" cy="396000"/>
            </a:xfrm>
            <a:prstGeom prst="ellipse">
              <a:avLst/>
            </a:prstGeom>
            <a:gradFill flip="none" rotWithShape="1">
              <a:gsLst>
                <a:gs pos="0">
                  <a:sysClr val="window" lastClr="FFFFFF"/>
                </a:gs>
                <a:gs pos="100000">
                  <a:srgbClr val="00B0F0">
                    <a:alpha val="20000"/>
                  </a:srgbClr>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err="1">
                  <a:latin typeface="Huawei Sans" panose="020C0503030203020204" pitchFamily="34" charset="0"/>
                  <a:ea typeface="方正兰亭黑简体" panose="02000000000000000000" pitchFamily="2" charset="-122"/>
                  <a:sym typeface="Huawei Sans" panose="020C0503030203020204" pitchFamily="34" charset="0"/>
                </a:rPr>
                <a:t>RoCE</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/NVMe</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5" name="椭圆 294"/>
            <p:cNvSpPr/>
            <p:nvPr/>
          </p:nvSpPr>
          <p:spPr>
            <a:xfrm>
              <a:off x="8017569" y="4950631"/>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PCM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椭圆 295"/>
            <p:cNvSpPr/>
            <p:nvPr/>
          </p:nvSpPr>
          <p:spPr>
            <a:xfrm>
              <a:off x="10364659" y="4719775"/>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fontAlgn="ctr">
                <a:lnSpc>
                  <a:spcPct val="100000"/>
                </a:lnSpc>
              </a:pPr>
              <a:r>
                <a:rPr lang="en-US" altLang="zh-CN" sz="1400" dirty="0">
                  <a:latin typeface="Huawei Sans" panose="020C0503030203020204" pitchFamily="34" charset="0"/>
                </a:rPr>
                <a:t>Quantum dot</a:t>
              </a:r>
            </a:p>
          </p:txBody>
        </p:sp>
        <p:sp>
          <p:nvSpPr>
            <p:cNvPr id="298" name="椭圆 297"/>
            <p:cNvSpPr/>
            <p:nvPr/>
          </p:nvSpPr>
          <p:spPr>
            <a:xfrm>
              <a:off x="9248399" y="4965171"/>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MRAM</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椭圆 298"/>
            <p:cNvSpPr/>
            <p:nvPr/>
          </p:nvSpPr>
          <p:spPr>
            <a:xfrm>
              <a:off x="9909022" y="5492392"/>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defTabSz="685526">
                <a:defRPr/>
              </a:pPr>
              <a:r>
                <a:rPr lang="en-US" altLang="zh-CN" sz="1400" dirty="0">
                  <a:latin typeface="Huawei Sans" panose="020C0503030203020204" pitchFamily="34" charset="0"/>
                </a:rPr>
                <a:t>Optical storage</a:t>
              </a:r>
            </a:p>
          </p:txBody>
        </p:sp>
        <p:sp>
          <p:nvSpPr>
            <p:cNvPr id="300" name="椭圆 299"/>
            <p:cNvSpPr/>
            <p:nvPr/>
          </p:nvSpPr>
          <p:spPr>
            <a:xfrm>
              <a:off x="8431337" y="5560419"/>
              <a:ext cx="432000" cy="432000"/>
            </a:xfrm>
            <a:prstGeom prst="ellipse">
              <a:avLst/>
            </a:prstGeom>
            <a:gradFill flip="none" rotWithShape="1">
              <a:gsLst>
                <a:gs pos="0">
                  <a:schemeClr val="bg1"/>
                </a:gs>
                <a:gs pos="100000">
                  <a:srgbClr val="56C4D2"/>
                </a:gs>
              </a:gsLst>
              <a:path path="shape">
                <a:fillToRect l="50000" t="50000" r="50000" b="50000"/>
              </a:path>
              <a:tileRect/>
            </a:gradFill>
            <a:ln w="12700" cap="flat" cmpd="sng" algn="ctr">
              <a:noFill/>
              <a:prstDash val="solid"/>
              <a:miter lim="800000"/>
            </a:ln>
            <a:effectLst/>
          </p:spPr>
          <p:txBody>
            <a:bodyPr wrap="none" lIns="0" tIns="0" rIns="0" bIns="0" rtlCol="0" anchor="ctr" anchorCtr="0"/>
            <a:lstStyle/>
            <a:p>
              <a:pPr algn="ctr" fontAlgn="ctr"/>
              <a:r>
                <a:rPr lang="en-US" altLang="zh-CN" sz="1400" dirty="0">
                  <a:latin typeface="Huawei Sans" panose="020C0503030203020204" pitchFamily="34" charset="0"/>
                </a:rPr>
                <a:t>Biomolecule</a:t>
              </a:r>
            </a:p>
          </p:txBody>
        </p:sp>
        <p:grpSp>
          <p:nvGrpSpPr>
            <p:cNvPr id="301" name="组合 300"/>
            <p:cNvGrpSpPr/>
            <p:nvPr/>
          </p:nvGrpSpPr>
          <p:grpSpPr>
            <a:xfrm>
              <a:off x="7414943" y="3056782"/>
              <a:ext cx="365708" cy="365708"/>
              <a:chOff x="7790791" y="3136136"/>
              <a:chExt cx="405000" cy="405000"/>
            </a:xfrm>
          </p:grpSpPr>
          <p:sp>
            <p:nvSpPr>
              <p:cNvPr id="302" name="椭圆 301"/>
              <p:cNvSpPr/>
              <p:nvPr/>
            </p:nvSpPr>
            <p:spPr>
              <a:xfrm>
                <a:off x="7790791" y="3136136"/>
                <a:ext cx="405000" cy="405000"/>
              </a:xfrm>
              <a:prstGeom prst="ellipse">
                <a:avLst/>
              </a:prstGeom>
              <a:solidFill>
                <a:srgbClr val="00B0F0"/>
              </a:solidFill>
              <a:ln w="12700" cap="flat" cmpd="sng" algn="ctr">
                <a:no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sp>
            <p:nvSpPr>
              <p:cNvPr id="303" name="椭圆 302"/>
              <p:cNvSpPr/>
              <p:nvPr/>
            </p:nvSpPr>
            <p:spPr>
              <a:xfrm>
                <a:off x="7830162" y="3175507"/>
                <a:ext cx="326258" cy="326258"/>
              </a:xfrm>
              <a:prstGeom prst="ellipse">
                <a:avLst/>
              </a:prstGeom>
              <a:noFill/>
              <a:ln w="15875" cap="flat" cmpd="sng" algn="ctr">
                <a:solidFill>
                  <a:sysClr val="window" lastClr="FFFFFF"/>
                </a:solidFill>
                <a:prstDash val="solid"/>
                <a:miter lim="800000"/>
              </a:ln>
              <a:effectLst/>
            </p:spPr>
            <p:txBody>
              <a:bodyPr wrap="square" rtlCol="0" anchor="ctr">
                <a:noAutofit/>
              </a:bodyPr>
              <a:lstStyle/>
              <a:p>
                <a:pPr algn="ctr" defTabSz="685526" fontAlgn="ctr">
                  <a:defRPr/>
                </a:pPr>
                <a:endParaRPr lang="en-US" altLang="zh-CN" sz="1013" kern="0" dirty="0">
                  <a:solidFill>
                    <a:prstClr val="white"/>
                  </a:solidFill>
                  <a:latin typeface="Huawei Sans" panose="020C0503030203020204" pitchFamily="34" charset="0"/>
                </a:endParaRPr>
              </a:p>
            </p:txBody>
          </p:sp>
        </p:grpSp>
        <p:sp>
          <p:nvSpPr>
            <p:cNvPr id="163" name="文本框 162"/>
            <p:cNvSpPr txBox="1"/>
            <p:nvPr/>
          </p:nvSpPr>
          <p:spPr>
            <a:xfrm>
              <a:off x="7000029" y="3316180"/>
              <a:ext cx="1259098" cy="477277"/>
            </a:xfrm>
            <a:prstGeom prst="rect">
              <a:avLst/>
            </a:prstGeom>
            <a:noFill/>
          </p:spPr>
          <p:txBody>
            <a:bodyPr wrap="square" rtlCol="0">
              <a:noAutofit/>
            </a:bodyPr>
            <a:lstStyle>
              <a:defPPr>
                <a:defRPr lang="en-US"/>
              </a:defPPr>
              <a:lvl1pPr>
                <a:lnSpc>
                  <a:spcPts val="3440"/>
                </a:lnSpc>
                <a:defRPr sz="1100" b="1">
                  <a:latin typeface="Microsoft YaHei" panose="020B0503020204020204" pitchFamily="34" charset="-122"/>
                  <a:ea typeface="Microsoft YaHei" panose="020B0503020204020204" pitchFamily="34" charset="-122"/>
                </a:defRPr>
              </a:lvl1pPr>
            </a:lstStyle>
            <a:p>
              <a:pPr algn="ctr" fontAlgn="ctr">
                <a:lnSpc>
                  <a:spcPct val="100000"/>
                </a:lnSpc>
              </a:pPr>
              <a:r>
                <a:rPr lang="en-US" sz="1200" b="0" dirty="0">
                  <a:latin typeface="Huawei Sans" panose="020C0503030203020204" pitchFamily="34" charset="0"/>
                  <a:ea typeface="+mn-ea"/>
                </a:rPr>
                <a:t>General-purpose computing</a:t>
              </a:r>
            </a:p>
          </p:txBody>
        </p:sp>
      </p:grpSp>
    </p:spTree>
    <p:extLst>
      <p:ext uri="{BB962C8B-B14F-4D97-AF65-F5344CB8AC3E}">
        <p14:creationId xmlns:p14="http://schemas.microsoft.com/office/powerpoint/2010/main" val="1002641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751984" y="1568072"/>
            <a:ext cx="5696402" cy="461485"/>
          </a:xfrm>
          <a:prstGeom prst="rect">
            <a:avLst/>
          </a:prstGeom>
        </p:spPr>
        <p:txBody>
          <a:bodyPr wrap="square">
            <a:noAutofit/>
          </a:bodyPr>
          <a:lstStyle/>
          <a:p>
            <a:pPr algn="ctr" defTabSz="1218195" fontAlgn="ctr">
              <a:defRPr/>
            </a:pPr>
            <a:r>
              <a:rPr lang="en-US" sz="2399" b="1" dirty="0">
                <a:latin typeface="Huawei Sans" panose="020C0503030203020204" pitchFamily="34" charset="0"/>
                <a:ea typeface="微软雅黑" panose="020B0503020204020204" pitchFamily="34" charset="-122"/>
                <a:cs typeface="Arial" panose="020B0604020202020204" pitchFamily="34" charset="0"/>
              </a:rPr>
              <a:t>Blu-ray storage</a:t>
            </a:r>
          </a:p>
        </p:txBody>
      </p:sp>
      <p:sp>
        <p:nvSpPr>
          <p:cNvPr id="8" name="矩形 7"/>
          <p:cNvSpPr/>
          <p:nvPr/>
        </p:nvSpPr>
        <p:spPr>
          <a:xfrm>
            <a:off x="6169298" y="1568072"/>
            <a:ext cx="5279751" cy="461485"/>
          </a:xfrm>
          <a:prstGeom prst="rect">
            <a:avLst/>
          </a:prstGeom>
        </p:spPr>
        <p:txBody>
          <a:bodyPr wrap="square">
            <a:noAutofit/>
          </a:bodyPr>
          <a:lstStyle/>
          <a:p>
            <a:pPr algn="ctr" defTabSz="1218195" fontAlgn="ctr">
              <a:defRPr/>
            </a:pPr>
            <a:r>
              <a:rPr lang="en-US" sz="2399" b="1" dirty="0">
                <a:latin typeface="Huawei Sans" panose="020C0503030203020204" pitchFamily="34" charset="0"/>
                <a:ea typeface="微软雅黑" panose="020B0503020204020204" pitchFamily="34" charset="-122"/>
                <a:cs typeface="Arial" panose="020B0604020202020204" pitchFamily="34" charset="0"/>
              </a:rPr>
              <a:t>Gold nanostructured glass</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766" y="2222102"/>
            <a:ext cx="4485265" cy="223838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76" y="2222102"/>
            <a:ext cx="4801630" cy="2244762"/>
          </a:xfrm>
          <a:prstGeom prst="rect">
            <a:avLst/>
          </a:prstGeom>
        </p:spPr>
      </p:pic>
      <p:sp>
        <p:nvSpPr>
          <p:cNvPr id="16" name="矩形 15"/>
          <p:cNvSpPr/>
          <p:nvPr/>
        </p:nvSpPr>
        <p:spPr>
          <a:xfrm>
            <a:off x="830594" y="4501661"/>
            <a:ext cx="1569186"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Long service life</a:t>
            </a:r>
          </a:p>
        </p:txBody>
      </p:sp>
      <p:sp>
        <p:nvSpPr>
          <p:cNvPr id="17" name="矩形 16"/>
          <p:cNvSpPr/>
          <p:nvPr/>
        </p:nvSpPr>
        <p:spPr>
          <a:xfrm>
            <a:off x="2342465" y="4501661"/>
            <a:ext cx="1556704"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High reliability</a:t>
            </a:r>
          </a:p>
        </p:txBody>
      </p:sp>
      <p:sp>
        <p:nvSpPr>
          <p:cNvPr id="18" name="矩形 17"/>
          <p:cNvSpPr/>
          <p:nvPr/>
        </p:nvSpPr>
        <p:spPr>
          <a:xfrm>
            <a:off x="4062004" y="4501661"/>
            <a:ext cx="1672677"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100 GB+ per disk </a:t>
            </a:r>
          </a:p>
        </p:txBody>
      </p:sp>
      <p:sp>
        <p:nvSpPr>
          <p:cNvPr id="20" name="右箭头 19"/>
          <p:cNvSpPr/>
          <p:nvPr/>
        </p:nvSpPr>
        <p:spPr>
          <a:xfrm>
            <a:off x="5985104" y="3149641"/>
            <a:ext cx="463282" cy="42571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799" dirty="0">
              <a:latin typeface="Huawei Sans" panose="020C0503030203020204" pitchFamily="34" charset="0"/>
            </a:endParaRPr>
          </a:p>
        </p:txBody>
      </p:sp>
      <p:sp>
        <p:nvSpPr>
          <p:cNvPr id="22" name="矩形 21"/>
          <p:cNvSpPr/>
          <p:nvPr/>
        </p:nvSpPr>
        <p:spPr>
          <a:xfrm>
            <a:off x="9818893" y="4577462"/>
            <a:ext cx="1325486" cy="399954"/>
          </a:xfrm>
          <a:prstGeom prst="rect">
            <a:avLst/>
          </a:prstGeom>
        </p:spPr>
        <p:txBody>
          <a:bodyPr wrap="square">
            <a:noAutofit/>
          </a:bodyPr>
          <a:lstStyle/>
          <a:p>
            <a:pPr algn="ctr" fontAlgn="ctr"/>
            <a:r>
              <a:rPr lang="en-US" sz="1600" b="1" dirty="0">
                <a:latin typeface="Huawei Sans" panose="020C0503030203020204" pitchFamily="34" charset="0"/>
                <a:ea typeface="微软雅黑" panose="020B0503020204020204" pitchFamily="34" charset="-122"/>
                <a:cs typeface="Arial" panose="020B0604020202020204" pitchFamily="34" charset="0"/>
              </a:rPr>
              <a:t>10 TB per disk</a:t>
            </a:r>
          </a:p>
        </p:txBody>
      </p:sp>
      <p:sp>
        <p:nvSpPr>
          <p:cNvPr id="14" name="矩形 13"/>
          <p:cNvSpPr/>
          <p:nvPr/>
        </p:nvSpPr>
        <p:spPr>
          <a:xfrm>
            <a:off x="8150671" y="4499901"/>
            <a:ext cx="1783138"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Long-term stable storage</a:t>
            </a:r>
          </a:p>
        </p:txBody>
      </p:sp>
      <p:sp>
        <p:nvSpPr>
          <p:cNvPr id="15" name="矩形 14"/>
          <p:cNvSpPr/>
          <p:nvPr/>
        </p:nvSpPr>
        <p:spPr>
          <a:xfrm>
            <a:off x="6581485" y="4484725"/>
            <a:ext cx="1569186" cy="71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a:solidFill>
                  <a:schemeClr val="tx1"/>
                </a:solidFill>
                <a:latin typeface="Huawei Sans" panose="020C0503030203020204" pitchFamily="34" charset="0"/>
                <a:ea typeface="微软雅黑" panose="020B0503020204020204" pitchFamily="34" charset="-122"/>
              </a:rPr>
              <a:t>Low power consumption</a:t>
            </a:r>
          </a:p>
        </p:txBody>
      </p:sp>
      <p:sp>
        <p:nvSpPr>
          <p:cNvPr id="19" name="文本框 18">
            <a:extLst>
              <a:ext uri="{FF2B5EF4-FFF2-40B4-BE49-F238E27FC236}">
                <a16:creationId xmlns:a16="http://schemas.microsoft.com/office/drawing/2014/main" id="{71047C19-71C2-AF4D-A943-1933AE11C271}"/>
              </a:ext>
            </a:extLst>
          </p:cNvPr>
          <p:cNvSpPr txBox="1"/>
          <p:nvPr/>
        </p:nvSpPr>
        <p:spPr>
          <a:xfrm>
            <a:off x="4089840" y="5356205"/>
            <a:ext cx="3790528" cy="461485"/>
          </a:xfrm>
          <a:prstGeom prst="rect">
            <a:avLst/>
          </a:prstGeom>
          <a:noFill/>
        </p:spPr>
        <p:txBody>
          <a:bodyPr wrap="square" rtlCol="0">
            <a:noAutofit/>
          </a:bodyPr>
          <a:lstStyle/>
          <a:p>
            <a:pPr algn="ctr" fontAlgn="ctr"/>
            <a:r>
              <a:rPr lang="en-US" sz="2399" b="1" dirty="0">
                <a:solidFill>
                  <a:srgbClr val="C7000B"/>
                </a:solidFill>
                <a:latin typeface="Huawei Sans" panose="020C0503030203020204" pitchFamily="34" charset="0"/>
                <a:ea typeface="Microsoft YaHei" panose="020B0503020204020204" pitchFamily="34" charset="-122"/>
                <a:cs typeface="Arial" panose="020B0604020202020204" pitchFamily="34" charset="0"/>
              </a:rPr>
              <a:t>50 years &gt;&gt;&gt; 600 years</a:t>
            </a:r>
          </a:p>
        </p:txBody>
      </p:sp>
      <p:sp>
        <p:nvSpPr>
          <p:cNvPr id="5" name="标题 4"/>
          <p:cNvSpPr>
            <a:spLocks noGrp="1"/>
          </p:cNvSpPr>
          <p:nvPr>
            <p:ph type="title"/>
          </p:nvPr>
        </p:nvSpPr>
        <p:spPr/>
        <p:txBody>
          <a:bodyPr/>
          <a:lstStyle/>
          <a:p>
            <a:r>
              <a:rPr lang="en-US" altLang="zh-CN" dirty="0"/>
              <a:t>Optical Storage Technology </a:t>
            </a:r>
            <a:endParaRPr lang="en-US" dirty="0"/>
          </a:p>
        </p:txBody>
      </p:sp>
    </p:spTree>
    <p:extLst>
      <p:ext uri="{BB962C8B-B14F-4D97-AF65-F5344CB8AC3E}">
        <p14:creationId xmlns:p14="http://schemas.microsoft.com/office/powerpoint/2010/main" val="288194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DNA Data Storage</a:t>
            </a:r>
            <a:endParaRPr lang="en-US" dirty="0"/>
          </a:p>
        </p:txBody>
      </p:sp>
      <p:sp>
        <p:nvSpPr>
          <p:cNvPr id="3" name="文本占位符 2"/>
          <p:cNvSpPr>
            <a:spLocks noGrp="1"/>
          </p:cNvSpPr>
          <p:nvPr>
            <p:ph type="body" sz="quarter" idx="10"/>
          </p:nvPr>
        </p:nvSpPr>
        <p:spPr/>
        <p:txBody>
          <a:bodyPr/>
          <a:lstStyle/>
          <a:p>
            <a:r>
              <a:rPr lang="en-US" dirty="0"/>
              <a:t>A small number of synthetic DNA molecules can store a large amount of data, and can freeze, dry, transport, and store data for thousands of years.</a:t>
            </a:r>
          </a:p>
          <a:p>
            <a:r>
              <a:rPr lang="en-US" dirty="0"/>
              <a:t>Advantages of using DNA as storage media:</a:t>
            </a:r>
          </a:p>
          <a:p>
            <a:pPr lvl="1"/>
            <a:r>
              <a:rPr lang="en-US" dirty="0"/>
              <a:t>Small size</a:t>
            </a:r>
          </a:p>
          <a:p>
            <a:pPr lvl="1"/>
            <a:r>
              <a:rPr lang="en-US" dirty="0"/>
              <a:t>High density</a:t>
            </a:r>
          </a:p>
          <a:p>
            <a:pPr lvl="1"/>
            <a:r>
              <a:rPr lang="en-US" dirty="0"/>
              <a:t>Strong stability</a:t>
            </a:r>
          </a:p>
          <a:p>
            <a:r>
              <a:rPr lang="en-US" dirty="0"/>
              <a:t>Bottlenecks and limitations:</a:t>
            </a:r>
          </a:p>
          <a:p>
            <a:pPr lvl="1"/>
            <a:r>
              <a:rPr lang="en-US" dirty="0"/>
              <a:t>High costs of DNA molecular synthesis</a:t>
            </a:r>
          </a:p>
          <a:p>
            <a:pPr lvl="1"/>
            <a:r>
              <a:rPr lang="en-US" dirty="0"/>
              <a:t>Slow data read and search</a:t>
            </a:r>
          </a:p>
        </p:txBody>
      </p:sp>
      <p:pic>
        <p:nvPicPr>
          <p:cNvPr id="5" name="图片 4"/>
          <p:cNvPicPr>
            <a:picLocks/>
          </p:cNvPicPr>
          <p:nvPr/>
        </p:nvPicPr>
        <p:blipFill>
          <a:blip r:embed="rId3"/>
          <a:stretch>
            <a:fillRect/>
          </a:stretch>
        </p:blipFill>
        <p:spPr>
          <a:xfrm>
            <a:off x="7634630" y="3349859"/>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010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Atomic Storage</a:t>
            </a:r>
            <a:endParaRPr lang="en-US" dirty="0"/>
          </a:p>
        </p:txBody>
      </p:sp>
      <p:sp>
        <p:nvSpPr>
          <p:cNvPr id="3" name="文本占位符 2"/>
          <p:cNvSpPr>
            <a:spLocks noGrp="1"/>
          </p:cNvSpPr>
          <p:nvPr>
            <p:ph type="body" sz="quarter" idx="10"/>
          </p:nvPr>
        </p:nvSpPr>
        <p:spPr>
          <a:xfrm>
            <a:off x="731838" y="1052514"/>
            <a:ext cx="10728326" cy="3611953"/>
          </a:xfrm>
        </p:spPr>
        <p:txBody>
          <a:bodyPr/>
          <a:lstStyle/>
          <a:p>
            <a:r>
              <a:rPr lang="en-US" sz="1800" dirty="0"/>
              <a:t>In 1959, physicist Richard Feynman suggested that it was possible to use atoms to store information if they could be arranged the way we wanted.</a:t>
            </a:r>
          </a:p>
          <a:p>
            <a:r>
              <a:rPr lang="en-US" sz="1800" dirty="0"/>
              <a:t>Because an atom is so small, the capacity of atomic storage will be much larger than that of existing storage </a:t>
            </a:r>
            <a:r>
              <a:rPr lang="en-US" altLang="zh-CN" sz="1800" dirty="0"/>
              <a:t>media</a:t>
            </a:r>
            <a:r>
              <a:rPr lang="en-US" sz="1800" dirty="0"/>
              <a:t> in the same size.</a:t>
            </a:r>
            <a:r>
              <a:rPr lang="en-US" altLang="zh-CN" sz="1800" dirty="0"/>
              <a:t> </a:t>
            </a:r>
          </a:p>
          <a:p>
            <a:r>
              <a:rPr lang="en-US" altLang="zh-CN" sz="1800" dirty="0"/>
              <a:t>With the development of science and technology, arranging the atoms the way we want has become a reality.</a:t>
            </a:r>
          </a:p>
          <a:p>
            <a:r>
              <a:rPr lang="en-US" sz="1800" dirty="0"/>
              <a:t>Bottlenecks and limitations:</a:t>
            </a:r>
          </a:p>
          <a:p>
            <a:pPr lvl="1"/>
            <a:r>
              <a:rPr lang="en-US" sz="1600" dirty="0"/>
              <a:t>Strict requirements on the operating environment</a:t>
            </a:r>
          </a:p>
        </p:txBody>
      </p:sp>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7634630" y="3516187"/>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2559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Quantum Storage</a:t>
            </a:r>
            <a:endParaRPr lang="en-US" dirty="0"/>
          </a:p>
        </p:txBody>
      </p:sp>
      <p:sp>
        <p:nvSpPr>
          <p:cNvPr id="6" name="文本占位符 5"/>
          <p:cNvSpPr>
            <a:spLocks noGrp="1"/>
          </p:cNvSpPr>
          <p:nvPr>
            <p:ph type="body" sz="quarter" idx="10"/>
          </p:nvPr>
        </p:nvSpPr>
        <p:spPr/>
        <p:txBody>
          <a:bodyPr/>
          <a:lstStyle/>
          <a:p>
            <a:r>
              <a:rPr lang="en-US" sz="1800" dirty="0"/>
              <a:t>Now, information in electronic devices is stored and moved through the flow of electrons.</a:t>
            </a:r>
          </a:p>
          <a:p>
            <a:r>
              <a:rPr lang="en-US" sz="1800" dirty="0"/>
              <a:t>If electrons are replaced by photons, the movement of information within </a:t>
            </a:r>
            <a:r>
              <a:rPr lang="en-US" altLang="zh-CN" sz="1800" dirty="0"/>
              <a:t>a</a:t>
            </a:r>
            <a:r>
              <a:rPr lang="en-US" sz="1800" dirty="0"/>
              <a:t> computer may occur at the speed of light.</a:t>
            </a:r>
          </a:p>
          <a:p>
            <a:r>
              <a:rPr lang="en-US" sz="1800" dirty="0"/>
              <a:t>Although the storage efficiency and service life are improved, the quantum storage is still difficult to be widely applied at present.</a:t>
            </a:r>
          </a:p>
          <a:p>
            <a:r>
              <a:rPr lang="en-US" sz="1800" dirty="0"/>
              <a:t>Quantum storage cannot meet the following requirements:</a:t>
            </a:r>
          </a:p>
          <a:p>
            <a:pPr lvl="1"/>
            <a:r>
              <a:rPr lang="en-US" sz="1600" dirty="0"/>
              <a:t>High storage efficiency</a:t>
            </a:r>
          </a:p>
          <a:p>
            <a:pPr lvl="1"/>
            <a:r>
              <a:rPr lang="en-US" sz="1600" dirty="0"/>
              <a:t>Low noise</a:t>
            </a:r>
          </a:p>
          <a:p>
            <a:pPr lvl="1"/>
            <a:r>
              <a:rPr lang="en-US" sz="1600" dirty="0"/>
              <a:t>Long service life</a:t>
            </a:r>
          </a:p>
          <a:p>
            <a:pPr lvl="1"/>
            <a:r>
              <a:rPr lang="en-US" sz="1600" dirty="0"/>
              <a:t>Operating at room temperature</a:t>
            </a:r>
          </a:p>
        </p:txBody>
      </p:sp>
      <p:pic>
        <p:nvPicPr>
          <p:cNvPr id="7" name="图片 6"/>
          <p:cNvPicPr>
            <a:picLocks/>
          </p:cNvPicPr>
          <p:nvPr/>
        </p:nvPicPr>
        <p:blipFill>
          <a:blip r:embed="rId3">
            <a:extLst>
              <a:ext uri="{28A0092B-C50C-407E-A947-70E740481C1C}">
                <a14:useLocalDpi xmlns:a14="http://schemas.microsoft.com/office/drawing/2010/main" val="0"/>
              </a:ext>
            </a:extLst>
          </a:blip>
          <a:stretch>
            <a:fillRect/>
          </a:stretch>
        </p:blipFill>
        <p:spPr>
          <a:xfrm>
            <a:off x="7634630" y="3349859"/>
            <a:ext cx="3349950" cy="2512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761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Storage Network Trend</a:t>
            </a:r>
            <a:endParaRPr lang="zh-CN" altLang="en-US" dirty="0"/>
          </a:p>
        </p:txBody>
      </p:sp>
      <p:grpSp>
        <p:nvGrpSpPr>
          <p:cNvPr id="4" name="组合 3"/>
          <p:cNvGrpSpPr/>
          <p:nvPr/>
        </p:nvGrpSpPr>
        <p:grpSpPr>
          <a:xfrm>
            <a:off x="774076" y="1239842"/>
            <a:ext cx="10643848" cy="4693997"/>
            <a:chOff x="831562" y="1239842"/>
            <a:chExt cx="10643848" cy="4693997"/>
          </a:xfrm>
        </p:grpSpPr>
        <p:sp>
          <p:nvSpPr>
            <p:cNvPr id="5" name="Right Arrow 249"/>
            <p:cNvSpPr/>
            <p:nvPr/>
          </p:nvSpPr>
          <p:spPr bwMode="auto">
            <a:xfrm rot="5400000">
              <a:off x="5736725" y="4283673"/>
              <a:ext cx="833523" cy="331867"/>
            </a:xfrm>
            <a:prstGeom prst="triangle">
              <a:avLst/>
            </a:prstGeom>
            <a:solidFill>
              <a:srgbClr val="666666">
                <a:lumMod val="60000"/>
                <a:lumOff val="40000"/>
              </a:srgbClr>
            </a:solidFill>
            <a:ln w="12700" cap="flat" cmpd="sng" algn="ctr">
              <a:noFill/>
              <a:prstDash val="solid"/>
              <a:miter lim="800000"/>
            </a:ln>
            <a:effectLst/>
          </p:spPr>
          <p:txBody>
            <a:bodyPr rtlCol="0" anchor="ctr"/>
            <a:lstStyle/>
            <a:p>
              <a:pPr algn="ctr" defTabSz="913668">
                <a:defRPr/>
              </a:pPr>
              <a:endParaRPr lang="en-GB" sz="2398"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组合 5"/>
            <p:cNvGrpSpPr/>
            <p:nvPr/>
          </p:nvGrpSpPr>
          <p:grpSpPr>
            <a:xfrm>
              <a:off x="831562" y="1239842"/>
              <a:ext cx="10643848" cy="4693997"/>
              <a:chOff x="831562" y="1239842"/>
              <a:chExt cx="10643848" cy="4693997"/>
            </a:xfrm>
          </p:grpSpPr>
          <p:sp>
            <p:nvSpPr>
              <p:cNvPr id="7" name="文本框 6"/>
              <p:cNvSpPr txBox="1"/>
              <p:nvPr/>
            </p:nvSpPr>
            <p:spPr>
              <a:xfrm>
                <a:off x="2194154" y="1278616"/>
                <a:ext cx="2549096" cy="707245"/>
              </a:xfrm>
              <a:prstGeom prst="rect">
                <a:avLst/>
              </a:prstGeom>
              <a:noFill/>
            </p:spPr>
            <p:txBody>
              <a:bodyPr wrap="none" rtlCol="0">
                <a:spAutoFit/>
              </a:bodyPr>
              <a:lstStyle/>
              <a:p>
                <a:pPr algn="ctr" defTabSz="913668"/>
                <a:r>
                  <a:rPr lang="en-US" altLang="zh-CN" sz="1998" b="1"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AS-IS</a:t>
                </a:r>
              </a:p>
              <a:p>
                <a:pPr algn="ctr" defTabSz="913668"/>
                <a:r>
                  <a:rPr lang="en-US" altLang="zh-CN" sz="1998" b="1"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SAN and IP SAN</a:t>
                </a:r>
              </a:p>
            </p:txBody>
          </p:sp>
          <p:sp>
            <p:nvSpPr>
              <p:cNvPr id="8" name="文本框 7"/>
              <p:cNvSpPr txBox="1"/>
              <p:nvPr/>
            </p:nvSpPr>
            <p:spPr>
              <a:xfrm>
                <a:off x="6945764" y="1239842"/>
                <a:ext cx="3785012" cy="707245"/>
              </a:xfrm>
              <a:prstGeom prst="rect">
                <a:avLst/>
              </a:prstGeom>
              <a:noFill/>
            </p:spPr>
            <p:txBody>
              <a:bodyPr wrap="none" rtlCol="0">
                <a:spAutoFit/>
              </a:bodyPr>
              <a:lstStyle/>
              <a:p>
                <a:pPr algn="ctr" defTabSz="913668"/>
                <a:r>
                  <a:rPr lang="en-US" altLang="zh-CN" sz="1998" b="1" dirty="0">
                    <a:latin typeface="Huawei Sans" panose="020C0503030203020204" pitchFamily="34" charset="0"/>
                    <a:ea typeface="方正兰亭黑简体" panose="02000000000000000000" pitchFamily="2" charset="-122"/>
                    <a:sym typeface="Huawei Sans" panose="020C0503030203020204" pitchFamily="34" charset="0"/>
                  </a:rPr>
                  <a:t>TO-BE</a:t>
                </a:r>
              </a:p>
              <a:p>
                <a:pPr algn="ctr" defTabSz="913668"/>
                <a:r>
                  <a:rPr lang="en-US" altLang="zh-CN" sz="1998" b="1" dirty="0">
                    <a:latin typeface="Huawei Sans" panose="020C0503030203020204" pitchFamily="34" charset="0"/>
                    <a:ea typeface="方正兰亭黑简体" panose="02000000000000000000" pitchFamily="2" charset="-122"/>
                    <a:sym typeface="Huawei Sans" panose="020C0503030203020204" pitchFamily="34" charset="0"/>
                  </a:rPr>
                  <a:t>Converged AI Fabric network</a:t>
                </a:r>
              </a:p>
            </p:txBody>
          </p:sp>
          <p:sp>
            <p:nvSpPr>
              <p:cNvPr id="9" name="文本框 8"/>
              <p:cNvSpPr txBox="1"/>
              <p:nvPr/>
            </p:nvSpPr>
            <p:spPr>
              <a:xfrm>
                <a:off x="831562" y="1950203"/>
                <a:ext cx="5274281" cy="830997"/>
              </a:xfrm>
              <a:prstGeom prst="rect">
                <a:avLst/>
              </a:prstGeom>
              <a:solidFill>
                <a:schemeClr val="bg1"/>
              </a:solidFill>
              <a:ln w="28575">
                <a:solidFill>
                  <a:schemeClr val="tx1"/>
                </a:solidFill>
              </a:ln>
            </p:spPr>
            <p:txBody>
              <a:bodyPr wrap="square" rtlCol="0">
                <a:spAutoFit/>
              </a:bodyPr>
              <a:lstStyle/>
              <a:p>
                <a:pPr lvl="0" defTabSz="913668" fontAlgn="ctr"/>
                <a:r>
                  <a:rPr lang="en-US" altLang="zh-CN" sz="1200" b="1" dirty="0">
                    <a:solidFill>
                      <a:srgbClr val="1D1D1B"/>
                    </a:solidFill>
                    <a:latin typeface="Huawei Sans" panose="020C0503030203020204" pitchFamily="34" charset="0"/>
                  </a:rPr>
                  <a:t>High network costs</a:t>
                </a:r>
                <a:r>
                  <a:rPr lang="en-US" altLang="zh-CN" sz="1200" dirty="0">
                    <a:solidFill>
                      <a:srgbClr val="1D1D1B"/>
                    </a:solidFill>
                    <a:latin typeface="Huawei Sans" panose="020C0503030203020204" pitchFamily="34" charset="0"/>
                  </a:rPr>
                  <a:t>: The FC private network has low latency but high costs. The IP SAN has low costs but high latency and poor performance.</a:t>
                </a:r>
              </a:p>
              <a:p>
                <a:pPr lvl="0" defTabSz="913668" fontAlgn="ctr"/>
                <a:r>
                  <a:rPr lang="en-US" altLang="zh-CN" sz="1200" b="1" dirty="0">
                    <a:solidFill>
                      <a:srgbClr val="1D1D1B"/>
                    </a:solidFill>
                    <a:latin typeface="Huawei Sans" panose="020C0503030203020204" pitchFamily="34" charset="0"/>
                  </a:rPr>
                  <a:t>High O&amp;M costs</a:t>
                </a:r>
                <a:r>
                  <a:rPr lang="en-US" altLang="zh-CN" sz="1200" dirty="0">
                    <a:solidFill>
                      <a:srgbClr val="1D1D1B"/>
                    </a:solidFill>
                    <a:latin typeface="Huawei Sans" panose="020C0503030203020204" pitchFamily="34" charset="0"/>
                  </a:rPr>
                  <a:t>: IP SAN and FC SAN require dedicated O&amp;M personnel </a:t>
                </a:r>
                <a:r>
                  <a:rPr lang="en-US" altLang="zh-CN" sz="1200" dirty="0"/>
                  <a:t>separately</a:t>
                </a:r>
                <a:r>
                  <a:rPr lang="en-US" altLang="zh-CN" sz="1200" dirty="0">
                    <a:solidFill>
                      <a:srgbClr val="1D1D1B"/>
                    </a:solidFill>
                    <a:latin typeface="Huawei Sans" panose="020C0503030203020204" pitchFamily="34" charset="0"/>
                  </a:rPr>
                  <a:t>, and do not support cloud-and-network synergy.</a:t>
                </a:r>
                <a:endParaRPr lang="en-US" altLang="zh-CN" sz="12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6201129" y="1950203"/>
                <a:ext cx="5274281" cy="830997"/>
              </a:xfrm>
              <a:prstGeom prst="rect">
                <a:avLst/>
              </a:prstGeom>
              <a:noFill/>
              <a:ln w="28575">
                <a:solidFill>
                  <a:schemeClr val="tx1"/>
                </a:solidFill>
              </a:ln>
            </p:spPr>
            <p:txBody>
              <a:bodyPr wrap="square" rtlCol="0">
                <a:spAutoFit/>
              </a:bodyPr>
              <a:lstStyle/>
              <a:p>
                <a:pPr lvl="0" defTabSz="913668" fontAlgn="ctr"/>
                <a:r>
                  <a:rPr lang="en-US" altLang="zh-CN" sz="1200" b="1" dirty="0">
                    <a:latin typeface="Huawei Sans" panose="020C0503030203020204" pitchFamily="34" charset="0"/>
                  </a:rPr>
                  <a:t>Reduced network costs</a:t>
                </a:r>
                <a:r>
                  <a:rPr lang="en-US" altLang="zh-CN" sz="1200" dirty="0">
                    <a:latin typeface="Huawei Sans" panose="020C0503030203020204" pitchFamily="34" charset="0"/>
                  </a:rPr>
                  <a:t>: Open Ethernet carries high-performance, low-latency, and low-cost storage networks.</a:t>
                </a:r>
              </a:p>
              <a:p>
                <a:pPr lvl="0" defTabSz="913668" fontAlgn="ctr"/>
                <a:r>
                  <a:rPr lang="en-US" altLang="zh-CN" sz="1200" b="1" dirty="0">
                    <a:latin typeface="Huawei Sans" panose="020C0503030203020204" pitchFamily="34" charset="0"/>
                  </a:rPr>
                  <a:t>Reduced O&amp;M costs</a:t>
                </a:r>
                <a:r>
                  <a:rPr lang="en-US" altLang="zh-CN" sz="1200" dirty="0">
                    <a:latin typeface="Huawei Sans" panose="020C0503030203020204" pitchFamily="34" charset="0"/>
                  </a:rPr>
                  <a:t>: No dedicated O&amp;M skills are required, and unified network management is supported for data centers</a:t>
                </a:r>
                <a:r>
                  <a:rPr lang="en-US" altLang="zh-CN" sz="1200" dirty="0">
                    <a:solidFill>
                      <a:prstClr val="black"/>
                    </a:solidFill>
                    <a:latin typeface="Huawei Sans" panose="020C0503030203020204" pitchFamily="34" charset="0"/>
                  </a:rPr>
                  <a:t>.</a:t>
                </a:r>
              </a:p>
            </p:txBody>
          </p:sp>
          <p:grpSp>
            <p:nvGrpSpPr>
              <p:cNvPr id="11" name="组合 10"/>
              <p:cNvGrpSpPr/>
              <p:nvPr/>
            </p:nvGrpSpPr>
            <p:grpSpPr>
              <a:xfrm>
                <a:off x="6681829" y="3010251"/>
                <a:ext cx="4627994" cy="2923588"/>
                <a:chOff x="6712055" y="3010251"/>
                <a:chExt cx="4627994" cy="2923588"/>
              </a:xfrm>
            </p:grpSpPr>
            <p:sp>
              <p:nvSpPr>
                <p:cNvPr id="127" name="椭圆 126"/>
                <p:cNvSpPr/>
                <p:nvPr/>
              </p:nvSpPr>
              <p:spPr>
                <a:xfrm>
                  <a:off x="6951443" y="3102781"/>
                  <a:ext cx="3883120" cy="1997632"/>
                </a:xfrm>
                <a:prstGeom prst="ellipse">
                  <a:avLst/>
                </a:prstGeom>
                <a:solidFill>
                  <a:srgbClr val="EEEEEE"/>
                </a:solidFill>
                <a:ln w="12700" cap="flat" cmpd="sng" algn="ctr">
                  <a:noFill/>
                  <a:prstDash val="solid"/>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8" name="组合 454"/>
                <p:cNvGrpSpPr/>
                <p:nvPr/>
              </p:nvGrpSpPr>
              <p:grpSpPr>
                <a:xfrm>
                  <a:off x="8119311" y="5183590"/>
                  <a:ext cx="241696" cy="407231"/>
                  <a:chOff x="-909638" y="971550"/>
                  <a:chExt cx="909638" cy="2039938"/>
                </a:xfrm>
                <a:solidFill>
                  <a:srgbClr val="666666">
                    <a:lumMod val="75000"/>
                  </a:srgbClr>
                </a:solidFill>
              </p:grpSpPr>
              <p:sp>
                <p:nvSpPr>
                  <p:cNvPr id="19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9" name="组合 454"/>
                <p:cNvGrpSpPr/>
                <p:nvPr/>
              </p:nvGrpSpPr>
              <p:grpSpPr>
                <a:xfrm>
                  <a:off x="8594775" y="5183590"/>
                  <a:ext cx="241696" cy="407231"/>
                  <a:chOff x="-909638" y="971550"/>
                  <a:chExt cx="909638" cy="2039938"/>
                </a:xfrm>
                <a:solidFill>
                  <a:srgbClr val="666666">
                    <a:lumMod val="75000"/>
                  </a:srgbClr>
                </a:solidFill>
              </p:grpSpPr>
              <p:sp>
                <p:nvSpPr>
                  <p:cNvPr id="19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0" name="组合 454"/>
                <p:cNvGrpSpPr/>
                <p:nvPr/>
              </p:nvGrpSpPr>
              <p:grpSpPr>
                <a:xfrm>
                  <a:off x="9098342" y="5183590"/>
                  <a:ext cx="241696" cy="407231"/>
                  <a:chOff x="-909638" y="971550"/>
                  <a:chExt cx="909638" cy="2039938"/>
                </a:xfrm>
                <a:solidFill>
                  <a:srgbClr val="666666">
                    <a:lumMod val="75000"/>
                  </a:srgbClr>
                </a:solidFill>
              </p:grpSpPr>
              <p:sp>
                <p:nvSpPr>
                  <p:cNvPr id="18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1" name="组合 454"/>
                <p:cNvGrpSpPr/>
                <p:nvPr/>
              </p:nvGrpSpPr>
              <p:grpSpPr>
                <a:xfrm>
                  <a:off x="9601911" y="5183590"/>
                  <a:ext cx="241696" cy="407231"/>
                  <a:chOff x="-909638" y="971550"/>
                  <a:chExt cx="909638" cy="2039938"/>
                </a:xfrm>
                <a:solidFill>
                  <a:srgbClr val="666666">
                    <a:lumMod val="75000"/>
                  </a:srgbClr>
                </a:solidFill>
              </p:grpSpPr>
              <p:sp>
                <p:nvSpPr>
                  <p:cNvPr id="18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32" name="直接连接符 131"/>
                <p:cNvCxnSpPr/>
                <p:nvPr/>
              </p:nvCxnSpPr>
              <p:spPr bwMode="auto">
                <a:xfrm flipH="1" flipV="1">
                  <a:off x="8588697" y="3721690"/>
                  <a:ext cx="1546271" cy="87094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3" name="直接连接符 132"/>
                <p:cNvCxnSpPr/>
                <p:nvPr/>
              </p:nvCxnSpPr>
              <p:spPr bwMode="auto">
                <a:xfrm flipV="1">
                  <a:off x="7746283" y="3710968"/>
                  <a:ext cx="827751" cy="95577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4" name="直接连接符 133"/>
                <p:cNvCxnSpPr/>
                <p:nvPr/>
              </p:nvCxnSpPr>
              <p:spPr bwMode="auto">
                <a:xfrm flipV="1">
                  <a:off x="8474638" y="3708655"/>
                  <a:ext cx="787717" cy="883983"/>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5" name="直接连接符 134"/>
                <p:cNvCxnSpPr/>
                <p:nvPr/>
              </p:nvCxnSpPr>
              <p:spPr bwMode="auto">
                <a:xfrm flipH="1" flipV="1">
                  <a:off x="8589880" y="3710969"/>
                  <a:ext cx="916915" cy="91096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36" name="直接连接符 135"/>
                <p:cNvCxnSpPr/>
                <p:nvPr/>
              </p:nvCxnSpPr>
              <p:spPr bwMode="auto">
                <a:xfrm flipH="1" flipV="1">
                  <a:off x="9265590" y="3720440"/>
                  <a:ext cx="891256" cy="881532"/>
                </a:xfrm>
                <a:prstGeom prst="line">
                  <a:avLst/>
                </a:prstGeom>
                <a:noFill/>
                <a:ln w="9525" cap="flat" cmpd="sng" algn="ctr">
                  <a:solidFill>
                    <a:srgbClr val="666666">
                      <a:lumMod val="75000"/>
                    </a:srgbClr>
                  </a:solidFill>
                  <a:prstDash val="solid"/>
                  <a:miter lim="800000"/>
                  <a:headEnd type="none" w="med" len="med"/>
                  <a:tailEnd type="none" w="med" len="med"/>
                </a:ln>
                <a:effectLst/>
              </p:spPr>
            </p:cxnSp>
            <p:grpSp>
              <p:nvGrpSpPr>
                <p:cNvPr id="137" name="组合 387"/>
                <p:cNvGrpSpPr/>
                <p:nvPr/>
              </p:nvGrpSpPr>
              <p:grpSpPr>
                <a:xfrm>
                  <a:off x="8409540" y="3281186"/>
                  <a:ext cx="328376" cy="429781"/>
                  <a:chOff x="4622166" y="3061494"/>
                  <a:chExt cx="489584" cy="615667"/>
                </a:xfrm>
                <a:solidFill>
                  <a:srgbClr val="666666">
                    <a:lumMod val="75000"/>
                  </a:srgbClr>
                </a:solidFill>
              </p:grpSpPr>
              <p:grpSp>
                <p:nvGrpSpPr>
                  <p:cNvPr id="172" name="组合 376"/>
                  <p:cNvGrpSpPr/>
                  <p:nvPr/>
                </p:nvGrpSpPr>
                <p:grpSpPr>
                  <a:xfrm>
                    <a:off x="4622166" y="3467100"/>
                    <a:ext cx="489584" cy="210061"/>
                    <a:chOff x="3298897" y="4095287"/>
                    <a:chExt cx="1257750" cy="591162"/>
                  </a:xfrm>
                  <a:grpFill/>
                </p:grpSpPr>
                <p:sp>
                  <p:nvSpPr>
                    <p:cNvPr id="17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3" name="组合 379"/>
                  <p:cNvGrpSpPr/>
                  <p:nvPr/>
                </p:nvGrpSpPr>
                <p:grpSpPr>
                  <a:xfrm>
                    <a:off x="4622166" y="3263900"/>
                    <a:ext cx="489584" cy="210061"/>
                    <a:chOff x="3298897" y="4095287"/>
                    <a:chExt cx="1257750" cy="591162"/>
                  </a:xfrm>
                  <a:grpFill/>
                </p:grpSpPr>
                <p:sp>
                  <p:nvSpPr>
                    <p:cNvPr id="17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4" name="组合 388"/>
                  <p:cNvGrpSpPr/>
                  <p:nvPr/>
                </p:nvGrpSpPr>
                <p:grpSpPr>
                  <a:xfrm>
                    <a:off x="4622166" y="3061494"/>
                    <a:ext cx="489584" cy="210061"/>
                    <a:chOff x="3298897" y="4095287"/>
                    <a:chExt cx="1257750" cy="591162"/>
                  </a:xfrm>
                  <a:grpFill/>
                </p:grpSpPr>
                <p:sp>
                  <p:nvSpPr>
                    <p:cNvPr id="17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138" name="组合 387"/>
                <p:cNvGrpSpPr/>
                <p:nvPr/>
              </p:nvGrpSpPr>
              <p:grpSpPr>
                <a:xfrm>
                  <a:off x="9090115" y="3281186"/>
                  <a:ext cx="328376" cy="429781"/>
                  <a:chOff x="4622166" y="3061494"/>
                  <a:chExt cx="489584" cy="615667"/>
                </a:xfrm>
                <a:solidFill>
                  <a:srgbClr val="666666">
                    <a:lumMod val="75000"/>
                  </a:srgbClr>
                </a:solidFill>
              </p:grpSpPr>
              <p:grpSp>
                <p:nvGrpSpPr>
                  <p:cNvPr id="163" name="组合 162"/>
                  <p:cNvGrpSpPr/>
                  <p:nvPr/>
                </p:nvGrpSpPr>
                <p:grpSpPr>
                  <a:xfrm>
                    <a:off x="4622166" y="3467100"/>
                    <a:ext cx="489584" cy="210061"/>
                    <a:chOff x="3298897" y="4095287"/>
                    <a:chExt cx="1257750" cy="591162"/>
                  </a:xfrm>
                  <a:grpFill/>
                </p:grpSpPr>
                <p:sp>
                  <p:nvSpPr>
                    <p:cNvPr id="170"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1"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64" name="组合 379"/>
                  <p:cNvGrpSpPr/>
                  <p:nvPr/>
                </p:nvGrpSpPr>
                <p:grpSpPr>
                  <a:xfrm>
                    <a:off x="4622166" y="3263900"/>
                    <a:ext cx="489584" cy="210061"/>
                    <a:chOff x="3298897" y="4095287"/>
                    <a:chExt cx="1257750" cy="591162"/>
                  </a:xfrm>
                  <a:grpFill/>
                </p:grpSpPr>
                <p:sp>
                  <p:nvSpPr>
                    <p:cNvPr id="16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65" name="组合 388"/>
                  <p:cNvGrpSpPr/>
                  <p:nvPr/>
                </p:nvGrpSpPr>
                <p:grpSpPr>
                  <a:xfrm>
                    <a:off x="4622166" y="3061494"/>
                    <a:ext cx="489584" cy="210061"/>
                    <a:chOff x="3298897" y="4095287"/>
                    <a:chExt cx="1257750" cy="591162"/>
                  </a:xfrm>
                  <a:grpFill/>
                </p:grpSpPr>
                <p:sp>
                  <p:nvSpPr>
                    <p:cNvPr id="16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139" name="组合 122"/>
                <p:cNvGrpSpPr/>
                <p:nvPr/>
              </p:nvGrpSpPr>
              <p:grpSpPr>
                <a:xfrm>
                  <a:off x="7344855" y="4589730"/>
                  <a:ext cx="3237124" cy="222345"/>
                  <a:chOff x="8194862" y="4746747"/>
                  <a:chExt cx="2421910" cy="186242"/>
                </a:xfrm>
                <a:solidFill>
                  <a:srgbClr val="666666">
                    <a:lumMod val="75000"/>
                  </a:srgbClr>
                </a:solidFill>
              </p:grpSpPr>
              <p:sp>
                <p:nvSpPr>
                  <p:cNvPr id="159" name="Freeform 13"/>
                  <p:cNvSpPr>
                    <a:spLocks noEditPoints="1"/>
                  </p:cNvSpPr>
                  <p:nvPr/>
                </p:nvSpPr>
                <p:spPr bwMode="auto">
                  <a:xfrm>
                    <a:off x="9458498"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0" name="Freeform 13"/>
                  <p:cNvSpPr>
                    <a:spLocks noEditPoints="1"/>
                  </p:cNvSpPr>
                  <p:nvPr/>
                </p:nvSpPr>
                <p:spPr bwMode="auto">
                  <a:xfrm>
                    <a:off x="8194862"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1" name="Freeform 13"/>
                  <p:cNvSpPr>
                    <a:spLocks noEditPoints="1"/>
                  </p:cNvSpPr>
                  <p:nvPr/>
                </p:nvSpPr>
                <p:spPr bwMode="auto">
                  <a:xfrm>
                    <a:off x="8826680"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2" name="Freeform 13"/>
                  <p:cNvSpPr>
                    <a:spLocks noEditPoints="1"/>
                  </p:cNvSpPr>
                  <p:nvPr/>
                </p:nvSpPr>
                <p:spPr bwMode="auto">
                  <a:xfrm>
                    <a:off x="10090316"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140" name="直接连接符 139"/>
                <p:cNvCxnSpPr/>
                <p:nvPr/>
              </p:nvCxnSpPr>
              <p:spPr bwMode="auto">
                <a:xfrm flipV="1">
                  <a:off x="8490481" y="3710968"/>
                  <a:ext cx="83557" cy="878783"/>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41" name="直接连接符 140"/>
                <p:cNvCxnSpPr/>
                <p:nvPr/>
              </p:nvCxnSpPr>
              <p:spPr bwMode="auto">
                <a:xfrm flipH="1" flipV="1">
                  <a:off x="9290634" y="3720438"/>
                  <a:ext cx="201498" cy="856569"/>
                </a:xfrm>
                <a:prstGeom prst="line">
                  <a:avLst/>
                </a:prstGeom>
                <a:noFill/>
                <a:ln w="9525" cap="flat" cmpd="sng" algn="ctr">
                  <a:solidFill>
                    <a:srgbClr val="666666">
                      <a:lumMod val="75000"/>
                    </a:srgbClr>
                  </a:solidFill>
                  <a:prstDash val="solid"/>
                  <a:miter lim="800000"/>
                  <a:headEnd type="none" w="med" len="med"/>
                  <a:tailEnd type="none" w="med" len="med"/>
                </a:ln>
                <a:effectLst/>
              </p:spPr>
            </p:cxnSp>
            <p:cxnSp>
              <p:nvCxnSpPr>
                <p:cNvPr id="142" name="直接连接符 141"/>
                <p:cNvCxnSpPr/>
                <p:nvPr/>
              </p:nvCxnSpPr>
              <p:spPr bwMode="auto">
                <a:xfrm flipV="1">
                  <a:off x="7811618" y="3699713"/>
                  <a:ext cx="1453973" cy="903131"/>
                </a:xfrm>
                <a:prstGeom prst="line">
                  <a:avLst/>
                </a:prstGeom>
                <a:noFill/>
                <a:ln w="9525" cap="flat" cmpd="sng" algn="ctr">
                  <a:solidFill>
                    <a:srgbClr val="666666">
                      <a:lumMod val="75000"/>
                    </a:srgbClr>
                  </a:solidFill>
                  <a:prstDash val="solid"/>
                  <a:miter lim="800000"/>
                  <a:headEnd type="none" w="med" len="med"/>
                  <a:tailEnd type="none" w="med" len="med"/>
                </a:ln>
                <a:effectLst/>
              </p:spPr>
            </p:cxnSp>
            <p:sp>
              <p:nvSpPr>
                <p:cNvPr id="143" name="圆角矩形 142"/>
                <p:cNvSpPr/>
                <p:nvPr/>
              </p:nvSpPr>
              <p:spPr>
                <a:xfrm>
                  <a:off x="6712055" y="3010251"/>
                  <a:ext cx="4627994" cy="2923588"/>
                </a:xfrm>
                <a:prstGeom prst="roundRect">
                  <a:avLst>
                    <a:gd name="adj" fmla="val 3977"/>
                  </a:avLst>
                </a:prstGeom>
                <a:noFill/>
                <a:ln w="3175" cap="flat" cmpd="sng" algn="ctr">
                  <a:solidFill>
                    <a:schemeClr val="tx1"/>
                  </a:solidFill>
                  <a:prstDash val="sysDash"/>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4" name="直接连接符 143"/>
                <p:cNvCxnSpPr/>
                <p:nvPr/>
              </p:nvCxnSpPr>
              <p:spPr bwMode="auto">
                <a:xfrm>
                  <a:off x="7804721" y="4812073"/>
                  <a:ext cx="442614" cy="371515"/>
                </a:xfrm>
                <a:prstGeom prst="line">
                  <a:avLst/>
                </a:prstGeom>
                <a:noFill/>
                <a:ln w="6350" cap="flat" cmpd="sng" algn="ctr">
                  <a:solidFill>
                    <a:srgbClr val="232323"/>
                  </a:solidFill>
                  <a:prstDash val="solid"/>
                  <a:miter lim="800000"/>
                  <a:headEnd type="none" w="med" len="med"/>
                  <a:tailEnd type="none" w="med" len="med"/>
                </a:ln>
                <a:effectLst/>
              </p:spPr>
            </p:cxnSp>
            <p:cxnSp>
              <p:nvCxnSpPr>
                <p:cNvPr id="145" name="直接连接符 144"/>
                <p:cNvCxnSpPr/>
                <p:nvPr/>
              </p:nvCxnSpPr>
              <p:spPr bwMode="auto">
                <a:xfrm>
                  <a:off x="8518670" y="4770488"/>
                  <a:ext cx="213425" cy="397038"/>
                </a:xfrm>
                <a:prstGeom prst="line">
                  <a:avLst/>
                </a:prstGeom>
                <a:noFill/>
                <a:ln w="6350" cap="flat" cmpd="sng" algn="ctr">
                  <a:solidFill>
                    <a:srgbClr val="232323"/>
                  </a:solidFill>
                  <a:prstDash val="solid"/>
                  <a:miter lim="800000"/>
                  <a:headEnd type="none" w="med" len="med"/>
                  <a:tailEnd type="none" w="med" len="med"/>
                </a:ln>
                <a:effectLst/>
              </p:spPr>
            </p:cxnSp>
            <p:cxnSp>
              <p:nvCxnSpPr>
                <p:cNvPr id="146" name="直接连接符 145"/>
                <p:cNvCxnSpPr/>
                <p:nvPr/>
              </p:nvCxnSpPr>
              <p:spPr bwMode="auto">
                <a:xfrm flipH="1">
                  <a:off x="9226152" y="4783833"/>
                  <a:ext cx="138113" cy="422579"/>
                </a:xfrm>
                <a:prstGeom prst="line">
                  <a:avLst/>
                </a:prstGeom>
                <a:noFill/>
                <a:ln w="6350" cap="flat" cmpd="sng" algn="ctr">
                  <a:solidFill>
                    <a:srgbClr val="232323"/>
                  </a:solidFill>
                  <a:prstDash val="solid"/>
                  <a:miter lim="800000"/>
                  <a:headEnd type="none" w="med" len="med"/>
                  <a:tailEnd type="none" w="med" len="med"/>
                </a:ln>
                <a:effectLst/>
              </p:spPr>
            </p:cxnSp>
            <p:cxnSp>
              <p:nvCxnSpPr>
                <p:cNvPr id="147" name="直接连接符 146"/>
                <p:cNvCxnSpPr/>
                <p:nvPr/>
              </p:nvCxnSpPr>
              <p:spPr bwMode="auto">
                <a:xfrm flipH="1">
                  <a:off x="9737491" y="4783833"/>
                  <a:ext cx="467691" cy="397061"/>
                </a:xfrm>
                <a:prstGeom prst="line">
                  <a:avLst/>
                </a:prstGeom>
                <a:noFill/>
                <a:ln w="6350" cap="flat" cmpd="sng" algn="ctr">
                  <a:solidFill>
                    <a:srgbClr val="232323"/>
                  </a:solidFill>
                  <a:prstDash val="solid"/>
                  <a:miter lim="800000"/>
                  <a:headEnd type="none" w="med" len="med"/>
                  <a:tailEnd type="none" w="med" len="med"/>
                </a:ln>
                <a:effectLst/>
              </p:spPr>
            </p:cxnSp>
            <p:sp>
              <p:nvSpPr>
                <p:cNvPr id="148" name="Rectangle 37"/>
                <p:cNvSpPr>
                  <a:spLocks noChangeArrowheads="1"/>
                </p:cNvSpPr>
                <p:nvPr/>
              </p:nvSpPr>
              <p:spPr bwMode="auto">
                <a:xfrm>
                  <a:off x="7647189" y="5103022"/>
                  <a:ext cx="384023" cy="180607"/>
                </a:xfrm>
                <a:prstGeom prst="rect">
                  <a:avLst/>
                </a:prstGeom>
                <a:solidFill>
                  <a:schemeClr val="bg1">
                    <a:lumMod val="95000"/>
                  </a:schemeClr>
                </a:solidFill>
                <a:ln w="9525" algn="ctr">
                  <a:solidFill>
                    <a:schemeClr val="tx1">
                      <a:lumMod val="95000"/>
                      <a:lumOff val="5000"/>
                    </a:schemeClr>
                  </a:solidFill>
                  <a:round/>
                  <a:headEnd/>
                  <a:tailEnd/>
                </a:ln>
              </p:spPr>
              <p:txBody>
                <a:bodyPr lIns="0" tIns="0" rIns="0" bIns="0" anchor="ctr" anchorCtr="1"/>
                <a:lstStyle/>
                <a:p>
                  <a:pPr defTabSz="800814"/>
                  <a:r>
                    <a:rPr lang="en-US" altLang="zh-CN" sz="1000" dirty="0" err="1">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iNIC</a:t>
                  </a:r>
                  <a:endParaRPr lang="zh-CN" altLang="en-US" sz="1000"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49" name="Rectangle 37"/>
                <p:cNvSpPr>
                  <a:spLocks noChangeArrowheads="1"/>
                </p:cNvSpPr>
                <p:nvPr/>
              </p:nvSpPr>
              <p:spPr bwMode="auto">
                <a:xfrm>
                  <a:off x="9960556" y="5139779"/>
                  <a:ext cx="384023" cy="180607"/>
                </a:xfrm>
                <a:prstGeom prst="rect">
                  <a:avLst/>
                </a:prstGeom>
                <a:solidFill>
                  <a:schemeClr val="bg1">
                    <a:lumMod val="95000"/>
                  </a:schemeClr>
                </a:solidFill>
                <a:ln w="9525" algn="ctr">
                  <a:solidFill>
                    <a:schemeClr val="tx1">
                      <a:lumMod val="95000"/>
                      <a:lumOff val="5000"/>
                    </a:schemeClr>
                  </a:solidFill>
                  <a:round/>
                  <a:headEnd/>
                  <a:tailEnd/>
                </a:ln>
              </p:spPr>
              <p:txBody>
                <a:bodyPr lIns="0" tIns="0" rIns="0" bIns="0" anchor="ctr" anchorCtr="1"/>
                <a:lstStyle/>
                <a:p>
                  <a:pPr defTabSz="800814"/>
                  <a:r>
                    <a:rPr lang="en-US" altLang="zh-CN" sz="1000" dirty="0" err="1">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iNIC</a:t>
                  </a:r>
                  <a:endParaRPr lang="zh-CN" altLang="en-US" sz="1000"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150" name="直接连接符 149"/>
                <p:cNvCxnSpPr/>
                <p:nvPr/>
              </p:nvCxnSpPr>
              <p:spPr>
                <a:xfrm>
                  <a:off x="8211512" y="5793544"/>
                  <a:ext cx="445007" cy="0"/>
                </a:xfrm>
                <a:prstGeom prst="line">
                  <a:avLst/>
                </a:prstGeom>
                <a:noFill/>
                <a:ln w="12700" cap="flat" cmpd="sng" algn="ctr">
                  <a:solidFill>
                    <a:srgbClr val="1D1D1A">
                      <a:lumMod val="75000"/>
                      <a:lumOff val="25000"/>
                    </a:srgbClr>
                  </a:solidFill>
                  <a:prstDash val="solid"/>
                  <a:miter lim="800000"/>
                  <a:headEnd type="none" w="med" len="med"/>
                  <a:tailEnd type="none" w="med" len="med"/>
                </a:ln>
                <a:effectLst/>
              </p:spPr>
            </p:cxnSp>
            <p:sp>
              <p:nvSpPr>
                <p:cNvPr id="151" name="文本框 150"/>
                <p:cNvSpPr txBox="1"/>
                <p:nvPr/>
              </p:nvSpPr>
              <p:spPr>
                <a:xfrm>
                  <a:off x="8647083" y="5662877"/>
                  <a:ext cx="729687" cy="261610"/>
                </a:xfrm>
                <a:prstGeom prst="rect">
                  <a:avLst/>
                </a:prstGeom>
                <a:noFill/>
              </p:spPr>
              <p:txBody>
                <a:bodyPr wrap="none" rtlCol="0">
                  <a:spAutoFit/>
                </a:bodyPr>
                <a:lstStyle/>
                <a:p>
                  <a:pPr defTabSz="913668"/>
                  <a:r>
                    <a:rPr lang="en-US" altLang="zh-CN"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Ethernet</a:t>
                  </a:r>
                  <a:endParaRPr lang="zh-CN" altLang="en-US"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TextBox 25"/>
                <p:cNvSpPr txBox="1">
                  <a:spLocks noChangeArrowheads="1"/>
                </p:cNvSpPr>
                <p:nvPr/>
              </p:nvSpPr>
              <p:spPr bwMode="auto">
                <a:xfrm>
                  <a:off x="10083207" y="4191266"/>
                  <a:ext cx="1080745"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latency</a:t>
                  </a:r>
                </a:p>
              </p:txBody>
            </p:sp>
            <p:sp>
              <p:nvSpPr>
                <p:cNvPr id="153" name="TextBox 25"/>
                <p:cNvSpPr txBox="1">
                  <a:spLocks noChangeArrowheads="1"/>
                </p:cNvSpPr>
                <p:nvPr/>
              </p:nvSpPr>
              <p:spPr bwMode="auto">
                <a:xfrm>
                  <a:off x="10068547" y="3935917"/>
                  <a:ext cx="1271502"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No packet loss</a:t>
                  </a:r>
                </a:p>
              </p:txBody>
            </p:sp>
            <p:sp>
              <p:nvSpPr>
                <p:cNvPr id="154" name="TextBox 25"/>
                <p:cNvSpPr txBox="1">
                  <a:spLocks noChangeArrowheads="1"/>
                </p:cNvSpPr>
                <p:nvPr/>
              </p:nvSpPr>
              <p:spPr bwMode="auto">
                <a:xfrm>
                  <a:off x="10068546" y="3653326"/>
                  <a:ext cx="909223"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Flexibility</a:t>
                  </a:r>
                </a:p>
              </p:txBody>
            </p:sp>
            <p:sp>
              <p:nvSpPr>
                <p:cNvPr id="155" name="Freeform 30"/>
                <p:cNvSpPr>
                  <a:spLocks noEditPoints="1"/>
                </p:cNvSpPr>
                <p:nvPr/>
              </p:nvSpPr>
              <p:spPr bwMode="auto">
                <a:xfrm>
                  <a:off x="7248461" y="5169947"/>
                  <a:ext cx="280266" cy="400779"/>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30"/>
                <p:cNvSpPr>
                  <a:spLocks noEditPoints="1"/>
                </p:cNvSpPr>
                <p:nvPr/>
              </p:nvSpPr>
              <p:spPr bwMode="auto">
                <a:xfrm>
                  <a:off x="10436163" y="5181656"/>
                  <a:ext cx="280266" cy="400779"/>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7" name="直接连接符 156"/>
                <p:cNvCxnSpPr/>
                <p:nvPr/>
              </p:nvCxnSpPr>
              <p:spPr bwMode="auto">
                <a:xfrm>
                  <a:off x="10200426" y="4763164"/>
                  <a:ext cx="375869" cy="417730"/>
                </a:xfrm>
                <a:prstGeom prst="line">
                  <a:avLst/>
                </a:prstGeom>
                <a:noFill/>
                <a:ln w="6350" cap="flat" cmpd="sng" algn="ctr">
                  <a:solidFill>
                    <a:srgbClr val="232323"/>
                  </a:solidFill>
                  <a:prstDash val="solid"/>
                  <a:miter lim="800000"/>
                  <a:headEnd type="none" w="med" len="med"/>
                  <a:tailEnd type="none" w="med" len="med"/>
                </a:ln>
                <a:effectLst/>
              </p:spPr>
            </p:cxnSp>
            <p:cxnSp>
              <p:nvCxnSpPr>
                <p:cNvPr id="158" name="直接连接符 157"/>
                <p:cNvCxnSpPr/>
                <p:nvPr/>
              </p:nvCxnSpPr>
              <p:spPr bwMode="auto">
                <a:xfrm flipH="1">
                  <a:off x="7388595" y="4778911"/>
                  <a:ext cx="282077" cy="401981"/>
                </a:xfrm>
                <a:prstGeom prst="line">
                  <a:avLst/>
                </a:prstGeom>
                <a:noFill/>
                <a:ln w="6350" cap="flat" cmpd="sng" algn="ctr">
                  <a:solidFill>
                    <a:srgbClr val="232323"/>
                  </a:solidFill>
                  <a:prstDash val="solid"/>
                  <a:miter lim="800000"/>
                  <a:headEnd type="none" w="med" len="med"/>
                  <a:tailEnd type="none" w="med" len="med"/>
                </a:ln>
                <a:effectLst/>
              </p:spPr>
            </p:cxnSp>
          </p:grpSp>
          <p:grpSp>
            <p:nvGrpSpPr>
              <p:cNvPr id="12" name="组合 11"/>
              <p:cNvGrpSpPr/>
              <p:nvPr/>
            </p:nvGrpSpPr>
            <p:grpSpPr>
              <a:xfrm>
                <a:off x="1291584" y="3010251"/>
                <a:ext cx="4354237" cy="2923588"/>
                <a:chOff x="1291584" y="3010251"/>
                <a:chExt cx="4354237" cy="2923588"/>
              </a:xfrm>
            </p:grpSpPr>
            <p:cxnSp>
              <p:nvCxnSpPr>
                <p:cNvPr id="13" name="Straight Connector 22"/>
                <p:cNvCxnSpPr>
                  <a:cxnSpLocks noChangeShapeType="1"/>
                </p:cNvCxnSpPr>
                <p:nvPr/>
              </p:nvCxnSpPr>
              <p:spPr bwMode="auto">
                <a:xfrm flipH="1">
                  <a:off x="3704068" y="4567537"/>
                  <a:ext cx="32362" cy="366265"/>
                </a:xfrm>
                <a:prstGeom prst="line">
                  <a:avLst/>
                </a:prstGeom>
                <a:noFill/>
                <a:ln w="12700" algn="ctr">
                  <a:solidFill>
                    <a:srgbClr val="FCC800"/>
                  </a:solidFill>
                  <a:round/>
                  <a:headEnd/>
                  <a:tailEnd/>
                </a:ln>
              </p:spPr>
            </p:cxnSp>
            <p:cxnSp>
              <p:nvCxnSpPr>
                <p:cNvPr id="14" name="Straight Connector 22"/>
                <p:cNvCxnSpPr>
                  <a:cxnSpLocks noChangeShapeType="1"/>
                </p:cNvCxnSpPr>
                <p:nvPr/>
              </p:nvCxnSpPr>
              <p:spPr bwMode="auto">
                <a:xfrm>
                  <a:off x="3292173" y="4637462"/>
                  <a:ext cx="411895" cy="296341"/>
                </a:xfrm>
                <a:prstGeom prst="line">
                  <a:avLst/>
                </a:prstGeom>
                <a:noFill/>
                <a:ln w="12700" algn="ctr">
                  <a:solidFill>
                    <a:srgbClr val="FCC800"/>
                  </a:solidFill>
                  <a:round/>
                  <a:headEnd/>
                  <a:tailEnd/>
                </a:ln>
              </p:spPr>
            </p:cxnSp>
            <p:cxnSp>
              <p:nvCxnSpPr>
                <p:cNvPr id="15" name="Straight Connector 22"/>
                <p:cNvCxnSpPr>
                  <a:cxnSpLocks noChangeShapeType="1"/>
                </p:cNvCxnSpPr>
                <p:nvPr/>
              </p:nvCxnSpPr>
              <p:spPr bwMode="auto">
                <a:xfrm>
                  <a:off x="2728534" y="4550592"/>
                  <a:ext cx="975534" cy="383211"/>
                </a:xfrm>
                <a:prstGeom prst="line">
                  <a:avLst/>
                </a:prstGeom>
                <a:noFill/>
                <a:ln w="12700" algn="ctr">
                  <a:solidFill>
                    <a:srgbClr val="FCC800"/>
                  </a:solidFill>
                  <a:round/>
                  <a:headEnd/>
                  <a:tailEnd/>
                </a:ln>
              </p:spPr>
            </p:cxnSp>
            <p:cxnSp>
              <p:nvCxnSpPr>
                <p:cNvPr id="16" name="Straight Connector 22"/>
                <p:cNvCxnSpPr>
                  <a:cxnSpLocks noChangeShapeType="1"/>
                </p:cNvCxnSpPr>
                <p:nvPr/>
              </p:nvCxnSpPr>
              <p:spPr bwMode="auto">
                <a:xfrm>
                  <a:off x="2281308" y="4620243"/>
                  <a:ext cx="1422763" cy="313558"/>
                </a:xfrm>
                <a:prstGeom prst="line">
                  <a:avLst/>
                </a:prstGeom>
                <a:noFill/>
                <a:ln w="12700" algn="ctr">
                  <a:solidFill>
                    <a:srgbClr val="FCC800"/>
                  </a:solidFill>
                  <a:round/>
                  <a:headEnd/>
                  <a:tailEnd/>
                </a:ln>
              </p:spPr>
            </p:cxnSp>
            <p:cxnSp>
              <p:nvCxnSpPr>
                <p:cNvPr id="17" name="Straight Connector 21"/>
                <p:cNvCxnSpPr>
                  <a:cxnSpLocks noChangeShapeType="1"/>
                </p:cNvCxnSpPr>
                <p:nvPr/>
              </p:nvCxnSpPr>
              <p:spPr bwMode="auto">
                <a:xfrm flipV="1">
                  <a:off x="2244038" y="4538884"/>
                  <a:ext cx="529750" cy="391117"/>
                </a:xfrm>
                <a:prstGeom prst="line">
                  <a:avLst/>
                </a:prstGeom>
                <a:noFill/>
                <a:ln w="12700" algn="ctr">
                  <a:solidFill>
                    <a:srgbClr val="81C15F"/>
                  </a:solidFill>
                  <a:round/>
                  <a:headEnd/>
                  <a:tailEnd/>
                </a:ln>
              </p:spPr>
            </p:cxnSp>
            <p:cxnSp>
              <p:nvCxnSpPr>
                <p:cNvPr id="18" name="Straight Connector 21"/>
                <p:cNvCxnSpPr>
                  <a:cxnSpLocks noChangeShapeType="1"/>
                </p:cNvCxnSpPr>
                <p:nvPr/>
              </p:nvCxnSpPr>
              <p:spPr bwMode="auto">
                <a:xfrm flipV="1">
                  <a:off x="2244038" y="4584128"/>
                  <a:ext cx="37763" cy="345873"/>
                </a:xfrm>
                <a:prstGeom prst="line">
                  <a:avLst/>
                </a:prstGeom>
                <a:noFill/>
                <a:ln w="12700" algn="ctr">
                  <a:solidFill>
                    <a:srgbClr val="81C15F"/>
                  </a:solidFill>
                  <a:round/>
                  <a:headEnd/>
                  <a:tailEnd/>
                </a:ln>
              </p:spPr>
            </p:cxnSp>
            <p:cxnSp>
              <p:nvCxnSpPr>
                <p:cNvPr id="19" name="Straight Connector 21"/>
                <p:cNvCxnSpPr>
                  <a:cxnSpLocks noChangeShapeType="1"/>
                </p:cNvCxnSpPr>
                <p:nvPr/>
              </p:nvCxnSpPr>
              <p:spPr bwMode="auto">
                <a:xfrm flipV="1">
                  <a:off x="2244038" y="4624178"/>
                  <a:ext cx="1062093" cy="305824"/>
                </a:xfrm>
                <a:prstGeom prst="line">
                  <a:avLst/>
                </a:prstGeom>
                <a:noFill/>
                <a:ln w="12700" algn="ctr">
                  <a:solidFill>
                    <a:srgbClr val="81C15F"/>
                  </a:solidFill>
                  <a:round/>
                  <a:headEnd/>
                  <a:tailEnd/>
                </a:ln>
              </p:spPr>
            </p:cxnSp>
            <p:cxnSp>
              <p:nvCxnSpPr>
                <p:cNvPr id="20" name="Straight Connector 21"/>
                <p:cNvCxnSpPr>
                  <a:cxnSpLocks noChangeShapeType="1"/>
                </p:cNvCxnSpPr>
                <p:nvPr/>
              </p:nvCxnSpPr>
              <p:spPr bwMode="auto">
                <a:xfrm flipV="1">
                  <a:off x="2244036" y="4622145"/>
                  <a:ext cx="1474084" cy="307857"/>
                </a:xfrm>
                <a:prstGeom prst="line">
                  <a:avLst/>
                </a:prstGeom>
                <a:noFill/>
                <a:ln w="12700" algn="ctr">
                  <a:solidFill>
                    <a:srgbClr val="81C15F"/>
                  </a:solidFill>
                  <a:round/>
                  <a:headEnd/>
                  <a:tailEnd/>
                </a:ln>
              </p:spPr>
            </p:cxnSp>
            <p:grpSp>
              <p:nvGrpSpPr>
                <p:cNvPr id="21" name="组合 20"/>
                <p:cNvGrpSpPr/>
                <p:nvPr/>
              </p:nvGrpSpPr>
              <p:grpSpPr>
                <a:xfrm>
                  <a:off x="1792371" y="4966269"/>
                  <a:ext cx="877686" cy="595840"/>
                  <a:chOff x="5142458" y="318276"/>
                  <a:chExt cx="1570548" cy="1066208"/>
                </a:xfrm>
                <a:solidFill>
                  <a:srgbClr val="81C15F"/>
                </a:solidFill>
              </p:grpSpPr>
              <p:sp>
                <p:nvSpPr>
                  <p:cNvPr id="118" name="椭圆 117"/>
                  <p:cNvSpPr/>
                  <p:nvPr/>
                </p:nvSpPr>
                <p:spPr>
                  <a:xfrm>
                    <a:off x="5683250" y="318276"/>
                    <a:ext cx="742950"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9" name="椭圆 118"/>
                  <p:cNvSpPr/>
                  <p:nvPr/>
                </p:nvSpPr>
                <p:spPr>
                  <a:xfrm rot="475766">
                    <a:off x="5314500" y="413742"/>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0" name="椭圆 119"/>
                  <p:cNvSpPr/>
                  <p:nvPr/>
                </p:nvSpPr>
                <p:spPr>
                  <a:xfrm>
                    <a:off x="5142458" y="659016"/>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椭圆 120"/>
                  <p:cNvSpPr/>
                  <p:nvPr/>
                </p:nvSpPr>
                <p:spPr>
                  <a:xfrm>
                    <a:off x="5242360" y="798310"/>
                    <a:ext cx="563818" cy="44153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2" name="椭圆 121"/>
                  <p:cNvSpPr/>
                  <p:nvPr/>
                </p:nvSpPr>
                <p:spPr>
                  <a:xfrm>
                    <a:off x="5635464" y="854642"/>
                    <a:ext cx="829791" cy="52984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3" name="椭圆 122"/>
                  <p:cNvSpPr/>
                  <p:nvPr/>
                </p:nvSpPr>
                <p:spPr>
                  <a:xfrm>
                    <a:off x="6149449" y="788275"/>
                    <a:ext cx="563557" cy="529842"/>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椭圆 123"/>
                  <p:cNvSpPr/>
                  <p:nvPr/>
                </p:nvSpPr>
                <p:spPr>
                  <a:xfrm rot="203643">
                    <a:off x="6032479" y="564321"/>
                    <a:ext cx="680257"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椭圆 124"/>
                  <p:cNvSpPr/>
                  <p:nvPr/>
                </p:nvSpPr>
                <p:spPr>
                  <a:xfrm rot="203643">
                    <a:off x="6179690" y="410544"/>
                    <a:ext cx="499285"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椭圆 125"/>
                  <p:cNvSpPr/>
                  <p:nvPr/>
                </p:nvSpPr>
                <p:spPr>
                  <a:xfrm rot="203643">
                    <a:off x="5549634" y="659223"/>
                    <a:ext cx="757345" cy="436856"/>
                  </a:xfrm>
                  <a:prstGeom prst="ellipse">
                    <a:avLst/>
                  </a:prstGeom>
                  <a:grp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2" name="组合 21"/>
                <p:cNvGrpSpPr/>
                <p:nvPr/>
              </p:nvGrpSpPr>
              <p:grpSpPr>
                <a:xfrm>
                  <a:off x="3226801" y="4960447"/>
                  <a:ext cx="877686" cy="595840"/>
                  <a:chOff x="5142458" y="318276"/>
                  <a:chExt cx="1570548" cy="1066208"/>
                </a:xfrm>
              </p:grpSpPr>
              <p:sp>
                <p:nvSpPr>
                  <p:cNvPr id="109" name="椭圆 108"/>
                  <p:cNvSpPr/>
                  <p:nvPr/>
                </p:nvSpPr>
                <p:spPr>
                  <a:xfrm>
                    <a:off x="5683250" y="318276"/>
                    <a:ext cx="742950"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0" name="椭圆 109"/>
                  <p:cNvSpPr/>
                  <p:nvPr/>
                </p:nvSpPr>
                <p:spPr>
                  <a:xfrm rot="475766">
                    <a:off x="5314500" y="413742"/>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椭圆 110"/>
                  <p:cNvSpPr/>
                  <p:nvPr/>
                </p:nvSpPr>
                <p:spPr>
                  <a:xfrm>
                    <a:off x="5142458" y="659016"/>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椭圆 111"/>
                  <p:cNvSpPr/>
                  <p:nvPr/>
                </p:nvSpPr>
                <p:spPr>
                  <a:xfrm>
                    <a:off x="5242360" y="798310"/>
                    <a:ext cx="563818" cy="44153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椭圆 112"/>
                  <p:cNvSpPr/>
                  <p:nvPr/>
                </p:nvSpPr>
                <p:spPr>
                  <a:xfrm>
                    <a:off x="5635464" y="854642"/>
                    <a:ext cx="829791" cy="52984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椭圆 113"/>
                  <p:cNvSpPr/>
                  <p:nvPr/>
                </p:nvSpPr>
                <p:spPr>
                  <a:xfrm>
                    <a:off x="6149449" y="788275"/>
                    <a:ext cx="563557" cy="529842"/>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椭圆 114"/>
                  <p:cNvSpPr/>
                  <p:nvPr/>
                </p:nvSpPr>
                <p:spPr>
                  <a:xfrm rot="203643">
                    <a:off x="6032479" y="564321"/>
                    <a:ext cx="680257"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椭圆 115"/>
                  <p:cNvSpPr/>
                  <p:nvPr/>
                </p:nvSpPr>
                <p:spPr>
                  <a:xfrm rot="203643">
                    <a:off x="6179690" y="410544"/>
                    <a:ext cx="499285"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椭圆 116"/>
                  <p:cNvSpPr/>
                  <p:nvPr/>
                </p:nvSpPr>
                <p:spPr>
                  <a:xfrm rot="203643">
                    <a:off x="5549634" y="659223"/>
                    <a:ext cx="757345" cy="436856"/>
                  </a:xfrm>
                  <a:prstGeom prst="ellipse">
                    <a:avLst/>
                  </a:prstGeom>
                  <a:solidFill>
                    <a:srgbClr val="FCC800"/>
                  </a:solidFill>
                  <a:ln w="9525" cap="flat" cmpd="sng" algn="ctr">
                    <a:noFill/>
                    <a:prstDash val="solid"/>
                    <a:headEnd type="none" w="med" len="med"/>
                    <a:tailEnd type="none" w="med" len="med"/>
                  </a:ln>
                  <a:effectLst/>
                </p:spPr>
                <p:txBody>
                  <a:bodyPr wrap="none" lIns="96724" tIns="48363" rIns="96724" bIns="48363" rtlCol="0" anchor="ctr" anchorCtr="1"/>
                  <a:lstStyle/>
                  <a:p>
                    <a:pPr algn="ctr" defTabSz="1289879">
                      <a:lnSpc>
                        <a:spcPct val="90000"/>
                      </a:lnSpc>
                      <a:spcBef>
                        <a:spcPct val="20000"/>
                      </a:spcBef>
                    </a:pPr>
                    <a:endParaRPr lang="zh-CN" altLang="en-US" sz="14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3" name="椭圆 22"/>
                <p:cNvSpPr/>
                <p:nvPr/>
              </p:nvSpPr>
              <p:spPr>
                <a:xfrm>
                  <a:off x="2197343" y="3293499"/>
                  <a:ext cx="1691582" cy="740519"/>
                </a:xfrm>
                <a:prstGeom prst="ellipse">
                  <a:avLst/>
                </a:prstGeom>
                <a:solidFill>
                  <a:srgbClr val="EEEEEE"/>
                </a:solidFill>
                <a:ln w="12700" cap="flat" cmpd="sng" algn="ctr">
                  <a:noFill/>
                  <a:prstDash val="solid"/>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a:xfrm>
                  <a:off x="1291584" y="3010251"/>
                  <a:ext cx="4354237" cy="2923588"/>
                </a:xfrm>
                <a:prstGeom prst="roundRect">
                  <a:avLst>
                    <a:gd name="adj" fmla="val 3977"/>
                  </a:avLst>
                </a:prstGeom>
                <a:noFill/>
                <a:ln w="3175" cap="flat" cmpd="sng" algn="ctr">
                  <a:solidFill>
                    <a:schemeClr val="tx1"/>
                  </a:solidFill>
                  <a:prstDash val="sysDash"/>
                  <a:miter lim="800000"/>
                </a:ln>
                <a:effectLst/>
              </p:spPr>
              <p:txBody>
                <a:bodyPr rtlCol="0" anchor="ctr"/>
                <a:lstStyle/>
                <a:p>
                  <a:pPr algn="ct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25"/>
                <p:cNvSpPr txBox="1">
                  <a:spLocks noChangeArrowheads="1"/>
                </p:cNvSpPr>
                <p:nvPr/>
              </p:nvSpPr>
              <p:spPr bwMode="auto">
                <a:xfrm>
                  <a:off x="3467462" y="4993221"/>
                  <a:ext cx="473206" cy="430887"/>
                </a:xfrm>
                <a:prstGeom prst="rect">
                  <a:avLst/>
                </a:prstGeom>
                <a:noFill/>
                <a:ln w="9525">
                  <a:noFill/>
                  <a:miter lim="800000"/>
                  <a:headEnd/>
                  <a:tailEnd/>
                </a:ln>
              </p:spPr>
              <p:txBody>
                <a:bodyPr wrap="none">
                  <a:spAutoFit/>
                </a:bodyPr>
                <a:lstStyle/>
                <a:p>
                  <a:pPr algn="ctr" defTabSz="913668"/>
                  <a:r>
                    <a:rPr lang="en-US" altLang="zh-CN"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FC</a:t>
                  </a:r>
                </a:p>
                <a:p>
                  <a:pPr algn="ctr" defTabSz="913668"/>
                  <a:r>
                    <a:rPr lang="en-US" altLang="zh-CN"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SAN</a:t>
                  </a:r>
                  <a:endParaRPr lang="zh-CN" altLang="en-US"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26" name="组合 454"/>
                <p:cNvGrpSpPr/>
                <p:nvPr/>
              </p:nvGrpSpPr>
              <p:grpSpPr>
                <a:xfrm>
                  <a:off x="2172291" y="4188605"/>
                  <a:ext cx="241696" cy="407231"/>
                  <a:chOff x="-909638" y="971550"/>
                  <a:chExt cx="909638" cy="2039938"/>
                </a:xfrm>
                <a:solidFill>
                  <a:srgbClr val="666666">
                    <a:lumMod val="75000"/>
                  </a:srgbClr>
                </a:solidFill>
              </p:grpSpPr>
              <p:sp>
                <p:nvSpPr>
                  <p:cNvPr id="10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 name="组合 454"/>
                <p:cNvGrpSpPr/>
                <p:nvPr/>
              </p:nvGrpSpPr>
              <p:grpSpPr>
                <a:xfrm>
                  <a:off x="2647754" y="4188605"/>
                  <a:ext cx="241696" cy="407231"/>
                  <a:chOff x="-909638" y="971550"/>
                  <a:chExt cx="909638" cy="2039938"/>
                </a:xfrm>
                <a:solidFill>
                  <a:srgbClr val="666666">
                    <a:lumMod val="75000"/>
                  </a:srgbClr>
                </a:solidFill>
              </p:grpSpPr>
              <p:sp>
                <p:nvSpPr>
                  <p:cNvPr id="9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8" name="组合 454"/>
                <p:cNvGrpSpPr/>
                <p:nvPr/>
              </p:nvGrpSpPr>
              <p:grpSpPr>
                <a:xfrm>
                  <a:off x="3151320" y="4188605"/>
                  <a:ext cx="241696" cy="407231"/>
                  <a:chOff x="-909638" y="971550"/>
                  <a:chExt cx="909638" cy="2039938"/>
                </a:xfrm>
                <a:solidFill>
                  <a:srgbClr val="666666">
                    <a:lumMod val="75000"/>
                  </a:srgbClr>
                </a:solidFill>
              </p:grpSpPr>
              <p:sp>
                <p:nvSpPr>
                  <p:cNvPr id="9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9" name="组合 454"/>
                <p:cNvGrpSpPr/>
                <p:nvPr/>
              </p:nvGrpSpPr>
              <p:grpSpPr>
                <a:xfrm>
                  <a:off x="3654890" y="4188605"/>
                  <a:ext cx="241696" cy="407231"/>
                  <a:chOff x="-909638" y="971550"/>
                  <a:chExt cx="909638" cy="2039938"/>
                </a:xfrm>
                <a:solidFill>
                  <a:srgbClr val="666666">
                    <a:lumMod val="75000"/>
                  </a:srgbClr>
                </a:solidFill>
              </p:grpSpPr>
              <p:sp>
                <p:nvSpPr>
                  <p:cNvPr id="8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miter lim="800000"/>
                    <a:headEnd/>
                    <a:tailEnd/>
                  </a:ln>
                </p:spPr>
                <p:txBody>
                  <a:bodyPr wrap="none" anchor="ct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0" name="组合 29"/>
                <p:cNvGrpSpPr/>
                <p:nvPr/>
              </p:nvGrpSpPr>
              <p:grpSpPr>
                <a:xfrm>
                  <a:off x="2529511" y="3353449"/>
                  <a:ext cx="1248049" cy="487786"/>
                  <a:chOff x="5067557" y="4410350"/>
                  <a:chExt cx="2213303" cy="1151374"/>
                </a:xfrm>
                <a:solidFill>
                  <a:srgbClr val="666666">
                    <a:lumMod val="50000"/>
                  </a:srgbClr>
                </a:solidFill>
              </p:grpSpPr>
              <p:cxnSp>
                <p:nvCxnSpPr>
                  <p:cNvPr id="56" name="直接连接符 55"/>
                  <p:cNvCxnSpPr>
                    <a:endCxn id="88" idx="4"/>
                  </p:cNvCxnSpPr>
                  <p:nvPr/>
                </p:nvCxnSpPr>
                <p:spPr bwMode="auto">
                  <a:xfrm flipH="1" flipV="1">
                    <a:off x="5831222" y="4687432"/>
                    <a:ext cx="1121376" cy="691693"/>
                  </a:xfrm>
                  <a:prstGeom prst="line">
                    <a:avLst/>
                  </a:prstGeom>
                  <a:grpFill/>
                  <a:ln w="3175" cap="flat" cmpd="sng" algn="ctr">
                    <a:solidFill>
                      <a:srgbClr val="232323"/>
                    </a:solidFill>
                    <a:prstDash val="solid"/>
                    <a:round/>
                    <a:headEnd type="none" w="med" len="med"/>
                    <a:tailEnd type="none" w="med" len="med"/>
                  </a:ln>
                  <a:effectLst/>
                </p:spPr>
              </p:cxnSp>
              <p:cxnSp>
                <p:nvCxnSpPr>
                  <p:cNvPr id="57" name="直接连接符 56"/>
                  <p:cNvCxnSpPr/>
                  <p:nvPr/>
                </p:nvCxnSpPr>
                <p:spPr bwMode="auto">
                  <a:xfrm flipV="1">
                    <a:off x="5342025" y="4733587"/>
                    <a:ext cx="565954" cy="718837"/>
                  </a:xfrm>
                  <a:prstGeom prst="line">
                    <a:avLst/>
                  </a:prstGeom>
                  <a:grpFill/>
                  <a:ln w="3175" cap="flat" cmpd="sng" algn="ctr">
                    <a:solidFill>
                      <a:srgbClr val="232323"/>
                    </a:solidFill>
                    <a:prstDash val="solid"/>
                    <a:round/>
                    <a:headEnd type="none" w="med" len="med"/>
                    <a:tailEnd type="none" w="med" len="med"/>
                  </a:ln>
                  <a:effectLst/>
                </p:spPr>
              </p:cxnSp>
              <p:cxnSp>
                <p:nvCxnSpPr>
                  <p:cNvPr id="58" name="直接连接符 57"/>
                  <p:cNvCxnSpPr/>
                  <p:nvPr/>
                </p:nvCxnSpPr>
                <p:spPr bwMode="auto">
                  <a:xfrm flipV="1">
                    <a:off x="5840018" y="4731848"/>
                    <a:ext cx="538583" cy="664839"/>
                  </a:xfrm>
                  <a:prstGeom prst="line">
                    <a:avLst/>
                  </a:prstGeom>
                  <a:grpFill/>
                  <a:ln w="3175" cap="flat" cmpd="sng" algn="ctr">
                    <a:solidFill>
                      <a:srgbClr val="232323"/>
                    </a:solidFill>
                    <a:prstDash val="solid"/>
                    <a:round/>
                    <a:headEnd type="none" w="med" len="med"/>
                    <a:tailEnd type="none" w="med" len="med"/>
                  </a:ln>
                  <a:effectLst/>
                </p:spPr>
              </p:cxnSp>
              <p:cxnSp>
                <p:nvCxnSpPr>
                  <p:cNvPr id="59" name="直接连接符 58"/>
                  <p:cNvCxnSpPr/>
                  <p:nvPr/>
                </p:nvCxnSpPr>
                <p:spPr bwMode="auto">
                  <a:xfrm flipH="1" flipV="1">
                    <a:off x="5918812" y="4733587"/>
                    <a:ext cx="626917" cy="685136"/>
                  </a:xfrm>
                  <a:prstGeom prst="line">
                    <a:avLst/>
                  </a:prstGeom>
                  <a:grpFill/>
                  <a:ln w="3175" cap="flat" cmpd="sng" algn="ctr">
                    <a:solidFill>
                      <a:srgbClr val="232323"/>
                    </a:solidFill>
                    <a:prstDash val="solid"/>
                    <a:round/>
                    <a:headEnd type="none" w="med" len="med"/>
                    <a:tailEnd type="none" w="med" len="med"/>
                  </a:ln>
                  <a:effectLst/>
                </p:spPr>
              </p:cxnSp>
              <p:cxnSp>
                <p:nvCxnSpPr>
                  <p:cNvPr id="60" name="直接连接符 59"/>
                  <p:cNvCxnSpPr/>
                  <p:nvPr/>
                </p:nvCxnSpPr>
                <p:spPr bwMode="auto">
                  <a:xfrm flipH="1" flipV="1">
                    <a:off x="6380812" y="4740710"/>
                    <a:ext cx="662909" cy="733753"/>
                  </a:xfrm>
                  <a:prstGeom prst="line">
                    <a:avLst/>
                  </a:prstGeom>
                  <a:grpFill/>
                  <a:ln w="3175" cap="flat" cmpd="sng" algn="ctr">
                    <a:solidFill>
                      <a:srgbClr val="232323"/>
                    </a:solidFill>
                    <a:prstDash val="solid"/>
                    <a:round/>
                    <a:headEnd type="none" w="med" len="med"/>
                    <a:tailEnd type="none" w="med" len="med"/>
                  </a:ln>
                  <a:effectLst/>
                </p:spPr>
              </p:cxnSp>
              <p:grpSp>
                <p:nvGrpSpPr>
                  <p:cNvPr id="61" name="组合 387"/>
                  <p:cNvGrpSpPr/>
                  <p:nvPr/>
                </p:nvGrpSpPr>
                <p:grpSpPr>
                  <a:xfrm>
                    <a:off x="5795510" y="4410350"/>
                    <a:ext cx="224518" cy="323237"/>
                    <a:chOff x="4622166" y="3061494"/>
                    <a:chExt cx="489584" cy="615667"/>
                  </a:xfrm>
                  <a:grpFill/>
                </p:grpSpPr>
                <p:grpSp>
                  <p:nvGrpSpPr>
                    <p:cNvPr id="80" name="组合 376"/>
                    <p:cNvGrpSpPr/>
                    <p:nvPr/>
                  </p:nvGrpSpPr>
                  <p:grpSpPr>
                    <a:xfrm>
                      <a:off x="4622166" y="3467100"/>
                      <a:ext cx="489584" cy="210061"/>
                      <a:chOff x="3298897" y="4095287"/>
                      <a:chExt cx="1257750" cy="591162"/>
                    </a:xfrm>
                    <a:grpFill/>
                  </p:grpSpPr>
                  <p:sp>
                    <p:nvSpPr>
                      <p:cNvPr id="8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1" name="组合 379"/>
                    <p:cNvGrpSpPr/>
                    <p:nvPr/>
                  </p:nvGrpSpPr>
                  <p:grpSpPr>
                    <a:xfrm>
                      <a:off x="4622166" y="3263900"/>
                      <a:ext cx="489584" cy="210061"/>
                      <a:chOff x="3298897" y="4095287"/>
                      <a:chExt cx="1257750" cy="591162"/>
                    </a:xfrm>
                    <a:grpFill/>
                  </p:grpSpPr>
                  <p:sp>
                    <p:nvSpPr>
                      <p:cNvPr id="8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2" name="组合 388"/>
                    <p:cNvGrpSpPr/>
                    <p:nvPr/>
                  </p:nvGrpSpPr>
                  <p:grpSpPr>
                    <a:xfrm>
                      <a:off x="4622166" y="3061494"/>
                      <a:ext cx="489584" cy="210061"/>
                      <a:chOff x="3298897" y="4095287"/>
                      <a:chExt cx="1257750" cy="591162"/>
                    </a:xfrm>
                    <a:grpFill/>
                  </p:grpSpPr>
                  <p:sp>
                    <p:nvSpPr>
                      <p:cNvPr id="8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62" name="组合 387"/>
                  <p:cNvGrpSpPr/>
                  <p:nvPr/>
                </p:nvGrpSpPr>
                <p:grpSpPr>
                  <a:xfrm>
                    <a:off x="6260837" y="4410350"/>
                    <a:ext cx="224518" cy="323237"/>
                    <a:chOff x="4622166" y="3061494"/>
                    <a:chExt cx="489584" cy="615667"/>
                  </a:xfrm>
                  <a:grpFill/>
                </p:grpSpPr>
                <p:grpSp>
                  <p:nvGrpSpPr>
                    <p:cNvPr id="71" name="组合 70"/>
                    <p:cNvGrpSpPr/>
                    <p:nvPr/>
                  </p:nvGrpSpPr>
                  <p:grpSpPr>
                    <a:xfrm>
                      <a:off x="4622166" y="3467100"/>
                      <a:ext cx="489584" cy="210061"/>
                      <a:chOff x="3298897" y="4095287"/>
                      <a:chExt cx="1257750" cy="591162"/>
                    </a:xfrm>
                    <a:grpFill/>
                  </p:grpSpPr>
                  <p:sp>
                    <p:nvSpPr>
                      <p:cNvPr id="7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72" name="组合 379"/>
                    <p:cNvGrpSpPr/>
                    <p:nvPr/>
                  </p:nvGrpSpPr>
                  <p:grpSpPr>
                    <a:xfrm>
                      <a:off x="4622166" y="3263900"/>
                      <a:ext cx="489584" cy="210061"/>
                      <a:chOff x="3298897" y="4095287"/>
                      <a:chExt cx="1257750" cy="591162"/>
                    </a:xfrm>
                    <a:grpFill/>
                  </p:grpSpPr>
                  <p:sp>
                    <p:nvSpPr>
                      <p:cNvPr id="7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73" name="组合 388"/>
                    <p:cNvGrpSpPr/>
                    <p:nvPr/>
                  </p:nvGrpSpPr>
                  <p:grpSpPr>
                    <a:xfrm>
                      <a:off x="4622166" y="3061494"/>
                      <a:ext cx="489584" cy="210061"/>
                      <a:chOff x="3298897" y="4095287"/>
                      <a:chExt cx="1257750" cy="591162"/>
                    </a:xfrm>
                    <a:grpFill/>
                  </p:grpSpPr>
                  <p:sp>
                    <p:nvSpPr>
                      <p:cNvPr id="74"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grpSp>
                <p:nvGrpSpPr>
                  <p:cNvPr id="63" name="组合 122"/>
                  <p:cNvGrpSpPr/>
                  <p:nvPr/>
                </p:nvGrpSpPr>
                <p:grpSpPr>
                  <a:xfrm>
                    <a:off x="5067557" y="5394500"/>
                    <a:ext cx="2213303" cy="167224"/>
                    <a:chOff x="8194862" y="4746747"/>
                    <a:chExt cx="2421910" cy="186242"/>
                  </a:xfrm>
                  <a:grpFill/>
                </p:grpSpPr>
                <p:sp>
                  <p:nvSpPr>
                    <p:cNvPr id="67" name="Freeform 13"/>
                    <p:cNvSpPr>
                      <a:spLocks noEditPoints="1"/>
                    </p:cNvSpPr>
                    <p:nvPr/>
                  </p:nvSpPr>
                  <p:spPr bwMode="auto">
                    <a:xfrm>
                      <a:off x="9458498"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8" name="Freeform 13"/>
                    <p:cNvSpPr>
                      <a:spLocks noEditPoints="1"/>
                    </p:cNvSpPr>
                    <p:nvPr/>
                  </p:nvSpPr>
                  <p:spPr bwMode="auto">
                    <a:xfrm>
                      <a:off x="8194862"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13"/>
                    <p:cNvSpPr>
                      <a:spLocks noEditPoints="1"/>
                    </p:cNvSpPr>
                    <p:nvPr/>
                  </p:nvSpPr>
                  <p:spPr bwMode="auto">
                    <a:xfrm>
                      <a:off x="8826680"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13"/>
                    <p:cNvSpPr>
                      <a:spLocks noEditPoints="1"/>
                    </p:cNvSpPr>
                    <p:nvPr/>
                  </p:nvSpPr>
                  <p:spPr bwMode="auto">
                    <a:xfrm>
                      <a:off x="10090316" y="4746747"/>
                      <a:ext cx="526456" cy="18624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317" tIns="45659" rIns="91317" bIns="45659" numCol="1" anchor="t" anchorCtr="0" compatLnSpc="1">
                      <a:prstTxWarp prst="textNoShape">
                        <a:avLst/>
                      </a:prstTxWarp>
                    </a:bodyPr>
                    <a:lstStyle/>
                    <a:p>
                      <a:pPr defTabSz="1217373">
                        <a:defRPr/>
                      </a:pPr>
                      <a:endParaRPr lang="zh-CN" altLang="en-US" sz="1998" kern="0">
                        <a:solidFill>
                          <a:srgbClr val="1D1D1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64" name="直接连接符 63"/>
                  <p:cNvCxnSpPr/>
                  <p:nvPr/>
                </p:nvCxnSpPr>
                <p:spPr bwMode="auto">
                  <a:xfrm flipV="1">
                    <a:off x="5850851" y="4733587"/>
                    <a:ext cx="57130" cy="660929"/>
                  </a:xfrm>
                  <a:prstGeom prst="line">
                    <a:avLst/>
                  </a:prstGeom>
                  <a:grpFill/>
                  <a:ln w="3175" cap="flat" cmpd="sng" algn="ctr">
                    <a:solidFill>
                      <a:srgbClr val="232323"/>
                    </a:solidFill>
                    <a:prstDash val="solid"/>
                    <a:round/>
                    <a:headEnd type="none" w="med" len="med"/>
                    <a:tailEnd type="none" w="med" len="med"/>
                  </a:ln>
                  <a:effectLst/>
                </p:spPr>
              </p:cxnSp>
              <p:cxnSp>
                <p:nvCxnSpPr>
                  <p:cNvPr id="65" name="直接连接符 64"/>
                  <p:cNvCxnSpPr/>
                  <p:nvPr/>
                </p:nvCxnSpPr>
                <p:spPr bwMode="auto">
                  <a:xfrm flipH="1" flipV="1">
                    <a:off x="6374646" y="4684917"/>
                    <a:ext cx="161059" cy="700015"/>
                  </a:xfrm>
                  <a:prstGeom prst="line">
                    <a:avLst/>
                  </a:prstGeom>
                  <a:grpFill/>
                  <a:ln w="3175" cap="flat" cmpd="sng" algn="ctr">
                    <a:solidFill>
                      <a:srgbClr val="232323"/>
                    </a:solidFill>
                    <a:prstDash val="solid"/>
                    <a:round/>
                    <a:headEnd type="none" w="med" len="med"/>
                    <a:tailEnd type="none" w="med" len="med"/>
                  </a:ln>
                  <a:effectLst/>
                </p:spPr>
              </p:cxnSp>
              <p:cxnSp>
                <p:nvCxnSpPr>
                  <p:cNvPr id="66" name="直接连接符 65"/>
                  <p:cNvCxnSpPr/>
                  <p:nvPr/>
                </p:nvCxnSpPr>
                <p:spPr bwMode="auto">
                  <a:xfrm flipV="1">
                    <a:off x="5386695" y="4711940"/>
                    <a:ext cx="1000409" cy="692423"/>
                  </a:xfrm>
                  <a:prstGeom prst="line">
                    <a:avLst/>
                  </a:prstGeom>
                  <a:grpFill/>
                  <a:ln w="3175" cap="flat" cmpd="sng" algn="ctr">
                    <a:solidFill>
                      <a:srgbClr val="232323"/>
                    </a:solidFill>
                    <a:prstDash val="solid"/>
                    <a:round/>
                    <a:headEnd type="none" w="med" len="med"/>
                    <a:tailEnd type="none" w="med" len="med"/>
                  </a:ln>
                  <a:effectLst/>
                </p:spPr>
              </p:cxnSp>
            </p:grpSp>
            <p:cxnSp>
              <p:nvCxnSpPr>
                <p:cNvPr id="31" name="直接连接符 30"/>
                <p:cNvCxnSpPr/>
                <p:nvPr/>
              </p:nvCxnSpPr>
              <p:spPr>
                <a:xfrm flipH="1">
                  <a:off x="2317398" y="3804266"/>
                  <a:ext cx="330358" cy="372630"/>
                </a:xfrm>
                <a:prstGeom prst="line">
                  <a:avLst/>
                </a:prstGeom>
                <a:noFill/>
                <a:ln w="6350" cap="flat" cmpd="sng" algn="ctr">
                  <a:solidFill>
                    <a:srgbClr val="1D1D1A">
                      <a:lumMod val="75000"/>
                      <a:lumOff val="25000"/>
                    </a:srgbClr>
                  </a:solidFill>
                  <a:prstDash val="solid"/>
                  <a:miter lim="800000"/>
                </a:ln>
                <a:effectLst/>
              </p:spPr>
            </p:cxnSp>
            <p:cxnSp>
              <p:nvCxnSpPr>
                <p:cNvPr id="32" name="直接连接符 31"/>
                <p:cNvCxnSpPr/>
                <p:nvPr/>
              </p:nvCxnSpPr>
              <p:spPr>
                <a:xfrm flipH="1">
                  <a:off x="2792924" y="3804266"/>
                  <a:ext cx="210489" cy="412866"/>
                </a:xfrm>
                <a:prstGeom prst="line">
                  <a:avLst/>
                </a:prstGeom>
                <a:noFill/>
                <a:ln w="6350" cap="flat" cmpd="sng" algn="ctr">
                  <a:solidFill>
                    <a:srgbClr val="1D1D1A">
                      <a:lumMod val="75000"/>
                      <a:lumOff val="25000"/>
                    </a:srgbClr>
                  </a:solidFill>
                  <a:prstDash val="solid"/>
                  <a:miter lim="800000"/>
                </a:ln>
                <a:effectLst/>
              </p:spPr>
            </p:cxnSp>
            <p:cxnSp>
              <p:nvCxnSpPr>
                <p:cNvPr id="33" name="直接连接符 32"/>
                <p:cNvCxnSpPr/>
                <p:nvPr/>
              </p:nvCxnSpPr>
              <p:spPr>
                <a:xfrm flipH="1">
                  <a:off x="3268389" y="3841235"/>
                  <a:ext cx="60597" cy="387606"/>
                </a:xfrm>
                <a:prstGeom prst="line">
                  <a:avLst/>
                </a:prstGeom>
                <a:noFill/>
                <a:ln w="6350" cap="flat" cmpd="sng" algn="ctr">
                  <a:solidFill>
                    <a:srgbClr val="1D1D1A">
                      <a:lumMod val="75000"/>
                      <a:lumOff val="25000"/>
                    </a:srgbClr>
                  </a:solidFill>
                  <a:prstDash val="solid"/>
                  <a:miter lim="800000"/>
                </a:ln>
                <a:effectLst/>
              </p:spPr>
            </p:cxnSp>
            <p:cxnSp>
              <p:nvCxnSpPr>
                <p:cNvPr id="34" name="直接连接符 33"/>
                <p:cNvCxnSpPr>
                  <a:endCxn id="93" idx="2"/>
                </p:cNvCxnSpPr>
                <p:nvPr/>
              </p:nvCxnSpPr>
              <p:spPr>
                <a:xfrm>
                  <a:off x="3643839" y="3804267"/>
                  <a:ext cx="18447" cy="400817"/>
                </a:xfrm>
                <a:prstGeom prst="line">
                  <a:avLst/>
                </a:prstGeom>
                <a:noFill/>
                <a:ln w="6350" cap="flat" cmpd="sng" algn="ctr">
                  <a:solidFill>
                    <a:srgbClr val="1D1D1A">
                      <a:lumMod val="75000"/>
                      <a:lumOff val="25000"/>
                    </a:srgbClr>
                  </a:solidFill>
                  <a:prstDash val="solid"/>
                  <a:miter lim="800000"/>
                </a:ln>
                <a:effectLst/>
              </p:spPr>
            </p:cxnSp>
            <p:sp>
              <p:nvSpPr>
                <p:cNvPr id="35" name="TextBox 25"/>
                <p:cNvSpPr txBox="1">
                  <a:spLocks noChangeArrowheads="1"/>
                </p:cNvSpPr>
                <p:nvPr/>
              </p:nvSpPr>
              <p:spPr bwMode="auto">
                <a:xfrm>
                  <a:off x="2251804" y="3384876"/>
                  <a:ext cx="500843" cy="430887"/>
                </a:xfrm>
                <a:prstGeom prst="rect">
                  <a:avLst/>
                </a:prstGeom>
                <a:noFill/>
                <a:ln w="9525">
                  <a:noFill/>
                  <a:miter lim="800000"/>
                  <a:headEnd/>
                  <a:tailEnd/>
                </a:ln>
              </p:spPr>
              <p:txBody>
                <a:bodyPr wrap="square">
                  <a:spAutoFit/>
                </a:bodyPr>
                <a:lstStyle/>
                <a:p>
                  <a:pPr defTabSz="913668"/>
                  <a:r>
                    <a:rPr lang="en-US" altLang="zh-CN"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LAN Eth</a:t>
                  </a:r>
                  <a:endParaRPr lang="zh-CN" altLang="en-US"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36" name="直接连接符 35"/>
                <p:cNvCxnSpPr/>
                <p:nvPr/>
              </p:nvCxnSpPr>
              <p:spPr>
                <a:xfrm>
                  <a:off x="4273571" y="4958125"/>
                  <a:ext cx="337273" cy="0"/>
                </a:xfrm>
                <a:prstGeom prst="line">
                  <a:avLst/>
                </a:prstGeom>
                <a:noFill/>
                <a:ln w="6350" cap="flat" cmpd="sng" algn="ctr">
                  <a:solidFill>
                    <a:srgbClr val="1D1D1A">
                      <a:lumMod val="75000"/>
                      <a:lumOff val="25000"/>
                    </a:srgbClr>
                  </a:solidFill>
                  <a:prstDash val="solid"/>
                  <a:miter lim="800000"/>
                </a:ln>
                <a:effectLst/>
              </p:spPr>
            </p:cxnSp>
            <p:cxnSp>
              <p:nvCxnSpPr>
                <p:cNvPr id="37" name="直接连接符 36"/>
                <p:cNvCxnSpPr/>
                <p:nvPr/>
              </p:nvCxnSpPr>
              <p:spPr>
                <a:xfrm>
                  <a:off x="4273571" y="5205305"/>
                  <a:ext cx="337273" cy="0"/>
                </a:xfrm>
                <a:prstGeom prst="line">
                  <a:avLst/>
                </a:prstGeom>
                <a:noFill/>
                <a:ln w="12700" algn="ctr">
                  <a:solidFill>
                    <a:srgbClr val="FCC800"/>
                  </a:solidFill>
                  <a:round/>
                  <a:headEnd/>
                  <a:tailEnd/>
                </a:ln>
              </p:spPr>
            </p:cxnSp>
            <p:cxnSp>
              <p:nvCxnSpPr>
                <p:cNvPr id="38" name="直接连接符 37"/>
                <p:cNvCxnSpPr/>
                <p:nvPr/>
              </p:nvCxnSpPr>
              <p:spPr>
                <a:xfrm>
                  <a:off x="4273571" y="5526188"/>
                  <a:ext cx="337273" cy="0"/>
                </a:xfrm>
                <a:prstGeom prst="line">
                  <a:avLst/>
                </a:prstGeom>
                <a:noFill/>
                <a:ln w="12700" algn="ctr">
                  <a:solidFill>
                    <a:srgbClr val="81C15F"/>
                  </a:solidFill>
                  <a:round/>
                  <a:headEnd/>
                  <a:tailEnd/>
                </a:ln>
              </p:spPr>
            </p:cxnSp>
            <p:sp>
              <p:nvSpPr>
                <p:cNvPr id="39" name="文本框 38"/>
                <p:cNvSpPr txBox="1"/>
                <p:nvPr/>
              </p:nvSpPr>
              <p:spPr>
                <a:xfrm>
                  <a:off x="4604186" y="5374196"/>
                  <a:ext cx="968157" cy="261508"/>
                </a:xfrm>
                <a:prstGeom prst="rect">
                  <a:avLst/>
                </a:prstGeom>
                <a:noFill/>
              </p:spPr>
              <p:txBody>
                <a:bodyPr wrap="none" rtlCol="0">
                  <a:spAutoFit/>
                </a:bodyPr>
                <a:lstStyle/>
                <a:p>
                  <a:pPr defTabSz="913668"/>
                  <a:r>
                    <a:rPr lang="en-US" altLang="zh-CN"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10G IP SAN </a:t>
                  </a:r>
                  <a:endParaRPr lang="zh-CN" altLang="en-US"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文本框 39"/>
                <p:cNvSpPr txBox="1"/>
                <p:nvPr/>
              </p:nvSpPr>
              <p:spPr>
                <a:xfrm>
                  <a:off x="4604186" y="5112688"/>
                  <a:ext cx="964952" cy="261508"/>
                </a:xfrm>
                <a:prstGeom prst="rect">
                  <a:avLst/>
                </a:prstGeom>
                <a:noFill/>
              </p:spPr>
              <p:txBody>
                <a:bodyPr wrap="none" rtlCol="0">
                  <a:spAutoFit/>
                </a:bodyPr>
                <a:lstStyle/>
                <a:p>
                  <a:pPr defTabSz="913668"/>
                  <a:r>
                    <a:rPr lang="en-US" altLang="zh-CN"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16G FC SAN</a:t>
                  </a:r>
                  <a:endParaRPr lang="zh-CN" altLang="en-US"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文本框 40"/>
                <p:cNvSpPr txBox="1"/>
                <p:nvPr/>
              </p:nvSpPr>
              <p:spPr>
                <a:xfrm>
                  <a:off x="4604186" y="4820149"/>
                  <a:ext cx="697355" cy="261508"/>
                </a:xfrm>
                <a:prstGeom prst="rect">
                  <a:avLst/>
                </a:prstGeom>
                <a:noFill/>
              </p:spPr>
              <p:txBody>
                <a:bodyPr wrap="none" rtlCol="0">
                  <a:spAutoFit/>
                </a:bodyPr>
                <a:lstStyle/>
                <a:p>
                  <a:pPr defTabSz="913668"/>
                  <a:r>
                    <a:rPr lang="en-US" altLang="zh-CN"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10G Eth</a:t>
                  </a:r>
                  <a:endParaRPr lang="zh-CN" altLang="en-US" sz="11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1420653" y="4566745"/>
                  <a:ext cx="720000" cy="180764"/>
                </a:xfrm>
                <a:prstGeom prst="rect">
                  <a:avLst/>
                </a:prstGeom>
                <a:solidFill>
                  <a:srgbClr val="81C15F"/>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IP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1410894" y="4091371"/>
                  <a:ext cx="739519" cy="180000"/>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NIC</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43"/>
                <p:cNvSpPr/>
                <p:nvPr/>
              </p:nvSpPr>
              <p:spPr>
                <a:xfrm>
                  <a:off x="1420653" y="4320899"/>
                  <a:ext cx="720000" cy="197094"/>
                </a:xfrm>
                <a:prstGeom prst="rect">
                  <a:avLst/>
                </a:prstGeom>
                <a:solidFill>
                  <a:srgbClr val="FCC800"/>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25"/>
                <p:cNvSpPr txBox="1">
                  <a:spLocks noChangeArrowheads="1"/>
                </p:cNvSpPr>
                <p:nvPr/>
              </p:nvSpPr>
              <p:spPr bwMode="auto">
                <a:xfrm>
                  <a:off x="3055287" y="5549020"/>
                  <a:ext cx="1080745"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latency</a:t>
                  </a:r>
                </a:p>
              </p:txBody>
            </p:sp>
            <p:sp>
              <p:nvSpPr>
                <p:cNvPr id="46" name="TextBox 25"/>
                <p:cNvSpPr txBox="1">
                  <a:spLocks noChangeArrowheads="1"/>
                </p:cNvSpPr>
                <p:nvPr/>
              </p:nvSpPr>
              <p:spPr bwMode="auto">
                <a:xfrm>
                  <a:off x="3369263" y="3413921"/>
                  <a:ext cx="848309" cy="261610"/>
                </a:xfrm>
                <a:prstGeom prst="rect">
                  <a:avLst/>
                </a:prstGeom>
                <a:noFill/>
                <a:ln w="9525">
                  <a:noFill/>
                  <a:miter lim="800000"/>
                  <a:headEnd/>
                  <a:tailEnd/>
                </a:ln>
              </p:spPr>
              <p:txBody>
                <a:bodyPr wrap="none">
                  <a:spAutoFit/>
                </a:bodyPr>
                <a:lstStyle/>
                <a:p>
                  <a:pPr defTabSz="913668"/>
                  <a:r>
                    <a:rPr lang="en-US" altLang="zh-CN" sz="11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Flexibility</a:t>
                  </a:r>
                </a:p>
              </p:txBody>
            </p:sp>
            <p:sp>
              <p:nvSpPr>
                <p:cNvPr id="47" name="Freeform 30"/>
                <p:cNvSpPr>
                  <a:spLocks noEditPoints="1"/>
                </p:cNvSpPr>
                <p:nvPr/>
              </p:nvSpPr>
              <p:spPr bwMode="auto">
                <a:xfrm>
                  <a:off x="3899934" y="5107360"/>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30"/>
                <p:cNvSpPr>
                  <a:spLocks noEditPoints="1"/>
                </p:cNvSpPr>
                <p:nvPr/>
              </p:nvSpPr>
              <p:spPr bwMode="auto">
                <a:xfrm>
                  <a:off x="3264759" y="5132864"/>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a:xfrm>
                  <a:off x="3948527" y="4567633"/>
                  <a:ext cx="720000" cy="180764"/>
                </a:xfrm>
                <a:prstGeom prst="rect">
                  <a:avLst/>
                </a:prstGeom>
                <a:solidFill>
                  <a:srgbClr val="81C15F"/>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IP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矩形 49"/>
                <p:cNvSpPr/>
                <p:nvPr/>
              </p:nvSpPr>
              <p:spPr>
                <a:xfrm>
                  <a:off x="3976693" y="4100683"/>
                  <a:ext cx="720000" cy="180000"/>
                </a:xfrm>
                <a:prstGeom prst="rect">
                  <a:avLst/>
                </a:prstGeom>
                <a:solidFill>
                  <a:schemeClr val="bg1">
                    <a:lumMod val="95000"/>
                  </a:schemeClr>
                </a:solidFill>
                <a:ln w="12700" cap="flat" cmpd="sng" algn="ctr">
                  <a:solidFill>
                    <a:schemeClr val="tx1"/>
                  </a:solid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NIC</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3955465" y="4321786"/>
                  <a:ext cx="720000" cy="180000"/>
                </a:xfrm>
                <a:prstGeom prst="rect">
                  <a:avLst/>
                </a:prstGeom>
                <a:solidFill>
                  <a:srgbClr val="FCC800"/>
                </a:solidFill>
                <a:ln w="12700" cap="flat" cmpd="sng" algn="ctr">
                  <a:noFill/>
                  <a:prstDash val="solid"/>
                  <a:miter lim="800000"/>
                </a:ln>
                <a:effectLst/>
              </p:spPr>
              <p:txBody>
                <a:bodyPr rtlCol="0" anchor="ctr"/>
                <a:lstStyle/>
                <a:p>
                  <a:pPr algn="ctr" defTabSz="913668">
                    <a:defRPr/>
                  </a:pPr>
                  <a:r>
                    <a:rPr lang="en-US" altLang="zh-CN"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FC SAN</a:t>
                  </a:r>
                  <a:endParaRPr lang="zh-CN" altLang="en-US" sz="12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25"/>
                <p:cNvSpPr txBox="1">
                  <a:spLocks noChangeArrowheads="1"/>
                </p:cNvSpPr>
                <p:nvPr/>
              </p:nvSpPr>
              <p:spPr bwMode="auto">
                <a:xfrm>
                  <a:off x="2016111" y="4982365"/>
                  <a:ext cx="516488" cy="430887"/>
                </a:xfrm>
                <a:prstGeom prst="rect">
                  <a:avLst/>
                </a:prstGeom>
                <a:noFill/>
                <a:ln w="9525">
                  <a:noFill/>
                  <a:miter lim="800000"/>
                  <a:headEnd/>
                  <a:tailEnd/>
                </a:ln>
              </p:spPr>
              <p:txBody>
                <a:bodyPr wrap="none">
                  <a:spAutoFit/>
                </a:bodyPr>
                <a:lstStyle/>
                <a:p>
                  <a:pPr algn="ctr" defTabSz="913668"/>
                  <a:r>
                    <a:rPr lang="en-US" altLang="zh-CN"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IP</a:t>
                  </a:r>
                </a:p>
                <a:p>
                  <a:pPr algn="ctr" defTabSz="913668"/>
                  <a:r>
                    <a:rPr lang="en-US" altLang="zh-CN"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 SAN</a:t>
                  </a:r>
                  <a:endParaRPr lang="zh-CN" altLang="en-US" sz="1100" b="1" dirty="0">
                    <a:solidFill>
                      <a:srgbClr val="1D1D1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53" name="Freeform 30"/>
                <p:cNvSpPr>
                  <a:spLocks noEditPoints="1"/>
                </p:cNvSpPr>
                <p:nvPr/>
              </p:nvSpPr>
              <p:spPr bwMode="auto">
                <a:xfrm>
                  <a:off x="2461143" y="5059425"/>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30"/>
                <p:cNvSpPr>
                  <a:spLocks noEditPoints="1"/>
                </p:cNvSpPr>
                <p:nvPr/>
              </p:nvSpPr>
              <p:spPr bwMode="auto">
                <a:xfrm>
                  <a:off x="1825968" y="5084929"/>
                  <a:ext cx="254787" cy="364347"/>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666666">
                    <a:lumMod val="65000"/>
                  </a:srgbClr>
                </a:solidFill>
                <a:ln w="9525">
                  <a:noFill/>
                  <a:round/>
                  <a:headEnd/>
                  <a:tailEnd/>
                </a:ln>
              </p:spPr>
              <p:txBody>
                <a:bodyPr vert="horz" wrap="square" lIns="91344" tIns="45672" rIns="91344" bIns="45672" numCol="1" anchor="t" anchorCtr="0" compatLnSpc="1">
                  <a:prstTxWarp prst="textNoShape">
                    <a:avLst/>
                  </a:prstTxWarp>
                </a:bodyPr>
                <a:lstStyle/>
                <a:p>
                  <a:pPr defTabSz="913668">
                    <a:defRPr/>
                  </a:pPr>
                  <a:endParaRPr lang="zh-CN" altLang="en-US" sz="1347" kern="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25"/>
                <p:cNvSpPr txBox="1">
                  <a:spLocks noChangeArrowheads="1"/>
                </p:cNvSpPr>
                <p:nvPr/>
              </p:nvSpPr>
              <p:spPr bwMode="auto">
                <a:xfrm>
                  <a:off x="1609865" y="5520797"/>
                  <a:ext cx="837089" cy="276999"/>
                </a:xfrm>
                <a:prstGeom prst="rect">
                  <a:avLst/>
                </a:prstGeom>
                <a:noFill/>
                <a:ln w="9525">
                  <a:noFill/>
                  <a:miter lim="800000"/>
                  <a:headEnd/>
                  <a:tailEnd/>
                </a:ln>
              </p:spPr>
              <p:txBody>
                <a:bodyPr wrap="none">
                  <a:spAutoFit/>
                </a:bodyPr>
                <a:lstStyle/>
                <a:p>
                  <a:pPr defTabSz="913668"/>
                  <a:r>
                    <a:rPr lang="en-US" altLang="zh-CN" sz="1200" b="1" dirty="0">
                      <a:solidFill>
                        <a:srgbClr val="C7000B"/>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Low cost</a:t>
                  </a:r>
                </a:p>
              </p:txBody>
            </p:sp>
          </p:grpSp>
        </p:grpSp>
      </p:grpSp>
    </p:spTree>
    <p:extLst>
      <p:ext uri="{BB962C8B-B14F-4D97-AF65-F5344CB8AC3E}">
        <p14:creationId xmlns:p14="http://schemas.microsoft.com/office/powerpoint/2010/main" val="3080296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dirty="0"/>
              <a:t>History of Huawei Storage Products</a:t>
            </a:r>
          </a:p>
        </p:txBody>
      </p:sp>
      <p:pic>
        <p:nvPicPr>
          <p:cNvPr id="13" name="图片 12"/>
          <p:cNvPicPr>
            <a:picLocks noChangeAspect="1"/>
          </p:cNvPicPr>
          <p:nvPr/>
        </p:nvPicPr>
        <p:blipFill>
          <a:blip r:embed="rId3"/>
          <a:stretch>
            <a:fillRect/>
          </a:stretch>
        </p:blipFill>
        <p:spPr>
          <a:xfrm>
            <a:off x="9366416" y="3850798"/>
            <a:ext cx="539254" cy="820115"/>
          </a:xfrm>
          <a:prstGeom prst="rect">
            <a:avLst/>
          </a:prstGeom>
        </p:spPr>
      </p:pic>
      <p:cxnSp>
        <p:nvCxnSpPr>
          <p:cNvPr id="117" name="直接连接符 116"/>
          <p:cNvCxnSpPr>
            <a:cxnSpLocks/>
            <a:stCxn id="119" idx="4"/>
          </p:cNvCxnSpPr>
          <p:nvPr/>
        </p:nvCxnSpPr>
        <p:spPr>
          <a:xfrm>
            <a:off x="2808836" y="2139178"/>
            <a:ext cx="0" cy="1326331"/>
          </a:xfrm>
          <a:prstGeom prst="line">
            <a:avLst/>
          </a:prstGeom>
          <a:noFill/>
          <a:ln w="12700" cap="flat" cmpd="sng" algn="ctr">
            <a:solidFill>
              <a:schemeClr val="bg2">
                <a:lumMod val="75000"/>
              </a:schemeClr>
            </a:solidFill>
            <a:prstDash val="solid"/>
            <a:miter lim="800000"/>
          </a:ln>
          <a:effectLst/>
        </p:spPr>
      </p:cxnSp>
      <p:sp>
        <p:nvSpPr>
          <p:cNvPr id="39" name="矩形 38"/>
          <p:cNvSpPr/>
          <p:nvPr/>
        </p:nvSpPr>
        <p:spPr>
          <a:xfrm>
            <a:off x="983110" y="219828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2002</a:t>
            </a:r>
          </a:p>
        </p:txBody>
      </p:sp>
      <p:cxnSp>
        <p:nvCxnSpPr>
          <p:cNvPr id="42" name="直接连接符 41"/>
          <p:cNvCxnSpPr>
            <a:cxnSpLocks/>
            <a:stCxn id="39" idx="1"/>
          </p:cNvCxnSpPr>
          <p:nvPr/>
        </p:nvCxnSpPr>
        <p:spPr>
          <a:xfrm flipH="1">
            <a:off x="983109" y="2341225"/>
            <a:ext cx="1" cy="1124284"/>
          </a:xfrm>
          <a:prstGeom prst="line">
            <a:avLst/>
          </a:prstGeom>
          <a:noFill/>
          <a:ln w="12700" cap="flat" cmpd="sng" algn="ctr">
            <a:solidFill>
              <a:schemeClr val="bg2">
                <a:lumMod val="75000"/>
              </a:schemeClr>
            </a:solidFill>
            <a:prstDash val="solid"/>
            <a:miter lim="800000"/>
          </a:ln>
          <a:effectLst/>
        </p:spPr>
      </p:cxnSp>
      <p:sp>
        <p:nvSpPr>
          <p:cNvPr id="2" name="矩形 1"/>
          <p:cNvSpPr/>
          <p:nvPr/>
        </p:nvSpPr>
        <p:spPr>
          <a:xfrm>
            <a:off x="758681" y="2463081"/>
            <a:ext cx="1301578"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Dived into storage</a:t>
            </a:r>
          </a:p>
          <a:p>
            <a:pPr algn="ctr" fontAlgn="ctr"/>
            <a:r>
              <a:rPr lang="en-US" sz="1200" dirty="0">
                <a:latin typeface="Huawei Sans" panose="020C0503030203020204" pitchFamily="34" charset="0"/>
                <a:cs typeface="Arial" panose="020B0604020202020204" pitchFamily="34" charset="0"/>
              </a:rPr>
              <a:t>technical research</a:t>
            </a:r>
          </a:p>
        </p:txBody>
      </p:sp>
      <p:sp>
        <p:nvSpPr>
          <p:cNvPr id="43" name="矩形 42"/>
          <p:cNvSpPr/>
          <p:nvPr/>
        </p:nvSpPr>
        <p:spPr>
          <a:xfrm>
            <a:off x="1178867" y="462901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2003</a:t>
            </a:r>
          </a:p>
        </p:txBody>
      </p:sp>
      <p:sp>
        <p:nvSpPr>
          <p:cNvPr id="47" name="矩形 46"/>
          <p:cNvSpPr/>
          <p:nvPr/>
        </p:nvSpPr>
        <p:spPr>
          <a:xfrm>
            <a:off x="1080968" y="4290750"/>
            <a:ext cx="1018208" cy="252245"/>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FC storage </a:t>
            </a:r>
          </a:p>
        </p:txBody>
      </p:sp>
      <p:sp>
        <p:nvSpPr>
          <p:cNvPr id="48" name="矩形 47"/>
          <p:cNvSpPr/>
          <p:nvPr/>
        </p:nvSpPr>
        <p:spPr>
          <a:xfrm>
            <a:off x="5230488" y="1627819"/>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2013</a:t>
            </a:r>
          </a:p>
        </p:txBody>
      </p:sp>
      <p:sp>
        <p:nvSpPr>
          <p:cNvPr id="52" name="矩形 51"/>
          <p:cNvSpPr/>
          <p:nvPr/>
        </p:nvSpPr>
        <p:spPr>
          <a:xfrm>
            <a:off x="4152592" y="4455905"/>
            <a:ext cx="1358267"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T series</a:t>
            </a:r>
          </a:p>
          <a:p>
            <a:pPr algn="ctr" fontAlgn="ctr"/>
            <a:r>
              <a:rPr lang="en-US" sz="1200" dirty="0">
                <a:latin typeface="Huawei Sans" panose="020C0503030203020204" pitchFamily="34" charset="0"/>
                <a:cs typeface="Arial" panose="020B0604020202020204" pitchFamily="34" charset="0"/>
              </a:rPr>
              <a:t>unified storage</a:t>
            </a:r>
          </a:p>
        </p:txBody>
      </p:sp>
      <p:sp>
        <p:nvSpPr>
          <p:cNvPr id="54" name="矩形 53"/>
          <p:cNvSpPr/>
          <p:nvPr/>
        </p:nvSpPr>
        <p:spPr>
          <a:xfrm>
            <a:off x="4212938" y="5085211"/>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2012</a:t>
            </a:r>
          </a:p>
        </p:txBody>
      </p:sp>
      <p:sp>
        <p:nvSpPr>
          <p:cNvPr id="58" name="矩形 57"/>
          <p:cNvSpPr/>
          <p:nvPr/>
        </p:nvSpPr>
        <p:spPr>
          <a:xfrm>
            <a:off x="3934035" y="2076313"/>
            <a:ext cx="1372260" cy="109348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self-developed HSSDs, pioneer in the all-flash industry</a:t>
            </a:r>
          </a:p>
        </p:txBody>
      </p:sp>
      <p:sp>
        <p:nvSpPr>
          <p:cNvPr id="59" name="矩形 58"/>
          <p:cNvSpPr/>
          <p:nvPr/>
        </p:nvSpPr>
        <p:spPr>
          <a:xfrm>
            <a:off x="6462199" y="147069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2015</a:t>
            </a:r>
          </a:p>
        </p:txBody>
      </p:sp>
      <p:sp>
        <p:nvSpPr>
          <p:cNvPr id="64" name="矩形 63"/>
          <p:cNvSpPr/>
          <p:nvPr/>
        </p:nvSpPr>
        <p:spPr>
          <a:xfrm>
            <a:off x="5525688" y="5253759"/>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2014</a:t>
            </a:r>
          </a:p>
        </p:txBody>
      </p:sp>
      <p:sp>
        <p:nvSpPr>
          <p:cNvPr id="83" name="矩形 82"/>
          <p:cNvSpPr/>
          <p:nvPr/>
        </p:nvSpPr>
        <p:spPr>
          <a:xfrm>
            <a:off x="7771052" y="128990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2017</a:t>
            </a:r>
          </a:p>
        </p:txBody>
      </p:sp>
      <p:sp>
        <p:nvSpPr>
          <p:cNvPr id="88" name="矩形 87"/>
          <p:cNvSpPr/>
          <p:nvPr/>
        </p:nvSpPr>
        <p:spPr>
          <a:xfrm>
            <a:off x="8043447" y="5558974"/>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2018</a:t>
            </a:r>
          </a:p>
        </p:txBody>
      </p:sp>
      <p:sp>
        <p:nvSpPr>
          <p:cNvPr id="92" name="矩形 91"/>
          <p:cNvSpPr/>
          <p:nvPr/>
        </p:nvSpPr>
        <p:spPr>
          <a:xfrm>
            <a:off x="6627430" y="4806004"/>
            <a:ext cx="1495062"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Leader in Gartner Magic Quadrant for the first time</a:t>
            </a:r>
          </a:p>
        </p:txBody>
      </p:sp>
      <p:sp>
        <p:nvSpPr>
          <p:cNvPr id="97" name="矩形 96"/>
          <p:cNvSpPr/>
          <p:nvPr/>
        </p:nvSpPr>
        <p:spPr>
          <a:xfrm>
            <a:off x="8050504" y="4849427"/>
            <a:ext cx="1354941"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Industry's first full-series</a:t>
            </a:r>
          </a:p>
          <a:p>
            <a:pPr algn="ctr" fontAlgn="ctr"/>
            <a:r>
              <a:rPr lang="en-US" sz="1200" dirty="0" err="1">
                <a:latin typeface="Huawei Sans" panose="020C0503030203020204" pitchFamily="34" charset="0"/>
                <a:cs typeface="Arial" panose="020B0604020202020204" pitchFamily="34" charset="0"/>
              </a:rPr>
              <a:t>NVMe</a:t>
            </a:r>
            <a:r>
              <a:rPr lang="en-US" sz="1200" dirty="0">
                <a:latin typeface="Huawei Sans" panose="020C0503030203020204" pitchFamily="34" charset="0"/>
                <a:cs typeface="Arial" panose="020B0604020202020204" pitchFamily="34" charset="0"/>
              </a:rPr>
              <a:t> all-flash storage</a:t>
            </a:r>
          </a:p>
        </p:txBody>
      </p:sp>
      <p:sp>
        <p:nvSpPr>
          <p:cNvPr id="112" name="矩形 111"/>
          <p:cNvSpPr/>
          <p:nvPr/>
        </p:nvSpPr>
        <p:spPr>
          <a:xfrm>
            <a:off x="9246116" y="1094088"/>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2019</a:t>
            </a:r>
          </a:p>
        </p:txBody>
      </p:sp>
      <p:sp>
        <p:nvSpPr>
          <p:cNvPr id="61" name="燕尾形 60"/>
          <p:cNvSpPr/>
          <p:nvPr/>
        </p:nvSpPr>
        <p:spPr>
          <a:xfrm>
            <a:off x="712119" y="3465509"/>
            <a:ext cx="2486799" cy="327828"/>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Start out</a:t>
            </a:r>
          </a:p>
        </p:txBody>
      </p:sp>
      <p:sp>
        <p:nvSpPr>
          <p:cNvPr id="69" name="燕尾形 68"/>
          <p:cNvSpPr/>
          <p:nvPr/>
        </p:nvSpPr>
        <p:spPr>
          <a:xfrm>
            <a:off x="2999199" y="3465509"/>
            <a:ext cx="4342237" cy="32782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Grow</a:t>
            </a:r>
          </a:p>
        </p:txBody>
      </p:sp>
      <p:sp>
        <p:nvSpPr>
          <p:cNvPr id="6" name="椭圆 5"/>
          <p:cNvSpPr/>
          <p:nvPr/>
        </p:nvSpPr>
        <p:spPr>
          <a:xfrm>
            <a:off x="933560" y="2345529"/>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3" name="直接连接符 72"/>
          <p:cNvCxnSpPr>
            <a:cxnSpLocks/>
          </p:cNvCxnSpPr>
          <p:nvPr/>
        </p:nvCxnSpPr>
        <p:spPr>
          <a:xfrm>
            <a:off x="1195789" y="3793337"/>
            <a:ext cx="0" cy="913734"/>
          </a:xfrm>
          <a:prstGeom prst="line">
            <a:avLst/>
          </a:prstGeom>
          <a:noFill/>
          <a:ln w="12700" cap="flat" cmpd="sng" algn="ctr">
            <a:solidFill>
              <a:schemeClr val="bg2">
                <a:lumMod val="75000"/>
              </a:schemeClr>
            </a:solidFill>
            <a:prstDash val="solid"/>
            <a:miter lim="800000"/>
          </a:ln>
          <a:effectLst/>
        </p:spPr>
      </p:cxnSp>
      <p:sp>
        <p:nvSpPr>
          <p:cNvPr id="74" name="椭圆 73"/>
          <p:cNvSpPr/>
          <p:nvPr/>
        </p:nvSpPr>
        <p:spPr>
          <a:xfrm>
            <a:off x="1146614" y="4707071"/>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5" name="直接连接符 74"/>
          <p:cNvCxnSpPr>
            <a:cxnSpLocks/>
          </p:cNvCxnSpPr>
          <p:nvPr/>
        </p:nvCxnSpPr>
        <p:spPr>
          <a:xfrm>
            <a:off x="5268641" y="1765946"/>
            <a:ext cx="0" cy="1699563"/>
          </a:xfrm>
          <a:prstGeom prst="line">
            <a:avLst/>
          </a:prstGeom>
          <a:noFill/>
          <a:ln w="12700" cap="flat" cmpd="sng" algn="ctr">
            <a:solidFill>
              <a:schemeClr val="bg2">
                <a:lumMod val="75000"/>
              </a:schemeClr>
            </a:solidFill>
            <a:prstDash val="solid"/>
            <a:miter lim="800000"/>
          </a:ln>
          <a:effectLst/>
        </p:spPr>
      </p:cxnSp>
      <p:sp>
        <p:nvSpPr>
          <p:cNvPr id="76" name="椭圆 75"/>
          <p:cNvSpPr/>
          <p:nvPr/>
        </p:nvSpPr>
        <p:spPr>
          <a:xfrm>
            <a:off x="5219091" y="1723366"/>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7" name="直接连接符 76"/>
          <p:cNvCxnSpPr>
            <a:cxnSpLocks/>
          </p:cNvCxnSpPr>
          <p:nvPr/>
        </p:nvCxnSpPr>
        <p:spPr>
          <a:xfrm>
            <a:off x="4251434" y="3793337"/>
            <a:ext cx="0" cy="1384263"/>
          </a:xfrm>
          <a:prstGeom prst="line">
            <a:avLst/>
          </a:prstGeom>
          <a:noFill/>
          <a:ln w="12700" cap="flat" cmpd="sng" algn="ctr">
            <a:solidFill>
              <a:schemeClr val="bg2">
                <a:lumMod val="75000"/>
              </a:schemeClr>
            </a:solidFill>
            <a:prstDash val="solid"/>
            <a:miter lim="800000"/>
          </a:ln>
          <a:effectLst/>
        </p:spPr>
      </p:cxnSp>
      <p:sp>
        <p:nvSpPr>
          <p:cNvPr id="78" name="椭圆 77"/>
          <p:cNvSpPr/>
          <p:nvPr/>
        </p:nvSpPr>
        <p:spPr>
          <a:xfrm>
            <a:off x="4202260" y="5177600"/>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79" name="直接连接符 78"/>
          <p:cNvCxnSpPr>
            <a:cxnSpLocks/>
          </p:cNvCxnSpPr>
          <p:nvPr/>
        </p:nvCxnSpPr>
        <p:spPr>
          <a:xfrm>
            <a:off x="5404279" y="3793337"/>
            <a:ext cx="0" cy="1546330"/>
          </a:xfrm>
          <a:prstGeom prst="line">
            <a:avLst/>
          </a:prstGeom>
          <a:noFill/>
          <a:ln w="12700" cap="flat" cmpd="sng" algn="ctr">
            <a:solidFill>
              <a:schemeClr val="bg2">
                <a:lumMod val="75000"/>
              </a:schemeClr>
            </a:solidFill>
            <a:prstDash val="solid"/>
            <a:miter lim="800000"/>
          </a:ln>
          <a:effectLst/>
        </p:spPr>
      </p:cxnSp>
      <p:sp>
        <p:nvSpPr>
          <p:cNvPr id="80" name="椭圆 79"/>
          <p:cNvSpPr/>
          <p:nvPr/>
        </p:nvSpPr>
        <p:spPr>
          <a:xfrm>
            <a:off x="5355104" y="5339667"/>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81" name="直接连接符 80"/>
          <p:cNvCxnSpPr>
            <a:cxnSpLocks/>
          </p:cNvCxnSpPr>
          <p:nvPr/>
        </p:nvCxnSpPr>
        <p:spPr>
          <a:xfrm>
            <a:off x="6491817" y="1599186"/>
            <a:ext cx="0" cy="1866323"/>
          </a:xfrm>
          <a:prstGeom prst="line">
            <a:avLst/>
          </a:prstGeom>
          <a:noFill/>
          <a:ln w="12700" cap="flat" cmpd="sng" algn="ctr">
            <a:solidFill>
              <a:schemeClr val="bg2">
                <a:lumMod val="75000"/>
              </a:schemeClr>
            </a:solidFill>
            <a:prstDash val="solid"/>
            <a:miter lim="800000"/>
          </a:ln>
          <a:effectLst/>
        </p:spPr>
      </p:cxnSp>
      <p:sp>
        <p:nvSpPr>
          <p:cNvPr id="84" name="椭圆 83"/>
          <p:cNvSpPr/>
          <p:nvPr/>
        </p:nvSpPr>
        <p:spPr>
          <a:xfrm>
            <a:off x="6442267" y="1556606"/>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85" name="直接连接符 84"/>
          <p:cNvCxnSpPr>
            <a:cxnSpLocks/>
          </p:cNvCxnSpPr>
          <p:nvPr/>
        </p:nvCxnSpPr>
        <p:spPr>
          <a:xfrm>
            <a:off x="7675410" y="1426251"/>
            <a:ext cx="0" cy="2039258"/>
          </a:xfrm>
          <a:prstGeom prst="line">
            <a:avLst/>
          </a:prstGeom>
          <a:noFill/>
          <a:ln w="12700" cap="flat" cmpd="sng" algn="ctr">
            <a:solidFill>
              <a:schemeClr val="bg2">
                <a:lumMod val="75000"/>
              </a:schemeClr>
            </a:solidFill>
            <a:prstDash val="solid"/>
            <a:miter lim="800000"/>
          </a:ln>
          <a:effectLst/>
        </p:spPr>
      </p:cxnSp>
      <p:sp>
        <p:nvSpPr>
          <p:cNvPr id="89" name="椭圆 88"/>
          <p:cNvSpPr/>
          <p:nvPr/>
        </p:nvSpPr>
        <p:spPr>
          <a:xfrm>
            <a:off x="7628635" y="1383671"/>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90" name="直接连接符 89"/>
          <p:cNvCxnSpPr>
            <a:cxnSpLocks/>
          </p:cNvCxnSpPr>
          <p:nvPr/>
        </p:nvCxnSpPr>
        <p:spPr>
          <a:xfrm>
            <a:off x="9153261" y="1221316"/>
            <a:ext cx="0" cy="2244193"/>
          </a:xfrm>
          <a:prstGeom prst="line">
            <a:avLst/>
          </a:prstGeom>
          <a:noFill/>
          <a:ln w="12700" cap="flat" cmpd="sng" algn="ctr">
            <a:solidFill>
              <a:schemeClr val="bg2">
                <a:lumMod val="75000"/>
              </a:schemeClr>
            </a:solidFill>
            <a:prstDash val="solid"/>
            <a:miter lim="800000"/>
          </a:ln>
          <a:effectLst/>
        </p:spPr>
      </p:cxnSp>
      <p:sp>
        <p:nvSpPr>
          <p:cNvPr id="94" name="椭圆 93"/>
          <p:cNvSpPr/>
          <p:nvPr/>
        </p:nvSpPr>
        <p:spPr>
          <a:xfrm>
            <a:off x="9103711" y="1178736"/>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100" name="直接连接符 99"/>
          <p:cNvCxnSpPr>
            <a:cxnSpLocks/>
          </p:cNvCxnSpPr>
          <p:nvPr/>
        </p:nvCxnSpPr>
        <p:spPr>
          <a:xfrm>
            <a:off x="8024312" y="3793337"/>
            <a:ext cx="0" cy="1859401"/>
          </a:xfrm>
          <a:prstGeom prst="line">
            <a:avLst/>
          </a:prstGeom>
          <a:noFill/>
          <a:ln w="12700" cap="flat" cmpd="sng" algn="ctr">
            <a:solidFill>
              <a:schemeClr val="bg2">
                <a:lumMod val="75000"/>
              </a:schemeClr>
            </a:solidFill>
            <a:prstDash val="solid"/>
            <a:miter lim="800000"/>
          </a:ln>
          <a:effectLst/>
        </p:spPr>
      </p:cxnSp>
      <p:sp>
        <p:nvSpPr>
          <p:cNvPr id="103" name="椭圆 102"/>
          <p:cNvSpPr/>
          <p:nvPr/>
        </p:nvSpPr>
        <p:spPr>
          <a:xfrm>
            <a:off x="8036782" y="5652738"/>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86" name="燕尾形 85"/>
          <p:cNvSpPr/>
          <p:nvPr/>
        </p:nvSpPr>
        <p:spPr>
          <a:xfrm>
            <a:off x="7155980" y="3465509"/>
            <a:ext cx="4331076" cy="327828"/>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b="1" dirty="0">
                <a:solidFill>
                  <a:schemeClr val="tx1"/>
                </a:solidFill>
                <a:latin typeface="Huawei Sans" panose="020C0503030203020204" pitchFamily="34" charset="0"/>
              </a:rPr>
              <a:t>Lead</a:t>
            </a:r>
          </a:p>
        </p:txBody>
      </p:sp>
      <p:sp>
        <p:nvSpPr>
          <p:cNvPr id="91" name="矩形 90"/>
          <p:cNvSpPr/>
          <p:nvPr/>
        </p:nvSpPr>
        <p:spPr>
          <a:xfrm>
            <a:off x="3966538" y="1787962"/>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2011</a:t>
            </a:r>
          </a:p>
        </p:txBody>
      </p:sp>
      <p:sp>
        <p:nvSpPr>
          <p:cNvPr id="96" name="矩形 95"/>
          <p:cNvSpPr/>
          <p:nvPr/>
        </p:nvSpPr>
        <p:spPr>
          <a:xfrm>
            <a:off x="3195629" y="4324370"/>
            <a:ext cx="1142354" cy="420409"/>
          </a:xfrm>
          <a:prstGeom prst="rect">
            <a:avLst/>
          </a:prstGeom>
        </p:spPr>
        <p:txBody>
          <a:bodyPr wrap="square">
            <a:noAutofit/>
          </a:bodyPr>
          <a:lstStyle/>
          <a:p>
            <a:pPr algn="ctr" fontAlgn="ctr"/>
            <a:r>
              <a:rPr lang="en-US" altLang="zh-CN" sz="1200" dirty="0">
                <a:solidFill>
                  <a:schemeClr val="tx1">
                    <a:lumMod val="95000"/>
                    <a:lumOff val="5000"/>
                  </a:schemeClr>
                </a:solidFill>
                <a:latin typeface="Huawei Sans" panose="020C0503030203020204" pitchFamily="34" charset="0"/>
              </a:rPr>
              <a:t>Scale-out </a:t>
            </a:r>
            <a:r>
              <a:rPr lang="en-US" sz="1200" dirty="0">
                <a:latin typeface="Huawei Sans" panose="020C0503030203020204" pitchFamily="34" charset="0"/>
                <a:cs typeface="Arial" panose="020B0604020202020204" pitchFamily="34" charset="0"/>
              </a:rPr>
              <a:t>clustered NAS storage</a:t>
            </a:r>
          </a:p>
        </p:txBody>
      </p:sp>
      <p:cxnSp>
        <p:nvCxnSpPr>
          <p:cNvPr id="99" name="直接连接符 98"/>
          <p:cNvCxnSpPr>
            <a:cxnSpLocks/>
          </p:cNvCxnSpPr>
          <p:nvPr/>
        </p:nvCxnSpPr>
        <p:spPr>
          <a:xfrm>
            <a:off x="4004691" y="1926089"/>
            <a:ext cx="0" cy="1539420"/>
          </a:xfrm>
          <a:prstGeom prst="line">
            <a:avLst/>
          </a:prstGeom>
          <a:noFill/>
          <a:ln w="12700" cap="flat" cmpd="sng" algn="ctr">
            <a:solidFill>
              <a:schemeClr val="bg2">
                <a:lumMod val="75000"/>
              </a:schemeClr>
            </a:solidFill>
            <a:prstDash val="solid"/>
            <a:miter lim="800000"/>
          </a:ln>
          <a:effectLst/>
        </p:spPr>
      </p:cxnSp>
      <p:sp>
        <p:nvSpPr>
          <p:cNvPr id="101" name="椭圆 100"/>
          <p:cNvSpPr/>
          <p:nvPr/>
        </p:nvSpPr>
        <p:spPr>
          <a:xfrm>
            <a:off x="3955141" y="1883509"/>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06" name="矩形 105"/>
          <p:cNvSpPr/>
          <p:nvPr/>
        </p:nvSpPr>
        <p:spPr>
          <a:xfrm>
            <a:off x="1879409" y="204051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2006</a:t>
            </a:r>
          </a:p>
        </p:txBody>
      </p:sp>
      <p:cxnSp>
        <p:nvCxnSpPr>
          <p:cNvPr id="107" name="直接连接符 106"/>
          <p:cNvCxnSpPr>
            <a:cxnSpLocks/>
          </p:cNvCxnSpPr>
          <p:nvPr/>
        </p:nvCxnSpPr>
        <p:spPr>
          <a:xfrm>
            <a:off x="1816022" y="2221804"/>
            <a:ext cx="0" cy="1243705"/>
          </a:xfrm>
          <a:prstGeom prst="line">
            <a:avLst/>
          </a:prstGeom>
          <a:noFill/>
          <a:ln w="12700" cap="flat" cmpd="sng" algn="ctr">
            <a:solidFill>
              <a:schemeClr val="bg2">
                <a:lumMod val="75000"/>
              </a:schemeClr>
            </a:solidFill>
            <a:prstDash val="solid"/>
            <a:miter lim="800000"/>
          </a:ln>
          <a:effectLst/>
        </p:spPr>
      </p:cxnSp>
      <p:sp>
        <p:nvSpPr>
          <p:cNvPr id="108" name="矩形 107"/>
          <p:cNvSpPr/>
          <p:nvPr/>
        </p:nvSpPr>
        <p:spPr>
          <a:xfrm>
            <a:off x="1818912" y="2313556"/>
            <a:ext cx="1049761"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Released self-developed IP SAN</a:t>
            </a:r>
          </a:p>
        </p:txBody>
      </p:sp>
      <p:sp>
        <p:nvSpPr>
          <p:cNvPr id="109" name="椭圆 108"/>
          <p:cNvSpPr/>
          <p:nvPr/>
        </p:nvSpPr>
        <p:spPr>
          <a:xfrm>
            <a:off x="1858940" y="2179224"/>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cxnSp>
        <p:nvCxnSpPr>
          <p:cNvPr id="110" name="直接连接符 109"/>
          <p:cNvCxnSpPr>
            <a:cxnSpLocks/>
          </p:cNvCxnSpPr>
          <p:nvPr/>
        </p:nvCxnSpPr>
        <p:spPr>
          <a:xfrm>
            <a:off x="2039381" y="3793337"/>
            <a:ext cx="0" cy="1050438"/>
          </a:xfrm>
          <a:prstGeom prst="line">
            <a:avLst/>
          </a:prstGeom>
          <a:noFill/>
          <a:ln w="12700" cap="flat" cmpd="sng" algn="ctr">
            <a:solidFill>
              <a:schemeClr val="bg2">
                <a:lumMod val="75000"/>
              </a:schemeClr>
            </a:solidFill>
            <a:prstDash val="solid"/>
            <a:miter lim="800000"/>
          </a:ln>
          <a:effectLst/>
        </p:spPr>
      </p:cxnSp>
      <p:sp>
        <p:nvSpPr>
          <p:cNvPr id="111" name="椭圆 110"/>
          <p:cNvSpPr/>
          <p:nvPr/>
        </p:nvSpPr>
        <p:spPr>
          <a:xfrm>
            <a:off x="1990206" y="4843775"/>
            <a:ext cx="98349" cy="9834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13" name="矩形 112"/>
          <p:cNvSpPr/>
          <p:nvPr/>
        </p:nvSpPr>
        <p:spPr>
          <a:xfrm>
            <a:off x="2011170" y="4751386"/>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2007</a:t>
            </a:r>
          </a:p>
        </p:txBody>
      </p:sp>
      <p:sp>
        <p:nvSpPr>
          <p:cNvPr id="115" name="矩形 114"/>
          <p:cNvSpPr/>
          <p:nvPr/>
        </p:nvSpPr>
        <p:spPr>
          <a:xfrm>
            <a:off x="1942163" y="4161288"/>
            <a:ext cx="1213414" cy="420409"/>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Released self-developed</a:t>
            </a:r>
          </a:p>
          <a:p>
            <a:pPr algn="ctr" fontAlgn="ctr"/>
            <a:r>
              <a:rPr lang="en-US" sz="1200" dirty="0">
                <a:latin typeface="Huawei Sans" panose="020C0503030203020204" pitchFamily="34" charset="0"/>
                <a:cs typeface="Arial" panose="020B0604020202020204" pitchFamily="34" charset="0"/>
              </a:rPr>
              <a:t>virtual storage</a:t>
            </a:r>
          </a:p>
        </p:txBody>
      </p:sp>
      <p:sp>
        <p:nvSpPr>
          <p:cNvPr id="116" name="矩形 115"/>
          <p:cNvSpPr/>
          <p:nvPr/>
        </p:nvSpPr>
        <p:spPr>
          <a:xfrm>
            <a:off x="2775288" y="1955087"/>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2008</a:t>
            </a:r>
          </a:p>
        </p:txBody>
      </p:sp>
      <p:sp>
        <p:nvSpPr>
          <p:cNvPr id="118" name="矩形 117"/>
          <p:cNvSpPr/>
          <p:nvPr/>
        </p:nvSpPr>
        <p:spPr>
          <a:xfrm>
            <a:off x="2759662" y="2265774"/>
            <a:ext cx="1344349" cy="588572"/>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Launched 2</a:t>
            </a:r>
            <a:r>
              <a:rPr lang="en-US" sz="1200" baseline="30000" dirty="0">
                <a:latin typeface="Huawei Sans" panose="020C0503030203020204" pitchFamily="34" charset="0"/>
                <a:cs typeface="Arial" panose="020B0604020202020204" pitchFamily="34" charset="0"/>
              </a:rPr>
              <a:t>nd</a:t>
            </a:r>
            <a:r>
              <a:rPr lang="en-US" sz="1200" dirty="0">
                <a:latin typeface="Huawei Sans" panose="020C0503030203020204" pitchFamily="34" charset="0"/>
                <a:cs typeface="Arial" panose="020B0604020202020204" pitchFamily="34" charset="0"/>
              </a:rPr>
              <a:t>-gen FC storage.</a:t>
            </a:r>
          </a:p>
          <a:p>
            <a:pPr algn="ctr" fontAlgn="ctr"/>
            <a:r>
              <a:rPr lang="en-US" sz="1200" dirty="0">
                <a:latin typeface="Huawei Sans" panose="020C0503030203020204" pitchFamily="34" charset="0"/>
                <a:cs typeface="Arial" panose="020B0604020202020204" pitchFamily="34" charset="0"/>
              </a:rPr>
              <a:t>Founded Huawei Symantec Co., Ltd.</a:t>
            </a:r>
          </a:p>
        </p:txBody>
      </p:sp>
      <p:sp>
        <p:nvSpPr>
          <p:cNvPr id="119" name="椭圆 118"/>
          <p:cNvSpPr/>
          <p:nvPr/>
        </p:nvSpPr>
        <p:spPr>
          <a:xfrm>
            <a:off x="2759662" y="2040828"/>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sp>
        <p:nvSpPr>
          <p:cNvPr id="120" name="矩形 119"/>
          <p:cNvSpPr/>
          <p:nvPr/>
        </p:nvSpPr>
        <p:spPr>
          <a:xfrm>
            <a:off x="3165607" y="4920784"/>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2009</a:t>
            </a:r>
          </a:p>
        </p:txBody>
      </p:sp>
      <p:cxnSp>
        <p:nvCxnSpPr>
          <p:cNvPr id="122" name="直接连接符 121"/>
          <p:cNvCxnSpPr>
            <a:cxnSpLocks/>
          </p:cNvCxnSpPr>
          <p:nvPr/>
        </p:nvCxnSpPr>
        <p:spPr>
          <a:xfrm>
            <a:off x="3188393" y="3793337"/>
            <a:ext cx="0" cy="1219837"/>
          </a:xfrm>
          <a:prstGeom prst="line">
            <a:avLst/>
          </a:prstGeom>
          <a:noFill/>
          <a:ln w="12700" cap="flat" cmpd="sng" algn="ctr">
            <a:solidFill>
              <a:schemeClr val="bg2">
                <a:lumMod val="75000"/>
              </a:schemeClr>
            </a:solidFill>
            <a:prstDash val="solid"/>
            <a:miter lim="800000"/>
          </a:ln>
          <a:effectLst/>
        </p:spPr>
      </p:cxnSp>
      <p:sp>
        <p:nvSpPr>
          <p:cNvPr id="123" name="椭圆 122"/>
          <p:cNvSpPr/>
          <p:nvPr/>
        </p:nvSpPr>
        <p:spPr>
          <a:xfrm>
            <a:off x="3139218" y="5013173"/>
            <a:ext cx="98349" cy="983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28" name="图片 127"/>
          <p:cNvPicPr>
            <a:picLocks noChangeAspect="1"/>
          </p:cNvPicPr>
          <p:nvPr/>
        </p:nvPicPr>
        <p:blipFill rotWithShape="1">
          <a:blip r:embed="rId4" cstate="print">
            <a:extLst>
              <a:ext uri="{28A0092B-C50C-407E-A947-70E740481C1C}">
                <a14:useLocalDpi xmlns:a14="http://schemas.microsoft.com/office/drawing/2010/main" val="0"/>
              </a:ext>
            </a:extLst>
          </a:blip>
          <a:srcRect l="6350" t="34138" r="9519" b="31724"/>
          <a:stretch/>
        </p:blipFill>
        <p:spPr>
          <a:xfrm>
            <a:off x="4055736" y="3129112"/>
            <a:ext cx="1047487" cy="235025"/>
          </a:xfrm>
          <a:prstGeom prst="rect">
            <a:avLst/>
          </a:prstGeom>
        </p:spPr>
      </p:pic>
      <p:pic>
        <p:nvPicPr>
          <p:cNvPr id="130" name="Picture 13" descr="E:\1 平面工作室\01 产品照片归档\存储V3产品\OceanStor V3 product photoV1.0-20141202\OceanStor V3 中高端产品组图\V3系列组图(2U+3U+6U.png"/>
          <p:cNvPicPr>
            <a:picLocks noChangeAspect="1" noChangeArrowheads="1"/>
          </p:cNvPicPr>
          <p:nvPr/>
        </p:nvPicPr>
        <p:blipFill>
          <a:blip r:embed="rId5" cstate="print"/>
          <a:stretch>
            <a:fillRect/>
          </a:stretch>
        </p:blipFill>
        <p:spPr bwMode="auto">
          <a:xfrm>
            <a:off x="5712921" y="3850798"/>
            <a:ext cx="731681" cy="570962"/>
          </a:xfrm>
          <a:prstGeom prst="rect">
            <a:avLst/>
          </a:prstGeom>
          <a:noFill/>
          <a:ln>
            <a:noFill/>
          </a:ln>
        </p:spPr>
      </p:pic>
      <p:sp>
        <p:nvSpPr>
          <p:cNvPr id="131" name="Rectangle 7"/>
          <p:cNvSpPr>
            <a:spLocks noChangeArrowheads="1"/>
          </p:cNvSpPr>
          <p:nvPr/>
        </p:nvSpPr>
        <p:spPr bwMode="auto">
          <a:xfrm>
            <a:off x="5412350" y="4805419"/>
            <a:ext cx="1215901" cy="348141"/>
          </a:xfrm>
          <a:prstGeom prst="rect">
            <a:avLst/>
          </a:prstGeom>
          <a:noFill/>
          <a:ln w="38100" algn="ctr">
            <a:noFill/>
            <a:miter lim="800000"/>
            <a:headEnd/>
            <a:tailEnd/>
          </a:ln>
        </p:spPr>
        <p:txBody>
          <a:bodyPr wrap="square" lIns="0" tIns="0" rIns="0" bIns="0">
            <a:noAutofit/>
          </a:bodyPr>
          <a:lstStyle/>
          <a:p>
            <a:pPr algn="ctr" defTabSz="1001910" fontAlgn="ctr">
              <a:spcBef>
                <a:spcPct val="0"/>
              </a:spcBef>
              <a:spcAft>
                <a:spcPts val="125"/>
              </a:spcAft>
              <a:buSzPct val="60000"/>
              <a:defRPr/>
            </a:pPr>
            <a:r>
              <a:rPr lang="en-US" sz="1200" dirty="0">
                <a:latin typeface="Huawei Sans" panose="020C0503030203020204" pitchFamily="34" charset="0"/>
                <a:cs typeface="Arial" pitchFamily="34" charset="0"/>
              </a:rPr>
              <a:t>First SAN&amp;NAS</a:t>
            </a:r>
          </a:p>
          <a:p>
            <a:pPr algn="ctr" defTabSz="1001910" fontAlgn="ctr">
              <a:spcBef>
                <a:spcPct val="0"/>
              </a:spcBef>
              <a:spcAft>
                <a:spcPts val="125"/>
              </a:spcAft>
              <a:buSzPct val="60000"/>
              <a:defRPr/>
            </a:pPr>
            <a:r>
              <a:rPr lang="en-US" sz="1200" dirty="0">
                <a:latin typeface="Huawei Sans" panose="020C0503030203020204" pitchFamily="34" charset="0"/>
                <a:cs typeface="Arial" pitchFamily="34" charset="0"/>
              </a:rPr>
              <a:t>converged storage</a:t>
            </a:r>
          </a:p>
        </p:txBody>
      </p:sp>
      <p:sp>
        <p:nvSpPr>
          <p:cNvPr id="132" name="矩形 131"/>
          <p:cNvSpPr/>
          <p:nvPr/>
        </p:nvSpPr>
        <p:spPr>
          <a:xfrm>
            <a:off x="5578603" y="4389986"/>
            <a:ext cx="988316" cy="299035"/>
          </a:xfrm>
          <a:prstGeom prst="rect">
            <a:avLst/>
          </a:prstGeom>
        </p:spPr>
        <p:txBody>
          <a:bodyPr wrap="square" lIns="0" rIns="0" anchor="ctr">
            <a:noAutofit/>
          </a:bodyPr>
          <a:lstStyle/>
          <a:p>
            <a:pPr algn="ctr" defTabSz="1524882" fontAlgn="ctr">
              <a:defRPr/>
            </a:pPr>
            <a:r>
              <a:rPr lang="en-US" sz="1200" dirty="0">
                <a:latin typeface="Huawei Sans" panose="020C0503030203020204" pitchFamily="34" charset="0"/>
                <a:cs typeface="Arial" pitchFamily="34" charset="0"/>
              </a:rPr>
              <a:t>Huawei</a:t>
            </a:r>
          </a:p>
          <a:p>
            <a:pPr algn="ctr" defTabSz="1524882" fontAlgn="ctr">
              <a:defRPr/>
            </a:pPr>
            <a:r>
              <a:rPr lang="en-US" sz="1200" dirty="0">
                <a:latin typeface="Huawei Sans" panose="020C0503030203020204" pitchFamily="34" charset="0"/>
                <a:cs typeface="Arial" pitchFamily="34" charset="0"/>
              </a:rPr>
              <a:t>OceanStor V3</a:t>
            </a:r>
          </a:p>
        </p:txBody>
      </p:sp>
      <p:sp>
        <p:nvSpPr>
          <p:cNvPr id="133" name="矩形 132"/>
          <p:cNvSpPr/>
          <p:nvPr/>
        </p:nvSpPr>
        <p:spPr>
          <a:xfrm>
            <a:off x="6655268" y="5404105"/>
            <a:ext cx="596346" cy="285877"/>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2016</a:t>
            </a:r>
          </a:p>
        </p:txBody>
      </p:sp>
      <p:cxnSp>
        <p:nvCxnSpPr>
          <p:cNvPr id="134" name="直接连接符 133"/>
          <p:cNvCxnSpPr>
            <a:cxnSpLocks/>
          </p:cNvCxnSpPr>
          <p:nvPr/>
        </p:nvCxnSpPr>
        <p:spPr>
          <a:xfrm>
            <a:off x="6689923" y="3793337"/>
            <a:ext cx="0" cy="1704533"/>
          </a:xfrm>
          <a:prstGeom prst="line">
            <a:avLst/>
          </a:prstGeom>
          <a:noFill/>
          <a:ln w="12700" cap="flat" cmpd="sng" algn="ctr">
            <a:solidFill>
              <a:schemeClr val="bg2">
                <a:lumMod val="75000"/>
              </a:schemeClr>
            </a:solidFill>
            <a:prstDash val="solid"/>
            <a:miter lim="800000"/>
          </a:ln>
          <a:effectLst/>
        </p:spPr>
      </p:cxnSp>
      <p:sp>
        <p:nvSpPr>
          <p:cNvPr id="135" name="椭圆 134"/>
          <p:cNvSpPr/>
          <p:nvPr/>
        </p:nvSpPr>
        <p:spPr>
          <a:xfrm>
            <a:off x="6640748" y="5497870"/>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028" name="Picture 4" descr="一张存储魔力象限图，为何大家朋友圈都在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3705" y="3850798"/>
            <a:ext cx="861166" cy="89346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0768" b="27600"/>
          <a:stretch/>
        </p:blipFill>
        <p:spPr>
          <a:xfrm>
            <a:off x="7905282" y="2897097"/>
            <a:ext cx="1219287" cy="467040"/>
          </a:xfrm>
          <a:prstGeom prst="rect">
            <a:avLst/>
          </a:prstGeom>
        </p:spPr>
      </p:pic>
      <p:sp>
        <p:nvSpPr>
          <p:cNvPr id="137" name="Rectangle 7"/>
          <p:cNvSpPr>
            <a:spLocks noChangeArrowheads="1"/>
          </p:cNvSpPr>
          <p:nvPr/>
        </p:nvSpPr>
        <p:spPr bwMode="auto">
          <a:xfrm>
            <a:off x="7936124" y="1939829"/>
            <a:ext cx="1210961" cy="168229"/>
          </a:xfrm>
          <a:prstGeom prst="rect">
            <a:avLst/>
          </a:prstGeom>
          <a:noFill/>
          <a:ln w="38100" algn="ctr">
            <a:noFill/>
            <a:miter lim="800000"/>
            <a:headEnd/>
            <a:tailEnd/>
          </a:ln>
        </p:spPr>
        <p:txBody>
          <a:bodyPr wrap="square" lIns="0" tIns="0" rIns="0" bIns="0" anchor="ctr">
            <a:noAutofit/>
          </a:bodyPr>
          <a:lstStyle/>
          <a:p>
            <a:pPr algn="ctr" defTabSz="1001910" fontAlgn="ctr">
              <a:spcBef>
                <a:spcPct val="0"/>
              </a:spcBef>
              <a:spcAft>
                <a:spcPts val="125"/>
              </a:spcAft>
              <a:buSzPct val="60000"/>
              <a:defRPr/>
            </a:pPr>
            <a:endParaRPr lang="en-US" sz="1200" dirty="0">
              <a:latin typeface="Huawei Sans" panose="020C0503030203020204" pitchFamily="34" charset="0"/>
              <a:cs typeface="Arial" pitchFamily="34" charset="0"/>
            </a:endParaRPr>
          </a:p>
        </p:txBody>
      </p:sp>
      <p:sp>
        <p:nvSpPr>
          <p:cNvPr id="138" name="Rectangle 7"/>
          <p:cNvSpPr>
            <a:spLocks noChangeArrowheads="1"/>
          </p:cNvSpPr>
          <p:nvPr/>
        </p:nvSpPr>
        <p:spPr bwMode="auto">
          <a:xfrm>
            <a:off x="7734142" y="1545947"/>
            <a:ext cx="1319743" cy="240896"/>
          </a:xfrm>
          <a:prstGeom prst="rect">
            <a:avLst/>
          </a:prstGeom>
          <a:noFill/>
          <a:ln w="38100" algn="ctr">
            <a:noFill/>
            <a:miter lim="800000"/>
            <a:headEnd/>
            <a:tailEnd/>
          </a:ln>
        </p:spPr>
        <p:txBody>
          <a:bodyPr wrap="square" lIns="0" tIns="0" rIns="0" bIns="0">
            <a:noAutofit/>
          </a:bodyPr>
          <a:lstStyle/>
          <a:p>
            <a:pPr algn="ctr" fontAlgn="ctr"/>
            <a:r>
              <a:rPr lang="en-US" altLang="zh-CN" sz="1200" dirty="0">
                <a:latin typeface="Huawei Sans" panose="020C0503030203020204" pitchFamily="34" charset="0"/>
                <a:cs typeface="Arial" pitchFamily="34" charset="0"/>
              </a:rPr>
              <a:t>Huawei OceanStor Dorado, f</a:t>
            </a:r>
            <a:r>
              <a:rPr lang="en-US" sz="1200" dirty="0">
                <a:latin typeface="Huawei Sans" panose="020C0503030203020204" pitchFamily="34" charset="0"/>
                <a:cs typeface="Arial" pitchFamily="34" charset="0"/>
              </a:rPr>
              <a:t>astest all-flash storage</a:t>
            </a:r>
          </a:p>
        </p:txBody>
      </p:sp>
      <p:grpSp>
        <p:nvGrpSpPr>
          <p:cNvPr id="139" name="组合 138"/>
          <p:cNvGrpSpPr/>
          <p:nvPr/>
        </p:nvGrpSpPr>
        <p:grpSpPr>
          <a:xfrm>
            <a:off x="8214829" y="3850798"/>
            <a:ext cx="988581" cy="825867"/>
            <a:chOff x="7321704" y="2477570"/>
            <a:chExt cx="1426927" cy="1192065"/>
          </a:xfrm>
        </p:grpSpPr>
        <p:grpSp>
          <p:nvGrpSpPr>
            <p:cNvPr id="140" name="组合 139"/>
            <p:cNvGrpSpPr/>
            <p:nvPr/>
          </p:nvGrpSpPr>
          <p:grpSpPr>
            <a:xfrm>
              <a:off x="7321704" y="2477570"/>
              <a:ext cx="1426927" cy="1192065"/>
              <a:chOff x="7242874" y="2477568"/>
              <a:chExt cx="1257615" cy="1050620"/>
            </a:xfrm>
          </p:grpSpPr>
          <p:pic>
            <p:nvPicPr>
              <p:cNvPr id="142"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27560"/>
              <a:stretch/>
            </p:blipFill>
            <p:spPr>
              <a:xfrm>
                <a:off x="7242874" y="3014730"/>
                <a:ext cx="786165" cy="353948"/>
              </a:xfrm>
              <a:prstGeom prst="rect">
                <a:avLst/>
              </a:prstGeom>
            </p:spPr>
          </p:pic>
          <p:pic>
            <p:nvPicPr>
              <p:cNvPr id="143" name="图片 1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9924" y="2477568"/>
                <a:ext cx="390565" cy="1050620"/>
              </a:xfrm>
              <a:prstGeom prst="rect">
                <a:avLst/>
              </a:prstGeom>
            </p:spPr>
          </p:pic>
        </p:grpSp>
        <p:pic>
          <p:nvPicPr>
            <p:cNvPr id="141" name="图片 1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7429" y="2668822"/>
              <a:ext cx="772336" cy="213449"/>
            </a:xfrm>
            <a:prstGeom prst="rect">
              <a:avLst/>
            </a:prstGeom>
          </p:spPr>
        </p:pic>
      </p:grpSp>
      <p:grpSp>
        <p:nvGrpSpPr>
          <p:cNvPr id="144" name="组合 143"/>
          <p:cNvGrpSpPr/>
          <p:nvPr/>
        </p:nvGrpSpPr>
        <p:grpSpPr>
          <a:xfrm>
            <a:off x="9335098" y="2582432"/>
            <a:ext cx="1104067" cy="781705"/>
            <a:chOff x="9374381" y="1537723"/>
            <a:chExt cx="1839970" cy="1302743"/>
          </a:xfrm>
        </p:grpSpPr>
        <p:pic>
          <p:nvPicPr>
            <p:cNvPr id="145" name="图片 144"/>
            <p:cNvPicPr>
              <a:picLocks noChangeAspect="1"/>
            </p:cNvPicPr>
            <p:nvPr/>
          </p:nvPicPr>
          <p:blipFill rotWithShape="1">
            <a:blip r:embed="rId11" cstate="print">
              <a:extLst>
                <a:ext uri="{28A0092B-C50C-407E-A947-70E740481C1C}">
                  <a14:useLocalDpi xmlns:a14="http://schemas.microsoft.com/office/drawing/2010/main" val="0"/>
                </a:ext>
              </a:extLst>
            </a:blip>
            <a:srcRect l="21755" r="15669"/>
            <a:stretch/>
          </p:blipFill>
          <p:spPr>
            <a:xfrm>
              <a:off x="9471520" y="1537723"/>
              <a:ext cx="1742831" cy="1302743"/>
            </a:xfrm>
            <a:prstGeom prst="rect">
              <a:avLst/>
            </a:prstGeom>
          </p:spPr>
        </p:pic>
        <p:grpSp>
          <p:nvGrpSpPr>
            <p:cNvPr id="146" name="成组">
              <a:extLst>
                <a:ext uri="{FF2B5EF4-FFF2-40B4-BE49-F238E27FC236}">
                  <a16:creationId xmlns:a16="http://schemas.microsoft.com/office/drawing/2014/main" id="{B8F4FAF1-B3A1-4290-B2AF-A0EBEA6B667B}"/>
                </a:ext>
              </a:extLst>
            </p:cNvPr>
            <p:cNvGrpSpPr/>
            <p:nvPr/>
          </p:nvGrpSpPr>
          <p:grpSpPr>
            <a:xfrm>
              <a:off x="9374381" y="1814323"/>
              <a:ext cx="549006" cy="619613"/>
              <a:chOff x="-3" y="0"/>
              <a:chExt cx="3198127" cy="3226839"/>
            </a:xfrm>
          </p:grpSpPr>
          <p:sp>
            <p:nvSpPr>
              <p:cNvPr id="147" name="矩形">
                <a:extLst>
                  <a:ext uri="{FF2B5EF4-FFF2-40B4-BE49-F238E27FC236}">
                    <a16:creationId xmlns:a16="http://schemas.microsoft.com/office/drawing/2014/main" id="{EA0EC52F-1214-4397-B28B-6B6F9F217943}"/>
                  </a:ext>
                </a:extLst>
              </p:cNvPr>
              <p:cNvSpPr/>
              <p:nvPr/>
            </p:nvSpPr>
            <p:spPr>
              <a:xfrm>
                <a:off x="-3" y="0"/>
                <a:ext cx="3198127" cy="3226839"/>
              </a:xfrm>
              <a:prstGeom prst="rect">
                <a:avLst/>
              </a:prstGeom>
              <a:gradFill flip="none" rotWithShape="1">
                <a:gsLst>
                  <a:gs pos="0">
                    <a:srgbClr val="000000"/>
                  </a:gs>
                  <a:gs pos="100000">
                    <a:srgbClr val="434343"/>
                  </a:gs>
                </a:gsLst>
                <a:lin ang="2606235" scaled="0"/>
              </a:gradFill>
              <a:ln w="3175" cap="flat">
                <a:noFill/>
                <a:miter lim="400000"/>
              </a:ln>
              <a:effectLst/>
            </p:spPr>
            <p:txBody>
              <a:bodyPr wrap="square" lIns="25389" tIns="25389" rIns="25389" bIns="25389" numCol="1" anchor="ctr">
                <a:noAutofit/>
              </a:bodyPr>
              <a:lstStyle/>
              <a:p>
                <a:pPr algn="ctr" defTabSz="412585" fontAlgn="ctr" hangingPunct="0">
                  <a:defRPr sz="2200" b="0">
                    <a:latin typeface="+mn-lt"/>
                    <a:ea typeface="+mn-ea"/>
                    <a:cs typeface="+mn-cs"/>
                    <a:sym typeface="Helvetica Neue Medium"/>
                  </a:defRPr>
                </a:pPr>
                <a:endParaRPr lang="en-US" sz="1200" kern="0" dirty="0">
                  <a:latin typeface="Huawei Sans" panose="020C0503030203020204" pitchFamily="34" charset="0"/>
                  <a:cs typeface="Arial" pitchFamily="34" charset="0"/>
                  <a:sym typeface="Helvetica Neue Medium"/>
                </a:endParaRPr>
              </a:p>
            </p:txBody>
          </p:sp>
          <p:sp>
            <p:nvSpPr>
              <p:cNvPr id="148" name="矩形">
                <a:extLst>
                  <a:ext uri="{FF2B5EF4-FFF2-40B4-BE49-F238E27FC236}">
                    <a16:creationId xmlns:a16="http://schemas.microsoft.com/office/drawing/2014/main" id="{25F3586E-C50C-4BF9-8175-627F22F6AC72}"/>
                  </a:ext>
                </a:extLst>
              </p:cNvPr>
              <p:cNvSpPr/>
              <p:nvPr/>
            </p:nvSpPr>
            <p:spPr>
              <a:xfrm>
                <a:off x="380790" y="387730"/>
                <a:ext cx="2441998" cy="2463922"/>
              </a:xfrm>
              <a:prstGeom prst="rect">
                <a:avLst/>
              </a:prstGeom>
              <a:gradFill flip="none" rotWithShape="1">
                <a:gsLst>
                  <a:gs pos="40469">
                    <a:srgbClr val="3E3D3E"/>
                  </a:gs>
                  <a:gs pos="76437">
                    <a:srgbClr val="565656"/>
                  </a:gs>
                  <a:gs pos="100000">
                    <a:srgbClr val="6E6E6E"/>
                  </a:gs>
                </a:gsLst>
                <a:path path="shape">
                  <a:fillToRect l="-37827" t="129036" r="137827" b="-29036"/>
                </a:path>
              </a:gradFill>
              <a:ln w="3175" cap="flat">
                <a:noFill/>
                <a:miter lim="400000"/>
              </a:ln>
              <a:effectLst/>
            </p:spPr>
            <p:txBody>
              <a:bodyPr wrap="square" lIns="25389" tIns="25389" rIns="25389" bIns="25389" numCol="1" anchor="ctr">
                <a:noAutofit/>
              </a:bodyPr>
              <a:lstStyle/>
              <a:p>
                <a:pPr algn="ctr" defTabSz="412585" fontAlgn="ctr" hangingPunct="0">
                  <a:defRPr sz="2200" b="0">
                    <a:latin typeface="+mn-lt"/>
                    <a:ea typeface="+mn-ea"/>
                    <a:cs typeface="+mn-cs"/>
                    <a:sym typeface="Helvetica Neue Medium"/>
                  </a:defRPr>
                </a:pPr>
                <a:endParaRPr lang="en-US" sz="1200" kern="0" dirty="0">
                  <a:latin typeface="Huawei Sans" panose="020C0503030203020204" pitchFamily="34" charset="0"/>
                  <a:cs typeface="Arial" pitchFamily="34" charset="0"/>
                  <a:sym typeface="Helvetica Neue Medium"/>
                </a:endParaRPr>
              </a:p>
            </p:txBody>
          </p:sp>
          <p:pic>
            <p:nvPicPr>
              <p:cNvPr id="149" name="image12.png" descr="image12.png">
                <a:extLst>
                  <a:ext uri="{FF2B5EF4-FFF2-40B4-BE49-F238E27FC236}">
                    <a16:creationId xmlns:a16="http://schemas.microsoft.com/office/drawing/2014/main" id="{4D59AA9F-0247-4A4C-A9F0-543403501099}"/>
                  </a:ext>
                </a:extLst>
              </p:cNvPr>
              <p:cNvPicPr>
                <a:picLocks noChangeAspect="1"/>
              </p:cNvPicPr>
              <p:nvPr/>
            </p:nvPicPr>
            <p:blipFill>
              <a:blip r:embed="rId12" cstate="screen">
                <a:extLst>
                  <a:ext uri="{28A0092B-C50C-407E-A947-70E740481C1C}">
                    <a14:useLocalDpi xmlns:a14="http://schemas.microsoft.com/office/drawing/2010/main"/>
                  </a:ext>
                </a:extLst>
              </a:blip>
              <a:srcRect l="6085" r="6085"/>
              <a:stretch>
                <a:fillRect/>
              </a:stretch>
            </p:blipFill>
            <p:spPr>
              <a:xfrm>
                <a:off x="747521" y="881257"/>
                <a:ext cx="1929324" cy="1464464"/>
              </a:xfrm>
              <a:prstGeom prst="rect">
                <a:avLst/>
              </a:prstGeom>
              <a:ln w="3175" cap="flat">
                <a:noFill/>
                <a:miter lim="400000"/>
              </a:ln>
              <a:effectLst/>
            </p:spPr>
          </p:pic>
        </p:grpSp>
      </p:grpSp>
      <p:sp>
        <p:nvSpPr>
          <p:cNvPr id="151" name="Rectangle 7"/>
          <p:cNvSpPr>
            <a:spLocks noChangeArrowheads="1"/>
          </p:cNvSpPr>
          <p:nvPr/>
        </p:nvSpPr>
        <p:spPr bwMode="auto">
          <a:xfrm>
            <a:off x="9104625" y="1719503"/>
            <a:ext cx="1318194" cy="168229"/>
          </a:xfrm>
          <a:prstGeom prst="rect">
            <a:avLst/>
          </a:prstGeom>
          <a:noFill/>
          <a:ln w="38100" algn="ctr">
            <a:noFill/>
            <a:miter lim="800000"/>
            <a:headEnd/>
            <a:tailEnd/>
          </a:ln>
        </p:spPr>
        <p:txBody>
          <a:bodyPr wrap="square" lIns="0" tIns="0" rIns="0" bIns="0" anchor="ctr">
            <a:noAutofit/>
          </a:bodyPr>
          <a:lstStyle/>
          <a:p>
            <a:pPr algn="ctr" defTabSz="1001910" fontAlgn="ctr">
              <a:spcBef>
                <a:spcPct val="0"/>
              </a:spcBef>
              <a:spcAft>
                <a:spcPts val="125"/>
              </a:spcAft>
              <a:buSzPct val="60000"/>
              <a:defRPr/>
            </a:pPr>
            <a:r>
              <a:rPr lang="en-US" sz="1200" dirty="0">
                <a:latin typeface="Huawei Sans" panose="020C0503030203020204" pitchFamily="34" charset="0"/>
                <a:cs typeface="Arial" pitchFamily="34" charset="0"/>
              </a:rPr>
              <a:t>First high-end storage accelerated by AI chips</a:t>
            </a:r>
          </a:p>
        </p:txBody>
      </p:sp>
      <p:sp>
        <p:nvSpPr>
          <p:cNvPr id="152" name="文本框 86"/>
          <p:cNvSpPr txBox="1"/>
          <p:nvPr/>
        </p:nvSpPr>
        <p:spPr>
          <a:xfrm>
            <a:off x="7950252" y="2296608"/>
            <a:ext cx="1145943" cy="260949"/>
          </a:xfrm>
          <a:prstGeom prst="rect">
            <a:avLst/>
          </a:prstGeom>
          <a:noFill/>
        </p:spPr>
        <p:txBody>
          <a:bodyPr wrap="square" rtlCol="0">
            <a:noAutofit/>
          </a:bodyPr>
          <a:lstStyle/>
          <a:p>
            <a:pPr algn="ctr" fontAlgn="ctr"/>
            <a:r>
              <a:rPr lang="en-US" sz="1200" dirty="0">
                <a:latin typeface="Huawei Sans" panose="020C0503030203020204" pitchFamily="34" charset="0"/>
                <a:cs typeface="Arial" pitchFamily="34" charset="0"/>
              </a:rPr>
              <a:t>Interop Best of Show Award</a:t>
            </a:r>
          </a:p>
        </p:txBody>
      </p:sp>
      <p:pic>
        <p:nvPicPr>
          <p:cNvPr id="153"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15654" y="2526719"/>
            <a:ext cx="320118" cy="357425"/>
          </a:xfrm>
          <a:prstGeom prst="rect">
            <a:avLst/>
          </a:prstGeom>
        </p:spPr>
      </p:pic>
      <p:sp>
        <p:nvSpPr>
          <p:cNvPr id="154" name="Rectangle 7"/>
          <p:cNvSpPr>
            <a:spLocks noChangeArrowheads="1"/>
          </p:cNvSpPr>
          <p:nvPr/>
        </p:nvSpPr>
        <p:spPr bwMode="auto">
          <a:xfrm>
            <a:off x="6533746" y="1844747"/>
            <a:ext cx="1150833" cy="168163"/>
          </a:xfrm>
          <a:prstGeom prst="rect">
            <a:avLst/>
          </a:prstGeom>
          <a:noFill/>
          <a:ln w="38100" algn="ctr">
            <a:noFill/>
            <a:miter lim="800000"/>
            <a:headEnd/>
            <a:tailEnd/>
          </a:ln>
        </p:spPr>
        <p:txBody>
          <a:bodyPr wrap="square" lIns="0" tIns="0" rIns="0" bIns="0" anchor="ctr">
            <a:noAutofit/>
          </a:bodyPr>
          <a:lstStyle/>
          <a:p>
            <a:pPr algn="ctr" defTabSz="800632" fontAlgn="ctr">
              <a:spcBef>
                <a:spcPct val="0"/>
              </a:spcBef>
              <a:spcAft>
                <a:spcPts val="100"/>
              </a:spcAft>
              <a:buSzPct val="60000"/>
              <a:defRPr/>
            </a:pPr>
            <a:r>
              <a:rPr lang="en-US" sz="1200" dirty="0">
                <a:latin typeface="Huawei Sans" panose="020C0503030203020204" pitchFamily="34" charset="0"/>
                <a:cs typeface="Arial" pitchFamily="34" charset="0"/>
              </a:rPr>
              <a:t>2</a:t>
            </a:r>
            <a:r>
              <a:rPr lang="en-US" sz="1200" baseline="30000" dirty="0">
                <a:latin typeface="Huawei Sans" panose="020C0503030203020204" pitchFamily="34" charset="0"/>
                <a:cs typeface="Arial" pitchFamily="34" charset="0"/>
              </a:rPr>
              <a:t>nd</a:t>
            </a:r>
            <a:r>
              <a:rPr lang="en-US" sz="1200" dirty="0">
                <a:latin typeface="Huawei Sans" panose="020C0503030203020204" pitchFamily="34" charset="0"/>
                <a:cs typeface="Arial" pitchFamily="34" charset="0"/>
              </a:rPr>
              <a:t>-gen high-end storage</a:t>
            </a:r>
          </a:p>
        </p:txBody>
      </p:sp>
      <p:pic>
        <p:nvPicPr>
          <p:cNvPr id="155" name="图片 154"/>
          <p:cNvPicPr>
            <a:picLocks noChangeAspect="1"/>
          </p:cNvPicPr>
          <p:nvPr/>
        </p:nvPicPr>
        <p:blipFill rotWithShape="1">
          <a:blip r:embed="rId14" cstate="print">
            <a:extLst>
              <a:ext uri="{28A0092B-C50C-407E-A947-70E740481C1C}">
                <a14:useLocalDpi xmlns:a14="http://schemas.microsoft.com/office/drawing/2010/main" val="0"/>
              </a:ext>
            </a:extLst>
          </a:blip>
          <a:srcRect l="6057" t="10097" r="13956" b="9916"/>
          <a:stretch/>
        </p:blipFill>
        <p:spPr>
          <a:xfrm>
            <a:off x="6743736" y="2896430"/>
            <a:ext cx="707699" cy="467707"/>
          </a:xfrm>
          <a:prstGeom prst="rect">
            <a:avLst/>
          </a:prstGeom>
        </p:spPr>
      </p:pic>
      <p:sp>
        <p:nvSpPr>
          <p:cNvPr id="157" name="Rectangle 7"/>
          <p:cNvSpPr>
            <a:spLocks noChangeArrowheads="1"/>
          </p:cNvSpPr>
          <p:nvPr/>
        </p:nvSpPr>
        <p:spPr bwMode="auto">
          <a:xfrm>
            <a:off x="5173082" y="1947251"/>
            <a:ext cx="1245946" cy="420573"/>
          </a:xfrm>
          <a:prstGeom prst="rect">
            <a:avLst/>
          </a:prstGeom>
        </p:spPr>
        <p:txBody>
          <a:bodyPr wrap="square">
            <a:noAutofit/>
          </a:bodyPr>
          <a:lstStyle/>
          <a:p>
            <a:pPr algn="ctr" fontAlgn="ctr"/>
            <a:r>
              <a:rPr lang="en-US" sz="1200" dirty="0">
                <a:latin typeface="Huawei Sans" panose="020C0503030203020204" pitchFamily="34" charset="0"/>
                <a:cs typeface="Arial" panose="020B0604020202020204" pitchFamily="34" charset="0"/>
              </a:rPr>
              <a:t>1</a:t>
            </a:r>
            <a:r>
              <a:rPr lang="en-US" sz="1200" baseline="30000" dirty="0">
                <a:latin typeface="Huawei Sans" panose="020C0503030203020204" pitchFamily="34" charset="0"/>
                <a:cs typeface="Arial" panose="020B0604020202020204" pitchFamily="34" charset="0"/>
              </a:rPr>
              <a:t>st</a:t>
            </a:r>
            <a:r>
              <a:rPr lang="en-US" sz="1200" dirty="0">
                <a:latin typeface="Huawei Sans" panose="020C0503030203020204" pitchFamily="34" charset="0"/>
                <a:cs typeface="Arial" panose="020B0604020202020204" pitchFamily="34" charset="0"/>
              </a:rPr>
              <a:t>-gen high-end storage</a:t>
            </a:r>
          </a:p>
          <a:p>
            <a:pPr algn="ctr" fontAlgn="ctr"/>
            <a:r>
              <a:rPr lang="en-US" sz="1200" dirty="0" err="1">
                <a:latin typeface="Huawei Sans" panose="020C0503030203020204" pitchFamily="34" charset="0"/>
              </a:rPr>
              <a:t>SmartMatrix</a:t>
            </a:r>
            <a:r>
              <a:rPr lang="en-US" sz="1200" dirty="0">
                <a:latin typeface="Huawei Sans" panose="020C0503030203020204" pitchFamily="34" charset="0"/>
              </a:rPr>
              <a:t> architecture</a:t>
            </a:r>
          </a:p>
        </p:txBody>
      </p:sp>
      <p:grpSp>
        <p:nvGrpSpPr>
          <p:cNvPr id="158" name="组合 19"/>
          <p:cNvGrpSpPr/>
          <p:nvPr/>
        </p:nvGrpSpPr>
        <p:grpSpPr>
          <a:xfrm>
            <a:off x="3602022" y="3850798"/>
            <a:ext cx="326940" cy="434051"/>
            <a:chOff x="518964" y="1136148"/>
            <a:chExt cx="2266857" cy="3429002"/>
          </a:xfrm>
        </p:grpSpPr>
        <p:pic>
          <p:nvPicPr>
            <p:cNvPr id="159" name="Picture 4"/>
            <p:cNvPicPr>
              <a:picLocks noChangeAspect="1" noChangeArrowheads="1"/>
            </p:cNvPicPr>
            <p:nvPr/>
          </p:nvPicPr>
          <p:blipFill>
            <a:blip r:embed="rId15" cstate="print"/>
            <a:srcRect/>
            <a:stretch>
              <a:fillRect/>
            </a:stretch>
          </p:blipFill>
          <p:spPr bwMode="auto">
            <a:xfrm>
              <a:off x="518964" y="1136148"/>
              <a:ext cx="1301250" cy="3429000"/>
            </a:xfrm>
            <a:prstGeom prst="rect">
              <a:avLst/>
            </a:prstGeom>
            <a:noFill/>
            <a:ln w="9525">
              <a:noFill/>
              <a:miter lim="800000"/>
              <a:headEnd/>
              <a:tailEnd/>
            </a:ln>
          </p:spPr>
        </p:pic>
        <p:pic>
          <p:nvPicPr>
            <p:cNvPr id="160"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484571" y="1136150"/>
              <a:ext cx="1301250" cy="3429000"/>
            </a:xfrm>
            <a:prstGeom prst="rect">
              <a:avLst/>
            </a:prstGeom>
            <a:noFill/>
            <a:ln w="9525">
              <a:noFill/>
              <a:miter lim="800000"/>
              <a:headEnd/>
              <a:tailEnd/>
            </a:ln>
          </p:spPr>
        </p:pic>
      </p:grpSp>
      <p:pic>
        <p:nvPicPr>
          <p:cNvPr id="1032" name="Picture 8" descr="华为OceanStor T系列统一存储系统- 华为渠道公告-"/>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708" t="6549" r="38804" b="9804"/>
          <a:stretch/>
        </p:blipFill>
        <p:spPr bwMode="auto">
          <a:xfrm>
            <a:off x="4433477" y="3850798"/>
            <a:ext cx="679350" cy="556022"/>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6436046" y="2434116"/>
            <a:ext cx="1289756" cy="252344"/>
          </a:xfrm>
          <a:prstGeom prst="rect">
            <a:avLst/>
          </a:prstGeom>
        </p:spPr>
        <p:txBody>
          <a:bodyPr wrap="square">
            <a:noAutofit/>
          </a:bodyPr>
          <a:lstStyle/>
          <a:p>
            <a:pPr algn="ctr" fontAlgn="ctr"/>
            <a:r>
              <a:rPr lang="en-US" sz="1200" dirty="0">
                <a:latin typeface="Huawei Sans" panose="020C0503030203020204" pitchFamily="34" charset="0"/>
                <a:cs typeface="Arial" pitchFamily="34" charset="0"/>
              </a:rPr>
              <a:t>Best-in-class of the year</a:t>
            </a:r>
          </a:p>
        </p:txBody>
      </p:sp>
      <p:pic>
        <p:nvPicPr>
          <p:cNvPr id="1034" name="Picture 10" descr="About DCI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44273" y="2137986"/>
            <a:ext cx="496620" cy="125811"/>
          </a:xfrm>
          <a:prstGeom prst="rect">
            <a:avLst/>
          </a:prstGeom>
          <a:noFill/>
          <a:extLst>
            <a:ext uri="{909E8E84-426E-40DD-AFC4-6F175D3DCCD1}">
              <a14:hiddenFill xmlns:a14="http://schemas.microsoft.com/office/drawing/2010/main">
                <a:solidFill>
                  <a:srgbClr val="FFFFFF"/>
                </a:solidFill>
              </a14:hiddenFill>
            </a:ext>
          </a:extLst>
        </p:spPr>
      </p:pic>
      <p:pic>
        <p:nvPicPr>
          <p:cNvPr id="51" name="图片 50"/>
          <p:cNvPicPr>
            <a:picLocks noChangeAspect="1"/>
          </p:cNvPicPr>
          <p:nvPr/>
        </p:nvPicPr>
        <p:blipFill>
          <a:blip r:embed="rId18"/>
          <a:stretch>
            <a:fillRect/>
          </a:stretch>
        </p:blipFill>
        <p:spPr>
          <a:xfrm>
            <a:off x="5350253" y="2698909"/>
            <a:ext cx="891604" cy="665228"/>
          </a:xfrm>
          <a:prstGeom prst="rect">
            <a:avLst/>
          </a:prstGeom>
        </p:spPr>
      </p:pic>
      <p:sp>
        <p:nvSpPr>
          <p:cNvPr id="105" name="矩形 104"/>
          <p:cNvSpPr/>
          <p:nvPr/>
        </p:nvSpPr>
        <p:spPr>
          <a:xfrm>
            <a:off x="9298516" y="5681149"/>
            <a:ext cx="596346" cy="285989"/>
          </a:xfrm>
          <a:prstGeom prst="rect">
            <a:avLst/>
          </a:prstGeom>
          <a:noFill/>
          <a:ln>
            <a:noFill/>
          </a:ln>
        </p:spPr>
        <p:txBody>
          <a:bodyPr wrap="square">
            <a:noAutofit/>
          </a:bodyPr>
          <a:lstStyle/>
          <a:p>
            <a:pPr algn="ctr" defTabSz="913746" fontAlgn="ctr">
              <a:lnSpc>
                <a:spcPct val="120000"/>
              </a:lnSpc>
              <a:spcAft>
                <a:spcPts val="200"/>
              </a:spcAft>
            </a:pPr>
            <a:r>
              <a:rPr lang="en-US" sz="1200" b="1" dirty="0">
                <a:solidFill>
                  <a:srgbClr val="1D1D1A"/>
                </a:solidFill>
                <a:latin typeface="Huawei Sans" panose="020C0503030203020204" pitchFamily="34" charset="0"/>
                <a:cs typeface="Arial" panose="020B0604020202020204" pitchFamily="34" charset="0"/>
                <a:sym typeface="微软雅黑" panose="020B0503020204020204" pitchFamily="34" charset="-122"/>
              </a:rPr>
              <a:t>2020</a:t>
            </a:r>
          </a:p>
        </p:txBody>
      </p:sp>
      <p:sp>
        <p:nvSpPr>
          <p:cNvPr id="124" name="椭圆 123"/>
          <p:cNvSpPr/>
          <p:nvPr/>
        </p:nvSpPr>
        <p:spPr>
          <a:xfrm>
            <a:off x="9291851" y="5808233"/>
            <a:ext cx="98349" cy="983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ndParaRPr>
          </a:p>
        </p:txBody>
      </p:sp>
      <p:pic>
        <p:nvPicPr>
          <p:cNvPr id="14" name="图片 13"/>
          <p:cNvPicPr>
            <a:picLocks noChangeAspect="1"/>
          </p:cNvPicPr>
          <p:nvPr/>
        </p:nvPicPr>
        <p:blipFill>
          <a:blip r:embed="rId19"/>
          <a:stretch>
            <a:fillRect/>
          </a:stretch>
        </p:blipFill>
        <p:spPr>
          <a:xfrm>
            <a:off x="9554806" y="4676665"/>
            <a:ext cx="648064" cy="361064"/>
          </a:xfrm>
          <a:prstGeom prst="rect">
            <a:avLst/>
          </a:prstGeom>
        </p:spPr>
      </p:pic>
      <p:sp>
        <p:nvSpPr>
          <p:cNvPr id="16" name="矩形 15"/>
          <p:cNvSpPr/>
          <p:nvPr/>
        </p:nvSpPr>
        <p:spPr>
          <a:xfrm>
            <a:off x="9221106" y="5066693"/>
            <a:ext cx="1167418" cy="420573"/>
          </a:xfrm>
          <a:prstGeom prst="rect">
            <a:avLst/>
          </a:prstGeom>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Huawei OceanStor Pacific series</a:t>
            </a:r>
          </a:p>
        </p:txBody>
      </p:sp>
      <p:cxnSp>
        <p:nvCxnSpPr>
          <p:cNvPr id="21" name="直接连接符 20"/>
          <p:cNvCxnSpPr>
            <a:cxnSpLocks/>
          </p:cNvCxnSpPr>
          <p:nvPr/>
        </p:nvCxnSpPr>
        <p:spPr>
          <a:xfrm flipH="1" flipV="1">
            <a:off x="9341025" y="3793337"/>
            <a:ext cx="1" cy="2014896"/>
          </a:xfrm>
          <a:prstGeom prst="line">
            <a:avLst/>
          </a:prstGeom>
          <a:noFill/>
          <a:ln w="12700" cap="flat" cmpd="sng" algn="ctr">
            <a:solidFill>
              <a:schemeClr val="bg2">
                <a:lumMod val="75000"/>
              </a:schemeClr>
            </a:solidFill>
            <a:prstDash val="solid"/>
            <a:miter lim="800000"/>
          </a:ln>
          <a:effectLst/>
        </p:spPr>
      </p:cxnSp>
      <p:sp>
        <p:nvSpPr>
          <p:cNvPr id="102" name="矩形 101">
            <a:extLst>
              <a:ext uri="{FF2B5EF4-FFF2-40B4-BE49-F238E27FC236}">
                <a16:creationId xmlns:a16="http://schemas.microsoft.com/office/drawing/2014/main" id="{5C8FF613-B71A-435E-91D6-C4C728334438}"/>
              </a:ext>
            </a:extLst>
          </p:cNvPr>
          <p:cNvSpPr/>
          <p:nvPr/>
        </p:nvSpPr>
        <p:spPr>
          <a:xfrm>
            <a:off x="10600486" y="986610"/>
            <a:ext cx="534318" cy="313932"/>
          </a:xfrm>
          <a:prstGeom prst="rect">
            <a:avLst/>
          </a:prstGeom>
          <a:noFill/>
          <a:ln>
            <a:noFill/>
          </a:ln>
        </p:spPr>
        <p:txBody>
          <a:bodyPr wrap="square">
            <a:spAutoFit/>
          </a:bodyPr>
          <a:lstStyle/>
          <a:p>
            <a:pPr algn="ctr" defTabSz="913746">
              <a:lnSpc>
                <a:spcPct val="120000"/>
              </a:lnSpc>
              <a:spcAft>
                <a:spcPts val="200"/>
              </a:spcAft>
            </a:pPr>
            <a:r>
              <a:rPr lang="en-US" altLang="zh-CN" sz="1200" b="1" dirty="0">
                <a:solidFill>
                  <a:srgbClr val="1D1D1A"/>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2021</a:t>
            </a:r>
          </a:p>
        </p:txBody>
      </p:sp>
      <p:sp>
        <p:nvSpPr>
          <p:cNvPr id="104" name="Rectangle 7">
            <a:extLst>
              <a:ext uri="{FF2B5EF4-FFF2-40B4-BE49-F238E27FC236}">
                <a16:creationId xmlns:a16="http://schemas.microsoft.com/office/drawing/2014/main" id="{521A0F7C-CC06-4329-BC22-D550AB10A652}"/>
              </a:ext>
            </a:extLst>
          </p:cNvPr>
          <p:cNvSpPr>
            <a:spLocks noChangeArrowheads="1"/>
          </p:cNvSpPr>
          <p:nvPr/>
        </p:nvSpPr>
        <p:spPr bwMode="auto">
          <a:xfrm>
            <a:off x="10409056" y="1363334"/>
            <a:ext cx="1051107" cy="923330"/>
          </a:xfrm>
          <a:prstGeom prst="rect">
            <a:avLst/>
          </a:prstGeom>
          <a:noFill/>
          <a:ln w="38100" algn="ctr">
            <a:noFill/>
            <a:miter lim="800000"/>
            <a:headEnd/>
            <a:tailEnd/>
          </a:ln>
        </p:spPr>
        <p:txBody>
          <a:bodyPr wrap="square" lIns="0" tIns="0" rIns="0" bIns="0" anchor="ctr">
            <a:spAutoFit/>
          </a:bodyPr>
          <a:lstStyle/>
          <a:p>
            <a:pPr algn="ctr" defTabSz="1001910" fontAlgn="base">
              <a:spcBef>
                <a:spcPct val="0"/>
              </a:spcBef>
              <a:spcAft>
                <a:spcPts val="125"/>
              </a:spcAft>
              <a:buSzPct val="60000"/>
              <a:defRPr/>
            </a:pPr>
            <a:r>
              <a:rPr lang="en-US" altLang="zh-CN" sz="1200" dirty="0" err="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OceanProtect</a:t>
            </a:r>
            <a:r>
              <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 all-scenario data protection solution</a:t>
            </a:r>
            <a:endParaRPr lang="zh-CN" altLang="en-US"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14" name="椭圆 113">
            <a:extLst>
              <a:ext uri="{FF2B5EF4-FFF2-40B4-BE49-F238E27FC236}">
                <a16:creationId xmlns:a16="http://schemas.microsoft.com/office/drawing/2014/main" id="{FDCDAF15-539F-4161-852C-E52B9F1B4640}"/>
              </a:ext>
            </a:extLst>
          </p:cNvPr>
          <p:cNvSpPr/>
          <p:nvPr/>
        </p:nvSpPr>
        <p:spPr>
          <a:xfrm>
            <a:off x="10361764" y="902831"/>
            <a:ext cx="88119" cy="893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5" name="图片 124">
            <a:extLst>
              <a:ext uri="{FF2B5EF4-FFF2-40B4-BE49-F238E27FC236}">
                <a16:creationId xmlns:a16="http://schemas.microsoft.com/office/drawing/2014/main" id="{5F191CA5-BDA6-425A-9ECA-7540EB0CDC0C}"/>
              </a:ext>
            </a:extLst>
          </p:cNvPr>
          <p:cNvPicPr>
            <a:picLocks noChangeAspect="1"/>
          </p:cNvPicPr>
          <p:nvPr/>
        </p:nvPicPr>
        <p:blipFill>
          <a:blip r:embed="rId20"/>
          <a:stretch>
            <a:fillRect/>
          </a:stretch>
        </p:blipFill>
        <p:spPr>
          <a:xfrm>
            <a:off x="10428392" y="2549202"/>
            <a:ext cx="1023084" cy="787554"/>
          </a:xfrm>
          <a:prstGeom prst="rect">
            <a:avLst/>
          </a:prstGeom>
        </p:spPr>
      </p:pic>
      <p:sp>
        <p:nvSpPr>
          <p:cNvPr id="126" name="矩形 125">
            <a:extLst>
              <a:ext uri="{FF2B5EF4-FFF2-40B4-BE49-F238E27FC236}">
                <a16:creationId xmlns:a16="http://schemas.microsoft.com/office/drawing/2014/main" id="{BE5730C7-537C-4A1D-8BF3-35B78D31556B}"/>
              </a:ext>
            </a:extLst>
          </p:cNvPr>
          <p:cNvSpPr/>
          <p:nvPr/>
        </p:nvSpPr>
        <p:spPr>
          <a:xfrm>
            <a:off x="10683050" y="5896779"/>
            <a:ext cx="534318" cy="313932"/>
          </a:xfrm>
          <a:prstGeom prst="rect">
            <a:avLst/>
          </a:prstGeom>
          <a:noFill/>
          <a:ln>
            <a:noFill/>
          </a:ln>
        </p:spPr>
        <p:txBody>
          <a:bodyPr wrap="square">
            <a:spAutoFit/>
          </a:bodyPr>
          <a:lstStyle/>
          <a:p>
            <a:pPr algn="ctr" defTabSz="913746">
              <a:lnSpc>
                <a:spcPct val="120000"/>
              </a:lnSpc>
              <a:spcAft>
                <a:spcPts val="200"/>
              </a:spcAft>
            </a:pPr>
            <a:r>
              <a:rPr lang="en-US" altLang="zh-CN" sz="1200" b="1" dirty="0">
                <a:solidFill>
                  <a:srgbClr val="1D1D1A"/>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rPr>
              <a:t>2022</a:t>
            </a:r>
          </a:p>
        </p:txBody>
      </p:sp>
      <p:cxnSp>
        <p:nvCxnSpPr>
          <p:cNvPr id="127" name="直接连接符 126">
            <a:extLst>
              <a:ext uri="{FF2B5EF4-FFF2-40B4-BE49-F238E27FC236}">
                <a16:creationId xmlns:a16="http://schemas.microsoft.com/office/drawing/2014/main" id="{9B6A3B6C-5D5D-4403-9CF5-B09FFCA06B53}"/>
              </a:ext>
            </a:extLst>
          </p:cNvPr>
          <p:cNvCxnSpPr>
            <a:cxnSpLocks/>
          </p:cNvCxnSpPr>
          <p:nvPr/>
        </p:nvCxnSpPr>
        <p:spPr>
          <a:xfrm>
            <a:off x="10499940" y="3763045"/>
            <a:ext cx="0" cy="2332561"/>
          </a:xfrm>
          <a:prstGeom prst="line">
            <a:avLst/>
          </a:prstGeom>
          <a:noFill/>
          <a:ln w="12700" cap="flat" cmpd="sng" algn="ctr">
            <a:solidFill>
              <a:schemeClr val="bg2">
                <a:lumMod val="75000"/>
              </a:schemeClr>
            </a:solidFill>
            <a:prstDash val="solid"/>
            <a:miter lim="800000"/>
          </a:ln>
          <a:effectLst/>
        </p:spPr>
      </p:cxnSp>
      <p:sp>
        <p:nvSpPr>
          <p:cNvPr id="129" name="椭圆 128">
            <a:extLst>
              <a:ext uri="{FF2B5EF4-FFF2-40B4-BE49-F238E27FC236}">
                <a16:creationId xmlns:a16="http://schemas.microsoft.com/office/drawing/2014/main" id="{9A536DF4-56CA-40D2-ACBD-AD08BB52DE56}"/>
              </a:ext>
            </a:extLst>
          </p:cNvPr>
          <p:cNvSpPr/>
          <p:nvPr/>
        </p:nvSpPr>
        <p:spPr>
          <a:xfrm>
            <a:off x="10452787" y="6099953"/>
            <a:ext cx="88119" cy="893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0" name="组合 149">
            <a:extLst>
              <a:ext uri="{FF2B5EF4-FFF2-40B4-BE49-F238E27FC236}">
                <a16:creationId xmlns:a16="http://schemas.microsoft.com/office/drawing/2014/main" id="{77F5A8B6-3C82-432C-A357-74767A7D9864}"/>
              </a:ext>
            </a:extLst>
          </p:cNvPr>
          <p:cNvGrpSpPr/>
          <p:nvPr/>
        </p:nvGrpSpPr>
        <p:grpSpPr>
          <a:xfrm>
            <a:off x="10547265" y="3927080"/>
            <a:ext cx="922169" cy="676968"/>
            <a:chOff x="9439750" y="1537723"/>
            <a:chExt cx="1774601" cy="1302743"/>
          </a:xfrm>
        </p:grpSpPr>
        <p:pic>
          <p:nvPicPr>
            <p:cNvPr id="156" name="图片 155">
              <a:extLst>
                <a:ext uri="{FF2B5EF4-FFF2-40B4-BE49-F238E27FC236}">
                  <a16:creationId xmlns:a16="http://schemas.microsoft.com/office/drawing/2014/main" id="{A1AD2E49-91CE-46B0-A030-018D36B31D5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1755" r="15669"/>
            <a:stretch/>
          </p:blipFill>
          <p:spPr>
            <a:xfrm>
              <a:off x="9471520" y="1537723"/>
              <a:ext cx="1742831" cy="1302743"/>
            </a:xfrm>
            <a:prstGeom prst="rect">
              <a:avLst/>
            </a:prstGeom>
          </p:spPr>
        </p:pic>
        <p:grpSp>
          <p:nvGrpSpPr>
            <p:cNvPr id="161" name="成组">
              <a:extLst>
                <a:ext uri="{FF2B5EF4-FFF2-40B4-BE49-F238E27FC236}">
                  <a16:creationId xmlns:a16="http://schemas.microsoft.com/office/drawing/2014/main" id="{68404C4F-3127-4044-8A6F-7F262086FA0C}"/>
                </a:ext>
              </a:extLst>
            </p:cNvPr>
            <p:cNvGrpSpPr/>
            <p:nvPr/>
          </p:nvGrpSpPr>
          <p:grpSpPr>
            <a:xfrm>
              <a:off x="9439750" y="1888774"/>
              <a:ext cx="419205" cy="473119"/>
              <a:chOff x="380790" y="387730"/>
              <a:chExt cx="2441998" cy="2463922"/>
            </a:xfrm>
          </p:grpSpPr>
          <p:sp>
            <p:nvSpPr>
              <p:cNvPr id="162" name="矩形">
                <a:extLst>
                  <a:ext uri="{FF2B5EF4-FFF2-40B4-BE49-F238E27FC236}">
                    <a16:creationId xmlns:a16="http://schemas.microsoft.com/office/drawing/2014/main" id="{0829BD77-B04D-49FA-A675-DDFF09279DDC}"/>
                  </a:ext>
                </a:extLst>
              </p:cNvPr>
              <p:cNvSpPr/>
              <p:nvPr/>
            </p:nvSpPr>
            <p:spPr>
              <a:xfrm>
                <a:off x="380790" y="387730"/>
                <a:ext cx="2441998" cy="2463922"/>
              </a:xfrm>
              <a:prstGeom prst="rect">
                <a:avLst/>
              </a:prstGeom>
              <a:gradFill flip="none" rotWithShape="1">
                <a:gsLst>
                  <a:gs pos="40469">
                    <a:srgbClr val="3E3D3E"/>
                  </a:gs>
                  <a:gs pos="76437">
                    <a:srgbClr val="565656"/>
                  </a:gs>
                  <a:gs pos="100000">
                    <a:srgbClr val="6E6E6E"/>
                  </a:gs>
                </a:gsLst>
                <a:path path="shape">
                  <a:fillToRect l="-37827" t="129036" r="137827" b="-29036"/>
                </a:path>
              </a:gradFill>
              <a:ln w="3175" cap="flat">
                <a:noFill/>
                <a:miter lim="400000"/>
              </a:ln>
              <a:effectLst/>
            </p:spPr>
            <p:txBody>
              <a:bodyPr wrap="square" lIns="25399" tIns="25399" rIns="25399" bIns="25399" numCol="1" anchor="ctr">
                <a:noAutofit/>
              </a:bodyPr>
              <a:lstStyle/>
              <a:p>
                <a:pPr algn="ctr" defTabSz="412750" hangingPunct="0">
                  <a:defRPr sz="2200" b="0">
                    <a:latin typeface="+mn-lt"/>
                    <a:ea typeface="+mn-ea"/>
                    <a:cs typeface="+mn-cs"/>
                    <a:sym typeface="Helvetica Neue Medium"/>
                  </a:defRPr>
                </a:pPr>
                <a:endParaRPr sz="1200" kern="0">
                  <a:solidFill>
                    <a:srgbClr val="1D1D1A"/>
                  </a:solidFill>
                  <a:latin typeface="Arial" pitchFamily="34" charset="0"/>
                  <a:ea typeface="微软雅黑" pitchFamily="34" charset="-122"/>
                  <a:sym typeface="Helvetica Neue Medium"/>
                </a:endParaRPr>
              </a:p>
            </p:txBody>
          </p:sp>
          <p:pic>
            <p:nvPicPr>
              <p:cNvPr id="163" name="image12.png" descr="image12.png">
                <a:extLst>
                  <a:ext uri="{FF2B5EF4-FFF2-40B4-BE49-F238E27FC236}">
                    <a16:creationId xmlns:a16="http://schemas.microsoft.com/office/drawing/2014/main" id="{AA098807-5596-4AB8-B67C-7FA903AA6918}"/>
                  </a:ext>
                </a:extLst>
              </p:cNvPr>
              <p:cNvPicPr>
                <a:picLocks noChangeAspect="1"/>
              </p:cNvPicPr>
              <p:nvPr/>
            </p:nvPicPr>
            <p:blipFill>
              <a:blip r:embed="rId12" cstate="screen">
                <a:extLst>
                  <a:ext uri="{28A0092B-C50C-407E-A947-70E740481C1C}">
                    <a14:useLocalDpi xmlns:a14="http://schemas.microsoft.com/office/drawing/2010/main"/>
                  </a:ext>
                </a:extLst>
              </a:blip>
              <a:srcRect l="6085" r="6085"/>
              <a:stretch>
                <a:fillRect/>
              </a:stretch>
            </p:blipFill>
            <p:spPr>
              <a:xfrm>
                <a:off x="747537" y="881261"/>
                <a:ext cx="1929317" cy="1464463"/>
              </a:xfrm>
              <a:prstGeom prst="rect">
                <a:avLst/>
              </a:prstGeom>
              <a:ln w="3175" cap="flat">
                <a:noFill/>
                <a:miter lim="400000"/>
              </a:ln>
              <a:effectLst/>
            </p:spPr>
          </p:pic>
        </p:grpSp>
      </p:grpSp>
      <p:sp>
        <p:nvSpPr>
          <p:cNvPr id="164" name="矩形 163">
            <a:extLst>
              <a:ext uri="{FF2B5EF4-FFF2-40B4-BE49-F238E27FC236}">
                <a16:creationId xmlns:a16="http://schemas.microsoft.com/office/drawing/2014/main" id="{FB20823F-C74D-4A6C-ADB5-67D16C677F43}"/>
              </a:ext>
            </a:extLst>
          </p:cNvPr>
          <p:cNvSpPr/>
          <p:nvPr/>
        </p:nvSpPr>
        <p:spPr>
          <a:xfrm>
            <a:off x="10508444" y="4653929"/>
            <a:ext cx="951720" cy="120032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New-gen hybrid flash storage OceanStor 6.</a:t>
            </a:r>
            <a:r>
              <a:rPr lang="en-US" altLang="zh-CN" sz="1200" i="1" dirty="0">
                <a:latin typeface="Huawei Sans" panose="020C0503030203020204" pitchFamily="34" charset="0"/>
                <a:ea typeface="方正兰亭黑简体" panose="02000000000000000000" pitchFamily="2" charset="-122"/>
                <a:sym typeface="Huawei Sans" panose="020C0503030203020204" pitchFamily="34" charset="0"/>
              </a:rPr>
              <a:t>x</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5" name="直接连接符 164">
            <a:extLst>
              <a:ext uri="{FF2B5EF4-FFF2-40B4-BE49-F238E27FC236}">
                <a16:creationId xmlns:a16="http://schemas.microsoft.com/office/drawing/2014/main" id="{2E17352E-7B3F-4815-9221-31517E3FE9D6}"/>
              </a:ext>
            </a:extLst>
          </p:cNvPr>
          <p:cNvCxnSpPr>
            <a:cxnSpLocks/>
          </p:cNvCxnSpPr>
          <p:nvPr/>
        </p:nvCxnSpPr>
        <p:spPr>
          <a:xfrm>
            <a:off x="10399888" y="968802"/>
            <a:ext cx="2687" cy="2498823"/>
          </a:xfrm>
          <a:prstGeom prst="line">
            <a:avLst/>
          </a:prstGeom>
          <a:noFill/>
          <a:ln w="12700" cap="flat" cmpd="sng" algn="ctr">
            <a:solidFill>
              <a:schemeClr val="bg2">
                <a:lumMod val="75000"/>
              </a:schemeClr>
            </a:solidFill>
            <a:prstDash val="solid"/>
            <a:miter lim="800000"/>
          </a:ln>
          <a:effectLst/>
        </p:spPr>
      </p:cxnSp>
    </p:spTree>
    <p:extLst>
      <p:ext uri="{BB962C8B-B14F-4D97-AF65-F5344CB8AC3E}">
        <p14:creationId xmlns:p14="http://schemas.microsoft.com/office/powerpoint/2010/main" val="644931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600" dirty="0"/>
              <a:t>(Choose </a:t>
            </a:r>
            <a:r>
              <a:rPr lang="en-US" altLang="zh-CN" sz="1600" dirty="0"/>
              <a:t>multiple options</a:t>
            </a:r>
            <a:r>
              <a:rPr lang="en-US" sz="1600" dirty="0"/>
              <a:t>) Which of the following are data types?</a:t>
            </a:r>
          </a:p>
          <a:p>
            <a:pPr lvl="1"/>
            <a:r>
              <a:rPr lang="en-US" sz="1400" dirty="0"/>
              <a:t>Structured data</a:t>
            </a:r>
          </a:p>
          <a:p>
            <a:pPr lvl="1"/>
            <a:r>
              <a:rPr lang="en-US" sz="1400" dirty="0"/>
              <a:t>Semi-structured data</a:t>
            </a:r>
          </a:p>
          <a:p>
            <a:pPr lvl="1"/>
            <a:r>
              <a:rPr lang="en-US" sz="1400" dirty="0"/>
              <a:t>Unstructured data</a:t>
            </a:r>
          </a:p>
          <a:p>
            <a:pPr lvl="1"/>
            <a:r>
              <a:rPr lang="en-US" sz="1400" dirty="0"/>
              <a:t>Massive amounts of data</a:t>
            </a:r>
          </a:p>
          <a:p>
            <a:r>
              <a:rPr lang="en-US" sz="1600" dirty="0"/>
              <a:t>(</a:t>
            </a:r>
            <a:r>
              <a:rPr lang="en-US" altLang="zh-CN" sz="1600" dirty="0"/>
              <a:t>Choose multiple options</a:t>
            </a:r>
            <a:r>
              <a:rPr lang="en-US" sz="1600" dirty="0"/>
              <a:t>) Which of the following statements about storage are correct?</a:t>
            </a:r>
          </a:p>
          <a:p>
            <a:pPr lvl="1"/>
            <a:r>
              <a:rPr lang="en-US" sz="1400" dirty="0"/>
              <a:t>Storage refers to disks.</a:t>
            </a:r>
          </a:p>
          <a:p>
            <a:pPr lvl="1"/>
            <a:r>
              <a:rPr lang="en-US" sz="1400" dirty="0"/>
              <a:t>A storage system consists of storage hardware, software, and solutions.</a:t>
            </a:r>
          </a:p>
          <a:p>
            <a:pPr lvl="1"/>
            <a:r>
              <a:rPr lang="en-US" sz="1400" dirty="0"/>
              <a:t>Storage types include block storage, file storage, and object storage.</a:t>
            </a:r>
          </a:p>
          <a:p>
            <a:pPr lvl="1"/>
            <a:r>
              <a:rPr lang="en-US" sz="1400" dirty="0"/>
              <a:t>File storage is used to store data of data applications.</a:t>
            </a:r>
          </a:p>
        </p:txBody>
      </p:sp>
    </p:spTree>
    <p:extLst>
      <p:ext uri="{BB962C8B-B14F-4D97-AF65-F5344CB8AC3E}">
        <p14:creationId xmlns:p14="http://schemas.microsoft.com/office/powerpoint/2010/main" val="3492073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3"/>
            </a:pPr>
            <a:r>
              <a:rPr lang="en-US" sz="1600" dirty="0"/>
              <a:t>(</a:t>
            </a:r>
            <a:r>
              <a:rPr lang="en-US" altLang="zh-CN" sz="1600" dirty="0"/>
              <a:t>Choose multiple options</a:t>
            </a:r>
            <a:r>
              <a:rPr lang="en-US" sz="1600" dirty="0"/>
              <a:t>) </a:t>
            </a:r>
            <a:r>
              <a:rPr lang="en-US" altLang="zh-CN" sz="1600" dirty="0"/>
              <a:t>Which of the following</a:t>
            </a:r>
            <a:r>
              <a:rPr lang="en-US" sz="1600" dirty="0"/>
              <a:t> are characteristics of cloud storage?</a:t>
            </a:r>
          </a:p>
          <a:p>
            <a:pPr lvl="1"/>
            <a:r>
              <a:rPr lang="en-US" sz="1400" dirty="0"/>
              <a:t>Convergence</a:t>
            </a:r>
          </a:p>
          <a:p>
            <a:pPr lvl="1"/>
            <a:r>
              <a:rPr lang="en-US" sz="1400" dirty="0"/>
              <a:t>Open</a:t>
            </a:r>
          </a:p>
          <a:p>
            <a:pPr lvl="1"/>
            <a:r>
              <a:rPr lang="en-US" sz="1400" dirty="0"/>
              <a:t>Elasticity</a:t>
            </a:r>
          </a:p>
          <a:p>
            <a:pPr lvl="1"/>
            <a:r>
              <a:rPr lang="en-US" sz="1400" dirty="0"/>
              <a:t>Scale-up</a:t>
            </a:r>
          </a:p>
          <a:p>
            <a:pPr>
              <a:buAutoNum type="arabicPeriod" startAt="3"/>
            </a:pPr>
            <a:r>
              <a:rPr lang="en-US" sz="1600" dirty="0"/>
              <a:t>(</a:t>
            </a:r>
            <a:r>
              <a:rPr lang="en-US" altLang="zh-CN" sz="1600" dirty="0"/>
              <a:t>Choose multiple options</a:t>
            </a:r>
            <a:r>
              <a:rPr lang="en-US" sz="1600" dirty="0"/>
              <a:t>) Which of the following are the objectives of integrating AI into storage?</a:t>
            </a:r>
          </a:p>
          <a:p>
            <a:pPr lvl="1"/>
            <a:r>
              <a:rPr lang="en-US" sz="1400" dirty="0"/>
              <a:t>Simple</a:t>
            </a:r>
          </a:p>
          <a:p>
            <a:pPr lvl="1"/>
            <a:r>
              <a:rPr lang="en-US" sz="1400" dirty="0"/>
              <a:t>Efficient</a:t>
            </a:r>
          </a:p>
          <a:p>
            <a:pPr lvl="1"/>
            <a:r>
              <a:rPr lang="en-US" sz="1400" dirty="0"/>
              <a:t>High power consumption</a:t>
            </a:r>
          </a:p>
          <a:p>
            <a:pPr lvl="1"/>
            <a:r>
              <a:rPr lang="en-US" sz="1400" dirty="0"/>
              <a:t>Easy to use</a:t>
            </a:r>
          </a:p>
        </p:txBody>
      </p:sp>
    </p:spTree>
    <p:extLst>
      <p:ext uri="{BB962C8B-B14F-4D97-AF65-F5344CB8AC3E}">
        <p14:creationId xmlns:p14="http://schemas.microsoft.com/office/powerpoint/2010/main" val="3696329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01676" y="2220010"/>
            <a:ext cx="8788648" cy="2720958"/>
            <a:chOff x="2154055" y="2220010"/>
            <a:chExt cx="7883891" cy="2440846"/>
          </a:xfrm>
        </p:grpSpPr>
        <p:sp>
          <p:nvSpPr>
            <p:cNvPr id="5" name="矩形 4"/>
            <p:cNvSpPr/>
            <p:nvPr/>
          </p:nvSpPr>
          <p:spPr>
            <a:xfrm rot="16200000">
              <a:off x="3073622" y="2185035"/>
              <a:ext cx="561926" cy="240105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Trend of Storage Technologies</a:t>
              </a:r>
            </a:p>
          </p:txBody>
        </p:sp>
        <p:sp>
          <p:nvSpPr>
            <p:cNvPr id="6" name="矩形 5"/>
            <p:cNvSpPr/>
            <p:nvPr/>
          </p:nvSpPr>
          <p:spPr>
            <a:xfrm>
              <a:off x="7810012" y="2891673"/>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Architecture</a:t>
              </a:r>
            </a:p>
          </p:txBody>
        </p:sp>
        <p:sp>
          <p:nvSpPr>
            <p:cNvPr id="7" name="矩形 6"/>
            <p:cNvSpPr/>
            <p:nvPr/>
          </p:nvSpPr>
          <p:spPr>
            <a:xfrm>
              <a:off x="7810012" y="3540469"/>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Media</a:t>
              </a:r>
            </a:p>
          </p:txBody>
        </p:sp>
        <p:sp>
          <p:nvSpPr>
            <p:cNvPr id="8" name="矩形 7"/>
            <p:cNvSpPr/>
            <p:nvPr/>
          </p:nvSpPr>
          <p:spPr>
            <a:xfrm>
              <a:off x="7810011" y="4189265"/>
              <a:ext cx="2227934"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Interface Protocols</a:t>
              </a:r>
            </a:p>
          </p:txBody>
        </p:sp>
        <p:sp>
          <p:nvSpPr>
            <p:cNvPr id="9" name="矩形 8"/>
            <p:cNvSpPr/>
            <p:nvPr/>
          </p:nvSpPr>
          <p:spPr>
            <a:xfrm>
              <a:off x="5020100" y="2220010"/>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and Information</a:t>
              </a:r>
            </a:p>
          </p:txBody>
        </p:sp>
        <p:sp>
          <p:nvSpPr>
            <p:cNvPr id="10" name="矩形 9"/>
            <p:cNvSpPr/>
            <p:nvPr/>
          </p:nvSpPr>
          <p:spPr>
            <a:xfrm>
              <a:off x="5020100" y="2868806"/>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Storage</a:t>
              </a:r>
            </a:p>
          </p:txBody>
        </p:sp>
        <p:sp>
          <p:nvSpPr>
            <p:cNvPr id="11" name="矩形 10"/>
            <p:cNvSpPr/>
            <p:nvPr/>
          </p:nvSpPr>
          <p:spPr>
            <a:xfrm>
              <a:off x="5020100" y="3540469"/>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Technologies</a:t>
              </a:r>
            </a:p>
          </p:txBody>
        </p:sp>
        <p:sp>
          <p:nvSpPr>
            <p:cNvPr id="12" name="矩形 11"/>
            <p:cNvSpPr/>
            <p:nvPr/>
          </p:nvSpPr>
          <p:spPr>
            <a:xfrm>
              <a:off x="5020100" y="4166398"/>
              <a:ext cx="2324925" cy="47159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Products</a:t>
              </a:r>
            </a:p>
          </p:txBody>
        </p:sp>
        <p:cxnSp>
          <p:nvCxnSpPr>
            <p:cNvPr id="13" name="肘形连接符 12"/>
            <p:cNvCxnSpPr>
              <a:stCxn id="5" idx="2"/>
              <a:endCxn id="9" idx="1"/>
            </p:cNvCxnSpPr>
            <p:nvPr/>
          </p:nvCxnSpPr>
          <p:spPr>
            <a:xfrm flipV="1">
              <a:off x="4555115" y="2455806"/>
              <a:ext cx="464985" cy="929758"/>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5" idx="2"/>
              <a:endCxn id="10" idx="1"/>
            </p:cNvCxnSpPr>
            <p:nvPr/>
          </p:nvCxnSpPr>
          <p:spPr>
            <a:xfrm flipV="1">
              <a:off x="4555115" y="3104602"/>
              <a:ext cx="464985" cy="280962"/>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5" idx="2"/>
              <a:endCxn id="11" idx="1"/>
            </p:cNvCxnSpPr>
            <p:nvPr/>
          </p:nvCxnSpPr>
          <p:spPr>
            <a:xfrm>
              <a:off x="4555115" y="3385564"/>
              <a:ext cx="464985" cy="390701"/>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5" idx="2"/>
              <a:endCxn id="12" idx="1"/>
            </p:cNvCxnSpPr>
            <p:nvPr/>
          </p:nvCxnSpPr>
          <p:spPr>
            <a:xfrm>
              <a:off x="4555115" y="3385564"/>
              <a:ext cx="464985" cy="1016630"/>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1" idx="3"/>
              <a:endCxn id="6" idx="1"/>
            </p:cNvCxnSpPr>
            <p:nvPr/>
          </p:nvCxnSpPr>
          <p:spPr>
            <a:xfrm flipV="1">
              <a:off x="7345025" y="3127469"/>
              <a:ext cx="464987" cy="648796"/>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3"/>
              <a:endCxn id="8" idx="1"/>
            </p:cNvCxnSpPr>
            <p:nvPr/>
          </p:nvCxnSpPr>
          <p:spPr>
            <a:xfrm>
              <a:off x="7345025" y="3776265"/>
              <a:ext cx="464986" cy="648796"/>
            </a:xfrm>
            <a:prstGeom prst="bentConnector3">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3"/>
              <a:endCxn id="7" idx="1"/>
            </p:cNvCxnSpPr>
            <p:nvPr/>
          </p:nvCxnSpPr>
          <p:spPr>
            <a:xfrm>
              <a:off x="7345025" y="3776265"/>
              <a:ext cx="464987"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240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b="1" dirty="0">
                <a:sym typeface="Huawei Sans" panose="020C0503030203020204" pitchFamily="34" charset="0"/>
              </a:rPr>
              <a:t>Data and Information</a:t>
            </a:r>
          </a:p>
          <a:p>
            <a:r>
              <a:rPr lang="en-US" dirty="0">
                <a:solidFill>
                  <a:schemeClr val="bg1">
                    <a:lumMod val="50000"/>
                  </a:schemeClr>
                </a:solidFill>
                <a:sym typeface="Huawei Sans" panose="020C0503030203020204" pitchFamily="34" charset="0"/>
              </a:rPr>
              <a:t>Data Storage</a:t>
            </a:r>
          </a:p>
          <a:p>
            <a:r>
              <a:rPr lang="en-US" dirty="0">
                <a:solidFill>
                  <a:schemeClr val="bg1">
                    <a:lumMod val="50000"/>
                  </a:schemeClr>
                </a:solidFill>
                <a:sym typeface="Huawei Sans" panose="020C0503030203020204" pitchFamily="34" charset="0"/>
              </a:rPr>
              <a:t>Development of Storage Technologies</a:t>
            </a:r>
          </a:p>
          <a:p>
            <a:r>
              <a:rPr lang="en-US" dirty="0">
                <a:solidFill>
                  <a:schemeClr val="bg1">
                    <a:lumMod val="50000"/>
                  </a:schemeClr>
                </a:solidFill>
                <a:sym typeface="Huawei Sans" panose="020C0503030203020204" pitchFamily="34" charset="0"/>
              </a:rPr>
              <a:t>Development Trend of Storage Products</a:t>
            </a:r>
          </a:p>
        </p:txBody>
      </p:sp>
    </p:spTree>
    <p:extLst>
      <p:ext uri="{BB962C8B-B14F-4D97-AF65-F5344CB8AC3E}">
        <p14:creationId xmlns:p14="http://schemas.microsoft.com/office/powerpoint/2010/main" val="3013180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19175" y="1844674"/>
            <a:ext cx="10153650" cy="4309545"/>
          </a:xfrm>
        </p:spPr>
        <p:txBody>
          <a:bodyPr/>
          <a:lstStyle/>
          <a:p>
            <a:r>
              <a:rPr lang="en-US" altLang="zh-CN" dirty="0"/>
              <a:t>Huawei official websites</a:t>
            </a:r>
          </a:p>
          <a:p>
            <a:pPr lvl="1"/>
            <a:r>
              <a:rPr lang="en-US" altLang="zh-CN" dirty="0"/>
              <a:t>Enterprise business: </a:t>
            </a:r>
            <a:r>
              <a:rPr lang="en-US" altLang="zh-CN" dirty="0">
                <a:hlinkClick r:id="rId3"/>
              </a:rPr>
              <a:t>https://e.huawei.com/en/</a:t>
            </a:r>
            <a:endParaRPr lang="en-US" altLang="zh-CN" dirty="0"/>
          </a:p>
          <a:p>
            <a:pPr lvl="1"/>
            <a:r>
              <a:rPr lang="en-US" altLang="zh-CN" dirty="0"/>
              <a:t>Technical support: </a:t>
            </a:r>
            <a:r>
              <a:rPr lang="en-US" altLang="zh-CN" dirty="0">
                <a:hlinkClick r:id="rId4"/>
              </a:rPr>
              <a:t>https://support.huawei.com/enterprise/en/index.html</a:t>
            </a:r>
            <a:r>
              <a:rPr lang="en-US" altLang="zh-CN" dirty="0"/>
              <a:t> </a:t>
            </a:r>
          </a:p>
          <a:p>
            <a:pPr lvl="1"/>
            <a:r>
              <a:rPr lang="en-US" altLang="zh-CN" dirty="0"/>
              <a:t>Online learning: </a:t>
            </a:r>
            <a:r>
              <a:rPr lang="en-US" altLang="zh-CN" dirty="0">
                <a:hlinkClick r:id="rId5"/>
              </a:rPr>
              <a:t>https://www.huawei.com/en/learning</a:t>
            </a:r>
            <a:endParaRPr lang="en-US" altLang="zh-CN" dirty="0"/>
          </a:p>
          <a:p>
            <a:r>
              <a:rPr lang="en-US" altLang="zh-CN" dirty="0"/>
              <a:t>Popular tools</a:t>
            </a:r>
          </a:p>
          <a:p>
            <a:pPr lvl="1"/>
            <a:r>
              <a:rPr lang="en-US" altLang="zh-CN" dirty="0" err="1"/>
              <a:t>HedEx</a:t>
            </a:r>
            <a:r>
              <a:rPr lang="en-US" altLang="zh-CN" dirty="0"/>
              <a:t> Lite</a:t>
            </a:r>
          </a:p>
          <a:p>
            <a:pPr lvl="1"/>
            <a:r>
              <a:rPr lang="en-US" altLang="zh-CN" dirty="0"/>
              <a:t>Network Document Tool Center</a:t>
            </a:r>
          </a:p>
          <a:p>
            <a:pPr lvl="1"/>
            <a:r>
              <a:rPr lang="en-US" altLang="zh-CN" dirty="0"/>
              <a:t>Information Query Assistant</a:t>
            </a:r>
          </a:p>
        </p:txBody>
      </p:sp>
    </p:spTree>
    <p:extLst>
      <p:ext uri="{BB962C8B-B14F-4D97-AF65-F5344CB8AC3E}">
        <p14:creationId xmlns:p14="http://schemas.microsoft.com/office/powerpoint/2010/main" val="2624246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71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Data</a:t>
            </a:r>
          </a:p>
        </p:txBody>
      </p:sp>
      <p:sp>
        <p:nvSpPr>
          <p:cNvPr id="3" name="文本占位符 2"/>
          <p:cNvSpPr>
            <a:spLocks noGrp="1"/>
          </p:cNvSpPr>
          <p:nvPr>
            <p:ph type="body" sz="quarter" idx="10"/>
          </p:nvPr>
        </p:nvSpPr>
        <p:spPr/>
        <p:txBody>
          <a:bodyPr/>
          <a:lstStyle/>
          <a:p>
            <a:pPr lvl="0"/>
            <a:r>
              <a:rPr lang="en-US" altLang="zh-CN" dirty="0"/>
              <a:t>SNIA (Storage Networking Industry Association) defines data as the digital representation of anything in any form.</a:t>
            </a:r>
            <a:endParaRPr lang="en-US" altLang="zh-CN" dirty="0">
              <a:sym typeface="Huawei Sans" panose="020C0503030203020204" pitchFamily="34" charset="0"/>
            </a:endParaRPr>
          </a:p>
          <a:p>
            <a:endParaRPr lang="en-US" altLang="zh-CN" dirty="0">
              <a:sym typeface="Huawei Sans" panose="020C0503030203020204" pitchFamily="34" charset="0"/>
            </a:endParaRPr>
          </a:p>
        </p:txBody>
      </p:sp>
      <p:grpSp>
        <p:nvGrpSpPr>
          <p:cNvPr id="4" name="组合 3"/>
          <p:cNvGrpSpPr/>
          <p:nvPr/>
        </p:nvGrpSpPr>
        <p:grpSpPr>
          <a:xfrm>
            <a:off x="2675793" y="2028304"/>
            <a:ext cx="7556861" cy="3742632"/>
            <a:chOff x="2247539" y="2231504"/>
            <a:chExt cx="7734661" cy="3830690"/>
          </a:xfrm>
        </p:grpSpPr>
        <p:sp>
          <p:nvSpPr>
            <p:cNvPr id="23" name="文本框 22"/>
            <p:cNvSpPr txBox="1"/>
            <p:nvPr/>
          </p:nvSpPr>
          <p:spPr>
            <a:xfrm>
              <a:off x="3761638" y="5227764"/>
              <a:ext cx="877163" cy="369332"/>
            </a:xfrm>
            <a:prstGeom prst="rect">
              <a:avLst/>
            </a:prstGeom>
            <a:noFill/>
          </p:spPr>
          <p:txBody>
            <a:bodyPr wrap="square" rtlCol="0">
              <a:noAutofit/>
            </a:bodyPr>
            <a:lstStyle/>
            <a:p>
              <a:pPr fontAlgn="ctr"/>
              <a:r>
                <a:rPr lang="en-US" dirty="0" err="1">
                  <a:latin typeface="Huawei Sans" panose="020C0503030203020204" pitchFamily="34" charset="0"/>
                </a:rPr>
                <a:t>Ebook</a:t>
              </a:r>
              <a:endParaRPr lang="en-US" dirty="0">
                <a:latin typeface="Huawei Sans" panose="020C0503030203020204" pitchFamily="34" charset="0"/>
              </a:endParaRPr>
            </a:p>
          </p:txBody>
        </p:sp>
        <p:sp>
          <p:nvSpPr>
            <p:cNvPr id="21" name="文本框 20"/>
            <p:cNvSpPr txBox="1"/>
            <p:nvPr/>
          </p:nvSpPr>
          <p:spPr>
            <a:xfrm>
              <a:off x="3761638" y="4356349"/>
              <a:ext cx="1720367" cy="369332"/>
            </a:xfrm>
            <a:prstGeom prst="rect">
              <a:avLst/>
            </a:prstGeom>
            <a:noFill/>
          </p:spPr>
          <p:txBody>
            <a:bodyPr wrap="square" rtlCol="0">
              <a:noAutofit/>
            </a:bodyPr>
            <a:lstStyle/>
            <a:p>
              <a:pPr fontAlgn="ctr"/>
              <a:r>
                <a:rPr lang="en-US" dirty="0">
                  <a:latin typeface="Huawei Sans" panose="020C0503030203020204" pitchFamily="34" charset="0"/>
                </a:rPr>
                <a:t>Digital video</a:t>
              </a:r>
            </a:p>
          </p:txBody>
        </p:sp>
        <p:sp>
          <p:nvSpPr>
            <p:cNvPr id="12" name="文本框 11"/>
            <p:cNvSpPr txBox="1"/>
            <p:nvPr/>
          </p:nvSpPr>
          <p:spPr>
            <a:xfrm>
              <a:off x="3761638" y="2613517"/>
              <a:ext cx="1107996" cy="369332"/>
            </a:xfrm>
            <a:prstGeom prst="rect">
              <a:avLst/>
            </a:prstGeom>
            <a:noFill/>
          </p:spPr>
          <p:txBody>
            <a:bodyPr wrap="square" rtlCol="0">
              <a:noAutofit/>
            </a:bodyPr>
            <a:lstStyle/>
            <a:p>
              <a:pPr fontAlgn="ctr"/>
              <a:r>
                <a:rPr lang="en-US" dirty="0">
                  <a:latin typeface="Huawei Sans" panose="020C0503030203020204" pitchFamily="34" charset="0"/>
                </a:rPr>
                <a:t>Email</a:t>
              </a:r>
            </a:p>
          </p:txBody>
        </p:sp>
        <p:sp>
          <p:nvSpPr>
            <p:cNvPr id="13" name="文本框 12"/>
            <p:cNvSpPr txBox="1"/>
            <p:nvPr/>
          </p:nvSpPr>
          <p:spPr>
            <a:xfrm>
              <a:off x="3761638" y="3484933"/>
              <a:ext cx="1720367" cy="369332"/>
            </a:xfrm>
            <a:prstGeom prst="rect">
              <a:avLst/>
            </a:prstGeom>
            <a:noFill/>
          </p:spPr>
          <p:txBody>
            <a:bodyPr wrap="square" rtlCol="0">
              <a:noAutofit/>
            </a:bodyPr>
            <a:lstStyle/>
            <a:p>
              <a:pPr fontAlgn="ctr"/>
              <a:r>
                <a:rPr lang="en-US" dirty="0">
                  <a:latin typeface="Huawei Sans" panose="020C0503030203020204" pitchFamily="34" charset="0"/>
                </a:rPr>
                <a:t>Digital music</a:t>
              </a:r>
            </a:p>
          </p:txBody>
        </p:sp>
        <p:grpSp>
          <p:nvGrpSpPr>
            <p:cNvPr id="18" name="组合 17"/>
            <p:cNvGrpSpPr/>
            <p:nvPr/>
          </p:nvGrpSpPr>
          <p:grpSpPr>
            <a:xfrm>
              <a:off x="2247539" y="2231504"/>
              <a:ext cx="7734661" cy="3830690"/>
              <a:chOff x="2552339" y="2363584"/>
              <a:chExt cx="7734661" cy="3830690"/>
            </a:xfrm>
          </p:grpSpPr>
          <p:sp>
            <p:nvSpPr>
              <p:cNvPr id="19" name="Freeform 398"/>
              <p:cNvSpPr>
                <a:spLocks noEditPoints="1"/>
              </p:cNvSpPr>
              <p:nvPr/>
            </p:nvSpPr>
            <p:spPr bwMode="auto">
              <a:xfrm>
                <a:off x="2552339" y="2766571"/>
                <a:ext cx="959899" cy="677576"/>
              </a:xfrm>
              <a:custGeom>
                <a:avLst/>
                <a:gdLst>
                  <a:gd name="T0" fmla="*/ 62 w 170"/>
                  <a:gd name="T1" fmla="*/ 61 h 120"/>
                  <a:gd name="T2" fmla="*/ 62 w 170"/>
                  <a:gd name="T3" fmla="*/ 61 h 120"/>
                  <a:gd name="T4" fmla="*/ 51 w 170"/>
                  <a:gd name="T5" fmla="*/ 59 h 120"/>
                  <a:gd name="T6" fmla="*/ 3 w 170"/>
                  <a:gd name="T7" fmla="*/ 52 h 120"/>
                  <a:gd name="T8" fmla="*/ 99 w 170"/>
                  <a:gd name="T9" fmla="*/ 15 h 120"/>
                  <a:gd name="T10" fmla="*/ 170 w 170"/>
                  <a:gd name="T11" fmla="*/ 0 h 120"/>
                  <a:gd name="T12" fmla="*/ 121 w 170"/>
                  <a:gd name="T13" fmla="*/ 26 h 120"/>
                  <a:gd name="T14" fmla="*/ 119 w 170"/>
                  <a:gd name="T15" fmla="*/ 20 h 120"/>
                  <a:gd name="T16" fmla="*/ 170 w 170"/>
                  <a:gd name="T17" fmla="*/ 50 h 120"/>
                  <a:gd name="T18" fmla="*/ 137 w 170"/>
                  <a:gd name="T19" fmla="*/ 68 h 120"/>
                  <a:gd name="T20" fmla="*/ 135 w 170"/>
                  <a:gd name="T21" fmla="*/ 63 h 120"/>
                  <a:gd name="T22" fmla="*/ 132 w 170"/>
                  <a:gd name="T23" fmla="*/ 55 h 120"/>
                  <a:gd name="T24" fmla="*/ 170 w 170"/>
                  <a:gd name="T25" fmla="*/ 33 h 120"/>
                  <a:gd name="T26" fmla="*/ 130 w 170"/>
                  <a:gd name="T27" fmla="*/ 48 h 120"/>
                  <a:gd name="T28" fmla="*/ 126 w 170"/>
                  <a:gd name="T29" fmla="*/ 41 h 120"/>
                  <a:gd name="T30" fmla="*/ 170 w 170"/>
                  <a:gd name="T31" fmla="*/ 17 h 120"/>
                  <a:gd name="T32" fmla="*/ 124 w 170"/>
                  <a:gd name="T33" fmla="*/ 33 h 120"/>
                  <a:gd name="T34" fmla="*/ 106 w 170"/>
                  <a:gd name="T35" fmla="*/ 19 h 120"/>
                  <a:gd name="T36" fmla="*/ 68 w 170"/>
                  <a:gd name="T37" fmla="*/ 66 h 120"/>
                  <a:gd name="T38" fmla="*/ 62 w 170"/>
                  <a:gd name="T39" fmla="*/ 68 h 120"/>
                  <a:gd name="T40" fmla="*/ 0 w 170"/>
                  <a:gd name="T41" fmla="*/ 57 h 120"/>
                  <a:gd name="T42" fmla="*/ 20 w 170"/>
                  <a:gd name="T43" fmla="*/ 112 h 120"/>
                  <a:gd name="T44" fmla="*/ 22 w 170"/>
                  <a:gd name="T45" fmla="*/ 116 h 120"/>
                  <a:gd name="T46" fmla="*/ 36 w 170"/>
                  <a:gd name="T47" fmla="*/ 87 h 120"/>
                  <a:gd name="T48" fmla="*/ 40 w 170"/>
                  <a:gd name="T49" fmla="*/ 85 h 120"/>
                  <a:gd name="T50" fmla="*/ 40 w 170"/>
                  <a:gd name="T51" fmla="*/ 85 h 120"/>
                  <a:gd name="T52" fmla="*/ 42 w 170"/>
                  <a:gd name="T53" fmla="*/ 90 h 120"/>
                  <a:gd name="T54" fmla="*/ 29 w 170"/>
                  <a:gd name="T55" fmla="*/ 120 h 120"/>
                  <a:gd name="T56" fmla="*/ 121 w 170"/>
                  <a:gd name="T57" fmla="*/ 87 h 120"/>
                  <a:gd name="T58" fmla="*/ 123 w 170"/>
                  <a:gd name="T59" fmla="*/ 85 h 120"/>
                  <a:gd name="T60" fmla="*/ 93 w 170"/>
                  <a:gd name="T61" fmla="*/ 70 h 120"/>
                  <a:gd name="T62" fmla="*/ 91 w 170"/>
                  <a:gd name="T63" fmla="*/ 66 h 120"/>
                  <a:gd name="T64" fmla="*/ 91 w 170"/>
                  <a:gd name="T65" fmla="*/ 66 h 120"/>
                  <a:gd name="T66" fmla="*/ 95 w 170"/>
                  <a:gd name="T67" fmla="*/ 65 h 120"/>
                  <a:gd name="T68" fmla="*/ 128 w 170"/>
                  <a:gd name="T69" fmla="*/ 79 h 120"/>
                  <a:gd name="T70" fmla="*/ 108 w 170"/>
                  <a:gd name="T71" fmla="*/ 22 h 120"/>
                  <a:gd name="T72" fmla="*/ 106 w 170"/>
                  <a:gd name="T73"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20">
                    <a:moveTo>
                      <a:pt x="99" y="15"/>
                    </a:moveTo>
                    <a:lnTo>
                      <a:pt x="62" y="61"/>
                    </a:lnTo>
                    <a:lnTo>
                      <a:pt x="62" y="61"/>
                    </a:lnTo>
                    <a:lnTo>
                      <a:pt x="62" y="61"/>
                    </a:lnTo>
                    <a:lnTo>
                      <a:pt x="51" y="59"/>
                    </a:lnTo>
                    <a:lnTo>
                      <a:pt x="51" y="59"/>
                    </a:lnTo>
                    <a:lnTo>
                      <a:pt x="51" y="59"/>
                    </a:lnTo>
                    <a:lnTo>
                      <a:pt x="3" y="52"/>
                    </a:lnTo>
                    <a:lnTo>
                      <a:pt x="99" y="15"/>
                    </a:lnTo>
                    <a:lnTo>
                      <a:pt x="99" y="15"/>
                    </a:lnTo>
                    <a:close/>
                    <a:moveTo>
                      <a:pt x="119" y="20"/>
                    </a:moveTo>
                    <a:lnTo>
                      <a:pt x="170" y="0"/>
                    </a:lnTo>
                    <a:lnTo>
                      <a:pt x="170" y="6"/>
                    </a:lnTo>
                    <a:lnTo>
                      <a:pt x="121" y="26"/>
                    </a:lnTo>
                    <a:lnTo>
                      <a:pt x="119" y="20"/>
                    </a:lnTo>
                    <a:lnTo>
                      <a:pt x="119" y="20"/>
                    </a:lnTo>
                    <a:close/>
                    <a:moveTo>
                      <a:pt x="135" y="63"/>
                    </a:moveTo>
                    <a:lnTo>
                      <a:pt x="170" y="50"/>
                    </a:lnTo>
                    <a:lnTo>
                      <a:pt x="170" y="57"/>
                    </a:lnTo>
                    <a:lnTo>
                      <a:pt x="137" y="68"/>
                    </a:lnTo>
                    <a:lnTo>
                      <a:pt x="135" y="63"/>
                    </a:lnTo>
                    <a:lnTo>
                      <a:pt x="135" y="63"/>
                    </a:lnTo>
                    <a:close/>
                    <a:moveTo>
                      <a:pt x="130" y="48"/>
                    </a:moveTo>
                    <a:lnTo>
                      <a:pt x="132" y="55"/>
                    </a:lnTo>
                    <a:lnTo>
                      <a:pt x="170" y="41"/>
                    </a:lnTo>
                    <a:lnTo>
                      <a:pt x="170" y="33"/>
                    </a:lnTo>
                    <a:lnTo>
                      <a:pt x="130" y="48"/>
                    </a:lnTo>
                    <a:lnTo>
                      <a:pt x="130" y="48"/>
                    </a:lnTo>
                    <a:close/>
                    <a:moveTo>
                      <a:pt x="124" y="33"/>
                    </a:moveTo>
                    <a:lnTo>
                      <a:pt x="126" y="41"/>
                    </a:lnTo>
                    <a:lnTo>
                      <a:pt x="170" y="22"/>
                    </a:lnTo>
                    <a:lnTo>
                      <a:pt x="170" y="17"/>
                    </a:lnTo>
                    <a:lnTo>
                      <a:pt x="124" y="33"/>
                    </a:lnTo>
                    <a:lnTo>
                      <a:pt x="124" y="33"/>
                    </a:lnTo>
                    <a:close/>
                    <a:moveTo>
                      <a:pt x="106" y="19"/>
                    </a:moveTo>
                    <a:lnTo>
                      <a:pt x="106" y="19"/>
                    </a:lnTo>
                    <a:lnTo>
                      <a:pt x="68" y="66"/>
                    </a:lnTo>
                    <a:lnTo>
                      <a:pt x="68" y="66"/>
                    </a:lnTo>
                    <a:lnTo>
                      <a:pt x="64" y="68"/>
                    </a:lnTo>
                    <a:lnTo>
                      <a:pt x="62" y="68"/>
                    </a:lnTo>
                    <a:lnTo>
                      <a:pt x="0" y="57"/>
                    </a:lnTo>
                    <a:lnTo>
                      <a:pt x="0" y="57"/>
                    </a:lnTo>
                    <a:lnTo>
                      <a:pt x="1" y="63"/>
                    </a:lnTo>
                    <a:lnTo>
                      <a:pt x="20" y="112"/>
                    </a:lnTo>
                    <a:lnTo>
                      <a:pt x="20" y="112"/>
                    </a:lnTo>
                    <a:lnTo>
                      <a:pt x="22" y="116"/>
                    </a:lnTo>
                    <a:lnTo>
                      <a:pt x="36" y="87"/>
                    </a:lnTo>
                    <a:lnTo>
                      <a:pt x="36" y="87"/>
                    </a:lnTo>
                    <a:lnTo>
                      <a:pt x="38" y="85"/>
                    </a:lnTo>
                    <a:lnTo>
                      <a:pt x="40" y="85"/>
                    </a:lnTo>
                    <a:lnTo>
                      <a:pt x="40" y="85"/>
                    </a:lnTo>
                    <a:lnTo>
                      <a:pt x="40" y="85"/>
                    </a:lnTo>
                    <a:lnTo>
                      <a:pt x="42" y="87"/>
                    </a:lnTo>
                    <a:lnTo>
                      <a:pt x="42" y="90"/>
                    </a:lnTo>
                    <a:lnTo>
                      <a:pt x="29" y="120"/>
                    </a:lnTo>
                    <a:lnTo>
                      <a:pt x="29" y="120"/>
                    </a:lnTo>
                    <a:lnTo>
                      <a:pt x="35" y="120"/>
                    </a:lnTo>
                    <a:lnTo>
                      <a:pt x="121" y="87"/>
                    </a:lnTo>
                    <a:lnTo>
                      <a:pt x="121" y="87"/>
                    </a:lnTo>
                    <a:lnTo>
                      <a:pt x="123" y="85"/>
                    </a:lnTo>
                    <a:lnTo>
                      <a:pt x="93" y="70"/>
                    </a:lnTo>
                    <a:lnTo>
                      <a:pt x="93" y="70"/>
                    </a:lnTo>
                    <a:lnTo>
                      <a:pt x="90" y="68"/>
                    </a:lnTo>
                    <a:lnTo>
                      <a:pt x="91" y="66"/>
                    </a:lnTo>
                    <a:lnTo>
                      <a:pt x="91" y="66"/>
                    </a:lnTo>
                    <a:lnTo>
                      <a:pt x="91" y="66"/>
                    </a:lnTo>
                    <a:lnTo>
                      <a:pt x="93" y="65"/>
                    </a:lnTo>
                    <a:lnTo>
                      <a:pt x="95" y="65"/>
                    </a:lnTo>
                    <a:lnTo>
                      <a:pt x="128" y="79"/>
                    </a:lnTo>
                    <a:lnTo>
                      <a:pt x="128" y="79"/>
                    </a:lnTo>
                    <a:lnTo>
                      <a:pt x="126" y="72"/>
                    </a:lnTo>
                    <a:lnTo>
                      <a:pt x="108" y="22"/>
                    </a:lnTo>
                    <a:lnTo>
                      <a:pt x="108" y="22"/>
                    </a:lnTo>
                    <a:lnTo>
                      <a:pt x="106" y="19"/>
                    </a:lnTo>
                    <a:lnTo>
                      <a:pt x="106" y="19"/>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262"/>
              <p:cNvSpPr>
                <a:spLocks/>
              </p:cNvSpPr>
              <p:nvPr/>
            </p:nvSpPr>
            <p:spPr bwMode="auto">
              <a:xfrm>
                <a:off x="2552339" y="3638106"/>
                <a:ext cx="678545" cy="799909"/>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Freeform 350"/>
              <p:cNvSpPr>
                <a:spLocks noEditPoints="1"/>
              </p:cNvSpPr>
              <p:nvPr/>
            </p:nvSpPr>
            <p:spPr bwMode="auto">
              <a:xfrm>
                <a:off x="2654183" y="4707721"/>
                <a:ext cx="699793" cy="495311"/>
              </a:xfrm>
              <a:custGeom>
                <a:avLst/>
                <a:gdLst>
                  <a:gd name="T0" fmla="*/ 118 w 154"/>
                  <a:gd name="T1" fmla="*/ 0 h 109"/>
                  <a:gd name="T2" fmla="*/ 140 w 154"/>
                  <a:gd name="T3" fmla="*/ 41 h 109"/>
                  <a:gd name="T4" fmla="*/ 143 w 154"/>
                  <a:gd name="T5" fmla="*/ 109 h 109"/>
                  <a:gd name="T6" fmla="*/ 6 w 154"/>
                  <a:gd name="T7" fmla="*/ 107 h 109"/>
                  <a:gd name="T8" fmla="*/ 15 w 154"/>
                  <a:gd name="T9" fmla="*/ 42 h 109"/>
                  <a:gd name="T10" fmla="*/ 37 w 154"/>
                  <a:gd name="T11" fmla="*/ 0 h 109"/>
                  <a:gd name="T12" fmla="*/ 54 w 154"/>
                  <a:gd name="T13" fmla="*/ 24 h 109"/>
                  <a:gd name="T14" fmla="*/ 77 w 154"/>
                  <a:gd name="T15" fmla="*/ 26 h 109"/>
                  <a:gd name="T16" fmla="*/ 101 w 154"/>
                  <a:gd name="T17" fmla="*/ 8 h 109"/>
                  <a:gd name="T18" fmla="*/ 77 w 154"/>
                  <a:gd name="T19" fmla="*/ 6 h 109"/>
                  <a:gd name="T20" fmla="*/ 48 w 154"/>
                  <a:gd name="T21" fmla="*/ 63 h 109"/>
                  <a:gd name="T22" fmla="*/ 48 w 154"/>
                  <a:gd name="T23" fmla="*/ 98 h 109"/>
                  <a:gd name="T24" fmla="*/ 112 w 154"/>
                  <a:gd name="T25" fmla="*/ 94 h 109"/>
                  <a:gd name="T26" fmla="*/ 103 w 154"/>
                  <a:gd name="T27" fmla="*/ 61 h 109"/>
                  <a:gd name="T28" fmla="*/ 55 w 154"/>
                  <a:gd name="T29" fmla="*/ 28 h 109"/>
                  <a:gd name="T30" fmla="*/ 50 w 154"/>
                  <a:gd name="T31" fmla="*/ 55 h 109"/>
                  <a:gd name="T32" fmla="*/ 103 w 154"/>
                  <a:gd name="T33" fmla="*/ 55 h 109"/>
                  <a:gd name="T34" fmla="*/ 103 w 154"/>
                  <a:gd name="T35" fmla="*/ 30 h 109"/>
                  <a:gd name="T36" fmla="*/ 55 w 154"/>
                  <a:gd name="T37" fmla="*/ 28 h 109"/>
                  <a:gd name="T38" fmla="*/ 110 w 154"/>
                  <a:gd name="T39" fmla="*/ 26 h 109"/>
                  <a:gd name="T40" fmla="*/ 125 w 154"/>
                  <a:gd name="T41" fmla="*/ 28 h 109"/>
                  <a:gd name="T42" fmla="*/ 125 w 154"/>
                  <a:gd name="T43" fmla="*/ 20 h 109"/>
                  <a:gd name="T44" fmla="*/ 109 w 154"/>
                  <a:gd name="T45" fmla="*/ 4 h 109"/>
                  <a:gd name="T46" fmla="*/ 109 w 154"/>
                  <a:gd name="T47" fmla="*/ 11 h 109"/>
                  <a:gd name="T48" fmla="*/ 123 w 154"/>
                  <a:gd name="T49" fmla="*/ 9 h 109"/>
                  <a:gd name="T50" fmla="*/ 120 w 154"/>
                  <a:gd name="T51" fmla="*/ 4 h 109"/>
                  <a:gd name="T52" fmla="*/ 112 w 154"/>
                  <a:gd name="T53" fmla="*/ 39 h 109"/>
                  <a:gd name="T54" fmla="*/ 118 w 154"/>
                  <a:gd name="T55" fmla="*/ 46 h 109"/>
                  <a:gd name="T56" fmla="*/ 131 w 154"/>
                  <a:gd name="T57" fmla="*/ 39 h 109"/>
                  <a:gd name="T58" fmla="*/ 116 w 154"/>
                  <a:gd name="T59" fmla="*/ 37 h 109"/>
                  <a:gd name="T60" fmla="*/ 116 w 154"/>
                  <a:gd name="T61" fmla="*/ 66 h 109"/>
                  <a:gd name="T62" fmla="*/ 134 w 154"/>
                  <a:gd name="T63" fmla="*/ 68 h 109"/>
                  <a:gd name="T64" fmla="*/ 134 w 154"/>
                  <a:gd name="T65" fmla="*/ 57 h 109"/>
                  <a:gd name="T66" fmla="*/ 123 w 154"/>
                  <a:gd name="T67" fmla="*/ 81 h 109"/>
                  <a:gd name="T68" fmla="*/ 123 w 154"/>
                  <a:gd name="T69" fmla="*/ 96 h 109"/>
                  <a:gd name="T70" fmla="*/ 145 w 154"/>
                  <a:gd name="T71" fmla="*/ 92 h 109"/>
                  <a:gd name="T72" fmla="*/ 138 w 154"/>
                  <a:gd name="T73" fmla="*/ 81 h 109"/>
                  <a:gd name="T74" fmla="*/ 30 w 154"/>
                  <a:gd name="T75" fmla="*/ 22 h 109"/>
                  <a:gd name="T76" fmla="*/ 30 w 154"/>
                  <a:gd name="T77" fmla="*/ 28 h 109"/>
                  <a:gd name="T78" fmla="*/ 46 w 154"/>
                  <a:gd name="T79" fmla="*/ 22 h 109"/>
                  <a:gd name="T80" fmla="*/ 33 w 154"/>
                  <a:gd name="T81" fmla="*/ 19 h 109"/>
                  <a:gd name="T82" fmla="*/ 31 w 154"/>
                  <a:gd name="T83" fmla="*/ 9 h 109"/>
                  <a:gd name="T84" fmla="*/ 44 w 154"/>
                  <a:gd name="T85" fmla="*/ 13 h 109"/>
                  <a:gd name="T86" fmla="*/ 48 w 154"/>
                  <a:gd name="T87" fmla="*/ 6 h 109"/>
                  <a:gd name="T88" fmla="*/ 28 w 154"/>
                  <a:gd name="T89" fmla="*/ 37 h 109"/>
                  <a:gd name="T90" fmla="*/ 24 w 154"/>
                  <a:gd name="T91" fmla="*/ 46 h 109"/>
                  <a:gd name="T92" fmla="*/ 42 w 154"/>
                  <a:gd name="T93" fmla="*/ 44 h 109"/>
                  <a:gd name="T94" fmla="*/ 41 w 154"/>
                  <a:gd name="T95" fmla="*/ 37 h 109"/>
                  <a:gd name="T96" fmla="*/ 19 w 154"/>
                  <a:gd name="T97" fmla="*/ 59 h 109"/>
                  <a:gd name="T98" fmla="*/ 20 w 154"/>
                  <a:gd name="T99" fmla="*/ 68 h 109"/>
                  <a:gd name="T100" fmla="*/ 41 w 154"/>
                  <a:gd name="T101" fmla="*/ 59 h 109"/>
                  <a:gd name="T102" fmla="*/ 24 w 154"/>
                  <a:gd name="T103" fmla="*/ 57 h 109"/>
                  <a:gd name="T104" fmla="*/ 11 w 154"/>
                  <a:gd name="T105" fmla="*/ 92 h 109"/>
                  <a:gd name="T106" fmla="*/ 30 w 154"/>
                  <a:gd name="T107" fmla="*/ 96 h 109"/>
                  <a:gd name="T108" fmla="*/ 35 w 154"/>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09">
                    <a:moveTo>
                      <a:pt x="37" y="0"/>
                    </a:moveTo>
                    <a:lnTo>
                      <a:pt x="37" y="0"/>
                    </a:lnTo>
                    <a:lnTo>
                      <a:pt x="77" y="0"/>
                    </a:lnTo>
                    <a:lnTo>
                      <a:pt x="77" y="0"/>
                    </a:lnTo>
                    <a:lnTo>
                      <a:pt x="118" y="0"/>
                    </a:lnTo>
                    <a:lnTo>
                      <a:pt x="118" y="0"/>
                    </a:lnTo>
                    <a:lnTo>
                      <a:pt x="125" y="2"/>
                    </a:lnTo>
                    <a:lnTo>
                      <a:pt x="127" y="4"/>
                    </a:lnTo>
                    <a:lnTo>
                      <a:pt x="129" y="6"/>
                    </a:lnTo>
                    <a:lnTo>
                      <a:pt x="129" y="6"/>
                    </a:lnTo>
                    <a:lnTo>
                      <a:pt x="140" y="41"/>
                    </a:lnTo>
                    <a:lnTo>
                      <a:pt x="140" y="41"/>
                    </a:lnTo>
                    <a:lnTo>
                      <a:pt x="154" y="94"/>
                    </a:lnTo>
                    <a:lnTo>
                      <a:pt x="154" y="94"/>
                    </a:lnTo>
                    <a:lnTo>
                      <a:pt x="154" y="99"/>
                    </a:lnTo>
                    <a:lnTo>
                      <a:pt x="153" y="105"/>
                    </a:lnTo>
                    <a:lnTo>
                      <a:pt x="149" y="107"/>
                    </a:lnTo>
                    <a:lnTo>
                      <a:pt x="143" y="109"/>
                    </a:lnTo>
                    <a:lnTo>
                      <a:pt x="143" y="109"/>
                    </a:lnTo>
                    <a:lnTo>
                      <a:pt x="77" y="109"/>
                    </a:lnTo>
                    <a:lnTo>
                      <a:pt x="77" y="109"/>
                    </a:lnTo>
                    <a:lnTo>
                      <a:pt x="11" y="109"/>
                    </a:lnTo>
                    <a:lnTo>
                      <a:pt x="11" y="109"/>
                    </a:lnTo>
                    <a:lnTo>
                      <a:pt x="6" y="107"/>
                    </a:lnTo>
                    <a:lnTo>
                      <a:pt x="2" y="105"/>
                    </a:lnTo>
                    <a:lnTo>
                      <a:pt x="0" y="99"/>
                    </a:lnTo>
                    <a:lnTo>
                      <a:pt x="0" y="94"/>
                    </a:lnTo>
                    <a:lnTo>
                      <a:pt x="0" y="94"/>
                    </a:lnTo>
                    <a:lnTo>
                      <a:pt x="15" y="42"/>
                    </a:lnTo>
                    <a:lnTo>
                      <a:pt x="15" y="42"/>
                    </a:lnTo>
                    <a:lnTo>
                      <a:pt x="26" y="6"/>
                    </a:lnTo>
                    <a:lnTo>
                      <a:pt x="26" y="6"/>
                    </a:lnTo>
                    <a:lnTo>
                      <a:pt x="28" y="4"/>
                    </a:lnTo>
                    <a:lnTo>
                      <a:pt x="30" y="2"/>
                    </a:lnTo>
                    <a:lnTo>
                      <a:pt x="37" y="0"/>
                    </a:lnTo>
                    <a:lnTo>
                      <a:pt x="37" y="0"/>
                    </a:lnTo>
                    <a:close/>
                    <a:moveTo>
                      <a:pt x="59" y="6"/>
                    </a:moveTo>
                    <a:lnTo>
                      <a:pt x="59" y="6"/>
                    </a:lnTo>
                    <a:lnTo>
                      <a:pt x="55" y="6"/>
                    </a:lnTo>
                    <a:lnTo>
                      <a:pt x="55" y="8"/>
                    </a:lnTo>
                    <a:lnTo>
                      <a:pt x="55" y="8"/>
                    </a:lnTo>
                    <a:lnTo>
                      <a:pt x="54" y="24"/>
                    </a:lnTo>
                    <a:lnTo>
                      <a:pt x="54" y="24"/>
                    </a:lnTo>
                    <a:lnTo>
                      <a:pt x="54" y="26"/>
                    </a:lnTo>
                    <a:lnTo>
                      <a:pt x="57" y="26"/>
                    </a:lnTo>
                    <a:lnTo>
                      <a:pt x="57" y="26"/>
                    </a:lnTo>
                    <a:lnTo>
                      <a:pt x="77" y="26"/>
                    </a:lnTo>
                    <a:lnTo>
                      <a:pt x="77" y="26"/>
                    </a:lnTo>
                    <a:lnTo>
                      <a:pt x="99" y="26"/>
                    </a:lnTo>
                    <a:lnTo>
                      <a:pt x="99" y="26"/>
                    </a:lnTo>
                    <a:lnTo>
                      <a:pt x="101" y="26"/>
                    </a:lnTo>
                    <a:lnTo>
                      <a:pt x="103" y="24"/>
                    </a:lnTo>
                    <a:lnTo>
                      <a:pt x="103" y="24"/>
                    </a:lnTo>
                    <a:lnTo>
                      <a:pt x="101" y="8"/>
                    </a:lnTo>
                    <a:lnTo>
                      <a:pt x="101" y="8"/>
                    </a:lnTo>
                    <a:lnTo>
                      <a:pt x="99" y="6"/>
                    </a:lnTo>
                    <a:lnTo>
                      <a:pt x="98" y="6"/>
                    </a:lnTo>
                    <a:lnTo>
                      <a:pt x="98" y="6"/>
                    </a:lnTo>
                    <a:lnTo>
                      <a:pt x="77" y="6"/>
                    </a:lnTo>
                    <a:lnTo>
                      <a:pt x="77" y="6"/>
                    </a:lnTo>
                    <a:lnTo>
                      <a:pt x="59" y="6"/>
                    </a:lnTo>
                    <a:lnTo>
                      <a:pt x="59" y="6"/>
                    </a:lnTo>
                    <a:close/>
                    <a:moveTo>
                      <a:pt x="54" y="61"/>
                    </a:moveTo>
                    <a:lnTo>
                      <a:pt x="54" y="61"/>
                    </a:lnTo>
                    <a:lnTo>
                      <a:pt x="50" y="61"/>
                    </a:lnTo>
                    <a:lnTo>
                      <a:pt x="48" y="63"/>
                    </a:lnTo>
                    <a:lnTo>
                      <a:pt x="48" y="63"/>
                    </a:lnTo>
                    <a:lnTo>
                      <a:pt x="44" y="94"/>
                    </a:lnTo>
                    <a:lnTo>
                      <a:pt x="44" y="94"/>
                    </a:lnTo>
                    <a:lnTo>
                      <a:pt x="46" y="96"/>
                    </a:lnTo>
                    <a:lnTo>
                      <a:pt x="48" y="98"/>
                    </a:lnTo>
                    <a:lnTo>
                      <a:pt x="48" y="98"/>
                    </a:lnTo>
                    <a:lnTo>
                      <a:pt x="77" y="98"/>
                    </a:lnTo>
                    <a:lnTo>
                      <a:pt x="77" y="98"/>
                    </a:lnTo>
                    <a:lnTo>
                      <a:pt x="109" y="98"/>
                    </a:lnTo>
                    <a:lnTo>
                      <a:pt x="109" y="98"/>
                    </a:lnTo>
                    <a:lnTo>
                      <a:pt x="110" y="96"/>
                    </a:lnTo>
                    <a:lnTo>
                      <a:pt x="112" y="94"/>
                    </a:lnTo>
                    <a:lnTo>
                      <a:pt x="112" y="94"/>
                    </a:lnTo>
                    <a:lnTo>
                      <a:pt x="109" y="63"/>
                    </a:lnTo>
                    <a:lnTo>
                      <a:pt x="109" y="63"/>
                    </a:lnTo>
                    <a:lnTo>
                      <a:pt x="107" y="61"/>
                    </a:lnTo>
                    <a:lnTo>
                      <a:pt x="103" y="61"/>
                    </a:lnTo>
                    <a:lnTo>
                      <a:pt x="103" y="61"/>
                    </a:lnTo>
                    <a:lnTo>
                      <a:pt x="77" y="61"/>
                    </a:lnTo>
                    <a:lnTo>
                      <a:pt x="77" y="61"/>
                    </a:lnTo>
                    <a:lnTo>
                      <a:pt x="54" y="61"/>
                    </a:lnTo>
                    <a:lnTo>
                      <a:pt x="54" y="61"/>
                    </a:lnTo>
                    <a:close/>
                    <a:moveTo>
                      <a:pt x="55" y="28"/>
                    </a:moveTo>
                    <a:lnTo>
                      <a:pt x="55" y="28"/>
                    </a:lnTo>
                    <a:lnTo>
                      <a:pt x="54" y="30"/>
                    </a:lnTo>
                    <a:lnTo>
                      <a:pt x="52" y="31"/>
                    </a:lnTo>
                    <a:lnTo>
                      <a:pt x="52" y="31"/>
                    </a:lnTo>
                    <a:lnTo>
                      <a:pt x="50" y="54"/>
                    </a:lnTo>
                    <a:lnTo>
                      <a:pt x="50" y="54"/>
                    </a:lnTo>
                    <a:lnTo>
                      <a:pt x="50" y="55"/>
                    </a:lnTo>
                    <a:lnTo>
                      <a:pt x="54" y="55"/>
                    </a:lnTo>
                    <a:lnTo>
                      <a:pt x="54" y="55"/>
                    </a:lnTo>
                    <a:lnTo>
                      <a:pt x="77" y="55"/>
                    </a:lnTo>
                    <a:lnTo>
                      <a:pt x="77" y="55"/>
                    </a:lnTo>
                    <a:lnTo>
                      <a:pt x="103" y="55"/>
                    </a:lnTo>
                    <a:lnTo>
                      <a:pt x="103" y="55"/>
                    </a:lnTo>
                    <a:lnTo>
                      <a:pt x="105" y="55"/>
                    </a:lnTo>
                    <a:lnTo>
                      <a:pt x="107" y="54"/>
                    </a:lnTo>
                    <a:lnTo>
                      <a:pt x="107" y="54"/>
                    </a:lnTo>
                    <a:lnTo>
                      <a:pt x="103" y="31"/>
                    </a:lnTo>
                    <a:lnTo>
                      <a:pt x="103" y="31"/>
                    </a:lnTo>
                    <a:lnTo>
                      <a:pt x="103" y="30"/>
                    </a:lnTo>
                    <a:lnTo>
                      <a:pt x="99" y="28"/>
                    </a:lnTo>
                    <a:lnTo>
                      <a:pt x="99" y="28"/>
                    </a:lnTo>
                    <a:lnTo>
                      <a:pt x="77" y="28"/>
                    </a:lnTo>
                    <a:lnTo>
                      <a:pt x="77" y="28"/>
                    </a:lnTo>
                    <a:lnTo>
                      <a:pt x="55" y="28"/>
                    </a:lnTo>
                    <a:lnTo>
                      <a:pt x="55" y="28"/>
                    </a:lnTo>
                    <a:close/>
                    <a:moveTo>
                      <a:pt x="112" y="19"/>
                    </a:moveTo>
                    <a:lnTo>
                      <a:pt x="112" y="19"/>
                    </a:lnTo>
                    <a:lnTo>
                      <a:pt x="110" y="20"/>
                    </a:lnTo>
                    <a:lnTo>
                      <a:pt x="109" y="22"/>
                    </a:lnTo>
                    <a:lnTo>
                      <a:pt x="109" y="22"/>
                    </a:lnTo>
                    <a:lnTo>
                      <a:pt x="110" y="26"/>
                    </a:lnTo>
                    <a:lnTo>
                      <a:pt x="110" y="26"/>
                    </a:lnTo>
                    <a:lnTo>
                      <a:pt x="110" y="28"/>
                    </a:lnTo>
                    <a:lnTo>
                      <a:pt x="114" y="28"/>
                    </a:lnTo>
                    <a:lnTo>
                      <a:pt x="114" y="28"/>
                    </a:lnTo>
                    <a:lnTo>
                      <a:pt x="125" y="28"/>
                    </a:lnTo>
                    <a:lnTo>
                      <a:pt x="125" y="28"/>
                    </a:lnTo>
                    <a:lnTo>
                      <a:pt x="127" y="28"/>
                    </a:lnTo>
                    <a:lnTo>
                      <a:pt x="127" y="26"/>
                    </a:lnTo>
                    <a:lnTo>
                      <a:pt x="127" y="26"/>
                    </a:lnTo>
                    <a:lnTo>
                      <a:pt x="127" y="22"/>
                    </a:lnTo>
                    <a:lnTo>
                      <a:pt x="127" y="22"/>
                    </a:lnTo>
                    <a:lnTo>
                      <a:pt x="125" y="20"/>
                    </a:lnTo>
                    <a:lnTo>
                      <a:pt x="123" y="19"/>
                    </a:lnTo>
                    <a:lnTo>
                      <a:pt x="123" y="19"/>
                    </a:lnTo>
                    <a:lnTo>
                      <a:pt x="112" y="19"/>
                    </a:lnTo>
                    <a:lnTo>
                      <a:pt x="112" y="19"/>
                    </a:lnTo>
                    <a:close/>
                    <a:moveTo>
                      <a:pt x="109" y="4"/>
                    </a:moveTo>
                    <a:lnTo>
                      <a:pt x="109" y="4"/>
                    </a:lnTo>
                    <a:lnTo>
                      <a:pt x="107" y="6"/>
                    </a:lnTo>
                    <a:lnTo>
                      <a:pt x="107" y="6"/>
                    </a:lnTo>
                    <a:lnTo>
                      <a:pt x="107" y="6"/>
                    </a:lnTo>
                    <a:lnTo>
                      <a:pt x="107" y="9"/>
                    </a:lnTo>
                    <a:lnTo>
                      <a:pt x="107" y="9"/>
                    </a:lnTo>
                    <a:lnTo>
                      <a:pt x="109" y="11"/>
                    </a:lnTo>
                    <a:lnTo>
                      <a:pt x="110" y="11"/>
                    </a:lnTo>
                    <a:lnTo>
                      <a:pt x="110" y="11"/>
                    </a:lnTo>
                    <a:lnTo>
                      <a:pt x="121" y="11"/>
                    </a:lnTo>
                    <a:lnTo>
                      <a:pt x="121" y="11"/>
                    </a:lnTo>
                    <a:lnTo>
                      <a:pt x="123" y="11"/>
                    </a:lnTo>
                    <a:lnTo>
                      <a:pt x="123" y="9"/>
                    </a:lnTo>
                    <a:lnTo>
                      <a:pt x="123" y="9"/>
                    </a:lnTo>
                    <a:lnTo>
                      <a:pt x="123" y="6"/>
                    </a:lnTo>
                    <a:lnTo>
                      <a:pt x="123" y="6"/>
                    </a:lnTo>
                    <a:lnTo>
                      <a:pt x="121" y="6"/>
                    </a:lnTo>
                    <a:lnTo>
                      <a:pt x="120" y="4"/>
                    </a:lnTo>
                    <a:lnTo>
                      <a:pt x="120" y="4"/>
                    </a:lnTo>
                    <a:lnTo>
                      <a:pt x="109" y="4"/>
                    </a:lnTo>
                    <a:lnTo>
                      <a:pt x="109" y="4"/>
                    </a:lnTo>
                    <a:close/>
                    <a:moveTo>
                      <a:pt x="116" y="37"/>
                    </a:moveTo>
                    <a:lnTo>
                      <a:pt x="116" y="37"/>
                    </a:lnTo>
                    <a:lnTo>
                      <a:pt x="112" y="37"/>
                    </a:lnTo>
                    <a:lnTo>
                      <a:pt x="112" y="39"/>
                    </a:lnTo>
                    <a:lnTo>
                      <a:pt x="112" y="39"/>
                    </a:lnTo>
                    <a:lnTo>
                      <a:pt x="112" y="44"/>
                    </a:lnTo>
                    <a:lnTo>
                      <a:pt x="112" y="44"/>
                    </a:lnTo>
                    <a:lnTo>
                      <a:pt x="114" y="46"/>
                    </a:lnTo>
                    <a:lnTo>
                      <a:pt x="118" y="46"/>
                    </a:lnTo>
                    <a:lnTo>
                      <a:pt x="118" y="46"/>
                    </a:lnTo>
                    <a:lnTo>
                      <a:pt x="129" y="46"/>
                    </a:lnTo>
                    <a:lnTo>
                      <a:pt x="129" y="46"/>
                    </a:lnTo>
                    <a:lnTo>
                      <a:pt x="132" y="46"/>
                    </a:lnTo>
                    <a:lnTo>
                      <a:pt x="132" y="44"/>
                    </a:lnTo>
                    <a:lnTo>
                      <a:pt x="132" y="44"/>
                    </a:lnTo>
                    <a:lnTo>
                      <a:pt x="131" y="39"/>
                    </a:lnTo>
                    <a:lnTo>
                      <a:pt x="131" y="39"/>
                    </a:lnTo>
                    <a:lnTo>
                      <a:pt x="129" y="37"/>
                    </a:lnTo>
                    <a:lnTo>
                      <a:pt x="127" y="37"/>
                    </a:lnTo>
                    <a:lnTo>
                      <a:pt x="127" y="37"/>
                    </a:lnTo>
                    <a:lnTo>
                      <a:pt x="116" y="37"/>
                    </a:lnTo>
                    <a:lnTo>
                      <a:pt x="116" y="37"/>
                    </a:lnTo>
                    <a:close/>
                    <a:moveTo>
                      <a:pt x="120" y="57"/>
                    </a:moveTo>
                    <a:lnTo>
                      <a:pt x="120" y="57"/>
                    </a:lnTo>
                    <a:lnTo>
                      <a:pt x="116" y="57"/>
                    </a:lnTo>
                    <a:lnTo>
                      <a:pt x="116" y="59"/>
                    </a:lnTo>
                    <a:lnTo>
                      <a:pt x="116" y="59"/>
                    </a:lnTo>
                    <a:lnTo>
                      <a:pt x="116" y="66"/>
                    </a:lnTo>
                    <a:lnTo>
                      <a:pt x="116" y="66"/>
                    </a:lnTo>
                    <a:lnTo>
                      <a:pt x="118" y="68"/>
                    </a:lnTo>
                    <a:lnTo>
                      <a:pt x="121" y="68"/>
                    </a:lnTo>
                    <a:lnTo>
                      <a:pt x="121" y="68"/>
                    </a:lnTo>
                    <a:lnTo>
                      <a:pt x="134" y="68"/>
                    </a:lnTo>
                    <a:lnTo>
                      <a:pt x="134" y="68"/>
                    </a:lnTo>
                    <a:lnTo>
                      <a:pt x="138" y="68"/>
                    </a:lnTo>
                    <a:lnTo>
                      <a:pt x="138" y="66"/>
                    </a:lnTo>
                    <a:lnTo>
                      <a:pt x="138" y="66"/>
                    </a:lnTo>
                    <a:lnTo>
                      <a:pt x="136" y="59"/>
                    </a:lnTo>
                    <a:lnTo>
                      <a:pt x="136" y="59"/>
                    </a:lnTo>
                    <a:lnTo>
                      <a:pt x="134" y="57"/>
                    </a:lnTo>
                    <a:lnTo>
                      <a:pt x="132" y="57"/>
                    </a:lnTo>
                    <a:lnTo>
                      <a:pt x="132" y="57"/>
                    </a:lnTo>
                    <a:lnTo>
                      <a:pt x="120" y="57"/>
                    </a:lnTo>
                    <a:lnTo>
                      <a:pt x="120" y="57"/>
                    </a:lnTo>
                    <a:close/>
                    <a:moveTo>
                      <a:pt x="123" y="81"/>
                    </a:moveTo>
                    <a:lnTo>
                      <a:pt x="123" y="81"/>
                    </a:lnTo>
                    <a:lnTo>
                      <a:pt x="121" y="83"/>
                    </a:lnTo>
                    <a:lnTo>
                      <a:pt x="120" y="85"/>
                    </a:lnTo>
                    <a:lnTo>
                      <a:pt x="120" y="85"/>
                    </a:lnTo>
                    <a:lnTo>
                      <a:pt x="121" y="92"/>
                    </a:lnTo>
                    <a:lnTo>
                      <a:pt x="121" y="92"/>
                    </a:lnTo>
                    <a:lnTo>
                      <a:pt x="123" y="96"/>
                    </a:lnTo>
                    <a:lnTo>
                      <a:pt x="127" y="96"/>
                    </a:lnTo>
                    <a:lnTo>
                      <a:pt x="127" y="96"/>
                    </a:lnTo>
                    <a:lnTo>
                      <a:pt x="142" y="96"/>
                    </a:lnTo>
                    <a:lnTo>
                      <a:pt x="142" y="96"/>
                    </a:lnTo>
                    <a:lnTo>
                      <a:pt x="143" y="96"/>
                    </a:lnTo>
                    <a:lnTo>
                      <a:pt x="145" y="92"/>
                    </a:lnTo>
                    <a:lnTo>
                      <a:pt x="145" y="92"/>
                    </a:lnTo>
                    <a:lnTo>
                      <a:pt x="143" y="85"/>
                    </a:lnTo>
                    <a:lnTo>
                      <a:pt x="143" y="85"/>
                    </a:lnTo>
                    <a:lnTo>
                      <a:pt x="142" y="83"/>
                    </a:lnTo>
                    <a:lnTo>
                      <a:pt x="138" y="81"/>
                    </a:lnTo>
                    <a:lnTo>
                      <a:pt x="138" y="81"/>
                    </a:lnTo>
                    <a:lnTo>
                      <a:pt x="123" y="81"/>
                    </a:lnTo>
                    <a:lnTo>
                      <a:pt x="123" y="81"/>
                    </a:lnTo>
                    <a:close/>
                    <a:moveTo>
                      <a:pt x="33" y="19"/>
                    </a:moveTo>
                    <a:lnTo>
                      <a:pt x="33" y="19"/>
                    </a:lnTo>
                    <a:lnTo>
                      <a:pt x="30" y="20"/>
                    </a:lnTo>
                    <a:lnTo>
                      <a:pt x="30" y="22"/>
                    </a:lnTo>
                    <a:lnTo>
                      <a:pt x="30" y="22"/>
                    </a:lnTo>
                    <a:lnTo>
                      <a:pt x="28" y="26"/>
                    </a:lnTo>
                    <a:lnTo>
                      <a:pt x="28" y="26"/>
                    </a:lnTo>
                    <a:lnTo>
                      <a:pt x="28" y="28"/>
                    </a:lnTo>
                    <a:lnTo>
                      <a:pt x="30" y="28"/>
                    </a:lnTo>
                    <a:lnTo>
                      <a:pt x="30" y="28"/>
                    </a:lnTo>
                    <a:lnTo>
                      <a:pt x="42" y="28"/>
                    </a:lnTo>
                    <a:lnTo>
                      <a:pt x="42" y="28"/>
                    </a:lnTo>
                    <a:lnTo>
                      <a:pt x="44" y="28"/>
                    </a:lnTo>
                    <a:lnTo>
                      <a:pt x="46" y="26"/>
                    </a:lnTo>
                    <a:lnTo>
                      <a:pt x="46" y="26"/>
                    </a:lnTo>
                    <a:lnTo>
                      <a:pt x="46" y="22"/>
                    </a:lnTo>
                    <a:lnTo>
                      <a:pt x="46" y="22"/>
                    </a:lnTo>
                    <a:lnTo>
                      <a:pt x="46" y="20"/>
                    </a:lnTo>
                    <a:lnTo>
                      <a:pt x="42" y="19"/>
                    </a:lnTo>
                    <a:lnTo>
                      <a:pt x="42" y="19"/>
                    </a:lnTo>
                    <a:lnTo>
                      <a:pt x="33" y="19"/>
                    </a:lnTo>
                    <a:lnTo>
                      <a:pt x="33" y="19"/>
                    </a:lnTo>
                    <a:close/>
                    <a:moveTo>
                      <a:pt x="35" y="6"/>
                    </a:moveTo>
                    <a:lnTo>
                      <a:pt x="35" y="6"/>
                    </a:lnTo>
                    <a:lnTo>
                      <a:pt x="33" y="6"/>
                    </a:lnTo>
                    <a:lnTo>
                      <a:pt x="33" y="8"/>
                    </a:lnTo>
                    <a:lnTo>
                      <a:pt x="33" y="8"/>
                    </a:lnTo>
                    <a:lnTo>
                      <a:pt x="31" y="9"/>
                    </a:lnTo>
                    <a:lnTo>
                      <a:pt x="31" y="9"/>
                    </a:lnTo>
                    <a:lnTo>
                      <a:pt x="31" y="11"/>
                    </a:lnTo>
                    <a:lnTo>
                      <a:pt x="33" y="13"/>
                    </a:lnTo>
                    <a:lnTo>
                      <a:pt x="33" y="13"/>
                    </a:lnTo>
                    <a:lnTo>
                      <a:pt x="44" y="13"/>
                    </a:lnTo>
                    <a:lnTo>
                      <a:pt x="44" y="13"/>
                    </a:lnTo>
                    <a:lnTo>
                      <a:pt x="46" y="11"/>
                    </a:lnTo>
                    <a:lnTo>
                      <a:pt x="48" y="9"/>
                    </a:lnTo>
                    <a:lnTo>
                      <a:pt x="48" y="9"/>
                    </a:lnTo>
                    <a:lnTo>
                      <a:pt x="48" y="8"/>
                    </a:lnTo>
                    <a:lnTo>
                      <a:pt x="48" y="8"/>
                    </a:lnTo>
                    <a:lnTo>
                      <a:pt x="48" y="6"/>
                    </a:lnTo>
                    <a:lnTo>
                      <a:pt x="46" y="6"/>
                    </a:lnTo>
                    <a:lnTo>
                      <a:pt x="46" y="6"/>
                    </a:lnTo>
                    <a:lnTo>
                      <a:pt x="35" y="6"/>
                    </a:lnTo>
                    <a:lnTo>
                      <a:pt x="35" y="6"/>
                    </a:lnTo>
                    <a:close/>
                    <a:moveTo>
                      <a:pt x="28" y="37"/>
                    </a:moveTo>
                    <a:lnTo>
                      <a:pt x="28" y="37"/>
                    </a:lnTo>
                    <a:lnTo>
                      <a:pt x="26" y="37"/>
                    </a:lnTo>
                    <a:lnTo>
                      <a:pt x="24" y="39"/>
                    </a:lnTo>
                    <a:lnTo>
                      <a:pt x="24" y="39"/>
                    </a:lnTo>
                    <a:lnTo>
                      <a:pt x="24" y="44"/>
                    </a:lnTo>
                    <a:lnTo>
                      <a:pt x="24" y="44"/>
                    </a:lnTo>
                    <a:lnTo>
                      <a:pt x="24" y="46"/>
                    </a:lnTo>
                    <a:lnTo>
                      <a:pt x="26" y="46"/>
                    </a:lnTo>
                    <a:lnTo>
                      <a:pt x="26" y="46"/>
                    </a:lnTo>
                    <a:lnTo>
                      <a:pt x="39" y="46"/>
                    </a:lnTo>
                    <a:lnTo>
                      <a:pt x="39" y="46"/>
                    </a:lnTo>
                    <a:lnTo>
                      <a:pt x="41" y="46"/>
                    </a:lnTo>
                    <a:lnTo>
                      <a:pt x="42" y="44"/>
                    </a:lnTo>
                    <a:lnTo>
                      <a:pt x="42" y="44"/>
                    </a:lnTo>
                    <a:lnTo>
                      <a:pt x="42" y="39"/>
                    </a:lnTo>
                    <a:lnTo>
                      <a:pt x="42" y="39"/>
                    </a:lnTo>
                    <a:lnTo>
                      <a:pt x="42" y="37"/>
                    </a:lnTo>
                    <a:lnTo>
                      <a:pt x="41" y="37"/>
                    </a:lnTo>
                    <a:lnTo>
                      <a:pt x="41" y="37"/>
                    </a:lnTo>
                    <a:lnTo>
                      <a:pt x="28" y="37"/>
                    </a:lnTo>
                    <a:lnTo>
                      <a:pt x="28" y="37"/>
                    </a:lnTo>
                    <a:close/>
                    <a:moveTo>
                      <a:pt x="24" y="57"/>
                    </a:moveTo>
                    <a:lnTo>
                      <a:pt x="24" y="57"/>
                    </a:lnTo>
                    <a:lnTo>
                      <a:pt x="20" y="57"/>
                    </a:lnTo>
                    <a:lnTo>
                      <a:pt x="19" y="59"/>
                    </a:lnTo>
                    <a:lnTo>
                      <a:pt x="19" y="59"/>
                    </a:lnTo>
                    <a:lnTo>
                      <a:pt x="19" y="66"/>
                    </a:lnTo>
                    <a:lnTo>
                      <a:pt x="19" y="66"/>
                    </a:lnTo>
                    <a:lnTo>
                      <a:pt x="19" y="68"/>
                    </a:lnTo>
                    <a:lnTo>
                      <a:pt x="20" y="68"/>
                    </a:lnTo>
                    <a:lnTo>
                      <a:pt x="20" y="68"/>
                    </a:lnTo>
                    <a:lnTo>
                      <a:pt x="35" y="68"/>
                    </a:lnTo>
                    <a:lnTo>
                      <a:pt x="35" y="68"/>
                    </a:lnTo>
                    <a:lnTo>
                      <a:pt x="37" y="68"/>
                    </a:lnTo>
                    <a:lnTo>
                      <a:pt x="39" y="66"/>
                    </a:lnTo>
                    <a:lnTo>
                      <a:pt x="39" y="66"/>
                    </a:lnTo>
                    <a:lnTo>
                      <a:pt x="41" y="59"/>
                    </a:lnTo>
                    <a:lnTo>
                      <a:pt x="41" y="59"/>
                    </a:lnTo>
                    <a:lnTo>
                      <a:pt x="39" y="57"/>
                    </a:lnTo>
                    <a:lnTo>
                      <a:pt x="37" y="57"/>
                    </a:lnTo>
                    <a:lnTo>
                      <a:pt x="37" y="57"/>
                    </a:lnTo>
                    <a:lnTo>
                      <a:pt x="24" y="57"/>
                    </a:lnTo>
                    <a:lnTo>
                      <a:pt x="24" y="57"/>
                    </a:lnTo>
                    <a:close/>
                    <a:moveTo>
                      <a:pt x="19" y="81"/>
                    </a:moveTo>
                    <a:lnTo>
                      <a:pt x="19" y="81"/>
                    </a:lnTo>
                    <a:lnTo>
                      <a:pt x="15" y="83"/>
                    </a:lnTo>
                    <a:lnTo>
                      <a:pt x="13" y="85"/>
                    </a:lnTo>
                    <a:lnTo>
                      <a:pt x="13" y="85"/>
                    </a:lnTo>
                    <a:lnTo>
                      <a:pt x="11" y="92"/>
                    </a:lnTo>
                    <a:lnTo>
                      <a:pt x="11" y="92"/>
                    </a:lnTo>
                    <a:lnTo>
                      <a:pt x="11" y="96"/>
                    </a:lnTo>
                    <a:lnTo>
                      <a:pt x="15" y="96"/>
                    </a:lnTo>
                    <a:lnTo>
                      <a:pt x="15" y="96"/>
                    </a:lnTo>
                    <a:lnTo>
                      <a:pt x="30" y="96"/>
                    </a:lnTo>
                    <a:lnTo>
                      <a:pt x="30" y="96"/>
                    </a:lnTo>
                    <a:lnTo>
                      <a:pt x="33" y="96"/>
                    </a:lnTo>
                    <a:lnTo>
                      <a:pt x="35" y="92"/>
                    </a:lnTo>
                    <a:lnTo>
                      <a:pt x="35" y="92"/>
                    </a:lnTo>
                    <a:lnTo>
                      <a:pt x="35" y="85"/>
                    </a:lnTo>
                    <a:lnTo>
                      <a:pt x="35" y="85"/>
                    </a:lnTo>
                    <a:lnTo>
                      <a:pt x="35" y="83"/>
                    </a:lnTo>
                    <a:lnTo>
                      <a:pt x="33" y="81"/>
                    </a:lnTo>
                    <a:lnTo>
                      <a:pt x="33" y="81"/>
                    </a:lnTo>
                    <a:lnTo>
                      <a:pt x="19" y="81"/>
                    </a:lnTo>
                    <a:lnTo>
                      <a:pt x="19" y="81"/>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455"/>
              <p:cNvSpPr>
                <a:spLocks noEditPoints="1"/>
              </p:cNvSpPr>
              <p:nvPr/>
            </p:nvSpPr>
            <p:spPr bwMode="auto">
              <a:xfrm>
                <a:off x="2694731" y="5521615"/>
                <a:ext cx="513191" cy="573845"/>
              </a:xfrm>
              <a:custGeom>
                <a:avLst/>
                <a:gdLst>
                  <a:gd name="T0" fmla="*/ 33 w 110"/>
                  <a:gd name="T1" fmla="*/ 9 h 123"/>
                  <a:gd name="T2" fmla="*/ 32 w 110"/>
                  <a:gd name="T3" fmla="*/ 20 h 123"/>
                  <a:gd name="T4" fmla="*/ 33 w 110"/>
                  <a:gd name="T5" fmla="*/ 29 h 123"/>
                  <a:gd name="T6" fmla="*/ 32 w 110"/>
                  <a:gd name="T7" fmla="*/ 39 h 123"/>
                  <a:gd name="T8" fmla="*/ 28 w 110"/>
                  <a:gd name="T9" fmla="*/ 39 h 123"/>
                  <a:gd name="T10" fmla="*/ 22 w 110"/>
                  <a:gd name="T11" fmla="*/ 29 h 123"/>
                  <a:gd name="T12" fmla="*/ 21 w 110"/>
                  <a:gd name="T13" fmla="*/ 20 h 123"/>
                  <a:gd name="T14" fmla="*/ 28 w 110"/>
                  <a:gd name="T15" fmla="*/ 2 h 123"/>
                  <a:gd name="T16" fmla="*/ 32 w 110"/>
                  <a:gd name="T17" fmla="*/ 0 h 123"/>
                  <a:gd name="T18" fmla="*/ 103 w 110"/>
                  <a:gd name="T19" fmla="*/ 9 h 123"/>
                  <a:gd name="T20" fmla="*/ 8 w 110"/>
                  <a:gd name="T21" fmla="*/ 110 h 123"/>
                  <a:gd name="T22" fmla="*/ 94 w 110"/>
                  <a:gd name="T23" fmla="*/ 108 h 123"/>
                  <a:gd name="T24" fmla="*/ 8 w 110"/>
                  <a:gd name="T25" fmla="*/ 105 h 123"/>
                  <a:gd name="T26" fmla="*/ 94 w 110"/>
                  <a:gd name="T27" fmla="*/ 103 h 123"/>
                  <a:gd name="T28" fmla="*/ 8 w 110"/>
                  <a:gd name="T29" fmla="*/ 99 h 123"/>
                  <a:gd name="T30" fmla="*/ 94 w 110"/>
                  <a:gd name="T31" fmla="*/ 97 h 123"/>
                  <a:gd name="T32" fmla="*/ 99 w 110"/>
                  <a:gd name="T33" fmla="*/ 85 h 123"/>
                  <a:gd name="T34" fmla="*/ 103 w 110"/>
                  <a:gd name="T35" fmla="*/ 86 h 123"/>
                  <a:gd name="T36" fmla="*/ 109 w 110"/>
                  <a:gd name="T37" fmla="*/ 96 h 123"/>
                  <a:gd name="T38" fmla="*/ 110 w 110"/>
                  <a:gd name="T39" fmla="*/ 105 h 123"/>
                  <a:gd name="T40" fmla="*/ 103 w 110"/>
                  <a:gd name="T41" fmla="*/ 121 h 123"/>
                  <a:gd name="T42" fmla="*/ 99 w 110"/>
                  <a:gd name="T43" fmla="*/ 123 h 123"/>
                  <a:gd name="T44" fmla="*/ 98 w 110"/>
                  <a:gd name="T45" fmla="*/ 112 h 123"/>
                  <a:gd name="T46" fmla="*/ 99 w 110"/>
                  <a:gd name="T47" fmla="*/ 105 h 123"/>
                  <a:gd name="T48" fmla="*/ 99 w 110"/>
                  <a:gd name="T49" fmla="*/ 99 h 123"/>
                  <a:gd name="T50" fmla="*/ 0 w 110"/>
                  <a:gd name="T51" fmla="*/ 94 h 123"/>
                  <a:gd name="T52" fmla="*/ 19 w 110"/>
                  <a:gd name="T53" fmla="*/ 68 h 123"/>
                  <a:gd name="T54" fmla="*/ 79 w 110"/>
                  <a:gd name="T55" fmla="*/ 66 h 123"/>
                  <a:gd name="T56" fmla="*/ 19 w 110"/>
                  <a:gd name="T57" fmla="*/ 63 h 123"/>
                  <a:gd name="T58" fmla="*/ 79 w 110"/>
                  <a:gd name="T59" fmla="*/ 61 h 123"/>
                  <a:gd name="T60" fmla="*/ 19 w 110"/>
                  <a:gd name="T61" fmla="*/ 57 h 123"/>
                  <a:gd name="T62" fmla="*/ 79 w 110"/>
                  <a:gd name="T63" fmla="*/ 55 h 123"/>
                  <a:gd name="T64" fmla="*/ 85 w 110"/>
                  <a:gd name="T65" fmla="*/ 42 h 123"/>
                  <a:gd name="T66" fmla="*/ 88 w 110"/>
                  <a:gd name="T67" fmla="*/ 44 h 123"/>
                  <a:gd name="T68" fmla="*/ 94 w 110"/>
                  <a:gd name="T69" fmla="*/ 53 h 123"/>
                  <a:gd name="T70" fmla="*/ 96 w 110"/>
                  <a:gd name="T71" fmla="*/ 63 h 123"/>
                  <a:gd name="T72" fmla="*/ 88 w 110"/>
                  <a:gd name="T73" fmla="*/ 79 h 123"/>
                  <a:gd name="T74" fmla="*/ 85 w 110"/>
                  <a:gd name="T75" fmla="*/ 81 h 123"/>
                  <a:gd name="T76" fmla="*/ 81 w 110"/>
                  <a:gd name="T77" fmla="*/ 72 h 123"/>
                  <a:gd name="T78" fmla="*/ 85 w 110"/>
                  <a:gd name="T79" fmla="*/ 63 h 123"/>
                  <a:gd name="T80" fmla="*/ 85 w 110"/>
                  <a:gd name="T81" fmla="*/ 57 h 123"/>
                  <a:gd name="T82" fmla="*/ 11 w 110"/>
                  <a:gd name="T83" fmla="*/ 52 h 123"/>
                  <a:gd name="T84" fmla="*/ 98 w 110"/>
                  <a:gd name="T85" fmla="*/ 26 h 123"/>
                  <a:gd name="T86" fmla="*/ 37 w 110"/>
                  <a:gd name="T87" fmla="*/ 24 h 123"/>
                  <a:gd name="T88" fmla="*/ 98 w 110"/>
                  <a:gd name="T89" fmla="*/ 22 h 123"/>
                  <a:gd name="T90" fmla="*/ 37 w 110"/>
                  <a:gd name="T91" fmla="*/ 18 h 123"/>
                  <a:gd name="T92" fmla="*/ 98 w 110"/>
                  <a:gd name="T93"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3">
                    <a:moveTo>
                      <a:pt x="103" y="9"/>
                    </a:moveTo>
                    <a:lnTo>
                      <a:pt x="33" y="9"/>
                    </a:lnTo>
                    <a:lnTo>
                      <a:pt x="33" y="9"/>
                    </a:lnTo>
                    <a:lnTo>
                      <a:pt x="32" y="15"/>
                    </a:lnTo>
                    <a:lnTo>
                      <a:pt x="32" y="20"/>
                    </a:lnTo>
                    <a:lnTo>
                      <a:pt x="32" y="20"/>
                    </a:lnTo>
                    <a:lnTo>
                      <a:pt x="32" y="20"/>
                    </a:lnTo>
                    <a:lnTo>
                      <a:pt x="32" y="24"/>
                    </a:lnTo>
                    <a:lnTo>
                      <a:pt x="33" y="29"/>
                    </a:lnTo>
                    <a:lnTo>
                      <a:pt x="105" y="29"/>
                    </a:lnTo>
                    <a:lnTo>
                      <a:pt x="105" y="39"/>
                    </a:lnTo>
                    <a:lnTo>
                      <a:pt x="32" y="39"/>
                    </a:lnTo>
                    <a:lnTo>
                      <a:pt x="30" y="39"/>
                    </a:lnTo>
                    <a:lnTo>
                      <a:pt x="28" y="39"/>
                    </a:lnTo>
                    <a:lnTo>
                      <a:pt x="28" y="39"/>
                    </a:lnTo>
                    <a:lnTo>
                      <a:pt x="28" y="37"/>
                    </a:lnTo>
                    <a:lnTo>
                      <a:pt x="28" y="37"/>
                    </a:lnTo>
                    <a:lnTo>
                      <a:pt x="22" y="29"/>
                    </a:lnTo>
                    <a:lnTo>
                      <a:pt x="21" y="20"/>
                    </a:lnTo>
                    <a:lnTo>
                      <a:pt x="21" y="20"/>
                    </a:lnTo>
                    <a:lnTo>
                      <a:pt x="21" y="20"/>
                    </a:lnTo>
                    <a:lnTo>
                      <a:pt x="22" y="11"/>
                    </a:lnTo>
                    <a:lnTo>
                      <a:pt x="28" y="2"/>
                    </a:lnTo>
                    <a:lnTo>
                      <a:pt x="28" y="2"/>
                    </a:lnTo>
                    <a:lnTo>
                      <a:pt x="28" y="2"/>
                    </a:lnTo>
                    <a:lnTo>
                      <a:pt x="30" y="0"/>
                    </a:lnTo>
                    <a:lnTo>
                      <a:pt x="32" y="0"/>
                    </a:lnTo>
                    <a:lnTo>
                      <a:pt x="103" y="0"/>
                    </a:lnTo>
                    <a:lnTo>
                      <a:pt x="103" y="9"/>
                    </a:lnTo>
                    <a:lnTo>
                      <a:pt x="103" y="9"/>
                    </a:lnTo>
                    <a:close/>
                    <a:moveTo>
                      <a:pt x="94" y="108"/>
                    </a:moveTo>
                    <a:lnTo>
                      <a:pt x="8" y="108"/>
                    </a:lnTo>
                    <a:lnTo>
                      <a:pt x="8" y="110"/>
                    </a:lnTo>
                    <a:lnTo>
                      <a:pt x="94" y="110"/>
                    </a:lnTo>
                    <a:lnTo>
                      <a:pt x="94" y="108"/>
                    </a:lnTo>
                    <a:lnTo>
                      <a:pt x="94" y="108"/>
                    </a:lnTo>
                    <a:close/>
                    <a:moveTo>
                      <a:pt x="94" y="103"/>
                    </a:moveTo>
                    <a:lnTo>
                      <a:pt x="8" y="103"/>
                    </a:lnTo>
                    <a:lnTo>
                      <a:pt x="8" y="105"/>
                    </a:lnTo>
                    <a:lnTo>
                      <a:pt x="94" y="105"/>
                    </a:lnTo>
                    <a:lnTo>
                      <a:pt x="94" y="103"/>
                    </a:lnTo>
                    <a:lnTo>
                      <a:pt x="94" y="103"/>
                    </a:lnTo>
                    <a:close/>
                    <a:moveTo>
                      <a:pt x="94" y="97"/>
                    </a:moveTo>
                    <a:lnTo>
                      <a:pt x="8" y="97"/>
                    </a:lnTo>
                    <a:lnTo>
                      <a:pt x="8" y="99"/>
                    </a:lnTo>
                    <a:lnTo>
                      <a:pt x="94" y="99"/>
                    </a:lnTo>
                    <a:lnTo>
                      <a:pt x="94" y="97"/>
                    </a:lnTo>
                    <a:lnTo>
                      <a:pt x="94" y="97"/>
                    </a:lnTo>
                    <a:close/>
                    <a:moveTo>
                      <a:pt x="0" y="94"/>
                    </a:moveTo>
                    <a:lnTo>
                      <a:pt x="0" y="85"/>
                    </a:lnTo>
                    <a:lnTo>
                      <a:pt x="99" y="85"/>
                    </a:lnTo>
                    <a:lnTo>
                      <a:pt x="101" y="85"/>
                    </a:lnTo>
                    <a:lnTo>
                      <a:pt x="103" y="86"/>
                    </a:lnTo>
                    <a:lnTo>
                      <a:pt x="103" y="86"/>
                    </a:lnTo>
                    <a:lnTo>
                      <a:pt x="103" y="86"/>
                    </a:lnTo>
                    <a:lnTo>
                      <a:pt x="103" y="86"/>
                    </a:lnTo>
                    <a:lnTo>
                      <a:pt x="109" y="96"/>
                    </a:lnTo>
                    <a:lnTo>
                      <a:pt x="110" y="105"/>
                    </a:lnTo>
                    <a:lnTo>
                      <a:pt x="110" y="105"/>
                    </a:lnTo>
                    <a:lnTo>
                      <a:pt x="110" y="105"/>
                    </a:lnTo>
                    <a:lnTo>
                      <a:pt x="109" y="114"/>
                    </a:lnTo>
                    <a:lnTo>
                      <a:pt x="103" y="121"/>
                    </a:lnTo>
                    <a:lnTo>
                      <a:pt x="103" y="121"/>
                    </a:lnTo>
                    <a:lnTo>
                      <a:pt x="103" y="121"/>
                    </a:lnTo>
                    <a:lnTo>
                      <a:pt x="101" y="123"/>
                    </a:lnTo>
                    <a:lnTo>
                      <a:pt x="99" y="123"/>
                    </a:lnTo>
                    <a:lnTo>
                      <a:pt x="0" y="123"/>
                    </a:lnTo>
                    <a:lnTo>
                      <a:pt x="0" y="112"/>
                    </a:lnTo>
                    <a:lnTo>
                      <a:pt x="98" y="112"/>
                    </a:lnTo>
                    <a:lnTo>
                      <a:pt x="98" y="112"/>
                    </a:lnTo>
                    <a:lnTo>
                      <a:pt x="99" y="108"/>
                    </a:lnTo>
                    <a:lnTo>
                      <a:pt x="99" y="105"/>
                    </a:lnTo>
                    <a:lnTo>
                      <a:pt x="99" y="105"/>
                    </a:lnTo>
                    <a:lnTo>
                      <a:pt x="99" y="105"/>
                    </a:lnTo>
                    <a:lnTo>
                      <a:pt x="99" y="99"/>
                    </a:lnTo>
                    <a:lnTo>
                      <a:pt x="98" y="94"/>
                    </a:lnTo>
                    <a:lnTo>
                      <a:pt x="0" y="94"/>
                    </a:lnTo>
                    <a:lnTo>
                      <a:pt x="0" y="94"/>
                    </a:lnTo>
                    <a:close/>
                    <a:moveTo>
                      <a:pt x="79" y="66"/>
                    </a:moveTo>
                    <a:lnTo>
                      <a:pt x="19" y="66"/>
                    </a:lnTo>
                    <a:lnTo>
                      <a:pt x="19" y="68"/>
                    </a:lnTo>
                    <a:lnTo>
                      <a:pt x="79" y="68"/>
                    </a:lnTo>
                    <a:lnTo>
                      <a:pt x="79" y="66"/>
                    </a:lnTo>
                    <a:lnTo>
                      <a:pt x="79" y="66"/>
                    </a:lnTo>
                    <a:close/>
                    <a:moveTo>
                      <a:pt x="79" y="61"/>
                    </a:moveTo>
                    <a:lnTo>
                      <a:pt x="19" y="61"/>
                    </a:lnTo>
                    <a:lnTo>
                      <a:pt x="19" y="63"/>
                    </a:lnTo>
                    <a:lnTo>
                      <a:pt x="79" y="63"/>
                    </a:lnTo>
                    <a:lnTo>
                      <a:pt x="79" y="61"/>
                    </a:lnTo>
                    <a:lnTo>
                      <a:pt x="79" y="61"/>
                    </a:lnTo>
                    <a:close/>
                    <a:moveTo>
                      <a:pt x="79" y="55"/>
                    </a:moveTo>
                    <a:lnTo>
                      <a:pt x="19" y="55"/>
                    </a:lnTo>
                    <a:lnTo>
                      <a:pt x="19" y="57"/>
                    </a:lnTo>
                    <a:lnTo>
                      <a:pt x="79" y="57"/>
                    </a:lnTo>
                    <a:lnTo>
                      <a:pt x="79" y="55"/>
                    </a:lnTo>
                    <a:lnTo>
                      <a:pt x="79" y="55"/>
                    </a:lnTo>
                    <a:close/>
                    <a:moveTo>
                      <a:pt x="11" y="52"/>
                    </a:moveTo>
                    <a:lnTo>
                      <a:pt x="11" y="42"/>
                    </a:lnTo>
                    <a:lnTo>
                      <a:pt x="85" y="42"/>
                    </a:lnTo>
                    <a:lnTo>
                      <a:pt x="87" y="42"/>
                    </a:lnTo>
                    <a:lnTo>
                      <a:pt x="88" y="44"/>
                    </a:lnTo>
                    <a:lnTo>
                      <a:pt x="88" y="44"/>
                    </a:lnTo>
                    <a:lnTo>
                      <a:pt x="88" y="44"/>
                    </a:lnTo>
                    <a:lnTo>
                      <a:pt x="88" y="44"/>
                    </a:lnTo>
                    <a:lnTo>
                      <a:pt x="94" y="53"/>
                    </a:lnTo>
                    <a:lnTo>
                      <a:pt x="96" y="63"/>
                    </a:lnTo>
                    <a:lnTo>
                      <a:pt x="96" y="63"/>
                    </a:lnTo>
                    <a:lnTo>
                      <a:pt x="96" y="63"/>
                    </a:lnTo>
                    <a:lnTo>
                      <a:pt x="94" y="72"/>
                    </a:lnTo>
                    <a:lnTo>
                      <a:pt x="88" y="79"/>
                    </a:lnTo>
                    <a:lnTo>
                      <a:pt x="88" y="79"/>
                    </a:lnTo>
                    <a:lnTo>
                      <a:pt x="87" y="79"/>
                    </a:lnTo>
                    <a:lnTo>
                      <a:pt x="87" y="81"/>
                    </a:lnTo>
                    <a:lnTo>
                      <a:pt x="85" y="81"/>
                    </a:lnTo>
                    <a:lnTo>
                      <a:pt x="11" y="81"/>
                    </a:lnTo>
                    <a:lnTo>
                      <a:pt x="11" y="72"/>
                    </a:lnTo>
                    <a:lnTo>
                      <a:pt x="81" y="72"/>
                    </a:lnTo>
                    <a:lnTo>
                      <a:pt x="81" y="72"/>
                    </a:lnTo>
                    <a:lnTo>
                      <a:pt x="85" y="66"/>
                    </a:lnTo>
                    <a:lnTo>
                      <a:pt x="85" y="63"/>
                    </a:lnTo>
                    <a:lnTo>
                      <a:pt x="85" y="63"/>
                    </a:lnTo>
                    <a:lnTo>
                      <a:pt x="85" y="63"/>
                    </a:lnTo>
                    <a:lnTo>
                      <a:pt x="85" y="57"/>
                    </a:lnTo>
                    <a:lnTo>
                      <a:pt x="81" y="52"/>
                    </a:lnTo>
                    <a:lnTo>
                      <a:pt x="11" y="52"/>
                    </a:lnTo>
                    <a:lnTo>
                      <a:pt x="11" y="52"/>
                    </a:lnTo>
                    <a:close/>
                    <a:moveTo>
                      <a:pt x="37" y="24"/>
                    </a:moveTo>
                    <a:lnTo>
                      <a:pt x="37" y="26"/>
                    </a:lnTo>
                    <a:lnTo>
                      <a:pt x="98" y="26"/>
                    </a:lnTo>
                    <a:lnTo>
                      <a:pt x="98" y="24"/>
                    </a:lnTo>
                    <a:lnTo>
                      <a:pt x="37" y="24"/>
                    </a:lnTo>
                    <a:lnTo>
                      <a:pt x="37" y="24"/>
                    </a:lnTo>
                    <a:close/>
                    <a:moveTo>
                      <a:pt x="37" y="18"/>
                    </a:moveTo>
                    <a:lnTo>
                      <a:pt x="37" y="22"/>
                    </a:lnTo>
                    <a:lnTo>
                      <a:pt x="98" y="22"/>
                    </a:lnTo>
                    <a:lnTo>
                      <a:pt x="98" y="18"/>
                    </a:lnTo>
                    <a:lnTo>
                      <a:pt x="37" y="18"/>
                    </a:lnTo>
                    <a:lnTo>
                      <a:pt x="37" y="18"/>
                    </a:lnTo>
                    <a:close/>
                    <a:moveTo>
                      <a:pt x="37" y="13"/>
                    </a:moveTo>
                    <a:lnTo>
                      <a:pt x="37" y="17"/>
                    </a:lnTo>
                    <a:lnTo>
                      <a:pt x="98" y="17"/>
                    </a:lnTo>
                    <a:lnTo>
                      <a:pt x="98" y="13"/>
                    </a:lnTo>
                    <a:lnTo>
                      <a:pt x="37" y="13"/>
                    </a:lnTo>
                    <a:close/>
                  </a:path>
                </a:pathLst>
              </a:custGeom>
              <a:solidFill>
                <a:srgbClr val="F28944"/>
              </a:solidFill>
              <a:ln>
                <a:noFill/>
              </a:ln>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右箭头 25"/>
              <p:cNvSpPr/>
              <p:nvPr/>
            </p:nvSpPr>
            <p:spPr>
              <a:xfrm>
                <a:off x="3751383" y="2939089"/>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右箭头 26"/>
              <p:cNvSpPr/>
              <p:nvPr/>
            </p:nvSpPr>
            <p:spPr>
              <a:xfrm>
                <a:off x="3751383" y="3816367"/>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右箭头 27"/>
              <p:cNvSpPr/>
              <p:nvPr/>
            </p:nvSpPr>
            <p:spPr>
              <a:xfrm>
                <a:off x="3751383" y="4693645"/>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右箭头 28"/>
              <p:cNvSpPr/>
              <p:nvPr/>
            </p:nvSpPr>
            <p:spPr>
              <a:xfrm>
                <a:off x="3751383" y="5570922"/>
                <a:ext cx="2350477" cy="52537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6858000" y="2786891"/>
                <a:ext cx="3429000" cy="34073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01010010101000100000111100011100010001110001110000011110101010010101010010101001010010101001010101001010100010101001010100101010101001010101010100101000100101001010101010100101010100101010101010010101010100101001010010001010101001001010010010</a:t>
                </a:r>
                <a:endParaRPr lang="zh-CN" alt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文本框 34"/>
              <p:cNvSpPr txBox="1"/>
              <p:nvPr/>
            </p:nvSpPr>
            <p:spPr>
              <a:xfrm>
                <a:off x="6871553" y="2363584"/>
                <a:ext cx="3401893" cy="369332"/>
              </a:xfrm>
              <a:prstGeom prst="rect">
                <a:avLst/>
              </a:prstGeom>
              <a:noFill/>
            </p:spPr>
            <p:txBody>
              <a:bodyPr wrap="none" rtlCol="0">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Format in which data is stored</a:t>
                </a:r>
              </a:p>
            </p:txBody>
          </p:sp>
        </p:grpSp>
      </p:grpSp>
    </p:spTree>
    <p:extLst>
      <p:ext uri="{BB962C8B-B14F-4D97-AF65-F5344CB8AC3E}">
        <p14:creationId xmlns:p14="http://schemas.microsoft.com/office/powerpoint/2010/main" val="240910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Data Types</a:t>
            </a:r>
            <a:endParaRPr lang="en-US" dirty="0"/>
          </a:p>
        </p:txBody>
      </p:sp>
      <p:grpSp>
        <p:nvGrpSpPr>
          <p:cNvPr id="19" name="组合 18"/>
          <p:cNvGrpSpPr/>
          <p:nvPr/>
        </p:nvGrpSpPr>
        <p:grpSpPr>
          <a:xfrm>
            <a:off x="2120425" y="1536894"/>
            <a:ext cx="7951151" cy="4244311"/>
            <a:chOff x="1985352" y="1179137"/>
            <a:chExt cx="8221296" cy="4388514"/>
          </a:xfrm>
        </p:grpSpPr>
        <p:grpSp>
          <p:nvGrpSpPr>
            <p:cNvPr id="20" name="组合 19"/>
            <p:cNvGrpSpPr/>
            <p:nvPr/>
          </p:nvGrpSpPr>
          <p:grpSpPr>
            <a:xfrm>
              <a:off x="1985352" y="1179137"/>
              <a:ext cx="2281374" cy="4388514"/>
              <a:chOff x="2059526" y="1179137"/>
              <a:chExt cx="2281374" cy="4388514"/>
            </a:xfrm>
          </p:grpSpPr>
          <p:sp>
            <p:nvSpPr>
              <p:cNvPr id="47" name="MH_Other_4"/>
              <p:cNvSpPr/>
              <p:nvPr>
                <p:custDataLst>
                  <p:tags r:id="rId9"/>
                </p:custDataLst>
              </p:nvPr>
            </p:nvSpPr>
            <p:spPr>
              <a:xfrm rot="229496">
                <a:off x="2392270" y="3825938"/>
                <a:ext cx="1531336" cy="1550599"/>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MH_Other_5"/>
              <p:cNvSpPr/>
              <p:nvPr>
                <p:custDataLst>
                  <p:tags r:id="rId10"/>
                </p:custDataLst>
              </p:nvPr>
            </p:nvSpPr>
            <p:spPr>
              <a:xfrm>
                <a:off x="2839505" y="3825688"/>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MH_SubTitle_2"/>
              <p:cNvSpPr/>
              <p:nvPr>
                <p:custDataLst>
                  <p:tags r:id="rId11"/>
                </p:custDataLst>
              </p:nvPr>
            </p:nvSpPr>
            <p:spPr>
              <a:xfrm>
                <a:off x="2101433" y="1179137"/>
                <a:ext cx="2239467" cy="345437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endParaRPr lang="en-US" altLang="zh-CN" sz="2400" b="1" dirty="0">
                  <a:solidFill>
                    <a:schemeClr val="tx2">
                      <a:lumMod val="60000"/>
                      <a:lumOff val="4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2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Structured</a:t>
                </a:r>
              </a:p>
              <a:p>
                <a:pPr algn="ctr" fontAlgn="ctr"/>
                <a:r>
                  <a:rPr lang="en-US" altLang="zh-CN" sz="2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data</a:t>
                </a:r>
              </a:p>
            </p:txBody>
          </p:sp>
          <p:sp>
            <p:nvSpPr>
              <p:cNvPr id="50" name="MH_Other_6"/>
              <p:cNvSpPr/>
              <p:nvPr>
                <p:custDataLst>
                  <p:tags r:id="rId12"/>
                </p:custDataLst>
              </p:nvPr>
            </p:nvSpPr>
            <p:spPr>
              <a:xfrm>
                <a:off x="2059526" y="4962505"/>
                <a:ext cx="566634" cy="605146"/>
              </a:xfrm>
              <a:prstGeom prst="ellipse">
                <a:avLst/>
              </a:prstGeom>
              <a:solidFill>
                <a:schemeClr val="bg1"/>
              </a:solidFill>
              <a:ln w="3175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 name="组合 20"/>
            <p:cNvGrpSpPr/>
            <p:nvPr/>
          </p:nvGrpSpPr>
          <p:grpSpPr>
            <a:xfrm>
              <a:off x="7925273" y="1179140"/>
              <a:ext cx="2281375" cy="4388511"/>
              <a:chOff x="7999447" y="1179139"/>
              <a:chExt cx="2281375" cy="4388511"/>
            </a:xfrm>
          </p:grpSpPr>
          <p:sp>
            <p:nvSpPr>
              <p:cNvPr id="43" name="MH_Other_7"/>
              <p:cNvSpPr/>
              <p:nvPr>
                <p:custDataLst>
                  <p:tags r:id="rId5"/>
                </p:custDataLst>
              </p:nvPr>
            </p:nvSpPr>
            <p:spPr>
              <a:xfrm rot="229496">
                <a:off x="8332192" y="3825938"/>
                <a:ext cx="1531336" cy="1550601"/>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MH_Other_8"/>
              <p:cNvSpPr/>
              <p:nvPr>
                <p:custDataLst>
                  <p:tags r:id="rId6"/>
                </p:custDataLst>
              </p:nvPr>
            </p:nvSpPr>
            <p:spPr>
              <a:xfrm>
                <a:off x="8779429" y="3825686"/>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MH_SubTitle_3"/>
              <p:cNvSpPr/>
              <p:nvPr>
                <p:custDataLst>
                  <p:tags r:id="rId7"/>
                </p:custDataLst>
              </p:nvPr>
            </p:nvSpPr>
            <p:spPr>
              <a:xfrm>
                <a:off x="8041355" y="1179139"/>
                <a:ext cx="2239467" cy="3454378"/>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endParaRPr lang="en-US" altLang="zh-CN" sz="2400" b="1" dirty="0">
                  <a:solidFill>
                    <a:schemeClr val="bg1">
                      <a:lumMod val="65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240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Unstructured data</a:t>
                </a:r>
              </a:p>
            </p:txBody>
          </p:sp>
          <p:sp>
            <p:nvSpPr>
              <p:cNvPr id="46" name="MH_Other_9"/>
              <p:cNvSpPr/>
              <p:nvPr>
                <p:custDataLst>
                  <p:tags r:id="rId8"/>
                </p:custDataLst>
              </p:nvPr>
            </p:nvSpPr>
            <p:spPr>
              <a:xfrm>
                <a:off x="7999447" y="4962504"/>
                <a:ext cx="566634" cy="605146"/>
              </a:xfrm>
              <a:prstGeom prst="ellipse">
                <a:avLst/>
              </a:prstGeom>
              <a:solidFill>
                <a:schemeClr val="bg1"/>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4955313" y="1179137"/>
              <a:ext cx="2281374" cy="4388514"/>
              <a:chOff x="5029486" y="1179137"/>
              <a:chExt cx="2281374" cy="4388514"/>
            </a:xfrm>
          </p:grpSpPr>
          <p:sp>
            <p:nvSpPr>
              <p:cNvPr id="23" name="MH_Other_4"/>
              <p:cNvSpPr/>
              <p:nvPr>
                <p:custDataLst>
                  <p:tags r:id="rId1"/>
                </p:custDataLst>
              </p:nvPr>
            </p:nvSpPr>
            <p:spPr>
              <a:xfrm rot="229496">
                <a:off x="5362230" y="3825938"/>
                <a:ext cx="1531336" cy="1550599"/>
              </a:xfrm>
              <a:custGeom>
                <a:avLst/>
                <a:gdLst>
                  <a:gd name="connsiteX0" fmla="*/ 1280265 w 1280265"/>
                  <a:gd name="connsiteY0" fmla="*/ 0 h 1336431"/>
                  <a:gd name="connsiteX1" fmla="*/ 770311 w 1280265"/>
                  <a:gd name="connsiteY1" fmla="*/ 202223 h 1336431"/>
                  <a:gd name="connsiteX2" fmla="*/ 357073 w 1280265"/>
                  <a:gd name="connsiteY2" fmla="*/ 571500 h 1336431"/>
                  <a:gd name="connsiteX3" fmla="*/ 40550 w 1280265"/>
                  <a:gd name="connsiteY3" fmla="*/ 1028700 h 1336431"/>
                  <a:gd name="connsiteX4" fmla="*/ 14173 w 1280265"/>
                  <a:gd name="connsiteY4" fmla="*/ 1336431 h 133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265" h="1336431">
                    <a:moveTo>
                      <a:pt x="1280265" y="0"/>
                    </a:moveTo>
                    <a:cubicBezTo>
                      <a:pt x="1102220" y="53486"/>
                      <a:pt x="924176" y="106973"/>
                      <a:pt x="770311" y="202223"/>
                    </a:cubicBezTo>
                    <a:cubicBezTo>
                      <a:pt x="616446" y="297473"/>
                      <a:pt x="478700" y="433754"/>
                      <a:pt x="357073" y="571500"/>
                    </a:cubicBezTo>
                    <a:cubicBezTo>
                      <a:pt x="235446" y="709246"/>
                      <a:pt x="97700" y="901211"/>
                      <a:pt x="40550" y="1028700"/>
                    </a:cubicBezTo>
                    <a:cubicBezTo>
                      <a:pt x="-16600" y="1156189"/>
                      <a:pt x="-1214" y="1246310"/>
                      <a:pt x="14173" y="1336431"/>
                    </a:cubicBezTo>
                  </a:path>
                </a:pathLst>
              </a:custGeom>
              <a:noFill/>
              <a:ln w="38100">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MH_Other_5"/>
              <p:cNvSpPr/>
              <p:nvPr>
                <p:custDataLst>
                  <p:tags r:id="rId2"/>
                </p:custDataLst>
              </p:nvPr>
            </p:nvSpPr>
            <p:spPr>
              <a:xfrm>
                <a:off x="5809465" y="3825688"/>
                <a:ext cx="1262938" cy="795397"/>
              </a:xfrm>
              <a:custGeom>
                <a:avLst/>
                <a:gdLst>
                  <a:gd name="connsiteX0" fmla="*/ 936800 w 936800"/>
                  <a:gd name="connsiteY0" fmla="*/ 0 h 705361"/>
                  <a:gd name="connsiteX1" fmla="*/ 934440 w 936800"/>
                  <a:gd name="connsiteY1" fmla="*/ 12638 h 705361"/>
                  <a:gd name="connsiteX2" fmla="*/ 305655 w 936800"/>
                  <a:gd name="connsiteY2" fmla="*/ 705361 h 705361"/>
                  <a:gd name="connsiteX3" fmla="*/ 40030 w 936800"/>
                  <a:gd name="connsiteY3" fmla="*/ 616230 h 705361"/>
                  <a:gd name="connsiteX4" fmla="*/ 0 w 936800"/>
                  <a:gd name="connsiteY4" fmla="*/ 580117 h 705361"/>
                  <a:gd name="connsiteX5" fmla="*/ 25579 w 936800"/>
                  <a:gd name="connsiteY5" fmla="*/ 545326 h 705361"/>
                  <a:gd name="connsiteX6" fmla="*/ 610280 w 936800"/>
                  <a:gd name="connsiteY6" fmla="*/ 107428 h 705361"/>
                  <a:gd name="connsiteX7" fmla="*/ 822009 w 936800"/>
                  <a:gd name="connsiteY7" fmla="*/ 27354 h 705361"/>
                  <a:gd name="connsiteX0-1" fmla="*/ 1065951 w 1065951"/>
                  <a:gd name="connsiteY0-2" fmla="*/ 0 h 740584"/>
                  <a:gd name="connsiteX1-3" fmla="*/ 934440 w 1065951"/>
                  <a:gd name="connsiteY1-4" fmla="*/ 47861 h 740584"/>
                  <a:gd name="connsiteX2-5" fmla="*/ 305655 w 1065951"/>
                  <a:gd name="connsiteY2-6" fmla="*/ 740584 h 740584"/>
                  <a:gd name="connsiteX3-7" fmla="*/ 40030 w 1065951"/>
                  <a:gd name="connsiteY3-8" fmla="*/ 651453 h 740584"/>
                  <a:gd name="connsiteX4-9" fmla="*/ 0 w 1065951"/>
                  <a:gd name="connsiteY4-10" fmla="*/ 615340 h 740584"/>
                  <a:gd name="connsiteX5-11" fmla="*/ 25579 w 1065951"/>
                  <a:gd name="connsiteY5-12" fmla="*/ 580549 h 740584"/>
                  <a:gd name="connsiteX6-13" fmla="*/ 610280 w 1065951"/>
                  <a:gd name="connsiteY6-14" fmla="*/ 142651 h 740584"/>
                  <a:gd name="connsiteX7-15" fmla="*/ 822009 w 1065951"/>
                  <a:gd name="connsiteY7-16" fmla="*/ 62577 h 740584"/>
                  <a:gd name="connsiteX8" fmla="*/ 1065951 w 1065951"/>
                  <a:gd name="connsiteY8" fmla="*/ 0 h 740584"/>
                  <a:gd name="connsiteX0-17" fmla="*/ 1065951 w 1065951"/>
                  <a:gd name="connsiteY0-18" fmla="*/ 0 h 777223"/>
                  <a:gd name="connsiteX1-19" fmla="*/ 1040109 w 1065951"/>
                  <a:gd name="connsiteY1-20" fmla="*/ 47861 h 777223"/>
                  <a:gd name="connsiteX2-21" fmla="*/ 305655 w 1065951"/>
                  <a:gd name="connsiteY2-22" fmla="*/ 740584 h 777223"/>
                  <a:gd name="connsiteX3-23" fmla="*/ 40030 w 1065951"/>
                  <a:gd name="connsiteY3-24" fmla="*/ 651453 h 777223"/>
                  <a:gd name="connsiteX4-25" fmla="*/ 0 w 1065951"/>
                  <a:gd name="connsiteY4-26" fmla="*/ 615340 h 777223"/>
                  <a:gd name="connsiteX5-27" fmla="*/ 25579 w 1065951"/>
                  <a:gd name="connsiteY5-28" fmla="*/ 580549 h 777223"/>
                  <a:gd name="connsiteX6-29" fmla="*/ 610280 w 1065951"/>
                  <a:gd name="connsiteY6-30" fmla="*/ 142651 h 777223"/>
                  <a:gd name="connsiteX7-31" fmla="*/ 822009 w 1065951"/>
                  <a:gd name="connsiteY7-32" fmla="*/ 62577 h 777223"/>
                  <a:gd name="connsiteX8-33" fmla="*/ 1065951 w 1065951"/>
                  <a:gd name="connsiteY8-34" fmla="*/ 0 h 777223"/>
                  <a:gd name="connsiteX0-35" fmla="*/ 1065951 w 1065951"/>
                  <a:gd name="connsiteY0-36" fmla="*/ 0 h 740752"/>
                  <a:gd name="connsiteX1-37" fmla="*/ 1040109 w 1065951"/>
                  <a:gd name="connsiteY1-38" fmla="*/ 47861 h 740752"/>
                  <a:gd name="connsiteX2-39" fmla="*/ 305655 w 1065951"/>
                  <a:gd name="connsiteY2-40" fmla="*/ 740584 h 740752"/>
                  <a:gd name="connsiteX3-41" fmla="*/ 40030 w 1065951"/>
                  <a:gd name="connsiteY3-42" fmla="*/ 651453 h 740752"/>
                  <a:gd name="connsiteX4-43" fmla="*/ 0 w 1065951"/>
                  <a:gd name="connsiteY4-44" fmla="*/ 615340 h 740752"/>
                  <a:gd name="connsiteX5-45" fmla="*/ 25579 w 1065951"/>
                  <a:gd name="connsiteY5-46" fmla="*/ 580549 h 740752"/>
                  <a:gd name="connsiteX6-47" fmla="*/ 610280 w 1065951"/>
                  <a:gd name="connsiteY6-48" fmla="*/ 142651 h 740752"/>
                  <a:gd name="connsiteX7-49" fmla="*/ 822009 w 1065951"/>
                  <a:gd name="connsiteY7-50" fmla="*/ 62577 h 740752"/>
                  <a:gd name="connsiteX8-51" fmla="*/ 1065951 w 1065951"/>
                  <a:gd name="connsiteY8-52" fmla="*/ 0 h 740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65951" h="740752">
                    <a:moveTo>
                      <a:pt x="1065951" y="0"/>
                    </a:moveTo>
                    <a:cubicBezTo>
                      <a:pt x="1065164" y="4213"/>
                      <a:pt x="1040896" y="43648"/>
                      <a:pt x="1040109" y="47861"/>
                    </a:cubicBezTo>
                    <a:cubicBezTo>
                      <a:pt x="936513" y="454946"/>
                      <a:pt x="500166" y="748822"/>
                      <a:pt x="305655" y="740584"/>
                    </a:cubicBezTo>
                    <a:cubicBezTo>
                      <a:pt x="185941" y="735514"/>
                      <a:pt x="121672" y="708847"/>
                      <a:pt x="40030" y="651453"/>
                    </a:cubicBezTo>
                    <a:lnTo>
                      <a:pt x="0" y="615340"/>
                    </a:lnTo>
                    <a:lnTo>
                      <a:pt x="25579" y="580549"/>
                    </a:lnTo>
                    <a:cubicBezTo>
                      <a:pt x="161442" y="410521"/>
                      <a:pt x="363393" y="254074"/>
                      <a:pt x="610280" y="142651"/>
                    </a:cubicBezTo>
                    <a:cubicBezTo>
                      <a:pt x="680819" y="110816"/>
                      <a:pt x="751687" y="84163"/>
                      <a:pt x="822009" y="62577"/>
                    </a:cubicBezTo>
                    <a:cubicBezTo>
                      <a:pt x="860273" y="53459"/>
                      <a:pt x="1027687" y="9118"/>
                      <a:pt x="1065951" y="0"/>
                    </a:cubicBezTo>
                    <a:close/>
                  </a:path>
                </a:pathLst>
              </a:cu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MH_SubTitle_2"/>
              <p:cNvSpPr/>
              <p:nvPr>
                <p:custDataLst>
                  <p:tags r:id="rId3"/>
                </p:custDataLst>
              </p:nvPr>
            </p:nvSpPr>
            <p:spPr>
              <a:xfrm>
                <a:off x="5071393" y="1179137"/>
                <a:ext cx="2239467" cy="3454376"/>
              </a:xfrm>
              <a:custGeom>
                <a:avLst/>
                <a:gdLst>
                  <a:gd name="connsiteX0" fmla="*/ 764931 w 1529862"/>
                  <a:gd name="connsiteY0" fmla="*/ 70339 h 2409092"/>
                  <a:gd name="connsiteX1" fmla="*/ 82519 w 1529862"/>
                  <a:gd name="connsiteY1" fmla="*/ 1204547 h 2409092"/>
                  <a:gd name="connsiteX2" fmla="*/ 764931 w 1529862"/>
                  <a:gd name="connsiteY2" fmla="*/ 2338755 h 2409092"/>
                  <a:gd name="connsiteX3" fmla="*/ 1447343 w 1529862"/>
                  <a:gd name="connsiteY3" fmla="*/ 1204547 h 2409092"/>
                  <a:gd name="connsiteX4" fmla="*/ 764931 w 1529862"/>
                  <a:gd name="connsiteY4" fmla="*/ 70339 h 2409092"/>
                  <a:gd name="connsiteX5" fmla="*/ 764931 w 1529862"/>
                  <a:gd name="connsiteY5" fmla="*/ 0 h 2409092"/>
                  <a:gd name="connsiteX6" fmla="*/ 1529862 w 1529862"/>
                  <a:gd name="connsiteY6" fmla="*/ 1204546 h 2409092"/>
                  <a:gd name="connsiteX7" fmla="*/ 764931 w 1529862"/>
                  <a:gd name="connsiteY7" fmla="*/ 2409092 h 2409092"/>
                  <a:gd name="connsiteX8" fmla="*/ 0 w 1529862"/>
                  <a:gd name="connsiteY8" fmla="*/ 1204546 h 2409092"/>
                  <a:gd name="connsiteX9" fmla="*/ 764931 w 1529862"/>
                  <a:gd name="connsiteY9" fmla="*/ 0 h 24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862" h="2409092">
                    <a:moveTo>
                      <a:pt x="764931" y="70339"/>
                    </a:moveTo>
                    <a:cubicBezTo>
                      <a:pt x="388045" y="70339"/>
                      <a:pt x="82519" y="578141"/>
                      <a:pt x="82519" y="1204547"/>
                    </a:cubicBezTo>
                    <a:cubicBezTo>
                      <a:pt x="82519" y="1830953"/>
                      <a:pt x="388045" y="2338755"/>
                      <a:pt x="764931" y="2338755"/>
                    </a:cubicBezTo>
                    <a:cubicBezTo>
                      <a:pt x="1141817" y="2338755"/>
                      <a:pt x="1447343" y="1830953"/>
                      <a:pt x="1447343" y="1204547"/>
                    </a:cubicBezTo>
                    <a:cubicBezTo>
                      <a:pt x="1447343" y="578141"/>
                      <a:pt x="1141817" y="70339"/>
                      <a:pt x="764931" y="70339"/>
                    </a:cubicBezTo>
                    <a:close/>
                    <a:moveTo>
                      <a:pt x="764931" y="0"/>
                    </a:moveTo>
                    <a:cubicBezTo>
                      <a:pt x="1187391" y="0"/>
                      <a:pt x="1529862" y="539294"/>
                      <a:pt x="1529862" y="1204546"/>
                    </a:cubicBezTo>
                    <a:cubicBezTo>
                      <a:pt x="1529862" y="1869798"/>
                      <a:pt x="1187391" y="2409092"/>
                      <a:pt x="764931" y="2409092"/>
                    </a:cubicBezTo>
                    <a:cubicBezTo>
                      <a:pt x="342471" y="2409092"/>
                      <a:pt x="0" y="1869798"/>
                      <a:pt x="0" y="1204546"/>
                    </a:cubicBezTo>
                    <a:cubicBezTo>
                      <a:pt x="0" y="539294"/>
                      <a:pt x="342471" y="0"/>
                      <a:pt x="764931" y="0"/>
                    </a:cubicBezTo>
                    <a:close/>
                  </a:path>
                </a:pathLst>
              </a:cu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60000" rtlCol="0" anchor="ctr">
                <a:noAutofit/>
              </a:bodyPr>
              <a:lstStyle/>
              <a:p>
                <a:pPr algn="ctr" fontAlgn="ctr"/>
                <a:r>
                  <a:rPr lang="en-US" altLang="zh-CN" sz="2400" b="1" dirty="0">
                    <a:solidFill>
                      <a:schemeClr val="accent2">
                        <a:lumMod val="75000"/>
                      </a:schemeClr>
                    </a:solidFill>
                    <a:latin typeface="Huawei Sans" panose="020C0503030203020204" pitchFamily="34" charset="0"/>
                    <a:ea typeface="方正兰亭黑简体" panose="02000000000000000000" pitchFamily="2" charset="-122"/>
                    <a:sym typeface="Huawei Sans" panose="020C0503030203020204" pitchFamily="34" charset="0"/>
                  </a:rPr>
                  <a:t>Semi-structured data</a:t>
                </a:r>
              </a:p>
            </p:txBody>
          </p:sp>
          <p:sp>
            <p:nvSpPr>
              <p:cNvPr id="42" name="MH_Other_6"/>
              <p:cNvSpPr/>
              <p:nvPr>
                <p:custDataLst>
                  <p:tags r:id="rId4"/>
                </p:custDataLst>
              </p:nvPr>
            </p:nvSpPr>
            <p:spPr>
              <a:xfrm>
                <a:off x="5029486" y="4962505"/>
                <a:ext cx="566634" cy="605146"/>
              </a:xfrm>
              <a:prstGeom prst="ellipse">
                <a:avLst/>
              </a:prstGeom>
              <a:solidFill>
                <a:schemeClr val="bg1"/>
              </a:solidFill>
              <a:ln w="31750">
                <a:solidFill>
                  <a:srgbClr val="ED6D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400" dirty="0">
                  <a:solidFill>
                    <a:srgbClr val="FE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399969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Data Processing Cycle</a:t>
            </a:r>
          </a:p>
        </p:txBody>
      </p:sp>
      <p:sp>
        <p:nvSpPr>
          <p:cNvPr id="3" name="文本占位符 2"/>
          <p:cNvSpPr>
            <a:spLocks noGrp="1"/>
          </p:cNvSpPr>
          <p:nvPr>
            <p:ph type="body" sz="quarter" idx="10"/>
          </p:nvPr>
        </p:nvSpPr>
        <p:spPr/>
        <p:txBody>
          <a:bodyPr/>
          <a:lstStyle/>
          <a:p>
            <a:r>
              <a:rPr lang="en-US" dirty="0"/>
              <a:t>Data processing is the reorganization or reordering of data by humans or machines to increase their specific value. A data processing cycle includes three basic steps: input, processing, and output.</a:t>
            </a:r>
          </a:p>
        </p:txBody>
      </p:sp>
      <p:graphicFrame>
        <p:nvGraphicFramePr>
          <p:cNvPr id="4" name="图示 3"/>
          <p:cNvGraphicFramePr/>
          <p:nvPr>
            <p:extLst/>
          </p:nvPr>
        </p:nvGraphicFramePr>
        <p:xfrm>
          <a:off x="1394321" y="2416785"/>
          <a:ext cx="9871777" cy="351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28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a:sym typeface="Huawei Sans" panose="020C0503030203020204" pitchFamily="34" charset="0"/>
              </a:rPr>
              <a:t>What is Information</a:t>
            </a:r>
          </a:p>
        </p:txBody>
      </p:sp>
      <p:sp>
        <p:nvSpPr>
          <p:cNvPr id="5" name="文本占位符 4"/>
          <p:cNvSpPr>
            <a:spLocks noGrp="1"/>
          </p:cNvSpPr>
          <p:nvPr>
            <p:ph type="body" sz="quarter" idx="10"/>
          </p:nvPr>
        </p:nvSpPr>
        <p:spPr>
          <a:xfrm>
            <a:off x="731838" y="1052514"/>
            <a:ext cx="5851842" cy="4875042"/>
          </a:xfrm>
        </p:spPr>
        <p:txBody>
          <a:bodyPr/>
          <a:lstStyle/>
          <a:p>
            <a:r>
              <a:rPr lang="en-US" dirty="0"/>
              <a:t>Information is processed, structured, or rendered in a given context to make it meaningful and useful.</a:t>
            </a:r>
          </a:p>
          <a:p>
            <a:r>
              <a:rPr lang="en-US" dirty="0"/>
              <a:t>Information is processed data, including data with context, relevance, and purpose. It also involves the manipulation of raw data.</a:t>
            </a:r>
          </a:p>
        </p:txBody>
      </p:sp>
      <p:grpSp>
        <p:nvGrpSpPr>
          <p:cNvPr id="8" name="组合 7"/>
          <p:cNvGrpSpPr/>
          <p:nvPr/>
        </p:nvGrpSpPr>
        <p:grpSpPr>
          <a:xfrm>
            <a:off x="6820286" y="1320800"/>
            <a:ext cx="4612936" cy="4378960"/>
            <a:chOff x="6171968" y="1197101"/>
            <a:chExt cx="6997338" cy="4876356"/>
          </a:xfrm>
        </p:grpSpPr>
        <p:cxnSp>
          <p:nvCxnSpPr>
            <p:cNvPr id="9" name="曲线连接符 8"/>
            <p:cNvCxnSpPr/>
            <p:nvPr/>
          </p:nvCxnSpPr>
          <p:spPr>
            <a:xfrm flipV="1">
              <a:off x="7759337" y="2266406"/>
              <a:ext cx="2259877" cy="613955"/>
            </a:xfrm>
            <a:prstGeom prst="curvedConnector3">
              <a:avLst>
                <a:gd name="adj1" fmla="val -22254"/>
              </a:avLst>
            </a:prstGeom>
            <a:ln w="98425">
              <a:solidFill>
                <a:srgbClr val="AAAAAA"/>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0" name="图示 9"/>
            <p:cNvGraphicFramePr/>
            <p:nvPr>
              <p:extLst>
                <p:ext uri="{D42A27DB-BD31-4B8C-83A1-F6EECF244321}">
                  <p14:modId xmlns:p14="http://schemas.microsoft.com/office/powerpoint/2010/main" val="1093387071"/>
                </p:ext>
              </p:extLst>
            </p:nvPr>
          </p:nvGraphicFramePr>
          <p:xfrm>
            <a:off x="6171968" y="1197101"/>
            <a:ext cx="6997338" cy="4876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本框 10"/>
            <p:cNvSpPr txBox="1"/>
            <p:nvPr/>
          </p:nvSpPr>
          <p:spPr>
            <a:xfrm>
              <a:off x="7462645" y="1881268"/>
              <a:ext cx="1826615" cy="385138"/>
            </a:xfrm>
            <a:prstGeom prst="rect">
              <a:avLst/>
            </a:prstGeom>
            <a:noFill/>
          </p:spPr>
          <p:txBody>
            <a:bodyPr wrap="none" rtlCol="0">
              <a:spAutoFit/>
            </a:bodyPr>
            <a:lstStyle/>
            <a:p>
              <a:pPr fontAlgn="ctr"/>
              <a:r>
                <a:rPr lang="en-US" altLang="zh-CN" dirty="0">
                  <a:latin typeface="Huawei Sans" panose="020C0503030203020204" pitchFamily="34" charset="0"/>
                </a:rPr>
                <a:t>Processing</a:t>
              </a:r>
            </a:p>
          </p:txBody>
        </p:sp>
      </p:grpSp>
    </p:spTree>
    <p:extLst>
      <p:ext uri="{BB962C8B-B14F-4D97-AF65-F5344CB8AC3E}">
        <p14:creationId xmlns:p14="http://schemas.microsoft.com/office/powerpoint/2010/main" val="2215772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90906154636"/>
  <p:tag name="MH_LIBRARY" val="GRAPHIC"/>
  <p:tag name="MH_TYPE" val="Other"/>
  <p:tag name="MH_ORDER" val="4"/>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6879</TotalTime>
  <Words>6091</Words>
  <Application>Microsoft Office PowerPoint</Application>
  <PresentationFormat>宽屏</PresentationFormat>
  <Paragraphs>855</Paragraphs>
  <Slides>51</Slides>
  <Notes>50</Notes>
  <HiddenSlides>1</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51</vt:i4>
      </vt:variant>
    </vt:vector>
  </HeadingPairs>
  <TitlesOfParts>
    <vt:vector size="68" baseType="lpstr">
      <vt:lpstr>Arial Unicode MS</vt:lpstr>
      <vt:lpstr>FZLanTingHeiS-DB1-GBK</vt:lpstr>
      <vt:lpstr>Gill Sans</vt:lpstr>
      <vt:lpstr>Helvetica Neue</vt:lpstr>
      <vt:lpstr>Helvetica Neue Medium</vt:lpstr>
      <vt:lpstr>Microsoft YaHei Semibold</vt:lpstr>
      <vt:lpstr>方正兰亭黑简体</vt:lpstr>
      <vt:lpstr>宋体</vt:lpstr>
      <vt:lpstr>微软雅黑</vt:lpstr>
      <vt:lpstr>微软雅黑</vt:lpstr>
      <vt:lpstr>Arial</vt:lpstr>
      <vt:lpstr>Huawei Sans</vt:lpstr>
      <vt:lpstr>Wingdings</vt:lpstr>
      <vt:lpstr>1_标题页模板</vt:lpstr>
      <vt:lpstr>2_自功能页模板</vt:lpstr>
      <vt:lpstr>3_内容页模板</vt:lpstr>
      <vt:lpstr>4_感谢页模板</vt:lpstr>
      <vt:lpstr>PowerPoint 演示文稿</vt:lpstr>
      <vt:lpstr>Storage Technology Trends</vt:lpstr>
      <vt:lpstr>PowerPoint 演示文稿</vt:lpstr>
      <vt:lpstr>PowerPoint 演示文稿</vt:lpstr>
      <vt:lpstr>PowerPoint 演示文稿</vt:lpstr>
      <vt:lpstr>What is Data</vt:lpstr>
      <vt:lpstr>Data Types</vt:lpstr>
      <vt:lpstr>Data Processing Cycle</vt:lpstr>
      <vt:lpstr>What is Information</vt:lpstr>
      <vt:lpstr>Data vs. Information</vt:lpstr>
      <vt:lpstr>Information Lifecycle Management</vt:lpstr>
      <vt:lpstr>PowerPoint 演示文稿</vt:lpstr>
      <vt:lpstr>What is Data Storage</vt:lpstr>
      <vt:lpstr>Data Storage System</vt:lpstr>
      <vt:lpstr>Physical Structure of Storage</vt:lpstr>
      <vt:lpstr>Data Storage Types</vt:lpstr>
      <vt:lpstr>Evolution of Data Management Technologies</vt:lpstr>
      <vt:lpstr>Data Storage Application</vt:lpstr>
      <vt:lpstr>PowerPoint 演示文稿</vt:lpstr>
      <vt:lpstr>History of Storage Architecture Development</vt:lpstr>
      <vt:lpstr>From Disks to Disk Arrays</vt:lpstr>
      <vt:lpstr>From Separation to Convergence</vt:lpstr>
      <vt:lpstr>Scale-out Storage</vt:lpstr>
      <vt:lpstr>Storage Virtualization</vt:lpstr>
      <vt:lpstr>Cloud Storage</vt:lpstr>
      <vt:lpstr>PowerPoint 演示文稿</vt:lpstr>
      <vt:lpstr>History of HDDs</vt:lpstr>
      <vt:lpstr>History of SSDs</vt:lpstr>
      <vt:lpstr>Development of Flash Memory</vt:lpstr>
      <vt:lpstr>Storage Class Memory (SCM)</vt:lpstr>
      <vt:lpstr>PowerPoint 演示文稿</vt:lpstr>
      <vt:lpstr>Interface Protocols</vt:lpstr>
      <vt:lpstr>History of Interface Protocols</vt:lpstr>
      <vt:lpstr>NVMe and NVMe-oF</vt:lpstr>
      <vt:lpstr>PowerPoint 演示文稿</vt:lpstr>
      <vt:lpstr>History of Storage Products</vt:lpstr>
      <vt:lpstr>The Intelligence Era is Coming</vt:lpstr>
      <vt:lpstr>Challenges to Data Storage</vt:lpstr>
      <vt:lpstr>Characteristics of Storage in the Intelligence Era</vt:lpstr>
      <vt:lpstr>Data Storage Trend</vt:lpstr>
      <vt:lpstr>Optical Storage Technology </vt:lpstr>
      <vt:lpstr>DNA Data Storage</vt:lpstr>
      <vt:lpstr>Atomic Storage</vt:lpstr>
      <vt:lpstr>Quantum Storage</vt:lpstr>
      <vt:lpstr>Storage Network Trend</vt:lpstr>
      <vt:lpstr>History of Huawei Storage Products</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234</cp:revision>
  <dcterms:created xsi:type="dcterms:W3CDTF">2018-11-29T10:16:29Z</dcterms:created>
  <dcterms:modified xsi:type="dcterms:W3CDTF">2022-09-28T03:19:10Z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(3)/YM2bumpo5LEhBsEjLZAfvYFAuiqhPqQ0owDdn03DOv8VvGEswGyjHLWlZWFgORli+/uHxeg
EjNjMvC3Juj5jf3ppS4rnPlHvUP+QBspHB+ZnqfOzfP/derKmeS59lW23lS/+hT5Y50w5e7e
fGYaOZvmmrVxbRse4LpqtYyCtRf9IfIfRsV1YkcRldAxMMN8VLZDgST9hsvgUyxyJ8fo/71b
1+0QIS+csjPugwJ0Gz</vt:lpwstr>
  </property>
  <property fmtid="{D5CDD505-2E9C-101B-9397-08002B2CF9AE}" pid="3" name="_2015_ms_pID_7253431">
    <vt:lpwstr>IVoVE6ENAEPgakjQ9/lCSpTiehz/MVzDermA13VwSczmgCOdCFa8hG
hyK3odggfItZisn9IEiMO00aN9zw8Y65G6OlfEPwwxpilqw8tDKUCywvkH4vSjJ4sgTpZoBs
HlqIHza/m8jXURalS78XyoUYk5wzHgg8UnbTjW9e2D66Ru2gp6NsCtNsSKp5yE096d1V/QWH
s82csAPIIBWG8tywMOtL225qB6HMusPJdTru</vt:lpwstr>
  </property>
  <property fmtid="{D5CDD505-2E9C-101B-9397-08002B2CF9AE}" pid="4" name="_2015_ms_pID_7253432">
    <vt:lpwstr>YtNmtG6AJlYP9fLAbiZRXU0=</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1663653852</vt:lpwstr>
  </property>
</Properties>
</file>