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7"/>
  </p:notesMasterIdLst>
  <p:handoutMasterIdLst>
    <p:handoutMasterId r:id="rId58"/>
  </p:handoutMasterIdLst>
  <p:sldIdLst>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33"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6" r:id="rId54"/>
    <p:sldId id="337" r:id="rId55"/>
    <p:sldId id="285" r:id="rId56"/>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董钰媛" initials="d" lastIdx="3" clrIdx="0">
    <p:extLst>
      <p:ext uri="{19B8F6BF-5375-455C-9EA6-DF929625EA0E}">
        <p15:presenceInfo xmlns:p15="http://schemas.microsoft.com/office/powerpoint/2012/main" userId="董钰媛"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8944"/>
    <a:srgbClr val="30B5C5"/>
    <a:srgbClr val="C7000B"/>
    <a:srgbClr val="62B230"/>
    <a:srgbClr val="404040"/>
    <a:srgbClr val="151515"/>
    <a:srgbClr val="575756"/>
    <a:srgbClr val="FFFFFF"/>
    <a:srgbClr val="DD4654"/>
    <a:srgbClr val="F3D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06" autoAdjust="0"/>
  </p:normalViewPr>
  <p:slideViewPr>
    <p:cSldViewPr snapToGrid="0" snapToObjects="1">
      <p:cViewPr varScale="1">
        <p:scale>
          <a:sx n="58" d="100"/>
          <a:sy n="58" d="100"/>
        </p:scale>
        <p:origin x="98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50" d="100"/>
          <a:sy n="50" d="100"/>
        </p:scale>
        <p:origin x="1872" y="12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5827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Generally, backups are implemented using backup software while DR is implemented using replication or mirroring software. Their differences are as follows: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Data is in a different format after being processed by backup software and is available only after being recovered. However, replication or mirroring software does not change data formats but mounts data to hosts directly.</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Backups offer a longer data protection period than replication or mirroring.</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 backup is the last line of defence in data protection and is often related to archiving.</a:t>
            </a:r>
            <a:endParaRPr lang="zh-CN" altLang="en-US"/>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8441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95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31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9099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7157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5333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Huawei provides professional services from strategic consulting, DR planning, and business implementation to continuous operations management by matching customer businesses and development policies.</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5739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备注占位符 2"/>
          <p:cNvSpPr>
            <a:spLocks noGrp="1"/>
          </p:cNvSpPr>
          <p:nvPr>
            <p:ph type="body" idx="1"/>
          </p:nvPr>
        </p:nvSpPr>
        <p:spPr/>
        <p:txBody>
          <a:bodyPr/>
          <a:lstStyle/>
          <a:p>
            <a:pPr lvl="0"/>
            <a:r>
              <a:rPr lang="en-US" altLang="zh-CN" smtClean="0"/>
              <a:t>Hierarchical DR solution.</a:t>
            </a:r>
            <a:endParaRPr lang="zh-CN" altLang="zh-CN"/>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2324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DR management visualization:</a:t>
            </a:r>
            <a:endParaRPr lang="zh-CN" altLang="zh-CN" smtClean="0"/>
          </a:p>
          <a:p>
            <a:pPr lvl="1"/>
            <a:r>
              <a:rPr lang="en-US" altLang="zh-CN" smtClean="0"/>
              <a:t>Deployment of DR management software and one-click commissioning</a:t>
            </a:r>
            <a:endParaRPr lang="zh-CN" altLang="zh-CN" smtClean="0"/>
          </a:p>
          <a:p>
            <a:pPr lvl="1"/>
            <a:r>
              <a:rPr lang="en-US" altLang="zh-CN" smtClean="0"/>
              <a:t>One-click DR drills and switchover and assistance for customized script tools, enabling one-click recovery of the backup service system</a:t>
            </a:r>
            <a:endParaRPr lang="zh-CN" altLang="zh-CN" smtClean="0"/>
          </a:p>
          <a:p>
            <a:pPr lvl="0"/>
            <a:r>
              <a:rPr lang="en-US" altLang="zh-CN" smtClean="0"/>
              <a:t>Mature and efficient DR services:</a:t>
            </a:r>
            <a:endParaRPr lang="zh-CN" altLang="zh-CN" smtClean="0"/>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One-stop analysis, design, delivery, and drills for DR systems</a:t>
            </a:r>
            <a:endPar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Support for reusing legacy non-Huawei devices to perform DR solutions, saving money for customers</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4774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Gateway-free and efficient active-active DR</a:t>
            </a:r>
            <a:endParaRPr lang="zh-CN" altLang="zh-CN" smtClean="0"/>
          </a:p>
          <a:p>
            <a:pPr lvl="1"/>
            <a:r>
              <a:rPr lang="en-US" altLang="zh-CN" smtClean="0"/>
              <a:t>Reliable service-level architecture, ensuring zero data loss upon DC-level faults and 24/7 services.</a:t>
            </a:r>
          </a:p>
          <a:p>
            <a:pPr lvl="1"/>
            <a:r>
              <a:rPr lang="en-US" altLang="zh-CN" smtClean="0"/>
              <a:t>No virtualization gateway on the active-active storage layer, reducing failure points and simplifying implementation and commissioning</a:t>
            </a:r>
            <a:endParaRPr lang="en-US"/>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0772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8673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Short DR construction period and low delivery risks</a:t>
            </a:r>
            <a:endParaRPr lang="zh-CN" altLang="zh-CN" smtClean="0"/>
          </a:p>
          <a:p>
            <a:pPr lvl="1"/>
            <a:r>
              <a:rPr lang="en-US" altLang="zh-CN" smtClean="0"/>
              <a:t>DR construction period reduced by 30% from ten months to seven months</a:t>
            </a:r>
            <a:endParaRPr lang="zh-CN" altLang="zh-CN" smtClean="0"/>
          </a:p>
          <a:p>
            <a:pPr lvl="1"/>
            <a:r>
              <a:rPr lang="en-US" altLang="zh-CN" smtClean="0"/>
              <a:t>Cooperation of multiple vendors for efficient management, reducing project delivery periods</a:t>
            </a:r>
            <a:endParaRPr lang="zh-CN" altLang="zh-CN" smtClean="0"/>
          </a:p>
          <a:p>
            <a:pPr lvl="1"/>
            <a:r>
              <a:rPr lang="en-US" altLang="zh-CN" smtClean="0"/>
              <a:t>Effective evaluation and analysis of multiple services and applications to ensure rapid DR system construction</a:t>
            </a:r>
            <a:endParaRPr lang="zh-CN" altLang="zh-CN" smtClean="0"/>
          </a:p>
          <a:p>
            <a:pPr lvl="1"/>
            <a:r>
              <a:rPr lang="en-US" altLang="zh-CN" smtClean="0"/>
              <a:t>Ensuring effective verification of DR design and reducing project implementation risks</a:t>
            </a:r>
            <a:endParaRPr lang="zh-CN" altLang="zh-CN" smtClean="0"/>
          </a:p>
          <a:p>
            <a:pPr lvl="0"/>
            <a:r>
              <a:rPr lang="en-US" altLang="zh-CN" smtClean="0"/>
              <a:t>Visualized remote DR management</a:t>
            </a:r>
            <a:endParaRPr lang="zh-CN" altLang="zh-CN" smtClean="0"/>
          </a:p>
          <a:p>
            <a:pPr lvl="1"/>
            <a:r>
              <a:rPr lang="en-US" altLang="zh-CN" smtClean="0"/>
              <a:t>One-click visualized deployment and commissioning of DR management software</a:t>
            </a:r>
            <a:endParaRPr lang="zh-CN" altLang="zh-CN" smtClean="0"/>
          </a:p>
          <a:p>
            <a:pPr lvl="1"/>
            <a:r>
              <a:rPr lang="en-US" altLang="zh-CN" smtClean="0"/>
              <a:t>Devices in the production center, same-city DR, and remote DR centers are centrally managed and monitored, simplifying device maintenance.</a:t>
            </a:r>
            <a:endParaRPr lang="zh-CN" altLang="zh-CN" smtClean="0"/>
          </a:p>
          <a:p>
            <a:pPr lvl="1"/>
            <a:r>
              <a:rPr lang="en-US" altLang="zh-CN" smtClean="0"/>
              <a:t>The visualized management supports one-click DR testing and switchover and enables customers to customize scripts to recover the standby service system by one click, simplifying the management and maintenance of the DR system.</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85183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centralized and cloudified IT system has demanding requirements on business continuity, including the requirements on networks, data security, and service reliability.</a:t>
            </a:r>
            <a:endParaRPr lang="en-US"/>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90619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cloud management platform is deployed in the production center and DR center.</a:t>
            </a:r>
            <a:endParaRPr lang="zh-CN" altLang="zh-CN" smtClean="0"/>
          </a:p>
          <a:p>
            <a:pPr lvl="0"/>
            <a:r>
              <a:rPr lang="en-US" altLang="zh-CN" smtClean="0"/>
              <a:t>Set a synchronization policy to periodically replicate cloud management data and service data (VM) from the production center to the DR center.</a:t>
            </a:r>
            <a:endParaRPr lang="zh-CN" altLang="zh-CN" smtClean="0"/>
          </a:p>
          <a:p>
            <a:pPr lvl="0"/>
            <a:r>
              <a:rPr lang="en-US" altLang="zh-CN" smtClean="0"/>
              <a:t>During service planning, two types of LUNs are supported: protected LUNs and unprotected LUNs. VMs that require DR are created on protected LUNs and array replication is only configured for protected LUNs to save storage space in the DR center.</a:t>
            </a:r>
            <a:endParaRPr lang="zh-CN" altLang="zh-CN" smtClean="0"/>
          </a:p>
          <a:p>
            <a:pPr lvl="0"/>
            <a:r>
              <a:rPr lang="en-US" altLang="zh-CN" smtClean="0"/>
              <a:t>When the production center is faulty, the DR center uses the DR management software to restore VMs in one-click mode.</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8818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97012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Host-based DR technology:</a:t>
            </a:r>
            <a:endParaRPr lang="zh-CN" altLang="zh-CN" smtClean="0"/>
          </a:p>
          <a:p>
            <a:pPr lvl="1"/>
            <a:r>
              <a:rPr lang="en-US" altLang="zh-CN" smtClean="0"/>
              <a:t>Data replication software is installed on hosts in the production center and the DR center. Remote switchover software can also be installed at the host layer to form a complete application-level DR solution.</a:t>
            </a:r>
            <a:endParaRPr lang="zh-CN" altLang="zh-CN" smtClean="0"/>
          </a:p>
          <a:p>
            <a:pPr lvl="1"/>
            <a:r>
              <a:rPr lang="en-US" altLang="zh-CN" smtClean="0"/>
              <a:t>This data replication mode has low costs, mainly in software procurement, and is compatible with servers and storage devices of different brands. It is suitable for users with complex hardware composition.</a:t>
            </a:r>
          </a:p>
          <a:p>
            <a:pPr lvl="1"/>
            <a:r>
              <a:rPr lang="en-US" altLang="zh-CN" smtClean="0"/>
              <a:t>The software occupies a large number of host and network resources.</a:t>
            </a:r>
            <a:endParaRPr lang="zh-CN" altLang="zh-CN" smtClean="0"/>
          </a:p>
          <a:p>
            <a:pPr lvl="0"/>
            <a:r>
              <a:rPr lang="en-US" altLang="zh-CN" smtClean="0"/>
              <a:t>Network-based DR technology:</a:t>
            </a:r>
            <a:endParaRPr lang="zh-CN" altLang="zh-CN" smtClean="0"/>
          </a:p>
          <a:p>
            <a:pPr lvl="1"/>
            <a:r>
              <a:rPr lang="en-US" altLang="zh-CN" smtClean="0"/>
              <a:t>A storage gateway is added to the storage area network (SAN) between the front-end application servers and back-end storage systems.</a:t>
            </a:r>
            <a:endParaRPr lang="zh-CN" altLang="zh-CN" smtClean="0"/>
          </a:p>
          <a:p>
            <a:pPr lvl="1"/>
            <a:r>
              <a:rPr lang="en-US" altLang="zh-CN" smtClean="0"/>
              <a:t>The storage gateway establishes a mirroring relationship between two volumes on different storage devices. When data is written to the primary volume, the gateway also writes the data to the backup volume. When the primary storage device experiences a fault, services are switched to the secondary storage device and the backup volume is used to ensure non-disruptive data services.</a:t>
            </a:r>
            <a:endParaRPr lang="zh-CN" altLang="zh-CN" smtClean="0"/>
          </a:p>
          <a:p>
            <a:pPr lvl="0"/>
            <a:r>
              <a:rPr lang="en-US" altLang="zh-CN" smtClean="0"/>
              <a:t>Array-based DR technology:</a:t>
            </a:r>
            <a:endParaRPr lang="zh-CN" altLang="zh-CN" smtClean="0"/>
          </a:p>
          <a:p>
            <a:pPr lvl="1"/>
            <a:r>
              <a:rPr lang="en-US" altLang="zh-CN" smtClean="0"/>
              <a:t>Data is replicated from the local storage system to the DR storage system to generate a usable data copy on the DR storage system. If the local storage system fails, services are quickly switched to the DR storage system to ensure continuity.</a:t>
            </a:r>
            <a:endParaRPr lang="zh-CN" altLang="zh-CN"/>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105985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备注占位符 12"/>
          <p:cNvSpPr>
            <a:spLocks noGrp="1"/>
          </p:cNvSpPr>
          <p:nvPr>
            <p:ph type="body" idx="1"/>
          </p:nvPr>
        </p:nvSpPr>
        <p:spPr/>
        <p:txBody>
          <a:bodyPr/>
          <a:lstStyle/>
          <a:p>
            <a:pPr lvl="0"/>
            <a:r>
              <a:rPr lang="en-US" altLang="zh-CN" smtClean="0"/>
              <a:t>Working principle: The application software is connected to two remote databases. The service processing data is stored in the databases of both the active and standby centers.</a:t>
            </a:r>
            <a:endParaRPr lang="zh-CN" altLang="zh-CN" smtClean="0"/>
          </a:p>
          <a:p>
            <a:pPr lvl="0"/>
            <a:r>
              <a:rPr lang="en-US" altLang="zh-CN" smtClean="0"/>
              <a:t>Advantages and disadvantages:</a:t>
            </a:r>
            <a:endParaRPr lang="zh-CN" altLang="zh-CN" smtClean="0"/>
          </a:p>
          <a:p>
            <a:pPr lvl="1"/>
            <a:r>
              <a:rPr lang="en-US" altLang="zh-CN" smtClean="0"/>
              <a:t>Supports wide area networks (WANs). No independent hardware or software is required. Data is logically replicated to avoid spreading human errors.</a:t>
            </a:r>
            <a:endParaRPr lang="zh-CN" altLang="zh-CN" smtClean="0"/>
          </a:p>
          <a:p>
            <a:pPr lvl="1"/>
            <a:r>
              <a:rPr lang="en-US" altLang="zh-CN" smtClean="0"/>
              <a:t>The consistency check needs to be performed periodically. Backup data in the backup center cannot be quickly restored to the active center. Major modifications need to be made to the application program.</a:t>
            </a:r>
            <a:endParaRPr lang="zh-CN" altLang="zh-CN"/>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7075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Working principles:</a:t>
            </a:r>
            <a:endParaRPr lang="zh-CN" altLang="zh-CN" smtClean="0"/>
          </a:p>
          <a:p>
            <a:pPr lvl="1"/>
            <a:r>
              <a:rPr lang="en-US" altLang="zh-CN" smtClean="0"/>
              <a:t>Configure the active and standby database servers.</a:t>
            </a:r>
            <a:endParaRPr lang="zh-CN" altLang="zh-CN" smtClean="0"/>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When a transaction operation is performed on the active database, the log file is simultaneously sent to the standby database. The standby database then replays the received log file to ensure data consistency with the active database.</a:t>
            </a:r>
            <a:endPar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When the active database is faulty, the standby database server takes over the transaction processing from the active database server</a:t>
            </a:r>
            <a:r>
              <a:rPr lang="en-US" altLang="zh-CN" smtClean="0"/>
              <a:t>.</a:t>
            </a:r>
            <a:endParaRPr lang="zh-CN" altLang="zh-CN" smtClean="0"/>
          </a:p>
          <a:p>
            <a:pPr lvl="0"/>
            <a:r>
              <a:rPr lang="en-US" altLang="zh-CN" smtClean="0"/>
              <a:t>Advantages and disadvantages:</a:t>
            </a:r>
            <a:endParaRPr lang="zh-CN" altLang="zh-CN" smtClean="0"/>
          </a:p>
          <a:p>
            <a:pPr lvl="1"/>
            <a:r>
              <a:rPr lang="en-US" altLang="zh-CN" smtClean="0"/>
              <a:t>Supports wide area networks (WANs). No independent hardware is required. Implements logical replication to reduce the risk of human errors. No application needs to be modified. Data in the active and standby centers can be accessed at the same time.</a:t>
            </a:r>
          </a:p>
          <a:p>
            <a:pPr lvl="1"/>
            <a:r>
              <a:rPr lang="en-US" altLang="zh-CN" smtClean="0"/>
              <a:t>Backup data in the backup center cannot be quickly restored to the active center. Remote replication of non-database data cannot be implemented. In synchronous mode, the production system is greatly affected. In asynchronous mode, a large amount of data is lost, the switchback process is complex, and the production reconstruction is complex.</a:t>
            </a:r>
            <a:endParaRPr lang="zh-CN" altLang="en-US"/>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78427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Working principle: In remote replication control management, the software copies operation data from each I/O on active nodes in real time (or in time or at a latency) to (almost) synchronize data between two remote volumes.</a:t>
            </a:r>
            <a:endParaRPr lang="zh-CN" altLang="zh-CN" smtClean="0"/>
          </a:p>
          <a:p>
            <a:pPr lvl="0"/>
            <a:r>
              <a:rPr lang="en-US" altLang="zh-CN" smtClean="0"/>
              <a:t>Advantages and disadvantages:</a:t>
            </a:r>
            <a:endParaRPr lang="zh-CN" altLang="zh-CN" smtClean="0"/>
          </a:p>
          <a:p>
            <a:pPr lvl="1"/>
            <a:r>
              <a:rPr lang="en-US" altLang="zh-CN" smtClean="0"/>
              <a:t>Ensure data integrity and consistency. The structure is simple.</a:t>
            </a:r>
            <a:endParaRPr lang="zh-CN" altLang="zh-CN" smtClean="0"/>
          </a:p>
          <a:p>
            <a:pPr lvl="1"/>
            <a:r>
              <a:rPr lang="en-US" altLang="zh-CN" smtClean="0"/>
              <a:t>The write performance of the host is greatly affected by the distance. Data-level DR cannot be implemented if no host exists in the DR center. Logical disasters cannot be prevented.</a:t>
            </a:r>
            <a:endParaRPr lang="zh-CN" altLang="zh-CN"/>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89001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备注占位符 10"/>
          <p:cNvSpPr>
            <a:spLocks noGrp="1"/>
          </p:cNvSpPr>
          <p:nvPr>
            <p:ph type="body" idx="1"/>
          </p:nvPr>
        </p:nvSpPr>
        <p:spPr/>
        <p:txBody>
          <a:bodyPr/>
          <a:lstStyle/>
          <a:p>
            <a:pPr lvl="0"/>
            <a:r>
              <a:rPr lang="en-US" altLang="zh-CN" smtClean="0"/>
              <a:t>Working principles:</a:t>
            </a:r>
            <a:endParaRPr lang="zh-CN" altLang="zh-CN" smtClean="0"/>
          </a:p>
          <a:p>
            <a:pPr lvl="1"/>
            <a:r>
              <a:rPr lang="en-US" altLang="zh-CN" smtClean="0"/>
              <a:t>The host in the production center writes data to the local virtualization gateway.</a:t>
            </a:r>
            <a:endParaRPr lang="zh-CN" altLang="zh-CN" smtClean="0"/>
          </a:p>
          <a:p>
            <a:pPr lvl="1"/>
            <a:r>
              <a:rPr lang="en-US" altLang="zh-CN" smtClean="0"/>
              <a:t>The virtualization gateway in the production center writes data to the local log volume.</a:t>
            </a:r>
            <a:endParaRPr lang="zh-CN" altLang="zh-CN" smtClean="0"/>
          </a:p>
          <a:p>
            <a:pPr lvl="1"/>
            <a:r>
              <a:rPr lang="en-US" altLang="zh-CN" smtClean="0"/>
              <a:t>After data is successfully written to the log volume, the virtualization gateway in the production center returns a confirmation message to the local host.</a:t>
            </a:r>
            <a:endParaRPr lang="zh-CN" altLang="zh-CN" smtClean="0"/>
          </a:p>
          <a:p>
            <a:pPr lvl="1"/>
            <a:r>
              <a:rPr lang="en-US" altLang="zh-CN" smtClean="0"/>
              <a:t>The virtualization gateway at the production end writes data to the production volume at the local end and sends a data write request to the virtualization gateway at the DR end.</a:t>
            </a:r>
            <a:endParaRPr lang="zh-CN" altLang="zh-CN" smtClean="0"/>
          </a:p>
          <a:p>
            <a:pPr lvl="1"/>
            <a:r>
              <a:rPr lang="en-US" altLang="zh-CN" smtClean="0"/>
              <a:t>After receiving the write request, the virtualization gateway at the DR end returns a confirmation message to the virtualization gateway at the production end.</a:t>
            </a:r>
            <a:endParaRPr lang="zh-CN" altLang="zh-CN" smtClean="0"/>
          </a:p>
          <a:p>
            <a:pPr lvl="1"/>
            <a:r>
              <a:rPr lang="en-US" altLang="zh-CN" smtClean="0"/>
              <a:t>The virtualization gateway at the DR end writes data to the replication volume at the DR end.</a:t>
            </a:r>
            <a:endParaRPr lang="zh-CN" altLang="zh-CN" smtClean="0"/>
          </a:p>
          <a:p>
            <a:pPr lvl="1"/>
            <a:r>
              <a:rPr lang="en-US" altLang="zh-CN" smtClean="0"/>
              <a:t>After data is successfully written to the replication volume, the DR center sends a completion response to the virtualization gateway in the production center.</a:t>
            </a:r>
            <a:endParaRPr lang="zh-CN" altLang="zh-CN" smtClean="0"/>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Advantages and disadvantages: Supports heterogeneous storage devices. Implements virtualization consolidation and unified management, which improves storage utilization. The SAN network must be reconstructed</a:t>
            </a:r>
            <a:r>
              <a:rPr lang="en-US" altLang="zh-CN" smtClean="0"/>
              <a:t>.</a:t>
            </a:r>
            <a:endParaRPr lang="zh-CN" altLang="zh-CN"/>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85063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0874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94681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figure shows the deployment setup. The target RPO is 0, and the RTO is within minutes.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Only SAN-based DR replication supports synchronous replication. It is recommended that the distance be less than 100 km</a:t>
            </a:r>
            <a:r>
              <a:rPr lang="en-US" altLang="zh-CN" smtClean="0"/>
              <a:t>.</a:t>
            </a:r>
            <a:endParaRPr lang="zh-CN" altLang="zh-CN" smtClean="0"/>
          </a:p>
          <a:p>
            <a:pPr lvl="0"/>
            <a:r>
              <a:rPr lang="en-US" altLang="zh-CN" smtClean="0"/>
              <a:t>RD provides DR management functions, including topology, DR test, drill, and DR.</a:t>
            </a:r>
            <a:endParaRPr lang="zh-CN" altLang="zh-CN" smtClean="0"/>
          </a:p>
          <a:p>
            <a:pPr lvl="0"/>
            <a:r>
              <a:rPr lang="en-US" altLang="zh-CN" smtClean="0"/>
              <a:t>To manage applications and recover DR applications, you need to install the Agent on the server.</a:t>
            </a:r>
            <a:endParaRPr lang="zh-CN" altLang="zh-CN" smtClean="0"/>
          </a:p>
          <a:p>
            <a:pPr lvl="0"/>
            <a:r>
              <a:rPr lang="en-US" altLang="zh-CN" smtClean="0"/>
              <a:t>The RD management network needs to communicate with hosts and storage devices.</a:t>
            </a:r>
            <a:endParaRPr lang="zh-CN" altLang="zh-CN" smtClean="0"/>
          </a:p>
          <a:p>
            <a:pPr lvl="0"/>
            <a:r>
              <a:rPr lang="en-US" altLang="zh-CN" smtClean="0"/>
              <a:t>FC/iSCSI links are supported. FC links are recommended for synchronous replication.</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17722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synchronization procedure is as follows:</a:t>
            </a:r>
            <a:endParaRPr lang="zh-CN" altLang="zh-CN" smtClean="0"/>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production storage receives a write request from the host.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HyperReplication</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logs only the address information. It does not record data content.</a:t>
            </a:r>
            <a:endPar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data from the write request is written to both the active and standby LUNs. If a LUN is in the write-back state, data will be written to the cache</a:t>
            </a:r>
            <a:r>
              <a:rPr lang="en-US" altLang="zh-CN" smtClean="0"/>
              <a:t>.</a:t>
            </a:r>
            <a:endParaRPr lang="zh-CN" altLang="zh-CN" smtClean="0"/>
          </a:p>
          <a:p>
            <a:pPr lvl="1"/>
            <a:r>
              <a:rPr lang="en-US" altLang="zh-CN" err="1" smtClean="0"/>
              <a:t>HyperReplication</a:t>
            </a:r>
            <a:r>
              <a:rPr lang="en-US" altLang="zh-CN" smtClean="0"/>
              <a:t> waits for the data write results from the active and standby LUNs. If writing to both LUNs is successful, the system deletes the log. If writing to either LUN fails, the system retains the log and replicates the data again in the next synchronization.</a:t>
            </a:r>
            <a:endParaRPr lang="zh-CN" altLang="zh-CN" smtClean="0"/>
          </a:p>
          <a:p>
            <a:pPr lvl="1"/>
            <a:r>
              <a:rPr lang="en-US" altLang="zh-CN" smtClean="0"/>
              <a:t>The system returns the write result of the source LUN to the host.</a:t>
            </a:r>
            <a:endParaRPr lang="zh-CN" altLang="zh-CN" smtClean="0"/>
          </a:p>
          <a:p>
            <a:pPr lvl="0"/>
            <a:r>
              <a:rPr lang="en-US" altLang="zh-CN" smtClean="0"/>
              <a:t>Splitting:</a:t>
            </a:r>
            <a:endParaRPr lang="zh-CN" altLang="zh-CN" smtClean="0"/>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In split mode, write requests from production hosts go only to the active LUN, and the difference between the active and standby LUNs is recorded by the differential log. If users want to achieve data consistency between the active and standby LUNs again, they can start a manual synchronization process, during which data blocks marked as differential in the log are copied from the active LUN to the standby LUN. The I/O processing operation is similar to the initial synchronization process</a:t>
            </a:r>
            <a:r>
              <a:rPr lang="en-US" altLang="zh-CN" smtClean="0"/>
              <a:t>.</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71163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figure shows the deployment setup. The target RPO is &gt; 3s, and the RTO is within minutes.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Asynchronous replication is different from synchronous replication in that it has a replication policy with a time interval. Theoretically, there is no distance limit.</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RD provides DR management functions, including replication policy, topology, DR testing, drills, and DR.</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To manage applications and recover DR applications, you need to install the agent on the server</a:t>
            </a:r>
            <a:r>
              <a:rPr lang="en-US" altLang="zh-CN" smtClean="0"/>
              <a:t>.</a:t>
            </a:r>
            <a:endParaRPr lang="zh-CN" altLang="zh-CN" smtClean="0"/>
          </a:p>
          <a:p>
            <a:pPr lvl="0"/>
            <a:r>
              <a:rPr lang="en-US" altLang="zh-CN" smtClean="0"/>
              <a:t>The RD management network needs to communicate with hosts and storage devices.</a:t>
            </a:r>
            <a:endParaRPr lang="zh-CN" altLang="zh-CN" smtClean="0"/>
          </a:p>
          <a:p>
            <a:pPr lvl="0"/>
            <a:r>
              <a:rPr lang="en-US" altLang="zh-CN" smtClean="0"/>
              <a:t>Second-level replication is triggered on storage devices. Replication that takes more than 15 minutes can be triggered on RD.</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78461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Time segment: logical space in a cache that manages new data received during a specific time period (data size is not restricted)</a:t>
            </a:r>
            <a:r>
              <a:rPr lang="en-US" altLang="zh-CN" dirty="0" smtClean="0"/>
              <a:t>.</a:t>
            </a:r>
            <a:endParaRPr lang="zh-CN" altLang="zh-CN" dirty="0" smtClean="0"/>
          </a:p>
          <a:p>
            <a:pPr lvl="0"/>
            <a:r>
              <a:rPr lang="en-US" altLang="zh-CN" dirty="0" smtClean="0"/>
              <a:t>In scenarios of a low RPO and short replication period, the caches of the active and standby LUNs can store all data in multiple time segments. However, if the host bandwidth or disaster recovery bandwidth is abnormal and the replication period is prolonged or interrupted, data in the caches is flushed onto disks in the active and standby storage systems for consistency protection. Upon replication, the data is read from the disks.</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05122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1. Incremental data is automatically synchronized from the primary site to the secondary site based on the user-defined synchronization period, which ranges from three seconds to 1,440 minutes. (If the synchronization type is manual, a user needs to trigger the synchronization.) When a replication period starts, new time segments (TPN+1 and TPX+1) are generated in the caches of the active LUN (LUN A) and the standby LUN (LUN B), respectively.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2. The primary site receives a write request from a production host.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3. The primary site writes data from the write request to cache time segment TPN+1 and sends a write success response to the host immediately.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4. During data synchronization, the storage system reads data in cache time segment TPN of the active LUN from the previous synchronization period, transmits this data to the secondary site, and then writes it to cache time segment TPX+1 of the standby LUN. When the write cache of the primary site reaches the high watermark, data in the cache is automatically flushed to disks. In this case, a snapshot is generated for the data from time segment TPN. During synchronization, this data is read from the snapshot and copied to the secondary LUN.</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5. When the synchronization is complete, the storage system flushes data from time segments TPN and TPX+1 in the caches of the active and standby LUNs (the corresponding snapshots are deleted automatically) and waits for the next synchronization period.</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Switchover:</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When the pair is in the normal state, an active/standby switchover can be performed.</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the split state, an active/standby switchover can be performed only when the standby LUN is set to writable.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Asynchronous remote replication can be performed in the split state.</a:t>
            </a:r>
            <a:endPar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split mode, the secondary LUN is set to writable.</a:t>
            </a:r>
            <a:endParaRPr lang="zh-CN" altLang="en-US" dirty="0"/>
          </a:p>
        </p:txBody>
      </p:sp>
    </p:spTree>
    <p:extLst>
      <p:ext uri="{BB962C8B-B14F-4D97-AF65-F5344CB8AC3E}">
        <p14:creationId xmlns:p14="http://schemas.microsoft.com/office/powerpoint/2010/main" val="286519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Currently, only V3R2C10 supports NAS file system replication using ROW.</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RD agents are not deployed on Linux or Windows for NAS. RD only manages the replication policies and DR for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OceanStor</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V3 storage.</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Currently, file systems support NFS and CIFS and DR management manages only file system replication and permission controls of file systems, which need to be configured during system creation.</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Like SAN, file system replication supports FC/iSCSI links.</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6348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At the beginning of each period, a snapshot is created for the primary file system. The system reads the incremental data from the end of the last period to the present and replicates it to the secondary file system. After the incremental replication is complete, the data in the secondary file system is consistent with that in the primary file system.</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Supports remote replication between file systems. Does not support replication between directories or files.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One file system can support only one replication task at a time. One replication task can contain multiple file systems.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File systems support only one-to-one replication. A file system cannot serve as the replication source and destination at the same time. Cascading replication and 3DC are not supported.</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minimum unit of incremental replication is the file system block size (4 KB to 64 KB). The minimum synchronization period of asynchronous replication is 5 minutes.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Supports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resumable</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data transfer.</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6987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备注占位符 2"/>
          <p:cNvSpPr>
            <a:spLocks noGrp="1"/>
          </p:cNvSpPr>
          <p:nvPr>
            <p:ph type="body" idx="1"/>
          </p:nvPr>
        </p:nvSpPr>
        <p:spPr/>
        <p:txBody>
          <a:bodyPr/>
          <a:lstStyle/>
          <a:p>
            <a:pPr lvl="0"/>
            <a:r>
              <a:rPr lang="en-US" altLang="zh-CN" smtClean="0"/>
              <a:t>At least 3 seconds for a consistency point:</a:t>
            </a:r>
            <a:endParaRPr lang="zh-CN" altLang="zh-CN" smtClean="0"/>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When a replication period starts, new time segments (T2 and P2) are generated in the caches of the active LUN and standby LUN, respectively</a:t>
            </a:r>
            <a:r>
              <a:rPr lang="en-US" altLang="zh-CN" smtClean="0"/>
              <a:t>.</a:t>
            </a:r>
            <a:endParaRPr lang="zh-CN" altLang="zh-CN" smtClean="0"/>
          </a:p>
          <a:p>
            <a:pPr lvl="1"/>
            <a:r>
              <a:rPr lang="en-US" altLang="zh-CN" smtClean="0"/>
              <a:t>New data from the host is written into time segment T2 in the cache of the primary LUN.</a:t>
            </a:r>
            <a:endParaRPr lang="zh-CN" altLang="zh-CN" smtClean="0"/>
          </a:p>
          <a:p>
            <a:pPr lvl="1"/>
            <a:r>
              <a:rPr lang="en-US" altLang="zh-CN" smtClean="0"/>
              <a:t>The host receives a write success acknowledgement.</a:t>
            </a:r>
            <a:endParaRPr lang="zh-CN" altLang="zh-CN" smtClean="0"/>
          </a:p>
          <a:p>
            <a:pPr lvl="1"/>
            <a:r>
              <a:rPr lang="en-US" altLang="zh-CN" smtClean="0"/>
              <a:t>Data in time segment T1 is replicated to time segment P2.</a:t>
            </a:r>
            <a:endParaRPr lang="zh-CN" altLang="zh-CN" smtClean="0"/>
          </a:p>
          <a:p>
            <a:pPr lvl="1"/>
            <a:r>
              <a:rPr lang="en-US" altLang="zh-CN" smtClean="0"/>
              <a:t>The active and standby LUNs flush their data to disks.</a:t>
            </a:r>
            <a:endParaRPr lang="zh-CN" altLang="zh-CN" smtClean="0"/>
          </a:p>
          <a:p>
            <a:pPr lvl="2"/>
            <a:r>
              <a:rPr lang="en-US" altLang="zh-CN" smtClean="0"/>
              <a:t>Data is directly read from cache. The latency is short.</a:t>
            </a:r>
            <a:endParaRPr lang="zh-CN" altLang="zh-CN" smtClean="0"/>
          </a:p>
          <a:p>
            <a:pPr lvl="2"/>
            <a:r>
              <a:rPr lang="en-US" altLang="zh-CN" smtClean="0"/>
              <a:t>The snapshot does not require real-time data updates based on COW. The synchronization has minor impact on performance. The replication period is shortened to 3 seconds.</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41264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Application consistency:</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Install the consistency agent on a host to associate the array snapshot with the database.</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When a snapshot task is executed:</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Set the database to backup mode, create checkpoints, and write all dirty data in the memory to the storage system.</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Inform the storage array a snapshot has been taken.</a:t>
            </a:r>
            <a:endPar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Take the database out of backup mode.</a:t>
            </a:r>
            <a:endParaRPr lang="zh-CN" altLang="zh-CN" smtClean="0"/>
          </a:p>
          <a:p>
            <a:pPr lvl="0"/>
            <a:r>
              <a:rPr lang="en-US" altLang="zh-CN" smtClean="0"/>
              <a:t>Advantages:</a:t>
            </a:r>
            <a:endParaRPr lang="zh-CN" altLang="zh-CN" smtClean="0"/>
          </a:p>
          <a:p>
            <a:pPr lvl="1"/>
            <a:r>
              <a:rPr lang="en-US" altLang="zh-CN" smtClean="0"/>
              <a:t>Direct use of data at the DR site without the need to perform a </a:t>
            </a:r>
            <a:r>
              <a:rPr lang="en-US" altLang="zh-CN" err="1" smtClean="0"/>
              <a:t>rollforward</a:t>
            </a:r>
            <a:r>
              <a:rPr lang="en-US" altLang="zh-CN" smtClean="0"/>
              <a:t> or rollback.</a:t>
            </a:r>
            <a:endParaRPr lang="zh-CN" altLang="zh-CN"/>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12245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In medium- and large-sized database applications, data, logs, and modification information are stored on different LUNs (typically, these associated LUNs are called dependent LUNs). If data on one of the LUNs is unavailable, data on the other LUNs will also be invalid.</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If you want to synchronize or split data for these LUNs, you can perform operations on them in a batch. This way, the data relationship between these LUNs remains unchanged, and the backup data stays integral and available. This technology is called remote replication consistency group technology.</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maximum number of remote replication pairs in a remote replication consistency group in Huawei storage arrays is 8. Cross-array consistency groups are not supported.</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Note: The remote replication pairs of associated LUNs must be added to the same consistency group. Do not add the remote replications of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unassociated</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LUNs to the same consistency group. In addition, synchronous remote replication pairs and asynchronous remote replication pairs cannot be added to the same consistency group. The standby LUNs of all remote replication pairs must reside in the same remote storage system.</a:t>
            </a:r>
            <a:endParaRPr lang="zh-CN" altLang="zh-CN"/>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6207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55150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85175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type="body" idx="1"/>
          </p:nvPr>
        </p:nvSpPr>
        <p:spPr/>
        <p:txBody>
          <a:bodyPr/>
          <a:lstStyle/>
          <a:p>
            <a:pPr lvl="0"/>
            <a:r>
              <a:rPr lang="en-US" altLang="zh-CN" smtClean="0"/>
              <a:t>Functions of the DR drill:</a:t>
            </a:r>
            <a:endParaRPr lang="zh-CN" altLang="zh-CN" smtClean="0"/>
          </a:p>
          <a:p>
            <a:pPr lvl="1"/>
            <a:r>
              <a:rPr lang="en-US" altLang="zh-CN" smtClean="0"/>
              <a:t>Simulates the DR </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response</a:t>
            </a:r>
            <a:r>
              <a:rPr lang="en-US" altLang="zh-CN" smtClean="0"/>
              <a:t>.</a:t>
            </a:r>
            <a:endParaRPr lang="zh-CN" altLang="zh-CN" smtClean="0"/>
          </a:p>
          <a:p>
            <a:pPr lvl="1"/>
            <a:r>
              <a:rPr lang="en-US" altLang="zh-CN" smtClean="0"/>
              <a:t>Helps engineers understand the DR process and improve service recovery capabilities.</a:t>
            </a:r>
            <a:endParaRPr lang="zh-CN" altLang="zh-CN" smtClean="0"/>
          </a:p>
          <a:p>
            <a:pPr lvl="1"/>
            <a:r>
              <a:rPr lang="en-US" altLang="zh-CN" smtClean="0"/>
              <a:t>Checks service integrity.</a:t>
            </a:r>
            <a:endParaRPr lang="zh-CN" altLang="zh-CN"/>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18658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28949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Challenges</a:t>
            </a:r>
            <a:endParaRPr lang="zh-CN" altLang="zh-CN" smtClean="0"/>
          </a:p>
          <a:p>
            <a:pPr lvl="1"/>
            <a:r>
              <a:rPr lang="en-US" altLang="zh-CN" smtClean="0"/>
              <a:t>The customer has a </a:t>
            </a:r>
            <a:r>
              <a:rPr lang="en-US" altLang="zh-CN" err="1" smtClean="0"/>
              <a:t>vSphere</a:t>
            </a:r>
            <a:r>
              <a:rPr lang="en-US" altLang="zh-CN" smtClean="0"/>
              <a:t> virtual data center and wants to build a new data center for DR.</a:t>
            </a:r>
            <a:endParaRPr lang="zh-CN" altLang="zh-CN" smtClean="0"/>
          </a:p>
          <a:p>
            <a:pPr lvl="1"/>
            <a:r>
              <a:rPr lang="en-US" altLang="zh-CN" smtClean="0"/>
              <a:t>Low TCO and high return on investment (ROI)</a:t>
            </a:r>
            <a:endParaRPr lang="zh-CN" altLang="zh-CN" smtClean="0"/>
          </a:p>
          <a:p>
            <a:pPr lvl="0"/>
            <a:r>
              <a:rPr lang="en-US" altLang="zh-CN" smtClean="0"/>
              <a:t>Huawei's solution</a:t>
            </a:r>
            <a:endParaRPr lang="zh-CN" altLang="zh-CN" smtClean="0"/>
          </a:p>
          <a:p>
            <a:pPr lvl="1"/>
            <a:r>
              <a:rPr lang="en-US" altLang="zh-CN" smtClean="0"/>
              <a:t>Deploy an IT system, including storage devices, services, networks, and virtualization platforms, in the DR center.</a:t>
            </a:r>
            <a:endParaRPr lang="zh-CN" altLang="zh-CN" smtClean="0"/>
          </a:p>
          <a:p>
            <a:pPr lvl="1"/>
            <a:r>
              <a:rPr lang="en-US" altLang="zh-CN" smtClean="0"/>
              <a:t>Install Huawei </a:t>
            </a:r>
            <a:r>
              <a:rPr lang="en-US" altLang="zh-CN" err="1" smtClean="0"/>
              <a:t>UltraVR</a:t>
            </a:r>
            <a:r>
              <a:rPr lang="en-US" altLang="zh-CN" smtClean="0"/>
              <a:t> DR component in the production center and DR center.</a:t>
            </a:r>
            <a:endParaRPr lang="zh-CN" altLang="zh-CN" smtClean="0"/>
          </a:p>
          <a:p>
            <a:pPr lvl="1"/>
            <a:r>
              <a:rPr lang="en-US" altLang="zh-CN" smtClean="0"/>
              <a:t>Install </a:t>
            </a:r>
            <a:r>
              <a:rPr lang="en-US" altLang="zh-CN" err="1" smtClean="0"/>
              <a:t>ConsistentAgent</a:t>
            </a:r>
            <a:r>
              <a:rPr lang="en-US" altLang="zh-CN" smtClean="0"/>
              <a:t> on host machines of VMs to implement application-level protection for VMs.</a:t>
            </a:r>
            <a:endParaRPr lang="zh-CN" altLang="zh-CN" smtClean="0"/>
          </a:p>
          <a:p>
            <a:pPr lvl="0"/>
            <a:r>
              <a:rPr lang="en-US" altLang="zh-CN" smtClean="0"/>
              <a:t>Customer benefits</a:t>
            </a:r>
            <a:endParaRPr lang="zh-CN" altLang="zh-CN" smtClean="0"/>
          </a:p>
          <a:p>
            <a:pPr lvl="1"/>
            <a:r>
              <a:rPr lang="en-US" altLang="zh-CN" smtClean="0"/>
              <a:t>The live network architecture does not need to be reconstructed.</a:t>
            </a:r>
            <a:endParaRPr lang="zh-CN" altLang="zh-CN" smtClean="0"/>
          </a:p>
          <a:p>
            <a:pPr lvl="1"/>
            <a:r>
              <a:rPr lang="en-US" altLang="zh-CN" smtClean="0"/>
              <a:t>Flexible configuration of DR policies and one-click recovery.</a:t>
            </a:r>
            <a:endParaRPr lang="zh-CN" altLang="zh-CN" smtClean="0"/>
          </a:p>
          <a:p>
            <a:pPr lvl="1"/>
            <a:r>
              <a:rPr lang="en-US" altLang="zh-CN" smtClean="0"/>
              <a:t>DR drills and switchbacks are supported.</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89966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Challenges</a:t>
            </a:r>
            <a:endParaRPr lang="zh-CN" altLang="zh-CN" smtClean="0"/>
          </a:p>
          <a:p>
            <a:pPr lvl="1"/>
            <a:r>
              <a:rPr lang="en-US" altLang="zh-CN" smtClean="0"/>
              <a:t>The current IT system cannot meet the service development requirements and ensure the continuity of online services.</a:t>
            </a:r>
            <a:endParaRPr lang="zh-CN" altLang="zh-CN" smtClean="0"/>
          </a:p>
          <a:p>
            <a:pPr lvl="1"/>
            <a:r>
              <a:rPr lang="en-US" altLang="zh-CN" smtClean="0"/>
              <a:t>Complex IT O&amp;M, high power consumption, and low resource utilization.</a:t>
            </a:r>
            <a:endParaRPr lang="zh-CN" altLang="zh-CN" smtClean="0"/>
          </a:p>
          <a:p>
            <a:pPr lvl="0"/>
            <a:r>
              <a:rPr lang="en-US" altLang="zh-CN" smtClean="0"/>
              <a:t>Huawei's solution</a:t>
            </a:r>
            <a:endParaRPr lang="zh-CN" altLang="zh-CN" smtClean="0"/>
          </a:p>
          <a:p>
            <a:pPr lvl="1"/>
            <a:r>
              <a:rPr lang="en-US" altLang="zh-CN" smtClean="0"/>
              <a:t>Migrate the service system to the Huawei cloud platform.</a:t>
            </a:r>
            <a:endParaRPr lang="zh-CN" altLang="zh-CN" smtClean="0"/>
          </a:p>
          <a:p>
            <a:pPr lvl="1"/>
            <a:r>
              <a:rPr lang="en-US" altLang="zh-CN" smtClean="0"/>
              <a:t>Deploy CDP storage devices and CDP software in the two data centers. The CDP technology is used to implement application-level DR for the two data centers in the same city.</a:t>
            </a:r>
            <a:endParaRPr lang="zh-CN" altLang="zh-CN" smtClean="0"/>
          </a:p>
          <a:p>
            <a:pPr lvl="0"/>
            <a:r>
              <a:rPr lang="en-US" altLang="zh-CN" smtClean="0"/>
              <a:t>Customer benefits</a:t>
            </a:r>
            <a:endParaRPr lang="zh-CN" altLang="zh-CN" smtClean="0"/>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Elastic resources are implemented and resources are reused, improving resource usage and reducing O&amp;M costs.</a:t>
            </a:r>
            <a:endPar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RTO and RPO of key services are zero. When the production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center</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encounters a problem, services and data are automatically switched to the DR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center</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ensuring service continuity</a:t>
            </a:r>
            <a:r>
              <a:rPr lang="en-US" altLang="zh-CN" smtClean="0"/>
              <a:t>.</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13679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smtClean="0"/>
              <a:t>Answers:</a:t>
            </a:r>
          </a:p>
          <a:p>
            <a:pPr lvl="1"/>
            <a:r>
              <a:rPr lang="en-US" altLang="zh-CN" smtClean="0"/>
              <a:t>BCD</a:t>
            </a:r>
          </a:p>
          <a:p>
            <a:pPr lvl="1"/>
            <a:r>
              <a:rPr lang="en-US" altLang="zh-CN" smtClean="0"/>
              <a:t>False</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2020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22494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73641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73658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390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DR system building — a necessary means to minimize disaster impact</a:t>
            </a:r>
            <a:endParaRPr lang="zh-CN" altLang="zh-CN" dirty="0" smtClean="0"/>
          </a:p>
          <a:p>
            <a:pPr lvl="0"/>
            <a:r>
              <a:rPr lang="en-US" altLang="zh-CN" dirty="0" smtClean="0"/>
              <a:t>Insurance statistics from an international agency in Switzerland</a:t>
            </a:r>
            <a:endParaRPr lang="zh-CN" altLang="zh-CN" dirty="0" smtClean="0"/>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2004, the direct financial loss resulting from natural and human-induced disasters reached 123 billion US dollars worldwide.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2005, 400 catastrophes occurred worldwide and caused losses of more than 230 billion US dollars.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2006, the financial loss caused directly by natural and human-induced disasters was lower than expected at 48 billion US dollars.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occurrence rate of natural disasters that can be measured was three times greater in the 1990s than the 1960s, while the financial loss was nine times greater.</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Unexpected disasters cause huge losses.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According to IDC, among the companies that experienced disasters in the ten years before 2000, 55% collapsed when the disasters occurred. 29% collapsed within 2 years after the disasters, due to data loss, and only 16% survived.</a:t>
            </a:r>
            <a:endPar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Research from the University of Minnesota in the United States shows that 60 percent of companies who suffered disasters but did not have DR plans were unable to survive two or three years later. As enterprises become more dependent on data processing, this figure is likely to increase.</a:t>
            </a:r>
            <a:endParaRPr lang="zh-CN"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9507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Diversified applications and inconvenient management: An increasing number of service systems are running in enterprise IT systems, and more and more applications require DR protection as a key service. Common applications include Oracle, DB2, SQL Server, and Exchange. The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cloudification</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trend of IT systems is also becoming more and more obvious, and a large number of VMs need to be protected due to the lack of a unified management system.</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Complex process, time-consuming, and error-prone: Different applications have different configurations and recovery processes, making configuration difficult. Service switchover and recovery need to be performed by professionals, which is time-consuming can result in errors. There is no automatic creation and deployment process.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Black-box operation, difficult to understand: Traditional service switchovers and drills are performed in black-box mode, which lacks visual effects and can be difficult to understand.</a:t>
            </a:r>
            <a:endParaRPr lang="zh-CN" altLang="zh-CN"/>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534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HA requires redundant servers to form a cluster to run applications and services. HA can be classified into two types: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Active/Passive HA:</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cluster consists of only two nodes (an active and a passive node). In this mode, the system provides services only on the active node.</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When the active node is faulty, the passive node will take over the services.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Typically, CRM software like Pacemaker can be used to control the switchover between the active and standby devices and provide a virtual IP address to provide services.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Active/Active HA:</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The cluster consists of only two active nodes. In this mode, if the cluster has multiple nodes, it is called a multi-master cluster.</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In this configuration, the system runs the same load on all servers in the cluster.</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Using the database as an example, the update of an instance will be synchronized to all instances.</a:t>
            </a:r>
            <a:endParaRPr lang="zh-CN"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endParaRPr>
          </a:p>
          <a:p>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In this configuration, load balancing software, such as </a:t>
            </a:r>
            <a:r>
              <a:rPr lang="en-GB" altLang="zh-CN" sz="1100" kern="1200" baseline="0" err="1" smtClean="0">
                <a:solidFill>
                  <a:schemeClr val="tx1"/>
                </a:solidFill>
                <a:effectLst/>
                <a:latin typeface="Huawei Sans" panose="020C0503030203020204" pitchFamily="34" charset="0"/>
                <a:ea typeface="方正兰亭黑简体" panose="02000000000000000000" pitchFamily="2" charset="-122"/>
                <a:cs typeface="+mn-cs"/>
              </a:rPr>
              <a:t>HAProxy</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is used to provide virtual IP addresses.</a:t>
            </a:r>
            <a:endParaRPr lang="en-US"/>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6336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4553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94579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457709722"/>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1581642240"/>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242/137/68</a:t>
              </a:r>
              <a:endParaRPr kumimoji="1" lang="mr-IN" altLang="zh-CN" sz="500" b="1">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a:solidFill>
                    <a:schemeClr val="tx2"/>
                  </a:solidFill>
                  <a:latin typeface="Arial" charset="0"/>
                  <a:ea typeface="Arial" charset="0"/>
                  <a:cs typeface="Arial" charset="0"/>
                </a:rPr>
                <a:t>RGB </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186C</a:t>
              </a:r>
            </a:p>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246/183/140</a:t>
              </a:r>
              <a:endParaRPr kumimoji="1" lang="mr-IN" altLang="zh-CN" sz="500" b="1">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250/211/187</a:t>
              </a:r>
              <a:endParaRPr kumimoji="1" lang="mr-IN" altLang="zh-CN" sz="500" b="1">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137/137/</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181/181/</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221/221/</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p>
            <a:p>
              <a:pPr algn="ctr">
                <a:lnSpc>
                  <a:spcPts val="620"/>
                </a:lnSpc>
              </a:pPr>
              <a:r>
                <a:rPr kumimoji="1" lang="en-US" altLang="zh-CN" sz="500" b="1">
                  <a:solidFill>
                    <a:srgbClr val="595757"/>
                  </a:solidFill>
                  <a:latin typeface="Arial" charset="0"/>
                  <a:ea typeface="Arial" charset="0"/>
                  <a:cs typeface="Arial" charset="0"/>
                </a:rPr>
                <a:t>255/255/</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242/137/68</a:t>
              </a:r>
              <a:endParaRPr kumimoji="1" lang="mr-IN" altLang="zh-CN" sz="500" b="1">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a:solidFill>
                    <a:schemeClr val="tx2"/>
                  </a:solidFill>
                  <a:latin typeface="Arial" charset="0"/>
                  <a:ea typeface="Arial" charset="0"/>
                  <a:cs typeface="Arial" charset="0"/>
                </a:rPr>
                <a:t>RGB </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186C</a:t>
              </a:r>
            </a:p>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246/183/140</a:t>
              </a:r>
              <a:endParaRPr kumimoji="1" lang="mr-IN" altLang="zh-CN" sz="500" b="1">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250/211/187</a:t>
              </a:r>
              <a:endParaRPr kumimoji="1" lang="mr-IN" altLang="zh-CN" sz="500" b="1">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137/137/</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181/181/</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221/221/</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p>
            <a:p>
              <a:pPr algn="ctr">
                <a:lnSpc>
                  <a:spcPts val="620"/>
                </a:lnSpc>
              </a:pPr>
              <a:r>
                <a:rPr kumimoji="1" lang="en-US" altLang="zh-CN" sz="500" b="1">
                  <a:solidFill>
                    <a:srgbClr val="595757"/>
                  </a:solidFill>
                  <a:latin typeface="Arial" charset="0"/>
                  <a:ea typeface="Arial" charset="0"/>
                  <a:cs typeface="Arial" charset="0"/>
                </a:rPr>
                <a:t>255/255/</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242/137/68</a:t>
              </a:r>
              <a:endParaRPr kumimoji="1" lang="mr-IN" altLang="zh-CN" sz="500" b="1">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a:solidFill>
                    <a:schemeClr val="tx2"/>
                  </a:solidFill>
                  <a:latin typeface="Arial" charset="0"/>
                  <a:ea typeface="Arial" charset="0"/>
                  <a:cs typeface="Arial" charset="0"/>
                </a:rPr>
                <a:t>RGB </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186C</a:t>
              </a:r>
            </a:p>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246/183/140</a:t>
              </a:r>
              <a:endParaRPr kumimoji="1" lang="mr-IN" altLang="zh-CN" sz="500" b="1">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250/211/187</a:t>
              </a:r>
              <a:endParaRPr kumimoji="1" lang="mr-IN" altLang="zh-CN" sz="500" b="1">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137/137/</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181/181/</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221/221/</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p>
            <a:p>
              <a:pPr algn="ctr">
                <a:lnSpc>
                  <a:spcPts val="620"/>
                </a:lnSpc>
              </a:pPr>
              <a:r>
                <a:rPr kumimoji="1" lang="en-US" altLang="zh-CN" sz="500" b="1">
                  <a:solidFill>
                    <a:srgbClr val="595757"/>
                  </a:solidFill>
                  <a:latin typeface="Arial" charset="0"/>
                  <a:ea typeface="Arial" charset="0"/>
                  <a:cs typeface="Arial" charset="0"/>
                </a:rPr>
                <a:t>255/255/</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242/137/68</a:t>
              </a:r>
              <a:endParaRPr kumimoji="1" lang="mr-IN" altLang="zh-CN" sz="500" b="1">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a:solidFill>
                    <a:schemeClr val="tx2"/>
                  </a:solidFill>
                  <a:latin typeface="Arial" charset="0"/>
                  <a:ea typeface="Arial" charset="0"/>
                  <a:cs typeface="Arial" charset="0"/>
                </a:rPr>
                <a:t>RGB </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chemeClr val="tx2"/>
                  </a:solidFill>
                  <a:latin typeface="Arial" charset="0"/>
                  <a:ea typeface="Arial" charset="0"/>
                  <a:cs typeface="Arial" charset="0"/>
                </a:rPr>
                <a:t>PANTONE 186C</a:t>
              </a:r>
            </a:p>
            <a:p>
              <a:pPr algn="ctr">
                <a:lnSpc>
                  <a:spcPts val="620"/>
                </a:lnSpc>
              </a:pPr>
              <a:r>
                <a:rPr kumimoji="1" lang="en-US" altLang="zh-CN" sz="500" b="1">
                  <a:solidFill>
                    <a:schemeClr val="tx2"/>
                  </a:solidFill>
                  <a:latin typeface="Arial" charset="0"/>
                  <a:ea typeface="Arial" charset="0"/>
                  <a:cs typeface="Arial" charset="0"/>
                </a:rPr>
                <a:t>RGB</a:t>
              </a:r>
              <a:br>
                <a:rPr kumimoji="1" lang="en-US" altLang="zh-CN" sz="500" b="1">
                  <a:solidFill>
                    <a:schemeClr val="tx2"/>
                  </a:solidFill>
                  <a:latin typeface="Arial" charset="0"/>
                  <a:ea typeface="Arial" charset="0"/>
                  <a:cs typeface="Arial" charset="0"/>
                </a:rPr>
              </a:br>
              <a:r>
                <a:rPr kumimoji="1" lang="en-US" altLang="zh-CN" sz="500" b="1">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246/183/140</a:t>
              </a:r>
              <a:endParaRPr kumimoji="1" lang="mr-IN" altLang="zh-CN" sz="500" b="1">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250/211/187</a:t>
              </a:r>
              <a:endParaRPr kumimoji="1" lang="mr-IN" altLang="zh-CN" sz="500" b="1">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 </a:t>
              </a:r>
            </a:p>
            <a:p>
              <a:pPr algn="ctr">
                <a:lnSpc>
                  <a:spcPts val="620"/>
                </a:lnSpc>
              </a:pPr>
              <a:r>
                <a:rPr kumimoji="1" lang="en-US" altLang="zh-CN" sz="500" b="1">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137/137/</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FFFFFF"/>
                  </a:solidFill>
                  <a:latin typeface="Arial" charset="0"/>
                  <a:ea typeface="Arial" charset="0"/>
                  <a:cs typeface="Arial" charset="0"/>
                </a:rPr>
                <a:t>RGB</a:t>
              </a:r>
            </a:p>
            <a:p>
              <a:pPr algn="ctr">
                <a:lnSpc>
                  <a:spcPts val="620"/>
                </a:lnSpc>
              </a:pPr>
              <a:r>
                <a:rPr kumimoji="1" lang="en-US" altLang="zh-CN" sz="500" b="1">
                  <a:solidFill>
                    <a:srgbClr val="FFFFFF"/>
                  </a:solidFill>
                  <a:latin typeface="Arial" charset="0"/>
                  <a:ea typeface="Arial" charset="0"/>
                  <a:cs typeface="Arial" charset="0"/>
                </a:rPr>
                <a:t>181/181/</a:t>
              </a:r>
              <a:br>
                <a:rPr kumimoji="1" lang="en-US" altLang="zh-CN" sz="500" b="1">
                  <a:solidFill>
                    <a:srgbClr val="FFFFFF"/>
                  </a:solidFill>
                  <a:latin typeface="Arial" charset="0"/>
                  <a:ea typeface="Arial" charset="0"/>
                  <a:cs typeface="Arial" charset="0"/>
                </a:rPr>
              </a:br>
              <a:r>
                <a:rPr kumimoji="1" lang="en-US" altLang="zh-CN" sz="500" b="1">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 221/221/</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a:solidFill>
                    <a:srgbClr val="595757"/>
                  </a:solidFill>
                  <a:latin typeface="Arial" charset="0"/>
                  <a:ea typeface="Arial" charset="0"/>
                  <a:cs typeface="Arial" charset="0"/>
                </a:rPr>
                <a:t>RGB</a:t>
              </a:r>
            </a:p>
            <a:p>
              <a:pPr algn="ctr">
                <a:lnSpc>
                  <a:spcPts val="620"/>
                </a:lnSpc>
              </a:pPr>
              <a:r>
                <a:rPr kumimoji="1" lang="en-US" altLang="zh-CN" sz="500" b="1">
                  <a:solidFill>
                    <a:srgbClr val="595757"/>
                  </a:solidFill>
                  <a:latin typeface="Arial" charset="0"/>
                  <a:ea typeface="Arial" charset="0"/>
                  <a:cs typeface="Arial" charset="0"/>
                </a:rPr>
                <a:t>255/255/</a:t>
              </a:r>
              <a:br>
                <a:rPr kumimoji="1" lang="en-US" altLang="zh-CN" sz="500" b="1">
                  <a:solidFill>
                    <a:srgbClr val="595757"/>
                  </a:solidFill>
                  <a:latin typeface="Arial" charset="0"/>
                  <a:ea typeface="Arial" charset="0"/>
                  <a:cs typeface="Arial" charset="0"/>
                </a:rPr>
              </a:br>
              <a:r>
                <a:rPr kumimoji="1" lang="en-US" altLang="zh-CN" sz="500" b="1">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smtClean="0">
                <a:solidFill>
                  <a:srgbClr val="1D1D1B"/>
                </a:solidFill>
                <a:latin typeface="+mj-lt"/>
              </a:rPr>
              <a:t>Copyright©2020 </a:t>
            </a:r>
            <a:r>
              <a:rPr kumimoji="1" lang="en-US" altLang="zh-CN" sz="850" b="1" baseline="0">
                <a:solidFill>
                  <a:srgbClr val="1D1D1B"/>
                </a:solidFill>
                <a:latin typeface="+mj-lt"/>
              </a:rPr>
              <a:t>Huawei Technologies Co., Ltd.</a:t>
            </a:r>
            <a:br>
              <a:rPr kumimoji="1" lang="en-US" altLang="zh-CN" sz="850" b="1" baseline="0">
                <a:solidFill>
                  <a:srgbClr val="1D1D1B"/>
                </a:solidFill>
                <a:latin typeface="+mj-lt"/>
              </a:rPr>
            </a:br>
            <a:r>
              <a:rPr kumimoji="1" lang="en-US" altLang="zh-CN" sz="850" b="1" baseline="0">
                <a:solidFill>
                  <a:srgbClr val="1D1D1B"/>
                </a:solidFill>
                <a:latin typeface="+mj-lt"/>
              </a:rPr>
              <a:t>All Rights Reserved.</a:t>
            </a:r>
            <a:r>
              <a:rPr kumimoji="1" lang="en-US" altLang="zh-CN" sz="779">
                <a:solidFill>
                  <a:srgbClr val="1D1D1B"/>
                </a:solidFill>
                <a:latin typeface="+mn-lt"/>
              </a:rPr>
              <a:t/>
            </a:r>
            <a:br>
              <a:rPr kumimoji="1" lang="en-US" altLang="zh-CN" sz="779">
                <a:solidFill>
                  <a:srgbClr val="1D1D1B"/>
                </a:solidFill>
                <a:latin typeface="+mn-lt"/>
              </a:rPr>
            </a:br>
            <a:r>
              <a:rPr kumimoji="1" lang="en-US" altLang="zh-CN" sz="779">
                <a:solidFill>
                  <a:srgbClr val="1D1D1B"/>
                </a:solidFill>
                <a:latin typeface="+mn-lt"/>
              </a:rPr>
              <a:t/>
            </a:r>
            <a:br>
              <a:rPr kumimoji="1" lang="en-US" altLang="zh-CN" sz="779">
                <a:solidFill>
                  <a:srgbClr val="1D1D1B"/>
                </a:solidFill>
                <a:latin typeface="+mn-lt"/>
              </a:rPr>
            </a:br>
            <a:r>
              <a:rPr kumimoji="1" lang="en-US" altLang="zh-CN" sz="850" baseline="0">
                <a:solidFill>
                  <a:srgbClr val="1D1D1B"/>
                </a:solidFill>
                <a:latin typeface="+mn-lt"/>
                <a:cs typeface="Arial" panose="020B0604020202020204" pitchFamily="34" charset="0"/>
              </a:rPr>
              <a:t>The information in this document may contain predictive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statements including, without limitation, statements regarding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the future financial and operating results, future product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portfolio, new technology, etc. There are a number of factors that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could cause actual results and developments to differ materially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from those expressed or implied in the predictive statements.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Therefore, such information is provided for reference purpose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only and constitutes neither an offer nor an acceptance. Huawei </a:t>
            </a:r>
            <a:br>
              <a:rPr kumimoji="1" lang="en-US" altLang="zh-CN" sz="850" baseline="0">
                <a:solidFill>
                  <a:srgbClr val="1D1D1B"/>
                </a:solidFill>
                <a:latin typeface="+mn-lt"/>
                <a:cs typeface="Arial" panose="020B0604020202020204" pitchFamily="34" charset="0"/>
              </a:rPr>
            </a:br>
            <a:r>
              <a:rPr kumimoji="1" lang="en-US" altLang="zh-CN" sz="850" baseline="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endParaRPr kumimoji="1" lang="zh-CN" altLang="en-US" sz="1300">
              <a:solidFill>
                <a:srgbClr val="1D1D1B"/>
              </a:solidFill>
              <a:latin typeface="Microsoft YaHei" charset="-122"/>
              <a:ea typeface="Microsoft YaHei" charset="-122"/>
              <a:cs typeface="Microsoft YaHei" charset="-122"/>
            </a:endParaRP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726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smtClean="0">
                <a:solidFill>
                  <a:srgbClr val="1D1D1B"/>
                </a:solidFill>
                <a:latin typeface="+mn-lt"/>
                <a:cs typeface="Arial" panose="020B0604020202020204" pitchFamily="34" charset="0"/>
              </a:rPr>
              <a:t>Bring digital to every person, home, and </a:t>
            </a:r>
            <a:br>
              <a:rPr kumimoji="1" lang="en-US" altLang="zh-CN" sz="1200" smtClean="0">
                <a:solidFill>
                  <a:srgbClr val="1D1D1B"/>
                </a:solidFill>
                <a:latin typeface="+mn-lt"/>
                <a:cs typeface="Arial" panose="020B0604020202020204" pitchFamily="34" charset="0"/>
              </a:rPr>
            </a:br>
            <a:r>
              <a:rPr kumimoji="1" lang="en-US" altLang="zh-CN" sz="1200" smtClean="0">
                <a:solidFill>
                  <a:srgbClr val="1D1D1B"/>
                </a:solidFill>
                <a:latin typeface="+mn-lt"/>
                <a:cs typeface="Arial" panose="020B0604020202020204" pitchFamily="34" charset="0"/>
              </a:rPr>
              <a:t>organization for a fully connected, </a:t>
            </a:r>
            <a:br>
              <a:rPr kumimoji="1" lang="en-US" altLang="zh-CN" sz="1200" smtClean="0">
                <a:solidFill>
                  <a:srgbClr val="1D1D1B"/>
                </a:solidFill>
                <a:latin typeface="+mn-lt"/>
                <a:cs typeface="Arial" panose="020B0604020202020204" pitchFamily="34" charset="0"/>
              </a:rPr>
            </a:br>
            <a:r>
              <a:rPr kumimoji="1" lang="en-US" altLang="zh-CN" sz="1200" smtClean="0">
                <a:solidFill>
                  <a:srgbClr val="1D1D1B"/>
                </a:solidFill>
                <a:latin typeface="+mn-lt"/>
                <a:cs typeface="Arial" panose="020B0604020202020204" pitchFamily="34" charset="0"/>
              </a:rPr>
              <a:t>intelligent world.</a:t>
            </a:r>
            <a:endParaRPr kumimoji="1" lang="zh-CN" altLang="en-US" sz="120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
        <p:nvSpPr>
          <p:cNvPr id="75" name="Subtitle 6">
            <a:extLst>
              <a:ext uri="{FF2B5EF4-FFF2-40B4-BE49-F238E27FC236}">
                <a16:creationId xmlns:a16="http://schemas.microsoft.com/office/drawing/2014/main" xmlns="" id="{12B8F806-ABD5-064C-8793-5E22C72554FD}"/>
              </a:ext>
            </a:extLst>
          </p:cNvPr>
          <p:cNvSpPr txBox="1">
            <a:spLocks/>
          </p:cNvSpPr>
          <p:nvPr userDrawn="1"/>
        </p:nvSpPr>
        <p:spPr>
          <a:xfrm>
            <a:off x="7973422" y="1684493"/>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a:solidFill>
                  <a:srgbClr val="1D1D1B"/>
                </a:solidFill>
                <a:latin typeface="Microsoft YaHei" charset="-122"/>
                <a:ea typeface="Microsoft YaHei" charset="-122"/>
                <a:cs typeface="Microsoft YaHei" charset="-122"/>
              </a:rPr>
              <a:t>把数字世界带入每个人、每个家庭、</a:t>
            </a:r>
            <a:r>
              <a:rPr kumimoji="1" lang="en-US" altLang="zh-CN" sz="1300">
                <a:solidFill>
                  <a:srgbClr val="1D1D1B"/>
                </a:solidFill>
                <a:latin typeface="Microsoft YaHei" charset="-122"/>
                <a:ea typeface="Microsoft YaHei" charset="-122"/>
                <a:cs typeface="Microsoft YaHei" charset="-122"/>
              </a:rPr>
              <a:t/>
            </a:r>
            <a:br>
              <a:rPr kumimoji="1" lang="en-US" altLang="zh-CN" sz="1300">
                <a:solidFill>
                  <a:srgbClr val="1D1D1B"/>
                </a:solidFill>
                <a:latin typeface="Microsoft YaHei" charset="-122"/>
                <a:ea typeface="Microsoft YaHei" charset="-122"/>
                <a:cs typeface="Microsoft YaHei" charset="-122"/>
              </a:rPr>
            </a:br>
            <a:r>
              <a:rPr kumimoji="1" lang="zh-CN" altLang="en-US" sz="1300">
                <a:solidFill>
                  <a:srgbClr val="1D1D1B"/>
                </a:solidFill>
                <a:latin typeface="Microsoft YaHei" charset="-122"/>
                <a:ea typeface="Microsoft YaHei" charset="-122"/>
                <a:cs typeface="Microsoft YaHei" charset="-122"/>
              </a:rPr>
              <a:t>每个组织，构建万物互联的智能世界。</a:t>
            </a:r>
          </a:p>
        </p:txBody>
      </p:sp>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4.xml"/><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40.wmf"/><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44.xml"/><Relationship Id="rId16"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jpeg"/><Relationship Id="rId14" Type="http://schemas.openxmlformats.org/officeDocument/2006/relationships/image" Target="../media/image6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71.tmp"/><Relationship Id="rId5" Type="http://schemas.openxmlformats.org/officeDocument/2006/relationships/image" Target="../media/image70.tmp"/><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wrap="square">
            <a:noAutofit/>
          </a:bodyPr>
          <a:lstStyle/>
          <a:p>
            <a:r>
              <a:rPr lang="en-US" smtClean="0">
                <a:latin typeface="Huawei Sans" panose="020C0503030203020204" pitchFamily="34" charset="0"/>
              </a:rPr>
              <a:t>DR Solution Introduction</a:t>
            </a:r>
            <a:endParaRPr lang="en-US" altLang="zh-CN">
              <a:latin typeface="Huawei Sans" panose="020C0503030203020204" pitchFamily="34" charset="0"/>
              <a:sym typeface="Huawei Sans" panose="020C0503030203020204" pitchFamily="34" charset="0"/>
            </a:endParaRPr>
          </a:p>
        </p:txBody>
      </p:sp>
      <p:sp>
        <p:nvSpPr>
          <p:cNvPr id="2" name="文本占位符 1"/>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418680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wrap="square">
            <a:noAutofit/>
          </a:bodyPr>
          <a:lstStyle/>
          <a:p>
            <a:r>
              <a:rPr lang="en-US" smtClean="0">
                <a:latin typeface="Huawei Sans" panose="020C0503030203020204" pitchFamily="34" charset="0"/>
              </a:rPr>
              <a:t>Differences Between DR and Backup</a:t>
            </a:r>
            <a:endParaRPr lang="en-US" altLang="zh-CN">
              <a:latin typeface="Huawei Sans" panose="020C0503030203020204" pitchFamily="34" charset="0"/>
              <a:sym typeface="Huawei Sans" panose="020C0503030203020204" pitchFamily="34" charset="0"/>
            </a:endParaRPr>
          </a:p>
        </p:txBody>
      </p:sp>
      <p:sp>
        <p:nvSpPr>
          <p:cNvPr id="4" name="文本占位符 3"/>
          <p:cNvSpPr>
            <a:spLocks noGrp="1"/>
          </p:cNvSpPr>
          <p:nvPr>
            <p:ph type="body" sz="quarter" idx="10"/>
          </p:nvPr>
        </p:nvSpPr>
        <p:spPr>
          <a:xfrm>
            <a:off x="731838" y="1052514"/>
            <a:ext cx="5340989" cy="4875042"/>
          </a:xfrm>
        </p:spPr>
        <p:txBody>
          <a:bodyPr wrap="square">
            <a:noAutofit/>
          </a:bodyPr>
          <a:lstStyle/>
          <a:p>
            <a:pPr algn="l"/>
            <a:r>
              <a:rPr lang="en-US" sz="1400" dirty="0" smtClean="0">
                <a:latin typeface="Huawei Sans" panose="020C0503030203020204" pitchFamily="34" charset="0"/>
              </a:rPr>
              <a:t>Backup: Backup is the process of copying all or parts of data sets from an application host's disks or a storage array to other storage media in a data center. A backup is a method of DR.</a:t>
            </a:r>
            <a:endParaRPr lang="en-US" sz="1400" dirty="0">
              <a:sym typeface="Huawei Sans" panose="020C0503030203020204" pitchFamily="34" charset="0"/>
            </a:endParaRPr>
          </a:p>
          <a:p>
            <a:pPr algn="l"/>
            <a:endParaRPr lang="en-US" altLang="zh-CN" sz="1400" dirty="0" smtClean="0">
              <a:latin typeface="Huawei Sans" panose="020C0503030203020204" pitchFamily="34" charset="0"/>
              <a:sym typeface="Huawei Sans" panose="020C0503030203020204" pitchFamily="34" charset="0"/>
            </a:endParaRPr>
          </a:p>
          <a:p>
            <a:pPr algn="l"/>
            <a:r>
              <a:rPr lang="en-US" sz="1400" dirty="0" smtClean="0">
                <a:latin typeface="Huawei Sans" panose="020C0503030203020204" pitchFamily="34" charset="0"/>
              </a:rPr>
              <a:t>DR: A DR system consists of two or more sets of IT systems that are geographically far from each other. These IT systems provide the same functions and monitor </a:t>
            </a:r>
            <a:r>
              <a:rPr lang="en-US" sz="1400" dirty="0"/>
              <a:t>each </a:t>
            </a:r>
            <a:r>
              <a:rPr lang="en-US" sz="1400" dirty="0" smtClean="0"/>
              <a:t>other's </a:t>
            </a:r>
            <a:r>
              <a:rPr lang="en-US" sz="1400" dirty="0"/>
              <a:t>health status. </a:t>
            </a:r>
            <a:r>
              <a:rPr lang="en-US" sz="1400" dirty="0" smtClean="0">
                <a:latin typeface="Huawei Sans" panose="020C0503030203020204" pitchFamily="34" charset="0"/>
              </a:rPr>
              <a:t>In the event of an accident (such as a fire or an earthquake), applications on a broken-down system can be switched to other systems to ensure business continuity.</a:t>
            </a:r>
            <a:endParaRPr lang="en-US" altLang="zh-CN" sz="1400" dirty="0">
              <a:latin typeface="Huawei Sans" panose="020C0503030203020204" pitchFamily="34" charset="0"/>
              <a:sym typeface="Huawei Sans" panose="020C0503030203020204" pitchFamily="34" charset="0"/>
            </a:endParaRPr>
          </a:p>
        </p:txBody>
      </p:sp>
      <p:sp>
        <p:nvSpPr>
          <p:cNvPr id="848900" name="Text Box 4"/>
          <p:cNvSpPr txBox="1">
            <a:spLocks noChangeArrowheads="1"/>
          </p:cNvSpPr>
          <p:nvPr/>
        </p:nvSpPr>
        <p:spPr bwMode="auto">
          <a:xfrm>
            <a:off x="897766" y="5369743"/>
            <a:ext cx="11341099" cy="632428"/>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defPPr>
              <a:defRPr lang="zh-CN"/>
            </a:defPPr>
            <a:lvl1pPr marL="0" indent="0" defTabSz="801688" eaLnBrk="1" fontAlgn="base" hangingPunct="1">
              <a:lnSpc>
                <a:spcPct val="140000"/>
              </a:lnSpc>
              <a:spcBef>
                <a:spcPct val="30000"/>
              </a:spcBef>
              <a:buClr>
                <a:schemeClr val="bg1">
                  <a:lumMod val="50000"/>
                </a:schemeClr>
              </a:buClr>
              <a:buSzPct val="60000"/>
              <a:buFont typeface="Wingdings" pitchFamily="2" charset="2"/>
              <a:buNone/>
              <a:defRPr sz="1200">
                <a:solidFill>
                  <a:srgbClr val="C00000"/>
                </a:solidFill>
                <a:latin typeface="Arial"/>
                <a:ea typeface="+mn-ea"/>
              </a:defRPr>
            </a:lvl1pPr>
            <a:lvl2pPr marL="654050" indent="-252413" defTabSz="801688" eaLnBrk="1" fontAlgn="base" hangingPunct="1">
              <a:lnSpc>
                <a:spcPct val="140000"/>
              </a:lnSpc>
              <a:spcBef>
                <a:spcPct val="30000"/>
              </a:spcBef>
              <a:buClr>
                <a:schemeClr val="tx1"/>
              </a:buClr>
              <a:buSzPct val="50000"/>
              <a:buFont typeface="Wingdings" pitchFamily="2" charset="2"/>
              <a:buChar char="p"/>
              <a:defRPr sz="2000">
                <a:latin typeface="Arial"/>
                <a:ea typeface="+mn-ea"/>
              </a:defRPr>
            </a:lvl2pPr>
            <a:lvl3pPr marL="1003300" indent="-201613" defTabSz="801688" eaLnBrk="1" fontAlgn="base" hangingPunct="1">
              <a:lnSpc>
                <a:spcPct val="140000"/>
              </a:lnSpc>
              <a:spcBef>
                <a:spcPct val="30000"/>
              </a:spcBef>
              <a:buSzPct val="50000"/>
              <a:buFont typeface="Wingdings" pitchFamily="2" charset="2"/>
              <a:buChar char="n"/>
              <a:defRPr>
                <a:latin typeface="Arial" pitchFamily="34" charset="0"/>
                <a:ea typeface="+mn-ea"/>
              </a:defRPr>
            </a:lvl3pPr>
            <a:lvl4pPr marL="1400175" indent="-198438" defTabSz="801688" eaLnBrk="1" fontAlgn="base" hangingPunct="1">
              <a:lnSpc>
                <a:spcPct val="140000"/>
              </a:lnSpc>
              <a:spcBef>
                <a:spcPct val="30000"/>
              </a:spcBef>
              <a:buChar char="–"/>
              <a:defRPr sz="1600">
                <a:latin typeface="Arial"/>
                <a:ea typeface="+mn-ea"/>
              </a:defRPr>
            </a:lvl4pPr>
            <a:lvl5pPr marL="1801813" indent="-201613" defTabSz="801688" eaLnBrk="1" fontAlgn="base" hangingPunct="1">
              <a:lnSpc>
                <a:spcPct val="140000"/>
              </a:lnSpc>
              <a:spcBef>
                <a:spcPct val="30000"/>
              </a:spcBef>
              <a:buFont typeface="FrutigerNext LT Medium" pitchFamily="34" charset="0"/>
              <a:buChar char="~"/>
              <a:defRPr sz="1600">
                <a:latin typeface="Arial"/>
                <a:ea typeface="+mn-ea"/>
              </a:defRPr>
            </a:lvl5pPr>
            <a:lvl6pPr marL="2259013" indent="-201613" defTabSz="801688" fontAlgn="base">
              <a:lnSpc>
                <a:spcPct val="140000"/>
              </a:lnSpc>
              <a:spcBef>
                <a:spcPct val="30000"/>
              </a:spcBef>
              <a:spcAft>
                <a:spcPct val="0"/>
              </a:spcAft>
              <a:buFont typeface="FrutigerNext LT Medium" pitchFamily="34" charset="0"/>
              <a:buChar char="~"/>
              <a:defRPr sz="1600">
                <a:latin typeface="Arial"/>
                <a:ea typeface="+mn-ea"/>
              </a:defRPr>
            </a:lvl6pPr>
            <a:lvl7pPr marL="2716213" indent="-201613" defTabSz="801688" fontAlgn="base">
              <a:lnSpc>
                <a:spcPct val="140000"/>
              </a:lnSpc>
              <a:spcBef>
                <a:spcPct val="30000"/>
              </a:spcBef>
              <a:spcAft>
                <a:spcPct val="0"/>
              </a:spcAft>
              <a:buFont typeface="FrutigerNext LT Medium" pitchFamily="34" charset="0"/>
              <a:buChar char="~"/>
              <a:defRPr sz="1600">
                <a:latin typeface="Arial"/>
                <a:ea typeface="+mn-ea"/>
              </a:defRPr>
            </a:lvl7pPr>
            <a:lvl8pPr marL="3173413" indent="-201613" defTabSz="801688" fontAlgn="base">
              <a:lnSpc>
                <a:spcPct val="140000"/>
              </a:lnSpc>
              <a:spcBef>
                <a:spcPct val="30000"/>
              </a:spcBef>
              <a:spcAft>
                <a:spcPct val="0"/>
              </a:spcAft>
              <a:buFont typeface="FrutigerNext LT Medium" pitchFamily="34" charset="0"/>
              <a:buChar char="~"/>
              <a:defRPr sz="1600">
                <a:latin typeface="Arial"/>
                <a:ea typeface="+mn-ea"/>
              </a:defRPr>
            </a:lvl8pPr>
            <a:lvl9pPr marL="3630613" indent="-201613" defTabSz="801688" fontAlgn="base">
              <a:lnSpc>
                <a:spcPct val="140000"/>
              </a:lnSpc>
              <a:spcBef>
                <a:spcPct val="30000"/>
              </a:spcBef>
              <a:spcAft>
                <a:spcPct val="0"/>
              </a:spcAft>
              <a:buFont typeface="FrutigerNext LT Medium" pitchFamily="34" charset="0"/>
              <a:buChar char="~"/>
              <a:defRPr sz="1600">
                <a:latin typeface="Arial"/>
                <a:ea typeface="+mn-ea"/>
              </a:defRPr>
            </a:lvl9pPr>
          </a:lstStyle>
          <a:p>
            <a:pPr marL="171450" indent="-171450" fontAlgn="ctr">
              <a:buClrTx/>
              <a:buSzPct val="50000"/>
              <a:buFont typeface="Wingdings" panose="05000000000000000000" pitchFamily="2" charset="2"/>
              <a:buChar char="l"/>
            </a:pPr>
            <a:r>
              <a:rPr lang="en-US" dirty="0" smtClean="0">
                <a:latin typeface="Huawei Sans" panose="020C0503030203020204" pitchFamily="34" charset="0"/>
              </a:rPr>
              <a:t>Generally, DR indicates the backup of data or application systems across equipment rooms, whereas backup refers to local data or system backup.</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ClrTx/>
              <a:buSzPct val="50000"/>
              <a:buFont typeface="Wingdings" panose="05000000000000000000" pitchFamily="2" charset="2"/>
              <a:buChar char="l"/>
            </a:pPr>
            <a:r>
              <a:rPr lang="en-US" dirty="0" smtClean="0">
                <a:latin typeface="Huawei Sans" panose="020C0503030203020204" pitchFamily="34" charset="0"/>
              </a:rPr>
              <a:t>A DR and backup solution combines local backup and remote data replication to provide comprehensive data protection.</a:t>
            </a:r>
            <a:endParaRPr lang="en-US" dirty="0">
              <a:latin typeface="Huawei Sans" panose="020C0503030203020204" pitchFamily="34" charset="0"/>
            </a:endParaRPr>
          </a:p>
        </p:txBody>
      </p:sp>
      <p:grpSp>
        <p:nvGrpSpPr>
          <p:cNvPr id="536" name="组合 535"/>
          <p:cNvGrpSpPr/>
          <p:nvPr/>
        </p:nvGrpSpPr>
        <p:grpSpPr>
          <a:xfrm>
            <a:off x="6227558" y="1318207"/>
            <a:ext cx="4893392" cy="2048684"/>
            <a:chOff x="2743200" y="1096963"/>
            <a:chExt cx="4648837" cy="2547937"/>
          </a:xfrm>
        </p:grpSpPr>
        <p:sp>
          <p:nvSpPr>
            <p:cNvPr id="537" name="AutoShape 285"/>
            <p:cNvSpPr>
              <a:spLocks noChangeArrowheads="1"/>
            </p:cNvSpPr>
            <p:nvPr/>
          </p:nvSpPr>
          <p:spPr bwMode="gray">
            <a:xfrm>
              <a:off x="5181600" y="1628774"/>
              <a:ext cx="1841500" cy="1939925"/>
            </a:xfrm>
            <a:prstGeom prst="roundRect">
              <a:avLst>
                <a:gd name="adj" fmla="val 4569"/>
              </a:avLst>
            </a:prstGeom>
            <a:solidFill>
              <a:srgbClr val="002060">
                <a:alpha val="20000"/>
              </a:srgbClr>
            </a:solidFill>
            <a:ln w="9525" algn="ctr">
              <a:noFill/>
              <a:round/>
              <a:headEnd/>
              <a:tailEnd/>
            </a:ln>
          </p:spPr>
          <p:txBody>
            <a:bodyPr wrap="none" lIns="0" tIns="0" rIns="0" bIns="0" anchor="ctr">
              <a:noAutofit/>
            </a:bodyPr>
            <a:lstStyle/>
            <a:p>
              <a:pPr algn="ctr" fontAlgn="ctr">
                <a:defRPr/>
              </a:pPr>
              <a:endParaRPr lang="en-US" altLang="zh-CN"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8" name="AutoShape 285"/>
            <p:cNvSpPr>
              <a:spLocks noChangeArrowheads="1"/>
            </p:cNvSpPr>
            <p:nvPr/>
          </p:nvSpPr>
          <p:spPr bwMode="gray">
            <a:xfrm>
              <a:off x="2984500" y="1585913"/>
              <a:ext cx="2082800" cy="1974850"/>
            </a:xfrm>
            <a:prstGeom prst="roundRect">
              <a:avLst>
                <a:gd name="adj" fmla="val 4569"/>
              </a:avLst>
            </a:prstGeom>
            <a:solidFill>
              <a:srgbClr val="99CCFF">
                <a:alpha val="70000"/>
              </a:srgbClr>
            </a:solidFill>
            <a:ln w="9525" algn="ctr">
              <a:noFill/>
              <a:round/>
              <a:headEnd/>
              <a:tailEnd/>
            </a:ln>
          </p:spPr>
          <p:txBody>
            <a:bodyPr wrap="none" lIns="0" tIns="0" rIns="0" bIns="0" anchor="ctr">
              <a:noAutofit/>
            </a:bodyPr>
            <a:lstStyle/>
            <a:p>
              <a:pPr fontAlgn="ctr">
                <a:defRPr/>
              </a:pPr>
              <a:r>
                <a:rPr lang="en-US" sz="120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a:p>
              <a:pPr fontAlgn="ctr">
                <a:defRPr/>
              </a:pPr>
              <a:r>
                <a:rPr lang="en-US" sz="120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lang="en-US" altLang="zh-CN" sz="1200" b="1"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39" name="直接连接符 538"/>
            <p:cNvCxnSpPr>
              <a:stCxn id="616" idx="2"/>
              <a:endCxn id="1018" idx="0"/>
            </p:cNvCxnSpPr>
            <p:nvPr/>
          </p:nvCxnSpPr>
          <p:spPr>
            <a:xfrm flipH="1">
              <a:off x="3803053" y="2400667"/>
              <a:ext cx="605840" cy="166413"/>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540" name="直接连接符 539"/>
            <p:cNvCxnSpPr>
              <a:endCxn id="640" idx="3"/>
            </p:cNvCxnSpPr>
            <p:nvPr/>
          </p:nvCxnSpPr>
          <p:spPr>
            <a:xfrm>
              <a:off x="3980853" y="2713528"/>
              <a:ext cx="53427" cy="290264"/>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541" name="直接连接符 540"/>
            <p:cNvCxnSpPr/>
            <p:nvPr/>
          </p:nvCxnSpPr>
          <p:spPr>
            <a:xfrm>
              <a:off x="3454400" y="1527175"/>
              <a:ext cx="2844800"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542" name="直接连接符 541"/>
            <p:cNvCxnSpPr/>
            <p:nvPr/>
          </p:nvCxnSpPr>
          <p:spPr>
            <a:xfrm rot="5400000">
              <a:off x="6121400" y="1689100"/>
              <a:ext cx="325438" cy="1588"/>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543" name="直接连接符 542"/>
            <p:cNvCxnSpPr/>
            <p:nvPr/>
          </p:nvCxnSpPr>
          <p:spPr>
            <a:xfrm rot="5400000">
              <a:off x="4311650" y="1689100"/>
              <a:ext cx="325438" cy="1588"/>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544" name="直接连接符 543"/>
            <p:cNvCxnSpPr/>
            <p:nvPr/>
          </p:nvCxnSpPr>
          <p:spPr>
            <a:xfrm rot="5400000">
              <a:off x="3298825" y="1689100"/>
              <a:ext cx="325438" cy="1588"/>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545" name="直接连接符 544"/>
            <p:cNvCxnSpPr>
              <a:endCxn id="1018" idx="0"/>
            </p:cNvCxnSpPr>
            <p:nvPr/>
          </p:nvCxnSpPr>
          <p:spPr>
            <a:xfrm>
              <a:off x="3640137" y="2178050"/>
              <a:ext cx="162916" cy="389029"/>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546" name="Group 2554"/>
            <p:cNvGrpSpPr>
              <a:grpSpLocks/>
            </p:cNvGrpSpPr>
            <p:nvPr/>
          </p:nvGrpSpPr>
          <p:grpSpPr bwMode="auto">
            <a:xfrm>
              <a:off x="3279775" y="2508250"/>
              <a:ext cx="1100138" cy="263525"/>
              <a:chOff x="1145" y="1785"/>
              <a:chExt cx="657" cy="327"/>
            </a:xfrm>
          </p:grpSpPr>
          <p:grpSp>
            <p:nvGrpSpPr>
              <p:cNvPr id="1017" name="Group 2555"/>
              <p:cNvGrpSpPr>
                <a:grpSpLocks/>
              </p:cNvGrpSpPr>
              <p:nvPr/>
            </p:nvGrpSpPr>
            <p:grpSpPr bwMode="auto">
              <a:xfrm>
                <a:off x="1145" y="1785"/>
                <a:ext cx="657" cy="327"/>
                <a:chOff x="3270" y="970"/>
                <a:chExt cx="875" cy="667"/>
              </a:xfrm>
            </p:grpSpPr>
            <p:sp>
              <p:nvSpPr>
                <p:cNvPr id="1019" name="Oval 2556"/>
                <p:cNvSpPr>
                  <a:spLocks noChangeArrowheads="1"/>
                </p:cNvSpPr>
                <p:nvPr/>
              </p:nvSpPr>
              <p:spPr bwMode="auto">
                <a:xfrm>
                  <a:off x="3541" y="990"/>
                  <a:ext cx="215" cy="221"/>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0" name="Oval 2557"/>
                <p:cNvSpPr>
                  <a:spLocks noChangeArrowheads="1"/>
                </p:cNvSpPr>
                <p:nvPr/>
              </p:nvSpPr>
              <p:spPr bwMode="auto">
                <a:xfrm>
                  <a:off x="3717" y="970"/>
                  <a:ext cx="176" cy="181"/>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1" name="Oval 2558"/>
                <p:cNvSpPr>
                  <a:spLocks noChangeArrowheads="1"/>
                </p:cNvSpPr>
                <p:nvPr/>
              </p:nvSpPr>
              <p:spPr bwMode="auto">
                <a:xfrm>
                  <a:off x="3872" y="1151"/>
                  <a:ext cx="273" cy="28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2" name="Oval 2559"/>
                <p:cNvSpPr>
                  <a:spLocks noChangeArrowheads="1"/>
                </p:cNvSpPr>
                <p:nvPr/>
              </p:nvSpPr>
              <p:spPr bwMode="auto">
                <a:xfrm>
                  <a:off x="3367" y="1271"/>
                  <a:ext cx="311" cy="32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3" name="Oval 2560"/>
                <p:cNvSpPr>
                  <a:spLocks noChangeArrowheads="1"/>
                </p:cNvSpPr>
                <p:nvPr/>
              </p:nvSpPr>
              <p:spPr bwMode="auto">
                <a:xfrm>
                  <a:off x="3794" y="1312"/>
                  <a:ext cx="234" cy="24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4" name="Oval 2561"/>
                <p:cNvSpPr>
                  <a:spLocks noChangeArrowheads="1"/>
                </p:cNvSpPr>
                <p:nvPr/>
              </p:nvSpPr>
              <p:spPr bwMode="auto">
                <a:xfrm>
                  <a:off x="3289" y="1332"/>
                  <a:ext cx="176" cy="18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5" name="Oval 2562"/>
                <p:cNvSpPr>
                  <a:spLocks noChangeArrowheads="1"/>
                </p:cNvSpPr>
                <p:nvPr/>
              </p:nvSpPr>
              <p:spPr bwMode="auto">
                <a:xfrm>
                  <a:off x="3270" y="1191"/>
                  <a:ext cx="176" cy="18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6" name="Oval 2563"/>
                <p:cNvSpPr>
                  <a:spLocks noChangeArrowheads="1"/>
                </p:cNvSpPr>
                <p:nvPr/>
              </p:nvSpPr>
              <p:spPr bwMode="auto">
                <a:xfrm>
                  <a:off x="3348" y="1030"/>
                  <a:ext cx="271" cy="28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7" name="Oval 2564"/>
                <p:cNvSpPr>
                  <a:spLocks noChangeArrowheads="1"/>
                </p:cNvSpPr>
                <p:nvPr/>
              </p:nvSpPr>
              <p:spPr bwMode="auto">
                <a:xfrm>
                  <a:off x="3581" y="1352"/>
                  <a:ext cx="273" cy="285"/>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8" name="Oval 2565"/>
                <p:cNvSpPr>
                  <a:spLocks noChangeArrowheads="1"/>
                </p:cNvSpPr>
                <p:nvPr/>
              </p:nvSpPr>
              <p:spPr bwMode="auto">
                <a:xfrm>
                  <a:off x="3911" y="1050"/>
                  <a:ext cx="213" cy="221"/>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9" name="Oval 2566"/>
                <p:cNvSpPr>
                  <a:spLocks noChangeArrowheads="1"/>
                </p:cNvSpPr>
                <p:nvPr/>
              </p:nvSpPr>
              <p:spPr bwMode="auto">
                <a:xfrm>
                  <a:off x="3852" y="970"/>
                  <a:ext cx="194" cy="201"/>
                </a:xfrm>
                <a:prstGeom prst="ellipse">
                  <a:avLst/>
                </a:prstGeom>
                <a:solidFill>
                  <a:srgbClr val="FFFFFF"/>
                </a:solidFill>
                <a:ln w="4763">
                  <a:solidFill>
                    <a:srgbClr val="000000"/>
                  </a:solidFill>
                  <a:round/>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0" name="Freeform 2567"/>
                <p:cNvSpPr>
                  <a:spLocks/>
                </p:cNvSpPr>
                <p:nvPr/>
              </p:nvSpPr>
              <p:spPr bwMode="auto">
                <a:xfrm>
                  <a:off x="3341" y="1022"/>
                  <a:ext cx="754" cy="526"/>
                </a:xfrm>
                <a:custGeom>
                  <a:avLst/>
                  <a:gdLst>
                    <a:gd name="T0" fmla="*/ 116 w 1508"/>
                    <a:gd name="T1" fmla="*/ 27 h 1053"/>
                    <a:gd name="T2" fmla="*/ 132 w 1508"/>
                    <a:gd name="T3" fmla="*/ 8 h 1053"/>
                    <a:gd name="T4" fmla="*/ 202 w 1508"/>
                    <a:gd name="T5" fmla="*/ 9 h 1053"/>
                    <a:gd name="T6" fmla="*/ 252 w 1508"/>
                    <a:gd name="T7" fmla="*/ 0 h 1053"/>
                    <a:gd name="T8" fmla="*/ 316 w 1508"/>
                    <a:gd name="T9" fmla="*/ 32 h 1053"/>
                    <a:gd name="T10" fmla="*/ 347 w 1508"/>
                    <a:gd name="T11" fmla="*/ 23 h 1053"/>
                    <a:gd name="T12" fmla="*/ 364 w 1508"/>
                    <a:gd name="T13" fmla="*/ 27 h 1053"/>
                    <a:gd name="T14" fmla="*/ 368 w 1508"/>
                    <a:gd name="T15" fmla="*/ 105 h 1053"/>
                    <a:gd name="T16" fmla="*/ 377 w 1508"/>
                    <a:gd name="T17" fmla="*/ 118 h 1053"/>
                    <a:gd name="T18" fmla="*/ 348 w 1508"/>
                    <a:gd name="T19" fmla="*/ 178 h 1053"/>
                    <a:gd name="T20" fmla="*/ 317 w 1508"/>
                    <a:gd name="T21" fmla="*/ 137 h 1053"/>
                    <a:gd name="T22" fmla="*/ 308 w 1508"/>
                    <a:gd name="T23" fmla="*/ 158 h 1053"/>
                    <a:gd name="T24" fmla="*/ 264 w 1508"/>
                    <a:gd name="T25" fmla="*/ 241 h 1053"/>
                    <a:gd name="T26" fmla="*/ 114 w 1508"/>
                    <a:gd name="T27" fmla="*/ 264 h 1053"/>
                    <a:gd name="T28" fmla="*/ 37 w 1508"/>
                    <a:gd name="T29" fmla="*/ 248 h 1053"/>
                    <a:gd name="T30" fmla="*/ 12 w 1508"/>
                    <a:gd name="T31" fmla="*/ 196 h 1053"/>
                    <a:gd name="T32" fmla="*/ 12 w 1508"/>
                    <a:gd name="T33" fmla="*/ 143 h 1053"/>
                    <a:gd name="T34" fmla="*/ 0 w 1508"/>
                    <a:gd name="T35" fmla="*/ 99 h 1053"/>
                    <a:gd name="T36" fmla="*/ 116 w 1508"/>
                    <a:gd name="T37" fmla="*/ 27 h 10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8"/>
                    <a:gd name="T58" fmla="*/ 0 h 1053"/>
                    <a:gd name="T59" fmla="*/ 1508 w 1508"/>
                    <a:gd name="T60" fmla="*/ 1053 h 10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8" h="1053">
                      <a:moveTo>
                        <a:pt x="465" y="106"/>
                      </a:moveTo>
                      <a:lnTo>
                        <a:pt x="528" y="30"/>
                      </a:lnTo>
                      <a:lnTo>
                        <a:pt x="810" y="35"/>
                      </a:lnTo>
                      <a:lnTo>
                        <a:pt x="1009" y="0"/>
                      </a:lnTo>
                      <a:lnTo>
                        <a:pt x="1261" y="126"/>
                      </a:lnTo>
                      <a:lnTo>
                        <a:pt x="1387" y="91"/>
                      </a:lnTo>
                      <a:lnTo>
                        <a:pt x="1455" y="106"/>
                      </a:lnTo>
                      <a:lnTo>
                        <a:pt x="1469" y="418"/>
                      </a:lnTo>
                      <a:lnTo>
                        <a:pt x="1508" y="469"/>
                      </a:lnTo>
                      <a:lnTo>
                        <a:pt x="1392" y="711"/>
                      </a:lnTo>
                      <a:lnTo>
                        <a:pt x="1266" y="545"/>
                      </a:lnTo>
                      <a:lnTo>
                        <a:pt x="1231" y="630"/>
                      </a:lnTo>
                      <a:lnTo>
                        <a:pt x="1053" y="962"/>
                      </a:lnTo>
                      <a:lnTo>
                        <a:pt x="456" y="1053"/>
                      </a:lnTo>
                      <a:lnTo>
                        <a:pt x="146" y="989"/>
                      </a:lnTo>
                      <a:lnTo>
                        <a:pt x="48" y="782"/>
                      </a:lnTo>
                      <a:lnTo>
                        <a:pt x="48" y="570"/>
                      </a:lnTo>
                      <a:lnTo>
                        <a:pt x="0" y="393"/>
                      </a:lnTo>
                      <a:lnTo>
                        <a:pt x="465" y="106"/>
                      </a:lnTo>
                      <a:close/>
                    </a:path>
                  </a:pathLst>
                </a:custGeom>
                <a:solidFill>
                  <a:srgbClr val="FFFFF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018" name="Rectangle 2568"/>
              <p:cNvSpPr>
                <a:spLocks noChangeArrowheads="1"/>
              </p:cNvSpPr>
              <p:nvPr/>
            </p:nvSpPr>
            <p:spPr bwMode="auto">
              <a:xfrm>
                <a:off x="1204" y="1858"/>
                <a:ext cx="507" cy="214"/>
              </a:xfrm>
              <a:prstGeom prst="rect">
                <a:avLst/>
              </a:prstGeom>
              <a:noFill/>
              <a:ln w="9525">
                <a:noFill/>
                <a:miter lim="800000"/>
                <a:headEnd/>
                <a:tailEnd/>
              </a:ln>
            </p:spPr>
            <p:txBody>
              <a:bodyPr wrap="none" lIns="0" tIns="0" rIns="0" bIns="0">
                <a:noAutofit/>
              </a:bodyPr>
              <a:lstStyle/>
              <a:p>
                <a:pPr algn="ctr" fontAlgn="ctr">
                  <a:spcBef>
                    <a:spcPct val="50000"/>
                  </a:spcBef>
                  <a:defRPr/>
                </a:pPr>
                <a:r>
                  <a:rPr lang="en-US" sz="1200" b="1" smtClean="0">
                    <a:solidFill>
                      <a:srgbClr val="000000"/>
                    </a:solidFill>
                    <a:latin typeface="Huawei Sans" panose="020C0503030203020204" pitchFamily="34" charset="0"/>
                  </a:rPr>
                  <a:t>SAN</a:t>
                </a: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47" name="TextBox 40"/>
            <p:cNvSpPr txBox="1">
              <a:spLocks noChangeArrowheads="1"/>
            </p:cNvSpPr>
            <p:nvPr/>
          </p:nvSpPr>
          <p:spPr bwMode="auto">
            <a:xfrm>
              <a:off x="6036312" y="2374900"/>
              <a:ext cx="1355725" cy="258376"/>
            </a:xfrm>
            <a:prstGeom prst="rect">
              <a:avLst/>
            </a:prstGeom>
            <a:noFill/>
            <a:ln w="9525">
              <a:noFill/>
              <a:miter lim="800000"/>
              <a:headEnd/>
              <a:tailEnd/>
            </a:ln>
          </p:spPr>
          <p:txBody>
            <a:bodyPr wrap="none">
              <a:noAutofit/>
            </a:bodyPr>
            <a:lstStyle/>
            <a:p>
              <a:pPr algn="ctr" fontAlgn="ctr">
                <a:defRPr/>
              </a:pPr>
              <a:r>
                <a:rPr lang="en-US" sz="1200" b="1" smtClean="0">
                  <a:latin typeface="Huawei Sans" panose="020C0503030203020204" pitchFamily="34" charset="0"/>
                </a:rPr>
                <a:t>VTL/NAS</a:t>
              </a: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48" name="Group 114"/>
            <p:cNvGrpSpPr>
              <a:grpSpLocks noChangeAspect="1"/>
            </p:cNvGrpSpPr>
            <p:nvPr/>
          </p:nvGrpSpPr>
          <p:grpSpPr bwMode="auto">
            <a:xfrm>
              <a:off x="3330575" y="2947988"/>
              <a:ext cx="838200" cy="182562"/>
              <a:chOff x="2208" y="2634"/>
              <a:chExt cx="608" cy="276"/>
            </a:xfrm>
          </p:grpSpPr>
          <p:sp>
            <p:nvSpPr>
              <p:cNvPr id="891" name="Freeform 115"/>
              <p:cNvSpPr>
                <a:spLocks noChangeAspect="1"/>
              </p:cNvSpPr>
              <p:nvPr/>
            </p:nvSpPr>
            <p:spPr bwMode="auto">
              <a:xfrm>
                <a:off x="2634" y="2670"/>
                <a:ext cx="182" cy="233"/>
              </a:xfrm>
              <a:custGeom>
                <a:avLst/>
                <a:gdLst>
                  <a:gd name="T0" fmla="*/ 430 w 77"/>
                  <a:gd name="T1" fmla="*/ 0 h 99"/>
                  <a:gd name="T2" fmla="*/ 430 w 77"/>
                  <a:gd name="T3" fmla="*/ 262 h 99"/>
                  <a:gd name="T4" fmla="*/ 425 w 77"/>
                  <a:gd name="T5" fmla="*/ 291 h 99"/>
                  <a:gd name="T6" fmla="*/ 402 w 77"/>
                  <a:gd name="T7" fmla="*/ 307 h 99"/>
                  <a:gd name="T8" fmla="*/ 0 w 77"/>
                  <a:gd name="T9" fmla="*/ 553 h 99"/>
                  <a:gd name="T10" fmla="*/ 0 w 77"/>
                  <a:gd name="T11" fmla="*/ 196 h 99"/>
                  <a:gd name="T12" fmla="*/ 430 w 77"/>
                  <a:gd name="T13" fmla="*/ 0 h 99"/>
                  <a:gd name="T14" fmla="*/ 0 60000 65536"/>
                  <a:gd name="T15" fmla="*/ 0 60000 65536"/>
                  <a:gd name="T16" fmla="*/ 0 60000 65536"/>
                  <a:gd name="T17" fmla="*/ 0 60000 65536"/>
                  <a:gd name="T18" fmla="*/ 0 60000 65536"/>
                  <a:gd name="T19" fmla="*/ 0 60000 65536"/>
                  <a:gd name="T20" fmla="*/ 0 60000 65536"/>
                  <a:gd name="T21" fmla="*/ 0 w 77"/>
                  <a:gd name="T22" fmla="*/ 0 h 99"/>
                  <a:gd name="T23" fmla="*/ 77 w 77"/>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2" name="Freeform 116"/>
              <p:cNvSpPr>
                <a:spLocks noChangeAspect="1"/>
              </p:cNvSpPr>
              <p:nvPr/>
            </p:nvSpPr>
            <p:spPr bwMode="auto">
              <a:xfrm>
                <a:off x="2234" y="2634"/>
                <a:ext cx="578" cy="118"/>
              </a:xfrm>
              <a:custGeom>
                <a:avLst/>
                <a:gdLst>
                  <a:gd name="T0" fmla="*/ 0 w 579"/>
                  <a:gd name="T1" fmla="*/ 73 h 118"/>
                  <a:gd name="T2" fmla="*/ 196 w 579"/>
                  <a:gd name="T3" fmla="*/ 0 h 118"/>
                  <a:gd name="T4" fmla="*/ 579 w 579"/>
                  <a:gd name="T5" fmla="*/ 30 h 118"/>
                  <a:gd name="T6" fmla="*/ 393 w 579"/>
                  <a:gd name="T7" fmla="*/ 118 h 118"/>
                  <a:gd name="T8" fmla="*/ 0 w 579"/>
                  <a:gd name="T9" fmla="*/ 73 h 118"/>
                  <a:gd name="T10" fmla="*/ 0 60000 65536"/>
                  <a:gd name="T11" fmla="*/ 0 60000 65536"/>
                  <a:gd name="T12" fmla="*/ 0 60000 65536"/>
                  <a:gd name="T13" fmla="*/ 0 60000 65536"/>
                  <a:gd name="T14" fmla="*/ 0 60000 65536"/>
                  <a:gd name="T15" fmla="*/ 0 w 579"/>
                  <a:gd name="T16" fmla="*/ 0 h 118"/>
                  <a:gd name="T17" fmla="*/ 579 w 579"/>
                  <a:gd name="T18" fmla="*/ 118 h 118"/>
                </a:gdLst>
                <a:ahLst/>
                <a:cxnLst>
                  <a:cxn ang="T10">
                    <a:pos x="T0" y="T1"/>
                  </a:cxn>
                  <a:cxn ang="T11">
                    <a:pos x="T2" y="T3"/>
                  </a:cxn>
                  <a:cxn ang="T12">
                    <a:pos x="T4" y="T5"/>
                  </a:cxn>
                  <a:cxn ang="T13">
                    <a:pos x="T6" y="T7"/>
                  </a:cxn>
                  <a:cxn ang="T14">
                    <a:pos x="T8" y="T9"/>
                  </a:cxn>
                </a:cxnLst>
                <a:rect l="T15" t="T16" r="T17" b="T18"/>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3" name="Freeform 117"/>
              <p:cNvSpPr>
                <a:spLocks noChangeAspect="1"/>
              </p:cNvSpPr>
              <p:nvPr/>
            </p:nvSpPr>
            <p:spPr bwMode="auto">
              <a:xfrm>
                <a:off x="2623" y="2665"/>
                <a:ext cx="193" cy="94"/>
              </a:xfrm>
              <a:custGeom>
                <a:avLst/>
                <a:gdLst>
                  <a:gd name="T0" fmla="*/ 459 w 82"/>
                  <a:gd name="T1" fmla="*/ 12 h 40"/>
                  <a:gd name="T2" fmla="*/ 454 w 82"/>
                  <a:gd name="T3" fmla="*/ 0 h 40"/>
                  <a:gd name="T4" fmla="*/ 0 w 82"/>
                  <a:gd name="T5" fmla="*/ 209 h 40"/>
                  <a:gd name="T6" fmla="*/ 5 w 82"/>
                  <a:gd name="T7" fmla="*/ 226 h 40"/>
                  <a:gd name="T8" fmla="*/ 459 w 82"/>
                  <a:gd name="T9" fmla="*/ 12 h 40"/>
                  <a:gd name="T10" fmla="*/ 0 60000 65536"/>
                  <a:gd name="T11" fmla="*/ 0 60000 65536"/>
                  <a:gd name="T12" fmla="*/ 0 60000 65536"/>
                  <a:gd name="T13" fmla="*/ 0 60000 65536"/>
                  <a:gd name="T14" fmla="*/ 0 60000 65536"/>
                  <a:gd name="T15" fmla="*/ 0 w 82"/>
                  <a:gd name="T16" fmla="*/ 0 h 40"/>
                  <a:gd name="T17" fmla="*/ 82 w 82"/>
                  <a:gd name="T18" fmla="*/ 40 h 40"/>
                </a:gdLst>
                <a:ahLst/>
                <a:cxnLst>
                  <a:cxn ang="T10">
                    <a:pos x="T0" y="T1"/>
                  </a:cxn>
                  <a:cxn ang="T11">
                    <a:pos x="T2" y="T3"/>
                  </a:cxn>
                  <a:cxn ang="T12">
                    <a:pos x="T4" y="T5"/>
                  </a:cxn>
                  <a:cxn ang="T13">
                    <a:pos x="T6" y="T7"/>
                  </a:cxn>
                  <a:cxn ang="T14">
                    <a:pos x="T8" y="T9"/>
                  </a:cxn>
                </a:cxnLst>
                <a:rect l="T15" t="T16" r="T17" b="T18"/>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4" name="Freeform 118"/>
              <p:cNvSpPr>
                <a:spLocks noChangeAspect="1"/>
              </p:cNvSpPr>
              <p:nvPr/>
            </p:nvSpPr>
            <p:spPr bwMode="auto">
              <a:xfrm>
                <a:off x="2208" y="2701"/>
                <a:ext cx="449" cy="209"/>
              </a:xfrm>
              <a:custGeom>
                <a:avLst/>
                <a:gdLst>
                  <a:gd name="T0" fmla="*/ 1061 w 190"/>
                  <a:gd name="T1" fmla="*/ 479 h 89"/>
                  <a:gd name="T2" fmla="*/ 1045 w 190"/>
                  <a:gd name="T3" fmla="*/ 496 h 89"/>
                  <a:gd name="T4" fmla="*/ 17 w 190"/>
                  <a:gd name="T5" fmla="*/ 368 h 89"/>
                  <a:gd name="T6" fmla="*/ 5 w 190"/>
                  <a:gd name="T7" fmla="*/ 352 h 89"/>
                  <a:gd name="T8" fmla="*/ 0 w 190"/>
                  <a:gd name="T9" fmla="*/ 17 h 89"/>
                  <a:gd name="T10" fmla="*/ 17 w 190"/>
                  <a:gd name="T11" fmla="*/ 0 h 89"/>
                  <a:gd name="T12" fmla="*/ 1049 w 190"/>
                  <a:gd name="T13" fmla="*/ 118 h 89"/>
                  <a:gd name="T14" fmla="*/ 1061 w 190"/>
                  <a:gd name="T15" fmla="*/ 134 h 89"/>
                  <a:gd name="T16" fmla="*/ 1061 w 190"/>
                  <a:gd name="T17" fmla="*/ 47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89"/>
                  <a:gd name="T29" fmla="*/ 190 w 19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5" name="Freeform 119"/>
              <p:cNvSpPr>
                <a:spLocks noChangeAspect="1"/>
              </p:cNvSpPr>
              <p:nvPr/>
            </p:nvSpPr>
            <p:spPr bwMode="auto">
              <a:xfrm>
                <a:off x="2208" y="2701"/>
                <a:ext cx="447" cy="209"/>
              </a:xfrm>
              <a:custGeom>
                <a:avLst/>
                <a:gdLst>
                  <a:gd name="T0" fmla="*/ 1057 w 189"/>
                  <a:gd name="T1" fmla="*/ 480 h 88"/>
                  <a:gd name="T2" fmla="*/ 1041 w 189"/>
                  <a:gd name="T3" fmla="*/ 492 h 88"/>
                  <a:gd name="T4" fmla="*/ 12 w 189"/>
                  <a:gd name="T5" fmla="*/ 369 h 88"/>
                  <a:gd name="T6" fmla="*/ 0 w 189"/>
                  <a:gd name="T7" fmla="*/ 357 h 88"/>
                  <a:gd name="T8" fmla="*/ 0 w 189"/>
                  <a:gd name="T9" fmla="*/ 12 h 88"/>
                  <a:gd name="T10" fmla="*/ 12 w 189"/>
                  <a:gd name="T11" fmla="*/ 0 h 88"/>
                  <a:gd name="T12" fmla="*/ 1041 w 189"/>
                  <a:gd name="T13" fmla="*/ 118 h 88"/>
                  <a:gd name="T14" fmla="*/ 1057 w 189"/>
                  <a:gd name="T15" fmla="*/ 135 h 88"/>
                  <a:gd name="T16" fmla="*/ 1057 w 189"/>
                  <a:gd name="T17" fmla="*/ 48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88"/>
                  <a:gd name="T29" fmla="*/ 189 w 189"/>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6" name="Freeform 120"/>
              <p:cNvSpPr>
                <a:spLocks noChangeAspect="1"/>
              </p:cNvSpPr>
              <p:nvPr/>
            </p:nvSpPr>
            <p:spPr bwMode="auto">
              <a:xfrm>
                <a:off x="2232" y="2706"/>
                <a:ext cx="387" cy="199"/>
              </a:xfrm>
              <a:custGeom>
                <a:avLst/>
                <a:gdLst>
                  <a:gd name="T0" fmla="*/ 0 w 387"/>
                  <a:gd name="T1" fmla="*/ 156 h 200"/>
                  <a:gd name="T2" fmla="*/ 0 w 387"/>
                  <a:gd name="T3" fmla="*/ 0 h 200"/>
                  <a:gd name="T4" fmla="*/ 387 w 387"/>
                  <a:gd name="T5" fmla="*/ 45 h 200"/>
                  <a:gd name="T6" fmla="*/ 387 w 387"/>
                  <a:gd name="T7" fmla="*/ 200 h 200"/>
                  <a:gd name="T8" fmla="*/ 0 w 387"/>
                  <a:gd name="T9" fmla="*/ 156 h 200"/>
                  <a:gd name="T10" fmla="*/ 0 60000 65536"/>
                  <a:gd name="T11" fmla="*/ 0 60000 65536"/>
                  <a:gd name="T12" fmla="*/ 0 60000 65536"/>
                  <a:gd name="T13" fmla="*/ 0 60000 65536"/>
                  <a:gd name="T14" fmla="*/ 0 60000 65536"/>
                  <a:gd name="T15" fmla="*/ 0 w 387"/>
                  <a:gd name="T16" fmla="*/ 0 h 200"/>
                  <a:gd name="T17" fmla="*/ 387 w 387"/>
                  <a:gd name="T18" fmla="*/ 200 h 200"/>
                </a:gdLst>
                <a:ahLst/>
                <a:cxnLst>
                  <a:cxn ang="T10">
                    <a:pos x="T0" y="T1"/>
                  </a:cxn>
                  <a:cxn ang="T11">
                    <a:pos x="T2" y="T3"/>
                  </a:cxn>
                  <a:cxn ang="T12">
                    <a:pos x="T4" y="T5"/>
                  </a:cxn>
                  <a:cxn ang="T13">
                    <a:pos x="T6" y="T7"/>
                  </a:cxn>
                  <a:cxn ang="T14">
                    <a:pos x="T8" y="T9"/>
                  </a:cxn>
                </a:cxnLst>
                <a:rect l="T15" t="T16" r="T17" b="T18"/>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7" name="Freeform 121"/>
              <p:cNvSpPr>
                <a:spLocks noChangeAspect="1"/>
              </p:cNvSpPr>
              <p:nvPr/>
            </p:nvSpPr>
            <p:spPr bwMode="auto">
              <a:xfrm>
                <a:off x="2524" y="2862"/>
                <a:ext cx="91" cy="41"/>
              </a:xfrm>
              <a:custGeom>
                <a:avLst/>
                <a:gdLst>
                  <a:gd name="T0" fmla="*/ 0 w 92"/>
                  <a:gd name="T1" fmla="*/ 0 h 40"/>
                  <a:gd name="T2" fmla="*/ 92 w 92"/>
                  <a:gd name="T3" fmla="*/ 12 h 40"/>
                  <a:gd name="T4" fmla="*/ 92 w 92"/>
                  <a:gd name="T5" fmla="*/ 40 h 40"/>
                  <a:gd name="T6" fmla="*/ 0 w 92"/>
                  <a:gd name="T7" fmla="*/ 28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8" name="Freeform 122"/>
              <p:cNvSpPr>
                <a:spLocks noChangeAspect="1"/>
              </p:cNvSpPr>
              <p:nvPr/>
            </p:nvSpPr>
            <p:spPr bwMode="auto">
              <a:xfrm>
                <a:off x="2524" y="2869"/>
                <a:ext cx="15" cy="19"/>
              </a:xfrm>
              <a:custGeom>
                <a:avLst/>
                <a:gdLst>
                  <a:gd name="T0" fmla="*/ 0 w 16"/>
                  <a:gd name="T1" fmla="*/ 21 h 21"/>
                  <a:gd name="T2" fmla="*/ 16 w 16"/>
                  <a:gd name="T3" fmla="*/ 21 h 21"/>
                  <a:gd name="T4" fmla="*/ 16 w 16"/>
                  <a:gd name="T5" fmla="*/ 2 h 21"/>
                  <a:gd name="T6" fmla="*/ 0 w 16"/>
                  <a:gd name="T7" fmla="*/ 0 h 21"/>
                  <a:gd name="T8" fmla="*/ 0 w 16"/>
                  <a:gd name="T9" fmla="*/ 2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9" name="Freeform 123"/>
              <p:cNvSpPr>
                <a:spLocks noChangeAspect="1"/>
              </p:cNvSpPr>
              <p:nvPr/>
            </p:nvSpPr>
            <p:spPr bwMode="auto">
              <a:xfrm>
                <a:off x="2538" y="2869"/>
                <a:ext cx="58" cy="31"/>
              </a:xfrm>
              <a:custGeom>
                <a:avLst/>
                <a:gdLst>
                  <a:gd name="T0" fmla="*/ 0 w 24"/>
                  <a:gd name="T1" fmla="*/ 45 h 13"/>
                  <a:gd name="T2" fmla="*/ 135 w 24"/>
                  <a:gd name="T3" fmla="*/ 33 h 13"/>
                  <a:gd name="T4" fmla="*/ 135 w 24"/>
                  <a:gd name="T5" fmla="*/ 17 h 13"/>
                  <a:gd name="T6" fmla="*/ 0 w 24"/>
                  <a:gd name="T7" fmla="*/ 0 h 13"/>
                  <a:gd name="T8" fmla="*/ 0 w 24"/>
                  <a:gd name="T9" fmla="*/ 45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0" name="Freeform 124"/>
              <p:cNvSpPr>
                <a:spLocks noChangeAspect="1"/>
              </p:cNvSpPr>
              <p:nvPr/>
            </p:nvSpPr>
            <p:spPr bwMode="auto">
              <a:xfrm>
                <a:off x="2524" y="2864"/>
                <a:ext cx="15" cy="5"/>
              </a:xfrm>
              <a:custGeom>
                <a:avLst/>
                <a:gdLst>
                  <a:gd name="T0" fmla="*/ 0 w 16"/>
                  <a:gd name="T1" fmla="*/ 3 h 5"/>
                  <a:gd name="T2" fmla="*/ 0 w 16"/>
                  <a:gd name="T3" fmla="*/ 0 h 5"/>
                  <a:gd name="T4" fmla="*/ 16 w 16"/>
                  <a:gd name="T5" fmla="*/ 3 h 5"/>
                  <a:gd name="T6" fmla="*/ 16 w 16"/>
                  <a:gd name="T7" fmla="*/ 5 h 5"/>
                  <a:gd name="T8" fmla="*/ 0 w 16"/>
                  <a:gd name="T9" fmla="*/ 3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1" name="Freeform 125"/>
              <p:cNvSpPr>
                <a:spLocks noChangeAspect="1"/>
              </p:cNvSpPr>
              <p:nvPr/>
            </p:nvSpPr>
            <p:spPr bwMode="auto">
              <a:xfrm>
                <a:off x="2538" y="2869"/>
                <a:ext cx="58" cy="10"/>
              </a:xfrm>
              <a:custGeom>
                <a:avLst/>
                <a:gdLst>
                  <a:gd name="T0" fmla="*/ 0 w 24"/>
                  <a:gd name="T1" fmla="*/ 0 h 5"/>
                  <a:gd name="T2" fmla="*/ 131 w 24"/>
                  <a:gd name="T3" fmla="*/ 20 h 5"/>
                  <a:gd name="T4" fmla="*/ 135 w 24"/>
                  <a:gd name="T5" fmla="*/ 20 h 5"/>
                  <a:gd name="T6" fmla="*/ 40 w 24"/>
                  <a:gd name="T7" fmla="*/ 15 h 5"/>
                  <a:gd name="T8" fmla="*/ 0 w 24"/>
                  <a:gd name="T9" fmla="*/ 4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2" name="Freeform 126"/>
              <p:cNvSpPr>
                <a:spLocks noChangeAspect="1"/>
              </p:cNvSpPr>
              <p:nvPr/>
            </p:nvSpPr>
            <p:spPr bwMode="auto">
              <a:xfrm>
                <a:off x="2596" y="2876"/>
                <a:ext cx="2" cy="7"/>
              </a:xfrm>
              <a:custGeom>
                <a:avLst/>
                <a:gdLst>
                  <a:gd name="T0" fmla="*/ 2 w 2"/>
                  <a:gd name="T1" fmla="*/ 7 h 7"/>
                  <a:gd name="T2" fmla="*/ 0 w 2"/>
                  <a:gd name="T3" fmla="*/ 7 h 7"/>
                  <a:gd name="T4" fmla="*/ 0 w 2"/>
                  <a:gd name="T5" fmla="*/ 0 h 7"/>
                  <a:gd name="T6" fmla="*/ 2 w 2"/>
                  <a:gd name="T7" fmla="*/ 2 h 7"/>
                  <a:gd name="T8" fmla="*/ 2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7"/>
                    </a:moveTo>
                    <a:lnTo>
                      <a:pt x="0" y="7"/>
                    </a:lnTo>
                    <a:lnTo>
                      <a:pt x="0" y="0"/>
                    </a:lnTo>
                    <a:lnTo>
                      <a:pt x="2" y="2"/>
                    </a:lnTo>
                    <a:lnTo>
                      <a:pt x="2" y="7"/>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3" name="Freeform 127"/>
              <p:cNvSpPr>
                <a:spLocks noChangeAspect="1"/>
              </p:cNvSpPr>
              <p:nvPr/>
            </p:nvSpPr>
            <p:spPr bwMode="auto">
              <a:xfrm>
                <a:off x="2524" y="2833"/>
                <a:ext cx="91" cy="38"/>
              </a:xfrm>
              <a:custGeom>
                <a:avLst/>
                <a:gdLst>
                  <a:gd name="T0" fmla="*/ 0 w 92"/>
                  <a:gd name="T1" fmla="*/ 0 h 40"/>
                  <a:gd name="T2" fmla="*/ 92 w 92"/>
                  <a:gd name="T3" fmla="*/ 12 h 40"/>
                  <a:gd name="T4" fmla="*/ 92 w 92"/>
                  <a:gd name="T5" fmla="*/ 40 h 40"/>
                  <a:gd name="T6" fmla="*/ 0 w 92"/>
                  <a:gd name="T7" fmla="*/ 29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4" name="Freeform 128"/>
              <p:cNvSpPr>
                <a:spLocks noChangeAspect="1"/>
              </p:cNvSpPr>
              <p:nvPr/>
            </p:nvSpPr>
            <p:spPr bwMode="auto">
              <a:xfrm>
                <a:off x="2524" y="2838"/>
                <a:ext cx="15" cy="24"/>
              </a:xfrm>
              <a:custGeom>
                <a:avLst/>
                <a:gdLst>
                  <a:gd name="T0" fmla="*/ 0 w 16"/>
                  <a:gd name="T1" fmla="*/ 21 h 24"/>
                  <a:gd name="T2" fmla="*/ 16 w 16"/>
                  <a:gd name="T3" fmla="*/ 24 h 24"/>
                  <a:gd name="T4" fmla="*/ 16 w 16"/>
                  <a:gd name="T5" fmla="*/ 2 h 24"/>
                  <a:gd name="T6" fmla="*/ 0 w 16"/>
                  <a:gd name="T7" fmla="*/ 0 h 24"/>
                  <a:gd name="T8" fmla="*/ 0 w 16"/>
                  <a:gd name="T9" fmla="*/ 2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5" name="Freeform 129"/>
              <p:cNvSpPr>
                <a:spLocks noChangeAspect="1"/>
              </p:cNvSpPr>
              <p:nvPr/>
            </p:nvSpPr>
            <p:spPr bwMode="auto">
              <a:xfrm>
                <a:off x="2538" y="2838"/>
                <a:ext cx="58" cy="31"/>
              </a:xfrm>
              <a:custGeom>
                <a:avLst/>
                <a:gdLst>
                  <a:gd name="T0" fmla="*/ 0 w 24"/>
                  <a:gd name="T1" fmla="*/ 50 h 13"/>
                  <a:gd name="T2" fmla="*/ 135 w 24"/>
                  <a:gd name="T3" fmla="*/ 41 h 13"/>
                  <a:gd name="T4" fmla="*/ 135 w 24"/>
                  <a:gd name="T5" fmla="*/ 17 h 13"/>
                  <a:gd name="T6" fmla="*/ 0 w 24"/>
                  <a:gd name="T7" fmla="*/ 0 h 13"/>
                  <a:gd name="T8" fmla="*/ 0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6" name="Freeform 130"/>
              <p:cNvSpPr>
                <a:spLocks noChangeAspect="1"/>
              </p:cNvSpPr>
              <p:nvPr/>
            </p:nvSpPr>
            <p:spPr bwMode="auto">
              <a:xfrm>
                <a:off x="2524" y="2836"/>
                <a:ext cx="15" cy="2"/>
              </a:xfrm>
              <a:custGeom>
                <a:avLst/>
                <a:gdLst>
                  <a:gd name="T0" fmla="*/ 0 w 16"/>
                  <a:gd name="T1" fmla="*/ 2 h 4"/>
                  <a:gd name="T2" fmla="*/ 0 w 16"/>
                  <a:gd name="T3" fmla="*/ 0 h 4"/>
                  <a:gd name="T4" fmla="*/ 16 w 16"/>
                  <a:gd name="T5" fmla="*/ 2 h 4"/>
                  <a:gd name="T6" fmla="*/ 16 w 16"/>
                  <a:gd name="T7" fmla="*/ 4 h 4"/>
                  <a:gd name="T8" fmla="*/ 0 w 16"/>
                  <a:gd name="T9" fmla="*/ 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7" name="Freeform 131"/>
              <p:cNvSpPr>
                <a:spLocks noChangeAspect="1"/>
              </p:cNvSpPr>
              <p:nvPr/>
            </p:nvSpPr>
            <p:spPr bwMode="auto">
              <a:xfrm>
                <a:off x="2538" y="2838"/>
                <a:ext cx="58" cy="12"/>
              </a:xfrm>
              <a:custGeom>
                <a:avLst/>
                <a:gdLst>
                  <a:gd name="T0" fmla="*/ 0 w 24"/>
                  <a:gd name="T1" fmla="*/ 0 h 5"/>
                  <a:gd name="T2" fmla="*/ 131 w 24"/>
                  <a:gd name="T3" fmla="*/ 24 h 5"/>
                  <a:gd name="T4" fmla="*/ 135 w 24"/>
                  <a:gd name="T5" fmla="*/ 29 h 5"/>
                  <a:gd name="T6" fmla="*/ 40 w 24"/>
                  <a:gd name="T7" fmla="*/ 24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8" name="Freeform 132"/>
              <p:cNvSpPr>
                <a:spLocks noChangeAspect="1"/>
              </p:cNvSpPr>
              <p:nvPr/>
            </p:nvSpPr>
            <p:spPr bwMode="auto">
              <a:xfrm>
                <a:off x="2596" y="2850"/>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9" name="Freeform 133"/>
              <p:cNvSpPr>
                <a:spLocks noChangeAspect="1"/>
              </p:cNvSpPr>
              <p:nvPr/>
            </p:nvSpPr>
            <p:spPr bwMode="auto">
              <a:xfrm>
                <a:off x="2524" y="2804"/>
                <a:ext cx="91" cy="38"/>
              </a:xfrm>
              <a:custGeom>
                <a:avLst/>
                <a:gdLst>
                  <a:gd name="T0" fmla="*/ 0 w 92"/>
                  <a:gd name="T1" fmla="*/ 0 h 38"/>
                  <a:gd name="T2" fmla="*/ 92 w 92"/>
                  <a:gd name="T3" fmla="*/ 9 h 38"/>
                  <a:gd name="T4" fmla="*/ 92 w 92"/>
                  <a:gd name="T5" fmla="*/ 38 h 38"/>
                  <a:gd name="T6" fmla="*/ 0 w 92"/>
                  <a:gd name="T7" fmla="*/ 26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0" name="Freeform 134"/>
              <p:cNvSpPr>
                <a:spLocks noChangeAspect="1"/>
              </p:cNvSpPr>
              <p:nvPr/>
            </p:nvSpPr>
            <p:spPr bwMode="auto">
              <a:xfrm>
                <a:off x="2524" y="2807"/>
                <a:ext cx="15" cy="24"/>
              </a:xfrm>
              <a:custGeom>
                <a:avLst/>
                <a:gdLst>
                  <a:gd name="T0" fmla="*/ 0 w 16"/>
                  <a:gd name="T1" fmla="*/ 22 h 24"/>
                  <a:gd name="T2" fmla="*/ 16 w 16"/>
                  <a:gd name="T3" fmla="*/ 24 h 24"/>
                  <a:gd name="T4" fmla="*/ 16 w 16"/>
                  <a:gd name="T5" fmla="*/ 3 h 24"/>
                  <a:gd name="T6" fmla="*/ 0 w 16"/>
                  <a:gd name="T7" fmla="*/ 0 h 24"/>
                  <a:gd name="T8" fmla="*/ 0 w 16"/>
                  <a:gd name="T9" fmla="*/ 22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1" name="Freeform 135"/>
              <p:cNvSpPr>
                <a:spLocks noChangeAspect="1"/>
              </p:cNvSpPr>
              <p:nvPr/>
            </p:nvSpPr>
            <p:spPr bwMode="auto">
              <a:xfrm>
                <a:off x="2538" y="2809"/>
                <a:ext cx="58" cy="29"/>
              </a:xfrm>
              <a:custGeom>
                <a:avLst/>
                <a:gdLst>
                  <a:gd name="T0" fmla="*/ 0 w 24"/>
                  <a:gd name="T1" fmla="*/ 48 h 13"/>
                  <a:gd name="T2" fmla="*/ 135 w 24"/>
                  <a:gd name="T3" fmla="*/ 37 h 13"/>
                  <a:gd name="T4" fmla="*/ 135 w 24"/>
                  <a:gd name="T5" fmla="*/ 21 h 13"/>
                  <a:gd name="T6" fmla="*/ 0 w 24"/>
                  <a:gd name="T7" fmla="*/ 0 h 13"/>
                  <a:gd name="T8" fmla="*/ 0 w 24"/>
                  <a:gd name="T9" fmla="*/ 48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2" name="Freeform 136"/>
              <p:cNvSpPr>
                <a:spLocks noChangeAspect="1"/>
              </p:cNvSpPr>
              <p:nvPr/>
            </p:nvSpPr>
            <p:spPr bwMode="auto">
              <a:xfrm>
                <a:off x="2524" y="2804"/>
                <a:ext cx="15" cy="5"/>
              </a:xfrm>
              <a:custGeom>
                <a:avLst/>
                <a:gdLst>
                  <a:gd name="T0" fmla="*/ 0 w 16"/>
                  <a:gd name="T1" fmla="*/ 2 h 5"/>
                  <a:gd name="T2" fmla="*/ 0 w 16"/>
                  <a:gd name="T3" fmla="*/ 0 h 5"/>
                  <a:gd name="T4" fmla="*/ 16 w 16"/>
                  <a:gd name="T5" fmla="*/ 5 h 5"/>
                  <a:gd name="T6" fmla="*/ 16 w 16"/>
                  <a:gd name="T7" fmla="*/ 5 h 5"/>
                  <a:gd name="T8" fmla="*/ 0 w 16"/>
                  <a:gd name="T9" fmla="*/ 2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2"/>
                    </a:moveTo>
                    <a:lnTo>
                      <a:pt x="0" y="0"/>
                    </a:lnTo>
                    <a:lnTo>
                      <a:pt x="16"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3" name="Freeform 137"/>
              <p:cNvSpPr>
                <a:spLocks noChangeAspect="1"/>
              </p:cNvSpPr>
              <p:nvPr/>
            </p:nvSpPr>
            <p:spPr bwMode="auto">
              <a:xfrm>
                <a:off x="2538" y="2809"/>
                <a:ext cx="58" cy="10"/>
              </a:xfrm>
              <a:custGeom>
                <a:avLst/>
                <a:gdLst>
                  <a:gd name="T0" fmla="*/ 0 w 24"/>
                  <a:gd name="T1" fmla="*/ 0 h 4"/>
                  <a:gd name="T2" fmla="*/ 131 w 24"/>
                  <a:gd name="T3" fmla="*/ 16 h 4"/>
                  <a:gd name="T4" fmla="*/ 135 w 24"/>
                  <a:gd name="T5" fmla="*/ 20 h 4"/>
                  <a:gd name="T6" fmla="*/ 40 w 24"/>
                  <a:gd name="T7" fmla="*/ 16 h 4"/>
                  <a:gd name="T8" fmla="*/ 0 w 24"/>
                  <a:gd name="T9" fmla="*/ 0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4" name="Rectangle 138"/>
              <p:cNvSpPr>
                <a:spLocks noChangeAspect="1" noChangeArrowheads="1"/>
              </p:cNvSpPr>
              <p:nvPr/>
            </p:nvSpPr>
            <p:spPr bwMode="auto">
              <a:xfrm>
                <a:off x="2596" y="2819"/>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5" name="Freeform 139"/>
              <p:cNvSpPr>
                <a:spLocks noChangeAspect="1"/>
              </p:cNvSpPr>
              <p:nvPr/>
            </p:nvSpPr>
            <p:spPr bwMode="auto">
              <a:xfrm>
                <a:off x="2524" y="2773"/>
                <a:ext cx="91" cy="38"/>
              </a:xfrm>
              <a:custGeom>
                <a:avLst/>
                <a:gdLst>
                  <a:gd name="T0" fmla="*/ 0 w 92"/>
                  <a:gd name="T1" fmla="*/ 0 h 38"/>
                  <a:gd name="T2" fmla="*/ 92 w 92"/>
                  <a:gd name="T3" fmla="*/ 10 h 38"/>
                  <a:gd name="T4" fmla="*/ 92 w 92"/>
                  <a:gd name="T5" fmla="*/ 38 h 38"/>
                  <a:gd name="T6" fmla="*/ 0 w 92"/>
                  <a:gd name="T7" fmla="*/ 29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6" name="Freeform 140"/>
              <p:cNvSpPr>
                <a:spLocks noChangeAspect="1"/>
              </p:cNvSpPr>
              <p:nvPr/>
            </p:nvSpPr>
            <p:spPr bwMode="auto">
              <a:xfrm>
                <a:off x="2524" y="2776"/>
                <a:ext cx="15" cy="24"/>
              </a:xfrm>
              <a:custGeom>
                <a:avLst/>
                <a:gdLst>
                  <a:gd name="T0" fmla="*/ 0 w 16"/>
                  <a:gd name="T1" fmla="*/ 21 h 23"/>
                  <a:gd name="T2" fmla="*/ 16 w 16"/>
                  <a:gd name="T3" fmla="*/ 23 h 23"/>
                  <a:gd name="T4" fmla="*/ 16 w 16"/>
                  <a:gd name="T5" fmla="*/ 4 h 23"/>
                  <a:gd name="T6" fmla="*/ 0 w 16"/>
                  <a:gd name="T7" fmla="*/ 0 h 23"/>
                  <a:gd name="T8" fmla="*/ 0 w 16"/>
                  <a:gd name="T9" fmla="*/ 21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7" name="Freeform 141"/>
              <p:cNvSpPr>
                <a:spLocks noChangeAspect="1"/>
              </p:cNvSpPr>
              <p:nvPr/>
            </p:nvSpPr>
            <p:spPr bwMode="auto">
              <a:xfrm>
                <a:off x="2538" y="2780"/>
                <a:ext cx="58" cy="31"/>
              </a:xfrm>
              <a:custGeom>
                <a:avLst/>
                <a:gdLst>
                  <a:gd name="T0" fmla="*/ 0 w 24"/>
                  <a:gd name="T1" fmla="*/ 45 h 13"/>
                  <a:gd name="T2" fmla="*/ 135 w 24"/>
                  <a:gd name="T3" fmla="*/ 33 h 13"/>
                  <a:gd name="T4" fmla="*/ 135 w 24"/>
                  <a:gd name="T5" fmla="*/ 17 h 13"/>
                  <a:gd name="T6" fmla="*/ 0 w 24"/>
                  <a:gd name="T7" fmla="*/ 0 h 13"/>
                  <a:gd name="T8" fmla="*/ 0 w 24"/>
                  <a:gd name="T9" fmla="*/ 45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8" name="Freeform 142"/>
              <p:cNvSpPr>
                <a:spLocks noChangeAspect="1"/>
              </p:cNvSpPr>
              <p:nvPr/>
            </p:nvSpPr>
            <p:spPr bwMode="auto">
              <a:xfrm>
                <a:off x="2524" y="2776"/>
                <a:ext cx="15" cy="5"/>
              </a:xfrm>
              <a:custGeom>
                <a:avLst/>
                <a:gdLst>
                  <a:gd name="T0" fmla="*/ 0 w 16"/>
                  <a:gd name="T1" fmla="*/ 0 h 4"/>
                  <a:gd name="T2" fmla="*/ 0 w 16"/>
                  <a:gd name="T3" fmla="*/ 0 h 4"/>
                  <a:gd name="T4" fmla="*/ 16 w 16"/>
                  <a:gd name="T5" fmla="*/ 2 h 4"/>
                  <a:gd name="T6" fmla="*/ 16 w 16"/>
                  <a:gd name="T7" fmla="*/ 4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9" name="Freeform 143"/>
              <p:cNvSpPr>
                <a:spLocks noChangeAspect="1"/>
              </p:cNvSpPr>
              <p:nvPr/>
            </p:nvSpPr>
            <p:spPr bwMode="auto">
              <a:xfrm>
                <a:off x="2538" y="2778"/>
                <a:ext cx="58" cy="12"/>
              </a:xfrm>
              <a:custGeom>
                <a:avLst/>
                <a:gdLst>
                  <a:gd name="T0" fmla="*/ 0 w 24"/>
                  <a:gd name="T1" fmla="*/ 0 h 5"/>
                  <a:gd name="T2" fmla="*/ 131 w 24"/>
                  <a:gd name="T3" fmla="*/ 24 h 5"/>
                  <a:gd name="T4" fmla="*/ 135 w 24"/>
                  <a:gd name="T5" fmla="*/ 24 h 5"/>
                  <a:gd name="T6" fmla="*/ 40 w 24"/>
                  <a:gd name="T7" fmla="*/ 17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0" name="Rectangle 144"/>
              <p:cNvSpPr>
                <a:spLocks noChangeAspect="1" noChangeArrowheads="1"/>
              </p:cNvSpPr>
              <p:nvPr/>
            </p:nvSpPr>
            <p:spPr bwMode="auto">
              <a:xfrm>
                <a:off x="2596" y="2788"/>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1" name="Freeform 145"/>
              <p:cNvSpPr>
                <a:spLocks noChangeAspect="1"/>
              </p:cNvSpPr>
              <p:nvPr/>
            </p:nvSpPr>
            <p:spPr bwMode="auto">
              <a:xfrm>
                <a:off x="2524" y="2742"/>
                <a:ext cx="91" cy="41"/>
              </a:xfrm>
              <a:custGeom>
                <a:avLst/>
                <a:gdLst>
                  <a:gd name="T0" fmla="*/ 0 w 92"/>
                  <a:gd name="T1" fmla="*/ 0 h 41"/>
                  <a:gd name="T2" fmla="*/ 92 w 92"/>
                  <a:gd name="T3" fmla="*/ 12 h 41"/>
                  <a:gd name="T4" fmla="*/ 92 w 92"/>
                  <a:gd name="T5" fmla="*/ 41 h 41"/>
                  <a:gd name="T6" fmla="*/ 0 w 92"/>
                  <a:gd name="T7" fmla="*/ 29 h 41"/>
                  <a:gd name="T8" fmla="*/ 0 w 92"/>
                  <a:gd name="T9" fmla="*/ 0 h 41"/>
                  <a:gd name="T10" fmla="*/ 0 60000 65536"/>
                  <a:gd name="T11" fmla="*/ 0 60000 65536"/>
                  <a:gd name="T12" fmla="*/ 0 60000 65536"/>
                  <a:gd name="T13" fmla="*/ 0 60000 65536"/>
                  <a:gd name="T14" fmla="*/ 0 60000 65536"/>
                  <a:gd name="T15" fmla="*/ 0 w 92"/>
                  <a:gd name="T16" fmla="*/ 0 h 41"/>
                  <a:gd name="T17" fmla="*/ 92 w 92"/>
                  <a:gd name="T18" fmla="*/ 41 h 41"/>
                </a:gdLst>
                <a:ahLst/>
                <a:cxnLst>
                  <a:cxn ang="T10">
                    <a:pos x="T0" y="T1"/>
                  </a:cxn>
                  <a:cxn ang="T11">
                    <a:pos x="T2" y="T3"/>
                  </a:cxn>
                  <a:cxn ang="T12">
                    <a:pos x="T4" y="T5"/>
                  </a:cxn>
                  <a:cxn ang="T13">
                    <a:pos x="T6" y="T7"/>
                  </a:cxn>
                  <a:cxn ang="T14">
                    <a:pos x="T8" y="T9"/>
                  </a:cxn>
                </a:cxnLst>
                <a:rect l="T15" t="T16" r="T17" b="T18"/>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2" name="Freeform 146"/>
              <p:cNvSpPr>
                <a:spLocks noChangeAspect="1"/>
              </p:cNvSpPr>
              <p:nvPr/>
            </p:nvSpPr>
            <p:spPr bwMode="auto">
              <a:xfrm>
                <a:off x="2524" y="2744"/>
                <a:ext cx="15" cy="24"/>
              </a:xfrm>
              <a:custGeom>
                <a:avLst/>
                <a:gdLst>
                  <a:gd name="T0" fmla="*/ 0 w 16"/>
                  <a:gd name="T1" fmla="*/ 23 h 23"/>
                  <a:gd name="T2" fmla="*/ 16 w 16"/>
                  <a:gd name="T3" fmla="*/ 23 h 23"/>
                  <a:gd name="T4" fmla="*/ 16 w 16"/>
                  <a:gd name="T5" fmla="*/ 5 h 23"/>
                  <a:gd name="T6" fmla="*/ 0 w 16"/>
                  <a:gd name="T7" fmla="*/ 0 h 23"/>
                  <a:gd name="T8" fmla="*/ 0 w 16"/>
                  <a:gd name="T9" fmla="*/ 23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3" name="Freeform 147"/>
              <p:cNvSpPr>
                <a:spLocks noChangeAspect="1"/>
              </p:cNvSpPr>
              <p:nvPr/>
            </p:nvSpPr>
            <p:spPr bwMode="auto">
              <a:xfrm>
                <a:off x="2538" y="2749"/>
                <a:ext cx="58" cy="31"/>
              </a:xfrm>
              <a:custGeom>
                <a:avLst/>
                <a:gdLst>
                  <a:gd name="T0" fmla="*/ 0 w 24"/>
                  <a:gd name="T1" fmla="*/ 42 h 13"/>
                  <a:gd name="T2" fmla="*/ 135 w 24"/>
                  <a:gd name="T3" fmla="*/ 32 h 13"/>
                  <a:gd name="T4" fmla="*/ 135 w 24"/>
                  <a:gd name="T5" fmla="*/ 16 h 13"/>
                  <a:gd name="T6" fmla="*/ 0 w 24"/>
                  <a:gd name="T7" fmla="*/ 0 h 13"/>
                  <a:gd name="T8" fmla="*/ 0 w 24"/>
                  <a:gd name="T9" fmla="*/ 42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4" name="Freeform 148"/>
              <p:cNvSpPr>
                <a:spLocks noChangeAspect="1"/>
              </p:cNvSpPr>
              <p:nvPr/>
            </p:nvSpPr>
            <p:spPr bwMode="auto">
              <a:xfrm>
                <a:off x="2524" y="2744"/>
                <a:ext cx="15" cy="5"/>
              </a:xfrm>
              <a:custGeom>
                <a:avLst/>
                <a:gdLst>
                  <a:gd name="T0" fmla="*/ 0 w 16"/>
                  <a:gd name="T1" fmla="*/ 0 h 5"/>
                  <a:gd name="T2" fmla="*/ 0 w 16"/>
                  <a:gd name="T3" fmla="*/ 0 h 5"/>
                  <a:gd name="T4" fmla="*/ 16 w 16"/>
                  <a:gd name="T5" fmla="*/ 2 h 5"/>
                  <a:gd name="T6" fmla="*/ 16 w 16"/>
                  <a:gd name="T7" fmla="*/ 5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5" name="Freeform 149"/>
              <p:cNvSpPr>
                <a:spLocks noChangeAspect="1"/>
              </p:cNvSpPr>
              <p:nvPr/>
            </p:nvSpPr>
            <p:spPr bwMode="auto">
              <a:xfrm>
                <a:off x="2538" y="2747"/>
                <a:ext cx="58" cy="12"/>
              </a:xfrm>
              <a:custGeom>
                <a:avLst/>
                <a:gdLst>
                  <a:gd name="T0" fmla="*/ 0 w 24"/>
                  <a:gd name="T1" fmla="*/ 0 h 5"/>
                  <a:gd name="T2" fmla="*/ 131 w 24"/>
                  <a:gd name="T3" fmla="*/ 24 h 5"/>
                  <a:gd name="T4" fmla="*/ 135 w 24"/>
                  <a:gd name="T5" fmla="*/ 24 h 5"/>
                  <a:gd name="T6" fmla="*/ 40 w 24"/>
                  <a:gd name="T7" fmla="*/ 17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6" name="Rectangle 150"/>
              <p:cNvSpPr>
                <a:spLocks noChangeAspect="1" noChangeArrowheads="1"/>
              </p:cNvSpPr>
              <p:nvPr/>
            </p:nvSpPr>
            <p:spPr bwMode="auto">
              <a:xfrm>
                <a:off x="2596" y="2756"/>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7" name="Freeform 151"/>
              <p:cNvSpPr>
                <a:spLocks noChangeAspect="1"/>
              </p:cNvSpPr>
              <p:nvPr/>
            </p:nvSpPr>
            <p:spPr bwMode="auto">
              <a:xfrm>
                <a:off x="2234" y="2831"/>
                <a:ext cx="94" cy="38"/>
              </a:xfrm>
              <a:custGeom>
                <a:avLst/>
                <a:gdLst>
                  <a:gd name="T0" fmla="*/ 0 w 95"/>
                  <a:gd name="T1" fmla="*/ 0 h 38"/>
                  <a:gd name="T2" fmla="*/ 95 w 95"/>
                  <a:gd name="T3" fmla="*/ 9 h 38"/>
                  <a:gd name="T4" fmla="*/ 95 w 95"/>
                  <a:gd name="T5" fmla="*/ 38 h 38"/>
                  <a:gd name="T6" fmla="*/ 0 w 95"/>
                  <a:gd name="T7" fmla="*/ 28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8" name="Freeform 152"/>
              <p:cNvSpPr>
                <a:spLocks noChangeAspect="1"/>
              </p:cNvSpPr>
              <p:nvPr/>
            </p:nvSpPr>
            <p:spPr bwMode="auto">
              <a:xfrm>
                <a:off x="2234" y="2833"/>
                <a:ext cx="18" cy="24"/>
              </a:xfrm>
              <a:custGeom>
                <a:avLst/>
                <a:gdLst>
                  <a:gd name="T0" fmla="*/ 0 w 19"/>
                  <a:gd name="T1" fmla="*/ 22 h 24"/>
                  <a:gd name="T2" fmla="*/ 19 w 19"/>
                  <a:gd name="T3" fmla="*/ 24 h 24"/>
                  <a:gd name="T4" fmla="*/ 19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9" name="Freeform 153"/>
              <p:cNvSpPr>
                <a:spLocks noChangeAspect="1"/>
              </p:cNvSpPr>
              <p:nvPr/>
            </p:nvSpPr>
            <p:spPr bwMode="auto">
              <a:xfrm>
                <a:off x="2253" y="2836"/>
                <a:ext cx="55" cy="34"/>
              </a:xfrm>
              <a:custGeom>
                <a:avLst/>
                <a:gdLst>
                  <a:gd name="T0" fmla="*/ 0 w 23"/>
                  <a:gd name="T1" fmla="*/ 50 h 14"/>
                  <a:gd name="T2" fmla="*/ 132 w 23"/>
                  <a:gd name="T3" fmla="*/ 40 h 14"/>
                  <a:gd name="T4" fmla="*/ 132 w 23"/>
                  <a:gd name="T5" fmla="*/ 21 h 14"/>
                  <a:gd name="T6" fmla="*/ 0 w 23"/>
                  <a:gd name="T7" fmla="*/ 0 h 14"/>
                  <a:gd name="T8" fmla="*/ 0 w 23"/>
                  <a:gd name="T9" fmla="*/ 5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0" name="Freeform 154"/>
              <p:cNvSpPr>
                <a:spLocks noChangeAspect="1"/>
              </p:cNvSpPr>
              <p:nvPr/>
            </p:nvSpPr>
            <p:spPr bwMode="auto">
              <a:xfrm>
                <a:off x="2234" y="2833"/>
                <a:ext cx="18" cy="2"/>
              </a:xfrm>
              <a:custGeom>
                <a:avLst/>
                <a:gdLst>
                  <a:gd name="T0" fmla="*/ 0 w 19"/>
                  <a:gd name="T1" fmla="*/ 0 h 3"/>
                  <a:gd name="T2" fmla="*/ 0 w 19"/>
                  <a:gd name="T3" fmla="*/ 0 h 3"/>
                  <a:gd name="T4" fmla="*/ 19 w 19"/>
                  <a:gd name="T5" fmla="*/ 3 h 3"/>
                  <a:gd name="T6" fmla="*/ 19 w 19"/>
                  <a:gd name="T7" fmla="*/ 3 h 3"/>
                  <a:gd name="T8" fmla="*/ 0 w 19"/>
                  <a:gd name="T9" fmla="*/ 0 h 3"/>
                  <a:gd name="T10" fmla="*/ 0 60000 65536"/>
                  <a:gd name="T11" fmla="*/ 0 60000 65536"/>
                  <a:gd name="T12" fmla="*/ 0 60000 65536"/>
                  <a:gd name="T13" fmla="*/ 0 60000 65536"/>
                  <a:gd name="T14" fmla="*/ 0 60000 65536"/>
                  <a:gd name="T15" fmla="*/ 0 w 19"/>
                  <a:gd name="T16" fmla="*/ 0 h 3"/>
                  <a:gd name="T17" fmla="*/ 19 w 19"/>
                  <a:gd name="T18" fmla="*/ 3 h 3"/>
                </a:gdLst>
                <a:ahLst/>
                <a:cxnLst>
                  <a:cxn ang="T10">
                    <a:pos x="T0" y="T1"/>
                  </a:cxn>
                  <a:cxn ang="T11">
                    <a:pos x="T2" y="T3"/>
                  </a:cxn>
                  <a:cxn ang="T12">
                    <a:pos x="T4" y="T5"/>
                  </a:cxn>
                  <a:cxn ang="T13">
                    <a:pos x="T6" y="T7"/>
                  </a:cxn>
                  <a:cxn ang="T14">
                    <a:pos x="T8" y="T9"/>
                  </a:cxn>
                </a:cxnLst>
                <a:rect l="T15" t="T16" r="T17" b="T18"/>
                <a:pathLst>
                  <a:path w="19" h="3">
                    <a:moveTo>
                      <a:pt x="0" y="0"/>
                    </a:moveTo>
                    <a:lnTo>
                      <a:pt x="0" y="0"/>
                    </a:lnTo>
                    <a:lnTo>
                      <a:pt x="19" y="3"/>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1" name="Freeform 155"/>
              <p:cNvSpPr>
                <a:spLocks noChangeAspect="1"/>
              </p:cNvSpPr>
              <p:nvPr/>
            </p:nvSpPr>
            <p:spPr bwMode="auto">
              <a:xfrm>
                <a:off x="2253" y="2836"/>
                <a:ext cx="55" cy="10"/>
              </a:xfrm>
              <a:custGeom>
                <a:avLst/>
                <a:gdLst>
                  <a:gd name="T0" fmla="*/ 0 w 23"/>
                  <a:gd name="T1" fmla="*/ 0 h 5"/>
                  <a:gd name="T2" fmla="*/ 132 w 23"/>
                  <a:gd name="T3" fmla="*/ 20 h 5"/>
                  <a:gd name="T4" fmla="*/ 132 w 23"/>
                  <a:gd name="T5" fmla="*/ 20 h 5"/>
                  <a:gd name="T6" fmla="*/ 33 w 23"/>
                  <a:gd name="T7" fmla="*/ 15 h 5"/>
                  <a:gd name="T8" fmla="*/ 0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2" name="Rectangle 156"/>
              <p:cNvSpPr>
                <a:spLocks noChangeAspect="1" noChangeArrowheads="1"/>
              </p:cNvSpPr>
              <p:nvPr/>
            </p:nvSpPr>
            <p:spPr bwMode="auto">
              <a:xfrm>
                <a:off x="2308" y="2845"/>
                <a:ext cx="2" cy="5"/>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3" name="Freeform 157"/>
              <p:cNvSpPr>
                <a:spLocks noChangeAspect="1"/>
              </p:cNvSpPr>
              <p:nvPr/>
            </p:nvSpPr>
            <p:spPr bwMode="auto">
              <a:xfrm>
                <a:off x="2234" y="2800"/>
                <a:ext cx="94" cy="38"/>
              </a:xfrm>
              <a:custGeom>
                <a:avLst/>
                <a:gdLst>
                  <a:gd name="T0" fmla="*/ 0 w 95"/>
                  <a:gd name="T1" fmla="*/ 0 h 38"/>
                  <a:gd name="T2" fmla="*/ 95 w 95"/>
                  <a:gd name="T3" fmla="*/ 12 h 38"/>
                  <a:gd name="T4" fmla="*/ 95 w 95"/>
                  <a:gd name="T5" fmla="*/ 38 h 38"/>
                  <a:gd name="T6" fmla="*/ 0 w 95"/>
                  <a:gd name="T7" fmla="*/ 29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4" name="Freeform 158"/>
              <p:cNvSpPr>
                <a:spLocks noChangeAspect="1"/>
              </p:cNvSpPr>
              <p:nvPr/>
            </p:nvSpPr>
            <p:spPr bwMode="auto">
              <a:xfrm>
                <a:off x="2234" y="2802"/>
                <a:ext cx="18" cy="24"/>
              </a:xfrm>
              <a:custGeom>
                <a:avLst/>
                <a:gdLst>
                  <a:gd name="T0" fmla="*/ 0 w 19"/>
                  <a:gd name="T1" fmla="*/ 21 h 23"/>
                  <a:gd name="T2" fmla="*/ 19 w 19"/>
                  <a:gd name="T3" fmla="*/ 23 h 23"/>
                  <a:gd name="T4" fmla="*/ 19 w 19"/>
                  <a:gd name="T5" fmla="*/ 4 h 23"/>
                  <a:gd name="T6" fmla="*/ 0 w 19"/>
                  <a:gd name="T7" fmla="*/ 0 h 23"/>
                  <a:gd name="T8" fmla="*/ 0 w 19"/>
                  <a:gd name="T9" fmla="*/ 21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5" name="Freeform 159"/>
              <p:cNvSpPr>
                <a:spLocks noChangeAspect="1"/>
              </p:cNvSpPr>
              <p:nvPr/>
            </p:nvSpPr>
            <p:spPr bwMode="auto">
              <a:xfrm>
                <a:off x="2253" y="2807"/>
                <a:ext cx="55" cy="31"/>
              </a:xfrm>
              <a:custGeom>
                <a:avLst/>
                <a:gdLst>
                  <a:gd name="T0" fmla="*/ 0 w 23"/>
                  <a:gd name="T1" fmla="*/ 45 h 13"/>
                  <a:gd name="T2" fmla="*/ 132 w 23"/>
                  <a:gd name="T3" fmla="*/ 33 h 13"/>
                  <a:gd name="T4" fmla="*/ 132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6" name="Freeform 160"/>
              <p:cNvSpPr>
                <a:spLocks noChangeAspect="1"/>
              </p:cNvSpPr>
              <p:nvPr/>
            </p:nvSpPr>
            <p:spPr bwMode="auto">
              <a:xfrm>
                <a:off x="2234" y="2802"/>
                <a:ext cx="18" cy="5"/>
              </a:xfrm>
              <a:custGeom>
                <a:avLst/>
                <a:gdLst>
                  <a:gd name="T0" fmla="*/ 0 w 19"/>
                  <a:gd name="T1" fmla="*/ 0 h 4"/>
                  <a:gd name="T2" fmla="*/ 0 w 19"/>
                  <a:gd name="T3" fmla="*/ 0 h 4"/>
                  <a:gd name="T4" fmla="*/ 19 w 19"/>
                  <a:gd name="T5" fmla="*/ 2 h 4"/>
                  <a:gd name="T6" fmla="*/ 19 w 19"/>
                  <a:gd name="T7" fmla="*/ 4 h 4"/>
                  <a:gd name="T8" fmla="*/ 0 w 19"/>
                  <a:gd name="T9" fmla="*/ 0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7" name="Freeform 161"/>
              <p:cNvSpPr>
                <a:spLocks noChangeAspect="1"/>
              </p:cNvSpPr>
              <p:nvPr/>
            </p:nvSpPr>
            <p:spPr bwMode="auto">
              <a:xfrm>
                <a:off x="2253" y="2804"/>
                <a:ext cx="55" cy="12"/>
              </a:xfrm>
              <a:custGeom>
                <a:avLst/>
                <a:gdLst>
                  <a:gd name="T0" fmla="*/ 0 w 23"/>
                  <a:gd name="T1" fmla="*/ 0 h 5"/>
                  <a:gd name="T2" fmla="*/ 132 w 23"/>
                  <a:gd name="T3" fmla="*/ 24 h 5"/>
                  <a:gd name="T4" fmla="*/ 132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8" name="Rectangle 162"/>
              <p:cNvSpPr>
                <a:spLocks noChangeAspect="1" noChangeArrowheads="1"/>
              </p:cNvSpPr>
              <p:nvPr/>
            </p:nvSpPr>
            <p:spPr bwMode="auto">
              <a:xfrm>
                <a:off x="2308" y="2814"/>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9" name="Freeform 163"/>
              <p:cNvSpPr>
                <a:spLocks noChangeAspect="1"/>
              </p:cNvSpPr>
              <p:nvPr/>
            </p:nvSpPr>
            <p:spPr bwMode="auto">
              <a:xfrm>
                <a:off x="2234" y="2768"/>
                <a:ext cx="94" cy="41"/>
              </a:xfrm>
              <a:custGeom>
                <a:avLst/>
                <a:gdLst>
                  <a:gd name="T0" fmla="*/ 0 w 95"/>
                  <a:gd name="T1" fmla="*/ 0 h 41"/>
                  <a:gd name="T2" fmla="*/ 95 w 95"/>
                  <a:gd name="T3" fmla="*/ 12 h 41"/>
                  <a:gd name="T4" fmla="*/ 95 w 95"/>
                  <a:gd name="T5" fmla="*/ 41 h 41"/>
                  <a:gd name="T6" fmla="*/ 0 w 95"/>
                  <a:gd name="T7" fmla="*/ 29 h 41"/>
                  <a:gd name="T8" fmla="*/ 0 w 95"/>
                  <a:gd name="T9" fmla="*/ 0 h 41"/>
                  <a:gd name="T10" fmla="*/ 0 60000 65536"/>
                  <a:gd name="T11" fmla="*/ 0 60000 65536"/>
                  <a:gd name="T12" fmla="*/ 0 60000 65536"/>
                  <a:gd name="T13" fmla="*/ 0 60000 65536"/>
                  <a:gd name="T14" fmla="*/ 0 60000 65536"/>
                  <a:gd name="T15" fmla="*/ 0 w 95"/>
                  <a:gd name="T16" fmla="*/ 0 h 41"/>
                  <a:gd name="T17" fmla="*/ 95 w 95"/>
                  <a:gd name="T18" fmla="*/ 41 h 41"/>
                </a:gdLst>
                <a:ahLst/>
                <a:cxnLst>
                  <a:cxn ang="T10">
                    <a:pos x="T0" y="T1"/>
                  </a:cxn>
                  <a:cxn ang="T11">
                    <a:pos x="T2" y="T3"/>
                  </a:cxn>
                  <a:cxn ang="T12">
                    <a:pos x="T4" y="T5"/>
                  </a:cxn>
                  <a:cxn ang="T13">
                    <a:pos x="T6" y="T7"/>
                  </a:cxn>
                  <a:cxn ang="T14">
                    <a:pos x="T8" y="T9"/>
                  </a:cxn>
                </a:cxnLst>
                <a:rect l="T15" t="T16" r="T17" b="T18"/>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0" name="Freeform 164"/>
              <p:cNvSpPr>
                <a:spLocks noChangeAspect="1"/>
              </p:cNvSpPr>
              <p:nvPr/>
            </p:nvSpPr>
            <p:spPr bwMode="auto">
              <a:xfrm>
                <a:off x="2234" y="2773"/>
                <a:ext cx="18" cy="22"/>
              </a:xfrm>
              <a:custGeom>
                <a:avLst/>
                <a:gdLst>
                  <a:gd name="T0" fmla="*/ 0 w 19"/>
                  <a:gd name="T1" fmla="*/ 21 h 21"/>
                  <a:gd name="T2" fmla="*/ 19 w 19"/>
                  <a:gd name="T3" fmla="*/ 21 h 21"/>
                  <a:gd name="T4" fmla="*/ 19 w 19"/>
                  <a:gd name="T5" fmla="*/ 3 h 21"/>
                  <a:gd name="T6" fmla="*/ 0 w 19"/>
                  <a:gd name="T7" fmla="*/ 0 h 21"/>
                  <a:gd name="T8" fmla="*/ 0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1" name="Freeform 165"/>
              <p:cNvSpPr>
                <a:spLocks noChangeAspect="1"/>
              </p:cNvSpPr>
              <p:nvPr/>
            </p:nvSpPr>
            <p:spPr bwMode="auto">
              <a:xfrm>
                <a:off x="2253" y="2776"/>
                <a:ext cx="55" cy="31"/>
              </a:xfrm>
              <a:custGeom>
                <a:avLst/>
                <a:gdLst>
                  <a:gd name="T0" fmla="*/ 0 w 23"/>
                  <a:gd name="T1" fmla="*/ 42 h 13"/>
                  <a:gd name="T2" fmla="*/ 132 w 23"/>
                  <a:gd name="T3" fmla="*/ 37 h 13"/>
                  <a:gd name="T4" fmla="*/ 132 w 23"/>
                  <a:gd name="T5" fmla="*/ 16 h 13"/>
                  <a:gd name="T6" fmla="*/ 0 w 23"/>
                  <a:gd name="T7" fmla="*/ 0 h 13"/>
                  <a:gd name="T8" fmla="*/ 0 w 23"/>
                  <a:gd name="T9" fmla="*/ 4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2" name="Freeform 166"/>
              <p:cNvSpPr>
                <a:spLocks noChangeAspect="1"/>
              </p:cNvSpPr>
              <p:nvPr/>
            </p:nvSpPr>
            <p:spPr bwMode="auto">
              <a:xfrm>
                <a:off x="2234" y="2771"/>
                <a:ext cx="18" cy="5"/>
              </a:xfrm>
              <a:custGeom>
                <a:avLst/>
                <a:gdLst>
                  <a:gd name="T0" fmla="*/ 0 w 19"/>
                  <a:gd name="T1" fmla="*/ 2 h 5"/>
                  <a:gd name="T2" fmla="*/ 0 w 19"/>
                  <a:gd name="T3" fmla="*/ 0 h 5"/>
                  <a:gd name="T4" fmla="*/ 19 w 19"/>
                  <a:gd name="T5" fmla="*/ 2 h 5"/>
                  <a:gd name="T6" fmla="*/ 19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3" name="Freeform 167"/>
              <p:cNvSpPr>
                <a:spLocks noChangeAspect="1"/>
              </p:cNvSpPr>
              <p:nvPr/>
            </p:nvSpPr>
            <p:spPr bwMode="auto">
              <a:xfrm>
                <a:off x="2253" y="2773"/>
                <a:ext cx="55" cy="12"/>
              </a:xfrm>
              <a:custGeom>
                <a:avLst/>
                <a:gdLst>
                  <a:gd name="T0" fmla="*/ 0 w 23"/>
                  <a:gd name="T1" fmla="*/ 0 h 5"/>
                  <a:gd name="T2" fmla="*/ 132 w 23"/>
                  <a:gd name="T3" fmla="*/ 24 h 5"/>
                  <a:gd name="T4" fmla="*/ 132 w 23"/>
                  <a:gd name="T5" fmla="*/ 24 h 5"/>
                  <a:gd name="T6" fmla="*/ 33 w 23"/>
                  <a:gd name="T7" fmla="*/ 24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4" name="Freeform 168"/>
              <p:cNvSpPr>
                <a:spLocks noChangeAspect="1"/>
              </p:cNvSpPr>
              <p:nvPr/>
            </p:nvSpPr>
            <p:spPr bwMode="auto">
              <a:xfrm>
                <a:off x="2308" y="2785"/>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5" name="Freeform 169"/>
              <p:cNvSpPr>
                <a:spLocks noChangeAspect="1"/>
              </p:cNvSpPr>
              <p:nvPr/>
            </p:nvSpPr>
            <p:spPr bwMode="auto">
              <a:xfrm>
                <a:off x="2234" y="2740"/>
                <a:ext cx="94" cy="38"/>
              </a:xfrm>
              <a:custGeom>
                <a:avLst/>
                <a:gdLst>
                  <a:gd name="T0" fmla="*/ 0 w 95"/>
                  <a:gd name="T1" fmla="*/ 0 h 38"/>
                  <a:gd name="T2" fmla="*/ 95 w 95"/>
                  <a:gd name="T3" fmla="*/ 10 h 38"/>
                  <a:gd name="T4" fmla="*/ 95 w 95"/>
                  <a:gd name="T5" fmla="*/ 38 h 38"/>
                  <a:gd name="T6" fmla="*/ 0 w 95"/>
                  <a:gd name="T7" fmla="*/ 26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6" name="Freeform 170"/>
              <p:cNvSpPr>
                <a:spLocks noChangeAspect="1"/>
              </p:cNvSpPr>
              <p:nvPr/>
            </p:nvSpPr>
            <p:spPr bwMode="auto">
              <a:xfrm>
                <a:off x="2234" y="2742"/>
                <a:ext cx="18" cy="24"/>
              </a:xfrm>
              <a:custGeom>
                <a:avLst/>
                <a:gdLst>
                  <a:gd name="T0" fmla="*/ 0 w 19"/>
                  <a:gd name="T1" fmla="*/ 22 h 24"/>
                  <a:gd name="T2" fmla="*/ 19 w 19"/>
                  <a:gd name="T3" fmla="*/ 24 h 24"/>
                  <a:gd name="T4" fmla="*/ 17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7" name="Freeform 171"/>
              <p:cNvSpPr>
                <a:spLocks noChangeAspect="1"/>
              </p:cNvSpPr>
              <p:nvPr/>
            </p:nvSpPr>
            <p:spPr bwMode="auto">
              <a:xfrm>
                <a:off x="2251" y="2744"/>
                <a:ext cx="58" cy="31"/>
              </a:xfrm>
              <a:custGeom>
                <a:avLst/>
                <a:gdLst>
                  <a:gd name="T0" fmla="*/ 5 w 24"/>
                  <a:gd name="T1" fmla="*/ 50 h 13"/>
                  <a:gd name="T2" fmla="*/ 135 w 24"/>
                  <a:gd name="T3" fmla="*/ 41 h 13"/>
                  <a:gd name="T4" fmla="*/ 135 w 24"/>
                  <a:gd name="T5" fmla="*/ 24 h 13"/>
                  <a:gd name="T6" fmla="*/ 0 w 24"/>
                  <a:gd name="T7" fmla="*/ 0 h 13"/>
                  <a:gd name="T8" fmla="*/ 5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8" name="Freeform 172"/>
              <p:cNvSpPr>
                <a:spLocks noChangeAspect="1"/>
              </p:cNvSpPr>
              <p:nvPr/>
            </p:nvSpPr>
            <p:spPr bwMode="auto">
              <a:xfrm>
                <a:off x="2234" y="2740"/>
                <a:ext cx="18" cy="5"/>
              </a:xfrm>
              <a:custGeom>
                <a:avLst/>
                <a:gdLst>
                  <a:gd name="T0" fmla="*/ 0 w 19"/>
                  <a:gd name="T1" fmla="*/ 2 h 5"/>
                  <a:gd name="T2" fmla="*/ 0 w 19"/>
                  <a:gd name="T3" fmla="*/ 0 h 5"/>
                  <a:gd name="T4" fmla="*/ 19 w 19"/>
                  <a:gd name="T5" fmla="*/ 5 h 5"/>
                  <a:gd name="T6" fmla="*/ 17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9" name="Freeform 173"/>
              <p:cNvSpPr>
                <a:spLocks noChangeAspect="1"/>
              </p:cNvSpPr>
              <p:nvPr/>
            </p:nvSpPr>
            <p:spPr bwMode="auto">
              <a:xfrm>
                <a:off x="2251" y="2744"/>
                <a:ext cx="58" cy="10"/>
              </a:xfrm>
              <a:custGeom>
                <a:avLst/>
                <a:gdLst>
                  <a:gd name="T0" fmla="*/ 5 w 24"/>
                  <a:gd name="T1" fmla="*/ 0 h 4"/>
                  <a:gd name="T2" fmla="*/ 135 w 24"/>
                  <a:gd name="T3" fmla="*/ 16 h 4"/>
                  <a:gd name="T4" fmla="*/ 135 w 24"/>
                  <a:gd name="T5" fmla="*/ 20 h 4"/>
                  <a:gd name="T6" fmla="*/ 40 w 24"/>
                  <a:gd name="T7" fmla="*/ 16 h 4"/>
                  <a:gd name="T8" fmla="*/ 0 w 24"/>
                  <a:gd name="T9" fmla="*/ 0 h 4"/>
                  <a:gd name="T10" fmla="*/ 5 w 24"/>
                  <a:gd name="T11" fmla="*/ 0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0" name="Freeform 174"/>
              <p:cNvSpPr>
                <a:spLocks noChangeAspect="1"/>
              </p:cNvSpPr>
              <p:nvPr/>
            </p:nvSpPr>
            <p:spPr bwMode="auto">
              <a:xfrm>
                <a:off x="2308" y="2754"/>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1" name="Freeform 175"/>
              <p:cNvSpPr>
                <a:spLocks noChangeAspect="1"/>
              </p:cNvSpPr>
              <p:nvPr/>
            </p:nvSpPr>
            <p:spPr bwMode="auto">
              <a:xfrm>
                <a:off x="2234" y="2708"/>
                <a:ext cx="94" cy="38"/>
              </a:xfrm>
              <a:custGeom>
                <a:avLst/>
                <a:gdLst>
                  <a:gd name="T0" fmla="*/ 0 w 95"/>
                  <a:gd name="T1" fmla="*/ 0 h 38"/>
                  <a:gd name="T2" fmla="*/ 95 w 95"/>
                  <a:gd name="T3" fmla="*/ 10 h 38"/>
                  <a:gd name="T4" fmla="*/ 92 w 95"/>
                  <a:gd name="T5" fmla="*/ 38 h 38"/>
                  <a:gd name="T6" fmla="*/ 0 w 95"/>
                  <a:gd name="T7" fmla="*/ 29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2" name="Freeform 176"/>
              <p:cNvSpPr>
                <a:spLocks noChangeAspect="1"/>
              </p:cNvSpPr>
              <p:nvPr/>
            </p:nvSpPr>
            <p:spPr bwMode="auto">
              <a:xfrm>
                <a:off x="2234" y="2713"/>
                <a:ext cx="16" cy="22"/>
              </a:xfrm>
              <a:custGeom>
                <a:avLst/>
                <a:gdLst>
                  <a:gd name="T0" fmla="*/ 0 w 17"/>
                  <a:gd name="T1" fmla="*/ 21 h 23"/>
                  <a:gd name="T2" fmla="*/ 17 w 17"/>
                  <a:gd name="T3" fmla="*/ 23 h 23"/>
                  <a:gd name="T4" fmla="*/ 17 w 17"/>
                  <a:gd name="T5" fmla="*/ 2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3" name="Freeform 177"/>
              <p:cNvSpPr>
                <a:spLocks noChangeAspect="1"/>
              </p:cNvSpPr>
              <p:nvPr/>
            </p:nvSpPr>
            <p:spPr bwMode="auto">
              <a:xfrm>
                <a:off x="2251" y="2713"/>
                <a:ext cx="58" cy="31"/>
              </a:xfrm>
              <a:custGeom>
                <a:avLst/>
                <a:gdLst>
                  <a:gd name="T0" fmla="*/ 0 w 24"/>
                  <a:gd name="T1" fmla="*/ 50 h 13"/>
                  <a:gd name="T2" fmla="*/ 135 w 24"/>
                  <a:gd name="T3" fmla="*/ 41 h 13"/>
                  <a:gd name="T4" fmla="*/ 135 w 24"/>
                  <a:gd name="T5" fmla="*/ 24 h 13"/>
                  <a:gd name="T6" fmla="*/ 0 w 24"/>
                  <a:gd name="T7" fmla="*/ 0 h 13"/>
                  <a:gd name="T8" fmla="*/ 0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4" name="Freeform 178"/>
              <p:cNvSpPr>
                <a:spLocks noChangeAspect="1"/>
              </p:cNvSpPr>
              <p:nvPr/>
            </p:nvSpPr>
            <p:spPr bwMode="auto">
              <a:xfrm>
                <a:off x="2234" y="2713"/>
                <a:ext cx="18" cy="0"/>
              </a:xfrm>
              <a:custGeom>
                <a:avLst/>
                <a:gdLst>
                  <a:gd name="T0" fmla="*/ 0 w 19"/>
                  <a:gd name="T1" fmla="*/ 0 h 2"/>
                  <a:gd name="T2" fmla="*/ 0 w 19"/>
                  <a:gd name="T3" fmla="*/ 0 h 2"/>
                  <a:gd name="T4" fmla="*/ 19 w 19"/>
                  <a:gd name="T5" fmla="*/ 2 h 2"/>
                  <a:gd name="T6" fmla="*/ 17 w 19"/>
                  <a:gd name="T7" fmla="*/ 2 h 2"/>
                  <a:gd name="T8" fmla="*/ 0 w 19"/>
                  <a:gd name="T9" fmla="*/ 0 h 2"/>
                  <a:gd name="T10" fmla="*/ 0 60000 65536"/>
                  <a:gd name="T11" fmla="*/ 0 60000 65536"/>
                  <a:gd name="T12" fmla="*/ 0 60000 65536"/>
                  <a:gd name="T13" fmla="*/ 0 60000 65536"/>
                  <a:gd name="T14" fmla="*/ 0 60000 65536"/>
                  <a:gd name="T15" fmla="*/ 0 w 19"/>
                  <a:gd name="T16" fmla="*/ 0 h 2"/>
                  <a:gd name="T17" fmla="*/ 19 w 19"/>
                  <a:gd name="T18" fmla="*/ 2 h 2"/>
                </a:gdLst>
                <a:ahLst/>
                <a:cxnLst>
                  <a:cxn ang="T10">
                    <a:pos x="T0" y="T1"/>
                  </a:cxn>
                  <a:cxn ang="T11">
                    <a:pos x="T2" y="T3"/>
                  </a:cxn>
                  <a:cxn ang="T12">
                    <a:pos x="T4" y="T5"/>
                  </a:cxn>
                  <a:cxn ang="T13">
                    <a:pos x="T6" y="T7"/>
                  </a:cxn>
                  <a:cxn ang="T14">
                    <a:pos x="T8" y="T9"/>
                  </a:cxn>
                </a:cxnLst>
                <a:rect l="T15" t="T16" r="T17" b="T18"/>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5" name="Freeform 179"/>
              <p:cNvSpPr>
                <a:spLocks noChangeAspect="1"/>
              </p:cNvSpPr>
              <p:nvPr/>
            </p:nvSpPr>
            <p:spPr bwMode="auto">
              <a:xfrm>
                <a:off x="2251" y="2713"/>
                <a:ext cx="58" cy="12"/>
              </a:xfrm>
              <a:custGeom>
                <a:avLst/>
                <a:gdLst>
                  <a:gd name="T0" fmla="*/ 5 w 24"/>
                  <a:gd name="T1" fmla="*/ 0 h 5"/>
                  <a:gd name="T2" fmla="*/ 135 w 24"/>
                  <a:gd name="T3" fmla="*/ 24 h 5"/>
                  <a:gd name="T4" fmla="*/ 135 w 24"/>
                  <a:gd name="T5" fmla="*/ 24 h 5"/>
                  <a:gd name="T6" fmla="*/ 40 w 24"/>
                  <a:gd name="T7" fmla="*/ 17 h 5"/>
                  <a:gd name="T8" fmla="*/ 0 w 24"/>
                  <a:gd name="T9" fmla="*/ 0 h 5"/>
                  <a:gd name="T10" fmla="*/ 5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6" name="Rectangle 180"/>
              <p:cNvSpPr>
                <a:spLocks noChangeAspect="1" noChangeArrowheads="1"/>
              </p:cNvSpPr>
              <p:nvPr/>
            </p:nvSpPr>
            <p:spPr bwMode="auto">
              <a:xfrm>
                <a:off x="2308" y="2725"/>
                <a:ext cx="2" cy="5"/>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7" name="Freeform 181"/>
              <p:cNvSpPr>
                <a:spLocks noChangeAspect="1"/>
              </p:cNvSpPr>
              <p:nvPr/>
            </p:nvSpPr>
            <p:spPr bwMode="auto">
              <a:xfrm>
                <a:off x="2331" y="2843"/>
                <a:ext cx="92" cy="36"/>
              </a:xfrm>
              <a:custGeom>
                <a:avLst/>
                <a:gdLst>
                  <a:gd name="T0" fmla="*/ 0 w 92"/>
                  <a:gd name="T1" fmla="*/ 0 h 37"/>
                  <a:gd name="T2" fmla="*/ 92 w 92"/>
                  <a:gd name="T3" fmla="*/ 9 h 37"/>
                  <a:gd name="T4" fmla="*/ 92 w 92"/>
                  <a:gd name="T5" fmla="*/ 37 h 37"/>
                  <a:gd name="T6" fmla="*/ 0 w 92"/>
                  <a:gd name="T7" fmla="*/ 26 h 37"/>
                  <a:gd name="T8" fmla="*/ 0 w 92"/>
                  <a:gd name="T9" fmla="*/ 0 h 37"/>
                  <a:gd name="T10" fmla="*/ 0 60000 65536"/>
                  <a:gd name="T11" fmla="*/ 0 60000 65536"/>
                  <a:gd name="T12" fmla="*/ 0 60000 65536"/>
                  <a:gd name="T13" fmla="*/ 0 60000 65536"/>
                  <a:gd name="T14" fmla="*/ 0 60000 65536"/>
                  <a:gd name="T15" fmla="*/ 0 w 92"/>
                  <a:gd name="T16" fmla="*/ 0 h 37"/>
                  <a:gd name="T17" fmla="*/ 92 w 92"/>
                  <a:gd name="T18" fmla="*/ 37 h 37"/>
                </a:gdLst>
                <a:ahLst/>
                <a:cxnLst>
                  <a:cxn ang="T10">
                    <a:pos x="T0" y="T1"/>
                  </a:cxn>
                  <a:cxn ang="T11">
                    <a:pos x="T2" y="T3"/>
                  </a:cxn>
                  <a:cxn ang="T12">
                    <a:pos x="T4" y="T5"/>
                  </a:cxn>
                  <a:cxn ang="T13">
                    <a:pos x="T6" y="T7"/>
                  </a:cxn>
                  <a:cxn ang="T14">
                    <a:pos x="T8" y="T9"/>
                  </a:cxn>
                </a:cxnLst>
                <a:rect l="T15" t="T16" r="T17" b="T18"/>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8" name="Freeform 182"/>
              <p:cNvSpPr>
                <a:spLocks noChangeAspect="1"/>
              </p:cNvSpPr>
              <p:nvPr/>
            </p:nvSpPr>
            <p:spPr bwMode="auto">
              <a:xfrm>
                <a:off x="2331" y="2845"/>
                <a:ext cx="17" cy="24"/>
              </a:xfrm>
              <a:custGeom>
                <a:avLst/>
                <a:gdLst>
                  <a:gd name="T0" fmla="*/ 0 w 17"/>
                  <a:gd name="T1" fmla="*/ 21 h 24"/>
                  <a:gd name="T2" fmla="*/ 17 w 17"/>
                  <a:gd name="T3" fmla="*/ 24 h 24"/>
                  <a:gd name="T4" fmla="*/ 17 w 17"/>
                  <a:gd name="T5" fmla="*/ 2 h 24"/>
                  <a:gd name="T6" fmla="*/ 0 w 17"/>
                  <a:gd name="T7" fmla="*/ 0 h 24"/>
                  <a:gd name="T8" fmla="*/ 0 w 17"/>
                  <a:gd name="T9" fmla="*/ 2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9" name="Freeform 183"/>
              <p:cNvSpPr>
                <a:spLocks noChangeAspect="1"/>
              </p:cNvSpPr>
              <p:nvPr/>
            </p:nvSpPr>
            <p:spPr bwMode="auto">
              <a:xfrm>
                <a:off x="2348" y="2845"/>
                <a:ext cx="53" cy="31"/>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0" name="Freeform 184"/>
              <p:cNvSpPr>
                <a:spLocks noChangeAspect="1"/>
              </p:cNvSpPr>
              <p:nvPr/>
            </p:nvSpPr>
            <p:spPr bwMode="auto">
              <a:xfrm>
                <a:off x="2331" y="2843"/>
                <a:ext cx="17" cy="2"/>
              </a:xfrm>
              <a:custGeom>
                <a:avLst/>
                <a:gdLst>
                  <a:gd name="T0" fmla="*/ 0 w 17"/>
                  <a:gd name="T1" fmla="*/ 2 h 4"/>
                  <a:gd name="T2" fmla="*/ 0 w 17"/>
                  <a:gd name="T3" fmla="*/ 0 h 4"/>
                  <a:gd name="T4" fmla="*/ 17 w 17"/>
                  <a:gd name="T5" fmla="*/ 4 h 4"/>
                  <a:gd name="T6" fmla="*/ 17 w 17"/>
                  <a:gd name="T7" fmla="*/ 4 h 4"/>
                  <a:gd name="T8" fmla="*/ 0 w 17"/>
                  <a:gd name="T9" fmla="*/ 2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lnTo>
                      <a:pt x="0" y="0"/>
                    </a:lnTo>
                    <a:lnTo>
                      <a:pt x="17"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1" name="Freeform 185"/>
              <p:cNvSpPr>
                <a:spLocks noChangeAspect="1"/>
              </p:cNvSpPr>
              <p:nvPr/>
            </p:nvSpPr>
            <p:spPr bwMode="auto">
              <a:xfrm>
                <a:off x="2348" y="2845"/>
                <a:ext cx="53" cy="12"/>
              </a:xfrm>
              <a:custGeom>
                <a:avLst/>
                <a:gdLst>
                  <a:gd name="T0" fmla="*/ 0 w 23"/>
                  <a:gd name="T1" fmla="*/ 0 h 4"/>
                  <a:gd name="T2" fmla="*/ 127 w 23"/>
                  <a:gd name="T3" fmla="*/ 17 h 4"/>
                  <a:gd name="T4" fmla="*/ 127 w 23"/>
                  <a:gd name="T5" fmla="*/ 25 h 4"/>
                  <a:gd name="T6" fmla="*/ 38 w 23"/>
                  <a:gd name="T7" fmla="*/ 17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2" name="Rectangle 186"/>
              <p:cNvSpPr>
                <a:spLocks noChangeAspect="1" noChangeArrowheads="1"/>
              </p:cNvSpPr>
              <p:nvPr/>
            </p:nvSpPr>
            <p:spPr bwMode="auto">
              <a:xfrm>
                <a:off x="2401" y="2857"/>
                <a:ext cx="2" cy="5"/>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3" name="Freeform 187"/>
              <p:cNvSpPr>
                <a:spLocks noChangeAspect="1"/>
              </p:cNvSpPr>
              <p:nvPr/>
            </p:nvSpPr>
            <p:spPr bwMode="auto">
              <a:xfrm>
                <a:off x="2331" y="2812"/>
                <a:ext cx="92" cy="38"/>
              </a:xfrm>
              <a:custGeom>
                <a:avLst/>
                <a:gdLst>
                  <a:gd name="T0" fmla="*/ 0 w 92"/>
                  <a:gd name="T1" fmla="*/ 0 h 38"/>
                  <a:gd name="T2" fmla="*/ 92 w 92"/>
                  <a:gd name="T3" fmla="*/ 9 h 38"/>
                  <a:gd name="T4" fmla="*/ 92 w 92"/>
                  <a:gd name="T5" fmla="*/ 38 h 38"/>
                  <a:gd name="T6" fmla="*/ 0 w 92"/>
                  <a:gd name="T7" fmla="*/ 28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4" name="Freeform 188"/>
              <p:cNvSpPr>
                <a:spLocks noChangeAspect="1"/>
              </p:cNvSpPr>
              <p:nvPr/>
            </p:nvSpPr>
            <p:spPr bwMode="auto">
              <a:xfrm>
                <a:off x="2331" y="2814"/>
                <a:ext cx="17" cy="24"/>
              </a:xfrm>
              <a:custGeom>
                <a:avLst/>
                <a:gdLst>
                  <a:gd name="T0" fmla="*/ 0 w 17"/>
                  <a:gd name="T1" fmla="*/ 22 h 24"/>
                  <a:gd name="T2" fmla="*/ 17 w 17"/>
                  <a:gd name="T3" fmla="*/ 24 h 24"/>
                  <a:gd name="T4" fmla="*/ 17 w 17"/>
                  <a:gd name="T5" fmla="*/ 3 h 24"/>
                  <a:gd name="T6" fmla="*/ 0 w 17"/>
                  <a:gd name="T7" fmla="*/ 0 h 24"/>
                  <a:gd name="T8" fmla="*/ 0 w 17"/>
                  <a:gd name="T9" fmla="*/ 2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5" name="Freeform 189"/>
              <p:cNvSpPr>
                <a:spLocks noChangeAspect="1"/>
              </p:cNvSpPr>
              <p:nvPr/>
            </p:nvSpPr>
            <p:spPr bwMode="auto">
              <a:xfrm>
                <a:off x="2348" y="2816"/>
                <a:ext cx="53" cy="34"/>
              </a:xfrm>
              <a:custGeom>
                <a:avLst/>
                <a:gdLst>
                  <a:gd name="T0" fmla="*/ 0 w 23"/>
                  <a:gd name="T1" fmla="*/ 50 h 14"/>
                  <a:gd name="T2" fmla="*/ 127 w 23"/>
                  <a:gd name="T3" fmla="*/ 40 h 14"/>
                  <a:gd name="T4" fmla="*/ 127 w 23"/>
                  <a:gd name="T5" fmla="*/ 21 h 14"/>
                  <a:gd name="T6" fmla="*/ 0 w 23"/>
                  <a:gd name="T7" fmla="*/ 0 h 14"/>
                  <a:gd name="T8" fmla="*/ 0 w 23"/>
                  <a:gd name="T9" fmla="*/ 5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6" name="Freeform 190"/>
              <p:cNvSpPr>
                <a:spLocks noChangeAspect="1"/>
              </p:cNvSpPr>
              <p:nvPr/>
            </p:nvSpPr>
            <p:spPr bwMode="auto">
              <a:xfrm>
                <a:off x="2331" y="2814"/>
                <a:ext cx="17" cy="2"/>
              </a:xfrm>
              <a:custGeom>
                <a:avLst/>
                <a:gdLst>
                  <a:gd name="T0" fmla="*/ 0 w 17"/>
                  <a:gd name="T1" fmla="*/ 0 h 3"/>
                  <a:gd name="T2" fmla="*/ 0 w 17"/>
                  <a:gd name="T3" fmla="*/ 0 h 3"/>
                  <a:gd name="T4" fmla="*/ 17 w 17"/>
                  <a:gd name="T5" fmla="*/ 3 h 3"/>
                  <a:gd name="T6" fmla="*/ 17 w 17"/>
                  <a:gd name="T7" fmla="*/ 3 h 3"/>
                  <a:gd name="T8" fmla="*/ 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0" y="0"/>
                    </a:moveTo>
                    <a:lnTo>
                      <a:pt x="0" y="0"/>
                    </a:lnTo>
                    <a:lnTo>
                      <a:pt x="17" y="3"/>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7" name="Freeform 191"/>
              <p:cNvSpPr>
                <a:spLocks noChangeAspect="1"/>
              </p:cNvSpPr>
              <p:nvPr/>
            </p:nvSpPr>
            <p:spPr bwMode="auto">
              <a:xfrm>
                <a:off x="2348" y="2816"/>
                <a:ext cx="53" cy="12"/>
              </a:xfrm>
              <a:custGeom>
                <a:avLst/>
                <a:gdLst>
                  <a:gd name="T0" fmla="*/ 0 w 23"/>
                  <a:gd name="T1" fmla="*/ 0 h 5"/>
                  <a:gd name="T2" fmla="*/ 127 w 23"/>
                  <a:gd name="T3" fmla="*/ 24 h 5"/>
                  <a:gd name="T4" fmla="*/ 127 w 23"/>
                  <a:gd name="T5" fmla="*/ 24 h 5"/>
                  <a:gd name="T6" fmla="*/ 38 w 23"/>
                  <a:gd name="T7" fmla="*/ 17 h 5"/>
                  <a:gd name="T8" fmla="*/ 0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8" name="Rectangle 192"/>
              <p:cNvSpPr>
                <a:spLocks noChangeAspect="1" noChangeArrowheads="1"/>
              </p:cNvSpPr>
              <p:nvPr/>
            </p:nvSpPr>
            <p:spPr bwMode="auto">
              <a:xfrm>
                <a:off x="2401" y="2826"/>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9" name="Freeform 193"/>
              <p:cNvSpPr>
                <a:spLocks noChangeAspect="1"/>
              </p:cNvSpPr>
              <p:nvPr/>
            </p:nvSpPr>
            <p:spPr bwMode="auto">
              <a:xfrm>
                <a:off x="2331" y="2780"/>
                <a:ext cx="92" cy="38"/>
              </a:xfrm>
              <a:custGeom>
                <a:avLst/>
                <a:gdLst>
                  <a:gd name="T0" fmla="*/ 0 w 92"/>
                  <a:gd name="T1" fmla="*/ 0 h 38"/>
                  <a:gd name="T2" fmla="*/ 92 w 92"/>
                  <a:gd name="T3" fmla="*/ 12 h 38"/>
                  <a:gd name="T4" fmla="*/ 92 w 92"/>
                  <a:gd name="T5" fmla="*/ 38 h 38"/>
                  <a:gd name="T6" fmla="*/ 0 w 92"/>
                  <a:gd name="T7" fmla="*/ 29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0" name="Freeform 194"/>
              <p:cNvSpPr>
                <a:spLocks noChangeAspect="1"/>
              </p:cNvSpPr>
              <p:nvPr/>
            </p:nvSpPr>
            <p:spPr bwMode="auto">
              <a:xfrm>
                <a:off x="2331" y="2783"/>
                <a:ext cx="17" cy="24"/>
              </a:xfrm>
              <a:custGeom>
                <a:avLst/>
                <a:gdLst>
                  <a:gd name="T0" fmla="*/ 0 w 17"/>
                  <a:gd name="T1" fmla="*/ 21 h 23"/>
                  <a:gd name="T2" fmla="*/ 17 w 17"/>
                  <a:gd name="T3" fmla="*/ 23 h 23"/>
                  <a:gd name="T4" fmla="*/ 17 w 17"/>
                  <a:gd name="T5" fmla="*/ 4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1" name="Freeform 195"/>
              <p:cNvSpPr>
                <a:spLocks noChangeAspect="1"/>
              </p:cNvSpPr>
              <p:nvPr/>
            </p:nvSpPr>
            <p:spPr bwMode="auto">
              <a:xfrm>
                <a:off x="2348" y="2788"/>
                <a:ext cx="53"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2" name="Freeform 196"/>
              <p:cNvSpPr>
                <a:spLocks noChangeAspect="1"/>
              </p:cNvSpPr>
              <p:nvPr/>
            </p:nvSpPr>
            <p:spPr bwMode="auto">
              <a:xfrm>
                <a:off x="2331" y="2783"/>
                <a:ext cx="17" cy="5"/>
              </a:xfrm>
              <a:custGeom>
                <a:avLst/>
                <a:gdLst>
                  <a:gd name="T0" fmla="*/ 0 w 17"/>
                  <a:gd name="T1" fmla="*/ 0 h 4"/>
                  <a:gd name="T2" fmla="*/ 0 w 17"/>
                  <a:gd name="T3" fmla="*/ 0 h 4"/>
                  <a:gd name="T4" fmla="*/ 17 w 17"/>
                  <a:gd name="T5" fmla="*/ 2 h 4"/>
                  <a:gd name="T6" fmla="*/ 17 w 17"/>
                  <a:gd name="T7" fmla="*/ 4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3" name="Freeform 197"/>
              <p:cNvSpPr>
                <a:spLocks noChangeAspect="1"/>
              </p:cNvSpPr>
              <p:nvPr/>
            </p:nvSpPr>
            <p:spPr bwMode="auto">
              <a:xfrm>
                <a:off x="2348" y="2785"/>
                <a:ext cx="53" cy="12"/>
              </a:xfrm>
              <a:custGeom>
                <a:avLst/>
                <a:gdLst>
                  <a:gd name="T0" fmla="*/ 0 w 23"/>
                  <a:gd name="T1" fmla="*/ 0 h 5"/>
                  <a:gd name="T2" fmla="*/ 127 w 23"/>
                  <a:gd name="T3" fmla="*/ 24 h 5"/>
                  <a:gd name="T4" fmla="*/ 127 w 23"/>
                  <a:gd name="T5" fmla="*/ 24 h 5"/>
                  <a:gd name="T6" fmla="*/ 38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4" name="Rectangle 198"/>
              <p:cNvSpPr>
                <a:spLocks noChangeAspect="1" noChangeArrowheads="1"/>
              </p:cNvSpPr>
              <p:nvPr/>
            </p:nvSpPr>
            <p:spPr bwMode="auto">
              <a:xfrm>
                <a:off x="2401" y="2795"/>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5" name="Freeform 199"/>
              <p:cNvSpPr>
                <a:spLocks noChangeAspect="1"/>
              </p:cNvSpPr>
              <p:nvPr/>
            </p:nvSpPr>
            <p:spPr bwMode="auto">
              <a:xfrm>
                <a:off x="2331" y="2749"/>
                <a:ext cx="92" cy="41"/>
              </a:xfrm>
              <a:custGeom>
                <a:avLst/>
                <a:gdLst>
                  <a:gd name="T0" fmla="*/ 0 w 92"/>
                  <a:gd name="T1" fmla="*/ 0 h 40"/>
                  <a:gd name="T2" fmla="*/ 92 w 92"/>
                  <a:gd name="T3" fmla="*/ 11 h 40"/>
                  <a:gd name="T4" fmla="*/ 92 w 92"/>
                  <a:gd name="T5" fmla="*/ 40 h 40"/>
                  <a:gd name="T6" fmla="*/ 0 w 92"/>
                  <a:gd name="T7" fmla="*/ 28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6" name="Freeform 200"/>
              <p:cNvSpPr>
                <a:spLocks noChangeAspect="1"/>
              </p:cNvSpPr>
              <p:nvPr/>
            </p:nvSpPr>
            <p:spPr bwMode="auto">
              <a:xfrm>
                <a:off x="2331" y="2754"/>
                <a:ext cx="17" cy="22"/>
              </a:xfrm>
              <a:custGeom>
                <a:avLst/>
                <a:gdLst>
                  <a:gd name="T0" fmla="*/ 0 w 17"/>
                  <a:gd name="T1" fmla="*/ 22 h 22"/>
                  <a:gd name="T2" fmla="*/ 17 w 17"/>
                  <a:gd name="T3" fmla="*/ 22 h 22"/>
                  <a:gd name="T4" fmla="*/ 17 w 17"/>
                  <a:gd name="T5" fmla="*/ 3 h 22"/>
                  <a:gd name="T6" fmla="*/ 0 w 17"/>
                  <a:gd name="T7" fmla="*/ 0 h 22"/>
                  <a:gd name="T8" fmla="*/ 0 w 17"/>
                  <a:gd name="T9" fmla="*/ 22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7" name="Freeform 201"/>
              <p:cNvSpPr>
                <a:spLocks noChangeAspect="1"/>
              </p:cNvSpPr>
              <p:nvPr/>
            </p:nvSpPr>
            <p:spPr bwMode="auto">
              <a:xfrm>
                <a:off x="2348" y="2756"/>
                <a:ext cx="53" cy="31"/>
              </a:xfrm>
              <a:custGeom>
                <a:avLst/>
                <a:gdLst>
                  <a:gd name="T0" fmla="*/ 0 w 23"/>
                  <a:gd name="T1" fmla="*/ 42 h 13"/>
                  <a:gd name="T2" fmla="*/ 127 w 23"/>
                  <a:gd name="T3" fmla="*/ 37 h 13"/>
                  <a:gd name="T4" fmla="*/ 127 w 23"/>
                  <a:gd name="T5" fmla="*/ 16 h 13"/>
                  <a:gd name="T6" fmla="*/ 0 w 23"/>
                  <a:gd name="T7" fmla="*/ 0 h 13"/>
                  <a:gd name="T8" fmla="*/ 0 w 23"/>
                  <a:gd name="T9" fmla="*/ 4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8" name="Freeform 202"/>
              <p:cNvSpPr>
                <a:spLocks noChangeAspect="1"/>
              </p:cNvSpPr>
              <p:nvPr/>
            </p:nvSpPr>
            <p:spPr bwMode="auto">
              <a:xfrm>
                <a:off x="2331" y="2752"/>
                <a:ext cx="17" cy="5"/>
              </a:xfrm>
              <a:custGeom>
                <a:avLst/>
                <a:gdLst>
                  <a:gd name="T0" fmla="*/ 0 w 17"/>
                  <a:gd name="T1" fmla="*/ 2 h 5"/>
                  <a:gd name="T2" fmla="*/ 0 w 17"/>
                  <a:gd name="T3" fmla="*/ 0 h 5"/>
                  <a:gd name="T4" fmla="*/ 17 w 17"/>
                  <a:gd name="T5" fmla="*/ 2 h 5"/>
                  <a:gd name="T6" fmla="*/ 17 w 17"/>
                  <a:gd name="T7" fmla="*/ 5 h 5"/>
                  <a:gd name="T8" fmla="*/ 0 w 17"/>
                  <a:gd name="T9" fmla="*/ 2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9" name="Freeform 203"/>
              <p:cNvSpPr>
                <a:spLocks noChangeAspect="1"/>
              </p:cNvSpPr>
              <p:nvPr/>
            </p:nvSpPr>
            <p:spPr bwMode="auto">
              <a:xfrm>
                <a:off x="2348" y="2754"/>
                <a:ext cx="53" cy="12"/>
              </a:xfrm>
              <a:custGeom>
                <a:avLst/>
                <a:gdLst>
                  <a:gd name="T0" fmla="*/ 0 w 23"/>
                  <a:gd name="T1" fmla="*/ 0 h 5"/>
                  <a:gd name="T2" fmla="*/ 127 w 23"/>
                  <a:gd name="T3" fmla="*/ 24 h 5"/>
                  <a:gd name="T4" fmla="*/ 127 w 23"/>
                  <a:gd name="T5" fmla="*/ 24 h 5"/>
                  <a:gd name="T6" fmla="*/ 38 w 23"/>
                  <a:gd name="T7" fmla="*/ 24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0" name="Freeform 204"/>
              <p:cNvSpPr>
                <a:spLocks noChangeAspect="1"/>
              </p:cNvSpPr>
              <p:nvPr/>
            </p:nvSpPr>
            <p:spPr bwMode="auto">
              <a:xfrm>
                <a:off x="2401" y="2764"/>
                <a:ext cx="2" cy="10"/>
              </a:xfrm>
              <a:custGeom>
                <a:avLst/>
                <a:gdLst>
                  <a:gd name="T0" fmla="*/ 2 w 2"/>
                  <a:gd name="T1" fmla="*/ 7 h 9"/>
                  <a:gd name="T2" fmla="*/ 0 w 2"/>
                  <a:gd name="T3" fmla="*/ 9 h 9"/>
                  <a:gd name="T4" fmla="*/ 0 w 2"/>
                  <a:gd name="T5" fmla="*/ 0 h 9"/>
                  <a:gd name="T6" fmla="*/ 2 w 2"/>
                  <a:gd name="T7" fmla="*/ 2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7"/>
                    </a:moveTo>
                    <a:lnTo>
                      <a:pt x="0" y="9"/>
                    </a:lnTo>
                    <a:lnTo>
                      <a:pt x="0" y="0"/>
                    </a:lnTo>
                    <a:lnTo>
                      <a:pt x="2" y="2"/>
                    </a:lnTo>
                    <a:lnTo>
                      <a:pt x="2" y="7"/>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1" name="Freeform 205"/>
              <p:cNvSpPr>
                <a:spLocks noChangeAspect="1"/>
              </p:cNvSpPr>
              <p:nvPr/>
            </p:nvSpPr>
            <p:spPr bwMode="auto">
              <a:xfrm>
                <a:off x="2331" y="2720"/>
                <a:ext cx="92" cy="38"/>
              </a:xfrm>
              <a:custGeom>
                <a:avLst/>
                <a:gdLst>
                  <a:gd name="T0" fmla="*/ 0 w 92"/>
                  <a:gd name="T1" fmla="*/ 0 h 38"/>
                  <a:gd name="T2" fmla="*/ 92 w 92"/>
                  <a:gd name="T3" fmla="*/ 10 h 38"/>
                  <a:gd name="T4" fmla="*/ 92 w 92"/>
                  <a:gd name="T5" fmla="*/ 38 h 38"/>
                  <a:gd name="T6" fmla="*/ 0 w 92"/>
                  <a:gd name="T7" fmla="*/ 26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2" name="Freeform 206"/>
              <p:cNvSpPr>
                <a:spLocks noChangeAspect="1"/>
              </p:cNvSpPr>
              <p:nvPr/>
            </p:nvSpPr>
            <p:spPr bwMode="auto">
              <a:xfrm>
                <a:off x="2331" y="2725"/>
                <a:ext cx="17" cy="22"/>
              </a:xfrm>
              <a:custGeom>
                <a:avLst/>
                <a:gdLst>
                  <a:gd name="T0" fmla="*/ 0 w 17"/>
                  <a:gd name="T1" fmla="*/ 21 h 23"/>
                  <a:gd name="T2" fmla="*/ 17 w 17"/>
                  <a:gd name="T3" fmla="*/ 23 h 23"/>
                  <a:gd name="T4" fmla="*/ 17 w 17"/>
                  <a:gd name="T5" fmla="*/ 2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3" name="Freeform 207"/>
              <p:cNvSpPr>
                <a:spLocks noChangeAspect="1"/>
              </p:cNvSpPr>
              <p:nvPr/>
            </p:nvSpPr>
            <p:spPr bwMode="auto">
              <a:xfrm>
                <a:off x="2348" y="2725"/>
                <a:ext cx="53" cy="31"/>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4" name="Freeform 208"/>
              <p:cNvSpPr>
                <a:spLocks noChangeAspect="1"/>
              </p:cNvSpPr>
              <p:nvPr/>
            </p:nvSpPr>
            <p:spPr bwMode="auto">
              <a:xfrm>
                <a:off x="2331" y="2720"/>
                <a:ext cx="17" cy="5"/>
              </a:xfrm>
              <a:custGeom>
                <a:avLst/>
                <a:gdLst>
                  <a:gd name="T0" fmla="*/ 0 w 17"/>
                  <a:gd name="T1" fmla="*/ 3 h 5"/>
                  <a:gd name="T2" fmla="*/ 0 w 17"/>
                  <a:gd name="T3" fmla="*/ 0 h 5"/>
                  <a:gd name="T4" fmla="*/ 17 w 17"/>
                  <a:gd name="T5" fmla="*/ 5 h 5"/>
                  <a:gd name="T6" fmla="*/ 17 w 17"/>
                  <a:gd name="T7" fmla="*/ 5 h 5"/>
                  <a:gd name="T8" fmla="*/ 0 w 17"/>
                  <a:gd name="T9" fmla="*/ 3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3"/>
                    </a:moveTo>
                    <a:lnTo>
                      <a:pt x="0" y="0"/>
                    </a:lnTo>
                    <a:lnTo>
                      <a:pt x="17" y="5"/>
                    </a:lnTo>
                    <a:lnTo>
                      <a:pt x="0" y="3"/>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5" name="Freeform 209"/>
              <p:cNvSpPr>
                <a:spLocks noChangeAspect="1"/>
              </p:cNvSpPr>
              <p:nvPr/>
            </p:nvSpPr>
            <p:spPr bwMode="auto">
              <a:xfrm>
                <a:off x="2348" y="2725"/>
                <a:ext cx="53" cy="10"/>
              </a:xfrm>
              <a:custGeom>
                <a:avLst/>
                <a:gdLst>
                  <a:gd name="T0" fmla="*/ 0 w 23"/>
                  <a:gd name="T1" fmla="*/ 0 h 4"/>
                  <a:gd name="T2" fmla="*/ 127 w 23"/>
                  <a:gd name="T3" fmla="*/ 16 h 4"/>
                  <a:gd name="T4" fmla="*/ 127 w 23"/>
                  <a:gd name="T5" fmla="*/ 20 h 4"/>
                  <a:gd name="T6" fmla="*/ 38 w 23"/>
                  <a:gd name="T7" fmla="*/ 16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6" name="Rectangle 210"/>
              <p:cNvSpPr>
                <a:spLocks noChangeAspect="1" noChangeArrowheads="1"/>
              </p:cNvSpPr>
              <p:nvPr/>
            </p:nvSpPr>
            <p:spPr bwMode="auto">
              <a:xfrm>
                <a:off x="2401" y="2735"/>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7" name="Freeform 211"/>
              <p:cNvSpPr>
                <a:spLocks noChangeAspect="1"/>
              </p:cNvSpPr>
              <p:nvPr/>
            </p:nvSpPr>
            <p:spPr bwMode="auto">
              <a:xfrm>
                <a:off x="2426" y="2855"/>
                <a:ext cx="94" cy="36"/>
              </a:xfrm>
              <a:custGeom>
                <a:avLst/>
                <a:gdLst>
                  <a:gd name="T0" fmla="*/ 0 w 94"/>
                  <a:gd name="T1" fmla="*/ 0 h 37"/>
                  <a:gd name="T2" fmla="*/ 94 w 94"/>
                  <a:gd name="T3" fmla="*/ 9 h 37"/>
                  <a:gd name="T4" fmla="*/ 94 w 94"/>
                  <a:gd name="T5" fmla="*/ 37 h 37"/>
                  <a:gd name="T6" fmla="*/ 0 w 94"/>
                  <a:gd name="T7" fmla="*/ 25 h 37"/>
                  <a:gd name="T8" fmla="*/ 0 w 94"/>
                  <a:gd name="T9" fmla="*/ 0 h 37"/>
                  <a:gd name="T10" fmla="*/ 0 60000 65536"/>
                  <a:gd name="T11" fmla="*/ 0 60000 65536"/>
                  <a:gd name="T12" fmla="*/ 0 60000 65536"/>
                  <a:gd name="T13" fmla="*/ 0 60000 65536"/>
                  <a:gd name="T14" fmla="*/ 0 60000 65536"/>
                  <a:gd name="T15" fmla="*/ 0 w 94"/>
                  <a:gd name="T16" fmla="*/ 0 h 37"/>
                  <a:gd name="T17" fmla="*/ 94 w 94"/>
                  <a:gd name="T18" fmla="*/ 37 h 37"/>
                </a:gdLst>
                <a:ahLst/>
                <a:cxnLst>
                  <a:cxn ang="T10">
                    <a:pos x="T0" y="T1"/>
                  </a:cxn>
                  <a:cxn ang="T11">
                    <a:pos x="T2" y="T3"/>
                  </a:cxn>
                  <a:cxn ang="T12">
                    <a:pos x="T4" y="T5"/>
                  </a:cxn>
                  <a:cxn ang="T13">
                    <a:pos x="T6" y="T7"/>
                  </a:cxn>
                  <a:cxn ang="T14">
                    <a:pos x="T8" y="T9"/>
                  </a:cxn>
                </a:cxnLst>
                <a:rect l="T15" t="T16" r="T17" b="T18"/>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8" name="Freeform 212"/>
              <p:cNvSpPr>
                <a:spLocks noChangeAspect="1"/>
              </p:cNvSpPr>
              <p:nvPr/>
            </p:nvSpPr>
            <p:spPr bwMode="auto">
              <a:xfrm>
                <a:off x="2426" y="2857"/>
                <a:ext cx="20" cy="22"/>
              </a:xfrm>
              <a:custGeom>
                <a:avLst/>
                <a:gdLst>
                  <a:gd name="T0" fmla="*/ 0 w 19"/>
                  <a:gd name="T1" fmla="*/ 21 h 23"/>
                  <a:gd name="T2" fmla="*/ 19 w 19"/>
                  <a:gd name="T3" fmla="*/ 23 h 23"/>
                  <a:gd name="T4" fmla="*/ 19 w 19"/>
                  <a:gd name="T5" fmla="*/ 2 h 23"/>
                  <a:gd name="T6" fmla="*/ 0 w 19"/>
                  <a:gd name="T7" fmla="*/ 0 h 23"/>
                  <a:gd name="T8" fmla="*/ 0 w 19"/>
                  <a:gd name="T9" fmla="*/ 21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9" name="Freeform 213"/>
              <p:cNvSpPr>
                <a:spLocks noChangeAspect="1"/>
              </p:cNvSpPr>
              <p:nvPr/>
            </p:nvSpPr>
            <p:spPr bwMode="auto">
              <a:xfrm>
                <a:off x="2445" y="2857"/>
                <a:ext cx="54" cy="31"/>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0" name="Freeform 214"/>
              <p:cNvSpPr>
                <a:spLocks noChangeAspect="1"/>
              </p:cNvSpPr>
              <p:nvPr/>
            </p:nvSpPr>
            <p:spPr bwMode="auto">
              <a:xfrm>
                <a:off x="2426" y="2855"/>
                <a:ext cx="20" cy="2"/>
              </a:xfrm>
              <a:custGeom>
                <a:avLst/>
                <a:gdLst>
                  <a:gd name="T0" fmla="*/ 0 w 19"/>
                  <a:gd name="T1" fmla="*/ 2 h 4"/>
                  <a:gd name="T2" fmla="*/ 0 w 19"/>
                  <a:gd name="T3" fmla="*/ 0 h 4"/>
                  <a:gd name="T4" fmla="*/ 19 w 19"/>
                  <a:gd name="T5" fmla="*/ 4 h 4"/>
                  <a:gd name="T6" fmla="*/ 19 w 19"/>
                  <a:gd name="T7" fmla="*/ 4 h 4"/>
                  <a:gd name="T8" fmla="*/ 0 w 19"/>
                  <a:gd name="T9" fmla="*/ 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lnTo>
                      <a:pt x="0" y="0"/>
                    </a:lnTo>
                    <a:lnTo>
                      <a:pt x="19"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1" name="Freeform 215"/>
              <p:cNvSpPr>
                <a:spLocks noChangeAspect="1"/>
              </p:cNvSpPr>
              <p:nvPr/>
            </p:nvSpPr>
            <p:spPr bwMode="auto">
              <a:xfrm>
                <a:off x="2445" y="2857"/>
                <a:ext cx="54" cy="12"/>
              </a:xfrm>
              <a:custGeom>
                <a:avLst/>
                <a:gdLst>
                  <a:gd name="T0" fmla="*/ 0 w 23"/>
                  <a:gd name="T1" fmla="*/ 0 h 4"/>
                  <a:gd name="T2" fmla="*/ 127 w 23"/>
                  <a:gd name="T3" fmla="*/ 17 h 4"/>
                  <a:gd name="T4" fmla="*/ 127 w 23"/>
                  <a:gd name="T5" fmla="*/ 25 h 4"/>
                  <a:gd name="T6" fmla="*/ 33 w 23"/>
                  <a:gd name="T7" fmla="*/ 17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2" name="Freeform 216"/>
              <p:cNvSpPr>
                <a:spLocks noChangeAspect="1"/>
              </p:cNvSpPr>
              <p:nvPr/>
            </p:nvSpPr>
            <p:spPr bwMode="auto">
              <a:xfrm>
                <a:off x="2499" y="2869"/>
                <a:ext cx="1" cy="5"/>
              </a:xfrm>
              <a:custGeom>
                <a:avLst/>
                <a:gdLst>
                  <a:gd name="T0" fmla="*/ 2 w 2"/>
                  <a:gd name="T1" fmla="*/ 4 h 7"/>
                  <a:gd name="T2" fmla="*/ 0 w 2"/>
                  <a:gd name="T3" fmla="*/ 7 h 7"/>
                  <a:gd name="T4" fmla="*/ 0 w 2"/>
                  <a:gd name="T5" fmla="*/ 0 h 7"/>
                  <a:gd name="T6" fmla="*/ 2 w 2"/>
                  <a:gd name="T7" fmla="*/ 0 h 7"/>
                  <a:gd name="T8" fmla="*/ 2 w 2"/>
                  <a:gd name="T9" fmla="*/ 4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lnTo>
                      <a:pt x="0" y="7"/>
                    </a:lnTo>
                    <a:lnTo>
                      <a:pt x="0" y="0"/>
                    </a:lnTo>
                    <a:lnTo>
                      <a:pt x="2" y="0"/>
                    </a:lnTo>
                    <a:lnTo>
                      <a:pt x="2" y="4"/>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3" name="Freeform 217"/>
              <p:cNvSpPr>
                <a:spLocks noChangeAspect="1"/>
              </p:cNvSpPr>
              <p:nvPr/>
            </p:nvSpPr>
            <p:spPr bwMode="auto">
              <a:xfrm>
                <a:off x="2426" y="2824"/>
                <a:ext cx="94" cy="38"/>
              </a:xfrm>
              <a:custGeom>
                <a:avLst/>
                <a:gdLst>
                  <a:gd name="T0" fmla="*/ 0 w 94"/>
                  <a:gd name="T1" fmla="*/ 0 h 38"/>
                  <a:gd name="T2" fmla="*/ 94 w 94"/>
                  <a:gd name="T3" fmla="*/ 9 h 38"/>
                  <a:gd name="T4" fmla="*/ 94 w 94"/>
                  <a:gd name="T5" fmla="*/ 38 h 38"/>
                  <a:gd name="T6" fmla="*/ 0 w 94"/>
                  <a:gd name="T7" fmla="*/ 28 h 38"/>
                  <a:gd name="T8" fmla="*/ 0 w 94"/>
                  <a:gd name="T9" fmla="*/ 0 h 38"/>
                  <a:gd name="T10" fmla="*/ 0 60000 65536"/>
                  <a:gd name="T11" fmla="*/ 0 60000 65536"/>
                  <a:gd name="T12" fmla="*/ 0 60000 65536"/>
                  <a:gd name="T13" fmla="*/ 0 60000 65536"/>
                  <a:gd name="T14" fmla="*/ 0 60000 65536"/>
                  <a:gd name="T15" fmla="*/ 0 w 94"/>
                  <a:gd name="T16" fmla="*/ 0 h 38"/>
                  <a:gd name="T17" fmla="*/ 94 w 94"/>
                  <a:gd name="T18" fmla="*/ 38 h 38"/>
                </a:gdLst>
                <a:ahLst/>
                <a:cxnLst>
                  <a:cxn ang="T10">
                    <a:pos x="T0" y="T1"/>
                  </a:cxn>
                  <a:cxn ang="T11">
                    <a:pos x="T2" y="T3"/>
                  </a:cxn>
                  <a:cxn ang="T12">
                    <a:pos x="T4" y="T5"/>
                  </a:cxn>
                  <a:cxn ang="T13">
                    <a:pos x="T6" y="T7"/>
                  </a:cxn>
                  <a:cxn ang="T14">
                    <a:pos x="T8" y="T9"/>
                  </a:cxn>
                </a:cxnLst>
                <a:rect l="T15" t="T16" r="T17" b="T18"/>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4" name="Freeform 218"/>
              <p:cNvSpPr>
                <a:spLocks noChangeAspect="1"/>
              </p:cNvSpPr>
              <p:nvPr/>
            </p:nvSpPr>
            <p:spPr bwMode="auto">
              <a:xfrm>
                <a:off x="2426" y="2826"/>
                <a:ext cx="20" cy="24"/>
              </a:xfrm>
              <a:custGeom>
                <a:avLst/>
                <a:gdLst>
                  <a:gd name="T0" fmla="*/ 0 w 19"/>
                  <a:gd name="T1" fmla="*/ 21 h 24"/>
                  <a:gd name="T2" fmla="*/ 19 w 19"/>
                  <a:gd name="T3" fmla="*/ 24 h 24"/>
                  <a:gd name="T4" fmla="*/ 19 w 19"/>
                  <a:gd name="T5" fmla="*/ 3 h 24"/>
                  <a:gd name="T6" fmla="*/ 0 w 19"/>
                  <a:gd name="T7" fmla="*/ 0 h 24"/>
                  <a:gd name="T8" fmla="*/ 0 w 19"/>
                  <a:gd name="T9" fmla="*/ 21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5" name="Freeform 219"/>
              <p:cNvSpPr>
                <a:spLocks noChangeAspect="1"/>
              </p:cNvSpPr>
              <p:nvPr/>
            </p:nvSpPr>
            <p:spPr bwMode="auto">
              <a:xfrm>
                <a:off x="2445" y="2828"/>
                <a:ext cx="54" cy="29"/>
              </a:xfrm>
              <a:custGeom>
                <a:avLst/>
                <a:gdLst>
                  <a:gd name="T0" fmla="*/ 0 w 23"/>
                  <a:gd name="T1" fmla="*/ 48 h 13"/>
                  <a:gd name="T2" fmla="*/ 127 w 23"/>
                  <a:gd name="T3" fmla="*/ 37 h 13"/>
                  <a:gd name="T4" fmla="*/ 127 w 23"/>
                  <a:gd name="T5" fmla="*/ 21 h 13"/>
                  <a:gd name="T6" fmla="*/ 0 w 23"/>
                  <a:gd name="T7" fmla="*/ 0 h 13"/>
                  <a:gd name="T8" fmla="*/ 0 w 23"/>
                  <a:gd name="T9" fmla="*/ 48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6" name="Freeform 220"/>
              <p:cNvSpPr>
                <a:spLocks noChangeAspect="1"/>
              </p:cNvSpPr>
              <p:nvPr/>
            </p:nvSpPr>
            <p:spPr bwMode="auto">
              <a:xfrm>
                <a:off x="2426" y="2824"/>
                <a:ext cx="20" cy="5"/>
              </a:xfrm>
              <a:custGeom>
                <a:avLst/>
                <a:gdLst>
                  <a:gd name="T0" fmla="*/ 0 w 19"/>
                  <a:gd name="T1" fmla="*/ 2 h 5"/>
                  <a:gd name="T2" fmla="*/ 0 w 19"/>
                  <a:gd name="T3" fmla="*/ 0 h 5"/>
                  <a:gd name="T4" fmla="*/ 19 w 19"/>
                  <a:gd name="T5" fmla="*/ 5 h 5"/>
                  <a:gd name="T6" fmla="*/ 19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7" name="Freeform 221"/>
              <p:cNvSpPr>
                <a:spLocks noChangeAspect="1"/>
              </p:cNvSpPr>
              <p:nvPr/>
            </p:nvSpPr>
            <p:spPr bwMode="auto">
              <a:xfrm>
                <a:off x="2445" y="2828"/>
                <a:ext cx="54" cy="10"/>
              </a:xfrm>
              <a:custGeom>
                <a:avLst/>
                <a:gdLst>
                  <a:gd name="T0" fmla="*/ 0 w 23"/>
                  <a:gd name="T1" fmla="*/ 0 h 4"/>
                  <a:gd name="T2" fmla="*/ 127 w 23"/>
                  <a:gd name="T3" fmla="*/ 16 h 4"/>
                  <a:gd name="T4" fmla="*/ 127 w 23"/>
                  <a:gd name="T5" fmla="*/ 20 h 4"/>
                  <a:gd name="T6" fmla="*/ 33 w 23"/>
                  <a:gd name="T7" fmla="*/ 16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8" name="Rectangle 222"/>
              <p:cNvSpPr>
                <a:spLocks noChangeAspect="1" noChangeArrowheads="1"/>
              </p:cNvSpPr>
              <p:nvPr/>
            </p:nvSpPr>
            <p:spPr bwMode="auto">
              <a:xfrm>
                <a:off x="2499" y="2838"/>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9" name="Freeform 223"/>
              <p:cNvSpPr>
                <a:spLocks noChangeAspect="1"/>
              </p:cNvSpPr>
              <p:nvPr/>
            </p:nvSpPr>
            <p:spPr bwMode="auto">
              <a:xfrm>
                <a:off x="2426" y="2792"/>
                <a:ext cx="94" cy="38"/>
              </a:xfrm>
              <a:custGeom>
                <a:avLst/>
                <a:gdLst>
                  <a:gd name="T0" fmla="*/ 0 w 94"/>
                  <a:gd name="T1" fmla="*/ 0 h 38"/>
                  <a:gd name="T2" fmla="*/ 94 w 94"/>
                  <a:gd name="T3" fmla="*/ 10 h 38"/>
                  <a:gd name="T4" fmla="*/ 94 w 94"/>
                  <a:gd name="T5" fmla="*/ 38 h 38"/>
                  <a:gd name="T6" fmla="*/ 0 w 94"/>
                  <a:gd name="T7" fmla="*/ 28 h 38"/>
                  <a:gd name="T8" fmla="*/ 0 w 94"/>
                  <a:gd name="T9" fmla="*/ 0 h 38"/>
                  <a:gd name="T10" fmla="*/ 0 60000 65536"/>
                  <a:gd name="T11" fmla="*/ 0 60000 65536"/>
                  <a:gd name="T12" fmla="*/ 0 60000 65536"/>
                  <a:gd name="T13" fmla="*/ 0 60000 65536"/>
                  <a:gd name="T14" fmla="*/ 0 60000 65536"/>
                  <a:gd name="T15" fmla="*/ 0 w 94"/>
                  <a:gd name="T16" fmla="*/ 0 h 38"/>
                  <a:gd name="T17" fmla="*/ 94 w 94"/>
                  <a:gd name="T18" fmla="*/ 38 h 38"/>
                </a:gdLst>
                <a:ahLst/>
                <a:cxnLst>
                  <a:cxn ang="T10">
                    <a:pos x="T0" y="T1"/>
                  </a:cxn>
                  <a:cxn ang="T11">
                    <a:pos x="T2" y="T3"/>
                  </a:cxn>
                  <a:cxn ang="T12">
                    <a:pos x="T4" y="T5"/>
                  </a:cxn>
                  <a:cxn ang="T13">
                    <a:pos x="T6" y="T7"/>
                  </a:cxn>
                  <a:cxn ang="T14">
                    <a:pos x="T8" y="T9"/>
                  </a:cxn>
                </a:cxnLst>
                <a:rect l="T15" t="T16" r="T17" b="T18"/>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0" name="Freeform 224"/>
              <p:cNvSpPr>
                <a:spLocks noChangeAspect="1"/>
              </p:cNvSpPr>
              <p:nvPr/>
            </p:nvSpPr>
            <p:spPr bwMode="auto">
              <a:xfrm>
                <a:off x="2426" y="2795"/>
                <a:ext cx="20" cy="24"/>
              </a:xfrm>
              <a:custGeom>
                <a:avLst/>
                <a:gdLst>
                  <a:gd name="T0" fmla="*/ 0 w 19"/>
                  <a:gd name="T1" fmla="*/ 22 h 24"/>
                  <a:gd name="T2" fmla="*/ 19 w 19"/>
                  <a:gd name="T3" fmla="*/ 24 h 24"/>
                  <a:gd name="T4" fmla="*/ 19 w 19"/>
                  <a:gd name="T5" fmla="*/ 5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1" name="Freeform 225"/>
              <p:cNvSpPr>
                <a:spLocks noChangeAspect="1"/>
              </p:cNvSpPr>
              <p:nvPr/>
            </p:nvSpPr>
            <p:spPr bwMode="auto">
              <a:xfrm>
                <a:off x="2445" y="2800"/>
                <a:ext cx="54"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2" name="Freeform 226"/>
              <p:cNvSpPr>
                <a:spLocks noChangeAspect="1"/>
              </p:cNvSpPr>
              <p:nvPr/>
            </p:nvSpPr>
            <p:spPr bwMode="auto">
              <a:xfrm>
                <a:off x="2426" y="2795"/>
                <a:ext cx="20" cy="5"/>
              </a:xfrm>
              <a:custGeom>
                <a:avLst/>
                <a:gdLst>
                  <a:gd name="T0" fmla="*/ 0 w 19"/>
                  <a:gd name="T1" fmla="*/ 0 h 5"/>
                  <a:gd name="T2" fmla="*/ 0 w 19"/>
                  <a:gd name="T3" fmla="*/ 0 h 5"/>
                  <a:gd name="T4" fmla="*/ 19 w 19"/>
                  <a:gd name="T5" fmla="*/ 3 h 5"/>
                  <a:gd name="T6" fmla="*/ 19 w 19"/>
                  <a:gd name="T7" fmla="*/ 5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3" name="Freeform 227"/>
              <p:cNvSpPr>
                <a:spLocks noChangeAspect="1"/>
              </p:cNvSpPr>
              <p:nvPr/>
            </p:nvSpPr>
            <p:spPr bwMode="auto">
              <a:xfrm>
                <a:off x="2445" y="2797"/>
                <a:ext cx="54" cy="12"/>
              </a:xfrm>
              <a:custGeom>
                <a:avLst/>
                <a:gdLst>
                  <a:gd name="T0" fmla="*/ 0 w 23"/>
                  <a:gd name="T1" fmla="*/ 0 h 5"/>
                  <a:gd name="T2" fmla="*/ 127 w 23"/>
                  <a:gd name="T3" fmla="*/ 24 h 5"/>
                  <a:gd name="T4" fmla="*/ 127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4" name="Rectangle 228"/>
              <p:cNvSpPr>
                <a:spLocks noChangeAspect="1" noChangeArrowheads="1"/>
              </p:cNvSpPr>
              <p:nvPr/>
            </p:nvSpPr>
            <p:spPr bwMode="auto">
              <a:xfrm>
                <a:off x="2499" y="280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5" name="Freeform 229"/>
              <p:cNvSpPr>
                <a:spLocks noChangeAspect="1"/>
              </p:cNvSpPr>
              <p:nvPr/>
            </p:nvSpPr>
            <p:spPr bwMode="auto">
              <a:xfrm>
                <a:off x="2426" y="2761"/>
                <a:ext cx="94" cy="41"/>
              </a:xfrm>
              <a:custGeom>
                <a:avLst/>
                <a:gdLst>
                  <a:gd name="T0" fmla="*/ 0 w 94"/>
                  <a:gd name="T1" fmla="*/ 0 h 41"/>
                  <a:gd name="T2" fmla="*/ 94 w 94"/>
                  <a:gd name="T3" fmla="*/ 12 h 41"/>
                  <a:gd name="T4" fmla="*/ 94 w 94"/>
                  <a:gd name="T5" fmla="*/ 41 h 41"/>
                  <a:gd name="T6" fmla="*/ 0 w 94"/>
                  <a:gd name="T7" fmla="*/ 29 h 41"/>
                  <a:gd name="T8" fmla="*/ 0 w 94"/>
                  <a:gd name="T9" fmla="*/ 0 h 41"/>
                  <a:gd name="T10" fmla="*/ 0 60000 65536"/>
                  <a:gd name="T11" fmla="*/ 0 60000 65536"/>
                  <a:gd name="T12" fmla="*/ 0 60000 65536"/>
                  <a:gd name="T13" fmla="*/ 0 60000 65536"/>
                  <a:gd name="T14" fmla="*/ 0 60000 65536"/>
                  <a:gd name="T15" fmla="*/ 0 w 94"/>
                  <a:gd name="T16" fmla="*/ 0 h 41"/>
                  <a:gd name="T17" fmla="*/ 94 w 94"/>
                  <a:gd name="T18" fmla="*/ 41 h 41"/>
                </a:gdLst>
                <a:ahLst/>
                <a:cxnLst>
                  <a:cxn ang="T10">
                    <a:pos x="T0" y="T1"/>
                  </a:cxn>
                  <a:cxn ang="T11">
                    <a:pos x="T2" y="T3"/>
                  </a:cxn>
                  <a:cxn ang="T12">
                    <a:pos x="T4" y="T5"/>
                  </a:cxn>
                  <a:cxn ang="T13">
                    <a:pos x="T6" y="T7"/>
                  </a:cxn>
                  <a:cxn ang="T14">
                    <a:pos x="T8" y="T9"/>
                  </a:cxn>
                </a:cxnLst>
                <a:rect l="T15" t="T16" r="T17" b="T18"/>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6" name="Freeform 230"/>
              <p:cNvSpPr>
                <a:spLocks noChangeAspect="1"/>
              </p:cNvSpPr>
              <p:nvPr/>
            </p:nvSpPr>
            <p:spPr bwMode="auto">
              <a:xfrm>
                <a:off x="2426" y="2766"/>
                <a:ext cx="20" cy="22"/>
              </a:xfrm>
              <a:custGeom>
                <a:avLst/>
                <a:gdLst>
                  <a:gd name="T0" fmla="*/ 0 w 19"/>
                  <a:gd name="T1" fmla="*/ 21 h 21"/>
                  <a:gd name="T2" fmla="*/ 19 w 19"/>
                  <a:gd name="T3" fmla="*/ 21 h 21"/>
                  <a:gd name="T4" fmla="*/ 19 w 19"/>
                  <a:gd name="T5" fmla="*/ 2 h 21"/>
                  <a:gd name="T6" fmla="*/ 0 w 19"/>
                  <a:gd name="T7" fmla="*/ 0 h 21"/>
                  <a:gd name="T8" fmla="*/ 0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7" name="Freeform 231"/>
              <p:cNvSpPr>
                <a:spLocks noChangeAspect="1"/>
              </p:cNvSpPr>
              <p:nvPr/>
            </p:nvSpPr>
            <p:spPr bwMode="auto">
              <a:xfrm>
                <a:off x="2445" y="2768"/>
                <a:ext cx="54"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8" name="Freeform 232"/>
              <p:cNvSpPr>
                <a:spLocks noChangeAspect="1"/>
              </p:cNvSpPr>
              <p:nvPr/>
            </p:nvSpPr>
            <p:spPr bwMode="auto">
              <a:xfrm>
                <a:off x="2426" y="2764"/>
                <a:ext cx="20" cy="5"/>
              </a:xfrm>
              <a:custGeom>
                <a:avLst/>
                <a:gdLst>
                  <a:gd name="T0" fmla="*/ 0 w 19"/>
                  <a:gd name="T1" fmla="*/ 2 h 4"/>
                  <a:gd name="T2" fmla="*/ 0 w 19"/>
                  <a:gd name="T3" fmla="*/ 0 h 4"/>
                  <a:gd name="T4" fmla="*/ 19 w 19"/>
                  <a:gd name="T5" fmla="*/ 2 h 4"/>
                  <a:gd name="T6" fmla="*/ 19 w 19"/>
                  <a:gd name="T7" fmla="*/ 4 h 4"/>
                  <a:gd name="T8" fmla="*/ 0 w 19"/>
                  <a:gd name="T9" fmla="*/ 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9" name="Freeform 233"/>
              <p:cNvSpPr>
                <a:spLocks noChangeAspect="1"/>
              </p:cNvSpPr>
              <p:nvPr/>
            </p:nvSpPr>
            <p:spPr bwMode="auto">
              <a:xfrm>
                <a:off x="2445" y="2766"/>
                <a:ext cx="54" cy="12"/>
              </a:xfrm>
              <a:custGeom>
                <a:avLst/>
                <a:gdLst>
                  <a:gd name="T0" fmla="*/ 0 w 23"/>
                  <a:gd name="T1" fmla="*/ 0 h 5"/>
                  <a:gd name="T2" fmla="*/ 127 w 23"/>
                  <a:gd name="T3" fmla="*/ 24 h 5"/>
                  <a:gd name="T4" fmla="*/ 127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0" name="Rectangle 234"/>
              <p:cNvSpPr>
                <a:spLocks noChangeAspect="1" noChangeArrowheads="1"/>
              </p:cNvSpPr>
              <p:nvPr/>
            </p:nvSpPr>
            <p:spPr bwMode="auto">
              <a:xfrm>
                <a:off x="2499" y="2776"/>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1" name="Freeform 235"/>
              <p:cNvSpPr>
                <a:spLocks noChangeAspect="1"/>
              </p:cNvSpPr>
              <p:nvPr/>
            </p:nvSpPr>
            <p:spPr bwMode="auto">
              <a:xfrm>
                <a:off x="2426" y="2730"/>
                <a:ext cx="94" cy="41"/>
              </a:xfrm>
              <a:custGeom>
                <a:avLst/>
                <a:gdLst>
                  <a:gd name="T0" fmla="*/ 0 w 94"/>
                  <a:gd name="T1" fmla="*/ 0 h 40"/>
                  <a:gd name="T2" fmla="*/ 94 w 94"/>
                  <a:gd name="T3" fmla="*/ 11 h 40"/>
                  <a:gd name="T4" fmla="*/ 94 w 94"/>
                  <a:gd name="T5" fmla="*/ 40 h 40"/>
                  <a:gd name="T6" fmla="*/ 0 w 94"/>
                  <a:gd name="T7" fmla="*/ 28 h 40"/>
                  <a:gd name="T8" fmla="*/ 0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2" name="Freeform 236"/>
              <p:cNvSpPr>
                <a:spLocks noChangeAspect="1"/>
              </p:cNvSpPr>
              <p:nvPr/>
            </p:nvSpPr>
            <p:spPr bwMode="auto">
              <a:xfrm>
                <a:off x="2426" y="2735"/>
                <a:ext cx="20" cy="24"/>
              </a:xfrm>
              <a:custGeom>
                <a:avLst/>
                <a:gdLst>
                  <a:gd name="T0" fmla="*/ 0 w 19"/>
                  <a:gd name="T1" fmla="*/ 22 h 24"/>
                  <a:gd name="T2" fmla="*/ 19 w 19"/>
                  <a:gd name="T3" fmla="*/ 24 h 24"/>
                  <a:gd name="T4" fmla="*/ 16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3" name="Freeform 237"/>
              <p:cNvSpPr>
                <a:spLocks noChangeAspect="1"/>
              </p:cNvSpPr>
              <p:nvPr/>
            </p:nvSpPr>
            <p:spPr bwMode="auto">
              <a:xfrm>
                <a:off x="2442" y="2737"/>
                <a:ext cx="58" cy="31"/>
              </a:xfrm>
              <a:custGeom>
                <a:avLst/>
                <a:gdLst>
                  <a:gd name="T0" fmla="*/ 5 w 24"/>
                  <a:gd name="T1" fmla="*/ 48 h 13"/>
                  <a:gd name="T2" fmla="*/ 135 w 24"/>
                  <a:gd name="T3" fmla="*/ 37 h 13"/>
                  <a:gd name="T4" fmla="*/ 135 w 24"/>
                  <a:gd name="T5" fmla="*/ 21 h 13"/>
                  <a:gd name="T6" fmla="*/ 0 w 24"/>
                  <a:gd name="T7" fmla="*/ 0 h 13"/>
                  <a:gd name="T8" fmla="*/ 5 w 24"/>
                  <a:gd name="T9" fmla="*/ 48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4" name="Freeform 238"/>
              <p:cNvSpPr>
                <a:spLocks noChangeAspect="1"/>
              </p:cNvSpPr>
              <p:nvPr/>
            </p:nvSpPr>
            <p:spPr bwMode="auto">
              <a:xfrm>
                <a:off x="2426" y="2732"/>
                <a:ext cx="20" cy="5"/>
              </a:xfrm>
              <a:custGeom>
                <a:avLst/>
                <a:gdLst>
                  <a:gd name="T0" fmla="*/ 0 w 19"/>
                  <a:gd name="T1" fmla="*/ 2 h 5"/>
                  <a:gd name="T2" fmla="*/ 0 w 19"/>
                  <a:gd name="T3" fmla="*/ 0 h 5"/>
                  <a:gd name="T4" fmla="*/ 19 w 19"/>
                  <a:gd name="T5" fmla="*/ 5 h 5"/>
                  <a:gd name="T6" fmla="*/ 16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5" name="Freeform 239"/>
              <p:cNvSpPr>
                <a:spLocks noChangeAspect="1"/>
              </p:cNvSpPr>
              <p:nvPr/>
            </p:nvSpPr>
            <p:spPr bwMode="auto">
              <a:xfrm>
                <a:off x="2442" y="2737"/>
                <a:ext cx="58" cy="10"/>
              </a:xfrm>
              <a:custGeom>
                <a:avLst/>
                <a:gdLst>
                  <a:gd name="T0" fmla="*/ 5 w 24"/>
                  <a:gd name="T1" fmla="*/ 0 h 4"/>
                  <a:gd name="T2" fmla="*/ 135 w 24"/>
                  <a:gd name="T3" fmla="*/ 16 h 4"/>
                  <a:gd name="T4" fmla="*/ 135 w 24"/>
                  <a:gd name="T5" fmla="*/ 20 h 4"/>
                  <a:gd name="T6" fmla="*/ 40 w 24"/>
                  <a:gd name="T7" fmla="*/ 16 h 4"/>
                  <a:gd name="T8" fmla="*/ 0 w 24"/>
                  <a:gd name="T9" fmla="*/ 0 h 4"/>
                  <a:gd name="T10" fmla="*/ 5 w 24"/>
                  <a:gd name="T11" fmla="*/ 0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6" name="Freeform 240"/>
              <p:cNvSpPr>
                <a:spLocks noChangeAspect="1"/>
              </p:cNvSpPr>
              <p:nvPr/>
            </p:nvSpPr>
            <p:spPr bwMode="auto">
              <a:xfrm>
                <a:off x="2499" y="2747"/>
                <a:ext cx="1"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49" name="Group 114"/>
            <p:cNvGrpSpPr>
              <a:grpSpLocks noChangeAspect="1"/>
            </p:cNvGrpSpPr>
            <p:nvPr/>
          </p:nvGrpSpPr>
          <p:grpSpPr bwMode="auto">
            <a:xfrm>
              <a:off x="3330575" y="3030538"/>
              <a:ext cx="838200" cy="180975"/>
              <a:chOff x="2208" y="2634"/>
              <a:chExt cx="608" cy="276"/>
            </a:xfrm>
          </p:grpSpPr>
          <p:sp>
            <p:nvSpPr>
              <p:cNvPr id="765" name="Freeform 115"/>
              <p:cNvSpPr>
                <a:spLocks noChangeAspect="1"/>
              </p:cNvSpPr>
              <p:nvPr/>
            </p:nvSpPr>
            <p:spPr bwMode="auto">
              <a:xfrm>
                <a:off x="2634" y="2668"/>
                <a:ext cx="182" cy="235"/>
              </a:xfrm>
              <a:custGeom>
                <a:avLst/>
                <a:gdLst>
                  <a:gd name="T0" fmla="*/ 430 w 77"/>
                  <a:gd name="T1" fmla="*/ 0 h 99"/>
                  <a:gd name="T2" fmla="*/ 430 w 77"/>
                  <a:gd name="T3" fmla="*/ 262 h 99"/>
                  <a:gd name="T4" fmla="*/ 425 w 77"/>
                  <a:gd name="T5" fmla="*/ 291 h 99"/>
                  <a:gd name="T6" fmla="*/ 402 w 77"/>
                  <a:gd name="T7" fmla="*/ 307 h 99"/>
                  <a:gd name="T8" fmla="*/ 0 w 77"/>
                  <a:gd name="T9" fmla="*/ 553 h 99"/>
                  <a:gd name="T10" fmla="*/ 0 w 77"/>
                  <a:gd name="T11" fmla="*/ 196 h 99"/>
                  <a:gd name="T12" fmla="*/ 430 w 77"/>
                  <a:gd name="T13" fmla="*/ 0 h 99"/>
                  <a:gd name="T14" fmla="*/ 0 60000 65536"/>
                  <a:gd name="T15" fmla="*/ 0 60000 65536"/>
                  <a:gd name="T16" fmla="*/ 0 60000 65536"/>
                  <a:gd name="T17" fmla="*/ 0 60000 65536"/>
                  <a:gd name="T18" fmla="*/ 0 60000 65536"/>
                  <a:gd name="T19" fmla="*/ 0 60000 65536"/>
                  <a:gd name="T20" fmla="*/ 0 60000 65536"/>
                  <a:gd name="T21" fmla="*/ 0 w 77"/>
                  <a:gd name="T22" fmla="*/ 0 h 99"/>
                  <a:gd name="T23" fmla="*/ 77 w 77"/>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6" name="Freeform 116"/>
              <p:cNvSpPr>
                <a:spLocks noChangeAspect="1"/>
              </p:cNvSpPr>
              <p:nvPr/>
            </p:nvSpPr>
            <p:spPr bwMode="auto">
              <a:xfrm>
                <a:off x="2234" y="2634"/>
                <a:ext cx="578" cy="119"/>
              </a:xfrm>
              <a:custGeom>
                <a:avLst/>
                <a:gdLst>
                  <a:gd name="T0" fmla="*/ 0 w 579"/>
                  <a:gd name="T1" fmla="*/ 73 h 118"/>
                  <a:gd name="T2" fmla="*/ 196 w 579"/>
                  <a:gd name="T3" fmla="*/ 0 h 118"/>
                  <a:gd name="T4" fmla="*/ 579 w 579"/>
                  <a:gd name="T5" fmla="*/ 30 h 118"/>
                  <a:gd name="T6" fmla="*/ 393 w 579"/>
                  <a:gd name="T7" fmla="*/ 118 h 118"/>
                  <a:gd name="T8" fmla="*/ 0 w 579"/>
                  <a:gd name="T9" fmla="*/ 73 h 118"/>
                  <a:gd name="T10" fmla="*/ 0 60000 65536"/>
                  <a:gd name="T11" fmla="*/ 0 60000 65536"/>
                  <a:gd name="T12" fmla="*/ 0 60000 65536"/>
                  <a:gd name="T13" fmla="*/ 0 60000 65536"/>
                  <a:gd name="T14" fmla="*/ 0 60000 65536"/>
                  <a:gd name="T15" fmla="*/ 0 w 579"/>
                  <a:gd name="T16" fmla="*/ 0 h 118"/>
                  <a:gd name="T17" fmla="*/ 579 w 579"/>
                  <a:gd name="T18" fmla="*/ 118 h 118"/>
                </a:gdLst>
                <a:ahLst/>
                <a:cxnLst>
                  <a:cxn ang="T10">
                    <a:pos x="T0" y="T1"/>
                  </a:cxn>
                  <a:cxn ang="T11">
                    <a:pos x="T2" y="T3"/>
                  </a:cxn>
                  <a:cxn ang="T12">
                    <a:pos x="T4" y="T5"/>
                  </a:cxn>
                  <a:cxn ang="T13">
                    <a:pos x="T6" y="T7"/>
                  </a:cxn>
                  <a:cxn ang="T14">
                    <a:pos x="T8" y="T9"/>
                  </a:cxn>
                </a:cxnLst>
                <a:rect l="T15" t="T16" r="T17" b="T18"/>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7" name="Freeform 117"/>
              <p:cNvSpPr>
                <a:spLocks noChangeAspect="1"/>
              </p:cNvSpPr>
              <p:nvPr/>
            </p:nvSpPr>
            <p:spPr bwMode="auto">
              <a:xfrm>
                <a:off x="2623" y="2663"/>
                <a:ext cx="193" cy="97"/>
              </a:xfrm>
              <a:custGeom>
                <a:avLst/>
                <a:gdLst>
                  <a:gd name="T0" fmla="*/ 459 w 82"/>
                  <a:gd name="T1" fmla="*/ 12 h 40"/>
                  <a:gd name="T2" fmla="*/ 454 w 82"/>
                  <a:gd name="T3" fmla="*/ 0 h 40"/>
                  <a:gd name="T4" fmla="*/ 0 w 82"/>
                  <a:gd name="T5" fmla="*/ 209 h 40"/>
                  <a:gd name="T6" fmla="*/ 5 w 82"/>
                  <a:gd name="T7" fmla="*/ 226 h 40"/>
                  <a:gd name="T8" fmla="*/ 459 w 82"/>
                  <a:gd name="T9" fmla="*/ 12 h 40"/>
                  <a:gd name="T10" fmla="*/ 0 60000 65536"/>
                  <a:gd name="T11" fmla="*/ 0 60000 65536"/>
                  <a:gd name="T12" fmla="*/ 0 60000 65536"/>
                  <a:gd name="T13" fmla="*/ 0 60000 65536"/>
                  <a:gd name="T14" fmla="*/ 0 60000 65536"/>
                  <a:gd name="T15" fmla="*/ 0 w 82"/>
                  <a:gd name="T16" fmla="*/ 0 h 40"/>
                  <a:gd name="T17" fmla="*/ 82 w 82"/>
                  <a:gd name="T18" fmla="*/ 40 h 40"/>
                </a:gdLst>
                <a:ahLst/>
                <a:cxnLst>
                  <a:cxn ang="T10">
                    <a:pos x="T0" y="T1"/>
                  </a:cxn>
                  <a:cxn ang="T11">
                    <a:pos x="T2" y="T3"/>
                  </a:cxn>
                  <a:cxn ang="T12">
                    <a:pos x="T4" y="T5"/>
                  </a:cxn>
                  <a:cxn ang="T13">
                    <a:pos x="T6" y="T7"/>
                  </a:cxn>
                  <a:cxn ang="T14">
                    <a:pos x="T8" y="T9"/>
                  </a:cxn>
                </a:cxnLst>
                <a:rect l="T15" t="T16" r="T17" b="T18"/>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8" name="Freeform 118"/>
              <p:cNvSpPr>
                <a:spLocks noChangeAspect="1"/>
              </p:cNvSpPr>
              <p:nvPr/>
            </p:nvSpPr>
            <p:spPr bwMode="auto">
              <a:xfrm>
                <a:off x="2208" y="2699"/>
                <a:ext cx="449" cy="211"/>
              </a:xfrm>
              <a:custGeom>
                <a:avLst/>
                <a:gdLst>
                  <a:gd name="T0" fmla="*/ 1061 w 190"/>
                  <a:gd name="T1" fmla="*/ 479 h 89"/>
                  <a:gd name="T2" fmla="*/ 1045 w 190"/>
                  <a:gd name="T3" fmla="*/ 496 h 89"/>
                  <a:gd name="T4" fmla="*/ 17 w 190"/>
                  <a:gd name="T5" fmla="*/ 368 h 89"/>
                  <a:gd name="T6" fmla="*/ 5 w 190"/>
                  <a:gd name="T7" fmla="*/ 352 h 89"/>
                  <a:gd name="T8" fmla="*/ 0 w 190"/>
                  <a:gd name="T9" fmla="*/ 17 h 89"/>
                  <a:gd name="T10" fmla="*/ 17 w 190"/>
                  <a:gd name="T11" fmla="*/ 0 h 89"/>
                  <a:gd name="T12" fmla="*/ 1049 w 190"/>
                  <a:gd name="T13" fmla="*/ 118 h 89"/>
                  <a:gd name="T14" fmla="*/ 1061 w 190"/>
                  <a:gd name="T15" fmla="*/ 134 h 89"/>
                  <a:gd name="T16" fmla="*/ 1061 w 190"/>
                  <a:gd name="T17" fmla="*/ 47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89"/>
                  <a:gd name="T29" fmla="*/ 190 w 19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9" name="Freeform 119"/>
              <p:cNvSpPr>
                <a:spLocks noChangeAspect="1"/>
              </p:cNvSpPr>
              <p:nvPr/>
            </p:nvSpPr>
            <p:spPr bwMode="auto">
              <a:xfrm>
                <a:off x="2208" y="2702"/>
                <a:ext cx="447" cy="208"/>
              </a:xfrm>
              <a:custGeom>
                <a:avLst/>
                <a:gdLst>
                  <a:gd name="T0" fmla="*/ 1057 w 189"/>
                  <a:gd name="T1" fmla="*/ 480 h 88"/>
                  <a:gd name="T2" fmla="*/ 1041 w 189"/>
                  <a:gd name="T3" fmla="*/ 492 h 88"/>
                  <a:gd name="T4" fmla="*/ 12 w 189"/>
                  <a:gd name="T5" fmla="*/ 369 h 88"/>
                  <a:gd name="T6" fmla="*/ 0 w 189"/>
                  <a:gd name="T7" fmla="*/ 357 h 88"/>
                  <a:gd name="T8" fmla="*/ 0 w 189"/>
                  <a:gd name="T9" fmla="*/ 12 h 88"/>
                  <a:gd name="T10" fmla="*/ 12 w 189"/>
                  <a:gd name="T11" fmla="*/ 0 h 88"/>
                  <a:gd name="T12" fmla="*/ 1041 w 189"/>
                  <a:gd name="T13" fmla="*/ 118 h 88"/>
                  <a:gd name="T14" fmla="*/ 1057 w 189"/>
                  <a:gd name="T15" fmla="*/ 135 h 88"/>
                  <a:gd name="T16" fmla="*/ 1057 w 189"/>
                  <a:gd name="T17" fmla="*/ 48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88"/>
                  <a:gd name="T29" fmla="*/ 189 w 189"/>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0" name="Freeform 120"/>
              <p:cNvSpPr>
                <a:spLocks noChangeAspect="1"/>
              </p:cNvSpPr>
              <p:nvPr/>
            </p:nvSpPr>
            <p:spPr bwMode="auto">
              <a:xfrm>
                <a:off x="2232" y="2704"/>
                <a:ext cx="387" cy="201"/>
              </a:xfrm>
              <a:custGeom>
                <a:avLst/>
                <a:gdLst>
                  <a:gd name="T0" fmla="*/ 0 w 387"/>
                  <a:gd name="T1" fmla="*/ 156 h 200"/>
                  <a:gd name="T2" fmla="*/ 0 w 387"/>
                  <a:gd name="T3" fmla="*/ 0 h 200"/>
                  <a:gd name="T4" fmla="*/ 387 w 387"/>
                  <a:gd name="T5" fmla="*/ 45 h 200"/>
                  <a:gd name="T6" fmla="*/ 387 w 387"/>
                  <a:gd name="T7" fmla="*/ 200 h 200"/>
                  <a:gd name="T8" fmla="*/ 0 w 387"/>
                  <a:gd name="T9" fmla="*/ 156 h 200"/>
                  <a:gd name="T10" fmla="*/ 0 60000 65536"/>
                  <a:gd name="T11" fmla="*/ 0 60000 65536"/>
                  <a:gd name="T12" fmla="*/ 0 60000 65536"/>
                  <a:gd name="T13" fmla="*/ 0 60000 65536"/>
                  <a:gd name="T14" fmla="*/ 0 60000 65536"/>
                  <a:gd name="T15" fmla="*/ 0 w 387"/>
                  <a:gd name="T16" fmla="*/ 0 h 200"/>
                  <a:gd name="T17" fmla="*/ 387 w 387"/>
                  <a:gd name="T18" fmla="*/ 200 h 200"/>
                </a:gdLst>
                <a:ahLst/>
                <a:cxnLst>
                  <a:cxn ang="T10">
                    <a:pos x="T0" y="T1"/>
                  </a:cxn>
                  <a:cxn ang="T11">
                    <a:pos x="T2" y="T3"/>
                  </a:cxn>
                  <a:cxn ang="T12">
                    <a:pos x="T4" y="T5"/>
                  </a:cxn>
                  <a:cxn ang="T13">
                    <a:pos x="T6" y="T7"/>
                  </a:cxn>
                  <a:cxn ang="T14">
                    <a:pos x="T8" y="T9"/>
                  </a:cxn>
                </a:cxnLst>
                <a:rect l="T15" t="T16" r="T17" b="T18"/>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1" name="Freeform 121"/>
              <p:cNvSpPr>
                <a:spLocks noChangeAspect="1"/>
              </p:cNvSpPr>
              <p:nvPr/>
            </p:nvSpPr>
            <p:spPr bwMode="auto">
              <a:xfrm>
                <a:off x="2524" y="2864"/>
                <a:ext cx="91" cy="39"/>
              </a:xfrm>
              <a:custGeom>
                <a:avLst/>
                <a:gdLst>
                  <a:gd name="T0" fmla="*/ 0 w 92"/>
                  <a:gd name="T1" fmla="*/ 0 h 40"/>
                  <a:gd name="T2" fmla="*/ 92 w 92"/>
                  <a:gd name="T3" fmla="*/ 12 h 40"/>
                  <a:gd name="T4" fmla="*/ 92 w 92"/>
                  <a:gd name="T5" fmla="*/ 40 h 40"/>
                  <a:gd name="T6" fmla="*/ 0 w 92"/>
                  <a:gd name="T7" fmla="*/ 28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2" name="Freeform 122"/>
              <p:cNvSpPr>
                <a:spLocks noChangeAspect="1"/>
              </p:cNvSpPr>
              <p:nvPr/>
            </p:nvSpPr>
            <p:spPr bwMode="auto">
              <a:xfrm>
                <a:off x="2524" y="2869"/>
                <a:ext cx="15" cy="19"/>
              </a:xfrm>
              <a:custGeom>
                <a:avLst/>
                <a:gdLst>
                  <a:gd name="T0" fmla="*/ 0 w 16"/>
                  <a:gd name="T1" fmla="*/ 21 h 21"/>
                  <a:gd name="T2" fmla="*/ 16 w 16"/>
                  <a:gd name="T3" fmla="*/ 21 h 21"/>
                  <a:gd name="T4" fmla="*/ 16 w 16"/>
                  <a:gd name="T5" fmla="*/ 2 h 21"/>
                  <a:gd name="T6" fmla="*/ 0 w 16"/>
                  <a:gd name="T7" fmla="*/ 0 h 21"/>
                  <a:gd name="T8" fmla="*/ 0 w 16"/>
                  <a:gd name="T9" fmla="*/ 2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3" name="Freeform 123"/>
              <p:cNvSpPr>
                <a:spLocks noChangeAspect="1"/>
              </p:cNvSpPr>
              <p:nvPr/>
            </p:nvSpPr>
            <p:spPr bwMode="auto">
              <a:xfrm>
                <a:off x="2538" y="2869"/>
                <a:ext cx="58" cy="31"/>
              </a:xfrm>
              <a:custGeom>
                <a:avLst/>
                <a:gdLst>
                  <a:gd name="T0" fmla="*/ 0 w 24"/>
                  <a:gd name="T1" fmla="*/ 45 h 13"/>
                  <a:gd name="T2" fmla="*/ 135 w 24"/>
                  <a:gd name="T3" fmla="*/ 33 h 13"/>
                  <a:gd name="T4" fmla="*/ 135 w 24"/>
                  <a:gd name="T5" fmla="*/ 17 h 13"/>
                  <a:gd name="T6" fmla="*/ 0 w 24"/>
                  <a:gd name="T7" fmla="*/ 0 h 13"/>
                  <a:gd name="T8" fmla="*/ 0 w 24"/>
                  <a:gd name="T9" fmla="*/ 45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4" name="Freeform 124"/>
              <p:cNvSpPr>
                <a:spLocks noChangeAspect="1"/>
              </p:cNvSpPr>
              <p:nvPr/>
            </p:nvSpPr>
            <p:spPr bwMode="auto">
              <a:xfrm>
                <a:off x="2524" y="2864"/>
                <a:ext cx="15" cy="5"/>
              </a:xfrm>
              <a:custGeom>
                <a:avLst/>
                <a:gdLst>
                  <a:gd name="T0" fmla="*/ 0 w 16"/>
                  <a:gd name="T1" fmla="*/ 3 h 5"/>
                  <a:gd name="T2" fmla="*/ 0 w 16"/>
                  <a:gd name="T3" fmla="*/ 0 h 5"/>
                  <a:gd name="T4" fmla="*/ 16 w 16"/>
                  <a:gd name="T5" fmla="*/ 3 h 5"/>
                  <a:gd name="T6" fmla="*/ 16 w 16"/>
                  <a:gd name="T7" fmla="*/ 5 h 5"/>
                  <a:gd name="T8" fmla="*/ 0 w 16"/>
                  <a:gd name="T9" fmla="*/ 3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5" name="Freeform 125"/>
              <p:cNvSpPr>
                <a:spLocks noChangeAspect="1"/>
              </p:cNvSpPr>
              <p:nvPr/>
            </p:nvSpPr>
            <p:spPr bwMode="auto">
              <a:xfrm>
                <a:off x="2538" y="2869"/>
                <a:ext cx="58" cy="10"/>
              </a:xfrm>
              <a:custGeom>
                <a:avLst/>
                <a:gdLst>
                  <a:gd name="T0" fmla="*/ 0 w 24"/>
                  <a:gd name="T1" fmla="*/ 0 h 5"/>
                  <a:gd name="T2" fmla="*/ 131 w 24"/>
                  <a:gd name="T3" fmla="*/ 20 h 5"/>
                  <a:gd name="T4" fmla="*/ 135 w 24"/>
                  <a:gd name="T5" fmla="*/ 20 h 5"/>
                  <a:gd name="T6" fmla="*/ 40 w 24"/>
                  <a:gd name="T7" fmla="*/ 15 h 5"/>
                  <a:gd name="T8" fmla="*/ 0 w 24"/>
                  <a:gd name="T9" fmla="*/ 4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6" name="Freeform 126"/>
              <p:cNvSpPr>
                <a:spLocks noChangeAspect="1"/>
              </p:cNvSpPr>
              <p:nvPr/>
            </p:nvSpPr>
            <p:spPr bwMode="auto">
              <a:xfrm>
                <a:off x="2596" y="2876"/>
                <a:ext cx="2" cy="7"/>
              </a:xfrm>
              <a:custGeom>
                <a:avLst/>
                <a:gdLst>
                  <a:gd name="T0" fmla="*/ 2 w 2"/>
                  <a:gd name="T1" fmla="*/ 7 h 7"/>
                  <a:gd name="T2" fmla="*/ 0 w 2"/>
                  <a:gd name="T3" fmla="*/ 7 h 7"/>
                  <a:gd name="T4" fmla="*/ 0 w 2"/>
                  <a:gd name="T5" fmla="*/ 0 h 7"/>
                  <a:gd name="T6" fmla="*/ 2 w 2"/>
                  <a:gd name="T7" fmla="*/ 2 h 7"/>
                  <a:gd name="T8" fmla="*/ 2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7"/>
                    </a:moveTo>
                    <a:lnTo>
                      <a:pt x="0" y="7"/>
                    </a:lnTo>
                    <a:lnTo>
                      <a:pt x="0" y="0"/>
                    </a:lnTo>
                    <a:lnTo>
                      <a:pt x="2" y="2"/>
                    </a:lnTo>
                    <a:lnTo>
                      <a:pt x="2" y="7"/>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7" name="Freeform 127"/>
              <p:cNvSpPr>
                <a:spLocks noChangeAspect="1"/>
              </p:cNvSpPr>
              <p:nvPr/>
            </p:nvSpPr>
            <p:spPr bwMode="auto">
              <a:xfrm>
                <a:off x="2524" y="2833"/>
                <a:ext cx="91" cy="39"/>
              </a:xfrm>
              <a:custGeom>
                <a:avLst/>
                <a:gdLst>
                  <a:gd name="T0" fmla="*/ 0 w 92"/>
                  <a:gd name="T1" fmla="*/ 0 h 40"/>
                  <a:gd name="T2" fmla="*/ 92 w 92"/>
                  <a:gd name="T3" fmla="*/ 12 h 40"/>
                  <a:gd name="T4" fmla="*/ 92 w 92"/>
                  <a:gd name="T5" fmla="*/ 40 h 40"/>
                  <a:gd name="T6" fmla="*/ 0 w 92"/>
                  <a:gd name="T7" fmla="*/ 29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8" name="Freeform 128"/>
              <p:cNvSpPr>
                <a:spLocks noChangeAspect="1"/>
              </p:cNvSpPr>
              <p:nvPr/>
            </p:nvSpPr>
            <p:spPr bwMode="auto">
              <a:xfrm>
                <a:off x="2524" y="2837"/>
                <a:ext cx="15" cy="24"/>
              </a:xfrm>
              <a:custGeom>
                <a:avLst/>
                <a:gdLst>
                  <a:gd name="T0" fmla="*/ 0 w 16"/>
                  <a:gd name="T1" fmla="*/ 21 h 24"/>
                  <a:gd name="T2" fmla="*/ 16 w 16"/>
                  <a:gd name="T3" fmla="*/ 24 h 24"/>
                  <a:gd name="T4" fmla="*/ 16 w 16"/>
                  <a:gd name="T5" fmla="*/ 2 h 24"/>
                  <a:gd name="T6" fmla="*/ 0 w 16"/>
                  <a:gd name="T7" fmla="*/ 0 h 24"/>
                  <a:gd name="T8" fmla="*/ 0 w 16"/>
                  <a:gd name="T9" fmla="*/ 2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9" name="Freeform 129"/>
              <p:cNvSpPr>
                <a:spLocks noChangeAspect="1"/>
              </p:cNvSpPr>
              <p:nvPr/>
            </p:nvSpPr>
            <p:spPr bwMode="auto">
              <a:xfrm>
                <a:off x="2538" y="2840"/>
                <a:ext cx="58" cy="29"/>
              </a:xfrm>
              <a:custGeom>
                <a:avLst/>
                <a:gdLst>
                  <a:gd name="T0" fmla="*/ 0 w 24"/>
                  <a:gd name="T1" fmla="*/ 50 h 13"/>
                  <a:gd name="T2" fmla="*/ 135 w 24"/>
                  <a:gd name="T3" fmla="*/ 41 h 13"/>
                  <a:gd name="T4" fmla="*/ 135 w 24"/>
                  <a:gd name="T5" fmla="*/ 17 h 13"/>
                  <a:gd name="T6" fmla="*/ 0 w 24"/>
                  <a:gd name="T7" fmla="*/ 0 h 13"/>
                  <a:gd name="T8" fmla="*/ 0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0" name="Freeform 130"/>
              <p:cNvSpPr>
                <a:spLocks noChangeAspect="1"/>
              </p:cNvSpPr>
              <p:nvPr/>
            </p:nvSpPr>
            <p:spPr bwMode="auto">
              <a:xfrm>
                <a:off x="2524" y="2835"/>
                <a:ext cx="15" cy="5"/>
              </a:xfrm>
              <a:custGeom>
                <a:avLst/>
                <a:gdLst>
                  <a:gd name="T0" fmla="*/ 0 w 16"/>
                  <a:gd name="T1" fmla="*/ 2 h 4"/>
                  <a:gd name="T2" fmla="*/ 0 w 16"/>
                  <a:gd name="T3" fmla="*/ 0 h 4"/>
                  <a:gd name="T4" fmla="*/ 16 w 16"/>
                  <a:gd name="T5" fmla="*/ 2 h 4"/>
                  <a:gd name="T6" fmla="*/ 16 w 16"/>
                  <a:gd name="T7" fmla="*/ 4 h 4"/>
                  <a:gd name="T8" fmla="*/ 0 w 16"/>
                  <a:gd name="T9" fmla="*/ 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1" name="Freeform 131"/>
              <p:cNvSpPr>
                <a:spLocks noChangeAspect="1"/>
              </p:cNvSpPr>
              <p:nvPr/>
            </p:nvSpPr>
            <p:spPr bwMode="auto">
              <a:xfrm>
                <a:off x="2538" y="2837"/>
                <a:ext cx="58" cy="12"/>
              </a:xfrm>
              <a:custGeom>
                <a:avLst/>
                <a:gdLst>
                  <a:gd name="T0" fmla="*/ 0 w 24"/>
                  <a:gd name="T1" fmla="*/ 0 h 5"/>
                  <a:gd name="T2" fmla="*/ 131 w 24"/>
                  <a:gd name="T3" fmla="*/ 24 h 5"/>
                  <a:gd name="T4" fmla="*/ 135 w 24"/>
                  <a:gd name="T5" fmla="*/ 29 h 5"/>
                  <a:gd name="T6" fmla="*/ 40 w 24"/>
                  <a:gd name="T7" fmla="*/ 24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2" name="Freeform 132"/>
              <p:cNvSpPr>
                <a:spLocks noChangeAspect="1"/>
              </p:cNvSpPr>
              <p:nvPr/>
            </p:nvSpPr>
            <p:spPr bwMode="auto">
              <a:xfrm>
                <a:off x="2596" y="2849"/>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3" name="Freeform 133"/>
              <p:cNvSpPr>
                <a:spLocks noChangeAspect="1"/>
              </p:cNvSpPr>
              <p:nvPr/>
            </p:nvSpPr>
            <p:spPr bwMode="auto">
              <a:xfrm>
                <a:off x="2524" y="2803"/>
                <a:ext cx="91" cy="39"/>
              </a:xfrm>
              <a:custGeom>
                <a:avLst/>
                <a:gdLst>
                  <a:gd name="T0" fmla="*/ 0 w 92"/>
                  <a:gd name="T1" fmla="*/ 0 h 38"/>
                  <a:gd name="T2" fmla="*/ 92 w 92"/>
                  <a:gd name="T3" fmla="*/ 9 h 38"/>
                  <a:gd name="T4" fmla="*/ 92 w 92"/>
                  <a:gd name="T5" fmla="*/ 38 h 38"/>
                  <a:gd name="T6" fmla="*/ 0 w 92"/>
                  <a:gd name="T7" fmla="*/ 26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4" name="Freeform 134"/>
              <p:cNvSpPr>
                <a:spLocks noChangeAspect="1"/>
              </p:cNvSpPr>
              <p:nvPr/>
            </p:nvSpPr>
            <p:spPr bwMode="auto">
              <a:xfrm>
                <a:off x="2524" y="2806"/>
                <a:ext cx="15" cy="24"/>
              </a:xfrm>
              <a:custGeom>
                <a:avLst/>
                <a:gdLst>
                  <a:gd name="T0" fmla="*/ 0 w 16"/>
                  <a:gd name="T1" fmla="*/ 22 h 24"/>
                  <a:gd name="T2" fmla="*/ 16 w 16"/>
                  <a:gd name="T3" fmla="*/ 24 h 24"/>
                  <a:gd name="T4" fmla="*/ 16 w 16"/>
                  <a:gd name="T5" fmla="*/ 3 h 24"/>
                  <a:gd name="T6" fmla="*/ 0 w 16"/>
                  <a:gd name="T7" fmla="*/ 0 h 24"/>
                  <a:gd name="T8" fmla="*/ 0 w 16"/>
                  <a:gd name="T9" fmla="*/ 22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5" name="Freeform 135"/>
              <p:cNvSpPr>
                <a:spLocks noChangeAspect="1"/>
              </p:cNvSpPr>
              <p:nvPr/>
            </p:nvSpPr>
            <p:spPr bwMode="auto">
              <a:xfrm>
                <a:off x="2538" y="2808"/>
                <a:ext cx="58" cy="31"/>
              </a:xfrm>
              <a:custGeom>
                <a:avLst/>
                <a:gdLst>
                  <a:gd name="T0" fmla="*/ 0 w 24"/>
                  <a:gd name="T1" fmla="*/ 48 h 13"/>
                  <a:gd name="T2" fmla="*/ 135 w 24"/>
                  <a:gd name="T3" fmla="*/ 37 h 13"/>
                  <a:gd name="T4" fmla="*/ 135 w 24"/>
                  <a:gd name="T5" fmla="*/ 21 h 13"/>
                  <a:gd name="T6" fmla="*/ 0 w 24"/>
                  <a:gd name="T7" fmla="*/ 0 h 13"/>
                  <a:gd name="T8" fmla="*/ 0 w 24"/>
                  <a:gd name="T9" fmla="*/ 48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6" name="Freeform 136"/>
              <p:cNvSpPr>
                <a:spLocks noChangeAspect="1"/>
              </p:cNvSpPr>
              <p:nvPr/>
            </p:nvSpPr>
            <p:spPr bwMode="auto">
              <a:xfrm>
                <a:off x="2524" y="2803"/>
                <a:ext cx="15" cy="5"/>
              </a:xfrm>
              <a:custGeom>
                <a:avLst/>
                <a:gdLst>
                  <a:gd name="T0" fmla="*/ 0 w 16"/>
                  <a:gd name="T1" fmla="*/ 2 h 5"/>
                  <a:gd name="T2" fmla="*/ 0 w 16"/>
                  <a:gd name="T3" fmla="*/ 0 h 5"/>
                  <a:gd name="T4" fmla="*/ 16 w 16"/>
                  <a:gd name="T5" fmla="*/ 5 h 5"/>
                  <a:gd name="T6" fmla="*/ 16 w 16"/>
                  <a:gd name="T7" fmla="*/ 5 h 5"/>
                  <a:gd name="T8" fmla="*/ 0 w 16"/>
                  <a:gd name="T9" fmla="*/ 2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2"/>
                    </a:moveTo>
                    <a:lnTo>
                      <a:pt x="0" y="0"/>
                    </a:lnTo>
                    <a:lnTo>
                      <a:pt x="16"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7" name="Freeform 137"/>
              <p:cNvSpPr>
                <a:spLocks noChangeAspect="1"/>
              </p:cNvSpPr>
              <p:nvPr/>
            </p:nvSpPr>
            <p:spPr bwMode="auto">
              <a:xfrm>
                <a:off x="2538" y="2808"/>
                <a:ext cx="58" cy="10"/>
              </a:xfrm>
              <a:custGeom>
                <a:avLst/>
                <a:gdLst>
                  <a:gd name="T0" fmla="*/ 0 w 24"/>
                  <a:gd name="T1" fmla="*/ 0 h 4"/>
                  <a:gd name="T2" fmla="*/ 131 w 24"/>
                  <a:gd name="T3" fmla="*/ 16 h 4"/>
                  <a:gd name="T4" fmla="*/ 135 w 24"/>
                  <a:gd name="T5" fmla="*/ 20 h 4"/>
                  <a:gd name="T6" fmla="*/ 40 w 24"/>
                  <a:gd name="T7" fmla="*/ 16 h 4"/>
                  <a:gd name="T8" fmla="*/ 0 w 24"/>
                  <a:gd name="T9" fmla="*/ 0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8" name="Rectangle 138"/>
              <p:cNvSpPr>
                <a:spLocks noChangeAspect="1" noChangeArrowheads="1"/>
              </p:cNvSpPr>
              <p:nvPr/>
            </p:nvSpPr>
            <p:spPr bwMode="auto">
              <a:xfrm>
                <a:off x="2596" y="2818"/>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9" name="Freeform 139"/>
              <p:cNvSpPr>
                <a:spLocks noChangeAspect="1"/>
              </p:cNvSpPr>
              <p:nvPr/>
            </p:nvSpPr>
            <p:spPr bwMode="auto">
              <a:xfrm>
                <a:off x="2524" y="2772"/>
                <a:ext cx="91" cy="39"/>
              </a:xfrm>
              <a:custGeom>
                <a:avLst/>
                <a:gdLst>
                  <a:gd name="T0" fmla="*/ 0 w 92"/>
                  <a:gd name="T1" fmla="*/ 0 h 38"/>
                  <a:gd name="T2" fmla="*/ 92 w 92"/>
                  <a:gd name="T3" fmla="*/ 10 h 38"/>
                  <a:gd name="T4" fmla="*/ 92 w 92"/>
                  <a:gd name="T5" fmla="*/ 38 h 38"/>
                  <a:gd name="T6" fmla="*/ 0 w 92"/>
                  <a:gd name="T7" fmla="*/ 29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0" name="Freeform 140"/>
              <p:cNvSpPr>
                <a:spLocks noChangeAspect="1"/>
              </p:cNvSpPr>
              <p:nvPr/>
            </p:nvSpPr>
            <p:spPr bwMode="auto">
              <a:xfrm>
                <a:off x="2524" y="2777"/>
                <a:ext cx="15" cy="22"/>
              </a:xfrm>
              <a:custGeom>
                <a:avLst/>
                <a:gdLst>
                  <a:gd name="T0" fmla="*/ 0 w 16"/>
                  <a:gd name="T1" fmla="*/ 21 h 23"/>
                  <a:gd name="T2" fmla="*/ 16 w 16"/>
                  <a:gd name="T3" fmla="*/ 23 h 23"/>
                  <a:gd name="T4" fmla="*/ 16 w 16"/>
                  <a:gd name="T5" fmla="*/ 4 h 23"/>
                  <a:gd name="T6" fmla="*/ 0 w 16"/>
                  <a:gd name="T7" fmla="*/ 0 h 23"/>
                  <a:gd name="T8" fmla="*/ 0 w 16"/>
                  <a:gd name="T9" fmla="*/ 21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1" name="Freeform 141"/>
              <p:cNvSpPr>
                <a:spLocks noChangeAspect="1"/>
              </p:cNvSpPr>
              <p:nvPr/>
            </p:nvSpPr>
            <p:spPr bwMode="auto">
              <a:xfrm>
                <a:off x="2538" y="2779"/>
                <a:ext cx="58" cy="31"/>
              </a:xfrm>
              <a:custGeom>
                <a:avLst/>
                <a:gdLst>
                  <a:gd name="T0" fmla="*/ 0 w 24"/>
                  <a:gd name="T1" fmla="*/ 45 h 13"/>
                  <a:gd name="T2" fmla="*/ 135 w 24"/>
                  <a:gd name="T3" fmla="*/ 33 h 13"/>
                  <a:gd name="T4" fmla="*/ 135 w 24"/>
                  <a:gd name="T5" fmla="*/ 17 h 13"/>
                  <a:gd name="T6" fmla="*/ 0 w 24"/>
                  <a:gd name="T7" fmla="*/ 0 h 13"/>
                  <a:gd name="T8" fmla="*/ 0 w 24"/>
                  <a:gd name="T9" fmla="*/ 45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2" name="Freeform 142"/>
              <p:cNvSpPr>
                <a:spLocks noChangeAspect="1"/>
              </p:cNvSpPr>
              <p:nvPr/>
            </p:nvSpPr>
            <p:spPr bwMode="auto">
              <a:xfrm>
                <a:off x="2524" y="2777"/>
                <a:ext cx="15" cy="2"/>
              </a:xfrm>
              <a:custGeom>
                <a:avLst/>
                <a:gdLst>
                  <a:gd name="T0" fmla="*/ 0 w 16"/>
                  <a:gd name="T1" fmla="*/ 0 h 4"/>
                  <a:gd name="T2" fmla="*/ 0 w 16"/>
                  <a:gd name="T3" fmla="*/ 0 h 4"/>
                  <a:gd name="T4" fmla="*/ 16 w 16"/>
                  <a:gd name="T5" fmla="*/ 2 h 4"/>
                  <a:gd name="T6" fmla="*/ 16 w 16"/>
                  <a:gd name="T7" fmla="*/ 4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3" name="Freeform 143"/>
              <p:cNvSpPr>
                <a:spLocks noChangeAspect="1"/>
              </p:cNvSpPr>
              <p:nvPr/>
            </p:nvSpPr>
            <p:spPr bwMode="auto">
              <a:xfrm>
                <a:off x="2538" y="2777"/>
                <a:ext cx="58" cy="12"/>
              </a:xfrm>
              <a:custGeom>
                <a:avLst/>
                <a:gdLst>
                  <a:gd name="T0" fmla="*/ 0 w 24"/>
                  <a:gd name="T1" fmla="*/ 0 h 5"/>
                  <a:gd name="T2" fmla="*/ 131 w 24"/>
                  <a:gd name="T3" fmla="*/ 24 h 5"/>
                  <a:gd name="T4" fmla="*/ 135 w 24"/>
                  <a:gd name="T5" fmla="*/ 24 h 5"/>
                  <a:gd name="T6" fmla="*/ 40 w 24"/>
                  <a:gd name="T7" fmla="*/ 17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4" name="Rectangle 144"/>
              <p:cNvSpPr>
                <a:spLocks noChangeAspect="1" noChangeArrowheads="1"/>
              </p:cNvSpPr>
              <p:nvPr/>
            </p:nvSpPr>
            <p:spPr bwMode="auto">
              <a:xfrm>
                <a:off x="2596" y="278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5" name="Freeform 145"/>
              <p:cNvSpPr>
                <a:spLocks noChangeAspect="1"/>
              </p:cNvSpPr>
              <p:nvPr/>
            </p:nvSpPr>
            <p:spPr bwMode="auto">
              <a:xfrm>
                <a:off x="2524" y="2743"/>
                <a:ext cx="91" cy="41"/>
              </a:xfrm>
              <a:custGeom>
                <a:avLst/>
                <a:gdLst>
                  <a:gd name="T0" fmla="*/ 0 w 92"/>
                  <a:gd name="T1" fmla="*/ 0 h 41"/>
                  <a:gd name="T2" fmla="*/ 92 w 92"/>
                  <a:gd name="T3" fmla="*/ 12 h 41"/>
                  <a:gd name="T4" fmla="*/ 92 w 92"/>
                  <a:gd name="T5" fmla="*/ 41 h 41"/>
                  <a:gd name="T6" fmla="*/ 0 w 92"/>
                  <a:gd name="T7" fmla="*/ 29 h 41"/>
                  <a:gd name="T8" fmla="*/ 0 w 92"/>
                  <a:gd name="T9" fmla="*/ 0 h 41"/>
                  <a:gd name="T10" fmla="*/ 0 60000 65536"/>
                  <a:gd name="T11" fmla="*/ 0 60000 65536"/>
                  <a:gd name="T12" fmla="*/ 0 60000 65536"/>
                  <a:gd name="T13" fmla="*/ 0 60000 65536"/>
                  <a:gd name="T14" fmla="*/ 0 60000 65536"/>
                  <a:gd name="T15" fmla="*/ 0 w 92"/>
                  <a:gd name="T16" fmla="*/ 0 h 41"/>
                  <a:gd name="T17" fmla="*/ 92 w 92"/>
                  <a:gd name="T18" fmla="*/ 41 h 41"/>
                </a:gdLst>
                <a:ahLst/>
                <a:cxnLst>
                  <a:cxn ang="T10">
                    <a:pos x="T0" y="T1"/>
                  </a:cxn>
                  <a:cxn ang="T11">
                    <a:pos x="T2" y="T3"/>
                  </a:cxn>
                  <a:cxn ang="T12">
                    <a:pos x="T4" y="T5"/>
                  </a:cxn>
                  <a:cxn ang="T13">
                    <a:pos x="T6" y="T7"/>
                  </a:cxn>
                  <a:cxn ang="T14">
                    <a:pos x="T8" y="T9"/>
                  </a:cxn>
                </a:cxnLst>
                <a:rect l="T15" t="T16" r="T17" b="T18"/>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6" name="Freeform 146"/>
              <p:cNvSpPr>
                <a:spLocks noChangeAspect="1"/>
              </p:cNvSpPr>
              <p:nvPr/>
            </p:nvSpPr>
            <p:spPr bwMode="auto">
              <a:xfrm>
                <a:off x="2524" y="2745"/>
                <a:ext cx="15" cy="22"/>
              </a:xfrm>
              <a:custGeom>
                <a:avLst/>
                <a:gdLst>
                  <a:gd name="T0" fmla="*/ 0 w 16"/>
                  <a:gd name="T1" fmla="*/ 23 h 23"/>
                  <a:gd name="T2" fmla="*/ 16 w 16"/>
                  <a:gd name="T3" fmla="*/ 23 h 23"/>
                  <a:gd name="T4" fmla="*/ 16 w 16"/>
                  <a:gd name="T5" fmla="*/ 5 h 23"/>
                  <a:gd name="T6" fmla="*/ 0 w 16"/>
                  <a:gd name="T7" fmla="*/ 0 h 23"/>
                  <a:gd name="T8" fmla="*/ 0 w 16"/>
                  <a:gd name="T9" fmla="*/ 23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7" name="Freeform 147"/>
              <p:cNvSpPr>
                <a:spLocks noChangeAspect="1"/>
              </p:cNvSpPr>
              <p:nvPr/>
            </p:nvSpPr>
            <p:spPr bwMode="auto">
              <a:xfrm>
                <a:off x="2538" y="2750"/>
                <a:ext cx="58" cy="29"/>
              </a:xfrm>
              <a:custGeom>
                <a:avLst/>
                <a:gdLst>
                  <a:gd name="T0" fmla="*/ 0 w 24"/>
                  <a:gd name="T1" fmla="*/ 42 h 13"/>
                  <a:gd name="T2" fmla="*/ 135 w 24"/>
                  <a:gd name="T3" fmla="*/ 32 h 13"/>
                  <a:gd name="T4" fmla="*/ 135 w 24"/>
                  <a:gd name="T5" fmla="*/ 16 h 13"/>
                  <a:gd name="T6" fmla="*/ 0 w 24"/>
                  <a:gd name="T7" fmla="*/ 0 h 13"/>
                  <a:gd name="T8" fmla="*/ 0 w 24"/>
                  <a:gd name="T9" fmla="*/ 42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8" name="Freeform 148"/>
              <p:cNvSpPr>
                <a:spLocks noChangeAspect="1"/>
              </p:cNvSpPr>
              <p:nvPr/>
            </p:nvSpPr>
            <p:spPr bwMode="auto">
              <a:xfrm>
                <a:off x="2524" y="2745"/>
                <a:ext cx="15" cy="5"/>
              </a:xfrm>
              <a:custGeom>
                <a:avLst/>
                <a:gdLst>
                  <a:gd name="T0" fmla="*/ 0 w 16"/>
                  <a:gd name="T1" fmla="*/ 0 h 5"/>
                  <a:gd name="T2" fmla="*/ 0 w 16"/>
                  <a:gd name="T3" fmla="*/ 0 h 5"/>
                  <a:gd name="T4" fmla="*/ 16 w 16"/>
                  <a:gd name="T5" fmla="*/ 2 h 5"/>
                  <a:gd name="T6" fmla="*/ 16 w 16"/>
                  <a:gd name="T7" fmla="*/ 5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9" name="Freeform 149"/>
              <p:cNvSpPr>
                <a:spLocks noChangeAspect="1"/>
              </p:cNvSpPr>
              <p:nvPr/>
            </p:nvSpPr>
            <p:spPr bwMode="auto">
              <a:xfrm>
                <a:off x="2538" y="2748"/>
                <a:ext cx="58" cy="12"/>
              </a:xfrm>
              <a:custGeom>
                <a:avLst/>
                <a:gdLst>
                  <a:gd name="T0" fmla="*/ 0 w 24"/>
                  <a:gd name="T1" fmla="*/ 0 h 5"/>
                  <a:gd name="T2" fmla="*/ 131 w 24"/>
                  <a:gd name="T3" fmla="*/ 24 h 5"/>
                  <a:gd name="T4" fmla="*/ 135 w 24"/>
                  <a:gd name="T5" fmla="*/ 24 h 5"/>
                  <a:gd name="T6" fmla="*/ 40 w 24"/>
                  <a:gd name="T7" fmla="*/ 17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0" name="Rectangle 150"/>
              <p:cNvSpPr>
                <a:spLocks noChangeAspect="1" noChangeArrowheads="1"/>
              </p:cNvSpPr>
              <p:nvPr/>
            </p:nvSpPr>
            <p:spPr bwMode="auto">
              <a:xfrm>
                <a:off x="2596" y="275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1" name="Freeform 151"/>
              <p:cNvSpPr>
                <a:spLocks noChangeAspect="1"/>
              </p:cNvSpPr>
              <p:nvPr/>
            </p:nvSpPr>
            <p:spPr bwMode="auto">
              <a:xfrm>
                <a:off x="2234" y="2830"/>
                <a:ext cx="94" cy="39"/>
              </a:xfrm>
              <a:custGeom>
                <a:avLst/>
                <a:gdLst>
                  <a:gd name="T0" fmla="*/ 0 w 95"/>
                  <a:gd name="T1" fmla="*/ 0 h 38"/>
                  <a:gd name="T2" fmla="*/ 95 w 95"/>
                  <a:gd name="T3" fmla="*/ 9 h 38"/>
                  <a:gd name="T4" fmla="*/ 95 w 95"/>
                  <a:gd name="T5" fmla="*/ 38 h 38"/>
                  <a:gd name="T6" fmla="*/ 0 w 95"/>
                  <a:gd name="T7" fmla="*/ 28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2" name="Freeform 152"/>
              <p:cNvSpPr>
                <a:spLocks noChangeAspect="1"/>
              </p:cNvSpPr>
              <p:nvPr/>
            </p:nvSpPr>
            <p:spPr bwMode="auto">
              <a:xfrm>
                <a:off x="2234" y="2833"/>
                <a:ext cx="18" cy="24"/>
              </a:xfrm>
              <a:custGeom>
                <a:avLst/>
                <a:gdLst>
                  <a:gd name="T0" fmla="*/ 0 w 19"/>
                  <a:gd name="T1" fmla="*/ 22 h 24"/>
                  <a:gd name="T2" fmla="*/ 19 w 19"/>
                  <a:gd name="T3" fmla="*/ 24 h 24"/>
                  <a:gd name="T4" fmla="*/ 19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3" name="Freeform 153"/>
              <p:cNvSpPr>
                <a:spLocks noChangeAspect="1"/>
              </p:cNvSpPr>
              <p:nvPr/>
            </p:nvSpPr>
            <p:spPr bwMode="auto">
              <a:xfrm>
                <a:off x="2253" y="2835"/>
                <a:ext cx="55" cy="34"/>
              </a:xfrm>
              <a:custGeom>
                <a:avLst/>
                <a:gdLst>
                  <a:gd name="T0" fmla="*/ 0 w 23"/>
                  <a:gd name="T1" fmla="*/ 50 h 14"/>
                  <a:gd name="T2" fmla="*/ 132 w 23"/>
                  <a:gd name="T3" fmla="*/ 40 h 14"/>
                  <a:gd name="T4" fmla="*/ 132 w 23"/>
                  <a:gd name="T5" fmla="*/ 21 h 14"/>
                  <a:gd name="T6" fmla="*/ 0 w 23"/>
                  <a:gd name="T7" fmla="*/ 0 h 14"/>
                  <a:gd name="T8" fmla="*/ 0 w 23"/>
                  <a:gd name="T9" fmla="*/ 5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4" name="Freeform 154"/>
              <p:cNvSpPr>
                <a:spLocks noChangeAspect="1"/>
              </p:cNvSpPr>
              <p:nvPr/>
            </p:nvSpPr>
            <p:spPr bwMode="auto">
              <a:xfrm>
                <a:off x="2234" y="2833"/>
                <a:ext cx="18" cy="2"/>
              </a:xfrm>
              <a:custGeom>
                <a:avLst/>
                <a:gdLst>
                  <a:gd name="T0" fmla="*/ 0 w 19"/>
                  <a:gd name="T1" fmla="*/ 0 h 3"/>
                  <a:gd name="T2" fmla="*/ 0 w 19"/>
                  <a:gd name="T3" fmla="*/ 0 h 3"/>
                  <a:gd name="T4" fmla="*/ 19 w 19"/>
                  <a:gd name="T5" fmla="*/ 3 h 3"/>
                  <a:gd name="T6" fmla="*/ 19 w 19"/>
                  <a:gd name="T7" fmla="*/ 3 h 3"/>
                  <a:gd name="T8" fmla="*/ 0 w 19"/>
                  <a:gd name="T9" fmla="*/ 0 h 3"/>
                  <a:gd name="T10" fmla="*/ 0 60000 65536"/>
                  <a:gd name="T11" fmla="*/ 0 60000 65536"/>
                  <a:gd name="T12" fmla="*/ 0 60000 65536"/>
                  <a:gd name="T13" fmla="*/ 0 60000 65536"/>
                  <a:gd name="T14" fmla="*/ 0 60000 65536"/>
                  <a:gd name="T15" fmla="*/ 0 w 19"/>
                  <a:gd name="T16" fmla="*/ 0 h 3"/>
                  <a:gd name="T17" fmla="*/ 19 w 19"/>
                  <a:gd name="T18" fmla="*/ 3 h 3"/>
                </a:gdLst>
                <a:ahLst/>
                <a:cxnLst>
                  <a:cxn ang="T10">
                    <a:pos x="T0" y="T1"/>
                  </a:cxn>
                  <a:cxn ang="T11">
                    <a:pos x="T2" y="T3"/>
                  </a:cxn>
                  <a:cxn ang="T12">
                    <a:pos x="T4" y="T5"/>
                  </a:cxn>
                  <a:cxn ang="T13">
                    <a:pos x="T6" y="T7"/>
                  </a:cxn>
                  <a:cxn ang="T14">
                    <a:pos x="T8" y="T9"/>
                  </a:cxn>
                </a:cxnLst>
                <a:rect l="T15" t="T16" r="T17" b="T18"/>
                <a:pathLst>
                  <a:path w="19" h="3">
                    <a:moveTo>
                      <a:pt x="0" y="0"/>
                    </a:moveTo>
                    <a:lnTo>
                      <a:pt x="0" y="0"/>
                    </a:lnTo>
                    <a:lnTo>
                      <a:pt x="19" y="3"/>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5" name="Freeform 155"/>
              <p:cNvSpPr>
                <a:spLocks noChangeAspect="1"/>
              </p:cNvSpPr>
              <p:nvPr/>
            </p:nvSpPr>
            <p:spPr bwMode="auto">
              <a:xfrm>
                <a:off x="2253" y="2835"/>
                <a:ext cx="55" cy="12"/>
              </a:xfrm>
              <a:custGeom>
                <a:avLst/>
                <a:gdLst>
                  <a:gd name="T0" fmla="*/ 0 w 23"/>
                  <a:gd name="T1" fmla="*/ 0 h 5"/>
                  <a:gd name="T2" fmla="*/ 132 w 23"/>
                  <a:gd name="T3" fmla="*/ 20 h 5"/>
                  <a:gd name="T4" fmla="*/ 132 w 23"/>
                  <a:gd name="T5" fmla="*/ 20 h 5"/>
                  <a:gd name="T6" fmla="*/ 33 w 23"/>
                  <a:gd name="T7" fmla="*/ 15 h 5"/>
                  <a:gd name="T8" fmla="*/ 0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6" name="Rectangle 156"/>
              <p:cNvSpPr>
                <a:spLocks noChangeAspect="1" noChangeArrowheads="1"/>
              </p:cNvSpPr>
              <p:nvPr/>
            </p:nvSpPr>
            <p:spPr bwMode="auto">
              <a:xfrm>
                <a:off x="2308" y="2845"/>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7" name="Freeform 157"/>
              <p:cNvSpPr>
                <a:spLocks noChangeAspect="1"/>
              </p:cNvSpPr>
              <p:nvPr/>
            </p:nvSpPr>
            <p:spPr bwMode="auto">
              <a:xfrm>
                <a:off x="2234" y="2799"/>
                <a:ext cx="94" cy="39"/>
              </a:xfrm>
              <a:custGeom>
                <a:avLst/>
                <a:gdLst>
                  <a:gd name="T0" fmla="*/ 0 w 95"/>
                  <a:gd name="T1" fmla="*/ 0 h 38"/>
                  <a:gd name="T2" fmla="*/ 95 w 95"/>
                  <a:gd name="T3" fmla="*/ 12 h 38"/>
                  <a:gd name="T4" fmla="*/ 95 w 95"/>
                  <a:gd name="T5" fmla="*/ 38 h 38"/>
                  <a:gd name="T6" fmla="*/ 0 w 95"/>
                  <a:gd name="T7" fmla="*/ 29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8" name="Freeform 158"/>
              <p:cNvSpPr>
                <a:spLocks noChangeAspect="1"/>
              </p:cNvSpPr>
              <p:nvPr/>
            </p:nvSpPr>
            <p:spPr bwMode="auto">
              <a:xfrm>
                <a:off x="2234" y="2801"/>
                <a:ext cx="18" cy="24"/>
              </a:xfrm>
              <a:custGeom>
                <a:avLst/>
                <a:gdLst>
                  <a:gd name="T0" fmla="*/ 0 w 19"/>
                  <a:gd name="T1" fmla="*/ 21 h 23"/>
                  <a:gd name="T2" fmla="*/ 19 w 19"/>
                  <a:gd name="T3" fmla="*/ 23 h 23"/>
                  <a:gd name="T4" fmla="*/ 19 w 19"/>
                  <a:gd name="T5" fmla="*/ 4 h 23"/>
                  <a:gd name="T6" fmla="*/ 0 w 19"/>
                  <a:gd name="T7" fmla="*/ 0 h 23"/>
                  <a:gd name="T8" fmla="*/ 0 w 19"/>
                  <a:gd name="T9" fmla="*/ 21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9" name="Freeform 159"/>
              <p:cNvSpPr>
                <a:spLocks noChangeAspect="1"/>
              </p:cNvSpPr>
              <p:nvPr/>
            </p:nvSpPr>
            <p:spPr bwMode="auto">
              <a:xfrm>
                <a:off x="2253" y="2806"/>
                <a:ext cx="55" cy="31"/>
              </a:xfrm>
              <a:custGeom>
                <a:avLst/>
                <a:gdLst>
                  <a:gd name="T0" fmla="*/ 0 w 23"/>
                  <a:gd name="T1" fmla="*/ 45 h 13"/>
                  <a:gd name="T2" fmla="*/ 132 w 23"/>
                  <a:gd name="T3" fmla="*/ 33 h 13"/>
                  <a:gd name="T4" fmla="*/ 132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0" name="Freeform 160"/>
              <p:cNvSpPr>
                <a:spLocks noChangeAspect="1"/>
              </p:cNvSpPr>
              <p:nvPr/>
            </p:nvSpPr>
            <p:spPr bwMode="auto">
              <a:xfrm>
                <a:off x="2234" y="2801"/>
                <a:ext cx="18" cy="5"/>
              </a:xfrm>
              <a:custGeom>
                <a:avLst/>
                <a:gdLst>
                  <a:gd name="T0" fmla="*/ 0 w 19"/>
                  <a:gd name="T1" fmla="*/ 0 h 4"/>
                  <a:gd name="T2" fmla="*/ 0 w 19"/>
                  <a:gd name="T3" fmla="*/ 0 h 4"/>
                  <a:gd name="T4" fmla="*/ 19 w 19"/>
                  <a:gd name="T5" fmla="*/ 2 h 4"/>
                  <a:gd name="T6" fmla="*/ 19 w 19"/>
                  <a:gd name="T7" fmla="*/ 4 h 4"/>
                  <a:gd name="T8" fmla="*/ 0 w 19"/>
                  <a:gd name="T9" fmla="*/ 0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1" name="Freeform 161"/>
              <p:cNvSpPr>
                <a:spLocks noChangeAspect="1"/>
              </p:cNvSpPr>
              <p:nvPr/>
            </p:nvSpPr>
            <p:spPr bwMode="auto">
              <a:xfrm>
                <a:off x="2253" y="2803"/>
                <a:ext cx="55" cy="12"/>
              </a:xfrm>
              <a:custGeom>
                <a:avLst/>
                <a:gdLst>
                  <a:gd name="T0" fmla="*/ 0 w 23"/>
                  <a:gd name="T1" fmla="*/ 0 h 5"/>
                  <a:gd name="T2" fmla="*/ 132 w 23"/>
                  <a:gd name="T3" fmla="*/ 24 h 5"/>
                  <a:gd name="T4" fmla="*/ 132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2" name="Rectangle 162"/>
              <p:cNvSpPr>
                <a:spLocks noChangeAspect="1" noChangeArrowheads="1"/>
              </p:cNvSpPr>
              <p:nvPr/>
            </p:nvSpPr>
            <p:spPr bwMode="auto">
              <a:xfrm>
                <a:off x="2308" y="2813"/>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3" name="Freeform 163"/>
              <p:cNvSpPr>
                <a:spLocks noChangeAspect="1"/>
              </p:cNvSpPr>
              <p:nvPr/>
            </p:nvSpPr>
            <p:spPr bwMode="auto">
              <a:xfrm>
                <a:off x="2234" y="2767"/>
                <a:ext cx="94" cy="41"/>
              </a:xfrm>
              <a:custGeom>
                <a:avLst/>
                <a:gdLst>
                  <a:gd name="T0" fmla="*/ 0 w 95"/>
                  <a:gd name="T1" fmla="*/ 0 h 41"/>
                  <a:gd name="T2" fmla="*/ 95 w 95"/>
                  <a:gd name="T3" fmla="*/ 12 h 41"/>
                  <a:gd name="T4" fmla="*/ 95 w 95"/>
                  <a:gd name="T5" fmla="*/ 41 h 41"/>
                  <a:gd name="T6" fmla="*/ 0 w 95"/>
                  <a:gd name="T7" fmla="*/ 29 h 41"/>
                  <a:gd name="T8" fmla="*/ 0 w 95"/>
                  <a:gd name="T9" fmla="*/ 0 h 41"/>
                  <a:gd name="T10" fmla="*/ 0 60000 65536"/>
                  <a:gd name="T11" fmla="*/ 0 60000 65536"/>
                  <a:gd name="T12" fmla="*/ 0 60000 65536"/>
                  <a:gd name="T13" fmla="*/ 0 60000 65536"/>
                  <a:gd name="T14" fmla="*/ 0 60000 65536"/>
                  <a:gd name="T15" fmla="*/ 0 w 95"/>
                  <a:gd name="T16" fmla="*/ 0 h 41"/>
                  <a:gd name="T17" fmla="*/ 95 w 95"/>
                  <a:gd name="T18" fmla="*/ 41 h 41"/>
                </a:gdLst>
                <a:ahLst/>
                <a:cxnLst>
                  <a:cxn ang="T10">
                    <a:pos x="T0" y="T1"/>
                  </a:cxn>
                  <a:cxn ang="T11">
                    <a:pos x="T2" y="T3"/>
                  </a:cxn>
                  <a:cxn ang="T12">
                    <a:pos x="T4" y="T5"/>
                  </a:cxn>
                  <a:cxn ang="T13">
                    <a:pos x="T6" y="T7"/>
                  </a:cxn>
                  <a:cxn ang="T14">
                    <a:pos x="T8" y="T9"/>
                  </a:cxn>
                </a:cxnLst>
                <a:rect l="T15" t="T16" r="T17" b="T18"/>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4" name="Freeform 164"/>
              <p:cNvSpPr>
                <a:spLocks noChangeAspect="1"/>
              </p:cNvSpPr>
              <p:nvPr/>
            </p:nvSpPr>
            <p:spPr bwMode="auto">
              <a:xfrm>
                <a:off x="2234" y="2772"/>
                <a:ext cx="18" cy="22"/>
              </a:xfrm>
              <a:custGeom>
                <a:avLst/>
                <a:gdLst>
                  <a:gd name="T0" fmla="*/ 0 w 19"/>
                  <a:gd name="T1" fmla="*/ 21 h 21"/>
                  <a:gd name="T2" fmla="*/ 19 w 19"/>
                  <a:gd name="T3" fmla="*/ 21 h 21"/>
                  <a:gd name="T4" fmla="*/ 19 w 19"/>
                  <a:gd name="T5" fmla="*/ 3 h 21"/>
                  <a:gd name="T6" fmla="*/ 0 w 19"/>
                  <a:gd name="T7" fmla="*/ 0 h 21"/>
                  <a:gd name="T8" fmla="*/ 0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5" name="Freeform 165"/>
              <p:cNvSpPr>
                <a:spLocks noChangeAspect="1"/>
              </p:cNvSpPr>
              <p:nvPr/>
            </p:nvSpPr>
            <p:spPr bwMode="auto">
              <a:xfrm>
                <a:off x="2253" y="2777"/>
                <a:ext cx="55" cy="29"/>
              </a:xfrm>
              <a:custGeom>
                <a:avLst/>
                <a:gdLst>
                  <a:gd name="T0" fmla="*/ 0 w 23"/>
                  <a:gd name="T1" fmla="*/ 42 h 13"/>
                  <a:gd name="T2" fmla="*/ 132 w 23"/>
                  <a:gd name="T3" fmla="*/ 37 h 13"/>
                  <a:gd name="T4" fmla="*/ 132 w 23"/>
                  <a:gd name="T5" fmla="*/ 16 h 13"/>
                  <a:gd name="T6" fmla="*/ 0 w 23"/>
                  <a:gd name="T7" fmla="*/ 0 h 13"/>
                  <a:gd name="T8" fmla="*/ 0 w 23"/>
                  <a:gd name="T9" fmla="*/ 4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6" name="Freeform 166"/>
              <p:cNvSpPr>
                <a:spLocks noChangeAspect="1"/>
              </p:cNvSpPr>
              <p:nvPr/>
            </p:nvSpPr>
            <p:spPr bwMode="auto">
              <a:xfrm>
                <a:off x="2234" y="2772"/>
                <a:ext cx="18" cy="5"/>
              </a:xfrm>
              <a:custGeom>
                <a:avLst/>
                <a:gdLst>
                  <a:gd name="T0" fmla="*/ 0 w 19"/>
                  <a:gd name="T1" fmla="*/ 2 h 5"/>
                  <a:gd name="T2" fmla="*/ 0 w 19"/>
                  <a:gd name="T3" fmla="*/ 0 h 5"/>
                  <a:gd name="T4" fmla="*/ 19 w 19"/>
                  <a:gd name="T5" fmla="*/ 2 h 5"/>
                  <a:gd name="T6" fmla="*/ 19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7" name="Freeform 167"/>
              <p:cNvSpPr>
                <a:spLocks noChangeAspect="1"/>
              </p:cNvSpPr>
              <p:nvPr/>
            </p:nvSpPr>
            <p:spPr bwMode="auto">
              <a:xfrm>
                <a:off x="2253" y="2772"/>
                <a:ext cx="55" cy="12"/>
              </a:xfrm>
              <a:custGeom>
                <a:avLst/>
                <a:gdLst>
                  <a:gd name="T0" fmla="*/ 0 w 23"/>
                  <a:gd name="T1" fmla="*/ 0 h 5"/>
                  <a:gd name="T2" fmla="*/ 132 w 23"/>
                  <a:gd name="T3" fmla="*/ 24 h 5"/>
                  <a:gd name="T4" fmla="*/ 132 w 23"/>
                  <a:gd name="T5" fmla="*/ 24 h 5"/>
                  <a:gd name="T6" fmla="*/ 33 w 23"/>
                  <a:gd name="T7" fmla="*/ 24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8" name="Freeform 168"/>
              <p:cNvSpPr>
                <a:spLocks noChangeAspect="1"/>
              </p:cNvSpPr>
              <p:nvPr/>
            </p:nvSpPr>
            <p:spPr bwMode="auto">
              <a:xfrm>
                <a:off x="2308" y="2784"/>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9" name="Freeform 169"/>
              <p:cNvSpPr>
                <a:spLocks noChangeAspect="1"/>
              </p:cNvSpPr>
              <p:nvPr/>
            </p:nvSpPr>
            <p:spPr bwMode="auto">
              <a:xfrm>
                <a:off x="2234" y="2741"/>
                <a:ext cx="94" cy="36"/>
              </a:xfrm>
              <a:custGeom>
                <a:avLst/>
                <a:gdLst>
                  <a:gd name="T0" fmla="*/ 0 w 95"/>
                  <a:gd name="T1" fmla="*/ 0 h 38"/>
                  <a:gd name="T2" fmla="*/ 95 w 95"/>
                  <a:gd name="T3" fmla="*/ 10 h 38"/>
                  <a:gd name="T4" fmla="*/ 95 w 95"/>
                  <a:gd name="T5" fmla="*/ 38 h 38"/>
                  <a:gd name="T6" fmla="*/ 0 w 95"/>
                  <a:gd name="T7" fmla="*/ 26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0" name="Freeform 170"/>
              <p:cNvSpPr>
                <a:spLocks noChangeAspect="1"/>
              </p:cNvSpPr>
              <p:nvPr/>
            </p:nvSpPr>
            <p:spPr bwMode="auto">
              <a:xfrm>
                <a:off x="2234" y="2743"/>
                <a:ext cx="18" cy="24"/>
              </a:xfrm>
              <a:custGeom>
                <a:avLst/>
                <a:gdLst>
                  <a:gd name="T0" fmla="*/ 0 w 19"/>
                  <a:gd name="T1" fmla="*/ 22 h 24"/>
                  <a:gd name="T2" fmla="*/ 19 w 19"/>
                  <a:gd name="T3" fmla="*/ 24 h 24"/>
                  <a:gd name="T4" fmla="*/ 17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1" name="Freeform 171"/>
              <p:cNvSpPr>
                <a:spLocks noChangeAspect="1"/>
              </p:cNvSpPr>
              <p:nvPr/>
            </p:nvSpPr>
            <p:spPr bwMode="auto">
              <a:xfrm>
                <a:off x="2251" y="2745"/>
                <a:ext cx="58" cy="31"/>
              </a:xfrm>
              <a:custGeom>
                <a:avLst/>
                <a:gdLst>
                  <a:gd name="T0" fmla="*/ 5 w 24"/>
                  <a:gd name="T1" fmla="*/ 50 h 13"/>
                  <a:gd name="T2" fmla="*/ 135 w 24"/>
                  <a:gd name="T3" fmla="*/ 41 h 13"/>
                  <a:gd name="T4" fmla="*/ 135 w 24"/>
                  <a:gd name="T5" fmla="*/ 24 h 13"/>
                  <a:gd name="T6" fmla="*/ 0 w 24"/>
                  <a:gd name="T7" fmla="*/ 0 h 13"/>
                  <a:gd name="T8" fmla="*/ 5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2" name="Freeform 172"/>
              <p:cNvSpPr>
                <a:spLocks noChangeAspect="1"/>
              </p:cNvSpPr>
              <p:nvPr/>
            </p:nvSpPr>
            <p:spPr bwMode="auto">
              <a:xfrm>
                <a:off x="2234" y="2741"/>
                <a:ext cx="18" cy="5"/>
              </a:xfrm>
              <a:custGeom>
                <a:avLst/>
                <a:gdLst>
                  <a:gd name="T0" fmla="*/ 0 w 19"/>
                  <a:gd name="T1" fmla="*/ 2 h 5"/>
                  <a:gd name="T2" fmla="*/ 0 w 19"/>
                  <a:gd name="T3" fmla="*/ 0 h 5"/>
                  <a:gd name="T4" fmla="*/ 19 w 19"/>
                  <a:gd name="T5" fmla="*/ 5 h 5"/>
                  <a:gd name="T6" fmla="*/ 17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3" name="Freeform 173"/>
              <p:cNvSpPr>
                <a:spLocks noChangeAspect="1"/>
              </p:cNvSpPr>
              <p:nvPr/>
            </p:nvSpPr>
            <p:spPr bwMode="auto">
              <a:xfrm>
                <a:off x="2251" y="2745"/>
                <a:ext cx="58" cy="10"/>
              </a:xfrm>
              <a:custGeom>
                <a:avLst/>
                <a:gdLst>
                  <a:gd name="T0" fmla="*/ 5 w 24"/>
                  <a:gd name="T1" fmla="*/ 0 h 4"/>
                  <a:gd name="T2" fmla="*/ 135 w 24"/>
                  <a:gd name="T3" fmla="*/ 16 h 4"/>
                  <a:gd name="T4" fmla="*/ 135 w 24"/>
                  <a:gd name="T5" fmla="*/ 20 h 4"/>
                  <a:gd name="T6" fmla="*/ 40 w 24"/>
                  <a:gd name="T7" fmla="*/ 16 h 4"/>
                  <a:gd name="T8" fmla="*/ 0 w 24"/>
                  <a:gd name="T9" fmla="*/ 0 h 4"/>
                  <a:gd name="T10" fmla="*/ 5 w 24"/>
                  <a:gd name="T11" fmla="*/ 0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4" name="Freeform 174"/>
              <p:cNvSpPr>
                <a:spLocks noChangeAspect="1"/>
              </p:cNvSpPr>
              <p:nvPr/>
            </p:nvSpPr>
            <p:spPr bwMode="auto">
              <a:xfrm>
                <a:off x="2308" y="2755"/>
                <a:ext cx="2" cy="5"/>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5" name="Freeform 175"/>
              <p:cNvSpPr>
                <a:spLocks noChangeAspect="1"/>
              </p:cNvSpPr>
              <p:nvPr/>
            </p:nvSpPr>
            <p:spPr bwMode="auto">
              <a:xfrm>
                <a:off x="2234" y="2709"/>
                <a:ext cx="94" cy="39"/>
              </a:xfrm>
              <a:custGeom>
                <a:avLst/>
                <a:gdLst>
                  <a:gd name="T0" fmla="*/ 0 w 95"/>
                  <a:gd name="T1" fmla="*/ 0 h 38"/>
                  <a:gd name="T2" fmla="*/ 95 w 95"/>
                  <a:gd name="T3" fmla="*/ 10 h 38"/>
                  <a:gd name="T4" fmla="*/ 92 w 95"/>
                  <a:gd name="T5" fmla="*/ 38 h 38"/>
                  <a:gd name="T6" fmla="*/ 0 w 95"/>
                  <a:gd name="T7" fmla="*/ 29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6" name="Freeform 176"/>
              <p:cNvSpPr>
                <a:spLocks noChangeAspect="1"/>
              </p:cNvSpPr>
              <p:nvPr/>
            </p:nvSpPr>
            <p:spPr bwMode="auto">
              <a:xfrm>
                <a:off x="2234" y="2711"/>
                <a:ext cx="16" cy="24"/>
              </a:xfrm>
              <a:custGeom>
                <a:avLst/>
                <a:gdLst>
                  <a:gd name="T0" fmla="*/ 0 w 17"/>
                  <a:gd name="T1" fmla="*/ 21 h 23"/>
                  <a:gd name="T2" fmla="*/ 17 w 17"/>
                  <a:gd name="T3" fmla="*/ 23 h 23"/>
                  <a:gd name="T4" fmla="*/ 17 w 17"/>
                  <a:gd name="T5" fmla="*/ 2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7" name="Freeform 177"/>
              <p:cNvSpPr>
                <a:spLocks noChangeAspect="1"/>
              </p:cNvSpPr>
              <p:nvPr/>
            </p:nvSpPr>
            <p:spPr bwMode="auto">
              <a:xfrm>
                <a:off x="2251" y="2714"/>
                <a:ext cx="58" cy="31"/>
              </a:xfrm>
              <a:custGeom>
                <a:avLst/>
                <a:gdLst>
                  <a:gd name="T0" fmla="*/ 0 w 24"/>
                  <a:gd name="T1" fmla="*/ 50 h 13"/>
                  <a:gd name="T2" fmla="*/ 135 w 24"/>
                  <a:gd name="T3" fmla="*/ 41 h 13"/>
                  <a:gd name="T4" fmla="*/ 135 w 24"/>
                  <a:gd name="T5" fmla="*/ 24 h 13"/>
                  <a:gd name="T6" fmla="*/ 0 w 24"/>
                  <a:gd name="T7" fmla="*/ 0 h 13"/>
                  <a:gd name="T8" fmla="*/ 0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8" name="Freeform 178"/>
              <p:cNvSpPr>
                <a:spLocks noChangeAspect="1"/>
              </p:cNvSpPr>
              <p:nvPr/>
            </p:nvSpPr>
            <p:spPr bwMode="auto">
              <a:xfrm>
                <a:off x="2234" y="2711"/>
                <a:ext cx="18" cy="2"/>
              </a:xfrm>
              <a:custGeom>
                <a:avLst/>
                <a:gdLst>
                  <a:gd name="T0" fmla="*/ 0 w 19"/>
                  <a:gd name="T1" fmla="*/ 0 h 2"/>
                  <a:gd name="T2" fmla="*/ 0 w 19"/>
                  <a:gd name="T3" fmla="*/ 0 h 2"/>
                  <a:gd name="T4" fmla="*/ 19 w 19"/>
                  <a:gd name="T5" fmla="*/ 2 h 2"/>
                  <a:gd name="T6" fmla="*/ 17 w 19"/>
                  <a:gd name="T7" fmla="*/ 2 h 2"/>
                  <a:gd name="T8" fmla="*/ 0 w 19"/>
                  <a:gd name="T9" fmla="*/ 0 h 2"/>
                  <a:gd name="T10" fmla="*/ 0 60000 65536"/>
                  <a:gd name="T11" fmla="*/ 0 60000 65536"/>
                  <a:gd name="T12" fmla="*/ 0 60000 65536"/>
                  <a:gd name="T13" fmla="*/ 0 60000 65536"/>
                  <a:gd name="T14" fmla="*/ 0 60000 65536"/>
                  <a:gd name="T15" fmla="*/ 0 w 19"/>
                  <a:gd name="T16" fmla="*/ 0 h 2"/>
                  <a:gd name="T17" fmla="*/ 19 w 19"/>
                  <a:gd name="T18" fmla="*/ 2 h 2"/>
                </a:gdLst>
                <a:ahLst/>
                <a:cxnLst>
                  <a:cxn ang="T10">
                    <a:pos x="T0" y="T1"/>
                  </a:cxn>
                  <a:cxn ang="T11">
                    <a:pos x="T2" y="T3"/>
                  </a:cxn>
                  <a:cxn ang="T12">
                    <a:pos x="T4" y="T5"/>
                  </a:cxn>
                  <a:cxn ang="T13">
                    <a:pos x="T6" y="T7"/>
                  </a:cxn>
                  <a:cxn ang="T14">
                    <a:pos x="T8" y="T9"/>
                  </a:cxn>
                </a:cxnLst>
                <a:rect l="T15" t="T16" r="T17" b="T18"/>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9" name="Freeform 179"/>
              <p:cNvSpPr>
                <a:spLocks noChangeAspect="1"/>
              </p:cNvSpPr>
              <p:nvPr/>
            </p:nvSpPr>
            <p:spPr bwMode="auto">
              <a:xfrm>
                <a:off x="2251" y="2714"/>
                <a:ext cx="58" cy="12"/>
              </a:xfrm>
              <a:custGeom>
                <a:avLst/>
                <a:gdLst>
                  <a:gd name="T0" fmla="*/ 5 w 24"/>
                  <a:gd name="T1" fmla="*/ 0 h 5"/>
                  <a:gd name="T2" fmla="*/ 135 w 24"/>
                  <a:gd name="T3" fmla="*/ 24 h 5"/>
                  <a:gd name="T4" fmla="*/ 135 w 24"/>
                  <a:gd name="T5" fmla="*/ 24 h 5"/>
                  <a:gd name="T6" fmla="*/ 40 w 24"/>
                  <a:gd name="T7" fmla="*/ 17 h 5"/>
                  <a:gd name="T8" fmla="*/ 0 w 24"/>
                  <a:gd name="T9" fmla="*/ 0 h 5"/>
                  <a:gd name="T10" fmla="*/ 5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0" name="Rectangle 180"/>
              <p:cNvSpPr>
                <a:spLocks noChangeAspect="1" noChangeArrowheads="1"/>
              </p:cNvSpPr>
              <p:nvPr/>
            </p:nvSpPr>
            <p:spPr bwMode="auto">
              <a:xfrm>
                <a:off x="2308" y="2724"/>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1" name="Freeform 181"/>
              <p:cNvSpPr>
                <a:spLocks noChangeAspect="1"/>
              </p:cNvSpPr>
              <p:nvPr/>
            </p:nvSpPr>
            <p:spPr bwMode="auto">
              <a:xfrm>
                <a:off x="2331" y="2842"/>
                <a:ext cx="92" cy="36"/>
              </a:xfrm>
              <a:custGeom>
                <a:avLst/>
                <a:gdLst>
                  <a:gd name="T0" fmla="*/ 0 w 92"/>
                  <a:gd name="T1" fmla="*/ 0 h 37"/>
                  <a:gd name="T2" fmla="*/ 92 w 92"/>
                  <a:gd name="T3" fmla="*/ 9 h 37"/>
                  <a:gd name="T4" fmla="*/ 92 w 92"/>
                  <a:gd name="T5" fmla="*/ 37 h 37"/>
                  <a:gd name="T6" fmla="*/ 0 w 92"/>
                  <a:gd name="T7" fmla="*/ 26 h 37"/>
                  <a:gd name="T8" fmla="*/ 0 w 92"/>
                  <a:gd name="T9" fmla="*/ 0 h 37"/>
                  <a:gd name="T10" fmla="*/ 0 60000 65536"/>
                  <a:gd name="T11" fmla="*/ 0 60000 65536"/>
                  <a:gd name="T12" fmla="*/ 0 60000 65536"/>
                  <a:gd name="T13" fmla="*/ 0 60000 65536"/>
                  <a:gd name="T14" fmla="*/ 0 60000 65536"/>
                  <a:gd name="T15" fmla="*/ 0 w 92"/>
                  <a:gd name="T16" fmla="*/ 0 h 37"/>
                  <a:gd name="T17" fmla="*/ 92 w 92"/>
                  <a:gd name="T18" fmla="*/ 37 h 37"/>
                </a:gdLst>
                <a:ahLst/>
                <a:cxnLst>
                  <a:cxn ang="T10">
                    <a:pos x="T0" y="T1"/>
                  </a:cxn>
                  <a:cxn ang="T11">
                    <a:pos x="T2" y="T3"/>
                  </a:cxn>
                  <a:cxn ang="T12">
                    <a:pos x="T4" y="T5"/>
                  </a:cxn>
                  <a:cxn ang="T13">
                    <a:pos x="T6" y="T7"/>
                  </a:cxn>
                  <a:cxn ang="T14">
                    <a:pos x="T8" y="T9"/>
                  </a:cxn>
                </a:cxnLst>
                <a:rect l="T15" t="T16" r="T17" b="T18"/>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2" name="Freeform 182"/>
              <p:cNvSpPr>
                <a:spLocks noChangeAspect="1"/>
              </p:cNvSpPr>
              <p:nvPr/>
            </p:nvSpPr>
            <p:spPr bwMode="auto">
              <a:xfrm>
                <a:off x="2331" y="2845"/>
                <a:ext cx="17" cy="24"/>
              </a:xfrm>
              <a:custGeom>
                <a:avLst/>
                <a:gdLst>
                  <a:gd name="T0" fmla="*/ 0 w 17"/>
                  <a:gd name="T1" fmla="*/ 21 h 24"/>
                  <a:gd name="T2" fmla="*/ 17 w 17"/>
                  <a:gd name="T3" fmla="*/ 24 h 24"/>
                  <a:gd name="T4" fmla="*/ 17 w 17"/>
                  <a:gd name="T5" fmla="*/ 2 h 24"/>
                  <a:gd name="T6" fmla="*/ 0 w 17"/>
                  <a:gd name="T7" fmla="*/ 0 h 24"/>
                  <a:gd name="T8" fmla="*/ 0 w 17"/>
                  <a:gd name="T9" fmla="*/ 2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3" name="Freeform 183"/>
              <p:cNvSpPr>
                <a:spLocks noChangeAspect="1"/>
              </p:cNvSpPr>
              <p:nvPr/>
            </p:nvSpPr>
            <p:spPr bwMode="auto">
              <a:xfrm>
                <a:off x="2348" y="2847"/>
                <a:ext cx="53" cy="29"/>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4" name="Freeform 184"/>
              <p:cNvSpPr>
                <a:spLocks noChangeAspect="1"/>
              </p:cNvSpPr>
              <p:nvPr/>
            </p:nvSpPr>
            <p:spPr bwMode="auto">
              <a:xfrm>
                <a:off x="2331" y="2842"/>
                <a:ext cx="17" cy="5"/>
              </a:xfrm>
              <a:custGeom>
                <a:avLst/>
                <a:gdLst>
                  <a:gd name="T0" fmla="*/ 0 w 17"/>
                  <a:gd name="T1" fmla="*/ 2 h 4"/>
                  <a:gd name="T2" fmla="*/ 0 w 17"/>
                  <a:gd name="T3" fmla="*/ 0 h 4"/>
                  <a:gd name="T4" fmla="*/ 17 w 17"/>
                  <a:gd name="T5" fmla="*/ 4 h 4"/>
                  <a:gd name="T6" fmla="*/ 17 w 17"/>
                  <a:gd name="T7" fmla="*/ 4 h 4"/>
                  <a:gd name="T8" fmla="*/ 0 w 17"/>
                  <a:gd name="T9" fmla="*/ 2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lnTo>
                      <a:pt x="0" y="0"/>
                    </a:lnTo>
                    <a:lnTo>
                      <a:pt x="17"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5" name="Freeform 185"/>
              <p:cNvSpPr>
                <a:spLocks noChangeAspect="1"/>
              </p:cNvSpPr>
              <p:nvPr/>
            </p:nvSpPr>
            <p:spPr bwMode="auto">
              <a:xfrm>
                <a:off x="2348" y="2847"/>
                <a:ext cx="53" cy="10"/>
              </a:xfrm>
              <a:custGeom>
                <a:avLst/>
                <a:gdLst>
                  <a:gd name="T0" fmla="*/ 0 w 23"/>
                  <a:gd name="T1" fmla="*/ 0 h 4"/>
                  <a:gd name="T2" fmla="*/ 127 w 23"/>
                  <a:gd name="T3" fmla="*/ 17 h 4"/>
                  <a:gd name="T4" fmla="*/ 127 w 23"/>
                  <a:gd name="T5" fmla="*/ 25 h 4"/>
                  <a:gd name="T6" fmla="*/ 38 w 23"/>
                  <a:gd name="T7" fmla="*/ 17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6" name="Rectangle 186"/>
              <p:cNvSpPr>
                <a:spLocks noChangeAspect="1" noChangeArrowheads="1"/>
              </p:cNvSpPr>
              <p:nvPr/>
            </p:nvSpPr>
            <p:spPr bwMode="auto">
              <a:xfrm>
                <a:off x="2401" y="2857"/>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7" name="Freeform 187"/>
              <p:cNvSpPr>
                <a:spLocks noChangeAspect="1"/>
              </p:cNvSpPr>
              <p:nvPr/>
            </p:nvSpPr>
            <p:spPr bwMode="auto">
              <a:xfrm>
                <a:off x="2331" y="2811"/>
                <a:ext cx="92" cy="39"/>
              </a:xfrm>
              <a:custGeom>
                <a:avLst/>
                <a:gdLst>
                  <a:gd name="T0" fmla="*/ 0 w 92"/>
                  <a:gd name="T1" fmla="*/ 0 h 38"/>
                  <a:gd name="T2" fmla="*/ 92 w 92"/>
                  <a:gd name="T3" fmla="*/ 9 h 38"/>
                  <a:gd name="T4" fmla="*/ 92 w 92"/>
                  <a:gd name="T5" fmla="*/ 38 h 38"/>
                  <a:gd name="T6" fmla="*/ 0 w 92"/>
                  <a:gd name="T7" fmla="*/ 28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8" name="Freeform 188"/>
              <p:cNvSpPr>
                <a:spLocks noChangeAspect="1"/>
              </p:cNvSpPr>
              <p:nvPr/>
            </p:nvSpPr>
            <p:spPr bwMode="auto">
              <a:xfrm>
                <a:off x="2331" y="2813"/>
                <a:ext cx="17" cy="24"/>
              </a:xfrm>
              <a:custGeom>
                <a:avLst/>
                <a:gdLst>
                  <a:gd name="T0" fmla="*/ 0 w 17"/>
                  <a:gd name="T1" fmla="*/ 22 h 24"/>
                  <a:gd name="T2" fmla="*/ 17 w 17"/>
                  <a:gd name="T3" fmla="*/ 24 h 24"/>
                  <a:gd name="T4" fmla="*/ 17 w 17"/>
                  <a:gd name="T5" fmla="*/ 3 h 24"/>
                  <a:gd name="T6" fmla="*/ 0 w 17"/>
                  <a:gd name="T7" fmla="*/ 0 h 24"/>
                  <a:gd name="T8" fmla="*/ 0 w 17"/>
                  <a:gd name="T9" fmla="*/ 2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9" name="Freeform 189"/>
              <p:cNvSpPr>
                <a:spLocks noChangeAspect="1"/>
              </p:cNvSpPr>
              <p:nvPr/>
            </p:nvSpPr>
            <p:spPr bwMode="auto">
              <a:xfrm>
                <a:off x="2348" y="2816"/>
                <a:ext cx="53" cy="34"/>
              </a:xfrm>
              <a:custGeom>
                <a:avLst/>
                <a:gdLst>
                  <a:gd name="T0" fmla="*/ 0 w 23"/>
                  <a:gd name="T1" fmla="*/ 50 h 14"/>
                  <a:gd name="T2" fmla="*/ 127 w 23"/>
                  <a:gd name="T3" fmla="*/ 40 h 14"/>
                  <a:gd name="T4" fmla="*/ 127 w 23"/>
                  <a:gd name="T5" fmla="*/ 21 h 14"/>
                  <a:gd name="T6" fmla="*/ 0 w 23"/>
                  <a:gd name="T7" fmla="*/ 0 h 14"/>
                  <a:gd name="T8" fmla="*/ 0 w 23"/>
                  <a:gd name="T9" fmla="*/ 5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0" name="Freeform 190"/>
              <p:cNvSpPr>
                <a:spLocks noChangeAspect="1"/>
              </p:cNvSpPr>
              <p:nvPr/>
            </p:nvSpPr>
            <p:spPr bwMode="auto">
              <a:xfrm>
                <a:off x="2331" y="2813"/>
                <a:ext cx="17" cy="2"/>
              </a:xfrm>
              <a:custGeom>
                <a:avLst/>
                <a:gdLst>
                  <a:gd name="T0" fmla="*/ 0 w 17"/>
                  <a:gd name="T1" fmla="*/ 0 h 3"/>
                  <a:gd name="T2" fmla="*/ 0 w 17"/>
                  <a:gd name="T3" fmla="*/ 0 h 3"/>
                  <a:gd name="T4" fmla="*/ 17 w 17"/>
                  <a:gd name="T5" fmla="*/ 3 h 3"/>
                  <a:gd name="T6" fmla="*/ 17 w 17"/>
                  <a:gd name="T7" fmla="*/ 3 h 3"/>
                  <a:gd name="T8" fmla="*/ 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0" y="0"/>
                    </a:moveTo>
                    <a:lnTo>
                      <a:pt x="0" y="0"/>
                    </a:lnTo>
                    <a:lnTo>
                      <a:pt x="17" y="3"/>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1" name="Freeform 191"/>
              <p:cNvSpPr>
                <a:spLocks noChangeAspect="1"/>
              </p:cNvSpPr>
              <p:nvPr/>
            </p:nvSpPr>
            <p:spPr bwMode="auto">
              <a:xfrm>
                <a:off x="2348" y="2816"/>
                <a:ext cx="53" cy="12"/>
              </a:xfrm>
              <a:custGeom>
                <a:avLst/>
                <a:gdLst>
                  <a:gd name="T0" fmla="*/ 0 w 23"/>
                  <a:gd name="T1" fmla="*/ 0 h 5"/>
                  <a:gd name="T2" fmla="*/ 127 w 23"/>
                  <a:gd name="T3" fmla="*/ 24 h 5"/>
                  <a:gd name="T4" fmla="*/ 127 w 23"/>
                  <a:gd name="T5" fmla="*/ 24 h 5"/>
                  <a:gd name="T6" fmla="*/ 38 w 23"/>
                  <a:gd name="T7" fmla="*/ 17 h 5"/>
                  <a:gd name="T8" fmla="*/ 0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2" name="Rectangle 192"/>
              <p:cNvSpPr>
                <a:spLocks noChangeAspect="1" noChangeArrowheads="1"/>
              </p:cNvSpPr>
              <p:nvPr/>
            </p:nvSpPr>
            <p:spPr bwMode="auto">
              <a:xfrm>
                <a:off x="2401" y="2825"/>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3" name="Freeform 193"/>
              <p:cNvSpPr>
                <a:spLocks noChangeAspect="1"/>
              </p:cNvSpPr>
              <p:nvPr/>
            </p:nvSpPr>
            <p:spPr bwMode="auto">
              <a:xfrm>
                <a:off x="2331" y="2779"/>
                <a:ext cx="92" cy="39"/>
              </a:xfrm>
              <a:custGeom>
                <a:avLst/>
                <a:gdLst>
                  <a:gd name="T0" fmla="*/ 0 w 92"/>
                  <a:gd name="T1" fmla="*/ 0 h 38"/>
                  <a:gd name="T2" fmla="*/ 92 w 92"/>
                  <a:gd name="T3" fmla="*/ 12 h 38"/>
                  <a:gd name="T4" fmla="*/ 92 w 92"/>
                  <a:gd name="T5" fmla="*/ 38 h 38"/>
                  <a:gd name="T6" fmla="*/ 0 w 92"/>
                  <a:gd name="T7" fmla="*/ 29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4" name="Freeform 194"/>
              <p:cNvSpPr>
                <a:spLocks noChangeAspect="1"/>
              </p:cNvSpPr>
              <p:nvPr/>
            </p:nvSpPr>
            <p:spPr bwMode="auto">
              <a:xfrm>
                <a:off x="2331" y="2784"/>
                <a:ext cx="17" cy="22"/>
              </a:xfrm>
              <a:custGeom>
                <a:avLst/>
                <a:gdLst>
                  <a:gd name="T0" fmla="*/ 0 w 17"/>
                  <a:gd name="T1" fmla="*/ 21 h 23"/>
                  <a:gd name="T2" fmla="*/ 17 w 17"/>
                  <a:gd name="T3" fmla="*/ 23 h 23"/>
                  <a:gd name="T4" fmla="*/ 17 w 17"/>
                  <a:gd name="T5" fmla="*/ 4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5" name="Freeform 195"/>
              <p:cNvSpPr>
                <a:spLocks noChangeAspect="1"/>
              </p:cNvSpPr>
              <p:nvPr/>
            </p:nvSpPr>
            <p:spPr bwMode="auto">
              <a:xfrm>
                <a:off x="2348" y="2787"/>
                <a:ext cx="53"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6" name="Freeform 196"/>
              <p:cNvSpPr>
                <a:spLocks noChangeAspect="1"/>
              </p:cNvSpPr>
              <p:nvPr/>
            </p:nvSpPr>
            <p:spPr bwMode="auto">
              <a:xfrm>
                <a:off x="2331" y="2784"/>
                <a:ext cx="17" cy="2"/>
              </a:xfrm>
              <a:custGeom>
                <a:avLst/>
                <a:gdLst>
                  <a:gd name="T0" fmla="*/ 0 w 17"/>
                  <a:gd name="T1" fmla="*/ 0 h 4"/>
                  <a:gd name="T2" fmla="*/ 0 w 17"/>
                  <a:gd name="T3" fmla="*/ 0 h 4"/>
                  <a:gd name="T4" fmla="*/ 17 w 17"/>
                  <a:gd name="T5" fmla="*/ 2 h 4"/>
                  <a:gd name="T6" fmla="*/ 17 w 17"/>
                  <a:gd name="T7" fmla="*/ 4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7" name="Freeform 197"/>
              <p:cNvSpPr>
                <a:spLocks noChangeAspect="1"/>
              </p:cNvSpPr>
              <p:nvPr/>
            </p:nvSpPr>
            <p:spPr bwMode="auto">
              <a:xfrm>
                <a:off x="2348" y="2784"/>
                <a:ext cx="53" cy="12"/>
              </a:xfrm>
              <a:custGeom>
                <a:avLst/>
                <a:gdLst>
                  <a:gd name="T0" fmla="*/ 0 w 23"/>
                  <a:gd name="T1" fmla="*/ 0 h 5"/>
                  <a:gd name="T2" fmla="*/ 127 w 23"/>
                  <a:gd name="T3" fmla="*/ 24 h 5"/>
                  <a:gd name="T4" fmla="*/ 127 w 23"/>
                  <a:gd name="T5" fmla="*/ 24 h 5"/>
                  <a:gd name="T6" fmla="*/ 38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8" name="Rectangle 198"/>
              <p:cNvSpPr>
                <a:spLocks noChangeAspect="1" noChangeArrowheads="1"/>
              </p:cNvSpPr>
              <p:nvPr/>
            </p:nvSpPr>
            <p:spPr bwMode="auto">
              <a:xfrm>
                <a:off x="2401" y="2794"/>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9" name="Freeform 199"/>
              <p:cNvSpPr>
                <a:spLocks noChangeAspect="1"/>
              </p:cNvSpPr>
              <p:nvPr/>
            </p:nvSpPr>
            <p:spPr bwMode="auto">
              <a:xfrm>
                <a:off x="2331" y="2750"/>
                <a:ext cx="92" cy="39"/>
              </a:xfrm>
              <a:custGeom>
                <a:avLst/>
                <a:gdLst>
                  <a:gd name="T0" fmla="*/ 0 w 92"/>
                  <a:gd name="T1" fmla="*/ 0 h 40"/>
                  <a:gd name="T2" fmla="*/ 92 w 92"/>
                  <a:gd name="T3" fmla="*/ 11 h 40"/>
                  <a:gd name="T4" fmla="*/ 92 w 92"/>
                  <a:gd name="T5" fmla="*/ 40 h 40"/>
                  <a:gd name="T6" fmla="*/ 0 w 92"/>
                  <a:gd name="T7" fmla="*/ 28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0" name="Freeform 200"/>
              <p:cNvSpPr>
                <a:spLocks noChangeAspect="1"/>
              </p:cNvSpPr>
              <p:nvPr/>
            </p:nvSpPr>
            <p:spPr bwMode="auto">
              <a:xfrm>
                <a:off x="2331" y="2755"/>
                <a:ext cx="17" cy="22"/>
              </a:xfrm>
              <a:custGeom>
                <a:avLst/>
                <a:gdLst>
                  <a:gd name="T0" fmla="*/ 0 w 17"/>
                  <a:gd name="T1" fmla="*/ 22 h 22"/>
                  <a:gd name="T2" fmla="*/ 17 w 17"/>
                  <a:gd name="T3" fmla="*/ 22 h 22"/>
                  <a:gd name="T4" fmla="*/ 17 w 17"/>
                  <a:gd name="T5" fmla="*/ 3 h 22"/>
                  <a:gd name="T6" fmla="*/ 0 w 17"/>
                  <a:gd name="T7" fmla="*/ 0 h 22"/>
                  <a:gd name="T8" fmla="*/ 0 w 17"/>
                  <a:gd name="T9" fmla="*/ 22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1" name="Freeform 201"/>
              <p:cNvSpPr>
                <a:spLocks noChangeAspect="1"/>
              </p:cNvSpPr>
              <p:nvPr/>
            </p:nvSpPr>
            <p:spPr bwMode="auto">
              <a:xfrm>
                <a:off x="2348" y="2757"/>
                <a:ext cx="53" cy="29"/>
              </a:xfrm>
              <a:custGeom>
                <a:avLst/>
                <a:gdLst>
                  <a:gd name="T0" fmla="*/ 0 w 23"/>
                  <a:gd name="T1" fmla="*/ 42 h 13"/>
                  <a:gd name="T2" fmla="*/ 127 w 23"/>
                  <a:gd name="T3" fmla="*/ 37 h 13"/>
                  <a:gd name="T4" fmla="*/ 127 w 23"/>
                  <a:gd name="T5" fmla="*/ 16 h 13"/>
                  <a:gd name="T6" fmla="*/ 0 w 23"/>
                  <a:gd name="T7" fmla="*/ 0 h 13"/>
                  <a:gd name="T8" fmla="*/ 0 w 23"/>
                  <a:gd name="T9" fmla="*/ 4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2" name="Freeform 202"/>
              <p:cNvSpPr>
                <a:spLocks noChangeAspect="1"/>
              </p:cNvSpPr>
              <p:nvPr/>
            </p:nvSpPr>
            <p:spPr bwMode="auto">
              <a:xfrm>
                <a:off x="2331" y="2753"/>
                <a:ext cx="17" cy="5"/>
              </a:xfrm>
              <a:custGeom>
                <a:avLst/>
                <a:gdLst>
                  <a:gd name="T0" fmla="*/ 0 w 17"/>
                  <a:gd name="T1" fmla="*/ 2 h 5"/>
                  <a:gd name="T2" fmla="*/ 0 w 17"/>
                  <a:gd name="T3" fmla="*/ 0 h 5"/>
                  <a:gd name="T4" fmla="*/ 17 w 17"/>
                  <a:gd name="T5" fmla="*/ 2 h 5"/>
                  <a:gd name="T6" fmla="*/ 17 w 17"/>
                  <a:gd name="T7" fmla="*/ 5 h 5"/>
                  <a:gd name="T8" fmla="*/ 0 w 17"/>
                  <a:gd name="T9" fmla="*/ 2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3" name="Freeform 203"/>
              <p:cNvSpPr>
                <a:spLocks noChangeAspect="1"/>
              </p:cNvSpPr>
              <p:nvPr/>
            </p:nvSpPr>
            <p:spPr bwMode="auto">
              <a:xfrm>
                <a:off x="2348" y="2755"/>
                <a:ext cx="53" cy="12"/>
              </a:xfrm>
              <a:custGeom>
                <a:avLst/>
                <a:gdLst>
                  <a:gd name="T0" fmla="*/ 0 w 23"/>
                  <a:gd name="T1" fmla="*/ 0 h 5"/>
                  <a:gd name="T2" fmla="*/ 127 w 23"/>
                  <a:gd name="T3" fmla="*/ 24 h 5"/>
                  <a:gd name="T4" fmla="*/ 127 w 23"/>
                  <a:gd name="T5" fmla="*/ 24 h 5"/>
                  <a:gd name="T6" fmla="*/ 38 w 23"/>
                  <a:gd name="T7" fmla="*/ 24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4" name="Freeform 204"/>
              <p:cNvSpPr>
                <a:spLocks noChangeAspect="1"/>
              </p:cNvSpPr>
              <p:nvPr/>
            </p:nvSpPr>
            <p:spPr bwMode="auto">
              <a:xfrm>
                <a:off x="2401" y="2765"/>
                <a:ext cx="2" cy="7"/>
              </a:xfrm>
              <a:custGeom>
                <a:avLst/>
                <a:gdLst>
                  <a:gd name="T0" fmla="*/ 2 w 2"/>
                  <a:gd name="T1" fmla="*/ 7 h 9"/>
                  <a:gd name="T2" fmla="*/ 0 w 2"/>
                  <a:gd name="T3" fmla="*/ 9 h 9"/>
                  <a:gd name="T4" fmla="*/ 0 w 2"/>
                  <a:gd name="T5" fmla="*/ 0 h 9"/>
                  <a:gd name="T6" fmla="*/ 2 w 2"/>
                  <a:gd name="T7" fmla="*/ 2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7"/>
                    </a:moveTo>
                    <a:lnTo>
                      <a:pt x="0" y="9"/>
                    </a:lnTo>
                    <a:lnTo>
                      <a:pt x="0" y="0"/>
                    </a:lnTo>
                    <a:lnTo>
                      <a:pt x="2" y="2"/>
                    </a:lnTo>
                    <a:lnTo>
                      <a:pt x="2" y="7"/>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5" name="Freeform 205"/>
              <p:cNvSpPr>
                <a:spLocks noChangeAspect="1"/>
              </p:cNvSpPr>
              <p:nvPr/>
            </p:nvSpPr>
            <p:spPr bwMode="auto">
              <a:xfrm>
                <a:off x="2331" y="2721"/>
                <a:ext cx="92" cy="39"/>
              </a:xfrm>
              <a:custGeom>
                <a:avLst/>
                <a:gdLst>
                  <a:gd name="T0" fmla="*/ 0 w 92"/>
                  <a:gd name="T1" fmla="*/ 0 h 38"/>
                  <a:gd name="T2" fmla="*/ 92 w 92"/>
                  <a:gd name="T3" fmla="*/ 10 h 38"/>
                  <a:gd name="T4" fmla="*/ 92 w 92"/>
                  <a:gd name="T5" fmla="*/ 38 h 38"/>
                  <a:gd name="T6" fmla="*/ 0 w 92"/>
                  <a:gd name="T7" fmla="*/ 26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6" name="Freeform 206"/>
              <p:cNvSpPr>
                <a:spLocks noChangeAspect="1"/>
              </p:cNvSpPr>
              <p:nvPr/>
            </p:nvSpPr>
            <p:spPr bwMode="auto">
              <a:xfrm>
                <a:off x="2331" y="2724"/>
                <a:ext cx="17" cy="24"/>
              </a:xfrm>
              <a:custGeom>
                <a:avLst/>
                <a:gdLst>
                  <a:gd name="T0" fmla="*/ 0 w 17"/>
                  <a:gd name="T1" fmla="*/ 21 h 23"/>
                  <a:gd name="T2" fmla="*/ 17 w 17"/>
                  <a:gd name="T3" fmla="*/ 23 h 23"/>
                  <a:gd name="T4" fmla="*/ 17 w 17"/>
                  <a:gd name="T5" fmla="*/ 2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7" name="Freeform 207"/>
              <p:cNvSpPr>
                <a:spLocks noChangeAspect="1"/>
              </p:cNvSpPr>
              <p:nvPr/>
            </p:nvSpPr>
            <p:spPr bwMode="auto">
              <a:xfrm>
                <a:off x="2348" y="2726"/>
                <a:ext cx="53" cy="31"/>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8" name="Freeform 208"/>
              <p:cNvSpPr>
                <a:spLocks noChangeAspect="1"/>
              </p:cNvSpPr>
              <p:nvPr/>
            </p:nvSpPr>
            <p:spPr bwMode="auto">
              <a:xfrm>
                <a:off x="2331" y="2721"/>
                <a:ext cx="17" cy="5"/>
              </a:xfrm>
              <a:custGeom>
                <a:avLst/>
                <a:gdLst>
                  <a:gd name="T0" fmla="*/ 0 w 17"/>
                  <a:gd name="T1" fmla="*/ 3 h 5"/>
                  <a:gd name="T2" fmla="*/ 0 w 17"/>
                  <a:gd name="T3" fmla="*/ 0 h 5"/>
                  <a:gd name="T4" fmla="*/ 17 w 17"/>
                  <a:gd name="T5" fmla="*/ 5 h 5"/>
                  <a:gd name="T6" fmla="*/ 17 w 17"/>
                  <a:gd name="T7" fmla="*/ 5 h 5"/>
                  <a:gd name="T8" fmla="*/ 0 w 17"/>
                  <a:gd name="T9" fmla="*/ 3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3"/>
                    </a:moveTo>
                    <a:lnTo>
                      <a:pt x="0" y="0"/>
                    </a:lnTo>
                    <a:lnTo>
                      <a:pt x="17" y="5"/>
                    </a:lnTo>
                    <a:lnTo>
                      <a:pt x="0" y="3"/>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9" name="Freeform 209"/>
              <p:cNvSpPr>
                <a:spLocks noChangeAspect="1"/>
              </p:cNvSpPr>
              <p:nvPr/>
            </p:nvSpPr>
            <p:spPr bwMode="auto">
              <a:xfrm>
                <a:off x="2348" y="2726"/>
                <a:ext cx="53" cy="10"/>
              </a:xfrm>
              <a:custGeom>
                <a:avLst/>
                <a:gdLst>
                  <a:gd name="T0" fmla="*/ 0 w 23"/>
                  <a:gd name="T1" fmla="*/ 0 h 4"/>
                  <a:gd name="T2" fmla="*/ 127 w 23"/>
                  <a:gd name="T3" fmla="*/ 16 h 4"/>
                  <a:gd name="T4" fmla="*/ 127 w 23"/>
                  <a:gd name="T5" fmla="*/ 20 h 4"/>
                  <a:gd name="T6" fmla="*/ 38 w 23"/>
                  <a:gd name="T7" fmla="*/ 16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0" name="Rectangle 210"/>
              <p:cNvSpPr>
                <a:spLocks noChangeAspect="1" noChangeArrowheads="1"/>
              </p:cNvSpPr>
              <p:nvPr/>
            </p:nvSpPr>
            <p:spPr bwMode="auto">
              <a:xfrm>
                <a:off x="2401" y="2736"/>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1" name="Freeform 211"/>
              <p:cNvSpPr>
                <a:spLocks noChangeAspect="1"/>
              </p:cNvSpPr>
              <p:nvPr/>
            </p:nvSpPr>
            <p:spPr bwMode="auto">
              <a:xfrm>
                <a:off x="2426" y="2854"/>
                <a:ext cx="94" cy="36"/>
              </a:xfrm>
              <a:custGeom>
                <a:avLst/>
                <a:gdLst>
                  <a:gd name="T0" fmla="*/ 0 w 94"/>
                  <a:gd name="T1" fmla="*/ 0 h 37"/>
                  <a:gd name="T2" fmla="*/ 94 w 94"/>
                  <a:gd name="T3" fmla="*/ 9 h 37"/>
                  <a:gd name="T4" fmla="*/ 94 w 94"/>
                  <a:gd name="T5" fmla="*/ 37 h 37"/>
                  <a:gd name="T6" fmla="*/ 0 w 94"/>
                  <a:gd name="T7" fmla="*/ 25 h 37"/>
                  <a:gd name="T8" fmla="*/ 0 w 94"/>
                  <a:gd name="T9" fmla="*/ 0 h 37"/>
                  <a:gd name="T10" fmla="*/ 0 60000 65536"/>
                  <a:gd name="T11" fmla="*/ 0 60000 65536"/>
                  <a:gd name="T12" fmla="*/ 0 60000 65536"/>
                  <a:gd name="T13" fmla="*/ 0 60000 65536"/>
                  <a:gd name="T14" fmla="*/ 0 60000 65536"/>
                  <a:gd name="T15" fmla="*/ 0 w 94"/>
                  <a:gd name="T16" fmla="*/ 0 h 37"/>
                  <a:gd name="T17" fmla="*/ 94 w 94"/>
                  <a:gd name="T18" fmla="*/ 37 h 37"/>
                </a:gdLst>
                <a:ahLst/>
                <a:cxnLst>
                  <a:cxn ang="T10">
                    <a:pos x="T0" y="T1"/>
                  </a:cxn>
                  <a:cxn ang="T11">
                    <a:pos x="T2" y="T3"/>
                  </a:cxn>
                  <a:cxn ang="T12">
                    <a:pos x="T4" y="T5"/>
                  </a:cxn>
                  <a:cxn ang="T13">
                    <a:pos x="T6" y="T7"/>
                  </a:cxn>
                  <a:cxn ang="T14">
                    <a:pos x="T8" y="T9"/>
                  </a:cxn>
                </a:cxnLst>
                <a:rect l="T15" t="T16" r="T17" b="T18"/>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2" name="Freeform 212"/>
              <p:cNvSpPr>
                <a:spLocks noChangeAspect="1"/>
              </p:cNvSpPr>
              <p:nvPr/>
            </p:nvSpPr>
            <p:spPr bwMode="auto">
              <a:xfrm>
                <a:off x="2426" y="2857"/>
                <a:ext cx="20" cy="22"/>
              </a:xfrm>
              <a:custGeom>
                <a:avLst/>
                <a:gdLst>
                  <a:gd name="T0" fmla="*/ 0 w 19"/>
                  <a:gd name="T1" fmla="*/ 21 h 23"/>
                  <a:gd name="T2" fmla="*/ 19 w 19"/>
                  <a:gd name="T3" fmla="*/ 23 h 23"/>
                  <a:gd name="T4" fmla="*/ 19 w 19"/>
                  <a:gd name="T5" fmla="*/ 2 h 23"/>
                  <a:gd name="T6" fmla="*/ 0 w 19"/>
                  <a:gd name="T7" fmla="*/ 0 h 23"/>
                  <a:gd name="T8" fmla="*/ 0 w 19"/>
                  <a:gd name="T9" fmla="*/ 21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3" name="Freeform 213"/>
              <p:cNvSpPr>
                <a:spLocks noChangeAspect="1"/>
              </p:cNvSpPr>
              <p:nvPr/>
            </p:nvSpPr>
            <p:spPr bwMode="auto">
              <a:xfrm>
                <a:off x="2445" y="2859"/>
                <a:ext cx="54" cy="29"/>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4" name="Freeform 214"/>
              <p:cNvSpPr>
                <a:spLocks noChangeAspect="1"/>
              </p:cNvSpPr>
              <p:nvPr/>
            </p:nvSpPr>
            <p:spPr bwMode="auto">
              <a:xfrm>
                <a:off x="2426" y="2854"/>
                <a:ext cx="20" cy="5"/>
              </a:xfrm>
              <a:custGeom>
                <a:avLst/>
                <a:gdLst>
                  <a:gd name="T0" fmla="*/ 0 w 19"/>
                  <a:gd name="T1" fmla="*/ 2 h 4"/>
                  <a:gd name="T2" fmla="*/ 0 w 19"/>
                  <a:gd name="T3" fmla="*/ 0 h 4"/>
                  <a:gd name="T4" fmla="*/ 19 w 19"/>
                  <a:gd name="T5" fmla="*/ 4 h 4"/>
                  <a:gd name="T6" fmla="*/ 19 w 19"/>
                  <a:gd name="T7" fmla="*/ 4 h 4"/>
                  <a:gd name="T8" fmla="*/ 0 w 19"/>
                  <a:gd name="T9" fmla="*/ 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lnTo>
                      <a:pt x="0" y="0"/>
                    </a:lnTo>
                    <a:lnTo>
                      <a:pt x="19"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5" name="Freeform 215"/>
              <p:cNvSpPr>
                <a:spLocks noChangeAspect="1"/>
              </p:cNvSpPr>
              <p:nvPr/>
            </p:nvSpPr>
            <p:spPr bwMode="auto">
              <a:xfrm>
                <a:off x="2445" y="2859"/>
                <a:ext cx="54" cy="10"/>
              </a:xfrm>
              <a:custGeom>
                <a:avLst/>
                <a:gdLst>
                  <a:gd name="T0" fmla="*/ 0 w 23"/>
                  <a:gd name="T1" fmla="*/ 0 h 4"/>
                  <a:gd name="T2" fmla="*/ 127 w 23"/>
                  <a:gd name="T3" fmla="*/ 17 h 4"/>
                  <a:gd name="T4" fmla="*/ 127 w 23"/>
                  <a:gd name="T5" fmla="*/ 25 h 4"/>
                  <a:gd name="T6" fmla="*/ 33 w 23"/>
                  <a:gd name="T7" fmla="*/ 17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6" name="Freeform 216"/>
              <p:cNvSpPr>
                <a:spLocks noChangeAspect="1"/>
              </p:cNvSpPr>
              <p:nvPr/>
            </p:nvSpPr>
            <p:spPr bwMode="auto">
              <a:xfrm>
                <a:off x="2499" y="2869"/>
                <a:ext cx="1" cy="7"/>
              </a:xfrm>
              <a:custGeom>
                <a:avLst/>
                <a:gdLst>
                  <a:gd name="T0" fmla="*/ 2 w 2"/>
                  <a:gd name="T1" fmla="*/ 4 h 7"/>
                  <a:gd name="T2" fmla="*/ 0 w 2"/>
                  <a:gd name="T3" fmla="*/ 7 h 7"/>
                  <a:gd name="T4" fmla="*/ 0 w 2"/>
                  <a:gd name="T5" fmla="*/ 0 h 7"/>
                  <a:gd name="T6" fmla="*/ 2 w 2"/>
                  <a:gd name="T7" fmla="*/ 0 h 7"/>
                  <a:gd name="T8" fmla="*/ 2 w 2"/>
                  <a:gd name="T9" fmla="*/ 4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lnTo>
                      <a:pt x="0" y="7"/>
                    </a:lnTo>
                    <a:lnTo>
                      <a:pt x="0" y="0"/>
                    </a:lnTo>
                    <a:lnTo>
                      <a:pt x="2" y="0"/>
                    </a:lnTo>
                    <a:lnTo>
                      <a:pt x="2" y="4"/>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7" name="Freeform 217"/>
              <p:cNvSpPr>
                <a:spLocks noChangeAspect="1"/>
              </p:cNvSpPr>
              <p:nvPr/>
            </p:nvSpPr>
            <p:spPr bwMode="auto">
              <a:xfrm>
                <a:off x="2426" y="2823"/>
                <a:ext cx="94" cy="39"/>
              </a:xfrm>
              <a:custGeom>
                <a:avLst/>
                <a:gdLst>
                  <a:gd name="T0" fmla="*/ 0 w 94"/>
                  <a:gd name="T1" fmla="*/ 0 h 38"/>
                  <a:gd name="T2" fmla="*/ 94 w 94"/>
                  <a:gd name="T3" fmla="*/ 9 h 38"/>
                  <a:gd name="T4" fmla="*/ 94 w 94"/>
                  <a:gd name="T5" fmla="*/ 38 h 38"/>
                  <a:gd name="T6" fmla="*/ 0 w 94"/>
                  <a:gd name="T7" fmla="*/ 28 h 38"/>
                  <a:gd name="T8" fmla="*/ 0 w 94"/>
                  <a:gd name="T9" fmla="*/ 0 h 38"/>
                  <a:gd name="T10" fmla="*/ 0 60000 65536"/>
                  <a:gd name="T11" fmla="*/ 0 60000 65536"/>
                  <a:gd name="T12" fmla="*/ 0 60000 65536"/>
                  <a:gd name="T13" fmla="*/ 0 60000 65536"/>
                  <a:gd name="T14" fmla="*/ 0 60000 65536"/>
                  <a:gd name="T15" fmla="*/ 0 w 94"/>
                  <a:gd name="T16" fmla="*/ 0 h 38"/>
                  <a:gd name="T17" fmla="*/ 94 w 94"/>
                  <a:gd name="T18" fmla="*/ 38 h 38"/>
                </a:gdLst>
                <a:ahLst/>
                <a:cxnLst>
                  <a:cxn ang="T10">
                    <a:pos x="T0" y="T1"/>
                  </a:cxn>
                  <a:cxn ang="T11">
                    <a:pos x="T2" y="T3"/>
                  </a:cxn>
                  <a:cxn ang="T12">
                    <a:pos x="T4" y="T5"/>
                  </a:cxn>
                  <a:cxn ang="T13">
                    <a:pos x="T6" y="T7"/>
                  </a:cxn>
                  <a:cxn ang="T14">
                    <a:pos x="T8" y="T9"/>
                  </a:cxn>
                </a:cxnLst>
                <a:rect l="T15" t="T16" r="T17" b="T18"/>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8" name="Freeform 218"/>
              <p:cNvSpPr>
                <a:spLocks noChangeAspect="1"/>
              </p:cNvSpPr>
              <p:nvPr/>
            </p:nvSpPr>
            <p:spPr bwMode="auto">
              <a:xfrm>
                <a:off x="2426" y="2825"/>
                <a:ext cx="20" cy="24"/>
              </a:xfrm>
              <a:custGeom>
                <a:avLst/>
                <a:gdLst>
                  <a:gd name="T0" fmla="*/ 0 w 19"/>
                  <a:gd name="T1" fmla="*/ 21 h 24"/>
                  <a:gd name="T2" fmla="*/ 19 w 19"/>
                  <a:gd name="T3" fmla="*/ 24 h 24"/>
                  <a:gd name="T4" fmla="*/ 19 w 19"/>
                  <a:gd name="T5" fmla="*/ 3 h 24"/>
                  <a:gd name="T6" fmla="*/ 0 w 19"/>
                  <a:gd name="T7" fmla="*/ 0 h 24"/>
                  <a:gd name="T8" fmla="*/ 0 w 19"/>
                  <a:gd name="T9" fmla="*/ 21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9" name="Freeform 219"/>
              <p:cNvSpPr>
                <a:spLocks noChangeAspect="1"/>
              </p:cNvSpPr>
              <p:nvPr/>
            </p:nvSpPr>
            <p:spPr bwMode="auto">
              <a:xfrm>
                <a:off x="2445" y="2828"/>
                <a:ext cx="54" cy="31"/>
              </a:xfrm>
              <a:custGeom>
                <a:avLst/>
                <a:gdLst>
                  <a:gd name="T0" fmla="*/ 0 w 23"/>
                  <a:gd name="T1" fmla="*/ 48 h 13"/>
                  <a:gd name="T2" fmla="*/ 127 w 23"/>
                  <a:gd name="T3" fmla="*/ 37 h 13"/>
                  <a:gd name="T4" fmla="*/ 127 w 23"/>
                  <a:gd name="T5" fmla="*/ 21 h 13"/>
                  <a:gd name="T6" fmla="*/ 0 w 23"/>
                  <a:gd name="T7" fmla="*/ 0 h 13"/>
                  <a:gd name="T8" fmla="*/ 0 w 23"/>
                  <a:gd name="T9" fmla="*/ 48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0" name="Freeform 220"/>
              <p:cNvSpPr>
                <a:spLocks noChangeAspect="1"/>
              </p:cNvSpPr>
              <p:nvPr/>
            </p:nvSpPr>
            <p:spPr bwMode="auto">
              <a:xfrm>
                <a:off x="2426" y="2823"/>
                <a:ext cx="20" cy="5"/>
              </a:xfrm>
              <a:custGeom>
                <a:avLst/>
                <a:gdLst>
                  <a:gd name="T0" fmla="*/ 0 w 19"/>
                  <a:gd name="T1" fmla="*/ 2 h 5"/>
                  <a:gd name="T2" fmla="*/ 0 w 19"/>
                  <a:gd name="T3" fmla="*/ 0 h 5"/>
                  <a:gd name="T4" fmla="*/ 19 w 19"/>
                  <a:gd name="T5" fmla="*/ 5 h 5"/>
                  <a:gd name="T6" fmla="*/ 19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1" name="Freeform 221"/>
              <p:cNvSpPr>
                <a:spLocks noChangeAspect="1"/>
              </p:cNvSpPr>
              <p:nvPr/>
            </p:nvSpPr>
            <p:spPr bwMode="auto">
              <a:xfrm>
                <a:off x="2445" y="2828"/>
                <a:ext cx="54" cy="10"/>
              </a:xfrm>
              <a:custGeom>
                <a:avLst/>
                <a:gdLst>
                  <a:gd name="T0" fmla="*/ 0 w 23"/>
                  <a:gd name="T1" fmla="*/ 0 h 4"/>
                  <a:gd name="T2" fmla="*/ 127 w 23"/>
                  <a:gd name="T3" fmla="*/ 16 h 4"/>
                  <a:gd name="T4" fmla="*/ 127 w 23"/>
                  <a:gd name="T5" fmla="*/ 20 h 4"/>
                  <a:gd name="T6" fmla="*/ 33 w 23"/>
                  <a:gd name="T7" fmla="*/ 16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2" name="Rectangle 222"/>
              <p:cNvSpPr>
                <a:spLocks noChangeAspect="1" noChangeArrowheads="1"/>
              </p:cNvSpPr>
              <p:nvPr/>
            </p:nvSpPr>
            <p:spPr bwMode="auto">
              <a:xfrm>
                <a:off x="2499" y="283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3" name="Freeform 223"/>
              <p:cNvSpPr>
                <a:spLocks noChangeAspect="1"/>
              </p:cNvSpPr>
              <p:nvPr/>
            </p:nvSpPr>
            <p:spPr bwMode="auto">
              <a:xfrm>
                <a:off x="2426" y="2791"/>
                <a:ext cx="94" cy="39"/>
              </a:xfrm>
              <a:custGeom>
                <a:avLst/>
                <a:gdLst>
                  <a:gd name="T0" fmla="*/ 0 w 94"/>
                  <a:gd name="T1" fmla="*/ 0 h 38"/>
                  <a:gd name="T2" fmla="*/ 94 w 94"/>
                  <a:gd name="T3" fmla="*/ 10 h 38"/>
                  <a:gd name="T4" fmla="*/ 94 w 94"/>
                  <a:gd name="T5" fmla="*/ 38 h 38"/>
                  <a:gd name="T6" fmla="*/ 0 w 94"/>
                  <a:gd name="T7" fmla="*/ 28 h 38"/>
                  <a:gd name="T8" fmla="*/ 0 w 94"/>
                  <a:gd name="T9" fmla="*/ 0 h 38"/>
                  <a:gd name="T10" fmla="*/ 0 60000 65536"/>
                  <a:gd name="T11" fmla="*/ 0 60000 65536"/>
                  <a:gd name="T12" fmla="*/ 0 60000 65536"/>
                  <a:gd name="T13" fmla="*/ 0 60000 65536"/>
                  <a:gd name="T14" fmla="*/ 0 60000 65536"/>
                  <a:gd name="T15" fmla="*/ 0 w 94"/>
                  <a:gd name="T16" fmla="*/ 0 h 38"/>
                  <a:gd name="T17" fmla="*/ 94 w 94"/>
                  <a:gd name="T18" fmla="*/ 38 h 38"/>
                </a:gdLst>
                <a:ahLst/>
                <a:cxnLst>
                  <a:cxn ang="T10">
                    <a:pos x="T0" y="T1"/>
                  </a:cxn>
                  <a:cxn ang="T11">
                    <a:pos x="T2" y="T3"/>
                  </a:cxn>
                  <a:cxn ang="T12">
                    <a:pos x="T4" y="T5"/>
                  </a:cxn>
                  <a:cxn ang="T13">
                    <a:pos x="T6" y="T7"/>
                  </a:cxn>
                  <a:cxn ang="T14">
                    <a:pos x="T8" y="T9"/>
                  </a:cxn>
                </a:cxnLst>
                <a:rect l="T15" t="T16" r="T17" b="T18"/>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4" name="Freeform 224"/>
              <p:cNvSpPr>
                <a:spLocks noChangeAspect="1"/>
              </p:cNvSpPr>
              <p:nvPr/>
            </p:nvSpPr>
            <p:spPr bwMode="auto">
              <a:xfrm>
                <a:off x="2426" y="2794"/>
                <a:ext cx="20" cy="24"/>
              </a:xfrm>
              <a:custGeom>
                <a:avLst/>
                <a:gdLst>
                  <a:gd name="T0" fmla="*/ 0 w 19"/>
                  <a:gd name="T1" fmla="*/ 22 h 24"/>
                  <a:gd name="T2" fmla="*/ 19 w 19"/>
                  <a:gd name="T3" fmla="*/ 24 h 24"/>
                  <a:gd name="T4" fmla="*/ 19 w 19"/>
                  <a:gd name="T5" fmla="*/ 5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5" name="Freeform 225"/>
              <p:cNvSpPr>
                <a:spLocks noChangeAspect="1"/>
              </p:cNvSpPr>
              <p:nvPr/>
            </p:nvSpPr>
            <p:spPr bwMode="auto">
              <a:xfrm>
                <a:off x="2445" y="2799"/>
                <a:ext cx="54"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6" name="Freeform 226"/>
              <p:cNvSpPr>
                <a:spLocks noChangeAspect="1"/>
              </p:cNvSpPr>
              <p:nvPr/>
            </p:nvSpPr>
            <p:spPr bwMode="auto">
              <a:xfrm>
                <a:off x="2426" y="2794"/>
                <a:ext cx="20" cy="5"/>
              </a:xfrm>
              <a:custGeom>
                <a:avLst/>
                <a:gdLst>
                  <a:gd name="T0" fmla="*/ 0 w 19"/>
                  <a:gd name="T1" fmla="*/ 0 h 5"/>
                  <a:gd name="T2" fmla="*/ 0 w 19"/>
                  <a:gd name="T3" fmla="*/ 0 h 5"/>
                  <a:gd name="T4" fmla="*/ 19 w 19"/>
                  <a:gd name="T5" fmla="*/ 3 h 5"/>
                  <a:gd name="T6" fmla="*/ 19 w 19"/>
                  <a:gd name="T7" fmla="*/ 5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7" name="Freeform 227"/>
              <p:cNvSpPr>
                <a:spLocks noChangeAspect="1"/>
              </p:cNvSpPr>
              <p:nvPr/>
            </p:nvSpPr>
            <p:spPr bwMode="auto">
              <a:xfrm>
                <a:off x="2445" y="2796"/>
                <a:ext cx="54" cy="12"/>
              </a:xfrm>
              <a:custGeom>
                <a:avLst/>
                <a:gdLst>
                  <a:gd name="T0" fmla="*/ 0 w 23"/>
                  <a:gd name="T1" fmla="*/ 0 h 5"/>
                  <a:gd name="T2" fmla="*/ 127 w 23"/>
                  <a:gd name="T3" fmla="*/ 24 h 5"/>
                  <a:gd name="T4" fmla="*/ 127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8" name="Rectangle 228"/>
              <p:cNvSpPr>
                <a:spLocks noChangeAspect="1" noChangeArrowheads="1"/>
              </p:cNvSpPr>
              <p:nvPr/>
            </p:nvSpPr>
            <p:spPr bwMode="auto">
              <a:xfrm>
                <a:off x="2499" y="2806"/>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9" name="Freeform 229"/>
              <p:cNvSpPr>
                <a:spLocks noChangeAspect="1"/>
              </p:cNvSpPr>
              <p:nvPr/>
            </p:nvSpPr>
            <p:spPr bwMode="auto">
              <a:xfrm>
                <a:off x="2426" y="2760"/>
                <a:ext cx="94" cy="41"/>
              </a:xfrm>
              <a:custGeom>
                <a:avLst/>
                <a:gdLst>
                  <a:gd name="T0" fmla="*/ 0 w 94"/>
                  <a:gd name="T1" fmla="*/ 0 h 41"/>
                  <a:gd name="T2" fmla="*/ 94 w 94"/>
                  <a:gd name="T3" fmla="*/ 12 h 41"/>
                  <a:gd name="T4" fmla="*/ 94 w 94"/>
                  <a:gd name="T5" fmla="*/ 41 h 41"/>
                  <a:gd name="T6" fmla="*/ 0 w 94"/>
                  <a:gd name="T7" fmla="*/ 29 h 41"/>
                  <a:gd name="T8" fmla="*/ 0 w 94"/>
                  <a:gd name="T9" fmla="*/ 0 h 41"/>
                  <a:gd name="T10" fmla="*/ 0 60000 65536"/>
                  <a:gd name="T11" fmla="*/ 0 60000 65536"/>
                  <a:gd name="T12" fmla="*/ 0 60000 65536"/>
                  <a:gd name="T13" fmla="*/ 0 60000 65536"/>
                  <a:gd name="T14" fmla="*/ 0 60000 65536"/>
                  <a:gd name="T15" fmla="*/ 0 w 94"/>
                  <a:gd name="T16" fmla="*/ 0 h 41"/>
                  <a:gd name="T17" fmla="*/ 94 w 94"/>
                  <a:gd name="T18" fmla="*/ 41 h 41"/>
                </a:gdLst>
                <a:ahLst/>
                <a:cxnLst>
                  <a:cxn ang="T10">
                    <a:pos x="T0" y="T1"/>
                  </a:cxn>
                  <a:cxn ang="T11">
                    <a:pos x="T2" y="T3"/>
                  </a:cxn>
                  <a:cxn ang="T12">
                    <a:pos x="T4" y="T5"/>
                  </a:cxn>
                  <a:cxn ang="T13">
                    <a:pos x="T6" y="T7"/>
                  </a:cxn>
                  <a:cxn ang="T14">
                    <a:pos x="T8" y="T9"/>
                  </a:cxn>
                </a:cxnLst>
                <a:rect l="T15" t="T16" r="T17" b="T18"/>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0" name="Freeform 230"/>
              <p:cNvSpPr>
                <a:spLocks noChangeAspect="1"/>
              </p:cNvSpPr>
              <p:nvPr/>
            </p:nvSpPr>
            <p:spPr bwMode="auto">
              <a:xfrm>
                <a:off x="2426" y="2767"/>
                <a:ext cx="20" cy="19"/>
              </a:xfrm>
              <a:custGeom>
                <a:avLst/>
                <a:gdLst>
                  <a:gd name="T0" fmla="*/ 0 w 19"/>
                  <a:gd name="T1" fmla="*/ 21 h 21"/>
                  <a:gd name="T2" fmla="*/ 19 w 19"/>
                  <a:gd name="T3" fmla="*/ 21 h 21"/>
                  <a:gd name="T4" fmla="*/ 19 w 19"/>
                  <a:gd name="T5" fmla="*/ 2 h 21"/>
                  <a:gd name="T6" fmla="*/ 0 w 19"/>
                  <a:gd name="T7" fmla="*/ 0 h 21"/>
                  <a:gd name="T8" fmla="*/ 0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1" name="Freeform 231"/>
              <p:cNvSpPr>
                <a:spLocks noChangeAspect="1"/>
              </p:cNvSpPr>
              <p:nvPr/>
            </p:nvSpPr>
            <p:spPr bwMode="auto">
              <a:xfrm>
                <a:off x="2445" y="2767"/>
                <a:ext cx="54"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2" name="Freeform 232"/>
              <p:cNvSpPr>
                <a:spLocks noChangeAspect="1"/>
              </p:cNvSpPr>
              <p:nvPr/>
            </p:nvSpPr>
            <p:spPr bwMode="auto">
              <a:xfrm>
                <a:off x="2426" y="2765"/>
                <a:ext cx="20" cy="2"/>
              </a:xfrm>
              <a:custGeom>
                <a:avLst/>
                <a:gdLst>
                  <a:gd name="T0" fmla="*/ 0 w 19"/>
                  <a:gd name="T1" fmla="*/ 2 h 4"/>
                  <a:gd name="T2" fmla="*/ 0 w 19"/>
                  <a:gd name="T3" fmla="*/ 0 h 4"/>
                  <a:gd name="T4" fmla="*/ 19 w 19"/>
                  <a:gd name="T5" fmla="*/ 2 h 4"/>
                  <a:gd name="T6" fmla="*/ 19 w 19"/>
                  <a:gd name="T7" fmla="*/ 4 h 4"/>
                  <a:gd name="T8" fmla="*/ 0 w 19"/>
                  <a:gd name="T9" fmla="*/ 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3" name="Freeform 233"/>
              <p:cNvSpPr>
                <a:spLocks noChangeAspect="1"/>
              </p:cNvSpPr>
              <p:nvPr/>
            </p:nvSpPr>
            <p:spPr bwMode="auto">
              <a:xfrm>
                <a:off x="2445" y="2767"/>
                <a:ext cx="54" cy="10"/>
              </a:xfrm>
              <a:custGeom>
                <a:avLst/>
                <a:gdLst>
                  <a:gd name="T0" fmla="*/ 0 w 23"/>
                  <a:gd name="T1" fmla="*/ 0 h 5"/>
                  <a:gd name="T2" fmla="*/ 127 w 23"/>
                  <a:gd name="T3" fmla="*/ 24 h 5"/>
                  <a:gd name="T4" fmla="*/ 127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4" name="Rectangle 234"/>
              <p:cNvSpPr>
                <a:spLocks noChangeAspect="1" noChangeArrowheads="1"/>
              </p:cNvSpPr>
              <p:nvPr/>
            </p:nvSpPr>
            <p:spPr bwMode="auto">
              <a:xfrm>
                <a:off x="2499" y="277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5" name="Freeform 235"/>
              <p:cNvSpPr>
                <a:spLocks noChangeAspect="1"/>
              </p:cNvSpPr>
              <p:nvPr/>
            </p:nvSpPr>
            <p:spPr bwMode="auto">
              <a:xfrm>
                <a:off x="2426" y="2731"/>
                <a:ext cx="94" cy="41"/>
              </a:xfrm>
              <a:custGeom>
                <a:avLst/>
                <a:gdLst>
                  <a:gd name="T0" fmla="*/ 0 w 94"/>
                  <a:gd name="T1" fmla="*/ 0 h 40"/>
                  <a:gd name="T2" fmla="*/ 94 w 94"/>
                  <a:gd name="T3" fmla="*/ 11 h 40"/>
                  <a:gd name="T4" fmla="*/ 94 w 94"/>
                  <a:gd name="T5" fmla="*/ 40 h 40"/>
                  <a:gd name="T6" fmla="*/ 0 w 94"/>
                  <a:gd name="T7" fmla="*/ 28 h 40"/>
                  <a:gd name="T8" fmla="*/ 0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6" name="Freeform 236"/>
              <p:cNvSpPr>
                <a:spLocks noChangeAspect="1"/>
              </p:cNvSpPr>
              <p:nvPr/>
            </p:nvSpPr>
            <p:spPr bwMode="auto">
              <a:xfrm>
                <a:off x="2426" y="2736"/>
                <a:ext cx="20" cy="24"/>
              </a:xfrm>
              <a:custGeom>
                <a:avLst/>
                <a:gdLst>
                  <a:gd name="T0" fmla="*/ 0 w 19"/>
                  <a:gd name="T1" fmla="*/ 22 h 24"/>
                  <a:gd name="T2" fmla="*/ 19 w 19"/>
                  <a:gd name="T3" fmla="*/ 24 h 24"/>
                  <a:gd name="T4" fmla="*/ 16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7" name="Freeform 237"/>
              <p:cNvSpPr>
                <a:spLocks noChangeAspect="1"/>
              </p:cNvSpPr>
              <p:nvPr/>
            </p:nvSpPr>
            <p:spPr bwMode="auto">
              <a:xfrm>
                <a:off x="2442" y="2738"/>
                <a:ext cx="58" cy="29"/>
              </a:xfrm>
              <a:custGeom>
                <a:avLst/>
                <a:gdLst>
                  <a:gd name="T0" fmla="*/ 5 w 24"/>
                  <a:gd name="T1" fmla="*/ 48 h 13"/>
                  <a:gd name="T2" fmla="*/ 135 w 24"/>
                  <a:gd name="T3" fmla="*/ 37 h 13"/>
                  <a:gd name="T4" fmla="*/ 135 w 24"/>
                  <a:gd name="T5" fmla="*/ 21 h 13"/>
                  <a:gd name="T6" fmla="*/ 0 w 24"/>
                  <a:gd name="T7" fmla="*/ 0 h 13"/>
                  <a:gd name="T8" fmla="*/ 5 w 24"/>
                  <a:gd name="T9" fmla="*/ 48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8" name="Freeform 238"/>
              <p:cNvSpPr>
                <a:spLocks noChangeAspect="1"/>
              </p:cNvSpPr>
              <p:nvPr/>
            </p:nvSpPr>
            <p:spPr bwMode="auto">
              <a:xfrm>
                <a:off x="2426" y="2733"/>
                <a:ext cx="20" cy="5"/>
              </a:xfrm>
              <a:custGeom>
                <a:avLst/>
                <a:gdLst>
                  <a:gd name="T0" fmla="*/ 0 w 19"/>
                  <a:gd name="T1" fmla="*/ 2 h 5"/>
                  <a:gd name="T2" fmla="*/ 0 w 19"/>
                  <a:gd name="T3" fmla="*/ 0 h 5"/>
                  <a:gd name="T4" fmla="*/ 19 w 19"/>
                  <a:gd name="T5" fmla="*/ 5 h 5"/>
                  <a:gd name="T6" fmla="*/ 16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9" name="Freeform 239"/>
              <p:cNvSpPr>
                <a:spLocks noChangeAspect="1"/>
              </p:cNvSpPr>
              <p:nvPr/>
            </p:nvSpPr>
            <p:spPr bwMode="auto">
              <a:xfrm>
                <a:off x="2442" y="2738"/>
                <a:ext cx="58" cy="10"/>
              </a:xfrm>
              <a:custGeom>
                <a:avLst/>
                <a:gdLst>
                  <a:gd name="T0" fmla="*/ 5 w 24"/>
                  <a:gd name="T1" fmla="*/ 0 h 4"/>
                  <a:gd name="T2" fmla="*/ 135 w 24"/>
                  <a:gd name="T3" fmla="*/ 16 h 4"/>
                  <a:gd name="T4" fmla="*/ 135 w 24"/>
                  <a:gd name="T5" fmla="*/ 20 h 4"/>
                  <a:gd name="T6" fmla="*/ 40 w 24"/>
                  <a:gd name="T7" fmla="*/ 16 h 4"/>
                  <a:gd name="T8" fmla="*/ 0 w 24"/>
                  <a:gd name="T9" fmla="*/ 0 h 4"/>
                  <a:gd name="T10" fmla="*/ 5 w 24"/>
                  <a:gd name="T11" fmla="*/ 0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0" name="Freeform 240"/>
              <p:cNvSpPr>
                <a:spLocks noChangeAspect="1"/>
              </p:cNvSpPr>
              <p:nvPr/>
            </p:nvSpPr>
            <p:spPr bwMode="auto">
              <a:xfrm>
                <a:off x="2499" y="2748"/>
                <a:ext cx="1"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50" name="Group 114"/>
            <p:cNvGrpSpPr>
              <a:grpSpLocks noChangeAspect="1"/>
            </p:cNvGrpSpPr>
            <p:nvPr/>
          </p:nvGrpSpPr>
          <p:grpSpPr bwMode="auto">
            <a:xfrm>
              <a:off x="3457575" y="2925763"/>
              <a:ext cx="838200" cy="180975"/>
              <a:chOff x="2208" y="2634"/>
              <a:chExt cx="608" cy="276"/>
            </a:xfrm>
          </p:grpSpPr>
          <p:sp>
            <p:nvSpPr>
              <p:cNvPr id="639" name="Freeform 115"/>
              <p:cNvSpPr>
                <a:spLocks noChangeAspect="1"/>
              </p:cNvSpPr>
              <p:nvPr/>
            </p:nvSpPr>
            <p:spPr bwMode="auto">
              <a:xfrm>
                <a:off x="2634" y="2668"/>
                <a:ext cx="182" cy="235"/>
              </a:xfrm>
              <a:custGeom>
                <a:avLst/>
                <a:gdLst>
                  <a:gd name="T0" fmla="*/ 430 w 77"/>
                  <a:gd name="T1" fmla="*/ 0 h 99"/>
                  <a:gd name="T2" fmla="*/ 430 w 77"/>
                  <a:gd name="T3" fmla="*/ 262 h 99"/>
                  <a:gd name="T4" fmla="*/ 425 w 77"/>
                  <a:gd name="T5" fmla="*/ 291 h 99"/>
                  <a:gd name="T6" fmla="*/ 402 w 77"/>
                  <a:gd name="T7" fmla="*/ 307 h 99"/>
                  <a:gd name="T8" fmla="*/ 0 w 77"/>
                  <a:gd name="T9" fmla="*/ 553 h 99"/>
                  <a:gd name="T10" fmla="*/ 0 w 77"/>
                  <a:gd name="T11" fmla="*/ 196 h 99"/>
                  <a:gd name="T12" fmla="*/ 430 w 77"/>
                  <a:gd name="T13" fmla="*/ 0 h 99"/>
                  <a:gd name="T14" fmla="*/ 0 60000 65536"/>
                  <a:gd name="T15" fmla="*/ 0 60000 65536"/>
                  <a:gd name="T16" fmla="*/ 0 60000 65536"/>
                  <a:gd name="T17" fmla="*/ 0 60000 65536"/>
                  <a:gd name="T18" fmla="*/ 0 60000 65536"/>
                  <a:gd name="T19" fmla="*/ 0 60000 65536"/>
                  <a:gd name="T20" fmla="*/ 0 60000 65536"/>
                  <a:gd name="T21" fmla="*/ 0 w 77"/>
                  <a:gd name="T22" fmla="*/ 0 h 99"/>
                  <a:gd name="T23" fmla="*/ 77 w 77"/>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99">
                    <a:moveTo>
                      <a:pt x="77" y="0"/>
                    </a:moveTo>
                    <a:cubicBezTo>
                      <a:pt x="77" y="47"/>
                      <a:pt x="77" y="47"/>
                      <a:pt x="77" y="47"/>
                    </a:cubicBezTo>
                    <a:cubicBezTo>
                      <a:pt x="77" y="47"/>
                      <a:pt x="77" y="51"/>
                      <a:pt x="76" y="52"/>
                    </a:cubicBezTo>
                    <a:cubicBezTo>
                      <a:pt x="75" y="53"/>
                      <a:pt x="72" y="55"/>
                      <a:pt x="72" y="55"/>
                    </a:cubicBezTo>
                    <a:cubicBezTo>
                      <a:pt x="0" y="99"/>
                      <a:pt x="0" y="99"/>
                      <a:pt x="0" y="99"/>
                    </a:cubicBezTo>
                    <a:cubicBezTo>
                      <a:pt x="0" y="35"/>
                      <a:pt x="0" y="35"/>
                      <a:pt x="0" y="35"/>
                    </a:cubicBezTo>
                    <a:lnTo>
                      <a:pt x="77" y="0"/>
                    </a:lnTo>
                    <a:close/>
                  </a:path>
                </a:pathLst>
              </a:custGeom>
              <a:solidFill>
                <a:srgbClr val="0C3C68"/>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0" name="Freeform 116"/>
              <p:cNvSpPr>
                <a:spLocks noChangeAspect="1"/>
              </p:cNvSpPr>
              <p:nvPr/>
            </p:nvSpPr>
            <p:spPr bwMode="auto">
              <a:xfrm>
                <a:off x="2234" y="2634"/>
                <a:ext cx="578" cy="119"/>
              </a:xfrm>
              <a:custGeom>
                <a:avLst/>
                <a:gdLst>
                  <a:gd name="T0" fmla="*/ 0 w 579"/>
                  <a:gd name="T1" fmla="*/ 73 h 118"/>
                  <a:gd name="T2" fmla="*/ 196 w 579"/>
                  <a:gd name="T3" fmla="*/ 0 h 118"/>
                  <a:gd name="T4" fmla="*/ 579 w 579"/>
                  <a:gd name="T5" fmla="*/ 30 h 118"/>
                  <a:gd name="T6" fmla="*/ 393 w 579"/>
                  <a:gd name="T7" fmla="*/ 118 h 118"/>
                  <a:gd name="T8" fmla="*/ 0 w 579"/>
                  <a:gd name="T9" fmla="*/ 73 h 118"/>
                  <a:gd name="T10" fmla="*/ 0 60000 65536"/>
                  <a:gd name="T11" fmla="*/ 0 60000 65536"/>
                  <a:gd name="T12" fmla="*/ 0 60000 65536"/>
                  <a:gd name="T13" fmla="*/ 0 60000 65536"/>
                  <a:gd name="T14" fmla="*/ 0 60000 65536"/>
                  <a:gd name="T15" fmla="*/ 0 w 579"/>
                  <a:gd name="T16" fmla="*/ 0 h 118"/>
                  <a:gd name="T17" fmla="*/ 579 w 579"/>
                  <a:gd name="T18" fmla="*/ 118 h 118"/>
                </a:gdLst>
                <a:ahLst/>
                <a:cxnLst>
                  <a:cxn ang="T10">
                    <a:pos x="T0" y="T1"/>
                  </a:cxn>
                  <a:cxn ang="T11">
                    <a:pos x="T2" y="T3"/>
                  </a:cxn>
                  <a:cxn ang="T12">
                    <a:pos x="T4" y="T5"/>
                  </a:cxn>
                  <a:cxn ang="T13">
                    <a:pos x="T6" y="T7"/>
                  </a:cxn>
                  <a:cxn ang="T14">
                    <a:pos x="T8" y="T9"/>
                  </a:cxn>
                </a:cxnLst>
                <a:rect l="T15" t="T16" r="T17" b="T18"/>
                <a:pathLst>
                  <a:path w="579" h="118">
                    <a:moveTo>
                      <a:pt x="0" y="73"/>
                    </a:moveTo>
                    <a:lnTo>
                      <a:pt x="196" y="0"/>
                    </a:lnTo>
                    <a:lnTo>
                      <a:pt x="579" y="30"/>
                    </a:lnTo>
                    <a:lnTo>
                      <a:pt x="393" y="118"/>
                    </a:lnTo>
                    <a:lnTo>
                      <a:pt x="0" y="73"/>
                    </a:lnTo>
                    <a:close/>
                  </a:path>
                </a:pathLst>
              </a:custGeom>
              <a:solidFill>
                <a:srgbClr val="446487"/>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1" name="Freeform 117"/>
              <p:cNvSpPr>
                <a:spLocks noChangeAspect="1"/>
              </p:cNvSpPr>
              <p:nvPr/>
            </p:nvSpPr>
            <p:spPr bwMode="auto">
              <a:xfrm>
                <a:off x="2623" y="2663"/>
                <a:ext cx="193" cy="97"/>
              </a:xfrm>
              <a:custGeom>
                <a:avLst/>
                <a:gdLst>
                  <a:gd name="T0" fmla="*/ 459 w 82"/>
                  <a:gd name="T1" fmla="*/ 12 h 40"/>
                  <a:gd name="T2" fmla="*/ 454 w 82"/>
                  <a:gd name="T3" fmla="*/ 0 h 40"/>
                  <a:gd name="T4" fmla="*/ 0 w 82"/>
                  <a:gd name="T5" fmla="*/ 209 h 40"/>
                  <a:gd name="T6" fmla="*/ 5 w 82"/>
                  <a:gd name="T7" fmla="*/ 226 h 40"/>
                  <a:gd name="T8" fmla="*/ 459 w 82"/>
                  <a:gd name="T9" fmla="*/ 12 h 40"/>
                  <a:gd name="T10" fmla="*/ 0 60000 65536"/>
                  <a:gd name="T11" fmla="*/ 0 60000 65536"/>
                  <a:gd name="T12" fmla="*/ 0 60000 65536"/>
                  <a:gd name="T13" fmla="*/ 0 60000 65536"/>
                  <a:gd name="T14" fmla="*/ 0 60000 65536"/>
                  <a:gd name="T15" fmla="*/ 0 w 82"/>
                  <a:gd name="T16" fmla="*/ 0 h 40"/>
                  <a:gd name="T17" fmla="*/ 82 w 82"/>
                  <a:gd name="T18" fmla="*/ 40 h 40"/>
                </a:gdLst>
                <a:ahLst/>
                <a:cxnLst>
                  <a:cxn ang="T10">
                    <a:pos x="T0" y="T1"/>
                  </a:cxn>
                  <a:cxn ang="T11">
                    <a:pos x="T2" y="T3"/>
                  </a:cxn>
                  <a:cxn ang="T12">
                    <a:pos x="T4" y="T5"/>
                  </a:cxn>
                  <a:cxn ang="T13">
                    <a:pos x="T6" y="T7"/>
                  </a:cxn>
                  <a:cxn ang="T14">
                    <a:pos x="T8" y="T9"/>
                  </a:cxn>
                </a:cxnLst>
                <a:rect l="T15" t="T16" r="T17" b="T18"/>
                <a:pathLst>
                  <a:path w="82" h="40">
                    <a:moveTo>
                      <a:pt x="82" y="2"/>
                    </a:moveTo>
                    <a:cubicBezTo>
                      <a:pt x="82" y="1"/>
                      <a:pt x="81" y="1"/>
                      <a:pt x="81" y="0"/>
                    </a:cubicBezTo>
                    <a:cubicBezTo>
                      <a:pt x="77" y="0"/>
                      <a:pt x="0" y="37"/>
                      <a:pt x="0" y="37"/>
                    </a:cubicBezTo>
                    <a:cubicBezTo>
                      <a:pt x="1" y="40"/>
                      <a:pt x="1" y="40"/>
                      <a:pt x="1" y="40"/>
                    </a:cubicBezTo>
                    <a:lnTo>
                      <a:pt x="82" y="2"/>
                    </a:lnTo>
                    <a:close/>
                  </a:path>
                </a:pathLst>
              </a:custGeom>
              <a:solidFill>
                <a:srgbClr val="5B769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2" name="Freeform 118"/>
              <p:cNvSpPr>
                <a:spLocks noChangeAspect="1"/>
              </p:cNvSpPr>
              <p:nvPr/>
            </p:nvSpPr>
            <p:spPr bwMode="auto">
              <a:xfrm>
                <a:off x="2208" y="2699"/>
                <a:ext cx="449" cy="211"/>
              </a:xfrm>
              <a:custGeom>
                <a:avLst/>
                <a:gdLst>
                  <a:gd name="T0" fmla="*/ 1061 w 190"/>
                  <a:gd name="T1" fmla="*/ 479 h 89"/>
                  <a:gd name="T2" fmla="*/ 1045 w 190"/>
                  <a:gd name="T3" fmla="*/ 496 h 89"/>
                  <a:gd name="T4" fmla="*/ 17 w 190"/>
                  <a:gd name="T5" fmla="*/ 368 h 89"/>
                  <a:gd name="T6" fmla="*/ 5 w 190"/>
                  <a:gd name="T7" fmla="*/ 352 h 89"/>
                  <a:gd name="T8" fmla="*/ 0 w 190"/>
                  <a:gd name="T9" fmla="*/ 17 h 89"/>
                  <a:gd name="T10" fmla="*/ 17 w 190"/>
                  <a:gd name="T11" fmla="*/ 0 h 89"/>
                  <a:gd name="T12" fmla="*/ 1049 w 190"/>
                  <a:gd name="T13" fmla="*/ 118 h 89"/>
                  <a:gd name="T14" fmla="*/ 1061 w 190"/>
                  <a:gd name="T15" fmla="*/ 134 h 89"/>
                  <a:gd name="T16" fmla="*/ 1061 w 190"/>
                  <a:gd name="T17" fmla="*/ 47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89"/>
                  <a:gd name="T29" fmla="*/ 190 w 19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89">
                    <a:moveTo>
                      <a:pt x="190" y="86"/>
                    </a:moveTo>
                    <a:cubicBezTo>
                      <a:pt x="190" y="88"/>
                      <a:pt x="188" y="89"/>
                      <a:pt x="187" y="89"/>
                    </a:cubicBezTo>
                    <a:cubicBezTo>
                      <a:pt x="3" y="66"/>
                      <a:pt x="3" y="66"/>
                      <a:pt x="3" y="66"/>
                    </a:cubicBezTo>
                    <a:cubicBezTo>
                      <a:pt x="2" y="66"/>
                      <a:pt x="1" y="65"/>
                      <a:pt x="1" y="63"/>
                    </a:cubicBezTo>
                    <a:cubicBezTo>
                      <a:pt x="0" y="3"/>
                      <a:pt x="0" y="3"/>
                      <a:pt x="0" y="3"/>
                    </a:cubicBezTo>
                    <a:cubicBezTo>
                      <a:pt x="0" y="2"/>
                      <a:pt x="2" y="0"/>
                      <a:pt x="3" y="0"/>
                    </a:cubicBezTo>
                    <a:cubicBezTo>
                      <a:pt x="188" y="21"/>
                      <a:pt x="188" y="21"/>
                      <a:pt x="188" y="21"/>
                    </a:cubicBezTo>
                    <a:cubicBezTo>
                      <a:pt x="189" y="21"/>
                      <a:pt x="190" y="22"/>
                      <a:pt x="190" y="24"/>
                    </a:cubicBezTo>
                    <a:lnTo>
                      <a:pt x="190" y="86"/>
                    </a:lnTo>
                    <a:close/>
                  </a:path>
                </a:pathLst>
              </a:custGeom>
              <a:solidFill>
                <a:srgbClr val="6A84A1"/>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3" name="Freeform 119"/>
              <p:cNvSpPr>
                <a:spLocks noChangeAspect="1"/>
              </p:cNvSpPr>
              <p:nvPr/>
            </p:nvSpPr>
            <p:spPr bwMode="auto">
              <a:xfrm>
                <a:off x="2208" y="2702"/>
                <a:ext cx="447" cy="208"/>
              </a:xfrm>
              <a:custGeom>
                <a:avLst/>
                <a:gdLst>
                  <a:gd name="T0" fmla="*/ 1057 w 189"/>
                  <a:gd name="T1" fmla="*/ 480 h 88"/>
                  <a:gd name="T2" fmla="*/ 1041 w 189"/>
                  <a:gd name="T3" fmla="*/ 492 h 88"/>
                  <a:gd name="T4" fmla="*/ 12 w 189"/>
                  <a:gd name="T5" fmla="*/ 369 h 88"/>
                  <a:gd name="T6" fmla="*/ 0 w 189"/>
                  <a:gd name="T7" fmla="*/ 357 h 88"/>
                  <a:gd name="T8" fmla="*/ 0 w 189"/>
                  <a:gd name="T9" fmla="*/ 12 h 88"/>
                  <a:gd name="T10" fmla="*/ 12 w 189"/>
                  <a:gd name="T11" fmla="*/ 0 h 88"/>
                  <a:gd name="T12" fmla="*/ 1041 w 189"/>
                  <a:gd name="T13" fmla="*/ 118 h 88"/>
                  <a:gd name="T14" fmla="*/ 1057 w 189"/>
                  <a:gd name="T15" fmla="*/ 135 h 88"/>
                  <a:gd name="T16" fmla="*/ 1057 w 189"/>
                  <a:gd name="T17" fmla="*/ 48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88"/>
                  <a:gd name="T29" fmla="*/ 189 w 189"/>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88">
                    <a:moveTo>
                      <a:pt x="189" y="86"/>
                    </a:moveTo>
                    <a:cubicBezTo>
                      <a:pt x="189" y="87"/>
                      <a:pt x="188" y="88"/>
                      <a:pt x="186" y="88"/>
                    </a:cubicBezTo>
                    <a:cubicBezTo>
                      <a:pt x="2" y="66"/>
                      <a:pt x="2" y="66"/>
                      <a:pt x="2" y="66"/>
                    </a:cubicBezTo>
                    <a:cubicBezTo>
                      <a:pt x="1" y="66"/>
                      <a:pt x="0" y="65"/>
                      <a:pt x="0" y="64"/>
                    </a:cubicBezTo>
                    <a:cubicBezTo>
                      <a:pt x="0" y="2"/>
                      <a:pt x="0" y="2"/>
                      <a:pt x="0" y="2"/>
                    </a:cubicBezTo>
                    <a:cubicBezTo>
                      <a:pt x="0" y="1"/>
                      <a:pt x="1" y="0"/>
                      <a:pt x="2" y="0"/>
                    </a:cubicBezTo>
                    <a:cubicBezTo>
                      <a:pt x="186" y="21"/>
                      <a:pt x="186" y="21"/>
                      <a:pt x="186" y="21"/>
                    </a:cubicBezTo>
                    <a:cubicBezTo>
                      <a:pt x="188" y="22"/>
                      <a:pt x="189" y="23"/>
                      <a:pt x="189" y="24"/>
                    </a:cubicBezTo>
                    <a:lnTo>
                      <a:pt x="189" y="86"/>
                    </a:lnTo>
                    <a:close/>
                  </a:path>
                </a:pathLst>
              </a:custGeom>
              <a:solidFill>
                <a:srgbClr val="8AA2B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4" name="Freeform 120"/>
              <p:cNvSpPr>
                <a:spLocks noChangeAspect="1"/>
              </p:cNvSpPr>
              <p:nvPr/>
            </p:nvSpPr>
            <p:spPr bwMode="auto">
              <a:xfrm>
                <a:off x="2232" y="2704"/>
                <a:ext cx="387" cy="201"/>
              </a:xfrm>
              <a:custGeom>
                <a:avLst/>
                <a:gdLst>
                  <a:gd name="T0" fmla="*/ 0 w 387"/>
                  <a:gd name="T1" fmla="*/ 156 h 200"/>
                  <a:gd name="T2" fmla="*/ 0 w 387"/>
                  <a:gd name="T3" fmla="*/ 0 h 200"/>
                  <a:gd name="T4" fmla="*/ 387 w 387"/>
                  <a:gd name="T5" fmla="*/ 45 h 200"/>
                  <a:gd name="T6" fmla="*/ 387 w 387"/>
                  <a:gd name="T7" fmla="*/ 200 h 200"/>
                  <a:gd name="T8" fmla="*/ 0 w 387"/>
                  <a:gd name="T9" fmla="*/ 156 h 200"/>
                  <a:gd name="T10" fmla="*/ 0 60000 65536"/>
                  <a:gd name="T11" fmla="*/ 0 60000 65536"/>
                  <a:gd name="T12" fmla="*/ 0 60000 65536"/>
                  <a:gd name="T13" fmla="*/ 0 60000 65536"/>
                  <a:gd name="T14" fmla="*/ 0 60000 65536"/>
                  <a:gd name="T15" fmla="*/ 0 w 387"/>
                  <a:gd name="T16" fmla="*/ 0 h 200"/>
                  <a:gd name="T17" fmla="*/ 387 w 387"/>
                  <a:gd name="T18" fmla="*/ 200 h 200"/>
                </a:gdLst>
                <a:ahLst/>
                <a:cxnLst>
                  <a:cxn ang="T10">
                    <a:pos x="T0" y="T1"/>
                  </a:cxn>
                  <a:cxn ang="T11">
                    <a:pos x="T2" y="T3"/>
                  </a:cxn>
                  <a:cxn ang="T12">
                    <a:pos x="T4" y="T5"/>
                  </a:cxn>
                  <a:cxn ang="T13">
                    <a:pos x="T6" y="T7"/>
                  </a:cxn>
                  <a:cxn ang="T14">
                    <a:pos x="T8" y="T9"/>
                  </a:cxn>
                </a:cxnLst>
                <a:rect l="T15" t="T16" r="T17" b="T18"/>
                <a:pathLst>
                  <a:path w="387" h="200">
                    <a:moveTo>
                      <a:pt x="0" y="156"/>
                    </a:moveTo>
                    <a:lnTo>
                      <a:pt x="0" y="0"/>
                    </a:lnTo>
                    <a:lnTo>
                      <a:pt x="387" y="45"/>
                    </a:lnTo>
                    <a:lnTo>
                      <a:pt x="387" y="200"/>
                    </a:lnTo>
                    <a:lnTo>
                      <a:pt x="0" y="156"/>
                    </a:lnTo>
                    <a:close/>
                  </a:path>
                </a:pathLst>
              </a:custGeom>
              <a:solidFill>
                <a:srgbClr val="0C3C68"/>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5" name="Freeform 121"/>
              <p:cNvSpPr>
                <a:spLocks noChangeAspect="1"/>
              </p:cNvSpPr>
              <p:nvPr/>
            </p:nvSpPr>
            <p:spPr bwMode="auto">
              <a:xfrm>
                <a:off x="2524" y="2864"/>
                <a:ext cx="91" cy="39"/>
              </a:xfrm>
              <a:custGeom>
                <a:avLst/>
                <a:gdLst>
                  <a:gd name="T0" fmla="*/ 0 w 92"/>
                  <a:gd name="T1" fmla="*/ 0 h 40"/>
                  <a:gd name="T2" fmla="*/ 92 w 92"/>
                  <a:gd name="T3" fmla="*/ 12 h 40"/>
                  <a:gd name="T4" fmla="*/ 92 w 92"/>
                  <a:gd name="T5" fmla="*/ 40 h 40"/>
                  <a:gd name="T6" fmla="*/ 0 w 92"/>
                  <a:gd name="T7" fmla="*/ 28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2"/>
                    </a:lnTo>
                    <a:lnTo>
                      <a:pt x="92"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6" name="Freeform 122"/>
              <p:cNvSpPr>
                <a:spLocks noChangeAspect="1"/>
              </p:cNvSpPr>
              <p:nvPr/>
            </p:nvSpPr>
            <p:spPr bwMode="auto">
              <a:xfrm>
                <a:off x="2524" y="2869"/>
                <a:ext cx="15" cy="19"/>
              </a:xfrm>
              <a:custGeom>
                <a:avLst/>
                <a:gdLst>
                  <a:gd name="T0" fmla="*/ 0 w 16"/>
                  <a:gd name="T1" fmla="*/ 21 h 21"/>
                  <a:gd name="T2" fmla="*/ 16 w 16"/>
                  <a:gd name="T3" fmla="*/ 21 h 21"/>
                  <a:gd name="T4" fmla="*/ 16 w 16"/>
                  <a:gd name="T5" fmla="*/ 2 h 21"/>
                  <a:gd name="T6" fmla="*/ 0 w 16"/>
                  <a:gd name="T7" fmla="*/ 0 h 21"/>
                  <a:gd name="T8" fmla="*/ 0 w 16"/>
                  <a:gd name="T9" fmla="*/ 2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lnTo>
                      <a:pt x="16" y="21"/>
                    </a:lnTo>
                    <a:lnTo>
                      <a:pt x="16"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7" name="Freeform 123"/>
              <p:cNvSpPr>
                <a:spLocks noChangeAspect="1"/>
              </p:cNvSpPr>
              <p:nvPr/>
            </p:nvSpPr>
            <p:spPr bwMode="auto">
              <a:xfrm>
                <a:off x="2538" y="2869"/>
                <a:ext cx="58" cy="31"/>
              </a:xfrm>
              <a:custGeom>
                <a:avLst/>
                <a:gdLst>
                  <a:gd name="T0" fmla="*/ 0 w 24"/>
                  <a:gd name="T1" fmla="*/ 45 h 13"/>
                  <a:gd name="T2" fmla="*/ 135 w 24"/>
                  <a:gd name="T3" fmla="*/ 33 h 13"/>
                  <a:gd name="T4" fmla="*/ 135 w 24"/>
                  <a:gd name="T5" fmla="*/ 17 h 13"/>
                  <a:gd name="T6" fmla="*/ 0 w 24"/>
                  <a:gd name="T7" fmla="*/ 0 h 13"/>
                  <a:gd name="T8" fmla="*/ 0 w 24"/>
                  <a:gd name="T9" fmla="*/ 45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8" name="Freeform 124"/>
              <p:cNvSpPr>
                <a:spLocks noChangeAspect="1"/>
              </p:cNvSpPr>
              <p:nvPr/>
            </p:nvSpPr>
            <p:spPr bwMode="auto">
              <a:xfrm>
                <a:off x="2524" y="2864"/>
                <a:ext cx="15" cy="5"/>
              </a:xfrm>
              <a:custGeom>
                <a:avLst/>
                <a:gdLst>
                  <a:gd name="T0" fmla="*/ 0 w 16"/>
                  <a:gd name="T1" fmla="*/ 3 h 5"/>
                  <a:gd name="T2" fmla="*/ 0 w 16"/>
                  <a:gd name="T3" fmla="*/ 0 h 5"/>
                  <a:gd name="T4" fmla="*/ 16 w 16"/>
                  <a:gd name="T5" fmla="*/ 3 h 5"/>
                  <a:gd name="T6" fmla="*/ 16 w 16"/>
                  <a:gd name="T7" fmla="*/ 5 h 5"/>
                  <a:gd name="T8" fmla="*/ 0 w 16"/>
                  <a:gd name="T9" fmla="*/ 3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3"/>
                    </a:moveTo>
                    <a:lnTo>
                      <a:pt x="0" y="0"/>
                    </a:lnTo>
                    <a:lnTo>
                      <a:pt x="16" y="3"/>
                    </a:lnTo>
                    <a:lnTo>
                      <a:pt x="16" y="5"/>
                    </a:lnTo>
                    <a:lnTo>
                      <a:pt x="0" y="3"/>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9" name="Freeform 125"/>
              <p:cNvSpPr>
                <a:spLocks noChangeAspect="1"/>
              </p:cNvSpPr>
              <p:nvPr/>
            </p:nvSpPr>
            <p:spPr bwMode="auto">
              <a:xfrm>
                <a:off x="2538" y="2869"/>
                <a:ext cx="58" cy="10"/>
              </a:xfrm>
              <a:custGeom>
                <a:avLst/>
                <a:gdLst>
                  <a:gd name="T0" fmla="*/ 0 w 24"/>
                  <a:gd name="T1" fmla="*/ 0 h 5"/>
                  <a:gd name="T2" fmla="*/ 131 w 24"/>
                  <a:gd name="T3" fmla="*/ 20 h 5"/>
                  <a:gd name="T4" fmla="*/ 135 w 24"/>
                  <a:gd name="T5" fmla="*/ 20 h 5"/>
                  <a:gd name="T6" fmla="*/ 40 w 24"/>
                  <a:gd name="T7" fmla="*/ 15 h 5"/>
                  <a:gd name="T8" fmla="*/ 0 w 24"/>
                  <a:gd name="T9" fmla="*/ 4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7"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0" name="Freeform 126"/>
              <p:cNvSpPr>
                <a:spLocks noChangeAspect="1"/>
              </p:cNvSpPr>
              <p:nvPr/>
            </p:nvSpPr>
            <p:spPr bwMode="auto">
              <a:xfrm>
                <a:off x="2596" y="2876"/>
                <a:ext cx="2" cy="7"/>
              </a:xfrm>
              <a:custGeom>
                <a:avLst/>
                <a:gdLst>
                  <a:gd name="T0" fmla="*/ 2 w 2"/>
                  <a:gd name="T1" fmla="*/ 7 h 7"/>
                  <a:gd name="T2" fmla="*/ 0 w 2"/>
                  <a:gd name="T3" fmla="*/ 7 h 7"/>
                  <a:gd name="T4" fmla="*/ 0 w 2"/>
                  <a:gd name="T5" fmla="*/ 0 h 7"/>
                  <a:gd name="T6" fmla="*/ 2 w 2"/>
                  <a:gd name="T7" fmla="*/ 2 h 7"/>
                  <a:gd name="T8" fmla="*/ 2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7"/>
                    </a:moveTo>
                    <a:lnTo>
                      <a:pt x="0" y="7"/>
                    </a:lnTo>
                    <a:lnTo>
                      <a:pt x="0" y="0"/>
                    </a:lnTo>
                    <a:lnTo>
                      <a:pt x="2" y="2"/>
                    </a:lnTo>
                    <a:lnTo>
                      <a:pt x="2" y="7"/>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1" name="Freeform 127"/>
              <p:cNvSpPr>
                <a:spLocks noChangeAspect="1"/>
              </p:cNvSpPr>
              <p:nvPr/>
            </p:nvSpPr>
            <p:spPr bwMode="auto">
              <a:xfrm>
                <a:off x="2524" y="2833"/>
                <a:ext cx="91" cy="39"/>
              </a:xfrm>
              <a:custGeom>
                <a:avLst/>
                <a:gdLst>
                  <a:gd name="T0" fmla="*/ 0 w 92"/>
                  <a:gd name="T1" fmla="*/ 0 h 40"/>
                  <a:gd name="T2" fmla="*/ 92 w 92"/>
                  <a:gd name="T3" fmla="*/ 12 h 40"/>
                  <a:gd name="T4" fmla="*/ 92 w 92"/>
                  <a:gd name="T5" fmla="*/ 40 h 40"/>
                  <a:gd name="T6" fmla="*/ 0 w 92"/>
                  <a:gd name="T7" fmla="*/ 29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2"/>
                    </a:lnTo>
                    <a:lnTo>
                      <a:pt x="92" y="40"/>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2" name="Freeform 128"/>
              <p:cNvSpPr>
                <a:spLocks noChangeAspect="1"/>
              </p:cNvSpPr>
              <p:nvPr/>
            </p:nvSpPr>
            <p:spPr bwMode="auto">
              <a:xfrm>
                <a:off x="2524" y="2837"/>
                <a:ext cx="15" cy="24"/>
              </a:xfrm>
              <a:custGeom>
                <a:avLst/>
                <a:gdLst>
                  <a:gd name="T0" fmla="*/ 0 w 16"/>
                  <a:gd name="T1" fmla="*/ 21 h 24"/>
                  <a:gd name="T2" fmla="*/ 16 w 16"/>
                  <a:gd name="T3" fmla="*/ 24 h 24"/>
                  <a:gd name="T4" fmla="*/ 16 w 16"/>
                  <a:gd name="T5" fmla="*/ 2 h 24"/>
                  <a:gd name="T6" fmla="*/ 0 w 16"/>
                  <a:gd name="T7" fmla="*/ 0 h 24"/>
                  <a:gd name="T8" fmla="*/ 0 w 16"/>
                  <a:gd name="T9" fmla="*/ 2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1"/>
                    </a:moveTo>
                    <a:lnTo>
                      <a:pt x="16" y="24"/>
                    </a:lnTo>
                    <a:lnTo>
                      <a:pt x="16"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3" name="Freeform 129"/>
              <p:cNvSpPr>
                <a:spLocks noChangeAspect="1"/>
              </p:cNvSpPr>
              <p:nvPr/>
            </p:nvSpPr>
            <p:spPr bwMode="auto">
              <a:xfrm>
                <a:off x="2538" y="2840"/>
                <a:ext cx="58" cy="29"/>
              </a:xfrm>
              <a:custGeom>
                <a:avLst/>
                <a:gdLst>
                  <a:gd name="T0" fmla="*/ 0 w 24"/>
                  <a:gd name="T1" fmla="*/ 50 h 13"/>
                  <a:gd name="T2" fmla="*/ 135 w 24"/>
                  <a:gd name="T3" fmla="*/ 41 h 13"/>
                  <a:gd name="T4" fmla="*/ 135 w 24"/>
                  <a:gd name="T5" fmla="*/ 17 h 13"/>
                  <a:gd name="T6" fmla="*/ 0 w 24"/>
                  <a:gd name="T7" fmla="*/ 0 h 13"/>
                  <a:gd name="T8" fmla="*/ 0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3"/>
                      <a:pt x="24" y="3"/>
                      <a:pt x="24" y="3"/>
                    </a:cubicBezTo>
                    <a:cubicBezTo>
                      <a:pt x="24" y="3"/>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4" name="Freeform 130"/>
              <p:cNvSpPr>
                <a:spLocks noChangeAspect="1"/>
              </p:cNvSpPr>
              <p:nvPr/>
            </p:nvSpPr>
            <p:spPr bwMode="auto">
              <a:xfrm>
                <a:off x="2524" y="2835"/>
                <a:ext cx="15" cy="5"/>
              </a:xfrm>
              <a:custGeom>
                <a:avLst/>
                <a:gdLst>
                  <a:gd name="T0" fmla="*/ 0 w 16"/>
                  <a:gd name="T1" fmla="*/ 2 h 4"/>
                  <a:gd name="T2" fmla="*/ 0 w 16"/>
                  <a:gd name="T3" fmla="*/ 0 h 4"/>
                  <a:gd name="T4" fmla="*/ 16 w 16"/>
                  <a:gd name="T5" fmla="*/ 2 h 4"/>
                  <a:gd name="T6" fmla="*/ 16 w 16"/>
                  <a:gd name="T7" fmla="*/ 4 h 4"/>
                  <a:gd name="T8" fmla="*/ 0 w 16"/>
                  <a:gd name="T9" fmla="*/ 2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2"/>
                    </a:moveTo>
                    <a:lnTo>
                      <a:pt x="0" y="0"/>
                    </a:lnTo>
                    <a:lnTo>
                      <a:pt x="16" y="2"/>
                    </a:lnTo>
                    <a:lnTo>
                      <a:pt x="16"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 name="Freeform 131"/>
              <p:cNvSpPr>
                <a:spLocks noChangeAspect="1"/>
              </p:cNvSpPr>
              <p:nvPr/>
            </p:nvSpPr>
            <p:spPr bwMode="auto">
              <a:xfrm>
                <a:off x="2538" y="2837"/>
                <a:ext cx="58" cy="12"/>
              </a:xfrm>
              <a:custGeom>
                <a:avLst/>
                <a:gdLst>
                  <a:gd name="T0" fmla="*/ 0 w 24"/>
                  <a:gd name="T1" fmla="*/ 0 h 5"/>
                  <a:gd name="T2" fmla="*/ 131 w 24"/>
                  <a:gd name="T3" fmla="*/ 24 h 5"/>
                  <a:gd name="T4" fmla="*/ 135 w 24"/>
                  <a:gd name="T5" fmla="*/ 29 h 5"/>
                  <a:gd name="T6" fmla="*/ 40 w 24"/>
                  <a:gd name="T7" fmla="*/ 24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7" y="5"/>
                      <a:pt x="23" y="4"/>
                    </a:cubicBezTo>
                    <a:cubicBezTo>
                      <a:pt x="24" y="5"/>
                      <a:pt x="24" y="5"/>
                      <a:pt x="24" y="5"/>
                    </a:cubicBezTo>
                    <a:cubicBezTo>
                      <a:pt x="24" y="5"/>
                      <a:pt x="14" y="5"/>
                      <a:pt x="7"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6" name="Freeform 132"/>
              <p:cNvSpPr>
                <a:spLocks noChangeAspect="1"/>
              </p:cNvSpPr>
              <p:nvPr/>
            </p:nvSpPr>
            <p:spPr bwMode="auto">
              <a:xfrm>
                <a:off x="2596" y="2849"/>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7" name="Freeform 133"/>
              <p:cNvSpPr>
                <a:spLocks noChangeAspect="1"/>
              </p:cNvSpPr>
              <p:nvPr/>
            </p:nvSpPr>
            <p:spPr bwMode="auto">
              <a:xfrm>
                <a:off x="2524" y="2803"/>
                <a:ext cx="91" cy="39"/>
              </a:xfrm>
              <a:custGeom>
                <a:avLst/>
                <a:gdLst>
                  <a:gd name="T0" fmla="*/ 0 w 92"/>
                  <a:gd name="T1" fmla="*/ 0 h 38"/>
                  <a:gd name="T2" fmla="*/ 92 w 92"/>
                  <a:gd name="T3" fmla="*/ 9 h 38"/>
                  <a:gd name="T4" fmla="*/ 92 w 92"/>
                  <a:gd name="T5" fmla="*/ 38 h 38"/>
                  <a:gd name="T6" fmla="*/ 0 w 92"/>
                  <a:gd name="T7" fmla="*/ 26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9"/>
                    </a:lnTo>
                    <a:lnTo>
                      <a:pt x="92"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8" name="Freeform 134"/>
              <p:cNvSpPr>
                <a:spLocks noChangeAspect="1"/>
              </p:cNvSpPr>
              <p:nvPr/>
            </p:nvSpPr>
            <p:spPr bwMode="auto">
              <a:xfrm>
                <a:off x="2524" y="2806"/>
                <a:ext cx="15" cy="24"/>
              </a:xfrm>
              <a:custGeom>
                <a:avLst/>
                <a:gdLst>
                  <a:gd name="T0" fmla="*/ 0 w 16"/>
                  <a:gd name="T1" fmla="*/ 22 h 24"/>
                  <a:gd name="T2" fmla="*/ 16 w 16"/>
                  <a:gd name="T3" fmla="*/ 24 h 24"/>
                  <a:gd name="T4" fmla="*/ 16 w 16"/>
                  <a:gd name="T5" fmla="*/ 3 h 24"/>
                  <a:gd name="T6" fmla="*/ 0 w 16"/>
                  <a:gd name="T7" fmla="*/ 0 h 24"/>
                  <a:gd name="T8" fmla="*/ 0 w 16"/>
                  <a:gd name="T9" fmla="*/ 22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22"/>
                    </a:moveTo>
                    <a:lnTo>
                      <a:pt x="16" y="24"/>
                    </a:lnTo>
                    <a:lnTo>
                      <a:pt x="16"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9" name="Freeform 135"/>
              <p:cNvSpPr>
                <a:spLocks noChangeAspect="1"/>
              </p:cNvSpPr>
              <p:nvPr/>
            </p:nvSpPr>
            <p:spPr bwMode="auto">
              <a:xfrm>
                <a:off x="2538" y="2808"/>
                <a:ext cx="58" cy="31"/>
              </a:xfrm>
              <a:custGeom>
                <a:avLst/>
                <a:gdLst>
                  <a:gd name="T0" fmla="*/ 0 w 24"/>
                  <a:gd name="T1" fmla="*/ 48 h 13"/>
                  <a:gd name="T2" fmla="*/ 135 w 24"/>
                  <a:gd name="T3" fmla="*/ 37 h 13"/>
                  <a:gd name="T4" fmla="*/ 135 w 24"/>
                  <a:gd name="T5" fmla="*/ 21 h 13"/>
                  <a:gd name="T6" fmla="*/ 0 w 24"/>
                  <a:gd name="T7" fmla="*/ 0 h 13"/>
                  <a:gd name="T8" fmla="*/ 0 w 24"/>
                  <a:gd name="T9" fmla="*/ 48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0" name="Freeform 136"/>
              <p:cNvSpPr>
                <a:spLocks noChangeAspect="1"/>
              </p:cNvSpPr>
              <p:nvPr/>
            </p:nvSpPr>
            <p:spPr bwMode="auto">
              <a:xfrm>
                <a:off x="2524" y="2803"/>
                <a:ext cx="15" cy="5"/>
              </a:xfrm>
              <a:custGeom>
                <a:avLst/>
                <a:gdLst>
                  <a:gd name="T0" fmla="*/ 0 w 16"/>
                  <a:gd name="T1" fmla="*/ 2 h 5"/>
                  <a:gd name="T2" fmla="*/ 0 w 16"/>
                  <a:gd name="T3" fmla="*/ 0 h 5"/>
                  <a:gd name="T4" fmla="*/ 16 w 16"/>
                  <a:gd name="T5" fmla="*/ 5 h 5"/>
                  <a:gd name="T6" fmla="*/ 16 w 16"/>
                  <a:gd name="T7" fmla="*/ 5 h 5"/>
                  <a:gd name="T8" fmla="*/ 0 w 16"/>
                  <a:gd name="T9" fmla="*/ 2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2"/>
                    </a:moveTo>
                    <a:lnTo>
                      <a:pt x="0" y="0"/>
                    </a:lnTo>
                    <a:lnTo>
                      <a:pt x="16"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1" name="Freeform 137"/>
              <p:cNvSpPr>
                <a:spLocks noChangeAspect="1"/>
              </p:cNvSpPr>
              <p:nvPr/>
            </p:nvSpPr>
            <p:spPr bwMode="auto">
              <a:xfrm>
                <a:off x="2538" y="2808"/>
                <a:ext cx="58" cy="10"/>
              </a:xfrm>
              <a:custGeom>
                <a:avLst/>
                <a:gdLst>
                  <a:gd name="T0" fmla="*/ 0 w 24"/>
                  <a:gd name="T1" fmla="*/ 0 h 4"/>
                  <a:gd name="T2" fmla="*/ 131 w 24"/>
                  <a:gd name="T3" fmla="*/ 16 h 4"/>
                  <a:gd name="T4" fmla="*/ 135 w 24"/>
                  <a:gd name="T5" fmla="*/ 20 h 4"/>
                  <a:gd name="T6" fmla="*/ 40 w 24"/>
                  <a:gd name="T7" fmla="*/ 16 h 4"/>
                  <a:gd name="T8" fmla="*/ 0 w 24"/>
                  <a:gd name="T9" fmla="*/ 0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0"/>
                    </a:moveTo>
                    <a:cubicBezTo>
                      <a:pt x="0" y="0"/>
                      <a:pt x="7" y="4"/>
                      <a:pt x="23" y="3"/>
                    </a:cubicBezTo>
                    <a:cubicBezTo>
                      <a:pt x="24" y="4"/>
                      <a:pt x="24" y="4"/>
                      <a:pt x="24" y="4"/>
                    </a:cubicBezTo>
                    <a:cubicBezTo>
                      <a:pt x="24" y="4"/>
                      <a:pt x="14"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2" name="Rectangle 138"/>
              <p:cNvSpPr>
                <a:spLocks noChangeAspect="1" noChangeArrowheads="1"/>
              </p:cNvSpPr>
              <p:nvPr/>
            </p:nvSpPr>
            <p:spPr bwMode="auto">
              <a:xfrm>
                <a:off x="2596" y="2818"/>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3" name="Freeform 139"/>
              <p:cNvSpPr>
                <a:spLocks noChangeAspect="1"/>
              </p:cNvSpPr>
              <p:nvPr/>
            </p:nvSpPr>
            <p:spPr bwMode="auto">
              <a:xfrm>
                <a:off x="2524" y="2772"/>
                <a:ext cx="91" cy="39"/>
              </a:xfrm>
              <a:custGeom>
                <a:avLst/>
                <a:gdLst>
                  <a:gd name="T0" fmla="*/ 0 w 92"/>
                  <a:gd name="T1" fmla="*/ 0 h 38"/>
                  <a:gd name="T2" fmla="*/ 92 w 92"/>
                  <a:gd name="T3" fmla="*/ 10 h 38"/>
                  <a:gd name="T4" fmla="*/ 92 w 92"/>
                  <a:gd name="T5" fmla="*/ 38 h 38"/>
                  <a:gd name="T6" fmla="*/ 0 w 92"/>
                  <a:gd name="T7" fmla="*/ 29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0"/>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4" name="Freeform 140"/>
              <p:cNvSpPr>
                <a:spLocks noChangeAspect="1"/>
              </p:cNvSpPr>
              <p:nvPr/>
            </p:nvSpPr>
            <p:spPr bwMode="auto">
              <a:xfrm>
                <a:off x="2524" y="2777"/>
                <a:ext cx="15" cy="22"/>
              </a:xfrm>
              <a:custGeom>
                <a:avLst/>
                <a:gdLst>
                  <a:gd name="T0" fmla="*/ 0 w 16"/>
                  <a:gd name="T1" fmla="*/ 21 h 23"/>
                  <a:gd name="T2" fmla="*/ 16 w 16"/>
                  <a:gd name="T3" fmla="*/ 23 h 23"/>
                  <a:gd name="T4" fmla="*/ 16 w 16"/>
                  <a:gd name="T5" fmla="*/ 4 h 23"/>
                  <a:gd name="T6" fmla="*/ 0 w 16"/>
                  <a:gd name="T7" fmla="*/ 0 h 23"/>
                  <a:gd name="T8" fmla="*/ 0 w 16"/>
                  <a:gd name="T9" fmla="*/ 21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21"/>
                    </a:moveTo>
                    <a:lnTo>
                      <a:pt x="16" y="23"/>
                    </a:lnTo>
                    <a:lnTo>
                      <a:pt x="16"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5" name="Freeform 141"/>
              <p:cNvSpPr>
                <a:spLocks noChangeAspect="1"/>
              </p:cNvSpPr>
              <p:nvPr/>
            </p:nvSpPr>
            <p:spPr bwMode="auto">
              <a:xfrm>
                <a:off x="2538" y="2779"/>
                <a:ext cx="58" cy="31"/>
              </a:xfrm>
              <a:custGeom>
                <a:avLst/>
                <a:gdLst>
                  <a:gd name="T0" fmla="*/ 0 w 24"/>
                  <a:gd name="T1" fmla="*/ 45 h 13"/>
                  <a:gd name="T2" fmla="*/ 135 w 24"/>
                  <a:gd name="T3" fmla="*/ 33 h 13"/>
                  <a:gd name="T4" fmla="*/ 135 w 24"/>
                  <a:gd name="T5" fmla="*/ 17 h 13"/>
                  <a:gd name="T6" fmla="*/ 0 w 24"/>
                  <a:gd name="T7" fmla="*/ 0 h 13"/>
                  <a:gd name="T8" fmla="*/ 0 w 24"/>
                  <a:gd name="T9" fmla="*/ 45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6" name="Freeform 142"/>
              <p:cNvSpPr>
                <a:spLocks noChangeAspect="1"/>
              </p:cNvSpPr>
              <p:nvPr/>
            </p:nvSpPr>
            <p:spPr bwMode="auto">
              <a:xfrm>
                <a:off x="2524" y="2777"/>
                <a:ext cx="15" cy="2"/>
              </a:xfrm>
              <a:custGeom>
                <a:avLst/>
                <a:gdLst>
                  <a:gd name="T0" fmla="*/ 0 w 16"/>
                  <a:gd name="T1" fmla="*/ 0 h 4"/>
                  <a:gd name="T2" fmla="*/ 0 w 16"/>
                  <a:gd name="T3" fmla="*/ 0 h 4"/>
                  <a:gd name="T4" fmla="*/ 16 w 16"/>
                  <a:gd name="T5" fmla="*/ 2 h 4"/>
                  <a:gd name="T6" fmla="*/ 16 w 16"/>
                  <a:gd name="T7" fmla="*/ 4 h 4"/>
                  <a:gd name="T8" fmla="*/ 0 w 16"/>
                  <a:gd name="T9" fmla="*/ 0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0" y="0"/>
                    </a:moveTo>
                    <a:lnTo>
                      <a:pt x="0" y="0"/>
                    </a:lnTo>
                    <a:lnTo>
                      <a:pt x="16" y="2"/>
                    </a:lnTo>
                    <a:lnTo>
                      <a:pt x="16"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7" name="Freeform 143"/>
              <p:cNvSpPr>
                <a:spLocks noChangeAspect="1"/>
              </p:cNvSpPr>
              <p:nvPr/>
            </p:nvSpPr>
            <p:spPr bwMode="auto">
              <a:xfrm>
                <a:off x="2538" y="2777"/>
                <a:ext cx="58" cy="12"/>
              </a:xfrm>
              <a:custGeom>
                <a:avLst/>
                <a:gdLst>
                  <a:gd name="T0" fmla="*/ 0 w 24"/>
                  <a:gd name="T1" fmla="*/ 0 h 5"/>
                  <a:gd name="T2" fmla="*/ 131 w 24"/>
                  <a:gd name="T3" fmla="*/ 24 h 5"/>
                  <a:gd name="T4" fmla="*/ 135 w 24"/>
                  <a:gd name="T5" fmla="*/ 24 h 5"/>
                  <a:gd name="T6" fmla="*/ 40 w 24"/>
                  <a:gd name="T7" fmla="*/ 17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6" y="5"/>
                      <a:pt x="23" y="4"/>
                    </a:cubicBezTo>
                    <a:cubicBezTo>
                      <a:pt x="24" y="4"/>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8" name="Rectangle 144"/>
              <p:cNvSpPr>
                <a:spLocks noChangeAspect="1" noChangeArrowheads="1"/>
              </p:cNvSpPr>
              <p:nvPr/>
            </p:nvSpPr>
            <p:spPr bwMode="auto">
              <a:xfrm>
                <a:off x="2596" y="278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9" name="Freeform 145"/>
              <p:cNvSpPr>
                <a:spLocks noChangeAspect="1"/>
              </p:cNvSpPr>
              <p:nvPr/>
            </p:nvSpPr>
            <p:spPr bwMode="auto">
              <a:xfrm>
                <a:off x="2524" y="2743"/>
                <a:ext cx="91" cy="41"/>
              </a:xfrm>
              <a:custGeom>
                <a:avLst/>
                <a:gdLst>
                  <a:gd name="T0" fmla="*/ 0 w 92"/>
                  <a:gd name="T1" fmla="*/ 0 h 41"/>
                  <a:gd name="T2" fmla="*/ 92 w 92"/>
                  <a:gd name="T3" fmla="*/ 12 h 41"/>
                  <a:gd name="T4" fmla="*/ 92 w 92"/>
                  <a:gd name="T5" fmla="*/ 41 h 41"/>
                  <a:gd name="T6" fmla="*/ 0 w 92"/>
                  <a:gd name="T7" fmla="*/ 29 h 41"/>
                  <a:gd name="T8" fmla="*/ 0 w 92"/>
                  <a:gd name="T9" fmla="*/ 0 h 41"/>
                  <a:gd name="T10" fmla="*/ 0 60000 65536"/>
                  <a:gd name="T11" fmla="*/ 0 60000 65536"/>
                  <a:gd name="T12" fmla="*/ 0 60000 65536"/>
                  <a:gd name="T13" fmla="*/ 0 60000 65536"/>
                  <a:gd name="T14" fmla="*/ 0 60000 65536"/>
                  <a:gd name="T15" fmla="*/ 0 w 92"/>
                  <a:gd name="T16" fmla="*/ 0 h 41"/>
                  <a:gd name="T17" fmla="*/ 92 w 92"/>
                  <a:gd name="T18" fmla="*/ 41 h 41"/>
                </a:gdLst>
                <a:ahLst/>
                <a:cxnLst>
                  <a:cxn ang="T10">
                    <a:pos x="T0" y="T1"/>
                  </a:cxn>
                  <a:cxn ang="T11">
                    <a:pos x="T2" y="T3"/>
                  </a:cxn>
                  <a:cxn ang="T12">
                    <a:pos x="T4" y="T5"/>
                  </a:cxn>
                  <a:cxn ang="T13">
                    <a:pos x="T6" y="T7"/>
                  </a:cxn>
                  <a:cxn ang="T14">
                    <a:pos x="T8" y="T9"/>
                  </a:cxn>
                </a:cxnLst>
                <a:rect l="T15" t="T16" r="T17" b="T18"/>
                <a:pathLst>
                  <a:path w="92" h="41">
                    <a:moveTo>
                      <a:pt x="0" y="0"/>
                    </a:moveTo>
                    <a:lnTo>
                      <a:pt x="92" y="12"/>
                    </a:lnTo>
                    <a:lnTo>
                      <a:pt x="92"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0" name="Freeform 146"/>
              <p:cNvSpPr>
                <a:spLocks noChangeAspect="1"/>
              </p:cNvSpPr>
              <p:nvPr/>
            </p:nvSpPr>
            <p:spPr bwMode="auto">
              <a:xfrm>
                <a:off x="2524" y="2745"/>
                <a:ext cx="15" cy="22"/>
              </a:xfrm>
              <a:custGeom>
                <a:avLst/>
                <a:gdLst>
                  <a:gd name="T0" fmla="*/ 0 w 16"/>
                  <a:gd name="T1" fmla="*/ 23 h 23"/>
                  <a:gd name="T2" fmla="*/ 16 w 16"/>
                  <a:gd name="T3" fmla="*/ 23 h 23"/>
                  <a:gd name="T4" fmla="*/ 16 w 16"/>
                  <a:gd name="T5" fmla="*/ 5 h 23"/>
                  <a:gd name="T6" fmla="*/ 0 w 16"/>
                  <a:gd name="T7" fmla="*/ 0 h 23"/>
                  <a:gd name="T8" fmla="*/ 0 w 16"/>
                  <a:gd name="T9" fmla="*/ 23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23"/>
                    </a:moveTo>
                    <a:lnTo>
                      <a:pt x="16" y="23"/>
                    </a:lnTo>
                    <a:lnTo>
                      <a:pt x="16" y="5"/>
                    </a:lnTo>
                    <a:lnTo>
                      <a:pt x="0" y="0"/>
                    </a:lnTo>
                    <a:lnTo>
                      <a:pt x="0" y="23"/>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1" name="Freeform 147"/>
              <p:cNvSpPr>
                <a:spLocks noChangeAspect="1"/>
              </p:cNvSpPr>
              <p:nvPr/>
            </p:nvSpPr>
            <p:spPr bwMode="auto">
              <a:xfrm>
                <a:off x="2538" y="2750"/>
                <a:ext cx="58" cy="29"/>
              </a:xfrm>
              <a:custGeom>
                <a:avLst/>
                <a:gdLst>
                  <a:gd name="T0" fmla="*/ 0 w 24"/>
                  <a:gd name="T1" fmla="*/ 42 h 13"/>
                  <a:gd name="T2" fmla="*/ 135 w 24"/>
                  <a:gd name="T3" fmla="*/ 32 h 13"/>
                  <a:gd name="T4" fmla="*/ 135 w 24"/>
                  <a:gd name="T5" fmla="*/ 16 h 13"/>
                  <a:gd name="T6" fmla="*/ 0 w 24"/>
                  <a:gd name="T7" fmla="*/ 0 h 13"/>
                  <a:gd name="T8" fmla="*/ 0 w 24"/>
                  <a:gd name="T9" fmla="*/ 42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8"/>
                    </a:moveTo>
                    <a:cubicBezTo>
                      <a:pt x="0" y="8"/>
                      <a:pt x="11" y="13"/>
                      <a:pt x="24" y="6"/>
                    </a:cubicBezTo>
                    <a:cubicBezTo>
                      <a:pt x="24" y="3"/>
                      <a:pt x="24" y="3"/>
                      <a:pt x="24" y="3"/>
                    </a:cubicBezTo>
                    <a:cubicBezTo>
                      <a:pt x="24"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2" name="Freeform 148"/>
              <p:cNvSpPr>
                <a:spLocks noChangeAspect="1"/>
              </p:cNvSpPr>
              <p:nvPr/>
            </p:nvSpPr>
            <p:spPr bwMode="auto">
              <a:xfrm>
                <a:off x="2524" y="2745"/>
                <a:ext cx="15" cy="5"/>
              </a:xfrm>
              <a:custGeom>
                <a:avLst/>
                <a:gdLst>
                  <a:gd name="T0" fmla="*/ 0 w 16"/>
                  <a:gd name="T1" fmla="*/ 0 h 5"/>
                  <a:gd name="T2" fmla="*/ 0 w 16"/>
                  <a:gd name="T3" fmla="*/ 0 h 5"/>
                  <a:gd name="T4" fmla="*/ 16 w 16"/>
                  <a:gd name="T5" fmla="*/ 2 h 5"/>
                  <a:gd name="T6" fmla="*/ 16 w 16"/>
                  <a:gd name="T7" fmla="*/ 5 h 5"/>
                  <a:gd name="T8" fmla="*/ 0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0" y="0"/>
                    </a:moveTo>
                    <a:lnTo>
                      <a:pt x="0" y="0"/>
                    </a:lnTo>
                    <a:lnTo>
                      <a:pt x="16" y="2"/>
                    </a:lnTo>
                    <a:lnTo>
                      <a:pt x="16" y="5"/>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3" name="Freeform 149"/>
              <p:cNvSpPr>
                <a:spLocks noChangeAspect="1"/>
              </p:cNvSpPr>
              <p:nvPr/>
            </p:nvSpPr>
            <p:spPr bwMode="auto">
              <a:xfrm>
                <a:off x="2538" y="2748"/>
                <a:ext cx="58" cy="12"/>
              </a:xfrm>
              <a:custGeom>
                <a:avLst/>
                <a:gdLst>
                  <a:gd name="T0" fmla="*/ 0 w 24"/>
                  <a:gd name="T1" fmla="*/ 0 h 5"/>
                  <a:gd name="T2" fmla="*/ 131 w 24"/>
                  <a:gd name="T3" fmla="*/ 24 h 5"/>
                  <a:gd name="T4" fmla="*/ 135 w 24"/>
                  <a:gd name="T5" fmla="*/ 24 h 5"/>
                  <a:gd name="T6" fmla="*/ 40 w 24"/>
                  <a:gd name="T7" fmla="*/ 17 h 5"/>
                  <a:gd name="T8" fmla="*/ 0 w 24"/>
                  <a:gd name="T9" fmla="*/ 5 h 5"/>
                  <a:gd name="T10" fmla="*/ 0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0" y="0"/>
                    </a:moveTo>
                    <a:cubicBezTo>
                      <a:pt x="0" y="0"/>
                      <a:pt x="6" y="5"/>
                      <a:pt x="23" y="4"/>
                    </a:cubicBezTo>
                    <a:cubicBezTo>
                      <a:pt x="24" y="5"/>
                      <a:pt x="24" y="4"/>
                      <a:pt x="24" y="4"/>
                    </a:cubicBezTo>
                    <a:cubicBezTo>
                      <a:pt x="24" y="4"/>
                      <a:pt x="14"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4" name="Rectangle 150"/>
              <p:cNvSpPr>
                <a:spLocks noChangeAspect="1" noChangeArrowheads="1"/>
              </p:cNvSpPr>
              <p:nvPr/>
            </p:nvSpPr>
            <p:spPr bwMode="auto">
              <a:xfrm>
                <a:off x="2596" y="275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5" name="Freeform 151"/>
              <p:cNvSpPr>
                <a:spLocks noChangeAspect="1"/>
              </p:cNvSpPr>
              <p:nvPr/>
            </p:nvSpPr>
            <p:spPr bwMode="auto">
              <a:xfrm>
                <a:off x="2234" y="2830"/>
                <a:ext cx="94" cy="39"/>
              </a:xfrm>
              <a:custGeom>
                <a:avLst/>
                <a:gdLst>
                  <a:gd name="T0" fmla="*/ 0 w 95"/>
                  <a:gd name="T1" fmla="*/ 0 h 38"/>
                  <a:gd name="T2" fmla="*/ 95 w 95"/>
                  <a:gd name="T3" fmla="*/ 9 h 38"/>
                  <a:gd name="T4" fmla="*/ 95 w 95"/>
                  <a:gd name="T5" fmla="*/ 38 h 38"/>
                  <a:gd name="T6" fmla="*/ 0 w 95"/>
                  <a:gd name="T7" fmla="*/ 28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9"/>
                    </a:lnTo>
                    <a:lnTo>
                      <a:pt x="95"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6" name="Freeform 152"/>
              <p:cNvSpPr>
                <a:spLocks noChangeAspect="1"/>
              </p:cNvSpPr>
              <p:nvPr/>
            </p:nvSpPr>
            <p:spPr bwMode="auto">
              <a:xfrm>
                <a:off x="2234" y="2833"/>
                <a:ext cx="18" cy="24"/>
              </a:xfrm>
              <a:custGeom>
                <a:avLst/>
                <a:gdLst>
                  <a:gd name="T0" fmla="*/ 0 w 19"/>
                  <a:gd name="T1" fmla="*/ 22 h 24"/>
                  <a:gd name="T2" fmla="*/ 19 w 19"/>
                  <a:gd name="T3" fmla="*/ 24 h 24"/>
                  <a:gd name="T4" fmla="*/ 19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9"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7" name="Freeform 153"/>
              <p:cNvSpPr>
                <a:spLocks noChangeAspect="1"/>
              </p:cNvSpPr>
              <p:nvPr/>
            </p:nvSpPr>
            <p:spPr bwMode="auto">
              <a:xfrm>
                <a:off x="2253" y="2835"/>
                <a:ext cx="55" cy="34"/>
              </a:xfrm>
              <a:custGeom>
                <a:avLst/>
                <a:gdLst>
                  <a:gd name="T0" fmla="*/ 0 w 23"/>
                  <a:gd name="T1" fmla="*/ 50 h 14"/>
                  <a:gd name="T2" fmla="*/ 132 w 23"/>
                  <a:gd name="T3" fmla="*/ 40 h 14"/>
                  <a:gd name="T4" fmla="*/ 132 w 23"/>
                  <a:gd name="T5" fmla="*/ 21 h 14"/>
                  <a:gd name="T6" fmla="*/ 0 w 23"/>
                  <a:gd name="T7" fmla="*/ 0 h 14"/>
                  <a:gd name="T8" fmla="*/ 0 w 23"/>
                  <a:gd name="T9" fmla="*/ 5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8" name="Freeform 154"/>
              <p:cNvSpPr>
                <a:spLocks noChangeAspect="1"/>
              </p:cNvSpPr>
              <p:nvPr/>
            </p:nvSpPr>
            <p:spPr bwMode="auto">
              <a:xfrm>
                <a:off x="2234" y="2833"/>
                <a:ext cx="18" cy="2"/>
              </a:xfrm>
              <a:custGeom>
                <a:avLst/>
                <a:gdLst>
                  <a:gd name="T0" fmla="*/ 0 w 19"/>
                  <a:gd name="T1" fmla="*/ 0 h 3"/>
                  <a:gd name="T2" fmla="*/ 0 w 19"/>
                  <a:gd name="T3" fmla="*/ 0 h 3"/>
                  <a:gd name="T4" fmla="*/ 19 w 19"/>
                  <a:gd name="T5" fmla="*/ 3 h 3"/>
                  <a:gd name="T6" fmla="*/ 19 w 19"/>
                  <a:gd name="T7" fmla="*/ 3 h 3"/>
                  <a:gd name="T8" fmla="*/ 0 w 19"/>
                  <a:gd name="T9" fmla="*/ 0 h 3"/>
                  <a:gd name="T10" fmla="*/ 0 60000 65536"/>
                  <a:gd name="T11" fmla="*/ 0 60000 65536"/>
                  <a:gd name="T12" fmla="*/ 0 60000 65536"/>
                  <a:gd name="T13" fmla="*/ 0 60000 65536"/>
                  <a:gd name="T14" fmla="*/ 0 60000 65536"/>
                  <a:gd name="T15" fmla="*/ 0 w 19"/>
                  <a:gd name="T16" fmla="*/ 0 h 3"/>
                  <a:gd name="T17" fmla="*/ 19 w 19"/>
                  <a:gd name="T18" fmla="*/ 3 h 3"/>
                </a:gdLst>
                <a:ahLst/>
                <a:cxnLst>
                  <a:cxn ang="T10">
                    <a:pos x="T0" y="T1"/>
                  </a:cxn>
                  <a:cxn ang="T11">
                    <a:pos x="T2" y="T3"/>
                  </a:cxn>
                  <a:cxn ang="T12">
                    <a:pos x="T4" y="T5"/>
                  </a:cxn>
                  <a:cxn ang="T13">
                    <a:pos x="T6" y="T7"/>
                  </a:cxn>
                  <a:cxn ang="T14">
                    <a:pos x="T8" y="T9"/>
                  </a:cxn>
                </a:cxnLst>
                <a:rect l="T15" t="T16" r="T17" b="T18"/>
                <a:pathLst>
                  <a:path w="19" h="3">
                    <a:moveTo>
                      <a:pt x="0" y="0"/>
                    </a:moveTo>
                    <a:lnTo>
                      <a:pt x="0" y="0"/>
                    </a:lnTo>
                    <a:lnTo>
                      <a:pt x="19" y="3"/>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9" name="Freeform 155"/>
              <p:cNvSpPr>
                <a:spLocks noChangeAspect="1"/>
              </p:cNvSpPr>
              <p:nvPr/>
            </p:nvSpPr>
            <p:spPr bwMode="auto">
              <a:xfrm>
                <a:off x="2253" y="2835"/>
                <a:ext cx="55" cy="12"/>
              </a:xfrm>
              <a:custGeom>
                <a:avLst/>
                <a:gdLst>
                  <a:gd name="T0" fmla="*/ 0 w 23"/>
                  <a:gd name="T1" fmla="*/ 0 h 5"/>
                  <a:gd name="T2" fmla="*/ 132 w 23"/>
                  <a:gd name="T3" fmla="*/ 20 h 5"/>
                  <a:gd name="T4" fmla="*/ 132 w 23"/>
                  <a:gd name="T5" fmla="*/ 20 h 5"/>
                  <a:gd name="T6" fmla="*/ 33 w 23"/>
                  <a:gd name="T7" fmla="*/ 15 h 5"/>
                  <a:gd name="T8" fmla="*/ 0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0" y="0"/>
                    </a:moveTo>
                    <a:cubicBezTo>
                      <a:pt x="0" y="0"/>
                      <a:pt x="6" y="5"/>
                      <a:pt x="23" y="4"/>
                    </a:cubicBezTo>
                    <a:cubicBezTo>
                      <a:pt x="23" y="4"/>
                      <a:pt x="23" y="4"/>
                      <a:pt x="23" y="4"/>
                    </a:cubicBezTo>
                    <a:cubicBezTo>
                      <a:pt x="23" y="4"/>
                      <a:pt x="13" y="5"/>
                      <a:pt x="6" y="3"/>
                    </a:cubicBezTo>
                    <a:cubicBezTo>
                      <a:pt x="0" y="2"/>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0" name="Rectangle 156"/>
              <p:cNvSpPr>
                <a:spLocks noChangeAspect="1" noChangeArrowheads="1"/>
              </p:cNvSpPr>
              <p:nvPr/>
            </p:nvSpPr>
            <p:spPr bwMode="auto">
              <a:xfrm>
                <a:off x="2308" y="2845"/>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1" name="Freeform 157"/>
              <p:cNvSpPr>
                <a:spLocks noChangeAspect="1"/>
              </p:cNvSpPr>
              <p:nvPr/>
            </p:nvSpPr>
            <p:spPr bwMode="auto">
              <a:xfrm>
                <a:off x="2234" y="2799"/>
                <a:ext cx="94" cy="39"/>
              </a:xfrm>
              <a:custGeom>
                <a:avLst/>
                <a:gdLst>
                  <a:gd name="T0" fmla="*/ 0 w 95"/>
                  <a:gd name="T1" fmla="*/ 0 h 38"/>
                  <a:gd name="T2" fmla="*/ 95 w 95"/>
                  <a:gd name="T3" fmla="*/ 12 h 38"/>
                  <a:gd name="T4" fmla="*/ 95 w 95"/>
                  <a:gd name="T5" fmla="*/ 38 h 38"/>
                  <a:gd name="T6" fmla="*/ 0 w 95"/>
                  <a:gd name="T7" fmla="*/ 29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2"/>
                    </a:lnTo>
                    <a:lnTo>
                      <a:pt x="95"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2" name="Freeform 158"/>
              <p:cNvSpPr>
                <a:spLocks noChangeAspect="1"/>
              </p:cNvSpPr>
              <p:nvPr/>
            </p:nvSpPr>
            <p:spPr bwMode="auto">
              <a:xfrm>
                <a:off x="2234" y="2801"/>
                <a:ext cx="18" cy="24"/>
              </a:xfrm>
              <a:custGeom>
                <a:avLst/>
                <a:gdLst>
                  <a:gd name="T0" fmla="*/ 0 w 19"/>
                  <a:gd name="T1" fmla="*/ 21 h 23"/>
                  <a:gd name="T2" fmla="*/ 19 w 19"/>
                  <a:gd name="T3" fmla="*/ 23 h 23"/>
                  <a:gd name="T4" fmla="*/ 19 w 19"/>
                  <a:gd name="T5" fmla="*/ 4 h 23"/>
                  <a:gd name="T6" fmla="*/ 0 w 19"/>
                  <a:gd name="T7" fmla="*/ 0 h 23"/>
                  <a:gd name="T8" fmla="*/ 0 w 19"/>
                  <a:gd name="T9" fmla="*/ 21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21"/>
                    </a:moveTo>
                    <a:lnTo>
                      <a:pt x="19" y="23"/>
                    </a:lnTo>
                    <a:lnTo>
                      <a:pt x="19"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3" name="Freeform 159"/>
              <p:cNvSpPr>
                <a:spLocks noChangeAspect="1"/>
              </p:cNvSpPr>
              <p:nvPr/>
            </p:nvSpPr>
            <p:spPr bwMode="auto">
              <a:xfrm>
                <a:off x="2253" y="2806"/>
                <a:ext cx="55" cy="31"/>
              </a:xfrm>
              <a:custGeom>
                <a:avLst/>
                <a:gdLst>
                  <a:gd name="T0" fmla="*/ 0 w 23"/>
                  <a:gd name="T1" fmla="*/ 45 h 13"/>
                  <a:gd name="T2" fmla="*/ 132 w 23"/>
                  <a:gd name="T3" fmla="*/ 33 h 13"/>
                  <a:gd name="T4" fmla="*/ 132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4" name="Freeform 160"/>
              <p:cNvSpPr>
                <a:spLocks noChangeAspect="1"/>
              </p:cNvSpPr>
              <p:nvPr/>
            </p:nvSpPr>
            <p:spPr bwMode="auto">
              <a:xfrm>
                <a:off x="2234" y="2801"/>
                <a:ext cx="18" cy="5"/>
              </a:xfrm>
              <a:custGeom>
                <a:avLst/>
                <a:gdLst>
                  <a:gd name="T0" fmla="*/ 0 w 19"/>
                  <a:gd name="T1" fmla="*/ 0 h 4"/>
                  <a:gd name="T2" fmla="*/ 0 w 19"/>
                  <a:gd name="T3" fmla="*/ 0 h 4"/>
                  <a:gd name="T4" fmla="*/ 19 w 19"/>
                  <a:gd name="T5" fmla="*/ 2 h 4"/>
                  <a:gd name="T6" fmla="*/ 19 w 19"/>
                  <a:gd name="T7" fmla="*/ 4 h 4"/>
                  <a:gd name="T8" fmla="*/ 0 w 19"/>
                  <a:gd name="T9" fmla="*/ 0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0"/>
                    </a:moveTo>
                    <a:lnTo>
                      <a:pt x="0" y="0"/>
                    </a:lnTo>
                    <a:lnTo>
                      <a:pt x="19" y="2"/>
                    </a:lnTo>
                    <a:lnTo>
                      <a:pt x="19"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5" name="Freeform 161"/>
              <p:cNvSpPr>
                <a:spLocks noChangeAspect="1"/>
              </p:cNvSpPr>
              <p:nvPr/>
            </p:nvSpPr>
            <p:spPr bwMode="auto">
              <a:xfrm>
                <a:off x="2253" y="2803"/>
                <a:ext cx="55" cy="12"/>
              </a:xfrm>
              <a:custGeom>
                <a:avLst/>
                <a:gdLst>
                  <a:gd name="T0" fmla="*/ 0 w 23"/>
                  <a:gd name="T1" fmla="*/ 0 h 5"/>
                  <a:gd name="T2" fmla="*/ 132 w 23"/>
                  <a:gd name="T3" fmla="*/ 24 h 5"/>
                  <a:gd name="T4" fmla="*/ 132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6" name="Rectangle 162"/>
              <p:cNvSpPr>
                <a:spLocks noChangeAspect="1" noChangeArrowheads="1"/>
              </p:cNvSpPr>
              <p:nvPr/>
            </p:nvSpPr>
            <p:spPr bwMode="auto">
              <a:xfrm>
                <a:off x="2308" y="2813"/>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7" name="Freeform 163"/>
              <p:cNvSpPr>
                <a:spLocks noChangeAspect="1"/>
              </p:cNvSpPr>
              <p:nvPr/>
            </p:nvSpPr>
            <p:spPr bwMode="auto">
              <a:xfrm>
                <a:off x="2234" y="2767"/>
                <a:ext cx="94" cy="41"/>
              </a:xfrm>
              <a:custGeom>
                <a:avLst/>
                <a:gdLst>
                  <a:gd name="T0" fmla="*/ 0 w 95"/>
                  <a:gd name="T1" fmla="*/ 0 h 41"/>
                  <a:gd name="T2" fmla="*/ 95 w 95"/>
                  <a:gd name="T3" fmla="*/ 12 h 41"/>
                  <a:gd name="T4" fmla="*/ 95 w 95"/>
                  <a:gd name="T5" fmla="*/ 41 h 41"/>
                  <a:gd name="T6" fmla="*/ 0 w 95"/>
                  <a:gd name="T7" fmla="*/ 29 h 41"/>
                  <a:gd name="T8" fmla="*/ 0 w 95"/>
                  <a:gd name="T9" fmla="*/ 0 h 41"/>
                  <a:gd name="T10" fmla="*/ 0 60000 65536"/>
                  <a:gd name="T11" fmla="*/ 0 60000 65536"/>
                  <a:gd name="T12" fmla="*/ 0 60000 65536"/>
                  <a:gd name="T13" fmla="*/ 0 60000 65536"/>
                  <a:gd name="T14" fmla="*/ 0 60000 65536"/>
                  <a:gd name="T15" fmla="*/ 0 w 95"/>
                  <a:gd name="T16" fmla="*/ 0 h 41"/>
                  <a:gd name="T17" fmla="*/ 95 w 95"/>
                  <a:gd name="T18" fmla="*/ 41 h 41"/>
                </a:gdLst>
                <a:ahLst/>
                <a:cxnLst>
                  <a:cxn ang="T10">
                    <a:pos x="T0" y="T1"/>
                  </a:cxn>
                  <a:cxn ang="T11">
                    <a:pos x="T2" y="T3"/>
                  </a:cxn>
                  <a:cxn ang="T12">
                    <a:pos x="T4" y="T5"/>
                  </a:cxn>
                  <a:cxn ang="T13">
                    <a:pos x="T6" y="T7"/>
                  </a:cxn>
                  <a:cxn ang="T14">
                    <a:pos x="T8" y="T9"/>
                  </a:cxn>
                </a:cxnLst>
                <a:rect l="T15" t="T16" r="T17" b="T18"/>
                <a:pathLst>
                  <a:path w="95" h="41">
                    <a:moveTo>
                      <a:pt x="0" y="0"/>
                    </a:moveTo>
                    <a:lnTo>
                      <a:pt x="95" y="12"/>
                    </a:lnTo>
                    <a:lnTo>
                      <a:pt x="95"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8" name="Freeform 164"/>
              <p:cNvSpPr>
                <a:spLocks noChangeAspect="1"/>
              </p:cNvSpPr>
              <p:nvPr/>
            </p:nvSpPr>
            <p:spPr bwMode="auto">
              <a:xfrm>
                <a:off x="2234" y="2772"/>
                <a:ext cx="18" cy="22"/>
              </a:xfrm>
              <a:custGeom>
                <a:avLst/>
                <a:gdLst>
                  <a:gd name="T0" fmla="*/ 0 w 19"/>
                  <a:gd name="T1" fmla="*/ 21 h 21"/>
                  <a:gd name="T2" fmla="*/ 19 w 19"/>
                  <a:gd name="T3" fmla="*/ 21 h 21"/>
                  <a:gd name="T4" fmla="*/ 19 w 19"/>
                  <a:gd name="T5" fmla="*/ 3 h 21"/>
                  <a:gd name="T6" fmla="*/ 0 w 19"/>
                  <a:gd name="T7" fmla="*/ 0 h 21"/>
                  <a:gd name="T8" fmla="*/ 0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1"/>
                    </a:moveTo>
                    <a:lnTo>
                      <a:pt x="19" y="21"/>
                    </a:lnTo>
                    <a:lnTo>
                      <a:pt x="19" y="3"/>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9" name="Freeform 165"/>
              <p:cNvSpPr>
                <a:spLocks noChangeAspect="1"/>
              </p:cNvSpPr>
              <p:nvPr/>
            </p:nvSpPr>
            <p:spPr bwMode="auto">
              <a:xfrm>
                <a:off x="2253" y="2777"/>
                <a:ext cx="55" cy="29"/>
              </a:xfrm>
              <a:custGeom>
                <a:avLst/>
                <a:gdLst>
                  <a:gd name="T0" fmla="*/ 0 w 23"/>
                  <a:gd name="T1" fmla="*/ 42 h 13"/>
                  <a:gd name="T2" fmla="*/ 132 w 23"/>
                  <a:gd name="T3" fmla="*/ 37 h 13"/>
                  <a:gd name="T4" fmla="*/ 132 w 23"/>
                  <a:gd name="T5" fmla="*/ 16 h 13"/>
                  <a:gd name="T6" fmla="*/ 0 w 23"/>
                  <a:gd name="T7" fmla="*/ 0 h 13"/>
                  <a:gd name="T8" fmla="*/ 0 w 23"/>
                  <a:gd name="T9" fmla="*/ 4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0" name="Freeform 166"/>
              <p:cNvSpPr>
                <a:spLocks noChangeAspect="1"/>
              </p:cNvSpPr>
              <p:nvPr/>
            </p:nvSpPr>
            <p:spPr bwMode="auto">
              <a:xfrm>
                <a:off x="2234" y="2772"/>
                <a:ext cx="18" cy="5"/>
              </a:xfrm>
              <a:custGeom>
                <a:avLst/>
                <a:gdLst>
                  <a:gd name="T0" fmla="*/ 0 w 19"/>
                  <a:gd name="T1" fmla="*/ 2 h 5"/>
                  <a:gd name="T2" fmla="*/ 0 w 19"/>
                  <a:gd name="T3" fmla="*/ 0 h 5"/>
                  <a:gd name="T4" fmla="*/ 19 w 19"/>
                  <a:gd name="T5" fmla="*/ 2 h 5"/>
                  <a:gd name="T6" fmla="*/ 19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2"/>
                    </a:lnTo>
                    <a:lnTo>
                      <a:pt x="19"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1" name="Freeform 167"/>
              <p:cNvSpPr>
                <a:spLocks noChangeAspect="1"/>
              </p:cNvSpPr>
              <p:nvPr/>
            </p:nvSpPr>
            <p:spPr bwMode="auto">
              <a:xfrm>
                <a:off x="2253" y="2772"/>
                <a:ext cx="55" cy="12"/>
              </a:xfrm>
              <a:custGeom>
                <a:avLst/>
                <a:gdLst>
                  <a:gd name="T0" fmla="*/ 0 w 23"/>
                  <a:gd name="T1" fmla="*/ 0 h 5"/>
                  <a:gd name="T2" fmla="*/ 132 w 23"/>
                  <a:gd name="T3" fmla="*/ 24 h 5"/>
                  <a:gd name="T4" fmla="*/ 132 w 23"/>
                  <a:gd name="T5" fmla="*/ 24 h 5"/>
                  <a:gd name="T6" fmla="*/ 33 w 23"/>
                  <a:gd name="T7" fmla="*/ 24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6"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2" name="Freeform 168"/>
              <p:cNvSpPr>
                <a:spLocks noChangeAspect="1"/>
              </p:cNvSpPr>
              <p:nvPr/>
            </p:nvSpPr>
            <p:spPr bwMode="auto">
              <a:xfrm>
                <a:off x="2308" y="2784"/>
                <a:ext cx="2"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3" name="Freeform 169"/>
              <p:cNvSpPr>
                <a:spLocks noChangeAspect="1"/>
              </p:cNvSpPr>
              <p:nvPr/>
            </p:nvSpPr>
            <p:spPr bwMode="auto">
              <a:xfrm>
                <a:off x="2234" y="2741"/>
                <a:ext cx="94" cy="36"/>
              </a:xfrm>
              <a:custGeom>
                <a:avLst/>
                <a:gdLst>
                  <a:gd name="T0" fmla="*/ 0 w 95"/>
                  <a:gd name="T1" fmla="*/ 0 h 38"/>
                  <a:gd name="T2" fmla="*/ 95 w 95"/>
                  <a:gd name="T3" fmla="*/ 10 h 38"/>
                  <a:gd name="T4" fmla="*/ 95 w 95"/>
                  <a:gd name="T5" fmla="*/ 38 h 38"/>
                  <a:gd name="T6" fmla="*/ 0 w 95"/>
                  <a:gd name="T7" fmla="*/ 26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0"/>
                    </a:lnTo>
                    <a:lnTo>
                      <a:pt x="95"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4" name="Freeform 170"/>
              <p:cNvSpPr>
                <a:spLocks noChangeAspect="1"/>
              </p:cNvSpPr>
              <p:nvPr/>
            </p:nvSpPr>
            <p:spPr bwMode="auto">
              <a:xfrm>
                <a:off x="2234" y="2743"/>
                <a:ext cx="18" cy="24"/>
              </a:xfrm>
              <a:custGeom>
                <a:avLst/>
                <a:gdLst>
                  <a:gd name="T0" fmla="*/ 0 w 19"/>
                  <a:gd name="T1" fmla="*/ 22 h 24"/>
                  <a:gd name="T2" fmla="*/ 19 w 19"/>
                  <a:gd name="T3" fmla="*/ 24 h 24"/>
                  <a:gd name="T4" fmla="*/ 17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5" name="Freeform 171"/>
              <p:cNvSpPr>
                <a:spLocks noChangeAspect="1"/>
              </p:cNvSpPr>
              <p:nvPr/>
            </p:nvSpPr>
            <p:spPr bwMode="auto">
              <a:xfrm>
                <a:off x="2251" y="2745"/>
                <a:ext cx="58" cy="31"/>
              </a:xfrm>
              <a:custGeom>
                <a:avLst/>
                <a:gdLst>
                  <a:gd name="T0" fmla="*/ 5 w 24"/>
                  <a:gd name="T1" fmla="*/ 50 h 13"/>
                  <a:gd name="T2" fmla="*/ 135 w 24"/>
                  <a:gd name="T3" fmla="*/ 41 h 13"/>
                  <a:gd name="T4" fmla="*/ 135 w 24"/>
                  <a:gd name="T5" fmla="*/ 24 h 13"/>
                  <a:gd name="T6" fmla="*/ 0 w 24"/>
                  <a:gd name="T7" fmla="*/ 0 h 13"/>
                  <a:gd name="T8" fmla="*/ 5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6" name="Freeform 172"/>
              <p:cNvSpPr>
                <a:spLocks noChangeAspect="1"/>
              </p:cNvSpPr>
              <p:nvPr/>
            </p:nvSpPr>
            <p:spPr bwMode="auto">
              <a:xfrm>
                <a:off x="2234" y="2741"/>
                <a:ext cx="18" cy="5"/>
              </a:xfrm>
              <a:custGeom>
                <a:avLst/>
                <a:gdLst>
                  <a:gd name="T0" fmla="*/ 0 w 19"/>
                  <a:gd name="T1" fmla="*/ 2 h 5"/>
                  <a:gd name="T2" fmla="*/ 0 w 19"/>
                  <a:gd name="T3" fmla="*/ 0 h 5"/>
                  <a:gd name="T4" fmla="*/ 19 w 19"/>
                  <a:gd name="T5" fmla="*/ 5 h 5"/>
                  <a:gd name="T6" fmla="*/ 17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17"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7" name="Freeform 173"/>
              <p:cNvSpPr>
                <a:spLocks noChangeAspect="1"/>
              </p:cNvSpPr>
              <p:nvPr/>
            </p:nvSpPr>
            <p:spPr bwMode="auto">
              <a:xfrm>
                <a:off x="2251" y="2745"/>
                <a:ext cx="58" cy="10"/>
              </a:xfrm>
              <a:custGeom>
                <a:avLst/>
                <a:gdLst>
                  <a:gd name="T0" fmla="*/ 5 w 24"/>
                  <a:gd name="T1" fmla="*/ 0 h 4"/>
                  <a:gd name="T2" fmla="*/ 135 w 24"/>
                  <a:gd name="T3" fmla="*/ 16 h 4"/>
                  <a:gd name="T4" fmla="*/ 135 w 24"/>
                  <a:gd name="T5" fmla="*/ 20 h 4"/>
                  <a:gd name="T6" fmla="*/ 40 w 24"/>
                  <a:gd name="T7" fmla="*/ 16 h 4"/>
                  <a:gd name="T8" fmla="*/ 0 w 24"/>
                  <a:gd name="T9" fmla="*/ 0 h 4"/>
                  <a:gd name="T10" fmla="*/ 5 w 24"/>
                  <a:gd name="T11" fmla="*/ 0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8" name="Freeform 174"/>
              <p:cNvSpPr>
                <a:spLocks noChangeAspect="1"/>
              </p:cNvSpPr>
              <p:nvPr/>
            </p:nvSpPr>
            <p:spPr bwMode="auto">
              <a:xfrm>
                <a:off x="2308" y="2755"/>
                <a:ext cx="2" cy="5"/>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9" name="Freeform 175"/>
              <p:cNvSpPr>
                <a:spLocks noChangeAspect="1"/>
              </p:cNvSpPr>
              <p:nvPr/>
            </p:nvSpPr>
            <p:spPr bwMode="auto">
              <a:xfrm>
                <a:off x="2234" y="2709"/>
                <a:ext cx="94" cy="39"/>
              </a:xfrm>
              <a:custGeom>
                <a:avLst/>
                <a:gdLst>
                  <a:gd name="T0" fmla="*/ 0 w 95"/>
                  <a:gd name="T1" fmla="*/ 0 h 38"/>
                  <a:gd name="T2" fmla="*/ 95 w 95"/>
                  <a:gd name="T3" fmla="*/ 10 h 38"/>
                  <a:gd name="T4" fmla="*/ 92 w 95"/>
                  <a:gd name="T5" fmla="*/ 38 h 38"/>
                  <a:gd name="T6" fmla="*/ 0 w 95"/>
                  <a:gd name="T7" fmla="*/ 29 h 38"/>
                  <a:gd name="T8" fmla="*/ 0 w 95"/>
                  <a:gd name="T9" fmla="*/ 0 h 38"/>
                  <a:gd name="T10" fmla="*/ 0 60000 65536"/>
                  <a:gd name="T11" fmla="*/ 0 60000 65536"/>
                  <a:gd name="T12" fmla="*/ 0 60000 65536"/>
                  <a:gd name="T13" fmla="*/ 0 60000 65536"/>
                  <a:gd name="T14" fmla="*/ 0 60000 65536"/>
                  <a:gd name="T15" fmla="*/ 0 w 95"/>
                  <a:gd name="T16" fmla="*/ 0 h 38"/>
                  <a:gd name="T17" fmla="*/ 95 w 95"/>
                  <a:gd name="T18" fmla="*/ 38 h 38"/>
                </a:gdLst>
                <a:ahLst/>
                <a:cxnLst>
                  <a:cxn ang="T10">
                    <a:pos x="T0" y="T1"/>
                  </a:cxn>
                  <a:cxn ang="T11">
                    <a:pos x="T2" y="T3"/>
                  </a:cxn>
                  <a:cxn ang="T12">
                    <a:pos x="T4" y="T5"/>
                  </a:cxn>
                  <a:cxn ang="T13">
                    <a:pos x="T6" y="T7"/>
                  </a:cxn>
                  <a:cxn ang="T14">
                    <a:pos x="T8" y="T9"/>
                  </a:cxn>
                </a:cxnLst>
                <a:rect l="T15" t="T16" r="T17" b="T18"/>
                <a:pathLst>
                  <a:path w="95" h="38">
                    <a:moveTo>
                      <a:pt x="0" y="0"/>
                    </a:moveTo>
                    <a:lnTo>
                      <a:pt x="95" y="10"/>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0" name="Freeform 176"/>
              <p:cNvSpPr>
                <a:spLocks noChangeAspect="1"/>
              </p:cNvSpPr>
              <p:nvPr/>
            </p:nvSpPr>
            <p:spPr bwMode="auto">
              <a:xfrm>
                <a:off x="2234" y="2711"/>
                <a:ext cx="16" cy="24"/>
              </a:xfrm>
              <a:custGeom>
                <a:avLst/>
                <a:gdLst>
                  <a:gd name="T0" fmla="*/ 0 w 17"/>
                  <a:gd name="T1" fmla="*/ 21 h 23"/>
                  <a:gd name="T2" fmla="*/ 17 w 17"/>
                  <a:gd name="T3" fmla="*/ 23 h 23"/>
                  <a:gd name="T4" fmla="*/ 17 w 17"/>
                  <a:gd name="T5" fmla="*/ 2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1" name="Freeform 177"/>
              <p:cNvSpPr>
                <a:spLocks noChangeAspect="1"/>
              </p:cNvSpPr>
              <p:nvPr/>
            </p:nvSpPr>
            <p:spPr bwMode="auto">
              <a:xfrm>
                <a:off x="2251" y="2714"/>
                <a:ext cx="58" cy="31"/>
              </a:xfrm>
              <a:custGeom>
                <a:avLst/>
                <a:gdLst>
                  <a:gd name="T0" fmla="*/ 0 w 24"/>
                  <a:gd name="T1" fmla="*/ 50 h 13"/>
                  <a:gd name="T2" fmla="*/ 135 w 24"/>
                  <a:gd name="T3" fmla="*/ 41 h 13"/>
                  <a:gd name="T4" fmla="*/ 135 w 24"/>
                  <a:gd name="T5" fmla="*/ 24 h 13"/>
                  <a:gd name="T6" fmla="*/ 0 w 24"/>
                  <a:gd name="T7" fmla="*/ 0 h 13"/>
                  <a:gd name="T8" fmla="*/ 0 w 24"/>
                  <a:gd name="T9" fmla="*/ 5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9"/>
                    </a:moveTo>
                    <a:cubicBezTo>
                      <a:pt x="0" y="9"/>
                      <a:pt x="11" y="13"/>
                      <a:pt x="24" y="7"/>
                    </a:cubicBezTo>
                    <a:cubicBezTo>
                      <a:pt x="24" y="4"/>
                      <a:pt x="24" y="4"/>
                      <a:pt x="24" y="4"/>
                    </a:cubicBezTo>
                    <a:cubicBezTo>
                      <a:pt x="24"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2" name="Freeform 178"/>
              <p:cNvSpPr>
                <a:spLocks noChangeAspect="1"/>
              </p:cNvSpPr>
              <p:nvPr/>
            </p:nvSpPr>
            <p:spPr bwMode="auto">
              <a:xfrm>
                <a:off x="2234" y="2711"/>
                <a:ext cx="18" cy="2"/>
              </a:xfrm>
              <a:custGeom>
                <a:avLst/>
                <a:gdLst>
                  <a:gd name="T0" fmla="*/ 0 w 19"/>
                  <a:gd name="T1" fmla="*/ 0 h 2"/>
                  <a:gd name="T2" fmla="*/ 0 w 19"/>
                  <a:gd name="T3" fmla="*/ 0 h 2"/>
                  <a:gd name="T4" fmla="*/ 19 w 19"/>
                  <a:gd name="T5" fmla="*/ 2 h 2"/>
                  <a:gd name="T6" fmla="*/ 17 w 19"/>
                  <a:gd name="T7" fmla="*/ 2 h 2"/>
                  <a:gd name="T8" fmla="*/ 0 w 19"/>
                  <a:gd name="T9" fmla="*/ 0 h 2"/>
                  <a:gd name="T10" fmla="*/ 0 60000 65536"/>
                  <a:gd name="T11" fmla="*/ 0 60000 65536"/>
                  <a:gd name="T12" fmla="*/ 0 60000 65536"/>
                  <a:gd name="T13" fmla="*/ 0 60000 65536"/>
                  <a:gd name="T14" fmla="*/ 0 60000 65536"/>
                  <a:gd name="T15" fmla="*/ 0 w 19"/>
                  <a:gd name="T16" fmla="*/ 0 h 2"/>
                  <a:gd name="T17" fmla="*/ 19 w 19"/>
                  <a:gd name="T18" fmla="*/ 2 h 2"/>
                </a:gdLst>
                <a:ahLst/>
                <a:cxnLst>
                  <a:cxn ang="T10">
                    <a:pos x="T0" y="T1"/>
                  </a:cxn>
                  <a:cxn ang="T11">
                    <a:pos x="T2" y="T3"/>
                  </a:cxn>
                  <a:cxn ang="T12">
                    <a:pos x="T4" y="T5"/>
                  </a:cxn>
                  <a:cxn ang="T13">
                    <a:pos x="T6" y="T7"/>
                  </a:cxn>
                  <a:cxn ang="T14">
                    <a:pos x="T8" y="T9"/>
                  </a:cxn>
                </a:cxnLst>
                <a:rect l="T15" t="T16" r="T17" b="T18"/>
                <a:pathLst>
                  <a:path w="19" h="2">
                    <a:moveTo>
                      <a:pt x="0" y="0"/>
                    </a:moveTo>
                    <a:lnTo>
                      <a:pt x="0" y="0"/>
                    </a:lnTo>
                    <a:lnTo>
                      <a:pt x="19" y="2"/>
                    </a:lnTo>
                    <a:lnTo>
                      <a:pt x="17" y="2"/>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3" name="Freeform 179"/>
              <p:cNvSpPr>
                <a:spLocks noChangeAspect="1"/>
              </p:cNvSpPr>
              <p:nvPr/>
            </p:nvSpPr>
            <p:spPr bwMode="auto">
              <a:xfrm>
                <a:off x="2251" y="2714"/>
                <a:ext cx="58" cy="12"/>
              </a:xfrm>
              <a:custGeom>
                <a:avLst/>
                <a:gdLst>
                  <a:gd name="T0" fmla="*/ 5 w 24"/>
                  <a:gd name="T1" fmla="*/ 0 h 5"/>
                  <a:gd name="T2" fmla="*/ 135 w 24"/>
                  <a:gd name="T3" fmla="*/ 24 h 5"/>
                  <a:gd name="T4" fmla="*/ 135 w 24"/>
                  <a:gd name="T5" fmla="*/ 24 h 5"/>
                  <a:gd name="T6" fmla="*/ 40 w 24"/>
                  <a:gd name="T7" fmla="*/ 17 h 5"/>
                  <a:gd name="T8" fmla="*/ 0 w 24"/>
                  <a:gd name="T9" fmla="*/ 0 h 5"/>
                  <a:gd name="T10" fmla="*/ 5 w 24"/>
                  <a:gd name="T11" fmla="*/ 0 h 5"/>
                  <a:gd name="T12" fmla="*/ 0 60000 65536"/>
                  <a:gd name="T13" fmla="*/ 0 60000 65536"/>
                  <a:gd name="T14" fmla="*/ 0 60000 65536"/>
                  <a:gd name="T15" fmla="*/ 0 60000 65536"/>
                  <a:gd name="T16" fmla="*/ 0 60000 65536"/>
                  <a:gd name="T17" fmla="*/ 0 60000 65536"/>
                  <a:gd name="T18" fmla="*/ 0 w 24"/>
                  <a:gd name="T19" fmla="*/ 0 h 5"/>
                  <a:gd name="T20" fmla="*/ 24 w 24"/>
                  <a:gd name="T21" fmla="*/ 5 h 5"/>
                </a:gdLst>
                <a:ahLst/>
                <a:cxnLst>
                  <a:cxn ang="T12">
                    <a:pos x="T0" y="T1"/>
                  </a:cxn>
                  <a:cxn ang="T13">
                    <a:pos x="T2" y="T3"/>
                  </a:cxn>
                  <a:cxn ang="T14">
                    <a:pos x="T4" y="T5"/>
                  </a:cxn>
                  <a:cxn ang="T15">
                    <a:pos x="T6" y="T7"/>
                  </a:cxn>
                  <a:cxn ang="T16">
                    <a:pos x="T8" y="T9"/>
                  </a:cxn>
                  <a:cxn ang="T17">
                    <a:pos x="T10" y="T11"/>
                  </a:cxn>
                </a:cxnLst>
                <a:rect l="T18" t="T19" r="T20" b="T21"/>
                <a:pathLst>
                  <a:path w="24" h="5">
                    <a:moveTo>
                      <a:pt x="1" y="0"/>
                    </a:moveTo>
                    <a:cubicBezTo>
                      <a:pt x="1" y="0"/>
                      <a:pt x="7" y="5"/>
                      <a:pt x="24" y="4"/>
                    </a:cubicBezTo>
                    <a:cubicBezTo>
                      <a:pt x="24" y="4"/>
                      <a:pt x="24" y="4"/>
                      <a:pt x="24" y="4"/>
                    </a:cubicBezTo>
                    <a:cubicBezTo>
                      <a:pt x="24" y="4"/>
                      <a:pt x="14" y="5"/>
                      <a:pt x="7" y="3"/>
                    </a:cubicBezTo>
                    <a:cubicBezTo>
                      <a:pt x="1" y="2"/>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4" name="Rectangle 180"/>
              <p:cNvSpPr>
                <a:spLocks noChangeAspect="1" noChangeArrowheads="1"/>
              </p:cNvSpPr>
              <p:nvPr/>
            </p:nvSpPr>
            <p:spPr bwMode="auto">
              <a:xfrm>
                <a:off x="2308" y="2724"/>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5" name="Freeform 181"/>
              <p:cNvSpPr>
                <a:spLocks noChangeAspect="1"/>
              </p:cNvSpPr>
              <p:nvPr/>
            </p:nvSpPr>
            <p:spPr bwMode="auto">
              <a:xfrm>
                <a:off x="2331" y="2842"/>
                <a:ext cx="92" cy="36"/>
              </a:xfrm>
              <a:custGeom>
                <a:avLst/>
                <a:gdLst>
                  <a:gd name="T0" fmla="*/ 0 w 92"/>
                  <a:gd name="T1" fmla="*/ 0 h 37"/>
                  <a:gd name="T2" fmla="*/ 92 w 92"/>
                  <a:gd name="T3" fmla="*/ 9 h 37"/>
                  <a:gd name="T4" fmla="*/ 92 w 92"/>
                  <a:gd name="T5" fmla="*/ 37 h 37"/>
                  <a:gd name="T6" fmla="*/ 0 w 92"/>
                  <a:gd name="T7" fmla="*/ 26 h 37"/>
                  <a:gd name="T8" fmla="*/ 0 w 92"/>
                  <a:gd name="T9" fmla="*/ 0 h 37"/>
                  <a:gd name="T10" fmla="*/ 0 60000 65536"/>
                  <a:gd name="T11" fmla="*/ 0 60000 65536"/>
                  <a:gd name="T12" fmla="*/ 0 60000 65536"/>
                  <a:gd name="T13" fmla="*/ 0 60000 65536"/>
                  <a:gd name="T14" fmla="*/ 0 60000 65536"/>
                  <a:gd name="T15" fmla="*/ 0 w 92"/>
                  <a:gd name="T16" fmla="*/ 0 h 37"/>
                  <a:gd name="T17" fmla="*/ 92 w 92"/>
                  <a:gd name="T18" fmla="*/ 37 h 37"/>
                </a:gdLst>
                <a:ahLst/>
                <a:cxnLst>
                  <a:cxn ang="T10">
                    <a:pos x="T0" y="T1"/>
                  </a:cxn>
                  <a:cxn ang="T11">
                    <a:pos x="T2" y="T3"/>
                  </a:cxn>
                  <a:cxn ang="T12">
                    <a:pos x="T4" y="T5"/>
                  </a:cxn>
                  <a:cxn ang="T13">
                    <a:pos x="T6" y="T7"/>
                  </a:cxn>
                  <a:cxn ang="T14">
                    <a:pos x="T8" y="T9"/>
                  </a:cxn>
                </a:cxnLst>
                <a:rect l="T15" t="T16" r="T17" b="T18"/>
                <a:pathLst>
                  <a:path w="92" h="37">
                    <a:moveTo>
                      <a:pt x="0" y="0"/>
                    </a:moveTo>
                    <a:lnTo>
                      <a:pt x="92" y="9"/>
                    </a:lnTo>
                    <a:lnTo>
                      <a:pt x="92" y="37"/>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6" name="Freeform 182"/>
              <p:cNvSpPr>
                <a:spLocks noChangeAspect="1"/>
              </p:cNvSpPr>
              <p:nvPr/>
            </p:nvSpPr>
            <p:spPr bwMode="auto">
              <a:xfrm>
                <a:off x="2331" y="2845"/>
                <a:ext cx="17" cy="24"/>
              </a:xfrm>
              <a:custGeom>
                <a:avLst/>
                <a:gdLst>
                  <a:gd name="T0" fmla="*/ 0 w 17"/>
                  <a:gd name="T1" fmla="*/ 21 h 24"/>
                  <a:gd name="T2" fmla="*/ 17 w 17"/>
                  <a:gd name="T3" fmla="*/ 24 h 24"/>
                  <a:gd name="T4" fmla="*/ 17 w 17"/>
                  <a:gd name="T5" fmla="*/ 2 h 24"/>
                  <a:gd name="T6" fmla="*/ 0 w 17"/>
                  <a:gd name="T7" fmla="*/ 0 h 24"/>
                  <a:gd name="T8" fmla="*/ 0 w 17"/>
                  <a:gd name="T9" fmla="*/ 21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1"/>
                    </a:moveTo>
                    <a:lnTo>
                      <a:pt x="17" y="24"/>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7" name="Freeform 183"/>
              <p:cNvSpPr>
                <a:spLocks noChangeAspect="1"/>
              </p:cNvSpPr>
              <p:nvPr/>
            </p:nvSpPr>
            <p:spPr bwMode="auto">
              <a:xfrm>
                <a:off x="2348" y="2847"/>
                <a:ext cx="53" cy="29"/>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8" name="Freeform 184"/>
              <p:cNvSpPr>
                <a:spLocks noChangeAspect="1"/>
              </p:cNvSpPr>
              <p:nvPr/>
            </p:nvSpPr>
            <p:spPr bwMode="auto">
              <a:xfrm>
                <a:off x="2331" y="2842"/>
                <a:ext cx="17" cy="5"/>
              </a:xfrm>
              <a:custGeom>
                <a:avLst/>
                <a:gdLst>
                  <a:gd name="T0" fmla="*/ 0 w 17"/>
                  <a:gd name="T1" fmla="*/ 2 h 4"/>
                  <a:gd name="T2" fmla="*/ 0 w 17"/>
                  <a:gd name="T3" fmla="*/ 0 h 4"/>
                  <a:gd name="T4" fmla="*/ 17 w 17"/>
                  <a:gd name="T5" fmla="*/ 4 h 4"/>
                  <a:gd name="T6" fmla="*/ 17 w 17"/>
                  <a:gd name="T7" fmla="*/ 4 h 4"/>
                  <a:gd name="T8" fmla="*/ 0 w 17"/>
                  <a:gd name="T9" fmla="*/ 2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lnTo>
                      <a:pt x="0" y="0"/>
                    </a:lnTo>
                    <a:lnTo>
                      <a:pt x="17"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9" name="Freeform 185"/>
              <p:cNvSpPr>
                <a:spLocks noChangeAspect="1"/>
              </p:cNvSpPr>
              <p:nvPr/>
            </p:nvSpPr>
            <p:spPr bwMode="auto">
              <a:xfrm>
                <a:off x="2348" y="2847"/>
                <a:ext cx="53" cy="10"/>
              </a:xfrm>
              <a:custGeom>
                <a:avLst/>
                <a:gdLst>
                  <a:gd name="T0" fmla="*/ 0 w 23"/>
                  <a:gd name="T1" fmla="*/ 0 h 4"/>
                  <a:gd name="T2" fmla="*/ 127 w 23"/>
                  <a:gd name="T3" fmla="*/ 17 h 4"/>
                  <a:gd name="T4" fmla="*/ 127 w 23"/>
                  <a:gd name="T5" fmla="*/ 25 h 4"/>
                  <a:gd name="T6" fmla="*/ 38 w 23"/>
                  <a:gd name="T7" fmla="*/ 17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0" name="Rectangle 186"/>
              <p:cNvSpPr>
                <a:spLocks noChangeAspect="1" noChangeArrowheads="1"/>
              </p:cNvSpPr>
              <p:nvPr/>
            </p:nvSpPr>
            <p:spPr bwMode="auto">
              <a:xfrm>
                <a:off x="2401" y="2857"/>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1" name="Freeform 187"/>
              <p:cNvSpPr>
                <a:spLocks noChangeAspect="1"/>
              </p:cNvSpPr>
              <p:nvPr/>
            </p:nvSpPr>
            <p:spPr bwMode="auto">
              <a:xfrm>
                <a:off x="2331" y="2811"/>
                <a:ext cx="92" cy="39"/>
              </a:xfrm>
              <a:custGeom>
                <a:avLst/>
                <a:gdLst>
                  <a:gd name="T0" fmla="*/ 0 w 92"/>
                  <a:gd name="T1" fmla="*/ 0 h 38"/>
                  <a:gd name="T2" fmla="*/ 92 w 92"/>
                  <a:gd name="T3" fmla="*/ 9 h 38"/>
                  <a:gd name="T4" fmla="*/ 92 w 92"/>
                  <a:gd name="T5" fmla="*/ 38 h 38"/>
                  <a:gd name="T6" fmla="*/ 0 w 92"/>
                  <a:gd name="T7" fmla="*/ 28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9"/>
                    </a:lnTo>
                    <a:lnTo>
                      <a:pt x="92"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2" name="Freeform 188"/>
              <p:cNvSpPr>
                <a:spLocks noChangeAspect="1"/>
              </p:cNvSpPr>
              <p:nvPr/>
            </p:nvSpPr>
            <p:spPr bwMode="auto">
              <a:xfrm>
                <a:off x="2331" y="2813"/>
                <a:ext cx="17" cy="24"/>
              </a:xfrm>
              <a:custGeom>
                <a:avLst/>
                <a:gdLst>
                  <a:gd name="T0" fmla="*/ 0 w 17"/>
                  <a:gd name="T1" fmla="*/ 22 h 24"/>
                  <a:gd name="T2" fmla="*/ 17 w 17"/>
                  <a:gd name="T3" fmla="*/ 24 h 24"/>
                  <a:gd name="T4" fmla="*/ 17 w 17"/>
                  <a:gd name="T5" fmla="*/ 3 h 24"/>
                  <a:gd name="T6" fmla="*/ 0 w 17"/>
                  <a:gd name="T7" fmla="*/ 0 h 24"/>
                  <a:gd name="T8" fmla="*/ 0 w 17"/>
                  <a:gd name="T9" fmla="*/ 2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22"/>
                    </a:moveTo>
                    <a:lnTo>
                      <a:pt x="17" y="24"/>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3" name="Freeform 189"/>
              <p:cNvSpPr>
                <a:spLocks noChangeAspect="1"/>
              </p:cNvSpPr>
              <p:nvPr/>
            </p:nvSpPr>
            <p:spPr bwMode="auto">
              <a:xfrm>
                <a:off x="2348" y="2816"/>
                <a:ext cx="53" cy="34"/>
              </a:xfrm>
              <a:custGeom>
                <a:avLst/>
                <a:gdLst>
                  <a:gd name="T0" fmla="*/ 0 w 23"/>
                  <a:gd name="T1" fmla="*/ 50 h 14"/>
                  <a:gd name="T2" fmla="*/ 127 w 23"/>
                  <a:gd name="T3" fmla="*/ 40 h 14"/>
                  <a:gd name="T4" fmla="*/ 127 w 23"/>
                  <a:gd name="T5" fmla="*/ 21 h 14"/>
                  <a:gd name="T6" fmla="*/ 0 w 23"/>
                  <a:gd name="T7" fmla="*/ 0 h 14"/>
                  <a:gd name="T8" fmla="*/ 0 w 23"/>
                  <a:gd name="T9" fmla="*/ 5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9"/>
                    </a:moveTo>
                    <a:cubicBezTo>
                      <a:pt x="0" y="9"/>
                      <a:pt x="10" y="14"/>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4" name="Freeform 190"/>
              <p:cNvSpPr>
                <a:spLocks noChangeAspect="1"/>
              </p:cNvSpPr>
              <p:nvPr/>
            </p:nvSpPr>
            <p:spPr bwMode="auto">
              <a:xfrm>
                <a:off x="2331" y="2813"/>
                <a:ext cx="17" cy="2"/>
              </a:xfrm>
              <a:custGeom>
                <a:avLst/>
                <a:gdLst>
                  <a:gd name="T0" fmla="*/ 0 w 17"/>
                  <a:gd name="T1" fmla="*/ 0 h 3"/>
                  <a:gd name="T2" fmla="*/ 0 w 17"/>
                  <a:gd name="T3" fmla="*/ 0 h 3"/>
                  <a:gd name="T4" fmla="*/ 17 w 17"/>
                  <a:gd name="T5" fmla="*/ 3 h 3"/>
                  <a:gd name="T6" fmla="*/ 17 w 17"/>
                  <a:gd name="T7" fmla="*/ 3 h 3"/>
                  <a:gd name="T8" fmla="*/ 0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0" y="0"/>
                    </a:moveTo>
                    <a:lnTo>
                      <a:pt x="0" y="0"/>
                    </a:lnTo>
                    <a:lnTo>
                      <a:pt x="17" y="3"/>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5" name="Freeform 191"/>
              <p:cNvSpPr>
                <a:spLocks noChangeAspect="1"/>
              </p:cNvSpPr>
              <p:nvPr/>
            </p:nvSpPr>
            <p:spPr bwMode="auto">
              <a:xfrm>
                <a:off x="2348" y="2816"/>
                <a:ext cx="53" cy="12"/>
              </a:xfrm>
              <a:custGeom>
                <a:avLst/>
                <a:gdLst>
                  <a:gd name="T0" fmla="*/ 0 w 23"/>
                  <a:gd name="T1" fmla="*/ 0 h 5"/>
                  <a:gd name="T2" fmla="*/ 127 w 23"/>
                  <a:gd name="T3" fmla="*/ 24 h 5"/>
                  <a:gd name="T4" fmla="*/ 127 w 23"/>
                  <a:gd name="T5" fmla="*/ 24 h 5"/>
                  <a:gd name="T6" fmla="*/ 38 w 23"/>
                  <a:gd name="T7" fmla="*/ 17 h 5"/>
                  <a:gd name="T8" fmla="*/ 0 w 23"/>
                  <a:gd name="T9" fmla="*/ 0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0" y="0"/>
                    </a:moveTo>
                    <a:cubicBezTo>
                      <a:pt x="0" y="0"/>
                      <a:pt x="6" y="5"/>
                      <a:pt x="23" y="4"/>
                    </a:cubicBezTo>
                    <a:cubicBezTo>
                      <a:pt x="23" y="4"/>
                      <a:pt x="23" y="4"/>
                      <a:pt x="23" y="4"/>
                    </a:cubicBezTo>
                    <a:cubicBezTo>
                      <a:pt x="23" y="4"/>
                      <a:pt x="13" y="5"/>
                      <a:pt x="7" y="3"/>
                    </a:cubicBezTo>
                    <a:cubicBezTo>
                      <a:pt x="0" y="2"/>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6" name="Rectangle 192"/>
              <p:cNvSpPr>
                <a:spLocks noChangeAspect="1" noChangeArrowheads="1"/>
              </p:cNvSpPr>
              <p:nvPr/>
            </p:nvSpPr>
            <p:spPr bwMode="auto">
              <a:xfrm>
                <a:off x="2401" y="2825"/>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7" name="Freeform 193"/>
              <p:cNvSpPr>
                <a:spLocks noChangeAspect="1"/>
              </p:cNvSpPr>
              <p:nvPr/>
            </p:nvSpPr>
            <p:spPr bwMode="auto">
              <a:xfrm>
                <a:off x="2331" y="2779"/>
                <a:ext cx="92" cy="39"/>
              </a:xfrm>
              <a:custGeom>
                <a:avLst/>
                <a:gdLst>
                  <a:gd name="T0" fmla="*/ 0 w 92"/>
                  <a:gd name="T1" fmla="*/ 0 h 38"/>
                  <a:gd name="T2" fmla="*/ 92 w 92"/>
                  <a:gd name="T3" fmla="*/ 12 h 38"/>
                  <a:gd name="T4" fmla="*/ 92 w 92"/>
                  <a:gd name="T5" fmla="*/ 38 h 38"/>
                  <a:gd name="T6" fmla="*/ 0 w 92"/>
                  <a:gd name="T7" fmla="*/ 29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2"/>
                    </a:lnTo>
                    <a:lnTo>
                      <a:pt x="92" y="38"/>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8" name="Freeform 194"/>
              <p:cNvSpPr>
                <a:spLocks noChangeAspect="1"/>
              </p:cNvSpPr>
              <p:nvPr/>
            </p:nvSpPr>
            <p:spPr bwMode="auto">
              <a:xfrm>
                <a:off x="2331" y="2784"/>
                <a:ext cx="17" cy="22"/>
              </a:xfrm>
              <a:custGeom>
                <a:avLst/>
                <a:gdLst>
                  <a:gd name="T0" fmla="*/ 0 w 17"/>
                  <a:gd name="T1" fmla="*/ 21 h 23"/>
                  <a:gd name="T2" fmla="*/ 17 w 17"/>
                  <a:gd name="T3" fmla="*/ 23 h 23"/>
                  <a:gd name="T4" fmla="*/ 17 w 17"/>
                  <a:gd name="T5" fmla="*/ 4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4"/>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9" name="Freeform 195"/>
              <p:cNvSpPr>
                <a:spLocks noChangeAspect="1"/>
              </p:cNvSpPr>
              <p:nvPr/>
            </p:nvSpPr>
            <p:spPr bwMode="auto">
              <a:xfrm>
                <a:off x="2348" y="2787"/>
                <a:ext cx="53"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0" name="Freeform 196"/>
              <p:cNvSpPr>
                <a:spLocks noChangeAspect="1"/>
              </p:cNvSpPr>
              <p:nvPr/>
            </p:nvSpPr>
            <p:spPr bwMode="auto">
              <a:xfrm>
                <a:off x="2331" y="2784"/>
                <a:ext cx="17" cy="2"/>
              </a:xfrm>
              <a:custGeom>
                <a:avLst/>
                <a:gdLst>
                  <a:gd name="T0" fmla="*/ 0 w 17"/>
                  <a:gd name="T1" fmla="*/ 0 h 4"/>
                  <a:gd name="T2" fmla="*/ 0 w 17"/>
                  <a:gd name="T3" fmla="*/ 0 h 4"/>
                  <a:gd name="T4" fmla="*/ 17 w 17"/>
                  <a:gd name="T5" fmla="*/ 2 h 4"/>
                  <a:gd name="T6" fmla="*/ 17 w 17"/>
                  <a:gd name="T7" fmla="*/ 4 h 4"/>
                  <a:gd name="T8" fmla="*/ 0 w 17"/>
                  <a:gd name="T9" fmla="*/ 0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0"/>
                    </a:moveTo>
                    <a:lnTo>
                      <a:pt x="0" y="0"/>
                    </a:lnTo>
                    <a:lnTo>
                      <a:pt x="17" y="2"/>
                    </a:lnTo>
                    <a:lnTo>
                      <a:pt x="17" y="4"/>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1" name="Freeform 197"/>
              <p:cNvSpPr>
                <a:spLocks noChangeAspect="1"/>
              </p:cNvSpPr>
              <p:nvPr/>
            </p:nvSpPr>
            <p:spPr bwMode="auto">
              <a:xfrm>
                <a:off x="2348" y="2784"/>
                <a:ext cx="53" cy="12"/>
              </a:xfrm>
              <a:custGeom>
                <a:avLst/>
                <a:gdLst>
                  <a:gd name="T0" fmla="*/ 0 w 23"/>
                  <a:gd name="T1" fmla="*/ 0 h 5"/>
                  <a:gd name="T2" fmla="*/ 127 w 23"/>
                  <a:gd name="T3" fmla="*/ 24 h 5"/>
                  <a:gd name="T4" fmla="*/ 127 w 23"/>
                  <a:gd name="T5" fmla="*/ 24 h 5"/>
                  <a:gd name="T6" fmla="*/ 38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7"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2" name="Rectangle 198"/>
              <p:cNvSpPr>
                <a:spLocks noChangeAspect="1" noChangeArrowheads="1"/>
              </p:cNvSpPr>
              <p:nvPr/>
            </p:nvSpPr>
            <p:spPr bwMode="auto">
              <a:xfrm>
                <a:off x="2401" y="2794"/>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3" name="Freeform 199"/>
              <p:cNvSpPr>
                <a:spLocks noChangeAspect="1"/>
              </p:cNvSpPr>
              <p:nvPr/>
            </p:nvSpPr>
            <p:spPr bwMode="auto">
              <a:xfrm>
                <a:off x="2331" y="2750"/>
                <a:ext cx="92" cy="39"/>
              </a:xfrm>
              <a:custGeom>
                <a:avLst/>
                <a:gdLst>
                  <a:gd name="T0" fmla="*/ 0 w 92"/>
                  <a:gd name="T1" fmla="*/ 0 h 40"/>
                  <a:gd name="T2" fmla="*/ 92 w 92"/>
                  <a:gd name="T3" fmla="*/ 11 h 40"/>
                  <a:gd name="T4" fmla="*/ 92 w 92"/>
                  <a:gd name="T5" fmla="*/ 40 h 40"/>
                  <a:gd name="T6" fmla="*/ 0 w 92"/>
                  <a:gd name="T7" fmla="*/ 28 h 40"/>
                  <a:gd name="T8" fmla="*/ 0 w 92"/>
                  <a:gd name="T9" fmla="*/ 0 h 40"/>
                  <a:gd name="T10" fmla="*/ 0 60000 65536"/>
                  <a:gd name="T11" fmla="*/ 0 60000 65536"/>
                  <a:gd name="T12" fmla="*/ 0 60000 65536"/>
                  <a:gd name="T13" fmla="*/ 0 60000 65536"/>
                  <a:gd name="T14" fmla="*/ 0 60000 65536"/>
                  <a:gd name="T15" fmla="*/ 0 w 92"/>
                  <a:gd name="T16" fmla="*/ 0 h 40"/>
                  <a:gd name="T17" fmla="*/ 92 w 92"/>
                  <a:gd name="T18" fmla="*/ 40 h 40"/>
                </a:gdLst>
                <a:ahLst/>
                <a:cxnLst>
                  <a:cxn ang="T10">
                    <a:pos x="T0" y="T1"/>
                  </a:cxn>
                  <a:cxn ang="T11">
                    <a:pos x="T2" y="T3"/>
                  </a:cxn>
                  <a:cxn ang="T12">
                    <a:pos x="T4" y="T5"/>
                  </a:cxn>
                  <a:cxn ang="T13">
                    <a:pos x="T6" y="T7"/>
                  </a:cxn>
                  <a:cxn ang="T14">
                    <a:pos x="T8" y="T9"/>
                  </a:cxn>
                </a:cxnLst>
                <a:rect l="T15" t="T16" r="T17" b="T18"/>
                <a:pathLst>
                  <a:path w="92" h="40">
                    <a:moveTo>
                      <a:pt x="0" y="0"/>
                    </a:moveTo>
                    <a:lnTo>
                      <a:pt x="92" y="11"/>
                    </a:lnTo>
                    <a:lnTo>
                      <a:pt x="92"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4" name="Freeform 200"/>
              <p:cNvSpPr>
                <a:spLocks noChangeAspect="1"/>
              </p:cNvSpPr>
              <p:nvPr/>
            </p:nvSpPr>
            <p:spPr bwMode="auto">
              <a:xfrm>
                <a:off x="2331" y="2755"/>
                <a:ext cx="17" cy="22"/>
              </a:xfrm>
              <a:custGeom>
                <a:avLst/>
                <a:gdLst>
                  <a:gd name="T0" fmla="*/ 0 w 17"/>
                  <a:gd name="T1" fmla="*/ 22 h 22"/>
                  <a:gd name="T2" fmla="*/ 17 w 17"/>
                  <a:gd name="T3" fmla="*/ 22 h 22"/>
                  <a:gd name="T4" fmla="*/ 17 w 17"/>
                  <a:gd name="T5" fmla="*/ 3 h 22"/>
                  <a:gd name="T6" fmla="*/ 0 w 17"/>
                  <a:gd name="T7" fmla="*/ 0 h 22"/>
                  <a:gd name="T8" fmla="*/ 0 w 17"/>
                  <a:gd name="T9" fmla="*/ 22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0" y="22"/>
                    </a:moveTo>
                    <a:lnTo>
                      <a:pt x="17" y="22"/>
                    </a:lnTo>
                    <a:lnTo>
                      <a:pt x="17"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5" name="Freeform 201"/>
              <p:cNvSpPr>
                <a:spLocks noChangeAspect="1"/>
              </p:cNvSpPr>
              <p:nvPr/>
            </p:nvSpPr>
            <p:spPr bwMode="auto">
              <a:xfrm>
                <a:off x="2348" y="2757"/>
                <a:ext cx="53" cy="29"/>
              </a:xfrm>
              <a:custGeom>
                <a:avLst/>
                <a:gdLst>
                  <a:gd name="T0" fmla="*/ 0 w 23"/>
                  <a:gd name="T1" fmla="*/ 42 h 13"/>
                  <a:gd name="T2" fmla="*/ 127 w 23"/>
                  <a:gd name="T3" fmla="*/ 37 h 13"/>
                  <a:gd name="T4" fmla="*/ 127 w 23"/>
                  <a:gd name="T5" fmla="*/ 16 h 13"/>
                  <a:gd name="T6" fmla="*/ 0 w 23"/>
                  <a:gd name="T7" fmla="*/ 0 h 13"/>
                  <a:gd name="T8" fmla="*/ 0 w 23"/>
                  <a:gd name="T9" fmla="*/ 4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7"/>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6" name="Freeform 202"/>
              <p:cNvSpPr>
                <a:spLocks noChangeAspect="1"/>
              </p:cNvSpPr>
              <p:nvPr/>
            </p:nvSpPr>
            <p:spPr bwMode="auto">
              <a:xfrm>
                <a:off x="2331" y="2753"/>
                <a:ext cx="17" cy="5"/>
              </a:xfrm>
              <a:custGeom>
                <a:avLst/>
                <a:gdLst>
                  <a:gd name="T0" fmla="*/ 0 w 17"/>
                  <a:gd name="T1" fmla="*/ 2 h 5"/>
                  <a:gd name="T2" fmla="*/ 0 w 17"/>
                  <a:gd name="T3" fmla="*/ 0 h 5"/>
                  <a:gd name="T4" fmla="*/ 17 w 17"/>
                  <a:gd name="T5" fmla="*/ 2 h 5"/>
                  <a:gd name="T6" fmla="*/ 17 w 17"/>
                  <a:gd name="T7" fmla="*/ 5 h 5"/>
                  <a:gd name="T8" fmla="*/ 0 w 17"/>
                  <a:gd name="T9" fmla="*/ 2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2"/>
                    </a:moveTo>
                    <a:lnTo>
                      <a:pt x="0" y="0"/>
                    </a:lnTo>
                    <a:lnTo>
                      <a:pt x="17" y="2"/>
                    </a:lnTo>
                    <a:lnTo>
                      <a:pt x="17"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7" name="Freeform 203"/>
              <p:cNvSpPr>
                <a:spLocks noChangeAspect="1"/>
              </p:cNvSpPr>
              <p:nvPr/>
            </p:nvSpPr>
            <p:spPr bwMode="auto">
              <a:xfrm>
                <a:off x="2348" y="2755"/>
                <a:ext cx="53" cy="12"/>
              </a:xfrm>
              <a:custGeom>
                <a:avLst/>
                <a:gdLst>
                  <a:gd name="T0" fmla="*/ 0 w 23"/>
                  <a:gd name="T1" fmla="*/ 0 h 5"/>
                  <a:gd name="T2" fmla="*/ 127 w 23"/>
                  <a:gd name="T3" fmla="*/ 24 h 5"/>
                  <a:gd name="T4" fmla="*/ 127 w 23"/>
                  <a:gd name="T5" fmla="*/ 24 h 5"/>
                  <a:gd name="T6" fmla="*/ 38 w 23"/>
                  <a:gd name="T7" fmla="*/ 24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7" y="4"/>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8" name="Freeform 204"/>
              <p:cNvSpPr>
                <a:spLocks noChangeAspect="1"/>
              </p:cNvSpPr>
              <p:nvPr/>
            </p:nvSpPr>
            <p:spPr bwMode="auto">
              <a:xfrm>
                <a:off x="2401" y="2765"/>
                <a:ext cx="2" cy="7"/>
              </a:xfrm>
              <a:custGeom>
                <a:avLst/>
                <a:gdLst>
                  <a:gd name="T0" fmla="*/ 2 w 2"/>
                  <a:gd name="T1" fmla="*/ 7 h 9"/>
                  <a:gd name="T2" fmla="*/ 0 w 2"/>
                  <a:gd name="T3" fmla="*/ 9 h 9"/>
                  <a:gd name="T4" fmla="*/ 0 w 2"/>
                  <a:gd name="T5" fmla="*/ 0 h 9"/>
                  <a:gd name="T6" fmla="*/ 2 w 2"/>
                  <a:gd name="T7" fmla="*/ 2 h 9"/>
                  <a:gd name="T8" fmla="*/ 2 w 2"/>
                  <a:gd name="T9" fmla="*/ 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7"/>
                    </a:moveTo>
                    <a:lnTo>
                      <a:pt x="0" y="9"/>
                    </a:lnTo>
                    <a:lnTo>
                      <a:pt x="0" y="0"/>
                    </a:lnTo>
                    <a:lnTo>
                      <a:pt x="2" y="2"/>
                    </a:lnTo>
                    <a:lnTo>
                      <a:pt x="2" y="7"/>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9" name="Freeform 205"/>
              <p:cNvSpPr>
                <a:spLocks noChangeAspect="1"/>
              </p:cNvSpPr>
              <p:nvPr/>
            </p:nvSpPr>
            <p:spPr bwMode="auto">
              <a:xfrm>
                <a:off x="2331" y="2721"/>
                <a:ext cx="92" cy="39"/>
              </a:xfrm>
              <a:custGeom>
                <a:avLst/>
                <a:gdLst>
                  <a:gd name="T0" fmla="*/ 0 w 92"/>
                  <a:gd name="T1" fmla="*/ 0 h 38"/>
                  <a:gd name="T2" fmla="*/ 92 w 92"/>
                  <a:gd name="T3" fmla="*/ 10 h 38"/>
                  <a:gd name="T4" fmla="*/ 92 w 92"/>
                  <a:gd name="T5" fmla="*/ 38 h 38"/>
                  <a:gd name="T6" fmla="*/ 0 w 92"/>
                  <a:gd name="T7" fmla="*/ 26 h 38"/>
                  <a:gd name="T8" fmla="*/ 0 w 92"/>
                  <a:gd name="T9" fmla="*/ 0 h 38"/>
                  <a:gd name="T10" fmla="*/ 0 60000 65536"/>
                  <a:gd name="T11" fmla="*/ 0 60000 65536"/>
                  <a:gd name="T12" fmla="*/ 0 60000 65536"/>
                  <a:gd name="T13" fmla="*/ 0 60000 65536"/>
                  <a:gd name="T14" fmla="*/ 0 60000 65536"/>
                  <a:gd name="T15" fmla="*/ 0 w 92"/>
                  <a:gd name="T16" fmla="*/ 0 h 38"/>
                  <a:gd name="T17" fmla="*/ 92 w 92"/>
                  <a:gd name="T18" fmla="*/ 38 h 38"/>
                </a:gdLst>
                <a:ahLst/>
                <a:cxnLst>
                  <a:cxn ang="T10">
                    <a:pos x="T0" y="T1"/>
                  </a:cxn>
                  <a:cxn ang="T11">
                    <a:pos x="T2" y="T3"/>
                  </a:cxn>
                  <a:cxn ang="T12">
                    <a:pos x="T4" y="T5"/>
                  </a:cxn>
                  <a:cxn ang="T13">
                    <a:pos x="T6" y="T7"/>
                  </a:cxn>
                  <a:cxn ang="T14">
                    <a:pos x="T8" y="T9"/>
                  </a:cxn>
                </a:cxnLst>
                <a:rect l="T15" t="T16" r="T17" b="T18"/>
                <a:pathLst>
                  <a:path w="92" h="38">
                    <a:moveTo>
                      <a:pt x="0" y="0"/>
                    </a:moveTo>
                    <a:lnTo>
                      <a:pt x="92" y="10"/>
                    </a:lnTo>
                    <a:lnTo>
                      <a:pt x="92" y="38"/>
                    </a:lnTo>
                    <a:lnTo>
                      <a:pt x="0" y="26"/>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0" name="Freeform 206"/>
              <p:cNvSpPr>
                <a:spLocks noChangeAspect="1"/>
              </p:cNvSpPr>
              <p:nvPr/>
            </p:nvSpPr>
            <p:spPr bwMode="auto">
              <a:xfrm>
                <a:off x="2331" y="2724"/>
                <a:ext cx="17" cy="24"/>
              </a:xfrm>
              <a:custGeom>
                <a:avLst/>
                <a:gdLst>
                  <a:gd name="T0" fmla="*/ 0 w 17"/>
                  <a:gd name="T1" fmla="*/ 21 h 23"/>
                  <a:gd name="T2" fmla="*/ 17 w 17"/>
                  <a:gd name="T3" fmla="*/ 23 h 23"/>
                  <a:gd name="T4" fmla="*/ 17 w 17"/>
                  <a:gd name="T5" fmla="*/ 2 h 23"/>
                  <a:gd name="T6" fmla="*/ 0 w 17"/>
                  <a:gd name="T7" fmla="*/ 0 h 23"/>
                  <a:gd name="T8" fmla="*/ 0 w 17"/>
                  <a:gd name="T9" fmla="*/ 21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21"/>
                    </a:moveTo>
                    <a:lnTo>
                      <a:pt x="17" y="23"/>
                    </a:lnTo>
                    <a:lnTo>
                      <a:pt x="17"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1" name="Freeform 207"/>
              <p:cNvSpPr>
                <a:spLocks noChangeAspect="1"/>
              </p:cNvSpPr>
              <p:nvPr/>
            </p:nvSpPr>
            <p:spPr bwMode="auto">
              <a:xfrm>
                <a:off x="2348" y="2726"/>
                <a:ext cx="53" cy="31"/>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2" name="Freeform 208"/>
              <p:cNvSpPr>
                <a:spLocks noChangeAspect="1"/>
              </p:cNvSpPr>
              <p:nvPr/>
            </p:nvSpPr>
            <p:spPr bwMode="auto">
              <a:xfrm>
                <a:off x="2331" y="2721"/>
                <a:ext cx="17" cy="5"/>
              </a:xfrm>
              <a:custGeom>
                <a:avLst/>
                <a:gdLst>
                  <a:gd name="T0" fmla="*/ 0 w 17"/>
                  <a:gd name="T1" fmla="*/ 3 h 5"/>
                  <a:gd name="T2" fmla="*/ 0 w 17"/>
                  <a:gd name="T3" fmla="*/ 0 h 5"/>
                  <a:gd name="T4" fmla="*/ 17 w 17"/>
                  <a:gd name="T5" fmla="*/ 5 h 5"/>
                  <a:gd name="T6" fmla="*/ 17 w 17"/>
                  <a:gd name="T7" fmla="*/ 5 h 5"/>
                  <a:gd name="T8" fmla="*/ 0 w 17"/>
                  <a:gd name="T9" fmla="*/ 3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0" y="3"/>
                    </a:moveTo>
                    <a:lnTo>
                      <a:pt x="0" y="0"/>
                    </a:lnTo>
                    <a:lnTo>
                      <a:pt x="17" y="5"/>
                    </a:lnTo>
                    <a:lnTo>
                      <a:pt x="0" y="3"/>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3" name="Freeform 209"/>
              <p:cNvSpPr>
                <a:spLocks noChangeAspect="1"/>
              </p:cNvSpPr>
              <p:nvPr/>
            </p:nvSpPr>
            <p:spPr bwMode="auto">
              <a:xfrm>
                <a:off x="2348" y="2726"/>
                <a:ext cx="53" cy="10"/>
              </a:xfrm>
              <a:custGeom>
                <a:avLst/>
                <a:gdLst>
                  <a:gd name="T0" fmla="*/ 0 w 23"/>
                  <a:gd name="T1" fmla="*/ 0 h 4"/>
                  <a:gd name="T2" fmla="*/ 127 w 23"/>
                  <a:gd name="T3" fmla="*/ 16 h 4"/>
                  <a:gd name="T4" fmla="*/ 127 w 23"/>
                  <a:gd name="T5" fmla="*/ 20 h 4"/>
                  <a:gd name="T6" fmla="*/ 38 w 23"/>
                  <a:gd name="T7" fmla="*/ 16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7"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4" name="Rectangle 210"/>
              <p:cNvSpPr>
                <a:spLocks noChangeAspect="1" noChangeArrowheads="1"/>
              </p:cNvSpPr>
              <p:nvPr/>
            </p:nvSpPr>
            <p:spPr bwMode="auto">
              <a:xfrm>
                <a:off x="2401" y="2736"/>
                <a:ext cx="2"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5" name="Freeform 211"/>
              <p:cNvSpPr>
                <a:spLocks noChangeAspect="1"/>
              </p:cNvSpPr>
              <p:nvPr/>
            </p:nvSpPr>
            <p:spPr bwMode="auto">
              <a:xfrm>
                <a:off x="2426" y="2854"/>
                <a:ext cx="94" cy="36"/>
              </a:xfrm>
              <a:custGeom>
                <a:avLst/>
                <a:gdLst>
                  <a:gd name="T0" fmla="*/ 0 w 94"/>
                  <a:gd name="T1" fmla="*/ 0 h 37"/>
                  <a:gd name="T2" fmla="*/ 94 w 94"/>
                  <a:gd name="T3" fmla="*/ 9 h 37"/>
                  <a:gd name="T4" fmla="*/ 94 w 94"/>
                  <a:gd name="T5" fmla="*/ 37 h 37"/>
                  <a:gd name="T6" fmla="*/ 0 w 94"/>
                  <a:gd name="T7" fmla="*/ 25 h 37"/>
                  <a:gd name="T8" fmla="*/ 0 w 94"/>
                  <a:gd name="T9" fmla="*/ 0 h 37"/>
                  <a:gd name="T10" fmla="*/ 0 60000 65536"/>
                  <a:gd name="T11" fmla="*/ 0 60000 65536"/>
                  <a:gd name="T12" fmla="*/ 0 60000 65536"/>
                  <a:gd name="T13" fmla="*/ 0 60000 65536"/>
                  <a:gd name="T14" fmla="*/ 0 60000 65536"/>
                  <a:gd name="T15" fmla="*/ 0 w 94"/>
                  <a:gd name="T16" fmla="*/ 0 h 37"/>
                  <a:gd name="T17" fmla="*/ 94 w 94"/>
                  <a:gd name="T18" fmla="*/ 37 h 37"/>
                </a:gdLst>
                <a:ahLst/>
                <a:cxnLst>
                  <a:cxn ang="T10">
                    <a:pos x="T0" y="T1"/>
                  </a:cxn>
                  <a:cxn ang="T11">
                    <a:pos x="T2" y="T3"/>
                  </a:cxn>
                  <a:cxn ang="T12">
                    <a:pos x="T4" y="T5"/>
                  </a:cxn>
                  <a:cxn ang="T13">
                    <a:pos x="T6" y="T7"/>
                  </a:cxn>
                  <a:cxn ang="T14">
                    <a:pos x="T8" y="T9"/>
                  </a:cxn>
                </a:cxnLst>
                <a:rect l="T15" t="T16" r="T17" b="T18"/>
                <a:pathLst>
                  <a:path w="94" h="37">
                    <a:moveTo>
                      <a:pt x="0" y="0"/>
                    </a:moveTo>
                    <a:lnTo>
                      <a:pt x="94" y="9"/>
                    </a:lnTo>
                    <a:lnTo>
                      <a:pt x="94" y="37"/>
                    </a:lnTo>
                    <a:lnTo>
                      <a:pt x="0" y="25"/>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6" name="Freeform 212"/>
              <p:cNvSpPr>
                <a:spLocks noChangeAspect="1"/>
              </p:cNvSpPr>
              <p:nvPr/>
            </p:nvSpPr>
            <p:spPr bwMode="auto">
              <a:xfrm>
                <a:off x="2426" y="2857"/>
                <a:ext cx="20" cy="22"/>
              </a:xfrm>
              <a:custGeom>
                <a:avLst/>
                <a:gdLst>
                  <a:gd name="T0" fmla="*/ 0 w 19"/>
                  <a:gd name="T1" fmla="*/ 21 h 23"/>
                  <a:gd name="T2" fmla="*/ 19 w 19"/>
                  <a:gd name="T3" fmla="*/ 23 h 23"/>
                  <a:gd name="T4" fmla="*/ 19 w 19"/>
                  <a:gd name="T5" fmla="*/ 2 h 23"/>
                  <a:gd name="T6" fmla="*/ 0 w 19"/>
                  <a:gd name="T7" fmla="*/ 0 h 23"/>
                  <a:gd name="T8" fmla="*/ 0 w 19"/>
                  <a:gd name="T9" fmla="*/ 21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21"/>
                    </a:moveTo>
                    <a:lnTo>
                      <a:pt x="19" y="23"/>
                    </a:lnTo>
                    <a:lnTo>
                      <a:pt x="19"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7" name="Freeform 213"/>
              <p:cNvSpPr>
                <a:spLocks noChangeAspect="1"/>
              </p:cNvSpPr>
              <p:nvPr/>
            </p:nvSpPr>
            <p:spPr bwMode="auto">
              <a:xfrm>
                <a:off x="2445" y="2859"/>
                <a:ext cx="54" cy="29"/>
              </a:xfrm>
              <a:custGeom>
                <a:avLst/>
                <a:gdLst>
                  <a:gd name="T0" fmla="*/ 0 w 23"/>
                  <a:gd name="T1" fmla="*/ 50 h 13"/>
                  <a:gd name="T2" fmla="*/ 127 w 23"/>
                  <a:gd name="T3" fmla="*/ 41 h 13"/>
                  <a:gd name="T4" fmla="*/ 127 w 23"/>
                  <a:gd name="T5" fmla="*/ 24 h 13"/>
                  <a:gd name="T6" fmla="*/ 0 w 23"/>
                  <a:gd name="T7" fmla="*/ 0 h 13"/>
                  <a:gd name="T8" fmla="*/ 0 w 23"/>
                  <a:gd name="T9" fmla="*/ 5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8" name="Freeform 214"/>
              <p:cNvSpPr>
                <a:spLocks noChangeAspect="1"/>
              </p:cNvSpPr>
              <p:nvPr/>
            </p:nvSpPr>
            <p:spPr bwMode="auto">
              <a:xfrm>
                <a:off x="2426" y="2854"/>
                <a:ext cx="20" cy="5"/>
              </a:xfrm>
              <a:custGeom>
                <a:avLst/>
                <a:gdLst>
                  <a:gd name="T0" fmla="*/ 0 w 19"/>
                  <a:gd name="T1" fmla="*/ 2 h 4"/>
                  <a:gd name="T2" fmla="*/ 0 w 19"/>
                  <a:gd name="T3" fmla="*/ 0 h 4"/>
                  <a:gd name="T4" fmla="*/ 19 w 19"/>
                  <a:gd name="T5" fmla="*/ 4 h 4"/>
                  <a:gd name="T6" fmla="*/ 19 w 19"/>
                  <a:gd name="T7" fmla="*/ 4 h 4"/>
                  <a:gd name="T8" fmla="*/ 0 w 19"/>
                  <a:gd name="T9" fmla="*/ 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lnTo>
                      <a:pt x="0" y="0"/>
                    </a:lnTo>
                    <a:lnTo>
                      <a:pt x="19"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9" name="Freeform 215"/>
              <p:cNvSpPr>
                <a:spLocks noChangeAspect="1"/>
              </p:cNvSpPr>
              <p:nvPr/>
            </p:nvSpPr>
            <p:spPr bwMode="auto">
              <a:xfrm>
                <a:off x="2445" y="2859"/>
                <a:ext cx="54" cy="10"/>
              </a:xfrm>
              <a:custGeom>
                <a:avLst/>
                <a:gdLst>
                  <a:gd name="T0" fmla="*/ 0 w 23"/>
                  <a:gd name="T1" fmla="*/ 0 h 4"/>
                  <a:gd name="T2" fmla="*/ 127 w 23"/>
                  <a:gd name="T3" fmla="*/ 17 h 4"/>
                  <a:gd name="T4" fmla="*/ 127 w 23"/>
                  <a:gd name="T5" fmla="*/ 25 h 4"/>
                  <a:gd name="T6" fmla="*/ 33 w 23"/>
                  <a:gd name="T7" fmla="*/ 17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0" name="Freeform 216"/>
              <p:cNvSpPr>
                <a:spLocks noChangeAspect="1"/>
              </p:cNvSpPr>
              <p:nvPr/>
            </p:nvSpPr>
            <p:spPr bwMode="auto">
              <a:xfrm>
                <a:off x="2499" y="2869"/>
                <a:ext cx="1" cy="7"/>
              </a:xfrm>
              <a:custGeom>
                <a:avLst/>
                <a:gdLst>
                  <a:gd name="T0" fmla="*/ 2 w 2"/>
                  <a:gd name="T1" fmla="*/ 4 h 7"/>
                  <a:gd name="T2" fmla="*/ 0 w 2"/>
                  <a:gd name="T3" fmla="*/ 7 h 7"/>
                  <a:gd name="T4" fmla="*/ 0 w 2"/>
                  <a:gd name="T5" fmla="*/ 0 h 7"/>
                  <a:gd name="T6" fmla="*/ 2 w 2"/>
                  <a:gd name="T7" fmla="*/ 0 h 7"/>
                  <a:gd name="T8" fmla="*/ 2 w 2"/>
                  <a:gd name="T9" fmla="*/ 4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lnTo>
                      <a:pt x="0" y="7"/>
                    </a:lnTo>
                    <a:lnTo>
                      <a:pt x="0" y="0"/>
                    </a:lnTo>
                    <a:lnTo>
                      <a:pt x="2" y="0"/>
                    </a:lnTo>
                    <a:lnTo>
                      <a:pt x="2" y="4"/>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1" name="Freeform 217"/>
              <p:cNvSpPr>
                <a:spLocks noChangeAspect="1"/>
              </p:cNvSpPr>
              <p:nvPr/>
            </p:nvSpPr>
            <p:spPr bwMode="auto">
              <a:xfrm>
                <a:off x="2426" y="2823"/>
                <a:ext cx="94" cy="39"/>
              </a:xfrm>
              <a:custGeom>
                <a:avLst/>
                <a:gdLst>
                  <a:gd name="T0" fmla="*/ 0 w 94"/>
                  <a:gd name="T1" fmla="*/ 0 h 38"/>
                  <a:gd name="T2" fmla="*/ 94 w 94"/>
                  <a:gd name="T3" fmla="*/ 9 h 38"/>
                  <a:gd name="T4" fmla="*/ 94 w 94"/>
                  <a:gd name="T5" fmla="*/ 38 h 38"/>
                  <a:gd name="T6" fmla="*/ 0 w 94"/>
                  <a:gd name="T7" fmla="*/ 28 h 38"/>
                  <a:gd name="T8" fmla="*/ 0 w 94"/>
                  <a:gd name="T9" fmla="*/ 0 h 38"/>
                  <a:gd name="T10" fmla="*/ 0 60000 65536"/>
                  <a:gd name="T11" fmla="*/ 0 60000 65536"/>
                  <a:gd name="T12" fmla="*/ 0 60000 65536"/>
                  <a:gd name="T13" fmla="*/ 0 60000 65536"/>
                  <a:gd name="T14" fmla="*/ 0 60000 65536"/>
                  <a:gd name="T15" fmla="*/ 0 w 94"/>
                  <a:gd name="T16" fmla="*/ 0 h 38"/>
                  <a:gd name="T17" fmla="*/ 94 w 94"/>
                  <a:gd name="T18" fmla="*/ 38 h 38"/>
                </a:gdLst>
                <a:ahLst/>
                <a:cxnLst>
                  <a:cxn ang="T10">
                    <a:pos x="T0" y="T1"/>
                  </a:cxn>
                  <a:cxn ang="T11">
                    <a:pos x="T2" y="T3"/>
                  </a:cxn>
                  <a:cxn ang="T12">
                    <a:pos x="T4" y="T5"/>
                  </a:cxn>
                  <a:cxn ang="T13">
                    <a:pos x="T6" y="T7"/>
                  </a:cxn>
                  <a:cxn ang="T14">
                    <a:pos x="T8" y="T9"/>
                  </a:cxn>
                </a:cxnLst>
                <a:rect l="T15" t="T16" r="T17" b="T18"/>
                <a:pathLst>
                  <a:path w="94" h="38">
                    <a:moveTo>
                      <a:pt x="0" y="0"/>
                    </a:moveTo>
                    <a:lnTo>
                      <a:pt x="94" y="9"/>
                    </a:lnTo>
                    <a:lnTo>
                      <a:pt x="94"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2" name="Freeform 218"/>
              <p:cNvSpPr>
                <a:spLocks noChangeAspect="1"/>
              </p:cNvSpPr>
              <p:nvPr/>
            </p:nvSpPr>
            <p:spPr bwMode="auto">
              <a:xfrm>
                <a:off x="2426" y="2825"/>
                <a:ext cx="20" cy="24"/>
              </a:xfrm>
              <a:custGeom>
                <a:avLst/>
                <a:gdLst>
                  <a:gd name="T0" fmla="*/ 0 w 19"/>
                  <a:gd name="T1" fmla="*/ 21 h 24"/>
                  <a:gd name="T2" fmla="*/ 19 w 19"/>
                  <a:gd name="T3" fmla="*/ 24 h 24"/>
                  <a:gd name="T4" fmla="*/ 19 w 19"/>
                  <a:gd name="T5" fmla="*/ 3 h 24"/>
                  <a:gd name="T6" fmla="*/ 0 w 19"/>
                  <a:gd name="T7" fmla="*/ 0 h 24"/>
                  <a:gd name="T8" fmla="*/ 0 w 19"/>
                  <a:gd name="T9" fmla="*/ 21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1"/>
                    </a:moveTo>
                    <a:lnTo>
                      <a:pt x="19" y="24"/>
                    </a:lnTo>
                    <a:lnTo>
                      <a:pt x="19" y="3"/>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3" name="Freeform 219"/>
              <p:cNvSpPr>
                <a:spLocks noChangeAspect="1"/>
              </p:cNvSpPr>
              <p:nvPr/>
            </p:nvSpPr>
            <p:spPr bwMode="auto">
              <a:xfrm>
                <a:off x="2445" y="2828"/>
                <a:ext cx="54" cy="31"/>
              </a:xfrm>
              <a:custGeom>
                <a:avLst/>
                <a:gdLst>
                  <a:gd name="T0" fmla="*/ 0 w 23"/>
                  <a:gd name="T1" fmla="*/ 48 h 13"/>
                  <a:gd name="T2" fmla="*/ 127 w 23"/>
                  <a:gd name="T3" fmla="*/ 37 h 13"/>
                  <a:gd name="T4" fmla="*/ 127 w 23"/>
                  <a:gd name="T5" fmla="*/ 21 h 13"/>
                  <a:gd name="T6" fmla="*/ 0 w 23"/>
                  <a:gd name="T7" fmla="*/ 0 h 13"/>
                  <a:gd name="T8" fmla="*/ 0 w 23"/>
                  <a:gd name="T9" fmla="*/ 48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9"/>
                    </a:moveTo>
                    <a:cubicBezTo>
                      <a:pt x="0" y="9"/>
                      <a:pt x="10" y="13"/>
                      <a:pt x="23" y="7"/>
                    </a:cubicBezTo>
                    <a:cubicBezTo>
                      <a:pt x="23" y="4"/>
                      <a:pt x="23" y="4"/>
                      <a:pt x="23" y="4"/>
                    </a:cubicBezTo>
                    <a:cubicBezTo>
                      <a:pt x="23" y="4"/>
                      <a:pt x="6" y="5"/>
                      <a:pt x="0" y="0"/>
                    </a:cubicBezTo>
                    <a:cubicBezTo>
                      <a:pt x="0" y="6"/>
                      <a:pt x="0" y="9"/>
                      <a:pt x="0"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4" name="Freeform 220"/>
              <p:cNvSpPr>
                <a:spLocks noChangeAspect="1"/>
              </p:cNvSpPr>
              <p:nvPr/>
            </p:nvSpPr>
            <p:spPr bwMode="auto">
              <a:xfrm>
                <a:off x="2426" y="2823"/>
                <a:ext cx="20" cy="5"/>
              </a:xfrm>
              <a:custGeom>
                <a:avLst/>
                <a:gdLst>
                  <a:gd name="T0" fmla="*/ 0 w 19"/>
                  <a:gd name="T1" fmla="*/ 2 h 5"/>
                  <a:gd name="T2" fmla="*/ 0 w 19"/>
                  <a:gd name="T3" fmla="*/ 0 h 5"/>
                  <a:gd name="T4" fmla="*/ 19 w 19"/>
                  <a:gd name="T5" fmla="*/ 5 h 5"/>
                  <a:gd name="T6" fmla="*/ 19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5" name="Freeform 221"/>
              <p:cNvSpPr>
                <a:spLocks noChangeAspect="1"/>
              </p:cNvSpPr>
              <p:nvPr/>
            </p:nvSpPr>
            <p:spPr bwMode="auto">
              <a:xfrm>
                <a:off x="2445" y="2828"/>
                <a:ext cx="54" cy="10"/>
              </a:xfrm>
              <a:custGeom>
                <a:avLst/>
                <a:gdLst>
                  <a:gd name="T0" fmla="*/ 0 w 23"/>
                  <a:gd name="T1" fmla="*/ 0 h 4"/>
                  <a:gd name="T2" fmla="*/ 127 w 23"/>
                  <a:gd name="T3" fmla="*/ 16 h 4"/>
                  <a:gd name="T4" fmla="*/ 127 w 23"/>
                  <a:gd name="T5" fmla="*/ 20 h 4"/>
                  <a:gd name="T6" fmla="*/ 33 w 23"/>
                  <a:gd name="T7" fmla="*/ 16 h 4"/>
                  <a:gd name="T8" fmla="*/ 0 w 23"/>
                  <a:gd name="T9" fmla="*/ 0 h 4"/>
                  <a:gd name="T10" fmla="*/ 0 60000 65536"/>
                  <a:gd name="T11" fmla="*/ 0 60000 65536"/>
                  <a:gd name="T12" fmla="*/ 0 60000 65536"/>
                  <a:gd name="T13" fmla="*/ 0 60000 65536"/>
                  <a:gd name="T14" fmla="*/ 0 60000 65536"/>
                  <a:gd name="T15" fmla="*/ 0 w 23"/>
                  <a:gd name="T16" fmla="*/ 0 h 4"/>
                  <a:gd name="T17" fmla="*/ 23 w 23"/>
                  <a:gd name="T18" fmla="*/ 4 h 4"/>
                </a:gdLst>
                <a:ahLst/>
                <a:cxnLst>
                  <a:cxn ang="T10">
                    <a:pos x="T0" y="T1"/>
                  </a:cxn>
                  <a:cxn ang="T11">
                    <a:pos x="T2" y="T3"/>
                  </a:cxn>
                  <a:cxn ang="T12">
                    <a:pos x="T4" y="T5"/>
                  </a:cxn>
                  <a:cxn ang="T13">
                    <a:pos x="T6" y="T7"/>
                  </a:cxn>
                  <a:cxn ang="T14">
                    <a:pos x="T8" y="T9"/>
                  </a:cxn>
                </a:cxnLst>
                <a:rect l="T15" t="T16" r="T17" b="T18"/>
                <a:pathLst>
                  <a:path w="23" h="4">
                    <a:moveTo>
                      <a:pt x="0" y="0"/>
                    </a:moveTo>
                    <a:cubicBezTo>
                      <a:pt x="0" y="0"/>
                      <a:pt x="6" y="4"/>
                      <a:pt x="23" y="3"/>
                    </a:cubicBezTo>
                    <a:cubicBezTo>
                      <a:pt x="23" y="4"/>
                      <a:pt x="23" y="4"/>
                      <a:pt x="23" y="4"/>
                    </a:cubicBezTo>
                    <a:cubicBezTo>
                      <a:pt x="23" y="4"/>
                      <a:pt x="13" y="4"/>
                      <a:pt x="6" y="3"/>
                    </a:cubicBezTo>
                    <a:cubicBezTo>
                      <a:pt x="0" y="1"/>
                      <a:pt x="0" y="0"/>
                      <a:pt x="0" y="0"/>
                    </a:cubicBez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6" name="Rectangle 222"/>
              <p:cNvSpPr>
                <a:spLocks noChangeAspect="1" noChangeArrowheads="1"/>
              </p:cNvSpPr>
              <p:nvPr/>
            </p:nvSpPr>
            <p:spPr bwMode="auto">
              <a:xfrm>
                <a:off x="2499" y="283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7" name="Freeform 223"/>
              <p:cNvSpPr>
                <a:spLocks noChangeAspect="1"/>
              </p:cNvSpPr>
              <p:nvPr/>
            </p:nvSpPr>
            <p:spPr bwMode="auto">
              <a:xfrm>
                <a:off x="2426" y="2791"/>
                <a:ext cx="94" cy="39"/>
              </a:xfrm>
              <a:custGeom>
                <a:avLst/>
                <a:gdLst>
                  <a:gd name="T0" fmla="*/ 0 w 94"/>
                  <a:gd name="T1" fmla="*/ 0 h 38"/>
                  <a:gd name="T2" fmla="*/ 94 w 94"/>
                  <a:gd name="T3" fmla="*/ 10 h 38"/>
                  <a:gd name="T4" fmla="*/ 94 w 94"/>
                  <a:gd name="T5" fmla="*/ 38 h 38"/>
                  <a:gd name="T6" fmla="*/ 0 w 94"/>
                  <a:gd name="T7" fmla="*/ 28 h 38"/>
                  <a:gd name="T8" fmla="*/ 0 w 94"/>
                  <a:gd name="T9" fmla="*/ 0 h 38"/>
                  <a:gd name="T10" fmla="*/ 0 60000 65536"/>
                  <a:gd name="T11" fmla="*/ 0 60000 65536"/>
                  <a:gd name="T12" fmla="*/ 0 60000 65536"/>
                  <a:gd name="T13" fmla="*/ 0 60000 65536"/>
                  <a:gd name="T14" fmla="*/ 0 60000 65536"/>
                  <a:gd name="T15" fmla="*/ 0 w 94"/>
                  <a:gd name="T16" fmla="*/ 0 h 38"/>
                  <a:gd name="T17" fmla="*/ 94 w 94"/>
                  <a:gd name="T18" fmla="*/ 38 h 38"/>
                </a:gdLst>
                <a:ahLst/>
                <a:cxnLst>
                  <a:cxn ang="T10">
                    <a:pos x="T0" y="T1"/>
                  </a:cxn>
                  <a:cxn ang="T11">
                    <a:pos x="T2" y="T3"/>
                  </a:cxn>
                  <a:cxn ang="T12">
                    <a:pos x="T4" y="T5"/>
                  </a:cxn>
                  <a:cxn ang="T13">
                    <a:pos x="T6" y="T7"/>
                  </a:cxn>
                  <a:cxn ang="T14">
                    <a:pos x="T8" y="T9"/>
                  </a:cxn>
                </a:cxnLst>
                <a:rect l="T15" t="T16" r="T17" b="T18"/>
                <a:pathLst>
                  <a:path w="94" h="38">
                    <a:moveTo>
                      <a:pt x="0" y="0"/>
                    </a:moveTo>
                    <a:lnTo>
                      <a:pt x="94" y="10"/>
                    </a:lnTo>
                    <a:lnTo>
                      <a:pt x="94" y="38"/>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8" name="Freeform 224"/>
              <p:cNvSpPr>
                <a:spLocks noChangeAspect="1"/>
              </p:cNvSpPr>
              <p:nvPr/>
            </p:nvSpPr>
            <p:spPr bwMode="auto">
              <a:xfrm>
                <a:off x="2426" y="2794"/>
                <a:ext cx="20" cy="24"/>
              </a:xfrm>
              <a:custGeom>
                <a:avLst/>
                <a:gdLst>
                  <a:gd name="T0" fmla="*/ 0 w 19"/>
                  <a:gd name="T1" fmla="*/ 22 h 24"/>
                  <a:gd name="T2" fmla="*/ 19 w 19"/>
                  <a:gd name="T3" fmla="*/ 24 h 24"/>
                  <a:gd name="T4" fmla="*/ 19 w 19"/>
                  <a:gd name="T5" fmla="*/ 5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9" y="5"/>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9" name="Freeform 225"/>
              <p:cNvSpPr>
                <a:spLocks noChangeAspect="1"/>
              </p:cNvSpPr>
              <p:nvPr/>
            </p:nvSpPr>
            <p:spPr bwMode="auto">
              <a:xfrm>
                <a:off x="2445" y="2799"/>
                <a:ext cx="54"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5"/>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0" name="Freeform 226"/>
              <p:cNvSpPr>
                <a:spLocks noChangeAspect="1"/>
              </p:cNvSpPr>
              <p:nvPr/>
            </p:nvSpPr>
            <p:spPr bwMode="auto">
              <a:xfrm>
                <a:off x="2426" y="2794"/>
                <a:ext cx="20" cy="5"/>
              </a:xfrm>
              <a:custGeom>
                <a:avLst/>
                <a:gdLst>
                  <a:gd name="T0" fmla="*/ 0 w 19"/>
                  <a:gd name="T1" fmla="*/ 0 h 5"/>
                  <a:gd name="T2" fmla="*/ 0 w 19"/>
                  <a:gd name="T3" fmla="*/ 0 h 5"/>
                  <a:gd name="T4" fmla="*/ 19 w 19"/>
                  <a:gd name="T5" fmla="*/ 3 h 5"/>
                  <a:gd name="T6" fmla="*/ 19 w 19"/>
                  <a:gd name="T7" fmla="*/ 5 h 5"/>
                  <a:gd name="T8" fmla="*/ 0 w 19"/>
                  <a:gd name="T9" fmla="*/ 0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0"/>
                    </a:moveTo>
                    <a:lnTo>
                      <a:pt x="0" y="0"/>
                    </a:lnTo>
                    <a:lnTo>
                      <a:pt x="19" y="3"/>
                    </a:lnTo>
                    <a:lnTo>
                      <a:pt x="19" y="5"/>
                    </a:ln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1" name="Freeform 227"/>
              <p:cNvSpPr>
                <a:spLocks noChangeAspect="1"/>
              </p:cNvSpPr>
              <p:nvPr/>
            </p:nvSpPr>
            <p:spPr bwMode="auto">
              <a:xfrm>
                <a:off x="2445" y="2796"/>
                <a:ext cx="54" cy="12"/>
              </a:xfrm>
              <a:custGeom>
                <a:avLst/>
                <a:gdLst>
                  <a:gd name="T0" fmla="*/ 0 w 23"/>
                  <a:gd name="T1" fmla="*/ 0 h 5"/>
                  <a:gd name="T2" fmla="*/ 127 w 23"/>
                  <a:gd name="T3" fmla="*/ 24 h 5"/>
                  <a:gd name="T4" fmla="*/ 127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4"/>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2" name="Rectangle 228"/>
              <p:cNvSpPr>
                <a:spLocks noChangeAspect="1" noChangeArrowheads="1"/>
              </p:cNvSpPr>
              <p:nvPr/>
            </p:nvSpPr>
            <p:spPr bwMode="auto">
              <a:xfrm>
                <a:off x="2499" y="2806"/>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3" name="Freeform 229"/>
              <p:cNvSpPr>
                <a:spLocks noChangeAspect="1"/>
              </p:cNvSpPr>
              <p:nvPr/>
            </p:nvSpPr>
            <p:spPr bwMode="auto">
              <a:xfrm>
                <a:off x="2426" y="2760"/>
                <a:ext cx="94" cy="41"/>
              </a:xfrm>
              <a:custGeom>
                <a:avLst/>
                <a:gdLst>
                  <a:gd name="T0" fmla="*/ 0 w 94"/>
                  <a:gd name="T1" fmla="*/ 0 h 41"/>
                  <a:gd name="T2" fmla="*/ 94 w 94"/>
                  <a:gd name="T3" fmla="*/ 12 h 41"/>
                  <a:gd name="T4" fmla="*/ 94 w 94"/>
                  <a:gd name="T5" fmla="*/ 41 h 41"/>
                  <a:gd name="T6" fmla="*/ 0 w 94"/>
                  <a:gd name="T7" fmla="*/ 29 h 41"/>
                  <a:gd name="T8" fmla="*/ 0 w 94"/>
                  <a:gd name="T9" fmla="*/ 0 h 41"/>
                  <a:gd name="T10" fmla="*/ 0 60000 65536"/>
                  <a:gd name="T11" fmla="*/ 0 60000 65536"/>
                  <a:gd name="T12" fmla="*/ 0 60000 65536"/>
                  <a:gd name="T13" fmla="*/ 0 60000 65536"/>
                  <a:gd name="T14" fmla="*/ 0 60000 65536"/>
                  <a:gd name="T15" fmla="*/ 0 w 94"/>
                  <a:gd name="T16" fmla="*/ 0 h 41"/>
                  <a:gd name="T17" fmla="*/ 94 w 94"/>
                  <a:gd name="T18" fmla="*/ 41 h 41"/>
                </a:gdLst>
                <a:ahLst/>
                <a:cxnLst>
                  <a:cxn ang="T10">
                    <a:pos x="T0" y="T1"/>
                  </a:cxn>
                  <a:cxn ang="T11">
                    <a:pos x="T2" y="T3"/>
                  </a:cxn>
                  <a:cxn ang="T12">
                    <a:pos x="T4" y="T5"/>
                  </a:cxn>
                  <a:cxn ang="T13">
                    <a:pos x="T6" y="T7"/>
                  </a:cxn>
                  <a:cxn ang="T14">
                    <a:pos x="T8" y="T9"/>
                  </a:cxn>
                </a:cxnLst>
                <a:rect l="T15" t="T16" r="T17" b="T18"/>
                <a:pathLst>
                  <a:path w="94" h="41">
                    <a:moveTo>
                      <a:pt x="0" y="0"/>
                    </a:moveTo>
                    <a:lnTo>
                      <a:pt x="94" y="12"/>
                    </a:lnTo>
                    <a:lnTo>
                      <a:pt x="94" y="41"/>
                    </a:lnTo>
                    <a:lnTo>
                      <a:pt x="0" y="29"/>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4" name="Freeform 230"/>
              <p:cNvSpPr>
                <a:spLocks noChangeAspect="1"/>
              </p:cNvSpPr>
              <p:nvPr/>
            </p:nvSpPr>
            <p:spPr bwMode="auto">
              <a:xfrm>
                <a:off x="2426" y="2767"/>
                <a:ext cx="20" cy="19"/>
              </a:xfrm>
              <a:custGeom>
                <a:avLst/>
                <a:gdLst>
                  <a:gd name="T0" fmla="*/ 0 w 19"/>
                  <a:gd name="T1" fmla="*/ 21 h 21"/>
                  <a:gd name="T2" fmla="*/ 19 w 19"/>
                  <a:gd name="T3" fmla="*/ 21 h 21"/>
                  <a:gd name="T4" fmla="*/ 19 w 19"/>
                  <a:gd name="T5" fmla="*/ 2 h 21"/>
                  <a:gd name="T6" fmla="*/ 0 w 19"/>
                  <a:gd name="T7" fmla="*/ 0 h 21"/>
                  <a:gd name="T8" fmla="*/ 0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21"/>
                    </a:moveTo>
                    <a:lnTo>
                      <a:pt x="19" y="21"/>
                    </a:lnTo>
                    <a:lnTo>
                      <a:pt x="19" y="2"/>
                    </a:lnTo>
                    <a:lnTo>
                      <a:pt x="0" y="0"/>
                    </a:lnTo>
                    <a:lnTo>
                      <a:pt x="0" y="21"/>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5" name="Freeform 231"/>
              <p:cNvSpPr>
                <a:spLocks noChangeAspect="1"/>
              </p:cNvSpPr>
              <p:nvPr/>
            </p:nvSpPr>
            <p:spPr bwMode="auto">
              <a:xfrm>
                <a:off x="2445" y="2767"/>
                <a:ext cx="54" cy="31"/>
              </a:xfrm>
              <a:custGeom>
                <a:avLst/>
                <a:gdLst>
                  <a:gd name="T0" fmla="*/ 0 w 23"/>
                  <a:gd name="T1" fmla="*/ 45 h 13"/>
                  <a:gd name="T2" fmla="*/ 127 w 23"/>
                  <a:gd name="T3" fmla="*/ 33 h 13"/>
                  <a:gd name="T4" fmla="*/ 127 w 23"/>
                  <a:gd name="T5" fmla="*/ 17 h 13"/>
                  <a:gd name="T6" fmla="*/ 0 w 23"/>
                  <a:gd name="T7" fmla="*/ 0 h 13"/>
                  <a:gd name="T8" fmla="*/ 0 w 23"/>
                  <a:gd name="T9" fmla="*/ 45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8"/>
                    </a:moveTo>
                    <a:cubicBezTo>
                      <a:pt x="0" y="8"/>
                      <a:pt x="10" y="13"/>
                      <a:pt x="23" y="6"/>
                    </a:cubicBezTo>
                    <a:cubicBezTo>
                      <a:pt x="23" y="3"/>
                      <a:pt x="23" y="3"/>
                      <a:pt x="23" y="3"/>
                    </a:cubicBezTo>
                    <a:cubicBezTo>
                      <a:pt x="23" y="3"/>
                      <a:pt x="6" y="4"/>
                      <a:pt x="0" y="0"/>
                    </a:cubicBezTo>
                    <a:cubicBezTo>
                      <a:pt x="0" y="6"/>
                      <a:pt x="0" y="8"/>
                      <a:pt x="0" y="8"/>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6" name="Freeform 232"/>
              <p:cNvSpPr>
                <a:spLocks noChangeAspect="1"/>
              </p:cNvSpPr>
              <p:nvPr/>
            </p:nvSpPr>
            <p:spPr bwMode="auto">
              <a:xfrm>
                <a:off x="2426" y="2765"/>
                <a:ext cx="20" cy="2"/>
              </a:xfrm>
              <a:custGeom>
                <a:avLst/>
                <a:gdLst>
                  <a:gd name="T0" fmla="*/ 0 w 19"/>
                  <a:gd name="T1" fmla="*/ 2 h 4"/>
                  <a:gd name="T2" fmla="*/ 0 w 19"/>
                  <a:gd name="T3" fmla="*/ 0 h 4"/>
                  <a:gd name="T4" fmla="*/ 19 w 19"/>
                  <a:gd name="T5" fmla="*/ 2 h 4"/>
                  <a:gd name="T6" fmla="*/ 19 w 19"/>
                  <a:gd name="T7" fmla="*/ 4 h 4"/>
                  <a:gd name="T8" fmla="*/ 0 w 19"/>
                  <a:gd name="T9" fmla="*/ 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lnTo>
                      <a:pt x="0" y="0"/>
                    </a:lnTo>
                    <a:lnTo>
                      <a:pt x="19" y="2"/>
                    </a:lnTo>
                    <a:lnTo>
                      <a:pt x="19" y="4"/>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7" name="Freeform 233"/>
              <p:cNvSpPr>
                <a:spLocks noChangeAspect="1"/>
              </p:cNvSpPr>
              <p:nvPr/>
            </p:nvSpPr>
            <p:spPr bwMode="auto">
              <a:xfrm>
                <a:off x="2445" y="2767"/>
                <a:ext cx="54" cy="10"/>
              </a:xfrm>
              <a:custGeom>
                <a:avLst/>
                <a:gdLst>
                  <a:gd name="T0" fmla="*/ 0 w 23"/>
                  <a:gd name="T1" fmla="*/ 0 h 5"/>
                  <a:gd name="T2" fmla="*/ 127 w 23"/>
                  <a:gd name="T3" fmla="*/ 24 h 5"/>
                  <a:gd name="T4" fmla="*/ 127 w 23"/>
                  <a:gd name="T5" fmla="*/ 24 h 5"/>
                  <a:gd name="T6" fmla="*/ 33 w 23"/>
                  <a:gd name="T7" fmla="*/ 17 h 5"/>
                  <a:gd name="T8" fmla="*/ 0 w 23"/>
                  <a:gd name="T9" fmla="*/ 5 h 5"/>
                  <a:gd name="T10" fmla="*/ 0 w 23"/>
                  <a:gd name="T11" fmla="*/ 0 h 5"/>
                  <a:gd name="T12" fmla="*/ 0 60000 65536"/>
                  <a:gd name="T13" fmla="*/ 0 60000 65536"/>
                  <a:gd name="T14" fmla="*/ 0 60000 65536"/>
                  <a:gd name="T15" fmla="*/ 0 60000 65536"/>
                  <a:gd name="T16" fmla="*/ 0 60000 65536"/>
                  <a:gd name="T17" fmla="*/ 0 60000 65536"/>
                  <a:gd name="T18" fmla="*/ 0 w 23"/>
                  <a:gd name="T19" fmla="*/ 0 h 5"/>
                  <a:gd name="T20" fmla="*/ 23 w 23"/>
                  <a:gd name="T21" fmla="*/ 5 h 5"/>
                </a:gdLst>
                <a:ahLst/>
                <a:cxnLst>
                  <a:cxn ang="T12">
                    <a:pos x="T0" y="T1"/>
                  </a:cxn>
                  <a:cxn ang="T13">
                    <a:pos x="T2" y="T3"/>
                  </a:cxn>
                  <a:cxn ang="T14">
                    <a:pos x="T4" y="T5"/>
                  </a:cxn>
                  <a:cxn ang="T15">
                    <a:pos x="T6" y="T7"/>
                  </a:cxn>
                  <a:cxn ang="T16">
                    <a:pos x="T8" y="T9"/>
                  </a:cxn>
                  <a:cxn ang="T17">
                    <a:pos x="T10" y="T11"/>
                  </a:cxn>
                </a:cxnLst>
                <a:rect l="T18" t="T19" r="T20" b="T21"/>
                <a:pathLst>
                  <a:path w="23" h="5">
                    <a:moveTo>
                      <a:pt x="0" y="0"/>
                    </a:moveTo>
                    <a:cubicBezTo>
                      <a:pt x="0" y="0"/>
                      <a:pt x="6" y="5"/>
                      <a:pt x="23" y="4"/>
                    </a:cubicBezTo>
                    <a:cubicBezTo>
                      <a:pt x="23" y="5"/>
                      <a:pt x="23" y="4"/>
                      <a:pt x="23" y="4"/>
                    </a:cubicBezTo>
                    <a:cubicBezTo>
                      <a:pt x="23" y="4"/>
                      <a:pt x="13" y="5"/>
                      <a:pt x="6" y="3"/>
                    </a:cubicBezTo>
                    <a:cubicBezTo>
                      <a:pt x="0" y="2"/>
                      <a:pt x="0" y="1"/>
                      <a:pt x="0" y="1"/>
                    </a:cubicBezTo>
                    <a:lnTo>
                      <a:pt x="0"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8" name="Rectangle 234"/>
              <p:cNvSpPr>
                <a:spLocks noChangeAspect="1" noChangeArrowheads="1"/>
              </p:cNvSpPr>
              <p:nvPr/>
            </p:nvSpPr>
            <p:spPr bwMode="auto">
              <a:xfrm>
                <a:off x="2499" y="2777"/>
                <a:ext cx="1" cy="7"/>
              </a:xfrm>
              <a:prstGeom prst="rect">
                <a:avLst/>
              </a:prstGeom>
              <a:solidFill>
                <a:srgbClr val="D2DAE4"/>
              </a:solidFill>
              <a:ln w="9525">
                <a:noFill/>
                <a:miter lim="800000"/>
                <a:headEnd/>
                <a:tailEnd/>
              </a:ln>
            </p:spPr>
            <p:txBody>
              <a:bodyPr wrap="none">
                <a:noAutofit/>
              </a:bodyPr>
              <a:lstStyle/>
              <a:p>
                <a:pPr algn="ct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9" name="Freeform 235"/>
              <p:cNvSpPr>
                <a:spLocks noChangeAspect="1"/>
              </p:cNvSpPr>
              <p:nvPr/>
            </p:nvSpPr>
            <p:spPr bwMode="auto">
              <a:xfrm>
                <a:off x="2426" y="2731"/>
                <a:ext cx="94" cy="41"/>
              </a:xfrm>
              <a:custGeom>
                <a:avLst/>
                <a:gdLst>
                  <a:gd name="T0" fmla="*/ 0 w 94"/>
                  <a:gd name="T1" fmla="*/ 0 h 40"/>
                  <a:gd name="T2" fmla="*/ 94 w 94"/>
                  <a:gd name="T3" fmla="*/ 11 h 40"/>
                  <a:gd name="T4" fmla="*/ 94 w 94"/>
                  <a:gd name="T5" fmla="*/ 40 h 40"/>
                  <a:gd name="T6" fmla="*/ 0 w 94"/>
                  <a:gd name="T7" fmla="*/ 28 h 40"/>
                  <a:gd name="T8" fmla="*/ 0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0" y="0"/>
                    </a:moveTo>
                    <a:lnTo>
                      <a:pt x="94" y="11"/>
                    </a:lnTo>
                    <a:lnTo>
                      <a:pt x="94" y="40"/>
                    </a:lnTo>
                    <a:lnTo>
                      <a:pt x="0" y="28"/>
                    </a:lnTo>
                    <a:lnTo>
                      <a:pt x="0" y="0"/>
                    </a:lnTo>
                    <a:close/>
                  </a:path>
                </a:pathLst>
              </a:custGeom>
              <a:solidFill>
                <a:srgbClr val="697F9A"/>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0" name="Freeform 236"/>
              <p:cNvSpPr>
                <a:spLocks noChangeAspect="1"/>
              </p:cNvSpPr>
              <p:nvPr/>
            </p:nvSpPr>
            <p:spPr bwMode="auto">
              <a:xfrm>
                <a:off x="2426" y="2736"/>
                <a:ext cx="20" cy="24"/>
              </a:xfrm>
              <a:custGeom>
                <a:avLst/>
                <a:gdLst>
                  <a:gd name="T0" fmla="*/ 0 w 19"/>
                  <a:gd name="T1" fmla="*/ 22 h 24"/>
                  <a:gd name="T2" fmla="*/ 19 w 19"/>
                  <a:gd name="T3" fmla="*/ 24 h 24"/>
                  <a:gd name="T4" fmla="*/ 16 w 19"/>
                  <a:gd name="T5" fmla="*/ 3 h 24"/>
                  <a:gd name="T6" fmla="*/ 0 w 19"/>
                  <a:gd name="T7" fmla="*/ 0 h 24"/>
                  <a:gd name="T8" fmla="*/ 0 w 19"/>
                  <a:gd name="T9" fmla="*/ 22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22"/>
                    </a:moveTo>
                    <a:lnTo>
                      <a:pt x="19" y="24"/>
                    </a:lnTo>
                    <a:lnTo>
                      <a:pt x="16" y="3"/>
                    </a:lnTo>
                    <a:lnTo>
                      <a:pt x="0" y="0"/>
                    </a:lnTo>
                    <a:lnTo>
                      <a:pt x="0" y="22"/>
                    </a:lnTo>
                    <a:close/>
                  </a:path>
                </a:pathLst>
              </a:custGeom>
              <a:solidFill>
                <a:srgbClr val="8AA5BC"/>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1" name="Freeform 237"/>
              <p:cNvSpPr>
                <a:spLocks noChangeAspect="1"/>
              </p:cNvSpPr>
              <p:nvPr/>
            </p:nvSpPr>
            <p:spPr bwMode="auto">
              <a:xfrm>
                <a:off x="2442" y="2738"/>
                <a:ext cx="58" cy="29"/>
              </a:xfrm>
              <a:custGeom>
                <a:avLst/>
                <a:gdLst>
                  <a:gd name="T0" fmla="*/ 5 w 24"/>
                  <a:gd name="T1" fmla="*/ 48 h 13"/>
                  <a:gd name="T2" fmla="*/ 135 w 24"/>
                  <a:gd name="T3" fmla="*/ 37 h 13"/>
                  <a:gd name="T4" fmla="*/ 135 w 24"/>
                  <a:gd name="T5" fmla="*/ 21 h 13"/>
                  <a:gd name="T6" fmla="*/ 0 w 24"/>
                  <a:gd name="T7" fmla="*/ 0 h 13"/>
                  <a:gd name="T8" fmla="*/ 5 w 24"/>
                  <a:gd name="T9" fmla="*/ 48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 y="9"/>
                    </a:moveTo>
                    <a:cubicBezTo>
                      <a:pt x="1" y="9"/>
                      <a:pt x="11" y="13"/>
                      <a:pt x="24" y="7"/>
                    </a:cubicBezTo>
                    <a:cubicBezTo>
                      <a:pt x="24" y="4"/>
                      <a:pt x="24" y="4"/>
                      <a:pt x="24" y="4"/>
                    </a:cubicBezTo>
                    <a:cubicBezTo>
                      <a:pt x="24" y="4"/>
                      <a:pt x="6" y="5"/>
                      <a:pt x="0" y="0"/>
                    </a:cubicBezTo>
                    <a:cubicBezTo>
                      <a:pt x="1" y="6"/>
                      <a:pt x="1" y="9"/>
                      <a:pt x="1" y="9"/>
                    </a:cubicBezTo>
                  </a:path>
                </a:pathLst>
              </a:custGeom>
              <a:solidFill>
                <a:srgbClr val="B0BFCF"/>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2" name="Freeform 238"/>
              <p:cNvSpPr>
                <a:spLocks noChangeAspect="1"/>
              </p:cNvSpPr>
              <p:nvPr/>
            </p:nvSpPr>
            <p:spPr bwMode="auto">
              <a:xfrm>
                <a:off x="2426" y="2733"/>
                <a:ext cx="20" cy="5"/>
              </a:xfrm>
              <a:custGeom>
                <a:avLst/>
                <a:gdLst>
                  <a:gd name="T0" fmla="*/ 0 w 19"/>
                  <a:gd name="T1" fmla="*/ 2 h 5"/>
                  <a:gd name="T2" fmla="*/ 0 w 19"/>
                  <a:gd name="T3" fmla="*/ 0 h 5"/>
                  <a:gd name="T4" fmla="*/ 19 w 19"/>
                  <a:gd name="T5" fmla="*/ 5 h 5"/>
                  <a:gd name="T6" fmla="*/ 16 w 19"/>
                  <a:gd name="T7" fmla="*/ 5 h 5"/>
                  <a:gd name="T8" fmla="*/ 0 w 19"/>
                  <a:gd name="T9" fmla="*/ 2 h 5"/>
                  <a:gd name="T10" fmla="*/ 0 60000 65536"/>
                  <a:gd name="T11" fmla="*/ 0 60000 65536"/>
                  <a:gd name="T12" fmla="*/ 0 60000 65536"/>
                  <a:gd name="T13" fmla="*/ 0 60000 65536"/>
                  <a:gd name="T14" fmla="*/ 0 60000 65536"/>
                  <a:gd name="T15" fmla="*/ 0 w 19"/>
                  <a:gd name="T16" fmla="*/ 0 h 5"/>
                  <a:gd name="T17" fmla="*/ 19 w 19"/>
                  <a:gd name="T18" fmla="*/ 5 h 5"/>
                </a:gdLst>
                <a:ahLst/>
                <a:cxnLst>
                  <a:cxn ang="T10">
                    <a:pos x="T0" y="T1"/>
                  </a:cxn>
                  <a:cxn ang="T11">
                    <a:pos x="T2" y="T3"/>
                  </a:cxn>
                  <a:cxn ang="T12">
                    <a:pos x="T4" y="T5"/>
                  </a:cxn>
                  <a:cxn ang="T13">
                    <a:pos x="T6" y="T7"/>
                  </a:cxn>
                  <a:cxn ang="T14">
                    <a:pos x="T8" y="T9"/>
                  </a:cxn>
                </a:cxnLst>
                <a:rect l="T15" t="T16" r="T17" b="T18"/>
                <a:pathLst>
                  <a:path w="19" h="5">
                    <a:moveTo>
                      <a:pt x="0" y="2"/>
                    </a:moveTo>
                    <a:lnTo>
                      <a:pt x="0" y="0"/>
                    </a:lnTo>
                    <a:lnTo>
                      <a:pt x="19" y="5"/>
                    </a:lnTo>
                    <a:lnTo>
                      <a:pt x="16" y="5"/>
                    </a:lnTo>
                    <a:lnTo>
                      <a:pt x="0" y="2"/>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3" name="Freeform 239"/>
              <p:cNvSpPr>
                <a:spLocks noChangeAspect="1"/>
              </p:cNvSpPr>
              <p:nvPr/>
            </p:nvSpPr>
            <p:spPr bwMode="auto">
              <a:xfrm>
                <a:off x="2442" y="2738"/>
                <a:ext cx="58" cy="10"/>
              </a:xfrm>
              <a:custGeom>
                <a:avLst/>
                <a:gdLst>
                  <a:gd name="T0" fmla="*/ 5 w 24"/>
                  <a:gd name="T1" fmla="*/ 0 h 4"/>
                  <a:gd name="T2" fmla="*/ 135 w 24"/>
                  <a:gd name="T3" fmla="*/ 16 h 4"/>
                  <a:gd name="T4" fmla="*/ 135 w 24"/>
                  <a:gd name="T5" fmla="*/ 20 h 4"/>
                  <a:gd name="T6" fmla="*/ 40 w 24"/>
                  <a:gd name="T7" fmla="*/ 16 h 4"/>
                  <a:gd name="T8" fmla="*/ 0 w 24"/>
                  <a:gd name="T9" fmla="*/ 0 h 4"/>
                  <a:gd name="T10" fmla="*/ 5 w 24"/>
                  <a:gd name="T11" fmla="*/ 0 h 4"/>
                  <a:gd name="T12" fmla="*/ 0 60000 65536"/>
                  <a:gd name="T13" fmla="*/ 0 60000 65536"/>
                  <a:gd name="T14" fmla="*/ 0 60000 65536"/>
                  <a:gd name="T15" fmla="*/ 0 60000 65536"/>
                  <a:gd name="T16" fmla="*/ 0 60000 65536"/>
                  <a:gd name="T17" fmla="*/ 0 60000 65536"/>
                  <a:gd name="T18" fmla="*/ 0 w 24"/>
                  <a:gd name="T19" fmla="*/ 0 h 4"/>
                  <a:gd name="T20" fmla="*/ 24 w 24"/>
                  <a:gd name="T21" fmla="*/ 4 h 4"/>
                </a:gdLst>
                <a:ahLst/>
                <a:cxnLst>
                  <a:cxn ang="T12">
                    <a:pos x="T0" y="T1"/>
                  </a:cxn>
                  <a:cxn ang="T13">
                    <a:pos x="T2" y="T3"/>
                  </a:cxn>
                  <a:cxn ang="T14">
                    <a:pos x="T4" y="T5"/>
                  </a:cxn>
                  <a:cxn ang="T15">
                    <a:pos x="T6" y="T7"/>
                  </a:cxn>
                  <a:cxn ang="T16">
                    <a:pos x="T8" y="T9"/>
                  </a:cxn>
                  <a:cxn ang="T17">
                    <a:pos x="T10" y="T11"/>
                  </a:cxn>
                </a:cxnLst>
                <a:rect l="T18" t="T19" r="T20" b="T21"/>
                <a:pathLst>
                  <a:path w="24" h="4">
                    <a:moveTo>
                      <a:pt x="1" y="0"/>
                    </a:moveTo>
                    <a:cubicBezTo>
                      <a:pt x="1" y="0"/>
                      <a:pt x="7" y="4"/>
                      <a:pt x="24" y="3"/>
                    </a:cubicBezTo>
                    <a:cubicBezTo>
                      <a:pt x="24" y="4"/>
                      <a:pt x="24" y="4"/>
                      <a:pt x="24" y="4"/>
                    </a:cubicBezTo>
                    <a:cubicBezTo>
                      <a:pt x="24" y="4"/>
                      <a:pt x="14" y="4"/>
                      <a:pt x="7" y="3"/>
                    </a:cubicBezTo>
                    <a:cubicBezTo>
                      <a:pt x="1" y="1"/>
                      <a:pt x="0" y="0"/>
                      <a:pt x="0" y="0"/>
                    </a:cubicBezTo>
                    <a:lnTo>
                      <a:pt x="1" y="0"/>
                    </a:lnTo>
                    <a:close/>
                  </a:path>
                </a:pathLst>
              </a:custGeom>
              <a:solidFill>
                <a:srgbClr val="A4B4CB"/>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4" name="Freeform 240"/>
              <p:cNvSpPr>
                <a:spLocks noChangeAspect="1"/>
              </p:cNvSpPr>
              <p:nvPr/>
            </p:nvSpPr>
            <p:spPr bwMode="auto">
              <a:xfrm>
                <a:off x="2499" y="2748"/>
                <a:ext cx="1" cy="7"/>
              </a:xfrm>
              <a:custGeom>
                <a:avLst/>
                <a:gdLst>
                  <a:gd name="T0" fmla="*/ 2 w 2"/>
                  <a:gd name="T1" fmla="*/ 5 h 7"/>
                  <a:gd name="T2" fmla="*/ 0 w 2"/>
                  <a:gd name="T3" fmla="*/ 7 h 7"/>
                  <a:gd name="T4" fmla="*/ 0 w 2"/>
                  <a:gd name="T5" fmla="*/ 0 h 7"/>
                  <a:gd name="T6" fmla="*/ 2 w 2"/>
                  <a:gd name="T7" fmla="*/ 0 h 7"/>
                  <a:gd name="T8" fmla="*/ 2 w 2"/>
                  <a:gd name="T9" fmla="*/ 5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5"/>
                    </a:moveTo>
                    <a:lnTo>
                      <a:pt x="0" y="7"/>
                    </a:lnTo>
                    <a:lnTo>
                      <a:pt x="0" y="0"/>
                    </a:lnTo>
                    <a:lnTo>
                      <a:pt x="2" y="0"/>
                    </a:lnTo>
                    <a:lnTo>
                      <a:pt x="2" y="5"/>
                    </a:lnTo>
                    <a:close/>
                  </a:path>
                </a:pathLst>
              </a:custGeom>
              <a:solidFill>
                <a:srgbClr val="D2DAE4"/>
              </a:solidFill>
              <a:ln w="9525">
                <a:noFill/>
                <a:round/>
                <a:headEnd/>
                <a:tailEnd/>
              </a:ln>
            </p:spPr>
            <p:txBody>
              <a:bodyPr wrap="none">
                <a:noAutofit/>
              </a:bodyPr>
              <a:lstStyle/>
              <a:p>
                <a:pPr fontAlgn="ctr">
                  <a:defRPr/>
                </a:pPr>
                <a:endParaRPr lang="en-US" altLang="zh-CN"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51" name="TextBox 47"/>
            <p:cNvSpPr txBox="1">
              <a:spLocks noChangeArrowheads="1"/>
            </p:cNvSpPr>
            <p:nvPr/>
          </p:nvSpPr>
          <p:spPr bwMode="auto">
            <a:xfrm>
              <a:off x="3190875" y="3308350"/>
              <a:ext cx="1717675" cy="258376"/>
            </a:xfrm>
            <a:prstGeom prst="rect">
              <a:avLst/>
            </a:prstGeom>
            <a:noFill/>
            <a:ln w="9525">
              <a:noFill/>
              <a:miter lim="800000"/>
              <a:headEnd/>
              <a:tailEnd/>
            </a:ln>
          </p:spPr>
          <p:txBody>
            <a:bodyPr wrap="none">
              <a:noAutofit/>
            </a:bodyPr>
            <a:lstStyle/>
            <a:p>
              <a:pPr algn="ctr" fontAlgn="ctr">
                <a:defRPr/>
              </a:pPr>
              <a:r>
                <a:rPr lang="en-US" sz="1200" b="1" smtClean="0">
                  <a:latin typeface="Huawei Sans" panose="020C0503030203020204" pitchFamily="34" charset="0"/>
                </a:rPr>
                <a:t>Production Center</a:t>
              </a: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2" name="AutoShape 289"/>
            <p:cNvSpPr>
              <a:spLocks noChangeArrowheads="1"/>
            </p:cNvSpPr>
            <p:nvPr/>
          </p:nvSpPr>
          <p:spPr bwMode="auto">
            <a:xfrm>
              <a:off x="2743200" y="1196975"/>
              <a:ext cx="4506914" cy="2447925"/>
            </a:xfrm>
            <a:prstGeom prst="roundRect">
              <a:avLst>
                <a:gd name="adj" fmla="val 2753"/>
              </a:avLst>
            </a:prstGeom>
            <a:noFill/>
            <a:ln w="15875" algn="ctr">
              <a:solidFill>
                <a:srgbClr val="FF6600"/>
              </a:solidFill>
              <a:round/>
              <a:headEnd/>
              <a:tailEnd/>
            </a:ln>
            <a:effectLst/>
          </p:spPr>
          <p:txBody>
            <a:bodyPr wrap="none" anchor="ctr">
              <a:noAutofit/>
            </a:bodyPr>
            <a:lstStyle/>
            <a:p>
              <a:pPr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3" name="AutoShape 7"/>
            <p:cNvSpPr>
              <a:spLocks noChangeArrowheads="1"/>
            </p:cNvSpPr>
            <p:nvPr/>
          </p:nvSpPr>
          <p:spPr bwMode="auto">
            <a:xfrm>
              <a:off x="4152899" y="1096963"/>
              <a:ext cx="1495425" cy="211137"/>
            </a:xfrm>
            <a:prstGeom prst="roundRect">
              <a:avLst>
                <a:gd name="adj" fmla="val 16667"/>
              </a:avLst>
            </a:prstGeom>
            <a:solidFill>
              <a:srgbClr val="FFFFFF"/>
            </a:solidFill>
            <a:ln w="28575" algn="ctr">
              <a:solidFill>
                <a:srgbClr val="E27100"/>
              </a:solidFill>
              <a:round/>
              <a:headEnd/>
              <a:tailEnd/>
            </a:ln>
          </p:spPr>
          <p:txBody>
            <a:bodyPr wrap="none" lIns="0" tIns="0" rIns="0" bIns="0" anchor="ctr">
              <a:noAutofit/>
            </a:bodyPr>
            <a:lstStyle/>
            <a:p>
              <a:pPr algn="ctr" eaLnBrk="0" fontAlgn="ctr" hangingPunct="0">
                <a:defRPr/>
              </a:pPr>
              <a:r>
                <a:rPr lang="en-US" sz="1200" b="1" smtClean="0">
                  <a:solidFill>
                    <a:srgbClr val="000000"/>
                  </a:solidFill>
                  <a:latin typeface="Huawei Sans" panose="020C0503030203020204" pitchFamily="34" charset="0"/>
                </a:rPr>
                <a:t>DC1</a:t>
              </a:r>
              <a:endParaRPr lang="en-US" altLang="zh-CN" sz="12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54" name="Picture 7" descr="snode-l"/>
            <p:cNvPicPr>
              <a:picLocks noChangeAspect="1" noChangeArrowheads="1"/>
            </p:cNvPicPr>
            <p:nvPr/>
          </p:nvPicPr>
          <p:blipFill>
            <a:blip r:embed="rId3" cstate="print"/>
            <a:srcRect/>
            <a:stretch>
              <a:fillRect/>
            </a:stretch>
          </p:blipFill>
          <p:spPr bwMode="auto">
            <a:xfrm>
              <a:off x="6180138" y="1747838"/>
              <a:ext cx="384175" cy="576262"/>
            </a:xfrm>
            <a:prstGeom prst="rect">
              <a:avLst/>
            </a:prstGeom>
            <a:noFill/>
            <a:ln w="9525">
              <a:noFill/>
              <a:miter lim="800000"/>
              <a:headEnd/>
              <a:tailEnd/>
            </a:ln>
          </p:spPr>
        </p:pic>
        <p:grpSp>
          <p:nvGrpSpPr>
            <p:cNvPr id="555" name="组合 840"/>
            <p:cNvGrpSpPr/>
            <p:nvPr/>
          </p:nvGrpSpPr>
          <p:grpSpPr>
            <a:xfrm>
              <a:off x="4231569" y="1665581"/>
              <a:ext cx="467431" cy="735086"/>
              <a:chOff x="10187868" y="3710282"/>
              <a:chExt cx="642557" cy="947899"/>
            </a:xfrm>
          </p:grpSpPr>
          <p:grpSp>
            <p:nvGrpSpPr>
              <p:cNvPr id="614" name="Group 83"/>
              <p:cNvGrpSpPr>
                <a:grpSpLocks noChangeAspect="1"/>
              </p:cNvGrpSpPr>
              <p:nvPr/>
            </p:nvGrpSpPr>
            <p:grpSpPr bwMode="auto">
              <a:xfrm>
                <a:off x="10187868" y="3710282"/>
                <a:ext cx="642557" cy="898294"/>
                <a:chOff x="5506" y="5440"/>
                <a:chExt cx="312" cy="502"/>
              </a:xfrm>
            </p:grpSpPr>
            <p:sp>
              <p:nvSpPr>
                <p:cNvPr id="617" name="Freeform 84"/>
                <p:cNvSpPr>
                  <a:spLocks noChangeAspect="1"/>
                </p:cNvSpPr>
                <p:nvPr/>
              </p:nvSpPr>
              <p:spPr bwMode="auto">
                <a:xfrm>
                  <a:off x="5654" y="5464"/>
                  <a:ext cx="164" cy="478"/>
                </a:xfrm>
                <a:custGeom>
                  <a:avLst/>
                  <a:gdLst>
                    <a:gd name="T0" fmla="*/ 5248 w 82"/>
                    <a:gd name="T1" fmla="*/ 4864 h 239"/>
                    <a:gd name="T2" fmla="*/ 5248 w 82"/>
                    <a:gd name="T3" fmla="*/ 192 h 239"/>
                    <a:gd name="T4" fmla="*/ 256 w 82"/>
                    <a:gd name="T5" fmla="*/ 4032 h 239"/>
                    <a:gd name="T6" fmla="*/ 256 w 82"/>
                    <a:gd name="T7" fmla="*/ 14528 h 239"/>
                    <a:gd name="T8" fmla="*/ 0 w 82"/>
                    <a:gd name="T9" fmla="*/ 15104 h 239"/>
                    <a:gd name="T10" fmla="*/ 320 w 82"/>
                    <a:gd name="T11" fmla="*/ 15040 h 239"/>
                    <a:gd name="T12" fmla="*/ 768 w 82"/>
                    <a:gd name="T13" fmla="*/ 14656 h 239"/>
                    <a:gd name="T14" fmla="*/ 768 w 82"/>
                    <a:gd name="T15" fmla="*/ 14464 h 239"/>
                    <a:gd name="T16" fmla="*/ 960 w 82"/>
                    <a:gd name="T17" fmla="*/ 14528 h 239"/>
                    <a:gd name="T18" fmla="*/ 5056 w 82"/>
                    <a:gd name="T19" fmla="*/ 11264 h 239"/>
                    <a:gd name="T20" fmla="*/ 5248 w 82"/>
                    <a:gd name="T21" fmla="*/ 11008 h 239"/>
                    <a:gd name="T22" fmla="*/ 5248 w 82"/>
                    <a:gd name="T23" fmla="*/ 4864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8" name="Freeform 85"/>
                <p:cNvSpPr>
                  <a:spLocks noChangeAspect="1"/>
                </p:cNvSpPr>
                <p:nvPr/>
              </p:nvSpPr>
              <p:spPr bwMode="auto">
                <a:xfrm>
                  <a:off x="5506" y="5440"/>
                  <a:ext cx="310" cy="148"/>
                </a:xfrm>
                <a:custGeom>
                  <a:avLst/>
                  <a:gdLst>
                    <a:gd name="T0" fmla="*/ 9920 w 155"/>
                    <a:gd name="T1" fmla="*/ 896 h 74"/>
                    <a:gd name="T2" fmla="*/ 4928 w 155"/>
                    <a:gd name="T3" fmla="*/ 4736 h 74"/>
                    <a:gd name="T4" fmla="*/ 256 w 155"/>
                    <a:gd name="T5" fmla="*/ 3776 h 74"/>
                    <a:gd name="T6" fmla="*/ 0 w 155"/>
                    <a:gd name="T7" fmla="*/ 3904 h 74"/>
                    <a:gd name="T8" fmla="*/ 128 w 155"/>
                    <a:gd name="T9" fmla="*/ 3648 h 74"/>
                    <a:gd name="T10" fmla="*/ 512 w 155"/>
                    <a:gd name="T11" fmla="*/ 3328 h 74"/>
                    <a:gd name="T12" fmla="*/ 704 w 155"/>
                    <a:gd name="T13" fmla="*/ 3392 h 74"/>
                    <a:gd name="T14" fmla="*/ 704 w 155"/>
                    <a:gd name="T15" fmla="*/ 3200 h 74"/>
                    <a:gd name="T16" fmla="*/ 4864 w 155"/>
                    <a:gd name="T17" fmla="*/ 64 h 74"/>
                    <a:gd name="T18" fmla="*/ 5056 w 155"/>
                    <a:gd name="T19" fmla="*/ 0 h 74"/>
                    <a:gd name="T20" fmla="*/ 9664 w 155"/>
                    <a:gd name="T21" fmla="*/ 704 h 74"/>
                    <a:gd name="T22" fmla="*/ 9920 w 155"/>
                    <a:gd name="T23" fmla="*/ 896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9" name="Freeform 86"/>
                <p:cNvSpPr>
                  <a:spLocks noChangeAspect="1"/>
                </p:cNvSpPr>
                <p:nvPr/>
              </p:nvSpPr>
              <p:spPr bwMode="auto">
                <a:xfrm>
                  <a:off x="5658" y="5466"/>
                  <a:ext cx="160" cy="124"/>
                </a:xfrm>
                <a:custGeom>
                  <a:avLst/>
                  <a:gdLst>
                    <a:gd name="T0" fmla="*/ 5120 w 80"/>
                    <a:gd name="T1" fmla="*/ 128 h 62"/>
                    <a:gd name="T2" fmla="*/ 5056 w 80"/>
                    <a:gd name="T3" fmla="*/ 0 h 62"/>
                    <a:gd name="T4" fmla="*/ 0 w 80"/>
                    <a:gd name="T5" fmla="*/ 3904 h 62"/>
                    <a:gd name="T6" fmla="*/ 64 w 80"/>
                    <a:gd name="T7" fmla="*/ 3968 h 62"/>
                    <a:gd name="T8" fmla="*/ 5120 w 80"/>
                    <a:gd name="T9" fmla="*/ 128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0" name="Freeform 87"/>
                <p:cNvSpPr>
                  <a:spLocks noChangeAspect="1"/>
                </p:cNvSpPr>
                <p:nvPr/>
              </p:nvSpPr>
              <p:spPr bwMode="auto">
                <a:xfrm>
                  <a:off x="5506" y="5556"/>
                  <a:ext cx="158" cy="384"/>
                </a:xfrm>
                <a:custGeom>
                  <a:avLst/>
                  <a:gdLst>
                    <a:gd name="T0" fmla="*/ 5056 w 79"/>
                    <a:gd name="T1" fmla="*/ 1216 h 192"/>
                    <a:gd name="T2" fmla="*/ 4864 w 79"/>
                    <a:gd name="T3" fmla="*/ 896 h 192"/>
                    <a:gd name="T4" fmla="*/ 256 w 79"/>
                    <a:gd name="T5" fmla="*/ 64 h 192"/>
                    <a:gd name="T6" fmla="*/ 0 w 79"/>
                    <a:gd name="T7" fmla="*/ 192 h 192"/>
                    <a:gd name="T8" fmla="*/ 0 w 79"/>
                    <a:gd name="T9" fmla="*/ 1088 h 192"/>
                    <a:gd name="T10" fmla="*/ 192 w 79"/>
                    <a:gd name="T11" fmla="*/ 1088 h 192"/>
                    <a:gd name="T12" fmla="*/ 0 w 79"/>
                    <a:gd name="T13" fmla="*/ 1216 h 192"/>
                    <a:gd name="T14" fmla="*/ 0 w 79"/>
                    <a:gd name="T15" fmla="*/ 1664 h 192"/>
                    <a:gd name="T16" fmla="*/ 0 w 79"/>
                    <a:gd name="T17" fmla="*/ 10944 h 192"/>
                    <a:gd name="T18" fmla="*/ 256 w 79"/>
                    <a:gd name="T19" fmla="*/ 11328 h 192"/>
                    <a:gd name="T20" fmla="*/ 4672 w 79"/>
                    <a:gd name="T21" fmla="*/ 12224 h 192"/>
                    <a:gd name="T22" fmla="*/ 4992 w 79"/>
                    <a:gd name="T23" fmla="*/ 11968 h 192"/>
                    <a:gd name="T24" fmla="*/ 5056 w 79"/>
                    <a:gd name="T25" fmla="*/ 1216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1" name="Freeform 88"/>
                <p:cNvSpPr>
                  <a:spLocks noChangeAspect="1"/>
                </p:cNvSpPr>
                <p:nvPr/>
              </p:nvSpPr>
              <p:spPr bwMode="auto">
                <a:xfrm>
                  <a:off x="5558" y="5796"/>
                  <a:ext cx="122"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2" name="Freeform 89"/>
                <p:cNvSpPr>
                  <a:spLocks noChangeAspect="1"/>
                </p:cNvSpPr>
                <p:nvPr/>
              </p:nvSpPr>
              <p:spPr bwMode="auto">
                <a:xfrm>
                  <a:off x="5558" y="5796"/>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3" name="Freeform 90"/>
                <p:cNvSpPr>
                  <a:spLocks noChangeAspect="1"/>
                </p:cNvSpPr>
                <p:nvPr/>
              </p:nvSpPr>
              <p:spPr bwMode="auto">
                <a:xfrm>
                  <a:off x="5558" y="5810"/>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4" name="Freeform 91"/>
                <p:cNvSpPr>
                  <a:spLocks noChangeAspect="1"/>
                </p:cNvSpPr>
                <p:nvPr/>
              </p:nvSpPr>
              <p:spPr bwMode="auto">
                <a:xfrm>
                  <a:off x="5558" y="5810"/>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5" name="Freeform 92"/>
                <p:cNvSpPr>
                  <a:spLocks noChangeAspect="1"/>
                </p:cNvSpPr>
                <p:nvPr/>
              </p:nvSpPr>
              <p:spPr bwMode="auto">
                <a:xfrm>
                  <a:off x="5558" y="5822"/>
                  <a:ext cx="122" cy="2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6" name="Freeform 93"/>
                <p:cNvSpPr>
                  <a:spLocks noChangeAspect="1"/>
                </p:cNvSpPr>
                <p:nvPr/>
              </p:nvSpPr>
              <p:spPr bwMode="auto">
                <a:xfrm>
                  <a:off x="5558" y="5822"/>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7" name="Freeform 94"/>
                <p:cNvSpPr>
                  <a:spLocks noChangeAspect="1"/>
                </p:cNvSpPr>
                <p:nvPr/>
              </p:nvSpPr>
              <p:spPr bwMode="auto">
                <a:xfrm>
                  <a:off x="5558" y="5836"/>
                  <a:ext cx="122" cy="28"/>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8" name="Freeform 95"/>
                <p:cNvSpPr>
                  <a:spLocks noChangeAspect="1"/>
                </p:cNvSpPr>
                <p:nvPr/>
              </p:nvSpPr>
              <p:spPr bwMode="auto">
                <a:xfrm>
                  <a:off x="5558" y="5836"/>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9" name="Freeform 96"/>
                <p:cNvSpPr>
                  <a:spLocks noChangeAspect="1"/>
                </p:cNvSpPr>
                <p:nvPr/>
              </p:nvSpPr>
              <p:spPr bwMode="auto">
                <a:xfrm>
                  <a:off x="5558" y="5850"/>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0" name="Freeform 97"/>
                <p:cNvSpPr>
                  <a:spLocks noChangeAspect="1"/>
                </p:cNvSpPr>
                <p:nvPr/>
              </p:nvSpPr>
              <p:spPr bwMode="auto">
                <a:xfrm>
                  <a:off x="5558" y="5848"/>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1" name="Freeform 98"/>
                <p:cNvSpPr>
                  <a:spLocks noChangeAspect="1"/>
                </p:cNvSpPr>
                <p:nvPr/>
              </p:nvSpPr>
              <p:spPr bwMode="auto">
                <a:xfrm>
                  <a:off x="5558" y="5862"/>
                  <a:ext cx="122"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2" name="Freeform 99"/>
                <p:cNvSpPr>
                  <a:spLocks noChangeAspect="1"/>
                </p:cNvSpPr>
                <p:nvPr/>
              </p:nvSpPr>
              <p:spPr bwMode="auto">
                <a:xfrm>
                  <a:off x="5558" y="5862"/>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3" name="Freeform 100"/>
                <p:cNvSpPr>
                  <a:spLocks noChangeAspect="1"/>
                </p:cNvSpPr>
                <p:nvPr/>
              </p:nvSpPr>
              <p:spPr bwMode="auto">
                <a:xfrm>
                  <a:off x="5558" y="5876"/>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4" name="Freeform 101"/>
                <p:cNvSpPr>
                  <a:spLocks noChangeAspect="1"/>
                </p:cNvSpPr>
                <p:nvPr/>
              </p:nvSpPr>
              <p:spPr bwMode="auto">
                <a:xfrm>
                  <a:off x="5558" y="5876"/>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5" name="Freeform 102"/>
                <p:cNvSpPr>
                  <a:spLocks noChangeAspect="1"/>
                </p:cNvSpPr>
                <p:nvPr/>
              </p:nvSpPr>
              <p:spPr bwMode="auto">
                <a:xfrm>
                  <a:off x="5506" y="5590"/>
                  <a:ext cx="172" cy="34"/>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6" name="Freeform 103"/>
                <p:cNvSpPr>
                  <a:spLocks noChangeAspect="1"/>
                </p:cNvSpPr>
                <p:nvPr/>
              </p:nvSpPr>
              <p:spPr bwMode="auto">
                <a:xfrm>
                  <a:off x="5532" y="5610"/>
                  <a:ext cx="100" cy="30"/>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7" name="Freeform 104"/>
                <p:cNvSpPr>
                  <a:spLocks noChangeAspect="1"/>
                </p:cNvSpPr>
                <p:nvPr/>
              </p:nvSpPr>
              <p:spPr bwMode="auto">
                <a:xfrm>
                  <a:off x="5532" y="5610"/>
                  <a:ext cx="10" cy="10"/>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solidFill>
                  <a:srgbClr val="5D7695"/>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8" name="Freeform 105"/>
                <p:cNvSpPr>
                  <a:spLocks noChangeAspect="1"/>
                </p:cNvSpPr>
                <p:nvPr/>
              </p:nvSpPr>
              <p:spPr bwMode="auto">
                <a:xfrm>
                  <a:off x="5528" y="5540"/>
                  <a:ext cx="156" cy="378"/>
                </a:xfrm>
                <a:custGeom>
                  <a:avLst/>
                  <a:gdLst>
                    <a:gd name="T0" fmla="*/ 0 w 78"/>
                    <a:gd name="T1" fmla="*/ 0 h 189"/>
                    <a:gd name="T2" fmla="*/ 4800 w 78"/>
                    <a:gd name="T3" fmla="*/ 960 h 189"/>
                    <a:gd name="T4" fmla="*/ 4928 w 78"/>
                    <a:gd name="T5" fmla="*/ 1152 h 189"/>
                    <a:gd name="T6" fmla="*/ 4992 w 78"/>
                    <a:gd name="T7" fmla="*/ 12096 h 189"/>
                    <a:gd name="T8" fmla="*/ 4800 w 78"/>
                    <a:gd name="T9" fmla="*/ 12096 h 189"/>
                    <a:gd name="T10" fmla="*/ 4800 w 78"/>
                    <a:gd name="T11" fmla="*/ 1216 h 189"/>
                    <a:gd name="T12" fmla="*/ 4672 w 78"/>
                    <a:gd name="T13" fmla="*/ 1088 h 189"/>
                    <a:gd name="T14" fmla="*/ 0 w 78"/>
                    <a:gd name="T15" fmla="*/ 192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15" name="Rectangle 40"/>
              <p:cNvSpPr>
                <a:spLocks noChangeArrowheads="1"/>
              </p:cNvSpPr>
              <p:nvPr/>
            </p:nvSpPr>
            <p:spPr bwMode="auto">
              <a:xfrm>
                <a:off x="10220061" y="4158626"/>
                <a:ext cx="423130" cy="230941"/>
              </a:xfrm>
              <a:prstGeom prst="rect">
                <a:avLst/>
              </a:prstGeom>
              <a:solidFill>
                <a:srgbClr val="00B0F0"/>
              </a:solidFill>
              <a:ln w="9525">
                <a:solidFill>
                  <a:schemeClr val="tx1"/>
                </a:solidFill>
                <a:miter lim="800000"/>
                <a:headEnd/>
                <a:tailEnd/>
              </a:ln>
              <a:effectLst/>
            </p:spPr>
            <p:txBody>
              <a:bodyPr wrap="none" anchor="ctr">
                <a:noAutofit/>
              </a:bodyPr>
              <a:lstStyle/>
              <a:p>
                <a:pPr algn="ctr" fontAlgn="ctr"/>
                <a:r>
                  <a:rPr lang="en-US" sz="1200" b="1" smtClean="0">
                    <a:solidFill>
                      <a:schemeClr val="bg1"/>
                    </a:solidFill>
                    <a:latin typeface="Huawei Sans" panose="020C0503030203020204" pitchFamily="34" charset="0"/>
                  </a:rPr>
                  <a:t>MA</a:t>
                </a:r>
                <a:endParaRPr lang="en-US" sz="1200" b="1">
                  <a:solidFill>
                    <a:schemeClr val="bg1"/>
                  </a:solidFill>
                  <a:latin typeface="Huawei Sans" panose="020C0503030203020204" pitchFamily="34" charset="0"/>
                </a:endParaRPr>
              </a:p>
            </p:txBody>
          </p:sp>
          <p:sp>
            <p:nvSpPr>
              <p:cNvPr id="616" name="Rectangle 59"/>
              <p:cNvSpPr>
                <a:spLocks noChangeArrowheads="1"/>
              </p:cNvSpPr>
              <p:nvPr/>
            </p:nvSpPr>
            <p:spPr bwMode="auto">
              <a:xfrm>
                <a:off x="10220062" y="4427240"/>
                <a:ext cx="423130" cy="230941"/>
              </a:xfrm>
              <a:prstGeom prst="rect">
                <a:avLst/>
              </a:prstGeom>
              <a:solidFill>
                <a:srgbClr val="7030A0"/>
              </a:solidFill>
              <a:ln w="9525">
                <a:solidFill>
                  <a:schemeClr val="tx1"/>
                </a:solidFill>
                <a:miter lim="800000"/>
                <a:headEnd/>
                <a:tailEnd/>
              </a:ln>
              <a:effectLst/>
            </p:spPr>
            <p:txBody>
              <a:bodyPr wrap="none" anchor="ctr">
                <a:noAutofit/>
              </a:bodyPr>
              <a:lstStyle/>
              <a:p>
                <a:pPr algn="ctr" fontAlgn="ctr"/>
                <a:r>
                  <a:rPr lang="en-US" sz="1200" b="1" err="1" smtClean="0">
                    <a:solidFill>
                      <a:schemeClr val="bg1"/>
                    </a:solidFill>
                    <a:latin typeface="Huawei Sans" panose="020C0503030203020204" pitchFamily="34" charset="0"/>
                  </a:rPr>
                  <a:t>iDA</a:t>
                </a:r>
                <a:endParaRPr lang="en-US" sz="1200" b="1">
                  <a:solidFill>
                    <a:schemeClr val="bg1"/>
                  </a:solidFill>
                  <a:latin typeface="Huawei Sans" panose="020C0503030203020204" pitchFamily="34" charset="0"/>
                </a:endParaRPr>
              </a:p>
            </p:txBody>
          </p:sp>
        </p:grpSp>
        <p:grpSp>
          <p:nvGrpSpPr>
            <p:cNvPr id="556" name="组合 869"/>
            <p:cNvGrpSpPr/>
            <p:nvPr/>
          </p:nvGrpSpPr>
          <p:grpSpPr>
            <a:xfrm>
              <a:off x="3317169" y="1665581"/>
              <a:ext cx="467431" cy="735086"/>
              <a:chOff x="10187868" y="3710282"/>
              <a:chExt cx="642557" cy="947899"/>
            </a:xfrm>
          </p:grpSpPr>
          <p:grpSp>
            <p:nvGrpSpPr>
              <p:cNvPr id="589" name="Group 83"/>
              <p:cNvGrpSpPr>
                <a:grpSpLocks noChangeAspect="1"/>
              </p:cNvGrpSpPr>
              <p:nvPr/>
            </p:nvGrpSpPr>
            <p:grpSpPr bwMode="auto">
              <a:xfrm>
                <a:off x="10187868" y="3710282"/>
                <a:ext cx="642557" cy="898294"/>
                <a:chOff x="5506" y="5440"/>
                <a:chExt cx="312" cy="502"/>
              </a:xfrm>
            </p:grpSpPr>
            <p:sp>
              <p:nvSpPr>
                <p:cNvPr id="592" name="Freeform 84"/>
                <p:cNvSpPr>
                  <a:spLocks noChangeAspect="1"/>
                </p:cNvSpPr>
                <p:nvPr/>
              </p:nvSpPr>
              <p:spPr bwMode="auto">
                <a:xfrm>
                  <a:off x="5654" y="5464"/>
                  <a:ext cx="164" cy="478"/>
                </a:xfrm>
                <a:custGeom>
                  <a:avLst/>
                  <a:gdLst>
                    <a:gd name="T0" fmla="*/ 5248 w 82"/>
                    <a:gd name="T1" fmla="*/ 4864 h 239"/>
                    <a:gd name="T2" fmla="*/ 5248 w 82"/>
                    <a:gd name="T3" fmla="*/ 192 h 239"/>
                    <a:gd name="T4" fmla="*/ 256 w 82"/>
                    <a:gd name="T5" fmla="*/ 4032 h 239"/>
                    <a:gd name="T6" fmla="*/ 256 w 82"/>
                    <a:gd name="T7" fmla="*/ 14528 h 239"/>
                    <a:gd name="T8" fmla="*/ 0 w 82"/>
                    <a:gd name="T9" fmla="*/ 15104 h 239"/>
                    <a:gd name="T10" fmla="*/ 320 w 82"/>
                    <a:gd name="T11" fmla="*/ 15040 h 239"/>
                    <a:gd name="T12" fmla="*/ 768 w 82"/>
                    <a:gd name="T13" fmla="*/ 14656 h 239"/>
                    <a:gd name="T14" fmla="*/ 768 w 82"/>
                    <a:gd name="T15" fmla="*/ 14464 h 239"/>
                    <a:gd name="T16" fmla="*/ 960 w 82"/>
                    <a:gd name="T17" fmla="*/ 14528 h 239"/>
                    <a:gd name="T18" fmla="*/ 5056 w 82"/>
                    <a:gd name="T19" fmla="*/ 11264 h 239"/>
                    <a:gd name="T20" fmla="*/ 5248 w 82"/>
                    <a:gd name="T21" fmla="*/ 11008 h 239"/>
                    <a:gd name="T22" fmla="*/ 5248 w 82"/>
                    <a:gd name="T23" fmla="*/ 4864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3" name="Freeform 85"/>
                <p:cNvSpPr>
                  <a:spLocks noChangeAspect="1"/>
                </p:cNvSpPr>
                <p:nvPr/>
              </p:nvSpPr>
              <p:spPr bwMode="auto">
                <a:xfrm>
                  <a:off x="5506" y="5440"/>
                  <a:ext cx="310" cy="148"/>
                </a:xfrm>
                <a:custGeom>
                  <a:avLst/>
                  <a:gdLst>
                    <a:gd name="T0" fmla="*/ 9920 w 155"/>
                    <a:gd name="T1" fmla="*/ 896 h 74"/>
                    <a:gd name="T2" fmla="*/ 4928 w 155"/>
                    <a:gd name="T3" fmla="*/ 4736 h 74"/>
                    <a:gd name="T4" fmla="*/ 256 w 155"/>
                    <a:gd name="T5" fmla="*/ 3776 h 74"/>
                    <a:gd name="T6" fmla="*/ 0 w 155"/>
                    <a:gd name="T7" fmla="*/ 3904 h 74"/>
                    <a:gd name="T8" fmla="*/ 128 w 155"/>
                    <a:gd name="T9" fmla="*/ 3648 h 74"/>
                    <a:gd name="T10" fmla="*/ 512 w 155"/>
                    <a:gd name="T11" fmla="*/ 3328 h 74"/>
                    <a:gd name="T12" fmla="*/ 704 w 155"/>
                    <a:gd name="T13" fmla="*/ 3392 h 74"/>
                    <a:gd name="T14" fmla="*/ 704 w 155"/>
                    <a:gd name="T15" fmla="*/ 3200 h 74"/>
                    <a:gd name="T16" fmla="*/ 4864 w 155"/>
                    <a:gd name="T17" fmla="*/ 64 h 74"/>
                    <a:gd name="T18" fmla="*/ 5056 w 155"/>
                    <a:gd name="T19" fmla="*/ 0 h 74"/>
                    <a:gd name="T20" fmla="*/ 9664 w 155"/>
                    <a:gd name="T21" fmla="*/ 704 h 74"/>
                    <a:gd name="T22" fmla="*/ 9920 w 155"/>
                    <a:gd name="T23" fmla="*/ 896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4" name="Freeform 86"/>
                <p:cNvSpPr>
                  <a:spLocks noChangeAspect="1"/>
                </p:cNvSpPr>
                <p:nvPr/>
              </p:nvSpPr>
              <p:spPr bwMode="auto">
                <a:xfrm>
                  <a:off x="5658" y="5466"/>
                  <a:ext cx="160" cy="124"/>
                </a:xfrm>
                <a:custGeom>
                  <a:avLst/>
                  <a:gdLst>
                    <a:gd name="T0" fmla="*/ 5120 w 80"/>
                    <a:gd name="T1" fmla="*/ 128 h 62"/>
                    <a:gd name="T2" fmla="*/ 5056 w 80"/>
                    <a:gd name="T3" fmla="*/ 0 h 62"/>
                    <a:gd name="T4" fmla="*/ 0 w 80"/>
                    <a:gd name="T5" fmla="*/ 3904 h 62"/>
                    <a:gd name="T6" fmla="*/ 64 w 80"/>
                    <a:gd name="T7" fmla="*/ 3968 h 62"/>
                    <a:gd name="T8" fmla="*/ 5120 w 80"/>
                    <a:gd name="T9" fmla="*/ 128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5" name="Freeform 87"/>
                <p:cNvSpPr>
                  <a:spLocks noChangeAspect="1"/>
                </p:cNvSpPr>
                <p:nvPr/>
              </p:nvSpPr>
              <p:spPr bwMode="auto">
                <a:xfrm>
                  <a:off x="5506" y="5556"/>
                  <a:ext cx="158" cy="384"/>
                </a:xfrm>
                <a:custGeom>
                  <a:avLst/>
                  <a:gdLst>
                    <a:gd name="T0" fmla="*/ 5056 w 79"/>
                    <a:gd name="T1" fmla="*/ 1216 h 192"/>
                    <a:gd name="T2" fmla="*/ 4864 w 79"/>
                    <a:gd name="T3" fmla="*/ 896 h 192"/>
                    <a:gd name="T4" fmla="*/ 256 w 79"/>
                    <a:gd name="T5" fmla="*/ 64 h 192"/>
                    <a:gd name="T6" fmla="*/ 0 w 79"/>
                    <a:gd name="T7" fmla="*/ 192 h 192"/>
                    <a:gd name="T8" fmla="*/ 0 w 79"/>
                    <a:gd name="T9" fmla="*/ 1088 h 192"/>
                    <a:gd name="T10" fmla="*/ 192 w 79"/>
                    <a:gd name="T11" fmla="*/ 1088 h 192"/>
                    <a:gd name="T12" fmla="*/ 0 w 79"/>
                    <a:gd name="T13" fmla="*/ 1216 h 192"/>
                    <a:gd name="T14" fmla="*/ 0 w 79"/>
                    <a:gd name="T15" fmla="*/ 1664 h 192"/>
                    <a:gd name="T16" fmla="*/ 0 w 79"/>
                    <a:gd name="T17" fmla="*/ 10944 h 192"/>
                    <a:gd name="T18" fmla="*/ 256 w 79"/>
                    <a:gd name="T19" fmla="*/ 11328 h 192"/>
                    <a:gd name="T20" fmla="*/ 4672 w 79"/>
                    <a:gd name="T21" fmla="*/ 12224 h 192"/>
                    <a:gd name="T22" fmla="*/ 4992 w 79"/>
                    <a:gd name="T23" fmla="*/ 11968 h 192"/>
                    <a:gd name="T24" fmla="*/ 5056 w 79"/>
                    <a:gd name="T25" fmla="*/ 1216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6" name="Freeform 88"/>
                <p:cNvSpPr>
                  <a:spLocks noChangeAspect="1"/>
                </p:cNvSpPr>
                <p:nvPr/>
              </p:nvSpPr>
              <p:spPr bwMode="auto">
                <a:xfrm>
                  <a:off x="5558" y="5796"/>
                  <a:ext cx="122"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7" name="Freeform 89"/>
                <p:cNvSpPr>
                  <a:spLocks noChangeAspect="1"/>
                </p:cNvSpPr>
                <p:nvPr/>
              </p:nvSpPr>
              <p:spPr bwMode="auto">
                <a:xfrm>
                  <a:off x="5558" y="5796"/>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8" name="Freeform 90"/>
                <p:cNvSpPr>
                  <a:spLocks noChangeAspect="1"/>
                </p:cNvSpPr>
                <p:nvPr/>
              </p:nvSpPr>
              <p:spPr bwMode="auto">
                <a:xfrm>
                  <a:off x="5558" y="5810"/>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9" name="Freeform 91"/>
                <p:cNvSpPr>
                  <a:spLocks noChangeAspect="1"/>
                </p:cNvSpPr>
                <p:nvPr/>
              </p:nvSpPr>
              <p:spPr bwMode="auto">
                <a:xfrm>
                  <a:off x="5558" y="5810"/>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0" name="Freeform 92"/>
                <p:cNvSpPr>
                  <a:spLocks noChangeAspect="1"/>
                </p:cNvSpPr>
                <p:nvPr/>
              </p:nvSpPr>
              <p:spPr bwMode="auto">
                <a:xfrm>
                  <a:off x="5558" y="5822"/>
                  <a:ext cx="122" cy="2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1" name="Freeform 93"/>
                <p:cNvSpPr>
                  <a:spLocks noChangeAspect="1"/>
                </p:cNvSpPr>
                <p:nvPr/>
              </p:nvSpPr>
              <p:spPr bwMode="auto">
                <a:xfrm>
                  <a:off x="5558" y="5822"/>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2" name="Freeform 94"/>
                <p:cNvSpPr>
                  <a:spLocks noChangeAspect="1"/>
                </p:cNvSpPr>
                <p:nvPr/>
              </p:nvSpPr>
              <p:spPr bwMode="auto">
                <a:xfrm>
                  <a:off x="5558" y="5836"/>
                  <a:ext cx="122" cy="28"/>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3" name="Freeform 95"/>
                <p:cNvSpPr>
                  <a:spLocks noChangeAspect="1"/>
                </p:cNvSpPr>
                <p:nvPr/>
              </p:nvSpPr>
              <p:spPr bwMode="auto">
                <a:xfrm>
                  <a:off x="5558" y="5836"/>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4" name="Freeform 96"/>
                <p:cNvSpPr>
                  <a:spLocks noChangeAspect="1"/>
                </p:cNvSpPr>
                <p:nvPr/>
              </p:nvSpPr>
              <p:spPr bwMode="auto">
                <a:xfrm>
                  <a:off x="5558" y="5850"/>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5" name="Freeform 97"/>
                <p:cNvSpPr>
                  <a:spLocks noChangeAspect="1"/>
                </p:cNvSpPr>
                <p:nvPr/>
              </p:nvSpPr>
              <p:spPr bwMode="auto">
                <a:xfrm>
                  <a:off x="5558" y="5848"/>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6" name="Freeform 98"/>
                <p:cNvSpPr>
                  <a:spLocks noChangeAspect="1"/>
                </p:cNvSpPr>
                <p:nvPr/>
              </p:nvSpPr>
              <p:spPr bwMode="auto">
                <a:xfrm>
                  <a:off x="5558" y="5862"/>
                  <a:ext cx="122"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7" name="Freeform 99"/>
                <p:cNvSpPr>
                  <a:spLocks noChangeAspect="1"/>
                </p:cNvSpPr>
                <p:nvPr/>
              </p:nvSpPr>
              <p:spPr bwMode="auto">
                <a:xfrm>
                  <a:off x="5558" y="5862"/>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8" name="Freeform 100"/>
                <p:cNvSpPr>
                  <a:spLocks noChangeAspect="1"/>
                </p:cNvSpPr>
                <p:nvPr/>
              </p:nvSpPr>
              <p:spPr bwMode="auto">
                <a:xfrm>
                  <a:off x="5558" y="5876"/>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9" name="Freeform 101"/>
                <p:cNvSpPr>
                  <a:spLocks noChangeAspect="1"/>
                </p:cNvSpPr>
                <p:nvPr/>
              </p:nvSpPr>
              <p:spPr bwMode="auto">
                <a:xfrm>
                  <a:off x="5558" y="5876"/>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0" name="Freeform 102"/>
                <p:cNvSpPr>
                  <a:spLocks noChangeAspect="1"/>
                </p:cNvSpPr>
                <p:nvPr/>
              </p:nvSpPr>
              <p:spPr bwMode="auto">
                <a:xfrm>
                  <a:off x="5506" y="5590"/>
                  <a:ext cx="172" cy="34"/>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1" name="Freeform 103"/>
                <p:cNvSpPr>
                  <a:spLocks noChangeAspect="1"/>
                </p:cNvSpPr>
                <p:nvPr/>
              </p:nvSpPr>
              <p:spPr bwMode="auto">
                <a:xfrm>
                  <a:off x="5532" y="5610"/>
                  <a:ext cx="100" cy="30"/>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2" name="Freeform 104"/>
                <p:cNvSpPr>
                  <a:spLocks noChangeAspect="1"/>
                </p:cNvSpPr>
                <p:nvPr/>
              </p:nvSpPr>
              <p:spPr bwMode="auto">
                <a:xfrm>
                  <a:off x="5532" y="5610"/>
                  <a:ext cx="10" cy="10"/>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solidFill>
                  <a:srgbClr val="5D7695"/>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3" name="Freeform 105"/>
                <p:cNvSpPr>
                  <a:spLocks noChangeAspect="1"/>
                </p:cNvSpPr>
                <p:nvPr/>
              </p:nvSpPr>
              <p:spPr bwMode="auto">
                <a:xfrm>
                  <a:off x="5528" y="5540"/>
                  <a:ext cx="156" cy="378"/>
                </a:xfrm>
                <a:custGeom>
                  <a:avLst/>
                  <a:gdLst>
                    <a:gd name="T0" fmla="*/ 0 w 78"/>
                    <a:gd name="T1" fmla="*/ 0 h 189"/>
                    <a:gd name="T2" fmla="*/ 4800 w 78"/>
                    <a:gd name="T3" fmla="*/ 960 h 189"/>
                    <a:gd name="T4" fmla="*/ 4928 w 78"/>
                    <a:gd name="T5" fmla="*/ 1152 h 189"/>
                    <a:gd name="T6" fmla="*/ 4992 w 78"/>
                    <a:gd name="T7" fmla="*/ 12096 h 189"/>
                    <a:gd name="T8" fmla="*/ 4800 w 78"/>
                    <a:gd name="T9" fmla="*/ 12096 h 189"/>
                    <a:gd name="T10" fmla="*/ 4800 w 78"/>
                    <a:gd name="T11" fmla="*/ 1216 h 189"/>
                    <a:gd name="T12" fmla="*/ 4672 w 78"/>
                    <a:gd name="T13" fmla="*/ 1088 h 189"/>
                    <a:gd name="T14" fmla="*/ 0 w 78"/>
                    <a:gd name="T15" fmla="*/ 192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90" name="Rectangle 40"/>
              <p:cNvSpPr>
                <a:spLocks noChangeArrowheads="1"/>
              </p:cNvSpPr>
              <p:nvPr/>
            </p:nvSpPr>
            <p:spPr bwMode="auto">
              <a:xfrm>
                <a:off x="10220061" y="4158626"/>
                <a:ext cx="423130" cy="230941"/>
              </a:xfrm>
              <a:prstGeom prst="rect">
                <a:avLst/>
              </a:prstGeom>
              <a:solidFill>
                <a:srgbClr val="00B0F0"/>
              </a:solidFill>
              <a:ln w="9525">
                <a:solidFill>
                  <a:schemeClr val="tx1"/>
                </a:solidFill>
                <a:miter lim="800000"/>
                <a:headEnd/>
                <a:tailEnd/>
              </a:ln>
              <a:effectLst/>
            </p:spPr>
            <p:txBody>
              <a:bodyPr wrap="none" anchor="ctr">
                <a:noAutofit/>
              </a:bodyPr>
              <a:lstStyle/>
              <a:p>
                <a:pPr algn="ctr" fontAlgn="ctr"/>
                <a:r>
                  <a:rPr lang="en-US" sz="1200" b="1" smtClean="0">
                    <a:solidFill>
                      <a:schemeClr val="bg1"/>
                    </a:solidFill>
                    <a:latin typeface="Huawei Sans" panose="020C0503030203020204" pitchFamily="34" charset="0"/>
                  </a:rPr>
                  <a:t>MA</a:t>
                </a:r>
                <a:endParaRPr lang="en-US" sz="1200" b="1">
                  <a:solidFill>
                    <a:schemeClr val="bg1"/>
                  </a:solidFill>
                  <a:latin typeface="Huawei Sans" panose="020C0503030203020204" pitchFamily="34" charset="0"/>
                </a:endParaRPr>
              </a:p>
            </p:txBody>
          </p:sp>
          <p:sp>
            <p:nvSpPr>
              <p:cNvPr id="591" name="Rectangle 59"/>
              <p:cNvSpPr>
                <a:spLocks noChangeArrowheads="1"/>
              </p:cNvSpPr>
              <p:nvPr/>
            </p:nvSpPr>
            <p:spPr bwMode="auto">
              <a:xfrm>
                <a:off x="10220062" y="4427240"/>
                <a:ext cx="423130" cy="230941"/>
              </a:xfrm>
              <a:prstGeom prst="rect">
                <a:avLst/>
              </a:prstGeom>
              <a:solidFill>
                <a:srgbClr val="7030A0"/>
              </a:solidFill>
              <a:ln w="9525">
                <a:solidFill>
                  <a:schemeClr val="tx1"/>
                </a:solidFill>
                <a:miter lim="800000"/>
                <a:headEnd/>
                <a:tailEnd/>
              </a:ln>
              <a:effectLst/>
            </p:spPr>
            <p:txBody>
              <a:bodyPr wrap="none" anchor="ctr">
                <a:noAutofit/>
              </a:bodyPr>
              <a:lstStyle/>
              <a:p>
                <a:pPr algn="ctr" fontAlgn="ctr"/>
                <a:r>
                  <a:rPr lang="en-US" sz="1200" b="1" err="1" smtClean="0">
                    <a:solidFill>
                      <a:schemeClr val="bg1"/>
                    </a:solidFill>
                    <a:latin typeface="Huawei Sans" panose="020C0503030203020204" pitchFamily="34" charset="0"/>
                  </a:rPr>
                  <a:t>iDA</a:t>
                </a:r>
                <a:endParaRPr lang="en-US" sz="1200" b="1">
                  <a:solidFill>
                    <a:schemeClr val="bg1"/>
                  </a:solidFill>
                  <a:latin typeface="Huawei Sans" panose="020C0503030203020204" pitchFamily="34" charset="0"/>
                </a:endParaRPr>
              </a:p>
            </p:txBody>
          </p:sp>
        </p:grpSp>
        <p:grpSp>
          <p:nvGrpSpPr>
            <p:cNvPr id="557" name="组合 920"/>
            <p:cNvGrpSpPr/>
            <p:nvPr/>
          </p:nvGrpSpPr>
          <p:grpSpPr>
            <a:xfrm>
              <a:off x="5438500" y="1747168"/>
              <a:ext cx="454300" cy="716632"/>
              <a:chOff x="9540600" y="3550568"/>
              <a:chExt cx="674170" cy="936104"/>
            </a:xfrm>
          </p:grpSpPr>
          <p:grpSp>
            <p:nvGrpSpPr>
              <p:cNvPr id="564" name="Group 57"/>
              <p:cNvGrpSpPr>
                <a:grpSpLocks noChangeAspect="1"/>
              </p:cNvGrpSpPr>
              <p:nvPr/>
            </p:nvGrpSpPr>
            <p:grpSpPr bwMode="auto">
              <a:xfrm>
                <a:off x="9540600" y="3550568"/>
                <a:ext cx="674170" cy="936104"/>
                <a:chOff x="5506" y="5440"/>
                <a:chExt cx="312" cy="502"/>
              </a:xfrm>
            </p:grpSpPr>
            <p:sp>
              <p:nvSpPr>
                <p:cNvPr id="567" name="Freeform 58"/>
                <p:cNvSpPr>
                  <a:spLocks noChangeAspect="1"/>
                </p:cNvSpPr>
                <p:nvPr/>
              </p:nvSpPr>
              <p:spPr bwMode="auto">
                <a:xfrm>
                  <a:off x="5654" y="5464"/>
                  <a:ext cx="164" cy="478"/>
                </a:xfrm>
                <a:custGeom>
                  <a:avLst/>
                  <a:gdLst>
                    <a:gd name="T0" fmla="*/ 5248 w 82"/>
                    <a:gd name="T1" fmla="*/ 4864 h 239"/>
                    <a:gd name="T2" fmla="*/ 5248 w 82"/>
                    <a:gd name="T3" fmla="*/ 192 h 239"/>
                    <a:gd name="T4" fmla="*/ 256 w 82"/>
                    <a:gd name="T5" fmla="*/ 4032 h 239"/>
                    <a:gd name="T6" fmla="*/ 256 w 82"/>
                    <a:gd name="T7" fmla="*/ 14528 h 239"/>
                    <a:gd name="T8" fmla="*/ 0 w 82"/>
                    <a:gd name="T9" fmla="*/ 15104 h 239"/>
                    <a:gd name="T10" fmla="*/ 320 w 82"/>
                    <a:gd name="T11" fmla="*/ 15040 h 239"/>
                    <a:gd name="T12" fmla="*/ 768 w 82"/>
                    <a:gd name="T13" fmla="*/ 14656 h 239"/>
                    <a:gd name="T14" fmla="*/ 768 w 82"/>
                    <a:gd name="T15" fmla="*/ 14464 h 239"/>
                    <a:gd name="T16" fmla="*/ 960 w 82"/>
                    <a:gd name="T17" fmla="*/ 14528 h 239"/>
                    <a:gd name="T18" fmla="*/ 5056 w 82"/>
                    <a:gd name="T19" fmla="*/ 11264 h 239"/>
                    <a:gd name="T20" fmla="*/ 5248 w 82"/>
                    <a:gd name="T21" fmla="*/ 11008 h 239"/>
                    <a:gd name="T22" fmla="*/ 5248 w 82"/>
                    <a:gd name="T23" fmla="*/ 4864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239"/>
                    <a:gd name="T38" fmla="*/ 82 w 82"/>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8" name="Freeform 59"/>
                <p:cNvSpPr>
                  <a:spLocks noChangeAspect="1"/>
                </p:cNvSpPr>
                <p:nvPr/>
              </p:nvSpPr>
              <p:spPr bwMode="auto">
                <a:xfrm>
                  <a:off x="5506" y="5440"/>
                  <a:ext cx="310" cy="148"/>
                </a:xfrm>
                <a:custGeom>
                  <a:avLst/>
                  <a:gdLst>
                    <a:gd name="T0" fmla="*/ 9920 w 155"/>
                    <a:gd name="T1" fmla="*/ 896 h 74"/>
                    <a:gd name="T2" fmla="*/ 4928 w 155"/>
                    <a:gd name="T3" fmla="*/ 4736 h 74"/>
                    <a:gd name="T4" fmla="*/ 256 w 155"/>
                    <a:gd name="T5" fmla="*/ 3776 h 74"/>
                    <a:gd name="T6" fmla="*/ 0 w 155"/>
                    <a:gd name="T7" fmla="*/ 3904 h 74"/>
                    <a:gd name="T8" fmla="*/ 128 w 155"/>
                    <a:gd name="T9" fmla="*/ 3648 h 74"/>
                    <a:gd name="T10" fmla="*/ 512 w 155"/>
                    <a:gd name="T11" fmla="*/ 3328 h 74"/>
                    <a:gd name="T12" fmla="*/ 704 w 155"/>
                    <a:gd name="T13" fmla="*/ 3392 h 74"/>
                    <a:gd name="T14" fmla="*/ 704 w 155"/>
                    <a:gd name="T15" fmla="*/ 3200 h 74"/>
                    <a:gd name="T16" fmla="*/ 4864 w 155"/>
                    <a:gd name="T17" fmla="*/ 64 h 74"/>
                    <a:gd name="T18" fmla="*/ 5056 w 155"/>
                    <a:gd name="T19" fmla="*/ 0 h 74"/>
                    <a:gd name="T20" fmla="*/ 9664 w 155"/>
                    <a:gd name="T21" fmla="*/ 704 h 74"/>
                    <a:gd name="T22" fmla="*/ 9920 w 155"/>
                    <a:gd name="T23" fmla="*/ 896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4"/>
                    <a:gd name="T38" fmla="*/ 155 w 15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9" name="Freeform 60"/>
                <p:cNvSpPr>
                  <a:spLocks noChangeAspect="1"/>
                </p:cNvSpPr>
                <p:nvPr/>
              </p:nvSpPr>
              <p:spPr bwMode="auto">
                <a:xfrm>
                  <a:off x="5658" y="5466"/>
                  <a:ext cx="160" cy="124"/>
                </a:xfrm>
                <a:custGeom>
                  <a:avLst/>
                  <a:gdLst>
                    <a:gd name="T0" fmla="*/ 5120 w 80"/>
                    <a:gd name="T1" fmla="*/ 128 h 62"/>
                    <a:gd name="T2" fmla="*/ 5056 w 80"/>
                    <a:gd name="T3" fmla="*/ 0 h 62"/>
                    <a:gd name="T4" fmla="*/ 0 w 80"/>
                    <a:gd name="T5" fmla="*/ 3904 h 62"/>
                    <a:gd name="T6" fmla="*/ 64 w 80"/>
                    <a:gd name="T7" fmla="*/ 3968 h 62"/>
                    <a:gd name="T8" fmla="*/ 5120 w 80"/>
                    <a:gd name="T9" fmla="*/ 128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0" name="Freeform 61"/>
                <p:cNvSpPr>
                  <a:spLocks noChangeAspect="1"/>
                </p:cNvSpPr>
                <p:nvPr/>
              </p:nvSpPr>
              <p:spPr bwMode="auto">
                <a:xfrm>
                  <a:off x="5506" y="5556"/>
                  <a:ext cx="158" cy="384"/>
                </a:xfrm>
                <a:custGeom>
                  <a:avLst/>
                  <a:gdLst>
                    <a:gd name="T0" fmla="*/ 5056 w 79"/>
                    <a:gd name="T1" fmla="*/ 1216 h 192"/>
                    <a:gd name="T2" fmla="*/ 4864 w 79"/>
                    <a:gd name="T3" fmla="*/ 896 h 192"/>
                    <a:gd name="T4" fmla="*/ 256 w 79"/>
                    <a:gd name="T5" fmla="*/ 64 h 192"/>
                    <a:gd name="T6" fmla="*/ 0 w 79"/>
                    <a:gd name="T7" fmla="*/ 192 h 192"/>
                    <a:gd name="T8" fmla="*/ 0 w 79"/>
                    <a:gd name="T9" fmla="*/ 1088 h 192"/>
                    <a:gd name="T10" fmla="*/ 192 w 79"/>
                    <a:gd name="T11" fmla="*/ 1088 h 192"/>
                    <a:gd name="T12" fmla="*/ 0 w 79"/>
                    <a:gd name="T13" fmla="*/ 1216 h 192"/>
                    <a:gd name="T14" fmla="*/ 0 w 79"/>
                    <a:gd name="T15" fmla="*/ 1664 h 192"/>
                    <a:gd name="T16" fmla="*/ 0 w 79"/>
                    <a:gd name="T17" fmla="*/ 10944 h 192"/>
                    <a:gd name="T18" fmla="*/ 256 w 79"/>
                    <a:gd name="T19" fmla="*/ 11328 h 192"/>
                    <a:gd name="T20" fmla="*/ 4672 w 79"/>
                    <a:gd name="T21" fmla="*/ 12224 h 192"/>
                    <a:gd name="T22" fmla="*/ 4992 w 79"/>
                    <a:gd name="T23" fmla="*/ 11968 h 192"/>
                    <a:gd name="T24" fmla="*/ 5056 w 79"/>
                    <a:gd name="T25" fmla="*/ 1216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92"/>
                    <a:gd name="T41" fmla="*/ 79 w 79"/>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1" name="Freeform 62"/>
                <p:cNvSpPr>
                  <a:spLocks noChangeAspect="1"/>
                </p:cNvSpPr>
                <p:nvPr/>
              </p:nvSpPr>
              <p:spPr bwMode="auto">
                <a:xfrm>
                  <a:off x="5558" y="5796"/>
                  <a:ext cx="122"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2" name="Freeform 63"/>
                <p:cNvSpPr>
                  <a:spLocks noChangeAspect="1"/>
                </p:cNvSpPr>
                <p:nvPr/>
              </p:nvSpPr>
              <p:spPr bwMode="auto">
                <a:xfrm>
                  <a:off x="5558" y="5796"/>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3" name="Freeform 64"/>
                <p:cNvSpPr>
                  <a:spLocks noChangeAspect="1"/>
                </p:cNvSpPr>
                <p:nvPr/>
              </p:nvSpPr>
              <p:spPr bwMode="auto">
                <a:xfrm>
                  <a:off x="5558" y="5810"/>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4" name="Freeform 65"/>
                <p:cNvSpPr>
                  <a:spLocks noChangeAspect="1"/>
                </p:cNvSpPr>
                <p:nvPr/>
              </p:nvSpPr>
              <p:spPr bwMode="auto">
                <a:xfrm>
                  <a:off x="5558" y="5810"/>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5" name="Freeform 66"/>
                <p:cNvSpPr>
                  <a:spLocks noChangeAspect="1"/>
                </p:cNvSpPr>
                <p:nvPr/>
              </p:nvSpPr>
              <p:spPr bwMode="auto">
                <a:xfrm>
                  <a:off x="5558" y="5822"/>
                  <a:ext cx="122" cy="28"/>
                </a:xfrm>
                <a:custGeom>
                  <a:avLst/>
                  <a:gdLst>
                    <a:gd name="T0" fmla="*/ 0 w 122"/>
                    <a:gd name="T1" fmla="*/ 0 h 28"/>
                    <a:gd name="T2" fmla="*/ 104 w 122"/>
                    <a:gd name="T3" fmla="*/ 24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4"/>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6" name="Freeform 67"/>
                <p:cNvSpPr>
                  <a:spLocks noChangeAspect="1"/>
                </p:cNvSpPr>
                <p:nvPr/>
              </p:nvSpPr>
              <p:spPr bwMode="auto">
                <a:xfrm>
                  <a:off x="5558" y="5822"/>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7" name="Freeform 68"/>
                <p:cNvSpPr>
                  <a:spLocks noChangeAspect="1"/>
                </p:cNvSpPr>
                <p:nvPr/>
              </p:nvSpPr>
              <p:spPr bwMode="auto">
                <a:xfrm>
                  <a:off x="5558" y="5836"/>
                  <a:ext cx="122" cy="28"/>
                </a:xfrm>
                <a:custGeom>
                  <a:avLst/>
                  <a:gdLst>
                    <a:gd name="T0" fmla="*/ 0 w 122"/>
                    <a:gd name="T1" fmla="*/ 0 h 28"/>
                    <a:gd name="T2" fmla="*/ 104 w 122"/>
                    <a:gd name="T3" fmla="*/ 22 h 28"/>
                    <a:gd name="T4" fmla="*/ 122 w 122"/>
                    <a:gd name="T5" fmla="*/ 12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8" name="Freeform 69"/>
                <p:cNvSpPr>
                  <a:spLocks noChangeAspect="1"/>
                </p:cNvSpPr>
                <p:nvPr/>
              </p:nvSpPr>
              <p:spPr bwMode="auto">
                <a:xfrm>
                  <a:off x="5558" y="5836"/>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9" name="Freeform 70"/>
                <p:cNvSpPr>
                  <a:spLocks noChangeAspect="1"/>
                </p:cNvSpPr>
                <p:nvPr/>
              </p:nvSpPr>
              <p:spPr bwMode="auto">
                <a:xfrm>
                  <a:off x="5558" y="5850"/>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4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4"/>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0" name="Freeform 71"/>
                <p:cNvSpPr>
                  <a:spLocks noChangeAspect="1"/>
                </p:cNvSpPr>
                <p:nvPr/>
              </p:nvSpPr>
              <p:spPr bwMode="auto">
                <a:xfrm>
                  <a:off x="5558" y="5848"/>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1" name="Freeform 72"/>
                <p:cNvSpPr>
                  <a:spLocks noChangeAspect="1"/>
                </p:cNvSpPr>
                <p:nvPr/>
              </p:nvSpPr>
              <p:spPr bwMode="auto">
                <a:xfrm>
                  <a:off x="5558" y="5862"/>
                  <a:ext cx="122" cy="28"/>
                </a:xfrm>
                <a:custGeom>
                  <a:avLst/>
                  <a:gdLst>
                    <a:gd name="T0" fmla="*/ 0 w 122"/>
                    <a:gd name="T1" fmla="*/ 0 h 28"/>
                    <a:gd name="T2" fmla="*/ 104 w 122"/>
                    <a:gd name="T3" fmla="*/ 22 h 28"/>
                    <a:gd name="T4" fmla="*/ 122 w 122"/>
                    <a:gd name="T5" fmla="*/ 12 h 28"/>
                    <a:gd name="T6" fmla="*/ 122 w 122"/>
                    <a:gd name="T7" fmla="*/ 18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2"/>
                      </a:lnTo>
                      <a:lnTo>
                        <a:pt x="122" y="18"/>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2" name="Freeform 73"/>
                <p:cNvSpPr>
                  <a:spLocks noChangeAspect="1"/>
                </p:cNvSpPr>
                <p:nvPr/>
              </p:nvSpPr>
              <p:spPr bwMode="auto">
                <a:xfrm>
                  <a:off x="5558" y="5862"/>
                  <a:ext cx="6" cy="6"/>
                </a:xfrm>
                <a:custGeom>
                  <a:avLst/>
                  <a:gdLst>
                    <a:gd name="T0" fmla="*/ 0 w 6"/>
                    <a:gd name="T1" fmla="*/ 6 h 6"/>
                    <a:gd name="T2" fmla="*/ 6 w 6"/>
                    <a:gd name="T3" fmla="*/ 2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2"/>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3" name="Freeform 74"/>
                <p:cNvSpPr>
                  <a:spLocks noChangeAspect="1"/>
                </p:cNvSpPr>
                <p:nvPr/>
              </p:nvSpPr>
              <p:spPr bwMode="auto">
                <a:xfrm>
                  <a:off x="5558" y="5876"/>
                  <a:ext cx="122" cy="28"/>
                </a:xfrm>
                <a:custGeom>
                  <a:avLst/>
                  <a:gdLst>
                    <a:gd name="T0" fmla="*/ 0 w 122"/>
                    <a:gd name="T1" fmla="*/ 0 h 28"/>
                    <a:gd name="T2" fmla="*/ 104 w 122"/>
                    <a:gd name="T3" fmla="*/ 22 h 28"/>
                    <a:gd name="T4" fmla="*/ 122 w 122"/>
                    <a:gd name="T5" fmla="*/ 10 h 28"/>
                    <a:gd name="T6" fmla="*/ 122 w 122"/>
                    <a:gd name="T7" fmla="*/ 16 h 28"/>
                    <a:gd name="T8" fmla="*/ 104 w 122"/>
                    <a:gd name="T9" fmla="*/ 28 h 28"/>
                    <a:gd name="T10" fmla="*/ 0 w 122"/>
                    <a:gd name="T11" fmla="*/ 6 h 28"/>
                    <a:gd name="T12" fmla="*/ 0 w 122"/>
                    <a:gd name="T13" fmla="*/ 0 h 28"/>
                    <a:gd name="T14" fmla="*/ 0 60000 65536"/>
                    <a:gd name="T15" fmla="*/ 0 60000 65536"/>
                    <a:gd name="T16" fmla="*/ 0 60000 65536"/>
                    <a:gd name="T17" fmla="*/ 0 60000 65536"/>
                    <a:gd name="T18" fmla="*/ 0 60000 65536"/>
                    <a:gd name="T19" fmla="*/ 0 60000 65536"/>
                    <a:gd name="T20" fmla="*/ 0 60000 65536"/>
                    <a:gd name="T21" fmla="*/ 0 w 122"/>
                    <a:gd name="T22" fmla="*/ 0 h 28"/>
                    <a:gd name="T23" fmla="*/ 122 w 1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8">
                      <a:moveTo>
                        <a:pt x="0" y="0"/>
                      </a:moveTo>
                      <a:lnTo>
                        <a:pt x="104" y="22"/>
                      </a:lnTo>
                      <a:lnTo>
                        <a:pt x="122" y="10"/>
                      </a:lnTo>
                      <a:lnTo>
                        <a:pt x="122" y="16"/>
                      </a:lnTo>
                      <a:lnTo>
                        <a:pt x="104" y="28"/>
                      </a:lnTo>
                      <a:lnTo>
                        <a:pt x="0" y="6"/>
                      </a:lnTo>
                      <a:lnTo>
                        <a:pt x="0" y="0"/>
                      </a:lnTo>
                      <a:close/>
                    </a:path>
                  </a:pathLst>
                </a:custGeom>
                <a:solidFill>
                  <a:srgbClr val="0B3C6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4" name="Freeform 75"/>
                <p:cNvSpPr>
                  <a:spLocks noChangeAspect="1"/>
                </p:cNvSpPr>
                <p:nvPr/>
              </p:nvSpPr>
              <p:spPr bwMode="auto">
                <a:xfrm>
                  <a:off x="5558" y="5876"/>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5" name="Freeform 76"/>
                <p:cNvSpPr>
                  <a:spLocks noChangeAspect="1"/>
                </p:cNvSpPr>
                <p:nvPr/>
              </p:nvSpPr>
              <p:spPr bwMode="auto">
                <a:xfrm>
                  <a:off x="5506" y="5590"/>
                  <a:ext cx="172" cy="34"/>
                </a:xfrm>
                <a:custGeom>
                  <a:avLst/>
                  <a:gdLst>
                    <a:gd name="T0" fmla="*/ 156 w 172"/>
                    <a:gd name="T1" fmla="*/ 30 h 34"/>
                    <a:gd name="T2" fmla="*/ 6 w 172"/>
                    <a:gd name="T3" fmla="*/ 0 h 34"/>
                    <a:gd name="T4" fmla="*/ 0 w 172"/>
                    <a:gd name="T5" fmla="*/ 4 h 34"/>
                    <a:gd name="T6" fmla="*/ 158 w 172"/>
                    <a:gd name="T7" fmla="*/ 34 h 34"/>
                    <a:gd name="T8" fmla="*/ 172 w 172"/>
                    <a:gd name="T9" fmla="*/ 24 h 34"/>
                    <a:gd name="T10" fmla="*/ 172 w 172"/>
                    <a:gd name="T11" fmla="*/ 20 h 34"/>
                    <a:gd name="T12" fmla="*/ 156 w 172"/>
                    <a:gd name="T13" fmla="*/ 30 h 34"/>
                    <a:gd name="T14" fmla="*/ 0 60000 65536"/>
                    <a:gd name="T15" fmla="*/ 0 60000 65536"/>
                    <a:gd name="T16" fmla="*/ 0 60000 65536"/>
                    <a:gd name="T17" fmla="*/ 0 60000 65536"/>
                    <a:gd name="T18" fmla="*/ 0 60000 65536"/>
                    <a:gd name="T19" fmla="*/ 0 60000 65536"/>
                    <a:gd name="T20" fmla="*/ 0 60000 65536"/>
                    <a:gd name="T21" fmla="*/ 0 w 172"/>
                    <a:gd name="T22" fmla="*/ 0 h 34"/>
                    <a:gd name="T23" fmla="*/ 172 w 17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34">
                      <a:moveTo>
                        <a:pt x="156" y="30"/>
                      </a:moveTo>
                      <a:lnTo>
                        <a:pt x="6" y="0"/>
                      </a:lnTo>
                      <a:lnTo>
                        <a:pt x="0" y="4"/>
                      </a:lnTo>
                      <a:lnTo>
                        <a:pt x="158" y="34"/>
                      </a:lnTo>
                      <a:lnTo>
                        <a:pt x="172" y="24"/>
                      </a:lnTo>
                      <a:lnTo>
                        <a:pt x="172" y="20"/>
                      </a:lnTo>
                      <a:lnTo>
                        <a:pt x="156" y="30"/>
                      </a:lnTo>
                      <a:close/>
                    </a:path>
                  </a:pathLst>
                </a:custGeom>
                <a:solidFill>
                  <a:srgbClr val="7588A2"/>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6" name="Freeform 77"/>
                <p:cNvSpPr>
                  <a:spLocks noChangeAspect="1"/>
                </p:cNvSpPr>
                <p:nvPr/>
              </p:nvSpPr>
              <p:spPr bwMode="auto">
                <a:xfrm>
                  <a:off x="5532" y="5610"/>
                  <a:ext cx="100" cy="30"/>
                </a:xfrm>
                <a:custGeom>
                  <a:avLst/>
                  <a:gdLst>
                    <a:gd name="T0" fmla="*/ 100 w 100"/>
                    <a:gd name="T1" fmla="*/ 18 h 30"/>
                    <a:gd name="T2" fmla="*/ 0 w 100"/>
                    <a:gd name="T3" fmla="*/ 0 h 30"/>
                    <a:gd name="T4" fmla="*/ 0 w 100"/>
                    <a:gd name="T5" fmla="*/ 10 h 30"/>
                    <a:gd name="T6" fmla="*/ 100 w 100"/>
                    <a:gd name="T7" fmla="*/ 30 h 30"/>
                    <a:gd name="T8" fmla="*/ 100 w 100"/>
                    <a:gd name="T9" fmla="*/ 18 h 30"/>
                    <a:gd name="T10" fmla="*/ 0 60000 65536"/>
                    <a:gd name="T11" fmla="*/ 0 60000 65536"/>
                    <a:gd name="T12" fmla="*/ 0 60000 65536"/>
                    <a:gd name="T13" fmla="*/ 0 60000 65536"/>
                    <a:gd name="T14" fmla="*/ 0 60000 65536"/>
                    <a:gd name="T15" fmla="*/ 0 w 100"/>
                    <a:gd name="T16" fmla="*/ 0 h 30"/>
                    <a:gd name="T17" fmla="*/ 100 w 100"/>
                    <a:gd name="T18" fmla="*/ 30 h 30"/>
                  </a:gdLst>
                  <a:ahLst/>
                  <a:cxnLst>
                    <a:cxn ang="T10">
                      <a:pos x="T0" y="T1"/>
                    </a:cxn>
                    <a:cxn ang="T11">
                      <a:pos x="T2" y="T3"/>
                    </a:cxn>
                    <a:cxn ang="T12">
                      <a:pos x="T4" y="T5"/>
                    </a:cxn>
                    <a:cxn ang="T13">
                      <a:pos x="T6" y="T7"/>
                    </a:cxn>
                    <a:cxn ang="T14">
                      <a:pos x="T8" y="T9"/>
                    </a:cxn>
                  </a:cxnLst>
                  <a:rect l="T15" t="T16" r="T17" b="T18"/>
                  <a:pathLst>
                    <a:path w="100" h="30">
                      <a:moveTo>
                        <a:pt x="100" y="18"/>
                      </a:moveTo>
                      <a:lnTo>
                        <a:pt x="0" y="0"/>
                      </a:lnTo>
                      <a:lnTo>
                        <a:pt x="0" y="10"/>
                      </a:lnTo>
                      <a:lnTo>
                        <a:pt x="100" y="30"/>
                      </a:lnTo>
                      <a:lnTo>
                        <a:pt x="100" y="18"/>
                      </a:lnTo>
                      <a:close/>
                    </a:path>
                  </a:pathLst>
                </a:custGeom>
                <a:solidFill>
                  <a:srgbClr val="456488"/>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7" name="Freeform 78"/>
                <p:cNvSpPr>
                  <a:spLocks noChangeAspect="1"/>
                </p:cNvSpPr>
                <p:nvPr/>
              </p:nvSpPr>
              <p:spPr bwMode="auto">
                <a:xfrm>
                  <a:off x="5532" y="5610"/>
                  <a:ext cx="10" cy="10"/>
                </a:xfrm>
                <a:custGeom>
                  <a:avLst/>
                  <a:gdLst>
                    <a:gd name="T0" fmla="*/ 0 w 10"/>
                    <a:gd name="T1" fmla="*/ 10 h 10"/>
                    <a:gd name="T2" fmla="*/ 10 w 10"/>
                    <a:gd name="T3" fmla="*/ 2 h 10"/>
                    <a:gd name="T4" fmla="*/ 0 w 10"/>
                    <a:gd name="T5" fmla="*/ 0 h 10"/>
                    <a:gd name="T6" fmla="*/ 0 w 10"/>
                    <a:gd name="T7" fmla="*/ 1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10"/>
                      </a:moveTo>
                      <a:lnTo>
                        <a:pt x="10" y="2"/>
                      </a:lnTo>
                      <a:lnTo>
                        <a:pt x="0" y="0"/>
                      </a:lnTo>
                      <a:lnTo>
                        <a:pt x="0" y="10"/>
                      </a:lnTo>
                      <a:close/>
                    </a:path>
                  </a:pathLst>
                </a:custGeom>
                <a:solidFill>
                  <a:srgbClr val="5D7695"/>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8" name="Freeform 79"/>
                <p:cNvSpPr>
                  <a:spLocks noChangeAspect="1"/>
                </p:cNvSpPr>
                <p:nvPr/>
              </p:nvSpPr>
              <p:spPr bwMode="auto">
                <a:xfrm>
                  <a:off x="5528" y="5540"/>
                  <a:ext cx="156" cy="378"/>
                </a:xfrm>
                <a:custGeom>
                  <a:avLst/>
                  <a:gdLst>
                    <a:gd name="T0" fmla="*/ 0 w 78"/>
                    <a:gd name="T1" fmla="*/ 0 h 189"/>
                    <a:gd name="T2" fmla="*/ 4800 w 78"/>
                    <a:gd name="T3" fmla="*/ 960 h 189"/>
                    <a:gd name="T4" fmla="*/ 4928 w 78"/>
                    <a:gd name="T5" fmla="*/ 1152 h 189"/>
                    <a:gd name="T6" fmla="*/ 4992 w 78"/>
                    <a:gd name="T7" fmla="*/ 12096 h 189"/>
                    <a:gd name="T8" fmla="*/ 4800 w 78"/>
                    <a:gd name="T9" fmla="*/ 12096 h 189"/>
                    <a:gd name="T10" fmla="*/ 4800 w 78"/>
                    <a:gd name="T11" fmla="*/ 1216 h 189"/>
                    <a:gd name="T12" fmla="*/ 4672 w 78"/>
                    <a:gd name="T13" fmla="*/ 1088 h 189"/>
                    <a:gd name="T14" fmla="*/ 0 w 78"/>
                    <a:gd name="T15" fmla="*/ 192 h 189"/>
                    <a:gd name="T16" fmla="*/ 0 w 78"/>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89"/>
                    <a:gd name="T29" fmla="*/ 78 w 7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9525">
                  <a:noFill/>
                  <a:round/>
                  <a:headEnd/>
                  <a:tailEnd/>
                </a:ln>
              </p:spPr>
              <p:txBody>
                <a:bodyPr wrap="non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65" name="Rectangle 40"/>
              <p:cNvSpPr>
                <a:spLocks noChangeArrowheads="1"/>
              </p:cNvSpPr>
              <p:nvPr/>
            </p:nvSpPr>
            <p:spPr bwMode="auto">
              <a:xfrm>
                <a:off x="9542522" y="4198642"/>
                <a:ext cx="456779" cy="233940"/>
              </a:xfrm>
              <a:prstGeom prst="rect">
                <a:avLst/>
              </a:prstGeom>
              <a:solidFill>
                <a:srgbClr val="00B0F0"/>
              </a:solidFill>
              <a:ln w="9525">
                <a:solidFill>
                  <a:schemeClr val="tx1"/>
                </a:solidFill>
                <a:miter lim="800000"/>
                <a:headEnd/>
                <a:tailEnd/>
              </a:ln>
              <a:effectLst/>
            </p:spPr>
            <p:txBody>
              <a:bodyPr wrap="none" anchor="ctr">
                <a:noAutofit/>
              </a:bodyPr>
              <a:lstStyle/>
              <a:p>
                <a:pPr algn="ctr" fontAlgn="ctr"/>
                <a:r>
                  <a:rPr lang="en-US" sz="1200" b="1" smtClean="0">
                    <a:solidFill>
                      <a:schemeClr val="bg1"/>
                    </a:solidFill>
                    <a:latin typeface="Huawei Sans" panose="020C0503030203020204" pitchFamily="34" charset="0"/>
                  </a:rPr>
                  <a:t>MA</a:t>
                </a:r>
                <a:endParaRPr lang="en-US" sz="1200" b="1">
                  <a:solidFill>
                    <a:schemeClr val="bg1"/>
                  </a:solidFill>
                  <a:latin typeface="Huawei Sans" panose="020C0503030203020204" pitchFamily="34" charset="0"/>
                </a:endParaRPr>
              </a:p>
            </p:txBody>
          </p:sp>
          <p:sp>
            <p:nvSpPr>
              <p:cNvPr id="566" name="Rectangle 22"/>
              <p:cNvSpPr>
                <a:spLocks noChangeArrowheads="1"/>
              </p:cNvSpPr>
              <p:nvPr/>
            </p:nvSpPr>
            <p:spPr bwMode="auto">
              <a:xfrm>
                <a:off x="9542515" y="3941150"/>
                <a:ext cx="456779" cy="233940"/>
              </a:xfrm>
              <a:prstGeom prst="rect">
                <a:avLst/>
              </a:prstGeom>
              <a:solidFill>
                <a:srgbClr val="0099CC"/>
              </a:solidFill>
              <a:ln w="9525">
                <a:solidFill>
                  <a:schemeClr val="tx1"/>
                </a:solidFill>
                <a:miter lim="800000"/>
                <a:headEnd/>
                <a:tailEnd/>
              </a:ln>
              <a:effectLst/>
            </p:spPr>
            <p:txBody>
              <a:bodyPr wrap="none" anchor="ctr">
                <a:noAutofit/>
              </a:bodyPr>
              <a:lstStyle/>
              <a:p>
                <a:pPr algn="ctr" fontAlgn="ctr"/>
                <a:r>
                  <a:rPr lang="en-US" sz="1200" b="1" smtClean="0">
                    <a:solidFill>
                      <a:schemeClr val="bg1"/>
                    </a:solidFill>
                    <a:latin typeface="Huawei Sans" panose="020C0503030203020204" pitchFamily="34" charset="0"/>
                  </a:rPr>
                  <a:t>CS</a:t>
                </a:r>
                <a:endParaRPr lang="en-US" sz="1200" b="1">
                  <a:solidFill>
                    <a:schemeClr val="bg1"/>
                  </a:solidFill>
                  <a:latin typeface="Huawei Sans" panose="020C0503030203020204" pitchFamily="34" charset="0"/>
                </a:endParaRPr>
              </a:p>
            </p:txBody>
          </p:sp>
        </p:grpSp>
        <p:cxnSp>
          <p:nvCxnSpPr>
            <p:cNvPr id="558" name="直接连接符 557"/>
            <p:cNvCxnSpPr/>
            <p:nvPr/>
          </p:nvCxnSpPr>
          <p:spPr>
            <a:xfrm rot="5400000">
              <a:off x="5518150" y="1689100"/>
              <a:ext cx="325438" cy="1588"/>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559" name="Text Box 3"/>
            <p:cNvSpPr txBox="1">
              <a:spLocks noChangeArrowheads="1"/>
            </p:cNvSpPr>
            <p:nvPr/>
          </p:nvSpPr>
          <p:spPr bwMode="auto">
            <a:xfrm>
              <a:off x="5201152" y="2419982"/>
              <a:ext cx="864626" cy="401919"/>
            </a:xfrm>
            <a:prstGeom prst="rect">
              <a:avLst/>
            </a:prstGeom>
            <a:noFill/>
            <a:ln w="9525" algn="ctr">
              <a:noFill/>
              <a:miter lim="800000"/>
              <a:headEnd/>
              <a:tailEnd/>
            </a:ln>
          </p:spPr>
          <p:txBody>
            <a:bodyPr wrap="square">
              <a:noAutofit/>
            </a:bodyPr>
            <a:lstStyle/>
            <a:p>
              <a:pPr algn="ctr" defTabSz="601106" fontAlgn="ctr"/>
              <a:r>
                <a:rPr lang="en-US" sz="1200" b="1" smtClean="0">
                  <a:latin typeface="Huawei Sans" panose="020C0503030203020204" pitchFamily="34" charset="0"/>
                </a:rPr>
                <a:t>Backup &amp; Archive Server</a:t>
              </a:r>
              <a:endParaRPr lang="en-US" sz="1200" b="1">
                <a:latin typeface="Huawei Sans" panose="020C0503030203020204" pitchFamily="34" charset="0"/>
              </a:endParaRPr>
            </a:p>
          </p:txBody>
        </p:sp>
        <p:pic>
          <p:nvPicPr>
            <p:cNvPr id="560" name="Picture 25" descr="E:\1华赛设计夹\2010-12\朱冬晴\华赛新图标(存储) AI文件\完成\png\存储图标-6\24.png"/>
            <p:cNvPicPr>
              <a:picLocks noChangeAspect="1" noChangeArrowheads="1"/>
            </p:cNvPicPr>
            <p:nvPr/>
          </p:nvPicPr>
          <p:blipFill>
            <a:blip r:embed="rId4" cstate="print"/>
            <a:srcRect/>
            <a:stretch>
              <a:fillRect/>
            </a:stretch>
          </p:blipFill>
          <p:spPr bwMode="auto">
            <a:xfrm>
              <a:off x="6189663" y="2762250"/>
              <a:ext cx="376827" cy="438150"/>
            </a:xfrm>
            <a:prstGeom prst="rect">
              <a:avLst/>
            </a:prstGeom>
            <a:noFill/>
            <a:ln w="9525">
              <a:noFill/>
              <a:miter lim="800000"/>
              <a:headEnd/>
              <a:tailEnd/>
            </a:ln>
            <a:effectLst>
              <a:outerShdw blurRad="76200" dir="18900000" sy="23000" kx="-1200000" algn="bl" rotWithShape="0">
                <a:prstClr val="black">
                  <a:alpha val="20000"/>
                </a:prstClr>
              </a:outerShdw>
            </a:effectLst>
          </p:spPr>
        </p:pic>
        <p:cxnSp>
          <p:nvCxnSpPr>
            <p:cNvPr id="561" name="直接连接符 560"/>
            <p:cNvCxnSpPr>
              <a:stCxn id="554" idx="2"/>
              <a:endCxn id="560" idx="0"/>
            </p:cNvCxnSpPr>
            <p:nvPr/>
          </p:nvCxnSpPr>
          <p:spPr>
            <a:xfrm>
              <a:off x="6372226" y="2324100"/>
              <a:ext cx="5851" cy="43815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562" name="TextBox 40"/>
            <p:cNvSpPr txBox="1">
              <a:spLocks noChangeArrowheads="1"/>
            </p:cNvSpPr>
            <p:nvPr/>
          </p:nvSpPr>
          <p:spPr bwMode="auto">
            <a:xfrm>
              <a:off x="6303879" y="2975565"/>
              <a:ext cx="831850" cy="258376"/>
            </a:xfrm>
            <a:prstGeom prst="rect">
              <a:avLst/>
            </a:prstGeom>
            <a:noFill/>
            <a:ln w="9525">
              <a:noFill/>
              <a:miter lim="800000"/>
              <a:headEnd/>
              <a:tailEnd/>
            </a:ln>
          </p:spPr>
          <p:txBody>
            <a:bodyPr wrap="none">
              <a:noAutofit/>
            </a:bodyPr>
            <a:lstStyle/>
            <a:p>
              <a:pPr algn="ctr" fontAlgn="ctr">
                <a:defRPr/>
              </a:pPr>
              <a:r>
                <a:rPr lang="en-US" sz="1200" b="1" smtClean="0">
                  <a:latin typeface="Huawei Sans" panose="020C0503030203020204" pitchFamily="34" charset="0"/>
                </a:rPr>
                <a:t>PTL</a:t>
              </a: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3" name="TextBox 562"/>
            <p:cNvSpPr txBox="1"/>
            <p:nvPr/>
          </p:nvSpPr>
          <p:spPr>
            <a:xfrm>
              <a:off x="5614988" y="3327398"/>
              <a:ext cx="844285" cy="237840"/>
            </a:xfrm>
            <a:prstGeom prst="rect">
              <a:avLst/>
            </a:prstGeom>
            <a:noFill/>
          </p:spPr>
          <p:txBody>
            <a:bodyPr wrap="none" lIns="75090" tIns="37544" rIns="75090" bIns="37544">
              <a:noAutofit/>
            </a:bodyPr>
            <a:lstStyle/>
            <a:p>
              <a:pPr defTabSz="750893" fontAlgn="ctr">
                <a:defRPr/>
              </a:pPr>
              <a:r>
                <a:rPr lang="en-US" sz="1200" b="1" smtClean="0">
                  <a:solidFill>
                    <a:sysClr val="windowText" lastClr="000000"/>
                  </a:solidFill>
                  <a:latin typeface="Huawei Sans" panose="020C0503030203020204" pitchFamily="34" charset="0"/>
                </a:rPr>
                <a:t>Backup Center</a:t>
              </a:r>
              <a:endParaRPr lang="en-US" altLang="zh-CN" sz="1200" b="1"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32" name="组合 1031"/>
          <p:cNvGrpSpPr/>
          <p:nvPr/>
        </p:nvGrpSpPr>
        <p:grpSpPr>
          <a:xfrm>
            <a:off x="6205316" y="3619096"/>
            <a:ext cx="4887075" cy="1742058"/>
            <a:chOff x="5461000" y="2146300"/>
            <a:chExt cx="5334000" cy="3251200"/>
          </a:xfrm>
        </p:grpSpPr>
        <p:sp>
          <p:nvSpPr>
            <p:cNvPr id="1033" name="圆角矩形 1032"/>
            <p:cNvSpPr/>
            <p:nvPr/>
          </p:nvSpPr>
          <p:spPr bwMode="auto">
            <a:xfrm>
              <a:off x="9144003" y="2159000"/>
              <a:ext cx="1650997" cy="3238500"/>
            </a:xfrm>
            <a:prstGeom prst="roundRect">
              <a:avLst>
                <a:gd name="adj" fmla="val 9284"/>
              </a:avLst>
            </a:prstGeom>
            <a:solidFill>
              <a:schemeClr val="bg1">
                <a:lumMod val="95000"/>
              </a:schemeClr>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2" tIns="34281" rIns="68562" bIns="34281"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4" name="圆角矩形 1033"/>
            <p:cNvSpPr/>
            <p:nvPr/>
          </p:nvSpPr>
          <p:spPr bwMode="auto">
            <a:xfrm>
              <a:off x="5461000" y="2146300"/>
              <a:ext cx="1731370" cy="3200400"/>
            </a:xfrm>
            <a:prstGeom prst="roundRect">
              <a:avLst>
                <a:gd name="adj" fmla="val 9284"/>
              </a:avLst>
            </a:prstGeom>
            <a:solidFill>
              <a:schemeClr val="bg1">
                <a:lumMod val="95000"/>
              </a:schemeClr>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5" name="流程图: 磁盘 1034"/>
            <p:cNvSpPr/>
            <p:nvPr/>
          </p:nvSpPr>
          <p:spPr bwMode="auto">
            <a:xfrm>
              <a:off x="5765800" y="2814081"/>
              <a:ext cx="4749800" cy="703820"/>
            </a:xfrm>
            <a:prstGeom prst="flowChartMagneticDisk">
              <a:avLst/>
            </a:prstGeom>
            <a:solidFill>
              <a:srgbClr val="B4DBF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6" name="流程图: 磁盘 1035"/>
            <p:cNvSpPr/>
            <p:nvPr/>
          </p:nvSpPr>
          <p:spPr bwMode="auto">
            <a:xfrm>
              <a:off x="5718408" y="4687867"/>
              <a:ext cx="4858603" cy="544533"/>
            </a:xfrm>
            <a:prstGeom prst="flowChartMagneticDisk">
              <a:avLst/>
            </a:prstGeom>
            <a:solidFill>
              <a:srgbClr val="B4DBF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7" name="流程图: 磁盘 1036"/>
            <p:cNvSpPr/>
            <p:nvPr/>
          </p:nvSpPr>
          <p:spPr bwMode="auto">
            <a:xfrm>
              <a:off x="5718408" y="3753793"/>
              <a:ext cx="4858603" cy="587686"/>
            </a:xfrm>
            <a:prstGeom prst="flowChartMagneticDisk">
              <a:avLst/>
            </a:prstGeom>
            <a:solidFill>
              <a:srgbClr val="B4DBFE"/>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038" name="Picture 2357" descr="图片223"/>
            <p:cNvPicPr>
              <a:picLocks noChangeAspect="1" noChangeArrowheads="1"/>
            </p:cNvPicPr>
            <p:nvPr/>
          </p:nvPicPr>
          <p:blipFill>
            <a:blip r:embed="rId5" cstate="print"/>
            <a:srcRect/>
            <a:stretch>
              <a:fillRect/>
            </a:stretch>
          </p:blipFill>
          <p:spPr bwMode="auto">
            <a:xfrm>
              <a:off x="5975067" y="4787899"/>
              <a:ext cx="627541" cy="378429"/>
            </a:xfrm>
            <a:prstGeom prst="rect">
              <a:avLst/>
            </a:prstGeom>
            <a:noFill/>
          </p:spPr>
        </p:pic>
        <p:grpSp>
          <p:nvGrpSpPr>
            <p:cNvPr id="1039" name="组合 20"/>
            <p:cNvGrpSpPr/>
            <p:nvPr/>
          </p:nvGrpSpPr>
          <p:grpSpPr>
            <a:xfrm>
              <a:off x="5936510" y="2583381"/>
              <a:ext cx="661714" cy="820220"/>
              <a:chOff x="901605" y="745054"/>
              <a:chExt cx="862083" cy="1891188"/>
            </a:xfrm>
          </p:grpSpPr>
          <p:pic>
            <p:nvPicPr>
              <p:cNvPr id="1072" name="Picture 455" descr="图片146"/>
              <p:cNvPicPr>
                <a:picLocks noChangeAspect="1" noChangeArrowheads="1"/>
              </p:cNvPicPr>
              <p:nvPr/>
            </p:nvPicPr>
            <p:blipFill>
              <a:blip r:embed="rId6" cstate="print"/>
              <a:srcRect/>
              <a:stretch>
                <a:fillRect/>
              </a:stretch>
            </p:blipFill>
            <p:spPr bwMode="auto">
              <a:xfrm>
                <a:off x="1053456" y="1721842"/>
                <a:ext cx="566737" cy="914400"/>
              </a:xfrm>
              <a:prstGeom prst="rect">
                <a:avLst/>
              </a:prstGeom>
              <a:noFill/>
            </p:spPr>
          </p:pic>
          <p:grpSp>
            <p:nvGrpSpPr>
              <p:cNvPr id="1073" name="Group 39"/>
              <p:cNvGrpSpPr>
                <a:grpSpLocks/>
              </p:cNvGrpSpPr>
              <p:nvPr/>
            </p:nvGrpSpPr>
            <p:grpSpPr bwMode="auto">
              <a:xfrm>
                <a:off x="901605" y="745054"/>
                <a:ext cx="557283" cy="794970"/>
                <a:chOff x="2070100" y="1806575"/>
                <a:chExt cx="742950" cy="536575"/>
              </a:xfrm>
            </p:grpSpPr>
            <p:sp>
              <p:nvSpPr>
                <p:cNvPr id="1084"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noAutofit/>
                </a:bodyPr>
                <a:lstStyle/>
                <a:p>
                  <a:pPr defTabSz="751231"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85" name="Group 88"/>
                <p:cNvGrpSpPr>
                  <a:grpSpLocks/>
                </p:cNvGrpSpPr>
                <p:nvPr/>
              </p:nvGrpSpPr>
              <p:grpSpPr bwMode="auto">
                <a:xfrm>
                  <a:off x="2113846" y="1858835"/>
                  <a:ext cx="655458" cy="432054"/>
                  <a:chOff x="2105432" y="1843086"/>
                  <a:chExt cx="655458" cy="432054"/>
                </a:xfrm>
              </p:grpSpPr>
              <p:sp>
                <p:nvSpPr>
                  <p:cNvPr id="1086"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7"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074" name="Group 39"/>
              <p:cNvGrpSpPr>
                <a:grpSpLocks/>
              </p:cNvGrpSpPr>
              <p:nvPr/>
            </p:nvGrpSpPr>
            <p:grpSpPr bwMode="auto">
              <a:xfrm>
                <a:off x="1054005" y="897454"/>
                <a:ext cx="557283" cy="794970"/>
                <a:chOff x="2070100" y="1806575"/>
                <a:chExt cx="742950" cy="536575"/>
              </a:xfrm>
            </p:grpSpPr>
            <p:sp>
              <p:nvSpPr>
                <p:cNvPr id="1080"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noAutofit/>
                </a:bodyPr>
                <a:lstStyle/>
                <a:p>
                  <a:pPr defTabSz="751231"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81" name="Group 88"/>
                <p:cNvGrpSpPr>
                  <a:grpSpLocks/>
                </p:cNvGrpSpPr>
                <p:nvPr/>
              </p:nvGrpSpPr>
              <p:grpSpPr bwMode="auto">
                <a:xfrm>
                  <a:off x="2113846" y="1858835"/>
                  <a:ext cx="655458" cy="432054"/>
                  <a:chOff x="2105432" y="1843086"/>
                  <a:chExt cx="655458" cy="432054"/>
                </a:xfrm>
              </p:grpSpPr>
              <p:sp>
                <p:nvSpPr>
                  <p:cNvPr id="1082"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3"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075" name="Group 39"/>
              <p:cNvGrpSpPr>
                <a:grpSpLocks/>
              </p:cNvGrpSpPr>
              <p:nvPr/>
            </p:nvGrpSpPr>
            <p:grpSpPr bwMode="auto">
              <a:xfrm>
                <a:off x="1206405" y="1049854"/>
                <a:ext cx="557283" cy="794970"/>
                <a:chOff x="2070100" y="1806575"/>
                <a:chExt cx="742950" cy="536575"/>
              </a:xfrm>
            </p:grpSpPr>
            <p:sp>
              <p:nvSpPr>
                <p:cNvPr id="1076"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noAutofit/>
                </a:bodyPr>
                <a:lstStyle/>
                <a:p>
                  <a:pPr defTabSz="751231"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77" name="Group 88"/>
                <p:cNvGrpSpPr>
                  <a:grpSpLocks/>
                </p:cNvGrpSpPr>
                <p:nvPr/>
              </p:nvGrpSpPr>
              <p:grpSpPr bwMode="auto">
                <a:xfrm>
                  <a:off x="2113846" y="1858835"/>
                  <a:ext cx="655458" cy="432054"/>
                  <a:chOff x="2105432" y="1843086"/>
                  <a:chExt cx="655458" cy="432054"/>
                </a:xfrm>
              </p:grpSpPr>
              <p:sp>
                <p:nvSpPr>
                  <p:cNvPr id="1078"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9"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1040" name="直接连接符 1039"/>
            <p:cNvCxnSpPr/>
            <p:nvPr/>
          </p:nvCxnSpPr>
          <p:spPr>
            <a:xfrm>
              <a:off x="6294506" y="3374910"/>
              <a:ext cx="3" cy="854909"/>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1" name="直接连接符 1040"/>
            <p:cNvCxnSpPr>
              <a:endCxn id="1038" idx="0"/>
            </p:cNvCxnSpPr>
            <p:nvPr/>
          </p:nvCxnSpPr>
          <p:spPr>
            <a:xfrm flipH="1">
              <a:off x="6288839" y="4133220"/>
              <a:ext cx="5668" cy="654681"/>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pic>
          <p:nvPicPr>
            <p:cNvPr id="1042" name="Picture 16" descr="图片25"/>
            <p:cNvPicPr>
              <a:picLocks noChangeAspect="1" noChangeArrowheads="1"/>
            </p:cNvPicPr>
            <p:nvPr/>
          </p:nvPicPr>
          <p:blipFill>
            <a:blip r:embed="rId7" cstate="print"/>
            <a:srcRect/>
            <a:stretch>
              <a:fillRect/>
            </a:stretch>
          </p:blipFill>
          <p:spPr bwMode="auto">
            <a:xfrm>
              <a:off x="5945216" y="3818583"/>
              <a:ext cx="739646" cy="392715"/>
            </a:xfrm>
            <a:prstGeom prst="rect">
              <a:avLst/>
            </a:prstGeom>
            <a:noFill/>
          </p:spPr>
        </p:pic>
        <p:pic>
          <p:nvPicPr>
            <p:cNvPr id="1043" name="Picture 2357" descr="图片223"/>
            <p:cNvPicPr>
              <a:picLocks noChangeAspect="1" noChangeArrowheads="1"/>
            </p:cNvPicPr>
            <p:nvPr/>
          </p:nvPicPr>
          <p:blipFill>
            <a:blip r:embed="rId5" cstate="print"/>
            <a:srcRect/>
            <a:stretch>
              <a:fillRect/>
            </a:stretch>
          </p:blipFill>
          <p:spPr bwMode="auto">
            <a:xfrm>
              <a:off x="9636786" y="4787900"/>
              <a:ext cx="627541" cy="457838"/>
            </a:xfrm>
            <a:prstGeom prst="rect">
              <a:avLst/>
            </a:prstGeom>
            <a:noFill/>
          </p:spPr>
        </p:pic>
        <p:grpSp>
          <p:nvGrpSpPr>
            <p:cNvPr id="1044" name="组合 20"/>
            <p:cNvGrpSpPr/>
            <p:nvPr/>
          </p:nvGrpSpPr>
          <p:grpSpPr>
            <a:xfrm>
              <a:off x="9623629" y="2573889"/>
              <a:ext cx="661714" cy="842411"/>
              <a:chOff x="901605" y="745054"/>
              <a:chExt cx="862083" cy="1891188"/>
            </a:xfrm>
          </p:grpSpPr>
          <p:pic>
            <p:nvPicPr>
              <p:cNvPr id="1056" name="Picture 455" descr="图片146"/>
              <p:cNvPicPr>
                <a:picLocks noChangeAspect="1" noChangeArrowheads="1"/>
              </p:cNvPicPr>
              <p:nvPr/>
            </p:nvPicPr>
            <p:blipFill>
              <a:blip r:embed="rId6" cstate="print"/>
              <a:srcRect/>
              <a:stretch>
                <a:fillRect/>
              </a:stretch>
            </p:blipFill>
            <p:spPr bwMode="auto">
              <a:xfrm>
                <a:off x="1053456" y="1721842"/>
                <a:ext cx="566737" cy="914400"/>
              </a:xfrm>
              <a:prstGeom prst="rect">
                <a:avLst/>
              </a:prstGeom>
              <a:noFill/>
            </p:spPr>
          </p:pic>
          <p:grpSp>
            <p:nvGrpSpPr>
              <p:cNvPr id="1057" name="Group 39"/>
              <p:cNvGrpSpPr>
                <a:grpSpLocks/>
              </p:cNvGrpSpPr>
              <p:nvPr/>
            </p:nvGrpSpPr>
            <p:grpSpPr bwMode="auto">
              <a:xfrm>
                <a:off x="901605" y="745054"/>
                <a:ext cx="557283" cy="794970"/>
                <a:chOff x="2070100" y="1806575"/>
                <a:chExt cx="742950" cy="536575"/>
              </a:xfrm>
            </p:grpSpPr>
            <p:sp>
              <p:nvSpPr>
                <p:cNvPr id="1068"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noAutofit/>
                </a:bodyPr>
                <a:lstStyle/>
                <a:p>
                  <a:pPr defTabSz="751231"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69" name="Group 88"/>
                <p:cNvGrpSpPr>
                  <a:grpSpLocks/>
                </p:cNvGrpSpPr>
                <p:nvPr/>
              </p:nvGrpSpPr>
              <p:grpSpPr bwMode="auto">
                <a:xfrm>
                  <a:off x="2113846" y="1858835"/>
                  <a:ext cx="655458" cy="432054"/>
                  <a:chOff x="2105432" y="1843086"/>
                  <a:chExt cx="655458" cy="432054"/>
                </a:xfrm>
              </p:grpSpPr>
              <p:sp>
                <p:nvSpPr>
                  <p:cNvPr id="1070"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1"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058" name="Group 39"/>
              <p:cNvGrpSpPr>
                <a:grpSpLocks/>
              </p:cNvGrpSpPr>
              <p:nvPr/>
            </p:nvGrpSpPr>
            <p:grpSpPr bwMode="auto">
              <a:xfrm>
                <a:off x="1054005" y="897454"/>
                <a:ext cx="557283" cy="794970"/>
                <a:chOff x="2070100" y="1806575"/>
                <a:chExt cx="742950" cy="536575"/>
              </a:xfrm>
            </p:grpSpPr>
            <p:sp>
              <p:nvSpPr>
                <p:cNvPr id="1064"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noAutofit/>
                </a:bodyPr>
                <a:lstStyle/>
                <a:p>
                  <a:pPr defTabSz="751231"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65" name="Group 88"/>
                <p:cNvGrpSpPr>
                  <a:grpSpLocks/>
                </p:cNvGrpSpPr>
                <p:nvPr/>
              </p:nvGrpSpPr>
              <p:grpSpPr bwMode="auto">
                <a:xfrm>
                  <a:off x="2113846" y="1858835"/>
                  <a:ext cx="655458" cy="432054"/>
                  <a:chOff x="2105432" y="1843086"/>
                  <a:chExt cx="655458" cy="432054"/>
                </a:xfrm>
              </p:grpSpPr>
              <p:sp>
                <p:nvSpPr>
                  <p:cNvPr id="1066"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7"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059" name="Group 39"/>
              <p:cNvGrpSpPr>
                <a:grpSpLocks/>
              </p:cNvGrpSpPr>
              <p:nvPr/>
            </p:nvGrpSpPr>
            <p:grpSpPr bwMode="auto">
              <a:xfrm>
                <a:off x="1206405" y="1049854"/>
                <a:ext cx="557283" cy="794970"/>
                <a:chOff x="2070100" y="1806575"/>
                <a:chExt cx="742950" cy="536575"/>
              </a:xfrm>
            </p:grpSpPr>
            <p:sp>
              <p:nvSpPr>
                <p:cNvPr id="1060"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none">
                  <a:noAutofit/>
                </a:bodyPr>
                <a:lstStyle/>
                <a:p>
                  <a:pPr defTabSz="751231"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61" name="Group 88"/>
                <p:cNvGrpSpPr>
                  <a:grpSpLocks/>
                </p:cNvGrpSpPr>
                <p:nvPr/>
              </p:nvGrpSpPr>
              <p:grpSpPr bwMode="auto">
                <a:xfrm>
                  <a:off x="2113846" y="1858835"/>
                  <a:ext cx="655458" cy="432054"/>
                  <a:chOff x="2105432" y="1843086"/>
                  <a:chExt cx="655458" cy="432054"/>
                </a:xfrm>
              </p:grpSpPr>
              <p:sp>
                <p:nvSpPr>
                  <p:cNvPr id="1062"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3"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none" anchor="ctr">
                    <a:noAutofit/>
                  </a:bodyPr>
                  <a:lstStyle/>
                  <a:p>
                    <a:pPr algn="ctr" defTabSz="751231"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1045" name="直接连接符 1044"/>
            <p:cNvCxnSpPr>
              <a:stCxn id="1056" idx="2"/>
            </p:cNvCxnSpPr>
            <p:nvPr/>
          </p:nvCxnSpPr>
          <p:spPr>
            <a:xfrm flipH="1">
              <a:off x="9956800" y="3416300"/>
              <a:ext cx="893" cy="115570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46" name="直接连接符 1045"/>
            <p:cNvCxnSpPr>
              <a:endCxn id="1043" idx="0"/>
            </p:cNvCxnSpPr>
            <p:nvPr/>
          </p:nvCxnSpPr>
          <p:spPr>
            <a:xfrm flipH="1">
              <a:off x="9950557" y="4051255"/>
              <a:ext cx="11715" cy="736645"/>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pic>
          <p:nvPicPr>
            <p:cNvPr id="1047" name="Picture 16" descr="图片25"/>
            <p:cNvPicPr>
              <a:picLocks noChangeAspect="1" noChangeArrowheads="1"/>
            </p:cNvPicPr>
            <p:nvPr/>
          </p:nvPicPr>
          <p:blipFill>
            <a:blip r:embed="rId7" cstate="print"/>
            <a:srcRect/>
            <a:stretch>
              <a:fillRect/>
            </a:stretch>
          </p:blipFill>
          <p:spPr bwMode="auto">
            <a:xfrm>
              <a:off x="9649441" y="3883660"/>
              <a:ext cx="739646" cy="392715"/>
            </a:xfrm>
            <a:prstGeom prst="rect">
              <a:avLst/>
            </a:prstGeom>
            <a:noFill/>
          </p:spPr>
        </p:pic>
        <p:sp>
          <p:nvSpPr>
            <p:cNvPr id="1048" name="Line 26"/>
            <p:cNvSpPr>
              <a:spLocks noChangeShapeType="1"/>
            </p:cNvSpPr>
            <p:nvPr/>
          </p:nvSpPr>
          <p:spPr bwMode="auto">
            <a:xfrm flipH="1" flipV="1">
              <a:off x="7032897" y="3209299"/>
              <a:ext cx="2278403" cy="0"/>
            </a:xfrm>
            <a:prstGeom prst="line">
              <a:avLst/>
            </a:prstGeom>
            <a:noFill/>
            <a:ln w="22225">
              <a:solidFill>
                <a:srgbClr val="F2960E"/>
              </a:solidFill>
              <a:prstDash val="solid"/>
              <a:round/>
              <a:headEnd type="triangle" w="med" len="med"/>
              <a:tailEnd type="triangle"/>
            </a:ln>
          </p:spPr>
          <p:txBody>
            <a:bodyPr wrap="none">
              <a:noAutofit/>
            </a:bodyPr>
            <a:lstStyle/>
            <a:p>
              <a:pPr defTabSz="751231" fontAlgn="ctr">
                <a:defRPr/>
              </a:pPr>
              <a:endParaRPr lang="en-US" altLang="zh-CN" sz="1200" kern="0">
                <a:ln w="18415" cmpd="sng">
                  <a:solidFill>
                    <a:srgbClr val="FFFFFF"/>
                  </a:solidFill>
                  <a:prstDash val="solid"/>
                </a:ln>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9" name="矩形 1048"/>
            <p:cNvSpPr/>
            <p:nvPr/>
          </p:nvSpPr>
          <p:spPr>
            <a:xfrm>
              <a:off x="7668523" y="2971071"/>
              <a:ext cx="976459" cy="238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fontAlgn="ctr"/>
              <a:r>
                <a:rPr lang="en-US" sz="1200" smtClean="0">
                  <a:solidFill>
                    <a:schemeClr val="tx1"/>
                  </a:solidFill>
                  <a:latin typeface="Huawei Sans" panose="020C0503030203020204" pitchFamily="34" charset="0"/>
                </a:rPr>
                <a:t>HA</a:t>
              </a:r>
              <a:endParaRPr lang="en-US" altLang="zh-CN" sz="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0" name="Line 26"/>
            <p:cNvSpPr>
              <a:spLocks noChangeShapeType="1"/>
            </p:cNvSpPr>
            <p:nvPr/>
          </p:nvSpPr>
          <p:spPr bwMode="auto">
            <a:xfrm flipH="1" flipV="1">
              <a:off x="7032897" y="4051255"/>
              <a:ext cx="2278403" cy="0"/>
            </a:xfrm>
            <a:prstGeom prst="line">
              <a:avLst/>
            </a:prstGeom>
            <a:noFill/>
            <a:ln w="22225">
              <a:solidFill>
                <a:srgbClr val="F2960E"/>
              </a:solidFill>
              <a:prstDash val="solid"/>
              <a:round/>
              <a:headEnd type="triangle" w="med" len="med"/>
              <a:tailEnd type="triangle"/>
            </a:ln>
          </p:spPr>
          <p:txBody>
            <a:bodyPr wrap="none">
              <a:noAutofit/>
            </a:bodyPr>
            <a:lstStyle/>
            <a:p>
              <a:pPr defTabSz="751231" fontAlgn="ctr">
                <a:defRPr/>
              </a:pPr>
              <a:endParaRPr lang="en-US" altLang="zh-CN" sz="1200" kern="0">
                <a:ln w="18415" cmpd="sng">
                  <a:solidFill>
                    <a:srgbClr val="FFFFFF"/>
                  </a:solidFill>
                  <a:prstDash val="solid"/>
                </a:ln>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1" name="矩形 1050"/>
            <p:cNvSpPr/>
            <p:nvPr/>
          </p:nvSpPr>
          <p:spPr>
            <a:xfrm>
              <a:off x="7668523" y="3813026"/>
              <a:ext cx="976459" cy="238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fontAlgn="ctr"/>
              <a:r>
                <a:rPr lang="en-US" sz="1200" smtClean="0">
                  <a:solidFill>
                    <a:schemeClr val="tx1"/>
                  </a:solidFill>
                  <a:latin typeface="Huawei Sans" panose="020C0503030203020204" pitchFamily="34" charset="0"/>
                </a:rPr>
                <a:t>Cluster</a:t>
              </a:r>
              <a:endParaRPr lang="en-US" altLang="zh-CN" sz="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2" name="Line 26"/>
            <p:cNvSpPr>
              <a:spLocks noChangeShapeType="1"/>
            </p:cNvSpPr>
            <p:nvPr/>
          </p:nvSpPr>
          <p:spPr bwMode="auto">
            <a:xfrm flipH="1" flipV="1">
              <a:off x="7032897" y="4928101"/>
              <a:ext cx="2278403" cy="0"/>
            </a:xfrm>
            <a:prstGeom prst="line">
              <a:avLst/>
            </a:prstGeom>
            <a:noFill/>
            <a:ln w="22225">
              <a:solidFill>
                <a:srgbClr val="F2960E"/>
              </a:solidFill>
              <a:prstDash val="solid"/>
              <a:round/>
              <a:headEnd type="triangle" w="med" len="med"/>
              <a:tailEnd type="triangle"/>
            </a:ln>
          </p:spPr>
          <p:txBody>
            <a:bodyPr wrap="none">
              <a:noAutofit/>
            </a:bodyPr>
            <a:lstStyle/>
            <a:p>
              <a:pPr defTabSz="751231" fontAlgn="ctr">
                <a:defRPr/>
              </a:pPr>
              <a:endParaRPr lang="en-US" altLang="zh-CN" sz="1200" kern="0">
                <a:ln w="18415" cmpd="sng">
                  <a:solidFill>
                    <a:srgbClr val="FFFFFF"/>
                  </a:solidFill>
                  <a:prstDash val="solid"/>
                </a:ln>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3" name="矩形 1052"/>
            <p:cNvSpPr/>
            <p:nvPr/>
          </p:nvSpPr>
          <p:spPr>
            <a:xfrm>
              <a:off x="7668523" y="4689874"/>
              <a:ext cx="976459" cy="238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fontAlgn="ctr"/>
              <a:r>
                <a:rPr lang="en-US" sz="1200" smtClean="0">
                  <a:solidFill>
                    <a:schemeClr val="tx1"/>
                  </a:solidFill>
                  <a:latin typeface="Huawei Sans" panose="020C0503030203020204" pitchFamily="34" charset="0"/>
                </a:rPr>
                <a:t>Mirror</a:t>
              </a:r>
              <a:endParaRPr lang="en-US" altLang="zh-CN" sz="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4" name="矩形 1053"/>
            <p:cNvSpPr/>
            <p:nvPr/>
          </p:nvSpPr>
          <p:spPr>
            <a:xfrm>
              <a:off x="5894765" y="2269884"/>
              <a:ext cx="967120" cy="295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fontAlgn="ctr"/>
              <a:r>
                <a:rPr lang="en-US" sz="1200" smtClean="0">
                  <a:solidFill>
                    <a:schemeClr val="tx1"/>
                  </a:solidFill>
                  <a:latin typeface="Huawei Sans" panose="020C0503030203020204" pitchFamily="34" charset="0"/>
                </a:rPr>
                <a:t>DC1</a:t>
              </a: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 name="矩形 1054"/>
            <p:cNvSpPr/>
            <p:nvPr/>
          </p:nvSpPr>
          <p:spPr>
            <a:xfrm>
              <a:off x="9609140" y="2269884"/>
              <a:ext cx="800462" cy="269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fontAlgn="ctr"/>
              <a:r>
                <a:rPr lang="en-US" sz="1200" smtClean="0">
                  <a:solidFill>
                    <a:schemeClr val="tx1"/>
                  </a:solidFill>
                  <a:latin typeface="Huawei Sans" panose="020C0503030203020204" pitchFamily="34" charset="0"/>
                </a:rPr>
                <a:t>DC2</a:t>
              </a: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1431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wrap="square">
            <a:noAutofit/>
          </a:bodyPr>
          <a:lstStyle/>
          <a:p>
            <a:r>
              <a:rPr lang="en-US" smtClean="0">
                <a:latin typeface="Huawei Sans" panose="020C0503030203020204" pitchFamily="34" charset="0"/>
              </a:rPr>
              <a:t>Main Indicators for Measuring a DR System</a:t>
            </a:r>
            <a:endParaRPr lang="en-US" altLang="zh-CN">
              <a:latin typeface="Huawei Sans" panose="020C0503030203020204" pitchFamily="34" charset="0"/>
              <a:sym typeface="Huawei Sans" panose="020C0503030203020204" pitchFamily="34" charset="0"/>
            </a:endParaRPr>
          </a:p>
        </p:txBody>
      </p:sp>
      <p:sp>
        <p:nvSpPr>
          <p:cNvPr id="10" name="文本占位符 9"/>
          <p:cNvSpPr>
            <a:spLocks noGrp="1"/>
          </p:cNvSpPr>
          <p:nvPr>
            <p:ph type="body" sz="quarter" idx="10"/>
          </p:nvPr>
        </p:nvSpPr>
        <p:spPr/>
        <p:txBody>
          <a:bodyPr wrap="square">
            <a:noAutofit/>
          </a:bodyPr>
          <a:lstStyle/>
          <a:p>
            <a:r>
              <a:rPr lang="en-US" sz="1400" dirty="0" smtClean="0">
                <a:latin typeface="Huawei Sans" panose="020C0503030203020204" pitchFamily="34" charset="0"/>
              </a:rPr>
              <a:t>Recovery Point Objective (RPO) indicates the maximum amount of data that can be lost when a disaster occurs.</a:t>
            </a:r>
          </a:p>
          <a:p>
            <a:r>
              <a:rPr lang="en-US" sz="1400" dirty="0" smtClean="0">
                <a:latin typeface="Huawei Sans" panose="020C0503030203020204" pitchFamily="34" charset="0"/>
              </a:rPr>
              <a:t>Recovery Time Object (RTO) indicates the time for system recovery.</a:t>
            </a:r>
          </a:p>
          <a:p>
            <a:r>
              <a:rPr lang="en-US" sz="1400" dirty="0" smtClean="0">
                <a:latin typeface="Huawei Sans" panose="020C0503030203020204" pitchFamily="34" charset="0"/>
              </a:rPr>
              <a:t>The smaller the RPO and RTO, the higher the system availability, and the larger the investment required by users.</a:t>
            </a:r>
          </a:p>
          <a:p>
            <a:endParaRPr lang="en-US" altLang="zh-CN" dirty="0">
              <a:latin typeface="Huawei Sans" panose="020C0503030203020204" pitchFamily="34" charset="0"/>
              <a:sym typeface="Huawei Sans" panose="020C0503030203020204" pitchFamily="34" charset="0"/>
            </a:endParaRPr>
          </a:p>
        </p:txBody>
      </p:sp>
      <p:grpSp>
        <p:nvGrpSpPr>
          <p:cNvPr id="6" name="组合 5"/>
          <p:cNvGrpSpPr/>
          <p:nvPr/>
        </p:nvGrpSpPr>
        <p:grpSpPr>
          <a:xfrm>
            <a:off x="1712548" y="2445550"/>
            <a:ext cx="8476907" cy="3301218"/>
            <a:chOff x="1844806" y="2282763"/>
            <a:chExt cx="8476907" cy="3301218"/>
          </a:xfrm>
        </p:grpSpPr>
        <p:sp>
          <p:nvSpPr>
            <p:cNvPr id="7" name="AutoShape 7"/>
            <p:cNvSpPr>
              <a:spLocks noChangeArrowheads="1"/>
            </p:cNvSpPr>
            <p:nvPr/>
          </p:nvSpPr>
          <p:spPr bwMode="gray">
            <a:xfrm>
              <a:off x="5639916" y="2403267"/>
              <a:ext cx="4199219" cy="414609"/>
            </a:xfrm>
            <a:prstGeom prst="homePlate">
              <a:avLst>
                <a:gd name="adj" fmla="val 74929"/>
              </a:avLst>
            </a:prstGeom>
            <a:solidFill>
              <a:srgbClr val="FFC000"/>
            </a:solidFill>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wrap="square" rtlCol="0" anchor="b" anchorCtr="0">
              <a:noAutofit/>
            </a:bodyPr>
            <a:lstStyle/>
            <a:p>
              <a:pPr algn="ctr" defTabSz="457200" fontAlgn="ctr">
                <a:spcBef>
                  <a:spcPts val="0"/>
                </a:spcBef>
                <a:spcAft>
                  <a:spcPts val="0"/>
                </a:spcAft>
                <a:buClr>
                  <a:srgbClr val="990000"/>
                </a:buClr>
                <a:buSzPct val="60000"/>
                <a:defRPr/>
              </a:pP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8" name="Line 11"/>
            <p:cNvSpPr>
              <a:spLocks noChangeShapeType="1"/>
            </p:cNvSpPr>
            <p:nvPr/>
          </p:nvSpPr>
          <p:spPr bwMode="gray">
            <a:xfrm flipV="1">
              <a:off x="6460590" y="2817876"/>
              <a:ext cx="0" cy="621471"/>
            </a:xfrm>
            <a:prstGeom prst="line">
              <a:avLst/>
            </a:prstGeom>
            <a:noFill/>
            <a:ln w="19050">
              <a:solidFill>
                <a:schemeClr val="tx1"/>
              </a:solidFill>
              <a:round/>
              <a:headEnd/>
              <a:tailEnd type="triangle" w="lg" len="lg"/>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 name="Line 13"/>
            <p:cNvSpPr>
              <a:spLocks noChangeShapeType="1"/>
            </p:cNvSpPr>
            <p:nvPr/>
          </p:nvSpPr>
          <p:spPr bwMode="gray">
            <a:xfrm flipV="1">
              <a:off x="9029698" y="2817876"/>
              <a:ext cx="0" cy="621471"/>
            </a:xfrm>
            <a:prstGeom prst="line">
              <a:avLst/>
            </a:prstGeom>
            <a:noFill/>
            <a:ln w="19050">
              <a:solidFill>
                <a:schemeClr val="tx1"/>
              </a:solidFill>
              <a:round/>
              <a:headEnd/>
              <a:tailEnd type="triangle" w="lg" len="lg"/>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 name="Line 15"/>
            <p:cNvSpPr>
              <a:spLocks noChangeShapeType="1"/>
            </p:cNvSpPr>
            <p:nvPr/>
          </p:nvSpPr>
          <p:spPr bwMode="gray">
            <a:xfrm flipV="1">
              <a:off x="9614850" y="2817876"/>
              <a:ext cx="0" cy="621471"/>
            </a:xfrm>
            <a:prstGeom prst="line">
              <a:avLst/>
            </a:prstGeom>
            <a:noFill/>
            <a:ln w="19050">
              <a:solidFill>
                <a:schemeClr val="tx1"/>
              </a:solidFill>
              <a:round/>
              <a:headEnd/>
              <a:tailEnd type="triangle" w="lg" len="lg"/>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 name="AutoShape 17"/>
            <p:cNvSpPr>
              <a:spLocks noChangeArrowheads="1"/>
            </p:cNvSpPr>
            <p:nvPr/>
          </p:nvSpPr>
          <p:spPr bwMode="gray">
            <a:xfrm flipH="1">
              <a:off x="3453778" y="2403267"/>
              <a:ext cx="2172947" cy="414609"/>
            </a:xfrm>
            <a:prstGeom prst="homePlate">
              <a:avLst>
                <a:gd name="adj" fmla="val 60475"/>
              </a:avLst>
            </a:prstGeom>
            <a:solidFill>
              <a:schemeClr val="accent5">
                <a:lumMod val="40000"/>
                <a:lumOff val="60000"/>
              </a:schemeClr>
            </a:solidFill>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wrap="square" rtlCol="0" anchor="b" anchorCtr="0">
              <a:noAutofit/>
            </a:bodyPr>
            <a:lstStyle/>
            <a:p>
              <a:pPr algn="ctr" defTabSz="457200" fontAlgn="ctr">
                <a:spcBef>
                  <a:spcPts val="0"/>
                </a:spcBef>
                <a:spcAft>
                  <a:spcPts val="0"/>
                </a:spcAft>
                <a:buClr>
                  <a:srgbClr val="990000"/>
                </a:buClr>
                <a:buSzPct val="60000"/>
                <a:defRPr/>
              </a:pP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 name="Line 18"/>
            <p:cNvSpPr>
              <a:spLocks noChangeShapeType="1"/>
            </p:cNvSpPr>
            <p:nvPr/>
          </p:nvSpPr>
          <p:spPr bwMode="gray">
            <a:xfrm flipV="1">
              <a:off x="3412403" y="2817876"/>
              <a:ext cx="0" cy="621471"/>
            </a:xfrm>
            <a:prstGeom prst="line">
              <a:avLst/>
            </a:prstGeom>
            <a:noFill/>
            <a:ln w="19050">
              <a:solidFill>
                <a:schemeClr val="tx1"/>
              </a:solidFill>
              <a:round/>
              <a:headEnd/>
              <a:tailEnd type="triangle" w="lg" len="lg"/>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4" name="Line 23"/>
            <p:cNvSpPr>
              <a:spLocks noChangeShapeType="1"/>
            </p:cNvSpPr>
            <p:nvPr/>
          </p:nvSpPr>
          <p:spPr bwMode="gray">
            <a:xfrm flipV="1">
              <a:off x="3439564" y="4871425"/>
              <a:ext cx="2172947" cy="0"/>
            </a:xfrm>
            <a:prstGeom prst="line">
              <a:avLst/>
            </a:prstGeom>
            <a:noFill/>
            <a:ln w="57150">
              <a:solidFill>
                <a:srgbClr val="C7000B"/>
              </a:solidFill>
              <a:round/>
              <a:headEnd type="triangle" w="med" len="med"/>
              <a:tailEnd type="triangle" w="med" len="med"/>
            </a:ln>
          </p:spPr>
          <p:txBody>
            <a:bodyPr wrap="square">
              <a:noAutofit/>
            </a:bodyPr>
            <a:lstStyle/>
            <a:p>
              <a:pPr algn="ctr" fontAlgn="ctr"/>
              <a:endParaRPr lang="en-US" altLang="zh-CN">
                <a:solidFill>
                  <a:srgbClr val="C7000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 name="Text Box 24"/>
            <p:cNvSpPr txBox="1">
              <a:spLocks noChangeArrowheads="1"/>
            </p:cNvSpPr>
            <p:nvPr/>
          </p:nvSpPr>
          <p:spPr bwMode="gray">
            <a:xfrm>
              <a:off x="4014611" y="5064552"/>
              <a:ext cx="812520" cy="519429"/>
            </a:xfrm>
            <a:prstGeom prst="rect">
              <a:avLst/>
            </a:prstGeom>
            <a:noFill/>
            <a:ln w="12700" algn="ctr">
              <a:solidFill>
                <a:srgbClr val="C7000B"/>
              </a:solidFill>
              <a:miter lim="800000"/>
              <a:headEnd/>
              <a:tailEnd/>
            </a:ln>
            <a:effectLst>
              <a:outerShdw blurRad="63500" sx="101000" sy="101000" algn="ctr" rotWithShape="0">
                <a:srgbClr val="000000">
                  <a:alpha val="30000"/>
                </a:srgbClr>
              </a:outerShdw>
            </a:effectLst>
          </p:spPr>
          <p:txBody>
            <a:bodyPr wrap="square" lIns="65787" tIns="32893" rIns="65787" bIns="32893" anchor="ctr">
              <a:noAutofit/>
            </a:bodyPr>
            <a:lstStyle/>
            <a:p>
              <a:pPr algn="ctr" defTabSz="658147" fontAlgn="ctr"/>
              <a:r>
                <a:rPr lang="en-US" sz="2000" b="1" smtClean="0">
                  <a:solidFill>
                    <a:srgbClr val="C7000B"/>
                  </a:solidFill>
                  <a:latin typeface="Huawei Sans" panose="020C0503030203020204" pitchFamily="34" charset="0"/>
                </a:rPr>
                <a:t>RPO</a:t>
              </a:r>
              <a:endParaRPr lang="en-US" sz="2000" b="1">
                <a:solidFill>
                  <a:srgbClr val="C7000B"/>
                </a:solidFill>
                <a:latin typeface="Huawei Sans" panose="020C0503030203020204" pitchFamily="34" charset="0"/>
              </a:endParaRPr>
            </a:p>
          </p:txBody>
        </p:sp>
        <p:sp>
          <p:nvSpPr>
            <p:cNvPr id="16" name="Line 26"/>
            <p:cNvSpPr>
              <a:spLocks noChangeShapeType="1"/>
            </p:cNvSpPr>
            <p:nvPr/>
          </p:nvSpPr>
          <p:spPr bwMode="gray">
            <a:xfrm flipV="1">
              <a:off x="5612511" y="4868196"/>
              <a:ext cx="4002339" cy="3229"/>
            </a:xfrm>
            <a:prstGeom prst="line">
              <a:avLst/>
            </a:prstGeom>
            <a:noFill/>
            <a:ln w="57150">
              <a:solidFill>
                <a:srgbClr val="C7000B"/>
              </a:solidFill>
              <a:round/>
              <a:headEnd type="triangle" w="med" len="med"/>
              <a:tailEnd type="triangle" w="med" len="med"/>
            </a:ln>
          </p:spPr>
          <p:txBody>
            <a:bodyPr wrap="square">
              <a:noAutofit/>
            </a:bodyPr>
            <a:lstStyle/>
            <a:p>
              <a:pPr algn="ctr" fontAlgn="ctr"/>
              <a:endParaRPr lang="en-US" altLang="zh-CN">
                <a:solidFill>
                  <a:srgbClr val="C7000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 name="AutoShape 28"/>
            <p:cNvSpPr>
              <a:spLocks noChangeArrowheads="1"/>
            </p:cNvSpPr>
            <p:nvPr/>
          </p:nvSpPr>
          <p:spPr bwMode="gray">
            <a:xfrm>
              <a:off x="5199382" y="2282763"/>
              <a:ext cx="809424" cy="655615"/>
            </a:xfrm>
            <a:prstGeom prst="irregularSeal1">
              <a:avLst/>
            </a:prstGeom>
            <a:solidFill>
              <a:srgbClr val="C7000B"/>
            </a:solidFill>
            <a:ln w="9525">
              <a:solidFill>
                <a:schemeClr val="bg1"/>
              </a:solidFill>
              <a:miter lim="800000"/>
              <a:headEnd/>
              <a:tailEnd/>
            </a:ln>
          </p:spPr>
          <p:txBody>
            <a:bodyPr wrap="square" anchor="ctr">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 name="Line 32"/>
            <p:cNvSpPr>
              <a:spLocks noChangeShapeType="1"/>
            </p:cNvSpPr>
            <p:nvPr/>
          </p:nvSpPr>
          <p:spPr bwMode="gray">
            <a:xfrm>
              <a:off x="3412403" y="4103311"/>
              <a:ext cx="0" cy="764885"/>
            </a:xfrm>
            <a:prstGeom prst="line">
              <a:avLst/>
            </a:prstGeom>
            <a:noFill/>
            <a:ln w="19050" cap="rnd">
              <a:solidFill>
                <a:schemeClr val="tx1"/>
              </a:solidFill>
              <a:prstDash val="sysDot"/>
              <a:round/>
              <a:headEnd/>
              <a:tailEnd/>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 name="Line 33"/>
            <p:cNvSpPr>
              <a:spLocks noChangeShapeType="1"/>
            </p:cNvSpPr>
            <p:nvPr/>
          </p:nvSpPr>
          <p:spPr bwMode="gray">
            <a:xfrm>
              <a:off x="5612511" y="4103311"/>
              <a:ext cx="0" cy="764885"/>
            </a:xfrm>
            <a:prstGeom prst="line">
              <a:avLst/>
            </a:prstGeom>
            <a:noFill/>
            <a:ln w="19050" cap="rnd">
              <a:solidFill>
                <a:schemeClr val="tx1"/>
              </a:solidFill>
              <a:prstDash val="sysDot"/>
              <a:round/>
              <a:headEnd/>
              <a:tailEnd/>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0" name="Line 37"/>
            <p:cNvSpPr>
              <a:spLocks noChangeShapeType="1"/>
            </p:cNvSpPr>
            <p:nvPr/>
          </p:nvSpPr>
          <p:spPr bwMode="gray">
            <a:xfrm>
              <a:off x="9614850" y="4103311"/>
              <a:ext cx="0" cy="764885"/>
            </a:xfrm>
            <a:prstGeom prst="line">
              <a:avLst/>
            </a:prstGeom>
            <a:noFill/>
            <a:ln w="19050" cap="rnd">
              <a:solidFill>
                <a:schemeClr val="tx1"/>
              </a:solidFill>
              <a:prstDash val="sysDot"/>
              <a:round/>
              <a:headEnd/>
              <a:tailEnd/>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1" name="Text Box 44"/>
            <p:cNvSpPr txBox="1">
              <a:spLocks noChangeArrowheads="1"/>
            </p:cNvSpPr>
            <p:nvPr/>
          </p:nvSpPr>
          <p:spPr bwMode="auto">
            <a:xfrm>
              <a:off x="3238407" y="5102858"/>
              <a:ext cx="903584" cy="277000"/>
            </a:xfrm>
            <a:prstGeom prst="rect">
              <a:avLst/>
            </a:prstGeom>
            <a:noFill/>
            <a:ln w="9525">
              <a:noFill/>
              <a:miter lim="800000"/>
              <a:headEnd/>
              <a:tailEnd/>
            </a:ln>
          </p:spPr>
          <p:txBody>
            <a:bodyPr wrap="square">
              <a:noAutofit/>
            </a:bodyPr>
            <a:lstStyle/>
            <a:p>
              <a:pPr algn="ctr" fontAlgn="ctr">
                <a:spcBef>
                  <a:spcPct val="50000"/>
                </a:spcBef>
              </a:pPr>
              <a:r>
                <a:rPr lang="en-US" sz="1200" smtClean="0">
                  <a:solidFill>
                    <a:srgbClr val="000000"/>
                  </a:solidFill>
                  <a:latin typeface="Huawei Sans" panose="020C0503030203020204" pitchFamily="34" charset="0"/>
                </a:rPr>
                <a:t>00:00</a:t>
              </a:r>
              <a:endParaRPr lang="en-US" sz="1200">
                <a:solidFill>
                  <a:srgbClr val="000000"/>
                </a:solidFill>
                <a:latin typeface="Huawei Sans" panose="020C0503030203020204" pitchFamily="34" charset="0"/>
              </a:endParaRPr>
            </a:p>
          </p:txBody>
        </p:sp>
        <p:sp>
          <p:nvSpPr>
            <p:cNvPr id="22" name="Text Box 45"/>
            <p:cNvSpPr txBox="1">
              <a:spLocks noChangeArrowheads="1"/>
            </p:cNvSpPr>
            <p:nvPr/>
          </p:nvSpPr>
          <p:spPr bwMode="auto">
            <a:xfrm>
              <a:off x="5337272" y="5149153"/>
              <a:ext cx="903584" cy="277000"/>
            </a:xfrm>
            <a:prstGeom prst="rect">
              <a:avLst/>
            </a:prstGeom>
            <a:noFill/>
            <a:ln w="9525">
              <a:noFill/>
              <a:miter lim="800000"/>
              <a:headEnd/>
              <a:tailEnd/>
            </a:ln>
          </p:spPr>
          <p:txBody>
            <a:bodyPr wrap="square">
              <a:noAutofit/>
            </a:bodyPr>
            <a:lstStyle/>
            <a:p>
              <a:pPr algn="ctr" fontAlgn="ctr">
                <a:spcBef>
                  <a:spcPct val="50000"/>
                </a:spcBef>
              </a:pPr>
              <a:r>
                <a:rPr lang="en-US" sz="1200" smtClean="0">
                  <a:solidFill>
                    <a:srgbClr val="000000"/>
                  </a:solidFill>
                  <a:latin typeface="Huawei Sans" panose="020C0503030203020204" pitchFamily="34" charset="0"/>
                </a:rPr>
                <a:t>06:00</a:t>
              </a:r>
              <a:endParaRPr lang="en-US" sz="1200">
                <a:solidFill>
                  <a:srgbClr val="000000"/>
                </a:solidFill>
                <a:latin typeface="Huawei Sans" panose="020C0503030203020204" pitchFamily="34" charset="0"/>
              </a:endParaRPr>
            </a:p>
          </p:txBody>
        </p:sp>
        <p:sp>
          <p:nvSpPr>
            <p:cNvPr id="23" name="Text Box 46"/>
            <p:cNvSpPr txBox="1">
              <a:spLocks noChangeArrowheads="1"/>
            </p:cNvSpPr>
            <p:nvPr/>
          </p:nvSpPr>
          <p:spPr bwMode="auto">
            <a:xfrm>
              <a:off x="9195020" y="5149153"/>
              <a:ext cx="873384" cy="277000"/>
            </a:xfrm>
            <a:prstGeom prst="rect">
              <a:avLst/>
            </a:prstGeom>
            <a:noFill/>
            <a:ln w="9525">
              <a:noFill/>
              <a:miter lim="800000"/>
              <a:headEnd/>
              <a:tailEnd/>
            </a:ln>
          </p:spPr>
          <p:txBody>
            <a:bodyPr wrap="square">
              <a:noAutofit/>
            </a:bodyPr>
            <a:lstStyle/>
            <a:p>
              <a:pPr algn="ctr" fontAlgn="ctr">
                <a:spcBef>
                  <a:spcPct val="50000"/>
                </a:spcBef>
              </a:pPr>
              <a:r>
                <a:rPr lang="en-US" sz="1200" smtClean="0">
                  <a:solidFill>
                    <a:srgbClr val="000000"/>
                  </a:solidFill>
                  <a:latin typeface="Huawei Sans" panose="020C0503030203020204" pitchFamily="34" charset="0"/>
                </a:rPr>
                <a:t>12:00</a:t>
              </a:r>
              <a:endParaRPr lang="en-US" sz="1200">
                <a:solidFill>
                  <a:srgbClr val="000000"/>
                </a:solidFill>
                <a:latin typeface="Huawei Sans" panose="020C0503030203020204" pitchFamily="34" charset="0"/>
              </a:endParaRPr>
            </a:p>
          </p:txBody>
        </p:sp>
        <p:sp>
          <p:nvSpPr>
            <p:cNvPr id="24" name="Line 18"/>
            <p:cNvSpPr>
              <a:spLocks noChangeShapeType="1"/>
            </p:cNvSpPr>
            <p:nvPr/>
          </p:nvSpPr>
          <p:spPr bwMode="gray">
            <a:xfrm flipV="1">
              <a:off x="2177219" y="2817876"/>
              <a:ext cx="0" cy="621471"/>
            </a:xfrm>
            <a:prstGeom prst="line">
              <a:avLst/>
            </a:prstGeom>
            <a:noFill/>
            <a:ln w="19050">
              <a:solidFill>
                <a:schemeClr val="tx1"/>
              </a:solidFill>
              <a:round/>
              <a:headEnd/>
              <a:tailEnd type="triangle" w="lg" len="lg"/>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5" name="Line 36"/>
            <p:cNvSpPr>
              <a:spLocks noChangeShapeType="1"/>
            </p:cNvSpPr>
            <p:nvPr/>
          </p:nvSpPr>
          <p:spPr bwMode="gray">
            <a:xfrm flipV="1">
              <a:off x="5604094" y="2817877"/>
              <a:ext cx="0" cy="621470"/>
            </a:xfrm>
            <a:prstGeom prst="line">
              <a:avLst/>
            </a:prstGeom>
            <a:noFill/>
            <a:ln w="19050">
              <a:solidFill>
                <a:schemeClr val="tx1"/>
              </a:solidFill>
              <a:round/>
              <a:headEnd/>
              <a:tailEnd type="triangle" w="lg" len="lg"/>
            </a:ln>
          </p:spPr>
          <p:txBody>
            <a:bodyPr wrap="square">
              <a:noAutofit/>
            </a:bodyPr>
            <a:lstStyle/>
            <a:p>
              <a:pPr algn="ctr" fontAlgn="ctr"/>
              <a:endParaRPr lang="en-US" altLang="zh-CN" sz="1400">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26" name="组合 25"/>
            <p:cNvGrpSpPr/>
            <p:nvPr/>
          </p:nvGrpSpPr>
          <p:grpSpPr>
            <a:xfrm>
              <a:off x="1844806" y="3232359"/>
              <a:ext cx="8476907" cy="573249"/>
              <a:chOff x="632964" y="2886942"/>
              <a:chExt cx="8476907" cy="573249"/>
            </a:xfrm>
          </p:grpSpPr>
          <p:sp>
            <p:nvSpPr>
              <p:cNvPr id="34" name="Text Box 8"/>
              <p:cNvSpPr txBox="1">
                <a:spLocks noChangeArrowheads="1"/>
              </p:cNvSpPr>
              <p:nvPr/>
            </p:nvSpPr>
            <p:spPr bwMode="gray">
              <a:xfrm>
                <a:off x="8129449" y="3083390"/>
                <a:ext cx="980422" cy="366254"/>
              </a:xfrm>
              <a:prstGeom prst="rect">
                <a:avLst/>
              </a:prstGeom>
              <a:noFill/>
              <a:ln w="9525" algn="ctr">
                <a:noFill/>
                <a:miter lim="800000"/>
                <a:headEnd/>
                <a:tailEnd/>
              </a:ln>
            </p:spPr>
            <p:txBody>
              <a:bodyPr wrap="square" lIns="0" tIns="0" rIns="0" bIns="0">
                <a:noAutofit/>
              </a:bodyPr>
              <a:lstStyle/>
              <a:p>
                <a:pPr algn="ctr" fontAlgn="ctr"/>
                <a:r>
                  <a:rPr lang="en-US" sz="1400" smtClean="0">
                    <a:solidFill>
                      <a:srgbClr val="000000"/>
                    </a:solidFill>
                    <a:latin typeface="Huawei Sans" panose="020C0503030203020204" pitchFamily="34" charset="0"/>
                  </a:rPr>
                  <a:t>Application</a:t>
                </a:r>
                <a:endParaRPr lang="en-US" altLang="ja-JP" sz="1400" smtClean="0">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fontAlgn="ctr"/>
                <a:r>
                  <a:rPr lang="en-US" sz="1400" smtClean="0">
                    <a:solidFill>
                      <a:srgbClr val="000000"/>
                    </a:solidFill>
                    <a:latin typeface="Huawei Sans" panose="020C0503030203020204" pitchFamily="34" charset="0"/>
                  </a:rPr>
                  <a:t>recovery</a:t>
                </a:r>
                <a:endParaRPr lang="en-US" altLang="ja-JP" sz="1400">
                  <a:solidFill>
                    <a:srgbClr val="000000"/>
                  </a:solidFill>
                  <a:latin typeface="Huawei Sans" panose="020C0503030203020204" pitchFamily="34" charset="0"/>
                  <a:cs typeface="+mn-ea"/>
                  <a:sym typeface="Huawei Sans" panose="020C0503030203020204" pitchFamily="34" charset="0"/>
                </a:endParaRPr>
              </a:p>
            </p:txBody>
          </p:sp>
          <p:sp>
            <p:nvSpPr>
              <p:cNvPr id="35" name="Text Box 10"/>
              <p:cNvSpPr txBox="1">
                <a:spLocks noChangeArrowheads="1"/>
              </p:cNvSpPr>
              <p:nvPr/>
            </p:nvSpPr>
            <p:spPr bwMode="gray">
              <a:xfrm>
                <a:off x="4907922" y="3093937"/>
                <a:ext cx="800316" cy="366254"/>
              </a:xfrm>
              <a:prstGeom prst="rect">
                <a:avLst/>
              </a:prstGeom>
              <a:noFill/>
              <a:ln w="9525" algn="ctr">
                <a:noFill/>
                <a:miter lim="800000"/>
                <a:headEnd/>
                <a:tailEnd/>
              </a:ln>
            </p:spPr>
            <p:txBody>
              <a:bodyPr wrap="square" lIns="0" tIns="0" rIns="0" bIns="0">
                <a:noAutofit/>
              </a:bodyPr>
              <a:lstStyle/>
              <a:p>
                <a:pPr algn="ctr" fontAlgn="ctr"/>
                <a:r>
                  <a:rPr lang="en-US" sz="1400" smtClean="0">
                    <a:solidFill>
                      <a:srgbClr val="000000"/>
                    </a:solidFill>
                    <a:latin typeface="Huawei Sans" panose="020C0503030203020204" pitchFamily="34" charset="0"/>
                  </a:rPr>
                  <a:t>Recovery started</a:t>
                </a:r>
                <a:endParaRPr lang="en-US" altLang="zh-CN" sz="1400">
                  <a:solidFill>
                    <a:srgbClr val="000000"/>
                  </a:solidFill>
                  <a:latin typeface="Huawei Sans" panose="020C0503030203020204" pitchFamily="34" charset="0"/>
                </a:endParaRPr>
              </a:p>
            </p:txBody>
          </p:sp>
          <p:sp>
            <p:nvSpPr>
              <p:cNvPr id="36" name="Text Box 12"/>
              <p:cNvSpPr txBox="1">
                <a:spLocks noChangeArrowheads="1"/>
              </p:cNvSpPr>
              <p:nvPr/>
            </p:nvSpPr>
            <p:spPr bwMode="gray">
              <a:xfrm>
                <a:off x="7167993" y="2886942"/>
                <a:ext cx="1098236" cy="549381"/>
              </a:xfrm>
              <a:prstGeom prst="rect">
                <a:avLst/>
              </a:prstGeom>
              <a:noFill/>
              <a:ln w="9525" algn="ctr">
                <a:noFill/>
                <a:miter lim="800000"/>
                <a:headEnd/>
                <a:tailEnd/>
              </a:ln>
            </p:spPr>
            <p:txBody>
              <a:bodyPr wrap="square" lIns="0" tIns="0" rIns="0" bIns="0">
                <a:noAutofit/>
              </a:bodyPr>
              <a:lstStyle/>
              <a:p>
                <a:pPr algn="ctr" fontAlgn="ctr"/>
                <a:r>
                  <a:rPr lang="en-US" sz="1400" smtClean="0">
                    <a:solidFill>
                      <a:srgbClr val="000000"/>
                    </a:solidFill>
                    <a:latin typeface="Huawei Sans" panose="020C0503030203020204" pitchFamily="34" charset="0"/>
                  </a:rPr>
                  <a:t> </a:t>
                </a:r>
                <a:endParaRPr lang="en-US" altLang="ja-JP" sz="1400" smtClean="0">
                  <a:solidFill>
                    <a:srgbClr val="000000"/>
                  </a:solidFill>
                  <a:latin typeface="Huawei Sans" panose="020C0503030203020204" pitchFamily="34" charset="0"/>
                  <a:cs typeface="+mn-ea"/>
                  <a:sym typeface="Huawei Sans" panose="020C0503030203020204" pitchFamily="34" charset="0"/>
                </a:endParaRPr>
              </a:p>
              <a:p>
                <a:pPr algn="ctr" fontAlgn="ctr"/>
                <a:r>
                  <a:rPr lang="en-US" sz="1400" smtClean="0">
                    <a:solidFill>
                      <a:srgbClr val="000000"/>
                    </a:solidFill>
                    <a:latin typeface="Huawei Sans" panose="020C0503030203020204" pitchFamily="34" charset="0"/>
                  </a:rPr>
                  <a:t> Data recovery</a:t>
                </a:r>
              </a:p>
              <a:p>
                <a:pPr algn="ctr" fontAlgn="ctr"/>
                <a:r>
                  <a:rPr lang="en-US" sz="1400" smtClean="0">
                    <a:solidFill>
                      <a:srgbClr val="000000"/>
                    </a:solidFill>
                    <a:latin typeface="Huawei Sans" panose="020C0503030203020204" pitchFamily="34" charset="0"/>
                  </a:rPr>
                  <a:t>completed</a:t>
                </a:r>
                <a:endParaRPr lang="en-US" sz="1400">
                  <a:solidFill>
                    <a:srgbClr val="000000"/>
                  </a:solidFill>
                  <a:latin typeface="Huawei Sans" panose="020C0503030203020204" pitchFamily="34" charset="0"/>
                </a:endParaRPr>
              </a:p>
            </p:txBody>
          </p:sp>
          <p:sp>
            <p:nvSpPr>
              <p:cNvPr id="37" name="Text Box 19"/>
              <p:cNvSpPr txBox="1">
                <a:spLocks noChangeArrowheads="1"/>
              </p:cNvSpPr>
              <p:nvPr/>
            </p:nvSpPr>
            <p:spPr bwMode="gray">
              <a:xfrm>
                <a:off x="1584535" y="3093937"/>
                <a:ext cx="958401" cy="366254"/>
              </a:xfrm>
              <a:prstGeom prst="rect">
                <a:avLst/>
              </a:prstGeom>
              <a:noFill/>
              <a:ln w="9525">
                <a:noFill/>
                <a:miter lim="800000"/>
                <a:headEnd/>
                <a:tailEnd/>
              </a:ln>
            </p:spPr>
            <p:txBody>
              <a:bodyPr wrap="square" lIns="0" tIns="0" rIns="0" bIns="0">
                <a:noAutofit/>
              </a:bodyPr>
              <a:lstStyle/>
              <a:p>
                <a:pPr algn="ctr" fontAlgn="ctr"/>
                <a:r>
                  <a:rPr lang="en-US" sz="1400" smtClean="0">
                    <a:solidFill>
                      <a:srgbClr val="000000"/>
                    </a:solidFill>
                    <a:latin typeface="Huawei Sans" panose="020C0503030203020204" pitchFamily="34" charset="0"/>
                  </a:rPr>
                  <a:t>Backup</a:t>
                </a:r>
              </a:p>
              <a:p>
                <a:pPr algn="ctr" fontAlgn="ctr"/>
                <a:r>
                  <a:rPr lang="en-US" sz="1400" smtClean="0">
                    <a:solidFill>
                      <a:srgbClr val="000000"/>
                    </a:solidFill>
                    <a:latin typeface="Huawei Sans" panose="020C0503030203020204" pitchFamily="34" charset="0"/>
                  </a:rPr>
                  <a:t>completed</a:t>
                </a:r>
                <a:endParaRPr lang="en-US" sz="1400">
                  <a:solidFill>
                    <a:srgbClr val="000000"/>
                  </a:solidFill>
                  <a:latin typeface="Huawei Sans" panose="020C0503030203020204" pitchFamily="34" charset="0"/>
                </a:endParaRPr>
              </a:p>
            </p:txBody>
          </p:sp>
          <p:sp>
            <p:nvSpPr>
              <p:cNvPr id="38" name="Text Box 35"/>
              <p:cNvSpPr txBox="1">
                <a:spLocks noChangeArrowheads="1"/>
              </p:cNvSpPr>
              <p:nvPr/>
            </p:nvSpPr>
            <p:spPr bwMode="gray">
              <a:xfrm>
                <a:off x="3901875" y="3093937"/>
                <a:ext cx="1043539" cy="366254"/>
              </a:xfrm>
              <a:prstGeom prst="rect">
                <a:avLst/>
              </a:prstGeom>
              <a:noFill/>
              <a:ln w="9525" algn="ctr">
                <a:noFill/>
                <a:miter lim="800000"/>
                <a:headEnd/>
                <a:tailEnd/>
              </a:ln>
            </p:spPr>
            <p:txBody>
              <a:bodyPr wrap="square" lIns="0" tIns="0" rIns="0" bIns="0">
                <a:noAutofit/>
              </a:bodyPr>
              <a:lstStyle/>
              <a:p>
                <a:pPr algn="ctr" fontAlgn="ctr"/>
                <a:r>
                  <a:rPr lang="en-US" sz="1400" smtClean="0">
                    <a:solidFill>
                      <a:srgbClr val="000000"/>
                    </a:solidFill>
                    <a:latin typeface="Huawei Sans" panose="020C0503030203020204" pitchFamily="34" charset="0"/>
                  </a:rPr>
                  <a:t>A fault or disaster occurs.</a:t>
                </a:r>
                <a:endParaRPr lang="en-US" altLang="ja-JP" sz="1400" smtClean="0">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fontAlgn="ctr"/>
                <a:r>
                  <a:rPr lang="en-US" sz="1400" smtClean="0">
                    <a:solidFill>
                      <a:srgbClr val="000000"/>
                    </a:solidFill>
                    <a:latin typeface="Huawei Sans" panose="020C0503030203020204" pitchFamily="34" charset="0"/>
                  </a:rPr>
                  <a:t> </a:t>
                </a:r>
                <a:endParaRPr lang="en-US" altLang="ja-JP" sz="1400">
                  <a:solidFill>
                    <a:srgbClr val="000000"/>
                  </a:solidFill>
                  <a:latin typeface="Huawei Sans" panose="020C0503030203020204" pitchFamily="34" charset="0"/>
                  <a:cs typeface="+mn-ea"/>
                  <a:sym typeface="Huawei Sans" panose="020C0503030203020204" pitchFamily="34" charset="0"/>
                </a:endParaRPr>
              </a:p>
            </p:txBody>
          </p:sp>
          <p:sp>
            <p:nvSpPr>
              <p:cNvPr id="39" name="Text Box 19"/>
              <p:cNvSpPr txBox="1">
                <a:spLocks noChangeArrowheads="1"/>
              </p:cNvSpPr>
              <p:nvPr/>
            </p:nvSpPr>
            <p:spPr bwMode="gray">
              <a:xfrm>
                <a:off x="632964" y="3093937"/>
                <a:ext cx="699804" cy="366254"/>
              </a:xfrm>
              <a:prstGeom prst="rect">
                <a:avLst/>
              </a:prstGeom>
              <a:noFill/>
              <a:ln w="9525">
                <a:noFill/>
                <a:miter lim="800000"/>
                <a:headEnd/>
                <a:tailEnd/>
              </a:ln>
            </p:spPr>
            <p:txBody>
              <a:bodyPr wrap="square" lIns="0" tIns="0" rIns="0" bIns="0">
                <a:noAutofit/>
              </a:bodyPr>
              <a:lstStyle/>
              <a:p>
                <a:pPr algn="ctr" fontAlgn="ctr"/>
                <a:r>
                  <a:rPr lang="en-US" sz="1400" smtClean="0">
                    <a:solidFill>
                      <a:srgbClr val="000000"/>
                    </a:solidFill>
                    <a:latin typeface="Huawei Sans" panose="020C0503030203020204" pitchFamily="34" charset="0"/>
                  </a:rPr>
                  <a:t>Backup</a:t>
                </a:r>
              </a:p>
              <a:p>
                <a:pPr algn="ctr" fontAlgn="ctr"/>
                <a:r>
                  <a:rPr lang="en-US" sz="1400" smtClean="0">
                    <a:solidFill>
                      <a:srgbClr val="000000"/>
                    </a:solidFill>
                    <a:latin typeface="Huawei Sans" panose="020C0503030203020204" pitchFamily="34" charset="0"/>
                  </a:rPr>
                  <a:t>started</a:t>
                </a:r>
                <a:endParaRPr lang="en-US" sz="1400">
                  <a:solidFill>
                    <a:srgbClr val="000000"/>
                  </a:solidFill>
                  <a:latin typeface="Huawei Sans" panose="020C0503030203020204" pitchFamily="34" charset="0"/>
                </a:endParaRPr>
              </a:p>
            </p:txBody>
          </p:sp>
        </p:grpSp>
        <p:sp>
          <p:nvSpPr>
            <p:cNvPr id="27" name="Line 32"/>
            <p:cNvSpPr>
              <a:spLocks noChangeShapeType="1"/>
            </p:cNvSpPr>
            <p:nvPr/>
          </p:nvSpPr>
          <p:spPr bwMode="gray">
            <a:xfrm>
              <a:off x="2177220" y="4103311"/>
              <a:ext cx="0" cy="764885"/>
            </a:xfrm>
            <a:prstGeom prst="line">
              <a:avLst/>
            </a:prstGeom>
            <a:noFill/>
            <a:ln w="19050" cap="rnd">
              <a:solidFill>
                <a:schemeClr val="tx1"/>
              </a:solidFill>
              <a:prstDash val="sysDot"/>
              <a:round/>
              <a:headEnd/>
              <a:tailEnd/>
            </a:ln>
          </p:spPr>
          <p:txBody>
            <a:bodyPr wrap="square">
              <a:noAutofit/>
            </a:bodyPr>
            <a:lstStyle/>
            <a:p>
              <a:pPr algn="ctr" fontAlgn="ct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8" name="AutoShape 17"/>
            <p:cNvSpPr>
              <a:spLocks noChangeArrowheads="1"/>
            </p:cNvSpPr>
            <p:nvPr/>
          </p:nvSpPr>
          <p:spPr bwMode="gray">
            <a:xfrm flipH="1">
              <a:off x="1945789" y="2421606"/>
              <a:ext cx="1515857" cy="377930"/>
            </a:xfrm>
            <a:prstGeom prst="homePlate">
              <a:avLst>
                <a:gd name="adj" fmla="val 60475"/>
              </a:avLst>
            </a:prstGeom>
            <a:solidFill>
              <a:schemeClr val="accent6">
                <a:lumMod val="40000"/>
                <a:lumOff val="60000"/>
              </a:schemeClr>
            </a:solidFill>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wrap="square" rtlCol="0" anchor="b" anchorCtr="0">
              <a:noAutofit/>
            </a:bodyPr>
            <a:lstStyle/>
            <a:p>
              <a:pPr algn="ctr" defTabSz="457200" fontAlgn="ctr">
                <a:spcBef>
                  <a:spcPts val="0"/>
                </a:spcBef>
                <a:spcAft>
                  <a:spcPts val="0"/>
                </a:spcAft>
                <a:buClr>
                  <a:srgbClr val="990000"/>
                </a:buClr>
                <a:buSzPct val="60000"/>
                <a:defRPr/>
              </a:pPr>
              <a:endParaRPr lang="en-US" altLang="zh-CN">
                <a:solidFill>
                  <a:srgbClr val="0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29" name="Line 23"/>
            <p:cNvSpPr>
              <a:spLocks noChangeShapeType="1"/>
            </p:cNvSpPr>
            <p:nvPr/>
          </p:nvSpPr>
          <p:spPr bwMode="gray">
            <a:xfrm>
              <a:off x="2215387" y="4858596"/>
              <a:ext cx="1149907" cy="0"/>
            </a:xfrm>
            <a:prstGeom prst="line">
              <a:avLst/>
            </a:prstGeom>
            <a:noFill/>
            <a:ln w="57150">
              <a:solidFill>
                <a:srgbClr val="C7000B"/>
              </a:solidFill>
              <a:round/>
              <a:headEnd type="triangle" w="med" len="med"/>
              <a:tailEnd type="triangle" w="med" len="med"/>
            </a:ln>
          </p:spPr>
          <p:txBody>
            <a:bodyPr wrap="square">
              <a:noAutofit/>
            </a:bodyPr>
            <a:lstStyle/>
            <a:p>
              <a:pPr algn="ctr" fontAlgn="ctr"/>
              <a:endParaRPr lang="en-US" altLang="zh-CN">
                <a:solidFill>
                  <a:srgbClr val="C7000B"/>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0" name="Text Box 24"/>
            <p:cNvSpPr txBox="1">
              <a:spLocks noChangeArrowheads="1"/>
            </p:cNvSpPr>
            <p:nvPr/>
          </p:nvSpPr>
          <p:spPr bwMode="gray">
            <a:xfrm>
              <a:off x="7349825" y="5064552"/>
              <a:ext cx="862939" cy="519429"/>
            </a:xfrm>
            <a:prstGeom prst="rect">
              <a:avLst/>
            </a:prstGeom>
            <a:noFill/>
            <a:ln w="12700" algn="ctr">
              <a:solidFill>
                <a:srgbClr val="C7000B"/>
              </a:solidFill>
              <a:miter lim="800000"/>
              <a:headEnd/>
              <a:tailEnd/>
            </a:ln>
            <a:effectLst>
              <a:outerShdw blurRad="63500" sx="101000" sy="101000" algn="ctr" rotWithShape="0">
                <a:srgbClr val="000000">
                  <a:alpha val="30000"/>
                </a:srgbClr>
              </a:outerShdw>
            </a:effectLst>
          </p:spPr>
          <p:txBody>
            <a:bodyPr wrap="square" lIns="65787" tIns="32893" rIns="65787" bIns="32893" anchor="ctr">
              <a:noAutofit/>
            </a:bodyPr>
            <a:lstStyle/>
            <a:p>
              <a:pPr algn="ctr" defTabSz="658147" fontAlgn="ctr"/>
              <a:r>
                <a:rPr lang="en-US" sz="2000" b="1" smtClean="0">
                  <a:solidFill>
                    <a:srgbClr val="C7000B"/>
                  </a:solidFill>
                  <a:latin typeface="Huawei Sans" panose="020C0503030203020204" pitchFamily="34" charset="0"/>
                </a:rPr>
                <a:t>RTO</a:t>
              </a:r>
              <a:endParaRPr lang="en-US" sz="2000" b="1">
                <a:solidFill>
                  <a:srgbClr val="C7000B"/>
                </a:solidFill>
                <a:latin typeface="Huawei Sans" panose="020C0503030203020204" pitchFamily="34" charset="0"/>
              </a:endParaRPr>
            </a:p>
          </p:txBody>
        </p:sp>
        <p:sp>
          <p:nvSpPr>
            <p:cNvPr id="31" name="Text Box 24"/>
            <p:cNvSpPr txBox="1">
              <a:spLocks noChangeArrowheads="1"/>
            </p:cNvSpPr>
            <p:nvPr/>
          </p:nvSpPr>
          <p:spPr bwMode="gray">
            <a:xfrm>
              <a:off x="2152356" y="5019961"/>
              <a:ext cx="1182464" cy="519429"/>
            </a:xfrm>
            <a:prstGeom prst="rect">
              <a:avLst/>
            </a:prstGeom>
            <a:noFill/>
            <a:ln w="9525" algn="ctr">
              <a:noFill/>
              <a:miter lim="800000"/>
              <a:headEnd/>
              <a:tailEnd/>
            </a:ln>
            <a:effectLst>
              <a:outerShdw blurRad="63500" sx="101000" sy="101000" algn="ctr" rotWithShape="0">
                <a:srgbClr val="000000">
                  <a:alpha val="30000"/>
                </a:srgbClr>
              </a:outerShdw>
            </a:effectLst>
          </p:spPr>
          <p:txBody>
            <a:bodyPr wrap="square" lIns="65787" tIns="32893" rIns="65787" bIns="32893" anchor="ctr">
              <a:noAutofit/>
            </a:bodyPr>
            <a:lstStyle/>
            <a:p>
              <a:pPr algn="ctr" defTabSz="658147" fontAlgn="ctr"/>
              <a:r>
                <a:rPr lang="en-US" sz="1200" b="1" smtClean="0">
                  <a:latin typeface="Huawei Sans" panose="020C0503030203020204" pitchFamily="34" charset="0"/>
                </a:rPr>
                <a:t>Backup window</a:t>
              </a:r>
              <a:endParaRPr lang="en-US" altLang="ja-JP" sz="1200" b="1">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 name="Text Box 24"/>
            <p:cNvSpPr txBox="1">
              <a:spLocks noChangeArrowheads="1"/>
            </p:cNvSpPr>
            <p:nvPr/>
          </p:nvSpPr>
          <p:spPr bwMode="gray">
            <a:xfrm>
              <a:off x="3873260" y="3559142"/>
              <a:ext cx="1221060" cy="1195631"/>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square" lIns="65787" tIns="32893" rIns="65787" bIns="32893" anchor="ctr">
              <a:noAutofit/>
            </a:bodyPr>
            <a:lstStyle/>
            <a:p>
              <a:pPr algn="ctr" defTabSz="658147" fontAlgn="ctr"/>
              <a:r>
                <a:rPr lang="en-US" sz="1400" b="1" smtClean="0">
                  <a:solidFill>
                    <a:schemeClr val="tx1"/>
                  </a:solidFill>
                  <a:latin typeface="Huawei Sans" panose="020C0503030203020204" pitchFamily="34" charset="0"/>
                </a:rPr>
                <a:t>Point in time to which data is recovered</a:t>
              </a:r>
              <a:endParaRPr lang="en-US" altLang="ja-JP" sz="1400" b="1">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3" name="Text Box 24"/>
            <p:cNvSpPr txBox="1">
              <a:spLocks noChangeArrowheads="1"/>
            </p:cNvSpPr>
            <p:nvPr/>
          </p:nvSpPr>
          <p:spPr bwMode="gray">
            <a:xfrm>
              <a:off x="7231672" y="3559142"/>
              <a:ext cx="1138341" cy="1195631"/>
            </a:xfrm>
            <a:prstGeom prst="rect">
              <a:avLst/>
            </a:prstGeom>
            <a:ln>
              <a:solidFill>
                <a:schemeClr val="bg1">
                  <a:lumMod val="50000"/>
                </a:schemeClr>
              </a:solidFill>
              <a:headEnd/>
              <a:tailEnd/>
            </a:ln>
          </p:spPr>
          <p:style>
            <a:lnRef idx="2">
              <a:schemeClr val="dk1"/>
            </a:lnRef>
            <a:fillRef idx="1">
              <a:schemeClr val="lt1"/>
            </a:fillRef>
            <a:effectRef idx="0">
              <a:schemeClr val="dk1"/>
            </a:effectRef>
            <a:fontRef idx="minor">
              <a:schemeClr val="dk1"/>
            </a:fontRef>
          </p:style>
          <p:txBody>
            <a:bodyPr wrap="square" lIns="65787" tIns="32893" rIns="65787" bIns="32893" anchor="ctr">
              <a:noAutofit/>
            </a:bodyPr>
            <a:lstStyle/>
            <a:p>
              <a:pPr algn="ctr" defTabSz="658147" fontAlgn="ctr"/>
              <a:r>
                <a:rPr lang="en-US" sz="1400" b="1" smtClean="0">
                  <a:solidFill>
                    <a:schemeClr val="tx1"/>
                  </a:solidFill>
                  <a:latin typeface="Huawei Sans" panose="020C0503030203020204" pitchFamily="34" charset="0"/>
                </a:rPr>
                <a:t>Time required for data recovery</a:t>
              </a:r>
              <a:endParaRPr lang="en-US" altLang="ja-JP" sz="1400" b="1">
                <a:solidFill>
                  <a:schemeClr val="tx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Tree>
    <p:extLst>
      <p:ext uri="{BB962C8B-B14F-4D97-AF65-F5344CB8AC3E}">
        <p14:creationId xmlns:p14="http://schemas.microsoft.com/office/powerpoint/2010/main" val="1486906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921078103"/>
              </p:ext>
            </p:extLst>
          </p:nvPr>
        </p:nvGraphicFramePr>
        <p:xfrm>
          <a:off x="731838" y="1116532"/>
          <a:ext cx="10728326" cy="4687502"/>
        </p:xfrm>
        <a:graphic>
          <a:graphicData uri="http://schemas.openxmlformats.org/drawingml/2006/table">
            <a:tbl>
              <a:tblPr firstRow="1" firstCol="1" bandRow="1"/>
              <a:tblGrid>
                <a:gridCol w="1723084"/>
                <a:gridCol w="5662357"/>
                <a:gridCol w="1788055"/>
                <a:gridCol w="1554830"/>
              </a:tblGrid>
              <a:tr h="404685">
                <a:tc>
                  <a:txBody>
                    <a:bodyPr/>
                    <a:lstStyle/>
                    <a:p>
                      <a:pPr algn="ctr" fontAlgn="ctr">
                        <a:lnSpc>
                          <a:spcPts val="2040"/>
                        </a:lnSpc>
                        <a:spcBef>
                          <a:spcPts val="375"/>
                        </a:spcBef>
                        <a:spcAft>
                          <a:spcPts val="375"/>
                        </a:spcAft>
                      </a:pPr>
                      <a:r>
                        <a:rPr lang="en-US" sz="1500" b="1" dirty="0" smtClean="0">
                          <a:latin typeface="Huawei Sans" panose="020C0503030203020204" pitchFamily="34" charset="0"/>
                        </a:rPr>
                        <a:t>Level</a:t>
                      </a:r>
                      <a:r>
                        <a:rPr lang="en-US" sz="1500" dirty="0" smtClean="0">
                          <a:latin typeface="Huawei Sans" panose="020C0503030203020204" pitchFamily="34" charset="0"/>
                        </a:rPr>
                        <a:t> </a:t>
                      </a:r>
                      <a:endParaRPr lang="en-US" altLang="zh-CN" sz="1800" b="1" kern="100" dirty="0">
                        <a:solidFill>
                          <a:srgbClr val="FFC000"/>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ts val="2040"/>
                        </a:lnSpc>
                        <a:spcBef>
                          <a:spcPts val="375"/>
                        </a:spcBef>
                        <a:spcAft>
                          <a:spcPts val="375"/>
                        </a:spcAft>
                      </a:pPr>
                      <a:r>
                        <a:rPr lang="en-US" sz="1500" b="1" smtClean="0">
                          <a:latin typeface="Huawei Sans" panose="020C0503030203020204" pitchFamily="34" charset="0"/>
                        </a:rPr>
                        <a:t>Definition</a:t>
                      </a:r>
                      <a:endParaRPr lang="en-US" altLang="zh-CN" sz="1800" b="1" kern="100">
                        <a:solidFill>
                          <a:srgbClr val="FFC000"/>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ts val="2040"/>
                        </a:lnSpc>
                        <a:spcBef>
                          <a:spcPts val="375"/>
                        </a:spcBef>
                        <a:spcAft>
                          <a:spcPts val="375"/>
                        </a:spcAft>
                      </a:pPr>
                      <a:r>
                        <a:rPr lang="en-US" sz="1500" b="1" smtClean="0">
                          <a:latin typeface="Huawei Sans" panose="020C0503030203020204" pitchFamily="34" charset="0"/>
                        </a:rPr>
                        <a:t>RTO</a:t>
                      </a:r>
                      <a:endParaRPr lang="en-US" altLang="zh-CN" sz="1800" b="1" kern="100">
                        <a:solidFill>
                          <a:srgbClr val="FFC000"/>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ts val="2040"/>
                        </a:lnSpc>
                        <a:spcBef>
                          <a:spcPts val="375"/>
                        </a:spcBef>
                        <a:spcAft>
                          <a:spcPts val="375"/>
                        </a:spcAft>
                      </a:pPr>
                      <a:r>
                        <a:rPr lang="en-US" sz="1500" b="1" smtClean="0">
                          <a:latin typeface="Huawei Sans" panose="020C0503030203020204" pitchFamily="34" charset="0"/>
                        </a:rPr>
                        <a:t>TCO</a:t>
                      </a:r>
                      <a:endParaRPr lang="en-US" altLang="zh-CN" sz="1800" b="1" kern="100">
                        <a:solidFill>
                          <a:srgbClr val="FFC000"/>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148651">
                <a:tc>
                  <a:txBody>
                    <a:bodyPr/>
                    <a:lstStyle/>
                    <a:p>
                      <a:pPr algn="ctr" fontAlgn="ctr">
                        <a:lnSpc>
                          <a:spcPts val="2040"/>
                        </a:lnSpc>
                        <a:spcBef>
                          <a:spcPts val="375"/>
                        </a:spcBef>
                        <a:spcAft>
                          <a:spcPts val="375"/>
                        </a:spcAft>
                      </a:pPr>
                      <a:r>
                        <a:rPr lang="en-US" sz="1500" b="1" smtClean="0">
                          <a:latin typeface="Huawei Sans" panose="020C0503030203020204" pitchFamily="34" charset="0"/>
                        </a:rPr>
                        <a:t>Data level</a:t>
                      </a:r>
                      <a:endParaRPr lang="en-US" altLang="zh-CN" sz="15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ctr">
                        <a:lnSpc>
                          <a:spcPct val="100000"/>
                        </a:lnSpc>
                        <a:spcAft>
                          <a:spcPts val="600"/>
                        </a:spcAft>
                      </a:pPr>
                      <a:r>
                        <a:rPr lang="en-US" sz="1200" dirty="0" smtClean="0">
                          <a:latin typeface="Huawei Sans" panose="020C0503030203020204" pitchFamily="34" charset="0"/>
                        </a:rPr>
                        <a:t>Builds a remote DR center to back up data remotely, which prevents data loss or corruption in the event of a disaster.</a:t>
                      </a:r>
                      <a:endParaRPr lang="en-US" altLang="zh-CN" sz="1200" kern="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p>
                      <a:pPr algn="l" fontAlgn="ctr">
                        <a:lnSpc>
                          <a:spcPct val="100000"/>
                        </a:lnSpc>
                        <a:spcAft>
                          <a:spcPts val="600"/>
                        </a:spcAft>
                      </a:pPr>
                      <a:r>
                        <a:rPr lang="en-US" sz="1200" dirty="0" smtClean="0">
                          <a:latin typeface="Huawei Sans" panose="020C0503030203020204" pitchFamily="34" charset="0"/>
                        </a:rPr>
                        <a:t>The remote DR center is considered as a remote data backup center. Data-level DR cannot prevent service interruption if a disaster occurs.</a:t>
                      </a:r>
                      <a:endParaRPr lang="en-US" altLang="zh-CN" sz="1200" kern="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p>
                      <a:pPr algn="l" fontAlgn="ctr">
                        <a:lnSpc>
                          <a:spcPct val="100000"/>
                        </a:lnSpc>
                        <a:spcAft>
                          <a:spcPts val="600"/>
                        </a:spcAft>
                      </a:pPr>
                      <a:r>
                        <a:rPr lang="en-US" sz="1200" dirty="0" smtClean="0">
                          <a:latin typeface="Huawei Sans" panose="020C0503030203020204" pitchFamily="34" charset="0"/>
                        </a:rPr>
                        <a:t>The recovery time for data-level disaster recovery is long, but the cost is low and facilities are easy to construct.</a:t>
                      </a:r>
                      <a:endParaRPr lang="en-US" altLang="zh-CN" sz="1200" kern="100" dirty="0" smtClean="0">
                        <a:effectLst/>
                        <a:latin typeface="Huawei Sans" panose="020C0503030203020204" pitchFamily="34" charset="0"/>
                        <a:ea typeface="方正兰亭黑简体" panose="02000000000000000000" pitchFamily="2" charset="-122"/>
                        <a:sym typeface="Huawei Sans" panose="020C0503030203020204" pitchFamily="34" charset="0"/>
                      </a:endParaRPr>
                    </a:p>
                    <a:p>
                      <a:pPr algn="l" fontAlgn="ctr">
                        <a:lnSpc>
                          <a:spcPct val="100000"/>
                        </a:lnSpc>
                        <a:spcAft>
                          <a:spcPts val="600"/>
                        </a:spcAft>
                      </a:pPr>
                      <a:r>
                        <a:rPr lang="en-US" sz="1200" dirty="0" smtClean="0">
                          <a:latin typeface="Huawei Sans" panose="020C0503030203020204" pitchFamily="34" charset="0"/>
                        </a:rPr>
                        <a:t>The data source is essential to all key service systems. Therefore, data-level DR is indispensable.</a:t>
                      </a:r>
                      <a:endParaRPr lang="en-US" altLang="zh-CN" sz="1200" kern="100" dirty="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tc>
                <a:tc>
                  <a:txBody>
                    <a:bodyPr/>
                    <a:lstStyle/>
                    <a:p>
                      <a:pPr algn="l" fontAlgn="ctr">
                        <a:lnSpc>
                          <a:spcPct val="100000"/>
                        </a:lnSpc>
                        <a:spcAft>
                          <a:spcPts val="0"/>
                        </a:spcAft>
                      </a:pPr>
                      <a:r>
                        <a:rPr lang="en-US" sz="1200" smtClean="0">
                          <a:latin typeface="Huawei Sans" panose="020C0503030203020204" pitchFamily="34" charset="0"/>
                        </a:rPr>
                        <a:t>The RTO is the longest (several days) because device re-deployment is needed to restore services.</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tc>
                <a:tc>
                  <a:txBody>
                    <a:bodyPr/>
                    <a:lstStyle/>
                    <a:p>
                      <a:pPr algn="l" fontAlgn="ctr">
                        <a:lnSpc>
                          <a:spcPct val="100000"/>
                        </a:lnSpc>
                        <a:spcAft>
                          <a:spcPts val="0"/>
                        </a:spcAft>
                      </a:pPr>
                      <a:r>
                        <a:rPr lang="en-US" sz="1200" smtClean="0">
                          <a:latin typeface="Huawei Sans" panose="020C0503030203020204" pitchFamily="34" charset="0"/>
                        </a:rPr>
                        <a:t>Lowest</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1173540">
                <a:tc>
                  <a:txBody>
                    <a:bodyPr/>
                    <a:lstStyle/>
                    <a:p>
                      <a:pPr algn="ctr" fontAlgn="ctr">
                        <a:lnSpc>
                          <a:spcPts val="2040"/>
                        </a:lnSpc>
                        <a:spcAft>
                          <a:spcPts val="0"/>
                        </a:spcAft>
                      </a:pPr>
                      <a:r>
                        <a:rPr lang="en-US" sz="1500" b="1" smtClean="0">
                          <a:latin typeface="Huawei Sans" panose="020C0503030203020204" pitchFamily="34" charset="0"/>
                        </a:rPr>
                        <a:t>Application level</a:t>
                      </a:r>
                      <a:endParaRPr lang="en-US" altLang="zh-CN" sz="15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l" fontAlgn="ctr">
                        <a:lnSpc>
                          <a:spcPct val="100000"/>
                        </a:lnSpc>
                        <a:spcAft>
                          <a:spcPts val="0"/>
                        </a:spcAft>
                      </a:pPr>
                      <a:r>
                        <a:rPr lang="en-US" sz="1200" dirty="0" smtClean="0">
                          <a:latin typeface="Huawei Sans" panose="020C0503030203020204" pitchFamily="34" charset="0"/>
                        </a:rPr>
                        <a:t>Builds a backup site that carries the same application system as the production site, and uses synchronous or asynchronous replication to synchronize data between the sites. This allows critical applications to recover within a specified time and minimizes losses. Data recovery is transparent to users, ensuring integral, reliable, and secure businesses.</a:t>
                      </a:r>
                      <a:endParaRPr lang="en-US" altLang="zh-CN" sz="1200" kern="100" dirty="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tc>
                <a:tc>
                  <a:txBody>
                    <a:bodyPr/>
                    <a:lstStyle/>
                    <a:p>
                      <a:pPr algn="l" fontAlgn="ctr">
                        <a:lnSpc>
                          <a:spcPct val="100000"/>
                        </a:lnSpc>
                        <a:spcAft>
                          <a:spcPts val="0"/>
                        </a:spcAft>
                      </a:pPr>
                      <a:r>
                        <a:rPr lang="en-US" sz="1200" smtClean="0">
                          <a:latin typeface="Huawei Sans" panose="020C0503030203020204" pitchFamily="34" charset="0"/>
                        </a:rPr>
                        <a:t>Medium RTO (several hours)</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tc>
                <a:tc>
                  <a:txBody>
                    <a:bodyPr/>
                    <a:lstStyle/>
                    <a:p>
                      <a:pPr algn="l" fontAlgn="ctr">
                        <a:lnSpc>
                          <a:spcPct val="100000"/>
                        </a:lnSpc>
                        <a:spcAft>
                          <a:spcPts val="0"/>
                        </a:spcAft>
                      </a:pPr>
                      <a:r>
                        <a:rPr lang="en-US" sz="1200" dirty="0" smtClean="0">
                          <a:latin typeface="Huawei Sans" panose="020C0503030203020204" pitchFamily="34" charset="0"/>
                        </a:rPr>
                        <a:t>Medium. The same system or a smaller system can be established at the backup site.</a:t>
                      </a:r>
                      <a:endParaRPr lang="en-US" altLang="zh-CN" sz="1200" kern="100" dirty="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960626">
                <a:tc>
                  <a:txBody>
                    <a:bodyPr/>
                    <a:lstStyle/>
                    <a:p>
                      <a:pPr algn="ctr" fontAlgn="ctr">
                        <a:lnSpc>
                          <a:spcPts val="2040"/>
                        </a:lnSpc>
                        <a:spcAft>
                          <a:spcPts val="0"/>
                        </a:spcAft>
                      </a:pPr>
                      <a:r>
                        <a:rPr lang="en-US" sz="1500" b="1" smtClean="0">
                          <a:latin typeface="Huawei Sans" panose="020C0503030203020204" pitchFamily="34" charset="0"/>
                        </a:rPr>
                        <a:t>Service level</a:t>
                      </a:r>
                      <a:endParaRPr lang="en-US" altLang="zh-CN" sz="15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lnSpc>
                          <a:spcPct val="100000"/>
                        </a:lnSpc>
                        <a:spcAft>
                          <a:spcPts val="0"/>
                        </a:spcAft>
                      </a:pPr>
                      <a:r>
                        <a:rPr lang="en-US" sz="1200" dirty="0" smtClean="0">
                          <a:latin typeface="Huawei Sans" panose="020C0503030203020204" pitchFamily="34" charset="0"/>
                        </a:rPr>
                        <a:t>Requires all of the necessary IT technologies and infrastructures to achieve full-service DR. Most of the contents are from non-IT systems (such as telephones and offices). If a disaster damages the original office, a backup office is also needed on</a:t>
                      </a:r>
                      <a:r>
                        <a:rPr lang="en-US" sz="1200" baseline="0" dirty="0" smtClean="0">
                          <a:latin typeface="Huawei Sans" panose="020C0503030203020204" pitchFamily="34" charset="0"/>
                        </a:rPr>
                        <a:t> top of </a:t>
                      </a:r>
                      <a:r>
                        <a:rPr lang="en-US" sz="1200" dirty="0" smtClean="0">
                          <a:latin typeface="Huawei Sans" panose="020C0503030203020204" pitchFamily="34" charset="0"/>
                        </a:rPr>
                        <a:t>data and application recovery.</a:t>
                      </a:r>
                      <a:endParaRPr lang="en-US" altLang="zh-CN" sz="1200" kern="100" dirty="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200" smtClean="0">
                          <a:latin typeface="Huawei Sans" panose="020C0503030203020204" pitchFamily="34" charset="0"/>
                        </a:rPr>
                        <a:t>Shortest RTO (several minutes or seconds)</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200" smtClean="0">
                          <a:latin typeface="Huawei Sans" panose="020C0503030203020204" pitchFamily="34" charset="0"/>
                        </a:rPr>
                        <a:t>Highest</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4" name="标题 3"/>
          <p:cNvSpPr>
            <a:spLocks noGrp="1"/>
          </p:cNvSpPr>
          <p:nvPr>
            <p:ph type="title"/>
          </p:nvPr>
        </p:nvSpPr>
        <p:spPr/>
        <p:txBody>
          <a:bodyPr wrap="square">
            <a:noAutofit/>
          </a:bodyPr>
          <a:lstStyle/>
          <a:p>
            <a:r>
              <a:rPr lang="en-US" smtClean="0">
                <a:latin typeface="Huawei Sans" panose="020C0503030203020204" pitchFamily="34" charset="0"/>
              </a:rPr>
              <a:t>Levels of DR Systems</a:t>
            </a:r>
            <a:endParaRPr lang="en-US" altLang="zh-CN">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127323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txBox="1">
            <a:spLocks noChangeArrowheads="1"/>
          </p:cNvSpPr>
          <p:nvPr/>
        </p:nvSpPr>
        <p:spPr bwMode="auto">
          <a:xfrm>
            <a:off x="880534" y="209551"/>
            <a:ext cx="10680700" cy="100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0053" rIns="80108" bIns="40053" anchor="ctr">
            <a:noAutofit/>
          </a:bodyPr>
          <a:lstStyle>
            <a:lvl1pPr defTabSz="684213">
              <a:defRPr>
                <a:solidFill>
                  <a:schemeClr val="tx1"/>
                </a:solidFill>
                <a:latin typeface="Arial" panose="020F0502020204030204" pitchFamily="34" charset="0"/>
                <a:ea typeface="宋体" panose="02010600030101010101" pitchFamily="2" charset="-122"/>
              </a:defRPr>
            </a:lvl1pPr>
            <a:lvl2pPr marL="742950" indent="-285750" defTabSz="684213">
              <a:defRPr>
                <a:solidFill>
                  <a:schemeClr val="tx1"/>
                </a:solidFill>
                <a:latin typeface="Arial" panose="020F0502020204030204" pitchFamily="34" charset="0"/>
                <a:ea typeface="宋体" panose="02010600030101010101" pitchFamily="2" charset="-122"/>
              </a:defRPr>
            </a:lvl2pPr>
            <a:lvl3pPr marL="1143000" indent="-228600" defTabSz="684213">
              <a:defRPr>
                <a:solidFill>
                  <a:schemeClr val="tx1"/>
                </a:solidFill>
                <a:latin typeface="Arial" panose="020F0502020204030204" pitchFamily="34" charset="0"/>
                <a:ea typeface="宋体" panose="02010600030101010101" pitchFamily="2" charset="-122"/>
              </a:defRPr>
            </a:lvl3pPr>
            <a:lvl4pPr marL="1600200" indent="-228600" defTabSz="684213">
              <a:defRPr>
                <a:solidFill>
                  <a:schemeClr val="tx1"/>
                </a:solidFill>
                <a:latin typeface="Arial" panose="020F0502020204030204" pitchFamily="34" charset="0"/>
                <a:ea typeface="宋体" panose="02010600030101010101" pitchFamily="2" charset="-122"/>
              </a:defRPr>
            </a:lvl4pPr>
            <a:lvl5pPr marL="2057400" indent="-228600" defTabSz="684213">
              <a:defRPr>
                <a:solidFill>
                  <a:schemeClr val="tx1"/>
                </a:solidFill>
                <a:latin typeface="Arial" panose="020F050202020403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4267" b="1">
              <a:solidFill>
                <a:srgbClr val="C00000"/>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74755" name="Group 3"/>
          <p:cNvGrpSpPr>
            <a:grpSpLocks/>
          </p:cNvGrpSpPr>
          <p:nvPr/>
        </p:nvGrpSpPr>
        <p:grpSpPr bwMode="auto">
          <a:xfrm>
            <a:off x="1315842" y="1615049"/>
            <a:ext cx="9515557" cy="4199474"/>
            <a:chOff x="117" y="1303"/>
            <a:chExt cx="5151" cy="2646"/>
          </a:xfrm>
        </p:grpSpPr>
        <p:sp>
          <p:nvSpPr>
            <p:cNvPr id="74757" name="Rectangle 4"/>
            <p:cNvSpPr>
              <a:spLocks noChangeArrowheads="1"/>
            </p:cNvSpPr>
            <p:nvPr/>
          </p:nvSpPr>
          <p:spPr bwMode="auto">
            <a:xfrm>
              <a:off x="725" y="1914"/>
              <a:ext cx="4372" cy="291"/>
            </a:xfrm>
            <a:prstGeom prst="rect">
              <a:avLst/>
            </a:prstGeom>
            <a:solidFill>
              <a:srgbClr val="CCFF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58" name="Rectangle 5"/>
            <p:cNvSpPr>
              <a:spLocks noChangeArrowheads="1"/>
            </p:cNvSpPr>
            <p:nvPr/>
          </p:nvSpPr>
          <p:spPr bwMode="auto">
            <a:xfrm>
              <a:off x="727" y="2910"/>
              <a:ext cx="4372" cy="291"/>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59" name="Rectangle 6"/>
            <p:cNvSpPr>
              <a:spLocks noChangeArrowheads="1"/>
            </p:cNvSpPr>
            <p:nvPr/>
          </p:nvSpPr>
          <p:spPr bwMode="auto">
            <a:xfrm>
              <a:off x="729" y="3447"/>
              <a:ext cx="4372" cy="291"/>
            </a:xfrm>
            <a:prstGeom prst="rect">
              <a:avLst/>
            </a:prstGeom>
            <a:solidFill>
              <a:srgbClr val="EA951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0" name="Text Box 7"/>
            <p:cNvSpPr txBox="1">
              <a:spLocks noChangeArrowheads="1"/>
            </p:cNvSpPr>
            <p:nvPr/>
          </p:nvSpPr>
          <p:spPr bwMode="auto">
            <a:xfrm>
              <a:off x="901" y="3758"/>
              <a:ext cx="389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15Min     1~4Hr    4~8Hr   8~12Hr  12~16hr    24Hr      Days     Weeks</a:t>
              </a:r>
              <a:endParaRPr lang="en-US" sz="1333">
                <a:latin typeface="Huawei Sans" panose="020C0503030203020204" pitchFamily="34" charset="0"/>
              </a:endParaRPr>
            </a:p>
          </p:txBody>
        </p:sp>
        <p:sp>
          <p:nvSpPr>
            <p:cNvPr id="74761" name="Line 8"/>
            <p:cNvSpPr>
              <a:spLocks noChangeShapeType="1"/>
            </p:cNvSpPr>
            <p:nvPr/>
          </p:nvSpPr>
          <p:spPr bwMode="auto">
            <a:xfrm>
              <a:off x="719" y="3780"/>
              <a:ext cx="4429"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2" name="Line 9"/>
            <p:cNvSpPr>
              <a:spLocks noChangeShapeType="1"/>
            </p:cNvSpPr>
            <p:nvPr/>
          </p:nvSpPr>
          <p:spPr bwMode="auto">
            <a:xfrm flipV="1">
              <a:off x="727" y="1303"/>
              <a:ext cx="0" cy="247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3" name="Freeform 10"/>
            <p:cNvSpPr>
              <a:spLocks/>
            </p:cNvSpPr>
            <p:nvPr/>
          </p:nvSpPr>
          <p:spPr bwMode="auto">
            <a:xfrm>
              <a:off x="816" y="1434"/>
              <a:ext cx="3888" cy="2269"/>
            </a:xfrm>
            <a:custGeom>
              <a:avLst/>
              <a:gdLst>
                <a:gd name="T0" fmla="*/ 0 w 9020"/>
                <a:gd name="T1" fmla="*/ 0 h 6444"/>
                <a:gd name="T2" fmla="*/ 266 w 9020"/>
                <a:gd name="T3" fmla="*/ 651 h 6444"/>
                <a:gd name="T4" fmla="*/ 583 w 9020"/>
                <a:gd name="T5" fmla="*/ 1278 h 6444"/>
                <a:gd name="T6" fmla="*/ 948 w 9020"/>
                <a:gd name="T7" fmla="*/ 1875 h 6444"/>
                <a:gd name="T8" fmla="*/ 1360 w 9020"/>
                <a:gd name="T9" fmla="*/ 2448 h 6444"/>
                <a:gd name="T10" fmla="*/ 1814 w 9020"/>
                <a:gd name="T11" fmla="*/ 2987 h 6444"/>
                <a:gd name="T12" fmla="*/ 2311 w 9020"/>
                <a:gd name="T13" fmla="*/ 3496 h 6444"/>
                <a:gd name="T14" fmla="*/ 2572 w 9020"/>
                <a:gd name="T15" fmla="*/ 3735 h 6444"/>
                <a:gd name="T16" fmla="*/ 2846 w 9020"/>
                <a:gd name="T17" fmla="*/ 3970 h 6444"/>
                <a:gd name="T18" fmla="*/ 3419 w 9020"/>
                <a:gd name="T19" fmla="*/ 4411 h 6444"/>
                <a:gd name="T20" fmla="*/ 4023 w 9020"/>
                <a:gd name="T21" fmla="*/ 4813 h 6444"/>
                <a:gd name="T22" fmla="*/ 4660 w 9020"/>
                <a:gd name="T23" fmla="*/ 5176 h 6444"/>
                <a:gd name="T24" fmla="*/ 5326 w 9020"/>
                <a:gd name="T25" fmla="*/ 5498 h 6444"/>
                <a:gd name="T26" fmla="*/ 6021 w 9020"/>
                <a:gd name="T27" fmla="*/ 5780 h 6444"/>
                <a:gd name="T28" fmla="*/ 6738 w 9020"/>
                <a:gd name="T29" fmla="*/ 6016 h 6444"/>
                <a:gd name="T30" fmla="*/ 7480 w 9020"/>
                <a:gd name="T31" fmla="*/ 6207 h 6444"/>
                <a:gd name="T32" fmla="*/ 8240 w 9020"/>
                <a:gd name="T33" fmla="*/ 6348 h 6444"/>
                <a:gd name="T34" fmla="*/ 9020 w 9020"/>
                <a:gd name="T35" fmla="*/ 6444 h 64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20"/>
                <a:gd name="T55" fmla="*/ 0 h 6444"/>
                <a:gd name="T56" fmla="*/ 9020 w 9020"/>
                <a:gd name="T57" fmla="*/ 6444 h 64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20" h="6444">
                  <a:moveTo>
                    <a:pt x="0" y="0"/>
                  </a:moveTo>
                  <a:lnTo>
                    <a:pt x="266" y="651"/>
                  </a:lnTo>
                  <a:lnTo>
                    <a:pt x="583" y="1278"/>
                  </a:lnTo>
                  <a:lnTo>
                    <a:pt x="948" y="1875"/>
                  </a:lnTo>
                  <a:lnTo>
                    <a:pt x="1360" y="2448"/>
                  </a:lnTo>
                  <a:lnTo>
                    <a:pt x="1814" y="2987"/>
                  </a:lnTo>
                  <a:lnTo>
                    <a:pt x="2311" y="3496"/>
                  </a:lnTo>
                  <a:lnTo>
                    <a:pt x="2572" y="3735"/>
                  </a:lnTo>
                  <a:lnTo>
                    <a:pt x="2846" y="3970"/>
                  </a:lnTo>
                  <a:lnTo>
                    <a:pt x="3419" y="4411"/>
                  </a:lnTo>
                  <a:lnTo>
                    <a:pt x="4023" y="4813"/>
                  </a:lnTo>
                  <a:lnTo>
                    <a:pt x="4660" y="5176"/>
                  </a:lnTo>
                  <a:lnTo>
                    <a:pt x="5326" y="5498"/>
                  </a:lnTo>
                  <a:lnTo>
                    <a:pt x="6021" y="5780"/>
                  </a:lnTo>
                  <a:lnTo>
                    <a:pt x="6738" y="6016"/>
                  </a:lnTo>
                  <a:lnTo>
                    <a:pt x="7480" y="6207"/>
                  </a:lnTo>
                  <a:lnTo>
                    <a:pt x="8240" y="6348"/>
                  </a:lnTo>
                  <a:lnTo>
                    <a:pt x="9020" y="644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4" name="Line 11"/>
            <p:cNvSpPr>
              <a:spLocks noChangeShapeType="1"/>
            </p:cNvSpPr>
            <p:nvPr/>
          </p:nvSpPr>
          <p:spPr bwMode="auto">
            <a:xfrm flipV="1">
              <a:off x="891" y="3702"/>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5" name="Line 12"/>
            <p:cNvSpPr>
              <a:spLocks noChangeShapeType="1"/>
            </p:cNvSpPr>
            <p:nvPr/>
          </p:nvSpPr>
          <p:spPr bwMode="auto">
            <a:xfrm flipV="1">
              <a:off x="1333" y="3703"/>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6" name="Line 13"/>
            <p:cNvSpPr>
              <a:spLocks noChangeShapeType="1"/>
            </p:cNvSpPr>
            <p:nvPr/>
          </p:nvSpPr>
          <p:spPr bwMode="auto">
            <a:xfrm flipV="1">
              <a:off x="1775" y="3703"/>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7" name="Line 14"/>
            <p:cNvSpPr>
              <a:spLocks noChangeShapeType="1"/>
            </p:cNvSpPr>
            <p:nvPr/>
          </p:nvSpPr>
          <p:spPr bwMode="auto">
            <a:xfrm flipV="1">
              <a:off x="2217" y="3702"/>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8" name="Line 15"/>
            <p:cNvSpPr>
              <a:spLocks noChangeShapeType="1"/>
            </p:cNvSpPr>
            <p:nvPr/>
          </p:nvSpPr>
          <p:spPr bwMode="auto">
            <a:xfrm flipV="1">
              <a:off x="2659" y="3702"/>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69" name="Line 16"/>
            <p:cNvSpPr>
              <a:spLocks noChangeShapeType="1"/>
            </p:cNvSpPr>
            <p:nvPr/>
          </p:nvSpPr>
          <p:spPr bwMode="auto">
            <a:xfrm flipV="1">
              <a:off x="3102" y="3702"/>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0" name="Line 17"/>
            <p:cNvSpPr>
              <a:spLocks noChangeShapeType="1"/>
            </p:cNvSpPr>
            <p:nvPr/>
          </p:nvSpPr>
          <p:spPr bwMode="auto">
            <a:xfrm flipV="1">
              <a:off x="3544" y="3703"/>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1" name="Line 18"/>
            <p:cNvSpPr>
              <a:spLocks noChangeShapeType="1"/>
            </p:cNvSpPr>
            <p:nvPr/>
          </p:nvSpPr>
          <p:spPr bwMode="auto">
            <a:xfrm flipV="1">
              <a:off x="3986" y="3703"/>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2" name="Line 19"/>
            <p:cNvSpPr>
              <a:spLocks noChangeShapeType="1"/>
            </p:cNvSpPr>
            <p:nvPr/>
          </p:nvSpPr>
          <p:spPr bwMode="auto">
            <a:xfrm flipV="1">
              <a:off x="4428" y="3703"/>
              <a:ext cx="0"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3" name="Line 20"/>
            <p:cNvSpPr>
              <a:spLocks noChangeShapeType="1"/>
            </p:cNvSpPr>
            <p:nvPr/>
          </p:nvSpPr>
          <p:spPr bwMode="auto">
            <a:xfrm flipV="1">
              <a:off x="735" y="3592"/>
              <a:ext cx="4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4" name="Line 21"/>
            <p:cNvSpPr>
              <a:spLocks noChangeShapeType="1"/>
            </p:cNvSpPr>
            <p:nvPr/>
          </p:nvSpPr>
          <p:spPr bwMode="auto">
            <a:xfrm flipV="1">
              <a:off x="736" y="3411"/>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5" name="Line 22"/>
            <p:cNvSpPr>
              <a:spLocks noChangeShapeType="1"/>
            </p:cNvSpPr>
            <p:nvPr/>
          </p:nvSpPr>
          <p:spPr bwMode="auto">
            <a:xfrm flipV="1">
              <a:off x="736" y="304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6" name="Line 23"/>
            <p:cNvSpPr>
              <a:spLocks noChangeShapeType="1"/>
            </p:cNvSpPr>
            <p:nvPr/>
          </p:nvSpPr>
          <p:spPr bwMode="auto">
            <a:xfrm flipV="1">
              <a:off x="737" y="2687"/>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7" name="Line 24"/>
            <p:cNvSpPr>
              <a:spLocks noChangeShapeType="1"/>
            </p:cNvSpPr>
            <p:nvPr/>
          </p:nvSpPr>
          <p:spPr bwMode="auto">
            <a:xfrm flipV="1">
              <a:off x="737" y="2325"/>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8" name="Line 25"/>
            <p:cNvSpPr>
              <a:spLocks noChangeShapeType="1"/>
            </p:cNvSpPr>
            <p:nvPr/>
          </p:nvSpPr>
          <p:spPr bwMode="auto">
            <a:xfrm flipV="1">
              <a:off x="737" y="1964"/>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79" name="Line 26"/>
            <p:cNvSpPr>
              <a:spLocks noChangeShapeType="1"/>
            </p:cNvSpPr>
            <p:nvPr/>
          </p:nvSpPr>
          <p:spPr bwMode="auto">
            <a:xfrm flipV="1">
              <a:off x="737" y="1602"/>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0" name="Line 27"/>
            <p:cNvSpPr>
              <a:spLocks noChangeShapeType="1"/>
            </p:cNvSpPr>
            <p:nvPr/>
          </p:nvSpPr>
          <p:spPr bwMode="auto">
            <a:xfrm flipV="1">
              <a:off x="736" y="3231"/>
              <a:ext cx="4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1" name="Line 28"/>
            <p:cNvSpPr>
              <a:spLocks noChangeShapeType="1"/>
            </p:cNvSpPr>
            <p:nvPr/>
          </p:nvSpPr>
          <p:spPr bwMode="auto">
            <a:xfrm flipV="1">
              <a:off x="735" y="2868"/>
              <a:ext cx="4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2" name="Line 29"/>
            <p:cNvSpPr>
              <a:spLocks noChangeShapeType="1"/>
            </p:cNvSpPr>
            <p:nvPr/>
          </p:nvSpPr>
          <p:spPr bwMode="auto">
            <a:xfrm flipV="1">
              <a:off x="736" y="2507"/>
              <a:ext cx="4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3" name="Line 30"/>
            <p:cNvSpPr>
              <a:spLocks noChangeShapeType="1"/>
            </p:cNvSpPr>
            <p:nvPr/>
          </p:nvSpPr>
          <p:spPr bwMode="auto">
            <a:xfrm flipV="1">
              <a:off x="737" y="2144"/>
              <a:ext cx="4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4" name="Line 31"/>
            <p:cNvSpPr>
              <a:spLocks noChangeShapeType="1"/>
            </p:cNvSpPr>
            <p:nvPr/>
          </p:nvSpPr>
          <p:spPr bwMode="auto">
            <a:xfrm flipV="1">
              <a:off x="736" y="1781"/>
              <a:ext cx="4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a:noAutofit/>
            </a:body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5" name="Text Box 32"/>
            <p:cNvSpPr txBox="1">
              <a:spLocks noChangeArrowheads="1"/>
            </p:cNvSpPr>
            <p:nvPr/>
          </p:nvSpPr>
          <p:spPr bwMode="auto">
            <a:xfrm>
              <a:off x="4694" y="3762"/>
              <a:ext cx="42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RTO</a:t>
              </a:r>
              <a:endParaRPr lang="en-US" sz="1333">
                <a:latin typeface="Huawei Sans" panose="020C0503030203020204" pitchFamily="34" charset="0"/>
              </a:endParaRPr>
            </a:p>
          </p:txBody>
        </p:sp>
        <p:sp>
          <p:nvSpPr>
            <p:cNvPr id="74786" name="Text Box 33"/>
            <p:cNvSpPr txBox="1">
              <a:spLocks noChangeArrowheads="1"/>
            </p:cNvSpPr>
            <p:nvPr/>
          </p:nvSpPr>
          <p:spPr bwMode="auto">
            <a:xfrm>
              <a:off x="117" y="1434"/>
              <a:ext cx="639"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fontAlgn="ctr">
                <a:buClr>
                  <a:schemeClr val="accent2"/>
                </a:buClr>
                <a:buFont typeface="Wingdings" panose="05000000000000000000" pitchFamily="2" charset="2"/>
                <a:buNone/>
              </a:pPr>
              <a:r>
                <a:rPr lang="en-US" sz="1600" smtClean="0">
                  <a:latin typeface="Huawei Sans" panose="020C0503030203020204" pitchFamily="34" charset="0"/>
                </a:rPr>
                <a:t>Expenses</a:t>
              </a:r>
              <a:endParaRPr lang="en-US" sz="1600">
                <a:latin typeface="Huawei Sans" panose="020C0503030203020204" pitchFamily="34" charset="0"/>
              </a:endParaRPr>
            </a:p>
          </p:txBody>
        </p:sp>
        <p:sp>
          <p:nvSpPr>
            <p:cNvPr id="74787" name="Oval 34"/>
            <p:cNvSpPr>
              <a:spLocks noChangeArrowheads="1"/>
            </p:cNvSpPr>
            <p:nvPr/>
          </p:nvSpPr>
          <p:spPr bwMode="auto">
            <a:xfrm>
              <a:off x="3670" y="3502"/>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8" name="Oval 35"/>
            <p:cNvSpPr>
              <a:spLocks noChangeArrowheads="1"/>
            </p:cNvSpPr>
            <p:nvPr/>
          </p:nvSpPr>
          <p:spPr bwMode="auto">
            <a:xfrm>
              <a:off x="4179" y="3603"/>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89" name="Oval 36"/>
            <p:cNvSpPr>
              <a:spLocks noChangeArrowheads="1"/>
            </p:cNvSpPr>
            <p:nvPr/>
          </p:nvSpPr>
          <p:spPr bwMode="auto">
            <a:xfrm>
              <a:off x="1974" y="2773"/>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90" name="Oval 37"/>
            <p:cNvSpPr>
              <a:spLocks noChangeArrowheads="1"/>
            </p:cNvSpPr>
            <p:nvPr/>
          </p:nvSpPr>
          <p:spPr bwMode="auto">
            <a:xfrm>
              <a:off x="2688" y="3171"/>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91" name="Oval 38"/>
            <p:cNvSpPr>
              <a:spLocks noChangeArrowheads="1"/>
            </p:cNvSpPr>
            <p:nvPr/>
          </p:nvSpPr>
          <p:spPr bwMode="auto">
            <a:xfrm>
              <a:off x="1575" y="2460"/>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92" name="Oval 39"/>
            <p:cNvSpPr>
              <a:spLocks noChangeArrowheads="1"/>
            </p:cNvSpPr>
            <p:nvPr/>
          </p:nvSpPr>
          <p:spPr bwMode="auto">
            <a:xfrm>
              <a:off x="1284" y="2164"/>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93" name="Oval 40"/>
            <p:cNvSpPr>
              <a:spLocks noChangeArrowheads="1"/>
            </p:cNvSpPr>
            <p:nvPr/>
          </p:nvSpPr>
          <p:spPr bwMode="auto">
            <a:xfrm>
              <a:off x="971" y="1764"/>
              <a:ext cx="93" cy="87"/>
            </a:xfrm>
            <a:prstGeom prst="ellipse">
              <a:avLst/>
            </a:prstGeom>
            <a:solidFill>
              <a:srgbClr val="000000"/>
            </a:solidFill>
            <a:ln w="7938">
              <a:solidFill>
                <a:srgbClr val="000000"/>
              </a:solidFill>
              <a:round/>
              <a:headEnd/>
              <a:tailEnd/>
            </a:ln>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endParaRPr lang="en-US" altLang="zh-CN" sz="24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794" name="Text Box 41"/>
            <p:cNvSpPr txBox="1">
              <a:spLocks noChangeArrowheads="1"/>
            </p:cNvSpPr>
            <p:nvPr/>
          </p:nvSpPr>
          <p:spPr bwMode="auto">
            <a:xfrm>
              <a:off x="1049" y="1708"/>
              <a:ext cx="396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Tier 7: Near-zero or zero data loss, remote data mirroring, and automatic service switchover</a:t>
              </a:r>
              <a:endParaRPr lang="en-US" sz="1333">
                <a:latin typeface="Huawei Sans" panose="020C0503030203020204" pitchFamily="34" charset="0"/>
              </a:endParaRPr>
            </a:p>
          </p:txBody>
        </p:sp>
        <p:sp>
          <p:nvSpPr>
            <p:cNvPr id="74795" name="Text Box 42"/>
            <p:cNvSpPr txBox="1">
              <a:spLocks noChangeArrowheads="1"/>
            </p:cNvSpPr>
            <p:nvPr/>
          </p:nvSpPr>
          <p:spPr bwMode="auto">
            <a:xfrm>
              <a:off x="1398" y="2021"/>
              <a:ext cx="363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Tier 6: Near-zero or zero data loss. Remote data mirroring ensures data integrity and consistency.</a:t>
              </a:r>
              <a:endParaRPr lang="en-US" sz="1333">
                <a:latin typeface="Huawei Sans" panose="020C0503030203020204" pitchFamily="34" charset="0"/>
              </a:endParaRPr>
            </a:p>
          </p:txBody>
        </p:sp>
        <p:sp>
          <p:nvSpPr>
            <p:cNvPr id="74796" name="Text Box 43"/>
            <p:cNvSpPr txBox="1">
              <a:spLocks noChangeArrowheads="1"/>
            </p:cNvSpPr>
            <p:nvPr/>
          </p:nvSpPr>
          <p:spPr bwMode="auto">
            <a:xfrm>
              <a:off x="1674" y="2394"/>
              <a:ext cx="278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Tier 5: transaction integrity</a:t>
              </a:r>
              <a:endParaRPr lang="en-US" sz="1333">
                <a:latin typeface="Huawei Sans" panose="020C0503030203020204" pitchFamily="34" charset="0"/>
              </a:endParaRPr>
            </a:p>
          </p:txBody>
        </p:sp>
        <p:sp>
          <p:nvSpPr>
            <p:cNvPr id="74797" name="Text Box 44"/>
            <p:cNvSpPr txBox="1">
              <a:spLocks noChangeArrowheads="1"/>
            </p:cNvSpPr>
            <p:nvPr/>
          </p:nvSpPr>
          <p:spPr bwMode="auto">
            <a:xfrm>
              <a:off x="2067" y="2707"/>
              <a:ext cx="291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Tier 4: Batch/online database image or log transmission</a:t>
              </a:r>
              <a:endParaRPr lang="en-US" sz="1333">
                <a:latin typeface="Huawei Sans" panose="020C0503030203020204" pitchFamily="34" charset="0"/>
              </a:endParaRPr>
            </a:p>
          </p:txBody>
        </p:sp>
        <p:sp>
          <p:nvSpPr>
            <p:cNvPr id="74798" name="Text Box 45"/>
            <p:cNvSpPr txBox="1">
              <a:spLocks noChangeArrowheads="1"/>
            </p:cNvSpPr>
            <p:nvPr/>
          </p:nvSpPr>
          <p:spPr bwMode="auto">
            <a:xfrm>
              <a:off x="2759" y="2971"/>
              <a:ext cx="144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solidFill>
                    <a:schemeClr val="bg1"/>
                  </a:solidFill>
                  <a:latin typeface="Huawei Sans" panose="020C0503030203020204" pitchFamily="34" charset="0"/>
                </a:rPr>
                <a:t>Tier 3: electronic vaulting</a:t>
              </a:r>
              <a:endParaRPr lang="en-US" sz="1333">
                <a:solidFill>
                  <a:schemeClr val="bg1"/>
                </a:solidFill>
                <a:latin typeface="Huawei Sans" panose="020C0503030203020204" pitchFamily="34" charset="0"/>
              </a:endParaRPr>
            </a:p>
          </p:txBody>
        </p:sp>
        <p:sp>
          <p:nvSpPr>
            <p:cNvPr id="74799" name="Text Box 46"/>
            <p:cNvSpPr txBox="1">
              <a:spLocks noChangeArrowheads="1"/>
            </p:cNvSpPr>
            <p:nvPr/>
          </p:nvSpPr>
          <p:spPr bwMode="auto">
            <a:xfrm>
              <a:off x="3598" y="3320"/>
              <a:ext cx="167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Tier 2: PTAM + Hot standby site</a:t>
              </a:r>
              <a:endParaRPr lang="en-US" altLang="zh-CN" sz="1333">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74800" name="Text Box 47"/>
            <p:cNvSpPr txBox="1">
              <a:spLocks noChangeArrowheads="1"/>
            </p:cNvSpPr>
            <p:nvPr/>
          </p:nvSpPr>
          <p:spPr bwMode="auto">
            <a:xfrm>
              <a:off x="4257" y="3478"/>
              <a:ext cx="85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fontAlgn="ctr">
                <a:buClr>
                  <a:schemeClr val="accent2"/>
                </a:buClr>
                <a:buFont typeface="Wingdings" panose="05000000000000000000" pitchFamily="2" charset="2"/>
                <a:buNone/>
              </a:pPr>
              <a:r>
                <a:rPr lang="en-US" sz="1333" smtClean="0">
                  <a:latin typeface="Huawei Sans" panose="020C0503030203020204" pitchFamily="34" charset="0"/>
                </a:rPr>
                <a:t>Tier 1 – PTAM</a:t>
              </a:r>
              <a:endParaRPr lang="en-US" sz="1333">
                <a:latin typeface="Huawei Sans" panose="020C0503030203020204" pitchFamily="34" charset="0"/>
              </a:endParaRPr>
            </a:p>
          </p:txBody>
        </p:sp>
        <p:sp>
          <p:nvSpPr>
            <p:cNvPr id="74801" name="Text Box 48"/>
            <p:cNvSpPr txBox="1">
              <a:spLocks noChangeArrowheads="1"/>
            </p:cNvSpPr>
            <p:nvPr/>
          </p:nvSpPr>
          <p:spPr bwMode="auto">
            <a:xfrm>
              <a:off x="815" y="3412"/>
              <a:ext cx="111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fontAlgn="ctr">
                <a:buClr>
                  <a:schemeClr val="accent2"/>
                </a:buClr>
                <a:buFont typeface="Wingdings" panose="05000000000000000000" pitchFamily="2" charset="2"/>
                <a:buNone/>
              </a:pPr>
              <a:r>
                <a:rPr lang="en-US" sz="1333" smtClean="0">
                  <a:latin typeface="Huawei Sans" panose="020C0503030203020204" pitchFamily="34" charset="0"/>
                </a:rPr>
                <a:t>Time-based backup</a:t>
              </a:r>
              <a:endParaRPr lang="en-US" sz="1333">
                <a:latin typeface="Huawei Sans" panose="020C0503030203020204" pitchFamily="34" charset="0"/>
              </a:endParaRPr>
            </a:p>
          </p:txBody>
        </p:sp>
        <p:sp>
          <p:nvSpPr>
            <p:cNvPr id="74802" name="Text Box 49"/>
            <p:cNvSpPr txBox="1">
              <a:spLocks noChangeArrowheads="1"/>
            </p:cNvSpPr>
            <p:nvPr/>
          </p:nvSpPr>
          <p:spPr bwMode="auto">
            <a:xfrm>
              <a:off x="824" y="2883"/>
              <a:ext cx="111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fontAlgn="ctr">
                <a:buClr>
                  <a:schemeClr val="accent2"/>
                </a:buClr>
                <a:buFont typeface="Wingdings" panose="05000000000000000000" pitchFamily="2" charset="2"/>
                <a:buNone/>
              </a:pPr>
              <a:r>
                <a:rPr lang="en-US" sz="1333" smtClean="0">
                  <a:solidFill>
                    <a:schemeClr val="bg1"/>
                  </a:solidFill>
                  <a:latin typeface="Huawei Sans" panose="020C0503030203020204" pitchFamily="34" charset="0"/>
                </a:rPr>
                <a:t>Available backup center</a:t>
              </a:r>
              <a:endParaRPr lang="en-US" sz="1333">
                <a:solidFill>
                  <a:schemeClr val="bg1"/>
                </a:solidFill>
                <a:latin typeface="Huawei Sans" panose="020C0503030203020204" pitchFamily="34" charset="0"/>
              </a:endParaRPr>
            </a:p>
          </p:txBody>
        </p:sp>
        <p:sp>
          <p:nvSpPr>
            <p:cNvPr id="74803" name="Text Box 50"/>
            <p:cNvSpPr txBox="1">
              <a:spLocks noChangeArrowheads="1"/>
            </p:cNvSpPr>
            <p:nvPr/>
          </p:nvSpPr>
          <p:spPr bwMode="auto">
            <a:xfrm>
              <a:off x="949" y="1443"/>
              <a:ext cx="11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fontAlgn="ctr">
                <a:buClr>
                  <a:schemeClr val="accent2"/>
                </a:buClr>
                <a:buFont typeface="Wingdings" panose="05000000000000000000" pitchFamily="2" charset="2"/>
                <a:buNone/>
              </a:pPr>
              <a:r>
                <a:rPr lang="en-US" sz="1600" smtClean="0">
                  <a:latin typeface="Huawei Sans" panose="020C0503030203020204" pitchFamily="34" charset="0"/>
                </a:rPr>
                <a:t>Remote DR center</a:t>
              </a:r>
              <a:endParaRPr lang="en-US" sz="1600">
                <a:latin typeface="Huawei Sans" panose="020C0503030203020204" pitchFamily="34" charset="0"/>
              </a:endParaRPr>
            </a:p>
          </p:txBody>
        </p:sp>
      </p:grpSp>
      <p:sp>
        <p:nvSpPr>
          <p:cNvPr id="53" name="Text Box 51"/>
          <p:cNvSpPr txBox="1">
            <a:spLocks noChangeArrowheads="1"/>
          </p:cNvSpPr>
          <p:nvPr/>
        </p:nvSpPr>
        <p:spPr bwMode="auto">
          <a:xfrm>
            <a:off x="874071" y="1072743"/>
            <a:ext cx="9957328" cy="707846"/>
          </a:xfrm>
          <a:prstGeom prst="rect">
            <a:avLst/>
          </a:prstGeom>
          <a:noFill/>
          <a:ln w="9525" algn="ctr">
            <a:noFill/>
            <a:miter lim="800000"/>
            <a:headEnd/>
            <a:tailEnd/>
          </a:ln>
          <a:effectLst/>
        </p:spPr>
        <p:txBody>
          <a:bodyPr wrap="square" lIns="91400" tIns="45700" rIns="91400" bIns="45700">
            <a:noAutofit/>
          </a:bodyPr>
          <a:lstStyle/>
          <a:p>
            <a:pPr fontAlgn="ctr">
              <a:defRPr/>
            </a:pPr>
            <a:r>
              <a:rPr lang="en-US" sz="2000" smtClean="0">
                <a:solidFill>
                  <a:srgbClr val="FF3300"/>
                </a:solidFill>
                <a:effectLst>
                  <a:outerShdw blurRad="38100" dist="38100" dir="2700000" algn="tl">
                    <a:srgbClr val="C0C0C0"/>
                  </a:outerShdw>
                </a:effectLst>
                <a:latin typeface="Huawei Sans" panose="020C0503030203020204" pitchFamily="34" charset="0"/>
              </a:rPr>
              <a:t>According to SHARE 78, a disaster recovery system can be categorized into 7 tiers:</a:t>
            </a:r>
            <a:endParaRPr lang="en-US" sz="2000">
              <a:solidFill>
                <a:srgbClr val="FF3300"/>
              </a:solidFill>
              <a:effectLst>
                <a:outerShdw blurRad="38100" dist="38100" dir="2700000" algn="tl">
                  <a:srgbClr val="C0C0C0"/>
                </a:outerShdw>
              </a:effectLst>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sz="3200" smtClean="0">
                <a:latin typeface="Huawei Sans" panose="020C0503030203020204" pitchFamily="34" charset="0"/>
              </a:rPr>
              <a:t>Global Standards for a Disaster Recovery System</a:t>
            </a:r>
            <a:endParaRPr lang="en-US" sz="3200">
              <a:latin typeface="Huawei Sans" panose="020C0503030203020204" pitchFamily="34" charset="0"/>
            </a:endParaRPr>
          </a:p>
        </p:txBody>
      </p:sp>
    </p:spTree>
    <p:extLst>
      <p:ext uri="{BB962C8B-B14F-4D97-AF65-F5344CB8AC3E}">
        <p14:creationId xmlns:p14="http://schemas.microsoft.com/office/powerpoint/2010/main" val="288561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Huawei Business Continuity and Disaster Recovery (BC&amp;DR) Solution</a:t>
            </a:r>
            <a:endParaRPr lang="en-US" altLang="zh-CN">
              <a:latin typeface="Huawei Sans" panose="020C0503030203020204" pitchFamily="34" charset="0"/>
              <a:sym typeface="Huawei Sans" panose="020C0503030203020204" pitchFamily="34" charset="0"/>
            </a:endParaRPr>
          </a:p>
        </p:txBody>
      </p:sp>
      <p:sp>
        <p:nvSpPr>
          <p:cNvPr id="80" name="标题 3"/>
          <p:cNvSpPr txBox="1">
            <a:spLocks/>
          </p:cNvSpPr>
          <p:nvPr/>
        </p:nvSpPr>
        <p:spPr>
          <a:xfrm>
            <a:off x="695148" y="415268"/>
            <a:ext cx="10973117" cy="791232"/>
          </a:xfrm>
          <a:prstGeom prst="rect">
            <a:avLst/>
          </a:prstGeom>
        </p:spPr>
        <p:txBody>
          <a:bodyPr wrap="square">
            <a:noAutofit/>
          </a:bodyPr>
          <a:lstStyle>
            <a:lvl1pPr marL="0" marR="0" indent="0" algn="l" defTabSz="914339" rtl="0" eaLnBrk="1" fontAlgn="auto" latinLnBrk="0" hangingPunct="1">
              <a:lnSpc>
                <a:spcPct val="100000"/>
              </a:lnSpc>
              <a:spcBef>
                <a:spcPct val="0"/>
              </a:spcBef>
              <a:spcAft>
                <a:spcPts val="0"/>
              </a:spcAft>
              <a:buClrTx/>
              <a:buSzTx/>
              <a:buFontTx/>
              <a:buNone/>
              <a:tabLst/>
              <a:defRPr sz="2400" b="0" kern="1200">
                <a:solidFill>
                  <a:srgbClr val="1D1D1B"/>
                </a:solidFill>
                <a:latin typeface="Arial" panose="020B0604020202020204" pitchFamily="34" charset="0"/>
                <a:ea typeface="+mj-ea"/>
                <a:cs typeface="Arial" panose="020B0604020202020204" pitchFamily="34" charset="0"/>
              </a:defRPr>
            </a:lvl1pPr>
          </a:lstStyle>
          <a:p>
            <a:pPr fontAlgn="ctr"/>
            <a:endParaRPr lang="en-US" altLang="zh-CN" sz="3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文本框 200"/>
          <p:cNvSpPr txBox="1"/>
          <p:nvPr/>
        </p:nvSpPr>
        <p:spPr>
          <a:xfrm>
            <a:off x="2108436" y="6008869"/>
            <a:ext cx="2975526" cy="379656"/>
          </a:xfrm>
          <a:prstGeom prst="rect">
            <a:avLst/>
          </a:prstGeom>
          <a:noFill/>
        </p:spPr>
        <p:txBody>
          <a:bodyPr wrap="square" rtlCol="0">
            <a:noAutofit/>
          </a:bodyPr>
          <a:lstStyle/>
          <a:p>
            <a:pPr fontAlgn="ctr"/>
            <a:r>
              <a:rPr lang="en-US" sz="1867" smtClean="0">
                <a:latin typeface="Huawei Sans" panose="020C0503030203020204" pitchFamily="34" charset="0"/>
              </a:rPr>
              <a:t>Traditional data center</a:t>
            </a:r>
            <a:endParaRPr lang="en-US" sz="1867">
              <a:latin typeface="Huawei Sans" panose="020C0503030203020204" pitchFamily="34" charset="0"/>
            </a:endParaRPr>
          </a:p>
        </p:txBody>
      </p:sp>
      <p:grpSp>
        <p:nvGrpSpPr>
          <p:cNvPr id="220" name="组合 219"/>
          <p:cNvGrpSpPr/>
          <p:nvPr/>
        </p:nvGrpSpPr>
        <p:grpSpPr>
          <a:xfrm>
            <a:off x="8373425" y="4367071"/>
            <a:ext cx="2890853" cy="1975870"/>
            <a:chOff x="4594986" y="4319363"/>
            <a:chExt cx="1358584" cy="981761"/>
          </a:xfrm>
        </p:grpSpPr>
        <p:sp>
          <p:nvSpPr>
            <p:cNvPr id="221" name="Freeform 5"/>
            <p:cNvSpPr>
              <a:spLocks/>
            </p:cNvSpPr>
            <p:nvPr/>
          </p:nvSpPr>
          <p:spPr bwMode="auto">
            <a:xfrm>
              <a:off x="4626566" y="4319363"/>
              <a:ext cx="1248861" cy="766615"/>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gradFill flip="none" rotWithShape="1">
              <a:gsLst>
                <a:gs pos="0">
                  <a:srgbClr val="00292E">
                    <a:alpha val="5000"/>
                  </a:srgbClr>
                </a:gs>
                <a:gs pos="100000">
                  <a:srgbClr val="00B6F6">
                    <a:alpha val="60000"/>
                  </a:srgbClr>
                </a:gs>
              </a:gsLst>
              <a:path path="circle">
                <a:fillToRect l="100000" t="100000"/>
              </a:path>
              <a:tileRect r="-100000" b="-100000"/>
            </a:gradFill>
            <a:ln w="12700">
              <a:solidFill>
                <a:srgbClr val="007CA8"/>
              </a:solidFill>
              <a:round/>
              <a:headEnd/>
              <a:tailEnd/>
            </a:ln>
          </p:spPr>
          <p:txBody>
            <a:bodyPr vert="horz" wrap="square" lIns="121892" tIns="60945" rIns="121892" bIns="60945" numCol="1" anchor="t" anchorCtr="0" compatLnSpc="1">
              <a:prstTxWarp prst="textNoShape">
                <a:avLst/>
              </a:prstTxWarp>
              <a:noAutofit/>
            </a:bodyPr>
            <a:lstStyle/>
            <a:p>
              <a:pPr fontAlgn="ctr"/>
              <a:endParaRPr lang="en-US" altLang="zh-CN" sz="2667">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文本框 507"/>
            <p:cNvSpPr txBox="1"/>
            <p:nvPr/>
          </p:nvSpPr>
          <p:spPr>
            <a:xfrm>
              <a:off x="4594986" y="5112482"/>
              <a:ext cx="1358584" cy="188642"/>
            </a:xfrm>
            <a:prstGeom prst="rect">
              <a:avLst/>
            </a:prstGeom>
            <a:noFill/>
          </p:spPr>
          <p:txBody>
            <a:bodyPr wrap="square" rtlCol="0">
              <a:noAutofit/>
            </a:bodyPr>
            <a:lstStyle/>
            <a:p>
              <a:pPr algn="ctr" fontAlgn="ctr"/>
              <a:r>
                <a:rPr lang="en-US" sz="1867" smtClean="0">
                  <a:latin typeface="Huawei Sans" panose="020C0503030203020204" pitchFamily="34" charset="0"/>
                </a:rPr>
                <a:t>Public cloud</a:t>
              </a:r>
              <a:endParaRPr lang="en-US" sz="1867">
                <a:latin typeface="Huawei Sans" panose="020C0503030203020204" pitchFamily="34" charset="0"/>
              </a:endParaRPr>
            </a:p>
          </p:txBody>
        </p:sp>
      </p:grpSp>
      <p:grpSp>
        <p:nvGrpSpPr>
          <p:cNvPr id="3" name="组合 2"/>
          <p:cNvGrpSpPr/>
          <p:nvPr/>
        </p:nvGrpSpPr>
        <p:grpSpPr>
          <a:xfrm>
            <a:off x="787794" y="1260549"/>
            <a:ext cx="10911406" cy="4748321"/>
            <a:chOff x="787794" y="1260549"/>
            <a:chExt cx="10911406" cy="4748321"/>
          </a:xfrm>
        </p:grpSpPr>
        <p:grpSp>
          <p:nvGrpSpPr>
            <p:cNvPr id="81" name="组合 80"/>
            <p:cNvGrpSpPr/>
            <p:nvPr/>
          </p:nvGrpSpPr>
          <p:grpSpPr>
            <a:xfrm>
              <a:off x="8584713" y="1260549"/>
              <a:ext cx="2464196" cy="1193008"/>
              <a:chOff x="6180635" y="2221505"/>
              <a:chExt cx="2075253" cy="1147870"/>
            </a:xfrm>
          </p:grpSpPr>
          <p:grpSp>
            <p:nvGrpSpPr>
              <p:cNvPr id="82" name="组合 77"/>
              <p:cNvGrpSpPr>
                <a:grpSpLocks/>
              </p:cNvGrpSpPr>
              <p:nvPr/>
            </p:nvGrpSpPr>
            <p:grpSpPr bwMode="auto">
              <a:xfrm>
                <a:off x="6180635" y="2221505"/>
                <a:ext cx="2075253" cy="1147870"/>
                <a:chOff x="6754694" y="1946390"/>
                <a:chExt cx="1938456" cy="1039017"/>
              </a:xfrm>
            </p:grpSpPr>
            <p:sp>
              <p:nvSpPr>
                <p:cNvPr id="162" name="Freeform 8"/>
                <p:cNvSpPr>
                  <a:spLocks/>
                </p:cNvSpPr>
                <p:nvPr/>
              </p:nvSpPr>
              <p:spPr bwMode="auto">
                <a:xfrm>
                  <a:off x="6770568" y="1946390"/>
                  <a:ext cx="1922582" cy="1035957"/>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gradFill flip="none" rotWithShape="1">
                  <a:gsLst>
                    <a:gs pos="0">
                      <a:srgbClr val="0070C0">
                        <a:alpha val="58000"/>
                      </a:srgbClr>
                    </a:gs>
                    <a:gs pos="67000">
                      <a:srgbClr val="0070C0">
                        <a:alpha val="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4267">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8"/>
                <p:cNvSpPr>
                  <a:spLocks/>
                </p:cNvSpPr>
                <p:nvPr/>
              </p:nvSpPr>
              <p:spPr bwMode="auto">
                <a:xfrm>
                  <a:off x="6754694" y="1949450"/>
                  <a:ext cx="1922582" cy="1035957"/>
                </a:xfrm>
                <a:custGeom>
                  <a:avLst/>
                  <a:gdLst/>
                  <a:ahLst/>
                  <a:cxnLst>
                    <a:cxn ang="0">
                      <a:pos x="5492" y="1876"/>
                    </a:cxn>
                    <a:cxn ang="0">
                      <a:pos x="5426" y="1682"/>
                    </a:cxn>
                    <a:cxn ang="0">
                      <a:pos x="5326" y="1506"/>
                    </a:cxn>
                    <a:cxn ang="0">
                      <a:pos x="5198" y="1350"/>
                    </a:cxn>
                    <a:cxn ang="0">
                      <a:pos x="5046" y="1220"/>
                    </a:cxn>
                    <a:cxn ang="0">
                      <a:pos x="4874" y="1116"/>
                    </a:cxn>
                    <a:cxn ang="0">
                      <a:pos x="4682" y="1042"/>
                    </a:cxn>
                    <a:cxn ang="0">
                      <a:pos x="4476" y="1004"/>
                    </a:cxn>
                    <a:cxn ang="0">
                      <a:pos x="4302" y="1002"/>
                    </a:cxn>
                    <a:cxn ang="0">
                      <a:pos x="4184" y="898"/>
                    </a:cxn>
                    <a:cxn ang="0">
                      <a:pos x="4060" y="694"/>
                    </a:cxn>
                    <a:cxn ang="0">
                      <a:pos x="3908" y="512"/>
                    </a:cxn>
                    <a:cxn ang="0">
                      <a:pos x="3732" y="352"/>
                    </a:cxn>
                    <a:cxn ang="0">
                      <a:pos x="3534" y="218"/>
                    </a:cxn>
                    <a:cxn ang="0">
                      <a:pos x="3316" y="114"/>
                    </a:cxn>
                    <a:cxn ang="0">
                      <a:pos x="3084" y="42"/>
                    </a:cxn>
                    <a:cxn ang="0">
                      <a:pos x="2838" y="4"/>
                    </a:cxn>
                    <a:cxn ang="0">
                      <a:pos x="2630" y="2"/>
                    </a:cxn>
                    <a:cxn ang="0">
                      <a:pos x="2318" y="46"/>
                    </a:cxn>
                    <a:cxn ang="0">
                      <a:pos x="2026" y="146"/>
                    </a:cxn>
                    <a:cxn ang="0">
                      <a:pos x="1764" y="296"/>
                    </a:cxn>
                    <a:cxn ang="0">
                      <a:pos x="1532" y="490"/>
                    </a:cxn>
                    <a:cxn ang="0">
                      <a:pos x="1340" y="724"/>
                    </a:cxn>
                    <a:cxn ang="0">
                      <a:pos x="1194" y="988"/>
                    </a:cxn>
                    <a:cxn ang="0">
                      <a:pos x="1096" y="1280"/>
                    </a:cxn>
                    <a:cxn ang="0">
                      <a:pos x="1058" y="1514"/>
                    </a:cxn>
                    <a:cxn ang="0">
                      <a:pos x="908" y="1500"/>
                    </a:cxn>
                    <a:cxn ang="0">
                      <a:pos x="770" y="1510"/>
                    </a:cxn>
                    <a:cxn ang="0">
                      <a:pos x="596" y="1556"/>
                    </a:cxn>
                    <a:cxn ang="0">
                      <a:pos x="436" y="1632"/>
                    </a:cxn>
                    <a:cxn ang="0">
                      <a:pos x="296" y="1736"/>
                    </a:cxn>
                    <a:cxn ang="0">
                      <a:pos x="180" y="1864"/>
                    </a:cxn>
                    <a:cxn ang="0">
                      <a:pos x="90" y="2014"/>
                    </a:cxn>
                    <a:cxn ang="0">
                      <a:pos x="28" y="2182"/>
                    </a:cxn>
                    <a:cxn ang="0">
                      <a:pos x="0" y="2362"/>
                    </a:cxn>
                    <a:cxn ang="0">
                      <a:pos x="4" y="2500"/>
                    </a:cxn>
                    <a:cxn ang="0">
                      <a:pos x="40" y="2678"/>
                    </a:cxn>
                    <a:cxn ang="0">
                      <a:pos x="110" y="2840"/>
                    </a:cxn>
                    <a:cxn ang="0">
                      <a:pos x="206" y="2986"/>
                    </a:cxn>
                    <a:cxn ang="0">
                      <a:pos x="330" y="3108"/>
                    </a:cxn>
                    <a:cxn ang="0">
                      <a:pos x="474" y="3206"/>
                    </a:cxn>
                    <a:cxn ang="0">
                      <a:pos x="638" y="3276"/>
                    </a:cxn>
                    <a:cxn ang="0">
                      <a:pos x="814" y="3312"/>
                    </a:cxn>
                    <a:cxn ang="0">
                      <a:pos x="5486" y="3316"/>
                    </a:cxn>
                    <a:cxn ang="0">
                      <a:pos x="5620" y="3302"/>
                    </a:cxn>
                    <a:cxn ang="0">
                      <a:pos x="5746" y="3264"/>
                    </a:cxn>
                    <a:cxn ang="0">
                      <a:pos x="5860" y="3202"/>
                    </a:cxn>
                    <a:cxn ang="0">
                      <a:pos x="5958" y="3120"/>
                    </a:cxn>
                    <a:cxn ang="0">
                      <a:pos x="6040" y="3022"/>
                    </a:cxn>
                    <a:cxn ang="0">
                      <a:pos x="6102" y="2908"/>
                    </a:cxn>
                    <a:cxn ang="0">
                      <a:pos x="6140" y="2782"/>
                    </a:cxn>
                    <a:cxn ang="0">
                      <a:pos x="6154" y="2646"/>
                    </a:cxn>
                    <a:cxn ang="0">
                      <a:pos x="6146" y="2548"/>
                    </a:cxn>
                    <a:cxn ang="0">
                      <a:pos x="6116" y="2422"/>
                    </a:cxn>
                    <a:cxn ang="0">
                      <a:pos x="6062" y="2308"/>
                    </a:cxn>
                    <a:cxn ang="0">
                      <a:pos x="5988" y="2206"/>
                    </a:cxn>
                    <a:cxn ang="0">
                      <a:pos x="5898" y="2120"/>
                    </a:cxn>
                    <a:cxn ang="0">
                      <a:pos x="5792" y="2054"/>
                    </a:cxn>
                    <a:cxn ang="0">
                      <a:pos x="5674" y="2006"/>
                    </a:cxn>
                    <a:cxn ang="0">
                      <a:pos x="5546" y="1982"/>
                    </a:cxn>
                  </a:cxnLst>
                  <a:rect l="0" t="0" r="r" b="b"/>
                  <a:pathLst>
                    <a:path w="6154" h="3316">
                      <a:moveTo>
                        <a:pt x="5512" y="1980"/>
                      </a:moveTo>
                      <a:lnTo>
                        <a:pt x="5512" y="1980"/>
                      </a:lnTo>
                      <a:lnTo>
                        <a:pt x="5504" y="1928"/>
                      </a:lnTo>
                      <a:lnTo>
                        <a:pt x="5492" y="1876"/>
                      </a:lnTo>
                      <a:lnTo>
                        <a:pt x="5478" y="1826"/>
                      </a:lnTo>
                      <a:lnTo>
                        <a:pt x="5462" y="1778"/>
                      </a:lnTo>
                      <a:lnTo>
                        <a:pt x="5446" y="1730"/>
                      </a:lnTo>
                      <a:lnTo>
                        <a:pt x="5426" y="1682"/>
                      </a:lnTo>
                      <a:lnTo>
                        <a:pt x="5404" y="1636"/>
                      </a:lnTo>
                      <a:lnTo>
                        <a:pt x="5380" y="1592"/>
                      </a:lnTo>
                      <a:lnTo>
                        <a:pt x="5354" y="1548"/>
                      </a:lnTo>
                      <a:lnTo>
                        <a:pt x="5326" y="1506"/>
                      </a:lnTo>
                      <a:lnTo>
                        <a:pt x="5296" y="1466"/>
                      </a:lnTo>
                      <a:lnTo>
                        <a:pt x="5266" y="1426"/>
                      </a:lnTo>
                      <a:lnTo>
                        <a:pt x="5234" y="1388"/>
                      </a:lnTo>
                      <a:lnTo>
                        <a:pt x="5198" y="1350"/>
                      </a:lnTo>
                      <a:lnTo>
                        <a:pt x="5162" y="1316"/>
                      </a:lnTo>
                      <a:lnTo>
                        <a:pt x="5126" y="1282"/>
                      </a:lnTo>
                      <a:lnTo>
                        <a:pt x="5086" y="1250"/>
                      </a:lnTo>
                      <a:lnTo>
                        <a:pt x="5046" y="1220"/>
                      </a:lnTo>
                      <a:lnTo>
                        <a:pt x="5006" y="1190"/>
                      </a:lnTo>
                      <a:lnTo>
                        <a:pt x="4962" y="1164"/>
                      </a:lnTo>
                      <a:lnTo>
                        <a:pt x="4918" y="1138"/>
                      </a:lnTo>
                      <a:lnTo>
                        <a:pt x="4874" y="1116"/>
                      </a:lnTo>
                      <a:lnTo>
                        <a:pt x="4826" y="1094"/>
                      </a:lnTo>
                      <a:lnTo>
                        <a:pt x="4780" y="1074"/>
                      </a:lnTo>
                      <a:lnTo>
                        <a:pt x="4732" y="1058"/>
                      </a:lnTo>
                      <a:lnTo>
                        <a:pt x="4682" y="1042"/>
                      </a:lnTo>
                      <a:lnTo>
                        <a:pt x="4632" y="1030"/>
                      </a:lnTo>
                      <a:lnTo>
                        <a:pt x="4580" y="1020"/>
                      </a:lnTo>
                      <a:lnTo>
                        <a:pt x="4528" y="1010"/>
                      </a:lnTo>
                      <a:lnTo>
                        <a:pt x="4476" y="1004"/>
                      </a:lnTo>
                      <a:lnTo>
                        <a:pt x="4422" y="1002"/>
                      </a:lnTo>
                      <a:lnTo>
                        <a:pt x="4368" y="1000"/>
                      </a:lnTo>
                      <a:lnTo>
                        <a:pt x="4368" y="1000"/>
                      </a:lnTo>
                      <a:lnTo>
                        <a:pt x="4302" y="1002"/>
                      </a:lnTo>
                      <a:lnTo>
                        <a:pt x="4236" y="1008"/>
                      </a:lnTo>
                      <a:lnTo>
                        <a:pt x="4236" y="1008"/>
                      </a:lnTo>
                      <a:lnTo>
                        <a:pt x="4212" y="952"/>
                      </a:lnTo>
                      <a:lnTo>
                        <a:pt x="4184" y="898"/>
                      </a:lnTo>
                      <a:lnTo>
                        <a:pt x="4156" y="846"/>
                      </a:lnTo>
                      <a:lnTo>
                        <a:pt x="4126" y="794"/>
                      </a:lnTo>
                      <a:lnTo>
                        <a:pt x="4094" y="744"/>
                      </a:lnTo>
                      <a:lnTo>
                        <a:pt x="4060" y="694"/>
                      </a:lnTo>
                      <a:lnTo>
                        <a:pt x="4024" y="646"/>
                      </a:lnTo>
                      <a:lnTo>
                        <a:pt x="3988" y="600"/>
                      </a:lnTo>
                      <a:lnTo>
                        <a:pt x="3948" y="554"/>
                      </a:lnTo>
                      <a:lnTo>
                        <a:pt x="3908" y="512"/>
                      </a:lnTo>
                      <a:lnTo>
                        <a:pt x="3866" y="470"/>
                      </a:lnTo>
                      <a:lnTo>
                        <a:pt x="3822" y="428"/>
                      </a:lnTo>
                      <a:lnTo>
                        <a:pt x="3778" y="390"/>
                      </a:lnTo>
                      <a:lnTo>
                        <a:pt x="3732" y="352"/>
                      </a:lnTo>
                      <a:lnTo>
                        <a:pt x="3684" y="316"/>
                      </a:lnTo>
                      <a:lnTo>
                        <a:pt x="3636" y="282"/>
                      </a:lnTo>
                      <a:lnTo>
                        <a:pt x="3586" y="248"/>
                      </a:lnTo>
                      <a:lnTo>
                        <a:pt x="3534" y="218"/>
                      </a:lnTo>
                      <a:lnTo>
                        <a:pt x="3482" y="190"/>
                      </a:lnTo>
                      <a:lnTo>
                        <a:pt x="3428" y="162"/>
                      </a:lnTo>
                      <a:lnTo>
                        <a:pt x="3372" y="138"/>
                      </a:lnTo>
                      <a:lnTo>
                        <a:pt x="3316" y="114"/>
                      </a:lnTo>
                      <a:lnTo>
                        <a:pt x="3260" y="92"/>
                      </a:lnTo>
                      <a:lnTo>
                        <a:pt x="3202" y="74"/>
                      </a:lnTo>
                      <a:lnTo>
                        <a:pt x="3144" y="56"/>
                      </a:lnTo>
                      <a:lnTo>
                        <a:pt x="3084" y="42"/>
                      </a:lnTo>
                      <a:lnTo>
                        <a:pt x="3024" y="30"/>
                      </a:lnTo>
                      <a:lnTo>
                        <a:pt x="2962" y="18"/>
                      </a:lnTo>
                      <a:lnTo>
                        <a:pt x="2900" y="10"/>
                      </a:lnTo>
                      <a:lnTo>
                        <a:pt x="2838" y="4"/>
                      </a:lnTo>
                      <a:lnTo>
                        <a:pt x="2774" y="0"/>
                      </a:lnTo>
                      <a:lnTo>
                        <a:pt x="2710" y="0"/>
                      </a:lnTo>
                      <a:lnTo>
                        <a:pt x="2710" y="0"/>
                      </a:lnTo>
                      <a:lnTo>
                        <a:pt x="2630" y="2"/>
                      </a:lnTo>
                      <a:lnTo>
                        <a:pt x="2550" y="8"/>
                      </a:lnTo>
                      <a:lnTo>
                        <a:pt x="2472" y="16"/>
                      </a:lnTo>
                      <a:lnTo>
                        <a:pt x="2394" y="30"/>
                      </a:lnTo>
                      <a:lnTo>
                        <a:pt x="2318" y="46"/>
                      </a:lnTo>
                      <a:lnTo>
                        <a:pt x="2242" y="66"/>
                      </a:lnTo>
                      <a:lnTo>
                        <a:pt x="2168" y="90"/>
                      </a:lnTo>
                      <a:lnTo>
                        <a:pt x="2096" y="116"/>
                      </a:lnTo>
                      <a:lnTo>
                        <a:pt x="2026" y="146"/>
                      </a:lnTo>
                      <a:lnTo>
                        <a:pt x="1958" y="180"/>
                      </a:lnTo>
                      <a:lnTo>
                        <a:pt x="1892" y="216"/>
                      </a:lnTo>
                      <a:lnTo>
                        <a:pt x="1826" y="256"/>
                      </a:lnTo>
                      <a:lnTo>
                        <a:pt x="1764" y="296"/>
                      </a:lnTo>
                      <a:lnTo>
                        <a:pt x="1702" y="342"/>
                      </a:lnTo>
                      <a:lnTo>
                        <a:pt x="1644" y="388"/>
                      </a:lnTo>
                      <a:lnTo>
                        <a:pt x="1586" y="438"/>
                      </a:lnTo>
                      <a:lnTo>
                        <a:pt x="1532" y="490"/>
                      </a:lnTo>
                      <a:lnTo>
                        <a:pt x="1480" y="546"/>
                      </a:lnTo>
                      <a:lnTo>
                        <a:pt x="1432" y="602"/>
                      </a:lnTo>
                      <a:lnTo>
                        <a:pt x="1386" y="662"/>
                      </a:lnTo>
                      <a:lnTo>
                        <a:pt x="1340" y="724"/>
                      </a:lnTo>
                      <a:lnTo>
                        <a:pt x="1300" y="786"/>
                      </a:lnTo>
                      <a:lnTo>
                        <a:pt x="1262" y="852"/>
                      </a:lnTo>
                      <a:lnTo>
                        <a:pt x="1226" y="920"/>
                      </a:lnTo>
                      <a:lnTo>
                        <a:pt x="1194" y="988"/>
                      </a:lnTo>
                      <a:lnTo>
                        <a:pt x="1164" y="1058"/>
                      </a:lnTo>
                      <a:lnTo>
                        <a:pt x="1138" y="1132"/>
                      </a:lnTo>
                      <a:lnTo>
                        <a:pt x="1116" y="1204"/>
                      </a:lnTo>
                      <a:lnTo>
                        <a:pt x="1096" y="1280"/>
                      </a:lnTo>
                      <a:lnTo>
                        <a:pt x="1080" y="1356"/>
                      </a:lnTo>
                      <a:lnTo>
                        <a:pt x="1068" y="1434"/>
                      </a:lnTo>
                      <a:lnTo>
                        <a:pt x="1058" y="1514"/>
                      </a:lnTo>
                      <a:lnTo>
                        <a:pt x="1058" y="1514"/>
                      </a:lnTo>
                      <a:lnTo>
                        <a:pt x="1022" y="1508"/>
                      </a:lnTo>
                      <a:lnTo>
                        <a:pt x="984" y="1504"/>
                      </a:lnTo>
                      <a:lnTo>
                        <a:pt x="946" y="1500"/>
                      </a:lnTo>
                      <a:lnTo>
                        <a:pt x="908" y="1500"/>
                      </a:lnTo>
                      <a:lnTo>
                        <a:pt x="908" y="1500"/>
                      </a:lnTo>
                      <a:lnTo>
                        <a:pt x="860" y="1502"/>
                      </a:lnTo>
                      <a:lnTo>
                        <a:pt x="814" y="1504"/>
                      </a:lnTo>
                      <a:lnTo>
                        <a:pt x="770" y="1510"/>
                      </a:lnTo>
                      <a:lnTo>
                        <a:pt x="724" y="1518"/>
                      </a:lnTo>
                      <a:lnTo>
                        <a:pt x="680" y="1528"/>
                      </a:lnTo>
                      <a:lnTo>
                        <a:pt x="638" y="1540"/>
                      </a:lnTo>
                      <a:lnTo>
                        <a:pt x="596" y="1556"/>
                      </a:lnTo>
                      <a:lnTo>
                        <a:pt x="554" y="1572"/>
                      </a:lnTo>
                      <a:lnTo>
                        <a:pt x="514" y="1590"/>
                      </a:lnTo>
                      <a:lnTo>
                        <a:pt x="474" y="1610"/>
                      </a:lnTo>
                      <a:lnTo>
                        <a:pt x="436" y="1632"/>
                      </a:lnTo>
                      <a:lnTo>
                        <a:pt x="400" y="1656"/>
                      </a:lnTo>
                      <a:lnTo>
                        <a:pt x="364" y="1680"/>
                      </a:lnTo>
                      <a:lnTo>
                        <a:pt x="330" y="1708"/>
                      </a:lnTo>
                      <a:lnTo>
                        <a:pt x="296" y="1736"/>
                      </a:lnTo>
                      <a:lnTo>
                        <a:pt x="266" y="1766"/>
                      </a:lnTo>
                      <a:lnTo>
                        <a:pt x="236" y="1798"/>
                      </a:lnTo>
                      <a:lnTo>
                        <a:pt x="206" y="1830"/>
                      </a:lnTo>
                      <a:lnTo>
                        <a:pt x="180" y="1864"/>
                      </a:lnTo>
                      <a:lnTo>
                        <a:pt x="154" y="1900"/>
                      </a:lnTo>
                      <a:lnTo>
                        <a:pt x="130" y="1938"/>
                      </a:lnTo>
                      <a:lnTo>
                        <a:pt x="110" y="1976"/>
                      </a:lnTo>
                      <a:lnTo>
                        <a:pt x="90" y="2014"/>
                      </a:lnTo>
                      <a:lnTo>
                        <a:pt x="70" y="2054"/>
                      </a:lnTo>
                      <a:lnTo>
                        <a:pt x="54" y="2096"/>
                      </a:lnTo>
                      <a:lnTo>
                        <a:pt x="40" y="2138"/>
                      </a:lnTo>
                      <a:lnTo>
                        <a:pt x="28" y="2182"/>
                      </a:lnTo>
                      <a:lnTo>
                        <a:pt x="18" y="2224"/>
                      </a:lnTo>
                      <a:lnTo>
                        <a:pt x="10" y="2270"/>
                      </a:lnTo>
                      <a:lnTo>
                        <a:pt x="4" y="2316"/>
                      </a:lnTo>
                      <a:lnTo>
                        <a:pt x="0" y="2362"/>
                      </a:lnTo>
                      <a:lnTo>
                        <a:pt x="0" y="2408"/>
                      </a:lnTo>
                      <a:lnTo>
                        <a:pt x="0" y="2408"/>
                      </a:lnTo>
                      <a:lnTo>
                        <a:pt x="0" y="2454"/>
                      </a:lnTo>
                      <a:lnTo>
                        <a:pt x="4" y="2500"/>
                      </a:lnTo>
                      <a:lnTo>
                        <a:pt x="10" y="2546"/>
                      </a:lnTo>
                      <a:lnTo>
                        <a:pt x="18" y="2590"/>
                      </a:lnTo>
                      <a:lnTo>
                        <a:pt x="28" y="2634"/>
                      </a:lnTo>
                      <a:lnTo>
                        <a:pt x="40" y="2678"/>
                      </a:lnTo>
                      <a:lnTo>
                        <a:pt x="54" y="2720"/>
                      </a:lnTo>
                      <a:lnTo>
                        <a:pt x="70" y="2762"/>
                      </a:lnTo>
                      <a:lnTo>
                        <a:pt x="90" y="2802"/>
                      </a:lnTo>
                      <a:lnTo>
                        <a:pt x="110" y="2840"/>
                      </a:lnTo>
                      <a:lnTo>
                        <a:pt x="130" y="2878"/>
                      </a:lnTo>
                      <a:lnTo>
                        <a:pt x="154" y="2916"/>
                      </a:lnTo>
                      <a:lnTo>
                        <a:pt x="180" y="2952"/>
                      </a:lnTo>
                      <a:lnTo>
                        <a:pt x="206" y="2986"/>
                      </a:lnTo>
                      <a:lnTo>
                        <a:pt x="236" y="3018"/>
                      </a:lnTo>
                      <a:lnTo>
                        <a:pt x="266" y="3050"/>
                      </a:lnTo>
                      <a:lnTo>
                        <a:pt x="296" y="3080"/>
                      </a:lnTo>
                      <a:lnTo>
                        <a:pt x="330" y="3108"/>
                      </a:lnTo>
                      <a:lnTo>
                        <a:pt x="364" y="3136"/>
                      </a:lnTo>
                      <a:lnTo>
                        <a:pt x="400" y="3160"/>
                      </a:lnTo>
                      <a:lnTo>
                        <a:pt x="436" y="3184"/>
                      </a:lnTo>
                      <a:lnTo>
                        <a:pt x="474" y="3206"/>
                      </a:lnTo>
                      <a:lnTo>
                        <a:pt x="514" y="3226"/>
                      </a:lnTo>
                      <a:lnTo>
                        <a:pt x="554" y="3244"/>
                      </a:lnTo>
                      <a:lnTo>
                        <a:pt x="596" y="3260"/>
                      </a:lnTo>
                      <a:lnTo>
                        <a:pt x="638" y="3276"/>
                      </a:lnTo>
                      <a:lnTo>
                        <a:pt x="680" y="3288"/>
                      </a:lnTo>
                      <a:lnTo>
                        <a:pt x="724" y="3298"/>
                      </a:lnTo>
                      <a:lnTo>
                        <a:pt x="770" y="3306"/>
                      </a:lnTo>
                      <a:lnTo>
                        <a:pt x="814" y="3312"/>
                      </a:lnTo>
                      <a:lnTo>
                        <a:pt x="860" y="3314"/>
                      </a:lnTo>
                      <a:lnTo>
                        <a:pt x="908" y="3316"/>
                      </a:lnTo>
                      <a:lnTo>
                        <a:pt x="5486" y="3316"/>
                      </a:lnTo>
                      <a:lnTo>
                        <a:pt x="5486" y="3316"/>
                      </a:lnTo>
                      <a:lnTo>
                        <a:pt x="5520" y="3316"/>
                      </a:lnTo>
                      <a:lnTo>
                        <a:pt x="5554" y="3312"/>
                      </a:lnTo>
                      <a:lnTo>
                        <a:pt x="5588" y="3308"/>
                      </a:lnTo>
                      <a:lnTo>
                        <a:pt x="5620" y="3302"/>
                      </a:lnTo>
                      <a:lnTo>
                        <a:pt x="5652" y="3294"/>
                      </a:lnTo>
                      <a:lnTo>
                        <a:pt x="5684" y="3286"/>
                      </a:lnTo>
                      <a:lnTo>
                        <a:pt x="5716" y="3276"/>
                      </a:lnTo>
                      <a:lnTo>
                        <a:pt x="5746" y="3264"/>
                      </a:lnTo>
                      <a:lnTo>
                        <a:pt x="5776" y="3250"/>
                      </a:lnTo>
                      <a:lnTo>
                        <a:pt x="5804" y="3236"/>
                      </a:lnTo>
                      <a:lnTo>
                        <a:pt x="5832" y="3220"/>
                      </a:lnTo>
                      <a:lnTo>
                        <a:pt x="5860" y="3202"/>
                      </a:lnTo>
                      <a:lnTo>
                        <a:pt x="5886" y="3184"/>
                      </a:lnTo>
                      <a:lnTo>
                        <a:pt x="5910" y="3164"/>
                      </a:lnTo>
                      <a:lnTo>
                        <a:pt x="5934" y="3142"/>
                      </a:lnTo>
                      <a:lnTo>
                        <a:pt x="5958" y="3120"/>
                      </a:lnTo>
                      <a:lnTo>
                        <a:pt x="5980" y="3096"/>
                      </a:lnTo>
                      <a:lnTo>
                        <a:pt x="6002" y="3072"/>
                      </a:lnTo>
                      <a:lnTo>
                        <a:pt x="6022" y="3048"/>
                      </a:lnTo>
                      <a:lnTo>
                        <a:pt x="6040" y="3022"/>
                      </a:lnTo>
                      <a:lnTo>
                        <a:pt x="6058" y="2994"/>
                      </a:lnTo>
                      <a:lnTo>
                        <a:pt x="6074" y="2966"/>
                      </a:lnTo>
                      <a:lnTo>
                        <a:pt x="6088" y="2938"/>
                      </a:lnTo>
                      <a:lnTo>
                        <a:pt x="6102" y="2908"/>
                      </a:lnTo>
                      <a:lnTo>
                        <a:pt x="6114" y="2878"/>
                      </a:lnTo>
                      <a:lnTo>
                        <a:pt x="6124" y="2846"/>
                      </a:lnTo>
                      <a:lnTo>
                        <a:pt x="6134" y="2814"/>
                      </a:lnTo>
                      <a:lnTo>
                        <a:pt x="6140" y="2782"/>
                      </a:lnTo>
                      <a:lnTo>
                        <a:pt x="6146" y="2748"/>
                      </a:lnTo>
                      <a:lnTo>
                        <a:pt x="6150" y="2716"/>
                      </a:lnTo>
                      <a:lnTo>
                        <a:pt x="6154" y="2682"/>
                      </a:lnTo>
                      <a:lnTo>
                        <a:pt x="6154" y="2646"/>
                      </a:lnTo>
                      <a:lnTo>
                        <a:pt x="6154" y="2646"/>
                      </a:lnTo>
                      <a:lnTo>
                        <a:pt x="6154" y="2614"/>
                      </a:lnTo>
                      <a:lnTo>
                        <a:pt x="6150" y="2580"/>
                      </a:lnTo>
                      <a:lnTo>
                        <a:pt x="6146" y="2548"/>
                      </a:lnTo>
                      <a:lnTo>
                        <a:pt x="6142" y="2516"/>
                      </a:lnTo>
                      <a:lnTo>
                        <a:pt x="6134" y="2484"/>
                      </a:lnTo>
                      <a:lnTo>
                        <a:pt x="6126" y="2452"/>
                      </a:lnTo>
                      <a:lnTo>
                        <a:pt x="6116" y="2422"/>
                      </a:lnTo>
                      <a:lnTo>
                        <a:pt x="6104" y="2392"/>
                      </a:lnTo>
                      <a:lnTo>
                        <a:pt x="6092" y="2364"/>
                      </a:lnTo>
                      <a:lnTo>
                        <a:pt x="6078" y="2336"/>
                      </a:lnTo>
                      <a:lnTo>
                        <a:pt x="6062" y="2308"/>
                      </a:lnTo>
                      <a:lnTo>
                        <a:pt x="6046" y="2282"/>
                      </a:lnTo>
                      <a:lnTo>
                        <a:pt x="6028" y="2256"/>
                      </a:lnTo>
                      <a:lnTo>
                        <a:pt x="6008" y="2230"/>
                      </a:lnTo>
                      <a:lnTo>
                        <a:pt x="5988" y="2206"/>
                      </a:lnTo>
                      <a:lnTo>
                        <a:pt x="5968" y="2184"/>
                      </a:lnTo>
                      <a:lnTo>
                        <a:pt x="5946" y="2162"/>
                      </a:lnTo>
                      <a:lnTo>
                        <a:pt x="5922" y="2140"/>
                      </a:lnTo>
                      <a:lnTo>
                        <a:pt x="5898" y="2120"/>
                      </a:lnTo>
                      <a:lnTo>
                        <a:pt x="5872" y="2102"/>
                      </a:lnTo>
                      <a:lnTo>
                        <a:pt x="5846" y="2084"/>
                      </a:lnTo>
                      <a:lnTo>
                        <a:pt x="5820" y="2068"/>
                      </a:lnTo>
                      <a:lnTo>
                        <a:pt x="5792" y="2054"/>
                      </a:lnTo>
                      <a:lnTo>
                        <a:pt x="5764" y="2040"/>
                      </a:lnTo>
                      <a:lnTo>
                        <a:pt x="5734" y="2026"/>
                      </a:lnTo>
                      <a:lnTo>
                        <a:pt x="5704" y="2016"/>
                      </a:lnTo>
                      <a:lnTo>
                        <a:pt x="5674" y="2006"/>
                      </a:lnTo>
                      <a:lnTo>
                        <a:pt x="5642" y="1998"/>
                      </a:lnTo>
                      <a:lnTo>
                        <a:pt x="5612" y="1990"/>
                      </a:lnTo>
                      <a:lnTo>
                        <a:pt x="5578" y="1986"/>
                      </a:lnTo>
                      <a:lnTo>
                        <a:pt x="5546" y="1982"/>
                      </a:lnTo>
                      <a:lnTo>
                        <a:pt x="5512" y="1980"/>
                      </a:lnTo>
                      <a:lnTo>
                        <a:pt x="5512" y="1980"/>
                      </a:lnTo>
                      <a:close/>
                    </a:path>
                  </a:pathLst>
                </a:custGeom>
                <a:noFill/>
                <a:ln>
                  <a:gradFill>
                    <a:gsLst>
                      <a:gs pos="0">
                        <a:schemeClr val="bg1"/>
                      </a:gs>
                      <a:gs pos="50000">
                        <a:srgbClr val="00B0F0">
                          <a:alpha val="83000"/>
                        </a:srgbClr>
                      </a:gs>
                      <a:gs pos="100000">
                        <a:schemeClr val="accent1">
                          <a:tint val="23500"/>
                          <a:satMod val="160000"/>
                        </a:schemeClr>
                      </a:gs>
                    </a:gsLst>
                    <a:lin ang="5400000" scaled="0"/>
                  </a:gradFill>
                </a:ln>
                <a:effectLst>
                  <a:glow rad="63500">
                    <a:srgbClr val="267DE6">
                      <a:alpha val="23922"/>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4267">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64" name="Picture 10" descr="C:\Users\Administrator\Desktop\云2-02.png"/>
                <p:cNvPicPr>
                  <a:picLocks noChangeAspect="1" noChangeArrowheads="1"/>
                </p:cNvPicPr>
                <p:nvPr/>
              </p:nvPicPr>
              <p:blipFill>
                <a:blip r:embed="rId3" cstate="screen">
                  <a:lum bright="-8000"/>
                  <a:extLst>
                    <a:ext uri="{28A0092B-C50C-407E-A947-70E740481C1C}">
                      <a14:useLocalDpi xmlns:a14="http://schemas.microsoft.com/office/drawing/2010/main"/>
                    </a:ext>
                  </a:extLst>
                </a:blip>
                <a:srcRect/>
                <a:stretch>
                  <a:fillRect/>
                </a:stretch>
              </p:blipFill>
              <p:spPr bwMode="auto">
                <a:xfrm>
                  <a:off x="6801001" y="1962718"/>
                  <a:ext cx="1861717" cy="1003300"/>
                </a:xfrm>
                <a:prstGeom prst="rect">
                  <a:avLst/>
                </a:prstGeom>
                <a:noFill/>
                <a:ln w="9525">
                  <a:noFill/>
                  <a:miter lim="800000"/>
                  <a:headEnd/>
                  <a:tailEnd/>
                </a:ln>
              </p:spPr>
            </p:pic>
          </p:grpSp>
          <p:sp>
            <p:nvSpPr>
              <p:cNvPr id="84" name="文本框 83"/>
              <p:cNvSpPr txBox="1"/>
              <p:nvPr/>
            </p:nvSpPr>
            <p:spPr>
              <a:xfrm>
                <a:off x="6487174" y="2887978"/>
                <a:ext cx="1736134" cy="365292"/>
              </a:xfrm>
              <a:prstGeom prst="rect">
                <a:avLst/>
              </a:prstGeom>
              <a:noFill/>
            </p:spPr>
            <p:txBody>
              <a:bodyPr wrap="square" rtlCol="0">
                <a:noAutofit/>
              </a:bodyPr>
              <a:lstStyle/>
              <a:p>
                <a:pPr fontAlgn="ctr"/>
                <a:r>
                  <a:rPr lang="en-US" sz="1867" b="1" err="1" smtClean="0">
                    <a:latin typeface="Huawei Sans" panose="020C0503030203020204" pitchFamily="34" charset="0"/>
                  </a:rPr>
                  <a:t>FusionCloud</a:t>
                </a:r>
                <a:endParaRPr lang="en-US" altLang="zh-CN" sz="1867" b="1">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5" name="Freeform 21"/>
            <p:cNvSpPr/>
            <p:nvPr/>
          </p:nvSpPr>
          <p:spPr bwMode="auto">
            <a:xfrm rot="11512980">
              <a:off x="5956514" y="4364549"/>
              <a:ext cx="3083213" cy="727105"/>
            </a:xfrm>
            <a:custGeom>
              <a:avLst/>
              <a:gdLst>
                <a:gd name="connsiteX0" fmla="*/ 0 w 7371471"/>
                <a:gd name="connsiteY0" fmla="*/ 21921 h 1780383"/>
                <a:gd name="connsiteX1" fmla="*/ 4487594 w 7371471"/>
                <a:gd name="connsiteY1" fmla="*/ 247004 h 1780383"/>
                <a:gd name="connsiteX2" fmla="*/ 7371471 w 7371471"/>
                <a:gd name="connsiteY2" fmla="*/ 1780383 h 1780383"/>
              </a:gdLst>
              <a:ahLst/>
              <a:cxnLst>
                <a:cxn ang="0">
                  <a:pos x="connsiteX0" y="connsiteY0"/>
                </a:cxn>
                <a:cxn ang="0">
                  <a:pos x="connsiteX1" y="connsiteY1"/>
                </a:cxn>
                <a:cxn ang="0">
                  <a:pos x="connsiteX2" y="connsiteY2"/>
                </a:cxn>
              </a:cxnLst>
              <a:rect l="l" t="t" r="r" b="b"/>
              <a:pathLst>
                <a:path w="7371471" h="1780383">
                  <a:moveTo>
                    <a:pt x="0" y="21921"/>
                  </a:moveTo>
                  <a:cubicBezTo>
                    <a:pt x="1629508" y="-12076"/>
                    <a:pt x="3259016" y="-46073"/>
                    <a:pt x="4487594" y="247004"/>
                  </a:cubicBezTo>
                  <a:cubicBezTo>
                    <a:pt x="5716172" y="540081"/>
                    <a:pt x="6543821" y="1160232"/>
                    <a:pt x="7371471" y="1780383"/>
                  </a:cubicBezTo>
                </a:path>
              </a:pathLst>
            </a:custGeom>
            <a:noFill/>
            <a:ln w="19050" cap="flat" cmpd="sng" algn="ctr">
              <a:solidFill>
                <a:srgbClr val="4BACC6"/>
              </a:solidFill>
              <a:prstDash val="lgDash"/>
              <a:headEnd type="stealth" w="lg" len="lg"/>
              <a:tailEnd type="oval" w="med" len="med"/>
            </a:ln>
            <a:effectLst>
              <a:outerShdw blurRad="40000" dist="20000" dir="5400000" rotWithShape="0">
                <a:srgbClr val="000000">
                  <a:alpha val="38000"/>
                </a:srgbClr>
              </a:outerShdw>
            </a:effectLst>
          </p:spPr>
          <p:txBody>
            <a:bodyPr wrap="square" rtlCol="0" anchor="ctr">
              <a:noAutofit/>
            </a:bodyPr>
            <a:lstStyle/>
            <a:p>
              <a:pPr algn="ctr" defTabSz="1625655" fontAlgn="ctr"/>
              <a:endParaRPr lang="en-US" altLang="zh-CN" sz="3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66" name="组合 165"/>
            <p:cNvGrpSpPr/>
            <p:nvPr/>
          </p:nvGrpSpPr>
          <p:grpSpPr>
            <a:xfrm>
              <a:off x="787794" y="2450043"/>
              <a:ext cx="6431572" cy="3558827"/>
              <a:chOff x="124665" y="1319442"/>
              <a:chExt cx="5825741" cy="3186311"/>
            </a:xfrm>
          </p:grpSpPr>
          <p:sp>
            <p:nvSpPr>
              <p:cNvPr id="167" name="矩形 166"/>
              <p:cNvSpPr/>
              <p:nvPr/>
            </p:nvSpPr>
            <p:spPr>
              <a:xfrm>
                <a:off x="124665" y="1319442"/>
                <a:ext cx="5796096" cy="3186311"/>
              </a:xfrm>
              <a:prstGeom prst="rect">
                <a:avLst/>
              </a:prstGeom>
              <a:gradFill>
                <a:gsLst>
                  <a:gs pos="0">
                    <a:schemeClr val="tx2">
                      <a:lumMod val="20000"/>
                      <a:lumOff val="80000"/>
                      <a:alpha val="25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22461" tIns="11231" rIns="22461" bIns="11231" anchor="ctr" anchorCtr="0">
                <a:noAutofit/>
              </a:bodyPr>
              <a:lstStyle/>
              <a:p>
                <a:pPr defTabSz="1219170" eaLnBrk="0" fontAlgn="ctr" hangingPunct="0">
                  <a:buClr>
                    <a:srgbClr val="CC9900"/>
                  </a:buClr>
                  <a:buFont typeface="Wingdings" pitchFamily="2" charset="2"/>
                  <a:buChar char="n"/>
                </a:pPr>
                <a:endParaRPr lang="en-US" altLang="zh-CN" sz="160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168" name="组合 167"/>
              <p:cNvGrpSpPr/>
              <p:nvPr/>
            </p:nvGrpSpPr>
            <p:grpSpPr>
              <a:xfrm>
                <a:off x="144638" y="1382583"/>
                <a:ext cx="5805768" cy="2620442"/>
                <a:chOff x="323528" y="549793"/>
                <a:chExt cx="7677634" cy="3750149"/>
              </a:xfrm>
            </p:grpSpPr>
            <p:grpSp>
              <p:nvGrpSpPr>
                <p:cNvPr id="169" name="组合 122"/>
                <p:cNvGrpSpPr/>
                <p:nvPr/>
              </p:nvGrpSpPr>
              <p:grpSpPr>
                <a:xfrm>
                  <a:off x="323528" y="549793"/>
                  <a:ext cx="7677634" cy="3436468"/>
                  <a:chOff x="998822" y="643767"/>
                  <a:chExt cx="10728088" cy="4696292"/>
                </a:xfrm>
              </p:grpSpPr>
              <p:sp>
                <p:nvSpPr>
                  <p:cNvPr id="174" name="Rectangle 68"/>
                  <p:cNvSpPr txBox="1">
                    <a:spLocks noChangeArrowheads="1"/>
                  </p:cNvSpPr>
                  <p:nvPr/>
                </p:nvSpPr>
                <p:spPr bwMode="auto">
                  <a:xfrm>
                    <a:off x="1273829" y="1045229"/>
                    <a:ext cx="9390491" cy="1130830"/>
                  </a:xfrm>
                  <a:prstGeom prst="rect">
                    <a:avLst/>
                  </a:prstGeom>
                  <a:noFill/>
                  <a:ln>
                    <a:noFill/>
                  </a:ln>
                  <a:extLst/>
                </p:spPr>
                <p:txBody>
                  <a:bodyPr wrap="square" lIns="165217" tIns="82607" rIns="165217" bIns="82607">
                    <a:noAutofit/>
                  </a:bodyPr>
                  <a:lstStyle/>
                  <a:p>
                    <a:pPr marL="552021" indent="-552021" defTabSz="1474720" eaLnBrk="0" fontAlgn="ctr" hangingPunct="0">
                      <a:buFontTx/>
                      <a:buChar char="•"/>
                      <a:defRPr/>
                    </a:pPr>
                    <a:endParaRPr lang="en-US" altLang="zh-CN" sz="1333"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5" name="组合 6"/>
                  <p:cNvGrpSpPr/>
                  <p:nvPr/>
                </p:nvGrpSpPr>
                <p:grpSpPr>
                  <a:xfrm>
                    <a:off x="998822" y="3136085"/>
                    <a:ext cx="7617130" cy="2203974"/>
                    <a:chOff x="1195411" y="2861193"/>
                    <a:chExt cx="5777398" cy="1497755"/>
                  </a:xfrm>
                  <a:effectLst>
                    <a:outerShdw blurRad="50800" dist="38100" dir="2700000" algn="tl" rotWithShape="0">
                      <a:prstClr val="black">
                        <a:alpha val="40000"/>
                      </a:prstClr>
                    </a:outerShdw>
                  </a:effectLst>
                </p:grpSpPr>
                <p:sp>
                  <p:nvSpPr>
                    <p:cNvPr id="198" name="椭圆 197"/>
                    <p:cNvSpPr/>
                    <p:nvPr/>
                  </p:nvSpPr>
                  <p:spPr bwMode="auto">
                    <a:xfrm rot="21196802">
                      <a:off x="1225279" y="3623305"/>
                      <a:ext cx="1371201" cy="548987"/>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椭圆 198"/>
                    <p:cNvSpPr/>
                    <p:nvPr/>
                  </p:nvSpPr>
                  <p:spPr bwMode="auto">
                    <a:xfrm rot="21196802">
                      <a:off x="1216994" y="3375208"/>
                      <a:ext cx="3030353" cy="858330"/>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椭圆 199"/>
                    <p:cNvSpPr/>
                    <p:nvPr/>
                  </p:nvSpPr>
                  <p:spPr bwMode="auto">
                    <a:xfrm rot="21196802">
                      <a:off x="1195411" y="2861193"/>
                      <a:ext cx="5777398" cy="1497755"/>
                    </a:xfrm>
                    <a:prstGeom prst="ellips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6" name="组合 51"/>
                  <p:cNvGrpSpPr/>
                  <p:nvPr/>
                </p:nvGrpSpPr>
                <p:grpSpPr>
                  <a:xfrm>
                    <a:off x="1207800" y="3475727"/>
                    <a:ext cx="1506290" cy="1421638"/>
                    <a:chOff x="155575" y="3040380"/>
                    <a:chExt cx="1162050" cy="1128395"/>
                  </a:xfrm>
                  <a:solidFill>
                    <a:srgbClr val="C00000"/>
                  </a:solidFill>
                  <a:effectLst>
                    <a:outerShdw blurRad="50800" dist="38100" algn="l" rotWithShape="0">
                      <a:schemeClr val="bg2">
                        <a:alpha val="40000"/>
                      </a:schemeClr>
                    </a:outerShdw>
                  </a:effectLst>
                </p:grpSpPr>
                <p:sp>
                  <p:nvSpPr>
                    <p:cNvPr id="196" name="Freeform 21"/>
                    <p:cNvSpPr>
                      <a:spLocks/>
                    </p:cNvSpPr>
                    <p:nvPr/>
                  </p:nvSpPr>
                  <p:spPr bwMode="auto">
                    <a:xfrm>
                      <a:off x="523875" y="3040380"/>
                      <a:ext cx="390525" cy="355600"/>
                    </a:xfrm>
                    <a:custGeom>
                      <a:avLst/>
                      <a:gdLst/>
                      <a:ahLst/>
                      <a:cxnLst>
                        <a:cxn ang="0">
                          <a:pos x="5412" y="4928"/>
                        </a:cxn>
                        <a:cxn ang="0">
                          <a:pos x="4048" y="3256"/>
                        </a:cxn>
                        <a:cxn ang="0">
                          <a:pos x="3080" y="2024"/>
                        </a:cxn>
                        <a:cxn ang="0">
                          <a:pos x="3080" y="0"/>
                        </a:cxn>
                        <a:cxn ang="0">
                          <a:pos x="2376" y="0"/>
                        </a:cxn>
                        <a:cxn ang="0">
                          <a:pos x="2376" y="1980"/>
                        </a:cxn>
                        <a:cxn ang="0">
                          <a:pos x="1320" y="3256"/>
                        </a:cxn>
                        <a:cxn ang="0">
                          <a:pos x="0" y="4928"/>
                        </a:cxn>
                        <a:cxn ang="0">
                          <a:pos x="2684" y="4928"/>
                        </a:cxn>
                        <a:cxn ang="0">
                          <a:pos x="5412" y="4928"/>
                        </a:cxn>
                      </a:cxnLst>
                      <a:rect l="0" t="0" r="r" b="b"/>
                      <a:pathLst>
                        <a:path w="5412" h="4928">
                          <a:moveTo>
                            <a:pt x="5412" y="4928"/>
                          </a:moveTo>
                          <a:lnTo>
                            <a:pt x="4048" y="3256"/>
                          </a:lnTo>
                          <a:lnTo>
                            <a:pt x="3080" y="2024"/>
                          </a:lnTo>
                          <a:lnTo>
                            <a:pt x="3080" y="0"/>
                          </a:lnTo>
                          <a:lnTo>
                            <a:pt x="2376" y="0"/>
                          </a:lnTo>
                          <a:lnTo>
                            <a:pt x="2376" y="1980"/>
                          </a:lnTo>
                          <a:lnTo>
                            <a:pt x="1320" y="3256"/>
                          </a:lnTo>
                          <a:lnTo>
                            <a:pt x="0" y="4928"/>
                          </a:lnTo>
                          <a:lnTo>
                            <a:pt x="2684" y="4928"/>
                          </a:lnTo>
                          <a:lnTo>
                            <a:pt x="5412" y="4928"/>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Freeform 22"/>
                    <p:cNvSpPr>
                      <a:spLocks noEditPoints="1"/>
                    </p:cNvSpPr>
                    <p:nvPr/>
                  </p:nvSpPr>
                  <p:spPr bwMode="auto">
                    <a:xfrm>
                      <a:off x="155575" y="3375025"/>
                      <a:ext cx="1162050" cy="793750"/>
                    </a:xfrm>
                    <a:custGeom>
                      <a:avLst/>
                      <a:gdLst/>
                      <a:ahLst/>
                      <a:cxnLst>
                        <a:cxn ang="0">
                          <a:pos x="11836" y="2420"/>
                        </a:cxn>
                        <a:cxn ang="0">
                          <a:pos x="10780" y="528"/>
                        </a:cxn>
                        <a:cxn ang="0">
                          <a:pos x="3784" y="9724"/>
                        </a:cxn>
                        <a:cxn ang="0">
                          <a:pos x="0" y="11000"/>
                        </a:cxn>
                        <a:cxn ang="0">
                          <a:pos x="14388" y="9724"/>
                        </a:cxn>
                        <a:cxn ang="0">
                          <a:pos x="528" y="5544"/>
                        </a:cxn>
                        <a:cxn ang="0">
                          <a:pos x="1056" y="3960"/>
                        </a:cxn>
                        <a:cxn ang="0">
                          <a:pos x="1056" y="3344"/>
                        </a:cxn>
                        <a:cxn ang="0">
                          <a:pos x="1320" y="7260"/>
                        </a:cxn>
                        <a:cxn ang="0">
                          <a:pos x="1804" y="7260"/>
                        </a:cxn>
                        <a:cxn ang="0">
                          <a:pos x="1320" y="5544"/>
                        </a:cxn>
                        <a:cxn ang="0">
                          <a:pos x="1804" y="5060"/>
                        </a:cxn>
                        <a:cxn ang="0">
                          <a:pos x="1804" y="4444"/>
                        </a:cxn>
                        <a:cxn ang="0">
                          <a:pos x="2112" y="6160"/>
                        </a:cxn>
                        <a:cxn ang="0">
                          <a:pos x="2640" y="6160"/>
                        </a:cxn>
                        <a:cxn ang="0">
                          <a:pos x="2112" y="3344"/>
                        </a:cxn>
                        <a:cxn ang="0">
                          <a:pos x="3432" y="7260"/>
                        </a:cxn>
                        <a:cxn ang="0">
                          <a:pos x="3432" y="6644"/>
                        </a:cxn>
                        <a:cxn ang="0">
                          <a:pos x="2904" y="5060"/>
                        </a:cxn>
                        <a:cxn ang="0">
                          <a:pos x="3432" y="5060"/>
                        </a:cxn>
                        <a:cxn ang="0">
                          <a:pos x="2904" y="3344"/>
                        </a:cxn>
                        <a:cxn ang="0">
                          <a:pos x="6336" y="8096"/>
                        </a:cxn>
                        <a:cxn ang="0">
                          <a:pos x="6336" y="7084"/>
                        </a:cxn>
                        <a:cxn ang="0">
                          <a:pos x="5544" y="6336"/>
                        </a:cxn>
                        <a:cxn ang="0">
                          <a:pos x="6336" y="6336"/>
                        </a:cxn>
                        <a:cxn ang="0">
                          <a:pos x="5544" y="3476"/>
                        </a:cxn>
                        <a:cxn ang="0">
                          <a:pos x="6336" y="2684"/>
                        </a:cxn>
                        <a:cxn ang="0">
                          <a:pos x="6336" y="1672"/>
                        </a:cxn>
                        <a:cxn ang="0">
                          <a:pos x="6820" y="4488"/>
                        </a:cxn>
                        <a:cxn ang="0">
                          <a:pos x="7612" y="4488"/>
                        </a:cxn>
                        <a:cxn ang="0">
                          <a:pos x="8008" y="7084"/>
                        </a:cxn>
                        <a:cxn ang="0">
                          <a:pos x="8844" y="4488"/>
                        </a:cxn>
                        <a:cxn ang="0">
                          <a:pos x="8844" y="3476"/>
                        </a:cxn>
                        <a:cxn ang="0">
                          <a:pos x="8008" y="2684"/>
                        </a:cxn>
                        <a:cxn ang="0">
                          <a:pos x="8844" y="2684"/>
                        </a:cxn>
                        <a:cxn ang="0">
                          <a:pos x="9240" y="5324"/>
                        </a:cxn>
                        <a:cxn ang="0">
                          <a:pos x="10076" y="4488"/>
                        </a:cxn>
                        <a:cxn ang="0">
                          <a:pos x="10076" y="3476"/>
                        </a:cxn>
                        <a:cxn ang="0">
                          <a:pos x="9240" y="2684"/>
                        </a:cxn>
                        <a:cxn ang="0">
                          <a:pos x="10076" y="2684"/>
                        </a:cxn>
                        <a:cxn ang="0">
                          <a:pos x="12276" y="7084"/>
                        </a:cxn>
                        <a:cxn ang="0">
                          <a:pos x="12892" y="6512"/>
                        </a:cxn>
                        <a:cxn ang="0">
                          <a:pos x="12892" y="5720"/>
                        </a:cxn>
                        <a:cxn ang="0">
                          <a:pos x="12276" y="3784"/>
                        </a:cxn>
                        <a:cxn ang="0">
                          <a:pos x="12892" y="3784"/>
                        </a:cxn>
                        <a:cxn ang="0">
                          <a:pos x="13244" y="4356"/>
                        </a:cxn>
                        <a:cxn ang="0">
                          <a:pos x="13860" y="3784"/>
                        </a:cxn>
                        <a:cxn ang="0">
                          <a:pos x="13860" y="2992"/>
                        </a:cxn>
                      </a:cxnLst>
                      <a:rect l="0" t="0" r="r" b="b"/>
                      <a:pathLst>
                        <a:path w="16104" h="11000">
                          <a:moveTo>
                            <a:pt x="14388" y="9724"/>
                          </a:moveTo>
                          <a:lnTo>
                            <a:pt x="14388" y="2420"/>
                          </a:lnTo>
                          <a:lnTo>
                            <a:pt x="11836" y="2420"/>
                          </a:lnTo>
                          <a:lnTo>
                            <a:pt x="11836" y="9724"/>
                          </a:lnTo>
                          <a:lnTo>
                            <a:pt x="10780" y="9724"/>
                          </a:lnTo>
                          <a:lnTo>
                            <a:pt x="10780" y="528"/>
                          </a:lnTo>
                          <a:lnTo>
                            <a:pt x="4884" y="528"/>
                          </a:lnTo>
                          <a:lnTo>
                            <a:pt x="4884" y="9724"/>
                          </a:lnTo>
                          <a:lnTo>
                            <a:pt x="3784" y="9724"/>
                          </a:lnTo>
                          <a:lnTo>
                            <a:pt x="3784" y="2156"/>
                          </a:lnTo>
                          <a:lnTo>
                            <a:pt x="0" y="0"/>
                          </a:lnTo>
                          <a:lnTo>
                            <a:pt x="0" y="11000"/>
                          </a:lnTo>
                          <a:lnTo>
                            <a:pt x="16104" y="11000"/>
                          </a:lnTo>
                          <a:lnTo>
                            <a:pt x="16104" y="9724"/>
                          </a:lnTo>
                          <a:lnTo>
                            <a:pt x="14388" y="9724"/>
                          </a:lnTo>
                          <a:close/>
                          <a:moveTo>
                            <a:pt x="1056" y="6160"/>
                          </a:moveTo>
                          <a:lnTo>
                            <a:pt x="528" y="6160"/>
                          </a:lnTo>
                          <a:lnTo>
                            <a:pt x="528" y="5544"/>
                          </a:lnTo>
                          <a:lnTo>
                            <a:pt x="1056" y="5544"/>
                          </a:lnTo>
                          <a:lnTo>
                            <a:pt x="1056" y="6160"/>
                          </a:lnTo>
                          <a:close/>
                          <a:moveTo>
                            <a:pt x="1056" y="3960"/>
                          </a:moveTo>
                          <a:lnTo>
                            <a:pt x="528" y="3960"/>
                          </a:lnTo>
                          <a:lnTo>
                            <a:pt x="528" y="3344"/>
                          </a:lnTo>
                          <a:lnTo>
                            <a:pt x="1056" y="3344"/>
                          </a:lnTo>
                          <a:lnTo>
                            <a:pt x="1056" y="3960"/>
                          </a:lnTo>
                          <a:close/>
                          <a:moveTo>
                            <a:pt x="1804" y="7260"/>
                          </a:moveTo>
                          <a:lnTo>
                            <a:pt x="1320" y="7260"/>
                          </a:lnTo>
                          <a:lnTo>
                            <a:pt x="1320" y="6644"/>
                          </a:lnTo>
                          <a:lnTo>
                            <a:pt x="1804" y="6644"/>
                          </a:lnTo>
                          <a:lnTo>
                            <a:pt x="1804" y="7260"/>
                          </a:lnTo>
                          <a:close/>
                          <a:moveTo>
                            <a:pt x="1804" y="6160"/>
                          </a:moveTo>
                          <a:lnTo>
                            <a:pt x="1320" y="6160"/>
                          </a:lnTo>
                          <a:lnTo>
                            <a:pt x="1320" y="5544"/>
                          </a:lnTo>
                          <a:lnTo>
                            <a:pt x="1804" y="5544"/>
                          </a:lnTo>
                          <a:lnTo>
                            <a:pt x="1804" y="6160"/>
                          </a:lnTo>
                          <a:close/>
                          <a:moveTo>
                            <a:pt x="1804" y="5060"/>
                          </a:moveTo>
                          <a:lnTo>
                            <a:pt x="1320" y="5060"/>
                          </a:lnTo>
                          <a:lnTo>
                            <a:pt x="1320" y="4444"/>
                          </a:lnTo>
                          <a:lnTo>
                            <a:pt x="1804" y="4444"/>
                          </a:lnTo>
                          <a:lnTo>
                            <a:pt x="1804" y="5060"/>
                          </a:lnTo>
                          <a:close/>
                          <a:moveTo>
                            <a:pt x="2640" y="6160"/>
                          </a:moveTo>
                          <a:lnTo>
                            <a:pt x="2112" y="6160"/>
                          </a:lnTo>
                          <a:lnTo>
                            <a:pt x="2112" y="5544"/>
                          </a:lnTo>
                          <a:lnTo>
                            <a:pt x="2640" y="5544"/>
                          </a:lnTo>
                          <a:lnTo>
                            <a:pt x="2640" y="6160"/>
                          </a:lnTo>
                          <a:close/>
                          <a:moveTo>
                            <a:pt x="2640" y="3960"/>
                          </a:moveTo>
                          <a:lnTo>
                            <a:pt x="2112" y="3960"/>
                          </a:lnTo>
                          <a:lnTo>
                            <a:pt x="2112" y="3344"/>
                          </a:lnTo>
                          <a:lnTo>
                            <a:pt x="2640" y="3344"/>
                          </a:lnTo>
                          <a:lnTo>
                            <a:pt x="2640" y="3960"/>
                          </a:lnTo>
                          <a:close/>
                          <a:moveTo>
                            <a:pt x="3432" y="7260"/>
                          </a:moveTo>
                          <a:lnTo>
                            <a:pt x="2904" y="7260"/>
                          </a:lnTo>
                          <a:lnTo>
                            <a:pt x="2904" y="6644"/>
                          </a:lnTo>
                          <a:lnTo>
                            <a:pt x="3432" y="6644"/>
                          </a:lnTo>
                          <a:lnTo>
                            <a:pt x="3432" y="7260"/>
                          </a:lnTo>
                          <a:close/>
                          <a:moveTo>
                            <a:pt x="3432" y="5060"/>
                          </a:moveTo>
                          <a:lnTo>
                            <a:pt x="2904" y="5060"/>
                          </a:lnTo>
                          <a:lnTo>
                            <a:pt x="2904" y="4444"/>
                          </a:lnTo>
                          <a:lnTo>
                            <a:pt x="3432" y="4444"/>
                          </a:lnTo>
                          <a:lnTo>
                            <a:pt x="3432" y="5060"/>
                          </a:lnTo>
                          <a:close/>
                          <a:moveTo>
                            <a:pt x="3432" y="3960"/>
                          </a:moveTo>
                          <a:lnTo>
                            <a:pt x="2904" y="3960"/>
                          </a:lnTo>
                          <a:lnTo>
                            <a:pt x="2904" y="3344"/>
                          </a:lnTo>
                          <a:lnTo>
                            <a:pt x="3432" y="3344"/>
                          </a:lnTo>
                          <a:lnTo>
                            <a:pt x="3432" y="3960"/>
                          </a:lnTo>
                          <a:close/>
                          <a:moveTo>
                            <a:pt x="6336" y="8096"/>
                          </a:moveTo>
                          <a:lnTo>
                            <a:pt x="5544" y="8096"/>
                          </a:lnTo>
                          <a:lnTo>
                            <a:pt x="5544" y="7084"/>
                          </a:lnTo>
                          <a:lnTo>
                            <a:pt x="6336" y="7084"/>
                          </a:lnTo>
                          <a:lnTo>
                            <a:pt x="6336" y="8096"/>
                          </a:lnTo>
                          <a:close/>
                          <a:moveTo>
                            <a:pt x="6336" y="6336"/>
                          </a:moveTo>
                          <a:lnTo>
                            <a:pt x="5544" y="6336"/>
                          </a:lnTo>
                          <a:lnTo>
                            <a:pt x="5544" y="5324"/>
                          </a:lnTo>
                          <a:lnTo>
                            <a:pt x="6336" y="5324"/>
                          </a:lnTo>
                          <a:lnTo>
                            <a:pt x="6336" y="6336"/>
                          </a:lnTo>
                          <a:close/>
                          <a:moveTo>
                            <a:pt x="6336" y="4488"/>
                          </a:moveTo>
                          <a:lnTo>
                            <a:pt x="5544" y="4488"/>
                          </a:lnTo>
                          <a:lnTo>
                            <a:pt x="5544" y="3476"/>
                          </a:lnTo>
                          <a:lnTo>
                            <a:pt x="6336" y="3476"/>
                          </a:lnTo>
                          <a:lnTo>
                            <a:pt x="6336" y="4488"/>
                          </a:lnTo>
                          <a:close/>
                          <a:moveTo>
                            <a:pt x="6336" y="2684"/>
                          </a:moveTo>
                          <a:lnTo>
                            <a:pt x="5544" y="2684"/>
                          </a:lnTo>
                          <a:lnTo>
                            <a:pt x="5544" y="1672"/>
                          </a:lnTo>
                          <a:lnTo>
                            <a:pt x="6336" y="1672"/>
                          </a:lnTo>
                          <a:lnTo>
                            <a:pt x="6336" y="2684"/>
                          </a:lnTo>
                          <a:close/>
                          <a:moveTo>
                            <a:pt x="7612" y="4488"/>
                          </a:moveTo>
                          <a:lnTo>
                            <a:pt x="6820" y="4488"/>
                          </a:lnTo>
                          <a:lnTo>
                            <a:pt x="6820" y="3476"/>
                          </a:lnTo>
                          <a:lnTo>
                            <a:pt x="7612" y="3476"/>
                          </a:lnTo>
                          <a:lnTo>
                            <a:pt x="7612" y="4488"/>
                          </a:lnTo>
                          <a:close/>
                          <a:moveTo>
                            <a:pt x="8844" y="8096"/>
                          </a:moveTo>
                          <a:lnTo>
                            <a:pt x="8008" y="8096"/>
                          </a:lnTo>
                          <a:lnTo>
                            <a:pt x="8008" y="7084"/>
                          </a:lnTo>
                          <a:lnTo>
                            <a:pt x="8844" y="7084"/>
                          </a:lnTo>
                          <a:lnTo>
                            <a:pt x="8844" y="8096"/>
                          </a:lnTo>
                          <a:close/>
                          <a:moveTo>
                            <a:pt x="8844" y="4488"/>
                          </a:moveTo>
                          <a:lnTo>
                            <a:pt x="8008" y="4488"/>
                          </a:lnTo>
                          <a:lnTo>
                            <a:pt x="8008" y="3476"/>
                          </a:lnTo>
                          <a:lnTo>
                            <a:pt x="8844" y="3476"/>
                          </a:lnTo>
                          <a:lnTo>
                            <a:pt x="8844" y="4488"/>
                          </a:lnTo>
                          <a:close/>
                          <a:moveTo>
                            <a:pt x="8844" y="2684"/>
                          </a:moveTo>
                          <a:lnTo>
                            <a:pt x="8008" y="2684"/>
                          </a:lnTo>
                          <a:lnTo>
                            <a:pt x="8008" y="1672"/>
                          </a:lnTo>
                          <a:lnTo>
                            <a:pt x="8844" y="1672"/>
                          </a:lnTo>
                          <a:lnTo>
                            <a:pt x="8844" y="2684"/>
                          </a:lnTo>
                          <a:close/>
                          <a:moveTo>
                            <a:pt x="10076" y="6336"/>
                          </a:moveTo>
                          <a:lnTo>
                            <a:pt x="9240" y="6336"/>
                          </a:lnTo>
                          <a:lnTo>
                            <a:pt x="9240" y="5324"/>
                          </a:lnTo>
                          <a:lnTo>
                            <a:pt x="10076" y="5324"/>
                          </a:lnTo>
                          <a:lnTo>
                            <a:pt x="10076" y="6336"/>
                          </a:lnTo>
                          <a:close/>
                          <a:moveTo>
                            <a:pt x="10076" y="4488"/>
                          </a:moveTo>
                          <a:lnTo>
                            <a:pt x="9240" y="4488"/>
                          </a:lnTo>
                          <a:lnTo>
                            <a:pt x="9240" y="3476"/>
                          </a:lnTo>
                          <a:lnTo>
                            <a:pt x="10076" y="3476"/>
                          </a:lnTo>
                          <a:lnTo>
                            <a:pt x="10076" y="4488"/>
                          </a:lnTo>
                          <a:close/>
                          <a:moveTo>
                            <a:pt x="10076" y="2684"/>
                          </a:moveTo>
                          <a:lnTo>
                            <a:pt x="9240" y="2684"/>
                          </a:lnTo>
                          <a:lnTo>
                            <a:pt x="9240" y="1672"/>
                          </a:lnTo>
                          <a:lnTo>
                            <a:pt x="10076" y="1672"/>
                          </a:lnTo>
                          <a:lnTo>
                            <a:pt x="10076" y="2684"/>
                          </a:lnTo>
                          <a:close/>
                          <a:moveTo>
                            <a:pt x="12892" y="7832"/>
                          </a:moveTo>
                          <a:lnTo>
                            <a:pt x="12276" y="7832"/>
                          </a:lnTo>
                          <a:lnTo>
                            <a:pt x="12276" y="7084"/>
                          </a:lnTo>
                          <a:lnTo>
                            <a:pt x="12892" y="7084"/>
                          </a:lnTo>
                          <a:lnTo>
                            <a:pt x="12892" y="7832"/>
                          </a:lnTo>
                          <a:close/>
                          <a:moveTo>
                            <a:pt x="12892" y="6512"/>
                          </a:moveTo>
                          <a:lnTo>
                            <a:pt x="12276" y="6512"/>
                          </a:lnTo>
                          <a:lnTo>
                            <a:pt x="12276" y="5720"/>
                          </a:lnTo>
                          <a:lnTo>
                            <a:pt x="12892" y="5720"/>
                          </a:lnTo>
                          <a:lnTo>
                            <a:pt x="12892" y="6512"/>
                          </a:lnTo>
                          <a:close/>
                          <a:moveTo>
                            <a:pt x="12892" y="3784"/>
                          </a:moveTo>
                          <a:lnTo>
                            <a:pt x="12276" y="3784"/>
                          </a:lnTo>
                          <a:lnTo>
                            <a:pt x="12276" y="2992"/>
                          </a:lnTo>
                          <a:lnTo>
                            <a:pt x="12892" y="2992"/>
                          </a:lnTo>
                          <a:lnTo>
                            <a:pt x="12892" y="3784"/>
                          </a:lnTo>
                          <a:close/>
                          <a:moveTo>
                            <a:pt x="13860" y="5104"/>
                          </a:moveTo>
                          <a:lnTo>
                            <a:pt x="13244" y="5104"/>
                          </a:lnTo>
                          <a:lnTo>
                            <a:pt x="13244" y="4356"/>
                          </a:lnTo>
                          <a:lnTo>
                            <a:pt x="13860" y="4356"/>
                          </a:lnTo>
                          <a:lnTo>
                            <a:pt x="13860" y="5104"/>
                          </a:lnTo>
                          <a:close/>
                          <a:moveTo>
                            <a:pt x="13860" y="3784"/>
                          </a:moveTo>
                          <a:lnTo>
                            <a:pt x="13244" y="3784"/>
                          </a:lnTo>
                          <a:lnTo>
                            <a:pt x="13244" y="2992"/>
                          </a:lnTo>
                          <a:lnTo>
                            <a:pt x="13860" y="2992"/>
                          </a:lnTo>
                          <a:lnTo>
                            <a:pt x="13860" y="37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77" name="Freeform 35"/>
                  <p:cNvSpPr>
                    <a:spLocks noEditPoints="1"/>
                  </p:cNvSpPr>
                  <p:nvPr/>
                </p:nvSpPr>
                <p:spPr bwMode="auto">
                  <a:xfrm>
                    <a:off x="4399380" y="3410836"/>
                    <a:ext cx="1208218" cy="1026028"/>
                  </a:xfrm>
                  <a:custGeom>
                    <a:avLst/>
                    <a:gdLst/>
                    <a:ahLst/>
                    <a:cxnLst>
                      <a:cxn ang="0">
                        <a:pos x="14413" y="6228"/>
                      </a:cxn>
                      <a:cxn ang="0">
                        <a:pos x="9353" y="6994"/>
                      </a:cxn>
                      <a:cxn ang="0">
                        <a:pos x="8638" y="12659"/>
                      </a:cxn>
                      <a:cxn ang="0">
                        <a:pos x="7871" y="1685"/>
                      </a:cxn>
                      <a:cxn ang="0">
                        <a:pos x="7360" y="0"/>
                      </a:cxn>
                      <a:cxn ang="0">
                        <a:pos x="3680" y="1685"/>
                      </a:cxn>
                      <a:cxn ang="0">
                        <a:pos x="1534" y="12659"/>
                      </a:cxn>
                      <a:cxn ang="0">
                        <a:pos x="0" y="13986"/>
                      </a:cxn>
                      <a:cxn ang="0">
                        <a:pos x="15946" y="12659"/>
                      </a:cxn>
                      <a:cxn ang="0">
                        <a:pos x="15334" y="6994"/>
                      </a:cxn>
                      <a:cxn ang="0">
                        <a:pos x="5827" y="6125"/>
                      </a:cxn>
                      <a:cxn ang="0">
                        <a:pos x="7002" y="8371"/>
                      </a:cxn>
                      <a:cxn ang="0">
                        <a:pos x="5827" y="6125"/>
                      </a:cxn>
                      <a:cxn ang="0">
                        <a:pos x="3731" y="9137"/>
                      </a:cxn>
                      <a:cxn ang="0">
                        <a:pos x="2555" y="11382"/>
                      </a:cxn>
                      <a:cxn ang="0">
                        <a:pos x="2555" y="3318"/>
                      </a:cxn>
                      <a:cxn ang="0">
                        <a:pos x="3731" y="5564"/>
                      </a:cxn>
                      <a:cxn ang="0">
                        <a:pos x="2555" y="3318"/>
                      </a:cxn>
                      <a:cxn ang="0">
                        <a:pos x="10393" y="8065"/>
                      </a:cxn>
                      <a:cxn ang="0">
                        <a:pos x="9525" y="9494"/>
                      </a:cxn>
                      <a:cxn ang="0">
                        <a:pos x="13818" y="10464"/>
                      </a:cxn>
                      <a:cxn ang="0">
                        <a:pos x="14687" y="11893"/>
                      </a:cxn>
                      <a:cxn ang="0">
                        <a:pos x="13818" y="10464"/>
                      </a:cxn>
                      <a:cxn ang="0">
                        <a:pos x="13256" y="10464"/>
                      </a:cxn>
                      <a:cxn ang="0">
                        <a:pos x="12387" y="11893"/>
                      </a:cxn>
                      <a:cxn ang="0">
                        <a:pos x="10955" y="10464"/>
                      </a:cxn>
                      <a:cxn ang="0">
                        <a:pos x="11825" y="11893"/>
                      </a:cxn>
                      <a:cxn ang="0">
                        <a:pos x="10955" y="10464"/>
                      </a:cxn>
                      <a:cxn ang="0">
                        <a:pos x="10393" y="10464"/>
                      </a:cxn>
                      <a:cxn ang="0">
                        <a:pos x="9525" y="11893"/>
                      </a:cxn>
                      <a:cxn ang="0">
                        <a:pos x="13818" y="8065"/>
                      </a:cxn>
                      <a:cxn ang="0">
                        <a:pos x="14687" y="9494"/>
                      </a:cxn>
                      <a:cxn ang="0">
                        <a:pos x="13818" y="8065"/>
                      </a:cxn>
                      <a:cxn ang="0">
                        <a:pos x="13256" y="8065"/>
                      </a:cxn>
                      <a:cxn ang="0">
                        <a:pos x="12387" y="9494"/>
                      </a:cxn>
                      <a:cxn ang="0">
                        <a:pos x="10955" y="8065"/>
                      </a:cxn>
                      <a:cxn ang="0">
                        <a:pos x="11825" y="9494"/>
                      </a:cxn>
                      <a:cxn ang="0">
                        <a:pos x="10955" y="8065"/>
                      </a:cxn>
                    </a:cxnLst>
                    <a:rect l="0" t="0" r="r" b="b"/>
                    <a:pathLst>
                      <a:path w="16560" h="13986">
                        <a:moveTo>
                          <a:pt x="14413" y="6994"/>
                        </a:moveTo>
                        <a:lnTo>
                          <a:pt x="14413" y="6228"/>
                        </a:lnTo>
                        <a:lnTo>
                          <a:pt x="9353" y="6228"/>
                        </a:lnTo>
                        <a:lnTo>
                          <a:pt x="9353" y="6994"/>
                        </a:lnTo>
                        <a:lnTo>
                          <a:pt x="8638" y="6994"/>
                        </a:lnTo>
                        <a:lnTo>
                          <a:pt x="8638" y="12659"/>
                        </a:lnTo>
                        <a:lnTo>
                          <a:pt x="7871" y="12659"/>
                        </a:lnTo>
                        <a:lnTo>
                          <a:pt x="7871" y="1685"/>
                        </a:lnTo>
                        <a:lnTo>
                          <a:pt x="7360" y="1685"/>
                        </a:lnTo>
                        <a:lnTo>
                          <a:pt x="7360" y="0"/>
                        </a:lnTo>
                        <a:lnTo>
                          <a:pt x="3680" y="1021"/>
                        </a:lnTo>
                        <a:lnTo>
                          <a:pt x="3680" y="1685"/>
                        </a:lnTo>
                        <a:lnTo>
                          <a:pt x="1534" y="1685"/>
                        </a:lnTo>
                        <a:lnTo>
                          <a:pt x="1534" y="12659"/>
                        </a:lnTo>
                        <a:lnTo>
                          <a:pt x="767" y="12659"/>
                        </a:lnTo>
                        <a:lnTo>
                          <a:pt x="0" y="13986"/>
                        </a:lnTo>
                        <a:lnTo>
                          <a:pt x="16560" y="13986"/>
                        </a:lnTo>
                        <a:lnTo>
                          <a:pt x="15946" y="12659"/>
                        </a:lnTo>
                        <a:lnTo>
                          <a:pt x="15334" y="12659"/>
                        </a:lnTo>
                        <a:lnTo>
                          <a:pt x="15334" y="6994"/>
                        </a:lnTo>
                        <a:lnTo>
                          <a:pt x="14413" y="6994"/>
                        </a:lnTo>
                        <a:close/>
                        <a:moveTo>
                          <a:pt x="5827" y="6125"/>
                        </a:moveTo>
                        <a:lnTo>
                          <a:pt x="7002" y="6125"/>
                        </a:lnTo>
                        <a:lnTo>
                          <a:pt x="7002" y="8371"/>
                        </a:lnTo>
                        <a:lnTo>
                          <a:pt x="5827" y="8371"/>
                        </a:lnTo>
                        <a:lnTo>
                          <a:pt x="5827" y="6125"/>
                        </a:lnTo>
                        <a:close/>
                        <a:moveTo>
                          <a:pt x="2555" y="9137"/>
                        </a:moveTo>
                        <a:lnTo>
                          <a:pt x="3731" y="9137"/>
                        </a:lnTo>
                        <a:lnTo>
                          <a:pt x="3731" y="11382"/>
                        </a:lnTo>
                        <a:lnTo>
                          <a:pt x="2555" y="11382"/>
                        </a:lnTo>
                        <a:lnTo>
                          <a:pt x="2555" y="9137"/>
                        </a:lnTo>
                        <a:close/>
                        <a:moveTo>
                          <a:pt x="2555" y="3318"/>
                        </a:moveTo>
                        <a:lnTo>
                          <a:pt x="3731" y="3318"/>
                        </a:lnTo>
                        <a:lnTo>
                          <a:pt x="3731" y="5564"/>
                        </a:lnTo>
                        <a:lnTo>
                          <a:pt x="2555" y="5564"/>
                        </a:lnTo>
                        <a:lnTo>
                          <a:pt x="2555" y="3318"/>
                        </a:lnTo>
                        <a:close/>
                        <a:moveTo>
                          <a:pt x="9525" y="8065"/>
                        </a:moveTo>
                        <a:lnTo>
                          <a:pt x="10393" y="8065"/>
                        </a:lnTo>
                        <a:lnTo>
                          <a:pt x="10393" y="9494"/>
                        </a:lnTo>
                        <a:lnTo>
                          <a:pt x="9525" y="9494"/>
                        </a:lnTo>
                        <a:lnTo>
                          <a:pt x="9525" y="8065"/>
                        </a:lnTo>
                        <a:close/>
                        <a:moveTo>
                          <a:pt x="13818" y="10464"/>
                        </a:moveTo>
                        <a:lnTo>
                          <a:pt x="14687" y="10464"/>
                        </a:lnTo>
                        <a:lnTo>
                          <a:pt x="14687" y="11893"/>
                        </a:lnTo>
                        <a:lnTo>
                          <a:pt x="13818" y="11893"/>
                        </a:lnTo>
                        <a:lnTo>
                          <a:pt x="13818" y="10464"/>
                        </a:lnTo>
                        <a:close/>
                        <a:moveTo>
                          <a:pt x="12387" y="10464"/>
                        </a:moveTo>
                        <a:lnTo>
                          <a:pt x="13256" y="10464"/>
                        </a:lnTo>
                        <a:lnTo>
                          <a:pt x="13256" y="11893"/>
                        </a:lnTo>
                        <a:lnTo>
                          <a:pt x="12387" y="11893"/>
                        </a:lnTo>
                        <a:lnTo>
                          <a:pt x="12387" y="10464"/>
                        </a:lnTo>
                        <a:close/>
                        <a:moveTo>
                          <a:pt x="10955" y="10464"/>
                        </a:moveTo>
                        <a:lnTo>
                          <a:pt x="11825" y="10464"/>
                        </a:lnTo>
                        <a:lnTo>
                          <a:pt x="11825" y="11893"/>
                        </a:lnTo>
                        <a:lnTo>
                          <a:pt x="10955" y="11893"/>
                        </a:lnTo>
                        <a:lnTo>
                          <a:pt x="10955" y="10464"/>
                        </a:lnTo>
                        <a:close/>
                        <a:moveTo>
                          <a:pt x="9525" y="10464"/>
                        </a:moveTo>
                        <a:lnTo>
                          <a:pt x="10393" y="10464"/>
                        </a:lnTo>
                        <a:lnTo>
                          <a:pt x="10393" y="11893"/>
                        </a:lnTo>
                        <a:lnTo>
                          <a:pt x="9525" y="11893"/>
                        </a:lnTo>
                        <a:lnTo>
                          <a:pt x="9525" y="10464"/>
                        </a:lnTo>
                        <a:close/>
                        <a:moveTo>
                          <a:pt x="13818" y="8065"/>
                        </a:moveTo>
                        <a:lnTo>
                          <a:pt x="14687" y="8065"/>
                        </a:lnTo>
                        <a:lnTo>
                          <a:pt x="14687" y="9494"/>
                        </a:lnTo>
                        <a:lnTo>
                          <a:pt x="13818" y="9494"/>
                        </a:lnTo>
                        <a:lnTo>
                          <a:pt x="13818" y="8065"/>
                        </a:lnTo>
                        <a:close/>
                        <a:moveTo>
                          <a:pt x="12387" y="8065"/>
                        </a:moveTo>
                        <a:lnTo>
                          <a:pt x="13256" y="8065"/>
                        </a:lnTo>
                        <a:lnTo>
                          <a:pt x="13256" y="9494"/>
                        </a:lnTo>
                        <a:lnTo>
                          <a:pt x="12387" y="9494"/>
                        </a:lnTo>
                        <a:lnTo>
                          <a:pt x="12387" y="8065"/>
                        </a:lnTo>
                        <a:close/>
                        <a:moveTo>
                          <a:pt x="10955" y="8065"/>
                        </a:moveTo>
                        <a:lnTo>
                          <a:pt x="11825" y="8065"/>
                        </a:lnTo>
                        <a:lnTo>
                          <a:pt x="11825" y="9494"/>
                        </a:lnTo>
                        <a:lnTo>
                          <a:pt x="10955" y="9494"/>
                        </a:lnTo>
                        <a:lnTo>
                          <a:pt x="10955" y="8065"/>
                        </a:lnTo>
                        <a:close/>
                      </a:path>
                    </a:pathLst>
                  </a:custGeom>
                  <a:solidFill>
                    <a:schemeClr val="accent1"/>
                  </a:solidFill>
                  <a:ln w="9525">
                    <a:noFill/>
                    <a:round/>
                    <a:headEnd/>
                    <a:tailEnd/>
                  </a:ln>
                </p:spPr>
                <p:txBody>
                  <a:bodyPr vert="horz" wrap="square" lIns="153609" tIns="76804" rIns="153609" bIns="76804" numCol="1"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35"/>
                  <p:cNvSpPr>
                    <a:spLocks noEditPoints="1"/>
                  </p:cNvSpPr>
                  <p:nvPr/>
                </p:nvSpPr>
                <p:spPr bwMode="auto">
                  <a:xfrm>
                    <a:off x="7938723" y="2978579"/>
                    <a:ext cx="1208218" cy="1026028"/>
                  </a:xfrm>
                  <a:custGeom>
                    <a:avLst/>
                    <a:gdLst/>
                    <a:ahLst/>
                    <a:cxnLst>
                      <a:cxn ang="0">
                        <a:pos x="14413" y="6228"/>
                      </a:cxn>
                      <a:cxn ang="0">
                        <a:pos x="9353" y="6994"/>
                      </a:cxn>
                      <a:cxn ang="0">
                        <a:pos x="8638" y="12659"/>
                      </a:cxn>
                      <a:cxn ang="0">
                        <a:pos x="7871" y="1685"/>
                      </a:cxn>
                      <a:cxn ang="0">
                        <a:pos x="7360" y="0"/>
                      </a:cxn>
                      <a:cxn ang="0">
                        <a:pos x="3680" y="1685"/>
                      </a:cxn>
                      <a:cxn ang="0">
                        <a:pos x="1534" y="12659"/>
                      </a:cxn>
                      <a:cxn ang="0">
                        <a:pos x="0" y="13986"/>
                      </a:cxn>
                      <a:cxn ang="0">
                        <a:pos x="15946" y="12659"/>
                      </a:cxn>
                      <a:cxn ang="0">
                        <a:pos x="15334" y="6994"/>
                      </a:cxn>
                      <a:cxn ang="0">
                        <a:pos x="5827" y="6125"/>
                      </a:cxn>
                      <a:cxn ang="0">
                        <a:pos x="7002" y="8371"/>
                      </a:cxn>
                      <a:cxn ang="0">
                        <a:pos x="5827" y="6125"/>
                      </a:cxn>
                      <a:cxn ang="0">
                        <a:pos x="3731" y="9137"/>
                      </a:cxn>
                      <a:cxn ang="0">
                        <a:pos x="2555" y="11382"/>
                      </a:cxn>
                      <a:cxn ang="0">
                        <a:pos x="2555" y="3318"/>
                      </a:cxn>
                      <a:cxn ang="0">
                        <a:pos x="3731" y="5564"/>
                      </a:cxn>
                      <a:cxn ang="0">
                        <a:pos x="2555" y="3318"/>
                      </a:cxn>
                      <a:cxn ang="0">
                        <a:pos x="10393" y="8065"/>
                      </a:cxn>
                      <a:cxn ang="0">
                        <a:pos x="9525" y="9494"/>
                      </a:cxn>
                      <a:cxn ang="0">
                        <a:pos x="13818" y="10464"/>
                      </a:cxn>
                      <a:cxn ang="0">
                        <a:pos x="14687" y="11893"/>
                      </a:cxn>
                      <a:cxn ang="0">
                        <a:pos x="13818" y="10464"/>
                      </a:cxn>
                      <a:cxn ang="0">
                        <a:pos x="13256" y="10464"/>
                      </a:cxn>
                      <a:cxn ang="0">
                        <a:pos x="12387" y="11893"/>
                      </a:cxn>
                      <a:cxn ang="0">
                        <a:pos x="10955" y="10464"/>
                      </a:cxn>
                      <a:cxn ang="0">
                        <a:pos x="11825" y="11893"/>
                      </a:cxn>
                      <a:cxn ang="0">
                        <a:pos x="10955" y="10464"/>
                      </a:cxn>
                      <a:cxn ang="0">
                        <a:pos x="10393" y="10464"/>
                      </a:cxn>
                      <a:cxn ang="0">
                        <a:pos x="9525" y="11893"/>
                      </a:cxn>
                      <a:cxn ang="0">
                        <a:pos x="13818" y="8065"/>
                      </a:cxn>
                      <a:cxn ang="0">
                        <a:pos x="14687" y="9494"/>
                      </a:cxn>
                      <a:cxn ang="0">
                        <a:pos x="13818" y="8065"/>
                      </a:cxn>
                      <a:cxn ang="0">
                        <a:pos x="13256" y="8065"/>
                      </a:cxn>
                      <a:cxn ang="0">
                        <a:pos x="12387" y="9494"/>
                      </a:cxn>
                      <a:cxn ang="0">
                        <a:pos x="10955" y="8065"/>
                      </a:cxn>
                      <a:cxn ang="0">
                        <a:pos x="11825" y="9494"/>
                      </a:cxn>
                      <a:cxn ang="0">
                        <a:pos x="10955" y="8065"/>
                      </a:cxn>
                    </a:cxnLst>
                    <a:rect l="0" t="0" r="r" b="b"/>
                    <a:pathLst>
                      <a:path w="16560" h="13986">
                        <a:moveTo>
                          <a:pt x="14413" y="6994"/>
                        </a:moveTo>
                        <a:lnTo>
                          <a:pt x="14413" y="6228"/>
                        </a:lnTo>
                        <a:lnTo>
                          <a:pt x="9353" y="6228"/>
                        </a:lnTo>
                        <a:lnTo>
                          <a:pt x="9353" y="6994"/>
                        </a:lnTo>
                        <a:lnTo>
                          <a:pt x="8638" y="6994"/>
                        </a:lnTo>
                        <a:lnTo>
                          <a:pt x="8638" y="12659"/>
                        </a:lnTo>
                        <a:lnTo>
                          <a:pt x="7871" y="12659"/>
                        </a:lnTo>
                        <a:lnTo>
                          <a:pt x="7871" y="1685"/>
                        </a:lnTo>
                        <a:lnTo>
                          <a:pt x="7360" y="1685"/>
                        </a:lnTo>
                        <a:lnTo>
                          <a:pt x="7360" y="0"/>
                        </a:lnTo>
                        <a:lnTo>
                          <a:pt x="3680" y="1021"/>
                        </a:lnTo>
                        <a:lnTo>
                          <a:pt x="3680" y="1685"/>
                        </a:lnTo>
                        <a:lnTo>
                          <a:pt x="1534" y="1685"/>
                        </a:lnTo>
                        <a:lnTo>
                          <a:pt x="1534" y="12659"/>
                        </a:lnTo>
                        <a:lnTo>
                          <a:pt x="767" y="12659"/>
                        </a:lnTo>
                        <a:lnTo>
                          <a:pt x="0" y="13986"/>
                        </a:lnTo>
                        <a:lnTo>
                          <a:pt x="16560" y="13986"/>
                        </a:lnTo>
                        <a:lnTo>
                          <a:pt x="15946" y="12659"/>
                        </a:lnTo>
                        <a:lnTo>
                          <a:pt x="15334" y="12659"/>
                        </a:lnTo>
                        <a:lnTo>
                          <a:pt x="15334" y="6994"/>
                        </a:lnTo>
                        <a:lnTo>
                          <a:pt x="14413" y="6994"/>
                        </a:lnTo>
                        <a:close/>
                        <a:moveTo>
                          <a:pt x="5827" y="6125"/>
                        </a:moveTo>
                        <a:lnTo>
                          <a:pt x="7002" y="6125"/>
                        </a:lnTo>
                        <a:lnTo>
                          <a:pt x="7002" y="8371"/>
                        </a:lnTo>
                        <a:lnTo>
                          <a:pt x="5827" y="8371"/>
                        </a:lnTo>
                        <a:lnTo>
                          <a:pt x="5827" y="6125"/>
                        </a:lnTo>
                        <a:close/>
                        <a:moveTo>
                          <a:pt x="2555" y="9137"/>
                        </a:moveTo>
                        <a:lnTo>
                          <a:pt x="3731" y="9137"/>
                        </a:lnTo>
                        <a:lnTo>
                          <a:pt x="3731" y="11382"/>
                        </a:lnTo>
                        <a:lnTo>
                          <a:pt x="2555" y="11382"/>
                        </a:lnTo>
                        <a:lnTo>
                          <a:pt x="2555" y="9137"/>
                        </a:lnTo>
                        <a:close/>
                        <a:moveTo>
                          <a:pt x="2555" y="3318"/>
                        </a:moveTo>
                        <a:lnTo>
                          <a:pt x="3731" y="3318"/>
                        </a:lnTo>
                        <a:lnTo>
                          <a:pt x="3731" y="5564"/>
                        </a:lnTo>
                        <a:lnTo>
                          <a:pt x="2555" y="5564"/>
                        </a:lnTo>
                        <a:lnTo>
                          <a:pt x="2555" y="3318"/>
                        </a:lnTo>
                        <a:close/>
                        <a:moveTo>
                          <a:pt x="9525" y="8065"/>
                        </a:moveTo>
                        <a:lnTo>
                          <a:pt x="10393" y="8065"/>
                        </a:lnTo>
                        <a:lnTo>
                          <a:pt x="10393" y="9494"/>
                        </a:lnTo>
                        <a:lnTo>
                          <a:pt x="9525" y="9494"/>
                        </a:lnTo>
                        <a:lnTo>
                          <a:pt x="9525" y="8065"/>
                        </a:lnTo>
                        <a:close/>
                        <a:moveTo>
                          <a:pt x="13818" y="10464"/>
                        </a:moveTo>
                        <a:lnTo>
                          <a:pt x="14687" y="10464"/>
                        </a:lnTo>
                        <a:lnTo>
                          <a:pt x="14687" y="11893"/>
                        </a:lnTo>
                        <a:lnTo>
                          <a:pt x="13818" y="11893"/>
                        </a:lnTo>
                        <a:lnTo>
                          <a:pt x="13818" y="10464"/>
                        </a:lnTo>
                        <a:close/>
                        <a:moveTo>
                          <a:pt x="12387" y="10464"/>
                        </a:moveTo>
                        <a:lnTo>
                          <a:pt x="13256" y="10464"/>
                        </a:lnTo>
                        <a:lnTo>
                          <a:pt x="13256" y="11893"/>
                        </a:lnTo>
                        <a:lnTo>
                          <a:pt x="12387" y="11893"/>
                        </a:lnTo>
                        <a:lnTo>
                          <a:pt x="12387" y="10464"/>
                        </a:lnTo>
                        <a:close/>
                        <a:moveTo>
                          <a:pt x="10955" y="10464"/>
                        </a:moveTo>
                        <a:lnTo>
                          <a:pt x="11825" y="10464"/>
                        </a:lnTo>
                        <a:lnTo>
                          <a:pt x="11825" y="11893"/>
                        </a:lnTo>
                        <a:lnTo>
                          <a:pt x="10955" y="11893"/>
                        </a:lnTo>
                        <a:lnTo>
                          <a:pt x="10955" y="10464"/>
                        </a:lnTo>
                        <a:close/>
                        <a:moveTo>
                          <a:pt x="9525" y="10464"/>
                        </a:moveTo>
                        <a:lnTo>
                          <a:pt x="10393" y="10464"/>
                        </a:lnTo>
                        <a:lnTo>
                          <a:pt x="10393" y="11893"/>
                        </a:lnTo>
                        <a:lnTo>
                          <a:pt x="9525" y="11893"/>
                        </a:lnTo>
                        <a:lnTo>
                          <a:pt x="9525" y="10464"/>
                        </a:lnTo>
                        <a:close/>
                        <a:moveTo>
                          <a:pt x="13818" y="8065"/>
                        </a:moveTo>
                        <a:lnTo>
                          <a:pt x="14687" y="8065"/>
                        </a:lnTo>
                        <a:lnTo>
                          <a:pt x="14687" y="9494"/>
                        </a:lnTo>
                        <a:lnTo>
                          <a:pt x="13818" y="9494"/>
                        </a:lnTo>
                        <a:lnTo>
                          <a:pt x="13818" y="8065"/>
                        </a:lnTo>
                        <a:close/>
                        <a:moveTo>
                          <a:pt x="12387" y="8065"/>
                        </a:moveTo>
                        <a:lnTo>
                          <a:pt x="13256" y="8065"/>
                        </a:lnTo>
                        <a:lnTo>
                          <a:pt x="13256" y="9494"/>
                        </a:lnTo>
                        <a:lnTo>
                          <a:pt x="12387" y="9494"/>
                        </a:lnTo>
                        <a:lnTo>
                          <a:pt x="12387" y="8065"/>
                        </a:lnTo>
                        <a:close/>
                        <a:moveTo>
                          <a:pt x="10955" y="8065"/>
                        </a:moveTo>
                        <a:lnTo>
                          <a:pt x="11825" y="8065"/>
                        </a:lnTo>
                        <a:lnTo>
                          <a:pt x="11825" y="9494"/>
                        </a:lnTo>
                        <a:lnTo>
                          <a:pt x="10955" y="9494"/>
                        </a:lnTo>
                        <a:lnTo>
                          <a:pt x="10955" y="8065"/>
                        </a:lnTo>
                        <a:close/>
                      </a:path>
                    </a:pathLst>
                  </a:custGeom>
                  <a:solidFill>
                    <a:schemeClr val="accent1"/>
                  </a:solidFill>
                  <a:ln w="9525">
                    <a:noFill/>
                    <a:round/>
                    <a:headEnd/>
                    <a:tailEnd/>
                  </a:ln>
                </p:spPr>
                <p:txBody>
                  <a:bodyPr vert="horz" wrap="square" lIns="153609" tIns="76804" rIns="153609" bIns="76804" numCol="1" anchor="t" anchorCtr="0" compatLnSpc="1">
                    <a:prstTxWarp prst="textNoShape">
                      <a:avLst/>
                    </a:prstTxWarp>
                    <a:noAutofit/>
                  </a:bodyPr>
                  <a:lstStyle/>
                  <a:p>
                    <a:pP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9" name="组合 15"/>
                  <p:cNvGrpSpPr/>
                  <p:nvPr/>
                </p:nvGrpSpPr>
                <p:grpSpPr>
                  <a:xfrm>
                    <a:off x="1270385" y="996549"/>
                    <a:ext cx="3037118" cy="3006019"/>
                    <a:chOff x="942359" y="476813"/>
                    <a:chExt cx="3092685" cy="2385963"/>
                  </a:xfrm>
                </p:grpSpPr>
                <p:sp>
                  <p:nvSpPr>
                    <p:cNvPr id="193" name="任意多边形 192"/>
                    <p:cNvSpPr/>
                    <p:nvPr/>
                  </p:nvSpPr>
                  <p:spPr>
                    <a:xfrm flipH="1">
                      <a:off x="942359" y="1397392"/>
                      <a:ext cx="187570" cy="146538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矩形 193"/>
                    <p:cNvSpPr/>
                    <p:nvPr/>
                  </p:nvSpPr>
                  <p:spPr>
                    <a:xfrm>
                      <a:off x="1294052" y="1410055"/>
                      <a:ext cx="2137661"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536055" fontAlgn="ct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TextBox 11"/>
                    <p:cNvSpPr txBox="1">
                      <a:spLocks noChangeArrowheads="1"/>
                    </p:cNvSpPr>
                    <p:nvPr/>
                  </p:nvSpPr>
                  <p:spPr bwMode="auto">
                    <a:xfrm flipH="1">
                      <a:off x="1335609" y="476813"/>
                      <a:ext cx="2699435" cy="983593"/>
                    </a:xfrm>
                    <a:prstGeom prst="rect">
                      <a:avLst/>
                    </a:prstGeom>
                    <a:noFill/>
                    <a:ln>
                      <a:noFill/>
                    </a:ln>
                    <a:effectLst/>
                    <a:extLst/>
                  </p:spPr>
                  <p:txBody>
                    <a:bodyPr wrap="squar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536055" eaLnBrk="1" fontAlgn="ctr" hangingPunct="1">
                        <a:defRPr/>
                      </a:pPr>
                      <a:r>
                        <a:rPr lang="en-US" sz="1333" b="1" smtClean="0">
                          <a:latin typeface="Huawei Sans" panose="020C0503030203020204" pitchFamily="34" charset="0"/>
                        </a:rPr>
                        <a:t>Local production center</a:t>
                      </a:r>
                      <a:endParaRPr lang="en-US" altLang="zh-CN" sz="1333" b="1"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80" name="组合 19"/>
                  <p:cNvGrpSpPr/>
                  <p:nvPr/>
                </p:nvGrpSpPr>
                <p:grpSpPr>
                  <a:xfrm>
                    <a:off x="4554669" y="1047105"/>
                    <a:ext cx="2964355" cy="2673858"/>
                    <a:chOff x="942359" y="740459"/>
                    <a:chExt cx="3018592" cy="2122317"/>
                  </a:xfrm>
                </p:grpSpPr>
                <p:sp>
                  <p:nvSpPr>
                    <p:cNvPr id="190" name="任意多边形 189"/>
                    <p:cNvSpPr/>
                    <p:nvPr/>
                  </p:nvSpPr>
                  <p:spPr>
                    <a:xfrm flipH="1">
                      <a:off x="942359" y="1397392"/>
                      <a:ext cx="187570" cy="146538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矩形 190"/>
                    <p:cNvSpPr/>
                    <p:nvPr/>
                  </p:nvSpPr>
                  <p:spPr>
                    <a:xfrm>
                      <a:off x="1294052" y="1410055"/>
                      <a:ext cx="2137661"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536055" fontAlgn="ct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TextBox 11"/>
                    <p:cNvSpPr txBox="1">
                      <a:spLocks noChangeArrowheads="1"/>
                    </p:cNvSpPr>
                    <p:nvPr/>
                  </p:nvSpPr>
                  <p:spPr bwMode="auto">
                    <a:xfrm flipH="1">
                      <a:off x="1355989" y="740459"/>
                      <a:ext cx="2604962" cy="698504"/>
                    </a:xfrm>
                    <a:prstGeom prst="rect">
                      <a:avLst/>
                    </a:prstGeom>
                    <a:noFill/>
                    <a:ln>
                      <a:noFill/>
                    </a:ln>
                    <a:effectLst/>
                    <a:extLst/>
                  </p:spPr>
                  <p:txBody>
                    <a:bodyPr wrap="squar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536055" eaLnBrk="1" fontAlgn="ctr" hangingPunct="1">
                        <a:defRPr/>
                      </a:pPr>
                      <a:r>
                        <a:rPr lang="en-US" sz="1333" b="1" smtClean="0">
                          <a:latin typeface="Huawei Sans" panose="020C0503030203020204" pitchFamily="34" charset="0"/>
                        </a:rPr>
                        <a:t>Intra-city DR center</a:t>
                      </a:r>
                      <a:endParaRPr lang="en-US" altLang="zh-CN" sz="1333" b="1"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81" name="组合 23"/>
                  <p:cNvGrpSpPr/>
                  <p:nvPr/>
                </p:nvGrpSpPr>
                <p:grpSpPr>
                  <a:xfrm>
                    <a:off x="8112723" y="643767"/>
                    <a:ext cx="2850481" cy="2524814"/>
                    <a:chOff x="987484" y="589129"/>
                    <a:chExt cx="2902634" cy="2004017"/>
                  </a:xfrm>
                </p:grpSpPr>
                <p:sp>
                  <p:nvSpPr>
                    <p:cNvPr id="187" name="任意多边形 186"/>
                    <p:cNvSpPr/>
                    <p:nvPr/>
                  </p:nvSpPr>
                  <p:spPr>
                    <a:xfrm flipH="1">
                      <a:off x="987484" y="1397392"/>
                      <a:ext cx="142443" cy="119575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矩形 187"/>
                    <p:cNvSpPr/>
                    <p:nvPr/>
                  </p:nvSpPr>
                  <p:spPr>
                    <a:xfrm>
                      <a:off x="1294052" y="1410055"/>
                      <a:ext cx="2137661"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536055" fontAlgn="ct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TextBox 11"/>
                    <p:cNvSpPr txBox="1">
                      <a:spLocks noChangeArrowheads="1"/>
                    </p:cNvSpPr>
                    <p:nvPr/>
                  </p:nvSpPr>
                  <p:spPr bwMode="auto">
                    <a:xfrm flipH="1">
                      <a:off x="1277124" y="589129"/>
                      <a:ext cx="2612994" cy="698506"/>
                    </a:xfrm>
                    <a:prstGeom prst="rect">
                      <a:avLst/>
                    </a:prstGeom>
                    <a:noFill/>
                    <a:ln>
                      <a:noFill/>
                    </a:ln>
                    <a:effectLst/>
                    <a:extLst/>
                  </p:spPr>
                  <p:txBody>
                    <a:bodyPr wrap="squar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536055" eaLnBrk="1" fontAlgn="ctr" hangingPunct="1">
                        <a:defRPr/>
                      </a:pPr>
                      <a:r>
                        <a:rPr lang="en-US" sz="1333" b="1" smtClean="0">
                          <a:latin typeface="Huawei Sans" panose="020C0503030203020204" pitchFamily="34" charset="0"/>
                        </a:rPr>
                        <a:t>Remote </a:t>
                      </a:r>
                      <a:r>
                        <a:rPr lang="en-US" altLang="zh-CN" sz="1333" b="1">
                          <a:latin typeface="Huawei Sans" panose="020C0503030203020204" pitchFamily="34" charset="0"/>
                        </a:rPr>
                        <a:t>DR center</a:t>
                      </a:r>
                      <a:endParaRPr lang="en-US" altLang="zh-CN" sz="1333" b="1" kern="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82" name="TextBox 11"/>
                  <p:cNvSpPr txBox="1">
                    <a:spLocks noChangeArrowheads="1"/>
                  </p:cNvSpPr>
                  <p:nvPr/>
                </p:nvSpPr>
                <p:spPr bwMode="auto">
                  <a:xfrm flipH="1">
                    <a:off x="1497831" y="2235755"/>
                    <a:ext cx="2867142" cy="702972"/>
                  </a:xfrm>
                  <a:prstGeom prst="rect">
                    <a:avLst/>
                  </a:prstGeom>
                  <a:noFill/>
                  <a:ln>
                    <a:noFill/>
                  </a:ln>
                  <a:extLst/>
                </p:spPr>
                <p:txBody>
                  <a:bodyPr wrap="square" lIns="153609" tIns="76804" rIns="153609" bIns="76804">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9388" indent="-179388" defTabSz="1536055" eaLnBrk="1" fontAlgn="ctr" hangingPunct="1">
                      <a:buFont typeface="Wingdings" pitchFamily="2" charset="2"/>
                      <a:buChar char="l"/>
                      <a:defRPr/>
                    </a:pPr>
                    <a:r>
                      <a:rPr lang="en-US" sz="1050" b="1" smtClean="0">
                        <a:latin typeface="Huawei Sans" panose="020C0503030203020204" pitchFamily="34" charset="0"/>
                      </a:rPr>
                      <a:t>Local HA solution</a:t>
                    </a:r>
                    <a:endParaRPr lang="en-US" altLang="zh-CN" sz="1050" b="1"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TextBox 11"/>
                  <p:cNvSpPr txBox="1">
                    <a:spLocks noChangeArrowheads="1"/>
                  </p:cNvSpPr>
                  <p:nvPr/>
                </p:nvSpPr>
                <p:spPr bwMode="auto">
                  <a:xfrm flipH="1">
                    <a:off x="4428344" y="1951117"/>
                    <a:ext cx="3801171" cy="2715993"/>
                  </a:xfrm>
                  <a:prstGeom prst="rect">
                    <a:avLst/>
                  </a:prstGeom>
                  <a:noFill/>
                  <a:ln>
                    <a:noFill/>
                  </a:ln>
                  <a:extLst/>
                </p:spPr>
                <p:txBody>
                  <a:bodyPr wrap="square" lIns="153609" tIns="76804" rIns="153609" bIns="76804">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9388" indent="-179388" defTabSz="1536055" eaLnBrk="1" fontAlgn="ctr" hangingPunct="1">
                      <a:buFont typeface="Wingdings" pitchFamily="2" charset="2"/>
                      <a:buChar char="l"/>
                      <a:defRPr/>
                    </a:pPr>
                    <a:r>
                      <a:rPr lang="en-US" sz="1050" b="1" err="1" smtClean="0">
                        <a:latin typeface="Huawei Sans" panose="020C0503030203020204" pitchFamily="34" charset="0"/>
                      </a:rPr>
                      <a:t>HyperMetro</a:t>
                    </a:r>
                    <a:r>
                      <a:rPr lang="en-US" sz="1050" b="1" smtClean="0">
                        <a:latin typeface="Huawei Sans" panose="020C0503030203020204" pitchFamily="34" charset="0"/>
                      </a:rPr>
                      <a:t> DC solution</a:t>
                    </a:r>
                    <a:endParaRPr lang="en-US" altLang="zh-CN" sz="1050" b="1" kern="0" smtClean="0">
                      <a:latin typeface="Huawei Sans" panose="020C0503030203020204" pitchFamily="34" charset="0"/>
                      <a:ea typeface="方正兰亭黑简体" panose="02000000000000000000" pitchFamily="2" charset="-122"/>
                      <a:sym typeface="Huawei Sans" panose="020C0503030203020204" pitchFamily="34" charset="0"/>
                    </a:endParaRPr>
                  </a:p>
                  <a:p>
                    <a:pPr marL="179388" indent="-179388" defTabSz="1536055" eaLnBrk="1" fontAlgn="ctr" hangingPunct="1">
                      <a:buFont typeface="Wingdings" pitchFamily="2" charset="2"/>
                      <a:buChar char="l"/>
                      <a:defRPr/>
                    </a:pPr>
                    <a:r>
                      <a:rPr lang="en-US" sz="1050" b="1" smtClean="0">
                        <a:latin typeface="Huawei Sans" panose="020C0503030203020204" pitchFamily="34" charset="0"/>
                      </a:rPr>
                      <a:t>Active-passive </a:t>
                    </a:r>
                    <a:r>
                      <a:rPr lang="en-US" sz="1050" b="1">
                        <a:latin typeface="Huawei Sans" panose="020C0503030203020204" pitchFamily="34" charset="0"/>
                      </a:rPr>
                      <a:t>DR solution</a:t>
                    </a:r>
                    <a:endParaRPr lang="en-US" altLang="zh-CN" sz="1050" b="1" kern="0" smtClean="0">
                      <a:latin typeface="Huawei Sans" panose="020C0503030203020204" pitchFamily="34" charset="0"/>
                      <a:ea typeface="方正兰亭黑简体" panose="02000000000000000000" pitchFamily="2" charset="-122"/>
                      <a:sym typeface="Huawei Sans" panose="020C0503030203020204" pitchFamily="34" charset="0"/>
                    </a:endParaRPr>
                  </a:p>
                  <a:p>
                    <a:pPr defTabSz="1536055" eaLnBrk="1" fontAlgn="ctr" hangingPunct="1">
                      <a:buFont typeface="Wingdings" pitchFamily="2" charset="2"/>
                      <a:buChar char="l"/>
                      <a:defRPr/>
                    </a:pPr>
                    <a:endParaRPr lang="en-US" altLang="zh-CN" sz="1050" kern="0" smtClean="0">
                      <a:latin typeface="Huawei Sans" panose="020C0503030203020204" pitchFamily="34" charset="0"/>
                      <a:ea typeface="方正兰亭黑简体" panose="02000000000000000000" pitchFamily="2" charset="-122"/>
                      <a:sym typeface="Huawei Sans" panose="020C0503030203020204" pitchFamily="34" charset="0"/>
                    </a:endParaRPr>
                  </a:p>
                  <a:p>
                    <a:pPr defTabSz="1536055" eaLnBrk="1" fontAlgn="ctr" hangingPunct="1">
                      <a:defRPr/>
                    </a:pPr>
                    <a:endParaRPr lang="en-US" altLang="zh-CN" sz="105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TextBox 11"/>
                  <p:cNvSpPr txBox="1">
                    <a:spLocks noChangeArrowheads="1"/>
                  </p:cNvSpPr>
                  <p:nvPr/>
                </p:nvSpPr>
                <p:spPr bwMode="auto">
                  <a:xfrm flipH="1">
                    <a:off x="3049862" y="4194209"/>
                    <a:ext cx="1737040" cy="702972"/>
                  </a:xfrm>
                  <a:prstGeom prst="rect">
                    <a:avLst/>
                  </a:prstGeom>
                  <a:noFill/>
                  <a:ln>
                    <a:noFill/>
                  </a:ln>
                  <a:extLst/>
                </p:spPr>
                <p:txBody>
                  <a:bodyPr wrap="square" lIns="153609" tIns="76804" rIns="153609" bIns="76804">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536055" eaLnBrk="1" fontAlgn="ctr" hangingPunct="1">
                      <a:defRPr/>
                    </a:pPr>
                    <a:r>
                      <a:rPr lang="en-US" sz="1067" b="1" smtClean="0">
                        <a:latin typeface="Huawei Sans" panose="020C0503030203020204" pitchFamily="34" charset="0"/>
                      </a:rPr>
                      <a:t>≤100 km</a:t>
                    </a:r>
                    <a:endParaRPr lang="en-US" sz="1067" b="1">
                      <a:latin typeface="Huawei Sans" panose="020C0503030203020204" pitchFamily="34" charset="0"/>
                    </a:endParaRPr>
                  </a:p>
                </p:txBody>
              </p:sp>
              <p:sp>
                <p:nvSpPr>
                  <p:cNvPr id="185" name="TextBox 11"/>
                  <p:cNvSpPr txBox="1">
                    <a:spLocks noChangeArrowheads="1"/>
                  </p:cNvSpPr>
                  <p:nvPr/>
                </p:nvSpPr>
                <p:spPr bwMode="auto">
                  <a:xfrm flipH="1">
                    <a:off x="6214926" y="3714777"/>
                    <a:ext cx="1937801" cy="702972"/>
                  </a:xfrm>
                  <a:prstGeom prst="rect">
                    <a:avLst/>
                  </a:prstGeom>
                  <a:noFill/>
                  <a:ln>
                    <a:noFill/>
                  </a:ln>
                  <a:extLst/>
                </p:spPr>
                <p:txBody>
                  <a:bodyPr wrap="square" lIns="153609" tIns="76804" rIns="153609" bIns="76804">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536055" eaLnBrk="1" fontAlgn="ctr" hangingPunct="1">
                      <a:defRPr/>
                    </a:pPr>
                    <a:r>
                      <a:rPr lang="zh-CN" altLang="en-US" sz="1067" b="1">
                        <a:latin typeface="Huawei Sans" panose="020C0503030203020204" pitchFamily="34" charset="0"/>
                      </a:rPr>
                      <a:t>≥</a:t>
                    </a:r>
                    <a:r>
                      <a:rPr lang="en-US" sz="1067" b="1" smtClean="0">
                        <a:latin typeface="Huawei Sans" panose="020C0503030203020204" pitchFamily="34" charset="0"/>
                      </a:rPr>
                      <a:t> 100 km</a:t>
                    </a:r>
                    <a:endParaRPr lang="en-US" sz="1067" b="1">
                      <a:latin typeface="Huawei Sans" panose="020C0503030203020204" pitchFamily="34" charset="0"/>
                    </a:endParaRPr>
                  </a:p>
                </p:txBody>
              </p:sp>
              <p:sp>
                <p:nvSpPr>
                  <p:cNvPr id="186" name="TextBox 11"/>
                  <p:cNvSpPr txBox="1">
                    <a:spLocks noChangeArrowheads="1"/>
                  </p:cNvSpPr>
                  <p:nvPr/>
                </p:nvSpPr>
                <p:spPr bwMode="auto">
                  <a:xfrm flipH="1">
                    <a:off x="8385472" y="1637780"/>
                    <a:ext cx="3341438" cy="1997080"/>
                  </a:xfrm>
                  <a:prstGeom prst="rect">
                    <a:avLst/>
                  </a:prstGeom>
                  <a:noFill/>
                  <a:ln>
                    <a:noFill/>
                  </a:ln>
                  <a:extLst/>
                </p:spPr>
                <p:txBody>
                  <a:bodyPr wrap="square" lIns="153609" tIns="76804" rIns="153609" bIns="76804">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9388" indent="-179388" defTabSz="1536055" eaLnBrk="1" fontAlgn="ctr" hangingPunct="1">
                      <a:buFont typeface="Wingdings" pitchFamily="2" charset="2"/>
                      <a:buChar char="l"/>
                      <a:defRPr/>
                    </a:pPr>
                    <a:r>
                      <a:rPr lang="en-US" sz="1050" b="1" dirty="0" smtClean="0">
                        <a:latin typeface="Huawei Sans" panose="020C0503030203020204" pitchFamily="34" charset="0"/>
                      </a:rPr>
                      <a:t>Geo-redundant DR solution</a:t>
                    </a:r>
                    <a:endParaRPr lang="en-US" altLang="zh-CN" sz="1050" b="1" kern="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79388" indent="-179388" defTabSz="1536055" eaLnBrk="1" fontAlgn="ctr" hangingPunct="1">
                      <a:buFont typeface="Wingdings" pitchFamily="2" charset="2"/>
                      <a:buChar char="l"/>
                      <a:defRPr/>
                    </a:pPr>
                    <a:r>
                      <a:rPr lang="en-US" sz="1050" b="1" dirty="0">
                        <a:latin typeface="Huawei Sans" panose="020C0503030203020204" pitchFamily="34" charset="0"/>
                      </a:rPr>
                      <a:t>Active-passive DR solution</a:t>
                    </a:r>
                  </a:p>
                </p:txBody>
              </p:sp>
            </p:grpSp>
            <p:sp>
              <p:nvSpPr>
                <p:cNvPr id="170" name="任意多边形 169"/>
                <p:cNvSpPr/>
                <p:nvPr/>
              </p:nvSpPr>
              <p:spPr>
                <a:xfrm rot="10800000" flipH="1">
                  <a:off x="5300230" y="2970291"/>
                  <a:ext cx="114414" cy="1277738"/>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矩形 170"/>
                <p:cNvSpPr/>
                <p:nvPr/>
              </p:nvSpPr>
              <p:spPr>
                <a:xfrm rot="10800000" flipV="1">
                  <a:off x="869200" y="4254223"/>
                  <a:ext cx="4278864"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580" tIns="81291" rIns="162580" bIns="81291" rtlCol="0" anchor="ctr">
                  <a:noAutofit/>
                </a:bodyPr>
                <a:lstStyle/>
                <a:p>
                  <a:pPr algn="ctr" fontAlgn="ctr"/>
                  <a:endParaRPr lang="en-US" altLang="zh-CN" sz="1333">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任意多边形 171"/>
                <p:cNvSpPr/>
                <p:nvPr/>
              </p:nvSpPr>
              <p:spPr>
                <a:xfrm rot="16200000" flipH="1">
                  <a:off x="319883" y="3918214"/>
                  <a:ext cx="521574" cy="138056"/>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70C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defTabSz="1536055"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TextBox 11"/>
                <p:cNvSpPr txBox="1">
                  <a:spLocks noChangeArrowheads="1"/>
                </p:cNvSpPr>
                <p:nvPr/>
              </p:nvSpPr>
              <p:spPr bwMode="auto">
                <a:xfrm flipH="1">
                  <a:off x="1452242" y="3805578"/>
                  <a:ext cx="2780705" cy="307776"/>
                </a:xfrm>
                <a:prstGeom prst="rect">
                  <a:avLst/>
                </a:prstGeom>
                <a:noFill/>
                <a:ln>
                  <a:noFill/>
                </a:ln>
                <a:effectLst/>
                <a:extLst/>
              </p:spPr>
              <p:txBody>
                <a:bodyPr wrap="square" lIns="0" tIns="0" rIns="0" bIns="0">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9388" indent="-179388" defTabSz="1536055" eaLnBrk="1" fontAlgn="ctr" hangingPunct="1">
                    <a:buFont typeface="Wingdings" pitchFamily="2" charset="2"/>
                    <a:buChar char="l"/>
                    <a:defRPr/>
                  </a:pPr>
                  <a:r>
                    <a:rPr lang="en-US" sz="1067" b="1" smtClean="0">
                      <a:latin typeface="Huawei Sans" panose="020C0503030203020204" pitchFamily="34" charset="0"/>
                    </a:rPr>
                    <a:t>Centralized backup solution and integrated backup solution</a:t>
                  </a:r>
                  <a:endParaRPr lang="en-US" altLang="zh-CN" sz="1067" b="1"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202" name="文本框 201"/>
            <p:cNvSpPr txBox="1"/>
            <p:nvPr/>
          </p:nvSpPr>
          <p:spPr>
            <a:xfrm>
              <a:off x="9294012" y="3589233"/>
              <a:ext cx="1600118" cy="379656"/>
            </a:xfrm>
            <a:prstGeom prst="rect">
              <a:avLst/>
            </a:prstGeom>
            <a:noFill/>
          </p:spPr>
          <p:txBody>
            <a:bodyPr wrap="square" rtlCol="0">
              <a:noAutofit/>
            </a:bodyPr>
            <a:lstStyle/>
            <a:p>
              <a:pPr fontAlgn="ctr"/>
              <a:r>
                <a:rPr lang="en-US" sz="1867" smtClean="0">
                  <a:latin typeface="Huawei Sans" panose="020C0503030203020204" pitchFamily="34" charset="0"/>
                </a:rPr>
                <a:t>Private cloud</a:t>
              </a:r>
              <a:endParaRPr lang="en-US" sz="1867">
                <a:latin typeface="Huawei Sans" panose="020C0503030203020204" pitchFamily="34" charset="0"/>
              </a:endParaRPr>
            </a:p>
          </p:txBody>
        </p:sp>
        <p:grpSp>
          <p:nvGrpSpPr>
            <p:cNvPr id="203" name="组合 202"/>
            <p:cNvGrpSpPr/>
            <p:nvPr/>
          </p:nvGrpSpPr>
          <p:grpSpPr>
            <a:xfrm>
              <a:off x="7541345" y="2303360"/>
              <a:ext cx="3248903" cy="1165202"/>
              <a:chOff x="5979821" y="3427556"/>
              <a:chExt cx="2478450" cy="873901"/>
            </a:xfrm>
          </p:grpSpPr>
          <p:grpSp>
            <p:nvGrpSpPr>
              <p:cNvPr id="204" name="组合 203"/>
              <p:cNvGrpSpPr/>
              <p:nvPr/>
            </p:nvGrpSpPr>
            <p:grpSpPr>
              <a:xfrm>
                <a:off x="5979821" y="3427556"/>
                <a:ext cx="1219482" cy="310651"/>
                <a:chOff x="632482" y="1871567"/>
                <a:chExt cx="1551319" cy="566370"/>
              </a:xfrm>
              <a:solidFill>
                <a:srgbClr val="F79646"/>
              </a:solidFill>
            </p:grpSpPr>
            <p:sp>
              <p:nvSpPr>
                <p:cNvPr id="217" name="Rounded Rectangle 187"/>
                <p:cNvSpPr/>
                <p:nvPr/>
              </p:nvSpPr>
              <p:spPr>
                <a:xfrm>
                  <a:off x="632482" y="1991624"/>
                  <a:ext cx="1551319" cy="446313"/>
                </a:xfrm>
                <a:prstGeom prst="roundRect">
                  <a:avLst>
                    <a:gd name="adj" fmla="val 0"/>
                  </a:avLst>
                </a:prstGeom>
                <a:solidFill>
                  <a:schemeClr val="bg1">
                    <a:lumMod val="85000"/>
                    <a:alpha val="80000"/>
                  </a:schemeClr>
                </a:solidFill>
                <a:ln w="12700" algn="ctr">
                  <a:noFill/>
                  <a:round/>
                  <a:headEnd/>
                  <a:tailEnd/>
                </a:ln>
                <a:effectLst/>
              </p:spPr>
              <p:txBody>
                <a:bodyPr wrap="square" lIns="121883" tIns="60941" rIns="121883" bIns="60941" anchor="ctr">
                  <a:noAutofit/>
                </a:bodyPr>
                <a:lstStyle/>
                <a:p>
                  <a:pPr defTabSz="1219170" eaLnBrk="0" fontAlgn="ctr" hangingPunct="0">
                    <a:buClr>
                      <a:srgbClr val="990000"/>
                    </a:buClr>
                    <a:buSzPct val="60000"/>
                    <a:defRPr/>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8" name="圆角矩形 217"/>
                <p:cNvSpPr/>
                <p:nvPr/>
              </p:nvSpPr>
              <p:spPr>
                <a:xfrm>
                  <a:off x="692037" y="1871567"/>
                  <a:ext cx="1411074" cy="434541"/>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smtClean="0">
                      <a:latin typeface="Huawei Sans" panose="020C0503030203020204" pitchFamily="34" charset="0"/>
                    </a:rPr>
                    <a:t>Cloud server high availability</a:t>
                  </a:r>
                  <a:endParaRPr lang="en-US" sz="1067" b="1">
                    <a:latin typeface="Huawei Sans" panose="020C0503030203020204" pitchFamily="34" charset="0"/>
                  </a:endParaRPr>
                </a:p>
              </p:txBody>
            </p:sp>
          </p:grpSp>
          <p:grpSp>
            <p:nvGrpSpPr>
              <p:cNvPr id="205" name="组合 204"/>
              <p:cNvGrpSpPr/>
              <p:nvPr/>
            </p:nvGrpSpPr>
            <p:grpSpPr>
              <a:xfrm>
                <a:off x="5979821" y="3729079"/>
                <a:ext cx="1236242" cy="302241"/>
                <a:chOff x="2283716" y="1908681"/>
                <a:chExt cx="1940483" cy="548974"/>
              </a:xfrm>
              <a:solidFill>
                <a:srgbClr val="00B0F0"/>
              </a:solidFill>
            </p:grpSpPr>
            <p:sp>
              <p:nvSpPr>
                <p:cNvPr id="215" name="Rounded Rectangle 187"/>
                <p:cNvSpPr/>
                <p:nvPr/>
              </p:nvSpPr>
              <p:spPr>
                <a:xfrm>
                  <a:off x="2283716" y="1999063"/>
                  <a:ext cx="1914175" cy="458592"/>
                </a:xfrm>
                <a:prstGeom prst="roundRect">
                  <a:avLst>
                    <a:gd name="adj" fmla="val 0"/>
                  </a:avLst>
                </a:prstGeom>
                <a:solidFill>
                  <a:schemeClr val="bg1">
                    <a:lumMod val="85000"/>
                    <a:alpha val="80000"/>
                  </a:schemeClr>
                </a:solidFill>
                <a:ln w="12700" algn="ctr">
                  <a:noFill/>
                  <a:round/>
                  <a:headEnd/>
                  <a:tailEnd/>
                </a:ln>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6" name="圆角矩形 215"/>
                <p:cNvSpPr/>
                <p:nvPr/>
              </p:nvSpPr>
              <p:spPr>
                <a:xfrm>
                  <a:off x="2286104" y="1908681"/>
                  <a:ext cx="1938095" cy="408178"/>
                </a:xfrm>
                <a:prstGeom prst="roundRect">
                  <a:avLst/>
                </a:prstGeom>
                <a:noFill/>
              </p:spPr>
              <p:txBody>
                <a:bodyPr wrap="square" lIns="121840" tIns="60916" rIns="121840" bIns="60916">
                  <a:noAutofit/>
                </a:bodyPr>
                <a:lstStyle/>
                <a:p>
                  <a:pPr marL="0" lvl="4" algn="ctr" defTabSz="1625885" fontAlgn="ctr">
                    <a:lnSpc>
                      <a:spcPct val="90000"/>
                    </a:lnSpc>
                    <a:buClr>
                      <a:srgbClr val="990000"/>
                    </a:buClr>
                    <a:buSzPct val="60000"/>
                    <a:defRPr/>
                  </a:pPr>
                  <a:r>
                    <a:rPr lang="en-US" sz="1067" b="1" dirty="0" smtClean="0">
                      <a:latin typeface="Huawei Sans" panose="020C0503030203020204" pitchFamily="34" charset="0"/>
                    </a:rPr>
                    <a:t>Cloud server disaster recovery</a:t>
                  </a:r>
                  <a:endParaRPr lang="en-US" sz="1067" b="1" dirty="0">
                    <a:latin typeface="Huawei Sans" panose="020C0503030203020204" pitchFamily="34" charset="0"/>
                  </a:endParaRPr>
                </a:p>
              </p:txBody>
            </p:sp>
          </p:grpSp>
          <p:grpSp>
            <p:nvGrpSpPr>
              <p:cNvPr id="206" name="组合 205"/>
              <p:cNvGrpSpPr/>
              <p:nvPr/>
            </p:nvGrpSpPr>
            <p:grpSpPr>
              <a:xfrm>
                <a:off x="5982674" y="3993622"/>
                <a:ext cx="1225732" cy="307835"/>
                <a:chOff x="2286000" y="1885730"/>
                <a:chExt cx="1915560" cy="845625"/>
              </a:xfrm>
              <a:solidFill>
                <a:srgbClr val="00B0F0"/>
              </a:solidFill>
            </p:grpSpPr>
            <p:sp>
              <p:nvSpPr>
                <p:cNvPr id="213" name="Rounded Rectangle 187"/>
                <p:cNvSpPr/>
                <p:nvPr/>
              </p:nvSpPr>
              <p:spPr>
                <a:xfrm>
                  <a:off x="2286000" y="2049474"/>
                  <a:ext cx="1915560" cy="681881"/>
                </a:xfrm>
                <a:prstGeom prst="roundRect">
                  <a:avLst>
                    <a:gd name="adj" fmla="val 0"/>
                  </a:avLst>
                </a:prstGeom>
                <a:solidFill>
                  <a:schemeClr val="bg1">
                    <a:lumMod val="85000"/>
                    <a:alpha val="80000"/>
                  </a:schemeClr>
                </a:solidFill>
                <a:ln w="12700" algn="ctr">
                  <a:noFill/>
                  <a:round/>
                  <a:headEnd/>
                  <a:tailEnd/>
                </a:ln>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4" name="圆角矩形 213"/>
                <p:cNvSpPr/>
                <p:nvPr/>
              </p:nvSpPr>
              <p:spPr>
                <a:xfrm>
                  <a:off x="2372432" y="1885730"/>
                  <a:ext cx="1777853" cy="617312"/>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smtClean="0">
                      <a:latin typeface="Huawei Sans" panose="020C0503030203020204" pitchFamily="34" charset="0"/>
                    </a:rPr>
                    <a:t>Volume high availability</a:t>
                  </a:r>
                  <a:endParaRPr lang="en-US" sz="1067" b="1">
                    <a:latin typeface="Huawei Sans" panose="020C0503030203020204" pitchFamily="34" charset="0"/>
                  </a:endParaRPr>
                </a:p>
              </p:txBody>
            </p:sp>
          </p:grpSp>
          <p:grpSp>
            <p:nvGrpSpPr>
              <p:cNvPr id="207" name="组合 206"/>
              <p:cNvGrpSpPr/>
              <p:nvPr/>
            </p:nvGrpSpPr>
            <p:grpSpPr>
              <a:xfrm>
                <a:off x="7234017" y="3706347"/>
                <a:ext cx="1220363" cy="316528"/>
                <a:chOff x="2269986" y="1867404"/>
                <a:chExt cx="1915560" cy="574928"/>
              </a:xfrm>
              <a:solidFill>
                <a:srgbClr val="00B0F0"/>
              </a:solidFill>
            </p:grpSpPr>
            <p:sp>
              <p:nvSpPr>
                <p:cNvPr id="211" name="Rounded Rectangle 187"/>
                <p:cNvSpPr/>
                <p:nvPr/>
              </p:nvSpPr>
              <p:spPr>
                <a:xfrm>
                  <a:off x="2269986" y="1983741"/>
                  <a:ext cx="1915560" cy="458591"/>
                </a:xfrm>
                <a:prstGeom prst="roundRect">
                  <a:avLst>
                    <a:gd name="adj" fmla="val 0"/>
                  </a:avLst>
                </a:prstGeom>
                <a:solidFill>
                  <a:schemeClr val="bg1">
                    <a:lumMod val="85000"/>
                    <a:alpha val="80000"/>
                  </a:schemeClr>
                </a:solidFill>
                <a:ln w="12700" algn="ctr">
                  <a:noFill/>
                  <a:round/>
                  <a:headEnd/>
                  <a:tailEnd/>
                </a:ln>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2" name="圆角矩形 211"/>
                <p:cNvSpPr/>
                <p:nvPr/>
              </p:nvSpPr>
              <p:spPr>
                <a:xfrm>
                  <a:off x="2374287" y="1867404"/>
                  <a:ext cx="1811257" cy="432917"/>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smtClean="0">
                      <a:latin typeface="Huawei Sans" panose="020C0503030203020204" pitchFamily="34" charset="0"/>
                    </a:rPr>
                    <a:t>Cloud server backup service</a:t>
                  </a:r>
                  <a:endParaRPr lang="en-US" sz="1067" b="1">
                    <a:latin typeface="Huawei Sans" panose="020C0503030203020204" pitchFamily="34" charset="0"/>
                  </a:endParaRPr>
                </a:p>
              </p:txBody>
            </p:sp>
          </p:grpSp>
          <p:grpSp>
            <p:nvGrpSpPr>
              <p:cNvPr id="208" name="组合 207"/>
              <p:cNvGrpSpPr/>
              <p:nvPr/>
            </p:nvGrpSpPr>
            <p:grpSpPr>
              <a:xfrm>
                <a:off x="7234018" y="3990682"/>
                <a:ext cx="1224253" cy="299773"/>
                <a:chOff x="2269986" y="1944556"/>
                <a:chExt cx="1921664" cy="544493"/>
              </a:xfrm>
              <a:solidFill>
                <a:srgbClr val="00B0F0"/>
              </a:solidFill>
            </p:grpSpPr>
            <p:sp>
              <p:nvSpPr>
                <p:cNvPr id="209" name="Rounded Rectangle 187"/>
                <p:cNvSpPr/>
                <p:nvPr/>
              </p:nvSpPr>
              <p:spPr>
                <a:xfrm>
                  <a:off x="2269986" y="2060205"/>
                  <a:ext cx="1915560" cy="428844"/>
                </a:xfrm>
                <a:prstGeom prst="roundRect">
                  <a:avLst>
                    <a:gd name="adj" fmla="val 0"/>
                  </a:avLst>
                </a:prstGeom>
                <a:solidFill>
                  <a:schemeClr val="bg1">
                    <a:lumMod val="85000"/>
                    <a:alpha val="80000"/>
                  </a:schemeClr>
                </a:solidFill>
                <a:ln w="12700" algn="ctr">
                  <a:noFill/>
                  <a:round/>
                  <a:headEnd/>
                  <a:tailEnd/>
                </a:ln>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0" name="圆角矩形 209"/>
                <p:cNvSpPr/>
                <p:nvPr/>
              </p:nvSpPr>
              <p:spPr>
                <a:xfrm>
                  <a:off x="2374285" y="1944556"/>
                  <a:ext cx="1817365" cy="432916"/>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smtClean="0">
                      <a:latin typeface="Huawei Sans" panose="020C0503030203020204" pitchFamily="34" charset="0"/>
                    </a:rPr>
                    <a:t>Volume backup service</a:t>
                  </a:r>
                  <a:endParaRPr lang="en-US" sz="1067" b="1">
                    <a:latin typeface="Huawei Sans" panose="020C0503030203020204" pitchFamily="34" charset="0"/>
                  </a:endParaRPr>
                </a:p>
              </p:txBody>
            </p:sp>
          </p:grpSp>
        </p:grpSp>
        <p:sp>
          <p:nvSpPr>
            <p:cNvPr id="219" name="文本框 507"/>
            <p:cNvSpPr txBox="1"/>
            <p:nvPr/>
          </p:nvSpPr>
          <p:spPr>
            <a:xfrm rot="1918930">
              <a:off x="5497770" y="4344149"/>
              <a:ext cx="3341222" cy="305464"/>
            </a:xfrm>
            <a:prstGeom prst="rect">
              <a:avLst/>
            </a:prstGeom>
            <a:noFill/>
          </p:spPr>
          <p:txBody>
            <a:bodyPr wrap="square" rtlCol="0">
              <a:noAutofit/>
            </a:bodyPr>
            <a:lstStyle/>
            <a:p>
              <a:pPr algn="ctr" fontAlgn="ctr"/>
              <a:r>
                <a:rPr lang="en-US" sz="1867" smtClean="0">
                  <a:latin typeface="Huawei Sans" panose="020C0503030203020204" pitchFamily="34" charset="0"/>
                </a:rPr>
                <a:t>Hybrid cloud</a:t>
              </a:r>
              <a:endParaRPr lang="en-US" sz="1867">
                <a:latin typeface="Huawei Sans" panose="020C0503030203020204" pitchFamily="34" charset="0"/>
              </a:endParaRPr>
            </a:p>
          </p:txBody>
        </p:sp>
        <p:grpSp>
          <p:nvGrpSpPr>
            <p:cNvPr id="224" name="组合 223"/>
            <p:cNvGrpSpPr/>
            <p:nvPr/>
          </p:nvGrpSpPr>
          <p:grpSpPr>
            <a:xfrm>
              <a:off x="9123970" y="4902777"/>
              <a:ext cx="2575230" cy="959043"/>
              <a:chOff x="7560292" y="1656941"/>
              <a:chExt cx="1577435" cy="719282"/>
            </a:xfrm>
            <a:effectLst/>
          </p:grpSpPr>
          <p:grpSp>
            <p:nvGrpSpPr>
              <p:cNvPr id="225" name="组合 224"/>
              <p:cNvGrpSpPr/>
              <p:nvPr/>
            </p:nvGrpSpPr>
            <p:grpSpPr>
              <a:xfrm>
                <a:off x="7560292" y="1656941"/>
                <a:ext cx="1577435" cy="238343"/>
                <a:chOff x="2007573" y="1969526"/>
                <a:chExt cx="2476041" cy="432916"/>
              </a:xfrm>
              <a:solidFill>
                <a:srgbClr val="00B0F0"/>
              </a:solidFill>
            </p:grpSpPr>
            <p:sp>
              <p:nvSpPr>
                <p:cNvPr id="232" name="Rounded Rectangle 187"/>
                <p:cNvSpPr/>
                <p:nvPr/>
              </p:nvSpPr>
              <p:spPr>
                <a:xfrm>
                  <a:off x="2269986" y="1999065"/>
                  <a:ext cx="1915560" cy="384461"/>
                </a:xfrm>
                <a:prstGeom prst="roundRect">
                  <a:avLst>
                    <a:gd name="adj" fmla="val 0"/>
                  </a:avLst>
                </a:prstGeom>
                <a:solidFill>
                  <a:schemeClr val="bg1">
                    <a:lumMod val="85000"/>
                    <a:alpha val="80000"/>
                  </a:schemeClr>
                </a:solidFill>
                <a:ln w="12700" algn="ctr">
                  <a:noFill/>
                  <a:round/>
                  <a:headEnd/>
                  <a:tailEnd/>
                </a:ln>
                <a:effectLst>
                  <a:outerShdw blurRad="63500" sx="101000" sy="101000" algn="ctr" rotWithShape="0">
                    <a:prstClr val="black">
                      <a:alpha val="20000"/>
                    </a:prstClr>
                  </a:outerShdw>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33" name="圆角矩形 232"/>
                <p:cNvSpPr/>
                <p:nvPr/>
              </p:nvSpPr>
              <p:spPr>
                <a:xfrm>
                  <a:off x="2007573" y="1969526"/>
                  <a:ext cx="2476041" cy="432916"/>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dirty="0" smtClean="0">
                      <a:latin typeface="Huawei Sans" panose="020C0503030203020204" pitchFamily="34" charset="0"/>
                    </a:rPr>
                    <a:t>Cloud server backup service</a:t>
                  </a:r>
                  <a:endParaRPr lang="en-US" sz="1067" b="1" dirty="0">
                    <a:latin typeface="Huawei Sans" panose="020C0503030203020204" pitchFamily="34" charset="0"/>
                  </a:endParaRPr>
                </a:p>
              </p:txBody>
            </p:sp>
          </p:grpSp>
          <p:grpSp>
            <p:nvGrpSpPr>
              <p:cNvPr id="226" name="组合 225"/>
              <p:cNvGrpSpPr/>
              <p:nvPr/>
            </p:nvGrpSpPr>
            <p:grpSpPr>
              <a:xfrm>
                <a:off x="7679857" y="1898796"/>
                <a:ext cx="1338301" cy="238343"/>
                <a:chOff x="2195250" y="1969526"/>
                <a:chExt cx="2100682" cy="432916"/>
              </a:xfrm>
              <a:solidFill>
                <a:srgbClr val="00B0F0"/>
              </a:solidFill>
            </p:grpSpPr>
            <p:sp>
              <p:nvSpPr>
                <p:cNvPr id="230" name="Rounded Rectangle 187"/>
                <p:cNvSpPr/>
                <p:nvPr/>
              </p:nvSpPr>
              <p:spPr>
                <a:xfrm>
                  <a:off x="2269986" y="1999065"/>
                  <a:ext cx="1915560" cy="384461"/>
                </a:xfrm>
                <a:prstGeom prst="roundRect">
                  <a:avLst>
                    <a:gd name="adj" fmla="val 0"/>
                  </a:avLst>
                </a:prstGeom>
                <a:solidFill>
                  <a:schemeClr val="bg1">
                    <a:lumMod val="85000"/>
                    <a:alpha val="80000"/>
                  </a:schemeClr>
                </a:solidFill>
                <a:ln w="12700" algn="ctr">
                  <a:noFill/>
                  <a:round/>
                  <a:headEnd/>
                  <a:tailEnd/>
                </a:ln>
                <a:effectLst>
                  <a:outerShdw blurRad="63500" sx="101000" sy="101000" algn="ctr" rotWithShape="0">
                    <a:prstClr val="black">
                      <a:alpha val="20000"/>
                    </a:prstClr>
                  </a:outerShdw>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31" name="圆角矩形 230"/>
                <p:cNvSpPr/>
                <p:nvPr/>
              </p:nvSpPr>
              <p:spPr>
                <a:xfrm>
                  <a:off x="2195250" y="1969526"/>
                  <a:ext cx="2100682" cy="432916"/>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smtClean="0">
                      <a:latin typeface="Huawei Sans" panose="020C0503030203020204" pitchFamily="34" charset="0"/>
                    </a:rPr>
                    <a:t>Volume backup service</a:t>
                  </a:r>
                  <a:endParaRPr lang="en-US" sz="1067" b="1">
                    <a:latin typeface="Huawei Sans" panose="020C0503030203020204" pitchFamily="34" charset="0"/>
                  </a:endParaRPr>
                </a:p>
              </p:txBody>
            </p:sp>
          </p:grpSp>
          <p:grpSp>
            <p:nvGrpSpPr>
              <p:cNvPr id="227" name="组合 226"/>
              <p:cNvGrpSpPr/>
              <p:nvPr/>
            </p:nvGrpSpPr>
            <p:grpSpPr>
              <a:xfrm>
                <a:off x="7644049" y="2137880"/>
                <a:ext cx="1409921" cy="238343"/>
                <a:chOff x="2139043" y="1969526"/>
                <a:chExt cx="2213100" cy="432916"/>
              </a:xfrm>
              <a:solidFill>
                <a:srgbClr val="00B0F0"/>
              </a:solidFill>
            </p:grpSpPr>
            <p:sp>
              <p:nvSpPr>
                <p:cNvPr id="228" name="Rounded Rectangle 187"/>
                <p:cNvSpPr/>
                <p:nvPr/>
              </p:nvSpPr>
              <p:spPr>
                <a:xfrm>
                  <a:off x="2269986" y="1999065"/>
                  <a:ext cx="1915560" cy="384461"/>
                </a:xfrm>
                <a:prstGeom prst="roundRect">
                  <a:avLst>
                    <a:gd name="adj" fmla="val 0"/>
                  </a:avLst>
                </a:prstGeom>
                <a:solidFill>
                  <a:schemeClr val="bg1">
                    <a:lumMod val="85000"/>
                    <a:alpha val="80000"/>
                  </a:schemeClr>
                </a:solidFill>
                <a:ln w="12700" algn="ctr">
                  <a:noFill/>
                  <a:round/>
                  <a:headEnd/>
                  <a:tailEnd/>
                </a:ln>
                <a:effectLst>
                  <a:outerShdw blurRad="63500" sx="101000" sy="101000" algn="ctr" rotWithShape="0">
                    <a:prstClr val="black">
                      <a:alpha val="20000"/>
                    </a:prstClr>
                  </a:outerShdw>
                </a:effectLst>
              </p:spPr>
              <p:txBody>
                <a:bodyPr wrap="square" lIns="121883" tIns="60941" rIns="121883" bIns="60941" anchor="ctr">
                  <a:noAutofit/>
                </a:bodyPr>
                <a:lstStyle/>
                <a:p>
                  <a:pPr eaLnBrk="0" fontAlgn="ctr" hangingPunct="0">
                    <a:buClr>
                      <a:srgbClr val="990000"/>
                    </a:buClr>
                    <a:buSzPct val="60000"/>
                  </a:pPr>
                  <a:endParaRPr lang="en-US" altLang="zh-CN" sz="1067" kern="0" noProof="1">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29" name="圆角矩形 228"/>
                <p:cNvSpPr/>
                <p:nvPr/>
              </p:nvSpPr>
              <p:spPr>
                <a:xfrm>
                  <a:off x="2139043" y="1969526"/>
                  <a:ext cx="2213100" cy="432916"/>
                </a:xfrm>
                <a:prstGeom prst="roundRect">
                  <a:avLst/>
                </a:prstGeom>
                <a:noFill/>
              </p:spPr>
              <p:txBody>
                <a:bodyPr wrap="square" lIns="121840" tIns="60916" rIns="121840" bIns="60916">
                  <a:noAutofit/>
                </a:bodyPr>
                <a:lstStyle/>
                <a:p>
                  <a:pPr marL="0" lvl="4" algn="ctr" defTabSz="1625885" fontAlgn="ctr">
                    <a:buClr>
                      <a:srgbClr val="990000"/>
                    </a:buClr>
                    <a:buSzPct val="60000"/>
                    <a:defRPr/>
                  </a:pPr>
                  <a:r>
                    <a:rPr lang="en-US" sz="1067" b="1" smtClean="0">
                      <a:latin typeface="Huawei Sans" panose="020C0503030203020204" pitchFamily="34" charset="0"/>
                    </a:rPr>
                    <a:t>Volume high availability</a:t>
                  </a:r>
                  <a:endParaRPr lang="en-US" sz="1067" b="1">
                    <a:latin typeface="Huawei Sans" panose="020C0503030203020204" pitchFamily="34" charset="0"/>
                  </a:endParaRPr>
                </a:p>
              </p:txBody>
            </p:sp>
          </p:grpSp>
        </p:grpSp>
        <p:sp>
          <p:nvSpPr>
            <p:cNvPr id="234" name="矩形 233"/>
            <p:cNvSpPr/>
            <p:nvPr/>
          </p:nvSpPr>
          <p:spPr>
            <a:xfrm rot="10800000">
              <a:off x="974124" y="5806878"/>
              <a:ext cx="9136771" cy="609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580" tIns="81291" rIns="162580" bIns="81291" rtlCol="0" anchor="ctr">
              <a:noAutofit/>
            </a:bodyPr>
            <a:lstStyle/>
            <a:p>
              <a:pPr algn="ctr" fontAlgn="ctr"/>
              <a:endParaRPr lang="en-US" altLang="zh-CN" sz="1333">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TextBox 11"/>
            <p:cNvSpPr txBox="1">
              <a:spLocks noChangeArrowheads="1"/>
            </p:cNvSpPr>
            <p:nvPr/>
          </p:nvSpPr>
          <p:spPr bwMode="auto">
            <a:xfrm flipH="1">
              <a:off x="4611218" y="5516208"/>
              <a:ext cx="3188181" cy="240204"/>
            </a:xfrm>
            <a:prstGeom prst="rect">
              <a:avLst/>
            </a:prstGeom>
            <a:noFill/>
            <a:ln>
              <a:noFill/>
            </a:ln>
            <a:effectLst/>
            <a:extLst/>
          </p:spPr>
          <p:txBody>
            <a:bodyPr wrap="square" lIns="0" tIns="0" rIns="0" bIns="0">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9388" indent="-179388" defTabSz="1536055" eaLnBrk="1" fontAlgn="ctr" hangingPunct="1">
                <a:lnSpc>
                  <a:spcPct val="150000"/>
                </a:lnSpc>
                <a:buFont typeface="Wingdings" pitchFamily="2" charset="2"/>
                <a:buChar char="l"/>
                <a:defRPr/>
              </a:pPr>
              <a:r>
                <a:rPr lang="en-US" sz="1067" b="1" smtClean="0">
                  <a:latin typeface="Huawei Sans" panose="020C0503030203020204" pitchFamily="34" charset="0"/>
                </a:rPr>
                <a:t>Converged data management</a:t>
              </a:r>
              <a:endParaRPr lang="en-US" altLang="zh-CN" sz="1067" b="1" kern="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5" name="图片 84">
              <a:extLst>
                <a:ext uri="{FF2B5EF4-FFF2-40B4-BE49-F238E27FC236}">
                  <a16:creationId xmlns:a16="http://schemas.microsoft.com/office/drawing/2014/main" xmlns="" id="{059CEA42-54D6-504A-A231-ED6051AD7A3F}"/>
                </a:ext>
              </a:extLst>
            </p:cNvPr>
            <p:cNvPicPr>
              <a:picLocks noChangeAspect="1"/>
            </p:cNvPicPr>
            <p:nvPr/>
          </p:nvPicPr>
          <p:blipFill>
            <a:blip r:embed="rId4"/>
            <a:stretch>
              <a:fillRect/>
            </a:stretch>
          </p:blipFill>
          <p:spPr>
            <a:xfrm>
              <a:off x="9482154" y="1557260"/>
              <a:ext cx="287157" cy="287157"/>
            </a:xfrm>
            <a:prstGeom prst="rect">
              <a:avLst/>
            </a:prstGeom>
          </p:spPr>
        </p:pic>
        <p:pic>
          <p:nvPicPr>
            <p:cNvPr id="86" name="图片 85">
              <a:extLst>
                <a:ext uri="{FF2B5EF4-FFF2-40B4-BE49-F238E27FC236}">
                  <a16:creationId xmlns:a16="http://schemas.microsoft.com/office/drawing/2014/main" xmlns="" id="{059CEA42-54D6-504A-A231-ED6051AD7A3F}"/>
                </a:ext>
              </a:extLst>
            </p:cNvPr>
            <p:cNvPicPr>
              <a:picLocks noChangeAspect="1"/>
            </p:cNvPicPr>
            <p:nvPr/>
          </p:nvPicPr>
          <p:blipFill>
            <a:blip r:embed="rId4"/>
            <a:stretch>
              <a:fillRect/>
            </a:stretch>
          </p:blipFill>
          <p:spPr>
            <a:xfrm>
              <a:off x="9868917" y="4562279"/>
              <a:ext cx="287157" cy="287157"/>
            </a:xfrm>
            <a:prstGeom prst="rect">
              <a:avLst/>
            </a:prstGeom>
          </p:spPr>
        </p:pic>
      </p:grpSp>
    </p:spTree>
    <p:extLst>
      <p:ext uri="{BB962C8B-B14F-4D97-AF65-F5344CB8AC3E}">
        <p14:creationId xmlns:p14="http://schemas.microsoft.com/office/powerpoint/2010/main" val="22419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smtClean="0">
                <a:solidFill>
                  <a:schemeClr val="bg1">
                    <a:lumMod val="50000"/>
                  </a:schemeClr>
                </a:solidFill>
                <a:latin typeface="Huawei Sans" panose="020C0503030203020204" pitchFamily="34" charset="0"/>
              </a:rPr>
              <a:t>DR Solution Overview</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smtClean="0">
                <a:latin typeface="Huawei Sans" panose="020C0503030203020204" pitchFamily="34" charset="0"/>
              </a:rPr>
              <a:t>DR Solution Architecture</a:t>
            </a:r>
            <a:endParaRPr lang="en-US" altLang="zh-CN" b="1"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Common DR Technologies</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DR Application Cases</a:t>
            </a:r>
            <a:endParaRPr lang="en-US" altLang="zh-CN">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190424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Disaster Recovery and Backup Solution</a:t>
            </a:r>
            <a:endParaRPr lang="en-US" altLang="zh-CN">
              <a:latin typeface="Huawei Sans" panose="020C0503030203020204" pitchFamily="34" charset="0"/>
              <a:sym typeface="Huawei Sans" panose="020C0503030203020204" pitchFamily="34" charset="0"/>
            </a:endParaRPr>
          </a:p>
        </p:txBody>
      </p:sp>
      <p:grpSp>
        <p:nvGrpSpPr>
          <p:cNvPr id="5" name="组合 4"/>
          <p:cNvGrpSpPr/>
          <p:nvPr/>
        </p:nvGrpSpPr>
        <p:grpSpPr>
          <a:xfrm>
            <a:off x="630581" y="1009423"/>
            <a:ext cx="10956308" cy="4961117"/>
            <a:chOff x="630581" y="1009423"/>
            <a:chExt cx="10956308" cy="4961117"/>
          </a:xfrm>
        </p:grpSpPr>
        <p:sp>
          <p:nvSpPr>
            <p:cNvPr id="52" name="圆角矩形 51"/>
            <p:cNvSpPr/>
            <p:nvPr/>
          </p:nvSpPr>
          <p:spPr bwMode="auto">
            <a:xfrm>
              <a:off x="6297941" y="1550586"/>
              <a:ext cx="3608901" cy="4384946"/>
            </a:xfrm>
            <a:prstGeom prst="roundRect">
              <a:avLst>
                <a:gd name="adj" fmla="val 562"/>
              </a:avLst>
            </a:prstGeom>
            <a:solidFill>
              <a:schemeClr val="bg1">
                <a:lumMod val="85000"/>
              </a:schemeClr>
            </a:solidFill>
            <a:ln w="9525" cap="flat" cmpd="sng" algn="ctr">
              <a:noFill/>
              <a:prstDash val="solid"/>
              <a:round/>
              <a:headEnd type="none" w="med" len="med"/>
              <a:tailEnd type="none" w="med" len="med"/>
            </a:ln>
            <a:effectLst/>
          </p:spPr>
          <p:txBody>
            <a:bodyPr vert="horz" wrap="square" lIns="65846" tIns="32922" rIns="65846" bIns="32922" numCol="1" rtlCol="0" anchor="t" anchorCtr="0" compatLnSpc="1">
              <a:prstTxWarp prst="textNoShape">
                <a:avLst/>
              </a:prstTxWarp>
              <a:noAutofit/>
            </a:bodyPr>
            <a:lstStyle/>
            <a:p>
              <a:pPr defTabSz="658240" fontAlgn="ctr">
                <a:lnSpc>
                  <a:spcPct val="110000"/>
                </a:lnSpc>
                <a:buClr>
                  <a:schemeClr val="bg1"/>
                </a:buClr>
                <a:buFont typeface="Wingdings" pitchFamily="2" charset="2"/>
                <a:buChar char="•"/>
              </a:pPr>
              <a:endParaRPr lang="en-US" altLang="zh-CN" sz="1200" b="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圆角矩形 76"/>
            <p:cNvSpPr/>
            <p:nvPr/>
          </p:nvSpPr>
          <p:spPr bwMode="auto">
            <a:xfrm>
              <a:off x="2714431" y="1550586"/>
              <a:ext cx="3309770" cy="4384946"/>
            </a:xfrm>
            <a:prstGeom prst="roundRect">
              <a:avLst>
                <a:gd name="adj" fmla="val 562"/>
              </a:avLst>
            </a:prstGeom>
            <a:solidFill>
              <a:schemeClr val="bg1">
                <a:lumMod val="85000"/>
              </a:schemeClr>
            </a:solidFill>
            <a:ln w="9525" cap="flat" cmpd="sng" algn="ctr">
              <a:noFill/>
              <a:prstDash val="solid"/>
              <a:round/>
              <a:headEnd type="none" w="med" len="med"/>
              <a:tailEnd type="none" w="med" len="med"/>
            </a:ln>
            <a:effectLst/>
          </p:spPr>
          <p:txBody>
            <a:bodyPr vert="horz" wrap="square" lIns="65846" tIns="32922" rIns="65846" bIns="32922" numCol="1" rtlCol="0" anchor="t" anchorCtr="0" compatLnSpc="1">
              <a:prstTxWarp prst="textNoShape">
                <a:avLst/>
              </a:prstTxWarp>
              <a:noAutofit/>
            </a:bodyPr>
            <a:lstStyle/>
            <a:p>
              <a:pPr defTabSz="658240" fontAlgn="ctr">
                <a:lnSpc>
                  <a:spcPct val="110000"/>
                </a:lnSpc>
                <a:buClr>
                  <a:schemeClr val="bg1"/>
                </a:buClr>
                <a:buFont typeface="Wingdings" pitchFamily="2" charset="2"/>
                <a:buChar char="•"/>
              </a:pPr>
              <a:endParaRPr lang="en-US" altLang="zh-CN" sz="1200" b="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圆角矩形 63"/>
            <p:cNvSpPr/>
            <p:nvPr/>
          </p:nvSpPr>
          <p:spPr bwMode="auto">
            <a:xfrm>
              <a:off x="2541204" y="1418631"/>
              <a:ext cx="7489687" cy="4544842"/>
            </a:xfrm>
            <a:prstGeom prst="roundRect">
              <a:avLst>
                <a:gd name="adj" fmla="val 2876"/>
              </a:avLst>
            </a:prstGeom>
            <a:noFill/>
            <a:ln w="9525" cap="flat" cmpd="sng" algn="ctr">
              <a:solidFill>
                <a:srgbClr val="FFFFFF">
                  <a:lumMod val="65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64692" tIns="32345" rIns="64692" bIns="32345" anchor="b">
              <a:noAutofit/>
            </a:bodyPr>
            <a:lstStyle/>
            <a:p>
              <a:pPr defTabSz="590177" fontAlgn="ctr">
                <a:buClr>
                  <a:srgbClr val="FFFFFF"/>
                </a:buClr>
                <a:defRPr/>
              </a:pPr>
              <a:endParaRPr lang="en-US" altLang="zh-CN" sz="1200" kern="0">
                <a:solidFill>
                  <a:srgbClr val="FFFFFF">
                    <a:lumMod val="50000"/>
                  </a:srgb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平行四边形 82"/>
            <p:cNvSpPr>
              <a:spLocks/>
            </p:cNvSpPr>
            <p:nvPr/>
          </p:nvSpPr>
          <p:spPr bwMode="auto">
            <a:xfrm>
              <a:off x="755482" y="1009423"/>
              <a:ext cx="1504062" cy="307648"/>
            </a:xfrm>
            <a:prstGeom prst="parallelogram">
              <a:avLst/>
            </a:prstGeom>
            <a:solidFill>
              <a:srgbClr val="B0DD7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fontAlgn="ctr">
                <a:defRPr/>
              </a:pPr>
              <a:r>
                <a:rPr lang="en-US" sz="1200" smtClean="0">
                  <a:solidFill>
                    <a:srgbClr val="000000"/>
                  </a:solidFill>
                  <a:latin typeface="Huawei Sans" panose="020C0503030203020204" pitchFamily="34" charset="0"/>
                </a:rPr>
                <a:t>Government</a:t>
              </a:r>
              <a:endParaRPr lang="en-US" sz="1200">
                <a:solidFill>
                  <a:srgbClr val="000000"/>
                </a:solidFill>
                <a:latin typeface="Huawei Sans" panose="020C0503030203020204" pitchFamily="34" charset="0"/>
              </a:endParaRPr>
            </a:p>
          </p:txBody>
        </p:sp>
        <p:sp>
          <p:nvSpPr>
            <p:cNvPr id="84" name="平行四边形 83"/>
            <p:cNvSpPr>
              <a:spLocks/>
            </p:cNvSpPr>
            <p:nvPr/>
          </p:nvSpPr>
          <p:spPr bwMode="auto">
            <a:xfrm>
              <a:off x="5542003" y="1009423"/>
              <a:ext cx="1504062" cy="307648"/>
            </a:xfrm>
            <a:prstGeom prst="parallelogram">
              <a:avLst/>
            </a:prstGeom>
            <a:solidFill>
              <a:srgbClr val="B0DD7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fontAlgn="ctr">
                <a:defRPr/>
              </a:pPr>
              <a:r>
                <a:rPr lang="en-US" sz="1200" smtClean="0">
                  <a:solidFill>
                    <a:srgbClr val="000000"/>
                  </a:solidFill>
                  <a:latin typeface="Huawei Sans" panose="020C0503030203020204" pitchFamily="34" charset="0"/>
                </a:rPr>
                <a:t>Energy</a:t>
              </a:r>
              <a:endParaRPr lang="en-US" sz="1200">
                <a:solidFill>
                  <a:srgbClr val="000000"/>
                </a:solidFill>
                <a:latin typeface="Huawei Sans" panose="020C0503030203020204" pitchFamily="34" charset="0"/>
              </a:endParaRPr>
            </a:p>
          </p:txBody>
        </p:sp>
        <p:sp>
          <p:nvSpPr>
            <p:cNvPr id="85" name="平行四边形 84"/>
            <p:cNvSpPr>
              <a:spLocks/>
            </p:cNvSpPr>
            <p:nvPr/>
          </p:nvSpPr>
          <p:spPr bwMode="auto">
            <a:xfrm>
              <a:off x="7137510" y="1009423"/>
              <a:ext cx="1504062" cy="307648"/>
            </a:xfrm>
            <a:prstGeom prst="parallelogram">
              <a:avLst/>
            </a:prstGeom>
            <a:solidFill>
              <a:srgbClr val="B0DD7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fontAlgn="ctr">
                <a:defRPr/>
              </a:pPr>
              <a:r>
                <a:rPr lang="en-US" sz="1200" smtClean="0">
                  <a:solidFill>
                    <a:srgbClr val="000000"/>
                  </a:solidFill>
                  <a:latin typeface="Huawei Sans" panose="020C0503030203020204" pitchFamily="34" charset="0"/>
                </a:rPr>
                <a:t>Education</a:t>
              </a:r>
              <a:endParaRPr lang="en-US" sz="1200">
                <a:solidFill>
                  <a:srgbClr val="000000"/>
                </a:solidFill>
                <a:latin typeface="Huawei Sans" panose="020C0503030203020204" pitchFamily="34" charset="0"/>
              </a:endParaRPr>
            </a:p>
          </p:txBody>
        </p:sp>
        <p:sp>
          <p:nvSpPr>
            <p:cNvPr id="86" name="平行四边形 85"/>
            <p:cNvSpPr>
              <a:spLocks/>
            </p:cNvSpPr>
            <p:nvPr/>
          </p:nvSpPr>
          <p:spPr bwMode="auto">
            <a:xfrm>
              <a:off x="10122335" y="1009913"/>
              <a:ext cx="1294560" cy="306669"/>
            </a:xfrm>
            <a:prstGeom prst="parallelogram">
              <a:avLst/>
            </a:prstGeom>
            <a:solidFill>
              <a:srgbClr val="B0DD7F"/>
            </a:solidFill>
            <a:ln w="762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defTabSz="646698" fontAlgn="ctr">
                <a:defRPr/>
              </a:pPr>
              <a:r>
                <a:rPr lang="en-US" sz="1200" smtClean="0">
                  <a:solidFill>
                    <a:srgbClr val="000000">
                      <a:lumMod val="85000"/>
                      <a:lumOff val="15000"/>
                    </a:srgbClr>
                  </a:solidFill>
                  <a:latin typeface="Huawei Sans" panose="020C0503030203020204" pitchFamily="34" charset="0"/>
                </a:rPr>
                <a:t>......</a:t>
              </a:r>
              <a:endParaRPr lang="en-US" sz="1200">
                <a:solidFill>
                  <a:srgbClr val="000000">
                    <a:lumMod val="85000"/>
                    <a:lumOff val="15000"/>
                  </a:srgbClr>
                </a:solidFill>
                <a:latin typeface="Huawei Sans" panose="020C0503030203020204" pitchFamily="34" charset="0"/>
              </a:endParaRPr>
            </a:p>
          </p:txBody>
        </p:sp>
        <p:sp>
          <p:nvSpPr>
            <p:cNvPr id="92" name="圆角矩形 91"/>
            <p:cNvSpPr/>
            <p:nvPr/>
          </p:nvSpPr>
          <p:spPr bwMode="auto">
            <a:xfrm>
              <a:off x="2783089" y="4609858"/>
              <a:ext cx="3143856" cy="1053743"/>
            </a:xfrm>
            <a:prstGeom prst="roundRect">
              <a:avLst>
                <a:gd name="adj" fmla="val 425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0" rIns="0" bIns="0" anchor="t">
              <a:noAutofit/>
            </a:bodyPr>
            <a:lstStyle/>
            <a:p>
              <a:pPr algn="ctr" defTabSz="590177" fontAlgn="ctr">
                <a:defRPr/>
              </a:pPr>
              <a:r>
                <a:rPr lang="en-US" sz="1200" smtClean="0">
                  <a:solidFill>
                    <a:srgbClr val="000000"/>
                  </a:solidFill>
                  <a:latin typeface="Huawei Sans" panose="020C0503030203020204" pitchFamily="34" charset="0"/>
                </a:rPr>
                <a:t>Backup</a:t>
              </a:r>
              <a:endParaRPr lang="en-US" sz="1200">
                <a:solidFill>
                  <a:srgbClr val="000000"/>
                </a:solidFill>
                <a:latin typeface="Huawei Sans" panose="020C0503030203020204" pitchFamily="34" charset="0"/>
              </a:endParaRPr>
            </a:p>
          </p:txBody>
        </p:sp>
        <p:sp>
          <p:nvSpPr>
            <p:cNvPr id="98" name="平行四边形 97"/>
            <p:cNvSpPr>
              <a:spLocks/>
            </p:cNvSpPr>
            <p:nvPr/>
          </p:nvSpPr>
          <p:spPr bwMode="auto">
            <a:xfrm>
              <a:off x="3946496" y="1009423"/>
              <a:ext cx="1504062" cy="307648"/>
            </a:xfrm>
            <a:prstGeom prst="parallelogram">
              <a:avLst/>
            </a:prstGeom>
            <a:solidFill>
              <a:srgbClr val="B0DD7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fontAlgn="ctr">
                <a:defRPr/>
              </a:pPr>
              <a:r>
                <a:rPr lang="en-US" sz="1200" smtClean="0">
                  <a:solidFill>
                    <a:srgbClr val="000000"/>
                  </a:solidFill>
                  <a:latin typeface="Huawei Sans" panose="020C0503030203020204" pitchFamily="34" charset="0"/>
                </a:rPr>
                <a:t>Transportation</a:t>
              </a:r>
              <a:endParaRPr lang="en-US" sz="1200">
                <a:solidFill>
                  <a:srgbClr val="000000"/>
                </a:solidFill>
                <a:latin typeface="Huawei Sans" panose="020C0503030203020204" pitchFamily="34" charset="0"/>
              </a:endParaRPr>
            </a:p>
          </p:txBody>
        </p:sp>
        <p:sp>
          <p:nvSpPr>
            <p:cNvPr id="99" name="平行四边形 98"/>
            <p:cNvSpPr>
              <a:spLocks/>
            </p:cNvSpPr>
            <p:nvPr/>
          </p:nvSpPr>
          <p:spPr bwMode="auto">
            <a:xfrm>
              <a:off x="8733017" y="1013342"/>
              <a:ext cx="1297871" cy="299810"/>
            </a:xfrm>
            <a:prstGeom prst="parallelogram">
              <a:avLst/>
            </a:prstGeom>
            <a:solidFill>
              <a:srgbClr val="B0DD7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fontAlgn="ctr">
                <a:defRPr/>
              </a:pPr>
              <a:r>
                <a:rPr lang="en-US" sz="1200" smtClean="0">
                  <a:solidFill>
                    <a:srgbClr val="000000"/>
                  </a:solidFill>
                  <a:latin typeface="Huawei Sans" panose="020C0503030203020204" pitchFamily="34" charset="0"/>
                </a:rPr>
                <a:t>Healthcare</a:t>
              </a:r>
              <a:endParaRPr lang="en-US" sz="1200">
                <a:solidFill>
                  <a:srgbClr val="000000"/>
                </a:solidFill>
                <a:latin typeface="Huawei Sans" panose="020C0503030203020204" pitchFamily="34" charset="0"/>
              </a:endParaRPr>
            </a:p>
          </p:txBody>
        </p:sp>
        <p:sp>
          <p:nvSpPr>
            <p:cNvPr id="115" name="圆角矩形 114"/>
            <p:cNvSpPr/>
            <p:nvPr/>
          </p:nvSpPr>
          <p:spPr bwMode="auto">
            <a:xfrm>
              <a:off x="3765515" y="5028730"/>
              <a:ext cx="1416753" cy="388096"/>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VM backup</a:t>
              </a:r>
              <a:endParaRPr lang="en-US" sz="1200">
                <a:solidFill>
                  <a:srgbClr val="000000"/>
                </a:solidFill>
                <a:latin typeface="Huawei Sans" panose="020C0503030203020204" pitchFamily="34" charset="0"/>
              </a:endParaRPr>
            </a:p>
          </p:txBody>
        </p:sp>
        <p:sp>
          <p:nvSpPr>
            <p:cNvPr id="128" name="平行四边形 127"/>
            <p:cNvSpPr>
              <a:spLocks/>
            </p:cNvSpPr>
            <p:nvPr/>
          </p:nvSpPr>
          <p:spPr bwMode="auto">
            <a:xfrm>
              <a:off x="2350989" y="1009423"/>
              <a:ext cx="1504062" cy="307648"/>
            </a:xfrm>
            <a:prstGeom prst="parallelogram">
              <a:avLst/>
            </a:prstGeom>
            <a:solidFill>
              <a:srgbClr val="B0DD7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32345" rIns="0" bIns="32345" anchor="ctr">
              <a:noAutofit/>
            </a:bodyPr>
            <a:lstStyle/>
            <a:p>
              <a:pPr algn="ctr" fontAlgn="ctr">
                <a:defRPr/>
              </a:pPr>
              <a:r>
                <a:rPr lang="en-US" sz="1200" smtClean="0">
                  <a:solidFill>
                    <a:srgbClr val="000000"/>
                  </a:solidFill>
                  <a:latin typeface="Huawei Sans" panose="020C0503030203020204" pitchFamily="34" charset="0"/>
                </a:rPr>
                <a:t>Finance</a:t>
              </a:r>
              <a:endParaRPr lang="en-US" sz="1200">
                <a:solidFill>
                  <a:srgbClr val="000000"/>
                </a:solidFill>
                <a:latin typeface="Huawei Sans" panose="020C0503030203020204" pitchFamily="34" charset="0"/>
              </a:endParaRPr>
            </a:p>
          </p:txBody>
        </p:sp>
        <p:sp>
          <p:nvSpPr>
            <p:cNvPr id="60" name="圆角矩形 59"/>
            <p:cNvSpPr/>
            <p:nvPr/>
          </p:nvSpPr>
          <p:spPr bwMode="auto">
            <a:xfrm>
              <a:off x="2783089" y="3267178"/>
              <a:ext cx="3128948" cy="1121727"/>
            </a:xfrm>
            <a:prstGeom prst="roundRect">
              <a:avLst>
                <a:gd name="adj" fmla="val 425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0" rIns="0" bIns="0" anchor="t">
              <a:noAutofit/>
            </a:bodyPr>
            <a:lstStyle/>
            <a:p>
              <a:pPr algn="ctr" defTabSz="590177" fontAlgn="ctr">
                <a:defRPr/>
              </a:pPr>
              <a:r>
                <a:rPr lang="en-US" sz="1200" smtClean="0">
                  <a:solidFill>
                    <a:srgbClr val="000000"/>
                  </a:solidFill>
                  <a:latin typeface="Huawei Sans" panose="020C0503030203020204" pitchFamily="34" charset="0"/>
                </a:rPr>
                <a:t>Data-level </a:t>
              </a:r>
              <a:r>
                <a:rPr lang="en-US" altLang="zh-CN" sz="1200">
                  <a:solidFill>
                    <a:srgbClr val="000000"/>
                  </a:solidFill>
                  <a:latin typeface="Huawei Sans" panose="020C0503030203020204" pitchFamily="34" charset="0"/>
                </a:rPr>
                <a:t>DR</a:t>
              </a:r>
              <a:endParaRPr lang="en-US" sz="1200">
                <a:solidFill>
                  <a:srgbClr val="000000"/>
                </a:solidFill>
                <a:latin typeface="Huawei Sans" panose="020C0503030203020204" pitchFamily="34" charset="0"/>
              </a:endParaRPr>
            </a:p>
          </p:txBody>
        </p:sp>
        <p:sp>
          <p:nvSpPr>
            <p:cNvPr id="68" name="圆角矩形 67"/>
            <p:cNvSpPr/>
            <p:nvPr/>
          </p:nvSpPr>
          <p:spPr bwMode="auto">
            <a:xfrm>
              <a:off x="2783089" y="1890507"/>
              <a:ext cx="3114038" cy="1212318"/>
            </a:xfrm>
            <a:prstGeom prst="roundRect">
              <a:avLst>
                <a:gd name="adj" fmla="val 425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0" rIns="0" bIns="0" anchor="t">
              <a:noAutofit/>
            </a:bodyPr>
            <a:lstStyle/>
            <a:p>
              <a:pPr algn="ctr" defTabSz="590177" fontAlgn="ctr">
                <a:defRPr/>
              </a:pPr>
              <a:r>
                <a:rPr lang="en-US" sz="1200" smtClean="0">
                  <a:solidFill>
                    <a:srgbClr val="000000"/>
                  </a:solidFill>
                  <a:latin typeface="Huawei Sans" panose="020C0503030203020204" pitchFamily="34" charset="0"/>
                </a:rPr>
                <a:t>Application-level </a:t>
              </a:r>
              <a:r>
                <a:rPr lang="en-US" altLang="zh-CN" sz="1200" smtClean="0">
                  <a:solidFill>
                    <a:srgbClr val="000000"/>
                  </a:solidFill>
                  <a:latin typeface="Huawei Sans" panose="020C0503030203020204" pitchFamily="34" charset="0"/>
                </a:rPr>
                <a:t>DR</a:t>
              </a:r>
              <a:endParaRPr lang="en-US" altLang="zh-CN" sz="1200">
                <a:solidFill>
                  <a:srgbClr val="000000"/>
                </a:solidFill>
                <a:latin typeface="Huawei Sans" panose="020C0503030203020204" pitchFamily="34" charset="0"/>
              </a:endParaRPr>
            </a:p>
          </p:txBody>
        </p:sp>
        <p:sp>
          <p:nvSpPr>
            <p:cNvPr id="78" name="圆角矩形 77"/>
            <p:cNvSpPr/>
            <p:nvPr/>
          </p:nvSpPr>
          <p:spPr bwMode="auto">
            <a:xfrm>
              <a:off x="3769316" y="2406107"/>
              <a:ext cx="1409940" cy="388096"/>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Active-active cloud DR</a:t>
              </a:r>
              <a:endParaRPr lang="en-US" sz="1200">
                <a:solidFill>
                  <a:srgbClr val="000000"/>
                </a:solidFill>
                <a:latin typeface="Huawei Sans" panose="020C0503030203020204" pitchFamily="34" charset="0"/>
              </a:endParaRPr>
            </a:p>
          </p:txBody>
        </p:sp>
        <p:sp>
          <p:nvSpPr>
            <p:cNvPr id="79" name="圆角矩形 78"/>
            <p:cNvSpPr/>
            <p:nvPr/>
          </p:nvSpPr>
          <p:spPr bwMode="auto">
            <a:xfrm>
              <a:off x="2938892" y="3722250"/>
              <a:ext cx="1409417" cy="388096"/>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Active-passive cloud DR</a:t>
              </a:r>
              <a:endParaRPr lang="en-US" sz="1200">
                <a:solidFill>
                  <a:srgbClr val="000000"/>
                </a:solidFill>
                <a:latin typeface="Huawei Sans" panose="020C0503030203020204" pitchFamily="34" charset="0"/>
              </a:endParaRPr>
            </a:p>
          </p:txBody>
        </p:sp>
        <p:sp>
          <p:nvSpPr>
            <p:cNvPr id="80" name="TextBox 109"/>
            <p:cNvSpPr txBox="1">
              <a:spLocks noChangeArrowheads="1"/>
            </p:cNvSpPr>
            <p:nvPr/>
          </p:nvSpPr>
          <p:spPr bwMode="auto">
            <a:xfrm>
              <a:off x="3304212" y="1581885"/>
              <a:ext cx="2293322" cy="276290"/>
            </a:xfrm>
            <a:prstGeom prst="rect">
              <a:avLst/>
            </a:prstGeom>
            <a:noFill/>
            <a:ln w="9525">
              <a:noFill/>
              <a:miter lim="800000"/>
              <a:headEnd/>
              <a:tailEnd/>
            </a:ln>
          </p:spPr>
          <p:txBody>
            <a:bodyPr wrap="square" lIns="61486" tIns="30742" rIns="61486" bIns="30742">
              <a:noAutofit/>
            </a:bodyPr>
            <a:lstStyle/>
            <a:p>
              <a:pPr algn="ctr" fontAlgn="ctr">
                <a:buClr>
                  <a:srgbClr val="FFFFFF"/>
                </a:buClr>
                <a:buNone/>
              </a:pPr>
              <a:r>
                <a:rPr lang="en-US" sz="1400" b="1" smtClean="0">
                  <a:solidFill>
                    <a:srgbClr val="C00000"/>
                  </a:solidFill>
                  <a:latin typeface="Huawei Sans" panose="020C0503030203020204" pitchFamily="34" charset="0"/>
                </a:rPr>
                <a:t>Cloud computing mode</a:t>
              </a:r>
              <a:endParaRPr lang="en-US" sz="1400" b="1">
                <a:solidFill>
                  <a:srgbClr val="C00000"/>
                </a:solidFill>
                <a:latin typeface="Huawei Sans" panose="020C0503030203020204" pitchFamily="34" charset="0"/>
              </a:endParaRPr>
            </a:p>
          </p:txBody>
        </p:sp>
        <p:sp>
          <p:nvSpPr>
            <p:cNvPr id="81" name="TextBox 109"/>
            <p:cNvSpPr txBox="1">
              <a:spLocks noChangeArrowheads="1"/>
            </p:cNvSpPr>
            <p:nvPr/>
          </p:nvSpPr>
          <p:spPr bwMode="auto">
            <a:xfrm>
              <a:off x="7154018" y="1590055"/>
              <a:ext cx="2052417" cy="187754"/>
            </a:xfrm>
            <a:prstGeom prst="rect">
              <a:avLst/>
            </a:prstGeom>
            <a:noFill/>
            <a:ln w="9525">
              <a:noFill/>
              <a:miter lim="800000"/>
              <a:headEnd/>
              <a:tailEnd/>
            </a:ln>
          </p:spPr>
          <p:txBody>
            <a:bodyPr wrap="square" lIns="61486" tIns="30742" rIns="61486" bIns="30742">
              <a:noAutofit/>
            </a:bodyPr>
            <a:lstStyle/>
            <a:p>
              <a:pPr algn="ctr" fontAlgn="ctr">
                <a:buClr>
                  <a:srgbClr val="FFFFFF"/>
                </a:buClr>
                <a:buNone/>
              </a:pPr>
              <a:r>
                <a:rPr lang="en-US" sz="1400" b="1" smtClean="0">
                  <a:solidFill>
                    <a:srgbClr val="C00000"/>
                  </a:solidFill>
                  <a:latin typeface="Huawei Sans" panose="020C0503030203020204" pitchFamily="34" charset="0"/>
                </a:rPr>
                <a:t>Physical server mode</a:t>
              </a:r>
              <a:endParaRPr lang="en-US" sz="1400" b="1">
                <a:solidFill>
                  <a:srgbClr val="C00000"/>
                </a:solidFill>
                <a:latin typeface="Huawei Sans" panose="020C0503030203020204" pitchFamily="34" charset="0"/>
              </a:endParaRPr>
            </a:p>
          </p:txBody>
        </p:sp>
        <p:sp>
          <p:nvSpPr>
            <p:cNvPr id="97" name="圆角矩形 96"/>
            <p:cNvSpPr/>
            <p:nvPr/>
          </p:nvSpPr>
          <p:spPr bwMode="auto">
            <a:xfrm>
              <a:off x="10133438" y="1416078"/>
              <a:ext cx="1267555" cy="4554462"/>
            </a:xfrm>
            <a:prstGeom prst="roundRect">
              <a:avLst>
                <a:gd name="adj" fmla="val 12843"/>
              </a:avLst>
            </a:prstGeom>
            <a:solidFill>
              <a:schemeClr val="bg1">
                <a:lumMod val="85000"/>
              </a:schemeClr>
            </a:solidFill>
            <a:ln w="12700" cap="flat" cmpd="sng" algn="ctr">
              <a:solidFill>
                <a:srgbClr val="FFFFFF">
                  <a:lumMod val="65000"/>
                </a:srgbClr>
              </a:solid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oAutofit/>
            </a:bodyPr>
            <a:lstStyle/>
            <a:p>
              <a:pPr defTabSz="590177" fontAlgn="ctr">
                <a:buClr>
                  <a:srgbClr val="FFFFFF"/>
                </a:buClr>
                <a:defRPr/>
              </a:pPr>
              <a:r>
                <a:rPr lang="en-US"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endParaRPr lang="en-US"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圆角矩形 99"/>
            <p:cNvSpPr/>
            <p:nvPr/>
          </p:nvSpPr>
          <p:spPr bwMode="auto">
            <a:xfrm>
              <a:off x="10227496" y="2497020"/>
              <a:ext cx="1084066" cy="499174"/>
            </a:xfrm>
            <a:prstGeom prst="roundRect">
              <a:avLst>
                <a:gd name="adj" fmla="val 12843"/>
              </a:avLst>
            </a:prstGeom>
            <a:solidFill>
              <a:srgbClr val="B4DBF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defRPr/>
              </a:pPr>
              <a:r>
                <a:rPr lang="en-US" sz="1200" smtClean="0">
                  <a:solidFill>
                    <a:srgbClr val="000000"/>
                  </a:solidFill>
                  <a:latin typeface="Huawei Sans" panose="020C0503030203020204" pitchFamily="34" charset="0"/>
                </a:rPr>
                <a:t>DR</a:t>
              </a:r>
              <a:endParaRPr lang="en-US" altLang="zh-CN"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590177" fontAlgn="ctr">
                <a:defRPr/>
              </a:pPr>
              <a:r>
                <a:rPr lang="en-US" sz="1200" smtClean="0">
                  <a:solidFill>
                    <a:srgbClr val="000000"/>
                  </a:solidFill>
                  <a:latin typeface="Huawei Sans" panose="020C0503030203020204" pitchFamily="34" charset="0"/>
                </a:rPr>
                <a:t>selection</a:t>
              </a:r>
              <a:endParaRPr lang="en-US" sz="1200">
                <a:solidFill>
                  <a:srgbClr val="000000"/>
                </a:solidFill>
                <a:latin typeface="Huawei Sans" panose="020C0503030203020204" pitchFamily="34" charset="0"/>
              </a:endParaRPr>
            </a:p>
          </p:txBody>
        </p:sp>
        <p:sp>
          <p:nvSpPr>
            <p:cNvPr id="101" name="圆角矩形 100"/>
            <p:cNvSpPr/>
            <p:nvPr/>
          </p:nvSpPr>
          <p:spPr bwMode="auto">
            <a:xfrm>
              <a:off x="10227496" y="3813724"/>
              <a:ext cx="1084066" cy="501171"/>
            </a:xfrm>
            <a:prstGeom prst="roundRect">
              <a:avLst>
                <a:gd name="adj" fmla="val 12843"/>
              </a:avLst>
            </a:prstGeom>
            <a:solidFill>
              <a:srgbClr val="B4DBF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defRPr/>
              </a:pPr>
              <a:r>
                <a:rPr lang="en-US" sz="1200" smtClean="0">
                  <a:solidFill>
                    <a:srgbClr val="000000"/>
                  </a:solidFill>
                  <a:latin typeface="Huawei Sans" panose="020C0503030203020204" pitchFamily="34" charset="0"/>
                </a:rPr>
                <a:t>Drill</a:t>
              </a:r>
              <a:endParaRPr lang="en-US" altLang="zh-CN"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590177" fontAlgn="ctr">
                <a:defRPr/>
              </a:pPr>
              <a:r>
                <a:rPr lang="en-US" sz="1200" smtClean="0">
                  <a:solidFill>
                    <a:srgbClr val="000000"/>
                  </a:solidFill>
                  <a:latin typeface="Huawei Sans" panose="020C0503030203020204" pitchFamily="34" charset="0"/>
                </a:rPr>
                <a:t>switchover</a:t>
              </a:r>
              <a:endParaRPr lang="en-US" sz="1200">
                <a:solidFill>
                  <a:srgbClr val="000000"/>
                </a:solidFill>
                <a:latin typeface="Huawei Sans" panose="020C0503030203020204" pitchFamily="34" charset="0"/>
              </a:endParaRPr>
            </a:p>
          </p:txBody>
        </p:sp>
        <p:sp>
          <p:nvSpPr>
            <p:cNvPr id="102" name="圆角矩形 101"/>
            <p:cNvSpPr/>
            <p:nvPr/>
          </p:nvSpPr>
          <p:spPr bwMode="auto">
            <a:xfrm>
              <a:off x="10148043" y="5156076"/>
              <a:ext cx="1165193" cy="558447"/>
            </a:xfrm>
            <a:prstGeom prst="roundRect">
              <a:avLst>
                <a:gd name="adj" fmla="val 12843"/>
              </a:avLst>
            </a:prstGeom>
            <a:solidFill>
              <a:srgbClr val="B4DBF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defRPr/>
              </a:pPr>
              <a:r>
                <a:rPr lang="en-US" sz="1200" smtClean="0">
                  <a:solidFill>
                    <a:srgbClr val="000000"/>
                  </a:solidFill>
                  <a:latin typeface="Huawei Sans" panose="020C0503030203020204" pitchFamily="34" charset="0"/>
                </a:rPr>
                <a:t>Evaluation</a:t>
              </a:r>
              <a:endParaRPr lang="en-US" altLang="zh-CN"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590177" fontAlgn="ctr">
                <a:defRPr/>
              </a:pPr>
              <a:r>
                <a:rPr lang="en-US" sz="1200" smtClean="0">
                  <a:solidFill>
                    <a:srgbClr val="000000"/>
                  </a:solidFill>
                  <a:latin typeface="Huawei Sans" panose="020C0503030203020204" pitchFamily="34" charset="0"/>
                </a:rPr>
                <a:t>optimization</a:t>
              </a:r>
              <a:endParaRPr lang="en-US" sz="1200">
                <a:solidFill>
                  <a:srgbClr val="000000"/>
                </a:solidFill>
                <a:latin typeface="Huawei Sans" panose="020C0503030203020204" pitchFamily="34" charset="0"/>
              </a:endParaRPr>
            </a:p>
          </p:txBody>
        </p:sp>
        <p:sp>
          <p:nvSpPr>
            <p:cNvPr id="103" name="圆角矩形 102"/>
            <p:cNvSpPr/>
            <p:nvPr/>
          </p:nvSpPr>
          <p:spPr bwMode="auto">
            <a:xfrm>
              <a:off x="10226508" y="4473075"/>
              <a:ext cx="1086728" cy="524816"/>
            </a:xfrm>
            <a:prstGeom prst="roundRect">
              <a:avLst>
                <a:gd name="adj" fmla="val 12843"/>
              </a:avLst>
            </a:prstGeom>
            <a:solidFill>
              <a:srgbClr val="B4DBF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defRPr/>
              </a:pPr>
              <a:r>
                <a:rPr lang="en-US" sz="1200" smtClean="0">
                  <a:solidFill>
                    <a:srgbClr val="000000"/>
                  </a:solidFill>
                  <a:latin typeface="Huawei Sans" panose="020C0503030203020204" pitchFamily="34" charset="0"/>
                </a:rPr>
                <a:t>Service</a:t>
              </a:r>
              <a:endParaRPr lang="en-US" altLang="zh-CN"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590177" fontAlgn="ctr">
                <a:defRPr/>
              </a:pPr>
              <a:r>
                <a:rPr lang="en-US" sz="1200" smtClean="0">
                  <a:solidFill>
                    <a:srgbClr val="000000"/>
                  </a:solidFill>
                  <a:latin typeface="Huawei Sans" panose="020C0503030203020204" pitchFamily="34" charset="0"/>
                </a:rPr>
                <a:t>delivery</a:t>
              </a:r>
              <a:endParaRPr lang="en-US" sz="1200">
                <a:solidFill>
                  <a:srgbClr val="000000"/>
                </a:solidFill>
                <a:latin typeface="Huawei Sans" panose="020C0503030203020204" pitchFamily="34" charset="0"/>
              </a:endParaRPr>
            </a:p>
          </p:txBody>
        </p:sp>
        <p:sp>
          <p:nvSpPr>
            <p:cNvPr id="104" name="圆角矩形 103"/>
            <p:cNvSpPr/>
            <p:nvPr/>
          </p:nvSpPr>
          <p:spPr bwMode="auto">
            <a:xfrm>
              <a:off x="10227503" y="3154373"/>
              <a:ext cx="1084064" cy="501171"/>
            </a:xfrm>
            <a:prstGeom prst="roundRect">
              <a:avLst>
                <a:gd name="adj" fmla="val 12843"/>
              </a:avLst>
            </a:prstGeom>
            <a:solidFill>
              <a:srgbClr val="B4DBF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defRPr/>
              </a:pPr>
              <a:r>
                <a:rPr lang="en-US" sz="1200" smtClean="0">
                  <a:solidFill>
                    <a:srgbClr val="000000"/>
                  </a:solidFill>
                  <a:latin typeface="Huawei Sans" panose="020C0503030203020204" pitchFamily="34" charset="0"/>
                </a:rPr>
                <a:t>Link</a:t>
              </a:r>
              <a:endParaRPr lang="en-US" altLang="zh-CN"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590177" fontAlgn="ctr">
                <a:defRPr/>
              </a:pPr>
              <a:r>
                <a:rPr lang="en-US" sz="1200" smtClean="0">
                  <a:solidFill>
                    <a:srgbClr val="000000"/>
                  </a:solidFill>
                  <a:latin typeface="Huawei Sans" panose="020C0503030203020204" pitchFamily="34" charset="0"/>
                </a:rPr>
                <a:t>design</a:t>
              </a:r>
              <a:endParaRPr lang="en-US" sz="1200">
                <a:solidFill>
                  <a:srgbClr val="000000"/>
                </a:solidFill>
                <a:latin typeface="Huawei Sans" panose="020C0503030203020204" pitchFamily="34" charset="0"/>
              </a:endParaRPr>
            </a:p>
          </p:txBody>
        </p:sp>
        <p:sp>
          <p:nvSpPr>
            <p:cNvPr id="105" name="TextBox 109"/>
            <p:cNvSpPr txBox="1">
              <a:spLocks noChangeArrowheads="1"/>
            </p:cNvSpPr>
            <p:nvPr/>
          </p:nvSpPr>
          <p:spPr bwMode="auto">
            <a:xfrm>
              <a:off x="9915434" y="1455660"/>
              <a:ext cx="1671455" cy="288393"/>
            </a:xfrm>
            <a:prstGeom prst="rect">
              <a:avLst/>
            </a:prstGeom>
            <a:noFill/>
            <a:ln w="9525">
              <a:noFill/>
              <a:miter lim="800000"/>
              <a:headEnd/>
              <a:tailEnd/>
            </a:ln>
          </p:spPr>
          <p:txBody>
            <a:bodyPr wrap="square" lIns="61486" tIns="30742" rIns="61486" bIns="30742">
              <a:noAutofit/>
            </a:bodyPr>
            <a:lstStyle/>
            <a:p>
              <a:pPr algn="ctr" fontAlgn="ctr">
                <a:buClr>
                  <a:srgbClr val="FFFFFF"/>
                </a:buClr>
                <a:buNone/>
              </a:pPr>
              <a:r>
                <a:rPr lang="en-US" sz="1200" smtClean="0">
                  <a:latin typeface="Huawei Sans" panose="020C0503030203020204" pitchFamily="34" charset="0"/>
                </a:rPr>
                <a:t>Consulting</a:t>
              </a:r>
              <a:endParaRPr lang="en-US" sz="1200">
                <a:latin typeface="Huawei Sans" panose="020C0503030203020204" pitchFamily="34" charset="0"/>
              </a:endParaRPr>
            </a:p>
          </p:txBody>
        </p:sp>
        <p:sp>
          <p:nvSpPr>
            <p:cNvPr id="106" name="圆角矩形 105"/>
            <p:cNvSpPr/>
            <p:nvPr/>
          </p:nvSpPr>
          <p:spPr bwMode="auto">
            <a:xfrm>
              <a:off x="10227503" y="1837668"/>
              <a:ext cx="1084064" cy="501171"/>
            </a:xfrm>
            <a:prstGeom prst="roundRect">
              <a:avLst>
                <a:gd name="adj" fmla="val 12843"/>
              </a:avLst>
            </a:prstGeom>
            <a:solidFill>
              <a:srgbClr val="B4DBF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defRPr/>
              </a:pPr>
              <a:r>
                <a:rPr lang="en-US" sz="1200" smtClean="0">
                  <a:solidFill>
                    <a:srgbClr val="000000"/>
                  </a:solidFill>
                  <a:latin typeface="Huawei Sans" panose="020C0503030203020204" pitchFamily="34" charset="0"/>
                </a:rPr>
                <a:t>Cooperation</a:t>
              </a:r>
              <a:endParaRPr lang="en-US" altLang="zh-CN" sz="120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defTabSz="590177" fontAlgn="ctr">
                <a:defRPr/>
              </a:pPr>
              <a:r>
                <a:rPr lang="en-US" sz="1200" smtClean="0">
                  <a:solidFill>
                    <a:srgbClr val="000000"/>
                  </a:solidFill>
                  <a:latin typeface="Huawei Sans" panose="020C0503030203020204" pitchFamily="34" charset="0"/>
                </a:rPr>
                <a:t>delivery</a:t>
              </a:r>
              <a:endParaRPr lang="en-US" sz="1200">
                <a:solidFill>
                  <a:srgbClr val="000000"/>
                </a:solidFill>
                <a:latin typeface="Huawei Sans" panose="020C0503030203020204" pitchFamily="34" charset="0"/>
              </a:endParaRPr>
            </a:p>
          </p:txBody>
        </p:sp>
        <p:sp>
          <p:nvSpPr>
            <p:cNvPr id="107" name="圆角矩形 106"/>
            <p:cNvSpPr/>
            <p:nvPr/>
          </p:nvSpPr>
          <p:spPr bwMode="auto">
            <a:xfrm>
              <a:off x="755482" y="1428265"/>
              <a:ext cx="1692652" cy="4512853"/>
            </a:xfrm>
            <a:prstGeom prst="roundRect">
              <a:avLst>
                <a:gd name="adj" fmla="val 6627"/>
              </a:avLst>
            </a:prstGeom>
            <a:solidFill>
              <a:schemeClr val="bg1">
                <a:lumMod val="85000"/>
              </a:schemeClr>
            </a:solidFill>
            <a:ln w="12700" cap="flat" cmpd="sng" algn="ctr">
              <a:solidFill>
                <a:srgbClr val="FFFFFF">
                  <a:lumMod val="65000"/>
                </a:srgbClr>
              </a:solid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oAutofit/>
            </a:bodyPr>
            <a:lstStyle/>
            <a:p>
              <a:pPr defTabSz="590177" fontAlgn="ctr">
                <a:buClr>
                  <a:srgbClr val="FFFFFF"/>
                </a:buClr>
                <a:defRPr/>
              </a:pPr>
              <a:endParaRPr lang="en-US" altLang="zh-CN" sz="12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TextBox 88"/>
            <p:cNvSpPr txBox="1"/>
            <p:nvPr/>
          </p:nvSpPr>
          <p:spPr>
            <a:xfrm>
              <a:off x="1742467" y="5390839"/>
              <a:ext cx="751883" cy="331883"/>
            </a:xfrm>
            <a:prstGeom prst="rect">
              <a:avLst/>
            </a:prstGeom>
            <a:noFill/>
          </p:spPr>
          <p:txBody>
            <a:bodyPr wrap="square" rtlCol="0">
              <a:noAutofit/>
            </a:bodyPr>
            <a:lstStyle>
              <a:defPPr>
                <a:defRPr lang="zh-CN"/>
              </a:defPPr>
              <a:lvl1pPr>
                <a:buNone/>
                <a:defRPr sz="900">
                  <a:solidFill>
                    <a:srgbClr val="C00000"/>
                  </a:solidFill>
                  <a:latin typeface="Arial"/>
                  <a:ea typeface="+mn-ea"/>
                </a:defRPr>
              </a:lvl1pPr>
            </a:lstStyle>
            <a:p>
              <a:pPr algn="ctr" fontAlgn="ctr"/>
              <a:r>
                <a:rPr lang="en-US" sz="1200" smtClean="0">
                  <a:latin typeface="Huawei Sans" panose="020C0503030203020204" pitchFamily="34" charset="0"/>
                </a:rPr>
                <a:t>Levels 1 to 2</a:t>
              </a:r>
              <a:endParaRPr lang="en-US" sz="1200">
                <a:latin typeface="Huawei Sans" panose="020C0503030203020204" pitchFamily="34" charset="0"/>
              </a:endParaRPr>
            </a:p>
          </p:txBody>
        </p:sp>
        <p:sp>
          <p:nvSpPr>
            <p:cNvPr id="90" name="TextBox 89"/>
            <p:cNvSpPr txBox="1"/>
            <p:nvPr/>
          </p:nvSpPr>
          <p:spPr>
            <a:xfrm>
              <a:off x="1814634" y="4476402"/>
              <a:ext cx="778510" cy="331883"/>
            </a:xfrm>
            <a:prstGeom prst="rect">
              <a:avLst/>
            </a:prstGeom>
            <a:noFill/>
          </p:spPr>
          <p:txBody>
            <a:bodyPr wrap="square" rtlCol="0">
              <a:noAutofit/>
            </a:bodyPr>
            <a:lstStyle/>
            <a:p>
              <a:pPr fontAlgn="ctr">
                <a:buNone/>
              </a:pPr>
              <a:r>
                <a:rPr lang="en-US" sz="1200" smtClean="0">
                  <a:solidFill>
                    <a:srgbClr val="C00000"/>
                  </a:solidFill>
                  <a:latin typeface="Huawei Sans" panose="020C0503030203020204" pitchFamily="34" charset="0"/>
                </a:rPr>
                <a:t>Level 3</a:t>
              </a:r>
              <a:endParaRPr lang="en-US" sz="1200">
                <a:solidFill>
                  <a:srgbClr val="C00000"/>
                </a:solidFill>
                <a:latin typeface="Huawei Sans" panose="020C0503030203020204" pitchFamily="34" charset="0"/>
              </a:endParaRPr>
            </a:p>
          </p:txBody>
        </p:sp>
        <p:sp>
          <p:nvSpPr>
            <p:cNvPr id="91" name="TextBox 90"/>
            <p:cNvSpPr txBox="1"/>
            <p:nvPr/>
          </p:nvSpPr>
          <p:spPr>
            <a:xfrm>
              <a:off x="1742467" y="3427847"/>
              <a:ext cx="791610" cy="331883"/>
            </a:xfrm>
            <a:prstGeom prst="rect">
              <a:avLst/>
            </a:prstGeom>
            <a:noFill/>
          </p:spPr>
          <p:txBody>
            <a:bodyPr wrap="square" rtlCol="0">
              <a:noAutofit/>
            </a:bodyPr>
            <a:lstStyle/>
            <a:p>
              <a:pPr algn="ctr" fontAlgn="ctr">
                <a:buNone/>
              </a:pPr>
              <a:r>
                <a:rPr lang="en-US" sz="1200" smtClean="0">
                  <a:solidFill>
                    <a:srgbClr val="C00000"/>
                  </a:solidFill>
                  <a:latin typeface="Huawei Sans" panose="020C0503030203020204" pitchFamily="34" charset="0"/>
                </a:rPr>
                <a:t>Level 4 to 5</a:t>
              </a:r>
              <a:endParaRPr lang="en-US" sz="1200">
                <a:solidFill>
                  <a:srgbClr val="C00000"/>
                </a:solidFill>
                <a:latin typeface="Huawei Sans" panose="020C0503030203020204" pitchFamily="34" charset="0"/>
              </a:endParaRPr>
            </a:p>
          </p:txBody>
        </p:sp>
        <p:sp>
          <p:nvSpPr>
            <p:cNvPr id="93" name="TextBox 92"/>
            <p:cNvSpPr txBox="1"/>
            <p:nvPr/>
          </p:nvSpPr>
          <p:spPr>
            <a:xfrm>
              <a:off x="1814634" y="2086671"/>
              <a:ext cx="778510" cy="331883"/>
            </a:xfrm>
            <a:prstGeom prst="rect">
              <a:avLst/>
            </a:prstGeom>
            <a:noFill/>
          </p:spPr>
          <p:txBody>
            <a:bodyPr wrap="square" rtlCol="0">
              <a:noAutofit/>
            </a:bodyPr>
            <a:lstStyle/>
            <a:p>
              <a:pPr fontAlgn="ctr">
                <a:buNone/>
              </a:pPr>
              <a:r>
                <a:rPr lang="en-US" sz="1200" smtClean="0">
                  <a:solidFill>
                    <a:srgbClr val="C00000"/>
                  </a:solidFill>
                  <a:latin typeface="Huawei Sans" panose="020C0503030203020204" pitchFamily="34" charset="0"/>
                </a:rPr>
                <a:t>Level 6</a:t>
              </a:r>
              <a:endParaRPr lang="en-US" sz="1200">
                <a:solidFill>
                  <a:srgbClr val="C00000"/>
                </a:solidFill>
                <a:latin typeface="Huawei Sans" panose="020C0503030203020204" pitchFamily="34" charset="0"/>
              </a:endParaRPr>
            </a:p>
          </p:txBody>
        </p:sp>
        <p:sp>
          <p:nvSpPr>
            <p:cNvPr id="82" name="TextBox 81"/>
            <p:cNvSpPr txBox="1"/>
            <p:nvPr/>
          </p:nvSpPr>
          <p:spPr>
            <a:xfrm>
              <a:off x="988951" y="5388811"/>
              <a:ext cx="751883" cy="331883"/>
            </a:xfrm>
            <a:prstGeom prst="rect">
              <a:avLst/>
            </a:prstGeom>
            <a:noFill/>
          </p:spPr>
          <p:txBody>
            <a:bodyPr wrap="square" rtlCol="0">
              <a:noAutofit/>
            </a:bodyPr>
            <a:lstStyle/>
            <a:p>
              <a:pPr algn="ctr" fontAlgn="ctr">
                <a:buNone/>
              </a:pPr>
              <a:r>
                <a:rPr lang="en-US" sz="1200" smtClean="0">
                  <a:solidFill>
                    <a:srgbClr val="C00000"/>
                  </a:solidFill>
                  <a:latin typeface="Huawei Sans" panose="020C0503030203020204" pitchFamily="34" charset="0"/>
                </a:rPr>
                <a:t>Levels 1 to 2</a:t>
              </a:r>
              <a:endParaRPr lang="en-US" sz="1200">
                <a:solidFill>
                  <a:srgbClr val="C00000"/>
                </a:solidFill>
                <a:latin typeface="Huawei Sans" panose="020C0503030203020204" pitchFamily="34" charset="0"/>
              </a:endParaRPr>
            </a:p>
          </p:txBody>
        </p:sp>
        <p:sp>
          <p:nvSpPr>
            <p:cNvPr id="87" name="TextBox 86"/>
            <p:cNvSpPr txBox="1"/>
            <p:nvPr/>
          </p:nvSpPr>
          <p:spPr>
            <a:xfrm>
              <a:off x="1014244" y="4474375"/>
              <a:ext cx="778510" cy="331883"/>
            </a:xfrm>
            <a:prstGeom prst="rect">
              <a:avLst/>
            </a:prstGeom>
            <a:noFill/>
          </p:spPr>
          <p:txBody>
            <a:bodyPr wrap="square" rtlCol="0">
              <a:noAutofit/>
            </a:bodyPr>
            <a:lstStyle/>
            <a:p>
              <a:pPr fontAlgn="ctr">
                <a:buNone/>
              </a:pPr>
              <a:r>
                <a:rPr lang="en-US" sz="1200" smtClean="0">
                  <a:solidFill>
                    <a:srgbClr val="C00000"/>
                  </a:solidFill>
                  <a:latin typeface="Huawei Sans" panose="020C0503030203020204" pitchFamily="34" charset="0"/>
                </a:rPr>
                <a:t>Level 3</a:t>
              </a:r>
              <a:endParaRPr lang="en-US" sz="1200">
                <a:solidFill>
                  <a:srgbClr val="C00000"/>
                </a:solidFill>
                <a:latin typeface="Huawei Sans" panose="020C0503030203020204" pitchFamily="34" charset="0"/>
              </a:endParaRPr>
            </a:p>
          </p:txBody>
        </p:sp>
        <p:sp>
          <p:nvSpPr>
            <p:cNvPr id="88" name="TextBox 87"/>
            <p:cNvSpPr txBox="1"/>
            <p:nvPr/>
          </p:nvSpPr>
          <p:spPr>
            <a:xfrm>
              <a:off x="924254" y="3408248"/>
              <a:ext cx="850678" cy="331883"/>
            </a:xfrm>
            <a:prstGeom prst="rect">
              <a:avLst/>
            </a:prstGeom>
            <a:noFill/>
          </p:spPr>
          <p:txBody>
            <a:bodyPr wrap="square" rtlCol="0">
              <a:noAutofit/>
            </a:bodyPr>
            <a:lstStyle/>
            <a:p>
              <a:pPr algn="ctr" fontAlgn="ctr">
                <a:buNone/>
              </a:pPr>
              <a:r>
                <a:rPr lang="en-US" sz="1200" smtClean="0">
                  <a:solidFill>
                    <a:srgbClr val="C00000"/>
                  </a:solidFill>
                  <a:latin typeface="Huawei Sans" panose="020C0503030203020204" pitchFamily="34" charset="0"/>
                </a:rPr>
                <a:t>Level 4 to 5</a:t>
              </a:r>
              <a:endParaRPr lang="en-US" sz="1200">
                <a:solidFill>
                  <a:srgbClr val="C00000"/>
                </a:solidFill>
                <a:latin typeface="Huawei Sans" panose="020C0503030203020204" pitchFamily="34" charset="0"/>
              </a:endParaRPr>
            </a:p>
          </p:txBody>
        </p:sp>
        <p:sp>
          <p:nvSpPr>
            <p:cNvPr id="94" name="TextBox 93"/>
            <p:cNvSpPr txBox="1"/>
            <p:nvPr/>
          </p:nvSpPr>
          <p:spPr>
            <a:xfrm>
              <a:off x="911709" y="2067073"/>
              <a:ext cx="902109" cy="331883"/>
            </a:xfrm>
            <a:prstGeom prst="rect">
              <a:avLst/>
            </a:prstGeom>
            <a:noFill/>
          </p:spPr>
          <p:txBody>
            <a:bodyPr wrap="square" rtlCol="0">
              <a:noAutofit/>
            </a:bodyPr>
            <a:lstStyle/>
            <a:p>
              <a:pPr algn="ctr" fontAlgn="ctr">
                <a:buNone/>
              </a:pPr>
              <a:r>
                <a:rPr lang="en-US" sz="1200" smtClean="0">
                  <a:solidFill>
                    <a:srgbClr val="C00000"/>
                  </a:solidFill>
                  <a:latin typeface="Huawei Sans" panose="020C0503030203020204" pitchFamily="34" charset="0"/>
                </a:rPr>
                <a:t>Levels 6 to 7</a:t>
              </a:r>
              <a:endParaRPr lang="en-US" sz="1200">
                <a:solidFill>
                  <a:srgbClr val="C00000"/>
                </a:solidFill>
                <a:latin typeface="Huawei Sans" panose="020C0503030203020204" pitchFamily="34" charset="0"/>
              </a:endParaRPr>
            </a:p>
          </p:txBody>
        </p:sp>
        <p:cxnSp>
          <p:nvCxnSpPr>
            <p:cNvPr id="113" name="直接连接符 112"/>
            <p:cNvCxnSpPr/>
            <p:nvPr/>
          </p:nvCxnSpPr>
          <p:spPr bwMode="auto">
            <a:xfrm>
              <a:off x="1753250" y="1903359"/>
              <a:ext cx="0" cy="4060113"/>
            </a:xfrm>
            <a:prstGeom prst="line">
              <a:avLst/>
            </a:prstGeom>
            <a:solidFill>
              <a:srgbClr val="01BCFF"/>
            </a:solidFill>
            <a:ln w="19050" cap="flat" cmpd="sng" algn="ctr">
              <a:solidFill>
                <a:srgbClr val="669900"/>
              </a:solidFill>
              <a:prstDash val="dash"/>
              <a:round/>
              <a:headEnd type="none" w="med" len="med"/>
              <a:tailEnd type="none" w="med" len="med"/>
            </a:ln>
            <a:effectLst/>
          </p:spPr>
        </p:cxnSp>
        <p:sp>
          <p:nvSpPr>
            <p:cNvPr id="119" name="TextBox 109"/>
            <p:cNvSpPr txBox="1">
              <a:spLocks noChangeArrowheads="1"/>
            </p:cNvSpPr>
            <p:nvPr/>
          </p:nvSpPr>
          <p:spPr bwMode="auto">
            <a:xfrm>
              <a:off x="1467915" y="1504756"/>
              <a:ext cx="1274533" cy="487522"/>
            </a:xfrm>
            <a:prstGeom prst="rect">
              <a:avLst/>
            </a:prstGeom>
            <a:noFill/>
            <a:ln w="9525">
              <a:noFill/>
              <a:miter lim="800000"/>
              <a:headEnd/>
              <a:tailEnd/>
            </a:ln>
          </p:spPr>
          <p:txBody>
            <a:bodyPr wrap="square" lIns="61486" tIns="30742" rIns="61486" bIns="30742">
              <a:noAutofit/>
            </a:bodyPr>
            <a:lstStyle/>
            <a:p>
              <a:pPr algn="ctr" fontAlgn="ctr">
                <a:buClr>
                  <a:srgbClr val="FFFFFF"/>
                </a:buClr>
                <a:buNone/>
              </a:pPr>
              <a:r>
                <a:rPr lang="en-US" sz="1200" smtClean="0">
                  <a:latin typeface="Huawei Sans" panose="020C0503030203020204" pitchFamily="34" charset="0"/>
                </a:rPr>
                <a:t>China</a:t>
              </a:r>
              <a:endPar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buClr>
                  <a:srgbClr val="FFFFFF"/>
                </a:buClr>
                <a:buNone/>
              </a:pPr>
              <a:r>
                <a:rPr lang="en-US" sz="1200" smtClean="0">
                  <a:latin typeface="Huawei Sans" panose="020C0503030203020204" pitchFamily="34" charset="0"/>
                </a:rPr>
                <a:t>standard</a:t>
              </a:r>
              <a:endParaRPr lang="en-US" sz="1200">
                <a:latin typeface="Huawei Sans" panose="020C0503030203020204" pitchFamily="34" charset="0"/>
              </a:endParaRPr>
            </a:p>
          </p:txBody>
        </p:sp>
        <p:sp>
          <p:nvSpPr>
            <p:cNvPr id="120" name="TextBox 109"/>
            <p:cNvSpPr txBox="1">
              <a:spLocks noChangeArrowheads="1"/>
            </p:cNvSpPr>
            <p:nvPr/>
          </p:nvSpPr>
          <p:spPr bwMode="auto">
            <a:xfrm>
              <a:off x="630581" y="1500292"/>
              <a:ext cx="1274533" cy="487522"/>
            </a:xfrm>
            <a:prstGeom prst="rect">
              <a:avLst/>
            </a:prstGeom>
            <a:noFill/>
            <a:ln w="9525">
              <a:noFill/>
              <a:miter lim="800000"/>
              <a:headEnd/>
              <a:tailEnd/>
            </a:ln>
          </p:spPr>
          <p:txBody>
            <a:bodyPr wrap="square" lIns="61486" tIns="30742" rIns="61486" bIns="30742">
              <a:noAutofit/>
            </a:bodyPr>
            <a:lstStyle/>
            <a:p>
              <a:pPr algn="ctr" fontAlgn="ctr">
                <a:buClr>
                  <a:srgbClr val="FFFFFF"/>
                </a:buClr>
                <a:buNone/>
              </a:pPr>
              <a:r>
                <a:rPr lang="en-US" sz="1200" smtClean="0">
                  <a:latin typeface="Huawei Sans" panose="020C0503030203020204" pitchFamily="34" charset="0"/>
                </a:rPr>
                <a:t>International</a:t>
              </a:r>
              <a:endPar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buClr>
                  <a:srgbClr val="FFFFFF"/>
                </a:buClr>
                <a:buNone/>
              </a:pPr>
              <a:r>
                <a:rPr lang="en-US" sz="1200" smtClean="0">
                  <a:latin typeface="Huawei Sans" panose="020C0503030203020204" pitchFamily="34" charset="0"/>
                </a:rPr>
                <a:t>standard</a:t>
              </a:r>
              <a:endParaRPr lang="en-US" sz="1200">
                <a:latin typeface="Huawei Sans" panose="020C0503030203020204" pitchFamily="34" charset="0"/>
              </a:endParaRPr>
            </a:p>
          </p:txBody>
        </p:sp>
        <p:sp>
          <p:nvSpPr>
            <p:cNvPr id="122" name="圆角矩形 121"/>
            <p:cNvSpPr/>
            <p:nvPr/>
          </p:nvSpPr>
          <p:spPr bwMode="auto">
            <a:xfrm>
              <a:off x="4395163" y="3722249"/>
              <a:ext cx="1409417" cy="388096"/>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CDP DR</a:t>
              </a:r>
              <a:endParaRPr lang="en-US" sz="1200">
                <a:solidFill>
                  <a:srgbClr val="000000"/>
                </a:solidFill>
                <a:latin typeface="Huawei Sans" panose="020C0503030203020204" pitchFamily="34" charset="0"/>
              </a:endParaRPr>
            </a:p>
          </p:txBody>
        </p:sp>
        <p:sp>
          <p:nvSpPr>
            <p:cNvPr id="54" name="圆角矩形 53"/>
            <p:cNvSpPr/>
            <p:nvPr/>
          </p:nvSpPr>
          <p:spPr bwMode="auto">
            <a:xfrm>
              <a:off x="6449753" y="1924497"/>
              <a:ext cx="3307411" cy="1155720"/>
            </a:xfrm>
            <a:prstGeom prst="roundRect">
              <a:avLst>
                <a:gd name="adj" fmla="val 425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0" rIns="0" bIns="0" anchor="t">
              <a:noAutofit/>
            </a:bodyPr>
            <a:lstStyle/>
            <a:p>
              <a:pPr algn="ctr" defTabSz="590177" fontAlgn="ctr">
                <a:defRPr/>
              </a:pPr>
              <a:r>
                <a:rPr lang="en-US" sz="1200" smtClean="0">
                  <a:solidFill>
                    <a:srgbClr val="000000"/>
                  </a:solidFill>
                  <a:latin typeface="Huawei Sans" panose="020C0503030203020204" pitchFamily="34" charset="0"/>
                </a:rPr>
                <a:t>Application-level </a:t>
              </a:r>
              <a:r>
                <a:rPr lang="en-US" altLang="zh-CN" sz="1200">
                  <a:solidFill>
                    <a:srgbClr val="000000"/>
                  </a:solidFill>
                  <a:latin typeface="Huawei Sans" panose="020C0503030203020204" pitchFamily="34" charset="0"/>
                </a:rPr>
                <a:t>DR</a:t>
              </a:r>
              <a:endParaRPr lang="en-US" sz="1200">
                <a:solidFill>
                  <a:srgbClr val="000000"/>
                </a:solidFill>
                <a:latin typeface="Huawei Sans" panose="020C0503030203020204" pitchFamily="34" charset="0"/>
              </a:endParaRPr>
            </a:p>
          </p:txBody>
        </p:sp>
        <p:sp>
          <p:nvSpPr>
            <p:cNvPr id="62" name="圆角矩形 61"/>
            <p:cNvSpPr/>
            <p:nvPr/>
          </p:nvSpPr>
          <p:spPr bwMode="auto">
            <a:xfrm>
              <a:off x="6955890" y="2287136"/>
              <a:ext cx="2414598" cy="300204"/>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Same-city application-level DR</a:t>
              </a:r>
              <a:endParaRPr lang="en-US" sz="1200">
                <a:solidFill>
                  <a:srgbClr val="000000"/>
                </a:solidFill>
                <a:latin typeface="Huawei Sans" panose="020C0503030203020204" pitchFamily="34" charset="0"/>
              </a:endParaRPr>
            </a:p>
          </p:txBody>
        </p:sp>
        <p:sp>
          <p:nvSpPr>
            <p:cNvPr id="63" name="圆角矩形 62"/>
            <p:cNvSpPr/>
            <p:nvPr/>
          </p:nvSpPr>
          <p:spPr bwMode="auto">
            <a:xfrm>
              <a:off x="6955890" y="2661046"/>
              <a:ext cx="2414598" cy="317199"/>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WAN application-level DR</a:t>
              </a:r>
              <a:endParaRPr lang="en-US" sz="1200">
                <a:solidFill>
                  <a:srgbClr val="000000"/>
                </a:solidFill>
                <a:latin typeface="Huawei Sans" panose="020C0503030203020204" pitchFamily="34" charset="0"/>
              </a:endParaRPr>
            </a:p>
          </p:txBody>
        </p:sp>
        <p:sp>
          <p:nvSpPr>
            <p:cNvPr id="65" name="圆角矩形 64"/>
            <p:cNvSpPr/>
            <p:nvPr/>
          </p:nvSpPr>
          <p:spPr bwMode="auto">
            <a:xfrm>
              <a:off x="6416495" y="3250181"/>
              <a:ext cx="3340670" cy="1138723"/>
            </a:xfrm>
            <a:prstGeom prst="roundRect">
              <a:avLst>
                <a:gd name="adj" fmla="val 425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0" rIns="0" bIns="0" anchor="t">
              <a:noAutofit/>
            </a:bodyPr>
            <a:lstStyle/>
            <a:p>
              <a:pPr algn="ctr" defTabSz="590177" fontAlgn="ctr">
                <a:defRPr/>
              </a:pPr>
              <a:r>
                <a:rPr lang="en-US" sz="1200" smtClean="0">
                  <a:solidFill>
                    <a:srgbClr val="000000"/>
                  </a:solidFill>
                  <a:latin typeface="Huawei Sans" panose="020C0503030203020204" pitchFamily="34" charset="0"/>
                </a:rPr>
                <a:t>Data-level </a:t>
              </a:r>
              <a:r>
                <a:rPr lang="en-US" altLang="zh-CN" sz="1200">
                  <a:solidFill>
                    <a:srgbClr val="000000"/>
                  </a:solidFill>
                  <a:latin typeface="Huawei Sans" panose="020C0503030203020204" pitchFamily="34" charset="0"/>
                </a:rPr>
                <a:t>DR</a:t>
              </a:r>
              <a:endParaRPr lang="en-US" sz="1200">
                <a:solidFill>
                  <a:srgbClr val="000000"/>
                </a:solidFill>
                <a:latin typeface="Huawei Sans" panose="020C0503030203020204" pitchFamily="34" charset="0"/>
              </a:endParaRPr>
            </a:p>
          </p:txBody>
        </p:sp>
        <p:sp>
          <p:nvSpPr>
            <p:cNvPr id="61" name="圆角矩形 60"/>
            <p:cNvSpPr/>
            <p:nvPr/>
          </p:nvSpPr>
          <p:spPr bwMode="auto">
            <a:xfrm>
              <a:off x="6541462" y="3504280"/>
              <a:ext cx="1494492" cy="428759"/>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Database DR</a:t>
              </a:r>
              <a:endParaRPr lang="en-US" sz="1200">
                <a:solidFill>
                  <a:srgbClr val="000000"/>
                </a:solidFill>
                <a:latin typeface="Huawei Sans" panose="020C0503030203020204" pitchFamily="34" charset="0"/>
              </a:endParaRPr>
            </a:p>
          </p:txBody>
        </p:sp>
        <p:sp>
          <p:nvSpPr>
            <p:cNvPr id="70" name="圆角矩形 69"/>
            <p:cNvSpPr/>
            <p:nvPr/>
          </p:nvSpPr>
          <p:spPr bwMode="auto">
            <a:xfrm>
              <a:off x="8138029" y="3504280"/>
              <a:ext cx="1494492" cy="428759"/>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Array replication–based DR</a:t>
              </a:r>
              <a:endParaRPr lang="en-US" sz="1200">
                <a:solidFill>
                  <a:srgbClr val="000000"/>
                </a:solidFill>
                <a:latin typeface="Huawei Sans" panose="020C0503030203020204" pitchFamily="34" charset="0"/>
              </a:endParaRPr>
            </a:p>
          </p:txBody>
        </p:sp>
        <p:sp>
          <p:nvSpPr>
            <p:cNvPr id="66" name="圆角矩形 65"/>
            <p:cNvSpPr/>
            <p:nvPr/>
          </p:nvSpPr>
          <p:spPr bwMode="auto">
            <a:xfrm>
              <a:off x="6876136" y="4002823"/>
              <a:ext cx="2582369" cy="295012"/>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Virtual storage DR</a:t>
              </a:r>
              <a:endParaRPr lang="en-US" sz="1200">
                <a:solidFill>
                  <a:srgbClr val="000000"/>
                </a:solidFill>
                <a:latin typeface="Huawei Sans" panose="020C0503030203020204" pitchFamily="34" charset="0"/>
              </a:endParaRPr>
            </a:p>
          </p:txBody>
        </p:sp>
        <p:sp>
          <p:nvSpPr>
            <p:cNvPr id="71" name="圆角矩形 70"/>
            <p:cNvSpPr/>
            <p:nvPr/>
          </p:nvSpPr>
          <p:spPr bwMode="auto">
            <a:xfrm>
              <a:off x="6366603" y="4626861"/>
              <a:ext cx="3440454" cy="1053743"/>
            </a:xfrm>
            <a:prstGeom prst="roundRect">
              <a:avLst>
                <a:gd name="adj" fmla="val 4256"/>
              </a:avLst>
            </a:prstGeom>
            <a:solidFill>
              <a:schemeClr val="bg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tIns="0" rIns="0" bIns="0" anchor="t">
              <a:noAutofit/>
            </a:bodyPr>
            <a:lstStyle/>
            <a:p>
              <a:pPr algn="ctr" defTabSz="590177" fontAlgn="ctr">
                <a:defRPr/>
              </a:pPr>
              <a:r>
                <a:rPr lang="en-US" sz="1200" smtClean="0">
                  <a:solidFill>
                    <a:srgbClr val="000000"/>
                  </a:solidFill>
                  <a:latin typeface="Huawei Sans" panose="020C0503030203020204" pitchFamily="34" charset="0"/>
                </a:rPr>
                <a:t>Backup</a:t>
              </a:r>
              <a:endParaRPr lang="en-US" sz="1200">
                <a:solidFill>
                  <a:srgbClr val="000000"/>
                </a:solidFill>
                <a:latin typeface="Huawei Sans" panose="020C0503030203020204" pitchFamily="34" charset="0"/>
              </a:endParaRPr>
            </a:p>
          </p:txBody>
        </p:sp>
        <p:sp>
          <p:nvSpPr>
            <p:cNvPr id="51" name="圆角矩形 50"/>
            <p:cNvSpPr/>
            <p:nvPr/>
          </p:nvSpPr>
          <p:spPr bwMode="auto">
            <a:xfrm>
              <a:off x="8094077" y="5048203"/>
              <a:ext cx="1589947" cy="473389"/>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Integrated backup</a:t>
              </a:r>
              <a:endParaRPr lang="en-US" sz="1200">
                <a:solidFill>
                  <a:srgbClr val="000000"/>
                </a:solidFill>
                <a:latin typeface="Huawei Sans" panose="020C0503030203020204" pitchFamily="34" charset="0"/>
              </a:endParaRPr>
            </a:p>
          </p:txBody>
        </p:sp>
        <p:sp>
          <p:nvSpPr>
            <p:cNvPr id="130" name="圆角矩形 129"/>
            <p:cNvSpPr/>
            <p:nvPr/>
          </p:nvSpPr>
          <p:spPr bwMode="auto">
            <a:xfrm>
              <a:off x="6449803" y="5048203"/>
              <a:ext cx="1501967" cy="485038"/>
            </a:xfrm>
            <a:prstGeom prst="roundRect">
              <a:avLst/>
            </a:prstGeom>
            <a:solidFill>
              <a:srgbClr val="C6E6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64692" tIns="32345" rIns="64692" bIns="32345" anchor="ctr">
              <a:noAutofit/>
            </a:bodyPr>
            <a:lstStyle/>
            <a:p>
              <a:pPr algn="ctr" defTabSz="590177" fontAlgn="ctr">
                <a:lnSpc>
                  <a:spcPct val="110000"/>
                </a:lnSpc>
                <a:buClr>
                  <a:srgbClr val="FFFFFF"/>
                </a:buClr>
                <a:defRPr/>
              </a:pPr>
              <a:r>
                <a:rPr lang="en-US" sz="1200" smtClean="0">
                  <a:solidFill>
                    <a:srgbClr val="000000"/>
                  </a:solidFill>
                  <a:latin typeface="Huawei Sans" panose="020C0503030203020204" pitchFamily="34" charset="0"/>
                </a:rPr>
                <a:t>Backup software backup</a:t>
              </a:r>
              <a:endParaRPr lang="en-US" sz="1200">
                <a:solidFill>
                  <a:srgbClr val="000000"/>
                </a:solidFill>
                <a:latin typeface="Huawei Sans" panose="020C0503030203020204" pitchFamily="34" charset="0"/>
              </a:endParaRPr>
            </a:p>
          </p:txBody>
        </p:sp>
      </p:grpSp>
    </p:spTree>
    <p:extLst>
      <p:ext uri="{BB962C8B-B14F-4D97-AF65-F5344CB8AC3E}">
        <p14:creationId xmlns:p14="http://schemas.microsoft.com/office/powerpoint/2010/main" val="109092783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4"/>
          <p:cNvGraphicFramePr>
            <a:graphicFrameLocks noGrp="1"/>
          </p:cNvGraphicFramePr>
          <p:nvPr>
            <p:extLst>
              <p:ext uri="{D42A27DB-BD31-4B8C-83A1-F6EECF244321}">
                <p14:modId xmlns:p14="http://schemas.microsoft.com/office/powerpoint/2010/main" val="3928013510"/>
              </p:ext>
            </p:extLst>
          </p:nvPr>
        </p:nvGraphicFramePr>
        <p:xfrm>
          <a:off x="824239" y="3939038"/>
          <a:ext cx="10597699" cy="1922424"/>
        </p:xfrm>
        <a:graphic>
          <a:graphicData uri="http://schemas.openxmlformats.org/drawingml/2006/table">
            <a:tbl>
              <a:tblPr/>
              <a:tblGrid>
                <a:gridCol w="2042265"/>
                <a:gridCol w="2672664"/>
                <a:gridCol w="2299781"/>
                <a:gridCol w="3582989"/>
              </a:tblGrid>
              <a:tr h="323172">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b="1" smtClean="0">
                          <a:latin typeface="Huawei Sans" panose="020C0503030203020204" pitchFamily="34" charset="0"/>
                        </a:rPr>
                        <a:t>DR Mode</a:t>
                      </a:r>
                      <a:endParaRPr kumimoji="0" lang="en-US" altLang="zh-TW" sz="1200" b="1" i="0" u="none" strike="noStrike" cap="none" normalizeH="0" baseline="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b="1" smtClean="0">
                          <a:latin typeface="Huawei Sans" panose="020C0503030203020204" pitchFamily="34" charset="0"/>
                        </a:rPr>
                        <a:t>Reliability Solution</a:t>
                      </a:r>
                      <a:endParaRPr kumimoji="0" lang="en-US" altLang="zh-TW" sz="1200" b="1" i="0" u="none" strike="noStrike" cap="none" normalizeH="0" baseline="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b="1" smtClean="0">
                          <a:latin typeface="Huawei Sans" panose="020C0503030203020204" pitchFamily="34" charset="0"/>
                        </a:rPr>
                        <a:t>Disaster Recovery</a:t>
                      </a:r>
                      <a:endParaRPr kumimoji="0" lang="en-US" altLang="zh-TW" sz="1200" b="1" i="0" u="none" strike="noStrike" cap="none" normalizeH="0" baseline="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85738" marR="0" lvl="0" indent="-185738" algn="ctr" defTabSz="814388" rtl="0" eaLnBrk="0" fontAlgn="ctr" latinLnBrk="0" hangingPunct="0">
                        <a:lnSpc>
                          <a:spcPct val="95000"/>
                        </a:lnSpc>
                        <a:spcBef>
                          <a:spcPct val="50000"/>
                        </a:spcBef>
                        <a:spcAft>
                          <a:spcPct val="0"/>
                        </a:spcAft>
                        <a:buClr>
                          <a:schemeClr val="tx2"/>
                        </a:buClr>
                        <a:buSzPct val="100000"/>
                        <a:buFontTx/>
                        <a:buNone/>
                        <a:tabLst/>
                      </a:pPr>
                      <a:r>
                        <a:rPr lang="en-US" sz="1200" b="1" smtClean="0">
                          <a:latin typeface="Huawei Sans" panose="020C0503030203020204" pitchFamily="34" charset="0"/>
                        </a:rPr>
                        <a:t>Data Backup Requirement</a:t>
                      </a:r>
                      <a:endParaRPr kumimoji="0" lang="en-US" altLang="zh-TW" sz="1200" b="1" i="0" u="none" strike="noStrike" cap="none" normalizeH="0" baseline="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9813">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Active-active</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Cluster + Load balancing</a:t>
                      </a:r>
                      <a:endParaRPr kumimoji="0" lang="en-US" altLang="en-US"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Automatic</a:t>
                      </a:r>
                      <a:endParaRPr kumimoji="0" lang="en-US" altLang="en-US"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Real-time synchronous replication (&lt; 100 km)</a:t>
                      </a:r>
                      <a:endParaRPr kumimoji="0" lang="en-US" altLang="en-US"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813">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Hot backup</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Cluster</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Automatic</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Real-time synchronous replication (&lt; 100 km)</a:t>
                      </a:r>
                      <a:endParaRPr kumimoji="0" lang="en-US" altLang="en-US"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813">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Warm backup</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Manual intervention</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Manual</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Asynchronous replication (&gt; 100 km)</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813">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Cold backup</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Strong manual intervention</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Manual</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814388" rtl="0" eaLnBrk="0" fontAlgn="ctr" latinLnBrk="0" hangingPunct="0">
                        <a:lnSpc>
                          <a:spcPct val="95000"/>
                        </a:lnSpc>
                        <a:spcBef>
                          <a:spcPct val="50000"/>
                        </a:spcBef>
                        <a:spcAft>
                          <a:spcPct val="0"/>
                        </a:spcAft>
                        <a:buClr>
                          <a:schemeClr val="tx2"/>
                        </a:buClr>
                        <a:buSzPct val="100000"/>
                        <a:buFont typeface="Wingdings" pitchFamily="2" charset="2"/>
                        <a:buNone/>
                        <a:tabLst/>
                      </a:pPr>
                      <a:r>
                        <a:rPr lang="en-US" sz="1200" smtClean="0">
                          <a:latin typeface="Huawei Sans" panose="020C0503030203020204" pitchFamily="34" charset="0"/>
                        </a:rPr>
                        <a:t>Same as above</a:t>
                      </a:r>
                      <a:endParaRPr kumimoji="0" lang="en-US" altLang="zh-TW" sz="12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00605" marR="100605" marT="52315" marB="523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pSp>
        <p:nvGrpSpPr>
          <p:cNvPr id="5" name="组合 4"/>
          <p:cNvGrpSpPr/>
          <p:nvPr/>
        </p:nvGrpSpPr>
        <p:grpSpPr>
          <a:xfrm>
            <a:off x="759602" y="1494410"/>
            <a:ext cx="10662336" cy="2455011"/>
            <a:chOff x="2164779" y="1778035"/>
            <a:chExt cx="7880690" cy="1778330"/>
          </a:xfrm>
        </p:grpSpPr>
        <p:grpSp>
          <p:nvGrpSpPr>
            <p:cNvPr id="2" name="组合 30"/>
            <p:cNvGrpSpPr>
              <a:grpSpLocks/>
            </p:cNvGrpSpPr>
            <p:nvPr/>
          </p:nvGrpSpPr>
          <p:grpSpPr bwMode="auto">
            <a:xfrm>
              <a:off x="2164779" y="1778035"/>
              <a:ext cx="2788894" cy="1660437"/>
              <a:chOff x="-510784" y="1150386"/>
              <a:chExt cx="9952004" cy="5291711"/>
            </a:xfrm>
          </p:grpSpPr>
          <p:cxnSp>
            <p:nvCxnSpPr>
              <p:cNvPr id="23" name="直接箭头连接符 22"/>
              <p:cNvCxnSpPr/>
              <p:nvPr/>
            </p:nvCxnSpPr>
            <p:spPr bwMode="auto">
              <a:xfrm>
                <a:off x="1151077" y="3464398"/>
                <a:ext cx="7092457" cy="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pic>
            <p:nvPicPr>
              <p:cNvPr id="105542" name="Picture 4" descr="trans_013"/>
              <p:cNvPicPr>
                <a:picLocks noChangeAspect="1" noChangeArrowheads="1"/>
              </p:cNvPicPr>
              <p:nvPr/>
            </p:nvPicPr>
            <p:blipFill>
              <a:blip r:embed="rId3" cstate="print"/>
              <a:srcRect/>
              <a:stretch>
                <a:fillRect/>
              </a:stretch>
            </p:blipFill>
            <p:spPr bwMode="auto">
              <a:xfrm>
                <a:off x="5867400" y="1301688"/>
                <a:ext cx="1937920" cy="1026059"/>
              </a:xfrm>
              <a:prstGeom prst="rect">
                <a:avLst/>
              </a:prstGeom>
              <a:noFill/>
              <a:ln w="9525">
                <a:noFill/>
                <a:miter lim="800000"/>
                <a:headEnd/>
                <a:tailEnd/>
              </a:ln>
            </p:spPr>
          </p:pic>
          <p:pic>
            <p:nvPicPr>
              <p:cNvPr id="105543" name="Picture 5" descr="trans_010"/>
              <p:cNvPicPr>
                <a:picLocks noChangeAspect="1" noChangeArrowheads="1"/>
              </p:cNvPicPr>
              <p:nvPr/>
            </p:nvPicPr>
            <p:blipFill>
              <a:blip r:embed="rId4" cstate="print"/>
              <a:srcRect/>
              <a:stretch>
                <a:fillRect/>
              </a:stretch>
            </p:blipFill>
            <p:spPr bwMode="auto">
              <a:xfrm>
                <a:off x="2743201" y="1682259"/>
                <a:ext cx="1937923" cy="1031250"/>
              </a:xfrm>
              <a:prstGeom prst="rect">
                <a:avLst/>
              </a:prstGeom>
              <a:noFill/>
              <a:ln w="9525">
                <a:noFill/>
                <a:miter lim="800000"/>
                <a:headEnd/>
                <a:tailEnd/>
              </a:ln>
            </p:spPr>
          </p:pic>
          <p:pic>
            <p:nvPicPr>
              <p:cNvPr id="105544" name="Picture 6" descr="trans_011"/>
              <p:cNvPicPr>
                <a:picLocks noChangeAspect="1" noChangeArrowheads="1"/>
              </p:cNvPicPr>
              <p:nvPr/>
            </p:nvPicPr>
            <p:blipFill>
              <a:blip r:embed="rId5" cstate="print"/>
              <a:srcRect/>
              <a:stretch>
                <a:fillRect/>
              </a:stretch>
            </p:blipFill>
            <p:spPr bwMode="auto">
              <a:xfrm>
                <a:off x="1979612" y="2756997"/>
                <a:ext cx="1937923" cy="1031250"/>
              </a:xfrm>
              <a:prstGeom prst="rect">
                <a:avLst/>
              </a:prstGeom>
              <a:noFill/>
              <a:ln w="9525">
                <a:noFill/>
                <a:miter lim="800000"/>
                <a:headEnd/>
                <a:tailEnd/>
              </a:ln>
            </p:spPr>
          </p:pic>
          <p:pic>
            <p:nvPicPr>
              <p:cNvPr id="105545" name="Picture 7" descr="trans_012"/>
              <p:cNvPicPr>
                <a:picLocks noChangeAspect="1" noChangeArrowheads="1"/>
              </p:cNvPicPr>
              <p:nvPr/>
            </p:nvPicPr>
            <p:blipFill>
              <a:blip r:embed="rId6" cstate="print"/>
              <a:srcRect/>
              <a:stretch>
                <a:fillRect/>
              </a:stretch>
            </p:blipFill>
            <p:spPr bwMode="auto">
              <a:xfrm>
                <a:off x="1584324" y="4179827"/>
                <a:ext cx="1937920" cy="1026059"/>
              </a:xfrm>
              <a:prstGeom prst="rect">
                <a:avLst/>
              </a:prstGeom>
              <a:noFill/>
              <a:ln w="9525">
                <a:noFill/>
                <a:miter lim="800000"/>
                <a:headEnd/>
                <a:tailEnd/>
              </a:ln>
            </p:spPr>
          </p:pic>
          <p:sp>
            <p:nvSpPr>
              <p:cNvPr id="105546" name="Rectangle 8"/>
              <p:cNvSpPr>
                <a:spLocks noChangeArrowheads="1"/>
              </p:cNvSpPr>
              <p:nvPr/>
            </p:nvSpPr>
            <p:spPr bwMode="auto">
              <a:xfrm>
                <a:off x="2703996" y="1623955"/>
                <a:ext cx="2095858" cy="617477"/>
              </a:xfrm>
              <a:prstGeom prst="rect">
                <a:avLst/>
              </a:prstGeom>
              <a:noFill/>
              <a:ln w="6350">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solidFill>
                      <a:schemeClr val="bg1"/>
                    </a:solidFill>
                    <a:latin typeface="Huawei Sans" panose="020C0503030203020204" pitchFamily="34" charset="0"/>
                  </a:rPr>
                  <a:t>Hot backup</a:t>
                </a:r>
                <a:endParaRPr lang="en-US"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47" name="Rectangle 9"/>
              <p:cNvSpPr>
                <a:spLocks noChangeArrowheads="1"/>
              </p:cNvSpPr>
              <p:nvPr/>
            </p:nvSpPr>
            <p:spPr bwMode="auto">
              <a:xfrm>
                <a:off x="1736671" y="2760090"/>
                <a:ext cx="2468497" cy="595405"/>
              </a:xfrm>
              <a:prstGeom prst="rect">
                <a:avLst/>
              </a:prstGeom>
              <a:noFill/>
              <a:ln w="6350">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solidFill>
                      <a:schemeClr val="bg1"/>
                    </a:solidFill>
                    <a:latin typeface="Huawei Sans" panose="020C0503030203020204" pitchFamily="34" charset="0"/>
                  </a:rPr>
                  <a:t>Warm backup</a:t>
                </a:r>
                <a:endParaRPr lang="en-US" sz="1200">
                  <a:solidFill>
                    <a:schemeClr val="bg1"/>
                  </a:solidFill>
                  <a:latin typeface="Huawei Sans" panose="020C0503030203020204" pitchFamily="34" charset="0"/>
                </a:endParaRPr>
              </a:p>
            </p:txBody>
          </p:sp>
          <p:sp>
            <p:nvSpPr>
              <p:cNvPr id="105548" name="Rectangle 10"/>
              <p:cNvSpPr>
                <a:spLocks noChangeArrowheads="1"/>
              </p:cNvSpPr>
              <p:nvPr/>
            </p:nvSpPr>
            <p:spPr bwMode="auto">
              <a:xfrm>
                <a:off x="1494020" y="4156952"/>
                <a:ext cx="2210869" cy="617477"/>
              </a:xfrm>
              <a:prstGeom prst="rect">
                <a:avLst/>
              </a:prstGeom>
              <a:noFill/>
              <a:ln w="6350">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solidFill>
                      <a:schemeClr val="bg1"/>
                    </a:solidFill>
                    <a:latin typeface="Huawei Sans" panose="020C0503030203020204" pitchFamily="34" charset="0"/>
                  </a:rPr>
                  <a:t>Cold backup</a:t>
                </a:r>
                <a:endParaRPr lang="en-US"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49" name="Rectangle 11"/>
              <p:cNvSpPr>
                <a:spLocks noChangeArrowheads="1"/>
              </p:cNvSpPr>
              <p:nvPr/>
            </p:nvSpPr>
            <p:spPr bwMode="auto">
              <a:xfrm>
                <a:off x="5713603" y="1317920"/>
                <a:ext cx="2266074" cy="617477"/>
              </a:xfrm>
              <a:prstGeom prst="rect">
                <a:avLst/>
              </a:prstGeom>
              <a:noFill/>
              <a:ln w="6350">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solidFill>
                      <a:schemeClr val="bg1"/>
                    </a:solidFill>
                    <a:latin typeface="Huawei Sans" panose="020C0503030203020204" pitchFamily="34" charset="0"/>
                  </a:rPr>
                  <a:t>Active-active</a:t>
                </a:r>
                <a:endParaRPr lang="en-US"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 Box 12"/>
              <p:cNvSpPr txBox="1">
                <a:spLocks noChangeArrowheads="1"/>
              </p:cNvSpPr>
              <p:nvPr/>
            </p:nvSpPr>
            <p:spPr bwMode="auto">
              <a:xfrm rot="16200000">
                <a:off x="-1351688" y="2772316"/>
                <a:ext cx="2793291" cy="1111483"/>
              </a:xfrm>
              <a:prstGeom prst="rect">
                <a:avLst/>
              </a:prstGeom>
              <a:noFill/>
              <a:ln w="9525">
                <a:noFill/>
                <a:miter lim="800000"/>
                <a:headEnd/>
                <a:tailEnd/>
              </a:ln>
            </p:spPr>
            <p:txBody>
              <a:bodyPr wrap="square" lIns="61577" tIns="30788" rIns="61577" bIns="30788">
                <a:noAutofit/>
              </a:bodyPr>
              <a:lstStyle/>
              <a:p>
                <a:pPr algn="ctr" defTabSz="610628" eaLnBrk="0" fontAlgn="ctr" hangingPunct="0">
                  <a:lnSpc>
                    <a:spcPct val="90000"/>
                  </a:lnSpc>
                  <a:defRPr/>
                </a:pPr>
                <a:r>
                  <a:rPr lang="en-US" sz="1200" smtClean="0">
                    <a:latin typeface="Huawei Sans" panose="020C0503030203020204" pitchFamily="34" charset="0"/>
                  </a:rPr>
                  <a:t>Availability</a:t>
                </a:r>
                <a:endParaRPr lang="en-US" sz="1200">
                  <a:latin typeface="Huawei Sans" panose="020C0503030203020204" pitchFamily="34" charset="0"/>
                </a:endParaRPr>
              </a:p>
            </p:txBody>
          </p:sp>
          <p:sp>
            <p:nvSpPr>
              <p:cNvPr id="35" name="Text Box 13"/>
              <p:cNvSpPr txBox="1">
                <a:spLocks noChangeArrowheads="1"/>
              </p:cNvSpPr>
              <p:nvPr/>
            </p:nvSpPr>
            <p:spPr bwMode="auto">
              <a:xfrm>
                <a:off x="2582640" y="5846691"/>
                <a:ext cx="4104703" cy="595406"/>
              </a:xfrm>
              <a:prstGeom prst="rect">
                <a:avLst/>
              </a:prstGeom>
              <a:noFill/>
              <a:ln w="9525">
                <a:noFill/>
                <a:miter lim="800000"/>
                <a:headEnd/>
                <a:tailEnd/>
              </a:ln>
            </p:spPr>
            <p:txBody>
              <a:bodyPr wrap="square" lIns="61577" tIns="30788" rIns="61577" bIns="30788">
                <a:noAutofit/>
              </a:bodyPr>
              <a:lstStyle/>
              <a:p>
                <a:pPr algn="ctr" defTabSz="610628" eaLnBrk="0" fontAlgn="ctr" hangingPunct="0">
                  <a:lnSpc>
                    <a:spcPct val="90000"/>
                  </a:lnSpc>
                  <a:defRPr/>
                </a:pPr>
                <a:r>
                  <a:rPr lang="en-US" sz="1200" dirty="0" smtClean="0">
                    <a:latin typeface="Huawei Sans" panose="020C0503030203020204" pitchFamily="34" charset="0"/>
                  </a:rPr>
                  <a:t>Resource utilization</a:t>
                </a:r>
                <a:endParaRPr lang="en-US" sz="1200" dirty="0">
                  <a:latin typeface="Huawei Sans" panose="020C0503030203020204" pitchFamily="34" charset="0"/>
                </a:endParaRPr>
              </a:p>
            </p:txBody>
          </p:sp>
          <p:sp>
            <p:nvSpPr>
              <p:cNvPr id="105552" name="Text Box 14"/>
              <p:cNvSpPr txBox="1">
                <a:spLocks noChangeArrowheads="1"/>
              </p:cNvSpPr>
              <p:nvPr/>
            </p:nvSpPr>
            <p:spPr bwMode="auto">
              <a:xfrm>
                <a:off x="3358610" y="1150386"/>
                <a:ext cx="1401661" cy="554272"/>
              </a:xfrm>
              <a:prstGeom prst="rect">
                <a:avLst/>
              </a:prstGeom>
              <a:noFill/>
              <a:ln w="9525">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latin typeface="Huawei Sans" panose="020C0503030203020204" pitchFamily="34" charset="0"/>
                  </a:rPr>
                  <a:t>High</a:t>
                </a:r>
                <a:endParaRPr lang="en-US" sz="1200">
                  <a:latin typeface="Huawei Sans" panose="020C0503030203020204" pitchFamily="34" charset="0"/>
                </a:endParaRPr>
              </a:p>
            </p:txBody>
          </p:sp>
          <p:sp>
            <p:nvSpPr>
              <p:cNvPr id="105553" name="Text Box 15"/>
              <p:cNvSpPr txBox="1">
                <a:spLocks noChangeArrowheads="1"/>
              </p:cNvSpPr>
              <p:nvPr/>
            </p:nvSpPr>
            <p:spPr bwMode="auto">
              <a:xfrm>
                <a:off x="3675908" y="5234675"/>
                <a:ext cx="1130190" cy="551266"/>
              </a:xfrm>
              <a:prstGeom prst="rect">
                <a:avLst/>
              </a:prstGeom>
              <a:noFill/>
              <a:ln w="9525">
                <a:noFill/>
                <a:miter lim="800000"/>
                <a:headEnd/>
                <a:tailEnd/>
              </a:ln>
            </p:spPr>
            <p:txBody>
              <a:bodyPr wrap="square" lIns="61577" tIns="30788" rIns="61577" bIns="30788">
                <a:noAutofit/>
              </a:bodyPr>
              <a:lstStyle/>
              <a:p>
                <a:pPr algn="ctr" defTabSz="610628" eaLnBrk="0" fontAlgn="ctr" hangingPunct="0">
                  <a:lnSpc>
                    <a:spcPct val="90000"/>
                  </a:lnSpc>
                </a:pPr>
                <a:r>
                  <a:rPr lang="en-US" sz="1200" dirty="0" smtClean="0">
                    <a:latin typeface="Huawei Sans" panose="020C0503030203020204" pitchFamily="34" charset="0"/>
                  </a:rPr>
                  <a:t>Low</a:t>
                </a:r>
                <a:endParaRPr lang="en-US" sz="1200" dirty="0">
                  <a:latin typeface="Huawei Sans" panose="020C0503030203020204" pitchFamily="34" charset="0"/>
                </a:endParaRPr>
              </a:p>
            </p:txBody>
          </p:sp>
          <p:sp>
            <p:nvSpPr>
              <p:cNvPr id="105554" name="Text Box 16"/>
              <p:cNvSpPr txBox="1">
                <a:spLocks noChangeArrowheads="1"/>
              </p:cNvSpPr>
              <p:nvPr/>
            </p:nvSpPr>
            <p:spPr bwMode="auto">
              <a:xfrm>
                <a:off x="8115347" y="3123702"/>
                <a:ext cx="1325873" cy="669813"/>
              </a:xfrm>
              <a:prstGeom prst="rect">
                <a:avLst/>
              </a:prstGeom>
              <a:noFill/>
              <a:ln w="9525">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latin typeface="Huawei Sans" panose="020C0503030203020204" pitchFamily="34" charset="0"/>
                  </a:rPr>
                  <a:t>High</a:t>
                </a:r>
                <a:endParaRPr lang="en-US" sz="1200">
                  <a:latin typeface="Huawei Sans" panose="020C0503030203020204" pitchFamily="34" charset="0"/>
                </a:endParaRPr>
              </a:p>
            </p:txBody>
          </p:sp>
          <p:sp>
            <p:nvSpPr>
              <p:cNvPr id="105555" name="Text Box 17"/>
              <p:cNvSpPr txBox="1">
                <a:spLocks noChangeArrowheads="1"/>
              </p:cNvSpPr>
              <p:nvPr/>
            </p:nvSpPr>
            <p:spPr bwMode="auto">
              <a:xfrm>
                <a:off x="50325" y="3184416"/>
                <a:ext cx="1130190" cy="551266"/>
              </a:xfrm>
              <a:prstGeom prst="rect">
                <a:avLst/>
              </a:prstGeom>
              <a:noFill/>
              <a:ln w="9525">
                <a:noFill/>
                <a:miter lim="800000"/>
                <a:headEnd/>
                <a:tailEnd/>
              </a:ln>
            </p:spPr>
            <p:txBody>
              <a:bodyPr wrap="square" lIns="61577" tIns="30788" rIns="61577" bIns="30788">
                <a:noAutofit/>
              </a:bodyPr>
              <a:lstStyle/>
              <a:p>
                <a:pPr algn="ctr" defTabSz="610628" eaLnBrk="0" fontAlgn="ctr" hangingPunct="0">
                  <a:lnSpc>
                    <a:spcPct val="90000"/>
                  </a:lnSpc>
                </a:pPr>
                <a:r>
                  <a:rPr lang="en-US" sz="1200" smtClean="0">
                    <a:latin typeface="Huawei Sans" panose="020C0503030203020204" pitchFamily="34" charset="0"/>
                  </a:rPr>
                  <a:t>Low</a:t>
                </a:r>
                <a:endParaRPr lang="en-US" sz="1200">
                  <a:latin typeface="Huawei Sans" panose="020C0503030203020204" pitchFamily="34" charset="0"/>
                </a:endParaRPr>
              </a:p>
            </p:txBody>
          </p:sp>
          <p:cxnSp>
            <p:nvCxnSpPr>
              <p:cNvPr id="40" name="直接箭头连接符 39"/>
              <p:cNvCxnSpPr/>
              <p:nvPr/>
            </p:nvCxnSpPr>
            <p:spPr bwMode="auto">
              <a:xfrm flipV="1">
                <a:off x="4793607" y="1150386"/>
                <a:ext cx="0" cy="4586294"/>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grpSp>
        <p:grpSp>
          <p:nvGrpSpPr>
            <p:cNvPr id="3" name="组合 40"/>
            <p:cNvGrpSpPr>
              <a:grpSpLocks/>
            </p:cNvGrpSpPr>
            <p:nvPr/>
          </p:nvGrpSpPr>
          <p:grpSpPr bwMode="auto">
            <a:xfrm>
              <a:off x="5194333" y="1805443"/>
              <a:ext cx="2994837" cy="1337589"/>
              <a:chOff x="1333500" y="1162016"/>
              <a:chExt cx="4068107" cy="2182784"/>
            </a:xfrm>
          </p:grpSpPr>
          <p:cxnSp>
            <p:nvCxnSpPr>
              <p:cNvPr id="105528" name="AutoShape 155"/>
              <p:cNvCxnSpPr>
                <a:cxnSpLocks noChangeShapeType="1"/>
              </p:cNvCxnSpPr>
              <p:nvPr/>
            </p:nvCxnSpPr>
            <p:spPr bwMode="auto">
              <a:xfrm flipV="1">
                <a:off x="1598613" y="2306638"/>
                <a:ext cx="642937" cy="260350"/>
              </a:xfrm>
              <a:prstGeom prst="straightConnector1">
                <a:avLst/>
              </a:prstGeom>
              <a:noFill/>
              <a:ln w="12700">
                <a:solidFill>
                  <a:srgbClr val="FF6600"/>
                </a:solidFill>
                <a:round/>
                <a:headEnd type="triangle" w="med" len="med"/>
                <a:tailEnd/>
              </a:ln>
            </p:spPr>
          </p:cxnSp>
          <p:pic>
            <p:nvPicPr>
              <p:cNvPr id="105529" name="Picture 247" descr="图片146"/>
              <p:cNvPicPr>
                <a:picLocks noChangeAspect="1" noChangeArrowheads="1"/>
              </p:cNvPicPr>
              <p:nvPr/>
            </p:nvPicPr>
            <p:blipFill>
              <a:blip r:embed="rId7" cstate="print"/>
              <a:srcRect/>
              <a:stretch>
                <a:fillRect/>
              </a:stretch>
            </p:blipFill>
            <p:spPr bwMode="auto">
              <a:xfrm>
                <a:off x="1333500" y="2289175"/>
                <a:ext cx="265113" cy="454025"/>
              </a:xfrm>
              <a:prstGeom prst="rect">
                <a:avLst/>
              </a:prstGeom>
              <a:noFill/>
              <a:ln w="9525">
                <a:noFill/>
                <a:miter lim="800000"/>
                <a:headEnd/>
                <a:tailEnd/>
              </a:ln>
            </p:spPr>
          </p:pic>
          <p:pic>
            <p:nvPicPr>
              <p:cNvPr id="105530" name="Picture 222" descr="图片15"/>
              <p:cNvPicPr>
                <a:picLocks noChangeAspect="1" noChangeArrowheads="1"/>
              </p:cNvPicPr>
              <p:nvPr/>
            </p:nvPicPr>
            <p:blipFill>
              <a:blip r:embed="rId8" cstate="print"/>
              <a:srcRect/>
              <a:stretch>
                <a:fillRect/>
              </a:stretch>
            </p:blipFill>
            <p:spPr bwMode="auto">
              <a:xfrm>
                <a:off x="2241551" y="1808164"/>
                <a:ext cx="469900" cy="896936"/>
              </a:xfrm>
              <a:prstGeom prst="rect">
                <a:avLst/>
              </a:prstGeom>
              <a:noFill/>
              <a:ln w="9525">
                <a:noFill/>
                <a:miter lim="800000"/>
                <a:headEnd/>
                <a:tailEnd/>
              </a:ln>
            </p:spPr>
          </p:pic>
          <p:pic>
            <p:nvPicPr>
              <p:cNvPr id="105531" name="Picture 222" descr="图片15"/>
              <p:cNvPicPr>
                <a:picLocks noChangeAspect="1" noChangeArrowheads="1"/>
              </p:cNvPicPr>
              <p:nvPr/>
            </p:nvPicPr>
            <p:blipFill>
              <a:blip r:embed="rId8" cstate="print"/>
              <a:srcRect/>
              <a:stretch>
                <a:fillRect/>
              </a:stretch>
            </p:blipFill>
            <p:spPr bwMode="auto">
              <a:xfrm>
                <a:off x="3486150" y="1808163"/>
                <a:ext cx="469900" cy="896937"/>
              </a:xfrm>
              <a:prstGeom prst="rect">
                <a:avLst/>
              </a:prstGeom>
              <a:noFill/>
              <a:ln w="9525">
                <a:noFill/>
                <a:miter lim="800000"/>
                <a:headEnd/>
                <a:tailEnd/>
              </a:ln>
            </p:spPr>
          </p:pic>
          <p:cxnSp>
            <p:nvCxnSpPr>
              <p:cNvPr id="105532" name="AutoShape 155"/>
              <p:cNvCxnSpPr>
                <a:cxnSpLocks noChangeShapeType="1"/>
              </p:cNvCxnSpPr>
              <p:nvPr/>
            </p:nvCxnSpPr>
            <p:spPr bwMode="auto">
              <a:xfrm>
                <a:off x="2711450" y="2116138"/>
                <a:ext cx="774700" cy="0"/>
              </a:xfrm>
              <a:prstGeom prst="straightConnector1">
                <a:avLst/>
              </a:prstGeom>
              <a:noFill/>
              <a:ln w="12700">
                <a:solidFill>
                  <a:srgbClr val="FF6600"/>
                </a:solidFill>
                <a:round/>
                <a:headEnd/>
                <a:tailEnd type="triangle" w="med" len="med"/>
              </a:ln>
            </p:spPr>
          </p:cxnSp>
          <p:cxnSp>
            <p:nvCxnSpPr>
              <p:cNvPr id="105533" name="AutoShape 155"/>
              <p:cNvCxnSpPr>
                <a:cxnSpLocks noChangeShapeType="1"/>
              </p:cNvCxnSpPr>
              <p:nvPr/>
            </p:nvCxnSpPr>
            <p:spPr bwMode="auto">
              <a:xfrm>
                <a:off x="2711450" y="2344738"/>
                <a:ext cx="774700" cy="0"/>
              </a:xfrm>
              <a:prstGeom prst="straightConnector1">
                <a:avLst/>
              </a:prstGeom>
              <a:noFill/>
              <a:ln w="12700">
                <a:solidFill>
                  <a:srgbClr val="FF6600"/>
                </a:solidFill>
                <a:round/>
                <a:headEnd type="triangle" w="med" len="med"/>
                <a:tailEnd/>
              </a:ln>
            </p:spPr>
          </p:cxnSp>
          <p:cxnSp>
            <p:nvCxnSpPr>
              <p:cNvPr id="105534" name="AutoShape 155"/>
              <p:cNvCxnSpPr>
                <a:cxnSpLocks noChangeShapeType="1"/>
              </p:cNvCxnSpPr>
              <p:nvPr/>
            </p:nvCxnSpPr>
            <p:spPr bwMode="auto">
              <a:xfrm flipV="1">
                <a:off x="1585913" y="2179638"/>
                <a:ext cx="642937" cy="260350"/>
              </a:xfrm>
              <a:prstGeom prst="straightConnector1">
                <a:avLst/>
              </a:prstGeom>
              <a:noFill/>
              <a:ln w="12700">
                <a:solidFill>
                  <a:srgbClr val="FF6600"/>
                </a:solidFill>
                <a:round/>
                <a:headEnd/>
                <a:tailEnd type="triangle" w="med" len="med"/>
              </a:ln>
            </p:spPr>
          </p:cxnSp>
          <p:sp>
            <p:nvSpPr>
              <p:cNvPr id="105535" name="TextBox 73"/>
              <p:cNvSpPr txBox="1">
                <a:spLocks noChangeArrowheads="1"/>
              </p:cNvSpPr>
              <p:nvPr/>
            </p:nvSpPr>
            <p:spPr bwMode="auto">
              <a:xfrm>
                <a:off x="1574801" y="2057401"/>
                <a:ext cx="419102" cy="376690"/>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1</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36" name="TextBox 74"/>
              <p:cNvSpPr txBox="1">
                <a:spLocks noChangeArrowheads="1"/>
              </p:cNvSpPr>
              <p:nvPr/>
            </p:nvSpPr>
            <p:spPr bwMode="auto">
              <a:xfrm>
                <a:off x="2908300" y="1803398"/>
                <a:ext cx="419102" cy="376690"/>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2</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37" name="TextBox 75"/>
              <p:cNvSpPr txBox="1">
                <a:spLocks noChangeArrowheads="1"/>
              </p:cNvSpPr>
              <p:nvPr/>
            </p:nvSpPr>
            <p:spPr bwMode="auto">
              <a:xfrm>
                <a:off x="1727201" y="2413002"/>
                <a:ext cx="419102" cy="376690"/>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4</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38" name="TextBox 76"/>
              <p:cNvSpPr txBox="1">
                <a:spLocks noChangeArrowheads="1"/>
              </p:cNvSpPr>
              <p:nvPr/>
            </p:nvSpPr>
            <p:spPr bwMode="auto">
              <a:xfrm>
                <a:off x="2921000" y="2298700"/>
                <a:ext cx="419102" cy="376690"/>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3</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39" name="TextBox 88"/>
              <p:cNvSpPr txBox="1">
                <a:spLocks noChangeArrowheads="1"/>
              </p:cNvSpPr>
              <p:nvPr/>
            </p:nvSpPr>
            <p:spPr bwMode="auto">
              <a:xfrm>
                <a:off x="1333500" y="1162016"/>
                <a:ext cx="2768805" cy="602705"/>
              </a:xfrm>
              <a:prstGeom prst="rect">
                <a:avLst/>
              </a:prstGeom>
              <a:noFill/>
              <a:ln w="9525">
                <a:noFill/>
                <a:miter lim="800000"/>
                <a:headEnd/>
                <a:tailEnd/>
              </a:ln>
            </p:spPr>
            <p:txBody>
              <a:bodyPr wrap="square">
                <a:noAutofit/>
              </a:bodyPr>
              <a:lstStyle/>
              <a:p>
                <a:pPr algn="ctr" fontAlgn="ctr"/>
                <a:r>
                  <a:rPr lang="en-US" sz="1200" smtClean="0">
                    <a:latin typeface="Huawei Sans" panose="020C0503030203020204" pitchFamily="34" charset="0"/>
                  </a:rPr>
                  <a:t>Synchronous disaster recovery: distance limit exists.</a:t>
                </a:r>
                <a:endParaRPr lang="en-US" sz="1200">
                  <a:latin typeface="Huawei Sans" panose="020C0503030203020204" pitchFamily="34" charset="0"/>
                </a:endParaRPr>
              </a:p>
            </p:txBody>
          </p:sp>
          <p:sp>
            <p:nvSpPr>
              <p:cNvPr id="105540" name="TextBox 93"/>
              <p:cNvSpPr txBox="1">
                <a:spLocks noChangeArrowheads="1"/>
              </p:cNvSpPr>
              <p:nvPr/>
            </p:nvSpPr>
            <p:spPr bwMode="auto">
              <a:xfrm>
                <a:off x="1333500" y="2968110"/>
                <a:ext cx="4068107" cy="376690"/>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RPO: 0s. The two images are the same.</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 name="组合 55"/>
            <p:cNvGrpSpPr>
              <a:grpSpLocks/>
            </p:cNvGrpSpPr>
            <p:nvPr/>
          </p:nvGrpSpPr>
          <p:grpSpPr bwMode="auto">
            <a:xfrm>
              <a:off x="7606280" y="1808881"/>
              <a:ext cx="2439189" cy="1382453"/>
              <a:chOff x="4686300" y="1233984"/>
              <a:chExt cx="3130732" cy="2221863"/>
            </a:xfrm>
          </p:grpSpPr>
          <p:cxnSp>
            <p:nvCxnSpPr>
              <p:cNvPr id="105515" name="AutoShape 155"/>
              <p:cNvCxnSpPr>
                <a:cxnSpLocks noChangeShapeType="1"/>
              </p:cNvCxnSpPr>
              <p:nvPr/>
            </p:nvCxnSpPr>
            <p:spPr bwMode="auto">
              <a:xfrm flipV="1">
                <a:off x="4951413" y="2319338"/>
                <a:ext cx="642937" cy="260350"/>
              </a:xfrm>
              <a:prstGeom prst="straightConnector1">
                <a:avLst/>
              </a:prstGeom>
              <a:noFill/>
              <a:ln w="12700">
                <a:solidFill>
                  <a:srgbClr val="FF6600"/>
                </a:solidFill>
                <a:round/>
                <a:headEnd type="triangle" w="med" len="med"/>
                <a:tailEnd/>
              </a:ln>
            </p:spPr>
          </p:cxnSp>
          <p:pic>
            <p:nvPicPr>
              <p:cNvPr id="105516" name="Picture 247" descr="图片146"/>
              <p:cNvPicPr>
                <a:picLocks noChangeAspect="1" noChangeArrowheads="1"/>
              </p:cNvPicPr>
              <p:nvPr/>
            </p:nvPicPr>
            <p:blipFill>
              <a:blip r:embed="rId9" cstate="print"/>
              <a:srcRect/>
              <a:stretch>
                <a:fillRect/>
              </a:stretch>
            </p:blipFill>
            <p:spPr bwMode="auto">
              <a:xfrm>
                <a:off x="4686300" y="2301875"/>
                <a:ext cx="265113" cy="454025"/>
              </a:xfrm>
              <a:prstGeom prst="rect">
                <a:avLst/>
              </a:prstGeom>
              <a:noFill/>
              <a:ln w="9525">
                <a:noFill/>
                <a:miter lim="800000"/>
                <a:headEnd/>
                <a:tailEnd/>
              </a:ln>
            </p:spPr>
          </p:pic>
          <p:pic>
            <p:nvPicPr>
              <p:cNvPr id="105517" name="Picture 222" descr="图片15"/>
              <p:cNvPicPr>
                <a:picLocks noChangeAspect="1" noChangeArrowheads="1"/>
              </p:cNvPicPr>
              <p:nvPr/>
            </p:nvPicPr>
            <p:blipFill>
              <a:blip r:embed="rId8" cstate="print"/>
              <a:srcRect/>
              <a:stretch>
                <a:fillRect/>
              </a:stretch>
            </p:blipFill>
            <p:spPr bwMode="auto">
              <a:xfrm>
                <a:off x="5594350" y="1820863"/>
                <a:ext cx="469900" cy="896937"/>
              </a:xfrm>
              <a:prstGeom prst="rect">
                <a:avLst/>
              </a:prstGeom>
              <a:noFill/>
              <a:ln w="9525">
                <a:noFill/>
                <a:miter lim="800000"/>
                <a:headEnd/>
                <a:tailEnd/>
              </a:ln>
            </p:spPr>
          </p:pic>
          <p:pic>
            <p:nvPicPr>
              <p:cNvPr id="105518" name="Picture 222" descr="图片15"/>
              <p:cNvPicPr>
                <a:picLocks noChangeAspect="1" noChangeArrowheads="1"/>
              </p:cNvPicPr>
              <p:nvPr/>
            </p:nvPicPr>
            <p:blipFill>
              <a:blip r:embed="rId8" cstate="print"/>
              <a:srcRect/>
              <a:stretch>
                <a:fillRect/>
              </a:stretch>
            </p:blipFill>
            <p:spPr bwMode="auto">
              <a:xfrm>
                <a:off x="6838950" y="1820863"/>
                <a:ext cx="469900" cy="896937"/>
              </a:xfrm>
              <a:prstGeom prst="rect">
                <a:avLst/>
              </a:prstGeom>
              <a:noFill/>
              <a:ln w="9525">
                <a:noFill/>
                <a:miter lim="800000"/>
                <a:headEnd/>
                <a:tailEnd/>
              </a:ln>
            </p:spPr>
          </p:pic>
          <p:cxnSp>
            <p:nvCxnSpPr>
              <p:cNvPr id="105519" name="AutoShape 155"/>
              <p:cNvCxnSpPr>
                <a:cxnSpLocks noChangeShapeType="1"/>
              </p:cNvCxnSpPr>
              <p:nvPr/>
            </p:nvCxnSpPr>
            <p:spPr bwMode="auto">
              <a:xfrm>
                <a:off x="6064250" y="2128838"/>
                <a:ext cx="774700" cy="0"/>
              </a:xfrm>
              <a:prstGeom prst="straightConnector1">
                <a:avLst/>
              </a:prstGeom>
              <a:noFill/>
              <a:ln w="12700">
                <a:solidFill>
                  <a:srgbClr val="FF6600"/>
                </a:solidFill>
                <a:round/>
                <a:headEnd/>
                <a:tailEnd type="triangle" w="med" len="med"/>
              </a:ln>
            </p:spPr>
          </p:cxnSp>
          <p:cxnSp>
            <p:nvCxnSpPr>
              <p:cNvPr id="105520" name="AutoShape 155"/>
              <p:cNvCxnSpPr>
                <a:cxnSpLocks noChangeShapeType="1"/>
              </p:cNvCxnSpPr>
              <p:nvPr/>
            </p:nvCxnSpPr>
            <p:spPr bwMode="auto">
              <a:xfrm>
                <a:off x="6064250" y="2357438"/>
                <a:ext cx="774700" cy="0"/>
              </a:xfrm>
              <a:prstGeom prst="straightConnector1">
                <a:avLst/>
              </a:prstGeom>
              <a:noFill/>
              <a:ln w="12700">
                <a:solidFill>
                  <a:srgbClr val="FF6600"/>
                </a:solidFill>
                <a:round/>
                <a:headEnd type="triangle" w="med" len="med"/>
                <a:tailEnd/>
              </a:ln>
            </p:spPr>
          </p:cxnSp>
          <p:cxnSp>
            <p:nvCxnSpPr>
              <p:cNvPr id="105521" name="AutoShape 155"/>
              <p:cNvCxnSpPr>
                <a:cxnSpLocks noChangeShapeType="1"/>
              </p:cNvCxnSpPr>
              <p:nvPr/>
            </p:nvCxnSpPr>
            <p:spPr bwMode="auto">
              <a:xfrm flipV="1">
                <a:off x="4938713" y="2192338"/>
                <a:ext cx="642937" cy="260350"/>
              </a:xfrm>
              <a:prstGeom prst="straightConnector1">
                <a:avLst/>
              </a:prstGeom>
              <a:noFill/>
              <a:ln w="12700">
                <a:solidFill>
                  <a:srgbClr val="FF6600"/>
                </a:solidFill>
                <a:round/>
                <a:headEnd/>
                <a:tailEnd type="triangle" w="med" len="med"/>
              </a:ln>
            </p:spPr>
          </p:cxnSp>
          <p:sp>
            <p:nvSpPr>
              <p:cNvPr id="105522" name="TextBox 84"/>
              <p:cNvSpPr txBox="1">
                <a:spLocks noChangeArrowheads="1"/>
              </p:cNvSpPr>
              <p:nvPr/>
            </p:nvSpPr>
            <p:spPr bwMode="auto">
              <a:xfrm>
                <a:off x="4927601" y="2070100"/>
                <a:ext cx="419101" cy="370991"/>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1</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23" name="TextBox 85"/>
              <p:cNvSpPr txBox="1">
                <a:spLocks noChangeArrowheads="1"/>
              </p:cNvSpPr>
              <p:nvPr/>
            </p:nvSpPr>
            <p:spPr bwMode="auto">
              <a:xfrm>
                <a:off x="6261099" y="1816100"/>
                <a:ext cx="419101" cy="370991"/>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3</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24" name="TextBox 86"/>
              <p:cNvSpPr txBox="1">
                <a:spLocks noChangeArrowheads="1"/>
              </p:cNvSpPr>
              <p:nvPr/>
            </p:nvSpPr>
            <p:spPr bwMode="auto">
              <a:xfrm>
                <a:off x="5080000" y="2425700"/>
                <a:ext cx="419101" cy="370991"/>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2</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25" name="TextBox 87"/>
              <p:cNvSpPr txBox="1">
                <a:spLocks noChangeArrowheads="1"/>
              </p:cNvSpPr>
              <p:nvPr/>
            </p:nvSpPr>
            <p:spPr bwMode="auto">
              <a:xfrm>
                <a:off x="6273800" y="2311400"/>
                <a:ext cx="419101" cy="370991"/>
              </a:xfrm>
              <a:prstGeom prst="rect">
                <a:avLst/>
              </a:prstGeom>
              <a:noFill/>
              <a:ln w="9525">
                <a:noFill/>
                <a:miter lim="800000"/>
                <a:headEnd/>
                <a:tailEnd/>
              </a:ln>
            </p:spPr>
            <p:txBody>
              <a:bodyPr wrap="square">
                <a:noAutofit/>
              </a:bodyPr>
              <a:lstStyle/>
              <a:p>
                <a:pPr fontAlgn="ctr"/>
                <a:r>
                  <a:rPr lang="en-US" sz="1200" smtClean="0">
                    <a:latin typeface="Huawei Sans" panose="020C0503030203020204" pitchFamily="34" charset="0"/>
                  </a:rPr>
                  <a:t>4</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526" name="TextBox 91"/>
              <p:cNvSpPr txBox="1">
                <a:spLocks noChangeArrowheads="1"/>
              </p:cNvSpPr>
              <p:nvPr/>
            </p:nvSpPr>
            <p:spPr bwMode="auto">
              <a:xfrm>
                <a:off x="5161570" y="1233984"/>
                <a:ext cx="2329831" cy="593586"/>
              </a:xfrm>
              <a:prstGeom prst="rect">
                <a:avLst/>
              </a:prstGeom>
              <a:noFill/>
              <a:ln w="9525">
                <a:noFill/>
                <a:miter lim="800000"/>
                <a:headEnd/>
                <a:tailEnd/>
              </a:ln>
            </p:spPr>
            <p:txBody>
              <a:bodyPr wrap="square">
                <a:noAutofit/>
              </a:bodyPr>
              <a:lstStyle/>
              <a:p>
                <a:pPr algn="ctr" fontAlgn="ctr"/>
                <a:r>
                  <a:rPr lang="en-US" sz="1200" smtClean="0">
                    <a:latin typeface="Huawei Sans" panose="020C0503030203020204" pitchFamily="34" charset="0"/>
                  </a:rPr>
                  <a:t>Asynchronous disaster recovery: no distance limit</a:t>
                </a:r>
                <a:endParaRPr lang="en-US" sz="1200">
                  <a:latin typeface="Huawei Sans" panose="020C0503030203020204" pitchFamily="34" charset="0"/>
                </a:endParaRPr>
              </a:p>
            </p:txBody>
          </p:sp>
          <p:sp>
            <p:nvSpPr>
              <p:cNvPr id="105527" name="TextBox 94"/>
              <p:cNvSpPr txBox="1">
                <a:spLocks noChangeArrowheads="1"/>
              </p:cNvSpPr>
              <p:nvPr/>
            </p:nvSpPr>
            <p:spPr bwMode="auto">
              <a:xfrm>
                <a:off x="4925670" y="2862261"/>
                <a:ext cx="2891362" cy="593586"/>
              </a:xfrm>
              <a:prstGeom prst="rect">
                <a:avLst/>
              </a:prstGeom>
              <a:noFill/>
              <a:ln w="9525">
                <a:noFill/>
                <a:miter lim="800000"/>
                <a:headEnd/>
                <a:tailEnd/>
              </a:ln>
            </p:spPr>
            <p:txBody>
              <a:bodyPr wrap="square">
                <a:noAutofit/>
              </a:bodyPr>
              <a:lstStyle/>
              <a:p>
                <a:pPr algn="ctr" fontAlgn="ctr"/>
                <a:r>
                  <a:rPr lang="en-US" sz="1200" smtClean="0">
                    <a:latin typeface="Huawei Sans" panose="020C0503030203020204" pitchFamily="34" charset="0"/>
                  </a:rPr>
                  <a:t>RPO: from 30 minutes to several hours, with data synchronized regularly</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72" name="直接连接符 71"/>
            <p:cNvCxnSpPr/>
            <p:nvPr/>
          </p:nvCxnSpPr>
          <p:spPr bwMode="auto">
            <a:xfrm>
              <a:off x="7392144" y="1793508"/>
              <a:ext cx="0" cy="1762857"/>
            </a:xfrm>
            <a:prstGeom prst="line">
              <a:avLst/>
            </a:prstGeom>
            <a:ln>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6" name="标题 5"/>
          <p:cNvSpPr>
            <a:spLocks noGrp="1"/>
          </p:cNvSpPr>
          <p:nvPr>
            <p:ph type="title"/>
          </p:nvPr>
        </p:nvSpPr>
        <p:spPr/>
        <p:txBody>
          <a:bodyPr wrap="square">
            <a:noAutofit/>
          </a:bodyPr>
          <a:lstStyle/>
          <a:p>
            <a:r>
              <a:rPr lang="en-US" smtClean="0">
                <a:latin typeface="Huawei Sans" panose="020C0503030203020204" pitchFamily="34" charset="0"/>
              </a:rPr>
              <a:t>DR Design Mode: Combination of Synchronous and Asynchronous Modes</a:t>
            </a:r>
            <a:endParaRPr lang="en-US" altLang="zh-CN">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404548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smtClean="0">
                <a:latin typeface="Huawei Sans" panose="020C0503030203020204" pitchFamily="34" charset="0"/>
              </a:rPr>
              <a:t>Active-Passive DR Solution</a:t>
            </a:r>
            <a:endParaRPr lang="en-US">
              <a:latin typeface="Huawei Sans" panose="020C0503030203020204" pitchFamily="34" charset="0"/>
              <a:sym typeface="Huawei Sans" panose="020C0503030203020204" pitchFamily="34" charset="0"/>
            </a:endParaRPr>
          </a:p>
        </p:txBody>
      </p:sp>
      <p:grpSp>
        <p:nvGrpSpPr>
          <p:cNvPr id="2" name="组合 1"/>
          <p:cNvGrpSpPr/>
          <p:nvPr/>
        </p:nvGrpSpPr>
        <p:grpSpPr>
          <a:xfrm>
            <a:off x="2401157" y="1072724"/>
            <a:ext cx="7285373" cy="5017141"/>
            <a:chOff x="2401157" y="1072724"/>
            <a:chExt cx="7285373" cy="5017141"/>
          </a:xfrm>
        </p:grpSpPr>
        <p:sp>
          <p:nvSpPr>
            <p:cNvPr id="20" name="圆角矩形 19"/>
            <p:cNvSpPr/>
            <p:nvPr/>
          </p:nvSpPr>
          <p:spPr bwMode="auto">
            <a:xfrm>
              <a:off x="2965639" y="3811301"/>
              <a:ext cx="6495663" cy="851787"/>
            </a:xfrm>
            <a:prstGeom prst="roundRect">
              <a:avLst/>
            </a:prstGeom>
            <a:noFill/>
            <a:ln w="25400">
              <a:solidFill>
                <a:schemeClr val="tx2">
                  <a:lumMod val="20000"/>
                  <a:lumOff val="80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2" name="直接连接符 161"/>
            <p:cNvCxnSpPr/>
            <p:nvPr/>
          </p:nvCxnSpPr>
          <p:spPr bwMode="auto">
            <a:xfrm>
              <a:off x="8834730" y="3980022"/>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接连接符 162"/>
            <p:cNvCxnSpPr/>
            <p:nvPr/>
          </p:nvCxnSpPr>
          <p:spPr bwMode="auto">
            <a:xfrm>
              <a:off x="8055090" y="3988833"/>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等腰三角形 104"/>
            <p:cNvSpPr/>
            <p:nvPr/>
          </p:nvSpPr>
          <p:spPr bwMode="auto">
            <a:xfrm rot="10800000">
              <a:off x="3957117" y="3070120"/>
              <a:ext cx="513701" cy="491348"/>
            </a:xfrm>
            <a:prstGeom prst="triangle">
              <a:avLst>
                <a:gd name="adj" fmla="val 66401"/>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8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等腰三角形 76"/>
            <p:cNvSpPr/>
            <p:nvPr/>
          </p:nvSpPr>
          <p:spPr bwMode="auto">
            <a:xfrm rot="10800000">
              <a:off x="7730574" y="3151464"/>
              <a:ext cx="603992" cy="502177"/>
            </a:xfrm>
            <a:prstGeom prst="triangle">
              <a:avLst>
                <a:gd name="adj" fmla="val 55552"/>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8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等腰三角形 60"/>
            <p:cNvSpPr/>
            <p:nvPr/>
          </p:nvSpPr>
          <p:spPr bwMode="auto">
            <a:xfrm rot="10800000">
              <a:off x="8475062" y="3158367"/>
              <a:ext cx="603992" cy="514530"/>
            </a:xfrm>
            <a:prstGeom prst="triangle">
              <a:avLst>
                <a:gd name="adj" fmla="val 54461"/>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8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连接符 6"/>
            <p:cNvCxnSpPr>
              <a:endCxn id="43" idx="42"/>
            </p:cNvCxnSpPr>
            <p:nvPr/>
          </p:nvCxnSpPr>
          <p:spPr bwMode="auto">
            <a:xfrm>
              <a:off x="3995401" y="5003761"/>
              <a:ext cx="4209488" cy="534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圆角矩形 7"/>
            <p:cNvSpPr/>
            <p:nvPr/>
          </p:nvSpPr>
          <p:spPr bwMode="auto">
            <a:xfrm>
              <a:off x="2401157" y="2184428"/>
              <a:ext cx="3001591" cy="3797503"/>
            </a:xfrm>
            <a:prstGeom prst="round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连接符 10"/>
            <p:cNvCxnSpPr/>
            <p:nvPr/>
          </p:nvCxnSpPr>
          <p:spPr bwMode="auto">
            <a:xfrm flipV="1">
              <a:off x="3444374" y="5106327"/>
              <a:ext cx="349310" cy="43141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组合 520"/>
            <p:cNvGrpSpPr/>
            <p:nvPr/>
          </p:nvGrpSpPr>
          <p:grpSpPr>
            <a:xfrm>
              <a:off x="2858207" y="2268973"/>
              <a:ext cx="1913700" cy="698558"/>
              <a:chOff x="3378720" y="-28638"/>
              <a:chExt cx="788127" cy="719105"/>
            </a:xfrm>
          </p:grpSpPr>
          <p:sp>
            <p:nvSpPr>
              <p:cNvPr id="139" name="圆角矩形 138"/>
              <p:cNvSpPr/>
              <p:nvPr/>
            </p:nvSpPr>
            <p:spPr bwMode="auto">
              <a:xfrm>
                <a:off x="3378720" y="7487"/>
                <a:ext cx="762978" cy="23336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algn="ctr" defTabSz="914400"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TextBox 541"/>
              <p:cNvSpPr txBox="1"/>
              <p:nvPr/>
            </p:nvSpPr>
            <p:spPr>
              <a:xfrm>
                <a:off x="3420366" y="-28638"/>
                <a:ext cx="746481" cy="719105"/>
              </a:xfrm>
              <a:prstGeom prst="rect">
                <a:avLst/>
              </a:prstGeom>
              <a:noFill/>
            </p:spPr>
            <p:txBody>
              <a:bodyPr wrap="square" rtlCol="0">
                <a:noAutofit/>
              </a:bodyPr>
              <a:lstStyle/>
              <a:p>
                <a:pPr algn="ctr" fontAlgn="ctr"/>
                <a:r>
                  <a:rPr lang="en-US" sz="1200" b="1" smtClean="0">
                    <a:latin typeface="Huawei Sans" panose="020C0503030203020204" pitchFamily="34" charset="0"/>
                  </a:rPr>
                  <a:t>Production center</a:t>
                </a:r>
                <a:endParaRPr lang="en-US" sz="1200" b="1">
                  <a:latin typeface="Huawei Sans" panose="020C0503030203020204" pitchFamily="34" charset="0"/>
                </a:endParaRPr>
              </a:p>
            </p:txBody>
          </p:sp>
        </p:grpSp>
        <p:sp>
          <p:nvSpPr>
            <p:cNvPr id="13" name="TextBox 542"/>
            <p:cNvSpPr txBox="1"/>
            <p:nvPr/>
          </p:nvSpPr>
          <p:spPr>
            <a:xfrm>
              <a:off x="5530025" y="5391307"/>
              <a:ext cx="1276919" cy="698558"/>
            </a:xfrm>
            <a:prstGeom prst="rect">
              <a:avLst/>
            </a:prstGeom>
            <a:noFill/>
          </p:spPr>
          <p:txBody>
            <a:bodyPr wrap="square" rtlCol="0">
              <a:noAutofit/>
            </a:bodyPr>
            <a:lstStyle/>
            <a:p>
              <a:pPr algn="ctr" fontAlgn="ctr"/>
              <a:r>
                <a:rPr lang="en-US" sz="1200" b="1" smtClean="0">
                  <a:latin typeface="Huawei Sans" panose="020C0503030203020204" pitchFamily="34" charset="0"/>
                </a:rPr>
                <a:t>Synchronous/Asynchronous replication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 name="直接连接符 15"/>
            <p:cNvCxnSpPr>
              <a:endCxn id="44" idx="0"/>
            </p:cNvCxnSpPr>
            <p:nvPr/>
          </p:nvCxnSpPr>
          <p:spPr bwMode="auto">
            <a:xfrm>
              <a:off x="8032568" y="4573786"/>
              <a:ext cx="475453" cy="33302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a:stCxn id="44" idx="0"/>
            </p:cNvCxnSpPr>
            <p:nvPr/>
          </p:nvCxnSpPr>
          <p:spPr bwMode="auto">
            <a:xfrm flipV="1">
              <a:off x="8508021" y="4588784"/>
              <a:ext cx="301996" cy="31803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a:endCxn id="44" idx="2"/>
            </p:cNvCxnSpPr>
            <p:nvPr/>
          </p:nvCxnSpPr>
          <p:spPr bwMode="auto">
            <a:xfrm flipV="1">
              <a:off x="8452346" y="5206194"/>
              <a:ext cx="55676" cy="26569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组合 521"/>
            <p:cNvGrpSpPr/>
            <p:nvPr/>
          </p:nvGrpSpPr>
          <p:grpSpPr>
            <a:xfrm>
              <a:off x="7888888" y="2266660"/>
              <a:ext cx="1051972" cy="498970"/>
              <a:chOff x="6174014" y="-16344"/>
              <a:chExt cx="833269" cy="513647"/>
            </a:xfrm>
          </p:grpSpPr>
          <p:sp>
            <p:nvSpPr>
              <p:cNvPr id="137" name="圆角矩形 136"/>
              <p:cNvSpPr/>
              <p:nvPr/>
            </p:nvSpPr>
            <p:spPr bwMode="auto">
              <a:xfrm>
                <a:off x="6174014" y="17349"/>
                <a:ext cx="762978" cy="23336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TextBox 550"/>
              <p:cNvSpPr txBox="1"/>
              <p:nvPr/>
            </p:nvSpPr>
            <p:spPr>
              <a:xfrm>
                <a:off x="6244306" y="-16344"/>
                <a:ext cx="762977" cy="513647"/>
              </a:xfrm>
              <a:prstGeom prst="rect">
                <a:avLst/>
              </a:prstGeom>
              <a:noFill/>
            </p:spPr>
            <p:txBody>
              <a:bodyPr wrap="square" rtlCol="0">
                <a:noAutofit/>
              </a:bodyPr>
              <a:lstStyle/>
              <a:p>
                <a:pPr fontAlgn="ctr"/>
                <a:r>
                  <a:rPr lang="en-US" sz="1200" b="1" smtClean="0">
                    <a:latin typeface="Huawei Sans" panose="020C0503030203020204" pitchFamily="34" charset="0"/>
                  </a:rPr>
                  <a:t>DR center</a:t>
                </a:r>
                <a:endParaRPr lang="en-US" sz="1200" b="1">
                  <a:latin typeface="Huawei Sans" panose="020C0503030203020204" pitchFamily="34" charset="0"/>
                </a:endParaRPr>
              </a:p>
            </p:txBody>
          </p:sp>
        </p:grpSp>
        <p:cxnSp>
          <p:nvCxnSpPr>
            <p:cNvPr id="21" name="直接连接符 20"/>
            <p:cNvCxnSpPr/>
            <p:nvPr/>
          </p:nvCxnSpPr>
          <p:spPr bwMode="auto">
            <a:xfrm flipH="1" flipV="1">
              <a:off x="3968331" y="5101300"/>
              <a:ext cx="374922" cy="29419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图片 21" descr="图片4.png"/>
            <p:cNvPicPr>
              <a:picLocks noChangeAspect="1"/>
            </p:cNvPicPr>
            <p:nvPr/>
          </p:nvPicPr>
          <p:blipFill>
            <a:blip r:embed="rId3" cstate="print">
              <a:duotone>
                <a:prstClr val="black"/>
                <a:srgbClr val="00B0F0">
                  <a:tint val="45000"/>
                  <a:satMod val="400000"/>
                </a:srgbClr>
              </a:duotone>
            </a:blip>
            <a:stretch>
              <a:fillRect/>
            </a:stretch>
          </p:blipFill>
          <p:spPr>
            <a:xfrm>
              <a:off x="4630592" y="5349778"/>
              <a:ext cx="3678223" cy="468979"/>
            </a:xfrm>
            <a:prstGeom prst="rect">
              <a:avLst/>
            </a:prstGeom>
          </p:spPr>
        </p:pic>
        <p:sp>
          <p:nvSpPr>
            <p:cNvPr id="23" name="Freeform 30"/>
            <p:cNvSpPr>
              <a:spLocks noEditPoints="1"/>
            </p:cNvSpPr>
            <p:nvPr/>
          </p:nvSpPr>
          <p:spPr bwMode="auto">
            <a:xfrm>
              <a:off x="4003594" y="5380933"/>
              <a:ext cx="627000" cy="517412"/>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458B"/>
            </a:solidFill>
            <a:ln w="9525">
              <a:noFill/>
              <a:round/>
              <a:headEnd/>
              <a:tailEnd/>
            </a:ln>
          </p:spPr>
          <p:txBody>
            <a:bodyPr vert="horz" wrap="square" lIns="91422" tIns="45711" rIns="91422" bIns="45711"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Freeform 30"/>
            <p:cNvSpPr>
              <a:spLocks noEditPoints="1"/>
            </p:cNvSpPr>
            <p:nvPr/>
          </p:nvSpPr>
          <p:spPr bwMode="auto">
            <a:xfrm>
              <a:off x="3159515" y="5395496"/>
              <a:ext cx="559561" cy="502850"/>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2">
                <a:lumMod val="90000"/>
              </a:schemeClr>
            </a:solidFill>
            <a:ln w="9525">
              <a:noFill/>
              <a:round/>
              <a:headEnd/>
              <a:tailEnd/>
            </a:ln>
          </p:spPr>
          <p:txBody>
            <a:bodyPr vert="horz" wrap="square" lIns="91422" tIns="45711" rIns="91422" bIns="45711"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30"/>
            <p:cNvSpPr>
              <a:spLocks noEditPoints="1"/>
            </p:cNvSpPr>
            <p:nvPr/>
          </p:nvSpPr>
          <p:spPr bwMode="auto">
            <a:xfrm>
              <a:off x="8226589" y="5384446"/>
              <a:ext cx="594153" cy="517412"/>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458B"/>
            </a:solidFill>
            <a:ln w="9525">
              <a:noFill/>
              <a:round/>
              <a:headEnd/>
              <a:tailEnd/>
            </a:ln>
          </p:spPr>
          <p:txBody>
            <a:bodyPr vert="horz" wrap="square" lIns="91422" tIns="45711" rIns="91422" bIns="45711"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等腰三角形 120"/>
            <p:cNvSpPr/>
            <p:nvPr/>
          </p:nvSpPr>
          <p:spPr bwMode="auto">
            <a:xfrm rot="10800000">
              <a:off x="3214678" y="3070120"/>
              <a:ext cx="513700" cy="491348"/>
            </a:xfrm>
            <a:prstGeom prst="triangle">
              <a:avLst>
                <a:gd name="adj" fmla="val 57423"/>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8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矩形 121"/>
            <p:cNvSpPr/>
            <p:nvPr/>
          </p:nvSpPr>
          <p:spPr>
            <a:xfrm>
              <a:off x="3038106" y="2826820"/>
              <a:ext cx="198644" cy="379864"/>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矩形 122"/>
            <p:cNvSpPr/>
            <p:nvPr/>
          </p:nvSpPr>
          <p:spPr>
            <a:xfrm>
              <a:off x="3284441" y="2829391"/>
              <a:ext cx="198644" cy="379864"/>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矩形 123"/>
            <p:cNvSpPr/>
            <p:nvPr/>
          </p:nvSpPr>
          <p:spPr>
            <a:xfrm>
              <a:off x="3529805" y="2826820"/>
              <a:ext cx="198644" cy="379864"/>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矩形 145"/>
            <p:cNvSpPr/>
            <p:nvPr/>
          </p:nvSpPr>
          <p:spPr>
            <a:xfrm>
              <a:off x="7683063" y="2826820"/>
              <a:ext cx="198644" cy="379864"/>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矩形 146"/>
            <p:cNvSpPr/>
            <p:nvPr/>
          </p:nvSpPr>
          <p:spPr>
            <a:xfrm>
              <a:off x="7929399" y="2829391"/>
              <a:ext cx="198644" cy="379864"/>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矩形 147"/>
            <p:cNvSpPr/>
            <p:nvPr/>
          </p:nvSpPr>
          <p:spPr>
            <a:xfrm>
              <a:off x="8174762" y="2826820"/>
              <a:ext cx="198644" cy="379864"/>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矩形 105"/>
            <p:cNvSpPr/>
            <p:nvPr/>
          </p:nvSpPr>
          <p:spPr>
            <a:xfrm>
              <a:off x="3845455" y="2826896"/>
              <a:ext cx="198644" cy="379864"/>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矩形 106"/>
            <p:cNvSpPr/>
            <p:nvPr/>
          </p:nvSpPr>
          <p:spPr>
            <a:xfrm>
              <a:off x="4078933" y="2826896"/>
              <a:ext cx="198644" cy="379864"/>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矩形 107"/>
            <p:cNvSpPr/>
            <p:nvPr/>
          </p:nvSpPr>
          <p:spPr>
            <a:xfrm>
              <a:off x="4330908" y="2826895"/>
              <a:ext cx="198644" cy="379864"/>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矩形 148"/>
            <p:cNvSpPr/>
            <p:nvPr/>
          </p:nvSpPr>
          <p:spPr>
            <a:xfrm>
              <a:off x="8411251" y="2826896"/>
              <a:ext cx="198644" cy="379864"/>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矩形 149"/>
            <p:cNvSpPr/>
            <p:nvPr/>
          </p:nvSpPr>
          <p:spPr>
            <a:xfrm>
              <a:off x="8676394" y="2826896"/>
              <a:ext cx="198644" cy="379864"/>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矩形 150"/>
            <p:cNvSpPr/>
            <p:nvPr/>
          </p:nvSpPr>
          <p:spPr>
            <a:xfrm>
              <a:off x="8928370" y="2826895"/>
              <a:ext cx="198644" cy="379864"/>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800" b="1" smtClean="0">
                  <a:solidFill>
                    <a:srgbClr val="3399FF"/>
                  </a:solidFill>
                  <a:latin typeface="Huawei Sans" panose="020C0503030203020204" pitchFamily="34" charset="0"/>
                </a:rPr>
                <a:t>VM</a:t>
              </a:r>
              <a:endParaRPr lang="en-US" altLang="zh-CN" sz="8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2" name="直接连接符 101"/>
            <p:cNvCxnSpPr/>
            <p:nvPr/>
          </p:nvCxnSpPr>
          <p:spPr bwMode="auto">
            <a:xfrm flipV="1">
              <a:off x="2965638" y="2583984"/>
              <a:ext cx="1664957" cy="1662"/>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p:nvPr/>
          </p:nvCxnSpPr>
          <p:spPr bwMode="auto">
            <a:xfrm>
              <a:off x="3380166" y="2583984"/>
              <a:ext cx="0" cy="222920"/>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圆角矩形 26"/>
            <p:cNvSpPr/>
            <p:nvPr/>
          </p:nvSpPr>
          <p:spPr bwMode="auto">
            <a:xfrm>
              <a:off x="6906968" y="2194486"/>
              <a:ext cx="2779562" cy="3768668"/>
            </a:xfrm>
            <a:prstGeom prst="round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9" name="组合 469"/>
            <p:cNvGrpSpPr/>
            <p:nvPr/>
          </p:nvGrpSpPr>
          <p:grpSpPr>
            <a:xfrm>
              <a:off x="7820171" y="4125656"/>
              <a:ext cx="1258882" cy="470177"/>
              <a:chOff x="754124" y="2699133"/>
              <a:chExt cx="810272" cy="453723"/>
            </a:xfrm>
          </p:grpSpPr>
          <p:grpSp>
            <p:nvGrpSpPr>
              <p:cNvPr id="81" name="组合 60"/>
              <p:cNvGrpSpPr/>
              <p:nvPr/>
            </p:nvGrpSpPr>
            <p:grpSpPr>
              <a:xfrm>
                <a:off x="754124" y="2699133"/>
                <a:ext cx="314513" cy="453723"/>
                <a:chOff x="-909638" y="971550"/>
                <a:chExt cx="909638" cy="2039938"/>
              </a:xfrm>
              <a:solidFill>
                <a:schemeClr val="tx1">
                  <a:lumMod val="50000"/>
                  <a:lumOff val="50000"/>
                </a:schemeClr>
              </a:solidFill>
            </p:grpSpPr>
            <p:sp>
              <p:nvSpPr>
                <p:cNvPr id="8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82" name="组合 60"/>
              <p:cNvGrpSpPr/>
              <p:nvPr/>
            </p:nvGrpSpPr>
            <p:grpSpPr>
              <a:xfrm>
                <a:off x="1249883" y="2699133"/>
                <a:ext cx="314513" cy="453723"/>
                <a:chOff x="-909638" y="971550"/>
                <a:chExt cx="909638" cy="2039938"/>
              </a:xfrm>
              <a:solidFill>
                <a:schemeClr val="tx1">
                  <a:lumMod val="50000"/>
                  <a:lumOff val="50000"/>
                </a:schemeClr>
              </a:solidFill>
            </p:grpSpPr>
            <p:sp>
              <p:nvSpPr>
                <p:cNvPr id="8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50" name="直接连接符 49"/>
            <p:cNvCxnSpPr/>
            <p:nvPr/>
          </p:nvCxnSpPr>
          <p:spPr bwMode="auto">
            <a:xfrm flipV="1">
              <a:off x="7390975" y="3988833"/>
              <a:ext cx="1957603" cy="1699"/>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8749596" y="3836226"/>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6" name="组合 476"/>
            <p:cNvGrpSpPr/>
            <p:nvPr/>
          </p:nvGrpSpPr>
          <p:grpSpPr>
            <a:xfrm>
              <a:off x="7743468" y="3383797"/>
              <a:ext cx="1258882" cy="470177"/>
              <a:chOff x="754124" y="2699133"/>
              <a:chExt cx="810272" cy="453723"/>
            </a:xfrm>
          </p:grpSpPr>
          <p:grpSp>
            <p:nvGrpSpPr>
              <p:cNvPr id="65" name="组合 60"/>
              <p:cNvGrpSpPr/>
              <p:nvPr/>
            </p:nvGrpSpPr>
            <p:grpSpPr>
              <a:xfrm>
                <a:off x="754124" y="2699133"/>
                <a:ext cx="314513" cy="453723"/>
                <a:chOff x="-909638" y="971550"/>
                <a:chExt cx="909638" cy="2039938"/>
              </a:xfrm>
              <a:solidFill>
                <a:schemeClr val="tx1">
                  <a:lumMod val="50000"/>
                  <a:lumOff val="50000"/>
                </a:schemeClr>
              </a:solidFill>
            </p:grpSpPr>
            <p:sp>
              <p:nvSpPr>
                <p:cNvPr id="72"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6" name="组合 60"/>
              <p:cNvGrpSpPr/>
              <p:nvPr/>
            </p:nvGrpSpPr>
            <p:grpSpPr>
              <a:xfrm>
                <a:off x="1249883" y="2699133"/>
                <a:ext cx="314513" cy="453723"/>
                <a:chOff x="-909638" y="971550"/>
                <a:chExt cx="909638" cy="2039938"/>
              </a:xfrm>
              <a:solidFill>
                <a:schemeClr val="tx1">
                  <a:lumMod val="50000"/>
                  <a:lumOff val="50000"/>
                </a:schemeClr>
              </a:solidFill>
            </p:grpSpPr>
            <p:sp>
              <p:nvSpPr>
                <p:cNvPr id="67"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58" name="直接连接符 57"/>
            <p:cNvCxnSpPr/>
            <p:nvPr/>
          </p:nvCxnSpPr>
          <p:spPr bwMode="auto">
            <a:xfrm flipV="1">
              <a:off x="7365297" y="2580970"/>
              <a:ext cx="1957603" cy="1699"/>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648"/>
            <p:cNvSpPr txBox="1"/>
            <p:nvPr/>
          </p:nvSpPr>
          <p:spPr>
            <a:xfrm>
              <a:off x="5484556" y="4030400"/>
              <a:ext cx="1322388" cy="299382"/>
            </a:xfrm>
            <a:prstGeom prst="rect">
              <a:avLst/>
            </a:prstGeom>
            <a:noFill/>
          </p:spPr>
          <p:txBody>
            <a:bodyPr wrap="square" rtlCol="0">
              <a:noAutofit/>
            </a:bodyPr>
            <a:lstStyle/>
            <a:p>
              <a:pPr algn="ctr" fontAlgn="ctr"/>
              <a:r>
                <a:rPr lang="en-US" sz="1200" b="1" smtClean="0">
                  <a:latin typeface="Huawei Sans" panose="020C0503030203020204" pitchFamily="34" charset="0"/>
                </a:rPr>
                <a:t>Database</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TextBox 649"/>
            <p:cNvSpPr txBox="1"/>
            <p:nvPr/>
          </p:nvSpPr>
          <p:spPr>
            <a:xfrm>
              <a:off x="5484556" y="3158286"/>
              <a:ext cx="1322388" cy="698558"/>
            </a:xfrm>
            <a:prstGeom prst="rect">
              <a:avLst/>
            </a:prstGeom>
            <a:noFill/>
          </p:spPr>
          <p:txBody>
            <a:bodyPr wrap="square" rtlCol="0">
              <a:noAutofit/>
            </a:bodyPr>
            <a:lstStyle/>
            <a:p>
              <a:pPr algn="ctr" fontAlgn="ctr"/>
              <a:r>
                <a:rPr lang="en-US" sz="1200" b="1" smtClean="0">
                  <a:latin typeface="Huawei Sans" panose="020C0503030203020204" pitchFamily="34" charset="0"/>
                </a:rPr>
                <a:t>Virtualization/Middleware/</a:t>
              </a:r>
            </a:p>
            <a:p>
              <a:pPr algn="ctr" fontAlgn="ctr"/>
              <a:r>
                <a:rPr lang="en-US" sz="1200" b="1" smtClean="0">
                  <a:latin typeface="Huawei Sans" panose="020C0503030203020204" pitchFamily="34" charset="0"/>
                </a:rPr>
                <a:t>Applications</a:t>
              </a:r>
              <a:endParaRPr lang="en-US" sz="1200" b="1">
                <a:latin typeface="Huawei Sans" panose="020C0503030203020204" pitchFamily="34" charset="0"/>
              </a:endParaRPr>
            </a:p>
          </p:txBody>
        </p:sp>
        <p:cxnSp>
          <p:nvCxnSpPr>
            <p:cNvPr id="32" name="直接连接符 31"/>
            <p:cNvCxnSpPr/>
            <p:nvPr/>
          </p:nvCxnSpPr>
          <p:spPr bwMode="auto">
            <a:xfrm flipH="1">
              <a:off x="4701081" y="1701478"/>
              <a:ext cx="953124" cy="472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接连接符 32"/>
            <p:cNvCxnSpPr>
              <a:stCxn id="45" idx="52"/>
            </p:cNvCxnSpPr>
            <p:nvPr/>
          </p:nvCxnSpPr>
          <p:spPr bwMode="auto">
            <a:xfrm>
              <a:off x="6307460" y="1796510"/>
              <a:ext cx="862653" cy="5343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4" name="组合 33"/>
            <p:cNvGrpSpPr/>
            <p:nvPr/>
          </p:nvGrpSpPr>
          <p:grpSpPr>
            <a:xfrm>
              <a:off x="7730572" y="4877804"/>
              <a:ext cx="1554899" cy="328391"/>
              <a:chOff x="3643120" y="3460239"/>
              <a:chExt cx="590400" cy="269633"/>
            </a:xfrm>
          </p:grpSpPr>
          <p:sp>
            <p:nvSpPr>
              <p:cNvPr id="43" name="Freeform 8"/>
              <p:cNvSpPr>
                <a:spLocks/>
              </p:cNvSpPr>
              <p:nvPr/>
            </p:nvSpPr>
            <p:spPr bwMode="auto">
              <a:xfrm>
                <a:off x="3767172" y="3460239"/>
                <a:ext cx="342410" cy="26377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659"/>
              <p:cNvSpPr txBox="1"/>
              <p:nvPr/>
            </p:nvSpPr>
            <p:spPr>
              <a:xfrm>
                <a:off x="3643120" y="3484058"/>
                <a:ext cx="590400" cy="245814"/>
              </a:xfrm>
              <a:prstGeom prst="rect">
                <a:avLst/>
              </a:prstGeom>
              <a:noFill/>
            </p:spPr>
            <p:txBody>
              <a:bodyPr wrap="square" rtlCol="0">
                <a:noAutofit/>
              </a:bodyPr>
              <a:lstStyle/>
              <a:p>
                <a:pPr algn="ctr" fontAlgn="ctr"/>
                <a:r>
                  <a:rPr lang="en-US" sz="1200" b="1" smtClean="0">
                    <a:latin typeface="Huawei Sans" panose="020C0503030203020204" pitchFamily="34" charset="0"/>
                  </a:rPr>
                  <a:t>  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 name="组合 34"/>
            <p:cNvGrpSpPr/>
            <p:nvPr/>
          </p:nvGrpSpPr>
          <p:grpSpPr>
            <a:xfrm>
              <a:off x="5530025" y="1985776"/>
              <a:ext cx="1177286" cy="1193785"/>
              <a:chOff x="2486182" y="2109633"/>
              <a:chExt cx="906379" cy="1356285"/>
            </a:xfrm>
          </p:grpSpPr>
          <p:grpSp>
            <p:nvGrpSpPr>
              <p:cNvPr id="36" name="组合 794"/>
              <p:cNvGrpSpPr/>
              <p:nvPr/>
            </p:nvGrpSpPr>
            <p:grpSpPr>
              <a:xfrm>
                <a:off x="2528272" y="2109633"/>
                <a:ext cx="823912" cy="533400"/>
                <a:chOff x="15665301" y="-815975"/>
                <a:chExt cx="823912" cy="533400"/>
              </a:xfrm>
            </p:grpSpPr>
            <p:sp>
              <p:nvSpPr>
                <p:cNvPr id="38" name="Freeform 521"/>
                <p:cNvSpPr>
                  <a:spLocks/>
                </p:cNvSpPr>
                <p:nvPr/>
              </p:nvSpPr>
              <p:spPr bwMode="auto">
                <a:xfrm>
                  <a:off x="16122501" y="-690562"/>
                  <a:ext cx="276225" cy="149225"/>
                </a:xfrm>
                <a:custGeom>
                  <a:avLst/>
                  <a:gdLst>
                    <a:gd name="T0" fmla="*/ 173 w 174"/>
                    <a:gd name="T1" fmla="*/ 17 h 94"/>
                    <a:gd name="T2" fmla="*/ 170 w 174"/>
                    <a:gd name="T3" fmla="*/ 23 h 94"/>
                    <a:gd name="T4" fmla="*/ 160 w 174"/>
                    <a:gd name="T5" fmla="*/ 42 h 94"/>
                    <a:gd name="T6" fmla="*/ 157 w 174"/>
                    <a:gd name="T7" fmla="*/ 41 h 94"/>
                    <a:gd name="T8" fmla="*/ 153 w 174"/>
                    <a:gd name="T9" fmla="*/ 27 h 94"/>
                    <a:gd name="T10" fmla="*/ 151 w 174"/>
                    <a:gd name="T11" fmla="*/ 28 h 94"/>
                    <a:gd name="T12" fmla="*/ 144 w 174"/>
                    <a:gd name="T13" fmla="*/ 16 h 94"/>
                    <a:gd name="T14" fmla="*/ 141 w 174"/>
                    <a:gd name="T15" fmla="*/ 17 h 94"/>
                    <a:gd name="T16" fmla="*/ 136 w 174"/>
                    <a:gd name="T17" fmla="*/ 23 h 94"/>
                    <a:gd name="T18" fmla="*/ 126 w 174"/>
                    <a:gd name="T19" fmla="*/ 41 h 94"/>
                    <a:gd name="T20" fmla="*/ 121 w 174"/>
                    <a:gd name="T21" fmla="*/ 44 h 94"/>
                    <a:gd name="T22" fmla="*/ 118 w 174"/>
                    <a:gd name="T23" fmla="*/ 43 h 94"/>
                    <a:gd name="T24" fmla="*/ 112 w 174"/>
                    <a:gd name="T25" fmla="*/ 50 h 94"/>
                    <a:gd name="T26" fmla="*/ 107 w 174"/>
                    <a:gd name="T27" fmla="*/ 52 h 94"/>
                    <a:gd name="T28" fmla="*/ 102 w 174"/>
                    <a:gd name="T29" fmla="*/ 18 h 94"/>
                    <a:gd name="T30" fmla="*/ 97 w 174"/>
                    <a:gd name="T31" fmla="*/ 34 h 94"/>
                    <a:gd name="T32" fmla="*/ 93 w 174"/>
                    <a:gd name="T33" fmla="*/ 10 h 94"/>
                    <a:gd name="T34" fmla="*/ 89 w 174"/>
                    <a:gd name="T35" fmla="*/ 17 h 94"/>
                    <a:gd name="T36" fmla="*/ 82 w 174"/>
                    <a:gd name="T37" fmla="*/ 11 h 94"/>
                    <a:gd name="T38" fmla="*/ 74 w 174"/>
                    <a:gd name="T39" fmla="*/ 28 h 94"/>
                    <a:gd name="T40" fmla="*/ 60 w 174"/>
                    <a:gd name="T41" fmla="*/ 57 h 94"/>
                    <a:gd name="T42" fmla="*/ 54 w 174"/>
                    <a:gd name="T43" fmla="*/ 63 h 94"/>
                    <a:gd name="T44" fmla="*/ 49 w 174"/>
                    <a:gd name="T45" fmla="*/ 37 h 94"/>
                    <a:gd name="T46" fmla="*/ 45 w 174"/>
                    <a:gd name="T47" fmla="*/ 51 h 94"/>
                    <a:gd name="T48" fmla="*/ 39 w 174"/>
                    <a:gd name="T49" fmla="*/ 60 h 94"/>
                    <a:gd name="T50" fmla="*/ 37 w 174"/>
                    <a:gd name="T51" fmla="*/ 61 h 94"/>
                    <a:gd name="T52" fmla="*/ 31 w 174"/>
                    <a:gd name="T53" fmla="*/ 58 h 94"/>
                    <a:gd name="T54" fmla="*/ 25 w 174"/>
                    <a:gd name="T55" fmla="*/ 71 h 94"/>
                    <a:gd name="T56" fmla="*/ 17 w 174"/>
                    <a:gd name="T57" fmla="*/ 76 h 94"/>
                    <a:gd name="T58" fmla="*/ 12 w 174"/>
                    <a:gd name="T59" fmla="*/ 78 h 94"/>
                    <a:gd name="T60" fmla="*/ 7 w 174"/>
                    <a:gd name="T61" fmla="*/ 93 h 94"/>
                    <a:gd name="T62" fmla="*/ 0 w 174"/>
                    <a:gd name="T63" fmla="*/ 93 h 94"/>
                    <a:gd name="T64" fmla="*/ 5 w 174"/>
                    <a:gd name="T65" fmla="*/ 91 h 94"/>
                    <a:gd name="T66" fmla="*/ 14 w 174"/>
                    <a:gd name="T67" fmla="*/ 75 h 94"/>
                    <a:gd name="T68" fmla="*/ 18 w 174"/>
                    <a:gd name="T69" fmla="*/ 71 h 94"/>
                    <a:gd name="T70" fmla="*/ 26 w 174"/>
                    <a:gd name="T71" fmla="*/ 50 h 94"/>
                    <a:gd name="T72" fmla="*/ 28 w 174"/>
                    <a:gd name="T73" fmla="*/ 49 h 94"/>
                    <a:gd name="T74" fmla="*/ 40 w 174"/>
                    <a:gd name="T75" fmla="*/ 42 h 94"/>
                    <a:gd name="T76" fmla="*/ 41 w 174"/>
                    <a:gd name="T77" fmla="*/ 41 h 94"/>
                    <a:gd name="T78" fmla="*/ 48 w 174"/>
                    <a:gd name="T79" fmla="*/ 25 h 94"/>
                    <a:gd name="T80" fmla="*/ 50 w 174"/>
                    <a:gd name="T81" fmla="*/ 22 h 94"/>
                    <a:gd name="T82" fmla="*/ 56 w 174"/>
                    <a:gd name="T83" fmla="*/ 57 h 94"/>
                    <a:gd name="T84" fmla="*/ 61 w 174"/>
                    <a:gd name="T85" fmla="*/ 38 h 94"/>
                    <a:gd name="T86" fmla="*/ 72 w 174"/>
                    <a:gd name="T87" fmla="*/ 26 h 94"/>
                    <a:gd name="T88" fmla="*/ 79 w 174"/>
                    <a:gd name="T89" fmla="*/ 10 h 94"/>
                    <a:gd name="T90" fmla="*/ 84 w 174"/>
                    <a:gd name="T91" fmla="*/ 5 h 94"/>
                    <a:gd name="T92" fmla="*/ 89 w 174"/>
                    <a:gd name="T93" fmla="*/ 11 h 94"/>
                    <a:gd name="T94" fmla="*/ 93 w 174"/>
                    <a:gd name="T95" fmla="*/ 0 h 94"/>
                    <a:gd name="T96" fmla="*/ 98 w 174"/>
                    <a:gd name="T97" fmla="*/ 20 h 94"/>
                    <a:gd name="T98" fmla="*/ 103 w 174"/>
                    <a:gd name="T99" fmla="*/ 1 h 94"/>
                    <a:gd name="T100" fmla="*/ 109 w 174"/>
                    <a:gd name="T101" fmla="*/ 49 h 94"/>
                    <a:gd name="T102" fmla="*/ 115 w 174"/>
                    <a:gd name="T103" fmla="*/ 33 h 94"/>
                    <a:gd name="T104" fmla="*/ 121 w 174"/>
                    <a:gd name="T105" fmla="*/ 41 h 94"/>
                    <a:gd name="T106" fmla="*/ 136 w 174"/>
                    <a:gd name="T107" fmla="*/ 6 h 94"/>
                    <a:gd name="T108" fmla="*/ 140 w 174"/>
                    <a:gd name="T109" fmla="*/ 6 h 94"/>
                    <a:gd name="T110" fmla="*/ 146 w 174"/>
                    <a:gd name="T111" fmla="*/ 4 h 94"/>
                    <a:gd name="T112" fmla="*/ 151 w 174"/>
                    <a:gd name="T113" fmla="*/ 17 h 94"/>
                    <a:gd name="T114" fmla="*/ 154 w 174"/>
                    <a:gd name="T115" fmla="*/ 5 h 94"/>
                    <a:gd name="T116" fmla="*/ 157 w 174"/>
                    <a:gd name="T117" fmla="*/ 6 h 94"/>
                    <a:gd name="T118" fmla="*/ 167 w 174"/>
                    <a:gd name="T119"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94">
                      <a:moveTo>
                        <a:pt x="171" y="18"/>
                      </a:moveTo>
                      <a:lnTo>
                        <a:pt x="171" y="18"/>
                      </a:lnTo>
                      <a:lnTo>
                        <a:pt x="172" y="17"/>
                      </a:lnTo>
                      <a:lnTo>
                        <a:pt x="173" y="17"/>
                      </a:lnTo>
                      <a:lnTo>
                        <a:pt x="173" y="17"/>
                      </a:lnTo>
                      <a:lnTo>
                        <a:pt x="174" y="18"/>
                      </a:lnTo>
                      <a:lnTo>
                        <a:pt x="174" y="19"/>
                      </a:lnTo>
                      <a:lnTo>
                        <a:pt x="170" y="23"/>
                      </a:lnTo>
                      <a:lnTo>
                        <a:pt x="166" y="39"/>
                      </a:lnTo>
                      <a:lnTo>
                        <a:pt x="166" y="39"/>
                      </a:lnTo>
                      <a:lnTo>
                        <a:pt x="164" y="41"/>
                      </a:lnTo>
                      <a:lnTo>
                        <a:pt x="160" y="42"/>
                      </a:lnTo>
                      <a:lnTo>
                        <a:pt x="160" y="42"/>
                      </a:lnTo>
                      <a:lnTo>
                        <a:pt x="158" y="42"/>
                      </a:lnTo>
                      <a:lnTo>
                        <a:pt x="157" y="41"/>
                      </a:lnTo>
                      <a:lnTo>
                        <a:pt x="157" y="41"/>
                      </a:lnTo>
                      <a:lnTo>
                        <a:pt x="157" y="41"/>
                      </a:lnTo>
                      <a:lnTo>
                        <a:pt x="157" y="41"/>
                      </a:lnTo>
                      <a:lnTo>
                        <a:pt x="155" y="17"/>
                      </a:lnTo>
                      <a:lnTo>
                        <a:pt x="153" y="27"/>
                      </a:lnTo>
                      <a:lnTo>
                        <a:pt x="153" y="27"/>
                      </a:lnTo>
                      <a:lnTo>
                        <a:pt x="152" y="28"/>
                      </a:lnTo>
                      <a:lnTo>
                        <a:pt x="151" y="28"/>
                      </a:lnTo>
                      <a:lnTo>
                        <a:pt x="151" y="28"/>
                      </a:lnTo>
                      <a:lnTo>
                        <a:pt x="148" y="27"/>
                      </a:lnTo>
                      <a:lnTo>
                        <a:pt x="148" y="27"/>
                      </a:lnTo>
                      <a:lnTo>
                        <a:pt x="145" y="12"/>
                      </a:lnTo>
                      <a:lnTo>
                        <a:pt x="144" y="16"/>
                      </a:lnTo>
                      <a:lnTo>
                        <a:pt x="144" y="16"/>
                      </a:lnTo>
                      <a:lnTo>
                        <a:pt x="143" y="17"/>
                      </a:lnTo>
                      <a:lnTo>
                        <a:pt x="141" y="17"/>
                      </a:lnTo>
                      <a:lnTo>
                        <a:pt x="141" y="17"/>
                      </a:lnTo>
                      <a:lnTo>
                        <a:pt x="140" y="17"/>
                      </a:lnTo>
                      <a:lnTo>
                        <a:pt x="140" y="17"/>
                      </a:lnTo>
                      <a:lnTo>
                        <a:pt x="138" y="12"/>
                      </a:lnTo>
                      <a:lnTo>
                        <a:pt x="136" y="23"/>
                      </a:lnTo>
                      <a:lnTo>
                        <a:pt x="136" y="23"/>
                      </a:lnTo>
                      <a:lnTo>
                        <a:pt x="135" y="23"/>
                      </a:lnTo>
                      <a:lnTo>
                        <a:pt x="126" y="41"/>
                      </a:lnTo>
                      <a:lnTo>
                        <a:pt x="126" y="41"/>
                      </a:lnTo>
                      <a:lnTo>
                        <a:pt x="126" y="41"/>
                      </a:lnTo>
                      <a:lnTo>
                        <a:pt x="126" y="41"/>
                      </a:lnTo>
                      <a:lnTo>
                        <a:pt x="121" y="44"/>
                      </a:lnTo>
                      <a:lnTo>
                        <a:pt x="121" y="44"/>
                      </a:lnTo>
                      <a:lnTo>
                        <a:pt x="120" y="44"/>
                      </a:lnTo>
                      <a:lnTo>
                        <a:pt x="119" y="43"/>
                      </a:lnTo>
                      <a:lnTo>
                        <a:pt x="119" y="43"/>
                      </a:lnTo>
                      <a:lnTo>
                        <a:pt x="118" y="43"/>
                      </a:lnTo>
                      <a:lnTo>
                        <a:pt x="116" y="39"/>
                      </a:lnTo>
                      <a:lnTo>
                        <a:pt x="113" y="49"/>
                      </a:lnTo>
                      <a:lnTo>
                        <a:pt x="113" y="49"/>
                      </a:lnTo>
                      <a:lnTo>
                        <a:pt x="112" y="50"/>
                      </a:lnTo>
                      <a:lnTo>
                        <a:pt x="112" y="50"/>
                      </a:lnTo>
                      <a:lnTo>
                        <a:pt x="108" y="52"/>
                      </a:lnTo>
                      <a:lnTo>
                        <a:pt x="108" y="52"/>
                      </a:lnTo>
                      <a:lnTo>
                        <a:pt x="107" y="52"/>
                      </a:lnTo>
                      <a:lnTo>
                        <a:pt x="106" y="52"/>
                      </a:lnTo>
                      <a:lnTo>
                        <a:pt x="106" y="52"/>
                      </a:lnTo>
                      <a:lnTo>
                        <a:pt x="105" y="51"/>
                      </a:lnTo>
                      <a:lnTo>
                        <a:pt x="102" y="18"/>
                      </a:lnTo>
                      <a:lnTo>
                        <a:pt x="99" y="33"/>
                      </a:lnTo>
                      <a:lnTo>
                        <a:pt x="99" y="33"/>
                      </a:lnTo>
                      <a:lnTo>
                        <a:pt x="99" y="34"/>
                      </a:lnTo>
                      <a:lnTo>
                        <a:pt x="97" y="34"/>
                      </a:lnTo>
                      <a:lnTo>
                        <a:pt x="97" y="34"/>
                      </a:lnTo>
                      <a:lnTo>
                        <a:pt x="96" y="34"/>
                      </a:lnTo>
                      <a:lnTo>
                        <a:pt x="96" y="33"/>
                      </a:lnTo>
                      <a:lnTo>
                        <a:pt x="93" y="10"/>
                      </a:lnTo>
                      <a:lnTo>
                        <a:pt x="91" y="16"/>
                      </a:lnTo>
                      <a:lnTo>
                        <a:pt x="91" y="16"/>
                      </a:lnTo>
                      <a:lnTo>
                        <a:pt x="90" y="17"/>
                      </a:lnTo>
                      <a:lnTo>
                        <a:pt x="89" y="17"/>
                      </a:lnTo>
                      <a:lnTo>
                        <a:pt x="89" y="17"/>
                      </a:lnTo>
                      <a:lnTo>
                        <a:pt x="88" y="16"/>
                      </a:lnTo>
                      <a:lnTo>
                        <a:pt x="84" y="9"/>
                      </a:lnTo>
                      <a:lnTo>
                        <a:pt x="82" y="11"/>
                      </a:lnTo>
                      <a:lnTo>
                        <a:pt x="78" y="27"/>
                      </a:lnTo>
                      <a:lnTo>
                        <a:pt x="78" y="27"/>
                      </a:lnTo>
                      <a:lnTo>
                        <a:pt x="77" y="28"/>
                      </a:lnTo>
                      <a:lnTo>
                        <a:pt x="74" y="28"/>
                      </a:lnTo>
                      <a:lnTo>
                        <a:pt x="65" y="39"/>
                      </a:lnTo>
                      <a:lnTo>
                        <a:pt x="60" y="57"/>
                      </a:lnTo>
                      <a:lnTo>
                        <a:pt x="60" y="57"/>
                      </a:lnTo>
                      <a:lnTo>
                        <a:pt x="60" y="57"/>
                      </a:lnTo>
                      <a:lnTo>
                        <a:pt x="56" y="62"/>
                      </a:lnTo>
                      <a:lnTo>
                        <a:pt x="56" y="62"/>
                      </a:lnTo>
                      <a:lnTo>
                        <a:pt x="55" y="63"/>
                      </a:lnTo>
                      <a:lnTo>
                        <a:pt x="54" y="63"/>
                      </a:lnTo>
                      <a:lnTo>
                        <a:pt x="54" y="63"/>
                      </a:lnTo>
                      <a:lnTo>
                        <a:pt x="53" y="62"/>
                      </a:lnTo>
                      <a:lnTo>
                        <a:pt x="53" y="62"/>
                      </a:lnTo>
                      <a:lnTo>
                        <a:pt x="49" y="37"/>
                      </a:lnTo>
                      <a:lnTo>
                        <a:pt x="47" y="50"/>
                      </a:lnTo>
                      <a:lnTo>
                        <a:pt x="47" y="50"/>
                      </a:lnTo>
                      <a:lnTo>
                        <a:pt x="46" y="51"/>
                      </a:lnTo>
                      <a:lnTo>
                        <a:pt x="45" y="51"/>
                      </a:lnTo>
                      <a:lnTo>
                        <a:pt x="45" y="51"/>
                      </a:lnTo>
                      <a:lnTo>
                        <a:pt x="44" y="51"/>
                      </a:lnTo>
                      <a:lnTo>
                        <a:pt x="42" y="47"/>
                      </a:lnTo>
                      <a:lnTo>
                        <a:pt x="39" y="60"/>
                      </a:lnTo>
                      <a:lnTo>
                        <a:pt x="39" y="60"/>
                      </a:lnTo>
                      <a:lnTo>
                        <a:pt x="39" y="61"/>
                      </a:lnTo>
                      <a:lnTo>
                        <a:pt x="37" y="61"/>
                      </a:lnTo>
                      <a:lnTo>
                        <a:pt x="37" y="61"/>
                      </a:lnTo>
                      <a:lnTo>
                        <a:pt x="35" y="61"/>
                      </a:lnTo>
                      <a:lnTo>
                        <a:pt x="35" y="61"/>
                      </a:lnTo>
                      <a:lnTo>
                        <a:pt x="31" y="58"/>
                      </a:lnTo>
                      <a:lnTo>
                        <a:pt x="31" y="58"/>
                      </a:lnTo>
                      <a:lnTo>
                        <a:pt x="30" y="57"/>
                      </a:lnTo>
                      <a:lnTo>
                        <a:pt x="29" y="54"/>
                      </a:lnTo>
                      <a:lnTo>
                        <a:pt x="25" y="71"/>
                      </a:lnTo>
                      <a:lnTo>
                        <a:pt x="25" y="71"/>
                      </a:lnTo>
                      <a:lnTo>
                        <a:pt x="24" y="71"/>
                      </a:lnTo>
                      <a:lnTo>
                        <a:pt x="24" y="71"/>
                      </a:lnTo>
                      <a:lnTo>
                        <a:pt x="21" y="74"/>
                      </a:lnTo>
                      <a:lnTo>
                        <a:pt x="17" y="76"/>
                      </a:lnTo>
                      <a:lnTo>
                        <a:pt x="17" y="76"/>
                      </a:lnTo>
                      <a:lnTo>
                        <a:pt x="16" y="76"/>
                      </a:lnTo>
                      <a:lnTo>
                        <a:pt x="16" y="76"/>
                      </a:lnTo>
                      <a:lnTo>
                        <a:pt x="12" y="78"/>
                      </a:lnTo>
                      <a:lnTo>
                        <a:pt x="8" y="92"/>
                      </a:lnTo>
                      <a:lnTo>
                        <a:pt x="8" y="92"/>
                      </a:lnTo>
                      <a:lnTo>
                        <a:pt x="7" y="93"/>
                      </a:lnTo>
                      <a:lnTo>
                        <a:pt x="7" y="93"/>
                      </a:lnTo>
                      <a:lnTo>
                        <a:pt x="2" y="94"/>
                      </a:lnTo>
                      <a:lnTo>
                        <a:pt x="2" y="94"/>
                      </a:lnTo>
                      <a:lnTo>
                        <a:pt x="1" y="94"/>
                      </a:lnTo>
                      <a:lnTo>
                        <a:pt x="0" y="93"/>
                      </a:lnTo>
                      <a:lnTo>
                        <a:pt x="0" y="93"/>
                      </a:lnTo>
                      <a:lnTo>
                        <a:pt x="0" y="92"/>
                      </a:lnTo>
                      <a:lnTo>
                        <a:pt x="1" y="92"/>
                      </a:lnTo>
                      <a:lnTo>
                        <a:pt x="5" y="91"/>
                      </a:lnTo>
                      <a:lnTo>
                        <a:pt x="9" y="77"/>
                      </a:lnTo>
                      <a:lnTo>
                        <a:pt x="9" y="77"/>
                      </a:lnTo>
                      <a:lnTo>
                        <a:pt x="10" y="77"/>
                      </a:lnTo>
                      <a:lnTo>
                        <a:pt x="14" y="75"/>
                      </a:lnTo>
                      <a:lnTo>
                        <a:pt x="18" y="71"/>
                      </a:lnTo>
                      <a:lnTo>
                        <a:pt x="18" y="71"/>
                      </a:lnTo>
                      <a:lnTo>
                        <a:pt x="18" y="71"/>
                      </a:lnTo>
                      <a:lnTo>
                        <a:pt x="18" y="71"/>
                      </a:lnTo>
                      <a:lnTo>
                        <a:pt x="18" y="71"/>
                      </a:lnTo>
                      <a:lnTo>
                        <a:pt x="22" y="70"/>
                      </a:lnTo>
                      <a:lnTo>
                        <a:pt x="26" y="50"/>
                      </a:lnTo>
                      <a:lnTo>
                        <a:pt x="26" y="50"/>
                      </a:lnTo>
                      <a:lnTo>
                        <a:pt x="26" y="50"/>
                      </a:lnTo>
                      <a:lnTo>
                        <a:pt x="27" y="49"/>
                      </a:lnTo>
                      <a:lnTo>
                        <a:pt x="27" y="49"/>
                      </a:lnTo>
                      <a:lnTo>
                        <a:pt x="28" y="49"/>
                      </a:lnTo>
                      <a:lnTo>
                        <a:pt x="29" y="50"/>
                      </a:lnTo>
                      <a:lnTo>
                        <a:pt x="33" y="55"/>
                      </a:lnTo>
                      <a:lnTo>
                        <a:pt x="35" y="58"/>
                      </a:lnTo>
                      <a:lnTo>
                        <a:pt x="40" y="42"/>
                      </a:lnTo>
                      <a:lnTo>
                        <a:pt x="40" y="42"/>
                      </a:lnTo>
                      <a:lnTo>
                        <a:pt x="40" y="42"/>
                      </a:lnTo>
                      <a:lnTo>
                        <a:pt x="41" y="41"/>
                      </a:lnTo>
                      <a:lnTo>
                        <a:pt x="41" y="41"/>
                      </a:lnTo>
                      <a:lnTo>
                        <a:pt x="42" y="41"/>
                      </a:lnTo>
                      <a:lnTo>
                        <a:pt x="43" y="42"/>
                      </a:lnTo>
                      <a:lnTo>
                        <a:pt x="45" y="45"/>
                      </a:lnTo>
                      <a:lnTo>
                        <a:pt x="48" y="25"/>
                      </a:lnTo>
                      <a:lnTo>
                        <a:pt x="48" y="25"/>
                      </a:lnTo>
                      <a:lnTo>
                        <a:pt x="48" y="25"/>
                      </a:lnTo>
                      <a:lnTo>
                        <a:pt x="49" y="23"/>
                      </a:lnTo>
                      <a:lnTo>
                        <a:pt x="50" y="22"/>
                      </a:lnTo>
                      <a:lnTo>
                        <a:pt x="50" y="22"/>
                      </a:lnTo>
                      <a:lnTo>
                        <a:pt x="51" y="23"/>
                      </a:lnTo>
                      <a:lnTo>
                        <a:pt x="51" y="25"/>
                      </a:lnTo>
                      <a:lnTo>
                        <a:pt x="56" y="57"/>
                      </a:lnTo>
                      <a:lnTo>
                        <a:pt x="57" y="55"/>
                      </a:lnTo>
                      <a:lnTo>
                        <a:pt x="61" y="38"/>
                      </a:lnTo>
                      <a:lnTo>
                        <a:pt x="61" y="38"/>
                      </a:lnTo>
                      <a:lnTo>
                        <a:pt x="61" y="38"/>
                      </a:lnTo>
                      <a:lnTo>
                        <a:pt x="71" y="27"/>
                      </a:lnTo>
                      <a:lnTo>
                        <a:pt x="71" y="27"/>
                      </a:lnTo>
                      <a:lnTo>
                        <a:pt x="71" y="27"/>
                      </a:lnTo>
                      <a:lnTo>
                        <a:pt x="72" y="26"/>
                      </a:lnTo>
                      <a:lnTo>
                        <a:pt x="75" y="26"/>
                      </a:lnTo>
                      <a:lnTo>
                        <a:pt x="78" y="11"/>
                      </a:lnTo>
                      <a:lnTo>
                        <a:pt x="78" y="11"/>
                      </a:lnTo>
                      <a:lnTo>
                        <a:pt x="79" y="10"/>
                      </a:lnTo>
                      <a:lnTo>
                        <a:pt x="83" y="5"/>
                      </a:lnTo>
                      <a:lnTo>
                        <a:pt x="83" y="5"/>
                      </a:lnTo>
                      <a:lnTo>
                        <a:pt x="83" y="5"/>
                      </a:lnTo>
                      <a:lnTo>
                        <a:pt x="84" y="5"/>
                      </a:lnTo>
                      <a:lnTo>
                        <a:pt x="84" y="5"/>
                      </a:lnTo>
                      <a:lnTo>
                        <a:pt x="86" y="5"/>
                      </a:lnTo>
                      <a:lnTo>
                        <a:pt x="87" y="5"/>
                      </a:lnTo>
                      <a:lnTo>
                        <a:pt x="89" y="11"/>
                      </a:lnTo>
                      <a:lnTo>
                        <a:pt x="92" y="1"/>
                      </a:lnTo>
                      <a:lnTo>
                        <a:pt x="92" y="1"/>
                      </a:lnTo>
                      <a:lnTo>
                        <a:pt x="92" y="1"/>
                      </a:lnTo>
                      <a:lnTo>
                        <a:pt x="93" y="0"/>
                      </a:lnTo>
                      <a:lnTo>
                        <a:pt x="93" y="0"/>
                      </a:lnTo>
                      <a:lnTo>
                        <a:pt x="95" y="1"/>
                      </a:lnTo>
                      <a:lnTo>
                        <a:pt x="95" y="1"/>
                      </a:lnTo>
                      <a:lnTo>
                        <a:pt x="98" y="20"/>
                      </a:lnTo>
                      <a:lnTo>
                        <a:pt x="100" y="2"/>
                      </a:lnTo>
                      <a:lnTo>
                        <a:pt x="100" y="2"/>
                      </a:lnTo>
                      <a:lnTo>
                        <a:pt x="102" y="1"/>
                      </a:lnTo>
                      <a:lnTo>
                        <a:pt x="103" y="1"/>
                      </a:lnTo>
                      <a:lnTo>
                        <a:pt x="103" y="1"/>
                      </a:lnTo>
                      <a:lnTo>
                        <a:pt x="104" y="1"/>
                      </a:lnTo>
                      <a:lnTo>
                        <a:pt x="105" y="2"/>
                      </a:lnTo>
                      <a:lnTo>
                        <a:pt x="109" y="49"/>
                      </a:lnTo>
                      <a:lnTo>
                        <a:pt x="110" y="48"/>
                      </a:lnTo>
                      <a:lnTo>
                        <a:pt x="114" y="34"/>
                      </a:lnTo>
                      <a:lnTo>
                        <a:pt x="114" y="34"/>
                      </a:lnTo>
                      <a:lnTo>
                        <a:pt x="115" y="33"/>
                      </a:lnTo>
                      <a:lnTo>
                        <a:pt x="115" y="33"/>
                      </a:lnTo>
                      <a:lnTo>
                        <a:pt x="116" y="33"/>
                      </a:lnTo>
                      <a:lnTo>
                        <a:pt x="118" y="34"/>
                      </a:lnTo>
                      <a:lnTo>
                        <a:pt x="121" y="41"/>
                      </a:lnTo>
                      <a:lnTo>
                        <a:pt x="123" y="38"/>
                      </a:lnTo>
                      <a:lnTo>
                        <a:pt x="131" y="22"/>
                      </a:lnTo>
                      <a:lnTo>
                        <a:pt x="136" y="6"/>
                      </a:lnTo>
                      <a:lnTo>
                        <a:pt x="136" y="6"/>
                      </a:lnTo>
                      <a:lnTo>
                        <a:pt x="137" y="5"/>
                      </a:lnTo>
                      <a:lnTo>
                        <a:pt x="137" y="5"/>
                      </a:lnTo>
                      <a:lnTo>
                        <a:pt x="139" y="5"/>
                      </a:lnTo>
                      <a:lnTo>
                        <a:pt x="140" y="6"/>
                      </a:lnTo>
                      <a:lnTo>
                        <a:pt x="142" y="12"/>
                      </a:lnTo>
                      <a:lnTo>
                        <a:pt x="144" y="5"/>
                      </a:lnTo>
                      <a:lnTo>
                        <a:pt x="144" y="5"/>
                      </a:lnTo>
                      <a:lnTo>
                        <a:pt x="146" y="4"/>
                      </a:lnTo>
                      <a:lnTo>
                        <a:pt x="146" y="4"/>
                      </a:lnTo>
                      <a:lnTo>
                        <a:pt x="147" y="4"/>
                      </a:lnTo>
                      <a:lnTo>
                        <a:pt x="148" y="5"/>
                      </a:lnTo>
                      <a:lnTo>
                        <a:pt x="151" y="17"/>
                      </a:lnTo>
                      <a:lnTo>
                        <a:pt x="153" y="6"/>
                      </a:lnTo>
                      <a:lnTo>
                        <a:pt x="153" y="6"/>
                      </a:lnTo>
                      <a:lnTo>
                        <a:pt x="153" y="6"/>
                      </a:lnTo>
                      <a:lnTo>
                        <a:pt x="154" y="5"/>
                      </a:lnTo>
                      <a:lnTo>
                        <a:pt x="155" y="5"/>
                      </a:lnTo>
                      <a:lnTo>
                        <a:pt x="155" y="5"/>
                      </a:lnTo>
                      <a:lnTo>
                        <a:pt x="156" y="5"/>
                      </a:lnTo>
                      <a:lnTo>
                        <a:pt x="157" y="6"/>
                      </a:lnTo>
                      <a:lnTo>
                        <a:pt x="161" y="38"/>
                      </a:lnTo>
                      <a:lnTo>
                        <a:pt x="162" y="38"/>
                      </a:lnTo>
                      <a:lnTo>
                        <a:pt x="167" y="23"/>
                      </a:lnTo>
                      <a:lnTo>
                        <a:pt x="167" y="23"/>
                      </a:lnTo>
                      <a:lnTo>
                        <a:pt x="167" y="22"/>
                      </a:lnTo>
                      <a:lnTo>
                        <a:pt x="171" y="18"/>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Freeform 522"/>
                <p:cNvSpPr>
                  <a:spLocks/>
                </p:cNvSpPr>
                <p:nvPr/>
              </p:nvSpPr>
              <p:spPr bwMode="auto">
                <a:xfrm>
                  <a:off x="16162338" y="-668337"/>
                  <a:ext cx="19050" cy="20638"/>
                </a:xfrm>
                <a:custGeom>
                  <a:avLst/>
                  <a:gdLst>
                    <a:gd name="T0" fmla="*/ 5 w 12"/>
                    <a:gd name="T1" fmla="*/ 13 h 13"/>
                    <a:gd name="T2" fmla="*/ 5 w 12"/>
                    <a:gd name="T3" fmla="*/ 13 h 13"/>
                    <a:gd name="T4" fmla="*/ 8 w 12"/>
                    <a:gd name="T5" fmla="*/ 12 h 13"/>
                    <a:gd name="T6" fmla="*/ 10 w 12"/>
                    <a:gd name="T7" fmla="*/ 11 h 13"/>
                    <a:gd name="T8" fmla="*/ 11 w 12"/>
                    <a:gd name="T9" fmla="*/ 8 h 13"/>
                    <a:gd name="T10" fmla="*/ 12 w 12"/>
                    <a:gd name="T11" fmla="*/ 6 h 13"/>
                    <a:gd name="T12" fmla="*/ 12 w 12"/>
                    <a:gd name="T13" fmla="*/ 6 h 13"/>
                    <a:gd name="T14" fmla="*/ 11 w 12"/>
                    <a:gd name="T15" fmla="*/ 4 h 13"/>
                    <a:gd name="T16" fmla="*/ 10 w 12"/>
                    <a:gd name="T17" fmla="*/ 2 h 13"/>
                    <a:gd name="T18" fmla="*/ 8 w 12"/>
                    <a:gd name="T19" fmla="*/ 1 h 13"/>
                    <a:gd name="T20" fmla="*/ 5 w 12"/>
                    <a:gd name="T21" fmla="*/ 0 h 13"/>
                    <a:gd name="T22" fmla="*/ 5 w 12"/>
                    <a:gd name="T23" fmla="*/ 0 h 13"/>
                    <a:gd name="T24" fmla="*/ 3 w 12"/>
                    <a:gd name="T25" fmla="*/ 1 h 13"/>
                    <a:gd name="T26" fmla="*/ 2 w 12"/>
                    <a:gd name="T27" fmla="*/ 2 h 13"/>
                    <a:gd name="T28" fmla="*/ 0 w 12"/>
                    <a:gd name="T29" fmla="*/ 4 h 13"/>
                    <a:gd name="T30" fmla="*/ 0 w 12"/>
                    <a:gd name="T31" fmla="*/ 6 h 13"/>
                    <a:gd name="T32" fmla="*/ 0 w 12"/>
                    <a:gd name="T33" fmla="*/ 6 h 13"/>
                    <a:gd name="T34" fmla="*/ 0 w 12"/>
                    <a:gd name="T35" fmla="*/ 8 h 13"/>
                    <a:gd name="T36" fmla="*/ 2 w 12"/>
                    <a:gd name="T37" fmla="*/ 11 h 13"/>
                    <a:gd name="T38" fmla="*/ 3 w 12"/>
                    <a:gd name="T39" fmla="*/ 12 h 13"/>
                    <a:gd name="T40" fmla="*/ 5 w 12"/>
                    <a:gd name="T41" fmla="*/ 13 h 13"/>
                    <a:gd name="T42" fmla="*/ 5 w 12"/>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3">
                      <a:moveTo>
                        <a:pt x="5" y="13"/>
                      </a:moveTo>
                      <a:lnTo>
                        <a:pt x="5" y="13"/>
                      </a:lnTo>
                      <a:lnTo>
                        <a:pt x="8" y="12"/>
                      </a:lnTo>
                      <a:lnTo>
                        <a:pt x="10" y="11"/>
                      </a:lnTo>
                      <a:lnTo>
                        <a:pt x="11" y="8"/>
                      </a:lnTo>
                      <a:lnTo>
                        <a:pt x="12" y="6"/>
                      </a:lnTo>
                      <a:lnTo>
                        <a:pt x="12" y="6"/>
                      </a:lnTo>
                      <a:lnTo>
                        <a:pt x="11" y="4"/>
                      </a:lnTo>
                      <a:lnTo>
                        <a:pt x="10" y="2"/>
                      </a:lnTo>
                      <a:lnTo>
                        <a:pt x="8" y="1"/>
                      </a:lnTo>
                      <a:lnTo>
                        <a:pt x="5" y="0"/>
                      </a:lnTo>
                      <a:lnTo>
                        <a:pt x="5" y="0"/>
                      </a:lnTo>
                      <a:lnTo>
                        <a:pt x="3" y="1"/>
                      </a:lnTo>
                      <a:lnTo>
                        <a:pt x="2" y="2"/>
                      </a:lnTo>
                      <a:lnTo>
                        <a:pt x="0" y="4"/>
                      </a:lnTo>
                      <a:lnTo>
                        <a:pt x="0" y="6"/>
                      </a:lnTo>
                      <a:lnTo>
                        <a:pt x="0" y="6"/>
                      </a:lnTo>
                      <a:lnTo>
                        <a:pt x="0" y="8"/>
                      </a:lnTo>
                      <a:lnTo>
                        <a:pt x="2" y="11"/>
                      </a:lnTo>
                      <a:lnTo>
                        <a:pt x="3" y="12"/>
                      </a:lnTo>
                      <a:lnTo>
                        <a:pt x="5" y="13"/>
                      </a:lnTo>
                      <a:lnTo>
                        <a:pt x="5" y="13"/>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Freeform 523"/>
                <p:cNvSpPr>
                  <a:spLocks noEditPoints="1"/>
                </p:cNvSpPr>
                <p:nvPr/>
              </p:nvSpPr>
              <p:spPr bwMode="auto">
                <a:xfrm>
                  <a:off x="16044713" y="-782637"/>
                  <a:ext cx="444500" cy="407988"/>
                </a:xfrm>
                <a:custGeom>
                  <a:avLst/>
                  <a:gdLst>
                    <a:gd name="T0" fmla="*/ 66 w 280"/>
                    <a:gd name="T1" fmla="*/ 240 h 257"/>
                    <a:gd name="T2" fmla="*/ 215 w 280"/>
                    <a:gd name="T3" fmla="*/ 257 h 257"/>
                    <a:gd name="T4" fmla="*/ 205 w 280"/>
                    <a:gd name="T5" fmla="*/ 232 h 257"/>
                    <a:gd name="T6" fmla="*/ 280 w 280"/>
                    <a:gd name="T7" fmla="*/ 21 h 257"/>
                    <a:gd name="T8" fmla="*/ 279 w 280"/>
                    <a:gd name="T9" fmla="*/ 19 h 257"/>
                    <a:gd name="T10" fmla="*/ 279 w 280"/>
                    <a:gd name="T11" fmla="*/ 16 h 257"/>
                    <a:gd name="T12" fmla="*/ 277 w 280"/>
                    <a:gd name="T13" fmla="*/ 14 h 257"/>
                    <a:gd name="T14" fmla="*/ 276 w 280"/>
                    <a:gd name="T15" fmla="*/ 12 h 257"/>
                    <a:gd name="T16" fmla="*/ 275 w 280"/>
                    <a:gd name="T17" fmla="*/ 11 h 257"/>
                    <a:gd name="T18" fmla="*/ 274 w 280"/>
                    <a:gd name="T19" fmla="*/ 9 h 257"/>
                    <a:gd name="T20" fmla="*/ 273 w 280"/>
                    <a:gd name="T21" fmla="*/ 8 h 257"/>
                    <a:gd name="T22" fmla="*/ 271 w 280"/>
                    <a:gd name="T23" fmla="*/ 6 h 257"/>
                    <a:gd name="T24" fmla="*/ 270 w 280"/>
                    <a:gd name="T25" fmla="*/ 5 h 257"/>
                    <a:gd name="T26" fmla="*/ 268 w 280"/>
                    <a:gd name="T27" fmla="*/ 4 h 257"/>
                    <a:gd name="T28" fmla="*/ 266 w 280"/>
                    <a:gd name="T29" fmla="*/ 3 h 257"/>
                    <a:gd name="T30" fmla="*/ 264 w 280"/>
                    <a:gd name="T31" fmla="*/ 2 h 257"/>
                    <a:gd name="T32" fmla="*/ 261 w 280"/>
                    <a:gd name="T33" fmla="*/ 2 h 257"/>
                    <a:gd name="T34" fmla="*/ 259 w 280"/>
                    <a:gd name="T35" fmla="*/ 2 h 257"/>
                    <a:gd name="T36" fmla="*/ 257 w 280"/>
                    <a:gd name="T37" fmla="*/ 0 h 257"/>
                    <a:gd name="T38" fmla="*/ 22 w 280"/>
                    <a:gd name="T39" fmla="*/ 2 h 257"/>
                    <a:gd name="T40" fmla="*/ 19 w 280"/>
                    <a:gd name="T41" fmla="*/ 2 h 257"/>
                    <a:gd name="T42" fmla="*/ 17 w 280"/>
                    <a:gd name="T43" fmla="*/ 2 h 257"/>
                    <a:gd name="T44" fmla="*/ 15 w 280"/>
                    <a:gd name="T45" fmla="*/ 3 h 257"/>
                    <a:gd name="T46" fmla="*/ 13 w 280"/>
                    <a:gd name="T47" fmla="*/ 4 h 257"/>
                    <a:gd name="T48" fmla="*/ 11 w 280"/>
                    <a:gd name="T49" fmla="*/ 4 h 257"/>
                    <a:gd name="T50" fmla="*/ 10 w 280"/>
                    <a:gd name="T51" fmla="*/ 6 h 257"/>
                    <a:gd name="T52" fmla="*/ 8 w 280"/>
                    <a:gd name="T53" fmla="*/ 7 h 257"/>
                    <a:gd name="T54" fmla="*/ 7 w 280"/>
                    <a:gd name="T55" fmla="*/ 8 h 257"/>
                    <a:gd name="T56" fmla="*/ 6 w 280"/>
                    <a:gd name="T57" fmla="*/ 10 h 257"/>
                    <a:gd name="T58" fmla="*/ 3 w 280"/>
                    <a:gd name="T59" fmla="*/ 11 h 257"/>
                    <a:gd name="T60" fmla="*/ 3 w 280"/>
                    <a:gd name="T61" fmla="*/ 13 h 257"/>
                    <a:gd name="T62" fmla="*/ 2 w 280"/>
                    <a:gd name="T63" fmla="*/ 15 h 257"/>
                    <a:gd name="T64" fmla="*/ 1 w 280"/>
                    <a:gd name="T65" fmla="*/ 18 h 257"/>
                    <a:gd name="T66" fmla="*/ 1 w 280"/>
                    <a:gd name="T67" fmla="*/ 20 h 257"/>
                    <a:gd name="T68" fmla="*/ 1 w 280"/>
                    <a:gd name="T69" fmla="*/ 22 h 257"/>
                    <a:gd name="T70" fmla="*/ 0 w 280"/>
                    <a:gd name="T71" fmla="*/ 128 h 257"/>
                    <a:gd name="T72" fmla="*/ 14 w 280"/>
                    <a:gd name="T73" fmla="*/ 135 h 257"/>
                    <a:gd name="T74" fmla="*/ 26 w 280"/>
                    <a:gd name="T75" fmla="*/ 23 h 257"/>
                    <a:gd name="T76" fmla="*/ 254 w 280"/>
                    <a:gd name="T77" fmla="*/ 192 h 257"/>
                    <a:gd name="T78" fmla="*/ 50 w 280"/>
                    <a:gd name="T79" fmla="*/ 215 h 257"/>
                    <a:gd name="T80" fmla="*/ 95 w 280"/>
                    <a:gd name="T81" fmla="*/ 223 h 257"/>
                    <a:gd name="T82" fmla="*/ 185 w 280"/>
                    <a:gd name="T83" fmla="*/ 215 h 257"/>
                    <a:gd name="T84" fmla="*/ 258 w 280"/>
                    <a:gd name="T85" fmla="*/ 215 h 257"/>
                    <a:gd name="T86" fmla="*/ 260 w 280"/>
                    <a:gd name="T87" fmla="*/ 215 h 257"/>
                    <a:gd name="T88" fmla="*/ 263 w 280"/>
                    <a:gd name="T89" fmla="*/ 214 h 257"/>
                    <a:gd name="T90" fmla="*/ 265 w 280"/>
                    <a:gd name="T91" fmla="*/ 214 h 257"/>
                    <a:gd name="T92" fmla="*/ 267 w 280"/>
                    <a:gd name="T93" fmla="*/ 213 h 257"/>
                    <a:gd name="T94" fmla="*/ 269 w 280"/>
                    <a:gd name="T95" fmla="*/ 212 h 257"/>
                    <a:gd name="T96" fmla="*/ 270 w 280"/>
                    <a:gd name="T97" fmla="*/ 211 h 257"/>
                    <a:gd name="T98" fmla="*/ 272 w 280"/>
                    <a:gd name="T99" fmla="*/ 209 h 257"/>
                    <a:gd name="T100" fmla="*/ 273 w 280"/>
                    <a:gd name="T101" fmla="*/ 207 h 257"/>
                    <a:gd name="T102" fmla="*/ 275 w 280"/>
                    <a:gd name="T103" fmla="*/ 206 h 257"/>
                    <a:gd name="T104" fmla="*/ 276 w 280"/>
                    <a:gd name="T105" fmla="*/ 204 h 257"/>
                    <a:gd name="T106" fmla="*/ 277 w 280"/>
                    <a:gd name="T107" fmla="*/ 202 h 257"/>
                    <a:gd name="T108" fmla="*/ 279 w 280"/>
                    <a:gd name="T109" fmla="*/ 201 h 257"/>
                    <a:gd name="T110" fmla="*/ 279 w 280"/>
                    <a:gd name="T111" fmla="*/ 199 h 257"/>
                    <a:gd name="T112" fmla="*/ 280 w 280"/>
                    <a:gd name="T113" fmla="*/ 197 h 257"/>
                    <a:gd name="T114" fmla="*/ 280 w 280"/>
                    <a:gd name="T115" fmla="*/ 195 h 257"/>
                    <a:gd name="T116" fmla="*/ 280 w 280"/>
                    <a:gd name="T117"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 h="257">
                      <a:moveTo>
                        <a:pt x="75" y="232"/>
                      </a:moveTo>
                      <a:lnTo>
                        <a:pt x="66" y="240"/>
                      </a:lnTo>
                      <a:lnTo>
                        <a:pt x="66" y="257"/>
                      </a:lnTo>
                      <a:lnTo>
                        <a:pt x="215" y="257"/>
                      </a:lnTo>
                      <a:lnTo>
                        <a:pt x="215" y="240"/>
                      </a:lnTo>
                      <a:lnTo>
                        <a:pt x="205" y="232"/>
                      </a:lnTo>
                      <a:lnTo>
                        <a:pt x="75" y="232"/>
                      </a:lnTo>
                      <a:close/>
                      <a:moveTo>
                        <a:pt x="280" y="21"/>
                      </a:moveTo>
                      <a:lnTo>
                        <a:pt x="280" y="20"/>
                      </a:lnTo>
                      <a:lnTo>
                        <a:pt x="279" y="19"/>
                      </a:lnTo>
                      <a:lnTo>
                        <a:pt x="279" y="18"/>
                      </a:lnTo>
                      <a:lnTo>
                        <a:pt x="279" y="16"/>
                      </a:lnTo>
                      <a:lnTo>
                        <a:pt x="279" y="15"/>
                      </a:lnTo>
                      <a:lnTo>
                        <a:pt x="277" y="14"/>
                      </a:lnTo>
                      <a:lnTo>
                        <a:pt x="277" y="13"/>
                      </a:lnTo>
                      <a:lnTo>
                        <a:pt x="276" y="12"/>
                      </a:lnTo>
                      <a:lnTo>
                        <a:pt x="276" y="11"/>
                      </a:lnTo>
                      <a:lnTo>
                        <a:pt x="275" y="11"/>
                      </a:lnTo>
                      <a:lnTo>
                        <a:pt x="275" y="10"/>
                      </a:lnTo>
                      <a:lnTo>
                        <a:pt x="274" y="9"/>
                      </a:lnTo>
                      <a:lnTo>
                        <a:pt x="273" y="8"/>
                      </a:lnTo>
                      <a:lnTo>
                        <a:pt x="273" y="8"/>
                      </a:lnTo>
                      <a:lnTo>
                        <a:pt x="272" y="7"/>
                      </a:lnTo>
                      <a:lnTo>
                        <a:pt x="271" y="6"/>
                      </a:lnTo>
                      <a:lnTo>
                        <a:pt x="270" y="6"/>
                      </a:lnTo>
                      <a:lnTo>
                        <a:pt x="270" y="5"/>
                      </a:lnTo>
                      <a:lnTo>
                        <a:pt x="269" y="4"/>
                      </a:lnTo>
                      <a:lnTo>
                        <a:pt x="268" y="4"/>
                      </a:lnTo>
                      <a:lnTo>
                        <a:pt x="267" y="4"/>
                      </a:lnTo>
                      <a:lnTo>
                        <a:pt x="266" y="3"/>
                      </a:lnTo>
                      <a:lnTo>
                        <a:pt x="265" y="3"/>
                      </a:lnTo>
                      <a:lnTo>
                        <a:pt x="264" y="2"/>
                      </a:lnTo>
                      <a:lnTo>
                        <a:pt x="263" y="2"/>
                      </a:lnTo>
                      <a:lnTo>
                        <a:pt x="261" y="2"/>
                      </a:lnTo>
                      <a:lnTo>
                        <a:pt x="260" y="2"/>
                      </a:lnTo>
                      <a:lnTo>
                        <a:pt x="259" y="2"/>
                      </a:lnTo>
                      <a:lnTo>
                        <a:pt x="258" y="2"/>
                      </a:lnTo>
                      <a:lnTo>
                        <a:pt x="257" y="0"/>
                      </a:lnTo>
                      <a:lnTo>
                        <a:pt x="23" y="0"/>
                      </a:lnTo>
                      <a:lnTo>
                        <a:pt x="22" y="2"/>
                      </a:lnTo>
                      <a:lnTo>
                        <a:pt x="20" y="2"/>
                      </a:lnTo>
                      <a:lnTo>
                        <a:pt x="19" y="2"/>
                      </a:lnTo>
                      <a:lnTo>
                        <a:pt x="18" y="2"/>
                      </a:lnTo>
                      <a:lnTo>
                        <a:pt x="17" y="2"/>
                      </a:lnTo>
                      <a:lnTo>
                        <a:pt x="16" y="2"/>
                      </a:lnTo>
                      <a:lnTo>
                        <a:pt x="15" y="3"/>
                      </a:lnTo>
                      <a:lnTo>
                        <a:pt x="14" y="3"/>
                      </a:lnTo>
                      <a:lnTo>
                        <a:pt x="13" y="4"/>
                      </a:lnTo>
                      <a:lnTo>
                        <a:pt x="12" y="4"/>
                      </a:lnTo>
                      <a:lnTo>
                        <a:pt x="11" y="4"/>
                      </a:lnTo>
                      <a:lnTo>
                        <a:pt x="11" y="5"/>
                      </a:lnTo>
                      <a:lnTo>
                        <a:pt x="10" y="6"/>
                      </a:lnTo>
                      <a:lnTo>
                        <a:pt x="9" y="6"/>
                      </a:lnTo>
                      <a:lnTo>
                        <a:pt x="8" y="7"/>
                      </a:lnTo>
                      <a:lnTo>
                        <a:pt x="8" y="8"/>
                      </a:lnTo>
                      <a:lnTo>
                        <a:pt x="7" y="8"/>
                      </a:lnTo>
                      <a:lnTo>
                        <a:pt x="6" y="9"/>
                      </a:lnTo>
                      <a:lnTo>
                        <a:pt x="6" y="10"/>
                      </a:lnTo>
                      <a:lnTo>
                        <a:pt x="4" y="11"/>
                      </a:lnTo>
                      <a:lnTo>
                        <a:pt x="3" y="11"/>
                      </a:lnTo>
                      <a:lnTo>
                        <a:pt x="3" y="12"/>
                      </a:lnTo>
                      <a:lnTo>
                        <a:pt x="3" y="13"/>
                      </a:lnTo>
                      <a:lnTo>
                        <a:pt x="2" y="14"/>
                      </a:lnTo>
                      <a:lnTo>
                        <a:pt x="2" y="15"/>
                      </a:lnTo>
                      <a:lnTo>
                        <a:pt x="1" y="16"/>
                      </a:lnTo>
                      <a:lnTo>
                        <a:pt x="1" y="18"/>
                      </a:lnTo>
                      <a:lnTo>
                        <a:pt x="1" y="19"/>
                      </a:lnTo>
                      <a:lnTo>
                        <a:pt x="1" y="20"/>
                      </a:lnTo>
                      <a:lnTo>
                        <a:pt x="1" y="21"/>
                      </a:lnTo>
                      <a:lnTo>
                        <a:pt x="1" y="22"/>
                      </a:lnTo>
                      <a:lnTo>
                        <a:pt x="0" y="23"/>
                      </a:lnTo>
                      <a:lnTo>
                        <a:pt x="0" y="128"/>
                      </a:lnTo>
                      <a:lnTo>
                        <a:pt x="0" y="128"/>
                      </a:lnTo>
                      <a:lnTo>
                        <a:pt x="14" y="135"/>
                      </a:lnTo>
                      <a:lnTo>
                        <a:pt x="26" y="141"/>
                      </a:lnTo>
                      <a:lnTo>
                        <a:pt x="26" y="23"/>
                      </a:lnTo>
                      <a:lnTo>
                        <a:pt x="254" y="23"/>
                      </a:lnTo>
                      <a:lnTo>
                        <a:pt x="254" y="192"/>
                      </a:lnTo>
                      <a:lnTo>
                        <a:pt x="50" y="192"/>
                      </a:lnTo>
                      <a:lnTo>
                        <a:pt x="50" y="215"/>
                      </a:lnTo>
                      <a:lnTo>
                        <a:pt x="95" y="215"/>
                      </a:lnTo>
                      <a:lnTo>
                        <a:pt x="95" y="223"/>
                      </a:lnTo>
                      <a:lnTo>
                        <a:pt x="185" y="223"/>
                      </a:lnTo>
                      <a:lnTo>
                        <a:pt x="185" y="215"/>
                      </a:lnTo>
                      <a:lnTo>
                        <a:pt x="257" y="215"/>
                      </a:lnTo>
                      <a:lnTo>
                        <a:pt x="258" y="215"/>
                      </a:lnTo>
                      <a:lnTo>
                        <a:pt x="259" y="215"/>
                      </a:lnTo>
                      <a:lnTo>
                        <a:pt x="260" y="215"/>
                      </a:lnTo>
                      <a:lnTo>
                        <a:pt x="261" y="215"/>
                      </a:lnTo>
                      <a:lnTo>
                        <a:pt x="263" y="214"/>
                      </a:lnTo>
                      <a:lnTo>
                        <a:pt x="264" y="214"/>
                      </a:lnTo>
                      <a:lnTo>
                        <a:pt x="265" y="214"/>
                      </a:lnTo>
                      <a:lnTo>
                        <a:pt x="266" y="213"/>
                      </a:lnTo>
                      <a:lnTo>
                        <a:pt x="267" y="213"/>
                      </a:lnTo>
                      <a:lnTo>
                        <a:pt x="268" y="213"/>
                      </a:lnTo>
                      <a:lnTo>
                        <a:pt x="269" y="212"/>
                      </a:lnTo>
                      <a:lnTo>
                        <a:pt x="270" y="212"/>
                      </a:lnTo>
                      <a:lnTo>
                        <a:pt x="270" y="211"/>
                      </a:lnTo>
                      <a:lnTo>
                        <a:pt x="271" y="209"/>
                      </a:lnTo>
                      <a:lnTo>
                        <a:pt x="272" y="209"/>
                      </a:lnTo>
                      <a:lnTo>
                        <a:pt x="273" y="208"/>
                      </a:lnTo>
                      <a:lnTo>
                        <a:pt x="273" y="207"/>
                      </a:lnTo>
                      <a:lnTo>
                        <a:pt x="274" y="207"/>
                      </a:lnTo>
                      <a:lnTo>
                        <a:pt x="275" y="206"/>
                      </a:lnTo>
                      <a:lnTo>
                        <a:pt x="275" y="205"/>
                      </a:lnTo>
                      <a:lnTo>
                        <a:pt x="276" y="204"/>
                      </a:lnTo>
                      <a:lnTo>
                        <a:pt x="276" y="203"/>
                      </a:lnTo>
                      <a:lnTo>
                        <a:pt x="277" y="202"/>
                      </a:lnTo>
                      <a:lnTo>
                        <a:pt x="277" y="201"/>
                      </a:lnTo>
                      <a:lnTo>
                        <a:pt x="279" y="201"/>
                      </a:lnTo>
                      <a:lnTo>
                        <a:pt x="279" y="200"/>
                      </a:lnTo>
                      <a:lnTo>
                        <a:pt x="279" y="199"/>
                      </a:lnTo>
                      <a:lnTo>
                        <a:pt x="279" y="198"/>
                      </a:lnTo>
                      <a:lnTo>
                        <a:pt x="280" y="197"/>
                      </a:lnTo>
                      <a:lnTo>
                        <a:pt x="280" y="196"/>
                      </a:lnTo>
                      <a:lnTo>
                        <a:pt x="280" y="195"/>
                      </a:lnTo>
                      <a:lnTo>
                        <a:pt x="280" y="22"/>
                      </a:lnTo>
                      <a:lnTo>
                        <a:pt x="280" y="21"/>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Freeform 524"/>
                <p:cNvSpPr>
                  <a:spLocks/>
                </p:cNvSpPr>
                <p:nvPr/>
              </p:nvSpPr>
              <p:spPr bwMode="auto">
                <a:xfrm>
                  <a:off x="15768488" y="-815975"/>
                  <a:ext cx="242887" cy="244475"/>
                </a:xfrm>
                <a:custGeom>
                  <a:avLst/>
                  <a:gdLst>
                    <a:gd name="T0" fmla="*/ 77 w 153"/>
                    <a:gd name="T1" fmla="*/ 154 h 154"/>
                    <a:gd name="T2" fmla="*/ 92 w 153"/>
                    <a:gd name="T3" fmla="*/ 152 h 154"/>
                    <a:gd name="T4" fmla="*/ 106 w 153"/>
                    <a:gd name="T5" fmla="*/ 147 h 154"/>
                    <a:gd name="T6" fmla="*/ 120 w 153"/>
                    <a:gd name="T7" fmla="*/ 141 h 154"/>
                    <a:gd name="T8" fmla="*/ 130 w 153"/>
                    <a:gd name="T9" fmla="*/ 131 h 154"/>
                    <a:gd name="T10" fmla="*/ 140 w 153"/>
                    <a:gd name="T11" fmla="*/ 120 h 154"/>
                    <a:gd name="T12" fmla="*/ 148 w 153"/>
                    <a:gd name="T13" fmla="*/ 107 h 154"/>
                    <a:gd name="T14" fmla="*/ 152 w 153"/>
                    <a:gd name="T15" fmla="*/ 93 h 154"/>
                    <a:gd name="T16" fmla="*/ 153 w 153"/>
                    <a:gd name="T17" fmla="*/ 77 h 154"/>
                    <a:gd name="T18" fmla="*/ 153 w 153"/>
                    <a:gd name="T19" fmla="*/ 69 h 154"/>
                    <a:gd name="T20" fmla="*/ 150 w 153"/>
                    <a:gd name="T21" fmla="*/ 54 h 154"/>
                    <a:gd name="T22" fmla="*/ 144 w 153"/>
                    <a:gd name="T23" fmla="*/ 41 h 154"/>
                    <a:gd name="T24" fmla="*/ 136 w 153"/>
                    <a:gd name="T25" fmla="*/ 29 h 154"/>
                    <a:gd name="T26" fmla="*/ 125 w 153"/>
                    <a:gd name="T27" fmla="*/ 18 h 154"/>
                    <a:gd name="T28" fmla="*/ 113 w 153"/>
                    <a:gd name="T29" fmla="*/ 10 h 154"/>
                    <a:gd name="T30" fmla="*/ 100 w 153"/>
                    <a:gd name="T31" fmla="*/ 4 h 154"/>
                    <a:gd name="T32" fmla="*/ 85 w 153"/>
                    <a:gd name="T33" fmla="*/ 1 h 154"/>
                    <a:gd name="T34" fmla="*/ 77 w 153"/>
                    <a:gd name="T35" fmla="*/ 0 h 154"/>
                    <a:gd name="T36" fmla="*/ 61 w 153"/>
                    <a:gd name="T37" fmla="*/ 2 h 154"/>
                    <a:gd name="T38" fmla="*/ 47 w 153"/>
                    <a:gd name="T39" fmla="*/ 7 h 154"/>
                    <a:gd name="T40" fmla="*/ 34 w 153"/>
                    <a:gd name="T41" fmla="*/ 14 h 154"/>
                    <a:gd name="T42" fmla="*/ 23 w 153"/>
                    <a:gd name="T43" fmla="*/ 24 h 154"/>
                    <a:gd name="T44" fmla="*/ 13 w 153"/>
                    <a:gd name="T45" fmla="*/ 34 h 154"/>
                    <a:gd name="T46" fmla="*/ 7 w 153"/>
                    <a:gd name="T47" fmla="*/ 47 h 154"/>
                    <a:gd name="T48" fmla="*/ 1 w 153"/>
                    <a:gd name="T49" fmla="*/ 62 h 154"/>
                    <a:gd name="T50" fmla="*/ 0 w 153"/>
                    <a:gd name="T51" fmla="*/ 77 h 154"/>
                    <a:gd name="T52" fmla="*/ 0 w 153"/>
                    <a:gd name="T53" fmla="*/ 84 h 154"/>
                    <a:gd name="T54" fmla="*/ 4 w 153"/>
                    <a:gd name="T55" fmla="*/ 99 h 154"/>
                    <a:gd name="T56" fmla="*/ 10 w 153"/>
                    <a:gd name="T57" fmla="*/ 113 h 154"/>
                    <a:gd name="T58" fmla="*/ 17 w 153"/>
                    <a:gd name="T59" fmla="*/ 126 h 154"/>
                    <a:gd name="T60" fmla="*/ 28 w 153"/>
                    <a:gd name="T61" fmla="*/ 136 h 154"/>
                    <a:gd name="T62" fmla="*/ 40 w 153"/>
                    <a:gd name="T63" fmla="*/ 144 h 154"/>
                    <a:gd name="T64" fmla="*/ 54 w 153"/>
                    <a:gd name="T65" fmla="*/ 150 h 154"/>
                    <a:gd name="T66" fmla="*/ 69 w 153"/>
                    <a:gd name="T67" fmla="*/ 153 h 154"/>
                    <a:gd name="T68" fmla="*/ 77 w 153"/>
                    <a:gd name="T6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54">
                      <a:moveTo>
                        <a:pt x="77" y="154"/>
                      </a:moveTo>
                      <a:lnTo>
                        <a:pt x="77" y="154"/>
                      </a:lnTo>
                      <a:lnTo>
                        <a:pt x="85" y="153"/>
                      </a:lnTo>
                      <a:lnTo>
                        <a:pt x="92" y="152"/>
                      </a:lnTo>
                      <a:lnTo>
                        <a:pt x="100" y="150"/>
                      </a:lnTo>
                      <a:lnTo>
                        <a:pt x="106" y="147"/>
                      </a:lnTo>
                      <a:lnTo>
                        <a:pt x="113" y="144"/>
                      </a:lnTo>
                      <a:lnTo>
                        <a:pt x="120" y="141"/>
                      </a:lnTo>
                      <a:lnTo>
                        <a:pt x="125" y="136"/>
                      </a:lnTo>
                      <a:lnTo>
                        <a:pt x="130" y="131"/>
                      </a:lnTo>
                      <a:lnTo>
                        <a:pt x="136" y="126"/>
                      </a:lnTo>
                      <a:lnTo>
                        <a:pt x="140" y="120"/>
                      </a:lnTo>
                      <a:lnTo>
                        <a:pt x="144" y="113"/>
                      </a:lnTo>
                      <a:lnTo>
                        <a:pt x="148" y="107"/>
                      </a:lnTo>
                      <a:lnTo>
                        <a:pt x="150" y="99"/>
                      </a:lnTo>
                      <a:lnTo>
                        <a:pt x="152" y="93"/>
                      </a:lnTo>
                      <a:lnTo>
                        <a:pt x="153" y="84"/>
                      </a:lnTo>
                      <a:lnTo>
                        <a:pt x="153" y="77"/>
                      </a:lnTo>
                      <a:lnTo>
                        <a:pt x="153" y="77"/>
                      </a:lnTo>
                      <a:lnTo>
                        <a:pt x="153" y="69"/>
                      </a:lnTo>
                      <a:lnTo>
                        <a:pt x="152" y="62"/>
                      </a:lnTo>
                      <a:lnTo>
                        <a:pt x="150" y="54"/>
                      </a:lnTo>
                      <a:lnTo>
                        <a:pt x="148" y="47"/>
                      </a:lnTo>
                      <a:lnTo>
                        <a:pt x="144" y="41"/>
                      </a:lnTo>
                      <a:lnTo>
                        <a:pt x="140" y="34"/>
                      </a:lnTo>
                      <a:lnTo>
                        <a:pt x="136" y="29"/>
                      </a:lnTo>
                      <a:lnTo>
                        <a:pt x="130" y="24"/>
                      </a:lnTo>
                      <a:lnTo>
                        <a:pt x="125" y="18"/>
                      </a:lnTo>
                      <a:lnTo>
                        <a:pt x="120" y="14"/>
                      </a:lnTo>
                      <a:lnTo>
                        <a:pt x="113" y="10"/>
                      </a:lnTo>
                      <a:lnTo>
                        <a:pt x="106" y="7"/>
                      </a:lnTo>
                      <a:lnTo>
                        <a:pt x="100" y="4"/>
                      </a:lnTo>
                      <a:lnTo>
                        <a:pt x="92" y="2"/>
                      </a:lnTo>
                      <a:lnTo>
                        <a:pt x="85" y="1"/>
                      </a:lnTo>
                      <a:lnTo>
                        <a:pt x="77" y="0"/>
                      </a:lnTo>
                      <a:lnTo>
                        <a:pt x="77" y="0"/>
                      </a:lnTo>
                      <a:lnTo>
                        <a:pt x="69" y="1"/>
                      </a:lnTo>
                      <a:lnTo>
                        <a:pt x="61" y="2"/>
                      </a:lnTo>
                      <a:lnTo>
                        <a:pt x="54" y="4"/>
                      </a:lnTo>
                      <a:lnTo>
                        <a:pt x="47" y="7"/>
                      </a:lnTo>
                      <a:lnTo>
                        <a:pt x="40" y="10"/>
                      </a:lnTo>
                      <a:lnTo>
                        <a:pt x="34" y="14"/>
                      </a:lnTo>
                      <a:lnTo>
                        <a:pt x="28" y="18"/>
                      </a:lnTo>
                      <a:lnTo>
                        <a:pt x="23" y="24"/>
                      </a:lnTo>
                      <a:lnTo>
                        <a:pt x="17" y="29"/>
                      </a:lnTo>
                      <a:lnTo>
                        <a:pt x="13" y="34"/>
                      </a:lnTo>
                      <a:lnTo>
                        <a:pt x="10" y="41"/>
                      </a:lnTo>
                      <a:lnTo>
                        <a:pt x="7" y="47"/>
                      </a:lnTo>
                      <a:lnTo>
                        <a:pt x="4" y="54"/>
                      </a:lnTo>
                      <a:lnTo>
                        <a:pt x="1" y="62"/>
                      </a:lnTo>
                      <a:lnTo>
                        <a:pt x="0" y="69"/>
                      </a:lnTo>
                      <a:lnTo>
                        <a:pt x="0" y="77"/>
                      </a:lnTo>
                      <a:lnTo>
                        <a:pt x="0" y="77"/>
                      </a:lnTo>
                      <a:lnTo>
                        <a:pt x="0" y="84"/>
                      </a:lnTo>
                      <a:lnTo>
                        <a:pt x="1" y="93"/>
                      </a:lnTo>
                      <a:lnTo>
                        <a:pt x="4" y="99"/>
                      </a:lnTo>
                      <a:lnTo>
                        <a:pt x="7" y="107"/>
                      </a:lnTo>
                      <a:lnTo>
                        <a:pt x="10" y="113"/>
                      </a:lnTo>
                      <a:lnTo>
                        <a:pt x="13" y="120"/>
                      </a:lnTo>
                      <a:lnTo>
                        <a:pt x="17" y="126"/>
                      </a:lnTo>
                      <a:lnTo>
                        <a:pt x="23" y="131"/>
                      </a:lnTo>
                      <a:lnTo>
                        <a:pt x="28" y="136"/>
                      </a:lnTo>
                      <a:lnTo>
                        <a:pt x="34" y="141"/>
                      </a:lnTo>
                      <a:lnTo>
                        <a:pt x="40" y="144"/>
                      </a:lnTo>
                      <a:lnTo>
                        <a:pt x="47" y="147"/>
                      </a:lnTo>
                      <a:lnTo>
                        <a:pt x="54" y="150"/>
                      </a:lnTo>
                      <a:lnTo>
                        <a:pt x="61" y="152"/>
                      </a:lnTo>
                      <a:lnTo>
                        <a:pt x="69" y="153"/>
                      </a:lnTo>
                      <a:lnTo>
                        <a:pt x="77" y="154"/>
                      </a:lnTo>
                      <a:lnTo>
                        <a:pt x="77" y="154"/>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Freeform 525"/>
                <p:cNvSpPr>
                  <a:spLocks/>
                </p:cNvSpPr>
                <p:nvPr/>
              </p:nvSpPr>
              <p:spPr bwMode="auto">
                <a:xfrm>
                  <a:off x="15665301" y="-565150"/>
                  <a:ext cx="436561" cy="282575"/>
                </a:xfrm>
                <a:custGeom>
                  <a:avLst/>
                  <a:gdLst>
                    <a:gd name="T0" fmla="*/ 110 w 275"/>
                    <a:gd name="T1" fmla="*/ 60 h 178"/>
                    <a:gd name="T2" fmla="*/ 60 w 275"/>
                    <a:gd name="T3" fmla="*/ 1 h 178"/>
                    <a:gd name="T4" fmla="*/ 60 w 275"/>
                    <a:gd name="T5" fmla="*/ 1 h 178"/>
                    <a:gd name="T6" fmla="*/ 44 w 275"/>
                    <a:gd name="T7" fmla="*/ 8 h 178"/>
                    <a:gd name="T8" fmla="*/ 28 w 275"/>
                    <a:gd name="T9" fmla="*/ 16 h 178"/>
                    <a:gd name="T10" fmla="*/ 14 w 275"/>
                    <a:gd name="T11" fmla="*/ 26 h 178"/>
                    <a:gd name="T12" fmla="*/ 0 w 275"/>
                    <a:gd name="T13" fmla="*/ 36 h 178"/>
                    <a:gd name="T14" fmla="*/ 0 w 275"/>
                    <a:gd name="T15" fmla="*/ 147 h 178"/>
                    <a:gd name="T16" fmla="*/ 0 w 275"/>
                    <a:gd name="T17" fmla="*/ 147 h 178"/>
                    <a:gd name="T18" fmla="*/ 2 w 275"/>
                    <a:gd name="T19" fmla="*/ 154 h 178"/>
                    <a:gd name="T20" fmla="*/ 5 w 275"/>
                    <a:gd name="T21" fmla="*/ 160 h 178"/>
                    <a:gd name="T22" fmla="*/ 9 w 275"/>
                    <a:gd name="T23" fmla="*/ 165 h 178"/>
                    <a:gd name="T24" fmla="*/ 13 w 275"/>
                    <a:gd name="T25" fmla="*/ 170 h 178"/>
                    <a:gd name="T26" fmla="*/ 18 w 275"/>
                    <a:gd name="T27" fmla="*/ 174 h 178"/>
                    <a:gd name="T28" fmla="*/ 24 w 275"/>
                    <a:gd name="T29" fmla="*/ 176 h 178"/>
                    <a:gd name="T30" fmla="*/ 30 w 275"/>
                    <a:gd name="T31" fmla="*/ 178 h 178"/>
                    <a:gd name="T32" fmla="*/ 37 w 275"/>
                    <a:gd name="T33" fmla="*/ 178 h 178"/>
                    <a:gd name="T34" fmla="*/ 239 w 275"/>
                    <a:gd name="T35" fmla="*/ 178 h 178"/>
                    <a:gd name="T36" fmla="*/ 239 w 275"/>
                    <a:gd name="T37" fmla="*/ 178 h 178"/>
                    <a:gd name="T38" fmla="*/ 247 w 275"/>
                    <a:gd name="T39" fmla="*/ 178 h 178"/>
                    <a:gd name="T40" fmla="*/ 253 w 275"/>
                    <a:gd name="T41" fmla="*/ 176 h 178"/>
                    <a:gd name="T42" fmla="*/ 259 w 275"/>
                    <a:gd name="T43" fmla="*/ 172 h 178"/>
                    <a:gd name="T44" fmla="*/ 265 w 275"/>
                    <a:gd name="T45" fmla="*/ 167 h 178"/>
                    <a:gd name="T46" fmla="*/ 269 w 275"/>
                    <a:gd name="T47" fmla="*/ 161 h 178"/>
                    <a:gd name="T48" fmla="*/ 273 w 275"/>
                    <a:gd name="T49" fmla="*/ 155 h 178"/>
                    <a:gd name="T50" fmla="*/ 275 w 275"/>
                    <a:gd name="T51" fmla="*/ 147 h 178"/>
                    <a:gd name="T52" fmla="*/ 275 w 275"/>
                    <a:gd name="T53" fmla="*/ 140 h 178"/>
                    <a:gd name="T54" fmla="*/ 275 w 275"/>
                    <a:gd name="T55" fmla="*/ 35 h 178"/>
                    <a:gd name="T56" fmla="*/ 275 w 275"/>
                    <a:gd name="T57" fmla="*/ 35 h 178"/>
                    <a:gd name="T58" fmla="*/ 263 w 275"/>
                    <a:gd name="T59" fmla="*/ 24 h 178"/>
                    <a:gd name="T60" fmla="*/ 248 w 275"/>
                    <a:gd name="T61" fmla="*/ 16 h 178"/>
                    <a:gd name="T62" fmla="*/ 233 w 275"/>
                    <a:gd name="T63" fmla="*/ 7 h 178"/>
                    <a:gd name="T64" fmla="*/ 217 w 275"/>
                    <a:gd name="T65" fmla="*/ 1 h 178"/>
                    <a:gd name="T66" fmla="*/ 216 w 275"/>
                    <a:gd name="T67" fmla="*/ 0 h 178"/>
                    <a:gd name="T68" fmla="*/ 166 w 275"/>
                    <a:gd name="T69" fmla="*/ 60 h 178"/>
                    <a:gd name="T70" fmla="*/ 155 w 275"/>
                    <a:gd name="T71" fmla="*/ 24 h 178"/>
                    <a:gd name="T72" fmla="*/ 149 w 275"/>
                    <a:gd name="T73" fmla="*/ 50 h 178"/>
                    <a:gd name="T74" fmla="*/ 172 w 275"/>
                    <a:gd name="T75" fmla="*/ 129 h 178"/>
                    <a:gd name="T76" fmla="*/ 172 w 275"/>
                    <a:gd name="T77" fmla="*/ 129 h 178"/>
                    <a:gd name="T78" fmla="*/ 172 w 275"/>
                    <a:gd name="T79" fmla="*/ 140 h 178"/>
                    <a:gd name="T80" fmla="*/ 170 w 275"/>
                    <a:gd name="T81" fmla="*/ 148 h 178"/>
                    <a:gd name="T82" fmla="*/ 166 w 275"/>
                    <a:gd name="T83" fmla="*/ 155 h 178"/>
                    <a:gd name="T84" fmla="*/ 161 w 275"/>
                    <a:gd name="T85" fmla="*/ 161 h 178"/>
                    <a:gd name="T86" fmla="*/ 156 w 275"/>
                    <a:gd name="T87" fmla="*/ 165 h 178"/>
                    <a:gd name="T88" fmla="*/ 151 w 275"/>
                    <a:gd name="T89" fmla="*/ 168 h 178"/>
                    <a:gd name="T90" fmla="*/ 144 w 275"/>
                    <a:gd name="T91" fmla="*/ 170 h 178"/>
                    <a:gd name="T92" fmla="*/ 138 w 275"/>
                    <a:gd name="T93" fmla="*/ 171 h 178"/>
                    <a:gd name="T94" fmla="*/ 130 w 275"/>
                    <a:gd name="T95" fmla="*/ 170 h 178"/>
                    <a:gd name="T96" fmla="*/ 125 w 275"/>
                    <a:gd name="T97" fmla="*/ 167 h 178"/>
                    <a:gd name="T98" fmla="*/ 119 w 275"/>
                    <a:gd name="T99" fmla="*/ 164 h 178"/>
                    <a:gd name="T100" fmla="*/ 113 w 275"/>
                    <a:gd name="T101" fmla="*/ 160 h 178"/>
                    <a:gd name="T102" fmla="*/ 109 w 275"/>
                    <a:gd name="T103" fmla="*/ 155 h 178"/>
                    <a:gd name="T104" fmla="*/ 106 w 275"/>
                    <a:gd name="T105" fmla="*/ 147 h 178"/>
                    <a:gd name="T106" fmla="*/ 103 w 275"/>
                    <a:gd name="T107" fmla="*/ 140 h 178"/>
                    <a:gd name="T108" fmla="*/ 103 w 275"/>
                    <a:gd name="T109" fmla="*/ 130 h 178"/>
                    <a:gd name="T110" fmla="*/ 126 w 275"/>
                    <a:gd name="T111" fmla="*/ 50 h 178"/>
                    <a:gd name="T112" fmla="*/ 121 w 275"/>
                    <a:gd name="T113" fmla="*/ 24 h 178"/>
                    <a:gd name="T114" fmla="*/ 110 w 275"/>
                    <a:gd name="T115"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178">
                      <a:moveTo>
                        <a:pt x="110" y="60"/>
                      </a:moveTo>
                      <a:lnTo>
                        <a:pt x="60" y="1"/>
                      </a:lnTo>
                      <a:lnTo>
                        <a:pt x="60" y="1"/>
                      </a:lnTo>
                      <a:lnTo>
                        <a:pt x="44" y="8"/>
                      </a:lnTo>
                      <a:lnTo>
                        <a:pt x="28" y="16"/>
                      </a:lnTo>
                      <a:lnTo>
                        <a:pt x="14" y="26"/>
                      </a:lnTo>
                      <a:lnTo>
                        <a:pt x="0" y="36"/>
                      </a:lnTo>
                      <a:lnTo>
                        <a:pt x="0" y="147"/>
                      </a:lnTo>
                      <a:lnTo>
                        <a:pt x="0" y="147"/>
                      </a:lnTo>
                      <a:lnTo>
                        <a:pt x="2" y="154"/>
                      </a:lnTo>
                      <a:lnTo>
                        <a:pt x="5" y="160"/>
                      </a:lnTo>
                      <a:lnTo>
                        <a:pt x="9" y="165"/>
                      </a:lnTo>
                      <a:lnTo>
                        <a:pt x="13" y="170"/>
                      </a:lnTo>
                      <a:lnTo>
                        <a:pt x="18" y="174"/>
                      </a:lnTo>
                      <a:lnTo>
                        <a:pt x="24" y="176"/>
                      </a:lnTo>
                      <a:lnTo>
                        <a:pt x="30" y="178"/>
                      </a:lnTo>
                      <a:lnTo>
                        <a:pt x="37" y="178"/>
                      </a:lnTo>
                      <a:lnTo>
                        <a:pt x="239" y="178"/>
                      </a:lnTo>
                      <a:lnTo>
                        <a:pt x="239" y="178"/>
                      </a:lnTo>
                      <a:lnTo>
                        <a:pt x="247" y="178"/>
                      </a:lnTo>
                      <a:lnTo>
                        <a:pt x="253" y="176"/>
                      </a:lnTo>
                      <a:lnTo>
                        <a:pt x="259" y="172"/>
                      </a:lnTo>
                      <a:lnTo>
                        <a:pt x="265" y="167"/>
                      </a:lnTo>
                      <a:lnTo>
                        <a:pt x="269" y="161"/>
                      </a:lnTo>
                      <a:lnTo>
                        <a:pt x="273" y="155"/>
                      </a:lnTo>
                      <a:lnTo>
                        <a:pt x="275" y="147"/>
                      </a:lnTo>
                      <a:lnTo>
                        <a:pt x="275" y="140"/>
                      </a:lnTo>
                      <a:lnTo>
                        <a:pt x="275" y="35"/>
                      </a:lnTo>
                      <a:lnTo>
                        <a:pt x="275" y="35"/>
                      </a:lnTo>
                      <a:lnTo>
                        <a:pt x="263" y="24"/>
                      </a:lnTo>
                      <a:lnTo>
                        <a:pt x="248" y="16"/>
                      </a:lnTo>
                      <a:lnTo>
                        <a:pt x="233" y="7"/>
                      </a:lnTo>
                      <a:lnTo>
                        <a:pt x="217" y="1"/>
                      </a:lnTo>
                      <a:lnTo>
                        <a:pt x="216" y="0"/>
                      </a:lnTo>
                      <a:lnTo>
                        <a:pt x="166" y="60"/>
                      </a:lnTo>
                      <a:lnTo>
                        <a:pt x="155" y="24"/>
                      </a:lnTo>
                      <a:lnTo>
                        <a:pt x="149" y="50"/>
                      </a:lnTo>
                      <a:lnTo>
                        <a:pt x="172" y="129"/>
                      </a:lnTo>
                      <a:lnTo>
                        <a:pt x="172" y="129"/>
                      </a:lnTo>
                      <a:lnTo>
                        <a:pt x="172" y="140"/>
                      </a:lnTo>
                      <a:lnTo>
                        <a:pt x="170" y="148"/>
                      </a:lnTo>
                      <a:lnTo>
                        <a:pt x="166" y="155"/>
                      </a:lnTo>
                      <a:lnTo>
                        <a:pt x="161" y="161"/>
                      </a:lnTo>
                      <a:lnTo>
                        <a:pt x="156" y="165"/>
                      </a:lnTo>
                      <a:lnTo>
                        <a:pt x="151" y="168"/>
                      </a:lnTo>
                      <a:lnTo>
                        <a:pt x="144" y="170"/>
                      </a:lnTo>
                      <a:lnTo>
                        <a:pt x="138" y="171"/>
                      </a:lnTo>
                      <a:lnTo>
                        <a:pt x="130" y="170"/>
                      </a:lnTo>
                      <a:lnTo>
                        <a:pt x="125" y="167"/>
                      </a:lnTo>
                      <a:lnTo>
                        <a:pt x="119" y="164"/>
                      </a:lnTo>
                      <a:lnTo>
                        <a:pt x="113" y="160"/>
                      </a:lnTo>
                      <a:lnTo>
                        <a:pt x="109" y="155"/>
                      </a:lnTo>
                      <a:lnTo>
                        <a:pt x="106" y="147"/>
                      </a:lnTo>
                      <a:lnTo>
                        <a:pt x="103" y="140"/>
                      </a:lnTo>
                      <a:lnTo>
                        <a:pt x="103" y="130"/>
                      </a:lnTo>
                      <a:lnTo>
                        <a:pt x="126" y="50"/>
                      </a:lnTo>
                      <a:lnTo>
                        <a:pt x="121" y="24"/>
                      </a:lnTo>
                      <a:lnTo>
                        <a:pt x="110" y="6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7" name="矩形 14"/>
              <p:cNvSpPr>
                <a:spLocks noChangeArrowheads="1"/>
              </p:cNvSpPr>
              <p:nvPr/>
            </p:nvSpPr>
            <p:spPr bwMode="auto">
              <a:xfrm>
                <a:off x="2486182" y="2702406"/>
                <a:ext cx="906379" cy="763512"/>
              </a:xfrm>
              <a:prstGeom prst="rect">
                <a:avLst/>
              </a:prstGeom>
              <a:solidFill>
                <a:schemeClr val="bg1">
                  <a:lumMod val="65000"/>
                </a:schemeClr>
              </a:solidFill>
              <a:ln w="9525">
                <a:noFill/>
                <a:miter lim="800000"/>
                <a:headEnd/>
                <a:tailEnd/>
              </a:ln>
            </p:spPr>
            <p:txBody>
              <a:bodyPr wrap="square" lIns="36000" tIns="34236" rIns="36000" bIns="34236">
                <a:noAutofit/>
              </a:bodyPr>
              <a:lstStyle/>
              <a:p>
                <a:pPr algn="ctr" fontAlgn="ctr">
                  <a:buClr>
                    <a:srgbClr val="0070C0"/>
                  </a:buClr>
                </a:pPr>
                <a:r>
                  <a:rPr lang="en-US" sz="1200" b="1" smtClean="0">
                    <a:solidFill>
                      <a:srgbClr val="FFFFFF"/>
                    </a:solidFill>
                    <a:latin typeface="Huawei Sans" panose="020C0503030203020204" pitchFamily="34" charset="0"/>
                  </a:rPr>
                  <a:t>Disaster recovery management</a:t>
                </a:r>
                <a:endParaRPr kumimoji="1" lang="en-US" altLang="zh-CN" sz="1200" b="1">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54" name="直接连接符 153"/>
            <p:cNvCxnSpPr/>
            <p:nvPr/>
          </p:nvCxnSpPr>
          <p:spPr bwMode="auto">
            <a:xfrm>
              <a:off x="4170796" y="2583984"/>
              <a:ext cx="0" cy="222920"/>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接连接符 154"/>
            <p:cNvCxnSpPr/>
            <p:nvPr/>
          </p:nvCxnSpPr>
          <p:spPr bwMode="auto">
            <a:xfrm>
              <a:off x="8801201" y="2583984"/>
              <a:ext cx="0" cy="222920"/>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接连接符 155"/>
            <p:cNvCxnSpPr/>
            <p:nvPr/>
          </p:nvCxnSpPr>
          <p:spPr bwMode="auto">
            <a:xfrm>
              <a:off x="7977628" y="2583984"/>
              <a:ext cx="0" cy="222920"/>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接连接符 160"/>
            <p:cNvCxnSpPr/>
            <p:nvPr/>
          </p:nvCxnSpPr>
          <p:spPr bwMode="auto">
            <a:xfrm>
              <a:off x="7987790" y="3836226"/>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接连接符 164"/>
            <p:cNvCxnSpPr/>
            <p:nvPr/>
          </p:nvCxnSpPr>
          <p:spPr bwMode="auto">
            <a:xfrm>
              <a:off x="4242759" y="3980022"/>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接连接符 165"/>
            <p:cNvCxnSpPr/>
            <p:nvPr/>
          </p:nvCxnSpPr>
          <p:spPr bwMode="auto">
            <a:xfrm>
              <a:off x="3463119" y="3988833"/>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接连接符 166"/>
            <p:cNvCxnSpPr>
              <a:endCxn id="199" idx="0"/>
            </p:cNvCxnSpPr>
            <p:nvPr/>
          </p:nvCxnSpPr>
          <p:spPr bwMode="auto">
            <a:xfrm>
              <a:off x="3465954" y="4595833"/>
              <a:ext cx="367607" cy="30347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接连接符 167"/>
            <p:cNvCxnSpPr>
              <a:stCxn id="199" idx="0"/>
            </p:cNvCxnSpPr>
            <p:nvPr/>
          </p:nvCxnSpPr>
          <p:spPr bwMode="auto">
            <a:xfrm flipV="1">
              <a:off x="3833560" y="4609948"/>
              <a:ext cx="349729" cy="28936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9" name="组合 469"/>
            <p:cNvGrpSpPr/>
            <p:nvPr/>
          </p:nvGrpSpPr>
          <p:grpSpPr>
            <a:xfrm>
              <a:off x="3228200" y="4125656"/>
              <a:ext cx="1258882" cy="470177"/>
              <a:chOff x="754124" y="2699133"/>
              <a:chExt cx="810272" cy="453723"/>
            </a:xfrm>
          </p:grpSpPr>
          <p:grpSp>
            <p:nvGrpSpPr>
              <p:cNvPr id="170" name="组合 60"/>
              <p:cNvGrpSpPr/>
              <p:nvPr/>
            </p:nvGrpSpPr>
            <p:grpSpPr>
              <a:xfrm>
                <a:off x="754124" y="2699133"/>
                <a:ext cx="314513" cy="453723"/>
                <a:chOff x="-909638" y="971550"/>
                <a:chExt cx="909638" cy="2039938"/>
              </a:xfrm>
              <a:solidFill>
                <a:schemeClr val="tx1">
                  <a:lumMod val="50000"/>
                  <a:lumOff val="50000"/>
                </a:schemeClr>
              </a:solidFill>
            </p:grpSpPr>
            <p:sp>
              <p:nvSpPr>
                <p:cNvPr id="177"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1" name="组合 60"/>
              <p:cNvGrpSpPr/>
              <p:nvPr/>
            </p:nvGrpSpPr>
            <p:grpSpPr>
              <a:xfrm>
                <a:off x="1249883" y="2699133"/>
                <a:ext cx="314513" cy="453723"/>
                <a:chOff x="-909638" y="971550"/>
                <a:chExt cx="909638" cy="2039938"/>
              </a:xfrm>
              <a:solidFill>
                <a:schemeClr val="tx1">
                  <a:lumMod val="50000"/>
                  <a:lumOff val="50000"/>
                </a:schemeClr>
              </a:solidFill>
            </p:grpSpPr>
            <p:sp>
              <p:nvSpPr>
                <p:cNvPr id="172"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182" name="直接连接符 181"/>
            <p:cNvCxnSpPr/>
            <p:nvPr/>
          </p:nvCxnSpPr>
          <p:spPr bwMode="auto">
            <a:xfrm flipV="1">
              <a:off x="2799004" y="3988833"/>
              <a:ext cx="1957603" cy="1699"/>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直接连接符 182"/>
            <p:cNvCxnSpPr/>
            <p:nvPr/>
          </p:nvCxnSpPr>
          <p:spPr bwMode="auto">
            <a:xfrm>
              <a:off x="4157625" y="3836226"/>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4" name="组合 476"/>
            <p:cNvGrpSpPr/>
            <p:nvPr/>
          </p:nvGrpSpPr>
          <p:grpSpPr>
            <a:xfrm>
              <a:off x="3151496" y="3383797"/>
              <a:ext cx="1258882" cy="470177"/>
              <a:chOff x="754124" y="2699133"/>
              <a:chExt cx="810272" cy="453723"/>
            </a:xfrm>
          </p:grpSpPr>
          <p:grpSp>
            <p:nvGrpSpPr>
              <p:cNvPr id="185" name="组合 60"/>
              <p:cNvGrpSpPr/>
              <p:nvPr/>
            </p:nvGrpSpPr>
            <p:grpSpPr>
              <a:xfrm>
                <a:off x="754124" y="2699133"/>
                <a:ext cx="314513" cy="453723"/>
                <a:chOff x="-909638" y="971550"/>
                <a:chExt cx="909638" cy="2039938"/>
              </a:xfrm>
              <a:solidFill>
                <a:schemeClr val="tx1">
                  <a:lumMod val="50000"/>
                  <a:lumOff val="50000"/>
                </a:schemeClr>
              </a:solidFill>
            </p:grpSpPr>
            <p:sp>
              <p:nvSpPr>
                <p:cNvPr id="192"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86" name="组合 60"/>
              <p:cNvGrpSpPr/>
              <p:nvPr/>
            </p:nvGrpSpPr>
            <p:grpSpPr>
              <a:xfrm>
                <a:off x="1249883" y="2699133"/>
                <a:ext cx="314513" cy="453723"/>
                <a:chOff x="-909638" y="971550"/>
                <a:chExt cx="909638" cy="2039938"/>
              </a:xfrm>
              <a:solidFill>
                <a:schemeClr val="tx1">
                  <a:lumMod val="50000"/>
                  <a:lumOff val="50000"/>
                </a:schemeClr>
              </a:solidFill>
            </p:grpSpPr>
            <p:sp>
              <p:nvSpPr>
                <p:cNvPr id="187"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97" name="组合 196"/>
            <p:cNvGrpSpPr/>
            <p:nvPr/>
          </p:nvGrpSpPr>
          <p:grpSpPr>
            <a:xfrm>
              <a:off x="3056113" y="4870303"/>
              <a:ext cx="1554899" cy="328391"/>
              <a:chOff x="3632383" y="3460239"/>
              <a:chExt cx="590400" cy="269633"/>
            </a:xfrm>
          </p:grpSpPr>
          <p:sp>
            <p:nvSpPr>
              <p:cNvPr id="198" name="Freeform 8"/>
              <p:cNvSpPr>
                <a:spLocks/>
              </p:cNvSpPr>
              <p:nvPr/>
            </p:nvSpPr>
            <p:spPr bwMode="auto">
              <a:xfrm>
                <a:off x="3767172" y="3460239"/>
                <a:ext cx="342410" cy="26377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TextBox 659"/>
              <p:cNvSpPr txBox="1"/>
              <p:nvPr/>
            </p:nvSpPr>
            <p:spPr>
              <a:xfrm>
                <a:off x="3632383" y="3484058"/>
                <a:ext cx="590400" cy="245814"/>
              </a:xfrm>
              <a:prstGeom prst="rect">
                <a:avLst/>
              </a:prstGeom>
              <a:noFill/>
            </p:spPr>
            <p:txBody>
              <a:bodyPr wrap="square" rtlCol="0">
                <a:noAutofit/>
              </a:bodyPr>
              <a:lstStyle/>
              <a:p>
                <a:pPr algn="ctr" fontAlgn="ctr"/>
                <a:r>
                  <a:rPr lang="en-US" sz="1200" b="1" smtClean="0">
                    <a:latin typeface="Huawei Sans" panose="020C0503030203020204" pitchFamily="34" charset="0"/>
                  </a:rPr>
                  <a:t>  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00" name="直接连接符 199"/>
            <p:cNvCxnSpPr/>
            <p:nvPr/>
          </p:nvCxnSpPr>
          <p:spPr bwMode="auto">
            <a:xfrm>
              <a:off x="3395819" y="3836226"/>
              <a:ext cx="0" cy="1466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组合 30"/>
            <p:cNvGrpSpPr/>
            <p:nvPr/>
          </p:nvGrpSpPr>
          <p:grpSpPr>
            <a:xfrm>
              <a:off x="4985570" y="1072724"/>
              <a:ext cx="2084519" cy="763914"/>
              <a:chOff x="2497699" y="761710"/>
              <a:chExt cx="1405457" cy="604792"/>
            </a:xfrm>
          </p:grpSpPr>
          <p:sp>
            <p:nvSpPr>
              <p:cNvPr id="45" name="Freeform 269"/>
              <p:cNvSpPr>
                <a:spLocks/>
              </p:cNvSpPr>
              <p:nvPr/>
            </p:nvSpPr>
            <p:spPr bwMode="auto">
              <a:xfrm>
                <a:off x="2497699" y="1118746"/>
                <a:ext cx="1405457" cy="234381"/>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6350">
                <a:solidFill>
                  <a:srgbClr val="002060"/>
                </a:solidFill>
                <a:round/>
                <a:headEnd/>
                <a:tailEnd/>
              </a:ln>
            </p:spPr>
            <p:txBody>
              <a:bodyPr wrap="square">
                <a:noAutofit/>
              </a:bodyPr>
              <a:lstStyle/>
              <a:p>
                <a:pPr fontAlgn="ctr"/>
                <a:endParaRPr lang="en-US" altLang="zh-CN" sz="1200">
                  <a:ln>
                    <a:solidFill>
                      <a:sysClr val="windowText" lastClr="000000"/>
                    </a:solidFill>
                  </a:l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72"/>
              <p:cNvSpPr/>
              <p:nvPr/>
            </p:nvSpPr>
            <p:spPr>
              <a:xfrm>
                <a:off x="2898881" y="1129481"/>
                <a:ext cx="501962" cy="237021"/>
              </a:xfrm>
              <a:prstGeom prst="rect">
                <a:avLst/>
              </a:prstGeom>
            </p:spPr>
            <p:txBody>
              <a:bodyPr wrap="square">
                <a:noAutofit/>
              </a:bodyPr>
              <a:lstStyle/>
              <a:p>
                <a:pPr algn="ctr" defTabSz="914400" fontAlgn="ctr">
                  <a:defRPr/>
                </a:pPr>
                <a:r>
                  <a:rPr lang="en-US" sz="1200" b="1" smtClean="0">
                    <a:latin typeface="Huawei Sans" panose="020C0503030203020204" pitchFamily="34" charset="0"/>
                  </a:rPr>
                  <a:t>WAN</a:t>
                </a:r>
                <a:endParaRPr lang="en-US" altLang="zh-CN" sz="1200" b="1" kern="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7" name="Picture 1062" descr="图片99"/>
              <p:cNvPicPr>
                <a:picLocks noChangeAspect="1" noChangeArrowheads="1"/>
              </p:cNvPicPr>
              <p:nvPr/>
            </p:nvPicPr>
            <p:blipFill>
              <a:blip r:embed="rId4" cstate="print"/>
              <a:srcRect/>
              <a:stretch>
                <a:fillRect/>
              </a:stretch>
            </p:blipFill>
            <p:spPr bwMode="auto">
              <a:xfrm>
                <a:off x="2531539" y="761710"/>
                <a:ext cx="423231" cy="412416"/>
              </a:xfrm>
              <a:prstGeom prst="rect">
                <a:avLst/>
              </a:prstGeom>
              <a:noFill/>
              <a:ln w="9525">
                <a:noFill/>
                <a:miter lim="800000"/>
                <a:headEnd/>
                <a:tailEnd/>
              </a:ln>
            </p:spPr>
          </p:pic>
          <p:pic>
            <p:nvPicPr>
              <p:cNvPr id="48" name="Picture 1062" descr="图片99"/>
              <p:cNvPicPr>
                <a:picLocks noChangeAspect="1" noChangeArrowheads="1"/>
              </p:cNvPicPr>
              <p:nvPr/>
            </p:nvPicPr>
            <p:blipFill>
              <a:blip r:embed="rId4" cstate="print"/>
              <a:srcRect/>
              <a:stretch>
                <a:fillRect/>
              </a:stretch>
            </p:blipFill>
            <p:spPr bwMode="auto">
              <a:xfrm>
                <a:off x="3156116" y="761710"/>
                <a:ext cx="423231" cy="412416"/>
              </a:xfrm>
              <a:prstGeom prst="rect">
                <a:avLst/>
              </a:prstGeom>
              <a:noFill/>
              <a:ln w="9525">
                <a:noFill/>
                <a:miter lim="800000"/>
                <a:headEnd/>
                <a:tailEnd/>
              </a:ln>
            </p:spPr>
          </p:pic>
        </p:grpSp>
      </p:grpSp>
    </p:spTree>
    <p:extLst>
      <p:ext uri="{BB962C8B-B14F-4D97-AF65-F5344CB8AC3E}">
        <p14:creationId xmlns:p14="http://schemas.microsoft.com/office/powerpoint/2010/main" val="45183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Active-Active DR Solution</a:t>
            </a:r>
            <a:endParaRPr lang="en-US">
              <a:latin typeface="Huawei Sans" panose="020C0503030203020204" pitchFamily="34" charset="0"/>
              <a:sym typeface="Huawei Sans" panose="020C0503030203020204" pitchFamily="34" charset="0"/>
            </a:endParaRPr>
          </a:p>
        </p:txBody>
      </p:sp>
      <p:grpSp>
        <p:nvGrpSpPr>
          <p:cNvPr id="3" name="组合 2"/>
          <p:cNvGrpSpPr/>
          <p:nvPr/>
        </p:nvGrpSpPr>
        <p:grpSpPr>
          <a:xfrm>
            <a:off x="2405271" y="991455"/>
            <a:ext cx="7351111" cy="4844135"/>
            <a:chOff x="2420444" y="1446144"/>
            <a:chExt cx="7351111" cy="4844135"/>
          </a:xfrm>
        </p:grpSpPr>
        <p:cxnSp>
          <p:nvCxnSpPr>
            <p:cNvPr id="27" name="直接连接符 26"/>
            <p:cNvCxnSpPr/>
            <p:nvPr/>
          </p:nvCxnSpPr>
          <p:spPr bwMode="auto">
            <a:xfrm flipH="1">
              <a:off x="5210040" y="1893854"/>
              <a:ext cx="597134" cy="6057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直接连接符 27"/>
            <p:cNvCxnSpPr/>
            <p:nvPr/>
          </p:nvCxnSpPr>
          <p:spPr bwMode="auto">
            <a:xfrm>
              <a:off x="6480072" y="1930129"/>
              <a:ext cx="621117" cy="6349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 name="直接连接符 241"/>
            <p:cNvCxnSpPr/>
            <p:nvPr/>
          </p:nvCxnSpPr>
          <p:spPr bwMode="auto">
            <a:xfrm flipV="1">
              <a:off x="8305873" y="5479844"/>
              <a:ext cx="0" cy="35574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等腰三角形 138"/>
            <p:cNvSpPr/>
            <p:nvPr/>
          </p:nvSpPr>
          <p:spPr bwMode="auto">
            <a:xfrm rot="10800000">
              <a:off x="4141256" y="3340916"/>
              <a:ext cx="526565" cy="503652"/>
            </a:xfrm>
            <a:prstGeom prst="triangle">
              <a:avLst>
                <a:gd name="adj" fmla="val 56782"/>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12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等腰三角形 139"/>
            <p:cNvSpPr/>
            <p:nvPr/>
          </p:nvSpPr>
          <p:spPr bwMode="auto">
            <a:xfrm rot="10800000">
              <a:off x="3380226" y="3340916"/>
              <a:ext cx="526564" cy="503652"/>
            </a:xfrm>
            <a:prstGeom prst="triangle">
              <a:avLst>
                <a:gd name="adj" fmla="val 57423"/>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12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 name="直接连接符 5"/>
            <p:cNvCxnSpPr>
              <a:stCxn id="13" idx="18"/>
            </p:cNvCxnSpPr>
            <p:nvPr/>
          </p:nvCxnSpPr>
          <p:spPr bwMode="auto">
            <a:xfrm flipV="1">
              <a:off x="4371223" y="5354096"/>
              <a:ext cx="3548821" cy="16461"/>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圆角矩形 6"/>
            <p:cNvSpPr/>
            <p:nvPr/>
          </p:nvSpPr>
          <p:spPr bwMode="auto">
            <a:xfrm>
              <a:off x="2420444" y="2411728"/>
              <a:ext cx="3009060" cy="3878551"/>
            </a:xfrm>
            <a:prstGeom prst="round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 name="直接连接符 7"/>
            <p:cNvCxnSpPr>
              <a:endCxn id="13" idx="1"/>
            </p:cNvCxnSpPr>
            <p:nvPr/>
          </p:nvCxnSpPr>
          <p:spPr bwMode="auto">
            <a:xfrm>
              <a:off x="3674039" y="4890365"/>
              <a:ext cx="320803" cy="28512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a:stCxn id="13" idx="2"/>
            </p:cNvCxnSpPr>
            <p:nvPr/>
          </p:nvCxnSpPr>
          <p:spPr bwMode="auto">
            <a:xfrm flipV="1">
              <a:off x="4030026" y="4891892"/>
              <a:ext cx="372140" cy="28868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flipV="1">
              <a:off x="3994840" y="5479844"/>
              <a:ext cx="0" cy="35574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组合 520"/>
            <p:cNvGrpSpPr/>
            <p:nvPr/>
          </p:nvGrpSpPr>
          <p:grpSpPr>
            <a:xfrm>
              <a:off x="2991403" y="2564214"/>
              <a:ext cx="1974281" cy="443271"/>
              <a:chOff x="3303846" y="-5517"/>
              <a:chExt cx="908307" cy="438568"/>
            </a:xfrm>
          </p:grpSpPr>
          <p:sp>
            <p:nvSpPr>
              <p:cNvPr id="132" name="圆角矩形 131"/>
              <p:cNvSpPr/>
              <p:nvPr/>
            </p:nvSpPr>
            <p:spPr bwMode="auto">
              <a:xfrm>
                <a:off x="3365911" y="14426"/>
                <a:ext cx="762978" cy="23336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TextBox 541"/>
              <p:cNvSpPr txBox="1"/>
              <p:nvPr/>
            </p:nvSpPr>
            <p:spPr>
              <a:xfrm>
                <a:off x="3303846" y="-5517"/>
                <a:ext cx="908307" cy="438568"/>
              </a:xfrm>
              <a:prstGeom prst="rect">
                <a:avLst/>
              </a:prstGeom>
              <a:noFill/>
            </p:spPr>
            <p:txBody>
              <a:bodyPr wrap="square" rtlCol="0">
                <a:noAutofit/>
              </a:bodyPr>
              <a:lstStyle/>
              <a:p>
                <a:pPr algn="ctr" fontAlgn="ctr"/>
                <a:r>
                  <a:rPr lang="en-US" sz="1200" b="1" smtClean="0">
                    <a:latin typeface="Huawei Sans" panose="020C0503030203020204" pitchFamily="34" charset="0"/>
                  </a:rPr>
                  <a:t>Production center 1</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 name="TextBox 542"/>
            <p:cNvSpPr txBox="1"/>
            <p:nvPr/>
          </p:nvSpPr>
          <p:spPr>
            <a:xfrm>
              <a:off x="5480178" y="5318429"/>
              <a:ext cx="1325678" cy="255732"/>
            </a:xfrm>
            <a:prstGeom prst="rect">
              <a:avLst/>
            </a:prstGeom>
            <a:noFill/>
          </p:spPr>
          <p:txBody>
            <a:bodyPr wrap="square" rtlCol="0">
              <a:noAutofit/>
            </a:bodyPr>
            <a:lstStyle/>
            <a:p>
              <a:pPr algn="ctr" fontAlgn="ctr"/>
              <a:r>
                <a:rPr lang="en-US" sz="1200" b="1" smtClean="0">
                  <a:latin typeface="Huawei Sans" panose="020C0503030203020204" pitchFamily="34" charset="0"/>
                </a:rPr>
                <a:t> </a:t>
              </a:r>
              <a:r>
                <a:rPr lang="en-US" sz="1200" b="1" err="1" smtClean="0">
                  <a:latin typeface="Huawei Sans" panose="020C0503030203020204" pitchFamily="34" charset="0"/>
                </a:rPr>
                <a:t>HyperMetro</a:t>
              </a:r>
              <a:endParaRPr lang="en-US" sz="1200" b="1">
                <a:latin typeface="Huawei Sans" panose="020C0503030203020204" pitchFamily="34" charset="0"/>
              </a:endParaRPr>
            </a:p>
          </p:txBody>
        </p:sp>
        <p:sp>
          <p:nvSpPr>
            <p:cNvPr id="13" name="Freeform 8"/>
            <p:cNvSpPr>
              <a:spLocks/>
            </p:cNvSpPr>
            <p:nvPr/>
          </p:nvSpPr>
          <p:spPr bwMode="auto">
            <a:xfrm>
              <a:off x="3596069" y="5173582"/>
              <a:ext cx="775152" cy="306262"/>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pPr fontAlgn="ct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TextBox 544"/>
            <p:cNvSpPr txBox="1"/>
            <p:nvPr/>
          </p:nvSpPr>
          <p:spPr>
            <a:xfrm>
              <a:off x="3657848" y="5208055"/>
              <a:ext cx="747212" cy="255732"/>
            </a:xfrm>
            <a:prstGeom prst="rect">
              <a:avLst/>
            </a:prstGeom>
            <a:noFill/>
          </p:spPr>
          <p:txBody>
            <a:bodyPr wrap="square" rtlCol="0">
              <a:noAutofit/>
            </a:bodyPr>
            <a:lstStyle/>
            <a:p>
              <a:pPr fontAlgn="ctr"/>
              <a:r>
                <a:rPr lang="en-US" sz="1200" b="1" smtClean="0">
                  <a:latin typeface="Huawei Sans" panose="020C0503030203020204" pitchFamily="34" charset="0"/>
                </a:rPr>
                <a:t>  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8" name="组合 521"/>
            <p:cNvGrpSpPr/>
            <p:nvPr/>
          </p:nvGrpSpPr>
          <p:grpSpPr>
            <a:xfrm>
              <a:off x="7453360" y="2574945"/>
              <a:ext cx="1776152" cy="1022930"/>
              <a:chOff x="6212211" y="-26507"/>
              <a:chExt cx="908307" cy="1012077"/>
            </a:xfrm>
          </p:grpSpPr>
          <p:sp>
            <p:nvSpPr>
              <p:cNvPr id="130" name="圆角矩形 129"/>
              <p:cNvSpPr/>
              <p:nvPr/>
            </p:nvSpPr>
            <p:spPr bwMode="auto">
              <a:xfrm>
                <a:off x="6271661" y="-1099"/>
                <a:ext cx="762978" cy="23336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TextBox 550"/>
              <p:cNvSpPr txBox="1"/>
              <p:nvPr/>
            </p:nvSpPr>
            <p:spPr>
              <a:xfrm>
                <a:off x="6212211" y="-26507"/>
                <a:ext cx="908307" cy="1012077"/>
              </a:xfrm>
              <a:prstGeom prst="rect">
                <a:avLst/>
              </a:prstGeom>
              <a:noFill/>
            </p:spPr>
            <p:txBody>
              <a:bodyPr wrap="square" rtlCol="0">
                <a:noAutofit/>
              </a:bodyPr>
              <a:lstStyle>
                <a:defPPr>
                  <a:defRPr lang="zh-CN"/>
                </a:defPPr>
                <a:lvl1pPr algn="ctr">
                  <a:defRPr b="1">
                    <a:latin typeface="Arial"/>
                    <a:ea typeface="+mn-ea"/>
                  </a:defRPr>
                </a:lvl1pPr>
              </a:lstStyle>
              <a:p>
                <a:pPr fontAlgn="ctr"/>
                <a:r>
                  <a:rPr lang="en-US" sz="1200" smtClean="0">
                    <a:latin typeface="Huawei Sans" panose="020C0503030203020204" pitchFamily="34" charset="0"/>
                  </a:rPr>
                  <a:t>Data center 2</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9" name="圆角矩形 18"/>
            <p:cNvSpPr/>
            <p:nvPr/>
          </p:nvSpPr>
          <p:spPr bwMode="auto">
            <a:xfrm>
              <a:off x="2986327" y="4104412"/>
              <a:ext cx="6511825" cy="886244"/>
            </a:xfrm>
            <a:prstGeom prst="roundRect">
              <a:avLst/>
            </a:prstGeom>
            <a:noFill/>
            <a:ln w="25400">
              <a:solidFill>
                <a:schemeClr val="tx2">
                  <a:lumMod val="20000"/>
                  <a:lumOff val="80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0" name="图片 19" descr="图片4.png"/>
            <p:cNvPicPr>
              <a:picLocks noChangeAspect="1"/>
            </p:cNvPicPr>
            <p:nvPr/>
          </p:nvPicPr>
          <p:blipFill>
            <a:blip r:embed="rId3" cstate="print">
              <a:duotone>
                <a:prstClr val="black"/>
                <a:srgbClr val="00B0F0">
                  <a:tint val="45000"/>
                  <a:satMod val="400000"/>
                </a:srgbClr>
              </a:duotone>
            </a:blip>
            <a:stretch>
              <a:fillRect/>
            </a:stretch>
          </p:blipFill>
          <p:spPr>
            <a:xfrm>
              <a:off x="4312071" y="5551735"/>
              <a:ext cx="3426015" cy="595312"/>
            </a:xfrm>
            <a:prstGeom prst="rect">
              <a:avLst/>
            </a:prstGeom>
          </p:spPr>
        </p:pic>
        <p:sp>
          <p:nvSpPr>
            <p:cNvPr id="21" name="Freeform 30"/>
            <p:cNvSpPr>
              <a:spLocks noEditPoints="1"/>
            </p:cNvSpPr>
            <p:nvPr/>
          </p:nvSpPr>
          <p:spPr bwMode="auto">
            <a:xfrm>
              <a:off x="3700032" y="5737216"/>
              <a:ext cx="560953" cy="523192"/>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2">
                <a:lumMod val="90000"/>
              </a:schemeClr>
            </a:solidFill>
            <a:ln w="9525">
              <a:noFill/>
              <a:round/>
              <a:headEnd/>
              <a:tailEnd/>
            </a:ln>
          </p:spPr>
          <p:txBody>
            <a:bodyPr vert="horz" wrap="square" lIns="91422" tIns="45711" rIns="91422" bIns="45711" numCol="1" anchor="t" anchorCtr="0" compatLnSpc="1">
              <a:prstTxWarp prst="textNoShape">
                <a:avLst/>
              </a:prstTxWarp>
              <a:noAutofit/>
            </a:bodyPr>
            <a:lstStyle/>
            <a:p>
              <a:pPr fontAlgn="ct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23"/>
            <p:cNvSpPr/>
            <p:nvPr/>
          </p:nvSpPr>
          <p:spPr bwMode="auto">
            <a:xfrm>
              <a:off x="6985077" y="2422191"/>
              <a:ext cx="2786478" cy="3868086"/>
            </a:xfrm>
            <a:prstGeom prst="round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6" name="组合 650"/>
            <p:cNvGrpSpPr/>
            <p:nvPr/>
          </p:nvGrpSpPr>
          <p:grpSpPr>
            <a:xfrm>
              <a:off x="5151654" y="1446144"/>
              <a:ext cx="2089705" cy="777239"/>
              <a:chOff x="2497699" y="761710"/>
              <a:chExt cx="1405457" cy="591417"/>
            </a:xfrm>
          </p:grpSpPr>
          <p:sp>
            <p:nvSpPr>
              <p:cNvPr id="38" name="Freeform 269"/>
              <p:cNvSpPr>
                <a:spLocks/>
              </p:cNvSpPr>
              <p:nvPr/>
            </p:nvSpPr>
            <p:spPr bwMode="auto">
              <a:xfrm>
                <a:off x="2497699" y="1118746"/>
                <a:ext cx="1405457" cy="234381"/>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6350">
                <a:solidFill>
                  <a:srgbClr val="002060"/>
                </a:solidFill>
                <a:round/>
                <a:headEnd/>
                <a:tailEnd/>
              </a:ln>
            </p:spPr>
            <p:txBody>
              <a:bodyPr wrap="square">
                <a:noAutofit/>
              </a:bodyPr>
              <a:lstStyle/>
              <a:p>
                <a:pPr fontAlgn="ctr"/>
                <a:endParaRPr lang="en-US" altLang="zh-CN" sz="900">
                  <a:ln>
                    <a:solidFill>
                      <a:sysClr val="windowText" lastClr="000000"/>
                    </a:solidFill>
                  </a:l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矩形 72"/>
              <p:cNvSpPr/>
              <p:nvPr/>
            </p:nvSpPr>
            <p:spPr>
              <a:xfrm>
                <a:off x="2890188" y="1127429"/>
                <a:ext cx="501962" cy="194591"/>
              </a:xfrm>
              <a:prstGeom prst="rect">
                <a:avLst/>
              </a:prstGeom>
            </p:spPr>
            <p:txBody>
              <a:bodyPr wrap="square">
                <a:noAutofit/>
              </a:bodyPr>
              <a:lstStyle/>
              <a:p>
                <a:pPr algn="ctr" defTabSz="914400" fontAlgn="ctr">
                  <a:defRPr/>
                </a:pPr>
                <a:r>
                  <a:rPr lang="en-US" sz="1200" smtClean="0">
                    <a:latin typeface="Huawei Sans" panose="020C0503030203020204" pitchFamily="34" charset="0"/>
                  </a:rPr>
                  <a:t>WAN</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0" name="Picture 1062" descr="图片99"/>
              <p:cNvPicPr>
                <a:picLocks noChangeAspect="1" noChangeArrowheads="1"/>
              </p:cNvPicPr>
              <p:nvPr/>
            </p:nvPicPr>
            <p:blipFill>
              <a:blip r:embed="rId4" cstate="print"/>
              <a:srcRect/>
              <a:stretch>
                <a:fillRect/>
              </a:stretch>
            </p:blipFill>
            <p:spPr bwMode="auto">
              <a:xfrm>
                <a:off x="2531539" y="761710"/>
                <a:ext cx="423231" cy="412416"/>
              </a:xfrm>
              <a:prstGeom prst="rect">
                <a:avLst/>
              </a:prstGeom>
              <a:noFill/>
              <a:ln w="9525">
                <a:noFill/>
                <a:miter lim="800000"/>
                <a:headEnd/>
                <a:tailEnd/>
              </a:ln>
            </p:spPr>
          </p:pic>
          <p:pic>
            <p:nvPicPr>
              <p:cNvPr id="41" name="Picture 1062" descr="图片99"/>
              <p:cNvPicPr>
                <a:picLocks noChangeAspect="1" noChangeArrowheads="1"/>
              </p:cNvPicPr>
              <p:nvPr/>
            </p:nvPicPr>
            <p:blipFill>
              <a:blip r:embed="rId4" cstate="print"/>
              <a:srcRect/>
              <a:stretch>
                <a:fillRect/>
              </a:stretch>
            </p:blipFill>
            <p:spPr bwMode="auto">
              <a:xfrm>
                <a:off x="3156116" y="761710"/>
                <a:ext cx="423231" cy="412416"/>
              </a:xfrm>
              <a:prstGeom prst="rect">
                <a:avLst/>
              </a:prstGeom>
              <a:noFill/>
              <a:ln w="9525">
                <a:noFill/>
                <a:miter lim="800000"/>
                <a:headEnd/>
                <a:tailEnd/>
              </a:ln>
            </p:spPr>
          </p:pic>
        </p:grpSp>
        <p:sp>
          <p:nvSpPr>
            <p:cNvPr id="30" name="矩形 72"/>
            <p:cNvSpPr/>
            <p:nvPr/>
          </p:nvSpPr>
          <p:spPr>
            <a:xfrm>
              <a:off x="5527949" y="2619442"/>
              <a:ext cx="1230138" cy="392123"/>
            </a:xfrm>
            <a:prstGeom prst="rect">
              <a:avLst/>
            </a:prstGeom>
          </p:spPr>
          <p:txBody>
            <a:bodyPr wrap="square">
              <a:noAutofit/>
            </a:bodyPr>
            <a:lstStyle/>
            <a:p>
              <a:pPr algn="ctr" defTabSz="914400" fontAlgn="ctr">
                <a:defRPr/>
              </a:pPr>
              <a:r>
                <a:rPr lang="en-US" sz="1200" b="1" smtClean="0">
                  <a:latin typeface="Huawei Sans" panose="020C0503030203020204" pitchFamily="34" charset="0"/>
                </a:rPr>
                <a:t>GSLB/SLB cluster</a:t>
              </a:r>
              <a:endParaRPr lang="en-US" altLang="zh-CN" sz="1200" b="1" kern="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defTabSz="914400" fontAlgn="ctr">
                <a:defRPr/>
              </a:pPr>
              <a:r>
                <a:rPr lang="en-US" sz="1200" b="1" smtClean="0">
                  <a:latin typeface="Huawei Sans" panose="020C0503030203020204" pitchFamily="34" charset="0"/>
                </a:rPr>
                <a:t>(F5/L2800)</a:t>
              </a:r>
              <a:endParaRPr lang="en-US" sz="1200" b="1">
                <a:latin typeface="Huawei Sans" panose="020C0503030203020204" pitchFamily="34" charset="0"/>
              </a:endParaRPr>
            </a:p>
          </p:txBody>
        </p:sp>
        <p:sp>
          <p:nvSpPr>
            <p:cNvPr id="31" name="TextBox 276"/>
            <p:cNvSpPr txBox="1"/>
            <p:nvPr/>
          </p:nvSpPr>
          <p:spPr>
            <a:xfrm>
              <a:off x="5480178" y="3291744"/>
              <a:ext cx="1325678" cy="681953"/>
            </a:xfrm>
            <a:prstGeom prst="rect">
              <a:avLst/>
            </a:prstGeom>
            <a:noFill/>
          </p:spPr>
          <p:txBody>
            <a:bodyPr wrap="square" rtlCol="0">
              <a:noAutofit/>
            </a:bodyPr>
            <a:lstStyle/>
            <a:p>
              <a:pPr algn="ctr" fontAlgn="ctr"/>
              <a:r>
                <a:rPr lang="en-US" sz="1200" b="1" err="1" smtClean="0">
                  <a:latin typeface="Huawei Sans" panose="020C0503030203020204" pitchFamily="34" charset="0"/>
                </a:rPr>
                <a:t>FusionSphere</a:t>
              </a:r>
              <a:endParaRPr lang="en-US" altLang="zh-CN" sz="1200" b="1"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smtClean="0">
                  <a:latin typeface="Huawei Sans" panose="020C0503030203020204" pitchFamily="34" charset="0"/>
                </a:rPr>
                <a:t>/VM</a:t>
              </a:r>
              <a:r>
                <a:rPr lang="en-US" altLang="zh-CN" sz="1200" b="1" smtClean="0">
                  <a:latin typeface="Huawei Sans" panose="020C0503030203020204" pitchFamily="34" charset="0"/>
                </a:rPr>
                <a:t>w</a:t>
              </a:r>
              <a:r>
                <a:rPr lang="en-US" sz="1200" b="1" smtClean="0">
                  <a:latin typeface="Huawei Sans" panose="020C0503030203020204" pitchFamily="34" charset="0"/>
                </a:rPr>
                <a:t>are</a:t>
              </a:r>
              <a:endParaRPr lang="en-US" altLang="zh-CN" sz="1200" b="1"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smtClean="0">
                  <a:latin typeface="Huawei Sans" panose="020C0503030203020204" pitchFamily="34" charset="0"/>
                </a:rPr>
                <a:t>/</a:t>
              </a:r>
              <a:r>
                <a:rPr lang="en-US" sz="1200" b="1" err="1" smtClean="0">
                  <a:latin typeface="Huawei Sans" panose="020C0503030203020204" pitchFamily="34" charset="0"/>
                </a:rPr>
                <a:t>WebLogic</a:t>
              </a:r>
              <a:endParaRPr lang="en-US" altLang="zh-CN" sz="1200" b="1"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smtClean="0">
                  <a:latin typeface="Huawei Sans" panose="020C0503030203020204" pitchFamily="34" charset="0"/>
                </a:rPr>
                <a:t>/WAS cluster</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TextBox 278"/>
            <p:cNvSpPr txBox="1"/>
            <p:nvPr/>
          </p:nvSpPr>
          <p:spPr>
            <a:xfrm>
              <a:off x="5600594" y="4356234"/>
              <a:ext cx="1216255" cy="375074"/>
            </a:xfrm>
            <a:prstGeom prst="rect">
              <a:avLst/>
            </a:prstGeom>
            <a:noFill/>
          </p:spPr>
          <p:txBody>
            <a:bodyPr wrap="square" rtlCol="0">
              <a:noAutofit/>
            </a:bodyPr>
            <a:lstStyle/>
            <a:p>
              <a:pPr algn="ctr" fontAlgn="ctr"/>
              <a:r>
                <a:rPr lang="en-US" sz="1200" b="1" smtClean="0">
                  <a:latin typeface="Huawei Sans" panose="020C0503030203020204" pitchFamily="34" charset="0"/>
                </a:rPr>
                <a:t>Oracle, DB2, or SQL Server cluster</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TextBox 279"/>
            <p:cNvSpPr txBox="1"/>
            <p:nvPr/>
          </p:nvSpPr>
          <p:spPr>
            <a:xfrm>
              <a:off x="5462526" y="5609828"/>
              <a:ext cx="1399636" cy="238663"/>
            </a:xfrm>
            <a:prstGeom prst="rect">
              <a:avLst/>
            </a:prstGeom>
            <a:noFill/>
          </p:spPr>
          <p:txBody>
            <a:bodyPr wrap="square" lIns="91422" tIns="45711" rIns="91422" bIns="45711" rtlCol="0">
              <a:noAutofit/>
            </a:bodyPr>
            <a:lstStyle/>
            <a:p>
              <a:pPr algn="ctr" fontAlgn="ctr"/>
              <a:r>
                <a:rPr lang="en-US" sz="1200" smtClean="0">
                  <a:latin typeface="Huawei Sans" panose="020C0503030203020204" pitchFamily="34" charset="0"/>
                </a:rPr>
                <a:t>V3 mid-range and high-end storage</a:t>
              </a:r>
              <a:endParaRPr lang="en-US" sz="1200">
                <a:latin typeface="Huawei Sans" panose="020C0503030203020204" pitchFamily="34" charset="0"/>
              </a:endParaRPr>
            </a:p>
          </p:txBody>
        </p:sp>
        <p:pic>
          <p:nvPicPr>
            <p:cNvPr id="34" name="Picture 870" descr="图片328"/>
            <p:cNvPicPr>
              <a:picLocks noChangeAspect="1" noChangeArrowheads="1"/>
            </p:cNvPicPr>
            <p:nvPr/>
          </p:nvPicPr>
          <p:blipFill>
            <a:blip r:embed="rId5" cstate="print"/>
            <a:stretch>
              <a:fillRect/>
            </a:stretch>
          </p:blipFill>
          <p:spPr bwMode="auto">
            <a:xfrm>
              <a:off x="7128678" y="2765376"/>
              <a:ext cx="286820" cy="221606"/>
            </a:xfrm>
            <a:prstGeom prst="rect">
              <a:avLst/>
            </a:prstGeom>
            <a:noFill/>
            <a:ln>
              <a:noFill/>
            </a:ln>
          </p:spPr>
        </p:pic>
        <p:pic>
          <p:nvPicPr>
            <p:cNvPr id="35" name="Picture 870" descr="图片328"/>
            <p:cNvPicPr>
              <a:picLocks noChangeAspect="1" noChangeArrowheads="1"/>
            </p:cNvPicPr>
            <p:nvPr/>
          </p:nvPicPr>
          <p:blipFill>
            <a:blip r:embed="rId5" cstate="print"/>
            <a:stretch>
              <a:fillRect/>
            </a:stretch>
          </p:blipFill>
          <p:spPr bwMode="auto">
            <a:xfrm>
              <a:off x="4897843" y="2759563"/>
              <a:ext cx="286820" cy="221606"/>
            </a:xfrm>
            <a:prstGeom prst="rect">
              <a:avLst/>
            </a:prstGeom>
            <a:noFill/>
            <a:ln>
              <a:noFill/>
            </a:ln>
          </p:spPr>
        </p:pic>
        <p:sp>
          <p:nvSpPr>
            <p:cNvPr id="141" name="矩形 140"/>
            <p:cNvSpPr/>
            <p:nvPr/>
          </p:nvSpPr>
          <p:spPr>
            <a:xfrm>
              <a:off x="3199231" y="3091523"/>
              <a:ext cx="360000" cy="28800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矩形 141"/>
            <p:cNvSpPr/>
            <p:nvPr/>
          </p:nvSpPr>
          <p:spPr>
            <a:xfrm>
              <a:off x="3451735" y="3094159"/>
              <a:ext cx="360000" cy="28800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矩形 142"/>
            <p:cNvSpPr/>
            <p:nvPr/>
          </p:nvSpPr>
          <p:spPr>
            <a:xfrm>
              <a:off x="3703244" y="3091523"/>
              <a:ext cx="360000" cy="28800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矩形 143"/>
            <p:cNvSpPr/>
            <p:nvPr/>
          </p:nvSpPr>
          <p:spPr>
            <a:xfrm>
              <a:off x="4026797" y="3091601"/>
              <a:ext cx="360000" cy="28800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矩形 144"/>
            <p:cNvSpPr/>
            <p:nvPr/>
          </p:nvSpPr>
          <p:spPr>
            <a:xfrm>
              <a:off x="4266122" y="3091601"/>
              <a:ext cx="360000" cy="28800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矩形 145"/>
            <p:cNvSpPr/>
            <p:nvPr/>
          </p:nvSpPr>
          <p:spPr>
            <a:xfrm>
              <a:off x="4524407" y="3091600"/>
              <a:ext cx="360000" cy="28800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7" name="直接连接符 146"/>
            <p:cNvCxnSpPr/>
            <p:nvPr/>
          </p:nvCxnSpPr>
          <p:spPr bwMode="auto">
            <a:xfrm flipV="1">
              <a:off x="3124950" y="2842606"/>
              <a:ext cx="1706649" cy="1704"/>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接连接符 147"/>
            <p:cNvCxnSpPr/>
            <p:nvPr/>
          </p:nvCxnSpPr>
          <p:spPr bwMode="auto">
            <a:xfrm>
              <a:off x="3549858" y="2842606"/>
              <a:ext cx="0" cy="228503"/>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接连接符 148"/>
            <p:cNvCxnSpPr/>
            <p:nvPr/>
          </p:nvCxnSpPr>
          <p:spPr bwMode="auto">
            <a:xfrm>
              <a:off x="4360287" y="2842606"/>
              <a:ext cx="0" cy="228503"/>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接连接符 149"/>
            <p:cNvCxnSpPr/>
            <p:nvPr/>
          </p:nvCxnSpPr>
          <p:spPr bwMode="auto">
            <a:xfrm>
              <a:off x="4434051" y="4273603"/>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接连接符 150"/>
            <p:cNvCxnSpPr/>
            <p:nvPr/>
          </p:nvCxnSpPr>
          <p:spPr bwMode="auto">
            <a:xfrm>
              <a:off x="3634888" y="4282634"/>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2" name="组合 469"/>
            <p:cNvGrpSpPr/>
            <p:nvPr/>
          </p:nvGrpSpPr>
          <p:grpSpPr>
            <a:xfrm>
              <a:off x="3394087" y="4422884"/>
              <a:ext cx="1290406" cy="481951"/>
              <a:chOff x="754124" y="2699133"/>
              <a:chExt cx="810272" cy="453723"/>
            </a:xfrm>
          </p:grpSpPr>
          <p:grpSp>
            <p:nvGrpSpPr>
              <p:cNvPr id="153" name="组合 60"/>
              <p:cNvGrpSpPr/>
              <p:nvPr/>
            </p:nvGrpSpPr>
            <p:grpSpPr>
              <a:xfrm>
                <a:off x="754124" y="2699133"/>
                <a:ext cx="314513" cy="453723"/>
                <a:chOff x="-909638" y="971550"/>
                <a:chExt cx="909638" cy="2039938"/>
              </a:xfrm>
              <a:solidFill>
                <a:schemeClr val="tx1">
                  <a:lumMod val="50000"/>
                  <a:lumOff val="50000"/>
                </a:schemeClr>
              </a:solidFill>
            </p:grpSpPr>
            <p:sp>
              <p:nvSpPr>
                <p:cNvPr id="16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4" name="组合 60"/>
              <p:cNvGrpSpPr/>
              <p:nvPr/>
            </p:nvGrpSpPr>
            <p:grpSpPr>
              <a:xfrm>
                <a:off x="1249883" y="2699133"/>
                <a:ext cx="314513" cy="453723"/>
                <a:chOff x="-909638" y="971550"/>
                <a:chExt cx="909638" cy="2039938"/>
              </a:xfrm>
              <a:solidFill>
                <a:schemeClr val="tx1">
                  <a:lumMod val="50000"/>
                  <a:lumOff val="50000"/>
                </a:schemeClr>
              </a:solidFill>
            </p:grpSpPr>
            <p:sp>
              <p:nvSpPr>
                <p:cNvPr id="155"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165" name="直接连接符 164"/>
            <p:cNvCxnSpPr/>
            <p:nvPr/>
          </p:nvCxnSpPr>
          <p:spPr bwMode="auto">
            <a:xfrm flipV="1">
              <a:off x="3134537" y="4280601"/>
              <a:ext cx="1697063" cy="747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接连接符 165"/>
            <p:cNvCxnSpPr/>
            <p:nvPr/>
          </p:nvCxnSpPr>
          <p:spPr bwMode="auto">
            <a:xfrm>
              <a:off x="4346785" y="4126206"/>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8" name="组合 60"/>
            <p:cNvGrpSpPr/>
            <p:nvPr/>
          </p:nvGrpSpPr>
          <p:grpSpPr>
            <a:xfrm>
              <a:off x="3315462" y="3662448"/>
              <a:ext cx="500880" cy="481951"/>
              <a:chOff x="-909638" y="971550"/>
              <a:chExt cx="909638" cy="2039938"/>
            </a:xfrm>
            <a:solidFill>
              <a:schemeClr val="tx1">
                <a:lumMod val="50000"/>
                <a:lumOff val="50000"/>
              </a:schemeClr>
            </a:solidFill>
          </p:grpSpPr>
          <p:sp>
            <p:nvSpPr>
              <p:cNvPr id="175"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69" name="组合 60"/>
            <p:cNvGrpSpPr/>
            <p:nvPr/>
          </p:nvGrpSpPr>
          <p:grpSpPr>
            <a:xfrm>
              <a:off x="4104988" y="3662448"/>
              <a:ext cx="500880" cy="481951"/>
              <a:chOff x="-909638" y="971550"/>
              <a:chExt cx="909638" cy="2039938"/>
            </a:xfrm>
            <a:solidFill>
              <a:schemeClr val="tx1">
                <a:lumMod val="50000"/>
                <a:lumOff val="50000"/>
              </a:schemeClr>
            </a:solidFill>
          </p:grpSpPr>
          <p:sp>
            <p:nvSpPr>
              <p:cNvPr id="17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80" name="直接连接符 179"/>
            <p:cNvCxnSpPr/>
            <p:nvPr/>
          </p:nvCxnSpPr>
          <p:spPr bwMode="auto">
            <a:xfrm>
              <a:off x="3565903" y="4126206"/>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等腰三角形 191"/>
            <p:cNvSpPr/>
            <p:nvPr/>
          </p:nvSpPr>
          <p:spPr bwMode="auto">
            <a:xfrm rot="10800000">
              <a:off x="8466953" y="3340916"/>
              <a:ext cx="526565" cy="503652"/>
            </a:xfrm>
            <a:prstGeom prst="triangle">
              <a:avLst>
                <a:gd name="adj" fmla="val 56782"/>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12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等腰三角形 192"/>
            <p:cNvSpPr/>
            <p:nvPr/>
          </p:nvSpPr>
          <p:spPr bwMode="auto">
            <a:xfrm rot="10800000">
              <a:off x="7705922" y="3340916"/>
              <a:ext cx="526564" cy="503652"/>
            </a:xfrm>
            <a:prstGeom prst="triangle">
              <a:avLst>
                <a:gd name="adj" fmla="val 57423"/>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defRPr/>
              </a:pPr>
              <a:endParaRPr lang="en-US" altLang="zh-CN" sz="1200" ker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94" name="直接连接符 193"/>
            <p:cNvCxnSpPr>
              <a:endCxn id="197" idx="1"/>
            </p:cNvCxnSpPr>
            <p:nvPr/>
          </p:nvCxnSpPr>
          <p:spPr bwMode="auto">
            <a:xfrm>
              <a:off x="7999735" y="4890365"/>
              <a:ext cx="320803" cy="285125"/>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接连接符 194"/>
            <p:cNvCxnSpPr>
              <a:stCxn id="197" idx="2"/>
            </p:cNvCxnSpPr>
            <p:nvPr/>
          </p:nvCxnSpPr>
          <p:spPr bwMode="auto">
            <a:xfrm flipV="1">
              <a:off x="8355723" y="4891892"/>
              <a:ext cx="372140" cy="28868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Freeform 8"/>
            <p:cNvSpPr>
              <a:spLocks/>
            </p:cNvSpPr>
            <p:nvPr/>
          </p:nvSpPr>
          <p:spPr bwMode="auto">
            <a:xfrm>
              <a:off x="7921765" y="5173582"/>
              <a:ext cx="775152" cy="306262"/>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pPr fontAlgn="ct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TextBox 544"/>
            <p:cNvSpPr txBox="1"/>
            <p:nvPr/>
          </p:nvSpPr>
          <p:spPr>
            <a:xfrm>
              <a:off x="7983544" y="5208055"/>
              <a:ext cx="747212" cy="255732"/>
            </a:xfrm>
            <a:prstGeom prst="rect">
              <a:avLst/>
            </a:prstGeom>
            <a:noFill/>
          </p:spPr>
          <p:txBody>
            <a:bodyPr wrap="square" rtlCol="0">
              <a:noAutofit/>
            </a:bodyPr>
            <a:lstStyle/>
            <a:p>
              <a:pPr fontAlgn="ctr"/>
              <a:r>
                <a:rPr lang="en-US" sz="1200" b="1" smtClean="0">
                  <a:latin typeface="Huawei Sans" panose="020C0503030203020204" pitchFamily="34" charset="0"/>
                </a:rPr>
                <a:t>  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30"/>
            <p:cNvSpPr>
              <a:spLocks noEditPoints="1"/>
            </p:cNvSpPr>
            <p:nvPr/>
          </p:nvSpPr>
          <p:spPr bwMode="auto">
            <a:xfrm>
              <a:off x="8025728" y="5737216"/>
              <a:ext cx="560953" cy="523192"/>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2">
                <a:lumMod val="90000"/>
              </a:schemeClr>
            </a:solidFill>
            <a:ln w="9525">
              <a:noFill/>
              <a:round/>
              <a:headEnd/>
              <a:tailEnd/>
            </a:ln>
          </p:spPr>
          <p:txBody>
            <a:bodyPr vert="horz" wrap="square" lIns="91422" tIns="45711" rIns="91422" bIns="45711" numCol="1" anchor="t" anchorCtr="0" compatLnSpc="1">
              <a:prstTxWarp prst="textNoShape">
                <a:avLst/>
              </a:prstTxWarp>
              <a:noAutofit/>
            </a:bodyPr>
            <a:lstStyle/>
            <a:p>
              <a:pPr fontAlgn="ctr"/>
              <a:endParaRPr lang="en-US" altLang="zh-CN" sz="9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矩形 199"/>
            <p:cNvSpPr/>
            <p:nvPr/>
          </p:nvSpPr>
          <p:spPr>
            <a:xfrm>
              <a:off x="7524928" y="3091523"/>
              <a:ext cx="360000" cy="28800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矩形 200"/>
            <p:cNvSpPr/>
            <p:nvPr/>
          </p:nvSpPr>
          <p:spPr>
            <a:xfrm>
              <a:off x="7777431" y="3094159"/>
              <a:ext cx="360000" cy="28800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矩形 201"/>
            <p:cNvSpPr/>
            <p:nvPr/>
          </p:nvSpPr>
          <p:spPr>
            <a:xfrm>
              <a:off x="8028940" y="3091523"/>
              <a:ext cx="360000" cy="28800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矩形 202"/>
            <p:cNvSpPr/>
            <p:nvPr/>
          </p:nvSpPr>
          <p:spPr>
            <a:xfrm>
              <a:off x="8352493" y="3091601"/>
              <a:ext cx="360000" cy="288000"/>
            </a:xfrm>
            <a:prstGeom prst="rect">
              <a:avLst/>
            </a:prstGeom>
            <a:solidFill>
              <a:srgbClr val="FFFFFF">
                <a:lumMod val="95000"/>
              </a:srgbClr>
            </a:solidFill>
            <a:ln w="25400" cap="flat" cmpd="sng" algn="ctr">
              <a:solidFill>
                <a:srgbClr val="FFC00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矩形 203"/>
            <p:cNvSpPr/>
            <p:nvPr/>
          </p:nvSpPr>
          <p:spPr>
            <a:xfrm>
              <a:off x="8591819" y="3091601"/>
              <a:ext cx="360000" cy="288000"/>
            </a:xfrm>
            <a:prstGeom prst="rect">
              <a:avLst/>
            </a:prstGeom>
            <a:solidFill>
              <a:srgbClr val="FFFFFF">
                <a:lumMod val="95000"/>
              </a:srgbClr>
            </a:solidFill>
            <a:ln w="25400" cap="flat" cmpd="sng" algn="ctr">
              <a:solidFill>
                <a:srgbClr val="00B05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矩形 204"/>
            <p:cNvSpPr/>
            <p:nvPr/>
          </p:nvSpPr>
          <p:spPr>
            <a:xfrm>
              <a:off x="8850103" y="3091600"/>
              <a:ext cx="360000" cy="288000"/>
            </a:xfrm>
            <a:prstGeom prst="rect">
              <a:avLst/>
            </a:prstGeom>
            <a:solidFill>
              <a:srgbClr val="FFFFFF">
                <a:lumMod val="95000"/>
              </a:srgbClr>
            </a:solidFill>
            <a:ln w="25400" cap="flat" cmpd="sng" algn="ctr">
              <a:solidFill>
                <a:srgbClr val="00B0F0"/>
              </a:solidFill>
              <a:prstDash val="solid"/>
            </a:ln>
            <a:effectLst/>
            <a:scene3d>
              <a:camera prst="orthographicFront"/>
              <a:lightRig rig="threePt" dir="t"/>
            </a:scene3d>
            <a:sp3d>
              <a:bevelT/>
            </a:sp3d>
          </p:spPr>
          <p:txBody>
            <a:bodyPr wrap="none" rtlCol="0" anchor="ctr">
              <a:noAutofit/>
            </a:bodyPr>
            <a:lstStyle/>
            <a:p>
              <a:pPr algn="ctr" fontAlgn="ctr">
                <a:defRPr/>
              </a:pPr>
              <a:r>
                <a:rPr lang="en-US" sz="1200" b="1" smtClean="0">
                  <a:solidFill>
                    <a:srgbClr val="3399FF"/>
                  </a:solidFill>
                  <a:latin typeface="Huawei Sans" panose="020C0503030203020204" pitchFamily="34" charset="0"/>
                </a:rPr>
                <a:t>VM</a:t>
              </a:r>
              <a:endParaRPr lang="en-US" altLang="zh-CN" sz="1200" b="1" kern="0">
                <a:solidFill>
                  <a:srgbClr val="3399FF"/>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06" name="直接连接符 205"/>
            <p:cNvCxnSpPr/>
            <p:nvPr/>
          </p:nvCxnSpPr>
          <p:spPr bwMode="auto">
            <a:xfrm flipV="1">
              <a:off x="7450646" y="2842606"/>
              <a:ext cx="1706649" cy="1704"/>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直接连接符 206"/>
            <p:cNvCxnSpPr/>
            <p:nvPr/>
          </p:nvCxnSpPr>
          <p:spPr bwMode="auto">
            <a:xfrm>
              <a:off x="7875554" y="2842606"/>
              <a:ext cx="0" cy="228503"/>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直接连接符 207"/>
            <p:cNvCxnSpPr/>
            <p:nvPr/>
          </p:nvCxnSpPr>
          <p:spPr bwMode="auto">
            <a:xfrm>
              <a:off x="8685983" y="2842606"/>
              <a:ext cx="0" cy="228503"/>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直接连接符 208"/>
            <p:cNvCxnSpPr/>
            <p:nvPr/>
          </p:nvCxnSpPr>
          <p:spPr bwMode="auto">
            <a:xfrm>
              <a:off x="8759747" y="4273603"/>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直接连接符 209"/>
            <p:cNvCxnSpPr/>
            <p:nvPr/>
          </p:nvCxnSpPr>
          <p:spPr bwMode="auto">
            <a:xfrm>
              <a:off x="7960584" y="4282634"/>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1" name="组合 469"/>
            <p:cNvGrpSpPr/>
            <p:nvPr/>
          </p:nvGrpSpPr>
          <p:grpSpPr>
            <a:xfrm>
              <a:off x="7719783" y="4422884"/>
              <a:ext cx="1290406" cy="481951"/>
              <a:chOff x="754124" y="2699133"/>
              <a:chExt cx="810272" cy="453723"/>
            </a:xfrm>
          </p:grpSpPr>
          <p:grpSp>
            <p:nvGrpSpPr>
              <p:cNvPr id="212" name="组合 60"/>
              <p:cNvGrpSpPr/>
              <p:nvPr/>
            </p:nvGrpSpPr>
            <p:grpSpPr>
              <a:xfrm>
                <a:off x="754124" y="2699133"/>
                <a:ext cx="314513" cy="453723"/>
                <a:chOff x="-909638" y="971550"/>
                <a:chExt cx="909638" cy="2039938"/>
              </a:xfrm>
              <a:solidFill>
                <a:schemeClr val="tx1">
                  <a:lumMod val="50000"/>
                  <a:lumOff val="50000"/>
                </a:schemeClr>
              </a:solidFill>
            </p:grpSpPr>
            <p:sp>
              <p:nvSpPr>
                <p:cNvPr id="21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13" name="组合 60"/>
              <p:cNvGrpSpPr/>
              <p:nvPr/>
            </p:nvGrpSpPr>
            <p:grpSpPr>
              <a:xfrm>
                <a:off x="1249883" y="2699133"/>
                <a:ext cx="314513" cy="453723"/>
                <a:chOff x="-909638" y="971550"/>
                <a:chExt cx="909638" cy="2039938"/>
              </a:xfrm>
              <a:solidFill>
                <a:schemeClr val="tx1">
                  <a:lumMod val="50000"/>
                  <a:lumOff val="50000"/>
                </a:schemeClr>
              </a:solidFill>
            </p:grpSpPr>
            <p:sp>
              <p:nvSpPr>
                <p:cNvPr id="21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cxnSp>
          <p:nvCxnSpPr>
            <p:cNvPr id="224" name="直接连接符 223"/>
            <p:cNvCxnSpPr/>
            <p:nvPr/>
          </p:nvCxnSpPr>
          <p:spPr bwMode="auto">
            <a:xfrm flipV="1">
              <a:off x="7460233" y="4280601"/>
              <a:ext cx="1697063" cy="747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接连接符 224"/>
            <p:cNvCxnSpPr/>
            <p:nvPr/>
          </p:nvCxnSpPr>
          <p:spPr bwMode="auto">
            <a:xfrm>
              <a:off x="8672481" y="4126206"/>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6" name="组合 60"/>
            <p:cNvGrpSpPr/>
            <p:nvPr/>
          </p:nvGrpSpPr>
          <p:grpSpPr>
            <a:xfrm>
              <a:off x="7641159" y="3662448"/>
              <a:ext cx="500880" cy="481951"/>
              <a:chOff x="-909638" y="971550"/>
              <a:chExt cx="909638" cy="2039938"/>
            </a:xfrm>
            <a:solidFill>
              <a:schemeClr val="tx1">
                <a:lumMod val="50000"/>
                <a:lumOff val="50000"/>
              </a:schemeClr>
            </a:solidFill>
          </p:grpSpPr>
          <p:sp>
            <p:nvSpPr>
              <p:cNvPr id="227"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32" name="组合 60"/>
            <p:cNvGrpSpPr/>
            <p:nvPr/>
          </p:nvGrpSpPr>
          <p:grpSpPr>
            <a:xfrm>
              <a:off x="8430684" y="3662448"/>
              <a:ext cx="500880" cy="481951"/>
              <a:chOff x="-909638" y="971550"/>
              <a:chExt cx="909638" cy="2039938"/>
            </a:xfrm>
            <a:solidFill>
              <a:schemeClr val="tx1">
                <a:lumMod val="50000"/>
                <a:lumOff val="50000"/>
              </a:schemeClr>
            </a:solidFill>
          </p:grpSpPr>
          <p:sp>
            <p:nvSpPr>
              <p:cNvPr id="23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38" name="直接连接符 237"/>
            <p:cNvCxnSpPr/>
            <p:nvPr/>
          </p:nvCxnSpPr>
          <p:spPr bwMode="auto">
            <a:xfrm>
              <a:off x="7891599" y="4126206"/>
              <a:ext cx="0" cy="150296"/>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8432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BCC7BE67-FF69-465F-944B-8361DF971089}"/>
              </a:ext>
            </a:extLst>
          </p:cNvPr>
          <p:cNvSpPr>
            <a:spLocks noGrp="1"/>
          </p:cNvSpPr>
          <p:nvPr>
            <p:ph type="body" sz="quarter" idx="10"/>
          </p:nvPr>
        </p:nvSpPr>
        <p:spPr/>
        <p:txBody>
          <a:bodyPr/>
          <a:lstStyle/>
          <a:p>
            <a:r>
              <a:rPr lang="en-US" smtClean="0"/>
              <a:t>This course </a:t>
            </a:r>
            <a:r>
              <a:rPr lang="en-US" altLang="zh-CN" smtClean="0"/>
              <a:t>cover</a:t>
            </a:r>
            <a:r>
              <a:rPr lang="en-US" smtClean="0"/>
              <a:t>s:</a:t>
            </a:r>
            <a:endParaRPr lang="en-US" altLang="zh-CN" smtClean="0">
              <a:sym typeface="Huawei Sans" panose="020C0503030203020204" pitchFamily="34" charset="0"/>
            </a:endParaRPr>
          </a:p>
          <a:p>
            <a:pPr lvl="1"/>
            <a:r>
              <a:rPr lang="en-US" smtClean="0"/>
              <a:t>The definition of the DR system and its importance to enterprise service continuity</a:t>
            </a:r>
            <a:endParaRPr lang="en-US" altLang="zh-CN" smtClean="0">
              <a:sym typeface="Huawei Sans" panose="020C0503030203020204" pitchFamily="34" charset="0"/>
            </a:endParaRPr>
          </a:p>
          <a:p>
            <a:pPr lvl="1"/>
            <a:r>
              <a:rPr lang="en-US" smtClean="0"/>
              <a:t>Common solutions of the DR system</a:t>
            </a:r>
            <a:endParaRPr lang="en-US" altLang="zh-CN" smtClean="0">
              <a:sym typeface="Huawei Sans" panose="020C0503030203020204" pitchFamily="34" charset="0"/>
            </a:endParaRPr>
          </a:p>
          <a:p>
            <a:pPr lvl="1"/>
            <a:r>
              <a:rPr lang="en-US" smtClean="0"/>
              <a:t>Technology used by the DR system</a:t>
            </a:r>
            <a:endParaRPr lang="en-US" altLang="zh-CN" smtClean="0">
              <a:sym typeface="Huawei Sans" panose="020C0503030203020204" pitchFamily="34" charset="0"/>
            </a:endParaRPr>
          </a:p>
          <a:p>
            <a:pPr lvl="1"/>
            <a:r>
              <a:rPr lang="en-US" smtClean="0"/>
              <a:t>Success stories of the DR solution</a:t>
            </a:r>
            <a:endParaRPr lang="en-US" altLang="zh-CN">
              <a:sym typeface="Huawei Sans" panose="020C0503030203020204" pitchFamily="34" charset="0"/>
            </a:endParaRPr>
          </a:p>
        </p:txBody>
      </p:sp>
    </p:spTree>
    <p:extLst>
      <p:ext uri="{BB962C8B-B14F-4D97-AF65-F5344CB8AC3E}">
        <p14:creationId xmlns:p14="http://schemas.microsoft.com/office/powerpoint/2010/main" val="367200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Geo-Redundant DR Solution</a:t>
            </a:r>
            <a:endParaRPr lang="en-US">
              <a:latin typeface="Huawei Sans" panose="020C0503030203020204" pitchFamily="34" charset="0"/>
              <a:sym typeface="Huawei Sans" panose="020C0503030203020204" pitchFamily="34" charset="0"/>
            </a:endParaRPr>
          </a:p>
        </p:txBody>
      </p:sp>
      <p:grpSp>
        <p:nvGrpSpPr>
          <p:cNvPr id="3" name="组合 2"/>
          <p:cNvGrpSpPr/>
          <p:nvPr/>
        </p:nvGrpSpPr>
        <p:grpSpPr>
          <a:xfrm>
            <a:off x="1499252" y="1038199"/>
            <a:ext cx="9266549" cy="4948413"/>
            <a:chOff x="1499252" y="1038199"/>
            <a:chExt cx="9266549" cy="4948413"/>
          </a:xfrm>
        </p:grpSpPr>
        <p:cxnSp>
          <p:nvCxnSpPr>
            <p:cNvPr id="5" name="直接箭头连接符 4"/>
            <p:cNvCxnSpPr/>
            <p:nvPr/>
          </p:nvCxnSpPr>
          <p:spPr bwMode="auto">
            <a:xfrm>
              <a:off x="4154480" y="3670744"/>
              <a:ext cx="1709276" cy="715323"/>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60"/>
            <p:cNvGrpSpPr/>
            <p:nvPr/>
          </p:nvGrpSpPr>
          <p:grpSpPr>
            <a:xfrm>
              <a:off x="9032976" y="2015995"/>
              <a:ext cx="422439" cy="320352"/>
              <a:chOff x="-909638" y="971550"/>
              <a:chExt cx="909638" cy="2039938"/>
            </a:xfrm>
            <a:solidFill>
              <a:schemeClr val="tx1">
                <a:lumMod val="50000"/>
                <a:lumOff val="50000"/>
              </a:schemeClr>
            </a:solidFill>
          </p:grpSpPr>
          <p:sp>
            <p:nvSpPr>
              <p:cNvPr id="16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 name="组合 73"/>
            <p:cNvGrpSpPr/>
            <p:nvPr/>
          </p:nvGrpSpPr>
          <p:grpSpPr>
            <a:xfrm>
              <a:off x="9841411" y="2021243"/>
              <a:ext cx="422439" cy="320352"/>
              <a:chOff x="-909638" y="971550"/>
              <a:chExt cx="909638" cy="2039938"/>
            </a:xfrm>
            <a:solidFill>
              <a:schemeClr val="tx1">
                <a:lumMod val="50000"/>
                <a:lumOff val="50000"/>
              </a:schemeClr>
            </a:solidFill>
          </p:grpSpPr>
          <p:sp>
            <p:nvSpPr>
              <p:cNvPr id="15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 name="直接连接符 7"/>
            <p:cNvCxnSpPr/>
            <p:nvPr/>
          </p:nvCxnSpPr>
          <p:spPr bwMode="auto">
            <a:xfrm>
              <a:off x="8753000" y="1911322"/>
              <a:ext cx="1789164" cy="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9256621" y="1916571"/>
              <a:ext cx="0" cy="99698"/>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10065056" y="1921817"/>
              <a:ext cx="0" cy="99698"/>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reeform 8"/>
            <p:cNvSpPr>
              <a:spLocks/>
            </p:cNvSpPr>
            <p:nvPr/>
          </p:nvSpPr>
          <p:spPr bwMode="auto">
            <a:xfrm>
              <a:off x="9404586" y="2477283"/>
              <a:ext cx="562416" cy="16998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直接连接符 13"/>
            <p:cNvCxnSpPr/>
            <p:nvPr/>
          </p:nvCxnSpPr>
          <p:spPr bwMode="auto">
            <a:xfrm>
              <a:off x="9256755" y="2341339"/>
              <a:ext cx="205746" cy="132467"/>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08"/>
            <p:cNvSpPr txBox="1"/>
            <p:nvPr/>
          </p:nvSpPr>
          <p:spPr>
            <a:xfrm>
              <a:off x="9374862" y="2413828"/>
              <a:ext cx="603694" cy="265244"/>
            </a:xfrm>
            <a:prstGeom prst="rect">
              <a:avLst/>
            </a:prstGeom>
            <a:noFill/>
          </p:spPr>
          <p:txBody>
            <a:bodyPr wrap="square" lIns="121944" tIns="60972" rIns="121944" bIns="60972" rtlCol="0">
              <a:noAutofit/>
            </a:bodyPr>
            <a:lstStyle/>
            <a:p>
              <a:pPr fontAlgn="ctr"/>
              <a:r>
                <a:rPr lang="en-US" sz="1200" b="1" smtClean="0">
                  <a:latin typeface="Huawei Sans" panose="020C0503030203020204" pitchFamily="34" charset="0"/>
                </a:rPr>
                <a:t> 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 name="直接连接符 15"/>
            <p:cNvCxnSpPr>
              <a:stCxn id="13" idx="12"/>
            </p:cNvCxnSpPr>
            <p:nvPr/>
          </p:nvCxnSpPr>
          <p:spPr bwMode="auto">
            <a:xfrm flipV="1">
              <a:off x="9895830" y="2354647"/>
              <a:ext cx="169226" cy="178711"/>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60"/>
            <p:cNvGrpSpPr/>
            <p:nvPr/>
          </p:nvGrpSpPr>
          <p:grpSpPr>
            <a:xfrm>
              <a:off x="2105646" y="2015274"/>
              <a:ext cx="441693" cy="334867"/>
              <a:chOff x="-909638" y="971550"/>
              <a:chExt cx="909638" cy="2039938"/>
            </a:xfrm>
            <a:solidFill>
              <a:schemeClr val="tx1">
                <a:lumMod val="50000"/>
                <a:lumOff val="50000"/>
              </a:schemeClr>
            </a:solidFill>
          </p:grpSpPr>
          <p:sp>
            <p:nvSpPr>
              <p:cNvPr id="15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1" name="Freeform 30"/>
            <p:cNvSpPr>
              <a:spLocks noEditPoints="1"/>
            </p:cNvSpPr>
            <p:nvPr/>
          </p:nvSpPr>
          <p:spPr bwMode="auto">
            <a:xfrm>
              <a:off x="2494540" y="2728069"/>
              <a:ext cx="584144" cy="328055"/>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2" name="组合 165"/>
            <p:cNvGrpSpPr/>
            <p:nvPr/>
          </p:nvGrpSpPr>
          <p:grpSpPr>
            <a:xfrm>
              <a:off x="2950926" y="2020757"/>
              <a:ext cx="441693" cy="334867"/>
              <a:chOff x="-909638" y="971550"/>
              <a:chExt cx="909638" cy="2039938"/>
            </a:xfrm>
            <a:solidFill>
              <a:schemeClr val="tx1">
                <a:lumMod val="50000"/>
                <a:lumOff val="50000"/>
              </a:schemeClr>
            </a:solidFill>
          </p:grpSpPr>
          <p:sp>
            <p:nvSpPr>
              <p:cNvPr id="14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3" name="直接连接符 22"/>
            <p:cNvCxnSpPr/>
            <p:nvPr/>
          </p:nvCxnSpPr>
          <p:spPr bwMode="auto">
            <a:xfrm>
              <a:off x="1812914" y="1905855"/>
              <a:ext cx="1870703" cy="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2339480" y="1911341"/>
              <a:ext cx="0" cy="10421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3184760" y="1916827"/>
              <a:ext cx="0" cy="10421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圆角矩形 25"/>
            <p:cNvSpPr/>
            <p:nvPr/>
          </p:nvSpPr>
          <p:spPr bwMode="auto">
            <a:xfrm>
              <a:off x="1752483" y="1787671"/>
              <a:ext cx="2009980" cy="1304121"/>
            </a:xfrm>
            <a:prstGeom prst="roundRect">
              <a:avLst>
                <a:gd name="adj" fmla="val 4002"/>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圆角矩形 26"/>
            <p:cNvSpPr/>
            <p:nvPr/>
          </p:nvSpPr>
          <p:spPr bwMode="auto">
            <a:xfrm>
              <a:off x="1952917" y="1575147"/>
              <a:ext cx="1562099" cy="241093"/>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Freeform 8"/>
            <p:cNvSpPr>
              <a:spLocks/>
            </p:cNvSpPr>
            <p:nvPr/>
          </p:nvSpPr>
          <p:spPr bwMode="auto">
            <a:xfrm>
              <a:off x="2485858" y="2450838"/>
              <a:ext cx="588047" cy="177690"/>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bwMode="auto">
            <a:xfrm>
              <a:off x="2353894" y="2363226"/>
              <a:ext cx="189920" cy="13909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a:stCxn id="28" idx="11"/>
            </p:cNvCxnSpPr>
            <p:nvPr/>
          </p:nvCxnSpPr>
          <p:spPr bwMode="auto">
            <a:xfrm flipV="1">
              <a:off x="2974416" y="2363224"/>
              <a:ext cx="218290" cy="14143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p:nvPr/>
          </p:nvCxnSpPr>
          <p:spPr bwMode="auto">
            <a:xfrm flipH="1" flipV="1">
              <a:off x="2870653" y="2669387"/>
              <a:ext cx="47523" cy="74033"/>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164"/>
            <p:cNvSpPr txBox="1"/>
            <p:nvPr/>
          </p:nvSpPr>
          <p:spPr>
            <a:xfrm>
              <a:off x="1946539" y="1540893"/>
              <a:ext cx="1598938"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Production center</a:t>
              </a:r>
              <a:endParaRPr lang="en-US" sz="1200">
                <a:latin typeface="Huawei Sans" panose="020C0503030203020204" pitchFamily="34" charset="0"/>
              </a:endParaRPr>
            </a:p>
          </p:txBody>
        </p:sp>
        <p:sp>
          <p:nvSpPr>
            <p:cNvPr id="33" name="TextBox 165"/>
            <p:cNvSpPr txBox="1"/>
            <p:nvPr/>
          </p:nvSpPr>
          <p:spPr>
            <a:xfrm>
              <a:off x="3635813" y="1722326"/>
              <a:ext cx="1622348" cy="580191"/>
            </a:xfrm>
            <a:prstGeom prst="rect">
              <a:avLst/>
            </a:prstGeom>
            <a:noFill/>
          </p:spPr>
          <p:txBody>
            <a:bodyPr wrap="square" lIns="121944" tIns="60972" rIns="121944" bIns="60972" rtlCol="0">
              <a:noAutofit/>
            </a:bodyPr>
            <a:lstStyle/>
            <a:p>
              <a:pPr algn="ctr" fontAlgn="ctr"/>
              <a:r>
                <a:rPr lang="en-US" sz="1200" err="1" smtClean="0">
                  <a:latin typeface="Huawei Sans" panose="020C0503030203020204" pitchFamily="34" charset="0"/>
                </a:rPr>
                <a:t>HyperMetro</a:t>
              </a:r>
              <a:r>
                <a:rPr lang="en-US" sz="1200" smtClean="0">
                  <a:latin typeface="Huawei Sans" panose="020C0503030203020204" pitchFamily="34" charset="0"/>
                </a:rPr>
                <a:t> or synchronous/</a:t>
              </a:r>
            </a:p>
            <a:p>
              <a:pPr algn="ctr" fontAlgn="ctr"/>
              <a:r>
                <a:rPr lang="en-US" sz="1200" smtClean="0">
                  <a:latin typeface="Huawei Sans" panose="020C0503030203020204" pitchFamily="34" charset="0"/>
                </a:rPr>
                <a:t>asynchronous replication</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4" name="组合 60"/>
            <p:cNvGrpSpPr/>
            <p:nvPr/>
          </p:nvGrpSpPr>
          <p:grpSpPr>
            <a:xfrm>
              <a:off x="5459984" y="2007543"/>
              <a:ext cx="441692" cy="335222"/>
              <a:chOff x="-909638" y="971550"/>
              <a:chExt cx="909638" cy="2039938"/>
            </a:xfrm>
            <a:solidFill>
              <a:schemeClr val="tx1">
                <a:lumMod val="50000"/>
                <a:lumOff val="50000"/>
              </a:schemeClr>
            </a:solidFill>
          </p:grpSpPr>
          <p:sp>
            <p:nvSpPr>
              <p:cNvPr id="14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5" name="Freeform 30"/>
            <p:cNvSpPr>
              <a:spLocks noEditPoints="1"/>
            </p:cNvSpPr>
            <p:nvPr/>
          </p:nvSpPr>
          <p:spPr bwMode="auto">
            <a:xfrm>
              <a:off x="5848883" y="2721132"/>
              <a:ext cx="584138" cy="32840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6" name="组合 73"/>
            <p:cNvGrpSpPr/>
            <p:nvPr/>
          </p:nvGrpSpPr>
          <p:grpSpPr>
            <a:xfrm>
              <a:off x="6305261" y="2013034"/>
              <a:ext cx="441692" cy="335222"/>
              <a:chOff x="-909638" y="971550"/>
              <a:chExt cx="909638" cy="2039938"/>
            </a:xfrm>
            <a:solidFill>
              <a:schemeClr val="tx1">
                <a:lumMod val="50000"/>
                <a:lumOff val="50000"/>
              </a:schemeClr>
            </a:solidFill>
          </p:grpSpPr>
          <p:sp>
            <p:nvSpPr>
              <p:cNvPr id="13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37" name="直接连接符 36"/>
            <p:cNvCxnSpPr/>
            <p:nvPr/>
          </p:nvCxnSpPr>
          <p:spPr bwMode="auto">
            <a:xfrm>
              <a:off x="5167265" y="1898008"/>
              <a:ext cx="1870701" cy="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5693819" y="1903501"/>
              <a:ext cx="0" cy="1043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6539099" y="1908990"/>
              <a:ext cx="0" cy="104324"/>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圆角矩形 39"/>
            <p:cNvSpPr/>
            <p:nvPr/>
          </p:nvSpPr>
          <p:spPr bwMode="auto">
            <a:xfrm>
              <a:off x="5112813" y="1779652"/>
              <a:ext cx="2012100" cy="1303915"/>
            </a:xfrm>
            <a:prstGeom prst="roundRect">
              <a:avLst>
                <a:gd name="adj" fmla="val 5461"/>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圆角矩形 40"/>
            <p:cNvSpPr/>
            <p:nvPr/>
          </p:nvSpPr>
          <p:spPr bwMode="auto">
            <a:xfrm>
              <a:off x="5162773" y="1577972"/>
              <a:ext cx="1877225" cy="24355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Freeform 8"/>
            <p:cNvSpPr>
              <a:spLocks/>
            </p:cNvSpPr>
            <p:nvPr/>
          </p:nvSpPr>
          <p:spPr bwMode="auto">
            <a:xfrm>
              <a:off x="5854323" y="2473316"/>
              <a:ext cx="588046" cy="17787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3" name="直接连接符 42"/>
            <p:cNvCxnSpPr/>
            <p:nvPr/>
          </p:nvCxnSpPr>
          <p:spPr bwMode="auto">
            <a:xfrm>
              <a:off x="5724962" y="2349978"/>
              <a:ext cx="174092" cy="165584"/>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137"/>
            <p:cNvSpPr txBox="1"/>
            <p:nvPr/>
          </p:nvSpPr>
          <p:spPr>
            <a:xfrm>
              <a:off x="5695807" y="2412611"/>
              <a:ext cx="900704" cy="265244"/>
            </a:xfrm>
            <a:prstGeom prst="rect">
              <a:avLst/>
            </a:prstGeom>
            <a:noFill/>
          </p:spPr>
          <p:txBody>
            <a:bodyPr wrap="square" lIns="121944" tIns="60972" rIns="121944" bIns="60972" rtlCol="0">
              <a:noAutofit/>
            </a:bodyPr>
            <a:lstStyle/>
            <a:p>
              <a:pPr algn="ctr" fontAlgn="ctr"/>
              <a:r>
                <a:rPr lang="en-US" sz="1200" b="1" smtClean="0">
                  <a:latin typeface="Huawei Sans" panose="020C0503030203020204" pitchFamily="34" charset="0"/>
                </a:rPr>
                <a:t>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连接符 44"/>
            <p:cNvCxnSpPr>
              <a:stCxn id="42" idx="12"/>
            </p:cNvCxnSpPr>
            <p:nvPr/>
          </p:nvCxnSpPr>
          <p:spPr bwMode="auto">
            <a:xfrm flipV="1">
              <a:off x="6367953" y="2359816"/>
              <a:ext cx="194123" cy="17218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连接符 45"/>
            <p:cNvCxnSpPr/>
            <p:nvPr/>
          </p:nvCxnSpPr>
          <p:spPr bwMode="auto">
            <a:xfrm flipH="1" flipV="1">
              <a:off x="6193051" y="2652163"/>
              <a:ext cx="47518" cy="7410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140"/>
            <p:cNvSpPr txBox="1"/>
            <p:nvPr/>
          </p:nvSpPr>
          <p:spPr>
            <a:xfrm>
              <a:off x="5212409" y="1530734"/>
              <a:ext cx="1756098"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Same-city DR center</a:t>
              </a:r>
              <a:endParaRPr lang="en-US" sz="1200">
                <a:latin typeface="Huawei Sans" panose="020C0503030203020204" pitchFamily="34" charset="0"/>
              </a:endParaRPr>
            </a:p>
          </p:txBody>
        </p:sp>
        <p:cxnSp>
          <p:nvCxnSpPr>
            <p:cNvPr id="49" name="直接连接符 48"/>
            <p:cNvCxnSpPr/>
            <p:nvPr/>
          </p:nvCxnSpPr>
          <p:spPr bwMode="auto">
            <a:xfrm>
              <a:off x="3122132" y="2587893"/>
              <a:ext cx="2684219" cy="442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184"/>
            <p:cNvSpPr txBox="1"/>
            <p:nvPr/>
          </p:nvSpPr>
          <p:spPr>
            <a:xfrm>
              <a:off x="7329081" y="2059271"/>
              <a:ext cx="1304835"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Asynchronous replication</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Oval 32"/>
            <p:cNvSpPr>
              <a:spLocks noChangeArrowheads="1"/>
            </p:cNvSpPr>
            <p:nvPr/>
          </p:nvSpPr>
          <p:spPr bwMode="auto">
            <a:xfrm>
              <a:off x="2053453" y="2053863"/>
              <a:ext cx="517094" cy="168311"/>
            </a:xfrm>
            <a:prstGeom prst="ellipse">
              <a:avLst/>
            </a:prstGeom>
            <a:solidFill>
              <a:srgbClr val="FFE575"/>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rgbClr val="FF0000"/>
                  </a:solidFill>
                  <a:latin typeface="Huawei Sans" panose="020C0503030203020204" pitchFamily="34" charset="0"/>
                </a:rPr>
                <a:t>A</a:t>
              </a:r>
              <a:endParaRPr lang="en-US" sz="1200">
                <a:solidFill>
                  <a:srgbClr val="FF0000"/>
                </a:solidFill>
                <a:latin typeface="Huawei Sans" panose="020C0503030203020204" pitchFamily="34" charset="0"/>
              </a:endParaRPr>
            </a:p>
          </p:txBody>
        </p:sp>
        <p:sp>
          <p:nvSpPr>
            <p:cNvPr id="52" name="AutoShape 27"/>
            <p:cNvSpPr>
              <a:spLocks noChangeArrowheads="1"/>
            </p:cNvSpPr>
            <p:nvPr/>
          </p:nvSpPr>
          <p:spPr bwMode="auto">
            <a:xfrm>
              <a:off x="2556980" y="2801579"/>
              <a:ext cx="459637" cy="168311"/>
            </a:xfrm>
            <a:prstGeom prst="can">
              <a:avLst>
                <a:gd name="adj" fmla="val 29319"/>
              </a:avLst>
            </a:prstGeom>
            <a:solidFill>
              <a:schemeClr val="accent1"/>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chemeClr val="hlink"/>
                  </a:solidFill>
                  <a:latin typeface="Huawei Sans" panose="020C0503030203020204" pitchFamily="34" charset="0"/>
                </a:rPr>
                <a:t>A</a:t>
              </a:r>
              <a:endParaRPr lang="en-US" sz="1200">
                <a:solidFill>
                  <a:schemeClr val="hlink"/>
                </a:solidFill>
                <a:latin typeface="Huawei Sans" panose="020C0503030203020204" pitchFamily="34" charset="0"/>
              </a:endParaRPr>
            </a:p>
          </p:txBody>
        </p:sp>
        <p:grpSp>
          <p:nvGrpSpPr>
            <p:cNvPr id="69" name="组合 60"/>
            <p:cNvGrpSpPr/>
            <p:nvPr/>
          </p:nvGrpSpPr>
          <p:grpSpPr>
            <a:xfrm>
              <a:off x="2202564" y="4332710"/>
              <a:ext cx="420832" cy="327380"/>
              <a:chOff x="-909638" y="971550"/>
              <a:chExt cx="909638" cy="2039938"/>
            </a:xfrm>
            <a:solidFill>
              <a:schemeClr val="tx1">
                <a:lumMod val="50000"/>
                <a:lumOff val="50000"/>
              </a:schemeClr>
            </a:solidFill>
          </p:grpSpPr>
          <p:sp>
            <p:nvSpPr>
              <p:cNvPr id="12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0" name="Freeform 30"/>
            <p:cNvSpPr>
              <a:spLocks noEditPoints="1"/>
            </p:cNvSpPr>
            <p:nvPr/>
          </p:nvSpPr>
          <p:spPr bwMode="auto">
            <a:xfrm>
              <a:off x="2573094" y="5029569"/>
              <a:ext cx="556555" cy="320720"/>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1" name="组合 165"/>
            <p:cNvGrpSpPr/>
            <p:nvPr/>
          </p:nvGrpSpPr>
          <p:grpSpPr>
            <a:xfrm>
              <a:off x="3007924" y="4338074"/>
              <a:ext cx="420832" cy="327380"/>
              <a:chOff x="-909638" y="971550"/>
              <a:chExt cx="909638" cy="2039938"/>
            </a:xfrm>
            <a:solidFill>
              <a:schemeClr val="tx1">
                <a:lumMod val="50000"/>
                <a:lumOff val="50000"/>
              </a:schemeClr>
            </a:solidFill>
          </p:grpSpPr>
          <p:sp>
            <p:nvSpPr>
              <p:cNvPr id="11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72" name="直接连接符 71"/>
            <p:cNvCxnSpPr/>
            <p:nvPr/>
          </p:nvCxnSpPr>
          <p:spPr bwMode="auto">
            <a:xfrm>
              <a:off x="1923657" y="4225738"/>
              <a:ext cx="1782354" cy="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连接符 72"/>
            <p:cNvCxnSpPr/>
            <p:nvPr/>
          </p:nvCxnSpPr>
          <p:spPr bwMode="auto">
            <a:xfrm>
              <a:off x="2425355" y="4231103"/>
              <a:ext cx="0" cy="101885"/>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a:off x="3230715" y="4236465"/>
              <a:ext cx="0" cy="101885"/>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圆角矩形 74"/>
            <p:cNvSpPr/>
            <p:nvPr/>
          </p:nvSpPr>
          <p:spPr bwMode="auto">
            <a:xfrm>
              <a:off x="1874474" y="4110199"/>
              <a:ext cx="1917074" cy="1274764"/>
            </a:xfrm>
            <a:prstGeom prst="roundRect">
              <a:avLst>
                <a:gd name="adj" fmla="val 4002"/>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圆角矩形 75"/>
            <p:cNvSpPr/>
            <p:nvPr/>
          </p:nvSpPr>
          <p:spPr bwMode="auto">
            <a:xfrm>
              <a:off x="2111816" y="3949873"/>
              <a:ext cx="1487830" cy="223576"/>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8"/>
            <p:cNvSpPr>
              <a:spLocks/>
            </p:cNvSpPr>
            <p:nvPr/>
          </p:nvSpPr>
          <p:spPr bwMode="auto">
            <a:xfrm>
              <a:off x="2564822" y="4778214"/>
              <a:ext cx="560275" cy="173718"/>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8" name="直接连接符 77"/>
            <p:cNvCxnSpPr/>
            <p:nvPr/>
          </p:nvCxnSpPr>
          <p:spPr bwMode="auto">
            <a:xfrm>
              <a:off x="2427176" y="4652659"/>
              <a:ext cx="241266" cy="142456"/>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237"/>
            <p:cNvSpPr txBox="1"/>
            <p:nvPr/>
          </p:nvSpPr>
          <p:spPr>
            <a:xfrm>
              <a:off x="2421636" y="4714683"/>
              <a:ext cx="858173" cy="265244"/>
            </a:xfrm>
            <a:prstGeom prst="rect">
              <a:avLst/>
            </a:prstGeom>
            <a:noFill/>
          </p:spPr>
          <p:txBody>
            <a:bodyPr wrap="square" lIns="121944" tIns="60972" rIns="121944" bIns="60972" rtlCol="0">
              <a:noAutofit/>
            </a:bodyPr>
            <a:lstStyle/>
            <a:p>
              <a:pPr algn="ctr" fontAlgn="ctr"/>
              <a:r>
                <a:rPr lang="en-US" sz="1200" b="1" smtClean="0">
                  <a:latin typeface="Huawei Sans" panose="020C0503030203020204" pitchFamily="34" charset="0"/>
                </a:rPr>
                <a:t>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0" name="直接连接符 79"/>
            <p:cNvCxnSpPr>
              <a:stCxn id="77" idx="13"/>
            </p:cNvCxnSpPr>
            <p:nvPr/>
          </p:nvCxnSpPr>
          <p:spPr bwMode="auto">
            <a:xfrm flipV="1">
              <a:off x="3075772" y="4678812"/>
              <a:ext cx="150599" cy="163194"/>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连接符 80"/>
            <p:cNvCxnSpPr/>
            <p:nvPr/>
          </p:nvCxnSpPr>
          <p:spPr bwMode="auto">
            <a:xfrm flipH="1" flipV="1">
              <a:off x="2931444" y="4972200"/>
              <a:ext cx="45279" cy="72377"/>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240"/>
            <p:cNvSpPr txBox="1"/>
            <p:nvPr/>
          </p:nvSpPr>
          <p:spPr>
            <a:xfrm>
              <a:off x="1737864" y="3894156"/>
              <a:ext cx="2249715" cy="281820"/>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Production center</a:t>
              </a:r>
              <a:endParaRPr lang="en-US" sz="1200">
                <a:latin typeface="Huawei Sans" panose="020C0503030203020204" pitchFamily="34" charset="0"/>
              </a:endParaRPr>
            </a:p>
          </p:txBody>
        </p:sp>
        <p:sp>
          <p:nvSpPr>
            <p:cNvPr id="83" name="TextBox 241"/>
            <p:cNvSpPr txBox="1"/>
            <p:nvPr/>
          </p:nvSpPr>
          <p:spPr>
            <a:xfrm>
              <a:off x="3502636" y="4056371"/>
              <a:ext cx="1923209" cy="580191"/>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Synchronous/</a:t>
              </a:r>
            </a:p>
            <a:p>
              <a:pPr algn="ctr" fontAlgn="ctr"/>
              <a:r>
                <a:rPr lang="en-US" sz="1200" smtClean="0">
                  <a:latin typeface="Huawei Sans" panose="020C0503030203020204" pitchFamily="34" charset="0"/>
                </a:rPr>
                <a:t>asynchronous replication (</a:t>
              </a:r>
              <a:r>
                <a:rPr lang="en-US" sz="1200" err="1" smtClean="0">
                  <a:latin typeface="Huawei Sans" panose="020C0503030203020204" pitchFamily="34" charset="0"/>
                </a:rPr>
                <a:t>HyperMetro</a:t>
              </a:r>
              <a:r>
                <a:rPr lang="en-US" sz="1200" smtClean="0">
                  <a:latin typeface="Huawei Sans" panose="020C0503030203020204" pitchFamily="34" charset="0"/>
                </a:rPr>
                <a:t>)</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4" name="组合 60"/>
            <p:cNvGrpSpPr/>
            <p:nvPr/>
          </p:nvGrpSpPr>
          <p:grpSpPr>
            <a:xfrm>
              <a:off x="5398499" y="4325151"/>
              <a:ext cx="420832" cy="327726"/>
              <a:chOff x="-909638" y="971550"/>
              <a:chExt cx="909638" cy="2039938"/>
            </a:xfrm>
            <a:solidFill>
              <a:schemeClr val="tx1">
                <a:lumMod val="50000"/>
                <a:lumOff val="50000"/>
              </a:schemeClr>
            </a:solidFill>
          </p:grpSpPr>
          <p:sp>
            <p:nvSpPr>
              <p:cNvPr id="113"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5" name="Freeform 30"/>
            <p:cNvSpPr>
              <a:spLocks noEditPoints="1"/>
            </p:cNvSpPr>
            <p:nvPr/>
          </p:nvSpPr>
          <p:spPr bwMode="auto">
            <a:xfrm>
              <a:off x="5769032" y="5022790"/>
              <a:ext cx="556553" cy="321060"/>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6" name="组合 73"/>
            <p:cNvGrpSpPr/>
            <p:nvPr/>
          </p:nvGrpSpPr>
          <p:grpSpPr>
            <a:xfrm>
              <a:off x="6203859" y="4330518"/>
              <a:ext cx="420832" cy="327726"/>
              <a:chOff x="-909638" y="971550"/>
              <a:chExt cx="909638" cy="2039938"/>
            </a:xfrm>
            <a:solidFill>
              <a:schemeClr val="tx1">
                <a:lumMod val="50000"/>
                <a:lumOff val="50000"/>
              </a:schemeClr>
            </a:solidFill>
          </p:grpSpPr>
          <p:sp>
            <p:nvSpPr>
              <p:cNvPr id="10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7" name="直接连接符 86"/>
            <p:cNvCxnSpPr/>
            <p:nvPr/>
          </p:nvCxnSpPr>
          <p:spPr bwMode="auto">
            <a:xfrm>
              <a:off x="5119592" y="4218068"/>
              <a:ext cx="1782354" cy="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接连接符 87"/>
            <p:cNvCxnSpPr/>
            <p:nvPr/>
          </p:nvCxnSpPr>
          <p:spPr bwMode="auto">
            <a:xfrm>
              <a:off x="5621292" y="4223435"/>
              <a:ext cx="0" cy="101991"/>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接连接符 88"/>
            <p:cNvCxnSpPr/>
            <p:nvPr/>
          </p:nvCxnSpPr>
          <p:spPr bwMode="auto">
            <a:xfrm>
              <a:off x="6426652" y="4228804"/>
              <a:ext cx="0" cy="101991"/>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圆角矩形 89"/>
            <p:cNvSpPr/>
            <p:nvPr/>
          </p:nvSpPr>
          <p:spPr bwMode="auto">
            <a:xfrm>
              <a:off x="5082790" y="4102357"/>
              <a:ext cx="1917074" cy="1274764"/>
            </a:xfrm>
            <a:prstGeom prst="roundRect">
              <a:avLst>
                <a:gd name="adj" fmla="val 4143"/>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圆角矩形 90"/>
            <p:cNvSpPr/>
            <p:nvPr/>
          </p:nvSpPr>
          <p:spPr bwMode="auto">
            <a:xfrm>
              <a:off x="5220029" y="3950683"/>
              <a:ext cx="1666838" cy="225293"/>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8"/>
            <p:cNvSpPr>
              <a:spLocks/>
            </p:cNvSpPr>
            <p:nvPr/>
          </p:nvSpPr>
          <p:spPr bwMode="auto">
            <a:xfrm>
              <a:off x="5760755" y="4800412"/>
              <a:ext cx="560275" cy="173901"/>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3" name="直接连接符 92"/>
            <p:cNvCxnSpPr>
              <a:endCxn id="92" idx="44"/>
            </p:cNvCxnSpPr>
            <p:nvPr/>
          </p:nvCxnSpPr>
          <p:spPr bwMode="auto">
            <a:xfrm>
              <a:off x="5608510" y="4660090"/>
              <a:ext cx="257056" cy="190471"/>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263"/>
            <p:cNvSpPr txBox="1"/>
            <p:nvPr/>
          </p:nvSpPr>
          <p:spPr>
            <a:xfrm>
              <a:off x="5606815" y="4743144"/>
              <a:ext cx="858169" cy="265244"/>
            </a:xfrm>
            <a:prstGeom prst="rect">
              <a:avLst/>
            </a:prstGeom>
            <a:noFill/>
          </p:spPr>
          <p:txBody>
            <a:bodyPr wrap="square" lIns="121944" tIns="60972" rIns="121944" bIns="60972" rtlCol="0">
              <a:noAutofit/>
            </a:bodyPr>
            <a:lstStyle/>
            <a:p>
              <a:pPr algn="ctr" fontAlgn="ctr"/>
              <a:r>
                <a:rPr lang="en-US" sz="1200" b="1" smtClean="0">
                  <a:latin typeface="Huawei Sans" panose="020C0503030203020204" pitchFamily="34" charset="0"/>
                </a:rPr>
                <a:t>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5" name="直接连接符 94"/>
            <p:cNvCxnSpPr>
              <a:stCxn id="92" idx="12"/>
            </p:cNvCxnSpPr>
            <p:nvPr/>
          </p:nvCxnSpPr>
          <p:spPr bwMode="auto">
            <a:xfrm flipV="1">
              <a:off x="6250130" y="4655183"/>
              <a:ext cx="186911" cy="202594"/>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p:nvPr/>
          </p:nvCxnSpPr>
          <p:spPr bwMode="auto">
            <a:xfrm flipH="1" flipV="1">
              <a:off x="6096949" y="4955360"/>
              <a:ext cx="45273" cy="72453"/>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266"/>
            <p:cNvSpPr txBox="1"/>
            <p:nvPr/>
          </p:nvSpPr>
          <p:spPr>
            <a:xfrm>
              <a:off x="5121213" y="3912196"/>
              <a:ext cx="1846569"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Same-city DR center</a:t>
              </a:r>
              <a:endParaRPr lang="en-US" sz="1200">
                <a:latin typeface="Huawei Sans" panose="020C0503030203020204" pitchFamily="34" charset="0"/>
              </a:endParaRPr>
            </a:p>
          </p:txBody>
        </p:sp>
        <p:cxnSp>
          <p:nvCxnSpPr>
            <p:cNvPr id="98" name="形状 85"/>
            <p:cNvCxnSpPr/>
            <p:nvPr/>
          </p:nvCxnSpPr>
          <p:spPr bwMode="auto">
            <a:xfrm>
              <a:off x="3155543" y="4922668"/>
              <a:ext cx="6237686" cy="987299"/>
            </a:xfrm>
            <a:prstGeom prst="bentConnector3">
              <a:avLst>
                <a:gd name="adj1" fmla="val 11916"/>
              </a:avLst>
            </a:prstGeom>
            <a:noFill/>
            <a:ln w="15875">
              <a:solidFill>
                <a:schemeClr val="accent1">
                  <a:lumMod val="75000"/>
                </a:schemeClr>
              </a:solidFill>
              <a:prstDash val="sysDash"/>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连接符 98"/>
            <p:cNvCxnSpPr/>
            <p:nvPr/>
          </p:nvCxnSpPr>
          <p:spPr bwMode="auto">
            <a:xfrm>
              <a:off x="3195988" y="4921657"/>
              <a:ext cx="2570760" cy="430"/>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279"/>
            <p:cNvSpPr txBox="1"/>
            <p:nvPr/>
          </p:nvSpPr>
          <p:spPr>
            <a:xfrm>
              <a:off x="7037966" y="5417482"/>
              <a:ext cx="1354157"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Asynchronous replication</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Oval 32"/>
            <p:cNvSpPr>
              <a:spLocks noChangeArrowheads="1"/>
            </p:cNvSpPr>
            <p:nvPr/>
          </p:nvSpPr>
          <p:spPr bwMode="auto">
            <a:xfrm>
              <a:off x="2152835" y="4370437"/>
              <a:ext cx="492672" cy="164547"/>
            </a:xfrm>
            <a:prstGeom prst="ellipse">
              <a:avLst/>
            </a:prstGeom>
            <a:solidFill>
              <a:srgbClr val="FFE575"/>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rgbClr val="FF0000"/>
                  </a:solidFill>
                  <a:latin typeface="Huawei Sans" panose="020C0503030203020204" pitchFamily="34" charset="0"/>
                </a:rPr>
                <a:t>A</a:t>
              </a:r>
              <a:endParaRPr lang="en-US" sz="1200">
                <a:solidFill>
                  <a:srgbClr val="FF0000"/>
                </a:solidFill>
                <a:latin typeface="Huawei Sans" panose="020C0503030203020204" pitchFamily="34" charset="0"/>
              </a:endParaRPr>
            </a:p>
          </p:txBody>
        </p:sp>
        <p:sp>
          <p:nvSpPr>
            <p:cNvPr id="105" name="AutoShape 44"/>
            <p:cNvSpPr>
              <a:spLocks noChangeArrowheads="1"/>
            </p:cNvSpPr>
            <p:nvPr/>
          </p:nvSpPr>
          <p:spPr bwMode="auto">
            <a:xfrm>
              <a:off x="1499252" y="1038199"/>
              <a:ext cx="9266549" cy="398330"/>
            </a:xfrm>
            <a:prstGeom prst="round2SameRect">
              <a:avLst>
                <a:gd name="adj1" fmla="val 0"/>
                <a:gd name="adj2" fmla="val 0"/>
              </a:avLst>
            </a:prstGeom>
            <a:solidFill>
              <a:schemeClr val="bg1">
                <a:lumMod val="5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29958" tIns="14979" rIns="29958" bIns="14979" anchor="ctr" anchorCtr="1">
              <a:noAutofit/>
            </a:bodyPr>
            <a:lstStyle/>
            <a:p>
              <a:pPr fontAlgn="ctr"/>
              <a:r>
                <a:rPr lang="en-US" sz="2100" b="1" smtClean="0">
                  <a:solidFill>
                    <a:schemeClr val="bg1"/>
                  </a:solidFill>
                  <a:latin typeface="Huawei Sans" panose="020C0503030203020204" pitchFamily="34" charset="0"/>
                </a:rPr>
                <a:t>Cascading architecture</a:t>
              </a:r>
              <a:endParaRPr lang="en-US" altLang="zh-CN" sz="2100" b="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AutoShape 44"/>
            <p:cNvSpPr>
              <a:spLocks noChangeArrowheads="1"/>
            </p:cNvSpPr>
            <p:nvPr/>
          </p:nvSpPr>
          <p:spPr bwMode="auto">
            <a:xfrm>
              <a:off x="1499252" y="3461276"/>
              <a:ext cx="9237307" cy="398330"/>
            </a:xfrm>
            <a:prstGeom prst="round2SameRect">
              <a:avLst>
                <a:gd name="adj1" fmla="val 0"/>
                <a:gd name="adj2" fmla="val 0"/>
              </a:avLst>
            </a:prstGeom>
            <a:solidFill>
              <a:schemeClr val="bg1">
                <a:lumMod val="50000"/>
              </a:schemeClr>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29958" tIns="14979" rIns="29958" bIns="14979" anchor="ctr" anchorCtr="1">
              <a:noAutofit/>
            </a:bodyPr>
            <a:lstStyle/>
            <a:p>
              <a:pPr fontAlgn="ctr"/>
              <a:r>
                <a:rPr lang="en-US" sz="2100" b="1" smtClean="0">
                  <a:solidFill>
                    <a:schemeClr val="bg1"/>
                  </a:solidFill>
                  <a:latin typeface="Huawei Sans" panose="020C0503030203020204" pitchFamily="34" charset="0"/>
                </a:rPr>
                <a:t>Parallel architecture</a:t>
              </a:r>
              <a:endParaRPr lang="en-US" sz="2100" b="1">
                <a:solidFill>
                  <a:schemeClr val="bg1"/>
                </a:solidFill>
                <a:latin typeface="Huawei Sans" panose="020C0503030203020204" pitchFamily="34" charset="0"/>
              </a:endParaRPr>
            </a:p>
          </p:txBody>
        </p:sp>
        <p:sp>
          <p:nvSpPr>
            <p:cNvPr id="107" name="TextBox 161"/>
            <p:cNvSpPr txBox="1"/>
            <p:nvPr/>
          </p:nvSpPr>
          <p:spPr>
            <a:xfrm>
              <a:off x="2341236" y="2389751"/>
              <a:ext cx="900711" cy="265244"/>
            </a:xfrm>
            <a:prstGeom prst="rect">
              <a:avLst/>
            </a:prstGeom>
            <a:noFill/>
          </p:spPr>
          <p:txBody>
            <a:bodyPr wrap="square" lIns="121944" tIns="60972" rIns="121944" bIns="60972" rtlCol="0">
              <a:noAutofit/>
            </a:bodyPr>
            <a:lstStyle/>
            <a:p>
              <a:pPr algn="ctr" fontAlgn="ctr"/>
              <a:r>
                <a:rPr lang="en-US" sz="1200" b="1" smtClean="0">
                  <a:latin typeface="Huawei Sans" panose="020C0503030203020204" pitchFamily="34" charset="0"/>
                </a:rPr>
                <a:t>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70" name="直接连接符 169"/>
            <p:cNvCxnSpPr/>
            <p:nvPr/>
          </p:nvCxnSpPr>
          <p:spPr bwMode="auto">
            <a:xfrm>
              <a:off x="6506869" y="2587701"/>
              <a:ext cx="2837570" cy="0"/>
            </a:xfrm>
            <a:prstGeom prst="line">
              <a:avLst/>
            </a:prstGeom>
            <a:noFill/>
            <a:ln w="15875">
              <a:solidFill>
                <a:srgbClr val="99FF33"/>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圆角矩形 176"/>
            <p:cNvSpPr/>
            <p:nvPr/>
          </p:nvSpPr>
          <p:spPr bwMode="auto">
            <a:xfrm>
              <a:off x="8619127" y="1779652"/>
              <a:ext cx="2012100" cy="1303915"/>
            </a:xfrm>
            <a:prstGeom prst="roundRect">
              <a:avLst>
                <a:gd name="adj" fmla="val 5461"/>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圆角矩形 177"/>
            <p:cNvSpPr/>
            <p:nvPr/>
          </p:nvSpPr>
          <p:spPr bwMode="auto">
            <a:xfrm>
              <a:off x="8698790" y="1577972"/>
              <a:ext cx="1877225" cy="243559"/>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TextBox 140"/>
            <p:cNvSpPr txBox="1"/>
            <p:nvPr/>
          </p:nvSpPr>
          <p:spPr>
            <a:xfrm>
              <a:off x="8690733" y="1524410"/>
              <a:ext cx="1756098"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Remote DR center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30"/>
            <p:cNvSpPr>
              <a:spLocks noEditPoints="1"/>
            </p:cNvSpPr>
            <p:nvPr/>
          </p:nvSpPr>
          <p:spPr bwMode="auto">
            <a:xfrm>
              <a:off x="9362563" y="2721132"/>
              <a:ext cx="584138" cy="32840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AutoShape 27"/>
            <p:cNvSpPr>
              <a:spLocks noChangeArrowheads="1"/>
            </p:cNvSpPr>
            <p:nvPr/>
          </p:nvSpPr>
          <p:spPr bwMode="auto">
            <a:xfrm>
              <a:off x="5908604" y="2801579"/>
              <a:ext cx="459637" cy="168311"/>
            </a:xfrm>
            <a:prstGeom prst="can">
              <a:avLst>
                <a:gd name="adj" fmla="val 29319"/>
              </a:avLst>
            </a:prstGeom>
            <a:solidFill>
              <a:schemeClr val="accent1"/>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chemeClr val="hlink"/>
                  </a:solidFill>
                  <a:latin typeface="Huawei Sans" panose="020C0503030203020204" pitchFamily="34" charset="0"/>
                </a:rPr>
                <a:t>A</a:t>
              </a:r>
              <a:endParaRPr lang="en-US" sz="1200">
                <a:solidFill>
                  <a:schemeClr val="hlink"/>
                </a:solidFill>
                <a:latin typeface="Huawei Sans" panose="020C0503030203020204" pitchFamily="34" charset="0"/>
              </a:endParaRPr>
            </a:p>
          </p:txBody>
        </p:sp>
        <p:sp>
          <p:nvSpPr>
            <p:cNvPr id="190" name="AutoShape 27"/>
            <p:cNvSpPr>
              <a:spLocks noChangeArrowheads="1"/>
            </p:cNvSpPr>
            <p:nvPr/>
          </p:nvSpPr>
          <p:spPr bwMode="auto">
            <a:xfrm>
              <a:off x="9437017" y="2801579"/>
              <a:ext cx="459637" cy="168311"/>
            </a:xfrm>
            <a:prstGeom prst="can">
              <a:avLst>
                <a:gd name="adj" fmla="val 29319"/>
              </a:avLst>
            </a:prstGeom>
            <a:solidFill>
              <a:schemeClr val="accent1"/>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chemeClr val="hlink"/>
                  </a:solidFill>
                  <a:latin typeface="Huawei Sans" panose="020C0503030203020204" pitchFamily="34" charset="0"/>
                </a:rPr>
                <a:t>A</a:t>
              </a:r>
              <a:endParaRPr lang="en-US" sz="1200">
                <a:solidFill>
                  <a:schemeClr val="hlink"/>
                </a:solidFill>
                <a:latin typeface="Huawei Sans" panose="020C0503030203020204" pitchFamily="34" charset="0"/>
              </a:endParaRPr>
            </a:p>
          </p:txBody>
        </p:sp>
        <p:cxnSp>
          <p:nvCxnSpPr>
            <p:cNvPr id="187" name="直接连接符 186"/>
            <p:cNvCxnSpPr/>
            <p:nvPr/>
          </p:nvCxnSpPr>
          <p:spPr bwMode="auto">
            <a:xfrm flipH="1" flipV="1">
              <a:off x="9751064" y="2638920"/>
              <a:ext cx="47518" cy="7410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7" name="组合 60"/>
            <p:cNvGrpSpPr/>
            <p:nvPr/>
          </p:nvGrpSpPr>
          <p:grpSpPr>
            <a:xfrm>
              <a:off x="9032976" y="4919041"/>
              <a:ext cx="422439" cy="320352"/>
              <a:chOff x="-909638" y="971550"/>
              <a:chExt cx="909638" cy="2039938"/>
            </a:xfrm>
            <a:solidFill>
              <a:schemeClr val="tx1">
                <a:lumMod val="50000"/>
                <a:lumOff val="50000"/>
              </a:schemeClr>
            </a:solidFill>
          </p:grpSpPr>
          <p:sp>
            <p:nvSpPr>
              <p:cNvPr id="19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03" name="组合 73"/>
            <p:cNvGrpSpPr/>
            <p:nvPr/>
          </p:nvGrpSpPr>
          <p:grpSpPr>
            <a:xfrm>
              <a:off x="9841411" y="4924289"/>
              <a:ext cx="422439" cy="320352"/>
              <a:chOff x="-909638" y="971550"/>
              <a:chExt cx="909638" cy="2039938"/>
            </a:xfrm>
            <a:solidFill>
              <a:schemeClr val="tx1">
                <a:lumMod val="50000"/>
                <a:lumOff val="50000"/>
              </a:schemeClr>
            </a:solidFill>
          </p:grpSpPr>
          <p:sp>
            <p:nvSpPr>
              <p:cNvPr id="20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09" name="直接连接符 208"/>
            <p:cNvCxnSpPr/>
            <p:nvPr/>
          </p:nvCxnSpPr>
          <p:spPr bwMode="auto">
            <a:xfrm>
              <a:off x="8753000" y="4814367"/>
              <a:ext cx="1789164" cy="0"/>
            </a:xfrm>
            <a:prstGeom prst="line">
              <a:avLst/>
            </a:prstGeom>
            <a:noFill/>
            <a:ln w="222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直接连接符 209"/>
            <p:cNvCxnSpPr/>
            <p:nvPr/>
          </p:nvCxnSpPr>
          <p:spPr bwMode="auto">
            <a:xfrm>
              <a:off x="9256621" y="4819616"/>
              <a:ext cx="0" cy="99698"/>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直接连接符 210"/>
            <p:cNvCxnSpPr/>
            <p:nvPr/>
          </p:nvCxnSpPr>
          <p:spPr bwMode="auto">
            <a:xfrm>
              <a:off x="10065056" y="4824862"/>
              <a:ext cx="0" cy="99698"/>
            </a:xfrm>
            <a:prstGeom prst="line">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Freeform 8"/>
            <p:cNvSpPr>
              <a:spLocks/>
            </p:cNvSpPr>
            <p:nvPr/>
          </p:nvSpPr>
          <p:spPr bwMode="auto">
            <a:xfrm>
              <a:off x="9404586" y="5380329"/>
              <a:ext cx="562416" cy="169989"/>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chemeClr val="bg1"/>
            </a:solidFill>
            <a:ln>
              <a:solidFill>
                <a:srgbClr val="404040"/>
              </a:solidFill>
            </a:ln>
            <a:effectLst>
              <a:outerShdw blurRad="50800" dist="38100" dir="2700000" algn="tl" rotWithShape="0">
                <a:prstClr val="black">
                  <a:alpha val="40000"/>
                </a:prstClr>
              </a:outerShdw>
            </a:effectLst>
            <a:extLst/>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3" name="直接连接符 212"/>
            <p:cNvCxnSpPr/>
            <p:nvPr/>
          </p:nvCxnSpPr>
          <p:spPr bwMode="auto">
            <a:xfrm>
              <a:off x="9256755" y="5244384"/>
              <a:ext cx="205746" cy="132467"/>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Box 108"/>
            <p:cNvSpPr txBox="1"/>
            <p:nvPr/>
          </p:nvSpPr>
          <p:spPr>
            <a:xfrm>
              <a:off x="9374862" y="5354973"/>
              <a:ext cx="603694" cy="265244"/>
            </a:xfrm>
            <a:prstGeom prst="rect">
              <a:avLst/>
            </a:prstGeom>
            <a:noFill/>
          </p:spPr>
          <p:txBody>
            <a:bodyPr wrap="square" lIns="121944" tIns="60972" rIns="121944" bIns="60972" rtlCol="0">
              <a:noAutofit/>
            </a:bodyPr>
            <a:lstStyle/>
            <a:p>
              <a:pPr fontAlgn="ctr"/>
              <a:r>
                <a:rPr lang="en-US" sz="1200" b="1" smtClean="0">
                  <a:latin typeface="Huawei Sans" panose="020C0503030203020204" pitchFamily="34" charset="0"/>
                </a:rPr>
                <a:t> SAN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5" name="直接连接符 214"/>
            <p:cNvCxnSpPr>
              <a:stCxn id="212" idx="12"/>
            </p:cNvCxnSpPr>
            <p:nvPr/>
          </p:nvCxnSpPr>
          <p:spPr bwMode="auto">
            <a:xfrm flipV="1">
              <a:off x="9895830" y="5257692"/>
              <a:ext cx="169226" cy="178711"/>
            </a:xfrm>
            <a:prstGeom prst="line">
              <a:avLst/>
            </a:prstGeom>
            <a:noFill/>
            <a:ln w="15875">
              <a:solidFill>
                <a:schemeClr val="accent2">
                  <a:lumMod val="75000"/>
                </a:schemeClr>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圆角矩形 215"/>
            <p:cNvSpPr/>
            <p:nvPr/>
          </p:nvSpPr>
          <p:spPr bwMode="auto">
            <a:xfrm>
              <a:off x="8619127" y="4682697"/>
              <a:ext cx="2012100" cy="1303915"/>
            </a:xfrm>
            <a:prstGeom prst="roundRect">
              <a:avLst>
                <a:gd name="adj" fmla="val 5461"/>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圆角矩形 216"/>
            <p:cNvSpPr/>
            <p:nvPr/>
          </p:nvSpPr>
          <p:spPr bwMode="auto">
            <a:xfrm>
              <a:off x="8785865" y="4463824"/>
              <a:ext cx="1703076" cy="260754"/>
            </a:xfrm>
            <a:prstGeom prst="roundRect">
              <a:avLst/>
            </a:prstGeom>
            <a:solidFill>
              <a:schemeClr val="bg1"/>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noAutofit/>
            </a:bodyPr>
            <a:lstStyle/>
            <a:p>
              <a:pPr fontAlgn="ctr">
                <a:spcBef>
                  <a:spcPct val="0"/>
                </a:spcBef>
                <a:spcAft>
                  <a:spcPct val="0"/>
                </a:spcAft>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TextBox 140"/>
            <p:cNvSpPr txBox="1"/>
            <p:nvPr/>
          </p:nvSpPr>
          <p:spPr>
            <a:xfrm>
              <a:off x="8795044" y="4439592"/>
              <a:ext cx="1756098" cy="431006"/>
            </a:xfrm>
            <a:prstGeom prst="rect">
              <a:avLst/>
            </a:prstGeom>
            <a:noFill/>
          </p:spPr>
          <p:txBody>
            <a:bodyPr wrap="square" lIns="121944" tIns="60972" rIns="121944" bIns="60972" rtlCol="0">
              <a:noAutofit/>
            </a:bodyPr>
            <a:lstStyle/>
            <a:p>
              <a:pPr algn="ctr" fontAlgn="ctr"/>
              <a:r>
                <a:rPr lang="en-US" sz="1200" smtClean="0">
                  <a:latin typeface="Huawei Sans" panose="020C0503030203020204" pitchFamily="34" charset="0"/>
                </a:rPr>
                <a:t>Remote DR center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Freeform 30"/>
            <p:cNvSpPr>
              <a:spLocks noEditPoints="1"/>
            </p:cNvSpPr>
            <p:nvPr/>
          </p:nvSpPr>
          <p:spPr bwMode="auto">
            <a:xfrm>
              <a:off x="9362563" y="5624178"/>
              <a:ext cx="584138" cy="328403"/>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tx1">
                <a:lumMod val="50000"/>
                <a:lumOff val="50000"/>
              </a:schemeClr>
            </a:solidFill>
            <a:ln w="9525">
              <a:noFill/>
              <a:round/>
              <a:headEnd/>
              <a:tailEnd/>
            </a:ln>
          </p:spPr>
          <p:txBody>
            <a:bodyPr vert="horz" wrap="square" lIns="121944" tIns="60972" rIns="121944" bIns="60972" numCol="1" anchor="t" anchorCtr="0" compatLnSpc="1">
              <a:prstTxWarp prst="textNoShape">
                <a:avLst/>
              </a:prstTxWarp>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AutoShape 27"/>
            <p:cNvSpPr>
              <a:spLocks noChangeArrowheads="1"/>
            </p:cNvSpPr>
            <p:nvPr/>
          </p:nvSpPr>
          <p:spPr bwMode="auto">
            <a:xfrm>
              <a:off x="9437017" y="5704624"/>
              <a:ext cx="459637" cy="168311"/>
            </a:xfrm>
            <a:prstGeom prst="can">
              <a:avLst>
                <a:gd name="adj" fmla="val 29319"/>
              </a:avLst>
            </a:prstGeom>
            <a:solidFill>
              <a:schemeClr val="accent1"/>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chemeClr val="hlink"/>
                  </a:solidFill>
                  <a:latin typeface="Huawei Sans" panose="020C0503030203020204" pitchFamily="34" charset="0"/>
                </a:rPr>
                <a:t>A</a:t>
              </a:r>
              <a:endParaRPr lang="en-US" sz="1200">
                <a:solidFill>
                  <a:schemeClr val="hlink"/>
                </a:solidFill>
                <a:latin typeface="Huawei Sans" panose="020C0503030203020204" pitchFamily="34" charset="0"/>
              </a:endParaRPr>
            </a:p>
          </p:txBody>
        </p:sp>
        <p:cxnSp>
          <p:nvCxnSpPr>
            <p:cNvPr id="221" name="直接连接符 220"/>
            <p:cNvCxnSpPr/>
            <p:nvPr/>
          </p:nvCxnSpPr>
          <p:spPr bwMode="auto">
            <a:xfrm flipH="1" flipV="1">
              <a:off x="9751064" y="5541965"/>
              <a:ext cx="47518" cy="74109"/>
            </a:xfrm>
            <a:prstGeom prst="line">
              <a:avLst/>
            </a:prstGeom>
            <a:noFill/>
            <a:ln w="15875">
              <a:solidFill>
                <a:schemeClr val="accent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AutoShape 27"/>
            <p:cNvSpPr>
              <a:spLocks noChangeArrowheads="1"/>
            </p:cNvSpPr>
            <p:nvPr/>
          </p:nvSpPr>
          <p:spPr bwMode="auto">
            <a:xfrm>
              <a:off x="2619739" y="5108273"/>
              <a:ext cx="459637" cy="168311"/>
            </a:xfrm>
            <a:prstGeom prst="can">
              <a:avLst>
                <a:gd name="adj" fmla="val 29319"/>
              </a:avLst>
            </a:prstGeom>
            <a:solidFill>
              <a:schemeClr val="accent1"/>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chemeClr val="hlink"/>
                  </a:solidFill>
                  <a:latin typeface="Huawei Sans" panose="020C0503030203020204" pitchFamily="34" charset="0"/>
                </a:rPr>
                <a:t>A</a:t>
              </a:r>
              <a:endParaRPr lang="en-US" sz="1200">
                <a:solidFill>
                  <a:schemeClr val="hlink"/>
                </a:solidFill>
                <a:latin typeface="Huawei Sans" panose="020C0503030203020204" pitchFamily="34" charset="0"/>
              </a:endParaRPr>
            </a:p>
          </p:txBody>
        </p:sp>
        <p:sp>
          <p:nvSpPr>
            <p:cNvPr id="223" name="AutoShape 27"/>
            <p:cNvSpPr>
              <a:spLocks noChangeArrowheads="1"/>
            </p:cNvSpPr>
            <p:nvPr/>
          </p:nvSpPr>
          <p:spPr bwMode="auto">
            <a:xfrm>
              <a:off x="5824039" y="5108273"/>
              <a:ext cx="459637" cy="168311"/>
            </a:xfrm>
            <a:prstGeom prst="can">
              <a:avLst>
                <a:gd name="adj" fmla="val 29319"/>
              </a:avLst>
            </a:prstGeom>
            <a:solidFill>
              <a:schemeClr val="accent1"/>
            </a:solidFill>
            <a:ln w="9525">
              <a:solidFill>
                <a:schemeClr val="tx1"/>
              </a:solidFill>
              <a:round/>
              <a:headEnd/>
              <a:tailEnd/>
            </a:ln>
            <a:effectLst/>
          </p:spPr>
          <p:txBody>
            <a:bodyPr wrap="square" lIns="121944" tIns="60972" rIns="121944" bIns="60972" anchor="ctr">
              <a:noAutofit/>
            </a:bodyPr>
            <a:lstStyle/>
            <a:p>
              <a:pPr algn="ctr" fontAlgn="ctr">
                <a:spcBef>
                  <a:spcPct val="0"/>
                </a:spcBef>
              </a:pPr>
              <a:r>
                <a:rPr lang="en-US" sz="1200" smtClean="0">
                  <a:solidFill>
                    <a:schemeClr val="hlink"/>
                  </a:solidFill>
                  <a:latin typeface="Huawei Sans" panose="020C0503030203020204" pitchFamily="34" charset="0"/>
                </a:rPr>
                <a:t>A</a:t>
              </a:r>
              <a:endParaRPr lang="en-US" sz="1200">
                <a:solidFill>
                  <a:schemeClr val="hlink"/>
                </a:solidFill>
                <a:latin typeface="Huawei Sans" panose="020C0503030203020204" pitchFamily="34" charset="0"/>
              </a:endParaRPr>
            </a:p>
          </p:txBody>
        </p:sp>
      </p:grpSp>
    </p:spTree>
    <p:extLst>
      <p:ext uri="{BB962C8B-B14F-4D97-AF65-F5344CB8AC3E}">
        <p14:creationId xmlns:p14="http://schemas.microsoft.com/office/powerpoint/2010/main" val="1486403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z="3200" smtClean="0">
                <a:latin typeface="Huawei Sans" panose="020C0503030203020204" pitchFamily="34" charset="0"/>
              </a:rPr>
              <a:t>New DR Mode Evolution in Cloud Computing</a:t>
            </a:r>
            <a:endParaRPr lang="en-US" altLang="zh-CN" sz="3200">
              <a:latin typeface="Huawei Sans" panose="020C0503030203020204" pitchFamily="34" charset="0"/>
              <a:sym typeface="Huawei Sans" panose="020C0503030203020204" pitchFamily="34" charset="0"/>
            </a:endParaRPr>
          </a:p>
        </p:txBody>
      </p:sp>
      <p:sp>
        <p:nvSpPr>
          <p:cNvPr id="89" name="TextBox 88"/>
          <p:cNvSpPr txBox="1"/>
          <p:nvPr/>
        </p:nvSpPr>
        <p:spPr>
          <a:xfrm>
            <a:off x="6670498" y="2353815"/>
            <a:ext cx="5606130" cy="568020"/>
          </a:xfrm>
          <a:prstGeom prst="rect">
            <a:avLst/>
          </a:prstGeom>
          <a:noFill/>
        </p:spPr>
        <p:txBody>
          <a:bodyPr wrap="square" rtlCol="0">
            <a:noAutofit/>
          </a:bodyPr>
          <a:lstStyle/>
          <a:p>
            <a:pPr fontAlgn="ctr"/>
            <a:r>
              <a:rPr lang="en-US" sz="1200" smtClean="0">
                <a:latin typeface="Huawei Sans" panose="020C0503030203020204" pitchFamily="34" charset="0"/>
              </a:rPr>
              <a:t>Mainly service data replication</a:t>
            </a:r>
            <a:endPar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200" smtClean="0">
                <a:latin typeface="Huawei Sans" panose="020C0503030203020204" pitchFamily="34" charset="0"/>
              </a:rPr>
              <a:t>The recovery process is complex and the recovery period is long.</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 name="组合 6"/>
          <p:cNvGrpSpPr/>
          <p:nvPr/>
        </p:nvGrpSpPr>
        <p:grpSpPr>
          <a:xfrm>
            <a:off x="731837" y="1049540"/>
            <a:ext cx="10791646" cy="4941713"/>
            <a:chOff x="731837" y="1049540"/>
            <a:chExt cx="10791646" cy="4941713"/>
          </a:xfrm>
        </p:grpSpPr>
        <p:sp>
          <p:nvSpPr>
            <p:cNvPr id="3" name="Line 44"/>
            <p:cNvSpPr>
              <a:spLocks noChangeShapeType="1"/>
            </p:cNvSpPr>
            <p:nvPr/>
          </p:nvSpPr>
          <p:spPr bwMode="auto">
            <a:xfrm>
              <a:off x="2958725" y="4766341"/>
              <a:ext cx="375347" cy="419758"/>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Line 45"/>
            <p:cNvSpPr>
              <a:spLocks noChangeShapeType="1"/>
            </p:cNvSpPr>
            <p:nvPr/>
          </p:nvSpPr>
          <p:spPr bwMode="auto">
            <a:xfrm flipH="1">
              <a:off x="3853170" y="4822047"/>
              <a:ext cx="431361" cy="471379"/>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Group 4"/>
            <p:cNvGrpSpPr>
              <a:grpSpLocks/>
            </p:cNvGrpSpPr>
            <p:nvPr/>
          </p:nvGrpSpPr>
          <p:grpSpPr bwMode="auto">
            <a:xfrm>
              <a:off x="904333" y="3447287"/>
              <a:ext cx="4901546" cy="1606959"/>
              <a:chOff x="0" y="0"/>
              <a:chExt cx="2016" cy="1322"/>
            </a:xfrm>
          </p:grpSpPr>
          <p:sp>
            <p:nvSpPr>
              <p:cNvPr id="6" name="AutoShape 7"/>
              <p:cNvSpPr>
                <a:spLocks noChangeArrowheads="1"/>
              </p:cNvSpPr>
              <p:nvPr/>
            </p:nvSpPr>
            <p:spPr bwMode="auto">
              <a:xfrm>
                <a:off x="0" y="0"/>
                <a:ext cx="2016" cy="1322"/>
              </a:xfrm>
              <a:prstGeom prst="roundRect">
                <a:avLst>
                  <a:gd name="adj" fmla="val 16667"/>
                </a:avLst>
              </a:prstGeom>
              <a:solidFill>
                <a:schemeClr val="bg1">
                  <a:lumMod val="95000"/>
                </a:schemeClr>
              </a:solidFill>
              <a:ln w="38100" cmpd="sng">
                <a:solidFill>
                  <a:srgbClr val="000000"/>
                </a:solidFill>
                <a:round/>
                <a:headEnd/>
                <a:tailEnd/>
              </a:ln>
            </p:spPr>
            <p:txBody>
              <a:bodyPr wrap="square" anchor="ctr">
                <a:noAutofit/>
              </a:bodyPr>
              <a:lstStyle/>
              <a:p>
                <a:pPr algn="ctr" defTabSz="685617" fontAlgn="ctr">
                  <a:spcAft>
                    <a:spcPct val="40000"/>
                  </a:spcAft>
                  <a:buClr>
                    <a:srgbClr val="7D9BC6"/>
                  </a:buClr>
                  <a:buFont typeface="Arial" pitchFamily="34" charset="0"/>
                  <a:buChar cha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AutoShape 9"/>
              <p:cNvSpPr>
                <a:spLocks noChangeArrowheads="1"/>
              </p:cNvSpPr>
              <p:nvPr/>
            </p:nvSpPr>
            <p:spPr bwMode="auto">
              <a:xfrm>
                <a:off x="83" y="665"/>
                <a:ext cx="1653" cy="284"/>
              </a:xfrm>
              <a:prstGeom prst="roundRect">
                <a:avLst>
                  <a:gd name="adj" fmla="val 16667"/>
                </a:avLst>
              </a:prstGeom>
              <a:solidFill>
                <a:srgbClr val="6699FF"/>
              </a:solidFill>
              <a:ln w="38100" cmpd="sng">
                <a:solidFill>
                  <a:srgbClr val="000000"/>
                </a:solidFill>
                <a:round/>
                <a:headEnd/>
                <a:tailEnd/>
              </a:ln>
            </p:spPr>
            <p:txBody>
              <a:bodyPr wrap="square" anchor="ctr">
                <a:noAutofit/>
              </a:bodyPr>
              <a:lstStyle/>
              <a:p>
                <a:pPr algn="ctr" defTabSz="685617" fontAlgn="ctr">
                  <a:spcAft>
                    <a:spcPct val="40000"/>
                  </a:spcAft>
                  <a:buClr>
                    <a:srgbClr val="7D9BC6"/>
                  </a:buClr>
                  <a:buFont typeface="Arial" pitchFamily="34" charset="0"/>
                  <a:buChar cha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Text Box 10"/>
              <p:cNvSpPr txBox="1">
                <a:spLocks noChangeArrowheads="1"/>
              </p:cNvSpPr>
              <p:nvPr/>
            </p:nvSpPr>
            <p:spPr bwMode="auto">
              <a:xfrm>
                <a:off x="399" y="689"/>
                <a:ext cx="1046" cy="193"/>
              </a:xfrm>
              <a:prstGeom prst="rect">
                <a:avLst/>
              </a:prstGeom>
              <a:noFill/>
              <a:ln w="9525" cmpd="sng">
                <a:noFill/>
                <a:miter lim="800000"/>
                <a:headEnd/>
                <a:tailEnd/>
              </a:ln>
            </p:spPr>
            <p:txBody>
              <a:bodyPr wrap="square">
                <a:noAutofit/>
              </a:bodyPr>
              <a:lstStyle/>
              <a:p>
                <a:pPr algn="ctr" defTabSz="685617" fontAlgn="ctr">
                  <a:lnSpc>
                    <a:spcPct val="87000"/>
                  </a:lnSpc>
                  <a:spcAft>
                    <a:spcPct val="40000"/>
                  </a:spcAft>
                  <a:buClr>
                    <a:srgbClr val="333333"/>
                  </a:buClr>
                  <a:buSzPct val="80000"/>
                  <a:defRPr/>
                </a:pPr>
                <a:r>
                  <a:rPr lang="en-US" sz="1200" b="1" smtClean="0">
                    <a:solidFill>
                      <a:srgbClr val="FFFFFF"/>
                    </a:solidFill>
                    <a:latin typeface="Huawei Sans" panose="020C0503030203020204" pitchFamily="34" charset="0"/>
                  </a:rPr>
                  <a:t>Cloud management platform</a:t>
                </a:r>
                <a:endParaRPr lang="en-US" sz="1200" b="1">
                  <a:solidFill>
                    <a:srgbClr val="FFFFFF"/>
                  </a:solidFill>
                  <a:latin typeface="Huawei Sans" panose="020C0503030203020204" pitchFamily="34" charset="0"/>
                </a:endParaRPr>
              </a:p>
            </p:txBody>
          </p:sp>
        </p:grpSp>
        <p:sp>
          <p:nvSpPr>
            <p:cNvPr id="16" name="Text Box 46"/>
            <p:cNvSpPr txBox="1">
              <a:spLocks noChangeArrowheads="1"/>
            </p:cNvSpPr>
            <p:nvPr/>
          </p:nvSpPr>
          <p:spPr bwMode="auto">
            <a:xfrm>
              <a:off x="2460119" y="5158990"/>
              <a:ext cx="1144984" cy="294163"/>
            </a:xfrm>
            <a:prstGeom prst="rect">
              <a:avLst/>
            </a:prstGeom>
            <a:noFill/>
            <a:ln w="9525" cmpd="sng">
              <a:noFill/>
              <a:miter lim="800000"/>
              <a:headEnd/>
              <a:tailEnd/>
            </a:ln>
          </p:spPr>
          <p:txBody>
            <a:bodyPr wrap="square">
              <a:noAutofit/>
            </a:bodyPr>
            <a:lstStyle/>
            <a:p>
              <a:pPr algn="ctr" defTabSz="685617" fontAlgn="ctr">
                <a:lnSpc>
                  <a:spcPct val="87000"/>
                </a:lnSpc>
                <a:spcBef>
                  <a:spcPct val="50000"/>
                </a:spcBef>
                <a:spcAft>
                  <a:spcPct val="40000"/>
                </a:spcAft>
                <a:buClr>
                  <a:srgbClr val="333333"/>
                </a:buClr>
                <a:buSzPct val="80000"/>
                <a:defRPr/>
              </a:pPr>
              <a:r>
                <a:rPr lang="en-US" sz="1200" smtClean="0">
                  <a:latin typeface="Huawei Sans" panose="020C0503030203020204" pitchFamily="34" charset="0"/>
                </a:rPr>
                <a:t>Storage</a:t>
              </a:r>
              <a:endParaRPr lang="en-US"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7" name="组合 87"/>
            <p:cNvGrpSpPr/>
            <p:nvPr/>
          </p:nvGrpSpPr>
          <p:grpSpPr>
            <a:xfrm>
              <a:off x="998610" y="3525841"/>
              <a:ext cx="530753" cy="620243"/>
              <a:chOff x="915624" y="1237708"/>
              <a:chExt cx="629841" cy="810033"/>
            </a:xfrm>
          </p:grpSpPr>
          <p:sp>
            <p:nvSpPr>
              <p:cNvPr id="18" name="AutoShape 25"/>
              <p:cNvSpPr>
                <a:spLocks noChangeArrowheads="1"/>
              </p:cNvSpPr>
              <p:nvPr/>
            </p:nvSpPr>
            <p:spPr bwMode="auto">
              <a:xfrm>
                <a:off x="915624" y="1237708"/>
                <a:ext cx="629841" cy="810033"/>
              </a:xfrm>
              <a:prstGeom prst="roundRect">
                <a:avLst>
                  <a:gd name="adj" fmla="val 4917"/>
                </a:avLst>
              </a:prstGeom>
              <a:gradFill rotWithShape="1">
                <a:gsLst>
                  <a:gs pos="0">
                    <a:srgbClr val="FFFF99"/>
                  </a:gs>
                  <a:gs pos="100000">
                    <a:srgbClr val="767647">
                      <a:alpha val="14000"/>
                    </a:srgbClr>
                  </a:gs>
                </a:gsLst>
                <a:path path="shape">
                  <a:fillToRect l="50000" t="50000" r="50000" b="50000"/>
                </a:path>
              </a:gradFill>
              <a:ln w="38100" algn="ctr">
                <a:solidFill>
                  <a:schemeClr val="accent2">
                    <a:lumMod val="75000"/>
                  </a:schemeClr>
                </a:solidFill>
                <a:round/>
                <a:headEnd/>
                <a:tailEnd/>
              </a:ln>
            </p:spPr>
            <p:txBody>
              <a:bodyPr wrap="square" lIns="68413" tIns="34209" rIns="68413" bIns="34209" anchor="ctr">
                <a:noAutofit/>
              </a:bodyPr>
              <a:lstStyle/>
              <a:p>
                <a:pPr algn="ctr" fontAlgn="ctr"/>
                <a:endParaRPr lang="en-US" altLang="ja-JP" sz="1200">
                  <a:latin typeface="Huawei Sans" panose="020C0503030203020204" pitchFamily="34" charset="0"/>
                  <a:cs typeface="Arial Unicode MS" pitchFamily="34" charset="-122"/>
                  <a:sym typeface="Huawei Sans" panose="020C0503030203020204" pitchFamily="34" charset="0"/>
                </a:endParaRPr>
              </a:p>
            </p:txBody>
          </p:sp>
          <p:sp>
            <p:nvSpPr>
              <p:cNvPr id="19" name="AutoShape 26"/>
              <p:cNvSpPr>
                <a:spLocks noChangeArrowheads="1"/>
              </p:cNvSpPr>
              <p:nvPr/>
            </p:nvSpPr>
            <p:spPr bwMode="gray">
              <a:xfrm>
                <a:off x="995042" y="1605554"/>
                <a:ext cx="511786" cy="313397"/>
              </a:xfrm>
              <a:prstGeom prst="roundRect">
                <a:avLst>
                  <a:gd name="adj" fmla="val 8495"/>
                </a:avLst>
              </a:prstGeom>
              <a:gradFill rotWithShape="1">
                <a:gsLst>
                  <a:gs pos="0">
                    <a:srgbClr val="6AB7EC"/>
                  </a:gs>
                  <a:gs pos="100000">
                    <a:srgbClr val="31556D"/>
                  </a:gs>
                </a:gsLst>
                <a:lin ang="2700000" scaled="1"/>
              </a:gradFill>
              <a:ln w="38100" algn="ctr">
                <a:solidFill>
                  <a:schemeClr val="accent2">
                    <a:lumMod val="75000"/>
                  </a:schemeClr>
                </a:solidFill>
                <a:round/>
                <a:headEnd/>
                <a:tailEnd/>
              </a:ln>
            </p:spPr>
            <p:txBody>
              <a:bodyPr wrap="square" lIns="68549" tIns="34275" rIns="68549"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OS</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20" name="AutoShape 29"/>
              <p:cNvSpPr>
                <a:spLocks noChangeArrowheads="1"/>
              </p:cNvSpPr>
              <p:nvPr/>
            </p:nvSpPr>
            <p:spPr bwMode="gray">
              <a:xfrm>
                <a:off x="1009336" y="1298543"/>
                <a:ext cx="471734" cy="259801"/>
              </a:xfrm>
              <a:prstGeom prst="roundRect">
                <a:avLst>
                  <a:gd name="adj" fmla="val 8495"/>
                </a:avLst>
              </a:prstGeom>
              <a:solidFill>
                <a:srgbClr val="79A400">
                  <a:alpha val="70195"/>
                </a:srgbClr>
              </a:solidFill>
              <a:ln w="38100" algn="ctr">
                <a:solidFill>
                  <a:schemeClr val="accent2">
                    <a:lumMod val="75000"/>
                  </a:schemeClr>
                </a:solidFill>
                <a:round/>
                <a:headEnd/>
                <a:tailEnd/>
              </a:ln>
            </p:spPr>
            <p:txBody>
              <a:bodyPr wrap="square" lIns="0" tIns="34275" rIns="0"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App </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grpSp>
        <p:grpSp>
          <p:nvGrpSpPr>
            <p:cNvPr id="21" name="组合 91"/>
            <p:cNvGrpSpPr/>
            <p:nvPr/>
          </p:nvGrpSpPr>
          <p:grpSpPr>
            <a:xfrm>
              <a:off x="1632194" y="3524196"/>
              <a:ext cx="530753" cy="620243"/>
              <a:chOff x="915624" y="1237708"/>
              <a:chExt cx="629841" cy="810033"/>
            </a:xfrm>
          </p:grpSpPr>
          <p:sp>
            <p:nvSpPr>
              <p:cNvPr id="22" name="AutoShape 25"/>
              <p:cNvSpPr>
                <a:spLocks noChangeArrowheads="1"/>
              </p:cNvSpPr>
              <p:nvPr/>
            </p:nvSpPr>
            <p:spPr bwMode="auto">
              <a:xfrm>
                <a:off x="915624" y="1237708"/>
                <a:ext cx="629841" cy="810033"/>
              </a:xfrm>
              <a:prstGeom prst="roundRect">
                <a:avLst>
                  <a:gd name="adj" fmla="val 4917"/>
                </a:avLst>
              </a:prstGeom>
              <a:gradFill rotWithShape="1">
                <a:gsLst>
                  <a:gs pos="0">
                    <a:srgbClr val="FFFF99"/>
                  </a:gs>
                  <a:gs pos="100000">
                    <a:srgbClr val="767647">
                      <a:alpha val="14000"/>
                    </a:srgbClr>
                  </a:gs>
                </a:gsLst>
                <a:path path="shape">
                  <a:fillToRect l="50000" t="50000" r="50000" b="50000"/>
                </a:path>
              </a:gradFill>
              <a:ln w="38100" algn="ctr">
                <a:solidFill>
                  <a:schemeClr val="accent2">
                    <a:lumMod val="75000"/>
                  </a:schemeClr>
                </a:solidFill>
                <a:round/>
                <a:headEnd/>
                <a:tailEnd/>
              </a:ln>
            </p:spPr>
            <p:txBody>
              <a:bodyPr wrap="square" lIns="68413" tIns="34209" rIns="68413" bIns="34209" anchor="ctr">
                <a:noAutofit/>
              </a:bodyPr>
              <a:lstStyle/>
              <a:p>
                <a:pPr algn="ctr" fontAlgn="ctr"/>
                <a:endParaRPr lang="en-US" altLang="ja-JP" sz="1200">
                  <a:latin typeface="Huawei Sans" panose="020C0503030203020204" pitchFamily="34" charset="0"/>
                  <a:cs typeface="Arial Unicode MS" pitchFamily="34" charset="-122"/>
                  <a:sym typeface="Huawei Sans" panose="020C0503030203020204" pitchFamily="34" charset="0"/>
                </a:endParaRPr>
              </a:p>
            </p:txBody>
          </p:sp>
          <p:sp>
            <p:nvSpPr>
              <p:cNvPr id="23" name="AutoShape 26"/>
              <p:cNvSpPr>
                <a:spLocks noChangeArrowheads="1"/>
              </p:cNvSpPr>
              <p:nvPr/>
            </p:nvSpPr>
            <p:spPr bwMode="gray">
              <a:xfrm>
                <a:off x="995042" y="1605554"/>
                <a:ext cx="511786" cy="313397"/>
              </a:xfrm>
              <a:prstGeom prst="roundRect">
                <a:avLst>
                  <a:gd name="adj" fmla="val 8495"/>
                </a:avLst>
              </a:prstGeom>
              <a:gradFill rotWithShape="1">
                <a:gsLst>
                  <a:gs pos="0">
                    <a:srgbClr val="6AB7EC"/>
                  </a:gs>
                  <a:gs pos="100000">
                    <a:srgbClr val="31556D"/>
                  </a:gs>
                </a:gsLst>
                <a:lin ang="2700000" scaled="1"/>
              </a:gradFill>
              <a:ln w="38100" algn="ctr">
                <a:solidFill>
                  <a:schemeClr val="accent2">
                    <a:lumMod val="75000"/>
                  </a:schemeClr>
                </a:solidFill>
                <a:round/>
                <a:headEnd/>
                <a:tailEnd/>
              </a:ln>
            </p:spPr>
            <p:txBody>
              <a:bodyPr wrap="square" lIns="68549" tIns="34275" rIns="68549"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OS</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24" name="AutoShape 29"/>
              <p:cNvSpPr>
                <a:spLocks noChangeArrowheads="1"/>
              </p:cNvSpPr>
              <p:nvPr/>
            </p:nvSpPr>
            <p:spPr bwMode="gray">
              <a:xfrm>
                <a:off x="1009336" y="1298543"/>
                <a:ext cx="471734" cy="259801"/>
              </a:xfrm>
              <a:prstGeom prst="roundRect">
                <a:avLst>
                  <a:gd name="adj" fmla="val 8495"/>
                </a:avLst>
              </a:prstGeom>
              <a:solidFill>
                <a:srgbClr val="79A400">
                  <a:alpha val="70195"/>
                </a:srgbClr>
              </a:solidFill>
              <a:ln w="38100" algn="ctr">
                <a:solidFill>
                  <a:schemeClr val="accent2">
                    <a:lumMod val="75000"/>
                  </a:schemeClr>
                </a:solidFill>
                <a:round/>
                <a:headEnd/>
                <a:tailEnd/>
              </a:ln>
            </p:spPr>
            <p:txBody>
              <a:bodyPr wrap="square" lIns="0" tIns="34275" rIns="0"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App </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grpSp>
        <p:grpSp>
          <p:nvGrpSpPr>
            <p:cNvPr id="25" name="组合 95"/>
            <p:cNvGrpSpPr/>
            <p:nvPr/>
          </p:nvGrpSpPr>
          <p:grpSpPr>
            <a:xfrm>
              <a:off x="2282296" y="3512691"/>
              <a:ext cx="530753" cy="620243"/>
              <a:chOff x="915624" y="1237708"/>
              <a:chExt cx="629841" cy="810033"/>
            </a:xfrm>
          </p:grpSpPr>
          <p:sp>
            <p:nvSpPr>
              <p:cNvPr id="26" name="AutoShape 25"/>
              <p:cNvSpPr>
                <a:spLocks noChangeArrowheads="1"/>
              </p:cNvSpPr>
              <p:nvPr/>
            </p:nvSpPr>
            <p:spPr bwMode="auto">
              <a:xfrm>
                <a:off x="915624" y="1237708"/>
                <a:ext cx="629841" cy="810033"/>
              </a:xfrm>
              <a:prstGeom prst="roundRect">
                <a:avLst>
                  <a:gd name="adj" fmla="val 4917"/>
                </a:avLst>
              </a:prstGeom>
              <a:gradFill rotWithShape="1">
                <a:gsLst>
                  <a:gs pos="0">
                    <a:srgbClr val="FFFF99"/>
                  </a:gs>
                  <a:gs pos="100000">
                    <a:srgbClr val="767647">
                      <a:alpha val="14000"/>
                    </a:srgbClr>
                  </a:gs>
                </a:gsLst>
                <a:path path="shape">
                  <a:fillToRect l="50000" t="50000" r="50000" b="50000"/>
                </a:path>
              </a:gradFill>
              <a:ln w="38100" algn="ctr">
                <a:solidFill>
                  <a:schemeClr val="accent2">
                    <a:lumMod val="75000"/>
                  </a:schemeClr>
                </a:solidFill>
                <a:round/>
                <a:headEnd/>
                <a:tailEnd/>
              </a:ln>
            </p:spPr>
            <p:txBody>
              <a:bodyPr wrap="square" lIns="68413" tIns="34209" rIns="68413" bIns="34209" anchor="ctr">
                <a:noAutofit/>
              </a:bodyPr>
              <a:lstStyle/>
              <a:p>
                <a:pPr algn="ctr" fontAlgn="ctr"/>
                <a:endParaRPr lang="en-US" altLang="ja-JP" sz="1200">
                  <a:latin typeface="Huawei Sans" panose="020C0503030203020204" pitchFamily="34" charset="0"/>
                  <a:cs typeface="Arial Unicode MS" pitchFamily="34" charset="-122"/>
                  <a:sym typeface="Huawei Sans" panose="020C0503030203020204" pitchFamily="34" charset="0"/>
                </a:endParaRPr>
              </a:p>
            </p:txBody>
          </p:sp>
          <p:sp>
            <p:nvSpPr>
              <p:cNvPr id="27" name="AutoShape 26"/>
              <p:cNvSpPr>
                <a:spLocks noChangeArrowheads="1"/>
              </p:cNvSpPr>
              <p:nvPr/>
            </p:nvSpPr>
            <p:spPr bwMode="gray">
              <a:xfrm>
                <a:off x="995042" y="1605554"/>
                <a:ext cx="511786" cy="313397"/>
              </a:xfrm>
              <a:prstGeom prst="roundRect">
                <a:avLst>
                  <a:gd name="adj" fmla="val 8495"/>
                </a:avLst>
              </a:prstGeom>
              <a:gradFill rotWithShape="1">
                <a:gsLst>
                  <a:gs pos="0">
                    <a:srgbClr val="6AB7EC"/>
                  </a:gs>
                  <a:gs pos="100000">
                    <a:srgbClr val="31556D"/>
                  </a:gs>
                </a:gsLst>
                <a:lin ang="2700000" scaled="1"/>
              </a:gradFill>
              <a:ln w="38100" algn="ctr">
                <a:solidFill>
                  <a:schemeClr val="accent2">
                    <a:lumMod val="75000"/>
                  </a:schemeClr>
                </a:solidFill>
                <a:round/>
                <a:headEnd/>
                <a:tailEnd/>
              </a:ln>
            </p:spPr>
            <p:txBody>
              <a:bodyPr wrap="square" lIns="68549" tIns="34275" rIns="68549"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OS</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28" name="AutoShape 29"/>
              <p:cNvSpPr>
                <a:spLocks noChangeArrowheads="1"/>
              </p:cNvSpPr>
              <p:nvPr/>
            </p:nvSpPr>
            <p:spPr bwMode="gray">
              <a:xfrm>
                <a:off x="1009336" y="1298543"/>
                <a:ext cx="471734" cy="259801"/>
              </a:xfrm>
              <a:prstGeom prst="roundRect">
                <a:avLst>
                  <a:gd name="adj" fmla="val 8495"/>
                </a:avLst>
              </a:prstGeom>
              <a:solidFill>
                <a:srgbClr val="79A400">
                  <a:alpha val="70195"/>
                </a:srgbClr>
              </a:solidFill>
              <a:ln w="38100" algn="ctr">
                <a:solidFill>
                  <a:schemeClr val="accent2">
                    <a:lumMod val="75000"/>
                  </a:schemeClr>
                </a:solidFill>
                <a:round/>
                <a:headEnd/>
                <a:tailEnd/>
              </a:ln>
            </p:spPr>
            <p:txBody>
              <a:bodyPr wrap="square" lIns="0" tIns="34275" rIns="0"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App </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grpSp>
        <p:grpSp>
          <p:nvGrpSpPr>
            <p:cNvPr id="29" name="组合 99"/>
            <p:cNvGrpSpPr/>
            <p:nvPr/>
          </p:nvGrpSpPr>
          <p:grpSpPr>
            <a:xfrm>
              <a:off x="4713512" y="3489325"/>
              <a:ext cx="530753" cy="620243"/>
              <a:chOff x="915624" y="1237708"/>
              <a:chExt cx="629841" cy="810033"/>
            </a:xfrm>
          </p:grpSpPr>
          <p:sp>
            <p:nvSpPr>
              <p:cNvPr id="30" name="AutoShape 25"/>
              <p:cNvSpPr>
                <a:spLocks noChangeArrowheads="1"/>
              </p:cNvSpPr>
              <p:nvPr/>
            </p:nvSpPr>
            <p:spPr bwMode="auto">
              <a:xfrm>
                <a:off x="915624" y="1237708"/>
                <a:ext cx="629841" cy="810033"/>
              </a:xfrm>
              <a:prstGeom prst="roundRect">
                <a:avLst>
                  <a:gd name="adj" fmla="val 4917"/>
                </a:avLst>
              </a:prstGeom>
              <a:gradFill rotWithShape="1">
                <a:gsLst>
                  <a:gs pos="0">
                    <a:srgbClr val="FFFF99"/>
                  </a:gs>
                  <a:gs pos="100000">
                    <a:srgbClr val="767647">
                      <a:alpha val="14000"/>
                    </a:srgbClr>
                  </a:gs>
                </a:gsLst>
                <a:path path="shape">
                  <a:fillToRect l="50000" t="50000" r="50000" b="50000"/>
                </a:path>
              </a:gradFill>
              <a:ln w="38100" algn="ctr">
                <a:solidFill>
                  <a:schemeClr val="accent2">
                    <a:lumMod val="75000"/>
                  </a:schemeClr>
                </a:solidFill>
                <a:round/>
                <a:headEnd/>
                <a:tailEnd/>
              </a:ln>
            </p:spPr>
            <p:txBody>
              <a:bodyPr wrap="square" lIns="68413" tIns="34209" rIns="68413" bIns="34209" anchor="ctr">
                <a:noAutofit/>
              </a:bodyPr>
              <a:lstStyle/>
              <a:p>
                <a:pPr algn="ctr" fontAlgn="ctr"/>
                <a:endParaRPr lang="en-US" altLang="ja-JP" sz="1200">
                  <a:latin typeface="Huawei Sans" panose="020C0503030203020204" pitchFamily="34" charset="0"/>
                  <a:cs typeface="Arial Unicode MS" pitchFamily="34" charset="-122"/>
                  <a:sym typeface="Huawei Sans" panose="020C0503030203020204" pitchFamily="34" charset="0"/>
                </a:endParaRPr>
              </a:p>
            </p:txBody>
          </p:sp>
          <p:sp>
            <p:nvSpPr>
              <p:cNvPr id="31" name="AutoShape 26"/>
              <p:cNvSpPr>
                <a:spLocks noChangeArrowheads="1"/>
              </p:cNvSpPr>
              <p:nvPr/>
            </p:nvSpPr>
            <p:spPr bwMode="gray">
              <a:xfrm>
                <a:off x="995042" y="1605554"/>
                <a:ext cx="511786" cy="313397"/>
              </a:xfrm>
              <a:prstGeom prst="roundRect">
                <a:avLst>
                  <a:gd name="adj" fmla="val 8495"/>
                </a:avLst>
              </a:prstGeom>
              <a:gradFill rotWithShape="1">
                <a:gsLst>
                  <a:gs pos="0">
                    <a:srgbClr val="6AB7EC"/>
                  </a:gs>
                  <a:gs pos="100000">
                    <a:srgbClr val="31556D"/>
                  </a:gs>
                </a:gsLst>
                <a:lin ang="2700000" scaled="1"/>
              </a:gradFill>
              <a:ln w="38100" algn="ctr">
                <a:solidFill>
                  <a:schemeClr val="accent2">
                    <a:lumMod val="75000"/>
                  </a:schemeClr>
                </a:solidFill>
                <a:round/>
                <a:headEnd/>
                <a:tailEnd/>
              </a:ln>
            </p:spPr>
            <p:txBody>
              <a:bodyPr wrap="square" lIns="68549" tIns="34275" rIns="68549"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OS</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32" name="AutoShape 29"/>
              <p:cNvSpPr>
                <a:spLocks noChangeArrowheads="1"/>
              </p:cNvSpPr>
              <p:nvPr/>
            </p:nvSpPr>
            <p:spPr bwMode="gray">
              <a:xfrm>
                <a:off x="1009336" y="1298543"/>
                <a:ext cx="471734" cy="259801"/>
              </a:xfrm>
              <a:prstGeom prst="roundRect">
                <a:avLst>
                  <a:gd name="adj" fmla="val 8495"/>
                </a:avLst>
              </a:prstGeom>
              <a:solidFill>
                <a:srgbClr val="79A400">
                  <a:alpha val="70195"/>
                </a:srgbClr>
              </a:solidFill>
              <a:ln w="38100" algn="ctr">
                <a:solidFill>
                  <a:schemeClr val="accent2">
                    <a:lumMod val="75000"/>
                  </a:schemeClr>
                </a:solidFill>
                <a:round/>
                <a:headEnd/>
                <a:tailEnd/>
              </a:ln>
            </p:spPr>
            <p:txBody>
              <a:bodyPr wrap="square" lIns="0" tIns="34275" rIns="0" bIns="34275" anchor="ctr">
                <a:noAutofit/>
              </a:bodyPr>
              <a:lstStyle/>
              <a:p>
                <a:pPr algn="ctr" defTabSz="599915" fontAlgn="ctr">
                  <a:spcBef>
                    <a:spcPct val="50000"/>
                  </a:spcBef>
                  <a:defRPr/>
                </a:pPr>
                <a:r>
                  <a:rPr lang="en-US" sz="1200" b="1" smtClean="0">
                    <a:solidFill>
                      <a:srgbClr val="FFFFFF"/>
                    </a:solidFill>
                    <a:latin typeface="Huawei Sans" panose="020C0503030203020204" pitchFamily="34" charset="0"/>
                  </a:rPr>
                  <a:t>App </a:t>
                </a:r>
                <a:endParaRPr lang="en-US" altLang="ja-JP" sz="1200" b="1" kern="0">
                  <a:solidFill>
                    <a:srgbClr val="FFFFFF"/>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grpSp>
        <p:sp>
          <p:nvSpPr>
            <p:cNvPr id="33" name="矩形 32"/>
            <p:cNvSpPr/>
            <p:nvPr/>
          </p:nvSpPr>
          <p:spPr bwMode="auto">
            <a:xfrm>
              <a:off x="731837" y="3171483"/>
              <a:ext cx="5305559" cy="2819769"/>
            </a:xfrm>
            <a:prstGeom prst="rect">
              <a:avLst/>
            </a:prstGeom>
            <a:noFill/>
            <a:ln w="9525" cap="flat" cmpd="sng" algn="ctr">
              <a:solidFill>
                <a:schemeClr val="tx1"/>
              </a:solidFill>
              <a:prstDash val="dash"/>
              <a:round/>
              <a:headEnd type="none" w="med" len="med"/>
              <a:tailEnd type="none" w="med" len="med"/>
            </a:ln>
            <a:effectLst/>
          </p:spPr>
          <p:txBody>
            <a:bodyPr vert="horz" wrap="square" lIns="59385" tIns="29692" rIns="59385" bIns="29692" numCol="1" rtlCol="0" anchor="t" anchorCtr="0" compatLnSpc="1">
              <a:prstTxWarp prst="textNoShape">
                <a:avLst/>
              </a:prstTxWarp>
              <a:noAutofit/>
            </a:bodyPr>
            <a:lstStyle/>
            <a:p>
              <a:pPr defTabSz="601106" fontAlgn="ctr"/>
              <a:endParaRPr lang="en-US" altLang="zh-CN"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右箭头 34"/>
            <p:cNvSpPr/>
            <p:nvPr/>
          </p:nvSpPr>
          <p:spPr bwMode="auto">
            <a:xfrm>
              <a:off x="3020015" y="3666169"/>
              <a:ext cx="1418969" cy="416578"/>
            </a:xfrm>
            <a:prstGeom prst="rightArrow">
              <a:avLst/>
            </a:prstGeom>
            <a:solidFill>
              <a:srgbClr val="C6E6A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6" name="Picture 263" descr="07"/>
            <p:cNvPicPr>
              <a:picLocks noChangeAspect="1" noChangeArrowheads="1"/>
            </p:cNvPicPr>
            <p:nvPr/>
          </p:nvPicPr>
          <p:blipFill>
            <a:blip r:embed="rId3" cstate="print"/>
            <a:srcRect/>
            <a:stretch>
              <a:fillRect/>
            </a:stretch>
          </p:blipFill>
          <p:spPr bwMode="auto">
            <a:xfrm>
              <a:off x="4231221" y="1429601"/>
              <a:ext cx="392978" cy="459085"/>
            </a:xfrm>
            <a:prstGeom prst="rect">
              <a:avLst/>
            </a:prstGeom>
            <a:noFill/>
            <a:ln w="9525">
              <a:noFill/>
              <a:miter lim="800000"/>
              <a:headEnd/>
              <a:tailEnd/>
            </a:ln>
          </p:spPr>
        </p:pic>
        <p:pic>
          <p:nvPicPr>
            <p:cNvPr id="37" name="Picture 263" descr="07"/>
            <p:cNvPicPr>
              <a:picLocks noChangeAspect="1" noChangeArrowheads="1"/>
            </p:cNvPicPr>
            <p:nvPr/>
          </p:nvPicPr>
          <p:blipFill>
            <a:blip r:embed="rId3" cstate="print"/>
            <a:srcRect/>
            <a:stretch>
              <a:fillRect/>
            </a:stretch>
          </p:blipFill>
          <p:spPr bwMode="auto">
            <a:xfrm>
              <a:off x="5077503" y="1442618"/>
              <a:ext cx="392978" cy="459085"/>
            </a:xfrm>
            <a:prstGeom prst="rect">
              <a:avLst/>
            </a:prstGeom>
            <a:noFill/>
            <a:ln w="9525">
              <a:noFill/>
              <a:miter lim="800000"/>
              <a:headEnd/>
              <a:tailEnd/>
            </a:ln>
          </p:spPr>
        </p:pic>
        <p:sp>
          <p:nvSpPr>
            <p:cNvPr id="39" name="矩形 38"/>
            <p:cNvSpPr/>
            <p:nvPr/>
          </p:nvSpPr>
          <p:spPr bwMode="auto">
            <a:xfrm>
              <a:off x="731838" y="1049540"/>
              <a:ext cx="5318578" cy="1770456"/>
            </a:xfrm>
            <a:prstGeom prst="rect">
              <a:avLst/>
            </a:prstGeom>
            <a:noFill/>
            <a:ln w="9525" cap="flat" cmpd="sng" algn="ctr">
              <a:solidFill>
                <a:schemeClr val="tx1"/>
              </a:solidFill>
              <a:prstDash val="dash"/>
              <a:round/>
              <a:headEnd type="none" w="med" len="med"/>
              <a:tailEnd type="none" w="med" len="med"/>
            </a:ln>
            <a:effectLst/>
          </p:spPr>
          <p:txBody>
            <a:bodyPr vert="horz" wrap="square" lIns="59385" tIns="29692" rIns="59385" bIns="29692" numCol="1" rtlCol="0" anchor="t" anchorCtr="0" compatLnSpc="1">
              <a:prstTxWarp prst="textNoShape">
                <a:avLst/>
              </a:prstTxWarp>
              <a:noAutofit/>
            </a:bodyPr>
            <a:lstStyle/>
            <a:p>
              <a:pPr defTabSz="601106" fontAlgn="ctr"/>
              <a:endParaRPr lang="en-US" altLang="zh-CN"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Line 44"/>
            <p:cNvSpPr>
              <a:spLocks noChangeShapeType="1"/>
            </p:cNvSpPr>
            <p:nvPr/>
          </p:nvSpPr>
          <p:spPr bwMode="auto">
            <a:xfrm flipH="1" flipV="1">
              <a:off x="4386911" y="1843642"/>
              <a:ext cx="234325" cy="338469"/>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Line 44"/>
            <p:cNvSpPr>
              <a:spLocks noChangeShapeType="1"/>
            </p:cNvSpPr>
            <p:nvPr/>
          </p:nvSpPr>
          <p:spPr bwMode="auto">
            <a:xfrm flipH="1">
              <a:off x="4972723" y="1837278"/>
              <a:ext cx="238125" cy="318797"/>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2" name="Picture 6"/>
            <p:cNvPicPr>
              <a:picLocks noChangeAspect="1" noChangeArrowheads="1"/>
            </p:cNvPicPr>
            <p:nvPr/>
          </p:nvPicPr>
          <p:blipFill>
            <a:blip r:embed="rId4" cstate="print"/>
            <a:srcRect/>
            <a:stretch>
              <a:fillRect/>
            </a:stretch>
          </p:blipFill>
          <p:spPr bwMode="auto">
            <a:xfrm>
              <a:off x="1122092" y="1410953"/>
              <a:ext cx="2357669" cy="875302"/>
            </a:xfrm>
            <a:prstGeom prst="rect">
              <a:avLst/>
            </a:prstGeom>
            <a:noFill/>
            <a:ln w="9525">
              <a:noFill/>
              <a:miter lim="800000"/>
              <a:headEnd/>
              <a:tailEnd/>
            </a:ln>
          </p:spPr>
        </p:pic>
        <p:sp>
          <p:nvSpPr>
            <p:cNvPr id="43" name="TextBox 42"/>
            <p:cNvSpPr txBox="1"/>
            <p:nvPr/>
          </p:nvSpPr>
          <p:spPr>
            <a:xfrm>
              <a:off x="1190979" y="2334816"/>
              <a:ext cx="2125197" cy="757299"/>
            </a:xfrm>
            <a:prstGeom prst="rect">
              <a:avLst/>
            </a:prstGeom>
            <a:noFill/>
          </p:spPr>
          <p:txBody>
            <a:bodyPr wrap="square" lIns="68535" tIns="34268" rIns="68535" bIns="34268">
              <a:noAutofit/>
            </a:bodyPr>
            <a:lstStyle/>
            <a:p>
              <a:pPr algn="ctr" fontAlgn="ctr"/>
              <a:r>
                <a:rPr lang="en-US" sz="1200" smtClean="0">
                  <a:latin typeface="Huawei Sans" panose="020C0503030203020204" pitchFamily="34" charset="0"/>
                </a:rPr>
                <a:t>Component redundancy and high device reliability</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43"/>
            <p:cNvSpPr txBox="1"/>
            <p:nvPr/>
          </p:nvSpPr>
          <p:spPr>
            <a:xfrm>
              <a:off x="3742519" y="2334816"/>
              <a:ext cx="2125197" cy="315506"/>
            </a:xfrm>
            <a:prstGeom prst="rect">
              <a:avLst/>
            </a:prstGeom>
            <a:noFill/>
          </p:spPr>
          <p:txBody>
            <a:bodyPr wrap="square" lIns="68535" tIns="34268" rIns="68535" bIns="34268">
              <a:noAutofit/>
            </a:bodyPr>
            <a:lstStyle/>
            <a:p>
              <a:pPr algn="ctr" fontAlgn="ctr"/>
              <a:r>
                <a:rPr lang="en-US" sz="1200" smtClean="0">
                  <a:latin typeface="Huawei Sans" panose="020C0503030203020204" pitchFamily="34" charset="0"/>
                </a:rPr>
                <a:t>Dual-host hot backup</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下箭头 44"/>
            <p:cNvSpPr/>
            <p:nvPr/>
          </p:nvSpPr>
          <p:spPr bwMode="auto">
            <a:xfrm>
              <a:off x="3202267" y="2819994"/>
              <a:ext cx="559776" cy="338470"/>
            </a:xfrm>
            <a:prstGeom prst="downArrow">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TextBox 45"/>
            <p:cNvSpPr txBox="1"/>
            <p:nvPr/>
          </p:nvSpPr>
          <p:spPr>
            <a:xfrm>
              <a:off x="2032240" y="1058094"/>
              <a:ext cx="3311927" cy="599516"/>
            </a:xfrm>
            <a:prstGeom prst="rect">
              <a:avLst/>
            </a:prstGeom>
            <a:noFill/>
          </p:spPr>
          <p:txBody>
            <a:bodyPr wrap="square" lIns="68535" tIns="34268" rIns="68535" bIns="34268">
              <a:noAutofit/>
            </a:bodyPr>
            <a:lstStyle/>
            <a:p>
              <a:pPr algn="ctr" fontAlgn="ctr"/>
              <a:r>
                <a:rPr lang="en-US" sz="1200" smtClean="0">
                  <a:solidFill>
                    <a:srgbClr val="C00000"/>
                  </a:solidFill>
                  <a:latin typeface="Huawei Sans" panose="020C0503030203020204" pitchFamily="34" charset="0"/>
                </a:rPr>
                <a:t>High reliability in traditional data centers</a:t>
              </a:r>
              <a:endParaRPr lang="en-US" altLang="zh-CN" sz="12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TextBox 46"/>
            <p:cNvSpPr txBox="1"/>
            <p:nvPr/>
          </p:nvSpPr>
          <p:spPr>
            <a:xfrm>
              <a:off x="1645337" y="3167804"/>
              <a:ext cx="3652408" cy="399244"/>
            </a:xfrm>
            <a:prstGeom prst="rect">
              <a:avLst/>
            </a:prstGeom>
            <a:noFill/>
          </p:spPr>
          <p:txBody>
            <a:bodyPr wrap="square" lIns="68535" tIns="34268" rIns="68535" bIns="34268">
              <a:noAutofit/>
            </a:bodyPr>
            <a:lstStyle/>
            <a:p>
              <a:pPr algn="ctr" fontAlgn="ctr"/>
              <a:r>
                <a:rPr lang="en-US" sz="1200" smtClean="0">
                  <a:solidFill>
                    <a:srgbClr val="C00000"/>
                  </a:solidFill>
                  <a:latin typeface="Huawei Sans" panose="020C0503030203020204" pitchFamily="34" charset="0"/>
                </a:rPr>
                <a:t>High reliability in cloud computing data centers</a:t>
              </a:r>
              <a:endParaRPr lang="en-US" altLang="zh-CN" sz="12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TextBox 47"/>
            <p:cNvSpPr txBox="1"/>
            <p:nvPr/>
          </p:nvSpPr>
          <p:spPr>
            <a:xfrm>
              <a:off x="1760164" y="5450727"/>
              <a:ext cx="3735154" cy="536403"/>
            </a:xfrm>
            <a:prstGeom prst="rect">
              <a:avLst/>
            </a:prstGeom>
            <a:noFill/>
          </p:spPr>
          <p:txBody>
            <a:bodyPr wrap="square" lIns="68535" tIns="34268" rIns="68535" bIns="34268">
              <a:noAutofit/>
            </a:bodyPr>
            <a:lstStyle/>
            <a:p>
              <a:pPr algn="ctr" fontAlgn="ctr"/>
              <a:r>
                <a:rPr lang="en-US" sz="1200" smtClean="0">
                  <a:latin typeface="Huawei Sans" panose="020C0503030203020204" pitchFamily="34" charset="0"/>
                </a:rPr>
                <a:t>Automatic migration of VMs (including services)</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圆角矩形 49"/>
            <p:cNvSpPr/>
            <p:nvPr/>
          </p:nvSpPr>
          <p:spPr bwMode="auto">
            <a:xfrm>
              <a:off x="6916218" y="1348954"/>
              <a:ext cx="1959116" cy="1002390"/>
            </a:xfrm>
            <a:prstGeom prst="roundRect">
              <a:avLst>
                <a:gd name="adj" fmla="val 9284"/>
              </a:avLst>
            </a:prstGeom>
            <a:solidFill>
              <a:schemeClr val="bg1">
                <a:lumMod val="95000"/>
              </a:schemeClr>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5" name="Picture 2357" descr="图片223"/>
            <p:cNvPicPr>
              <a:picLocks noChangeAspect="1" noChangeArrowheads="1"/>
            </p:cNvPicPr>
            <p:nvPr/>
          </p:nvPicPr>
          <p:blipFill>
            <a:blip r:embed="rId5" cstate="print"/>
            <a:srcRect/>
            <a:stretch>
              <a:fillRect/>
            </a:stretch>
          </p:blipFill>
          <p:spPr bwMode="auto">
            <a:xfrm>
              <a:off x="3383706" y="5068732"/>
              <a:ext cx="495847" cy="354875"/>
            </a:xfrm>
            <a:prstGeom prst="rect">
              <a:avLst/>
            </a:prstGeom>
            <a:noFill/>
          </p:spPr>
        </p:pic>
        <p:pic>
          <p:nvPicPr>
            <p:cNvPr id="76" name="Picture 2357" descr="图片223"/>
            <p:cNvPicPr>
              <a:picLocks noChangeAspect="1" noChangeArrowheads="1"/>
            </p:cNvPicPr>
            <p:nvPr/>
          </p:nvPicPr>
          <p:blipFill>
            <a:blip r:embed="rId5" cstate="print"/>
            <a:srcRect/>
            <a:stretch>
              <a:fillRect/>
            </a:stretch>
          </p:blipFill>
          <p:spPr bwMode="auto">
            <a:xfrm>
              <a:off x="4568349" y="1983451"/>
              <a:ext cx="495847" cy="354875"/>
            </a:xfrm>
            <a:prstGeom prst="rect">
              <a:avLst/>
            </a:prstGeom>
            <a:noFill/>
          </p:spPr>
        </p:pic>
        <p:pic>
          <p:nvPicPr>
            <p:cNvPr id="77" name="Picture 263" descr="07"/>
            <p:cNvPicPr>
              <a:picLocks noChangeAspect="1" noChangeArrowheads="1"/>
            </p:cNvPicPr>
            <p:nvPr/>
          </p:nvPicPr>
          <p:blipFill>
            <a:blip r:embed="rId3" cstate="print"/>
            <a:srcRect/>
            <a:stretch>
              <a:fillRect/>
            </a:stretch>
          </p:blipFill>
          <p:spPr bwMode="auto">
            <a:xfrm>
              <a:off x="7300675" y="1390546"/>
              <a:ext cx="392978" cy="459085"/>
            </a:xfrm>
            <a:prstGeom prst="rect">
              <a:avLst/>
            </a:prstGeom>
            <a:noFill/>
            <a:ln w="9525">
              <a:noFill/>
              <a:miter lim="800000"/>
              <a:headEnd/>
              <a:tailEnd/>
            </a:ln>
          </p:spPr>
        </p:pic>
        <p:pic>
          <p:nvPicPr>
            <p:cNvPr id="78" name="Picture 263" descr="07"/>
            <p:cNvPicPr>
              <a:picLocks noChangeAspect="1" noChangeArrowheads="1"/>
            </p:cNvPicPr>
            <p:nvPr/>
          </p:nvPicPr>
          <p:blipFill>
            <a:blip r:embed="rId3" cstate="print"/>
            <a:srcRect/>
            <a:stretch>
              <a:fillRect/>
            </a:stretch>
          </p:blipFill>
          <p:spPr bwMode="auto">
            <a:xfrm>
              <a:off x="8146957" y="1403565"/>
              <a:ext cx="392978" cy="459085"/>
            </a:xfrm>
            <a:prstGeom prst="rect">
              <a:avLst/>
            </a:prstGeom>
            <a:noFill/>
            <a:ln w="9525">
              <a:noFill/>
              <a:miter lim="800000"/>
              <a:headEnd/>
              <a:tailEnd/>
            </a:ln>
          </p:spPr>
        </p:pic>
        <p:sp>
          <p:nvSpPr>
            <p:cNvPr id="79" name="Line 44"/>
            <p:cNvSpPr>
              <a:spLocks noChangeShapeType="1"/>
            </p:cNvSpPr>
            <p:nvPr/>
          </p:nvSpPr>
          <p:spPr bwMode="auto">
            <a:xfrm flipH="1" flipV="1">
              <a:off x="7456365" y="1804589"/>
              <a:ext cx="234325" cy="338469"/>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Line 44"/>
            <p:cNvSpPr>
              <a:spLocks noChangeShapeType="1"/>
            </p:cNvSpPr>
            <p:nvPr/>
          </p:nvSpPr>
          <p:spPr bwMode="auto">
            <a:xfrm flipH="1">
              <a:off x="8042177" y="1798225"/>
              <a:ext cx="238125" cy="318797"/>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1" name="Picture 2357" descr="图片223"/>
            <p:cNvPicPr>
              <a:picLocks noChangeAspect="1" noChangeArrowheads="1"/>
            </p:cNvPicPr>
            <p:nvPr/>
          </p:nvPicPr>
          <p:blipFill>
            <a:blip r:embed="rId5" cstate="print"/>
            <a:srcRect/>
            <a:stretch>
              <a:fillRect/>
            </a:stretch>
          </p:blipFill>
          <p:spPr bwMode="auto">
            <a:xfrm>
              <a:off x="7637803" y="1944397"/>
              <a:ext cx="495847" cy="354875"/>
            </a:xfrm>
            <a:prstGeom prst="rect">
              <a:avLst/>
            </a:prstGeom>
            <a:noFill/>
          </p:spPr>
        </p:pic>
        <p:sp>
          <p:nvSpPr>
            <p:cNvPr id="82" name="圆角矩形 81"/>
            <p:cNvSpPr/>
            <p:nvPr/>
          </p:nvSpPr>
          <p:spPr bwMode="auto">
            <a:xfrm>
              <a:off x="9298522" y="1348955"/>
              <a:ext cx="1959116" cy="1028427"/>
            </a:xfrm>
            <a:prstGeom prst="roundRect">
              <a:avLst>
                <a:gd name="adj" fmla="val 9284"/>
              </a:avLst>
            </a:prstGeom>
            <a:solidFill>
              <a:schemeClr val="bg1">
                <a:lumMod val="95000"/>
              </a:schemeClr>
            </a:solidFill>
            <a:ln>
              <a:solidFill>
                <a:schemeClr val="bg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3" name="Picture 263" descr="07"/>
            <p:cNvPicPr>
              <a:picLocks noChangeAspect="1" noChangeArrowheads="1"/>
            </p:cNvPicPr>
            <p:nvPr/>
          </p:nvPicPr>
          <p:blipFill>
            <a:blip r:embed="rId3" cstate="print"/>
            <a:srcRect/>
            <a:stretch>
              <a:fillRect/>
            </a:stretch>
          </p:blipFill>
          <p:spPr bwMode="auto">
            <a:xfrm>
              <a:off x="9682979" y="1390546"/>
              <a:ext cx="392978" cy="459085"/>
            </a:xfrm>
            <a:prstGeom prst="rect">
              <a:avLst/>
            </a:prstGeom>
            <a:noFill/>
            <a:ln w="9525">
              <a:noFill/>
              <a:miter lim="800000"/>
              <a:headEnd/>
              <a:tailEnd/>
            </a:ln>
          </p:spPr>
        </p:pic>
        <p:pic>
          <p:nvPicPr>
            <p:cNvPr id="84" name="Picture 263" descr="07"/>
            <p:cNvPicPr>
              <a:picLocks noChangeAspect="1" noChangeArrowheads="1"/>
            </p:cNvPicPr>
            <p:nvPr/>
          </p:nvPicPr>
          <p:blipFill>
            <a:blip r:embed="rId3" cstate="print"/>
            <a:srcRect/>
            <a:stretch>
              <a:fillRect/>
            </a:stretch>
          </p:blipFill>
          <p:spPr bwMode="auto">
            <a:xfrm>
              <a:off x="10529261" y="1403565"/>
              <a:ext cx="392978" cy="459085"/>
            </a:xfrm>
            <a:prstGeom prst="rect">
              <a:avLst/>
            </a:prstGeom>
            <a:noFill/>
            <a:ln w="9525">
              <a:noFill/>
              <a:miter lim="800000"/>
              <a:headEnd/>
              <a:tailEnd/>
            </a:ln>
          </p:spPr>
        </p:pic>
        <p:sp>
          <p:nvSpPr>
            <p:cNvPr id="85" name="Line 44"/>
            <p:cNvSpPr>
              <a:spLocks noChangeShapeType="1"/>
            </p:cNvSpPr>
            <p:nvPr/>
          </p:nvSpPr>
          <p:spPr bwMode="auto">
            <a:xfrm flipH="1" flipV="1">
              <a:off x="9838669" y="1804589"/>
              <a:ext cx="234325" cy="338469"/>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Line 44"/>
            <p:cNvSpPr>
              <a:spLocks noChangeShapeType="1"/>
            </p:cNvSpPr>
            <p:nvPr/>
          </p:nvSpPr>
          <p:spPr bwMode="auto">
            <a:xfrm flipH="1">
              <a:off x="10424481" y="1798225"/>
              <a:ext cx="238125" cy="318797"/>
            </a:xfrm>
            <a:prstGeom prst="line">
              <a:avLst/>
            </a:prstGeom>
            <a:noFill/>
            <a:ln w="38100" cmpd="sng">
              <a:solidFill>
                <a:srgbClr val="000000"/>
              </a:solidFill>
              <a:round/>
              <a:headEnd/>
              <a:tailEnd/>
            </a:ln>
          </p:spPr>
          <p:txBody>
            <a:bodyPr wrap="square">
              <a:noAutofit/>
            </a:bodyPr>
            <a:lstStyle/>
            <a:p>
              <a:pPr defTabSz="685617" fontAlgn="ct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7" name="Picture 2357" descr="图片223"/>
            <p:cNvPicPr>
              <a:picLocks noChangeAspect="1" noChangeArrowheads="1"/>
            </p:cNvPicPr>
            <p:nvPr/>
          </p:nvPicPr>
          <p:blipFill>
            <a:blip r:embed="rId5" cstate="print"/>
            <a:srcRect/>
            <a:stretch>
              <a:fillRect/>
            </a:stretch>
          </p:blipFill>
          <p:spPr bwMode="auto">
            <a:xfrm>
              <a:off x="10020108" y="1944397"/>
              <a:ext cx="495847" cy="354875"/>
            </a:xfrm>
            <a:prstGeom prst="rect">
              <a:avLst/>
            </a:prstGeom>
            <a:noFill/>
          </p:spPr>
        </p:pic>
        <p:sp>
          <p:nvSpPr>
            <p:cNvPr id="88" name="矩形 87"/>
            <p:cNvSpPr/>
            <p:nvPr/>
          </p:nvSpPr>
          <p:spPr bwMode="auto">
            <a:xfrm>
              <a:off x="6615653" y="1049540"/>
              <a:ext cx="4844510" cy="1770456"/>
            </a:xfrm>
            <a:prstGeom prst="rect">
              <a:avLst/>
            </a:prstGeom>
            <a:noFill/>
            <a:ln w="9525" cap="flat" cmpd="sng" algn="ctr">
              <a:solidFill>
                <a:schemeClr val="tx1"/>
              </a:solidFill>
              <a:prstDash val="dash"/>
              <a:round/>
              <a:headEnd type="none" w="med" len="med"/>
              <a:tailEnd type="none" w="med" len="med"/>
            </a:ln>
            <a:effectLst/>
          </p:spPr>
          <p:txBody>
            <a:bodyPr vert="horz" wrap="square" lIns="59385" tIns="29692" rIns="59385" bIns="29692" numCol="1" rtlCol="0" anchor="t" anchorCtr="0" compatLnSpc="1">
              <a:prstTxWarp prst="textNoShape">
                <a:avLst/>
              </a:prstTxWarp>
              <a:noAutofit/>
            </a:bodyPr>
            <a:lstStyle/>
            <a:p>
              <a:pPr defTabSz="601106" fontAlgn="ctr"/>
              <a:endParaRPr lang="en-US" altLang="zh-CN"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TextBox 89"/>
            <p:cNvSpPr txBox="1"/>
            <p:nvPr/>
          </p:nvSpPr>
          <p:spPr>
            <a:xfrm>
              <a:off x="7834006" y="1058094"/>
              <a:ext cx="2545030" cy="347062"/>
            </a:xfrm>
            <a:prstGeom prst="rect">
              <a:avLst/>
            </a:prstGeom>
            <a:noFill/>
          </p:spPr>
          <p:txBody>
            <a:bodyPr wrap="square" lIns="68535" tIns="34268" rIns="68535" bIns="34268">
              <a:noAutofit/>
            </a:bodyPr>
            <a:lstStyle/>
            <a:p>
              <a:pPr algn="ctr" fontAlgn="ctr"/>
              <a:r>
                <a:rPr lang="en-US" sz="1200" smtClean="0">
                  <a:solidFill>
                    <a:srgbClr val="C00000"/>
                  </a:solidFill>
                  <a:latin typeface="Huawei Sans" panose="020C0503030203020204" pitchFamily="34" charset="0"/>
                </a:rPr>
                <a:t>Traditional cross-DC DR</a:t>
              </a:r>
              <a:endParaRPr lang="en-US" altLang="zh-CN" sz="12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右箭头 90"/>
            <p:cNvSpPr/>
            <p:nvPr/>
          </p:nvSpPr>
          <p:spPr bwMode="auto">
            <a:xfrm>
              <a:off x="8198394" y="1999857"/>
              <a:ext cx="1770456" cy="247343"/>
            </a:xfrm>
            <a:prstGeom prst="rightArrow">
              <a:avLst/>
            </a:prstGeom>
            <a:solidFill>
              <a:srgbClr val="C6E6A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矩形 91"/>
            <p:cNvSpPr/>
            <p:nvPr/>
          </p:nvSpPr>
          <p:spPr bwMode="auto">
            <a:xfrm>
              <a:off x="6615654" y="3171483"/>
              <a:ext cx="4844510" cy="2819770"/>
            </a:xfrm>
            <a:prstGeom prst="rect">
              <a:avLst/>
            </a:prstGeom>
            <a:noFill/>
            <a:ln w="9525" cap="flat" cmpd="sng" algn="ctr">
              <a:solidFill>
                <a:schemeClr val="tx1"/>
              </a:solidFill>
              <a:prstDash val="dash"/>
              <a:round/>
              <a:headEnd type="none" w="med" len="med"/>
              <a:tailEnd type="none" w="med" len="med"/>
            </a:ln>
            <a:effectLst/>
          </p:spPr>
          <p:txBody>
            <a:bodyPr vert="horz" wrap="square" lIns="59385" tIns="29692" rIns="59385" bIns="29692" numCol="1" rtlCol="0" anchor="t" anchorCtr="0" compatLnSpc="1">
              <a:prstTxWarp prst="textNoShape">
                <a:avLst/>
              </a:prstTxWarp>
              <a:noAutofit/>
            </a:bodyPr>
            <a:lstStyle/>
            <a:p>
              <a:pPr defTabSz="601106" fontAlgn="ctr"/>
              <a:endParaRPr lang="en-US" altLang="zh-CN"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下箭头 92"/>
            <p:cNvSpPr/>
            <p:nvPr/>
          </p:nvSpPr>
          <p:spPr bwMode="auto">
            <a:xfrm>
              <a:off x="8972616" y="2819994"/>
              <a:ext cx="559776" cy="338470"/>
            </a:xfrm>
            <a:prstGeom prst="downArrow">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4" name="Picture 263" descr="07"/>
            <p:cNvPicPr>
              <a:picLocks noChangeAspect="1" noChangeArrowheads="1"/>
            </p:cNvPicPr>
            <p:nvPr/>
          </p:nvPicPr>
          <p:blipFill>
            <a:blip r:embed="rId3" cstate="print"/>
            <a:srcRect/>
            <a:stretch>
              <a:fillRect/>
            </a:stretch>
          </p:blipFill>
          <p:spPr bwMode="auto">
            <a:xfrm>
              <a:off x="1614702" y="4697136"/>
              <a:ext cx="290922" cy="296877"/>
            </a:xfrm>
            <a:prstGeom prst="rect">
              <a:avLst/>
            </a:prstGeom>
            <a:noFill/>
            <a:ln w="9525">
              <a:noFill/>
              <a:miter lim="800000"/>
              <a:headEnd/>
              <a:tailEnd/>
            </a:ln>
          </p:spPr>
        </p:pic>
        <p:pic>
          <p:nvPicPr>
            <p:cNvPr id="95" name="Picture 263" descr="07"/>
            <p:cNvPicPr>
              <a:picLocks noChangeAspect="1" noChangeArrowheads="1"/>
            </p:cNvPicPr>
            <p:nvPr/>
          </p:nvPicPr>
          <p:blipFill>
            <a:blip r:embed="rId3" cstate="print"/>
            <a:srcRect/>
            <a:stretch>
              <a:fillRect/>
            </a:stretch>
          </p:blipFill>
          <p:spPr bwMode="auto">
            <a:xfrm>
              <a:off x="2311167" y="4697136"/>
              <a:ext cx="290922" cy="296877"/>
            </a:xfrm>
            <a:prstGeom prst="rect">
              <a:avLst/>
            </a:prstGeom>
            <a:noFill/>
            <a:ln w="9525">
              <a:noFill/>
              <a:miter lim="800000"/>
              <a:headEnd/>
              <a:tailEnd/>
            </a:ln>
          </p:spPr>
        </p:pic>
        <p:pic>
          <p:nvPicPr>
            <p:cNvPr id="96" name="Picture 263" descr="07"/>
            <p:cNvPicPr>
              <a:picLocks noChangeAspect="1" noChangeArrowheads="1"/>
            </p:cNvPicPr>
            <p:nvPr/>
          </p:nvPicPr>
          <p:blipFill>
            <a:blip r:embed="rId3" cstate="print"/>
            <a:srcRect/>
            <a:stretch>
              <a:fillRect/>
            </a:stretch>
          </p:blipFill>
          <p:spPr bwMode="auto">
            <a:xfrm>
              <a:off x="3007633" y="4697136"/>
              <a:ext cx="290922" cy="296877"/>
            </a:xfrm>
            <a:prstGeom prst="rect">
              <a:avLst/>
            </a:prstGeom>
            <a:noFill/>
            <a:ln w="9525">
              <a:noFill/>
              <a:miter lim="800000"/>
              <a:headEnd/>
              <a:tailEnd/>
            </a:ln>
          </p:spPr>
        </p:pic>
        <p:pic>
          <p:nvPicPr>
            <p:cNvPr id="97" name="Picture 263" descr="07"/>
            <p:cNvPicPr>
              <a:picLocks noChangeAspect="1" noChangeArrowheads="1"/>
            </p:cNvPicPr>
            <p:nvPr/>
          </p:nvPicPr>
          <p:blipFill>
            <a:blip r:embed="rId3" cstate="print"/>
            <a:srcRect/>
            <a:stretch>
              <a:fillRect/>
            </a:stretch>
          </p:blipFill>
          <p:spPr bwMode="auto">
            <a:xfrm>
              <a:off x="4400566" y="4697136"/>
              <a:ext cx="290922" cy="296877"/>
            </a:xfrm>
            <a:prstGeom prst="rect">
              <a:avLst/>
            </a:prstGeom>
            <a:noFill/>
            <a:ln w="9525">
              <a:noFill/>
              <a:miter lim="800000"/>
              <a:headEnd/>
              <a:tailEnd/>
            </a:ln>
          </p:spPr>
        </p:pic>
        <p:pic>
          <p:nvPicPr>
            <p:cNvPr id="100" name="Picture 263" descr="07"/>
            <p:cNvPicPr>
              <a:picLocks noChangeAspect="1" noChangeArrowheads="1"/>
            </p:cNvPicPr>
            <p:nvPr/>
          </p:nvPicPr>
          <p:blipFill>
            <a:blip r:embed="rId3" cstate="print"/>
            <a:srcRect/>
            <a:stretch>
              <a:fillRect/>
            </a:stretch>
          </p:blipFill>
          <p:spPr bwMode="auto">
            <a:xfrm>
              <a:off x="3704099" y="4697136"/>
              <a:ext cx="290922" cy="296877"/>
            </a:xfrm>
            <a:prstGeom prst="rect">
              <a:avLst/>
            </a:prstGeom>
            <a:noFill/>
            <a:ln w="9525">
              <a:noFill/>
              <a:miter lim="800000"/>
              <a:headEnd/>
              <a:tailEnd/>
            </a:ln>
          </p:spPr>
        </p:pic>
        <p:sp>
          <p:nvSpPr>
            <p:cNvPr id="112" name="AutoShape 7"/>
            <p:cNvSpPr>
              <a:spLocks noChangeArrowheads="1"/>
            </p:cNvSpPr>
            <p:nvPr/>
          </p:nvSpPr>
          <p:spPr bwMode="auto">
            <a:xfrm>
              <a:off x="6739943" y="3482530"/>
              <a:ext cx="1920410" cy="1606959"/>
            </a:xfrm>
            <a:prstGeom prst="roundRect">
              <a:avLst>
                <a:gd name="adj" fmla="val 16667"/>
              </a:avLst>
            </a:prstGeom>
            <a:solidFill>
              <a:schemeClr val="bg1">
                <a:lumMod val="95000"/>
              </a:schemeClr>
            </a:solidFill>
            <a:ln w="38100" cmpd="sng">
              <a:solidFill>
                <a:srgbClr val="000000"/>
              </a:solidFill>
              <a:round/>
              <a:headEnd/>
              <a:tailEnd/>
            </a:ln>
          </p:spPr>
          <p:txBody>
            <a:bodyPr wrap="square" anchor="ctr">
              <a:noAutofit/>
            </a:bodyPr>
            <a:lstStyle/>
            <a:p>
              <a:pPr algn="ctr" defTabSz="685617" fontAlgn="ctr">
                <a:spcAft>
                  <a:spcPct val="40000"/>
                </a:spcAft>
                <a:buClr>
                  <a:srgbClr val="7D9BC6"/>
                </a:buClr>
                <a:buFont typeface="Arial" pitchFamily="34" charset="0"/>
                <a:buChar cha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7" name="组合 116"/>
            <p:cNvGrpSpPr/>
            <p:nvPr/>
          </p:nvGrpSpPr>
          <p:grpSpPr>
            <a:xfrm>
              <a:off x="6882248" y="3487810"/>
              <a:ext cx="1621890" cy="1541444"/>
              <a:chOff x="9593903" y="3436516"/>
              <a:chExt cx="1582264" cy="1503784"/>
            </a:xfrm>
          </p:grpSpPr>
          <p:sp>
            <p:nvSpPr>
              <p:cNvPr id="102" name="图文框 101"/>
              <p:cNvSpPr/>
              <p:nvPr/>
            </p:nvSpPr>
            <p:spPr bwMode="auto">
              <a:xfrm>
                <a:off x="9593903" y="4510217"/>
                <a:ext cx="1582264" cy="430083"/>
              </a:xfrm>
              <a:prstGeom prst="fram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defTabSz="685617" fontAlgn="ctr">
                  <a:lnSpc>
                    <a:spcPct val="90000"/>
                  </a:lnSpc>
                  <a:buClr>
                    <a:srgbClr val="CC9900"/>
                  </a:buClr>
                </a:pPr>
                <a:r>
                  <a:rPr lang="en-US" sz="1200" smtClean="0">
                    <a:latin typeface="Huawei Sans" panose="020C0503030203020204" pitchFamily="34" charset="0"/>
                  </a:rPr>
                  <a:t>VM: DB</a:t>
                </a:r>
              </a:p>
              <a:p>
                <a:pPr algn="ctr" defTabSz="685617" fontAlgn="ctr">
                  <a:lnSpc>
                    <a:spcPct val="90000"/>
                  </a:lnSpc>
                  <a:buClr>
                    <a:srgbClr val="CC9900"/>
                  </a:buClr>
                </a:pPr>
                <a:r>
                  <a:rPr lang="en-US" sz="1200" smtClean="0">
                    <a:latin typeface="Huawei Sans" panose="020C0503030203020204" pitchFamily="34" charset="0"/>
                  </a:rPr>
                  <a:t>OS+DB</a:t>
                </a:r>
                <a:endParaRPr lang="en-US" altLang="zh-CN" sz="1200">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103" name="图文框 102"/>
              <p:cNvSpPr/>
              <p:nvPr/>
            </p:nvSpPr>
            <p:spPr bwMode="auto">
              <a:xfrm>
                <a:off x="9593903" y="3962173"/>
                <a:ext cx="1582264" cy="430083"/>
              </a:xfrm>
              <a:prstGeom prst="fram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defTabSz="685617" fontAlgn="ctr">
                  <a:lnSpc>
                    <a:spcPct val="90000"/>
                  </a:lnSpc>
                  <a:buClr>
                    <a:srgbClr val="CC9900"/>
                  </a:buClr>
                </a:pPr>
                <a:r>
                  <a:rPr lang="en-US" sz="1200" smtClean="0">
                    <a:latin typeface="Huawei Sans" panose="020C0503030203020204" pitchFamily="34" charset="0"/>
                  </a:rPr>
                  <a:t>VM: APP</a:t>
                </a:r>
              </a:p>
              <a:p>
                <a:pPr algn="ctr" defTabSz="685617" fontAlgn="ctr">
                  <a:lnSpc>
                    <a:spcPct val="90000"/>
                  </a:lnSpc>
                  <a:buClr>
                    <a:srgbClr val="CC9900"/>
                  </a:buClr>
                </a:pPr>
                <a:r>
                  <a:rPr lang="en-US" sz="1200" smtClean="0">
                    <a:latin typeface="Huawei Sans" panose="020C0503030203020204" pitchFamily="34" charset="0"/>
                  </a:rPr>
                  <a:t>OS+J2EE</a:t>
                </a:r>
                <a:endParaRPr lang="en-US" altLang="zh-CN" sz="1200">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104" name="图文框 103"/>
              <p:cNvSpPr/>
              <p:nvPr/>
            </p:nvSpPr>
            <p:spPr bwMode="auto">
              <a:xfrm>
                <a:off x="9593903" y="3436516"/>
                <a:ext cx="1582264" cy="430083"/>
              </a:xfrm>
              <a:prstGeom prst="fram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defTabSz="685617" fontAlgn="ctr">
                  <a:lnSpc>
                    <a:spcPct val="90000"/>
                  </a:lnSpc>
                  <a:buClr>
                    <a:srgbClr val="CC9900"/>
                  </a:buClr>
                </a:pPr>
                <a:r>
                  <a:rPr lang="en-US" sz="1200" smtClean="0">
                    <a:latin typeface="Huawei Sans" panose="020C0503030203020204" pitchFamily="34" charset="0"/>
                  </a:rPr>
                  <a:t>VM: WEB</a:t>
                </a:r>
              </a:p>
              <a:p>
                <a:pPr algn="ctr" defTabSz="685617" fontAlgn="ctr">
                  <a:lnSpc>
                    <a:spcPct val="90000"/>
                  </a:lnSpc>
                  <a:buClr>
                    <a:srgbClr val="CC9900"/>
                  </a:buClr>
                </a:pPr>
                <a:r>
                  <a:rPr lang="en-US" sz="1200" err="1" smtClean="0">
                    <a:latin typeface="Huawei Sans" panose="020C0503030203020204" pitchFamily="34" charset="0"/>
                  </a:rPr>
                  <a:t>OS+Apache</a:t>
                </a:r>
                <a:endParaRPr lang="en-US" altLang="zh-CN" sz="1200">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cxnSp>
            <p:nvCxnSpPr>
              <p:cNvPr id="105" name="直接连接符 104"/>
              <p:cNvCxnSpPr>
                <a:stCxn id="104" idx="2"/>
                <a:endCxn id="103" idx="0"/>
              </p:cNvCxnSpPr>
              <p:nvPr/>
            </p:nvCxnSpPr>
            <p:spPr bwMode="auto">
              <a:xfrm>
                <a:off x="10385035" y="3866599"/>
                <a:ext cx="0" cy="95574"/>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6" name="直接连接符 105"/>
              <p:cNvCxnSpPr>
                <a:endCxn id="102" idx="0"/>
              </p:cNvCxnSpPr>
              <p:nvPr/>
            </p:nvCxnSpPr>
            <p:spPr bwMode="auto">
              <a:xfrm>
                <a:off x="10385035" y="4366856"/>
                <a:ext cx="0" cy="143361"/>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118" name="AutoShape 7"/>
            <p:cNvSpPr>
              <a:spLocks noChangeArrowheads="1"/>
            </p:cNvSpPr>
            <p:nvPr/>
          </p:nvSpPr>
          <p:spPr bwMode="auto">
            <a:xfrm>
              <a:off x="9473563" y="3482530"/>
              <a:ext cx="1920410" cy="1606959"/>
            </a:xfrm>
            <a:prstGeom prst="roundRect">
              <a:avLst>
                <a:gd name="adj" fmla="val 16667"/>
              </a:avLst>
            </a:prstGeom>
            <a:solidFill>
              <a:schemeClr val="bg1">
                <a:lumMod val="95000"/>
              </a:schemeClr>
            </a:solidFill>
            <a:ln w="38100" cmpd="sng">
              <a:solidFill>
                <a:srgbClr val="000000"/>
              </a:solidFill>
              <a:round/>
              <a:headEnd/>
              <a:tailEnd/>
            </a:ln>
          </p:spPr>
          <p:txBody>
            <a:bodyPr wrap="square" anchor="ctr">
              <a:noAutofit/>
            </a:bodyPr>
            <a:lstStyle/>
            <a:p>
              <a:pPr algn="ctr" defTabSz="685617" fontAlgn="ctr">
                <a:spcAft>
                  <a:spcPct val="40000"/>
                </a:spcAft>
                <a:buClr>
                  <a:srgbClr val="7D9BC6"/>
                </a:buClr>
                <a:buFont typeface="Arial" pitchFamily="34" charset="0"/>
                <a:buChar char=""/>
                <a:defRPr/>
              </a:pPr>
              <a:endParaRPr lang="en-US" altLang="zh-CN" sz="1200" kern="0">
                <a:solidFill>
                  <a:sysClr val="windowText" lastClr="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9" name="组合 118"/>
            <p:cNvGrpSpPr/>
            <p:nvPr/>
          </p:nvGrpSpPr>
          <p:grpSpPr>
            <a:xfrm>
              <a:off x="9615868" y="3487810"/>
              <a:ext cx="1621890" cy="1541444"/>
              <a:chOff x="9758836" y="3436516"/>
              <a:chExt cx="1582264" cy="1503784"/>
            </a:xfrm>
          </p:grpSpPr>
          <p:sp>
            <p:nvSpPr>
              <p:cNvPr id="120" name="图文框 119"/>
              <p:cNvSpPr/>
              <p:nvPr/>
            </p:nvSpPr>
            <p:spPr bwMode="auto">
              <a:xfrm>
                <a:off x="9758836" y="4510217"/>
                <a:ext cx="1582264" cy="430083"/>
              </a:xfrm>
              <a:prstGeom prst="fram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defTabSz="685617" fontAlgn="ctr">
                  <a:lnSpc>
                    <a:spcPct val="90000"/>
                  </a:lnSpc>
                  <a:buClr>
                    <a:srgbClr val="CC9900"/>
                  </a:buClr>
                </a:pPr>
                <a:r>
                  <a:rPr lang="en-US" sz="1200" smtClean="0">
                    <a:latin typeface="Huawei Sans" panose="020C0503030203020204" pitchFamily="34" charset="0"/>
                  </a:rPr>
                  <a:t>VM: DB</a:t>
                </a:r>
              </a:p>
              <a:p>
                <a:pPr algn="ctr" defTabSz="685617" fontAlgn="ctr">
                  <a:lnSpc>
                    <a:spcPct val="90000"/>
                  </a:lnSpc>
                  <a:buClr>
                    <a:srgbClr val="CC9900"/>
                  </a:buClr>
                </a:pPr>
                <a:r>
                  <a:rPr lang="en-US" sz="1200" smtClean="0">
                    <a:latin typeface="Huawei Sans" panose="020C0503030203020204" pitchFamily="34" charset="0"/>
                  </a:rPr>
                  <a:t>OS+DB</a:t>
                </a:r>
                <a:endParaRPr lang="en-US" altLang="zh-CN" sz="1200">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121" name="图文框 120"/>
              <p:cNvSpPr/>
              <p:nvPr/>
            </p:nvSpPr>
            <p:spPr bwMode="auto">
              <a:xfrm>
                <a:off x="9758836" y="3962173"/>
                <a:ext cx="1582264" cy="430083"/>
              </a:xfrm>
              <a:prstGeom prst="fram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defTabSz="685617" fontAlgn="ctr">
                  <a:lnSpc>
                    <a:spcPct val="90000"/>
                  </a:lnSpc>
                  <a:buClr>
                    <a:srgbClr val="CC9900"/>
                  </a:buClr>
                </a:pPr>
                <a:r>
                  <a:rPr lang="en-US" sz="1200" smtClean="0">
                    <a:latin typeface="Huawei Sans" panose="020C0503030203020204" pitchFamily="34" charset="0"/>
                  </a:rPr>
                  <a:t>VM: APP</a:t>
                </a:r>
              </a:p>
              <a:p>
                <a:pPr algn="ctr" defTabSz="685617" fontAlgn="ctr">
                  <a:lnSpc>
                    <a:spcPct val="90000"/>
                  </a:lnSpc>
                  <a:buClr>
                    <a:srgbClr val="CC9900"/>
                  </a:buClr>
                </a:pPr>
                <a:r>
                  <a:rPr lang="en-US" sz="1200" smtClean="0">
                    <a:latin typeface="Huawei Sans" panose="020C0503030203020204" pitchFamily="34" charset="0"/>
                  </a:rPr>
                  <a:t>OS+J2EE</a:t>
                </a:r>
                <a:endParaRPr lang="en-US" altLang="zh-CN" sz="1200">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122" name="图文框 121"/>
              <p:cNvSpPr/>
              <p:nvPr/>
            </p:nvSpPr>
            <p:spPr bwMode="auto">
              <a:xfrm>
                <a:off x="9758836" y="3436516"/>
                <a:ext cx="1582264" cy="430083"/>
              </a:xfrm>
              <a:prstGeom prst="frame">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noAutofit/>
              </a:bodyPr>
              <a:lstStyle/>
              <a:p>
                <a:pPr algn="ctr" defTabSz="685617" fontAlgn="ctr">
                  <a:lnSpc>
                    <a:spcPct val="90000"/>
                  </a:lnSpc>
                  <a:buClr>
                    <a:srgbClr val="CC9900"/>
                  </a:buClr>
                </a:pPr>
                <a:r>
                  <a:rPr lang="en-US" sz="1200" smtClean="0">
                    <a:latin typeface="Huawei Sans" panose="020C0503030203020204" pitchFamily="34" charset="0"/>
                  </a:rPr>
                  <a:t>VM: WEB</a:t>
                </a:r>
              </a:p>
              <a:p>
                <a:pPr algn="ctr" defTabSz="685617" fontAlgn="ctr">
                  <a:lnSpc>
                    <a:spcPct val="90000"/>
                  </a:lnSpc>
                  <a:buClr>
                    <a:srgbClr val="CC9900"/>
                  </a:buClr>
                </a:pPr>
                <a:r>
                  <a:rPr lang="en-US" sz="1200" err="1" smtClean="0">
                    <a:latin typeface="Huawei Sans" panose="020C0503030203020204" pitchFamily="34" charset="0"/>
                  </a:rPr>
                  <a:t>OS+Apache</a:t>
                </a:r>
                <a:endParaRPr lang="en-US" altLang="zh-CN" sz="1200">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cxnSp>
            <p:nvCxnSpPr>
              <p:cNvPr id="123" name="直接连接符 122"/>
              <p:cNvCxnSpPr>
                <a:stCxn id="122" idx="2"/>
                <a:endCxn id="121" idx="0"/>
              </p:cNvCxnSpPr>
              <p:nvPr/>
            </p:nvCxnSpPr>
            <p:spPr bwMode="auto">
              <a:xfrm>
                <a:off x="10549968" y="3866599"/>
                <a:ext cx="0" cy="95574"/>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4" name="直接连接符 123"/>
              <p:cNvCxnSpPr>
                <a:endCxn id="120" idx="0"/>
              </p:cNvCxnSpPr>
              <p:nvPr/>
            </p:nvCxnSpPr>
            <p:spPr bwMode="auto">
              <a:xfrm>
                <a:off x="10549968" y="4366856"/>
                <a:ext cx="0" cy="143361"/>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125" name="右箭头 124"/>
            <p:cNvSpPr/>
            <p:nvPr/>
          </p:nvSpPr>
          <p:spPr bwMode="auto">
            <a:xfrm>
              <a:off x="8762507" y="4443444"/>
              <a:ext cx="624867" cy="182252"/>
            </a:xfrm>
            <a:prstGeom prst="rightArrow">
              <a:avLst/>
            </a:prstGeom>
            <a:solidFill>
              <a:srgbClr val="C6E6A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noAutofit/>
            </a:bodyPr>
            <a:lstStyle/>
            <a:p>
              <a:pPr defTabSz="685617" fontAlgn="ctr">
                <a:buClr>
                  <a:srgbClr val="CC9900"/>
                </a:buCl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TextBox 125"/>
            <p:cNvSpPr txBox="1"/>
            <p:nvPr/>
          </p:nvSpPr>
          <p:spPr>
            <a:xfrm>
              <a:off x="8495722" y="4000496"/>
              <a:ext cx="1144359" cy="315566"/>
            </a:xfrm>
            <a:prstGeom prst="rect">
              <a:avLst/>
            </a:prstGeom>
            <a:noFill/>
          </p:spPr>
          <p:txBody>
            <a:bodyPr wrap="square" rtlCol="0">
              <a:noAutofit/>
            </a:bodyPr>
            <a:lstStyle/>
            <a:p>
              <a:pPr algn="ctr" fontAlgn="ctr"/>
              <a:r>
                <a:rPr lang="en-US" sz="1200" b="1" smtClean="0">
                  <a:solidFill>
                    <a:srgbClr val="C00000"/>
                  </a:solidFill>
                  <a:latin typeface="Huawei Sans" panose="020C0503030203020204" pitchFamily="34" charset="0"/>
                </a:rPr>
                <a:t>VM migration</a:t>
              </a:r>
              <a:endParaRPr lang="en-US" altLang="zh-CN" sz="1200" b="1">
                <a:solidFill>
                  <a:srgbClr val="C00000"/>
                </a:solidFill>
                <a:latin typeface="Huawei Sans" panose="020C0503030203020204" pitchFamily="34" charset="0"/>
                <a:ea typeface="方正兰亭黑简体" panose="02000000000000000000" pitchFamily="2" charset="-122"/>
                <a:cs typeface="Arial Unicode MS" pitchFamily="34" charset="-122"/>
                <a:sym typeface="Huawei Sans" panose="020C0503030203020204" pitchFamily="34" charset="0"/>
              </a:endParaRPr>
            </a:p>
          </p:txBody>
        </p:sp>
        <p:sp>
          <p:nvSpPr>
            <p:cNvPr id="127" name="TextBox 126"/>
            <p:cNvSpPr txBox="1"/>
            <p:nvPr/>
          </p:nvSpPr>
          <p:spPr>
            <a:xfrm>
              <a:off x="6789744" y="5235827"/>
              <a:ext cx="4733739" cy="568020"/>
            </a:xfrm>
            <a:prstGeom prst="rect">
              <a:avLst/>
            </a:prstGeom>
            <a:noFill/>
          </p:spPr>
          <p:txBody>
            <a:bodyPr wrap="square" rtlCol="0">
              <a:noAutofit/>
            </a:bodyPr>
            <a:lstStyle/>
            <a:p>
              <a:pPr fontAlgn="ctr"/>
              <a:r>
                <a:rPr lang="en-US" sz="1200" dirty="0" smtClean="0">
                  <a:latin typeface="Huawei Sans" panose="020C0503030203020204" pitchFamily="34" charset="0"/>
                </a:rPr>
                <a:t>All service data and running environment data are replicated and managed in an integrated manner.</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200" dirty="0" smtClean="0">
                  <a:latin typeface="Huawei Sans" panose="020C0503030203020204" pitchFamily="34" charset="0"/>
                </a:rPr>
                <a:t>The recovery process is simple and the recovery period is short.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TextBox 127"/>
            <p:cNvSpPr txBox="1"/>
            <p:nvPr/>
          </p:nvSpPr>
          <p:spPr>
            <a:xfrm>
              <a:off x="7599329" y="3180038"/>
              <a:ext cx="3104806" cy="302493"/>
            </a:xfrm>
            <a:prstGeom prst="rect">
              <a:avLst/>
            </a:prstGeom>
            <a:noFill/>
          </p:spPr>
          <p:txBody>
            <a:bodyPr wrap="square" lIns="68535" tIns="34268" rIns="68535" bIns="34268">
              <a:noAutofit/>
            </a:bodyPr>
            <a:lstStyle/>
            <a:p>
              <a:pPr algn="ctr" fontAlgn="ctr"/>
              <a:r>
                <a:rPr lang="en-US" sz="1200" b="1" smtClean="0">
                  <a:solidFill>
                    <a:srgbClr val="C00000"/>
                  </a:solidFill>
                  <a:latin typeface="Huawei Sans" panose="020C0503030203020204" pitchFamily="34" charset="0"/>
                </a:rPr>
                <a:t>Cloud computing cross-DC DR</a:t>
              </a:r>
              <a:endParaRPr lang="en-US" altLang="zh-CN" sz="1200" b="1">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26439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Implementation of Cloud Active/Passive Data-Level DR</a:t>
            </a:r>
            <a:endParaRPr lang="en-US" altLang="zh-CN">
              <a:latin typeface="Huawei Sans" panose="020C0503030203020204" pitchFamily="34" charset="0"/>
              <a:sym typeface="Huawei Sans" panose="020C0503030203020204" pitchFamily="34" charset="0"/>
            </a:endParaRPr>
          </a:p>
        </p:txBody>
      </p:sp>
      <p:sp>
        <p:nvSpPr>
          <p:cNvPr id="5" name="AutoShape 4"/>
          <p:cNvSpPr>
            <a:spLocks noChangeArrowheads="1"/>
          </p:cNvSpPr>
          <p:nvPr/>
        </p:nvSpPr>
        <p:spPr bwMode="auto">
          <a:xfrm>
            <a:off x="1078114" y="1044190"/>
            <a:ext cx="3182586" cy="4235995"/>
          </a:xfrm>
          <a:prstGeom prst="roundRect">
            <a:avLst>
              <a:gd name="adj" fmla="val 3264"/>
            </a:avLst>
          </a:prstGeom>
          <a:solidFill>
            <a:srgbClr val="E4EAF4"/>
          </a:solidFill>
          <a:ln w="28575" algn="ctr">
            <a:solidFill>
              <a:srgbClr val="557BBE"/>
            </a:solidFill>
            <a:round/>
            <a:headEnd/>
            <a:tailEnd/>
          </a:ln>
          <a:effectLst/>
        </p:spPr>
        <p:txBody>
          <a:bodyPr wrap="square" anchor="ctr">
            <a:noAutofit/>
          </a:bodyPr>
          <a:lstStyle/>
          <a:p>
            <a:pPr algn="ctr" eaLnBrk="0" fontAlgn="ctr" hangingPunct="0"/>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AutoShape 4"/>
          <p:cNvSpPr>
            <a:spLocks noChangeArrowheads="1"/>
          </p:cNvSpPr>
          <p:nvPr/>
        </p:nvSpPr>
        <p:spPr bwMode="auto">
          <a:xfrm>
            <a:off x="5424482" y="1044190"/>
            <a:ext cx="3182586" cy="4235995"/>
          </a:xfrm>
          <a:prstGeom prst="roundRect">
            <a:avLst>
              <a:gd name="adj" fmla="val 3264"/>
            </a:avLst>
          </a:prstGeom>
          <a:solidFill>
            <a:srgbClr val="E4EAF4"/>
          </a:solidFill>
          <a:ln w="28575" algn="ctr">
            <a:solidFill>
              <a:srgbClr val="557BBE"/>
            </a:solidFill>
            <a:round/>
            <a:headEnd/>
            <a:tailEnd/>
          </a:ln>
          <a:effectLst/>
        </p:spPr>
        <p:txBody>
          <a:bodyPr wrap="square" anchor="ctr">
            <a:noAutofit/>
          </a:bodyPr>
          <a:lstStyle/>
          <a:p>
            <a:pPr algn="ctr" eaLnBrk="0" fontAlgn="ctr" hangingPunct="0"/>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0" name="直接连接符 19"/>
          <p:cNvCxnSpPr/>
          <p:nvPr/>
        </p:nvCxnSpPr>
        <p:spPr>
          <a:xfrm>
            <a:off x="6276205" y="2942003"/>
            <a:ext cx="188096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44"/>
          <p:cNvCxnSpPr/>
          <p:nvPr/>
        </p:nvCxnSpPr>
        <p:spPr>
          <a:xfrm>
            <a:off x="1686195" y="2410877"/>
            <a:ext cx="0" cy="474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552866" y="2410877"/>
            <a:ext cx="0" cy="474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组合 20"/>
          <p:cNvGrpSpPr/>
          <p:nvPr/>
        </p:nvGrpSpPr>
        <p:grpSpPr>
          <a:xfrm>
            <a:off x="1328478" y="1595812"/>
            <a:ext cx="734119" cy="1133755"/>
            <a:chOff x="901605" y="745054"/>
            <a:chExt cx="862083" cy="1891188"/>
          </a:xfrm>
        </p:grpSpPr>
        <p:pic>
          <p:nvPicPr>
            <p:cNvPr id="133" name="Picture 455" descr="图片146"/>
            <p:cNvPicPr>
              <a:picLocks noChangeAspect="1" noChangeArrowheads="1"/>
            </p:cNvPicPr>
            <p:nvPr/>
          </p:nvPicPr>
          <p:blipFill>
            <a:blip r:embed="rId3" cstate="print"/>
            <a:srcRect/>
            <a:stretch>
              <a:fillRect/>
            </a:stretch>
          </p:blipFill>
          <p:spPr bwMode="auto">
            <a:xfrm>
              <a:off x="1053456" y="1721842"/>
              <a:ext cx="566737" cy="914400"/>
            </a:xfrm>
            <a:prstGeom prst="rect">
              <a:avLst/>
            </a:prstGeom>
            <a:noFill/>
          </p:spPr>
        </p:pic>
        <p:grpSp>
          <p:nvGrpSpPr>
            <p:cNvPr id="134" name="Group 39"/>
            <p:cNvGrpSpPr>
              <a:grpSpLocks/>
            </p:cNvGrpSpPr>
            <p:nvPr/>
          </p:nvGrpSpPr>
          <p:grpSpPr bwMode="auto">
            <a:xfrm>
              <a:off x="901605" y="745054"/>
              <a:ext cx="557283" cy="794970"/>
              <a:chOff x="2070100" y="1806575"/>
              <a:chExt cx="742950" cy="536575"/>
            </a:xfrm>
          </p:grpSpPr>
          <p:sp>
            <p:nvSpPr>
              <p:cNvPr id="145"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46" name="Group 88"/>
              <p:cNvGrpSpPr>
                <a:grpSpLocks/>
              </p:cNvGrpSpPr>
              <p:nvPr/>
            </p:nvGrpSpPr>
            <p:grpSpPr bwMode="auto">
              <a:xfrm>
                <a:off x="2113846" y="1858835"/>
                <a:ext cx="655458" cy="432054"/>
                <a:chOff x="2105432" y="1843086"/>
                <a:chExt cx="655458" cy="432054"/>
              </a:xfrm>
            </p:grpSpPr>
            <p:sp>
              <p:nvSpPr>
                <p:cNvPr id="147"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35" name="Group 39"/>
            <p:cNvGrpSpPr>
              <a:grpSpLocks/>
            </p:cNvGrpSpPr>
            <p:nvPr/>
          </p:nvGrpSpPr>
          <p:grpSpPr bwMode="auto">
            <a:xfrm>
              <a:off x="1054005" y="897454"/>
              <a:ext cx="557283" cy="794970"/>
              <a:chOff x="2070100" y="1806575"/>
              <a:chExt cx="742950" cy="536575"/>
            </a:xfrm>
          </p:grpSpPr>
          <p:sp>
            <p:nvSpPr>
              <p:cNvPr id="141"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42" name="Group 88"/>
              <p:cNvGrpSpPr>
                <a:grpSpLocks/>
              </p:cNvGrpSpPr>
              <p:nvPr/>
            </p:nvGrpSpPr>
            <p:grpSpPr bwMode="auto">
              <a:xfrm>
                <a:off x="2113846" y="1858835"/>
                <a:ext cx="655458" cy="432054"/>
                <a:chOff x="2105432" y="1843086"/>
                <a:chExt cx="655458" cy="432054"/>
              </a:xfrm>
            </p:grpSpPr>
            <p:sp>
              <p:nvSpPr>
                <p:cNvPr id="143"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36" name="Group 39"/>
            <p:cNvGrpSpPr>
              <a:grpSpLocks/>
            </p:cNvGrpSpPr>
            <p:nvPr/>
          </p:nvGrpSpPr>
          <p:grpSpPr bwMode="auto">
            <a:xfrm>
              <a:off x="1206405" y="1049854"/>
              <a:ext cx="557283" cy="794970"/>
              <a:chOff x="2070100" y="1806575"/>
              <a:chExt cx="742950" cy="536575"/>
            </a:xfrm>
          </p:grpSpPr>
          <p:sp>
            <p:nvSpPr>
              <p:cNvPr id="137"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38" name="Group 88"/>
              <p:cNvGrpSpPr>
                <a:grpSpLocks/>
              </p:cNvGrpSpPr>
              <p:nvPr/>
            </p:nvGrpSpPr>
            <p:grpSpPr bwMode="auto">
              <a:xfrm>
                <a:off x="2113846" y="1858835"/>
                <a:ext cx="655458" cy="432054"/>
                <a:chOff x="2105432" y="1843086"/>
                <a:chExt cx="655458" cy="432054"/>
              </a:xfrm>
            </p:grpSpPr>
            <p:sp>
              <p:nvSpPr>
                <p:cNvPr id="139"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24" name="直接连接符 23"/>
          <p:cNvCxnSpPr>
            <a:stCxn id="125" idx="2"/>
            <a:endCxn id="40" idx="1"/>
          </p:cNvCxnSpPr>
          <p:nvPr/>
        </p:nvCxnSpPr>
        <p:spPr>
          <a:xfrm flipH="1">
            <a:off x="2689856" y="3844814"/>
            <a:ext cx="421" cy="2921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125" idx="0"/>
          </p:cNvCxnSpPr>
          <p:nvPr/>
        </p:nvCxnSpPr>
        <p:spPr>
          <a:xfrm>
            <a:off x="2683353" y="2889492"/>
            <a:ext cx="6924" cy="5717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17" idx="2"/>
            <a:endCxn id="46" idx="1"/>
          </p:cNvCxnSpPr>
          <p:nvPr/>
        </p:nvCxnSpPr>
        <p:spPr>
          <a:xfrm flipH="1">
            <a:off x="7117519" y="3906076"/>
            <a:ext cx="421" cy="2484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117" idx="0"/>
          </p:cNvCxnSpPr>
          <p:nvPr/>
        </p:nvCxnSpPr>
        <p:spPr>
          <a:xfrm>
            <a:off x="7100449" y="2933249"/>
            <a:ext cx="17491" cy="5892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101178" y="2454092"/>
            <a:ext cx="0" cy="474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143607" y="2454092"/>
            <a:ext cx="0" cy="474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151107" y="2166905"/>
            <a:ext cx="1363172" cy="232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buNone/>
            </a:pP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1792973" y="4966270"/>
            <a:ext cx="1957669" cy="30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buNone/>
            </a:pPr>
            <a:r>
              <a:rPr lang="en-US" sz="1200" smtClean="0">
                <a:solidFill>
                  <a:schemeClr val="tx1"/>
                </a:solidFill>
                <a:latin typeface="Huawei Sans" panose="020C0503030203020204" pitchFamily="34" charset="0"/>
              </a:rPr>
              <a:t>Production storage pool</a:t>
            </a:r>
            <a:endParaRPr lang="en-US" sz="1200">
              <a:solidFill>
                <a:schemeClr val="tx1"/>
              </a:solidFill>
              <a:latin typeface="Huawei Sans" panose="020C0503030203020204" pitchFamily="34" charset="0"/>
            </a:endParaRPr>
          </a:p>
        </p:txBody>
      </p:sp>
      <p:sp>
        <p:nvSpPr>
          <p:cNvPr id="32" name="Line 26"/>
          <p:cNvSpPr>
            <a:spLocks noChangeShapeType="1"/>
          </p:cNvSpPr>
          <p:nvPr/>
        </p:nvSpPr>
        <p:spPr bwMode="auto">
          <a:xfrm flipH="1" flipV="1">
            <a:off x="3750642" y="4403575"/>
            <a:ext cx="2459627" cy="2827"/>
          </a:xfrm>
          <a:prstGeom prst="line">
            <a:avLst/>
          </a:prstGeom>
          <a:noFill/>
          <a:ln w="22225">
            <a:solidFill>
              <a:srgbClr val="F2960E"/>
            </a:solidFill>
            <a:prstDash val="sysDash"/>
            <a:round/>
            <a:headEnd type="triangle" w="med" len="med"/>
            <a:tailEnd type="triangle"/>
          </a:ln>
        </p:spPr>
        <p:txBody>
          <a:bodyPr wrap="square">
            <a:noAutofit/>
          </a:bodyPr>
          <a:lstStyle/>
          <a:p>
            <a:pPr defTabSz="1001908" fontAlgn="ctr">
              <a:defRPr/>
            </a:pPr>
            <a:endParaRPr lang="en-US" altLang="zh-CN" sz="1200" kern="0">
              <a:ln w="18415" cmpd="sng">
                <a:solidFill>
                  <a:srgbClr val="FFFFFF"/>
                </a:solidFill>
                <a:prstDash val="solid"/>
              </a:ln>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4331840" y="4538412"/>
            <a:ext cx="1082474" cy="21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buNone/>
            </a:pPr>
            <a:r>
              <a:rPr lang="en-US" sz="1200" smtClean="0">
                <a:solidFill>
                  <a:schemeClr val="tx1"/>
                </a:solidFill>
                <a:latin typeface="Huawei Sans" panose="020C0503030203020204" pitchFamily="34" charset="0"/>
              </a:rPr>
              <a:t>VM data replication</a:t>
            </a:r>
            <a:endParaRPr lang="en-US" sz="1200">
              <a:solidFill>
                <a:schemeClr val="tx1"/>
              </a:solidFill>
              <a:latin typeface="Huawei Sans" panose="020C0503030203020204" pitchFamily="34" charset="0"/>
            </a:endParaRPr>
          </a:p>
        </p:txBody>
      </p:sp>
      <p:sp>
        <p:nvSpPr>
          <p:cNvPr id="34" name="矩形 33"/>
          <p:cNvSpPr/>
          <p:nvPr/>
        </p:nvSpPr>
        <p:spPr>
          <a:xfrm>
            <a:off x="1244518" y="1187818"/>
            <a:ext cx="1761261" cy="40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buNone/>
            </a:pPr>
            <a:r>
              <a:rPr lang="en-US" sz="1200" smtClean="0">
                <a:solidFill>
                  <a:schemeClr val="tx1"/>
                </a:solidFill>
                <a:latin typeface="Huawei Sans" panose="020C0503030203020204" pitchFamily="34" charset="0"/>
              </a:rPr>
              <a:t>Production center (active)</a:t>
            </a:r>
            <a:endParaRPr lang="en-US" altLang="zh-CN" sz="120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buNone/>
            </a:pP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矩形 34"/>
          <p:cNvSpPr/>
          <p:nvPr/>
        </p:nvSpPr>
        <p:spPr>
          <a:xfrm>
            <a:off x="6801125" y="999117"/>
            <a:ext cx="1736464" cy="545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buNone/>
            </a:pPr>
            <a:r>
              <a:rPr lang="en-US" sz="1200" smtClean="0">
                <a:solidFill>
                  <a:schemeClr val="tx1"/>
                </a:solidFill>
                <a:latin typeface="Huawei Sans" panose="020C0503030203020204" pitchFamily="34" charset="0"/>
              </a:rPr>
              <a:t>DR center (passive)</a:t>
            </a: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6" name="直接连接符 35"/>
          <p:cNvCxnSpPr/>
          <p:nvPr/>
        </p:nvCxnSpPr>
        <p:spPr>
          <a:xfrm>
            <a:off x="6279269" y="5484259"/>
            <a:ext cx="666316"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962717" y="5392443"/>
            <a:ext cx="1001766" cy="251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buNone/>
            </a:pPr>
            <a:r>
              <a:rPr lang="en-US" sz="1200" smtClean="0">
                <a:solidFill>
                  <a:schemeClr val="tx1"/>
                </a:solidFill>
                <a:latin typeface="Huawei Sans" panose="020C0503030203020204" pitchFamily="34" charset="0"/>
              </a:rPr>
              <a:t>IP network</a:t>
            </a:r>
            <a:endParaRPr lang="en-US" sz="1200">
              <a:solidFill>
                <a:schemeClr val="tx1"/>
              </a:solidFill>
              <a:latin typeface="Huawei Sans" panose="020C0503030203020204" pitchFamily="34" charset="0"/>
            </a:endParaRPr>
          </a:p>
        </p:txBody>
      </p:sp>
      <p:sp>
        <p:nvSpPr>
          <p:cNvPr id="38" name="矩形 37"/>
          <p:cNvSpPr/>
          <p:nvPr/>
        </p:nvSpPr>
        <p:spPr>
          <a:xfrm>
            <a:off x="6969394" y="5711523"/>
            <a:ext cx="1354127" cy="20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buNone/>
            </a:pPr>
            <a:r>
              <a:rPr lang="en-US" sz="1200" smtClean="0">
                <a:solidFill>
                  <a:schemeClr val="tx1"/>
                </a:solidFill>
                <a:latin typeface="Huawei Sans" panose="020C0503030203020204" pitchFamily="34" charset="0"/>
              </a:rPr>
              <a:t>FC network</a:t>
            </a:r>
            <a:endParaRPr lang="en-US" sz="1200">
              <a:solidFill>
                <a:schemeClr val="tx1"/>
              </a:solidFill>
              <a:latin typeface="Huawei Sans" panose="020C0503030203020204" pitchFamily="34" charset="0"/>
            </a:endParaRPr>
          </a:p>
        </p:txBody>
      </p:sp>
      <p:sp>
        <p:nvSpPr>
          <p:cNvPr id="39" name="矩形 38"/>
          <p:cNvSpPr/>
          <p:nvPr/>
        </p:nvSpPr>
        <p:spPr>
          <a:xfrm>
            <a:off x="4270869" y="2771072"/>
            <a:ext cx="1157810" cy="159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buNone/>
            </a:pPr>
            <a:r>
              <a:rPr lang="en-US" sz="1200" dirty="0" smtClean="0">
                <a:solidFill>
                  <a:schemeClr val="tx1"/>
                </a:solidFill>
                <a:latin typeface="Huawei Sans" panose="020C0503030203020204" pitchFamily="34" charset="0"/>
              </a:rPr>
              <a:t>Management data replication</a:t>
            </a:r>
            <a:endParaRPr lang="en-US" sz="1200" dirty="0">
              <a:solidFill>
                <a:schemeClr val="tx1"/>
              </a:solidFill>
              <a:latin typeface="Huawei Sans" panose="020C0503030203020204" pitchFamily="34" charset="0"/>
            </a:endParaRPr>
          </a:p>
        </p:txBody>
      </p:sp>
      <p:sp>
        <p:nvSpPr>
          <p:cNvPr id="40" name="AutoShape 22"/>
          <p:cNvSpPr>
            <a:spLocks noChangeArrowheads="1"/>
          </p:cNvSpPr>
          <p:nvPr/>
        </p:nvSpPr>
        <p:spPr bwMode="gray">
          <a:xfrm>
            <a:off x="1812358" y="4136979"/>
            <a:ext cx="1754994" cy="821241"/>
          </a:xfrm>
          <a:prstGeom prst="can">
            <a:avLst>
              <a:gd name="adj" fmla="val 25417"/>
            </a:avLst>
          </a:prstGeom>
          <a:gradFill rotWithShape="1">
            <a:gsLst>
              <a:gs pos="0">
                <a:srgbClr val="00AE72"/>
              </a:gs>
              <a:gs pos="100000">
                <a:srgbClr val="007E52"/>
              </a:gs>
            </a:gsLst>
            <a:lin ang="5400000" scaled="1"/>
          </a:gradFill>
          <a:ln w="9525">
            <a:solidFill>
              <a:schemeClr val="tx1"/>
            </a:solidFill>
            <a:prstDash val="dash"/>
            <a:round/>
            <a:headEnd/>
            <a:tailEnd/>
          </a:ln>
        </p:spPr>
        <p:txBody>
          <a:bodyPr wrap="square" anchor="ctr">
            <a:noAutofit/>
          </a:bodyPr>
          <a:lstStyle/>
          <a:p>
            <a:pPr fontAlgn="ctr">
              <a:buNone/>
            </a:pPr>
            <a:endParaRPr lang="en-US" altLang="zh-CN" sz="12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1" name="组合 166"/>
          <p:cNvGrpSpPr/>
          <p:nvPr/>
        </p:nvGrpSpPr>
        <p:grpSpPr>
          <a:xfrm>
            <a:off x="2055901" y="4272566"/>
            <a:ext cx="462021" cy="604512"/>
            <a:chOff x="2536953" y="3381417"/>
            <a:chExt cx="450086" cy="723900"/>
          </a:xfrm>
        </p:grpSpPr>
        <p:pic>
          <p:nvPicPr>
            <p:cNvPr id="130" name="Picture 61" descr="图片15"/>
            <p:cNvPicPr>
              <a:picLocks noChangeAspect="1" noChangeArrowheads="1"/>
            </p:cNvPicPr>
            <p:nvPr/>
          </p:nvPicPr>
          <p:blipFill>
            <a:blip r:embed="rId4" cstate="print"/>
            <a:srcRect/>
            <a:stretch>
              <a:fillRect/>
            </a:stretch>
          </p:blipFill>
          <p:spPr bwMode="auto">
            <a:xfrm>
              <a:off x="2536953" y="3381417"/>
              <a:ext cx="384175" cy="723900"/>
            </a:xfrm>
            <a:prstGeom prst="rect">
              <a:avLst/>
            </a:prstGeom>
            <a:noFill/>
          </p:spPr>
        </p:pic>
        <p:sp>
          <p:nvSpPr>
            <p:cNvPr id="131" name="流程图: 磁盘 130"/>
            <p:cNvSpPr/>
            <p:nvPr/>
          </p:nvSpPr>
          <p:spPr bwMode="auto">
            <a:xfrm>
              <a:off x="2830304" y="3586481"/>
              <a:ext cx="156735" cy="224046"/>
            </a:xfrm>
            <a:prstGeom prst="flowChartMagneticDisk">
              <a:avLst/>
            </a:prstGeom>
            <a:solidFill>
              <a:srgbClr val="00CC00"/>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流程图: 磁盘 131"/>
            <p:cNvSpPr/>
            <p:nvPr/>
          </p:nvSpPr>
          <p:spPr bwMode="auto">
            <a:xfrm>
              <a:off x="2840464" y="3835926"/>
              <a:ext cx="146575" cy="228074"/>
            </a:xfrm>
            <a:prstGeom prst="flowChartMagneticDisk">
              <a:avLst/>
            </a:prstGeom>
            <a:solidFill>
              <a:srgbClr val="FFFFFF">
                <a:lumMod val="75000"/>
              </a:srgbClr>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2" name="组合 177"/>
          <p:cNvGrpSpPr/>
          <p:nvPr/>
        </p:nvGrpSpPr>
        <p:grpSpPr>
          <a:xfrm>
            <a:off x="2854632" y="4301538"/>
            <a:ext cx="421211" cy="590027"/>
            <a:chOff x="2536953" y="3381417"/>
            <a:chExt cx="450086" cy="723900"/>
          </a:xfrm>
        </p:grpSpPr>
        <p:pic>
          <p:nvPicPr>
            <p:cNvPr id="127" name="Picture 61" descr="图片15"/>
            <p:cNvPicPr>
              <a:picLocks noChangeAspect="1" noChangeArrowheads="1"/>
            </p:cNvPicPr>
            <p:nvPr/>
          </p:nvPicPr>
          <p:blipFill>
            <a:blip r:embed="rId4" cstate="print"/>
            <a:srcRect/>
            <a:stretch>
              <a:fillRect/>
            </a:stretch>
          </p:blipFill>
          <p:spPr bwMode="auto">
            <a:xfrm>
              <a:off x="2536953" y="3381417"/>
              <a:ext cx="384175" cy="723900"/>
            </a:xfrm>
            <a:prstGeom prst="rect">
              <a:avLst/>
            </a:prstGeom>
            <a:noFill/>
          </p:spPr>
        </p:pic>
        <p:sp>
          <p:nvSpPr>
            <p:cNvPr id="128" name="流程图: 磁盘 127"/>
            <p:cNvSpPr/>
            <p:nvPr/>
          </p:nvSpPr>
          <p:spPr bwMode="auto">
            <a:xfrm>
              <a:off x="2830304" y="3586481"/>
              <a:ext cx="156735" cy="224046"/>
            </a:xfrm>
            <a:prstGeom prst="flowChartMagneticDisk">
              <a:avLst/>
            </a:prstGeom>
            <a:solidFill>
              <a:srgbClr val="00CC00"/>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流程图: 磁盘 128"/>
            <p:cNvSpPr/>
            <p:nvPr/>
          </p:nvSpPr>
          <p:spPr bwMode="auto">
            <a:xfrm>
              <a:off x="2840464" y="3835926"/>
              <a:ext cx="146575" cy="228074"/>
            </a:xfrm>
            <a:prstGeom prst="flowChartMagneticDisk">
              <a:avLst/>
            </a:prstGeom>
            <a:solidFill>
              <a:srgbClr val="FFFFFF">
                <a:lumMod val="75000"/>
              </a:srgbClr>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43" name="直接连接符 42"/>
          <p:cNvCxnSpPr/>
          <p:nvPr/>
        </p:nvCxnSpPr>
        <p:spPr bwMode="auto">
          <a:xfrm>
            <a:off x="2576225" y="4610564"/>
            <a:ext cx="303169" cy="0"/>
          </a:xfrm>
          <a:prstGeom prst="line">
            <a:avLst/>
          </a:prstGeom>
          <a:ln>
            <a:prstDash val="sysDot"/>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4" name="Group 34"/>
          <p:cNvGrpSpPr>
            <a:grpSpLocks/>
          </p:cNvGrpSpPr>
          <p:nvPr/>
        </p:nvGrpSpPr>
        <p:grpSpPr bwMode="auto">
          <a:xfrm>
            <a:off x="2316023" y="3461196"/>
            <a:ext cx="748511" cy="383618"/>
            <a:chOff x="3606" y="1480"/>
            <a:chExt cx="672" cy="395"/>
          </a:xfrm>
        </p:grpSpPr>
        <p:pic>
          <p:nvPicPr>
            <p:cNvPr id="125" name="Picture 35" descr="图片775"/>
            <p:cNvPicPr>
              <a:picLocks noChangeAspect="1" noChangeArrowheads="1"/>
            </p:cNvPicPr>
            <p:nvPr/>
          </p:nvPicPr>
          <p:blipFill>
            <a:blip r:embed="rId5" cstate="print"/>
            <a:srcRect/>
            <a:stretch>
              <a:fillRect/>
            </a:stretch>
          </p:blipFill>
          <p:spPr bwMode="auto">
            <a:xfrm>
              <a:off x="3606" y="1480"/>
              <a:ext cx="672" cy="395"/>
            </a:xfrm>
            <a:prstGeom prst="rect">
              <a:avLst/>
            </a:prstGeom>
            <a:noFill/>
          </p:spPr>
        </p:pic>
        <p:sp>
          <p:nvSpPr>
            <p:cNvPr id="126" name="Rectangle 36"/>
            <p:cNvSpPr>
              <a:spLocks noChangeArrowheads="1"/>
            </p:cNvSpPr>
            <p:nvPr/>
          </p:nvSpPr>
          <p:spPr bwMode="auto">
            <a:xfrm>
              <a:off x="3696" y="1616"/>
              <a:ext cx="499" cy="136"/>
            </a:xfrm>
            <a:prstGeom prst="rect">
              <a:avLst/>
            </a:prstGeom>
            <a:solidFill>
              <a:srgbClr val="5B7694"/>
            </a:solidFill>
            <a:ln w="9525" algn="ctr">
              <a:noFill/>
              <a:miter lim="800000"/>
              <a:headEnd/>
              <a:tailEnd/>
            </a:ln>
            <a:effectLst/>
          </p:spPr>
          <p:txBody>
            <a:bodyPr wrap="square" anchor="ctr">
              <a:noAutofit/>
            </a:bodyPr>
            <a:lstStyle/>
            <a:p>
              <a:pPr fontAlgn="ctr">
                <a:buNone/>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5" name="Rectangle 37"/>
          <p:cNvSpPr>
            <a:spLocks noChangeArrowheads="1"/>
          </p:cNvSpPr>
          <p:nvPr/>
        </p:nvSpPr>
        <p:spPr bwMode="auto">
          <a:xfrm>
            <a:off x="2399925" y="3550173"/>
            <a:ext cx="605854" cy="216086"/>
          </a:xfrm>
          <a:prstGeom prst="rect">
            <a:avLst/>
          </a:prstGeom>
          <a:noFill/>
          <a:ln w="9525">
            <a:noFill/>
            <a:miter lim="800000"/>
            <a:headEnd/>
            <a:tailEnd/>
          </a:ln>
          <a:effectLst/>
        </p:spPr>
        <p:txBody>
          <a:bodyPr wrap="square" lIns="0" tIns="0" rIns="0" bIns="0" anchorCtr="1">
            <a:noAutofit/>
          </a:bodyPr>
          <a:lstStyle/>
          <a:p>
            <a:pPr algn="ctr" eaLnBrk="0" fontAlgn="ctr" hangingPunct="0">
              <a:buSzPct val="100000"/>
              <a:buNone/>
            </a:pPr>
            <a:r>
              <a:rPr lang="en-US" sz="1200" smtClean="0">
                <a:solidFill>
                  <a:srgbClr val="FFFFFF"/>
                </a:solidFill>
                <a:latin typeface="Huawei Sans" panose="020C0503030203020204" pitchFamily="34" charset="0"/>
              </a:rPr>
              <a:t>IP SAN</a:t>
            </a:r>
            <a:endParaRPr lang="en-US" sz="1200">
              <a:solidFill>
                <a:srgbClr val="FFFFFF"/>
              </a:solidFill>
              <a:latin typeface="Huawei Sans" panose="020C0503030203020204" pitchFamily="34" charset="0"/>
            </a:endParaRPr>
          </a:p>
        </p:txBody>
      </p:sp>
      <p:sp>
        <p:nvSpPr>
          <p:cNvPr id="46" name="AutoShape 22"/>
          <p:cNvSpPr>
            <a:spLocks noChangeArrowheads="1"/>
          </p:cNvSpPr>
          <p:nvPr/>
        </p:nvSpPr>
        <p:spPr bwMode="gray">
          <a:xfrm>
            <a:off x="6240020" y="4154482"/>
            <a:ext cx="1754994" cy="821241"/>
          </a:xfrm>
          <a:prstGeom prst="can">
            <a:avLst>
              <a:gd name="adj" fmla="val 25417"/>
            </a:avLst>
          </a:prstGeom>
          <a:gradFill rotWithShape="1">
            <a:gsLst>
              <a:gs pos="0">
                <a:srgbClr val="00AE72"/>
              </a:gs>
              <a:gs pos="100000">
                <a:srgbClr val="007E52"/>
              </a:gs>
            </a:gsLst>
            <a:lin ang="5400000" scaled="1"/>
          </a:gradFill>
          <a:ln w="9525">
            <a:solidFill>
              <a:schemeClr val="tx1"/>
            </a:solidFill>
            <a:prstDash val="dash"/>
            <a:round/>
            <a:headEnd/>
            <a:tailEnd/>
          </a:ln>
        </p:spPr>
        <p:txBody>
          <a:bodyPr wrap="square" anchor="ctr">
            <a:noAutofit/>
          </a:bodyPr>
          <a:lstStyle/>
          <a:p>
            <a:pPr fontAlgn="ctr">
              <a:buNone/>
            </a:pPr>
            <a:endParaRPr lang="en-US" altLang="zh-CN" sz="120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7" name="组合 208"/>
          <p:cNvGrpSpPr/>
          <p:nvPr/>
        </p:nvGrpSpPr>
        <p:grpSpPr>
          <a:xfrm>
            <a:off x="6483564" y="4290070"/>
            <a:ext cx="462021" cy="604512"/>
            <a:chOff x="2536953" y="3381417"/>
            <a:chExt cx="450086" cy="723900"/>
          </a:xfrm>
        </p:grpSpPr>
        <p:pic>
          <p:nvPicPr>
            <p:cNvPr id="122" name="Picture 61" descr="图片15"/>
            <p:cNvPicPr>
              <a:picLocks noChangeAspect="1" noChangeArrowheads="1"/>
            </p:cNvPicPr>
            <p:nvPr/>
          </p:nvPicPr>
          <p:blipFill>
            <a:blip r:embed="rId4" cstate="print"/>
            <a:srcRect/>
            <a:stretch>
              <a:fillRect/>
            </a:stretch>
          </p:blipFill>
          <p:spPr bwMode="auto">
            <a:xfrm>
              <a:off x="2536953" y="3381417"/>
              <a:ext cx="384175" cy="723900"/>
            </a:xfrm>
            <a:prstGeom prst="rect">
              <a:avLst/>
            </a:prstGeom>
            <a:noFill/>
          </p:spPr>
        </p:pic>
        <p:sp>
          <p:nvSpPr>
            <p:cNvPr id="123" name="流程图: 磁盘 122"/>
            <p:cNvSpPr/>
            <p:nvPr/>
          </p:nvSpPr>
          <p:spPr bwMode="auto">
            <a:xfrm>
              <a:off x="2830304" y="3586481"/>
              <a:ext cx="156735" cy="224046"/>
            </a:xfrm>
            <a:prstGeom prst="flowChartMagneticDisk">
              <a:avLst/>
            </a:prstGeom>
            <a:solidFill>
              <a:srgbClr val="0070C0"/>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流程图: 磁盘 123"/>
            <p:cNvSpPr/>
            <p:nvPr/>
          </p:nvSpPr>
          <p:spPr bwMode="auto">
            <a:xfrm>
              <a:off x="2840464" y="3835926"/>
              <a:ext cx="146575" cy="228074"/>
            </a:xfrm>
            <a:prstGeom prst="flowChartMagneticDisk">
              <a:avLst/>
            </a:prstGeom>
            <a:solidFill>
              <a:srgbClr val="FFFFFF">
                <a:lumMod val="75000"/>
              </a:srgbClr>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8" name="组合 240"/>
          <p:cNvGrpSpPr/>
          <p:nvPr/>
        </p:nvGrpSpPr>
        <p:grpSpPr>
          <a:xfrm>
            <a:off x="7282295" y="4319041"/>
            <a:ext cx="421211" cy="590027"/>
            <a:chOff x="2536953" y="3381417"/>
            <a:chExt cx="450086" cy="723900"/>
          </a:xfrm>
        </p:grpSpPr>
        <p:pic>
          <p:nvPicPr>
            <p:cNvPr id="119" name="Picture 61" descr="图片15"/>
            <p:cNvPicPr>
              <a:picLocks noChangeAspect="1" noChangeArrowheads="1"/>
            </p:cNvPicPr>
            <p:nvPr/>
          </p:nvPicPr>
          <p:blipFill>
            <a:blip r:embed="rId4" cstate="print"/>
            <a:srcRect/>
            <a:stretch>
              <a:fillRect/>
            </a:stretch>
          </p:blipFill>
          <p:spPr bwMode="auto">
            <a:xfrm>
              <a:off x="2536953" y="3381417"/>
              <a:ext cx="384175" cy="723900"/>
            </a:xfrm>
            <a:prstGeom prst="rect">
              <a:avLst/>
            </a:prstGeom>
            <a:noFill/>
          </p:spPr>
        </p:pic>
        <p:sp>
          <p:nvSpPr>
            <p:cNvPr id="120" name="流程图: 磁盘 119"/>
            <p:cNvSpPr/>
            <p:nvPr/>
          </p:nvSpPr>
          <p:spPr bwMode="auto">
            <a:xfrm>
              <a:off x="2830304" y="3586481"/>
              <a:ext cx="156735" cy="224046"/>
            </a:xfrm>
            <a:prstGeom prst="flowChartMagneticDisk">
              <a:avLst/>
            </a:prstGeom>
            <a:solidFill>
              <a:srgbClr val="0070C0"/>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流程图: 磁盘 120"/>
            <p:cNvSpPr/>
            <p:nvPr/>
          </p:nvSpPr>
          <p:spPr bwMode="auto">
            <a:xfrm>
              <a:off x="2840464" y="3835926"/>
              <a:ext cx="146575" cy="228074"/>
            </a:xfrm>
            <a:prstGeom prst="flowChartMagneticDisk">
              <a:avLst/>
            </a:prstGeom>
            <a:solidFill>
              <a:srgbClr val="FFFFFF">
                <a:lumMod val="75000"/>
              </a:srgbClr>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49" name="直接连接符 48"/>
          <p:cNvCxnSpPr/>
          <p:nvPr/>
        </p:nvCxnSpPr>
        <p:spPr bwMode="auto">
          <a:xfrm>
            <a:off x="7003887" y="4628068"/>
            <a:ext cx="303169" cy="0"/>
          </a:xfrm>
          <a:prstGeom prst="line">
            <a:avLst/>
          </a:prstGeom>
          <a:ln>
            <a:prstDash val="sysDot"/>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0" name="Group 34"/>
          <p:cNvGrpSpPr>
            <a:grpSpLocks/>
          </p:cNvGrpSpPr>
          <p:nvPr/>
        </p:nvGrpSpPr>
        <p:grpSpPr bwMode="auto">
          <a:xfrm>
            <a:off x="6743685" y="3522458"/>
            <a:ext cx="748511" cy="383618"/>
            <a:chOff x="3606" y="1480"/>
            <a:chExt cx="672" cy="395"/>
          </a:xfrm>
        </p:grpSpPr>
        <p:pic>
          <p:nvPicPr>
            <p:cNvPr id="117" name="Picture 35" descr="图片775"/>
            <p:cNvPicPr>
              <a:picLocks noChangeAspect="1" noChangeArrowheads="1"/>
            </p:cNvPicPr>
            <p:nvPr/>
          </p:nvPicPr>
          <p:blipFill>
            <a:blip r:embed="rId5" cstate="print"/>
            <a:srcRect/>
            <a:stretch>
              <a:fillRect/>
            </a:stretch>
          </p:blipFill>
          <p:spPr bwMode="auto">
            <a:xfrm>
              <a:off x="3606" y="1480"/>
              <a:ext cx="672" cy="395"/>
            </a:xfrm>
            <a:prstGeom prst="rect">
              <a:avLst/>
            </a:prstGeom>
            <a:noFill/>
          </p:spPr>
        </p:pic>
        <p:sp>
          <p:nvSpPr>
            <p:cNvPr id="118" name="Rectangle 36"/>
            <p:cNvSpPr>
              <a:spLocks noChangeArrowheads="1"/>
            </p:cNvSpPr>
            <p:nvPr/>
          </p:nvSpPr>
          <p:spPr bwMode="auto">
            <a:xfrm>
              <a:off x="3696" y="1616"/>
              <a:ext cx="499" cy="136"/>
            </a:xfrm>
            <a:prstGeom prst="rect">
              <a:avLst/>
            </a:prstGeom>
            <a:solidFill>
              <a:srgbClr val="5B7694"/>
            </a:solidFill>
            <a:ln w="9525" algn="ctr">
              <a:noFill/>
              <a:miter lim="800000"/>
              <a:headEnd/>
              <a:tailEnd/>
            </a:ln>
            <a:effectLst/>
          </p:spPr>
          <p:txBody>
            <a:bodyPr wrap="square" anchor="ctr">
              <a:noAutofit/>
            </a:bodyPr>
            <a:lstStyle/>
            <a:p>
              <a:pPr fontAlgn="ctr">
                <a:buNone/>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1" name="Rectangle 37"/>
          <p:cNvSpPr>
            <a:spLocks noChangeArrowheads="1"/>
          </p:cNvSpPr>
          <p:nvPr/>
        </p:nvSpPr>
        <p:spPr bwMode="auto">
          <a:xfrm>
            <a:off x="6827588" y="3611435"/>
            <a:ext cx="605854" cy="216086"/>
          </a:xfrm>
          <a:prstGeom prst="rect">
            <a:avLst/>
          </a:prstGeom>
          <a:noFill/>
          <a:ln w="9525">
            <a:noFill/>
            <a:miter lim="800000"/>
            <a:headEnd/>
            <a:tailEnd/>
          </a:ln>
          <a:effectLst/>
        </p:spPr>
        <p:txBody>
          <a:bodyPr wrap="square" lIns="0" tIns="0" rIns="0" bIns="0" anchorCtr="1">
            <a:noAutofit/>
          </a:bodyPr>
          <a:lstStyle/>
          <a:p>
            <a:pPr algn="ctr" eaLnBrk="0" fontAlgn="ctr" hangingPunct="0">
              <a:buSzPct val="100000"/>
              <a:buNone/>
            </a:pPr>
            <a:r>
              <a:rPr lang="en-US" sz="1200" smtClean="0">
                <a:solidFill>
                  <a:srgbClr val="FFFFFF"/>
                </a:solidFill>
                <a:latin typeface="Huawei Sans" panose="020C0503030203020204" pitchFamily="34" charset="0"/>
              </a:rPr>
              <a:t>IP SAN</a:t>
            </a:r>
            <a:endParaRPr lang="en-US" sz="1200">
              <a:solidFill>
                <a:srgbClr val="FFFFFF"/>
              </a:solidFill>
              <a:latin typeface="Huawei Sans" panose="020C0503030203020204" pitchFamily="34" charset="0"/>
            </a:endParaRPr>
          </a:p>
        </p:txBody>
      </p:sp>
      <p:sp>
        <p:nvSpPr>
          <p:cNvPr id="52" name="Line 26"/>
          <p:cNvSpPr>
            <a:spLocks noChangeShapeType="1"/>
          </p:cNvSpPr>
          <p:nvPr/>
        </p:nvSpPr>
        <p:spPr bwMode="auto">
          <a:xfrm flipH="1" flipV="1">
            <a:off x="6253305" y="5800535"/>
            <a:ext cx="692281" cy="0"/>
          </a:xfrm>
          <a:prstGeom prst="line">
            <a:avLst/>
          </a:prstGeom>
          <a:noFill/>
          <a:ln w="22225">
            <a:solidFill>
              <a:srgbClr val="F2960E"/>
            </a:solidFill>
            <a:prstDash val="sysDash"/>
            <a:round/>
            <a:headEnd type="triangle" w="med" len="med"/>
            <a:tailEnd type="triangle"/>
          </a:ln>
        </p:spPr>
        <p:txBody>
          <a:bodyPr wrap="square">
            <a:noAutofit/>
          </a:bodyPr>
          <a:lstStyle/>
          <a:p>
            <a:pPr defTabSz="1001908" fontAlgn="ctr">
              <a:defRPr/>
            </a:pPr>
            <a:endParaRPr lang="en-US" altLang="zh-CN" sz="1200" kern="0">
              <a:ln w="18415" cmpd="sng">
                <a:solidFill>
                  <a:srgbClr val="FFFFFF"/>
                </a:solidFill>
                <a:prstDash val="solid"/>
              </a:ln>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矩形 52"/>
          <p:cNvSpPr/>
          <p:nvPr/>
        </p:nvSpPr>
        <p:spPr>
          <a:xfrm>
            <a:off x="6515412" y="4992526"/>
            <a:ext cx="1305672" cy="22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buNone/>
            </a:pPr>
            <a:r>
              <a:rPr lang="en-US" sz="1200" smtClean="0">
                <a:solidFill>
                  <a:schemeClr val="tx1"/>
                </a:solidFill>
                <a:latin typeface="Huawei Sans" panose="020C0503030203020204" pitchFamily="34" charset="0"/>
              </a:rPr>
              <a:t>DR storage pool</a:t>
            </a:r>
            <a:endParaRPr lang="en-US" sz="1200">
              <a:solidFill>
                <a:schemeClr val="tx1"/>
              </a:solidFill>
              <a:latin typeface="Huawei Sans" panose="020C0503030203020204" pitchFamily="34" charset="0"/>
            </a:endParaRPr>
          </a:p>
        </p:txBody>
      </p:sp>
      <p:pic>
        <p:nvPicPr>
          <p:cNvPr id="54" name="Picture 455" descr="图片146"/>
          <p:cNvPicPr>
            <a:picLocks noChangeAspect="1" noChangeArrowheads="1"/>
          </p:cNvPicPr>
          <p:nvPr/>
        </p:nvPicPr>
        <p:blipFill>
          <a:blip r:embed="rId3" cstate="print"/>
          <a:srcRect/>
          <a:stretch>
            <a:fillRect/>
          </a:stretch>
        </p:blipFill>
        <p:spPr bwMode="auto">
          <a:xfrm>
            <a:off x="3305408" y="2111778"/>
            <a:ext cx="482613" cy="548177"/>
          </a:xfrm>
          <a:prstGeom prst="rect">
            <a:avLst/>
          </a:prstGeom>
          <a:noFill/>
        </p:spPr>
      </p:pic>
      <p:pic>
        <p:nvPicPr>
          <p:cNvPr id="55" name="Picture 455" descr="图片146"/>
          <p:cNvPicPr>
            <a:picLocks noChangeAspect="1" noChangeArrowheads="1"/>
          </p:cNvPicPr>
          <p:nvPr/>
        </p:nvPicPr>
        <p:blipFill>
          <a:blip r:embed="rId3" cstate="print"/>
          <a:srcRect/>
          <a:stretch>
            <a:fillRect/>
          </a:stretch>
        </p:blipFill>
        <p:spPr bwMode="auto">
          <a:xfrm>
            <a:off x="3379379" y="2181793"/>
            <a:ext cx="482613" cy="548177"/>
          </a:xfrm>
          <a:prstGeom prst="rect">
            <a:avLst/>
          </a:prstGeom>
          <a:noFill/>
        </p:spPr>
      </p:pic>
      <p:sp>
        <p:nvSpPr>
          <p:cNvPr id="56" name="矩形 55"/>
          <p:cNvSpPr/>
          <p:nvPr/>
        </p:nvSpPr>
        <p:spPr>
          <a:xfrm>
            <a:off x="3171440" y="1777952"/>
            <a:ext cx="961586" cy="23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buNone/>
            </a:pPr>
            <a:r>
              <a:rPr lang="en-US" sz="1200" smtClean="0">
                <a:solidFill>
                  <a:schemeClr val="tx1"/>
                </a:solidFill>
                <a:latin typeface="Huawei Sans" panose="020C0503030203020204" pitchFamily="34" charset="0"/>
              </a:rPr>
              <a:t>ESC/CRM/OMM</a:t>
            </a: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7" name="Picture 455" descr="图片146"/>
          <p:cNvPicPr>
            <a:picLocks noChangeAspect="1" noChangeArrowheads="1"/>
          </p:cNvPicPr>
          <p:nvPr/>
        </p:nvPicPr>
        <p:blipFill>
          <a:blip r:embed="rId3" cstate="print"/>
          <a:srcRect/>
          <a:stretch>
            <a:fillRect/>
          </a:stretch>
        </p:blipFill>
        <p:spPr bwMode="auto">
          <a:xfrm>
            <a:off x="6010615" y="2181793"/>
            <a:ext cx="482613" cy="548177"/>
          </a:xfrm>
          <a:prstGeom prst="rect">
            <a:avLst/>
          </a:prstGeom>
          <a:noFill/>
        </p:spPr>
      </p:pic>
      <p:sp>
        <p:nvSpPr>
          <p:cNvPr id="58" name="矩形 57"/>
          <p:cNvSpPr/>
          <p:nvPr/>
        </p:nvSpPr>
        <p:spPr>
          <a:xfrm>
            <a:off x="5424923" y="1921965"/>
            <a:ext cx="1400778" cy="23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buNone/>
            </a:pPr>
            <a:r>
              <a:rPr lang="en-US" sz="1200" smtClean="0">
                <a:solidFill>
                  <a:schemeClr val="tx1"/>
                </a:solidFill>
                <a:latin typeface="Huawei Sans" panose="020C0503030203020204" pitchFamily="34" charset="0"/>
              </a:rPr>
              <a:t>ESC/CRM/OMM</a:t>
            </a:r>
            <a:endPar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9" name="直接连接符 40"/>
          <p:cNvCxnSpPr>
            <a:stCxn id="133" idx="3"/>
            <a:endCxn id="55" idx="1"/>
          </p:cNvCxnSpPr>
          <p:nvPr/>
        </p:nvCxnSpPr>
        <p:spPr>
          <a:xfrm>
            <a:off x="1940399" y="2455480"/>
            <a:ext cx="1438978" cy="4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79468" y="2889492"/>
            <a:ext cx="188096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289774" y="2472140"/>
            <a:ext cx="0" cy="474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Picture 455" descr="图片146"/>
          <p:cNvPicPr>
            <a:picLocks noChangeAspect="1" noChangeArrowheads="1"/>
          </p:cNvPicPr>
          <p:nvPr/>
        </p:nvPicPr>
        <p:blipFill>
          <a:blip r:embed="rId3" cstate="print"/>
          <a:srcRect/>
          <a:stretch>
            <a:fillRect/>
          </a:stretch>
        </p:blipFill>
        <p:spPr bwMode="auto">
          <a:xfrm>
            <a:off x="6084586" y="2251806"/>
            <a:ext cx="482613" cy="548177"/>
          </a:xfrm>
          <a:prstGeom prst="rect">
            <a:avLst/>
          </a:prstGeom>
          <a:noFill/>
        </p:spPr>
      </p:pic>
      <p:cxnSp>
        <p:nvCxnSpPr>
          <p:cNvPr id="63" name="直接连接符 62"/>
          <p:cNvCxnSpPr/>
          <p:nvPr/>
        </p:nvCxnSpPr>
        <p:spPr>
          <a:xfrm>
            <a:off x="2684082" y="2401582"/>
            <a:ext cx="0" cy="474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组合 21"/>
          <p:cNvGrpSpPr/>
          <p:nvPr/>
        </p:nvGrpSpPr>
        <p:grpSpPr>
          <a:xfrm>
            <a:off x="2330721" y="1596214"/>
            <a:ext cx="734119" cy="1133755"/>
            <a:chOff x="901605" y="745054"/>
            <a:chExt cx="862083" cy="1891188"/>
          </a:xfrm>
        </p:grpSpPr>
        <p:pic>
          <p:nvPicPr>
            <p:cNvPr id="101" name="Picture 455" descr="图片146"/>
            <p:cNvPicPr>
              <a:picLocks noChangeAspect="1" noChangeArrowheads="1"/>
            </p:cNvPicPr>
            <p:nvPr/>
          </p:nvPicPr>
          <p:blipFill>
            <a:blip r:embed="rId3" cstate="print"/>
            <a:srcRect/>
            <a:stretch>
              <a:fillRect/>
            </a:stretch>
          </p:blipFill>
          <p:spPr bwMode="auto">
            <a:xfrm>
              <a:off x="1053456" y="1721842"/>
              <a:ext cx="566737" cy="914400"/>
            </a:xfrm>
            <a:prstGeom prst="rect">
              <a:avLst/>
            </a:prstGeom>
            <a:noFill/>
          </p:spPr>
        </p:pic>
        <p:grpSp>
          <p:nvGrpSpPr>
            <p:cNvPr id="102" name="Group 39"/>
            <p:cNvGrpSpPr>
              <a:grpSpLocks/>
            </p:cNvGrpSpPr>
            <p:nvPr/>
          </p:nvGrpSpPr>
          <p:grpSpPr bwMode="auto">
            <a:xfrm>
              <a:off x="901605" y="745054"/>
              <a:ext cx="557283" cy="794970"/>
              <a:chOff x="2070100" y="1806575"/>
              <a:chExt cx="742950" cy="536575"/>
            </a:xfrm>
          </p:grpSpPr>
          <p:sp>
            <p:nvSpPr>
              <p:cNvPr id="113"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4" name="Group 88"/>
              <p:cNvGrpSpPr>
                <a:grpSpLocks/>
              </p:cNvGrpSpPr>
              <p:nvPr/>
            </p:nvGrpSpPr>
            <p:grpSpPr bwMode="auto">
              <a:xfrm>
                <a:off x="2113846" y="1858835"/>
                <a:ext cx="655458" cy="432054"/>
                <a:chOff x="2105432" y="1843086"/>
                <a:chExt cx="655458" cy="432054"/>
              </a:xfrm>
            </p:grpSpPr>
            <p:sp>
              <p:nvSpPr>
                <p:cNvPr id="115"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03" name="Group 39"/>
            <p:cNvGrpSpPr>
              <a:grpSpLocks/>
            </p:cNvGrpSpPr>
            <p:nvPr/>
          </p:nvGrpSpPr>
          <p:grpSpPr bwMode="auto">
            <a:xfrm>
              <a:off x="1054005" y="897454"/>
              <a:ext cx="557283" cy="794970"/>
              <a:chOff x="2070100" y="1806575"/>
              <a:chExt cx="742950" cy="536575"/>
            </a:xfrm>
          </p:grpSpPr>
          <p:sp>
            <p:nvSpPr>
              <p:cNvPr id="109"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0" name="Group 88"/>
              <p:cNvGrpSpPr>
                <a:grpSpLocks/>
              </p:cNvGrpSpPr>
              <p:nvPr/>
            </p:nvGrpSpPr>
            <p:grpSpPr bwMode="auto">
              <a:xfrm>
                <a:off x="2113846" y="1858835"/>
                <a:ext cx="655458" cy="432054"/>
                <a:chOff x="2105432" y="1843086"/>
                <a:chExt cx="655458" cy="432054"/>
              </a:xfrm>
            </p:grpSpPr>
            <p:sp>
              <p:nvSpPr>
                <p:cNvPr id="111"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04" name="Group 39"/>
            <p:cNvGrpSpPr>
              <a:grpSpLocks/>
            </p:cNvGrpSpPr>
            <p:nvPr/>
          </p:nvGrpSpPr>
          <p:grpSpPr bwMode="auto">
            <a:xfrm>
              <a:off x="1206405" y="1049854"/>
              <a:ext cx="557283" cy="794970"/>
              <a:chOff x="2070100" y="1806575"/>
              <a:chExt cx="742950" cy="536575"/>
            </a:xfrm>
          </p:grpSpPr>
          <p:sp>
            <p:nvSpPr>
              <p:cNvPr id="105"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6" name="Group 88"/>
              <p:cNvGrpSpPr>
                <a:grpSpLocks/>
              </p:cNvGrpSpPr>
              <p:nvPr/>
            </p:nvGrpSpPr>
            <p:grpSpPr bwMode="auto">
              <a:xfrm>
                <a:off x="2113846" y="1858835"/>
                <a:ext cx="655458" cy="432054"/>
                <a:chOff x="2105432" y="1843086"/>
                <a:chExt cx="655458" cy="432054"/>
              </a:xfrm>
            </p:grpSpPr>
            <p:sp>
              <p:nvSpPr>
                <p:cNvPr id="107"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65" name="直接连接符 40"/>
          <p:cNvCxnSpPr/>
          <p:nvPr/>
        </p:nvCxnSpPr>
        <p:spPr>
          <a:xfrm>
            <a:off x="6568839" y="2516742"/>
            <a:ext cx="1438978" cy="4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组合 20"/>
          <p:cNvGrpSpPr/>
          <p:nvPr/>
        </p:nvGrpSpPr>
        <p:grpSpPr>
          <a:xfrm>
            <a:off x="6796296" y="1665283"/>
            <a:ext cx="734118" cy="1133755"/>
            <a:chOff x="901605" y="745054"/>
            <a:chExt cx="862083" cy="1891188"/>
          </a:xfrm>
        </p:grpSpPr>
        <p:pic>
          <p:nvPicPr>
            <p:cNvPr id="85" name="Picture 455" descr="图片146"/>
            <p:cNvPicPr>
              <a:picLocks noChangeAspect="1" noChangeArrowheads="1"/>
            </p:cNvPicPr>
            <p:nvPr/>
          </p:nvPicPr>
          <p:blipFill>
            <a:blip r:embed="rId3" cstate="print"/>
            <a:srcRect/>
            <a:stretch>
              <a:fillRect/>
            </a:stretch>
          </p:blipFill>
          <p:spPr bwMode="auto">
            <a:xfrm>
              <a:off x="1053456" y="1721842"/>
              <a:ext cx="566737" cy="914400"/>
            </a:xfrm>
            <a:prstGeom prst="rect">
              <a:avLst/>
            </a:prstGeom>
            <a:noFill/>
          </p:spPr>
        </p:pic>
        <p:grpSp>
          <p:nvGrpSpPr>
            <p:cNvPr id="86" name="Group 39"/>
            <p:cNvGrpSpPr>
              <a:grpSpLocks/>
            </p:cNvGrpSpPr>
            <p:nvPr/>
          </p:nvGrpSpPr>
          <p:grpSpPr bwMode="auto">
            <a:xfrm>
              <a:off x="901605" y="745054"/>
              <a:ext cx="557283" cy="794970"/>
              <a:chOff x="2070100" y="1806575"/>
              <a:chExt cx="742950" cy="536575"/>
            </a:xfrm>
          </p:grpSpPr>
          <p:sp>
            <p:nvSpPr>
              <p:cNvPr id="97"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8" name="Group 88"/>
              <p:cNvGrpSpPr>
                <a:grpSpLocks/>
              </p:cNvGrpSpPr>
              <p:nvPr/>
            </p:nvGrpSpPr>
            <p:grpSpPr bwMode="auto">
              <a:xfrm>
                <a:off x="2113846" y="1858835"/>
                <a:ext cx="655458" cy="432054"/>
                <a:chOff x="2105432" y="1843086"/>
                <a:chExt cx="655458" cy="432054"/>
              </a:xfrm>
            </p:grpSpPr>
            <p:sp>
              <p:nvSpPr>
                <p:cNvPr id="99"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87" name="Group 39"/>
            <p:cNvGrpSpPr>
              <a:grpSpLocks/>
            </p:cNvGrpSpPr>
            <p:nvPr/>
          </p:nvGrpSpPr>
          <p:grpSpPr bwMode="auto">
            <a:xfrm>
              <a:off x="1054005" y="897454"/>
              <a:ext cx="557283" cy="794970"/>
              <a:chOff x="2070100" y="1806575"/>
              <a:chExt cx="742950" cy="536575"/>
            </a:xfrm>
          </p:grpSpPr>
          <p:sp>
            <p:nvSpPr>
              <p:cNvPr id="93"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4" name="Group 88"/>
              <p:cNvGrpSpPr>
                <a:grpSpLocks/>
              </p:cNvGrpSpPr>
              <p:nvPr/>
            </p:nvGrpSpPr>
            <p:grpSpPr bwMode="auto">
              <a:xfrm>
                <a:off x="2113846" y="1858835"/>
                <a:ext cx="655458" cy="432054"/>
                <a:chOff x="2105432" y="1843086"/>
                <a:chExt cx="655458" cy="432054"/>
              </a:xfrm>
            </p:grpSpPr>
            <p:sp>
              <p:nvSpPr>
                <p:cNvPr id="95"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88" name="Group 39"/>
            <p:cNvGrpSpPr>
              <a:grpSpLocks/>
            </p:cNvGrpSpPr>
            <p:nvPr/>
          </p:nvGrpSpPr>
          <p:grpSpPr bwMode="auto">
            <a:xfrm>
              <a:off x="1206405" y="1049854"/>
              <a:ext cx="557283" cy="794970"/>
              <a:chOff x="2070100" y="1806575"/>
              <a:chExt cx="742950" cy="536575"/>
            </a:xfrm>
          </p:grpSpPr>
          <p:sp>
            <p:nvSpPr>
              <p:cNvPr id="89"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0" name="Group 88"/>
              <p:cNvGrpSpPr>
                <a:grpSpLocks/>
              </p:cNvGrpSpPr>
              <p:nvPr/>
            </p:nvGrpSpPr>
            <p:grpSpPr bwMode="auto">
              <a:xfrm>
                <a:off x="2113846" y="1858835"/>
                <a:ext cx="655458" cy="432054"/>
                <a:chOff x="2105432" y="1843086"/>
                <a:chExt cx="655458" cy="432054"/>
              </a:xfrm>
            </p:grpSpPr>
            <p:sp>
              <p:nvSpPr>
                <p:cNvPr id="91"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grpSp>
        <p:nvGrpSpPr>
          <p:cNvPr id="67" name="组合 21"/>
          <p:cNvGrpSpPr/>
          <p:nvPr/>
        </p:nvGrpSpPr>
        <p:grpSpPr>
          <a:xfrm>
            <a:off x="7777404" y="1665684"/>
            <a:ext cx="734118" cy="1133755"/>
            <a:chOff x="901605" y="745054"/>
            <a:chExt cx="862083" cy="1891188"/>
          </a:xfrm>
        </p:grpSpPr>
        <p:pic>
          <p:nvPicPr>
            <p:cNvPr id="69" name="Picture 455" descr="图片146"/>
            <p:cNvPicPr>
              <a:picLocks noChangeAspect="1" noChangeArrowheads="1"/>
            </p:cNvPicPr>
            <p:nvPr/>
          </p:nvPicPr>
          <p:blipFill>
            <a:blip r:embed="rId3" cstate="print"/>
            <a:srcRect/>
            <a:stretch>
              <a:fillRect/>
            </a:stretch>
          </p:blipFill>
          <p:spPr bwMode="auto">
            <a:xfrm>
              <a:off x="1053456" y="1721842"/>
              <a:ext cx="566737" cy="914400"/>
            </a:xfrm>
            <a:prstGeom prst="rect">
              <a:avLst/>
            </a:prstGeom>
            <a:noFill/>
          </p:spPr>
        </p:pic>
        <p:grpSp>
          <p:nvGrpSpPr>
            <p:cNvPr id="70" name="Group 39"/>
            <p:cNvGrpSpPr>
              <a:grpSpLocks/>
            </p:cNvGrpSpPr>
            <p:nvPr/>
          </p:nvGrpSpPr>
          <p:grpSpPr bwMode="auto">
            <a:xfrm>
              <a:off x="901605" y="745054"/>
              <a:ext cx="557283" cy="794970"/>
              <a:chOff x="2070100" y="1806575"/>
              <a:chExt cx="742950" cy="536575"/>
            </a:xfrm>
          </p:grpSpPr>
          <p:sp>
            <p:nvSpPr>
              <p:cNvPr id="81"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2" name="Group 88"/>
              <p:cNvGrpSpPr>
                <a:grpSpLocks/>
              </p:cNvGrpSpPr>
              <p:nvPr/>
            </p:nvGrpSpPr>
            <p:grpSpPr bwMode="auto">
              <a:xfrm>
                <a:off x="2113846" y="1858835"/>
                <a:ext cx="655458" cy="432054"/>
                <a:chOff x="2105432" y="1843086"/>
                <a:chExt cx="655458" cy="432054"/>
              </a:xfrm>
            </p:grpSpPr>
            <p:sp>
              <p:nvSpPr>
                <p:cNvPr id="83"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71" name="Group 39"/>
            <p:cNvGrpSpPr>
              <a:grpSpLocks/>
            </p:cNvGrpSpPr>
            <p:nvPr/>
          </p:nvGrpSpPr>
          <p:grpSpPr bwMode="auto">
            <a:xfrm>
              <a:off x="1054005" y="897454"/>
              <a:ext cx="557283" cy="794970"/>
              <a:chOff x="2070100" y="1806575"/>
              <a:chExt cx="742950" cy="536575"/>
            </a:xfrm>
          </p:grpSpPr>
          <p:sp>
            <p:nvSpPr>
              <p:cNvPr id="77"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8" name="Group 88"/>
              <p:cNvGrpSpPr>
                <a:grpSpLocks/>
              </p:cNvGrpSpPr>
              <p:nvPr/>
            </p:nvGrpSpPr>
            <p:grpSpPr bwMode="auto">
              <a:xfrm>
                <a:off x="2113846" y="1858835"/>
                <a:ext cx="655458" cy="432054"/>
                <a:chOff x="2105432" y="1843086"/>
                <a:chExt cx="655458" cy="432054"/>
              </a:xfrm>
            </p:grpSpPr>
            <p:sp>
              <p:nvSpPr>
                <p:cNvPr id="79"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72" name="Group 39"/>
            <p:cNvGrpSpPr>
              <a:grpSpLocks/>
            </p:cNvGrpSpPr>
            <p:nvPr/>
          </p:nvGrpSpPr>
          <p:grpSpPr bwMode="auto">
            <a:xfrm>
              <a:off x="1206405" y="1049854"/>
              <a:ext cx="557283" cy="794970"/>
              <a:chOff x="2070100" y="1806575"/>
              <a:chExt cx="742950" cy="536575"/>
            </a:xfrm>
          </p:grpSpPr>
          <p:sp>
            <p:nvSpPr>
              <p:cNvPr id="73" name="Rectangle 8"/>
              <p:cNvSpPr>
                <a:spLocks noChangeArrowheads="1"/>
              </p:cNvSpPr>
              <p:nvPr/>
            </p:nvSpPr>
            <p:spPr bwMode="auto">
              <a:xfrm>
                <a:off x="2070100" y="1806575"/>
                <a:ext cx="742950" cy="536575"/>
              </a:xfrm>
              <a:prstGeom prst="rect">
                <a:avLst/>
              </a:prstGeom>
              <a:gradFill rotWithShape="0">
                <a:gsLst>
                  <a:gs pos="0">
                    <a:srgbClr val="DCDCDC"/>
                  </a:gs>
                  <a:gs pos="100000">
                    <a:srgbClr val="B4B4B4"/>
                  </a:gs>
                </a:gsLst>
                <a:lin ang="5400000"/>
              </a:gradFill>
              <a:ln w="9525" algn="ctr">
                <a:solidFill>
                  <a:srgbClr val="B4B4B4"/>
                </a:solidFill>
                <a:round/>
                <a:headEnd/>
                <a:tailEnd/>
              </a:ln>
            </p:spPr>
            <p:txBody>
              <a:bodyPr wrap="square" lIns="0" tIns="0" rIns="0" bIns="0">
                <a:noAutofit/>
              </a:bodyPr>
              <a:lstStyle/>
              <a:p>
                <a:pPr defTabSz="1001908" fontAlgn="ctr">
                  <a:defRPr/>
                </a:pP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4" name="Group 88"/>
              <p:cNvGrpSpPr>
                <a:grpSpLocks/>
              </p:cNvGrpSpPr>
              <p:nvPr/>
            </p:nvGrpSpPr>
            <p:grpSpPr bwMode="auto">
              <a:xfrm>
                <a:off x="2113846" y="1858835"/>
                <a:ext cx="655458" cy="432054"/>
                <a:chOff x="2105432" y="1843086"/>
                <a:chExt cx="655458" cy="432054"/>
              </a:xfrm>
            </p:grpSpPr>
            <p:sp>
              <p:nvSpPr>
                <p:cNvPr id="75" name="Rectangle 4"/>
                <p:cNvSpPr>
                  <a:spLocks noChangeArrowheads="1"/>
                </p:cNvSpPr>
                <p:nvPr/>
              </p:nvSpPr>
              <p:spPr bwMode="auto">
                <a:xfrm>
                  <a:off x="2105432" y="2076449"/>
                  <a:ext cx="655458" cy="198691"/>
                </a:xfrm>
                <a:prstGeom prst="rect">
                  <a:avLst/>
                </a:prstGeom>
                <a:gradFill rotWithShape="0">
                  <a:gsLst>
                    <a:gs pos="0">
                      <a:srgbClr val="0086EA"/>
                    </a:gs>
                    <a:gs pos="100000">
                      <a:srgbClr val="2767B2"/>
                    </a:gs>
                  </a:gsLst>
                  <a:lin ang="5400000"/>
                </a:gradFill>
                <a:ln w="12700" algn="ctr">
                  <a:solidFill>
                    <a:srgbClr val="2767B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OS</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Rectangle 4"/>
                <p:cNvSpPr>
                  <a:spLocks noChangeArrowheads="1"/>
                </p:cNvSpPr>
                <p:nvPr/>
              </p:nvSpPr>
              <p:spPr bwMode="auto">
                <a:xfrm>
                  <a:off x="2105432" y="1843086"/>
                  <a:ext cx="655458" cy="198691"/>
                </a:xfrm>
                <a:prstGeom prst="rect">
                  <a:avLst/>
                </a:prstGeom>
                <a:gradFill rotWithShape="0">
                  <a:gsLst>
                    <a:gs pos="0">
                      <a:srgbClr val="FEAB58"/>
                    </a:gs>
                    <a:gs pos="100000">
                      <a:srgbClr val="E76F32"/>
                    </a:gs>
                  </a:gsLst>
                  <a:lin ang="5400000"/>
                </a:gradFill>
                <a:ln w="12700" algn="ctr">
                  <a:solidFill>
                    <a:srgbClr val="E76F32"/>
                  </a:solidFill>
                  <a:round/>
                  <a:headEnd/>
                  <a:tailEnd/>
                </a:ln>
              </p:spPr>
              <p:txBody>
                <a:bodyPr wrap="square" lIns="0" tIns="0" rIns="0" bIns="0" anchor="ctr">
                  <a:noAutofit/>
                </a:bodyPr>
                <a:lstStyle/>
                <a:p>
                  <a:pPr algn="ctr" defTabSz="1001908" fontAlgn="ctr">
                    <a:defRPr/>
                  </a:pPr>
                  <a:r>
                    <a:rPr lang="en-US" sz="1200" smtClean="0">
                      <a:latin typeface="Huawei Sans" panose="020C0503030203020204" pitchFamily="34" charset="0"/>
                    </a:rPr>
                    <a:t>APP</a:t>
                  </a:r>
                  <a:endParaRPr lang="en-US" altLang="zh-CN" sz="1200" kern="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68" name="曲线连接符 67"/>
          <p:cNvCxnSpPr/>
          <p:nvPr/>
        </p:nvCxnSpPr>
        <p:spPr bwMode="auto">
          <a:xfrm rot="16200000" flipH="1">
            <a:off x="4864312" y="1464883"/>
            <a:ext cx="70013" cy="2705207"/>
          </a:xfrm>
          <a:prstGeom prst="curvedConnector3">
            <a:avLst>
              <a:gd name="adj1" fmla="val 610920"/>
            </a:avLst>
          </a:prstGeom>
          <a:solidFill>
            <a:srgbClr val="01BCFF"/>
          </a:solidFill>
          <a:ln w="19050" cap="flat" cmpd="sng" algn="ctr">
            <a:solidFill>
              <a:schemeClr val="tx1"/>
            </a:solidFill>
            <a:prstDash val="sysDash"/>
            <a:round/>
            <a:headEnd type="stealth" w="lg" len="lg"/>
            <a:tailEnd type="stealth" w="lg" len="lg"/>
          </a:ln>
          <a:effectLst/>
        </p:spPr>
      </p:cxnSp>
      <p:grpSp>
        <p:nvGrpSpPr>
          <p:cNvPr id="8" name="组合 151"/>
          <p:cNvGrpSpPr/>
          <p:nvPr/>
        </p:nvGrpSpPr>
        <p:grpSpPr>
          <a:xfrm>
            <a:off x="1499375" y="2076923"/>
            <a:ext cx="2519260" cy="3010486"/>
            <a:chOff x="4862634" y="2398394"/>
            <a:chExt cx="2519260" cy="3010486"/>
          </a:xfrm>
        </p:grpSpPr>
        <p:sp>
          <p:nvSpPr>
            <p:cNvPr id="16" name="AutoShape 40"/>
            <p:cNvSpPr>
              <a:spLocks noChangeArrowheads="1"/>
            </p:cNvSpPr>
            <p:nvPr/>
          </p:nvSpPr>
          <p:spPr bwMode="gray">
            <a:xfrm rot="2700000">
              <a:off x="5853085" y="4734367"/>
              <a:ext cx="658567" cy="690460"/>
            </a:xfrm>
            <a:prstGeom prst="plus">
              <a:avLst>
                <a:gd name="adj" fmla="val 39370"/>
              </a:avLst>
            </a:prstGeom>
            <a:solidFill>
              <a:srgbClr val="FF3333"/>
            </a:solidFill>
            <a:ln w="9525" algn="ctr">
              <a:solidFill>
                <a:sysClr val="window" lastClr="FFFFFF"/>
              </a:solidFill>
              <a:miter lim="800000"/>
              <a:headEnd/>
              <a:tailEnd/>
            </a:ln>
          </p:spPr>
          <p:txBody>
            <a:bodyPr wrap="square" lIns="100191" tIns="50095" rIns="100191" bIns="50095" anchor="ctr">
              <a:noAutofit/>
            </a:bodyPr>
            <a:lstStyle/>
            <a:p>
              <a:pPr defTabSz="1001908" fontAlgn="ctr">
                <a:defRPr/>
              </a:pPr>
              <a:endParaRPr lang="en-US" altLang="zh-CN" sz="12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AutoShape 40"/>
            <p:cNvSpPr>
              <a:spLocks noChangeArrowheads="1"/>
            </p:cNvSpPr>
            <p:nvPr/>
          </p:nvSpPr>
          <p:spPr bwMode="gray">
            <a:xfrm rot="2700000">
              <a:off x="4878580" y="2382448"/>
              <a:ext cx="658567" cy="690460"/>
            </a:xfrm>
            <a:prstGeom prst="plus">
              <a:avLst>
                <a:gd name="adj" fmla="val 39370"/>
              </a:avLst>
            </a:prstGeom>
            <a:solidFill>
              <a:srgbClr val="FF3333"/>
            </a:solidFill>
            <a:ln w="9525" algn="ctr">
              <a:solidFill>
                <a:sysClr val="window" lastClr="FFFFFF"/>
              </a:solidFill>
              <a:miter lim="800000"/>
              <a:headEnd/>
              <a:tailEnd/>
            </a:ln>
          </p:spPr>
          <p:txBody>
            <a:bodyPr wrap="square" lIns="100191" tIns="50095" rIns="100191" bIns="50095" anchor="ctr">
              <a:noAutofit/>
            </a:bodyPr>
            <a:lstStyle/>
            <a:p>
              <a:pPr defTabSz="1001908" fontAlgn="ctr">
                <a:defRPr/>
              </a:pPr>
              <a:endParaRPr lang="en-US" altLang="zh-CN" sz="12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AutoShape 40"/>
            <p:cNvSpPr>
              <a:spLocks noChangeArrowheads="1"/>
            </p:cNvSpPr>
            <p:nvPr/>
          </p:nvSpPr>
          <p:spPr bwMode="gray">
            <a:xfrm rot="2700000">
              <a:off x="5902162" y="2382448"/>
              <a:ext cx="658567" cy="690460"/>
            </a:xfrm>
            <a:prstGeom prst="plus">
              <a:avLst>
                <a:gd name="adj" fmla="val 39370"/>
              </a:avLst>
            </a:prstGeom>
            <a:solidFill>
              <a:srgbClr val="FF3333"/>
            </a:solidFill>
            <a:ln w="9525" algn="ctr">
              <a:solidFill>
                <a:sysClr val="window" lastClr="FFFFFF"/>
              </a:solidFill>
              <a:miter lim="800000"/>
              <a:headEnd/>
              <a:tailEnd/>
            </a:ln>
          </p:spPr>
          <p:txBody>
            <a:bodyPr wrap="square" lIns="100191" tIns="50095" rIns="100191" bIns="50095" anchor="ctr">
              <a:noAutofit/>
            </a:bodyPr>
            <a:lstStyle/>
            <a:p>
              <a:pPr defTabSz="1001908" fontAlgn="ctr">
                <a:defRPr/>
              </a:pPr>
              <a:endParaRPr lang="en-US" altLang="zh-CN" sz="12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AutoShape 40"/>
            <p:cNvSpPr>
              <a:spLocks noChangeArrowheads="1"/>
            </p:cNvSpPr>
            <p:nvPr/>
          </p:nvSpPr>
          <p:spPr bwMode="gray">
            <a:xfrm rot="2700000">
              <a:off x="6707380" y="2382448"/>
              <a:ext cx="658567" cy="690460"/>
            </a:xfrm>
            <a:prstGeom prst="plus">
              <a:avLst>
                <a:gd name="adj" fmla="val 39370"/>
              </a:avLst>
            </a:prstGeom>
            <a:solidFill>
              <a:srgbClr val="FF3333"/>
            </a:solidFill>
            <a:ln w="9525" algn="ctr">
              <a:solidFill>
                <a:sysClr val="window" lastClr="FFFFFF"/>
              </a:solidFill>
              <a:miter lim="800000"/>
              <a:headEnd/>
              <a:tailEnd/>
            </a:ln>
          </p:spPr>
          <p:txBody>
            <a:bodyPr wrap="square" lIns="100191" tIns="50095" rIns="100191" bIns="50095" anchor="ctr">
              <a:noAutofit/>
            </a:bodyPr>
            <a:lstStyle/>
            <a:p>
              <a:pPr defTabSz="1001908" fontAlgn="ctr">
                <a:defRPr/>
              </a:pPr>
              <a:endParaRPr lang="en-US" altLang="zh-CN" sz="1200" kern="0">
                <a:ln w="18415" cmpd="sng">
                  <a:solidFill>
                    <a:srgbClr val="FFFFFF"/>
                  </a:solidFill>
                  <a:prstDash val="solid"/>
                </a:ln>
                <a:solidFill>
                  <a:srgbClr val="FFFFFF"/>
                </a:solidFill>
                <a:effectLst>
                  <a:outerShdw blurRad="63500" dir="3600000" algn="tl" rotWithShape="0">
                    <a:srgbClr val="000000">
                      <a:alpha val="70000"/>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右箭头 8"/>
          <p:cNvSpPr/>
          <p:nvPr/>
        </p:nvSpPr>
        <p:spPr bwMode="auto">
          <a:xfrm rot="16200000">
            <a:off x="6749735" y="2981286"/>
            <a:ext cx="2142699" cy="395786"/>
          </a:xfrm>
          <a:prstGeom prst="rightArrow">
            <a:avLst/>
          </a:prstGeom>
          <a:solidFill>
            <a:srgbClr val="00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Rectangle 60"/>
          <p:cNvSpPr>
            <a:spLocks noChangeArrowheads="1"/>
          </p:cNvSpPr>
          <p:nvPr/>
        </p:nvSpPr>
        <p:spPr bwMode="auto">
          <a:xfrm>
            <a:off x="8134243" y="5401133"/>
            <a:ext cx="1409955" cy="400752"/>
          </a:xfrm>
          <a:prstGeom prst="rect">
            <a:avLst/>
          </a:prstGeom>
          <a:noFill/>
          <a:ln w="9525">
            <a:noFill/>
            <a:miter lim="800000"/>
            <a:headEnd/>
            <a:tailEnd/>
          </a:ln>
          <a:effectLst/>
        </p:spPr>
        <p:txBody>
          <a:bodyPr wrap="square" lIns="92075" tIns="46038" rIns="92075" bIns="46038" anchorCtr="1">
            <a:noAutofit/>
          </a:bodyPr>
          <a:lstStyle/>
          <a:p>
            <a:pPr eaLnBrk="0" fontAlgn="ctr" hangingPunct="0">
              <a:buSzPct val="100000"/>
              <a:buNone/>
            </a:pPr>
            <a:r>
              <a:rPr lang="en-US" sz="1200" dirty="0" smtClean="0">
                <a:solidFill>
                  <a:srgbClr val="00CC00"/>
                </a:solidFill>
                <a:latin typeface="Huawei Sans" panose="020C0503030203020204" pitchFamily="34" charset="0"/>
              </a:rPr>
              <a:t>Protected LUN</a:t>
            </a:r>
            <a:endParaRPr lang="en-US" sz="1200" dirty="0">
              <a:solidFill>
                <a:srgbClr val="00CC00"/>
              </a:solidFill>
              <a:latin typeface="Huawei Sans" panose="020C0503030203020204" pitchFamily="34" charset="0"/>
            </a:endParaRPr>
          </a:p>
        </p:txBody>
      </p:sp>
      <p:sp>
        <p:nvSpPr>
          <p:cNvPr id="11" name="Rectangle 60"/>
          <p:cNvSpPr>
            <a:spLocks noChangeArrowheads="1"/>
          </p:cNvSpPr>
          <p:nvPr/>
        </p:nvSpPr>
        <p:spPr bwMode="auto">
          <a:xfrm>
            <a:off x="10008759" y="5654862"/>
            <a:ext cx="1605790" cy="400752"/>
          </a:xfrm>
          <a:prstGeom prst="rect">
            <a:avLst/>
          </a:prstGeom>
          <a:noFill/>
          <a:ln w="9525">
            <a:noFill/>
            <a:miter lim="800000"/>
            <a:headEnd/>
            <a:tailEnd/>
          </a:ln>
          <a:effectLst/>
        </p:spPr>
        <p:txBody>
          <a:bodyPr wrap="square" lIns="92075" tIns="46038" rIns="92075" bIns="46038" anchorCtr="1">
            <a:noAutofit/>
          </a:bodyPr>
          <a:lstStyle/>
          <a:p>
            <a:pPr eaLnBrk="0" fontAlgn="ctr" hangingPunct="0">
              <a:buSzPct val="100000"/>
              <a:buNone/>
            </a:pPr>
            <a:r>
              <a:rPr lang="en-US" sz="1200" smtClean="0">
                <a:solidFill>
                  <a:schemeClr val="bg1">
                    <a:lumMod val="65000"/>
                  </a:schemeClr>
                </a:solidFill>
                <a:latin typeface="Huawei Sans" panose="020C0503030203020204" pitchFamily="34" charset="0"/>
              </a:rPr>
              <a:t>Unprotected LUN</a:t>
            </a:r>
            <a:endParaRPr lang="en-US" sz="1200">
              <a:solidFill>
                <a:schemeClr val="bg1">
                  <a:lumMod val="65000"/>
                </a:schemeClr>
              </a:solidFill>
              <a:latin typeface="Huawei Sans" panose="020C0503030203020204" pitchFamily="34" charset="0"/>
            </a:endParaRPr>
          </a:p>
        </p:txBody>
      </p:sp>
      <p:sp>
        <p:nvSpPr>
          <p:cNvPr id="12" name="Rectangle 60"/>
          <p:cNvSpPr>
            <a:spLocks noChangeArrowheads="1"/>
          </p:cNvSpPr>
          <p:nvPr/>
        </p:nvSpPr>
        <p:spPr bwMode="auto">
          <a:xfrm>
            <a:off x="8189998" y="5700897"/>
            <a:ext cx="1704756" cy="400752"/>
          </a:xfrm>
          <a:prstGeom prst="rect">
            <a:avLst/>
          </a:prstGeom>
          <a:noFill/>
          <a:ln w="9525">
            <a:noFill/>
            <a:miter lim="800000"/>
            <a:headEnd/>
            <a:tailEnd/>
          </a:ln>
          <a:effectLst/>
        </p:spPr>
        <p:txBody>
          <a:bodyPr wrap="square" lIns="92075" tIns="46038" rIns="92075" bIns="46038" anchorCtr="1">
            <a:noAutofit/>
          </a:bodyPr>
          <a:lstStyle/>
          <a:p>
            <a:pPr eaLnBrk="0" fontAlgn="ctr" hangingPunct="0">
              <a:buSzPct val="100000"/>
              <a:buNone/>
            </a:pPr>
            <a:r>
              <a:rPr lang="en-US" sz="1200" smtClean="0">
                <a:solidFill>
                  <a:srgbClr val="00B0F0"/>
                </a:solidFill>
                <a:latin typeface="Huawei Sans" panose="020C0503030203020204" pitchFamily="34" charset="0"/>
              </a:rPr>
              <a:t>Protected LUN copy</a:t>
            </a:r>
            <a:endParaRPr lang="en-US" altLang="zh-CN" sz="120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流程图: 磁盘 12"/>
          <p:cNvSpPr/>
          <p:nvPr/>
        </p:nvSpPr>
        <p:spPr bwMode="auto">
          <a:xfrm>
            <a:off x="8021975" y="5417041"/>
            <a:ext cx="184981" cy="213377"/>
          </a:xfrm>
          <a:prstGeom prst="flowChartMagneticDisk">
            <a:avLst/>
          </a:prstGeom>
          <a:solidFill>
            <a:srgbClr val="00CC00"/>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流程图: 磁盘 13"/>
          <p:cNvSpPr/>
          <p:nvPr/>
        </p:nvSpPr>
        <p:spPr bwMode="auto">
          <a:xfrm>
            <a:off x="9943272" y="5678816"/>
            <a:ext cx="172990" cy="217213"/>
          </a:xfrm>
          <a:prstGeom prst="flowChartMagneticDisk">
            <a:avLst/>
          </a:prstGeom>
          <a:solidFill>
            <a:srgbClr val="FFFFFF">
              <a:lumMod val="75000"/>
            </a:srgbClr>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流程图: 磁盘 14"/>
          <p:cNvSpPr/>
          <p:nvPr/>
        </p:nvSpPr>
        <p:spPr bwMode="auto">
          <a:xfrm>
            <a:off x="8023629" y="5696649"/>
            <a:ext cx="184981" cy="213377"/>
          </a:xfrm>
          <a:prstGeom prst="flowChartMagneticDisk">
            <a:avLst/>
          </a:prstGeom>
          <a:solidFill>
            <a:srgbClr val="0070C0"/>
          </a:solidFill>
          <a:ln w="12700" cap="flat" cmpd="sng" algn="ctr">
            <a:solidFill>
              <a:srgbClr val="000000"/>
            </a:solidFill>
            <a:prstDash val="solid"/>
          </a:ln>
          <a:effectLst/>
        </p:spPr>
        <p:txBody>
          <a:bodyPr wrap="square" anchor="ctr">
            <a:noAutofit/>
          </a:bodyPr>
          <a:lstStyle>
            <a:lvl1pPr marL="0" indent="0">
              <a:defRPr sz="1100">
                <a:solidFill>
                  <a:schemeClr val="lt1"/>
                </a:solidFill>
                <a:latin typeface="Arial"/>
                <a:ea typeface="+mn-ea"/>
                <a:cs typeface="+mn-cs"/>
              </a:defRPr>
            </a:lvl1pPr>
            <a:lvl2pPr marL="457200" indent="0">
              <a:defRPr sz="1100">
                <a:solidFill>
                  <a:schemeClr val="lt1"/>
                </a:solidFill>
                <a:latin typeface="Arial"/>
                <a:ea typeface="+mn-ea"/>
                <a:cs typeface="+mn-cs"/>
              </a:defRPr>
            </a:lvl2pPr>
            <a:lvl3pPr marL="914400" indent="0">
              <a:defRPr sz="1100">
                <a:solidFill>
                  <a:schemeClr val="lt1"/>
                </a:solidFill>
                <a:latin typeface="Arial"/>
                <a:ea typeface="+mn-ea"/>
                <a:cs typeface="+mn-cs"/>
              </a:defRPr>
            </a:lvl3pPr>
            <a:lvl4pPr marL="1371600" indent="0">
              <a:defRPr sz="1100">
                <a:solidFill>
                  <a:schemeClr val="lt1"/>
                </a:solidFill>
                <a:latin typeface="Arial"/>
                <a:ea typeface="+mn-ea"/>
                <a:cs typeface="+mn-cs"/>
              </a:defRPr>
            </a:lvl4pPr>
            <a:lvl5pPr marL="1828800" indent="0">
              <a:defRPr sz="1100">
                <a:solidFill>
                  <a:schemeClr val="lt1"/>
                </a:solidFill>
                <a:latin typeface="Arial"/>
                <a:ea typeface="+mn-ea"/>
                <a:cs typeface="+mn-cs"/>
              </a:defRPr>
            </a:lvl5pPr>
            <a:lvl6pPr marL="2286000" indent="0">
              <a:defRPr sz="1100">
                <a:solidFill>
                  <a:schemeClr val="lt1"/>
                </a:solidFill>
                <a:latin typeface="Arial"/>
                <a:ea typeface="+mn-ea"/>
                <a:cs typeface="+mn-cs"/>
              </a:defRPr>
            </a:lvl6pPr>
            <a:lvl7pPr marL="2743200" indent="0">
              <a:defRPr sz="1100">
                <a:solidFill>
                  <a:schemeClr val="lt1"/>
                </a:solidFill>
                <a:latin typeface="Arial"/>
                <a:ea typeface="+mn-ea"/>
                <a:cs typeface="+mn-cs"/>
              </a:defRPr>
            </a:lvl7pPr>
            <a:lvl8pPr marL="3200400" indent="0">
              <a:defRPr sz="1100">
                <a:solidFill>
                  <a:schemeClr val="lt1"/>
                </a:solidFill>
                <a:latin typeface="Arial"/>
                <a:ea typeface="+mn-ea"/>
                <a:cs typeface="+mn-cs"/>
              </a:defRPr>
            </a:lvl8pPr>
            <a:lvl9pPr marL="3657600" indent="0">
              <a:defRPr sz="1100">
                <a:solidFill>
                  <a:schemeClr val="lt1"/>
                </a:solidFill>
                <a:latin typeface="Arial"/>
                <a:ea typeface="+mn-ea"/>
                <a:cs typeface="+mn-cs"/>
              </a:defRPr>
            </a:lvl9pPr>
          </a:lstStyle>
          <a:p>
            <a:pPr algn="ctr" defTabSz="914400" fontAlgn="ctr">
              <a:defRPr/>
            </a:pPr>
            <a:endParaRPr lang="en-US" altLang="zh-CN" sz="1200" b="1"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007357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smtClean="0">
                <a:solidFill>
                  <a:schemeClr val="bg1">
                    <a:lumMod val="50000"/>
                  </a:schemeClr>
                </a:solidFill>
                <a:latin typeface="Huawei Sans" panose="020C0503030203020204" pitchFamily="34" charset="0"/>
              </a:rPr>
              <a:t>DR Solution Overview</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DR Solution Architecture</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smtClean="0">
                <a:latin typeface="Huawei Sans" panose="020C0503030203020204" pitchFamily="34" charset="0"/>
              </a:rPr>
              <a:t>Common DR Technologies</a:t>
            </a:r>
            <a:endParaRPr lang="en-US" altLang="zh-CN" b="1"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DR Application Cases</a:t>
            </a:r>
            <a:endParaRPr lang="en-US" altLang="zh-CN">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339050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2450" y="1013651"/>
            <a:ext cx="10590913" cy="4989642"/>
            <a:chOff x="2248913" y="1824243"/>
            <a:chExt cx="7685820" cy="3620981"/>
          </a:xfrm>
        </p:grpSpPr>
        <p:sp>
          <p:nvSpPr>
            <p:cNvPr id="5" name="圆角矩形 4"/>
            <p:cNvSpPr/>
            <p:nvPr/>
          </p:nvSpPr>
          <p:spPr bwMode="auto">
            <a:xfrm>
              <a:off x="2248913" y="1824243"/>
              <a:ext cx="7685820" cy="2211684"/>
            </a:xfrm>
            <a:prstGeom prst="roundRect">
              <a:avLst/>
            </a:prstGeom>
            <a:noFill/>
            <a:ln w="12700">
              <a:solidFill>
                <a:srgbClr val="0070C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20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bwMode="auto">
            <a:xfrm>
              <a:off x="2290248" y="4146682"/>
              <a:ext cx="7575112" cy="500249"/>
            </a:xfrm>
            <a:prstGeom prst="roundRect">
              <a:avLst/>
            </a:prstGeom>
            <a:noFill/>
            <a:ln w="12700">
              <a:solidFill>
                <a:srgbClr val="0070C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20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 name="组合 79"/>
            <p:cNvGrpSpPr/>
            <p:nvPr/>
          </p:nvGrpSpPr>
          <p:grpSpPr>
            <a:xfrm>
              <a:off x="2378236" y="1958660"/>
              <a:ext cx="2475744" cy="3474573"/>
              <a:chOff x="620554" y="928688"/>
              <a:chExt cx="2475744" cy="3474573"/>
            </a:xfrm>
            <a:effectLst/>
          </p:grpSpPr>
          <p:grpSp>
            <p:nvGrpSpPr>
              <p:cNvPr id="4" name="Group 194"/>
              <p:cNvGrpSpPr>
                <a:grpSpLocks/>
              </p:cNvGrpSpPr>
              <p:nvPr/>
            </p:nvGrpSpPr>
            <p:grpSpPr bwMode="auto">
              <a:xfrm>
                <a:off x="2331689" y="3188076"/>
                <a:ext cx="764609" cy="1215182"/>
                <a:chOff x="1565" y="2966"/>
                <a:chExt cx="680" cy="1059"/>
              </a:xfrm>
            </p:grpSpPr>
            <p:grpSp>
              <p:nvGrpSpPr>
                <p:cNvPr id="7" name="Group 195"/>
                <p:cNvGrpSpPr>
                  <a:grpSpLocks/>
                </p:cNvGrpSpPr>
                <p:nvPr/>
              </p:nvGrpSpPr>
              <p:grpSpPr bwMode="auto">
                <a:xfrm>
                  <a:off x="1654" y="2966"/>
                  <a:ext cx="483" cy="322"/>
                  <a:chOff x="1654" y="2966"/>
                  <a:chExt cx="483" cy="322"/>
                </a:xfrm>
              </p:grpSpPr>
              <p:graphicFrame>
                <p:nvGraphicFramePr>
                  <p:cNvPr id="79" name="Object 27"/>
                  <p:cNvGraphicFramePr>
                    <a:graphicFrameLocks noChangeAspect="1"/>
                  </p:cNvGraphicFramePr>
                  <p:nvPr/>
                </p:nvGraphicFramePr>
                <p:xfrm>
                  <a:off x="1654" y="2966"/>
                  <a:ext cx="483" cy="322"/>
                </p:xfrm>
                <a:graphic>
                  <a:graphicData uri="http://schemas.openxmlformats.org/presentationml/2006/ole">
                    <mc:AlternateContent xmlns:mc="http://schemas.openxmlformats.org/markup-compatibility/2006">
                      <mc:Choice xmlns:v="urn:schemas-microsoft-com:vml" Requires="v">
                        <p:oleObj spid="_x0000_s1170" name="CorelDRAW" r:id="rId4" imgW="3846576" imgH="2566416" progId="">
                          <p:embed/>
                        </p:oleObj>
                      </mc:Choice>
                      <mc:Fallback>
                        <p:oleObj name="CorelDRAW" r:id="rId4"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 y="2966"/>
                                <a:ext cx="48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 name="Text Box 197"/>
                  <p:cNvSpPr txBox="1">
                    <a:spLocks noChangeArrowheads="1"/>
                  </p:cNvSpPr>
                  <p:nvPr/>
                </p:nvSpPr>
                <p:spPr bwMode="auto">
                  <a:xfrm>
                    <a:off x="1679" y="2993"/>
                    <a:ext cx="453"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IP</a:t>
                    </a:r>
                    <a:endParaRPr lang="en-US" sz="1200">
                      <a:latin typeface="Huawei Sans" panose="020C0503030203020204" pitchFamily="34" charset="0"/>
                    </a:endParaRPr>
                  </a:p>
                </p:txBody>
              </p:sp>
            </p:grpSp>
            <p:grpSp>
              <p:nvGrpSpPr>
                <p:cNvPr id="8" name="Group 198"/>
                <p:cNvGrpSpPr>
                  <a:grpSpLocks/>
                </p:cNvGrpSpPr>
                <p:nvPr/>
              </p:nvGrpSpPr>
              <p:grpSpPr bwMode="auto">
                <a:xfrm>
                  <a:off x="1565" y="3657"/>
                  <a:ext cx="680" cy="368"/>
                  <a:chOff x="1565" y="3657"/>
                  <a:chExt cx="680" cy="368"/>
                </a:xfrm>
              </p:grpSpPr>
              <p:sp>
                <p:nvSpPr>
                  <p:cNvPr id="77" name="AutoShape 199"/>
                  <p:cNvSpPr>
                    <a:spLocks noChangeArrowheads="1"/>
                  </p:cNvSpPr>
                  <p:nvPr/>
                </p:nvSpPr>
                <p:spPr bwMode="auto">
                  <a:xfrm>
                    <a:off x="1565" y="3657"/>
                    <a:ext cx="680" cy="340"/>
                  </a:xfrm>
                  <a:prstGeom prst="can">
                    <a:avLst>
                      <a:gd name="adj" fmla="val 41370"/>
                    </a:avLst>
                  </a:prstGeom>
                  <a:noFill/>
                  <a:ln w="9525">
                    <a:solidFill>
                      <a:srgbClr val="366B7E"/>
                    </a:solidFill>
                    <a:round/>
                    <a:headEnd/>
                    <a:tailEnd/>
                  </a:ln>
                </p:spPr>
                <p:txBody>
                  <a:bodyPr wrap="square" anchor="ctr">
                    <a:noAutofit/>
                  </a:bodyPr>
                  <a:lstStyle/>
                  <a:p>
                    <a:pPr algn="ct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Text Box 200"/>
                  <p:cNvSpPr txBox="1">
                    <a:spLocks noChangeArrowheads="1"/>
                  </p:cNvSpPr>
                  <p:nvPr/>
                </p:nvSpPr>
                <p:spPr bwMode="auto">
                  <a:xfrm>
                    <a:off x="1678" y="3784"/>
                    <a:ext cx="454"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NAS</a:t>
                    </a:r>
                    <a:endParaRPr lang="en-US" sz="1200">
                      <a:latin typeface="Huawei Sans" panose="020C0503030203020204" pitchFamily="34" charset="0"/>
                    </a:endParaRPr>
                  </a:p>
                </p:txBody>
              </p:sp>
            </p:grpSp>
            <p:sp>
              <p:nvSpPr>
                <p:cNvPr id="76" name="Line 201"/>
                <p:cNvSpPr>
                  <a:spLocks noChangeShapeType="1"/>
                </p:cNvSpPr>
                <p:nvPr/>
              </p:nvSpPr>
              <p:spPr bwMode="auto">
                <a:xfrm flipH="1">
                  <a:off x="1941" y="3303"/>
                  <a:ext cx="0" cy="349"/>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 name="Group 202"/>
              <p:cNvGrpSpPr>
                <a:grpSpLocks/>
              </p:cNvGrpSpPr>
              <p:nvPr/>
            </p:nvGrpSpPr>
            <p:grpSpPr bwMode="auto">
              <a:xfrm>
                <a:off x="802473" y="3188078"/>
                <a:ext cx="937770" cy="1215183"/>
                <a:chOff x="1476" y="2966"/>
                <a:chExt cx="834" cy="1059"/>
              </a:xfrm>
            </p:grpSpPr>
            <p:grpSp>
              <p:nvGrpSpPr>
                <p:cNvPr id="16" name="Group 203"/>
                <p:cNvGrpSpPr>
                  <a:grpSpLocks/>
                </p:cNvGrpSpPr>
                <p:nvPr/>
              </p:nvGrpSpPr>
              <p:grpSpPr bwMode="auto">
                <a:xfrm>
                  <a:off x="1682" y="2966"/>
                  <a:ext cx="483" cy="322"/>
                  <a:chOff x="1682" y="2966"/>
                  <a:chExt cx="483" cy="322"/>
                </a:xfrm>
              </p:grpSpPr>
              <p:graphicFrame>
                <p:nvGraphicFramePr>
                  <p:cNvPr id="72" name="Object 28"/>
                  <p:cNvGraphicFramePr>
                    <a:graphicFrameLocks noChangeAspect="1"/>
                  </p:cNvGraphicFramePr>
                  <p:nvPr/>
                </p:nvGraphicFramePr>
                <p:xfrm>
                  <a:off x="1682" y="2966"/>
                  <a:ext cx="483" cy="322"/>
                </p:xfrm>
                <a:graphic>
                  <a:graphicData uri="http://schemas.openxmlformats.org/presentationml/2006/ole">
                    <mc:AlternateContent xmlns:mc="http://schemas.openxmlformats.org/markup-compatibility/2006">
                      <mc:Choice xmlns:v="urn:schemas-microsoft-com:vml" Requires="v">
                        <p:oleObj spid="_x0000_s1171" name="CorelDRAW" r:id="rId6" imgW="3846576" imgH="2566416" progId="">
                          <p:embed/>
                        </p:oleObj>
                      </mc:Choice>
                      <mc:Fallback>
                        <p:oleObj name="CorelDRAW" r:id="rId6"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 y="2966"/>
                                <a:ext cx="48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Text Box 205"/>
                  <p:cNvSpPr txBox="1">
                    <a:spLocks noChangeArrowheads="1"/>
                  </p:cNvSpPr>
                  <p:nvPr/>
                </p:nvSpPr>
                <p:spPr bwMode="auto">
                  <a:xfrm>
                    <a:off x="1707" y="3011"/>
                    <a:ext cx="453"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SAN</a:t>
                    </a:r>
                    <a:endParaRPr lang="en-US" sz="1200">
                      <a:latin typeface="Huawei Sans" panose="020C0503030203020204" pitchFamily="34" charset="0"/>
                    </a:endParaRPr>
                  </a:p>
                </p:txBody>
              </p:sp>
            </p:grpSp>
            <p:grpSp>
              <p:nvGrpSpPr>
                <p:cNvPr id="19" name="Group 206"/>
                <p:cNvGrpSpPr>
                  <a:grpSpLocks/>
                </p:cNvGrpSpPr>
                <p:nvPr/>
              </p:nvGrpSpPr>
              <p:grpSpPr bwMode="auto">
                <a:xfrm>
                  <a:off x="1476" y="3657"/>
                  <a:ext cx="834" cy="368"/>
                  <a:chOff x="1476" y="3657"/>
                  <a:chExt cx="834" cy="368"/>
                </a:xfrm>
              </p:grpSpPr>
              <p:sp>
                <p:nvSpPr>
                  <p:cNvPr id="70" name="AutoShape 207"/>
                  <p:cNvSpPr>
                    <a:spLocks noChangeArrowheads="1"/>
                  </p:cNvSpPr>
                  <p:nvPr/>
                </p:nvSpPr>
                <p:spPr bwMode="auto">
                  <a:xfrm>
                    <a:off x="1565" y="3657"/>
                    <a:ext cx="680" cy="340"/>
                  </a:xfrm>
                  <a:prstGeom prst="can">
                    <a:avLst>
                      <a:gd name="adj" fmla="val 41370"/>
                    </a:avLst>
                  </a:prstGeom>
                  <a:noFill/>
                  <a:ln w="9525">
                    <a:solidFill>
                      <a:srgbClr val="366B7E"/>
                    </a:solidFill>
                    <a:round/>
                    <a:headEnd/>
                    <a:tailEnd/>
                  </a:ln>
                </p:spPr>
                <p:txBody>
                  <a:bodyPr wrap="square" anchor="ctr">
                    <a:noAutofit/>
                  </a:bodyPr>
                  <a:lstStyle/>
                  <a:p>
                    <a:pPr algn="ct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 Box 208"/>
                  <p:cNvSpPr txBox="1">
                    <a:spLocks noChangeArrowheads="1"/>
                  </p:cNvSpPr>
                  <p:nvPr/>
                </p:nvSpPr>
                <p:spPr bwMode="auto">
                  <a:xfrm>
                    <a:off x="1476" y="3784"/>
                    <a:ext cx="834"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Disk array</a:t>
                    </a:r>
                    <a:endParaRPr lang="en-US" sz="1200">
                      <a:latin typeface="Huawei Sans" panose="020C0503030203020204" pitchFamily="34" charset="0"/>
                    </a:endParaRPr>
                  </a:p>
                </p:txBody>
              </p:sp>
            </p:grpSp>
          </p:grpSp>
          <p:sp>
            <p:nvSpPr>
              <p:cNvPr id="51" name="Line 210"/>
              <p:cNvSpPr>
                <a:spLocks noChangeShapeType="1"/>
              </p:cNvSpPr>
              <p:nvPr/>
            </p:nvSpPr>
            <p:spPr bwMode="auto">
              <a:xfrm flipH="1">
                <a:off x="2753993" y="1986536"/>
                <a:ext cx="1" cy="1214304"/>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Line 215"/>
              <p:cNvSpPr>
                <a:spLocks noChangeShapeType="1"/>
              </p:cNvSpPr>
              <p:nvPr/>
            </p:nvSpPr>
            <p:spPr bwMode="auto">
              <a:xfrm>
                <a:off x="1324301" y="2764221"/>
                <a:ext cx="1" cy="420413"/>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4" name="组合 77"/>
              <p:cNvGrpSpPr/>
              <p:nvPr/>
            </p:nvGrpSpPr>
            <p:grpSpPr>
              <a:xfrm>
                <a:off x="620554" y="928688"/>
                <a:ext cx="2424020" cy="1909105"/>
                <a:chOff x="620554" y="928688"/>
                <a:chExt cx="2424020" cy="2375284"/>
              </a:xfrm>
            </p:grpSpPr>
            <p:sp>
              <p:nvSpPr>
                <p:cNvPr id="55" name="Text Box 186"/>
                <p:cNvSpPr txBox="1">
                  <a:spLocks noChangeArrowheads="1"/>
                </p:cNvSpPr>
                <p:nvPr/>
              </p:nvSpPr>
              <p:spPr bwMode="auto">
                <a:xfrm>
                  <a:off x="699025" y="1846672"/>
                  <a:ext cx="2345549" cy="1457300"/>
                </a:xfrm>
                <a:prstGeom prst="rect">
                  <a:avLst/>
                </a:prstGeom>
                <a:noFill/>
                <a:ln w="9525">
                  <a:solidFill>
                    <a:srgbClr val="366B7E"/>
                  </a:solidFill>
                  <a:miter lim="800000"/>
                  <a:headEnd/>
                  <a:tailEnd/>
                </a:ln>
              </p:spPr>
              <p:txBody>
                <a:bodyPr wrap="square">
                  <a:noAutofit/>
                </a:bodyPr>
                <a:lstStyle/>
                <a:p>
                  <a:pPr marL="114300" indent="-114300" fontAlgn="ctr">
                    <a:spcBef>
                      <a:spcPct val="50000"/>
                    </a:spcBef>
                    <a:buClr>
                      <a:schemeClr val="tx2"/>
                    </a:buClr>
                  </a:pPr>
                  <a:r>
                    <a:rPr lang="en-US" sz="1200" smtClean="0">
                      <a:latin typeface="Huawei Sans" panose="020C0503030203020204" pitchFamily="34" charset="0"/>
                    </a:rPr>
                    <a:t>OS</a:t>
                  </a:r>
                  <a:endParaRPr lang="en-US" sz="1200">
                    <a:latin typeface="Huawei Sans" panose="020C0503030203020204" pitchFamily="34" charset="0"/>
                  </a:endParaRPr>
                </a:p>
              </p:txBody>
            </p:sp>
            <p:sp>
              <p:nvSpPr>
                <p:cNvPr id="56" name="Text Box 187"/>
                <p:cNvSpPr txBox="1">
                  <a:spLocks noChangeArrowheads="1"/>
                </p:cNvSpPr>
                <p:nvPr/>
              </p:nvSpPr>
              <p:spPr bwMode="auto">
                <a:xfrm>
                  <a:off x="902546" y="928688"/>
                  <a:ext cx="1989107" cy="293755"/>
                </a:xfrm>
                <a:prstGeom prst="rect">
                  <a:avLst/>
                </a:prstGeom>
                <a:noFill/>
                <a:ln w="9525">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Applications</a:t>
                  </a:r>
                  <a:endParaRPr lang="en-US" sz="1200">
                    <a:latin typeface="Huawei Sans" panose="020C0503030203020204" pitchFamily="34" charset="0"/>
                  </a:endParaRPr>
                </a:p>
              </p:txBody>
            </p:sp>
            <p:sp>
              <p:nvSpPr>
                <p:cNvPr id="57" name="Line 188"/>
                <p:cNvSpPr>
                  <a:spLocks noChangeShapeType="1"/>
                </p:cNvSpPr>
                <p:nvPr/>
              </p:nvSpPr>
              <p:spPr bwMode="auto">
                <a:xfrm flipH="1">
                  <a:off x="2535210" y="1222443"/>
                  <a:ext cx="0" cy="728650"/>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Text Box 189"/>
                <p:cNvSpPr txBox="1">
                  <a:spLocks noChangeArrowheads="1"/>
                </p:cNvSpPr>
                <p:nvPr/>
              </p:nvSpPr>
              <p:spPr bwMode="auto">
                <a:xfrm>
                  <a:off x="620554" y="1378500"/>
                  <a:ext cx="1840651"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Database management system</a:t>
                  </a:r>
                  <a:endParaRPr lang="en-US" sz="1200">
                    <a:latin typeface="Huawei Sans" panose="020C0503030203020204" pitchFamily="34" charset="0"/>
                  </a:endParaRPr>
                </a:p>
              </p:txBody>
            </p:sp>
            <p:sp>
              <p:nvSpPr>
                <p:cNvPr id="59" name="Text Box 190"/>
                <p:cNvSpPr txBox="1">
                  <a:spLocks noChangeArrowheads="1"/>
                </p:cNvSpPr>
                <p:nvPr/>
              </p:nvSpPr>
              <p:spPr bwMode="auto">
                <a:xfrm>
                  <a:off x="1565956" y="1951093"/>
                  <a:ext cx="1325696"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File system</a:t>
                  </a:r>
                  <a:endParaRPr lang="en-US" sz="1200">
                    <a:latin typeface="Huawei Sans" panose="020C0503030203020204" pitchFamily="34" charset="0"/>
                  </a:endParaRPr>
                </a:p>
              </p:txBody>
            </p:sp>
            <p:sp>
              <p:nvSpPr>
                <p:cNvPr id="60" name="Text Box 191"/>
                <p:cNvSpPr txBox="1">
                  <a:spLocks noChangeArrowheads="1"/>
                </p:cNvSpPr>
                <p:nvPr/>
              </p:nvSpPr>
              <p:spPr bwMode="auto">
                <a:xfrm>
                  <a:off x="875273" y="2419265"/>
                  <a:ext cx="1381366"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Raw devices/volumes</a:t>
                  </a:r>
                  <a:endParaRPr lang="en-US" sz="1200">
                    <a:latin typeface="Huawei Sans" panose="020C0503030203020204" pitchFamily="34" charset="0"/>
                  </a:endParaRPr>
                </a:p>
              </p:txBody>
            </p:sp>
            <p:sp>
              <p:nvSpPr>
                <p:cNvPr id="61" name="Line 192"/>
                <p:cNvSpPr>
                  <a:spLocks noChangeShapeType="1"/>
                </p:cNvSpPr>
                <p:nvPr/>
              </p:nvSpPr>
              <p:spPr bwMode="auto">
                <a:xfrm flipH="1">
                  <a:off x="1616555" y="1222443"/>
                  <a:ext cx="0" cy="156057"/>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Line 193"/>
                <p:cNvSpPr>
                  <a:spLocks noChangeShapeType="1"/>
                </p:cNvSpPr>
                <p:nvPr/>
              </p:nvSpPr>
              <p:spPr bwMode="auto">
                <a:xfrm flipH="1">
                  <a:off x="1055468" y="1690615"/>
                  <a:ext cx="0" cy="728650"/>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Line 211"/>
                <p:cNvSpPr>
                  <a:spLocks noChangeShapeType="1"/>
                </p:cNvSpPr>
                <p:nvPr/>
              </p:nvSpPr>
              <p:spPr bwMode="auto">
                <a:xfrm flipH="1">
                  <a:off x="1821201" y="1690615"/>
                  <a:ext cx="0" cy="260478"/>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 Box 212"/>
                <p:cNvSpPr txBox="1">
                  <a:spLocks noChangeArrowheads="1"/>
                </p:cNvSpPr>
                <p:nvPr/>
              </p:nvSpPr>
              <p:spPr bwMode="auto">
                <a:xfrm>
                  <a:off x="954269" y="2888585"/>
                  <a:ext cx="1631540"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Device I/O driver</a:t>
                  </a:r>
                  <a:endParaRPr lang="en-US" sz="1200">
                    <a:latin typeface="Huawei Sans" panose="020C0503030203020204" pitchFamily="34" charset="0"/>
                  </a:endParaRPr>
                </a:p>
              </p:txBody>
            </p:sp>
            <p:sp>
              <p:nvSpPr>
                <p:cNvPr id="65" name="Line 213"/>
                <p:cNvSpPr>
                  <a:spLocks noChangeShapeType="1"/>
                </p:cNvSpPr>
                <p:nvPr/>
              </p:nvSpPr>
              <p:spPr bwMode="auto">
                <a:xfrm flipH="1">
                  <a:off x="1718878" y="2263208"/>
                  <a:ext cx="0" cy="156057"/>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Line 214"/>
                <p:cNvSpPr>
                  <a:spLocks noChangeShapeType="1"/>
                </p:cNvSpPr>
                <p:nvPr/>
              </p:nvSpPr>
              <p:spPr bwMode="auto">
                <a:xfrm flipH="1">
                  <a:off x="1515357" y="2732527"/>
                  <a:ext cx="0" cy="156057"/>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Line 216"/>
                <p:cNvSpPr>
                  <a:spLocks noChangeShapeType="1"/>
                </p:cNvSpPr>
                <p:nvPr/>
              </p:nvSpPr>
              <p:spPr bwMode="auto">
                <a:xfrm flipH="1">
                  <a:off x="2382288" y="2264355"/>
                  <a:ext cx="0" cy="624229"/>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4" name="Line 201"/>
              <p:cNvSpPr>
                <a:spLocks noChangeShapeType="1"/>
              </p:cNvSpPr>
              <p:nvPr/>
            </p:nvSpPr>
            <p:spPr bwMode="auto">
              <a:xfrm flipH="1">
                <a:off x="1325089" y="3557752"/>
                <a:ext cx="4469" cy="417979"/>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 name="组合 80"/>
            <p:cNvGrpSpPr/>
            <p:nvPr/>
          </p:nvGrpSpPr>
          <p:grpSpPr>
            <a:xfrm>
              <a:off x="7202484" y="1940442"/>
              <a:ext cx="2475744" cy="3474573"/>
              <a:chOff x="620554" y="928688"/>
              <a:chExt cx="2475744" cy="3474573"/>
            </a:xfrm>
            <a:effectLst/>
          </p:grpSpPr>
          <p:grpSp>
            <p:nvGrpSpPr>
              <p:cNvPr id="40" name="Group 194"/>
              <p:cNvGrpSpPr>
                <a:grpSpLocks/>
              </p:cNvGrpSpPr>
              <p:nvPr/>
            </p:nvGrpSpPr>
            <p:grpSpPr bwMode="auto">
              <a:xfrm>
                <a:off x="2331689" y="3188076"/>
                <a:ext cx="764609" cy="1215182"/>
                <a:chOff x="1565" y="2966"/>
                <a:chExt cx="680" cy="1059"/>
              </a:xfrm>
            </p:grpSpPr>
            <p:grpSp>
              <p:nvGrpSpPr>
                <p:cNvPr id="41" name="Group 195"/>
                <p:cNvGrpSpPr>
                  <a:grpSpLocks/>
                </p:cNvGrpSpPr>
                <p:nvPr/>
              </p:nvGrpSpPr>
              <p:grpSpPr bwMode="auto">
                <a:xfrm>
                  <a:off x="1654" y="2966"/>
                  <a:ext cx="483" cy="322"/>
                  <a:chOff x="1654" y="2966"/>
                  <a:chExt cx="483" cy="322"/>
                </a:xfrm>
              </p:grpSpPr>
              <p:graphicFrame>
                <p:nvGraphicFramePr>
                  <p:cNvPr id="45" name="Object 27"/>
                  <p:cNvGraphicFramePr>
                    <a:graphicFrameLocks noChangeAspect="1"/>
                  </p:cNvGraphicFramePr>
                  <p:nvPr/>
                </p:nvGraphicFramePr>
                <p:xfrm>
                  <a:off x="1654" y="2966"/>
                  <a:ext cx="483" cy="322"/>
                </p:xfrm>
                <a:graphic>
                  <a:graphicData uri="http://schemas.openxmlformats.org/presentationml/2006/ole">
                    <mc:AlternateContent xmlns:mc="http://schemas.openxmlformats.org/markup-compatibility/2006">
                      <mc:Choice xmlns:v="urn:schemas-microsoft-com:vml" Requires="v">
                        <p:oleObj spid="_x0000_s1172" name="CorelDRAW" r:id="rId7" imgW="3846576" imgH="2566416" progId="">
                          <p:embed/>
                        </p:oleObj>
                      </mc:Choice>
                      <mc:Fallback>
                        <p:oleObj name="CorelDRAW" r:id="rId7"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 y="2966"/>
                                <a:ext cx="48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 Box 197"/>
                  <p:cNvSpPr txBox="1">
                    <a:spLocks noChangeArrowheads="1"/>
                  </p:cNvSpPr>
                  <p:nvPr/>
                </p:nvSpPr>
                <p:spPr bwMode="auto">
                  <a:xfrm>
                    <a:off x="1679" y="2993"/>
                    <a:ext cx="453"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IP</a:t>
                    </a:r>
                    <a:endParaRPr lang="en-US" sz="1200">
                      <a:latin typeface="Huawei Sans" panose="020C0503030203020204" pitchFamily="34" charset="0"/>
                    </a:endParaRPr>
                  </a:p>
                </p:txBody>
              </p:sp>
            </p:grpSp>
            <p:grpSp>
              <p:nvGrpSpPr>
                <p:cNvPr id="47" name="Group 198"/>
                <p:cNvGrpSpPr>
                  <a:grpSpLocks/>
                </p:cNvGrpSpPr>
                <p:nvPr/>
              </p:nvGrpSpPr>
              <p:grpSpPr bwMode="auto">
                <a:xfrm>
                  <a:off x="1565" y="3657"/>
                  <a:ext cx="680" cy="368"/>
                  <a:chOff x="1565" y="3657"/>
                  <a:chExt cx="680" cy="368"/>
                </a:xfrm>
              </p:grpSpPr>
              <p:sp>
                <p:nvSpPr>
                  <p:cNvPr id="43" name="AutoShape 199"/>
                  <p:cNvSpPr>
                    <a:spLocks noChangeArrowheads="1"/>
                  </p:cNvSpPr>
                  <p:nvPr/>
                </p:nvSpPr>
                <p:spPr bwMode="auto">
                  <a:xfrm>
                    <a:off x="1565" y="3657"/>
                    <a:ext cx="680" cy="340"/>
                  </a:xfrm>
                  <a:prstGeom prst="can">
                    <a:avLst>
                      <a:gd name="adj" fmla="val 41370"/>
                    </a:avLst>
                  </a:prstGeom>
                  <a:noFill/>
                  <a:ln w="9525">
                    <a:solidFill>
                      <a:srgbClr val="366B7E"/>
                    </a:solidFill>
                    <a:round/>
                    <a:headEnd/>
                    <a:tailEnd/>
                  </a:ln>
                </p:spPr>
                <p:txBody>
                  <a:bodyPr wrap="square" anchor="ctr">
                    <a:noAutofit/>
                  </a:bodyPr>
                  <a:lstStyle/>
                  <a:p>
                    <a:pPr algn="ct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 Box 200"/>
                  <p:cNvSpPr txBox="1">
                    <a:spLocks noChangeArrowheads="1"/>
                  </p:cNvSpPr>
                  <p:nvPr/>
                </p:nvSpPr>
                <p:spPr bwMode="auto">
                  <a:xfrm>
                    <a:off x="1678" y="3784"/>
                    <a:ext cx="454"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NAS</a:t>
                    </a:r>
                    <a:endParaRPr lang="en-US" sz="1200">
                      <a:latin typeface="Huawei Sans" panose="020C0503030203020204" pitchFamily="34" charset="0"/>
                    </a:endParaRPr>
                  </a:p>
                </p:txBody>
              </p:sp>
            </p:grpSp>
            <p:sp>
              <p:nvSpPr>
                <p:cNvPr id="42" name="Line 201"/>
                <p:cNvSpPr>
                  <a:spLocks noChangeShapeType="1"/>
                </p:cNvSpPr>
                <p:nvPr/>
              </p:nvSpPr>
              <p:spPr bwMode="auto">
                <a:xfrm>
                  <a:off x="1931" y="3293"/>
                  <a:ext cx="10" cy="359"/>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9" name="Group 202"/>
              <p:cNvGrpSpPr>
                <a:grpSpLocks/>
              </p:cNvGrpSpPr>
              <p:nvPr/>
            </p:nvGrpSpPr>
            <p:grpSpPr bwMode="auto">
              <a:xfrm>
                <a:off x="802473" y="3188078"/>
                <a:ext cx="937770" cy="1215183"/>
                <a:chOff x="1476" y="2966"/>
                <a:chExt cx="834" cy="1059"/>
              </a:xfrm>
            </p:grpSpPr>
            <p:grpSp>
              <p:nvGrpSpPr>
                <p:cNvPr id="50" name="Group 203"/>
                <p:cNvGrpSpPr>
                  <a:grpSpLocks/>
                </p:cNvGrpSpPr>
                <p:nvPr/>
              </p:nvGrpSpPr>
              <p:grpSpPr bwMode="auto">
                <a:xfrm>
                  <a:off x="1682" y="2966"/>
                  <a:ext cx="483" cy="322"/>
                  <a:chOff x="1682" y="2966"/>
                  <a:chExt cx="483" cy="322"/>
                </a:xfrm>
              </p:grpSpPr>
              <p:graphicFrame>
                <p:nvGraphicFramePr>
                  <p:cNvPr id="38" name="Object 28"/>
                  <p:cNvGraphicFramePr>
                    <a:graphicFrameLocks noChangeAspect="1"/>
                  </p:cNvGraphicFramePr>
                  <p:nvPr/>
                </p:nvGraphicFramePr>
                <p:xfrm>
                  <a:off x="1682" y="2966"/>
                  <a:ext cx="483" cy="322"/>
                </p:xfrm>
                <a:graphic>
                  <a:graphicData uri="http://schemas.openxmlformats.org/presentationml/2006/ole">
                    <mc:AlternateContent xmlns:mc="http://schemas.openxmlformats.org/markup-compatibility/2006">
                      <mc:Choice xmlns:v="urn:schemas-microsoft-com:vml" Requires="v">
                        <p:oleObj spid="_x0000_s1173" name="CorelDRAW" r:id="rId8" imgW="3846576" imgH="2566416" progId="">
                          <p:embed/>
                        </p:oleObj>
                      </mc:Choice>
                      <mc:Fallback>
                        <p:oleObj name="CorelDRAW" r:id="rId8" imgW="3846576" imgH="256641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 y="2966"/>
                                <a:ext cx="483"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66B7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 Box 205"/>
                  <p:cNvSpPr txBox="1">
                    <a:spLocks noChangeArrowheads="1"/>
                  </p:cNvSpPr>
                  <p:nvPr/>
                </p:nvSpPr>
                <p:spPr bwMode="auto">
                  <a:xfrm>
                    <a:off x="1707" y="3011"/>
                    <a:ext cx="453"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SAN</a:t>
                    </a:r>
                    <a:endParaRPr lang="en-US" sz="1200">
                      <a:latin typeface="Huawei Sans" panose="020C0503030203020204" pitchFamily="34" charset="0"/>
                    </a:endParaRPr>
                  </a:p>
                </p:txBody>
              </p:sp>
            </p:grpSp>
            <p:grpSp>
              <p:nvGrpSpPr>
                <p:cNvPr id="53" name="Group 206"/>
                <p:cNvGrpSpPr>
                  <a:grpSpLocks/>
                </p:cNvGrpSpPr>
                <p:nvPr/>
              </p:nvGrpSpPr>
              <p:grpSpPr bwMode="auto">
                <a:xfrm>
                  <a:off x="1476" y="3657"/>
                  <a:ext cx="834" cy="368"/>
                  <a:chOff x="1476" y="3657"/>
                  <a:chExt cx="834" cy="368"/>
                </a:xfrm>
              </p:grpSpPr>
              <p:sp>
                <p:nvSpPr>
                  <p:cNvPr id="36" name="AutoShape 207"/>
                  <p:cNvSpPr>
                    <a:spLocks noChangeArrowheads="1"/>
                  </p:cNvSpPr>
                  <p:nvPr/>
                </p:nvSpPr>
                <p:spPr bwMode="auto">
                  <a:xfrm>
                    <a:off x="1565" y="3657"/>
                    <a:ext cx="680" cy="340"/>
                  </a:xfrm>
                  <a:prstGeom prst="can">
                    <a:avLst>
                      <a:gd name="adj" fmla="val 41370"/>
                    </a:avLst>
                  </a:prstGeom>
                  <a:noFill/>
                  <a:ln w="9525">
                    <a:solidFill>
                      <a:srgbClr val="366B7E"/>
                    </a:solidFill>
                    <a:round/>
                    <a:headEnd/>
                    <a:tailEnd/>
                  </a:ln>
                </p:spPr>
                <p:txBody>
                  <a:bodyPr wrap="square" anchor="ctr">
                    <a:noAutofit/>
                  </a:bodyPr>
                  <a:lstStyle/>
                  <a:p>
                    <a:pPr algn="ct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Text Box 208"/>
                  <p:cNvSpPr txBox="1">
                    <a:spLocks noChangeArrowheads="1"/>
                  </p:cNvSpPr>
                  <p:nvPr/>
                </p:nvSpPr>
                <p:spPr bwMode="auto">
                  <a:xfrm>
                    <a:off x="1476" y="3784"/>
                    <a:ext cx="834" cy="241"/>
                  </a:xfrm>
                  <a:prstGeom prst="rect">
                    <a:avLst/>
                  </a:prstGeom>
                  <a:noFill/>
                  <a:ln w="9525">
                    <a:no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Disk array</a:t>
                    </a:r>
                    <a:endParaRPr lang="en-US" sz="1200">
                      <a:latin typeface="Huawei Sans" panose="020C0503030203020204" pitchFamily="34" charset="0"/>
                    </a:endParaRPr>
                  </a:p>
                </p:txBody>
              </p:sp>
            </p:grpSp>
          </p:grpSp>
          <p:sp>
            <p:nvSpPr>
              <p:cNvPr id="17" name="Line 210"/>
              <p:cNvSpPr>
                <a:spLocks noChangeShapeType="1"/>
              </p:cNvSpPr>
              <p:nvPr/>
            </p:nvSpPr>
            <p:spPr bwMode="auto">
              <a:xfrm>
                <a:off x="2743197" y="1996967"/>
                <a:ext cx="9122" cy="1167392"/>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Line 215"/>
              <p:cNvSpPr>
                <a:spLocks noChangeShapeType="1"/>
              </p:cNvSpPr>
              <p:nvPr/>
            </p:nvSpPr>
            <p:spPr bwMode="auto">
              <a:xfrm>
                <a:off x="1324301" y="2764221"/>
                <a:ext cx="1" cy="420413"/>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8" name="组合 85"/>
              <p:cNvGrpSpPr/>
              <p:nvPr/>
            </p:nvGrpSpPr>
            <p:grpSpPr>
              <a:xfrm>
                <a:off x="620554" y="928688"/>
                <a:ext cx="2424020" cy="1909105"/>
                <a:chOff x="620554" y="928688"/>
                <a:chExt cx="2424020" cy="2375284"/>
              </a:xfrm>
            </p:grpSpPr>
            <p:sp>
              <p:nvSpPr>
                <p:cNvPr id="21" name="Text Box 186"/>
                <p:cNvSpPr txBox="1">
                  <a:spLocks noChangeArrowheads="1"/>
                </p:cNvSpPr>
                <p:nvPr/>
              </p:nvSpPr>
              <p:spPr bwMode="auto">
                <a:xfrm>
                  <a:off x="699025" y="1846672"/>
                  <a:ext cx="2345549" cy="1457300"/>
                </a:xfrm>
                <a:prstGeom prst="rect">
                  <a:avLst/>
                </a:prstGeom>
                <a:noFill/>
                <a:ln w="9525">
                  <a:solidFill>
                    <a:srgbClr val="366B7E"/>
                  </a:solidFill>
                  <a:miter lim="800000"/>
                  <a:headEnd/>
                  <a:tailEnd/>
                </a:ln>
              </p:spPr>
              <p:txBody>
                <a:bodyPr wrap="square">
                  <a:noAutofit/>
                </a:bodyPr>
                <a:lstStyle/>
                <a:p>
                  <a:pPr marL="114300" indent="-114300" fontAlgn="ctr">
                    <a:spcBef>
                      <a:spcPct val="50000"/>
                    </a:spcBef>
                    <a:buClr>
                      <a:schemeClr val="tx2"/>
                    </a:buClr>
                  </a:pPr>
                  <a:r>
                    <a:rPr lang="en-US" sz="1200" smtClean="0">
                      <a:latin typeface="Huawei Sans" panose="020C0503030203020204" pitchFamily="34" charset="0"/>
                    </a:rPr>
                    <a:t>OS</a:t>
                  </a:r>
                  <a:endParaRPr lang="en-US" sz="1200">
                    <a:latin typeface="Huawei Sans" panose="020C0503030203020204" pitchFamily="34" charset="0"/>
                  </a:endParaRPr>
                </a:p>
              </p:txBody>
            </p:sp>
            <p:sp>
              <p:nvSpPr>
                <p:cNvPr id="22" name="Text Box 187"/>
                <p:cNvSpPr txBox="1">
                  <a:spLocks noChangeArrowheads="1"/>
                </p:cNvSpPr>
                <p:nvPr/>
              </p:nvSpPr>
              <p:spPr bwMode="auto">
                <a:xfrm>
                  <a:off x="902546" y="928688"/>
                  <a:ext cx="1989107" cy="293755"/>
                </a:xfrm>
                <a:prstGeom prst="rect">
                  <a:avLst/>
                </a:prstGeom>
                <a:noFill/>
                <a:ln w="9525">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solidFill>
                        <a:schemeClr val="tx1">
                          <a:lumMod val="85000"/>
                          <a:lumOff val="15000"/>
                        </a:schemeClr>
                      </a:solidFill>
                      <a:latin typeface="Huawei Sans" panose="020C0503030203020204" pitchFamily="34" charset="0"/>
                    </a:rPr>
                    <a:t>Applications</a:t>
                  </a:r>
                  <a:endParaRPr lang="en-US" sz="1200">
                    <a:solidFill>
                      <a:schemeClr val="tx1">
                        <a:lumMod val="85000"/>
                        <a:lumOff val="15000"/>
                      </a:schemeClr>
                    </a:solidFill>
                    <a:latin typeface="Huawei Sans" panose="020C0503030203020204" pitchFamily="34" charset="0"/>
                  </a:endParaRPr>
                </a:p>
              </p:txBody>
            </p:sp>
            <p:sp>
              <p:nvSpPr>
                <p:cNvPr id="23" name="Line 188"/>
                <p:cNvSpPr>
                  <a:spLocks noChangeShapeType="1"/>
                </p:cNvSpPr>
                <p:nvPr/>
              </p:nvSpPr>
              <p:spPr bwMode="auto">
                <a:xfrm flipH="1">
                  <a:off x="2535210" y="1222443"/>
                  <a:ext cx="0" cy="728650"/>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Text Box 189"/>
                <p:cNvSpPr txBox="1">
                  <a:spLocks noChangeArrowheads="1"/>
                </p:cNvSpPr>
                <p:nvPr/>
              </p:nvSpPr>
              <p:spPr bwMode="auto">
                <a:xfrm>
                  <a:off x="620554" y="1378500"/>
                  <a:ext cx="1840651"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Database management system</a:t>
                  </a:r>
                  <a:endParaRPr lang="en-US" sz="1200">
                    <a:latin typeface="Huawei Sans" panose="020C0503030203020204" pitchFamily="34" charset="0"/>
                  </a:endParaRPr>
                </a:p>
              </p:txBody>
            </p:sp>
            <p:sp>
              <p:nvSpPr>
                <p:cNvPr id="25" name="Text Box 190"/>
                <p:cNvSpPr txBox="1">
                  <a:spLocks noChangeArrowheads="1"/>
                </p:cNvSpPr>
                <p:nvPr/>
              </p:nvSpPr>
              <p:spPr bwMode="auto">
                <a:xfrm>
                  <a:off x="1565956" y="1951093"/>
                  <a:ext cx="1325696"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File system</a:t>
                  </a:r>
                  <a:endParaRPr lang="en-US" sz="1200">
                    <a:latin typeface="Huawei Sans" panose="020C0503030203020204" pitchFamily="34" charset="0"/>
                  </a:endParaRPr>
                </a:p>
              </p:txBody>
            </p:sp>
            <p:sp>
              <p:nvSpPr>
                <p:cNvPr id="26" name="Text Box 191"/>
                <p:cNvSpPr txBox="1">
                  <a:spLocks noChangeArrowheads="1"/>
                </p:cNvSpPr>
                <p:nvPr/>
              </p:nvSpPr>
              <p:spPr bwMode="auto">
                <a:xfrm>
                  <a:off x="875273" y="2419265"/>
                  <a:ext cx="1381366"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Raw devices/volumes</a:t>
                  </a:r>
                  <a:endParaRPr lang="en-US" sz="1200">
                    <a:latin typeface="Huawei Sans" panose="020C0503030203020204" pitchFamily="34" charset="0"/>
                  </a:endParaRPr>
                </a:p>
              </p:txBody>
            </p:sp>
            <p:sp>
              <p:nvSpPr>
                <p:cNvPr id="27" name="Line 192"/>
                <p:cNvSpPr>
                  <a:spLocks noChangeShapeType="1"/>
                </p:cNvSpPr>
                <p:nvPr/>
              </p:nvSpPr>
              <p:spPr bwMode="auto">
                <a:xfrm flipH="1">
                  <a:off x="1616555" y="1222443"/>
                  <a:ext cx="0" cy="156057"/>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Line 193"/>
                <p:cNvSpPr>
                  <a:spLocks noChangeShapeType="1"/>
                </p:cNvSpPr>
                <p:nvPr/>
              </p:nvSpPr>
              <p:spPr bwMode="auto">
                <a:xfrm flipH="1">
                  <a:off x="1055468" y="1690615"/>
                  <a:ext cx="0" cy="728650"/>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Line 211"/>
                <p:cNvSpPr>
                  <a:spLocks noChangeShapeType="1"/>
                </p:cNvSpPr>
                <p:nvPr/>
              </p:nvSpPr>
              <p:spPr bwMode="auto">
                <a:xfrm flipH="1">
                  <a:off x="1821201" y="1690615"/>
                  <a:ext cx="0" cy="260478"/>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Text Box 212"/>
                <p:cNvSpPr txBox="1">
                  <a:spLocks noChangeArrowheads="1"/>
                </p:cNvSpPr>
                <p:nvPr/>
              </p:nvSpPr>
              <p:spPr bwMode="auto">
                <a:xfrm>
                  <a:off x="954269" y="2888585"/>
                  <a:ext cx="1631540" cy="293755"/>
                </a:xfrm>
                <a:prstGeom prst="rect">
                  <a:avLst/>
                </a:prstGeom>
                <a:noFill/>
                <a:ln w="9525" algn="ctr">
                  <a:solidFill>
                    <a:srgbClr val="366B7E"/>
                  </a:solidFill>
                  <a:miter lim="800000"/>
                  <a:headEnd/>
                  <a:tailEnd/>
                </a:ln>
              </p:spPr>
              <p:txBody>
                <a:bodyPr wrap="square" anchor="ctr">
                  <a:noAutofit/>
                </a:bodyPr>
                <a:lstStyle/>
                <a:p>
                  <a:pPr marL="114300" indent="-114300" algn="ctr" fontAlgn="ctr">
                    <a:spcBef>
                      <a:spcPct val="50000"/>
                    </a:spcBef>
                    <a:buClr>
                      <a:schemeClr val="tx2"/>
                    </a:buClr>
                  </a:pPr>
                  <a:r>
                    <a:rPr lang="en-US" sz="1200" smtClean="0">
                      <a:latin typeface="Huawei Sans" panose="020C0503030203020204" pitchFamily="34" charset="0"/>
                    </a:rPr>
                    <a:t>Device I/O driver</a:t>
                  </a:r>
                  <a:endParaRPr lang="en-US" sz="1200">
                    <a:latin typeface="Huawei Sans" panose="020C0503030203020204" pitchFamily="34" charset="0"/>
                  </a:endParaRPr>
                </a:p>
              </p:txBody>
            </p:sp>
            <p:sp>
              <p:nvSpPr>
                <p:cNvPr id="31" name="Line 213"/>
                <p:cNvSpPr>
                  <a:spLocks noChangeShapeType="1"/>
                </p:cNvSpPr>
                <p:nvPr/>
              </p:nvSpPr>
              <p:spPr bwMode="auto">
                <a:xfrm flipH="1">
                  <a:off x="1718878" y="2263208"/>
                  <a:ext cx="0" cy="156057"/>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Line 214"/>
                <p:cNvSpPr>
                  <a:spLocks noChangeShapeType="1"/>
                </p:cNvSpPr>
                <p:nvPr/>
              </p:nvSpPr>
              <p:spPr bwMode="auto">
                <a:xfrm flipH="1">
                  <a:off x="1515357" y="2732527"/>
                  <a:ext cx="0" cy="156057"/>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Line 216"/>
                <p:cNvSpPr>
                  <a:spLocks noChangeShapeType="1"/>
                </p:cNvSpPr>
                <p:nvPr/>
              </p:nvSpPr>
              <p:spPr bwMode="auto">
                <a:xfrm flipH="1">
                  <a:off x="2382288" y="2264355"/>
                  <a:ext cx="0" cy="624229"/>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0" name="Line 201"/>
              <p:cNvSpPr>
                <a:spLocks noChangeShapeType="1"/>
              </p:cNvSpPr>
              <p:nvPr/>
            </p:nvSpPr>
            <p:spPr bwMode="auto">
              <a:xfrm>
                <a:off x="1324301" y="3575783"/>
                <a:ext cx="788" cy="399948"/>
              </a:xfrm>
              <a:prstGeom prst="line">
                <a:avLst/>
              </a:prstGeom>
              <a:noFill/>
              <a:ln w="19050">
                <a:solidFill>
                  <a:srgbClr val="366B7E"/>
                </a:solidFill>
                <a:round/>
                <a:headEnd/>
                <a:tailEnd type="triangle" w="med" len="med"/>
              </a:ln>
            </p:spPr>
            <p:txBody>
              <a:bodyPr wrap="square" anchor="ctr">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圆角矩形 8"/>
            <p:cNvSpPr/>
            <p:nvPr/>
          </p:nvSpPr>
          <p:spPr bwMode="auto">
            <a:xfrm>
              <a:off x="2290248" y="4776600"/>
              <a:ext cx="7575112" cy="668624"/>
            </a:xfrm>
            <a:prstGeom prst="roundRect">
              <a:avLst/>
            </a:prstGeom>
            <a:noFill/>
            <a:ln w="12700">
              <a:solidFill>
                <a:srgbClr val="0070C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20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15"/>
            <p:cNvSpPr/>
            <p:nvPr/>
          </p:nvSpPr>
          <p:spPr>
            <a:xfrm>
              <a:off x="5132705" y="2489200"/>
              <a:ext cx="2160588" cy="46038"/>
            </a:xfrm>
            <a:prstGeom prst="rect">
              <a:avLst/>
            </a:prstGeom>
            <a:gradFill flip="none" rotWithShape="1">
              <a:gsLst>
                <a:gs pos="0">
                  <a:schemeClr val="tx1">
                    <a:lumMod val="95000"/>
                    <a:lumOff val="5000"/>
                  </a:schemeClr>
                </a:gs>
                <a:gs pos="78000">
                  <a:schemeClr val="bg1">
                    <a:lumMod val="64000"/>
                    <a:alpha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20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6"/>
            <p:cNvSpPr/>
            <p:nvPr/>
          </p:nvSpPr>
          <p:spPr>
            <a:xfrm>
              <a:off x="5059047" y="2308227"/>
              <a:ext cx="2042795" cy="473075"/>
            </a:xfrm>
            <a:prstGeom prst="roundRect">
              <a:avLst>
                <a:gd name="adj" fmla="val 50000"/>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wrap="square" lIns="65796" tIns="32898" rIns="65796" bIns="32898" anchor="ctr">
              <a:noAutofit/>
            </a:bodyPr>
            <a:lstStyle/>
            <a:p>
              <a:pPr algn="ctr" defTabSz="658240" fontAlgn="ctr">
                <a:defRPr/>
              </a:pPr>
              <a:r>
                <a:rPr lang="en-US" sz="1400" b="1" smtClean="0">
                  <a:solidFill>
                    <a:srgbClr val="FFFFFF"/>
                  </a:solidFill>
                  <a:effectLst>
                    <a:outerShdw blurRad="38100" dist="38100" dir="2700000" algn="tl">
                      <a:srgbClr val="000000">
                        <a:alpha val="43137"/>
                      </a:srgbClr>
                    </a:outerShdw>
                  </a:effectLst>
                  <a:latin typeface="Huawei Sans" panose="020C0503030203020204" pitchFamily="34" charset="0"/>
                </a:rPr>
                <a:t>Host layer</a:t>
              </a:r>
              <a:endParaRPr lang="en-US" sz="1400" b="1">
                <a:solidFill>
                  <a:srgbClr val="FFFFFF"/>
                </a:solidFill>
                <a:effectLst>
                  <a:outerShdw blurRad="38100" dist="38100" dir="2700000" algn="tl">
                    <a:srgbClr val="000000">
                      <a:alpha val="43137"/>
                    </a:srgbClr>
                  </a:outerShdw>
                </a:effectLst>
                <a:latin typeface="Huawei Sans" panose="020C0503030203020204" pitchFamily="34" charset="0"/>
              </a:endParaRPr>
            </a:p>
          </p:txBody>
        </p:sp>
        <p:sp>
          <p:nvSpPr>
            <p:cNvPr id="12" name="TextBox 14"/>
            <p:cNvSpPr txBox="1">
              <a:spLocks noChangeArrowheads="1"/>
            </p:cNvSpPr>
            <p:nvPr/>
          </p:nvSpPr>
          <p:spPr bwMode="auto">
            <a:xfrm>
              <a:off x="5026677" y="2805553"/>
              <a:ext cx="2318466" cy="1384995"/>
            </a:xfrm>
            <a:prstGeom prst="rect">
              <a:avLst/>
            </a:prstGeom>
            <a:noFill/>
            <a:ln w="9525">
              <a:noFill/>
              <a:miter lim="800000"/>
              <a:headEnd/>
              <a:tailEnd/>
            </a:ln>
            <a:effectLst/>
          </p:spPr>
          <p:txBody>
            <a:bodyPr wrap="square">
              <a:noAutofit/>
            </a:bodyPr>
            <a:lstStyle/>
            <a:p>
              <a:pPr marL="180975" indent="-180975" fontAlgn="ctr">
                <a:buFont typeface="Arial" charset="0"/>
                <a:buChar char="•"/>
              </a:pPr>
              <a:r>
                <a:rPr lang="en-US" sz="1400" b="1" smtClean="0">
                  <a:latin typeface="Huawei Sans" panose="020C0503030203020204" pitchFamily="34" charset="0"/>
                </a:rPr>
                <a:t>Application replication</a:t>
              </a:r>
            </a:p>
            <a:p>
              <a:pPr marL="180975" indent="-180975" fontAlgn="ctr">
                <a:buFont typeface="Arial" charset="0"/>
                <a:buChar char="•"/>
              </a:pPr>
              <a:r>
                <a:rPr lang="en-US" sz="1400" b="1" smtClean="0">
                  <a:latin typeface="Huawei Sans" panose="020C0503030203020204" pitchFamily="34" charset="0"/>
                </a:rPr>
                <a:t>Database replication</a:t>
              </a:r>
            </a:p>
            <a:p>
              <a:pPr marL="180975" indent="-180975" fontAlgn="ctr">
                <a:buFont typeface="Arial" charset="0"/>
                <a:buChar char="•"/>
              </a:pPr>
              <a:r>
                <a:rPr lang="en-US" sz="1400" b="1" smtClean="0">
                  <a:latin typeface="Huawei Sans" panose="020C0503030203020204" pitchFamily="34" charset="0"/>
                </a:rPr>
                <a:t>Logical volume replication</a:t>
              </a:r>
              <a:endParaRPr lang="en-US" sz="1400" b="1">
                <a:latin typeface="Huawei Sans" panose="020C0503030203020204" pitchFamily="34" charset="0"/>
              </a:endParaRPr>
            </a:p>
          </p:txBody>
        </p:sp>
        <p:sp>
          <p:nvSpPr>
            <p:cNvPr id="13" name="圆角矩形​​ 16"/>
            <p:cNvSpPr/>
            <p:nvPr/>
          </p:nvSpPr>
          <p:spPr>
            <a:xfrm>
              <a:off x="5059047" y="4167507"/>
              <a:ext cx="2042795" cy="473075"/>
            </a:xfrm>
            <a:prstGeom prst="roundRect">
              <a:avLst>
                <a:gd name="adj" fmla="val 50000"/>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wrap="square" lIns="65796" tIns="32898" rIns="65796" bIns="32898" anchor="ctr">
              <a:noAutofit/>
            </a:bodyPr>
            <a:lstStyle/>
            <a:p>
              <a:pPr algn="ctr" defTabSz="658240" fontAlgn="ctr">
                <a:defRPr/>
              </a:pPr>
              <a:r>
                <a:rPr lang="en-US" sz="1400" b="1" smtClean="0">
                  <a:solidFill>
                    <a:srgbClr val="FFFFFF"/>
                  </a:solidFill>
                  <a:effectLst>
                    <a:outerShdw blurRad="38100" dist="38100" dir="2700000" algn="tl">
                      <a:srgbClr val="000000">
                        <a:alpha val="43137"/>
                      </a:srgbClr>
                    </a:outerShdw>
                  </a:effectLst>
                  <a:latin typeface="Huawei Sans" panose="020C0503030203020204" pitchFamily="34" charset="0"/>
                </a:rPr>
                <a:t>SAN-based network layer</a:t>
              </a:r>
              <a:endParaRPr lang="en-US" sz="1400" b="1">
                <a:solidFill>
                  <a:srgbClr val="FFFFFF"/>
                </a:solidFill>
                <a:effectLst>
                  <a:outerShdw blurRad="38100" dist="38100" dir="2700000" algn="tl">
                    <a:srgbClr val="000000">
                      <a:alpha val="43137"/>
                    </a:srgbClr>
                  </a:outerShdw>
                </a:effectLst>
                <a:latin typeface="Huawei Sans" panose="020C0503030203020204" pitchFamily="34" charset="0"/>
              </a:endParaRPr>
            </a:p>
          </p:txBody>
        </p:sp>
        <p:sp>
          <p:nvSpPr>
            <p:cNvPr id="14" name="圆角矩形​​ 16"/>
            <p:cNvSpPr/>
            <p:nvPr/>
          </p:nvSpPr>
          <p:spPr>
            <a:xfrm>
              <a:off x="5059047" y="4909187"/>
              <a:ext cx="2042795" cy="473075"/>
            </a:xfrm>
            <a:prstGeom prst="roundRect">
              <a:avLst>
                <a:gd name="adj" fmla="val 50000"/>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wrap="square" lIns="65796" tIns="32898" rIns="65796" bIns="32898" anchor="ctr">
              <a:noAutofit/>
            </a:bodyPr>
            <a:lstStyle/>
            <a:p>
              <a:pPr algn="ctr" defTabSz="658240" fontAlgn="ctr">
                <a:defRPr/>
              </a:pPr>
              <a:r>
                <a:rPr lang="en-US" sz="1400" b="1" smtClean="0">
                  <a:solidFill>
                    <a:srgbClr val="FFFFFF"/>
                  </a:solidFill>
                  <a:effectLst>
                    <a:outerShdw blurRad="38100" dist="38100" dir="2700000" algn="tl">
                      <a:srgbClr val="000000">
                        <a:alpha val="43137"/>
                      </a:srgbClr>
                    </a:outerShdw>
                  </a:effectLst>
                  <a:latin typeface="Huawei Sans" panose="020C0503030203020204" pitchFamily="34" charset="0"/>
                </a:rPr>
                <a:t>Array layer</a:t>
              </a:r>
              <a:endParaRPr lang="en-US" sz="1400" b="1">
                <a:solidFill>
                  <a:srgbClr val="FFFFFF"/>
                </a:solidFill>
                <a:effectLst>
                  <a:outerShdw blurRad="38100" dist="38100" dir="2700000" algn="tl">
                    <a:srgbClr val="000000">
                      <a:alpha val="43137"/>
                    </a:srgbClr>
                  </a:outerShdw>
                </a:effectLst>
                <a:latin typeface="Huawei Sans" panose="020C0503030203020204" pitchFamily="34" charset="0"/>
              </a:endParaRPr>
            </a:p>
          </p:txBody>
        </p:sp>
      </p:grpSp>
      <p:sp>
        <p:nvSpPr>
          <p:cNvPr id="74" name="标题 73"/>
          <p:cNvSpPr>
            <a:spLocks noGrp="1"/>
          </p:cNvSpPr>
          <p:nvPr>
            <p:ph type="title"/>
          </p:nvPr>
        </p:nvSpPr>
        <p:spPr/>
        <p:txBody>
          <a:bodyPr wrap="square">
            <a:noAutofit/>
          </a:bodyPr>
          <a:lstStyle/>
          <a:p>
            <a:r>
              <a:rPr lang="en-US" smtClean="0">
                <a:latin typeface="Huawei Sans" panose="020C0503030203020204" pitchFamily="34" charset="0"/>
              </a:rPr>
              <a:t>Major Disaster Recovery Technologies</a:t>
            </a:r>
            <a:endParaRPr lang="en-US" altLang="zh-CN">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089907568"/>
      </p:ext>
    </p:extLst>
  </p:cSld>
  <p:clrMapOvr>
    <a:masterClrMapping/>
  </p:clrMapOvr>
  <p:transition advClick="0"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z="3200" smtClean="0">
                <a:latin typeface="Huawei Sans" panose="020C0503030203020204" pitchFamily="34" charset="0"/>
              </a:rPr>
              <a:t>Host Layer DR Technology - Application Level</a:t>
            </a:r>
            <a:endParaRPr lang="en-US" altLang="zh-CN" sz="3200">
              <a:latin typeface="Huawei Sans" panose="020C0503030203020204" pitchFamily="34" charset="0"/>
              <a:sym typeface="Huawei Sans" panose="020C0503030203020204" pitchFamily="34" charset="0"/>
            </a:endParaRPr>
          </a:p>
        </p:txBody>
      </p:sp>
      <p:sp>
        <p:nvSpPr>
          <p:cNvPr id="6" name="文本占位符 5"/>
          <p:cNvSpPr>
            <a:spLocks noGrp="1"/>
          </p:cNvSpPr>
          <p:nvPr>
            <p:ph type="body" sz="quarter" idx="10"/>
          </p:nvPr>
        </p:nvSpPr>
        <p:spPr/>
        <p:txBody>
          <a:bodyPr wrap="square">
            <a:noAutofit/>
          </a:bodyPr>
          <a:lstStyle/>
          <a:p>
            <a:pPr algn="l"/>
            <a:r>
              <a:rPr lang="en-US" sz="1800"/>
              <a:t>A</a:t>
            </a:r>
            <a:r>
              <a:rPr lang="en-US" sz="1800" smtClean="0">
                <a:latin typeface="Huawei Sans" panose="020C0503030203020204" pitchFamily="34" charset="0"/>
              </a:rPr>
              <a:t>pplication-level DR technology uses application software to implement remote data replication and synchronization. When the production center fails, the application software system in the DR center recovers and takes over services from the production center.</a:t>
            </a:r>
          </a:p>
          <a:p>
            <a:endParaRPr lang="en-US" altLang="zh-CN" sz="1800">
              <a:latin typeface="Huawei Sans" panose="020C0503030203020204" pitchFamily="34" charset="0"/>
              <a:sym typeface="Huawei Sans" panose="020C0503030203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7390" y="2364938"/>
            <a:ext cx="4417219" cy="3562618"/>
          </a:xfrm>
          <a:prstGeom prst="rect">
            <a:avLst/>
          </a:prstGeom>
          <a:noFill/>
          <a:ln w="9525">
            <a:noFill/>
            <a:miter lim="800000"/>
            <a:headEnd/>
            <a:tailEnd/>
          </a:ln>
        </p:spPr>
      </p:pic>
    </p:spTree>
    <p:extLst>
      <p:ext uri="{BB962C8B-B14F-4D97-AF65-F5344CB8AC3E}">
        <p14:creationId xmlns:p14="http://schemas.microsoft.com/office/powerpoint/2010/main" val="2084570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Host Layer DR Technology - Database Level</a:t>
            </a:r>
            <a:endParaRPr lang="en-US" altLang="zh-CN">
              <a:latin typeface="Huawei Sans" panose="020C0503030203020204" pitchFamily="34" charset="0"/>
              <a:sym typeface="Huawei Sans" panose="020C0503030203020204" pitchFamily="34" charset="0"/>
            </a:endParaRPr>
          </a:p>
        </p:txBody>
      </p:sp>
      <p:sp>
        <p:nvSpPr>
          <p:cNvPr id="6" name="文本占位符 5"/>
          <p:cNvSpPr>
            <a:spLocks noGrp="1"/>
          </p:cNvSpPr>
          <p:nvPr>
            <p:ph type="body" sz="quarter" idx="10"/>
          </p:nvPr>
        </p:nvSpPr>
        <p:spPr/>
        <p:txBody>
          <a:bodyPr wrap="square">
            <a:noAutofit/>
          </a:bodyPr>
          <a:lstStyle/>
          <a:p>
            <a:pPr algn="l"/>
            <a:r>
              <a:rPr lang="en-US" sz="1800"/>
              <a:t>D</a:t>
            </a:r>
            <a:r>
              <a:rPr lang="en-US" sz="1800" smtClean="0">
                <a:latin typeface="Huawei Sans" panose="020C0503030203020204" pitchFamily="34" charset="0"/>
              </a:rPr>
              <a:t>atabase-level DR technology is designed for specific databases. Generally, typical databases have the database-level DR function, </a:t>
            </a:r>
            <a:r>
              <a:rPr lang="en-US" sz="1800" smtClean="0"/>
              <a:t>like</a:t>
            </a:r>
            <a:r>
              <a:rPr lang="en-US" sz="1800" smtClean="0">
                <a:latin typeface="Huawei Sans" panose="020C0503030203020204" pitchFamily="34" charset="0"/>
              </a:rPr>
              <a:t> Oracle Data Guard and DB2 HADR. Database-level DR is implemented by transmitting database logs and replaying them at the DR site. The database-level DR technology supports a smooth switchover.</a:t>
            </a:r>
          </a:p>
          <a:p>
            <a:endParaRPr lang="en-US" altLang="zh-CN" sz="1800">
              <a:latin typeface="Huawei Sans" panose="020C0503030203020204" pitchFamily="34" charset="0"/>
              <a:sym typeface="Huawei Sans" panose="020C0503030203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5790" y="2631851"/>
            <a:ext cx="4623271" cy="3295705"/>
          </a:xfrm>
          <a:prstGeom prst="rect">
            <a:avLst/>
          </a:prstGeom>
          <a:noFill/>
          <a:ln w="9525">
            <a:noFill/>
            <a:miter lim="800000"/>
            <a:headEnd/>
            <a:tailEnd/>
          </a:ln>
        </p:spPr>
      </p:pic>
    </p:spTree>
    <p:extLst>
      <p:ext uri="{BB962C8B-B14F-4D97-AF65-F5344CB8AC3E}">
        <p14:creationId xmlns:p14="http://schemas.microsoft.com/office/powerpoint/2010/main" val="422648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Host Layer DR Technology - Logical Volume Level</a:t>
            </a:r>
            <a:endParaRPr lang="en-US" altLang="zh-CN">
              <a:latin typeface="Huawei Sans" panose="020C0503030203020204" pitchFamily="34" charset="0"/>
              <a:sym typeface="Huawei Sans" panose="020C0503030203020204" pitchFamily="34" charset="0"/>
            </a:endParaRPr>
          </a:p>
        </p:txBody>
      </p:sp>
      <p:sp>
        <p:nvSpPr>
          <p:cNvPr id="5" name="文本占位符 4"/>
          <p:cNvSpPr>
            <a:spLocks noGrp="1"/>
          </p:cNvSpPr>
          <p:nvPr>
            <p:ph type="body" sz="quarter" idx="10"/>
          </p:nvPr>
        </p:nvSpPr>
        <p:spPr/>
        <p:txBody>
          <a:bodyPr wrap="square">
            <a:noAutofit/>
          </a:bodyPr>
          <a:lstStyle/>
          <a:p>
            <a:pPr algn="l"/>
            <a:r>
              <a:rPr lang="en-US" sz="1800" dirty="0" smtClean="0">
                <a:latin typeface="Huawei Sans" panose="020C0503030203020204" pitchFamily="34" charset="0"/>
              </a:rPr>
              <a:t>Remote data replication based on logical disk volumes refers to remote synchronous (or asynchronous) replication of one or more volumes as required. This solution is usually implemented by using software.</a:t>
            </a:r>
          </a:p>
          <a:p>
            <a:endParaRPr lang="en-US" altLang="zh-CN" sz="1800" dirty="0">
              <a:latin typeface="Huawei Sans" panose="020C0503030203020204" pitchFamily="34" charset="0"/>
              <a:sym typeface="Huawei Sans" panose="020C0503030203020204" pitchFamily="34" charset="0"/>
            </a:endParaRPr>
          </a:p>
        </p:txBody>
      </p:sp>
      <p:grpSp>
        <p:nvGrpSpPr>
          <p:cNvPr id="3" name="组合 2"/>
          <p:cNvGrpSpPr/>
          <p:nvPr/>
        </p:nvGrpSpPr>
        <p:grpSpPr>
          <a:xfrm>
            <a:off x="2311694" y="2022137"/>
            <a:ext cx="8433575" cy="3879022"/>
            <a:chOff x="1465929" y="2009655"/>
            <a:chExt cx="9121140" cy="3879022"/>
          </a:xfrm>
        </p:grpSpPr>
        <p:pic>
          <p:nvPicPr>
            <p:cNvPr id="7" name="图片 6"/>
            <p:cNvPicPr>
              <a:picLocks noChangeAspect="1"/>
            </p:cNvPicPr>
            <p:nvPr/>
          </p:nvPicPr>
          <p:blipFill>
            <a:blip r:embed="rId3"/>
            <a:stretch>
              <a:fillRect/>
            </a:stretch>
          </p:blipFill>
          <p:spPr>
            <a:xfrm>
              <a:off x="2262664" y="2615477"/>
              <a:ext cx="779803" cy="388478"/>
            </a:xfrm>
            <a:prstGeom prst="rect">
              <a:avLst/>
            </a:prstGeom>
          </p:spPr>
        </p:pic>
        <p:pic>
          <p:nvPicPr>
            <p:cNvPr id="8" name="图片 7"/>
            <p:cNvPicPr>
              <a:picLocks noChangeAspect="1"/>
            </p:cNvPicPr>
            <p:nvPr/>
          </p:nvPicPr>
          <p:blipFill>
            <a:blip r:embed="rId3"/>
            <a:stretch>
              <a:fillRect/>
            </a:stretch>
          </p:blipFill>
          <p:spPr>
            <a:xfrm>
              <a:off x="3675238" y="2615477"/>
              <a:ext cx="779803" cy="388478"/>
            </a:xfrm>
            <a:prstGeom prst="rect">
              <a:avLst/>
            </a:prstGeom>
          </p:spPr>
        </p:pic>
        <p:pic>
          <p:nvPicPr>
            <p:cNvPr id="9" name="图片 8"/>
            <p:cNvPicPr>
              <a:picLocks noChangeAspect="1"/>
            </p:cNvPicPr>
            <p:nvPr/>
          </p:nvPicPr>
          <p:blipFill>
            <a:blip r:embed="rId4"/>
            <a:stretch>
              <a:fillRect/>
            </a:stretch>
          </p:blipFill>
          <p:spPr>
            <a:xfrm>
              <a:off x="2380647" y="3498765"/>
              <a:ext cx="572410" cy="462883"/>
            </a:xfrm>
            <a:prstGeom prst="rect">
              <a:avLst/>
            </a:prstGeom>
          </p:spPr>
        </p:pic>
        <p:pic>
          <p:nvPicPr>
            <p:cNvPr id="10" name="图片 9"/>
            <p:cNvPicPr>
              <a:picLocks noChangeAspect="1"/>
            </p:cNvPicPr>
            <p:nvPr/>
          </p:nvPicPr>
          <p:blipFill>
            <a:blip r:embed="rId4"/>
            <a:stretch>
              <a:fillRect/>
            </a:stretch>
          </p:blipFill>
          <p:spPr>
            <a:xfrm>
              <a:off x="3882631" y="3498765"/>
              <a:ext cx="572410" cy="462883"/>
            </a:xfrm>
            <a:prstGeom prst="rect">
              <a:avLst/>
            </a:prstGeom>
          </p:spPr>
        </p:pic>
        <p:pic>
          <p:nvPicPr>
            <p:cNvPr id="11" name="图片 10"/>
            <p:cNvPicPr>
              <a:picLocks noChangeAspect="1"/>
            </p:cNvPicPr>
            <p:nvPr/>
          </p:nvPicPr>
          <p:blipFill>
            <a:blip r:embed="rId5"/>
            <a:stretch>
              <a:fillRect/>
            </a:stretch>
          </p:blipFill>
          <p:spPr>
            <a:xfrm>
              <a:off x="2095631" y="4412145"/>
              <a:ext cx="946835" cy="299512"/>
            </a:xfrm>
            <a:prstGeom prst="rect">
              <a:avLst/>
            </a:prstGeom>
          </p:spPr>
        </p:pic>
        <p:pic>
          <p:nvPicPr>
            <p:cNvPr id="12" name="图片 11"/>
            <p:cNvPicPr>
              <a:picLocks noChangeAspect="1"/>
            </p:cNvPicPr>
            <p:nvPr/>
          </p:nvPicPr>
          <p:blipFill>
            <a:blip r:embed="rId5"/>
            <a:stretch>
              <a:fillRect/>
            </a:stretch>
          </p:blipFill>
          <p:spPr>
            <a:xfrm>
              <a:off x="3675238" y="4452241"/>
              <a:ext cx="946835" cy="299512"/>
            </a:xfrm>
            <a:prstGeom prst="rect">
              <a:avLst/>
            </a:prstGeom>
          </p:spPr>
        </p:pic>
        <p:sp>
          <p:nvSpPr>
            <p:cNvPr id="13" name="文本框 12"/>
            <p:cNvSpPr txBox="1"/>
            <p:nvPr/>
          </p:nvSpPr>
          <p:spPr>
            <a:xfrm>
              <a:off x="2725148" y="5242346"/>
              <a:ext cx="1157482"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altLang="zh-CN" smtClean="0"/>
                <a:t>Storage</a:t>
              </a:r>
            </a:p>
            <a:p>
              <a:pPr algn="ctr"/>
              <a:r>
                <a:rPr lang="en-US" altLang="zh-CN" smtClean="0"/>
                <a:t>Device</a:t>
              </a:r>
              <a:endParaRPr lang="en-US" altLang="zh-CN"/>
            </a:p>
          </p:txBody>
        </p:sp>
        <p:cxnSp>
          <p:nvCxnSpPr>
            <p:cNvPr id="14" name="直接连接符 13"/>
            <p:cNvCxnSpPr>
              <a:stCxn id="7" idx="3"/>
            </p:cNvCxnSpPr>
            <p:nvPr/>
          </p:nvCxnSpPr>
          <p:spPr>
            <a:xfrm>
              <a:off x="3042466" y="2809716"/>
              <a:ext cx="840165" cy="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2"/>
            </p:cNvCxnSpPr>
            <p:nvPr/>
          </p:nvCxnSpPr>
          <p:spPr>
            <a:xfrm flipH="1">
              <a:off x="2499955" y="3003955"/>
              <a:ext cx="152609" cy="530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10" idx="0"/>
            </p:cNvCxnSpPr>
            <p:nvPr/>
          </p:nvCxnSpPr>
          <p:spPr>
            <a:xfrm>
              <a:off x="2868453" y="3003955"/>
              <a:ext cx="1300383" cy="494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9" idx="0"/>
            </p:cNvCxnSpPr>
            <p:nvPr/>
          </p:nvCxnSpPr>
          <p:spPr>
            <a:xfrm flipH="1">
              <a:off x="2666852" y="3003955"/>
              <a:ext cx="1215779" cy="494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8" idx="2"/>
            </p:cNvCxnSpPr>
            <p:nvPr/>
          </p:nvCxnSpPr>
          <p:spPr>
            <a:xfrm>
              <a:off x="4065140" y="3003955"/>
              <a:ext cx="319585" cy="490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262664" y="3961648"/>
              <a:ext cx="237292" cy="490593"/>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9" idx="2"/>
              <a:endCxn id="12" idx="0"/>
            </p:cNvCxnSpPr>
            <p:nvPr/>
          </p:nvCxnSpPr>
          <p:spPr>
            <a:xfrm>
              <a:off x="2666852" y="3961648"/>
              <a:ext cx="1481804" cy="490593"/>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1" idx="0"/>
            </p:cNvCxnSpPr>
            <p:nvPr/>
          </p:nvCxnSpPr>
          <p:spPr>
            <a:xfrm flipV="1">
              <a:off x="2569049" y="3881456"/>
              <a:ext cx="1402991" cy="530689"/>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p:cNvCxnSpPr>
            <p:nvPr/>
          </p:nvCxnSpPr>
          <p:spPr>
            <a:xfrm>
              <a:off x="4168836" y="3961648"/>
              <a:ext cx="215888" cy="530689"/>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1" idx="2"/>
            </p:cNvCxnSpPr>
            <p:nvPr/>
          </p:nvCxnSpPr>
          <p:spPr>
            <a:xfrm>
              <a:off x="2569049" y="4711657"/>
              <a:ext cx="591400" cy="530689"/>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2" idx="2"/>
            </p:cNvCxnSpPr>
            <p:nvPr/>
          </p:nvCxnSpPr>
          <p:spPr>
            <a:xfrm flipH="1">
              <a:off x="3513324" y="4751753"/>
              <a:ext cx="635332" cy="490593"/>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095631" y="3242818"/>
              <a:ext cx="2526442" cy="898537"/>
            </a:xfrm>
            <a:prstGeom prst="ellipse">
              <a:avLst/>
            </a:prstGeom>
            <a:noFill/>
            <a:ln w="28575">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左弧形箭头 25"/>
            <p:cNvSpPr/>
            <p:nvPr/>
          </p:nvSpPr>
          <p:spPr>
            <a:xfrm rot="20686183">
              <a:off x="1465929" y="3751481"/>
              <a:ext cx="876934" cy="1852071"/>
            </a:xfrm>
            <a:prstGeom prst="curvedRightArrow">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文本框 26"/>
            <p:cNvSpPr txBox="1"/>
            <p:nvPr/>
          </p:nvSpPr>
          <p:spPr>
            <a:xfrm>
              <a:off x="3035758" y="3617482"/>
              <a:ext cx="898749" cy="307777"/>
            </a:xfrm>
            <a:prstGeom prst="rect">
              <a:avLst/>
            </a:prstGeom>
            <a:noFill/>
          </p:spPr>
          <p:txBody>
            <a:bodyPr wrap="square" rtlCol="0">
              <a:spAutoFit/>
            </a:bodyPr>
            <a:lstStyle/>
            <a:p>
              <a:r>
                <a:rPr lang="en-US" altLang="zh-CN" sz="1400" smtClean="0"/>
                <a:t>Servers</a:t>
              </a:r>
              <a:endParaRPr lang="zh-CN" altLang="en-US" sz="1400"/>
            </a:p>
          </p:txBody>
        </p:sp>
        <p:sp>
          <p:nvSpPr>
            <p:cNvPr id="28" name="文本框 27"/>
            <p:cNvSpPr txBox="1"/>
            <p:nvPr/>
          </p:nvSpPr>
          <p:spPr>
            <a:xfrm>
              <a:off x="2871466" y="4700483"/>
              <a:ext cx="1100572" cy="307777"/>
            </a:xfrm>
            <a:prstGeom prst="rect">
              <a:avLst/>
            </a:prstGeom>
            <a:noFill/>
          </p:spPr>
          <p:txBody>
            <a:bodyPr wrap="square" rtlCol="0">
              <a:spAutoFit/>
            </a:bodyPr>
            <a:lstStyle/>
            <a:p>
              <a:r>
                <a:rPr lang="en-US" altLang="zh-CN" sz="1400" smtClean="0"/>
                <a:t>FC Switch</a:t>
              </a:r>
              <a:endParaRPr lang="zh-CN" altLang="en-US" sz="1400"/>
            </a:p>
          </p:txBody>
        </p:sp>
        <p:pic>
          <p:nvPicPr>
            <p:cNvPr id="29" name="图片 28"/>
            <p:cNvPicPr>
              <a:picLocks noChangeAspect="1"/>
            </p:cNvPicPr>
            <p:nvPr/>
          </p:nvPicPr>
          <p:blipFill>
            <a:blip r:embed="rId3"/>
            <a:stretch>
              <a:fillRect/>
            </a:stretch>
          </p:blipFill>
          <p:spPr>
            <a:xfrm>
              <a:off x="8227660" y="2518216"/>
              <a:ext cx="779802" cy="388478"/>
            </a:xfrm>
            <a:prstGeom prst="rect">
              <a:avLst/>
            </a:prstGeom>
          </p:spPr>
        </p:pic>
        <p:pic>
          <p:nvPicPr>
            <p:cNvPr id="30" name="图片 29"/>
            <p:cNvPicPr>
              <a:picLocks noChangeAspect="1"/>
            </p:cNvPicPr>
            <p:nvPr/>
          </p:nvPicPr>
          <p:blipFill>
            <a:blip r:embed="rId3"/>
            <a:stretch>
              <a:fillRect/>
            </a:stretch>
          </p:blipFill>
          <p:spPr>
            <a:xfrm>
              <a:off x="9640235" y="2518216"/>
              <a:ext cx="779802" cy="388478"/>
            </a:xfrm>
            <a:prstGeom prst="rect">
              <a:avLst/>
            </a:prstGeom>
          </p:spPr>
        </p:pic>
        <p:pic>
          <p:nvPicPr>
            <p:cNvPr id="31" name="图片 30"/>
            <p:cNvPicPr>
              <a:picLocks noChangeAspect="1"/>
            </p:cNvPicPr>
            <p:nvPr/>
          </p:nvPicPr>
          <p:blipFill>
            <a:blip r:embed="rId4"/>
            <a:stretch>
              <a:fillRect/>
            </a:stretch>
          </p:blipFill>
          <p:spPr>
            <a:xfrm>
              <a:off x="8345643" y="3401504"/>
              <a:ext cx="572410" cy="462882"/>
            </a:xfrm>
            <a:prstGeom prst="rect">
              <a:avLst/>
            </a:prstGeom>
          </p:spPr>
        </p:pic>
        <p:pic>
          <p:nvPicPr>
            <p:cNvPr id="32" name="图片 31"/>
            <p:cNvPicPr>
              <a:picLocks noChangeAspect="1"/>
            </p:cNvPicPr>
            <p:nvPr/>
          </p:nvPicPr>
          <p:blipFill>
            <a:blip r:embed="rId4"/>
            <a:stretch>
              <a:fillRect/>
            </a:stretch>
          </p:blipFill>
          <p:spPr>
            <a:xfrm>
              <a:off x="9847627" y="3401504"/>
              <a:ext cx="572410" cy="462882"/>
            </a:xfrm>
            <a:prstGeom prst="rect">
              <a:avLst/>
            </a:prstGeom>
          </p:spPr>
        </p:pic>
        <p:pic>
          <p:nvPicPr>
            <p:cNvPr id="33" name="图片 32"/>
            <p:cNvPicPr>
              <a:picLocks noChangeAspect="1"/>
            </p:cNvPicPr>
            <p:nvPr/>
          </p:nvPicPr>
          <p:blipFill>
            <a:blip r:embed="rId5"/>
            <a:stretch>
              <a:fillRect/>
            </a:stretch>
          </p:blipFill>
          <p:spPr>
            <a:xfrm>
              <a:off x="8060628" y="4314885"/>
              <a:ext cx="946834" cy="299512"/>
            </a:xfrm>
            <a:prstGeom prst="rect">
              <a:avLst/>
            </a:prstGeom>
          </p:spPr>
        </p:pic>
        <p:pic>
          <p:nvPicPr>
            <p:cNvPr id="34" name="图片 33"/>
            <p:cNvPicPr>
              <a:picLocks noChangeAspect="1"/>
            </p:cNvPicPr>
            <p:nvPr/>
          </p:nvPicPr>
          <p:blipFill>
            <a:blip r:embed="rId5"/>
            <a:stretch>
              <a:fillRect/>
            </a:stretch>
          </p:blipFill>
          <p:spPr>
            <a:xfrm>
              <a:off x="9640235" y="4354980"/>
              <a:ext cx="946834" cy="299512"/>
            </a:xfrm>
            <a:prstGeom prst="rect">
              <a:avLst/>
            </a:prstGeom>
          </p:spPr>
        </p:pic>
        <p:sp>
          <p:nvSpPr>
            <p:cNvPr id="35" name="文本框 34"/>
            <p:cNvSpPr txBox="1"/>
            <p:nvPr/>
          </p:nvSpPr>
          <p:spPr>
            <a:xfrm>
              <a:off x="8690145" y="5145086"/>
              <a:ext cx="1157482" cy="646331"/>
            </a:xfrm>
            <a:prstGeom prst="rect">
              <a:avLst/>
            </a:prstGeom>
            <a:solidFill>
              <a:schemeClr val="bg1"/>
            </a:solidFill>
            <a:ln>
              <a:solidFill>
                <a:schemeClr val="tx1"/>
              </a:solidFill>
            </a:ln>
          </p:spPr>
          <p:txBody>
            <a:bodyPr wrap="square" rtlCol="0">
              <a:spAutoFit/>
            </a:bodyPr>
            <a:lstStyle/>
            <a:p>
              <a:pPr algn="ctr"/>
              <a:r>
                <a:rPr lang="en-US" altLang="zh-CN"/>
                <a:t>Storage</a:t>
              </a:r>
            </a:p>
            <a:p>
              <a:pPr algn="ctr"/>
              <a:r>
                <a:rPr lang="en-US" altLang="zh-CN"/>
                <a:t>Device</a:t>
              </a:r>
            </a:p>
          </p:txBody>
        </p:sp>
        <p:cxnSp>
          <p:nvCxnSpPr>
            <p:cNvPr id="36" name="直接连接符 35"/>
            <p:cNvCxnSpPr>
              <a:stCxn id="29" idx="3"/>
            </p:cNvCxnSpPr>
            <p:nvPr/>
          </p:nvCxnSpPr>
          <p:spPr>
            <a:xfrm>
              <a:off x="9007463" y="2712455"/>
              <a:ext cx="840165" cy="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29" idx="2"/>
            </p:cNvCxnSpPr>
            <p:nvPr/>
          </p:nvCxnSpPr>
          <p:spPr>
            <a:xfrm flipH="1">
              <a:off x="8464952" y="2906695"/>
              <a:ext cx="152610" cy="530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2" idx="0"/>
            </p:cNvCxnSpPr>
            <p:nvPr/>
          </p:nvCxnSpPr>
          <p:spPr>
            <a:xfrm>
              <a:off x="8833450" y="2906695"/>
              <a:ext cx="1300383" cy="494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31" idx="0"/>
            </p:cNvCxnSpPr>
            <p:nvPr/>
          </p:nvCxnSpPr>
          <p:spPr>
            <a:xfrm flipH="1">
              <a:off x="8631849" y="2906695"/>
              <a:ext cx="1215779" cy="494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0" idx="2"/>
            </p:cNvCxnSpPr>
            <p:nvPr/>
          </p:nvCxnSpPr>
          <p:spPr>
            <a:xfrm>
              <a:off x="10030135" y="2906695"/>
              <a:ext cx="319585" cy="490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8227660" y="3864387"/>
              <a:ext cx="237292" cy="490593"/>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1" idx="2"/>
              <a:endCxn id="34" idx="0"/>
            </p:cNvCxnSpPr>
            <p:nvPr/>
          </p:nvCxnSpPr>
          <p:spPr>
            <a:xfrm>
              <a:off x="8631849" y="3864387"/>
              <a:ext cx="1481804" cy="490593"/>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3" idx="0"/>
            </p:cNvCxnSpPr>
            <p:nvPr/>
          </p:nvCxnSpPr>
          <p:spPr>
            <a:xfrm flipV="1">
              <a:off x="8534045" y="3784196"/>
              <a:ext cx="1402991" cy="530689"/>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2" idx="2"/>
            </p:cNvCxnSpPr>
            <p:nvPr/>
          </p:nvCxnSpPr>
          <p:spPr>
            <a:xfrm>
              <a:off x="10133833" y="3864387"/>
              <a:ext cx="215889" cy="530689"/>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3" idx="2"/>
            </p:cNvCxnSpPr>
            <p:nvPr/>
          </p:nvCxnSpPr>
          <p:spPr>
            <a:xfrm>
              <a:off x="8534045" y="4614397"/>
              <a:ext cx="591400" cy="530689"/>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4" idx="2"/>
            </p:cNvCxnSpPr>
            <p:nvPr/>
          </p:nvCxnSpPr>
          <p:spPr>
            <a:xfrm flipH="1">
              <a:off x="9478320" y="4654493"/>
              <a:ext cx="635331" cy="490593"/>
            </a:xfrm>
            <a:prstGeom prst="line">
              <a:avLst/>
            </a:prstGeom>
            <a:ln>
              <a:solidFill>
                <a:srgbClr val="ED6D00"/>
              </a:solidFill>
              <a:prstDash val="lg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8060628" y="3145558"/>
              <a:ext cx="2526441" cy="898537"/>
            </a:xfrm>
            <a:prstGeom prst="ellipse">
              <a:avLst/>
            </a:prstGeom>
            <a:noFill/>
            <a:ln w="28575">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左弧形箭头 47"/>
            <p:cNvSpPr/>
            <p:nvPr/>
          </p:nvSpPr>
          <p:spPr>
            <a:xfrm rot="20686183">
              <a:off x="7430925" y="3654220"/>
              <a:ext cx="876933" cy="1852071"/>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文本框 48"/>
            <p:cNvSpPr txBox="1"/>
            <p:nvPr/>
          </p:nvSpPr>
          <p:spPr>
            <a:xfrm>
              <a:off x="9000755" y="3520221"/>
              <a:ext cx="898749" cy="307777"/>
            </a:xfrm>
            <a:prstGeom prst="rect">
              <a:avLst/>
            </a:prstGeom>
            <a:noFill/>
          </p:spPr>
          <p:txBody>
            <a:bodyPr wrap="square" rtlCol="0">
              <a:spAutoFit/>
            </a:bodyPr>
            <a:lstStyle/>
            <a:p>
              <a:r>
                <a:rPr lang="en-US" altLang="zh-CN" sz="1400" smtClean="0"/>
                <a:t>Servers</a:t>
              </a:r>
              <a:endParaRPr lang="zh-CN" altLang="en-US" sz="1400"/>
            </a:p>
          </p:txBody>
        </p:sp>
        <p:sp>
          <p:nvSpPr>
            <p:cNvPr id="50" name="文本框 49"/>
            <p:cNvSpPr txBox="1"/>
            <p:nvPr/>
          </p:nvSpPr>
          <p:spPr>
            <a:xfrm>
              <a:off x="8836464" y="4603221"/>
              <a:ext cx="1100572" cy="307777"/>
            </a:xfrm>
            <a:prstGeom prst="rect">
              <a:avLst/>
            </a:prstGeom>
            <a:noFill/>
          </p:spPr>
          <p:txBody>
            <a:bodyPr wrap="square" rtlCol="0">
              <a:spAutoFit/>
            </a:bodyPr>
            <a:lstStyle/>
            <a:p>
              <a:r>
                <a:rPr lang="en-US" altLang="zh-CN" sz="1400" smtClean="0"/>
                <a:t>FC Switch</a:t>
              </a:r>
              <a:endParaRPr lang="zh-CN" altLang="en-US" sz="1400"/>
            </a:p>
          </p:txBody>
        </p:sp>
        <p:sp>
          <p:nvSpPr>
            <p:cNvPr id="51" name="云形 50"/>
            <p:cNvSpPr/>
            <p:nvPr/>
          </p:nvSpPr>
          <p:spPr>
            <a:xfrm>
              <a:off x="5450860" y="2009655"/>
              <a:ext cx="1671833" cy="95262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flipV="1">
              <a:off x="4417820" y="2732946"/>
              <a:ext cx="1100744" cy="2590"/>
            </a:xfrm>
            <a:prstGeom prst="line">
              <a:avLst/>
            </a:prstGeom>
            <a:ln w="38100">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881293" y="2712455"/>
              <a:ext cx="1498920" cy="0"/>
            </a:xfrm>
            <a:prstGeom prst="line">
              <a:avLst/>
            </a:prstGeom>
            <a:ln w="38100">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455041" y="4583776"/>
              <a:ext cx="358805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5008924" y="4273645"/>
              <a:ext cx="2228687" cy="276999"/>
            </a:xfrm>
            <a:prstGeom prst="rect">
              <a:avLst/>
            </a:prstGeom>
            <a:noFill/>
          </p:spPr>
          <p:txBody>
            <a:bodyPr wrap="square" rtlCol="0">
              <a:spAutoFit/>
            </a:bodyPr>
            <a:lstStyle/>
            <a:p>
              <a:r>
                <a:rPr lang="en-US" altLang="zh-CN" sz="1200" dirty="0" smtClean="0"/>
                <a:t>Fiber Connection/DWDM</a:t>
              </a:r>
              <a:endParaRPr lang="zh-CN" altLang="en-US" sz="1200" dirty="0"/>
            </a:p>
          </p:txBody>
        </p:sp>
        <p:sp>
          <p:nvSpPr>
            <p:cNvPr id="56" name="右箭头 55"/>
            <p:cNvSpPr/>
            <p:nvPr/>
          </p:nvSpPr>
          <p:spPr>
            <a:xfrm>
              <a:off x="4417820" y="3387233"/>
              <a:ext cx="3760792" cy="196615"/>
            </a:xfrm>
            <a:prstGeom prst="rightArrow">
              <a:avLst/>
            </a:prstGeom>
            <a:solidFill>
              <a:srgbClr val="C700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817505" y="2297659"/>
              <a:ext cx="863124" cy="300239"/>
            </a:xfrm>
            <a:prstGeom prst="rect">
              <a:avLst/>
            </a:prstGeom>
            <a:noFill/>
          </p:spPr>
          <p:txBody>
            <a:bodyPr wrap="square" rtlCol="0">
              <a:spAutoFit/>
            </a:bodyPr>
            <a:lstStyle/>
            <a:p>
              <a:r>
                <a:rPr lang="en-US" altLang="zh-CN" smtClean="0"/>
                <a:t>WAN</a:t>
              </a:r>
              <a:endParaRPr lang="zh-CN" altLang="en-US"/>
            </a:p>
          </p:txBody>
        </p:sp>
        <p:sp>
          <p:nvSpPr>
            <p:cNvPr id="58" name="文本框 57"/>
            <p:cNvSpPr txBox="1"/>
            <p:nvPr/>
          </p:nvSpPr>
          <p:spPr>
            <a:xfrm>
              <a:off x="4622017" y="3178816"/>
              <a:ext cx="3322757" cy="276999"/>
            </a:xfrm>
            <a:prstGeom prst="rect">
              <a:avLst/>
            </a:prstGeom>
            <a:noFill/>
          </p:spPr>
          <p:txBody>
            <a:bodyPr wrap="square" rtlCol="0">
              <a:spAutoFit/>
            </a:bodyPr>
            <a:lstStyle/>
            <a:p>
              <a:r>
                <a:rPr lang="en-US" altLang="zh-CN" sz="1200" smtClean="0"/>
                <a:t>Volume Replication System/Software</a:t>
              </a:r>
              <a:endParaRPr lang="zh-CN" altLang="en-US" sz="1200"/>
            </a:p>
          </p:txBody>
        </p:sp>
      </p:grpSp>
    </p:spTree>
    <p:extLst>
      <p:ext uri="{BB962C8B-B14F-4D97-AF65-F5344CB8AC3E}">
        <p14:creationId xmlns:p14="http://schemas.microsoft.com/office/powerpoint/2010/main" val="273328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Network-layer DR Technology</a:t>
            </a:r>
            <a:endParaRPr lang="en-US" altLang="zh-CN">
              <a:latin typeface="Huawei Sans" panose="020C0503030203020204" pitchFamily="34" charset="0"/>
              <a:sym typeface="Huawei Sans" panose="020C0503030203020204" pitchFamily="34" charset="0"/>
            </a:endParaRPr>
          </a:p>
        </p:txBody>
      </p:sp>
      <p:sp>
        <p:nvSpPr>
          <p:cNvPr id="6" name="文本占位符 5"/>
          <p:cNvSpPr>
            <a:spLocks noGrp="1"/>
          </p:cNvSpPr>
          <p:nvPr>
            <p:ph type="body" sz="quarter" idx="10"/>
          </p:nvPr>
        </p:nvSpPr>
        <p:spPr/>
        <p:txBody>
          <a:bodyPr wrap="square">
            <a:noAutofit/>
          </a:bodyPr>
          <a:lstStyle/>
          <a:p>
            <a:r>
              <a:rPr lang="en-US" smtClean="0">
                <a:latin typeface="Huawei Sans" panose="020C0503030203020204" pitchFamily="34" charset="0"/>
              </a:rPr>
              <a:t>A smart switch is added to the storage area network (SAN) between the front-end application servers and back-end storage systems.</a:t>
            </a:r>
            <a:endParaRPr lang="en-US" altLang="zh-CN">
              <a:latin typeface="Huawei Sans" panose="020C0503030203020204" pitchFamily="34" charset="0"/>
              <a:sym typeface="Huawei Sans" panose="020C0503030203020204" pitchFamily="34" charset="0"/>
            </a:endParaRPr>
          </a:p>
        </p:txBody>
      </p:sp>
      <p:pic>
        <p:nvPicPr>
          <p:cNvPr id="5" name="Picture 2018" descr="图片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599" y="4888238"/>
            <a:ext cx="2160082" cy="104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18" descr="图片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592" y="4902958"/>
            <a:ext cx="2160082" cy="104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7255857" y="2448943"/>
            <a:ext cx="2959616" cy="3470897"/>
          </a:xfrm>
          <a:prstGeom prst="roundRect">
            <a:avLst/>
          </a:prstGeom>
          <a:noFill/>
          <a:ln w="285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stretch>
            <a:fillRect/>
          </a:stretch>
        </p:blipFill>
        <p:spPr>
          <a:xfrm>
            <a:off x="7640871" y="2593262"/>
            <a:ext cx="552759" cy="735337"/>
          </a:xfrm>
          <a:prstGeom prst="rect">
            <a:avLst/>
          </a:prstGeom>
        </p:spPr>
      </p:pic>
      <p:pic>
        <p:nvPicPr>
          <p:cNvPr id="11" name="图片 10"/>
          <p:cNvPicPr>
            <a:picLocks noChangeAspect="1"/>
          </p:cNvPicPr>
          <p:nvPr/>
        </p:nvPicPr>
        <p:blipFill>
          <a:blip r:embed="rId4"/>
          <a:stretch>
            <a:fillRect/>
          </a:stretch>
        </p:blipFill>
        <p:spPr>
          <a:xfrm>
            <a:off x="8426245" y="2593262"/>
            <a:ext cx="552759" cy="735337"/>
          </a:xfrm>
          <a:prstGeom prst="rect">
            <a:avLst/>
          </a:prstGeom>
        </p:spPr>
      </p:pic>
      <p:pic>
        <p:nvPicPr>
          <p:cNvPr id="12" name="图片 11"/>
          <p:cNvPicPr>
            <a:picLocks noChangeAspect="1"/>
          </p:cNvPicPr>
          <p:nvPr/>
        </p:nvPicPr>
        <p:blipFill>
          <a:blip r:embed="rId4"/>
          <a:stretch>
            <a:fillRect/>
          </a:stretch>
        </p:blipFill>
        <p:spPr>
          <a:xfrm>
            <a:off x="9212469" y="2593262"/>
            <a:ext cx="552759" cy="735337"/>
          </a:xfrm>
          <a:prstGeom prst="rect">
            <a:avLst/>
          </a:prstGeom>
        </p:spPr>
      </p:pic>
      <p:sp>
        <p:nvSpPr>
          <p:cNvPr id="13" name="圆角矩形 12"/>
          <p:cNvSpPr/>
          <p:nvPr/>
        </p:nvSpPr>
        <p:spPr>
          <a:xfrm>
            <a:off x="7512948" y="3832567"/>
            <a:ext cx="2487896" cy="723883"/>
          </a:xfrm>
          <a:prstGeom prst="roundRect">
            <a:avLst/>
          </a:prstGeom>
          <a:solidFill>
            <a:srgbClr val="BEE9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3170" descr="图片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9004" y="4039881"/>
            <a:ext cx="915434" cy="3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流程图: 磁盘 14"/>
          <p:cNvSpPr/>
          <p:nvPr/>
        </p:nvSpPr>
        <p:spPr>
          <a:xfrm>
            <a:off x="8030486" y="5243679"/>
            <a:ext cx="825289" cy="546862"/>
          </a:xfrm>
          <a:prstGeom prst="flowChartMagneticDisk">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磁盘 15"/>
          <p:cNvSpPr/>
          <p:nvPr/>
        </p:nvSpPr>
        <p:spPr>
          <a:xfrm>
            <a:off x="8939939" y="5051257"/>
            <a:ext cx="825289" cy="772039"/>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105333" y="5468175"/>
            <a:ext cx="696219" cy="276999"/>
          </a:xfrm>
          <a:prstGeom prst="rect">
            <a:avLst/>
          </a:prstGeom>
          <a:noFill/>
        </p:spPr>
        <p:txBody>
          <a:bodyPr wrap="square" rtlCol="0">
            <a:spAutoFit/>
          </a:bodyPr>
          <a:lstStyle/>
          <a:p>
            <a:r>
              <a:rPr lang="en-US" altLang="zh-CN" sz="1200" smtClean="0"/>
              <a:t>Log</a:t>
            </a:r>
            <a:endParaRPr lang="zh-CN" altLang="en-US" sz="1200"/>
          </a:p>
        </p:txBody>
      </p:sp>
      <p:sp>
        <p:nvSpPr>
          <p:cNvPr id="18" name="文本框 17"/>
          <p:cNvSpPr txBox="1"/>
          <p:nvPr/>
        </p:nvSpPr>
        <p:spPr>
          <a:xfrm>
            <a:off x="8862856" y="5346381"/>
            <a:ext cx="1008722" cy="461665"/>
          </a:xfrm>
          <a:prstGeom prst="rect">
            <a:avLst/>
          </a:prstGeom>
          <a:noFill/>
        </p:spPr>
        <p:txBody>
          <a:bodyPr wrap="square" rtlCol="0">
            <a:spAutoFit/>
          </a:bodyPr>
          <a:lstStyle/>
          <a:p>
            <a:pPr algn="ctr"/>
            <a:r>
              <a:rPr lang="en-US" altLang="zh-CN" sz="1200" smtClean="0"/>
              <a:t>Replication volume</a:t>
            </a:r>
            <a:endParaRPr lang="zh-CN" altLang="en-US" sz="1200"/>
          </a:p>
        </p:txBody>
      </p:sp>
      <p:sp>
        <p:nvSpPr>
          <p:cNvPr id="19" name="圆角矩形 18"/>
          <p:cNvSpPr/>
          <p:nvPr/>
        </p:nvSpPr>
        <p:spPr>
          <a:xfrm>
            <a:off x="1717315" y="2486742"/>
            <a:ext cx="2959616" cy="3433098"/>
          </a:xfrm>
          <a:prstGeom prst="roundRect">
            <a:avLst/>
          </a:prstGeom>
          <a:noFill/>
          <a:ln w="2857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stretch>
            <a:fillRect/>
          </a:stretch>
        </p:blipFill>
        <p:spPr>
          <a:xfrm>
            <a:off x="2102329" y="2631060"/>
            <a:ext cx="552759" cy="735337"/>
          </a:xfrm>
          <a:prstGeom prst="rect">
            <a:avLst/>
          </a:prstGeom>
        </p:spPr>
      </p:pic>
      <p:pic>
        <p:nvPicPr>
          <p:cNvPr id="21" name="图片 20"/>
          <p:cNvPicPr>
            <a:picLocks noChangeAspect="1"/>
          </p:cNvPicPr>
          <p:nvPr/>
        </p:nvPicPr>
        <p:blipFill>
          <a:blip r:embed="rId4"/>
          <a:stretch>
            <a:fillRect/>
          </a:stretch>
        </p:blipFill>
        <p:spPr>
          <a:xfrm>
            <a:off x="2887704" y="2631060"/>
            <a:ext cx="552759" cy="735337"/>
          </a:xfrm>
          <a:prstGeom prst="rect">
            <a:avLst/>
          </a:prstGeom>
        </p:spPr>
      </p:pic>
      <p:pic>
        <p:nvPicPr>
          <p:cNvPr id="22" name="图片 21"/>
          <p:cNvPicPr>
            <a:picLocks noChangeAspect="1"/>
          </p:cNvPicPr>
          <p:nvPr/>
        </p:nvPicPr>
        <p:blipFill>
          <a:blip r:embed="rId4"/>
          <a:stretch>
            <a:fillRect/>
          </a:stretch>
        </p:blipFill>
        <p:spPr>
          <a:xfrm>
            <a:off x="3673927" y="2631060"/>
            <a:ext cx="552759" cy="735337"/>
          </a:xfrm>
          <a:prstGeom prst="rect">
            <a:avLst/>
          </a:prstGeom>
        </p:spPr>
      </p:pic>
      <p:sp>
        <p:nvSpPr>
          <p:cNvPr id="23" name="圆角矩形 22"/>
          <p:cNvSpPr/>
          <p:nvPr/>
        </p:nvSpPr>
        <p:spPr>
          <a:xfrm>
            <a:off x="1974406" y="3870366"/>
            <a:ext cx="2487896" cy="723883"/>
          </a:xfrm>
          <a:prstGeom prst="roundRect">
            <a:avLst/>
          </a:prstGeom>
          <a:solidFill>
            <a:srgbClr val="BEE9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3170" descr="图片2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462" y="4077680"/>
            <a:ext cx="915434" cy="3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流程图: 磁盘 24"/>
          <p:cNvSpPr/>
          <p:nvPr/>
        </p:nvSpPr>
        <p:spPr>
          <a:xfrm>
            <a:off x="2412871" y="5281478"/>
            <a:ext cx="825289" cy="546862"/>
          </a:xfrm>
          <a:prstGeom prst="flowChartMagneticDisk">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磁盘 25"/>
          <p:cNvSpPr/>
          <p:nvPr/>
        </p:nvSpPr>
        <p:spPr>
          <a:xfrm>
            <a:off x="3356026" y="5082442"/>
            <a:ext cx="825289" cy="772039"/>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487718" y="5505974"/>
            <a:ext cx="696219" cy="276999"/>
          </a:xfrm>
          <a:prstGeom prst="rect">
            <a:avLst/>
          </a:prstGeom>
          <a:noFill/>
        </p:spPr>
        <p:txBody>
          <a:bodyPr wrap="square" rtlCol="0">
            <a:spAutoFit/>
          </a:bodyPr>
          <a:lstStyle/>
          <a:p>
            <a:r>
              <a:rPr lang="en-US" altLang="zh-CN" sz="1200" smtClean="0"/>
              <a:t>Log</a:t>
            </a:r>
            <a:endParaRPr lang="zh-CN" altLang="en-US" sz="1200"/>
          </a:p>
        </p:txBody>
      </p:sp>
      <p:sp>
        <p:nvSpPr>
          <p:cNvPr id="28" name="文本框 27"/>
          <p:cNvSpPr txBox="1"/>
          <p:nvPr/>
        </p:nvSpPr>
        <p:spPr>
          <a:xfrm>
            <a:off x="3229994" y="5371686"/>
            <a:ext cx="1150612" cy="461665"/>
          </a:xfrm>
          <a:prstGeom prst="rect">
            <a:avLst/>
          </a:prstGeom>
          <a:noFill/>
        </p:spPr>
        <p:txBody>
          <a:bodyPr wrap="square" rtlCol="0">
            <a:spAutoFit/>
          </a:bodyPr>
          <a:lstStyle/>
          <a:p>
            <a:pPr algn="ctr"/>
            <a:r>
              <a:rPr lang="en-US" altLang="zh-CN" sz="1200" smtClean="0"/>
              <a:t>Production</a:t>
            </a:r>
          </a:p>
          <a:p>
            <a:pPr algn="ctr"/>
            <a:r>
              <a:rPr lang="en-US" altLang="zh-CN" sz="1200"/>
              <a:t>v</a:t>
            </a:r>
            <a:r>
              <a:rPr lang="en-US" altLang="zh-CN" sz="1200" smtClean="0"/>
              <a:t>olume</a:t>
            </a:r>
            <a:endParaRPr lang="zh-CN" altLang="en-US" sz="1200"/>
          </a:p>
        </p:txBody>
      </p:sp>
      <p:cxnSp>
        <p:nvCxnSpPr>
          <p:cNvPr id="29" name="直接连接符 28"/>
          <p:cNvCxnSpPr/>
          <p:nvPr/>
        </p:nvCxnSpPr>
        <p:spPr>
          <a:xfrm>
            <a:off x="1717315" y="3619908"/>
            <a:ext cx="84981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0" idx="2"/>
          </p:cNvCxnSpPr>
          <p:nvPr/>
        </p:nvCxnSpPr>
        <p:spPr>
          <a:xfrm>
            <a:off x="2378709" y="3366398"/>
            <a:ext cx="0" cy="2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164083" y="3366398"/>
            <a:ext cx="0" cy="2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77513" y="3366397"/>
            <a:ext cx="0" cy="2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21965" y="3349598"/>
            <a:ext cx="0" cy="2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02625" y="3349598"/>
            <a:ext cx="0" cy="2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530734" y="3328599"/>
            <a:ext cx="0" cy="253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673927" y="3619908"/>
            <a:ext cx="0" cy="519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396505" y="3619908"/>
            <a:ext cx="0" cy="519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24" idx="1"/>
          </p:cNvCxnSpPr>
          <p:nvPr/>
        </p:nvCxnSpPr>
        <p:spPr>
          <a:xfrm flipH="1">
            <a:off x="3440462" y="4248915"/>
            <a:ext cx="1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24" idx="1"/>
          </p:cNvCxnSpPr>
          <p:nvPr/>
        </p:nvCxnSpPr>
        <p:spPr>
          <a:xfrm flipV="1">
            <a:off x="2979721" y="4248915"/>
            <a:ext cx="460741" cy="114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14" idx="1"/>
          </p:cNvCxnSpPr>
          <p:nvPr/>
        </p:nvCxnSpPr>
        <p:spPr>
          <a:xfrm>
            <a:off x="8558502" y="4203291"/>
            <a:ext cx="420502" cy="7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581258" y="4306789"/>
            <a:ext cx="0" cy="60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16" descr="图片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619" y="4049577"/>
            <a:ext cx="952336" cy="4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6" descr="图片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710" y="4007559"/>
            <a:ext cx="952336" cy="4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直接连接符 43"/>
          <p:cNvCxnSpPr/>
          <p:nvPr/>
        </p:nvCxnSpPr>
        <p:spPr>
          <a:xfrm>
            <a:off x="9250186" y="4306789"/>
            <a:ext cx="0" cy="60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3874428" y="3349598"/>
            <a:ext cx="0" cy="699979"/>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endCxn id="25" idx="0"/>
          </p:cNvCxnSpPr>
          <p:nvPr/>
        </p:nvCxnSpPr>
        <p:spPr>
          <a:xfrm flipH="1">
            <a:off x="2825516" y="4382352"/>
            <a:ext cx="614958" cy="1081413"/>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4195962" y="3217411"/>
            <a:ext cx="0" cy="921545"/>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endCxn id="28" idx="0"/>
          </p:cNvCxnSpPr>
          <p:nvPr/>
        </p:nvCxnSpPr>
        <p:spPr>
          <a:xfrm>
            <a:off x="3601856" y="4327264"/>
            <a:ext cx="203444" cy="1044422"/>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4386093" y="3894512"/>
            <a:ext cx="3357921" cy="0"/>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4383674" y="4208721"/>
            <a:ext cx="3441024" cy="0"/>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a:off x="4355897" y="4556450"/>
            <a:ext cx="3507703" cy="0"/>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9488848" y="4382352"/>
            <a:ext cx="0" cy="823529"/>
          </a:xfrm>
          <a:prstGeom prst="straightConnector1">
            <a:avLst/>
          </a:prstGeom>
          <a:ln w="28575">
            <a:solidFill>
              <a:srgbClr val="C7000B"/>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218112" y="3647943"/>
            <a:ext cx="1591386" cy="276999"/>
          </a:xfrm>
          <a:prstGeom prst="rect">
            <a:avLst/>
          </a:prstGeom>
          <a:noFill/>
        </p:spPr>
        <p:txBody>
          <a:bodyPr wrap="square" rtlCol="0">
            <a:spAutoFit/>
          </a:bodyPr>
          <a:lstStyle/>
          <a:p>
            <a:r>
              <a:rPr lang="en-US" altLang="zh-CN" sz="1200"/>
              <a:t>Write </a:t>
            </a:r>
            <a:r>
              <a:rPr lang="en-US" altLang="zh-CN" sz="1200" smtClean="0"/>
              <a:t>new </a:t>
            </a:r>
            <a:r>
              <a:rPr lang="en-US" altLang="zh-CN" sz="1200"/>
              <a:t>d</a:t>
            </a:r>
            <a:r>
              <a:rPr lang="en-US" altLang="zh-CN" sz="1200" smtClean="0"/>
              <a:t>ata.</a:t>
            </a:r>
            <a:r>
              <a:rPr lang="zh-CN" altLang="en-US" sz="1200" smtClean="0"/>
              <a:t>①</a:t>
            </a:r>
            <a:endParaRPr lang="zh-CN" altLang="en-US" sz="1200"/>
          </a:p>
        </p:txBody>
      </p:sp>
      <p:sp>
        <p:nvSpPr>
          <p:cNvPr id="54" name="文本框 53"/>
          <p:cNvSpPr txBox="1"/>
          <p:nvPr/>
        </p:nvSpPr>
        <p:spPr>
          <a:xfrm>
            <a:off x="1615851" y="4720300"/>
            <a:ext cx="2016840" cy="461665"/>
          </a:xfrm>
          <a:prstGeom prst="rect">
            <a:avLst/>
          </a:prstGeom>
          <a:noFill/>
        </p:spPr>
        <p:txBody>
          <a:bodyPr wrap="square" rtlCol="0">
            <a:spAutoFit/>
          </a:bodyPr>
          <a:lstStyle/>
          <a:p>
            <a:r>
              <a:rPr lang="en-US" altLang="zh-CN" sz="1200" smtClean="0"/>
              <a:t>Write data into a log </a:t>
            </a:r>
            <a:r>
              <a:rPr lang="en-US" altLang="zh-CN" sz="1200"/>
              <a:t>v</a:t>
            </a:r>
            <a:r>
              <a:rPr lang="en-US" altLang="zh-CN" sz="1200" smtClean="0"/>
              <a:t>olume.</a:t>
            </a:r>
            <a:r>
              <a:rPr lang="zh-CN" altLang="en-US" sz="1200" smtClean="0"/>
              <a:t>②</a:t>
            </a:r>
            <a:endParaRPr lang="zh-CN" altLang="en-US" sz="1200"/>
          </a:p>
        </p:txBody>
      </p:sp>
      <p:sp>
        <p:nvSpPr>
          <p:cNvPr id="55" name="文本框 54"/>
          <p:cNvSpPr txBox="1"/>
          <p:nvPr/>
        </p:nvSpPr>
        <p:spPr>
          <a:xfrm>
            <a:off x="4324675" y="3354287"/>
            <a:ext cx="2492904" cy="276999"/>
          </a:xfrm>
          <a:prstGeom prst="rect">
            <a:avLst/>
          </a:prstGeom>
          <a:noFill/>
        </p:spPr>
        <p:txBody>
          <a:bodyPr wrap="square" rtlCol="0">
            <a:spAutoFit/>
          </a:bodyPr>
          <a:lstStyle/>
          <a:p>
            <a:r>
              <a:rPr lang="zh-CN" altLang="en-US" sz="1200" smtClean="0"/>
              <a:t>③</a:t>
            </a:r>
            <a:r>
              <a:rPr lang="en-US" altLang="zh-CN" sz="1200" smtClean="0"/>
              <a:t>Writing data is completed.</a:t>
            </a:r>
            <a:endParaRPr lang="zh-CN" altLang="en-US" sz="1200"/>
          </a:p>
        </p:txBody>
      </p:sp>
      <p:sp>
        <p:nvSpPr>
          <p:cNvPr id="56" name="文本框 55"/>
          <p:cNvSpPr txBox="1"/>
          <p:nvPr/>
        </p:nvSpPr>
        <p:spPr>
          <a:xfrm>
            <a:off x="3906469" y="4671779"/>
            <a:ext cx="2912889" cy="276999"/>
          </a:xfrm>
          <a:prstGeom prst="rect">
            <a:avLst/>
          </a:prstGeom>
          <a:noFill/>
        </p:spPr>
        <p:txBody>
          <a:bodyPr wrap="square" rtlCol="0">
            <a:spAutoFit/>
          </a:bodyPr>
          <a:lstStyle/>
          <a:p>
            <a:r>
              <a:rPr lang="zh-CN" altLang="en-US" sz="1200" smtClean="0"/>
              <a:t>④</a:t>
            </a:r>
            <a:r>
              <a:rPr lang="en-US" altLang="zh-CN" sz="1200" smtClean="0"/>
              <a:t>Write data into </a:t>
            </a:r>
            <a:r>
              <a:rPr lang="en-US" altLang="zh-CN" sz="1200"/>
              <a:t>p</a:t>
            </a:r>
            <a:r>
              <a:rPr lang="en-US" altLang="zh-CN" sz="1200" smtClean="0"/>
              <a:t>roduction volume.</a:t>
            </a:r>
            <a:endParaRPr lang="zh-CN" altLang="en-US" sz="1200"/>
          </a:p>
        </p:txBody>
      </p:sp>
      <p:sp>
        <p:nvSpPr>
          <p:cNvPr id="57" name="文本框 56"/>
          <p:cNvSpPr txBox="1"/>
          <p:nvPr/>
        </p:nvSpPr>
        <p:spPr>
          <a:xfrm>
            <a:off x="4877429" y="3680093"/>
            <a:ext cx="2683875" cy="276999"/>
          </a:xfrm>
          <a:prstGeom prst="rect">
            <a:avLst/>
          </a:prstGeom>
          <a:noFill/>
        </p:spPr>
        <p:txBody>
          <a:bodyPr wrap="square" rtlCol="0">
            <a:spAutoFit/>
          </a:bodyPr>
          <a:lstStyle/>
          <a:p>
            <a:r>
              <a:rPr lang="zh-CN" altLang="en-US" sz="1200" smtClean="0"/>
              <a:t>④</a:t>
            </a:r>
            <a:r>
              <a:rPr lang="en-US" altLang="zh-CN" sz="1200" smtClean="0"/>
              <a:t>Write a request to the DR center.</a:t>
            </a:r>
            <a:endParaRPr lang="zh-CN" altLang="en-US" sz="1200"/>
          </a:p>
        </p:txBody>
      </p:sp>
      <p:sp>
        <p:nvSpPr>
          <p:cNvPr id="58" name="文本框 57"/>
          <p:cNvSpPr txBox="1"/>
          <p:nvPr/>
        </p:nvSpPr>
        <p:spPr>
          <a:xfrm>
            <a:off x="4872790" y="4003885"/>
            <a:ext cx="2383067" cy="461665"/>
          </a:xfrm>
          <a:prstGeom prst="rect">
            <a:avLst/>
          </a:prstGeom>
          <a:noFill/>
        </p:spPr>
        <p:txBody>
          <a:bodyPr wrap="square" rtlCol="0">
            <a:spAutoFit/>
          </a:bodyPr>
          <a:lstStyle/>
          <a:p>
            <a:r>
              <a:rPr lang="zh-CN" altLang="en-US" sz="1200" smtClean="0"/>
              <a:t>⑤</a:t>
            </a:r>
            <a:r>
              <a:rPr lang="en-US" altLang="zh-CN" sz="1200" smtClean="0"/>
              <a:t>The DR center returns the confirmation </a:t>
            </a:r>
            <a:r>
              <a:rPr lang="en-US" altLang="zh-CN" sz="1200"/>
              <a:t>s</a:t>
            </a:r>
            <a:r>
              <a:rPr lang="en-US" altLang="zh-CN" sz="1200" smtClean="0"/>
              <a:t>ignal.</a:t>
            </a:r>
            <a:endParaRPr lang="zh-CN" altLang="en-US" sz="1200"/>
          </a:p>
        </p:txBody>
      </p:sp>
      <p:sp>
        <p:nvSpPr>
          <p:cNvPr id="59" name="文本框 58"/>
          <p:cNvSpPr txBox="1"/>
          <p:nvPr/>
        </p:nvSpPr>
        <p:spPr>
          <a:xfrm>
            <a:off x="9488848" y="4587633"/>
            <a:ext cx="2072780" cy="461665"/>
          </a:xfrm>
          <a:prstGeom prst="rect">
            <a:avLst/>
          </a:prstGeom>
          <a:noFill/>
        </p:spPr>
        <p:txBody>
          <a:bodyPr wrap="square" rtlCol="0">
            <a:spAutoFit/>
          </a:bodyPr>
          <a:lstStyle/>
          <a:p>
            <a:r>
              <a:rPr lang="zh-CN" altLang="en-US" sz="1200" smtClean="0"/>
              <a:t>⑥</a:t>
            </a:r>
            <a:r>
              <a:rPr lang="en-US" altLang="zh-CN" sz="1200" smtClean="0"/>
              <a:t>Write data into a replication volume.</a:t>
            </a:r>
            <a:endParaRPr lang="zh-CN" altLang="en-US" sz="1200"/>
          </a:p>
        </p:txBody>
      </p:sp>
      <p:sp>
        <p:nvSpPr>
          <p:cNvPr id="60" name="文本框 59"/>
          <p:cNvSpPr txBox="1"/>
          <p:nvPr/>
        </p:nvSpPr>
        <p:spPr>
          <a:xfrm>
            <a:off x="4876850" y="4355955"/>
            <a:ext cx="2703661" cy="461665"/>
          </a:xfrm>
          <a:prstGeom prst="rect">
            <a:avLst/>
          </a:prstGeom>
          <a:noFill/>
        </p:spPr>
        <p:txBody>
          <a:bodyPr wrap="square" rtlCol="0">
            <a:spAutoFit/>
          </a:bodyPr>
          <a:lstStyle/>
          <a:p>
            <a:r>
              <a:rPr lang="zh-CN" altLang="en-US" sz="1200" smtClean="0"/>
              <a:t>⑦</a:t>
            </a:r>
            <a:r>
              <a:rPr lang="en-US" altLang="zh-CN" sz="1200" smtClean="0"/>
              <a:t>The DR center returns the </a:t>
            </a:r>
            <a:r>
              <a:rPr lang="en-US" altLang="zh-CN" sz="1200"/>
              <a:t>c</a:t>
            </a:r>
            <a:r>
              <a:rPr lang="en-US" altLang="zh-CN" sz="1200" smtClean="0"/>
              <a:t>ompletion signal.</a:t>
            </a:r>
            <a:endParaRPr lang="zh-CN" altLang="en-US" sz="1200"/>
          </a:p>
        </p:txBody>
      </p:sp>
      <p:sp>
        <p:nvSpPr>
          <p:cNvPr id="61" name="文本框 60"/>
          <p:cNvSpPr txBox="1"/>
          <p:nvPr/>
        </p:nvSpPr>
        <p:spPr>
          <a:xfrm>
            <a:off x="2053841" y="2114894"/>
            <a:ext cx="2254458" cy="369332"/>
          </a:xfrm>
          <a:prstGeom prst="rect">
            <a:avLst/>
          </a:prstGeom>
          <a:noFill/>
        </p:spPr>
        <p:txBody>
          <a:bodyPr wrap="square" rtlCol="0">
            <a:spAutoFit/>
          </a:bodyPr>
          <a:lstStyle/>
          <a:p>
            <a:r>
              <a:rPr lang="en-US" altLang="zh-CN" smtClean="0"/>
              <a:t>Production center</a:t>
            </a:r>
            <a:endParaRPr lang="zh-CN" altLang="en-US"/>
          </a:p>
        </p:txBody>
      </p:sp>
      <p:sp>
        <p:nvSpPr>
          <p:cNvPr id="62" name="文本框 61"/>
          <p:cNvSpPr txBox="1"/>
          <p:nvPr/>
        </p:nvSpPr>
        <p:spPr>
          <a:xfrm>
            <a:off x="8219295" y="2113492"/>
            <a:ext cx="1541784" cy="369332"/>
          </a:xfrm>
          <a:prstGeom prst="rect">
            <a:avLst/>
          </a:prstGeom>
          <a:noFill/>
        </p:spPr>
        <p:txBody>
          <a:bodyPr wrap="square" rtlCol="0">
            <a:spAutoFit/>
          </a:bodyPr>
          <a:lstStyle/>
          <a:p>
            <a:r>
              <a:rPr lang="en-US" altLang="zh-CN" smtClean="0"/>
              <a:t>DR center</a:t>
            </a:r>
            <a:endParaRPr lang="zh-CN" altLang="en-US"/>
          </a:p>
        </p:txBody>
      </p:sp>
    </p:spTree>
    <p:extLst>
      <p:ext uri="{BB962C8B-B14F-4D97-AF65-F5344CB8AC3E}">
        <p14:creationId xmlns:p14="http://schemas.microsoft.com/office/powerpoint/2010/main" val="255990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wrap="square">
            <a:noAutofit/>
          </a:bodyPr>
          <a:lstStyle/>
          <a:p>
            <a:r>
              <a:rPr lang="en-US" smtClean="0">
                <a:latin typeface="Huawei Sans" panose="020C0503030203020204" pitchFamily="34" charset="0"/>
              </a:rPr>
              <a:t>Array-layer DR Technology</a:t>
            </a:r>
            <a:endParaRPr lang="en-US" altLang="zh-CN">
              <a:latin typeface="Huawei Sans" panose="020C0503030203020204" pitchFamily="34" charset="0"/>
              <a:sym typeface="Huawei Sans" panose="020C0503030203020204" pitchFamily="34" charset="0"/>
            </a:endParaRPr>
          </a:p>
        </p:txBody>
      </p:sp>
      <p:sp>
        <p:nvSpPr>
          <p:cNvPr id="4" name="文本占位符 3"/>
          <p:cNvSpPr>
            <a:spLocks noGrp="1"/>
          </p:cNvSpPr>
          <p:nvPr>
            <p:ph type="body" sz="quarter" idx="10"/>
          </p:nvPr>
        </p:nvSpPr>
        <p:spPr/>
        <p:txBody>
          <a:bodyPr wrap="square">
            <a:noAutofit/>
          </a:bodyPr>
          <a:lstStyle/>
          <a:p>
            <a:pPr algn="l"/>
            <a:r>
              <a:rPr lang="en-US" sz="2000" smtClean="0">
                <a:latin typeface="Huawei Sans" panose="020C0503030203020204" pitchFamily="34" charset="0"/>
              </a:rPr>
              <a:t>Array-level DR is implemented using the inter-array replication technology. The replication of the array does not pass through the host. </a:t>
            </a:r>
            <a:r>
              <a:rPr lang="en-US" sz="2000"/>
              <a:t>The impact on the host performance is therefore limited.</a:t>
            </a:r>
            <a:endParaRPr lang="en-US" altLang="zh-CN" sz="2000">
              <a:latin typeface="Huawei Sans" panose="020C0503030203020204" pitchFamily="34" charset="0"/>
              <a:sym typeface="Huawei Sans" panose="020C0503030203020204" pitchFamily="34" charset="0"/>
            </a:endParaRPr>
          </a:p>
        </p:txBody>
      </p:sp>
      <p:grpSp>
        <p:nvGrpSpPr>
          <p:cNvPr id="5" name="组合 4"/>
          <p:cNvGrpSpPr/>
          <p:nvPr/>
        </p:nvGrpSpPr>
        <p:grpSpPr>
          <a:xfrm>
            <a:off x="3259035" y="2281089"/>
            <a:ext cx="7654432" cy="3734690"/>
            <a:chOff x="569621" y="1140989"/>
            <a:chExt cx="9714471" cy="5597716"/>
          </a:xfrm>
        </p:grpSpPr>
        <p:pic>
          <p:nvPicPr>
            <p:cNvPr id="7" name="图片 6"/>
            <p:cNvPicPr>
              <a:picLocks noChangeAspect="1"/>
            </p:cNvPicPr>
            <p:nvPr/>
          </p:nvPicPr>
          <p:blipFill>
            <a:blip r:embed="rId3"/>
            <a:stretch>
              <a:fillRect/>
            </a:stretch>
          </p:blipFill>
          <p:spPr>
            <a:xfrm>
              <a:off x="2423364" y="2015070"/>
              <a:ext cx="765606" cy="1018488"/>
            </a:xfrm>
            <a:prstGeom prst="rect">
              <a:avLst/>
            </a:prstGeom>
          </p:spPr>
        </p:pic>
        <p:pic>
          <p:nvPicPr>
            <p:cNvPr id="8" name="图片 7"/>
            <p:cNvPicPr>
              <a:picLocks noChangeAspect="1"/>
            </p:cNvPicPr>
            <p:nvPr/>
          </p:nvPicPr>
          <p:blipFill>
            <a:blip r:embed="rId3"/>
            <a:stretch>
              <a:fillRect/>
            </a:stretch>
          </p:blipFill>
          <p:spPr>
            <a:xfrm>
              <a:off x="3394914" y="2015070"/>
              <a:ext cx="765606" cy="1018488"/>
            </a:xfrm>
            <a:prstGeom prst="rect">
              <a:avLst/>
            </a:prstGeom>
          </p:spPr>
        </p:pic>
        <p:pic>
          <p:nvPicPr>
            <p:cNvPr id="9" name="图片 8"/>
            <p:cNvPicPr>
              <a:picLocks noChangeAspect="1"/>
            </p:cNvPicPr>
            <p:nvPr/>
          </p:nvPicPr>
          <p:blipFill>
            <a:blip r:embed="rId3"/>
            <a:stretch>
              <a:fillRect/>
            </a:stretch>
          </p:blipFill>
          <p:spPr>
            <a:xfrm>
              <a:off x="4366464" y="2015070"/>
              <a:ext cx="765606" cy="1018488"/>
            </a:xfrm>
            <a:prstGeom prst="rect">
              <a:avLst/>
            </a:prstGeom>
          </p:spPr>
        </p:pic>
        <p:pic>
          <p:nvPicPr>
            <p:cNvPr id="11" name="Picture 3170" descr="图片2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034" y="3781730"/>
              <a:ext cx="1715233" cy="6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70" descr="图片2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544" y="3781730"/>
              <a:ext cx="1715233" cy="6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图片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4034" y="5171582"/>
              <a:ext cx="1485118" cy="68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图片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544" y="5171582"/>
              <a:ext cx="1485118" cy="68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连接符 14"/>
            <p:cNvCxnSpPr/>
            <p:nvPr/>
          </p:nvCxnSpPr>
          <p:spPr>
            <a:xfrm>
              <a:off x="2217420" y="1268730"/>
              <a:ext cx="4897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0"/>
            </p:cNvCxnSpPr>
            <p:nvPr/>
          </p:nvCxnSpPr>
          <p:spPr>
            <a:xfrm>
              <a:off x="2806167" y="1268730"/>
              <a:ext cx="0" cy="746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891650" y="1268730"/>
              <a:ext cx="0" cy="746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886060" y="1268730"/>
              <a:ext cx="0" cy="746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7" idx="2"/>
            </p:cNvCxnSpPr>
            <p:nvPr/>
          </p:nvCxnSpPr>
          <p:spPr>
            <a:xfrm>
              <a:off x="2806167" y="3033558"/>
              <a:ext cx="748172" cy="748172"/>
            </a:xfrm>
            <a:prstGeom prst="line">
              <a:avLst/>
            </a:prstGeom>
            <a:ln w="38100">
              <a:solidFill>
                <a:srgbClr val="ED6D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8" idx="2"/>
            </p:cNvCxnSpPr>
            <p:nvPr/>
          </p:nvCxnSpPr>
          <p:spPr>
            <a:xfrm flipH="1">
              <a:off x="3776593" y="3033558"/>
              <a:ext cx="1124" cy="748172"/>
            </a:xfrm>
            <a:prstGeom prst="line">
              <a:avLst/>
            </a:prstGeom>
            <a:ln w="38100">
              <a:solidFill>
                <a:srgbClr val="ED6D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9" idx="2"/>
              <a:endCxn id="9" idx="2"/>
            </p:cNvCxnSpPr>
            <p:nvPr/>
          </p:nvCxnSpPr>
          <p:spPr>
            <a:xfrm>
              <a:off x="4749267" y="303355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9" idx="2"/>
              <a:endCxn id="11" idx="0"/>
            </p:cNvCxnSpPr>
            <p:nvPr/>
          </p:nvCxnSpPr>
          <p:spPr>
            <a:xfrm flipH="1">
              <a:off x="3891651" y="3033558"/>
              <a:ext cx="857616" cy="748172"/>
            </a:xfrm>
            <a:prstGeom prst="line">
              <a:avLst/>
            </a:prstGeom>
            <a:ln w="38100">
              <a:solidFill>
                <a:srgbClr val="ED6D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13" idx="0"/>
            </p:cNvCxnSpPr>
            <p:nvPr/>
          </p:nvCxnSpPr>
          <p:spPr>
            <a:xfrm>
              <a:off x="3776593" y="4343400"/>
              <a:ext cx="0" cy="828182"/>
            </a:xfrm>
            <a:prstGeom prst="line">
              <a:avLst/>
            </a:prstGeom>
            <a:ln w="38100">
              <a:solidFill>
                <a:srgbClr val="ED6D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972160" y="4343400"/>
              <a:ext cx="0" cy="828182"/>
            </a:xfrm>
            <a:prstGeom prst="line">
              <a:avLst/>
            </a:prstGeom>
            <a:ln w="38100">
              <a:solidFill>
                <a:srgbClr val="ED6D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3"/>
              <a:endCxn id="12" idx="1"/>
            </p:cNvCxnSpPr>
            <p:nvPr/>
          </p:nvCxnSpPr>
          <p:spPr>
            <a:xfrm>
              <a:off x="4749267" y="4102570"/>
              <a:ext cx="2365277" cy="0"/>
            </a:xfrm>
            <a:prstGeom prst="line">
              <a:avLst/>
            </a:prstGeom>
            <a:ln w="38100">
              <a:solidFill>
                <a:srgbClr val="ED6D00"/>
              </a:solidFill>
              <a:prstDash val="dash"/>
            </a:ln>
          </p:spPr>
          <p:style>
            <a:lnRef idx="1">
              <a:schemeClr val="accent1"/>
            </a:lnRef>
            <a:fillRef idx="0">
              <a:schemeClr val="accent1"/>
            </a:fillRef>
            <a:effectRef idx="0">
              <a:schemeClr val="accent1"/>
            </a:effectRef>
            <a:fontRef idx="minor">
              <a:schemeClr val="tx1"/>
            </a:fontRef>
          </p:style>
        </p:cxnSp>
        <p:sp>
          <p:nvSpPr>
            <p:cNvPr id="26" name="云形 25"/>
            <p:cNvSpPr/>
            <p:nvPr/>
          </p:nvSpPr>
          <p:spPr>
            <a:xfrm>
              <a:off x="5003533" y="3348858"/>
              <a:ext cx="1856744" cy="157995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3989070" y="4217626"/>
              <a:ext cx="3724582" cy="971302"/>
            </a:xfrm>
            <a:custGeom>
              <a:avLst/>
              <a:gdLst>
                <a:gd name="connsiteX0" fmla="*/ 0 w 3724582"/>
                <a:gd name="connsiteY0" fmla="*/ 960164 h 971302"/>
                <a:gd name="connsiteX1" fmla="*/ 525780 w 3724582"/>
                <a:gd name="connsiteY1" fmla="*/ 102914 h 971302"/>
                <a:gd name="connsiteX2" fmla="*/ 2651760 w 3724582"/>
                <a:gd name="connsiteY2" fmla="*/ 102914 h 971302"/>
                <a:gd name="connsiteX3" fmla="*/ 3623310 w 3724582"/>
                <a:gd name="connsiteY3" fmla="*/ 891584 h 971302"/>
                <a:gd name="connsiteX4" fmla="*/ 3646170 w 3724582"/>
                <a:gd name="connsiteY4" fmla="*/ 903014 h 97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582" h="971302">
                  <a:moveTo>
                    <a:pt x="0" y="960164"/>
                  </a:moveTo>
                  <a:cubicBezTo>
                    <a:pt x="41910" y="602976"/>
                    <a:pt x="83820" y="245789"/>
                    <a:pt x="525780" y="102914"/>
                  </a:cubicBezTo>
                  <a:cubicBezTo>
                    <a:pt x="967740" y="-39961"/>
                    <a:pt x="2135505" y="-28531"/>
                    <a:pt x="2651760" y="102914"/>
                  </a:cubicBezTo>
                  <a:cubicBezTo>
                    <a:pt x="3168015" y="234359"/>
                    <a:pt x="3457575" y="758234"/>
                    <a:pt x="3623310" y="891584"/>
                  </a:cubicBezTo>
                  <a:cubicBezTo>
                    <a:pt x="3789045" y="1024934"/>
                    <a:pt x="3717607" y="963974"/>
                    <a:pt x="3646170" y="903014"/>
                  </a:cubicBezTo>
                </a:path>
              </a:pathLst>
            </a:custGeom>
            <a:noFill/>
            <a:ln w="28575">
              <a:solidFill>
                <a:srgbClr val="00B05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9621" y="2132201"/>
              <a:ext cx="1814880" cy="784225"/>
            </a:xfrm>
            <a:prstGeom prst="rect">
              <a:avLst/>
            </a:prstGeom>
            <a:noFill/>
          </p:spPr>
          <p:txBody>
            <a:bodyPr wrap="square" rtlCol="0">
              <a:spAutoFit/>
            </a:bodyPr>
            <a:lstStyle/>
            <a:p>
              <a:pPr algn="r"/>
              <a:r>
                <a:rPr lang="en-US" altLang="zh-CN" sz="1400" smtClean="0"/>
                <a:t>Application</a:t>
              </a:r>
            </a:p>
            <a:p>
              <a:pPr algn="r"/>
              <a:r>
                <a:rPr lang="en-US" altLang="zh-CN" sz="1400"/>
                <a:t>h</a:t>
              </a:r>
              <a:r>
                <a:rPr lang="en-US" altLang="zh-CN" sz="1400" smtClean="0"/>
                <a:t>osts</a:t>
              </a:r>
              <a:endParaRPr lang="zh-CN" altLang="en-US" sz="1400"/>
            </a:p>
          </p:txBody>
        </p:sp>
        <p:sp>
          <p:nvSpPr>
            <p:cNvPr id="31" name="文本框 30"/>
            <p:cNvSpPr txBox="1"/>
            <p:nvPr/>
          </p:nvSpPr>
          <p:spPr>
            <a:xfrm>
              <a:off x="7240355" y="1140989"/>
              <a:ext cx="2049013" cy="876486"/>
            </a:xfrm>
            <a:prstGeom prst="rect">
              <a:avLst/>
            </a:prstGeom>
            <a:noFill/>
          </p:spPr>
          <p:txBody>
            <a:bodyPr wrap="square" rtlCol="0">
              <a:spAutoFit/>
            </a:bodyPr>
            <a:lstStyle/>
            <a:p>
              <a:r>
                <a:rPr lang="en-US" altLang="zh-CN" sz="1600"/>
                <a:t>Application</a:t>
              </a:r>
            </a:p>
            <a:p>
              <a:r>
                <a:rPr lang="en-US" altLang="zh-CN" sz="1600" smtClean="0"/>
                <a:t>LAN</a:t>
              </a:r>
              <a:endParaRPr lang="zh-CN" altLang="en-US" sz="1600"/>
            </a:p>
          </p:txBody>
        </p:sp>
        <p:sp>
          <p:nvSpPr>
            <p:cNvPr id="32" name="文本框 31"/>
            <p:cNvSpPr txBox="1"/>
            <p:nvPr/>
          </p:nvSpPr>
          <p:spPr>
            <a:xfrm>
              <a:off x="1825633" y="3781730"/>
              <a:ext cx="1597454" cy="876486"/>
            </a:xfrm>
            <a:prstGeom prst="rect">
              <a:avLst/>
            </a:prstGeom>
            <a:noFill/>
          </p:spPr>
          <p:txBody>
            <a:bodyPr wrap="square" rtlCol="0">
              <a:spAutoFit/>
            </a:bodyPr>
            <a:lstStyle/>
            <a:p>
              <a:pPr algn="ctr"/>
              <a:r>
                <a:rPr lang="en-US" altLang="zh-CN" sz="1600" smtClean="0"/>
                <a:t>FC/IP</a:t>
              </a:r>
              <a:endParaRPr lang="en-US" altLang="zh-CN" sz="1600"/>
            </a:p>
            <a:p>
              <a:pPr algn="ctr"/>
              <a:r>
                <a:rPr lang="en-US" altLang="zh-CN" sz="1600"/>
                <a:t>s</a:t>
              </a:r>
              <a:r>
                <a:rPr lang="en-US" altLang="zh-CN" sz="1600" smtClean="0"/>
                <a:t>witch</a:t>
              </a:r>
              <a:endParaRPr lang="zh-CN" altLang="en-US" sz="1600" smtClean="0"/>
            </a:p>
          </p:txBody>
        </p:sp>
        <p:sp>
          <p:nvSpPr>
            <p:cNvPr id="34" name="文本框 33"/>
            <p:cNvSpPr txBox="1"/>
            <p:nvPr/>
          </p:nvSpPr>
          <p:spPr>
            <a:xfrm>
              <a:off x="5444631" y="3673630"/>
              <a:ext cx="1597454" cy="338554"/>
            </a:xfrm>
            <a:prstGeom prst="rect">
              <a:avLst/>
            </a:prstGeom>
            <a:noFill/>
          </p:spPr>
          <p:txBody>
            <a:bodyPr wrap="square" rtlCol="0">
              <a:spAutoFit/>
            </a:bodyPr>
            <a:lstStyle/>
            <a:p>
              <a:r>
                <a:rPr lang="en-US" altLang="zh-CN" sz="1600" smtClean="0"/>
                <a:t>FC/IP</a:t>
              </a:r>
              <a:endParaRPr lang="zh-CN" altLang="en-US" sz="1600"/>
            </a:p>
          </p:txBody>
        </p:sp>
        <p:sp>
          <p:nvSpPr>
            <p:cNvPr id="35" name="文本框 34"/>
            <p:cNvSpPr txBox="1"/>
            <p:nvPr/>
          </p:nvSpPr>
          <p:spPr>
            <a:xfrm>
              <a:off x="5502985" y="4300574"/>
              <a:ext cx="1597454" cy="338554"/>
            </a:xfrm>
            <a:prstGeom prst="rect">
              <a:avLst/>
            </a:prstGeom>
            <a:noFill/>
          </p:spPr>
          <p:txBody>
            <a:bodyPr wrap="square" rtlCol="0">
              <a:spAutoFit/>
            </a:bodyPr>
            <a:lstStyle/>
            <a:p>
              <a:r>
                <a:rPr lang="en-US" altLang="zh-CN" sz="1600" smtClean="0"/>
                <a:t>SAN</a:t>
              </a:r>
              <a:endParaRPr lang="zh-CN" altLang="en-US" sz="1600"/>
            </a:p>
          </p:txBody>
        </p:sp>
        <p:sp>
          <p:nvSpPr>
            <p:cNvPr id="36" name="文本框 35"/>
            <p:cNvSpPr txBox="1"/>
            <p:nvPr/>
          </p:nvSpPr>
          <p:spPr>
            <a:xfrm>
              <a:off x="3121968" y="5852161"/>
              <a:ext cx="2515610" cy="876486"/>
            </a:xfrm>
            <a:prstGeom prst="rect">
              <a:avLst/>
            </a:prstGeom>
            <a:noFill/>
          </p:spPr>
          <p:txBody>
            <a:bodyPr wrap="square" rtlCol="0">
              <a:spAutoFit/>
            </a:bodyPr>
            <a:lstStyle/>
            <a:p>
              <a:r>
                <a:rPr lang="en-US" altLang="zh-CN" sz="1600" smtClean="0"/>
                <a:t>Local storage </a:t>
              </a:r>
              <a:r>
                <a:rPr lang="en-US" altLang="zh-CN" sz="1600"/>
                <a:t>s</a:t>
              </a:r>
              <a:r>
                <a:rPr lang="en-US" altLang="zh-CN" sz="1600" smtClean="0"/>
                <a:t>ystem</a:t>
              </a:r>
              <a:endParaRPr lang="zh-CN" altLang="en-US" sz="1600"/>
            </a:p>
          </p:txBody>
        </p:sp>
        <p:sp>
          <p:nvSpPr>
            <p:cNvPr id="37" name="文本框 36"/>
            <p:cNvSpPr txBox="1"/>
            <p:nvPr/>
          </p:nvSpPr>
          <p:spPr>
            <a:xfrm>
              <a:off x="7314812" y="5862219"/>
              <a:ext cx="2969280" cy="876486"/>
            </a:xfrm>
            <a:prstGeom prst="rect">
              <a:avLst/>
            </a:prstGeom>
            <a:noFill/>
          </p:spPr>
          <p:txBody>
            <a:bodyPr wrap="square" rtlCol="0">
              <a:spAutoFit/>
            </a:bodyPr>
            <a:lstStyle/>
            <a:p>
              <a:r>
                <a:rPr lang="en-US" altLang="zh-CN" sz="1600" smtClean="0"/>
                <a:t>Remote storage </a:t>
              </a:r>
              <a:r>
                <a:rPr lang="en-US" altLang="zh-CN" sz="1600"/>
                <a:t>s</a:t>
              </a:r>
              <a:r>
                <a:rPr lang="en-US" altLang="zh-CN" sz="1600" smtClean="0"/>
                <a:t>ystem</a:t>
              </a:r>
              <a:endParaRPr lang="zh-CN" altLang="en-US" sz="1600"/>
            </a:p>
          </p:txBody>
        </p:sp>
        <p:sp>
          <p:nvSpPr>
            <p:cNvPr id="38" name="文本框 37"/>
            <p:cNvSpPr txBox="1"/>
            <p:nvPr/>
          </p:nvSpPr>
          <p:spPr>
            <a:xfrm>
              <a:off x="8554235" y="3781729"/>
              <a:ext cx="1597455" cy="876486"/>
            </a:xfrm>
            <a:prstGeom prst="rect">
              <a:avLst/>
            </a:prstGeom>
            <a:noFill/>
          </p:spPr>
          <p:txBody>
            <a:bodyPr wrap="square" rtlCol="0">
              <a:spAutoFit/>
            </a:bodyPr>
            <a:lstStyle/>
            <a:p>
              <a:pPr algn="ctr"/>
              <a:r>
                <a:rPr lang="en-US" altLang="zh-CN" sz="1600" smtClean="0"/>
                <a:t>FC/IP</a:t>
              </a:r>
              <a:endParaRPr lang="en-US" altLang="zh-CN" sz="1600"/>
            </a:p>
            <a:p>
              <a:pPr algn="ctr"/>
              <a:r>
                <a:rPr lang="en-US" altLang="zh-CN" sz="1600"/>
                <a:t>s</a:t>
              </a:r>
              <a:r>
                <a:rPr lang="en-US" altLang="zh-CN" sz="1600" smtClean="0"/>
                <a:t>witch</a:t>
              </a:r>
              <a:endParaRPr lang="zh-CN" altLang="en-US" sz="1600" smtClean="0"/>
            </a:p>
          </p:txBody>
        </p:sp>
      </p:grpSp>
    </p:spTree>
    <p:extLst>
      <p:ext uri="{BB962C8B-B14F-4D97-AF65-F5344CB8AC3E}">
        <p14:creationId xmlns:p14="http://schemas.microsoft.com/office/powerpoint/2010/main" val="222989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wrap="square">
            <a:noAutofit/>
          </a:bodyPr>
          <a:lstStyle/>
          <a:p>
            <a:r>
              <a:rPr lang="en-US"/>
              <a:t>O</a:t>
            </a:r>
            <a:r>
              <a:rPr lang="en-US" smtClean="0">
                <a:latin typeface="Huawei Sans" panose="020C0503030203020204" pitchFamily="34" charset="0"/>
              </a:rPr>
              <a:t>n completion of this course, you will:</a:t>
            </a:r>
          </a:p>
          <a:p>
            <a:pPr lvl="1"/>
            <a:r>
              <a:rPr lang="en-US" altLang="zh-CN" smtClean="0"/>
              <a:t>Be </a:t>
            </a:r>
            <a:r>
              <a:rPr lang="en-US" altLang="zh-CN"/>
              <a:t>able to d</a:t>
            </a:r>
            <a:r>
              <a:rPr lang="en-US" smtClean="0">
                <a:latin typeface="Huawei Sans" panose="020C0503030203020204" pitchFamily="34" charset="0"/>
              </a:rPr>
              <a:t>escribe the concept and importance of the DR system.</a:t>
            </a:r>
            <a:endParaRPr lang="en-US" altLang="zh-CN" smtClean="0">
              <a:latin typeface="Huawei Sans" panose="020C0503030203020204" pitchFamily="34" charset="0"/>
              <a:sym typeface="Huawei Sans" panose="020C0503030203020204" pitchFamily="34" charset="0"/>
            </a:endParaRPr>
          </a:p>
          <a:p>
            <a:pPr lvl="1"/>
            <a:r>
              <a:rPr lang="en-US" smtClean="0"/>
              <a:t>Recognize </a:t>
            </a:r>
            <a:r>
              <a:rPr lang="en-US" smtClean="0">
                <a:latin typeface="Huawei Sans" panose="020C0503030203020204" pitchFamily="34" charset="0"/>
              </a:rPr>
              <a:t>advantages and disadvantages of common DR solutions.</a:t>
            </a:r>
            <a:endParaRPr lang="en-US" altLang="zh-CN" smtClean="0">
              <a:latin typeface="Huawei Sans" panose="020C0503030203020204" pitchFamily="34" charset="0"/>
              <a:sym typeface="Huawei Sans" panose="020C0503030203020204" pitchFamily="34" charset="0"/>
            </a:endParaRPr>
          </a:p>
          <a:p>
            <a:pPr lvl="1"/>
            <a:r>
              <a:rPr lang="en-US"/>
              <a:t>Have mastered the </a:t>
            </a:r>
            <a:r>
              <a:rPr lang="en-US" smtClean="0">
                <a:latin typeface="Huawei Sans" panose="020C0503030203020204" pitchFamily="34" charset="0"/>
              </a:rPr>
              <a:t>technical principles of the DR solution.</a:t>
            </a:r>
            <a:endParaRPr lang="en-US" altLang="zh-CN" smtClean="0">
              <a:latin typeface="Huawei Sans" panose="020C0503030203020204" pitchFamily="34" charset="0"/>
              <a:sym typeface="Huawei Sans" panose="020C0503030203020204" pitchFamily="34" charset="0"/>
            </a:endParaRPr>
          </a:p>
          <a:p>
            <a:pPr lvl="1"/>
            <a:r>
              <a:rPr lang="en-US"/>
              <a:t>Understand </a:t>
            </a:r>
            <a:r>
              <a:rPr lang="en-US" smtClean="0">
                <a:latin typeface="Huawei Sans" panose="020C0503030203020204" pitchFamily="34" charset="0"/>
              </a:rPr>
              <a:t>how to deploy a DR system based on typical applications for the DR solution.</a:t>
            </a:r>
            <a:endParaRPr lang="en-US" altLang="zh-CN" smtClean="0">
              <a:latin typeface="Huawei Sans" panose="020C0503030203020204" pitchFamily="34" charset="0"/>
              <a:sym typeface="Huawei Sans" panose="020C0503030203020204" pitchFamily="34" charset="0"/>
            </a:endParaRPr>
          </a:p>
          <a:p>
            <a:endParaRPr lang="en-US" altLang="zh-CN">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725844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6105" y="1240334"/>
            <a:ext cx="9153645" cy="4578973"/>
            <a:chOff x="1721116" y="1462822"/>
            <a:chExt cx="9153645" cy="4578973"/>
          </a:xfrm>
        </p:grpSpPr>
        <p:cxnSp>
          <p:nvCxnSpPr>
            <p:cNvPr id="152" name="直接连接符 151"/>
            <p:cNvCxnSpPr/>
            <p:nvPr/>
          </p:nvCxnSpPr>
          <p:spPr bwMode="auto">
            <a:xfrm>
              <a:off x="7472900" y="4062088"/>
              <a:ext cx="23128" cy="724609"/>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接连接符 161"/>
            <p:cNvCxnSpPr/>
            <p:nvPr/>
          </p:nvCxnSpPr>
          <p:spPr bwMode="auto">
            <a:xfrm>
              <a:off x="7448225" y="4065915"/>
              <a:ext cx="16851" cy="716003"/>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接连接符 162"/>
            <p:cNvCxnSpPr/>
            <p:nvPr/>
          </p:nvCxnSpPr>
          <p:spPr bwMode="auto">
            <a:xfrm>
              <a:off x="3713808" y="4079168"/>
              <a:ext cx="23128" cy="724609"/>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接连接符 163"/>
            <p:cNvCxnSpPr/>
            <p:nvPr/>
          </p:nvCxnSpPr>
          <p:spPr bwMode="auto">
            <a:xfrm>
              <a:off x="3689133" y="4082995"/>
              <a:ext cx="16851" cy="716003"/>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接连接符 106"/>
            <p:cNvCxnSpPr/>
            <p:nvPr/>
          </p:nvCxnSpPr>
          <p:spPr bwMode="auto">
            <a:xfrm flipH="1">
              <a:off x="7365857" y="3268102"/>
              <a:ext cx="182101" cy="566402"/>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接连接符 107"/>
            <p:cNvCxnSpPr/>
            <p:nvPr/>
          </p:nvCxnSpPr>
          <p:spPr bwMode="auto">
            <a:xfrm flipH="1">
              <a:off x="7394725" y="3285768"/>
              <a:ext cx="179885" cy="560124"/>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接连接符 108"/>
            <p:cNvCxnSpPr/>
            <p:nvPr/>
          </p:nvCxnSpPr>
          <p:spPr bwMode="auto">
            <a:xfrm>
              <a:off x="7088262" y="3256775"/>
              <a:ext cx="222705" cy="65263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接连接符 109"/>
            <p:cNvCxnSpPr/>
            <p:nvPr/>
          </p:nvCxnSpPr>
          <p:spPr bwMode="auto">
            <a:xfrm>
              <a:off x="7056989" y="3262441"/>
              <a:ext cx="232246" cy="660843"/>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p:nvPr/>
          </p:nvCxnSpPr>
          <p:spPr bwMode="auto">
            <a:xfrm flipH="1">
              <a:off x="3931606" y="3185457"/>
              <a:ext cx="164650" cy="82379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97"/>
            <p:cNvCxnSpPr/>
            <p:nvPr/>
          </p:nvCxnSpPr>
          <p:spPr bwMode="auto">
            <a:xfrm flipH="1">
              <a:off x="3911092" y="3227625"/>
              <a:ext cx="154640" cy="758565"/>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接连接符 94"/>
            <p:cNvCxnSpPr/>
            <p:nvPr/>
          </p:nvCxnSpPr>
          <p:spPr bwMode="auto">
            <a:xfrm>
              <a:off x="3695806" y="3185458"/>
              <a:ext cx="23128" cy="724609"/>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p:nvPr/>
          </p:nvCxnSpPr>
          <p:spPr bwMode="auto">
            <a:xfrm>
              <a:off x="3671131" y="3189285"/>
              <a:ext cx="16851" cy="716003"/>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p:nvPr/>
          </p:nvCxnSpPr>
          <p:spPr bwMode="auto">
            <a:xfrm>
              <a:off x="3321336" y="3237596"/>
              <a:ext cx="275638" cy="689464"/>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p:nvPr/>
          </p:nvCxnSpPr>
          <p:spPr bwMode="auto">
            <a:xfrm>
              <a:off x="3298404" y="3245150"/>
              <a:ext cx="276681" cy="68191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a:off x="2832197" y="3212819"/>
              <a:ext cx="667211" cy="730102"/>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1"/>
            <p:cNvCxnSpPr/>
            <p:nvPr/>
          </p:nvCxnSpPr>
          <p:spPr bwMode="auto">
            <a:xfrm>
              <a:off x="2815308" y="3234362"/>
              <a:ext cx="661167" cy="716112"/>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Picture 48" descr="图片19"/>
            <p:cNvPicPr>
              <a:picLocks noChangeAspect="1" noChangeArrowheads="1"/>
            </p:cNvPicPr>
            <p:nvPr/>
          </p:nvPicPr>
          <p:blipFill>
            <a:blip r:embed="rId3" cstate="print"/>
            <a:srcRect/>
            <a:stretch>
              <a:fillRect/>
            </a:stretch>
          </p:blipFill>
          <p:spPr bwMode="auto">
            <a:xfrm>
              <a:off x="7141288" y="4678564"/>
              <a:ext cx="704455" cy="845913"/>
            </a:xfrm>
            <a:prstGeom prst="rect">
              <a:avLst/>
            </a:prstGeom>
            <a:noFill/>
            <a:ln w="9525">
              <a:noFill/>
              <a:miter lim="800000"/>
              <a:headEnd/>
              <a:tailEnd/>
            </a:ln>
          </p:spPr>
        </p:pic>
        <p:pic>
          <p:nvPicPr>
            <p:cNvPr id="58" name="Picture 461" descr="图片152"/>
            <p:cNvPicPr>
              <a:picLocks noChangeAspect="1" noChangeArrowheads="1"/>
            </p:cNvPicPr>
            <p:nvPr/>
          </p:nvPicPr>
          <p:blipFill>
            <a:blip r:embed="rId4" cstate="print"/>
            <a:srcRect/>
            <a:stretch>
              <a:fillRect/>
            </a:stretch>
          </p:blipFill>
          <p:spPr bwMode="auto">
            <a:xfrm>
              <a:off x="3300731" y="4013227"/>
              <a:ext cx="754372" cy="249145"/>
            </a:xfrm>
            <a:prstGeom prst="rect">
              <a:avLst/>
            </a:prstGeom>
            <a:noFill/>
            <a:ln w="9525">
              <a:noFill/>
              <a:miter lim="800000"/>
              <a:headEnd/>
              <a:tailEnd/>
            </a:ln>
          </p:spPr>
        </p:pic>
        <p:pic>
          <p:nvPicPr>
            <p:cNvPr id="59" name="Picture 461" descr="图片152"/>
            <p:cNvPicPr>
              <a:picLocks noChangeAspect="1" noChangeArrowheads="1"/>
            </p:cNvPicPr>
            <p:nvPr/>
          </p:nvPicPr>
          <p:blipFill>
            <a:blip r:embed="rId4" cstate="print"/>
            <a:srcRect/>
            <a:stretch>
              <a:fillRect/>
            </a:stretch>
          </p:blipFill>
          <p:spPr bwMode="auto">
            <a:xfrm>
              <a:off x="3373338" y="3902456"/>
              <a:ext cx="754372" cy="249145"/>
            </a:xfrm>
            <a:prstGeom prst="rect">
              <a:avLst/>
            </a:prstGeom>
            <a:noFill/>
            <a:ln w="9525">
              <a:noFill/>
              <a:miter lim="800000"/>
              <a:headEnd/>
              <a:tailEnd/>
            </a:ln>
          </p:spPr>
        </p:pic>
        <p:cxnSp>
          <p:nvCxnSpPr>
            <p:cNvPr id="61" name="直接连接符 60"/>
            <p:cNvCxnSpPr/>
            <p:nvPr/>
          </p:nvCxnSpPr>
          <p:spPr bwMode="auto">
            <a:xfrm>
              <a:off x="3134154" y="2307158"/>
              <a:ext cx="0" cy="496118"/>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a:endCxn id="67" idx="0"/>
            </p:cNvCxnSpPr>
            <p:nvPr/>
          </p:nvCxnSpPr>
          <p:spPr bwMode="auto">
            <a:xfrm>
              <a:off x="4832233" y="2487590"/>
              <a:ext cx="0" cy="125442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2228700" y="2298647"/>
              <a:ext cx="4479979" cy="0"/>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5056850" y="3019042"/>
              <a:ext cx="1205697" cy="201637"/>
            </a:xfrm>
            <a:prstGeom prst="rect">
              <a:avLst/>
            </a:prstGeom>
            <a:noFill/>
          </p:spPr>
          <p:txBody>
            <a:bodyPr wrap="square" rtlCol="0">
              <a:noAutofit/>
            </a:bodyPr>
            <a:lstStyle/>
            <a:p>
              <a:pPr algn="ctr" fontAlgn="ctr"/>
              <a:r>
                <a:rPr lang="en-US" sz="1200" smtClean="0">
                  <a:latin typeface="Huawei Sans" panose="020C0503030203020204" pitchFamily="34" charset="0"/>
                </a:rPr>
                <a:t>Data replication </a:t>
              </a:r>
              <a:r>
                <a:rPr lang="en-US" sz="1200">
                  <a:latin typeface="Huawei Sans" panose="020C0503030203020204" pitchFamily="34" charset="0"/>
                </a:rPr>
                <a:t>n</a:t>
              </a:r>
              <a:r>
                <a:rPr lang="en-US" sz="1200" smtClean="0">
                  <a:latin typeface="Huawei Sans" panose="020C0503030203020204" pitchFamily="34" charset="0"/>
                </a:rPr>
                <a:t>etwork</a:t>
              </a:r>
              <a:endParaRPr lang="en-US" sz="1200">
                <a:latin typeface="Huawei Sans" panose="020C0503030203020204" pitchFamily="34" charset="0"/>
              </a:endParaRPr>
            </a:p>
          </p:txBody>
        </p:sp>
        <p:cxnSp>
          <p:nvCxnSpPr>
            <p:cNvPr id="65" name="直接连接符 64"/>
            <p:cNvCxnSpPr/>
            <p:nvPr/>
          </p:nvCxnSpPr>
          <p:spPr bwMode="auto">
            <a:xfrm>
              <a:off x="2961813" y="2511951"/>
              <a:ext cx="0" cy="283931"/>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a:endCxn id="68" idx="0"/>
            </p:cNvCxnSpPr>
            <p:nvPr/>
          </p:nvCxnSpPr>
          <p:spPr bwMode="auto">
            <a:xfrm flipH="1">
              <a:off x="6419972" y="2535577"/>
              <a:ext cx="1" cy="1203872"/>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7" name="Picture 1305" descr="图片4"/>
            <p:cNvPicPr>
              <a:picLocks noChangeAspect="1" noChangeArrowheads="1"/>
            </p:cNvPicPr>
            <p:nvPr/>
          </p:nvPicPr>
          <p:blipFill>
            <a:blip r:embed="rId5" cstate="print"/>
            <a:srcRect/>
            <a:stretch>
              <a:fillRect/>
            </a:stretch>
          </p:blipFill>
          <p:spPr bwMode="auto">
            <a:xfrm>
              <a:off x="4625141" y="3742011"/>
              <a:ext cx="414184" cy="291667"/>
            </a:xfrm>
            <a:prstGeom prst="rect">
              <a:avLst/>
            </a:prstGeom>
            <a:noFill/>
            <a:ln w="9525">
              <a:noFill/>
              <a:miter lim="800000"/>
              <a:headEnd/>
              <a:tailEnd/>
            </a:ln>
          </p:spPr>
        </p:pic>
        <p:pic>
          <p:nvPicPr>
            <p:cNvPr id="68" name="Picture 1305" descr="图片4"/>
            <p:cNvPicPr>
              <a:picLocks noChangeAspect="1" noChangeArrowheads="1"/>
            </p:cNvPicPr>
            <p:nvPr/>
          </p:nvPicPr>
          <p:blipFill>
            <a:blip r:embed="rId5" cstate="print"/>
            <a:srcRect/>
            <a:stretch>
              <a:fillRect/>
            </a:stretch>
          </p:blipFill>
          <p:spPr bwMode="auto">
            <a:xfrm>
              <a:off x="6212879" y="3739450"/>
              <a:ext cx="414184" cy="291667"/>
            </a:xfrm>
            <a:prstGeom prst="rect">
              <a:avLst/>
            </a:prstGeom>
            <a:noFill/>
            <a:ln w="9525">
              <a:noFill/>
              <a:miter lim="800000"/>
              <a:headEnd/>
              <a:tailEnd/>
            </a:ln>
          </p:spPr>
        </p:pic>
        <p:pic>
          <p:nvPicPr>
            <p:cNvPr id="69" name="Picture 64" descr="DVVDM_Ring"/>
            <p:cNvPicPr>
              <a:picLocks noChangeAspect="1" noChangeArrowheads="1"/>
            </p:cNvPicPr>
            <p:nvPr/>
          </p:nvPicPr>
          <p:blipFill>
            <a:blip r:embed="rId6" cstate="print"/>
            <a:srcRect/>
            <a:stretch>
              <a:fillRect/>
            </a:stretch>
          </p:blipFill>
          <p:spPr bwMode="auto">
            <a:xfrm>
              <a:off x="5035543" y="2963809"/>
              <a:ext cx="1199180" cy="763570"/>
            </a:xfrm>
            <a:prstGeom prst="rect">
              <a:avLst/>
            </a:prstGeom>
            <a:noFill/>
            <a:ln w="9525">
              <a:noFill/>
              <a:miter lim="800000"/>
              <a:headEnd/>
              <a:tailEnd/>
            </a:ln>
          </p:spPr>
        </p:pic>
        <p:pic>
          <p:nvPicPr>
            <p:cNvPr id="70" name="Picture 455" descr="图片146"/>
            <p:cNvPicPr>
              <a:picLocks noChangeAspect="1" noChangeArrowheads="1"/>
            </p:cNvPicPr>
            <p:nvPr/>
          </p:nvPicPr>
          <p:blipFill>
            <a:blip r:embed="rId7" cstate="print"/>
            <a:srcRect/>
            <a:stretch>
              <a:fillRect/>
            </a:stretch>
          </p:blipFill>
          <p:spPr bwMode="auto">
            <a:xfrm>
              <a:off x="3154765" y="2755601"/>
              <a:ext cx="457437" cy="526200"/>
            </a:xfrm>
            <a:prstGeom prst="rect">
              <a:avLst/>
            </a:prstGeom>
            <a:noFill/>
            <a:ln w="9525">
              <a:noFill/>
              <a:miter lim="800000"/>
              <a:headEnd/>
              <a:tailEnd/>
            </a:ln>
          </p:spPr>
        </p:pic>
        <p:pic>
          <p:nvPicPr>
            <p:cNvPr id="71" name="Picture 455" descr="图片146"/>
            <p:cNvPicPr>
              <a:picLocks noChangeAspect="1" noChangeArrowheads="1"/>
            </p:cNvPicPr>
            <p:nvPr/>
          </p:nvPicPr>
          <p:blipFill>
            <a:blip r:embed="rId7" cstate="print"/>
            <a:srcRect/>
            <a:stretch>
              <a:fillRect/>
            </a:stretch>
          </p:blipFill>
          <p:spPr bwMode="auto">
            <a:xfrm>
              <a:off x="3540816" y="2755601"/>
              <a:ext cx="457437" cy="526200"/>
            </a:xfrm>
            <a:prstGeom prst="rect">
              <a:avLst/>
            </a:prstGeom>
            <a:noFill/>
            <a:ln w="9525">
              <a:noFill/>
              <a:miter lim="800000"/>
              <a:headEnd/>
              <a:tailEnd/>
            </a:ln>
          </p:spPr>
        </p:pic>
        <p:pic>
          <p:nvPicPr>
            <p:cNvPr id="72" name="Picture 455" descr="图片146"/>
            <p:cNvPicPr>
              <a:picLocks noChangeAspect="1" noChangeArrowheads="1"/>
            </p:cNvPicPr>
            <p:nvPr/>
          </p:nvPicPr>
          <p:blipFill>
            <a:blip r:embed="rId7" cstate="print"/>
            <a:srcRect/>
            <a:stretch>
              <a:fillRect/>
            </a:stretch>
          </p:blipFill>
          <p:spPr bwMode="auto">
            <a:xfrm>
              <a:off x="3962560" y="2755601"/>
              <a:ext cx="457437" cy="526200"/>
            </a:xfrm>
            <a:prstGeom prst="rect">
              <a:avLst/>
            </a:prstGeom>
            <a:noFill/>
            <a:ln w="9525">
              <a:noFill/>
              <a:miter lim="800000"/>
              <a:headEnd/>
              <a:tailEnd/>
            </a:ln>
          </p:spPr>
        </p:pic>
        <p:cxnSp>
          <p:nvCxnSpPr>
            <p:cNvPr id="73" name="直接连接符 72"/>
            <p:cNvCxnSpPr/>
            <p:nvPr/>
          </p:nvCxnSpPr>
          <p:spPr bwMode="auto">
            <a:xfrm>
              <a:off x="2228529" y="2492896"/>
              <a:ext cx="2795856" cy="0"/>
            </a:xfrm>
            <a:prstGeom prst="line">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flipH="1" flipV="1">
              <a:off x="7281275" y="2321815"/>
              <a:ext cx="3719" cy="48789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接连接符 74"/>
            <p:cNvCxnSpPr/>
            <p:nvPr/>
          </p:nvCxnSpPr>
          <p:spPr bwMode="auto">
            <a:xfrm>
              <a:off x="8144896" y="2006472"/>
              <a:ext cx="0" cy="300686"/>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6684050" y="5523040"/>
              <a:ext cx="1739061" cy="518755"/>
            </a:xfrm>
            <a:prstGeom prst="rect">
              <a:avLst/>
            </a:prstGeom>
            <a:noFill/>
          </p:spPr>
          <p:txBody>
            <a:bodyPr wrap="square" rtlCol="0">
              <a:noAutofit/>
            </a:bodyPr>
            <a:lstStyle/>
            <a:p>
              <a:pPr algn="ctr" fontAlgn="ctr"/>
              <a:r>
                <a:rPr lang="en-US" sz="1200" smtClean="0">
                  <a:latin typeface="Huawei Sans" panose="020C0503030203020204" pitchFamily="34" charset="0"/>
                </a:rPr>
                <a:t>Huawei </a:t>
              </a:r>
              <a:r>
                <a:rPr lang="en-US" sz="1200" err="1" smtClean="0">
                  <a:latin typeface="Huawei Sans" panose="020C0503030203020204" pitchFamily="34" charset="0"/>
                </a:rPr>
                <a:t>OceanStor</a:t>
              </a:r>
              <a:r>
                <a:rPr lang="en-US" sz="1200" smtClean="0">
                  <a:latin typeface="Huawei Sans" panose="020C0503030203020204" pitchFamily="34" charset="0"/>
                </a:rPr>
                <a:t> Hybrid Flash Storage</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7" name="Picture 455" descr="图片146"/>
            <p:cNvPicPr>
              <a:picLocks noChangeAspect="1" noChangeArrowheads="1"/>
            </p:cNvPicPr>
            <p:nvPr/>
          </p:nvPicPr>
          <p:blipFill>
            <a:blip r:embed="rId7" cstate="print"/>
            <a:srcRect/>
            <a:stretch>
              <a:fillRect/>
            </a:stretch>
          </p:blipFill>
          <p:spPr bwMode="auto">
            <a:xfrm>
              <a:off x="6903019" y="2765105"/>
              <a:ext cx="457437" cy="526200"/>
            </a:xfrm>
            <a:prstGeom prst="rect">
              <a:avLst/>
            </a:prstGeom>
            <a:noFill/>
            <a:ln w="9525">
              <a:noFill/>
              <a:miter lim="800000"/>
              <a:headEnd/>
              <a:tailEnd/>
            </a:ln>
          </p:spPr>
        </p:pic>
        <p:pic>
          <p:nvPicPr>
            <p:cNvPr id="78" name="Picture 455" descr="图片146"/>
            <p:cNvPicPr>
              <a:picLocks noChangeAspect="1" noChangeArrowheads="1"/>
            </p:cNvPicPr>
            <p:nvPr/>
          </p:nvPicPr>
          <p:blipFill>
            <a:blip r:embed="rId7" cstate="print"/>
            <a:srcRect/>
            <a:stretch>
              <a:fillRect/>
            </a:stretch>
          </p:blipFill>
          <p:spPr bwMode="auto">
            <a:xfrm>
              <a:off x="7494540" y="2768159"/>
              <a:ext cx="457437" cy="526200"/>
            </a:xfrm>
            <a:prstGeom prst="rect">
              <a:avLst/>
            </a:prstGeom>
            <a:noFill/>
            <a:ln w="9525">
              <a:noFill/>
              <a:miter lim="800000"/>
              <a:headEnd/>
              <a:tailEnd/>
            </a:ln>
          </p:spPr>
        </p:pic>
        <p:cxnSp>
          <p:nvCxnSpPr>
            <p:cNvPr id="79" name="直接连接符 78"/>
            <p:cNvCxnSpPr/>
            <p:nvPr/>
          </p:nvCxnSpPr>
          <p:spPr bwMode="auto">
            <a:xfrm flipV="1">
              <a:off x="6409852" y="2310348"/>
              <a:ext cx="2127577" cy="2528"/>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196"/>
            <p:cNvSpPr>
              <a:spLocks noChangeArrowheads="1"/>
            </p:cNvSpPr>
            <p:nvPr/>
          </p:nvSpPr>
          <p:spPr bwMode="gray">
            <a:xfrm>
              <a:off x="1729584" y="1468628"/>
              <a:ext cx="3363373" cy="4495421"/>
            </a:xfrm>
            <a:prstGeom prst="roundRect">
              <a:avLst>
                <a:gd name="adj" fmla="val 3560"/>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0" tIns="27432" rIns="0" bIns="0">
              <a:noAutofit/>
            </a:bodyPr>
            <a:lstStyle/>
            <a:p>
              <a:pPr algn="ctr" fontAlgn="ctr">
                <a:lnSpc>
                  <a:spcPct val="90000"/>
                </a:lnSpc>
              </a:pPr>
              <a:endParaRPr lang="en-US" sz="1200" b="1">
                <a:solidFill>
                  <a:schemeClr val="tx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AutoShape 196"/>
            <p:cNvSpPr>
              <a:spLocks noChangeArrowheads="1"/>
            </p:cNvSpPr>
            <p:nvPr/>
          </p:nvSpPr>
          <p:spPr bwMode="gray">
            <a:xfrm>
              <a:off x="6134145" y="1462822"/>
              <a:ext cx="4477606" cy="4501227"/>
            </a:xfrm>
            <a:prstGeom prst="roundRect">
              <a:avLst>
                <a:gd name="adj" fmla="val 3560"/>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0" tIns="27432" rIns="0" bIns="0">
              <a:noAutofit/>
            </a:bodyPr>
            <a:lstStyle/>
            <a:p>
              <a:pPr algn="ctr" fontAlgn="ctr">
                <a:lnSpc>
                  <a:spcPct val="90000"/>
                </a:lnSpc>
              </a:pPr>
              <a:endParaRPr lang="en-US" sz="1200" b="1">
                <a:solidFill>
                  <a:schemeClr val="tx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TextBox 81"/>
            <p:cNvSpPr txBox="1"/>
            <p:nvPr/>
          </p:nvSpPr>
          <p:spPr>
            <a:xfrm>
              <a:off x="6668905" y="1713093"/>
              <a:ext cx="1362192" cy="738664"/>
            </a:xfrm>
            <a:prstGeom prst="rect">
              <a:avLst/>
            </a:prstGeom>
            <a:noFill/>
          </p:spPr>
          <p:txBody>
            <a:bodyPr wrap="square" rtlCol="0">
              <a:noAutofit/>
            </a:bodyPr>
            <a:lstStyle/>
            <a:p>
              <a:pPr algn="ctr" fontAlgn="ctr"/>
              <a:r>
                <a:rPr lang="en-US" sz="1200" smtClean="0">
                  <a:latin typeface="Huawei Sans" panose="020C0503030203020204" pitchFamily="34" charset="0"/>
                </a:rPr>
                <a:t>DR management network</a:t>
              </a:r>
              <a:endParaRPr lang="en-US" sz="1200">
                <a:latin typeface="Huawei Sans" panose="020C0503030203020204" pitchFamily="34" charset="0"/>
              </a:endParaRPr>
            </a:p>
          </p:txBody>
        </p:sp>
        <p:sp>
          <p:nvSpPr>
            <p:cNvPr id="83" name="TextBox 82"/>
            <p:cNvSpPr txBox="1"/>
            <p:nvPr/>
          </p:nvSpPr>
          <p:spPr>
            <a:xfrm>
              <a:off x="1721116" y="2883490"/>
              <a:ext cx="1280297" cy="646331"/>
            </a:xfrm>
            <a:prstGeom prst="rect">
              <a:avLst/>
            </a:prstGeom>
            <a:noFill/>
          </p:spPr>
          <p:txBody>
            <a:bodyPr wrap="square" rtlCol="0">
              <a:noAutofit/>
            </a:bodyPr>
            <a:lstStyle/>
            <a:p>
              <a:pPr fontAlgn="ctr"/>
              <a:r>
                <a:rPr lang="en-US" sz="1200" smtClean="0">
                  <a:latin typeface="Huawei Sans" panose="020C0503030203020204" pitchFamily="34" charset="0"/>
                </a:rPr>
                <a:t>Application</a:t>
              </a:r>
              <a:endPar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200" smtClean="0">
                  <a:latin typeface="Huawei Sans" panose="020C0503030203020204" pitchFamily="34" charset="0"/>
                </a:rPr>
                <a:t>server</a:t>
              </a:r>
              <a:endParaRPr lang="en-US" sz="1200">
                <a:latin typeface="Huawei Sans" panose="020C0503030203020204" pitchFamily="34" charset="0"/>
              </a:endParaRPr>
            </a:p>
          </p:txBody>
        </p:sp>
        <p:sp>
          <p:nvSpPr>
            <p:cNvPr id="84" name="TextBox 83"/>
            <p:cNvSpPr txBox="1"/>
            <p:nvPr/>
          </p:nvSpPr>
          <p:spPr>
            <a:xfrm>
              <a:off x="2177380" y="1479781"/>
              <a:ext cx="1178593" cy="461665"/>
            </a:xfrm>
            <a:prstGeom prst="rect">
              <a:avLst/>
            </a:prstGeom>
            <a:noFill/>
          </p:spPr>
          <p:txBody>
            <a:bodyPr wrap="square" rtlCol="0">
              <a:noAutofit/>
            </a:bodyPr>
            <a:lstStyle/>
            <a:p>
              <a:pPr algn="ctr" fontAlgn="ctr"/>
              <a:r>
                <a:rPr lang="en-US" sz="1200" smtClean="0">
                  <a:latin typeface="Huawei Sans" panose="020C0503030203020204" pitchFamily="34" charset="0"/>
                </a:rPr>
                <a:t>Production center</a:t>
              </a:r>
              <a:endParaRPr lang="en-US" sz="1200">
                <a:latin typeface="Huawei Sans" panose="020C0503030203020204" pitchFamily="34" charset="0"/>
              </a:endParaRPr>
            </a:p>
          </p:txBody>
        </p:sp>
        <p:sp>
          <p:nvSpPr>
            <p:cNvPr id="85" name="TextBox 84"/>
            <p:cNvSpPr txBox="1"/>
            <p:nvPr/>
          </p:nvSpPr>
          <p:spPr>
            <a:xfrm>
              <a:off x="6144635" y="1479781"/>
              <a:ext cx="1469669" cy="276999"/>
            </a:xfrm>
            <a:prstGeom prst="rect">
              <a:avLst/>
            </a:prstGeom>
            <a:noFill/>
          </p:spPr>
          <p:txBody>
            <a:bodyPr wrap="square" rtlCol="0">
              <a:noAutofit/>
            </a:bodyPr>
            <a:lstStyle/>
            <a:p>
              <a:pPr algn="ctr" fontAlgn="ctr"/>
              <a:r>
                <a:rPr lang="en-US" sz="1200" smtClean="0">
                  <a:latin typeface="Huawei Sans" panose="020C0503030203020204" pitchFamily="34" charset="0"/>
                </a:rPr>
                <a:t>DR center</a:t>
              </a:r>
              <a:endParaRPr lang="en-US" sz="1200">
                <a:latin typeface="Huawei Sans" panose="020C0503030203020204" pitchFamily="34" charset="0"/>
              </a:endParaRPr>
            </a:p>
          </p:txBody>
        </p:sp>
        <p:pic>
          <p:nvPicPr>
            <p:cNvPr id="86" name="Picture 456" descr="图片235"/>
            <p:cNvPicPr>
              <a:picLocks noChangeAspect="1" noChangeArrowheads="1"/>
            </p:cNvPicPr>
            <p:nvPr/>
          </p:nvPicPr>
          <p:blipFill>
            <a:blip r:embed="rId8" cstate="print"/>
            <a:stretch>
              <a:fillRect/>
            </a:stretch>
          </p:blipFill>
          <p:spPr bwMode="auto">
            <a:xfrm>
              <a:off x="4599707" y="2090186"/>
              <a:ext cx="401891" cy="364659"/>
            </a:xfrm>
            <a:prstGeom prst="rect">
              <a:avLst/>
            </a:prstGeom>
            <a:noFill/>
          </p:spPr>
        </p:pic>
        <p:pic>
          <p:nvPicPr>
            <p:cNvPr id="87" name="Picture 456" descr="图片235"/>
            <p:cNvPicPr>
              <a:picLocks noChangeAspect="1" noChangeArrowheads="1"/>
            </p:cNvPicPr>
            <p:nvPr/>
          </p:nvPicPr>
          <p:blipFill>
            <a:blip r:embed="rId8" cstate="print"/>
            <a:stretch>
              <a:fillRect/>
            </a:stretch>
          </p:blipFill>
          <p:spPr bwMode="auto">
            <a:xfrm>
              <a:off x="6306788" y="2103207"/>
              <a:ext cx="401891" cy="364659"/>
            </a:xfrm>
            <a:prstGeom prst="rect">
              <a:avLst/>
            </a:prstGeom>
            <a:noFill/>
          </p:spPr>
        </p:pic>
        <p:pic>
          <p:nvPicPr>
            <p:cNvPr id="88" name="Picture 2" descr="C:\Documents and Settings\staylor\My Documents\My Software\iconexperience\v_collections_png\computer_network_security\256x256\shadow\server.png"/>
            <p:cNvPicPr>
              <a:picLocks noChangeAspect="1" noChangeArrowheads="1"/>
            </p:cNvPicPr>
            <p:nvPr/>
          </p:nvPicPr>
          <p:blipFill>
            <a:blip r:embed="rId9" cstate="print"/>
            <a:srcRect/>
            <a:stretch>
              <a:fillRect/>
            </a:stretch>
          </p:blipFill>
          <p:spPr bwMode="auto">
            <a:xfrm>
              <a:off x="7899330" y="1531368"/>
              <a:ext cx="519804" cy="514847"/>
            </a:xfrm>
            <a:prstGeom prst="rect">
              <a:avLst/>
            </a:prstGeom>
            <a:noFill/>
            <a:ln w="9525">
              <a:noFill/>
              <a:miter lim="800000"/>
              <a:headEnd/>
              <a:tailEnd/>
            </a:ln>
          </p:spPr>
        </p:pic>
        <p:sp>
          <p:nvSpPr>
            <p:cNvPr id="89" name="云形 88"/>
            <p:cNvSpPr/>
            <p:nvPr/>
          </p:nvSpPr>
          <p:spPr bwMode="auto">
            <a:xfrm>
              <a:off x="3142493" y="3626590"/>
              <a:ext cx="1122998" cy="681887"/>
            </a:xfrm>
            <a:prstGeom prst="cloud">
              <a:avLst/>
            </a:pr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0" name="直接连接符 89"/>
            <p:cNvCxnSpPr/>
            <p:nvPr/>
          </p:nvCxnSpPr>
          <p:spPr bwMode="auto">
            <a:xfrm flipH="1">
              <a:off x="4263206" y="3885520"/>
              <a:ext cx="358087" cy="1789"/>
            </a:xfrm>
            <a:prstGeom prst="line">
              <a:avLst/>
            </a:prstGeom>
            <a:noFill/>
            <a:ln w="19050">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 name="Picture 455" descr="图片146"/>
            <p:cNvPicPr>
              <a:picLocks noChangeAspect="1" noChangeArrowheads="1"/>
            </p:cNvPicPr>
            <p:nvPr/>
          </p:nvPicPr>
          <p:blipFill>
            <a:blip r:embed="rId7" cstate="print"/>
            <a:srcRect/>
            <a:stretch>
              <a:fillRect/>
            </a:stretch>
          </p:blipFill>
          <p:spPr bwMode="auto">
            <a:xfrm>
              <a:off x="2706136" y="2758784"/>
              <a:ext cx="457437" cy="526200"/>
            </a:xfrm>
            <a:prstGeom prst="rect">
              <a:avLst/>
            </a:prstGeom>
            <a:noFill/>
            <a:ln w="9525">
              <a:noFill/>
              <a:miter lim="800000"/>
              <a:headEnd/>
              <a:tailEnd/>
            </a:ln>
          </p:spPr>
        </p:pic>
        <p:cxnSp>
          <p:nvCxnSpPr>
            <p:cNvPr id="99" name="直接连接符 98"/>
            <p:cNvCxnSpPr/>
            <p:nvPr/>
          </p:nvCxnSpPr>
          <p:spPr bwMode="auto">
            <a:xfrm flipH="1">
              <a:off x="4271545" y="3923284"/>
              <a:ext cx="358087" cy="1789"/>
            </a:xfrm>
            <a:prstGeom prst="line">
              <a:avLst/>
            </a:prstGeom>
            <a:noFill/>
            <a:ln w="19050">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0" name="Picture 461" descr="图片152"/>
            <p:cNvPicPr>
              <a:picLocks noChangeAspect="1" noChangeArrowheads="1"/>
            </p:cNvPicPr>
            <p:nvPr/>
          </p:nvPicPr>
          <p:blipFill>
            <a:blip r:embed="rId4" cstate="print"/>
            <a:srcRect/>
            <a:stretch>
              <a:fillRect/>
            </a:stretch>
          </p:blipFill>
          <p:spPr bwMode="auto">
            <a:xfrm>
              <a:off x="7061663" y="3931115"/>
              <a:ext cx="754372" cy="249145"/>
            </a:xfrm>
            <a:prstGeom prst="rect">
              <a:avLst/>
            </a:prstGeom>
            <a:noFill/>
            <a:ln w="9525">
              <a:noFill/>
              <a:miter lim="800000"/>
              <a:headEnd/>
              <a:tailEnd/>
            </a:ln>
          </p:spPr>
        </p:pic>
        <p:pic>
          <p:nvPicPr>
            <p:cNvPr id="101" name="Picture 461" descr="图片152"/>
            <p:cNvPicPr>
              <a:picLocks noChangeAspect="1" noChangeArrowheads="1"/>
            </p:cNvPicPr>
            <p:nvPr/>
          </p:nvPicPr>
          <p:blipFill>
            <a:blip r:embed="rId4" cstate="print"/>
            <a:srcRect/>
            <a:stretch>
              <a:fillRect/>
            </a:stretch>
          </p:blipFill>
          <p:spPr bwMode="auto">
            <a:xfrm>
              <a:off x="7134269" y="3820344"/>
              <a:ext cx="754372" cy="249145"/>
            </a:xfrm>
            <a:prstGeom prst="rect">
              <a:avLst/>
            </a:prstGeom>
            <a:noFill/>
            <a:ln w="9525">
              <a:noFill/>
              <a:miter lim="800000"/>
              <a:headEnd/>
              <a:tailEnd/>
            </a:ln>
          </p:spPr>
        </p:pic>
        <p:sp>
          <p:nvSpPr>
            <p:cNvPr id="102" name="云形 101"/>
            <p:cNvSpPr/>
            <p:nvPr/>
          </p:nvSpPr>
          <p:spPr bwMode="auto">
            <a:xfrm>
              <a:off x="6978477" y="3544478"/>
              <a:ext cx="1047946" cy="681887"/>
            </a:xfrm>
            <a:prstGeom prst="cloud">
              <a:avLst/>
            </a:pr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3" name="直接连接符 102"/>
            <p:cNvCxnSpPr/>
            <p:nvPr/>
          </p:nvCxnSpPr>
          <p:spPr bwMode="auto">
            <a:xfrm flipH="1">
              <a:off x="6623169" y="3878936"/>
              <a:ext cx="358087" cy="1789"/>
            </a:xfrm>
            <a:prstGeom prst="line">
              <a:avLst/>
            </a:prstGeom>
            <a:noFill/>
            <a:ln w="19050">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接连接符 103"/>
            <p:cNvCxnSpPr/>
            <p:nvPr/>
          </p:nvCxnSpPr>
          <p:spPr bwMode="auto">
            <a:xfrm flipH="1">
              <a:off x="6631508" y="3916700"/>
              <a:ext cx="358087" cy="1789"/>
            </a:xfrm>
            <a:prstGeom prst="line">
              <a:avLst/>
            </a:prstGeom>
            <a:noFill/>
            <a:ln w="19050">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1" name="Picture 48" descr="图片19"/>
            <p:cNvPicPr>
              <a:picLocks noChangeAspect="1" noChangeArrowheads="1"/>
            </p:cNvPicPr>
            <p:nvPr/>
          </p:nvPicPr>
          <p:blipFill>
            <a:blip r:embed="rId3" cstate="print"/>
            <a:srcRect/>
            <a:stretch>
              <a:fillRect/>
            </a:stretch>
          </p:blipFill>
          <p:spPr bwMode="auto">
            <a:xfrm>
              <a:off x="3392032" y="4678564"/>
              <a:ext cx="704455" cy="845913"/>
            </a:xfrm>
            <a:prstGeom prst="rect">
              <a:avLst/>
            </a:prstGeom>
            <a:noFill/>
            <a:ln w="9525">
              <a:noFill/>
              <a:miter lim="800000"/>
              <a:headEnd/>
              <a:tailEnd/>
            </a:ln>
          </p:spPr>
        </p:pic>
        <p:sp>
          <p:nvSpPr>
            <p:cNvPr id="112" name="TextBox 111"/>
            <p:cNvSpPr txBox="1"/>
            <p:nvPr/>
          </p:nvSpPr>
          <p:spPr>
            <a:xfrm>
              <a:off x="2803992" y="5523041"/>
              <a:ext cx="1872809" cy="421488"/>
            </a:xfrm>
            <a:prstGeom prst="rect">
              <a:avLst/>
            </a:prstGeom>
            <a:noFill/>
          </p:spPr>
          <p:txBody>
            <a:bodyPr wrap="square" rtlCol="0">
              <a:noAutofit/>
            </a:bodyPr>
            <a:lstStyle/>
            <a:p>
              <a:pPr algn="ctr" fontAlgn="ctr"/>
              <a:r>
                <a:rPr lang="en-US" sz="1200" smtClean="0">
                  <a:latin typeface="Huawei Sans" panose="020C0503030203020204" pitchFamily="34" charset="0"/>
                </a:rPr>
                <a:t>Huawei </a:t>
              </a:r>
              <a:r>
                <a:rPr lang="en-US" sz="1200" err="1" smtClean="0">
                  <a:latin typeface="Huawei Sans" panose="020C0503030203020204" pitchFamily="34" charset="0"/>
                </a:rPr>
                <a:t>OceanStor</a:t>
              </a:r>
              <a:r>
                <a:rPr lang="en-US" sz="1200" smtClean="0">
                  <a:latin typeface="Huawei Sans" panose="020C0503030203020204" pitchFamily="34" charset="0"/>
                </a:rPr>
                <a:t> Hybrid Flash Storage</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5" name="直接连接符 114"/>
            <p:cNvCxnSpPr/>
            <p:nvPr/>
          </p:nvCxnSpPr>
          <p:spPr bwMode="auto">
            <a:xfrm flipV="1">
              <a:off x="6225439" y="2507349"/>
              <a:ext cx="2337467" cy="3868"/>
            </a:xfrm>
            <a:prstGeom prst="line">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接连接符 115"/>
            <p:cNvCxnSpPr/>
            <p:nvPr/>
          </p:nvCxnSpPr>
          <p:spPr bwMode="auto">
            <a:xfrm>
              <a:off x="3373338" y="2487591"/>
              <a:ext cx="0" cy="283931"/>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接连接符 116"/>
            <p:cNvCxnSpPr/>
            <p:nvPr/>
          </p:nvCxnSpPr>
          <p:spPr bwMode="auto">
            <a:xfrm>
              <a:off x="3739783" y="2487591"/>
              <a:ext cx="0" cy="283931"/>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接连接符 117"/>
            <p:cNvCxnSpPr/>
            <p:nvPr/>
          </p:nvCxnSpPr>
          <p:spPr bwMode="auto">
            <a:xfrm>
              <a:off x="4207944" y="2487591"/>
              <a:ext cx="0" cy="283931"/>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接连接符 118"/>
            <p:cNvCxnSpPr/>
            <p:nvPr/>
          </p:nvCxnSpPr>
          <p:spPr bwMode="auto">
            <a:xfrm>
              <a:off x="7148182" y="2506380"/>
              <a:ext cx="0" cy="283931"/>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接连接符 119"/>
            <p:cNvCxnSpPr/>
            <p:nvPr/>
          </p:nvCxnSpPr>
          <p:spPr bwMode="auto">
            <a:xfrm>
              <a:off x="7720172" y="2511218"/>
              <a:ext cx="0" cy="283931"/>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1" name="Picture 18" descr="图片796"/>
            <p:cNvPicPr>
              <a:picLocks noChangeAspect="1" noChangeArrowheads="1"/>
            </p:cNvPicPr>
            <p:nvPr/>
          </p:nvPicPr>
          <p:blipFill>
            <a:blip r:embed="rId10" cstate="print"/>
            <a:srcRect/>
            <a:stretch>
              <a:fillRect/>
            </a:stretch>
          </p:blipFill>
          <p:spPr bwMode="auto">
            <a:xfrm>
              <a:off x="5332762" y="2097326"/>
              <a:ext cx="657316" cy="444016"/>
            </a:xfrm>
            <a:prstGeom prst="rect">
              <a:avLst/>
            </a:prstGeom>
            <a:noFill/>
            <a:ln w="9525">
              <a:noFill/>
              <a:miter lim="800000"/>
              <a:headEnd/>
              <a:tailEnd/>
            </a:ln>
          </p:spPr>
        </p:pic>
        <p:sp>
          <p:nvSpPr>
            <p:cNvPr id="122" name="TextBox 121"/>
            <p:cNvSpPr txBox="1"/>
            <p:nvPr/>
          </p:nvSpPr>
          <p:spPr>
            <a:xfrm>
              <a:off x="5403839" y="2148083"/>
              <a:ext cx="613052" cy="261610"/>
            </a:xfrm>
            <a:prstGeom prst="rect">
              <a:avLst/>
            </a:prstGeom>
            <a:noFill/>
          </p:spPr>
          <p:txBody>
            <a:bodyPr wrap="square" rtlCol="0">
              <a:noAutofit/>
            </a:bodyPr>
            <a:lstStyle/>
            <a:p>
              <a:pPr fontAlgn="ctr"/>
              <a:r>
                <a:rPr lang="en-US" sz="1200" b="1" smtClean="0">
                  <a:latin typeface="Huawei Sans" panose="020C0503030203020204" pitchFamily="34" charset="0"/>
                </a:rPr>
                <a:t>WAN</a:t>
              </a: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23" name="直接连接符 122"/>
            <p:cNvCxnSpPr/>
            <p:nvPr/>
          </p:nvCxnSpPr>
          <p:spPr bwMode="auto">
            <a:xfrm>
              <a:off x="3545995" y="2307158"/>
              <a:ext cx="0" cy="496118"/>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连接符 123"/>
            <p:cNvCxnSpPr/>
            <p:nvPr/>
          </p:nvCxnSpPr>
          <p:spPr bwMode="auto">
            <a:xfrm>
              <a:off x="3950343" y="2298647"/>
              <a:ext cx="0" cy="496118"/>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接连接符 124"/>
            <p:cNvCxnSpPr/>
            <p:nvPr/>
          </p:nvCxnSpPr>
          <p:spPr bwMode="auto">
            <a:xfrm>
              <a:off x="4349172" y="2298647"/>
              <a:ext cx="0" cy="496118"/>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接连接符 125"/>
            <p:cNvCxnSpPr/>
            <p:nvPr/>
          </p:nvCxnSpPr>
          <p:spPr bwMode="auto">
            <a:xfrm flipV="1">
              <a:off x="7848658" y="2317492"/>
              <a:ext cx="0" cy="473666"/>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接连接符 126"/>
            <p:cNvCxnSpPr/>
            <p:nvPr/>
          </p:nvCxnSpPr>
          <p:spPr bwMode="auto">
            <a:xfrm flipV="1">
              <a:off x="7281274" y="4270942"/>
              <a:ext cx="0" cy="499024"/>
            </a:xfrm>
            <a:prstGeom prst="line">
              <a:avLst/>
            </a:prstGeom>
            <a:noFill/>
            <a:ln w="38100">
              <a:solidFill>
                <a:srgbClr val="3399FF"/>
              </a:solidFill>
              <a:prstDash val="sysDash"/>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接连接符 127"/>
            <p:cNvCxnSpPr/>
            <p:nvPr/>
          </p:nvCxnSpPr>
          <p:spPr bwMode="auto">
            <a:xfrm flipH="1">
              <a:off x="3922201" y="4262372"/>
              <a:ext cx="3359075" cy="10787"/>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连接符 128"/>
            <p:cNvCxnSpPr/>
            <p:nvPr/>
          </p:nvCxnSpPr>
          <p:spPr bwMode="auto">
            <a:xfrm flipV="1">
              <a:off x="3951520" y="4273158"/>
              <a:ext cx="0" cy="450722"/>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TextBox 129"/>
            <p:cNvSpPr txBox="1"/>
            <p:nvPr/>
          </p:nvSpPr>
          <p:spPr>
            <a:xfrm>
              <a:off x="4832235" y="4286178"/>
              <a:ext cx="1503400" cy="646331"/>
            </a:xfrm>
            <a:prstGeom prst="rect">
              <a:avLst/>
            </a:prstGeom>
            <a:noFill/>
          </p:spPr>
          <p:txBody>
            <a:bodyPr wrap="square" rtlCol="0">
              <a:noAutofit/>
            </a:bodyPr>
            <a:lstStyle/>
            <a:p>
              <a:pPr algn="ctr" fontAlgn="ctr"/>
              <a:r>
                <a:rPr lang="en-US" sz="1200" smtClean="0">
                  <a:latin typeface="Huawei Sans" panose="020C0503030203020204" pitchFamily="34" charset="0"/>
                </a:rPr>
                <a:t>Synchronous replication</a:t>
              </a:r>
              <a:endParaRPr lang="en-US" sz="1200">
                <a:latin typeface="Huawei Sans" panose="020C0503030203020204" pitchFamily="34" charset="0"/>
              </a:endParaRPr>
            </a:p>
          </p:txBody>
        </p:sp>
        <p:sp>
          <p:nvSpPr>
            <p:cNvPr id="131" name="TextBox 130"/>
            <p:cNvSpPr txBox="1"/>
            <p:nvPr/>
          </p:nvSpPr>
          <p:spPr>
            <a:xfrm>
              <a:off x="8351426" y="1590289"/>
              <a:ext cx="1416428" cy="738664"/>
            </a:xfrm>
            <a:prstGeom prst="rect">
              <a:avLst/>
            </a:prstGeom>
            <a:noFill/>
          </p:spPr>
          <p:txBody>
            <a:bodyPr wrap="square" rtlCol="0">
              <a:noAutofit/>
            </a:bodyPr>
            <a:lstStyle/>
            <a:p>
              <a:pPr fontAlgn="ctr"/>
              <a:r>
                <a:rPr lang="en-US" sz="1200" smtClean="0">
                  <a:latin typeface="Huawei Sans" panose="020C0503030203020204" pitchFamily="34" charset="0"/>
                </a:rPr>
                <a:t>DR management server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2" name="TextBox 131"/>
            <p:cNvSpPr txBox="1"/>
            <p:nvPr/>
          </p:nvSpPr>
          <p:spPr>
            <a:xfrm>
              <a:off x="7922213" y="2897850"/>
              <a:ext cx="973331" cy="738664"/>
            </a:xfrm>
            <a:prstGeom prst="rect">
              <a:avLst/>
            </a:prstGeom>
            <a:noFill/>
          </p:spPr>
          <p:txBody>
            <a:bodyPr wrap="square" rtlCol="0">
              <a:noAutofit/>
            </a:bodyPr>
            <a:lstStyle/>
            <a:p>
              <a:pPr fontAlgn="ctr"/>
              <a:r>
                <a:rPr lang="en-US" sz="1200" smtClean="0">
                  <a:latin typeface="Huawei Sans" panose="020C0503030203020204" pitchFamily="34" charset="0"/>
                </a:rPr>
                <a:t>(Optional) DR servers</a:t>
              </a:r>
              <a:endParaRPr lang="en-US" sz="1200">
                <a:latin typeface="Huawei Sans" panose="020C0503030203020204" pitchFamily="34" charset="0"/>
              </a:endParaRPr>
            </a:p>
          </p:txBody>
        </p:sp>
        <p:sp>
          <p:nvSpPr>
            <p:cNvPr id="133" name="TextBox 132"/>
            <p:cNvSpPr txBox="1"/>
            <p:nvPr/>
          </p:nvSpPr>
          <p:spPr>
            <a:xfrm>
              <a:off x="1825891" y="2496654"/>
              <a:ext cx="1523413" cy="523220"/>
            </a:xfrm>
            <a:prstGeom prst="rect">
              <a:avLst/>
            </a:prstGeom>
            <a:noFill/>
          </p:spPr>
          <p:txBody>
            <a:bodyPr wrap="square" rtlCol="0">
              <a:noAutofit/>
            </a:bodyPr>
            <a:lstStyle/>
            <a:p>
              <a:pPr fontAlgn="ctr"/>
              <a:r>
                <a:rPr lang="en-US" sz="1200" smtClean="0">
                  <a:latin typeface="Huawei Sans" panose="020C0503030203020204" pitchFamily="34" charset="0"/>
                </a:rPr>
                <a:t>Service plane</a:t>
              </a:r>
              <a:endParaRPr lang="en-US" sz="1200">
                <a:latin typeface="Huawei Sans" panose="020C0503030203020204" pitchFamily="34" charset="0"/>
              </a:endParaRPr>
            </a:p>
          </p:txBody>
        </p:sp>
        <p:sp>
          <p:nvSpPr>
            <p:cNvPr id="134" name="TextBox 133"/>
            <p:cNvSpPr txBox="1"/>
            <p:nvPr/>
          </p:nvSpPr>
          <p:spPr>
            <a:xfrm>
              <a:off x="3224779" y="3665302"/>
              <a:ext cx="948149" cy="215444"/>
            </a:xfrm>
            <a:prstGeom prst="rect">
              <a:avLst/>
            </a:prstGeom>
            <a:noFill/>
          </p:spPr>
          <p:txBody>
            <a:bodyPr wrap="square" rtlCol="0">
              <a:noAutofit/>
            </a:bodyPr>
            <a:lstStyle/>
            <a:p>
              <a:pPr algn="ctr" fontAlgn="ctr"/>
              <a:r>
                <a:rPr lang="en-US" sz="1200" smtClean="0">
                  <a:latin typeface="Huawei Sans" panose="020C0503030203020204" pitchFamily="34" charset="0"/>
                </a:rPr>
                <a:t>FC switch</a:t>
              </a:r>
              <a:endParaRPr lang="en-US" sz="1200">
                <a:latin typeface="Huawei Sans" panose="020C0503030203020204" pitchFamily="34" charset="0"/>
              </a:endParaRPr>
            </a:p>
          </p:txBody>
        </p:sp>
        <p:sp>
          <p:nvSpPr>
            <p:cNvPr id="135" name="TextBox 134"/>
            <p:cNvSpPr txBox="1"/>
            <p:nvPr/>
          </p:nvSpPr>
          <p:spPr>
            <a:xfrm>
              <a:off x="7019440" y="3575027"/>
              <a:ext cx="948149" cy="215444"/>
            </a:xfrm>
            <a:prstGeom prst="rect">
              <a:avLst/>
            </a:prstGeom>
            <a:noFill/>
          </p:spPr>
          <p:txBody>
            <a:bodyPr wrap="square" rtlCol="0">
              <a:noAutofit/>
            </a:bodyPr>
            <a:lstStyle/>
            <a:p>
              <a:pPr algn="ctr" fontAlgn="ctr"/>
              <a:r>
                <a:rPr lang="en-US" sz="1200" smtClean="0">
                  <a:latin typeface="Huawei Sans" panose="020C0503030203020204" pitchFamily="34" charset="0"/>
                </a:rPr>
                <a:t>FC switch</a:t>
              </a:r>
              <a:endParaRPr lang="en-US" sz="1200">
                <a:latin typeface="Huawei Sans" panose="020C0503030203020204" pitchFamily="34" charset="0"/>
              </a:endParaRPr>
            </a:p>
          </p:txBody>
        </p:sp>
        <p:cxnSp>
          <p:nvCxnSpPr>
            <p:cNvPr id="136" name="直接连接符 135"/>
            <p:cNvCxnSpPr/>
            <p:nvPr/>
          </p:nvCxnSpPr>
          <p:spPr bwMode="auto">
            <a:xfrm flipH="1">
              <a:off x="8450102" y="4504897"/>
              <a:ext cx="300207" cy="0"/>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接连接符 136"/>
            <p:cNvCxnSpPr/>
            <p:nvPr/>
          </p:nvCxnSpPr>
          <p:spPr bwMode="auto">
            <a:xfrm flipH="1">
              <a:off x="8450102" y="4678563"/>
              <a:ext cx="300207"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接连接符 137"/>
            <p:cNvCxnSpPr/>
            <p:nvPr/>
          </p:nvCxnSpPr>
          <p:spPr bwMode="auto">
            <a:xfrm flipH="1">
              <a:off x="8450102" y="4849304"/>
              <a:ext cx="300207" cy="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TextBox 138"/>
            <p:cNvSpPr txBox="1"/>
            <p:nvPr/>
          </p:nvSpPr>
          <p:spPr>
            <a:xfrm>
              <a:off x="8700274" y="4376287"/>
              <a:ext cx="2174487" cy="215444"/>
            </a:xfrm>
            <a:prstGeom prst="rect">
              <a:avLst/>
            </a:prstGeom>
            <a:noFill/>
          </p:spPr>
          <p:txBody>
            <a:bodyPr wrap="square" rtlCol="0">
              <a:noAutofit/>
            </a:bodyPr>
            <a:lstStyle/>
            <a:p>
              <a:pPr fontAlgn="ctr"/>
              <a:r>
                <a:rPr lang="en-US" sz="1200" smtClean="0">
                  <a:latin typeface="Huawei Sans" panose="020C0503030203020204" pitchFamily="34" charset="0"/>
                </a:rPr>
                <a:t>IP management network</a:t>
              </a:r>
              <a:endParaRPr lang="en-US" sz="1200">
                <a:latin typeface="Huawei Sans" panose="020C0503030203020204" pitchFamily="34" charset="0"/>
              </a:endParaRPr>
            </a:p>
          </p:txBody>
        </p:sp>
        <p:sp>
          <p:nvSpPr>
            <p:cNvPr id="140" name="TextBox 139"/>
            <p:cNvSpPr txBox="1"/>
            <p:nvPr/>
          </p:nvSpPr>
          <p:spPr>
            <a:xfrm>
              <a:off x="8698693" y="4548249"/>
              <a:ext cx="1719034" cy="183617"/>
            </a:xfrm>
            <a:prstGeom prst="rect">
              <a:avLst/>
            </a:prstGeom>
            <a:noFill/>
          </p:spPr>
          <p:txBody>
            <a:bodyPr wrap="square" rtlCol="0">
              <a:noAutofit/>
            </a:bodyPr>
            <a:lstStyle/>
            <a:p>
              <a:pPr fontAlgn="ctr"/>
              <a:r>
                <a:rPr lang="en-US" sz="1200" smtClean="0">
                  <a:latin typeface="Huawei Sans" panose="020C0503030203020204" pitchFamily="34" charset="0"/>
                </a:rPr>
                <a:t>IP service network</a:t>
              </a:r>
              <a:endParaRPr lang="en-US" sz="1200">
                <a:latin typeface="Huawei Sans" panose="020C0503030203020204" pitchFamily="34" charset="0"/>
              </a:endParaRPr>
            </a:p>
          </p:txBody>
        </p:sp>
        <p:sp>
          <p:nvSpPr>
            <p:cNvPr id="141" name="TextBox 140"/>
            <p:cNvSpPr txBox="1"/>
            <p:nvPr/>
          </p:nvSpPr>
          <p:spPr>
            <a:xfrm>
              <a:off x="8701079" y="4728073"/>
              <a:ext cx="1242006" cy="215444"/>
            </a:xfrm>
            <a:prstGeom prst="rect">
              <a:avLst/>
            </a:prstGeom>
            <a:noFill/>
          </p:spPr>
          <p:txBody>
            <a:bodyPr wrap="square" rtlCol="0">
              <a:noAutofit/>
            </a:bodyPr>
            <a:lstStyle/>
            <a:p>
              <a:pPr fontAlgn="ctr"/>
              <a:r>
                <a:rPr lang="en-US" sz="1200" smtClean="0">
                  <a:latin typeface="Huawei Sans" panose="020C0503030203020204" pitchFamily="34" charset="0"/>
                </a:rPr>
                <a:t>FC network</a:t>
              </a:r>
              <a:endParaRPr lang="en-US" sz="1200">
                <a:latin typeface="Huawei Sans" panose="020C0503030203020204" pitchFamily="34" charset="0"/>
              </a:endParaRPr>
            </a:p>
          </p:txBody>
        </p:sp>
        <p:cxnSp>
          <p:nvCxnSpPr>
            <p:cNvPr id="142" name="直接连接符 141"/>
            <p:cNvCxnSpPr/>
            <p:nvPr/>
          </p:nvCxnSpPr>
          <p:spPr bwMode="auto">
            <a:xfrm flipH="1">
              <a:off x="8440095" y="5030571"/>
              <a:ext cx="300207" cy="0"/>
            </a:xfrm>
            <a:prstGeom prst="line">
              <a:avLst/>
            </a:prstGeom>
            <a:noFill/>
            <a:ln w="9525">
              <a:solidFill>
                <a:srgbClr val="3399FF"/>
              </a:solidFill>
              <a:prstDash val="dash"/>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TextBox 142"/>
            <p:cNvSpPr txBox="1"/>
            <p:nvPr/>
          </p:nvSpPr>
          <p:spPr>
            <a:xfrm>
              <a:off x="8693460" y="4894100"/>
              <a:ext cx="2158442" cy="215444"/>
            </a:xfrm>
            <a:prstGeom prst="rect">
              <a:avLst/>
            </a:prstGeom>
            <a:noFill/>
          </p:spPr>
          <p:txBody>
            <a:bodyPr wrap="square" rtlCol="0">
              <a:noAutofit/>
            </a:bodyPr>
            <a:lstStyle/>
            <a:p>
              <a:pPr fontAlgn="ctr"/>
              <a:r>
                <a:rPr lang="en-US" sz="1200" smtClean="0">
                  <a:latin typeface="Huawei Sans" panose="020C0503030203020204" pitchFamily="34" charset="0"/>
                </a:rPr>
                <a:t>Data flow</a:t>
              </a:r>
              <a:endParaRPr lang="en-US" sz="1200">
                <a:latin typeface="Huawei Sans" panose="020C0503030203020204" pitchFamily="34" charset="0"/>
              </a:endParaRPr>
            </a:p>
          </p:txBody>
        </p:sp>
        <p:sp>
          <p:nvSpPr>
            <p:cNvPr id="144" name="TextBox 143"/>
            <p:cNvSpPr txBox="1"/>
            <p:nvPr/>
          </p:nvSpPr>
          <p:spPr>
            <a:xfrm>
              <a:off x="4456547" y="3973719"/>
              <a:ext cx="734030" cy="215444"/>
            </a:xfrm>
            <a:prstGeom prst="rect">
              <a:avLst/>
            </a:prstGeom>
            <a:noFill/>
          </p:spPr>
          <p:txBody>
            <a:bodyPr wrap="square" rtlCol="0">
              <a:noAutofit/>
            </a:bodyPr>
            <a:lstStyle/>
            <a:p>
              <a:pPr algn="ctr" fontAlgn="ctr"/>
              <a:r>
                <a:rPr lang="en-US" sz="1200" smtClean="0">
                  <a:latin typeface="Huawei Sans" panose="020C0503030203020204" pitchFamily="34" charset="0"/>
                </a:rPr>
                <a:t>DWDM</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TextBox 144"/>
            <p:cNvSpPr txBox="1"/>
            <p:nvPr/>
          </p:nvSpPr>
          <p:spPr>
            <a:xfrm>
              <a:off x="6051008" y="3983669"/>
              <a:ext cx="734030" cy="215444"/>
            </a:xfrm>
            <a:prstGeom prst="rect">
              <a:avLst/>
            </a:prstGeom>
            <a:noFill/>
          </p:spPr>
          <p:txBody>
            <a:bodyPr wrap="square" rtlCol="0">
              <a:noAutofit/>
            </a:bodyPr>
            <a:lstStyle/>
            <a:p>
              <a:pPr algn="ctr" fontAlgn="ctr"/>
              <a:r>
                <a:rPr lang="en-US" sz="1200" smtClean="0">
                  <a:latin typeface="Huawei Sans" panose="020C0503030203020204" pitchFamily="34" charset="0"/>
                </a:rPr>
                <a:t>DWDM</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2491"/>
            <p:cNvSpPr>
              <a:spLocks/>
            </p:cNvSpPr>
            <p:nvPr/>
          </p:nvSpPr>
          <p:spPr bwMode="auto">
            <a:xfrm>
              <a:off x="3255872" y="3004440"/>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2491"/>
            <p:cNvSpPr>
              <a:spLocks/>
            </p:cNvSpPr>
            <p:nvPr/>
          </p:nvSpPr>
          <p:spPr bwMode="auto">
            <a:xfrm>
              <a:off x="3631132" y="3027098"/>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Freeform 2491"/>
            <p:cNvSpPr>
              <a:spLocks/>
            </p:cNvSpPr>
            <p:nvPr/>
          </p:nvSpPr>
          <p:spPr bwMode="auto">
            <a:xfrm>
              <a:off x="4073104" y="3019546"/>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2491"/>
            <p:cNvSpPr>
              <a:spLocks/>
            </p:cNvSpPr>
            <p:nvPr/>
          </p:nvSpPr>
          <p:spPr bwMode="auto">
            <a:xfrm>
              <a:off x="7005129" y="3015983"/>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2491"/>
            <p:cNvSpPr>
              <a:spLocks/>
            </p:cNvSpPr>
            <p:nvPr/>
          </p:nvSpPr>
          <p:spPr bwMode="auto">
            <a:xfrm>
              <a:off x="7595537" y="3006919"/>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2491"/>
            <p:cNvSpPr>
              <a:spLocks/>
            </p:cNvSpPr>
            <p:nvPr/>
          </p:nvSpPr>
          <p:spPr bwMode="auto">
            <a:xfrm>
              <a:off x="2815568" y="3021185"/>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 name="Group 1365"/>
            <p:cNvGrpSpPr>
              <a:grpSpLocks/>
            </p:cNvGrpSpPr>
            <p:nvPr/>
          </p:nvGrpSpPr>
          <p:grpSpPr bwMode="auto">
            <a:xfrm>
              <a:off x="8026423" y="1702561"/>
              <a:ext cx="180124" cy="195617"/>
              <a:chOff x="1248" y="2736"/>
              <a:chExt cx="240" cy="240"/>
            </a:xfrm>
          </p:grpSpPr>
          <p:sp>
            <p:nvSpPr>
              <p:cNvPr id="160" name="Freeform 1366"/>
              <p:cNvSpPr>
                <a:spLocks/>
              </p:cNvSpPr>
              <p:nvPr/>
            </p:nvSpPr>
            <p:spPr bwMode="auto">
              <a:xfrm>
                <a:off x="1248" y="2736"/>
                <a:ext cx="240" cy="240"/>
              </a:xfrm>
              <a:custGeom>
                <a:avLst/>
                <a:gdLst>
                  <a:gd name="T0" fmla="*/ 0 w 4492"/>
                  <a:gd name="T1" fmla="*/ 0 h 4450"/>
                  <a:gd name="T2" fmla="*/ 0 w 4492"/>
                  <a:gd name="T3" fmla="*/ 0 h 4450"/>
                  <a:gd name="T4" fmla="*/ 0 w 4492"/>
                  <a:gd name="T5" fmla="*/ 0 h 4450"/>
                  <a:gd name="T6" fmla="*/ 0 w 4492"/>
                  <a:gd name="T7" fmla="*/ 0 h 4450"/>
                  <a:gd name="T8" fmla="*/ 0 w 4492"/>
                  <a:gd name="T9" fmla="*/ 0 h 4450"/>
                  <a:gd name="T10" fmla="*/ 0 w 4492"/>
                  <a:gd name="T11" fmla="*/ 0 h 4450"/>
                  <a:gd name="T12" fmla="*/ 0 w 4492"/>
                  <a:gd name="T13" fmla="*/ 0 h 4450"/>
                  <a:gd name="T14" fmla="*/ 0 w 4492"/>
                  <a:gd name="T15" fmla="*/ 0 h 4450"/>
                  <a:gd name="T16" fmla="*/ 0 w 4492"/>
                  <a:gd name="T17" fmla="*/ 0 h 4450"/>
                  <a:gd name="T18" fmla="*/ 0 w 4492"/>
                  <a:gd name="T19" fmla="*/ 0 h 4450"/>
                  <a:gd name="T20" fmla="*/ 0 w 4492"/>
                  <a:gd name="T21" fmla="*/ 0 h 4450"/>
                  <a:gd name="T22" fmla="*/ 0 w 4492"/>
                  <a:gd name="T23" fmla="*/ 0 h 4450"/>
                  <a:gd name="T24" fmla="*/ 0 w 4492"/>
                  <a:gd name="T25" fmla="*/ 0 h 4450"/>
                  <a:gd name="T26" fmla="*/ 0 w 4492"/>
                  <a:gd name="T27" fmla="*/ 0 h 4450"/>
                  <a:gd name="T28" fmla="*/ 0 w 4492"/>
                  <a:gd name="T29" fmla="*/ 0 h 4450"/>
                  <a:gd name="T30" fmla="*/ 0 w 4492"/>
                  <a:gd name="T31" fmla="*/ 0 h 4450"/>
                  <a:gd name="T32" fmla="*/ 0 w 4492"/>
                  <a:gd name="T33" fmla="*/ 0 h 4450"/>
                  <a:gd name="T34" fmla="*/ 0 w 4492"/>
                  <a:gd name="T35" fmla="*/ 0 h 4450"/>
                  <a:gd name="T36" fmla="*/ 0 w 4492"/>
                  <a:gd name="T37" fmla="*/ 0 h 4450"/>
                  <a:gd name="T38" fmla="*/ 0 w 4492"/>
                  <a:gd name="T39" fmla="*/ 0 h 4450"/>
                  <a:gd name="T40" fmla="*/ 0 w 4492"/>
                  <a:gd name="T41" fmla="*/ 0 h 4450"/>
                  <a:gd name="T42" fmla="*/ 0 w 4492"/>
                  <a:gd name="T43" fmla="*/ 0 h 4450"/>
                  <a:gd name="T44" fmla="*/ 0 w 4492"/>
                  <a:gd name="T45" fmla="*/ 0 h 4450"/>
                  <a:gd name="T46" fmla="*/ 0 w 4492"/>
                  <a:gd name="T47" fmla="*/ 0 h 4450"/>
                  <a:gd name="T48" fmla="*/ 0 w 4492"/>
                  <a:gd name="T49" fmla="*/ 0 h 4450"/>
                  <a:gd name="T50" fmla="*/ 0 w 4492"/>
                  <a:gd name="T51" fmla="*/ 0 h 4450"/>
                  <a:gd name="T52" fmla="*/ 0 w 4492"/>
                  <a:gd name="T53" fmla="*/ 0 h 4450"/>
                  <a:gd name="T54" fmla="*/ 0 w 4492"/>
                  <a:gd name="T55" fmla="*/ 0 h 4450"/>
                  <a:gd name="T56" fmla="*/ 0 w 4492"/>
                  <a:gd name="T57" fmla="*/ 0 h 4450"/>
                  <a:gd name="T58" fmla="*/ 0 w 4492"/>
                  <a:gd name="T59" fmla="*/ 0 h 4450"/>
                  <a:gd name="T60" fmla="*/ 0 w 4492"/>
                  <a:gd name="T61" fmla="*/ 0 h 4450"/>
                  <a:gd name="T62" fmla="*/ 0 w 4492"/>
                  <a:gd name="T63" fmla="*/ 0 h 4450"/>
                  <a:gd name="T64" fmla="*/ 0 w 4492"/>
                  <a:gd name="T65" fmla="*/ 0 h 4450"/>
                  <a:gd name="T66" fmla="*/ 0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chemeClr val="hlink"/>
              </a:solidFill>
              <a:ln w="9525">
                <a:solidFill>
                  <a:srgbClr val="333333"/>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1367"/>
              <p:cNvSpPr>
                <a:spLocks/>
              </p:cNvSpPr>
              <p:nvPr/>
            </p:nvSpPr>
            <p:spPr bwMode="auto">
              <a:xfrm>
                <a:off x="1272" y="2760"/>
                <a:ext cx="192" cy="192"/>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CC00"/>
              </a:solidFill>
              <a:ln w="9525">
                <a:solidFill>
                  <a:srgbClr val="333333"/>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 name="Group 1365"/>
            <p:cNvGrpSpPr>
              <a:grpSpLocks/>
            </p:cNvGrpSpPr>
            <p:nvPr/>
          </p:nvGrpSpPr>
          <p:grpSpPr bwMode="auto">
            <a:xfrm>
              <a:off x="8520783" y="5168032"/>
              <a:ext cx="180124" cy="195617"/>
              <a:chOff x="1248" y="2736"/>
              <a:chExt cx="240" cy="240"/>
            </a:xfrm>
          </p:grpSpPr>
          <p:sp>
            <p:nvSpPr>
              <p:cNvPr id="158" name="Freeform 1366"/>
              <p:cNvSpPr>
                <a:spLocks/>
              </p:cNvSpPr>
              <p:nvPr/>
            </p:nvSpPr>
            <p:spPr bwMode="auto">
              <a:xfrm>
                <a:off x="1248" y="2736"/>
                <a:ext cx="240" cy="240"/>
              </a:xfrm>
              <a:custGeom>
                <a:avLst/>
                <a:gdLst>
                  <a:gd name="T0" fmla="*/ 0 w 4492"/>
                  <a:gd name="T1" fmla="*/ 0 h 4450"/>
                  <a:gd name="T2" fmla="*/ 0 w 4492"/>
                  <a:gd name="T3" fmla="*/ 0 h 4450"/>
                  <a:gd name="T4" fmla="*/ 0 w 4492"/>
                  <a:gd name="T5" fmla="*/ 0 h 4450"/>
                  <a:gd name="T6" fmla="*/ 0 w 4492"/>
                  <a:gd name="T7" fmla="*/ 0 h 4450"/>
                  <a:gd name="T8" fmla="*/ 0 w 4492"/>
                  <a:gd name="T9" fmla="*/ 0 h 4450"/>
                  <a:gd name="T10" fmla="*/ 0 w 4492"/>
                  <a:gd name="T11" fmla="*/ 0 h 4450"/>
                  <a:gd name="T12" fmla="*/ 0 w 4492"/>
                  <a:gd name="T13" fmla="*/ 0 h 4450"/>
                  <a:gd name="T14" fmla="*/ 0 w 4492"/>
                  <a:gd name="T15" fmla="*/ 0 h 4450"/>
                  <a:gd name="T16" fmla="*/ 0 w 4492"/>
                  <a:gd name="T17" fmla="*/ 0 h 4450"/>
                  <a:gd name="T18" fmla="*/ 0 w 4492"/>
                  <a:gd name="T19" fmla="*/ 0 h 4450"/>
                  <a:gd name="T20" fmla="*/ 0 w 4492"/>
                  <a:gd name="T21" fmla="*/ 0 h 4450"/>
                  <a:gd name="T22" fmla="*/ 0 w 4492"/>
                  <a:gd name="T23" fmla="*/ 0 h 4450"/>
                  <a:gd name="T24" fmla="*/ 0 w 4492"/>
                  <a:gd name="T25" fmla="*/ 0 h 4450"/>
                  <a:gd name="T26" fmla="*/ 0 w 4492"/>
                  <a:gd name="T27" fmla="*/ 0 h 4450"/>
                  <a:gd name="T28" fmla="*/ 0 w 4492"/>
                  <a:gd name="T29" fmla="*/ 0 h 4450"/>
                  <a:gd name="T30" fmla="*/ 0 w 4492"/>
                  <a:gd name="T31" fmla="*/ 0 h 4450"/>
                  <a:gd name="T32" fmla="*/ 0 w 4492"/>
                  <a:gd name="T33" fmla="*/ 0 h 4450"/>
                  <a:gd name="T34" fmla="*/ 0 w 4492"/>
                  <a:gd name="T35" fmla="*/ 0 h 4450"/>
                  <a:gd name="T36" fmla="*/ 0 w 4492"/>
                  <a:gd name="T37" fmla="*/ 0 h 4450"/>
                  <a:gd name="T38" fmla="*/ 0 w 4492"/>
                  <a:gd name="T39" fmla="*/ 0 h 4450"/>
                  <a:gd name="T40" fmla="*/ 0 w 4492"/>
                  <a:gd name="T41" fmla="*/ 0 h 4450"/>
                  <a:gd name="T42" fmla="*/ 0 w 4492"/>
                  <a:gd name="T43" fmla="*/ 0 h 4450"/>
                  <a:gd name="T44" fmla="*/ 0 w 4492"/>
                  <a:gd name="T45" fmla="*/ 0 h 4450"/>
                  <a:gd name="T46" fmla="*/ 0 w 4492"/>
                  <a:gd name="T47" fmla="*/ 0 h 4450"/>
                  <a:gd name="T48" fmla="*/ 0 w 4492"/>
                  <a:gd name="T49" fmla="*/ 0 h 4450"/>
                  <a:gd name="T50" fmla="*/ 0 w 4492"/>
                  <a:gd name="T51" fmla="*/ 0 h 4450"/>
                  <a:gd name="T52" fmla="*/ 0 w 4492"/>
                  <a:gd name="T53" fmla="*/ 0 h 4450"/>
                  <a:gd name="T54" fmla="*/ 0 w 4492"/>
                  <a:gd name="T55" fmla="*/ 0 h 4450"/>
                  <a:gd name="T56" fmla="*/ 0 w 4492"/>
                  <a:gd name="T57" fmla="*/ 0 h 4450"/>
                  <a:gd name="T58" fmla="*/ 0 w 4492"/>
                  <a:gd name="T59" fmla="*/ 0 h 4450"/>
                  <a:gd name="T60" fmla="*/ 0 w 4492"/>
                  <a:gd name="T61" fmla="*/ 0 h 4450"/>
                  <a:gd name="T62" fmla="*/ 0 w 4492"/>
                  <a:gd name="T63" fmla="*/ 0 h 4450"/>
                  <a:gd name="T64" fmla="*/ 0 w 4492"/>
                  <a:gd name="T65" fmla="*/ 0 h 4450"/>
                  <a:gd name="T66" fmla="*/ 0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chemeClr val="hlink"/>
              </a:solidFill>
              <a:ln w="9525">
                <a:solidFill>
                  <a:srgbClr val="333333"/>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1367"/>
              <p:cNvSpPr>
                <a:spLocks/>
              </p:cNvSpPr>
              <p:nvPr/>
            </p:nvSpPr>
            <p:spPr bwMode="auto">
              <a:xfrm>
                <a:off x="1272" y="2760"/>
                <a:ext cx="192" cy="192"/>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CC00"/>
              </a:solidFill>
              <a:ln w="9525">
                <a:solidFill>
                  <a:srgbClr val="333333"/>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54" name="Freeform 2491"/>
            <p:cNvSpPr>
              <a:spLocks/>
            </p:cNvSpPr>
            <p:nvPr/>
          </p:nvSpPr>
          <p:spPr bwMode="auto">
            <a:xfrm>
              <a:off x="8537428" y="5439508"/>
              <a:ext cx="154838" cy="169738"/>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TextBox 154"/>
            <p:cNvSpPr txBox="1"/>
            <p:nvPr/>
          </p:nvSpPr>
          <p:spPr>
            <a:xfrm>
              <a:off x="8694147" y="5105751"/>
              <a:ext cx="1593547" cy="215444"/>
            </a:xfrm>
            <a:prstGeom prst="rect">
              <a:avLst/>
            </a:prstGeom>
            <a:noFill/>
          </p:spPr>
          <p:txBody>
            <a:bodyPr wrap="square" rtlCol="0">
              <a:noAutofit/>
            </a:bodyPr>
            <a:lstStyle/>
            <a:p>
              <a:pPr fontAlgn="ctr"/>
              <a:r>
                <a:rPr lang="en-US" sz="1200" smtClean="0">
                  <a:latin typeface="Huawei Sans" panose="020C0503030203020204" pitchFamily="34" charset="0"/>
                </a:rPr>
                <a:t>Server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TextBox 155"/>
            <p:cNvSpPr txBox="1"/>
            <p:nvPr/>
          </p:nvSpPr>
          <p:spPr>
            <a:xfrm>
              <a:off x="8698073" y="5333231"/>
              <a:ext cx="1550507" cy="215444"/>
            </a:xfrm>
            <a:prstGeom prst="rect">
              <a:avLst/>
            </a:prstGeom>
            <a:noFill/>
          </p:spPr>
          <p:txBody>
            <a:bodyPr wrap="square" rtlCol="0">
              <a:noAutofit/>
            </a:bodyPr>
            <a:lstStyle/>
            <a:p>
              <a:pPr fontAlgn="ctr"/>
              <a:r>
                <a:rPr lang="en-US" sz="1200" smtClean="0">
                  <a:latin typeface="Huawei Sans" panose="020C0503030203020204" pitchFamily="34" charset="0"/>
                </a:rPr>
                <a:t>Agent</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TextBox 156"/>
            <p:cNvSpPr txBox="1"/>
            <p:nvPr/>
          </p:nvSpPr>
          <p:spPr>
            <a:xfrm>
              <a:off x="3009007" y="1690900"/>
              <a:ext cx="1362192" cy="738664"/>
            </a:xfrm>
            <a:prstGeom prst="rect">
              <a:avLst/>
            </a:prstGeom>
            <a:noFill/>
          </p:spPr>
          <p:txBody>
            <a:bodyPr wrap="square" rtlCol="0">
              <a:noAutofit/>
            </a:bodyPr>
            <a:lstStyle/>
            <a:p>
              <a:pPr algn="ctr" fontAlgn="ctr"/>
              <a:r>
                <a:rPr lang="en-US" sz="1200" smtClean="0">
                  <a:latin typeface="Huawei Sans" panose="020C0503030203020204" pitchFamily="34" charset="0"/>
                </a:rPr>
                <a:t>DR management network</a:t>
              </a:r>
              <a:endParaRPr lang="en-US" sz="1200">
                <a:latin typeface="Huawei Sans" panose="020C0503030203020204" pitchFamily="34" charset="0"/>
              </a:endParaRPr>
            </a:p>
          </p:txBody>
        </p:sp>
      </p:grpSp>
      <p:sp>
        <p:nvSpPr>
          <p:cNvPr id="153" name="Title 2"/>
          <p:cNvSpPr txBox="1">
            <a:spLocks noGrp="1"/>
          </p:cNvSpPr>
          <p:nvPr>
            <p:ph type="title"/>
          </p:nvPr>
        </p:nvSpPr>
        <p:spPr/>
        <p:txBody>
          <a:bodyPr wrap="square">
            <a:noAutofit/>
          </a:bodyPr>
          <a:lstStyle/>
          <a:p>
            <a:pPr lvl="0"/>
            <a:r>
              <a:rPr lang="en-US" smtClean="0">
                <a:latin typeface="Huawei Sans" panose="020C0503030203020204" pitchFamily="34" charset="0"/>
              </a:rPr>
              <a:t>SAN Synchronous Replication</a:t>
            </a:r>
            <a:endParaRPr lang="en-US" altLang="zh-CN">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416316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p:nvPr>
        </p:nvSpPr>
        <p:spPr/>
        <p:txBody>
          <a:bodyPr wrap="square">
            <a:noAutofit/>
          </a:bodyPr>
          <a:lstStyle/>
          <a:p>
            <a:pPr lvl="0"/>
            <a:r>
              <a:rPr lang="en-US" smtClean="0">
                <a:latin typeface="Huawei Sans" panose="020C0503030203020204" pitchFamily="34" charset="0"/>
              </a:rPr>
              <a:t>SAN Synchronous Replication Principles</a:t>
            </a:r>
            <a:endParaRPr lang="en-US" altLang="zh-CN">
              <a:latin typeface="Huawei Sans" panose="020C0503030203020204" pitchFamily="34" charset="0"/>
              <a:sym typeface="Huawei Sans" panose="020C0503030203020204" pitchFamily="34" charset="0"/>
            </a:endParaRPr>
          </a:p>
        </p:txBody>
      </p:sp>
      <p:grpSp>
        <p:nvGrpSpPr>
          <p:cNvPr id="2" name="组合 1"/>
          <p:cNvGrpSpPr/>
          <p:nvPr/>
        </p:nvGrpSpPr>
        <p:grpSpPr>
          <a:xfrm>
            <a:off x="2250930" y="1004897"/>
            <a:ext cx="7690140" cy="4868864"/>
            <a:chOff x="2372822" y="1014544"/>
            <a:chExt cx="8104677" cy="5235555"/>
          </a:xfrm>
        </p:grpSpPr>
        <p:pic>
          <p:nvPicPr>
            <p:cNvPr id="66" name="Picture 463" descr="图片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240" y="4039521"/>
              <a:ext cx="616848" cy="72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4" descr="图片20"/>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3042" y="1079422"/>
              <a:ext cx="1148164" cy="20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4" descr="图片20"/>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794739" y="3815905"/>
              <a:ext cx="1091474" cy="196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文本框 68"/>
            <p:cNvSpPr txBox="1"/>
            <p:nvPr/>
          </p:nvSpPr>
          <p:spPr>
            <a:xfrm>
              <a:off x="2372822" y="5421999"/>
              <a:ext cx="1970274" cy="276999"/>
            </a:xfrm>
            <a:prstGeom prst="rect">
              <a:avLst/>
            </a:prstGeom>
            <a:noFill/>
          </p:spPr>
          <p:txBody>
            <a:bodyPr wrap="square" rtlCol="0">
              <a:spAutoFit/>
            </a:bodyPr>
            <a:lstStyle/>
            <a:p>
              <a:r>
                <a:rPr lang="en-US" altLang="zh-CN" sz="1200" smtClean="0"/>
                <a:t>Data Change Log (DCL)</a:t>
              </a:r>
              <a:endParaRPr lang="zh-CN" altLang="en-US" sz="1200"/>
            </a:p>
          </p:txBody>
        </p:sp>
        <p:pic>
          <p:nvPicPr>
            <p:cNvPr id="70" name="Picture 14" descr="图片20"/>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6551" y="1014544"/>
              <a:ext cx="1148164" cy="20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矩形 70"/>
            <p:cNvSpPr/>
            <p:nvPr/>
          </p:nvSpPr>
          <p:spPr>
            <a:xfrm>
              <a:off x="3264089" y="4928588"/>
              <a:ext cx="982056" cy="461665"/>
            </a:xfrm>
            <a:prstGeom prst="rect">
              <a:avLst/>
            </a:prstGeom>
            <a:solidFill>
              <a:srgbClr val="81C1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3405529" y="5019257"/>
              <a:ext cx="138896" cy="10224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3628331" y="5019257"/>
              <a:ext cx="138896" cy="10224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3628331" y="5183559"/>
              <a:ext cx="138896" cy="10224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3850315" y="5183559"/>
              <a:ext cx="138896" cy="10224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4061052" y="5258158"/>
              <a:ext cx="138896" cy="10224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122896" y="4000645"/>
              <a:ext cx="502716" cy="1712021"/>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Picture 464" descr="图片155"/>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287626" y="5121501"/>
              <a:ext cx="4104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本框 78"/>
            <p:cNvSpPr txBox="1"/>
            <p:nvPr/>
          </p:nvSpPr>
          <p:spPr>
            <a:xfrm>
              <a:off x="4853792" y="4264669"/>
              <a:ext cx="1020224" cy="369332"/>
            </a:xfrm>
            <a:prstGeom prst="rect">
              <a:avLst/>
            </a:prstGeom>
            <a:solidFill>
              <a:srgbClr val="81C15F"/>
            </a:solidFill>
          </p:spPr>
          <p:txBody>
            <a:bodyPr wrap="square" rtlCol="0">
              <a:spAutoFit/>
            </a:bodyPr>
            <a:lstStyle/>
            <a:p>
              <a:pPr algn="ctr"/>
              <a:r>
                <a:rPr lang="en-US" altLang="zh-CN"/>
                <a:t>C</a:t>
              </a:r>
              <a:r>
                <a:rPr lang="en-US" altLang="zh-CN" smtClean="0"/>
                <a:t>ache</a:t>
              </a:r>
              <a:endParaRPr lang="zh-CN" altLang="en-US"/>
            </a:p>
          </p:txBody>
        </p:sp>
        <p:sp>
          <p:nvSpPr>
            <p:cNvPr id="80" name="文本框 79"/>
            <p:cNvSpPr txBox="1"/>
            <p:nvPr/>
          </p:nvSpPr>
          <p:spPr>
            <a:xfrm>
              <a:off x="5698026" y="5471446"/>
              <a:ext cx="849607" cy="307777"/>
            </a:xfrm>
            <a:prstGeom prst="rect">
              <a:avLst/>
            </a:prstGeom>
            <a:noFill/>
          </p:spPr>
          <p:txBody>
            <a:bodyPr wrap="square" rtlCol="0">
              <a:spAutoFit/>
            </a:bodyPr>
            <a:lstStyle/>
            <a:p>
              <a:r>
                <a:rPr lang="en-US" altLang="zh-CN" sz="1400" smtClean="0"/>
                <a:t>LUN A</a:t>
              </a:r>
              <a:endParaRPr lang="zh-CN" altLang="en-US" sz="1400"/>
            </a:p>
          </p:txBody>
        </p:sp>
        <p:sp>
          <p:nvSpPr>
            <p:cNvPr id="81" name="文本框 80"/>
            <p:cNvSpPr txBox="1"/>
            <p:nvPr/>
          </p:nvSpPr>
          <p:spPr>
            <a:xfrm>
              <a:off x="4946954" y="5886047"/>
              <a:ext cx="2489403" cy="364052"/>
            </a:xfrm>
            <a:prstGeom prst="rect">
              <a:avLst/>
            </a:prstGeom>
            <a:noFill/>
          </p:spPr>
          <p:txBody>
            <a:bodyPr wrap="square" rtlCol="0">
              <a:spAutoFit/>
            </a:bodyPr>
            <a:lstStyle/>
            <a:p>
              <a:r>
                <a:rPr lang="en-US" altLang="zh-CN" sz="1600" smtClean="0"/>
                <a:t>Primary site</a:t>
              </a:r>
              <a:endParaRPr lang="zh-CN" altLang="en-US" sz="1600"/>
            </a:p>
          </p:txBody>
        </p:sp>
        <p:sp>
          <p:nvSpPr>
            <p:cNvPr id="82" name="右箭头 81"/>
            <p:cNvSpPr/>
            <p:nvPr/>
          </p:nvSpPr>
          <p:spPr>
            <a:xfrm>
              <a:off x="3468926" y="4229058"/>
              <a:ext cx="1250314" cy="369332"/>
            </a:xfrm>
            <a:prstGeom prst="rightArrow">
              <a:avLst/>
            </a:prstGeom>
            <a:solidFill>
              <a:srgbClr val="81C1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右箭头 82"/>
            <p:cNvSpPr/>
            <p:nvPr/>
          </p:nvSpPr>
          <p:spPr>
            <a:xfrm rot="5400000">
              <a:off x="5238955" y="4724172"/>
              <a:ext cx="465552" cy="347706"/>
            </a:xfrm>
            <a:prstGeom prst="rightArrow">
              <a:avLst/>
            </a:prstGeom>
            <a:solidFill>
              <a:srgbClr val="81C1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14" descr="图片20"/>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168607" y="3764081"/>
              <a:ext cx="1091474" cy="196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矩形 84"/>
            <p:cNvSpPr/>
            <p:nvPr/>
          </p:nvSpPr>
          <p:spPr>
            <a:xfrm>
              <a:off x="8496764" y="3948821"/>
              <a:ext cx="502716" cy="1712021"/>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Picture 464" descr="图片155"/>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8661494" y="5069677"/>
              <a:ext cx="4104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文本框 86"/>
            <p:cNvSpPr txBox="1"/>
            <p:nvPr/>
          </p:nvSpPr>
          <p:spPr>
            <a:xfrm>
              <a:off x="8227660" y="4212845"/>
              <a:ext cx="1020224" cy="369332"/>
            </a:xfrm>
            <a:prstGeom prst="rect">
              <a:avLst/>
            </a:prstGeom>
            <a:solidFill>
              <a:srgbClr val="81C15F"/>
            </a:solidFill>
          </p:spPr>
          <p:txBody>
            <a:bodyPr wrap="square" rtlCol="0">
              <a:spAutoFit/>
            </a:bodyPr>
            <a:lstStyle/>
            <a:p>
              <a:pPr algn="ctr"/>
              <a:r>
                <a:rPr lang="en-US" altLang="zh-CN"/>
                <a:t>C</a:t>
              </a:r>
              <a:r>
                <a:rPr lang="en-US" altLang="zh-CN" smtClean="0"/>
                <a:t>ache</a:t>
              </a:r>
              <a:endParaRPr lang="zh-CN" altLang="en-US"/>
            </a:p>
          </p:txBody>
        </p:sp>
        <p:sp>
          <p:nvSpPr>
            <p:cNvPr id="88" name="文本框 87"/>
            <p:cNvSpPr txBox="1"/>
            <p:nvPr/>
          </p:nvSpPr>
          <p:spPr>
            <a:xfrm>
              <a:off x="9071894" y="5419622"/>
              <a:ext cx="849607" cy="307777"/>
            </a:xfrm>
            <a:prstGeom prst="rect">
              <a:avLst/>
            </a:prstGeom>
            <a:noFill/>
          </p:spPr>
          <p:txBody>
            <a:bodyPr wrap="square" rtlCol="0">
              <a:spAutoFit/>
            </a:bodyPr>
            <a:lstStyle/>
            <a:p>
              <a:r>
                <a:rPr lang="en-US" altLang="zh-CN" sz="1400" smtClean="0"/>
                <a:t>LUN B</a:t>
              </a:r>
              <a:endParaRPr lang="zh-CN" altLang="en-US" sz="1400"/>
            </a:p>
          </p:txBody>
        </p:sp>
        <p:sp>
          <p:nvSpPr>
            <p:cNvPr id="89" name="文本框 88"/>
            <p:cNvSpPr txBox="1"/>
            <p:nvPr/>
          </p:nvSpPr>
          <p:spPr>
            <a:xfrm>
              <a:off x="8320822" y="5834223"/>
              <a:ext cx="2156677" cy="364052"/>
            </a:xfrm>
            <a:prstGeom prst="rect">
              <a:avLst/>
            </a:prstGeom>
            <a:noFill/>
          </p:spPr>
          <p:txBody>
            <a:bodyPr wrap="square" rtlCol="0">
              <a:spAutoFit/>
            </a:bodyPr>
            <a:lstStyle/>
            <a:p>
              <a:r>
                <a:rPr lang="en-US" altLang="zh-CN" sz="1600" smtClean="0"/>
                <a:t>Secondary site</a:t>
              </a:r>
              <a:endParaRPr lang="zh-CN" altLang="en-US" sz="1600"/>
            </a:p>
          </p:txBody>
        </p:sp>
        <p:sp>
          <p:nvSpPr>
            <p:cNvPr id="90" name="右箭头 89"/>
            <p:cNvSpPr/>
            <p:nvPr/>
          </p:nvSpPr>
          <p:spPr>
            <a:xfrm rot="5400000">
              <a:off x="8612823" y="4672348"/>
              <a:ext cx="465552" cy="347706"/>
            </a:xfrm>
            <a:prstGeom prst="rightArrow">
              <a:avLst/>
            </a:prstGeom>
            <a:solidFill>
              <a:srgbClr val="81C1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右箭头 90"/>
            <p:cNvSpPr/>
            <p:nvPr/>
          </p:nvSpPr>
          <p:spPr>
            <a:xfrm>
              <a:off x="6155317" y="4199526"/>
              <a:ext cx="1913901" cy="4996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p:cNvSpPr txBox="1"/>
            <p:nvPr/>
          </p:nvSpPr>
          <p:spPr>
            <a:xfrm>
              <a:off x="6273800" y="4264669"/>
              <a:ext cx="1634205" cy="330957"/>
            </a:xfrm>
            <a:prstGeom prst="rect">
              <a:avLst/>
            </a:prstGeom>
            <a:noFill/>
          </p:spPr>
          <p:txBody>
            <a:bodyPr wrap="square" rtlCol="0">
              <a:spAutoFit/>
            </a:bodyPr>
            <a:lstStyle/>
            <a:p>
              <a:r>
                <a:rPr lang="en-US" altLang="zh-CN" sz="1400" smtClean="0">
                  <a:latin typeface="Huawei Sans" panose="020C0503030203020204" pitchFamily="34" charset="0"/>
                </a:rPr>
                <a:t>Synchronization</a:t>
              </a:r>
              <a:endParaRPr lang="zh-CN" altLang="en-US" sz="1400"/>
            </a:p>
          </p:txBody>
        </p:sp>
        <p:grpSp>
          <p:nvGrpSpPr>
            <p:cNvPr id="93" name="组合 92"/>
            <p:cNvGrpSpPr/>
            <p:nvPr/>
          </p:nvGrpSpPr>
          <p:grpSpPr>
            <a:xfrm>
              <a:off x="2482460" y="1262057"/>
              <a:ext cx="7630247" cy="2230124"/>
              <a:chOff x="2482460" y="1262057"/>
              <a:chExt cx="7630247" cy="2230124"/>
            </a:xfrm>
          </p:grpSpPr>
          <p:pic>
            <p:nvPicPr>
              <p:cNvPr id="94" name="Picture 455" descr="图片1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240" y="1767187"/>
                <a:ext cx="593022" cy="9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文本框 94"/>
              <p:cNvSpPr txBox="1"/>
              <p:nvPr/>
            </p:nvSpPr>
            <p:spPr>
              <a:xfrm>
                <a:off x="2482460" y="2713019"/>
                <a:ext cx="616848" cy="276999"/>
              </a:xfrm>
              <a:prstGeom prst="rect">
                <a:avLst/>
              </a:prstGeom>
              <a:noFill/>
            </p:spPr>
            <p:txBody>
              <a:bodyPr wrap="square" rtlCol="0">
                <a:spAutoFit/>
              </a:bodyPr>
              <a:lstStyle/>
              <a:p>
                <a:r>
                  <a:rPr lang="en-US" altLang="zh-CN" sz="1200" smtClean="0"/>
                  <a:t>Host </a:t>
                </a:r>
                <a:endParaRPr lang="zh-CN" altLang="en-US" sz="1200"/>
              </a:p>
            </p:txBody>
          </p:sp>
          <p:sp>
            <p:nvSpPr>
              <p:cNvPr id="96" name="矩形 95"/>
              <p:cNvSpPr/>
              <p:nvPr/>
            </p:nvSpPr>
            <p:spPr>
              <a:xfrm>
                <a:off x="5201822" y="1326935"/>
                <a:ext cx="358027" cy="1695438"/>
              </a:xfrm>
              <a:prstGeom prst="rect">
                <a:avLst/>
              </a:prstGeom>
              <a:solidFill>
                <a:srgbClr val="C5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4771661" y="1323617"/>
                <a:ext cx="1232958" cy="496435"/>
              </a:xfrm>
              <a:prstGeom prst="rect">
                <a:avLst/>
              </a:prstGeom>
              <a:noFill/>
              <a:ln w="28575">
                <a:solidFill>
                  <a:srgbClr val="C7000B"/>
                </a:solidFill>
              </a:ln>
            </p:spPr>
            <p:txBody>
              <a:bodyPr wrap="square" rtlCol="0">
                <a:spAutoFit/>
              </a:bodyPr>
              <a:lstStyle/>
              <a:p>
                <a:pPr algn="ctr"/>
                <a:r>
                  <a:rPr lang="en-US" altLang="zh-CN" sz="1200"/>
                  <a:t>Synchronous </a:t>
                </a:r>
                <a:r>
                  <a:rPr lang="en-US" altLang="zh-CN" sz="1200" smtClean="0"/>
                  <a:t>replication </a:t>
                </a:r>
                <a:endParaRPr lang="zh-CN" altLang="en-US" sz="1200"/>
              </a:p>
            </p:txBody>
          </p:sp>
          <p:sp>
            <p:nvSpPr>
              <p:cNvPr id="98" name="文本框 97"/>
              <p:cNvSpPr txBox="1"/>
              <p:nvPr/>
            </p:nvSpPr>
            <p:spPr>
              <a:xfrm>
                <a:off x="4853792" y="2046119"/>
                <a:ext cx="990771" cy="307777"/>
              </a:xfrm>
              <a:prstGeom prst="rect">
                <a:avLst/>
              </a:prstGeom>
              <a:noFill/>
              <a:ln w="28575">
                <a:solidFill>
                  <a:srgbClr val="C7000B"/>
                </a:solidFill>
              </a:ln>
            </p:spPr>
            <p:txBody>
              <a:bodyPr wrap="square" rtlCol="0">
                <a:spAutoFit/>
              </a:bodyPr>
              <a:lstStyle/>
              <a:p>
                <a:pPr algn="ctr"/>
                <a:r>
                  <a:rPr lang="en-US" altLang="zh-CN" sz="1400"/>
                  <a:t>C</a:t>
                </a:r>
                <a:r>
                  <a:rPr lang="en-US" altLang="zh-CN" sz="1400" smtClean="0"/>
                  <a:t>ache</a:t>
                </a:r>
                <a:endParaRPr lang="zh-CN" altLang="en-US" sz="1400"/>
              </a:p>
            </p:txBody>
          </p:sp>
          <p:pic>
            <p:nvPicPr>
              <p:cNvPr id="99" name="Picture 464" descr="图片155"/>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5896" y="2441472"/>
                <a:ext cx="4104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5380835" y="2595383"/>
                <a:ext cx="892965" cy="523220"/>
              </a:xfrm>
              <a:prstGeom prst="rect">
                <a:avLst/>
              </a:prstGeom>
              <a:noFill/>
            </p:spPr>
            <p:txBody>
              <a:bodyPr wrap="square" rtlCol="0">
                <a:spAutoFit/>
              </a:bodyPr>
              <a:lstStyle/>
              <a:p>
                <a:r>
                  <a:rPr lang="en-US" altLang="zh-CN" sz="1400" smtClean="0"/>
                  <a:t>Primary LUN</a:t>
                </a:r>
                <a:endParaRPr lang="zh-CN" altLang="en-US" sz="1400"/>
              </a:p>
            </p:txBody>
          </p:sp>
          <p:sp>
            <p:nvSpPr>
              <p:cNvPr id="101" name="文本框 100"/>
              <p:cNvSpPr txBox="1"/>
              <p:nvPr/>
            </p:nvSpPr>
            <p:spPr>
              <a:xfrm>
                <a:off x="4589549" y="3128129"/>
                <a:ext cx="2179884" cy="364052"/>
              </a:xfrm>
              <a:prstGeom prst="rect">
                <a:avLst/>
              </a:prstGeom>
              <a:noFill/>
            </p:spPr>
            <p:txBody>
              <a:bodyPr wrap="square" rtlCol="0">
                <a:spAutoFit/>
              </a:bodyPr>
              <a:lstStyle/>
              <a:p>
                <a:r>
                  <a:rPr lang="en-US" altLang="zh-CN" sz="1600" smtClean="0"/>
                  <a:t>Production storage</a:t>
                </a:r>
                <a:endParaRPr lang="zh-CN" altLang="en-US" sz="1600"/>
              </a:p>
            </p:txBody>
          </p:sp>
          <p:sp>
            <p:nvSpPr>
              <p:cNvPr id="102" name="矩形 101"/>
              <p:cNvSpPr/>
              <p:nvPr/>
            </p:nvSpPr>
            <p:spPr>
              <a:xfrm>
                <a:off x="8535331" y="1262057"/>
                <a:ext cx="358027" cy="1695438"/>
              </a:xfrm>
              <a:prstGeom prst="rect">
                <a:avLst/>
              </a:prstGeom>
              <a:solidFill>
                <a:srgbClr val="C5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8187301" y="1981241"/>
                <a:ext cx="990771" cy="307777"/>
              </a:xfrm>
              <a:prstGeom prst="rect">
                <a:avLst/>
              </a:prstGeom>
              <a:noFill/>
              <a:ln w="28575">
                <a:solidFill>
                  <a:srgbClr val="C7000B"/>
                </a:solidFill>
              </a:ln>
            </p:spPr>
            <p:txBody>
              <a:bodyPr wrap="square" rtlCol="0">
                <a:spAutoFit/>
              </a:bodyPr>
              <a:lstStyle/>
              <a:p>
                <a:pPr algn="ctr"/>
                <a:r>
                  <a:rPr lang="en-US" altLang="zh-CN" sz="1400"/>
                  <a:t>C</a:t>
                </a:r>
                <a:r>
                  <a:rPr lang="en-US" altLang="zh-CN" sz="1400" smtClean="0"/>
                  <a:t>ache</a:t>
                </a:r>
                <a:endParaRPr lang="zh-CN" altLang="en-US" sz="1400"/>
              </a:p>
            </p:txBody>
          </p:sp>
          <p:pic>
            <p:nvPicPr>
              <p:cNvPr id="104" name="Picture 464" descr="图片155"/>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1564" y="2364126"/>
                <a:ext cx="4104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文本框 104"/>
              <p:cNvSpPr txBox="1"/>
              <p:nvPr/>
            </p:nvSpPr>
            <p:spPr>
              <a:xfrm>
                <a:off x="8862178" y="2530505"/>
                <a:ext cx="1250529" cy="562626"/>
              </a:xfrm>
              <a:prstGeom prst="rect">
                <a:avLst/>
              </a:prstGeom>
              <a:noFill/>
            </p:spPr>
            <p:txBody>
              <a:bodyPr wrap="square" rtlCol="0">
                <a:spAutoFit/>
              </a:bodyPr>
              <a:lstStyle/>
              <a:p>
                <a:r>
                  <a:rPr lang="en-US" altLang="zh-CN" sz="1400" smtClean="0"/>
                  <a:t>Secondary LUN</a:t>
                </a:r>
                <a:endParaRPr lang="zh-CN" altLang="en-US" sz="1400"/>
              </a:p>
            </p:txBody>
          </p:sp>
          <p:sp>
            <p:nvSpPr>
              <p:cNvPr id="106" name="文本框 105"/>
              <p:cNvSpPr txBox="1"/>
              <p:nvPr/>
            </p:nvSpPr>
            <p:spPr>
              <a:xfrm>
                <a:off x="7525259" y="2982889"/>
                <a:ext cx="1466259" cy="364052"/>
              </a:xfrm>
              <a:prstGeom prst="rect">
                <a:avLst/>
              </a:prstGeom>
              <a:noFill/>
            </p:spPr>
            <p:txBody>
              <a:bodyPr wrap="square" rtlCol="0">
                <a:spAutoFit/>
              </a:bodyPr>
              <a:lstStyle/>
              <a:p>
                <a:r>
                  <a:rPr lang="en-US" altLang="zh-CN" sz="1600" smtClean="0"/>
                  <a:t>DR storage</a:t>
                </a:r>
                <a:endParaRPr lang="zh-CN" altLang="en-US" sz="1600"/>
              </a:p>
            </p:txBody>
          </p:sp>
          <p:cxnSp>
            <p:nvCxnSpPr>
              <p:cNvPr id="107" name="直接箭头连接符 106"/>
              <p:cNvCxnSpPr/>
              <p:nvPr/>
            </p:nvCxnSpPr>
            <p:spPr>
              <a:xfrm>
                <a:off x="3264089" y="1628686"/>
                <a:ext cx="1530650" cy="0"/>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flipH="1">
                <a:off x="3252175" y="2245591"/>
                <a:ext cx="1542564" cy="0"/>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a:off x="6003126" y="1628686"/>
                <a:ext cx="2193425" cy="676857"/>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p:nvPr/>
            </p:nvCxnSpPr>
            <p:spPr>
              <a:xfrm flipH="1" flipV="1">
                <a:off x="5844563" y="1767187"/>
                <a:ext cx="2342738" cy="708983"/>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V="1">
                <a:off x="5201822" y="1782575"/>
                <a:ext cx="0" cy="263543"/>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a:off x="5492826" y="1767187"/>
                <a:ext cx="0" cy="278932"/>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6876838" y="1545014"/>
                <a:ext cx="444831" cy="369332"/>
              </a:xfrm>
              <a:prstGeom prst="rect">
                <a:avLst/>
              </a:prstGeom>
              <a:noFill/>
            </p:spPr>
            <p:txBody>
              <a:bodyPr wrap="square" rtlCol="0">
                <a:spAutoFit/>
              </a:bodyPr>
              <a:lstStyle/>
              <a:p>
                <a:r>
                  <a:rPr lang="zh-CN" altLang="en-US" smtClean="0"/>
                  <a:t>②</a:t>
                </a:r>
                <a:endParaRPr lang="zh-CN" altLang="en-US"/>
              </a:p>
            </p:txBody>
          </p:sp>
          <p:sp>
            <p:nvSpPr>
              <p:cNvPr id="114" name="文本框 113"/>
              <p:cNvSpPr txBox="1"/>
              <p:nvPr/>
            </p:nvSpPr>
            <p:spPr>
              <a:xfrm>
                <a:off x="5511869" y="1765150"/>
                <a:ext cx="444831" cy="369332"/>
              </a:xfrm>
              <a:prstGeom prst="rect">
                <a:avLst/>
              </a:prstGeom>
              <a:noFill/>
            </p:spPr>
            <p:txBody>
              <a:bodyPr wrap="square" rtlCol="0">
                <a:spAutoFit/>
              </a:bodyPr>
              <a:lstStyle/>
              <a:p>
                <a:r>
                  <a:rPr lang="zh-CN" altLang="en-US" smtClean="0"/>
                  <a:t>②</a:t>
                </a:r>
                <a:endParaRPr lang="zh-CN" altLang="en-US"/>
              </a:p>
            </p:txBody>
          </p:sp>
          <p:sp>
            <p:nvSpPr>
              <p:cNvPr id="115" name="文本框 114"/>
              <p:cNvSpPr txBox="1"/>
              <p:nvPr/>
            </p:nvSpPr>
            <p:spPr>
              <a:xfrm>
                <a:off x="6872213" y="2193251"/>
                <a:ext cx="444831" cy="369332"/>
              </a:xfrm>
              <a:prstGeom prst="rect">
                <a:avLst/>
              </a:prstGeom>
              <a:noFill/>
            </p:spPr>
            <p:txBody>
              <a:bodyPr wrap="square" rtlCol="0">
                <a:spAutoFit/>
              </a:bodyPr>
              <a:lstStyle/>
              <a:p>
                <a:r>
                  <a:rPr lang="zh-CN" altLang="en-US" smtClean="0"/>
                  <a:t>③</a:t>
                </a:r>
                <a:endParaRPr lang="zh-CN" altLang="en-US"/>
              </a:p>
            </p:txBody>
          </p:sp>
          <p:sp>
            <p:nvSpPr>
              <p:cNvPr id="116" name="文本框 115"/>
              <p:cNvSpPr txBox="1"/>
              <p:nvPr/>
            </p:nvSpPr>
            <p:spPr>
              <a:xfrm>
                <a:off x="4812763" y="1741664"/>
                <a:ext cx="444831" cy="369332"/>
              </a:xfrm>
              <a:prstGeom prst="rect">
                <a:avLst/>
              </a:prstGeom>
              <a:noFill/>
            </p:spPr>
            <p:txBody>
              <a:bodyPr wrap="square" rtlCol="0">
                <a:spAutoFit/>
              </a:bodyPr>
              <a:lstStyle/>
              <a:p>
                <a:r>
                  <a:rPr lang="zh-CN" altLang="en-US" smtClean="0"/>
                  <a:t>③</a:t>
                </a:r>
                <a:endParaRPr lang="zh-CN" altLang="en-US"/>
              </a:p>
            </p:txBody>
          </p:sp>
          <p:sp>
            <p:nvSpPr>
              <p:cNvPr id="117" name="文本框 116"/>
              <p:cNvSpPr txBox="1"/>
              <p:nvPr/>
            </p:nvSpPr>
            <p:spPr>
              <a:xfrm>
                <a:off x="3746792" y="2343687"/>
                <a:ext cx="444831" cy="369332"/>
              </a:xfrm>
              <a:prstGeom prst="rect">
                <a:avLst/>
              </a:prstGeom>
              <a:noFill/>
            </p:spPr>
            <p:txBody>
              <a:bodyPr wrap="square" rtlCol="0">
                <a:spAutoFit/>
              </a:bodyPr>
              <a:lstStyle/>
              <a:p>
                <a:r>
                  <a:rPr lang="zh-CN" altLang="en-US" smtClean="0"/>
                  <a:t>④</a:t>
                </a:r>
                <a:endParaRPr lang="zh-CN" altLang="en-US"/>
              </a:p>
            </p:txBody>
          </p:sp>
          <p:sp>
            <p:nvSpPr>
              <p:cNvPr id="118" name="文本框 117"/>
              <p:cNvSpPr txBox="1"/>
              <p:nvPr/>
            </p:nvSpPr>
            <p:spPr>
              <a:xfrm>
                <a:off x="3697779" y="1279798"/>
                <a:ext cx="444831" cy="369332"/>
              </a:xfrm>
              <a:prstGeom prst="rect">
                <a:avLst/>
              </a:prstGeom>
              <a:noFill/>
            </p:spPr>
            <p:txBody>
              <a:bodyPr wrap="square" rtlCol="0">
                <a:spAutoFit/>
              </a:bodyPr>
              <a:lstStyle/>
              <a:p>
                <a:r>
                  <a:rPr lang="zh-CN" altLang="en-US" smtClean="0"/>
                  <a:t>①</a:t>
                </a:r>
                <a:endParaRPr lang="zh-CN" altLang="en-US"/>
              </a:p>
            </p:txBody>
          </p:sp>
        </p:grpSp>
        <p:sp>
          <p:nvSpPr>
            <p:cNvPr id="119" name="文本框 118"/>
            <p:cNvSpPr txBox="1"/>
            <p:nvPr/>
          </p:nvSpPr>
          <p:spPr>
            <a:xfrm>
              <a:off x="2424438" y="3797888"/>
              <a:ext cx="1062452" cy="276999"/>
            </a:xfrm>
            <a:prstGeom prst="rect">
              <a:avLst/>
            </a:prstGeom>
            <a:noFill/>
          </p:spPr>
          <p:txBody>
            <a:bodyPr wrap="square" rtlCol="0">
              <a:spAutoFit/>
            </a:bodyPr>
            <a:lstStyle/>
            <a:p>
              <a:r>
                <a:rPr lang="en-US" altLang="zh-CN" sz="1200" smtClean="0"/>
                <a:t>DB Server</a:t>
              </a:r>
              <a:endParaRPr lang="zh-CN" altLang="en-US" sz="1200"/>
            </a:p>
          </p:txBody>
        </p:sp>
      </p:grpSp>
    </p:spTree>
    <p:extLst>
      <p:ext uri="{BB962C8B-B14F-4D97-AF65-F5344CB8AC3E}">
        <p14:creationId xmlns:p14="http://schemas.microsoft.com/office/powerpoint/2010/main" val="60464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312236" y="1157966"/>
            <a:ext cx="9567528" cy="4830465"/>
            <a:chOff x="2166327" y="1059582"/>
            <a:chExt cx="6955857" cy="3867083"/>
          </a:xfrm>
        </p:grpSpPr>
        <p:pic>
          <p:nvPicPr>
            <p:cNvPr id="6" name="Picture 48" descr="图片19"/>
            <p:cNvPicPr>
              <a:picLocks noChangeAspect="1" noChangeArrowheads="1"/>
            </p:cNvPicPr>
            <p:nvPr/>
          </p:nvPicPr>
          <p:blipFill>
            <a:blip r:embed="rId3" cstate="print"/>
            <a:srcRect/>
            <a:stretch>
              <a:fillRect/>
            </a:stretch>
          </p:blipFill>
          <p:spPr bwMode="auto">
            <a:xfrm>
              <a:off x="6285032" y="3715978"/>
              <a:ext cx="536424" cy="711200"/>
            </a:xfrm>
            <a:prstGeom prst="rect">
              <a:avLst/>
            </a:prstGeom>
            <a:noFill/>
            <a:ln w="9525">
              <a:noFill/>
              <a:miter lim="800000"/>
              <a:headEnd/>
              <a:tailEnd/>
            </a:ln>
          </p:spPr>
        </p:pic>
        <p:pic>
          <p:nvPicPr>
            <p:cNvPr id="7" name="Picture 461" descr="图片152"/>
            <p:cNvPicPr>
              <a:picLocks noChangeAspect="1" noChangeArrowheads="1"/>
            </p:cNvPicPr>
            <p:nvPr/>
          </p:nvPicPr>
          <p:blipFill>
            <a:blip r:embed="rId4" cstate="print"/>
            <a:srcRect/>
            <a:stretch>
              <a:fillRect/>
            </a:stretch>
          </p:blipFill>
          <p:spPr bwMode="auto">
            <a:xfrm>
              <a:off x="3360550" y="3162947"/>
              <a:ext cx="574434" cy="209468"/>
            </a:xfrm>
            <a:prstGeom prst="rect">
              <a:avLst/>
            </a:prstGeom>
            <a:noFill/>
            <a:ln w="9525">
              <a:noFill/>
              <a:miter lim="800000"/>
              <a:headEnd/>
              <a:tailEnd/>
            </a:ln>
          </p:spPr>
        </p:pic>
        <p:pic>
          <p:nvPicPr>
            <p:cNvPr id="8" name="Picture 461" descr="图片152"/>
            <p:cNvPicPr>
              <a:picLocks noChangeAspect="1" noChangeArrowheads="1"/>
            </p:cNvPicPr>
            <p:nvPr/>
          </p:nvPicPr>
          <p:blipFill>
            <a:blip r:embed="rId4" cstate="print"/>
            <a:srcRect/>
            <a:stretch>
              <a:fillRect/>
            </a:stretch>
          </p:blipFill>
          <p:spPr bwMode="auto">
            <a:xfrm>
              <a:off x="3415838" y="3069816"/>
              <a:ext cx="574434" cy="209468"/>
            </a:xfrm>
            <a:prstGeom prst="rect">
              <a:avLst/>
            </a:prstGeom>
            <a:noFill/>
            <a:ln w="9525">
              <a:noFill/>
              <a:miter lim="800000"/>
              <a:headEnd/>
              <a:tailEnd/>
            </a:ln>
          </p:spPr>
        </p:pic>
        <p:cxnSp>
          <p:nvCxnSpPr>
            <p:cNvPr id="9" name="直接连接符 8"/>
            <p:cNvCxnSpPr/>
            <p:nvPr/>
          </p:nvCxnSpPr>
          <p:spPr bwMode="auto">
            <a:xfrm>
              <a:off x="3090490" y="2580687"/>
              <a:ext cx="421346" cy="52315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3233706" y="1728572"/>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2544226" y="1721416"/>
              <a:ext cx="3411385" cy="0"/>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3102473" y="1900751"/>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455" descr="图片146"/>
            <p:cNvPicPr>
              <a:picLocks noChangeAspect="1" noChangeArrowheads="1"/>
            </p:cNvPicPr>
            <p:nvPr/>
          </p:nvPicPr>
          <p:blipFill>
            <a:blip r:embed="rId5" cstate="print"/>
            <a:srcRect/>
            <a:stretch>
              <a:fillRect/>
            </a:stretch>
          </p:blipFill>
          <p:spPr bwMode="auto">
            <a:xfrm>
              <a:off x="3249400" y="2105600"/>
              <a:ext cx="348326" cy="442402"/>
            </a:xfrm>
            <a:prstGeom prst="rect">
              <a:avLst/>
            </a:prstGeom>
            <a:noFill/>
            <a:ln w="9525">
              <a:noFill/>
              <a:miter lim="800000"/>
              <a:headEnd/>
              <a:tailEnd/>
            </a:ln>
          </p:spPr>
        </p:pic>
        <p:pic>
          <p:nvPicPr>
            <p:cNvPr id="14" name="Picture 455" descr="图片146"/>
            <p:cNvPicPr>
              <a:picLocks noChangeAspect="1" noChangeArrowheads="1"/>
            </p:cNvPicPr>
            <p:nvPr/>
          </p:nvPicPr>
          <p:blipFill>
            <a:blip r:embed="rId5" cstate="print"/>
            <a:srcRect/>
            <a:stretch>
              <a:fillRect/>
            </a:stretch>
          </p:blipFill>
          <p:spPr bwMode="auto">
            <a:xfrm>
              <a:off x="3543367" y="2105600"/>
              <a:ext cx="348326" cy="442402"/>
            </a:xfrm>
            <a:prstGeom prst="rect">
              <a:avLst/>
            </a:prstGeom>
            <a:noFill/>
            <a:ln w="9525">
              <a:noFill/>
              <a:miter lim="800000"/>
              <a:headEnd/>
              <a:tailEnd/>
            </a:ln>
          </p:spPr>
        </p:pic>
        <p:pic>
          <p:nvPicPr>
            <p:cNvPr id="15" name="Picture 455" descr="图片146"/>
            <p:cNvPicPr>
              <a:picLocks noChangeAspect="1" noChangeArrowheads="1"/>
            </p:cNvPicPr>
            <p:nvPr/>
          </p:nvPicPr>
          <p:blipFill>
            <a:blip r:embed="rId5" cstate="print"/>
            <a:srcRect/>
            <a:stretch>
              <a:fillRect/>
            </a:stretch>
          </p:blipFill>
          <p:spPr bwMode="auto">
            <a:xfrm>
              <a:off x="3864514" y="2105600"/>
              <a:ext cx="348326" cy="442402"/>
            </a:xfrm>
            <a:prstGeom prst="rect">
              <a:avLst/>
            </a:prstGeom>
            <a:noFill/>
            <a:ln w="9525">
              <a:noFill/>
              <a:miter lim="800000"/>
              <a:headEnd/>
              <a:tailEnd/>
            </a:ln>
          </p:spPr>
        </p:pic>
        <p:cxnSp>
          <p:nvCxnSpPr>
            <p:cNvPr id="16" name="直接连接符 15"/>
            <p:cNvCxnSpPr/>
            <p:nvPr/>
          </p:nvCxnSpPr>
          <p:spPr bwMode="auto">
            <a:xfrm>
              <a:off x="2544096" y="1892258"/>
              <a:ext cx="2128970" cy="0"/>
            </a:xfrm>
            <a:prstGeom prst="line">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flipH="1" flipV="1">
              <a:off x="6391628" y="1721030"/>
              <a:ext cx="2832" cy="410194"/>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7046422" y="1475771"/>
              <a:ext cx="0" cy="25280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5783955" y="4409237"/>
              <a:ext cx="1512168" cy="517428"/>
            </a:xfrm>
            <a:prstGeom prst="rect">
              <a:avLst/>
            </a:prstGeom>
            <a:noFill/>
          </p:spPr>
          <p:txBody>
            <a:bodyPr wrap="square" rtlCol="0">
              <a:noAutofit/>
            </a:bodyPr>
            <a:lstStyle/>
            <a:p>
              <a:pPr algn="ctr" fontAlgn="ctr"/>
              <a:r>
                <a:rPr lang="en-US" altLang="zh-CN" sz="1400">
                  <a:latin typeface="Huawei Sans" panose="020C0503030203020204" pitchFamily="34" charset="0"/>
                </a:rPr>
                <a:t>Huawei </a:t>
              </a:r>
              <a:r>
                <a:rPr lang="en-US" altLang="zh-CN" sz="1400" err="1">
                  <a:latin typeface="Huawei Sans" panose="020C0503030203020204" pitchFamily="34" charset="0"/>
                </a:rPr>
                <a:t>OceanStor</a:t>
              </a:r>
              <a:r>
                <a:rPr lang="en-US" altLang="zh-CN" sz="1400">
                  <a:latin typeface="Huawei Sans" panose="020C0503030203020204" pitchFamily="34" charset="0"/>
                </a:rPr>
                <a:t> Hybrid Flash Storage</a:t>
              </a:r>
              <a:endParaRPr lang="en-US" altLang="zh-CN" sz="14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0" name="Picture 455" descr="图片146"/>
            <p:cNvPicPr>
              <a:picLocks noChangeAspect="1" noChangeArrowheads="1"/>
            </p:cNvPicPr>
            <p:nvPr/>
          </p:nvPicPr>
          <p:blipFill>
            <a:blip r:embed="rId5" cstate="print"/>
            <a:srcRect/>
            <a:stretch>
              <a:fillRect/>
            </a:stretch>
          </p:blipFill>
          <p:spPr bwMode="auto">
            <a:xfrm>
              <a:off x="6103596" y="2093726"/>
              <a:ext cx="348326" cy="442402"/>
            </a:xfrm>
            <a:prstGeom prst="rect">
              <a:avLst/>
            </a:prstGeom>
            <a:noFill/>
            <a:ln w="9525">
              <a:noFill/>
              <a:miter lim="800000"/>
              <a:headEnd/>
              <a:tailEnd/>
            </a:ln>
          </p:spPr>
        </p:pic>
        <p:pic>
          <p:nvPicPr>
            <p:cNvPr id="21" name="Picture 455" descr="图片146"/>
            <p:cNvPicPr>
              <a:picLocks noChangeAspect="1" noChangeArrowheads="1"/>
            </p:cNvPicPr>
            <p:nvPr/>
          </p:nvPicPr>
          <p:blipFill>
            <a:blip r:embed="rId5" cstate="print"/>
            <a:srcRect/>
            <a:stretch>
              <a:fillRect/>
            </a:stretch>
          </p:blipFill>
          <p:spPr bwMode="auto">
            <a:xfrm>
              <a:off x="6554024" y="2096294"/>
              <a:ext cx="348326" cy="442402"/>
            </a:xfrm>
            <a:prstGeom prst="rect">
              <a:avLst/>
            </a:prstGeom>
            <a:noFill/>
            <a:ln w="9525">
              <a:noFill/>
              <a:miter lim="800000"/>
              <a:headEnd/>
              <a:tailEnd/>
            </a:ln>
          </p:spPr>
        </p:pic>
        <p:cxnSp>
          <p:nvCxnSpPr>
            <p:cNvPr id="22" name="直接连接符 21"/>
            <p:cNvCxnSpPr/>
            <p:nvPr/>
          </p:nvCxnSpPr>
          <p:spPr bwMode="auto">
            <a:xfrm>
              <a:off x="5728063" y="1716308"/>
              <a:ext cx="1580242" cy="5274"/>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AutoShape 196"/>
            <p:cNvSpPr>
              <a:spLocks noChangeArrowheads="1"/>
            </p:cNvSpPr>
            <p:nvPr/>
          </p:nvSpPr>
          <p:spPr bwMode="gray">
            <a:xfrm>
              <a:off x="2166327" y="1059582"/>
              <a:ext cx="2558956" cy="3600400"/>
            </a:xfrm>
            <a:prstGeom prst="roundRect">
              <a:avLst>
                <a:gd name="adj" fmla="val 3560"/>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0" tIns="27432" rIns="0" bIns="0">
              <a:noAutofit/>
            </a:bodyPr>
            <a:lstStyle/>
            <a:p>
              <a:pPr algn="ctr" fontAlgn="ctr">
                <a:lnSpc>
                  <a:spcPct val="90000"/>
                </a:lnSpc>
              </a:pPr>
              <a:endParaRPr lang="en-US" sz="2400" b="1">
                <a:solidFill>
                  <a:schemeClr val="tx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196"/>
            <p:cNvSpPr>
              <a:spLocks noChangeArrowheads="1"/>
            </p:cNvSpPr>
            <p:nvPr/>
          </p:nvSpPr>
          <p:spPr bwMode="gray">
            <a:xfrm>
              <a:off x="5518247" y="1062680"/>
              <a:ext cx="3335107" cy="3597302"/>
            </a:xfrm>
            <a:prstGeom prst="roundRect">
              <a:avLst>
                <a:gd name="adj" fmla="val 3560"/>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0" tIns="27432" rIns="0" bIns="0">
              <a:noAutofit/>
            </a:bodyPr>
            <a:lstStyle/>
            <a:p>
              <a:pPr algn="ctr" fontAlgn="ctr">
                <a:lnSpc>
                  <a:spcPct val="90000"/>
                </a:lnSpc>
              </a:pPr>
              <a:endParaRPr lang="en-US" sz="2400" b="1">
                <a:solidFill>
                  <a:schemeClr val="tx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Box 24"/>
            <p:cNvSpPr txBox="1"/>
            <p:nvPr/>
          </p:nvSpPr>
          <p:spPr>
            <a:xfrm>
              <a:off x="5929153" y="1518585"/>
              <a:ext cx="1037273" cy="591346"/>
            </a:xfrm>
            <a:prstGeom prst="rect">
              <a:avLst/>
            </a:prstGeom>
            <a:noFill/>
          </p:spPr>
          <p:txBody>
            <a:bodyPr wrap="square" rtlCol="0">
              <a:noAutofit/>
            </a:bodyPr>
            <a:lstStyle/>
            <a:p>
              <a:pPr algn="ctr" fontAlgn="ctr"/>
              <a:r>
                <a:rPr lang="en-US" sz="1200" smtClean="0">
                  <a:latin typeface="Huawei Sans" panose="020C0503030203020204" pitchFamily="34" charset="0"/>
                </a:rPr>
                <a:t>DR management network</a:t>
              </a:r>
              <a:endParaRPr lang="en-US" sz="1200">
                <a:latin typeface="Huawei Sans" panose="020C0503030203020204" pitchFamily="34" charset="0"/>
              </a:endParaRPr>
            </a:p>
          </p:txBody>
        </p:sp>
        <p:sp>
          <p:nvSpPr>
            <p:cNvPr id="26" name="TextBox 25"/>
            <p:cNvSpPr txBox="1"/>
            <p:nvPr/>
          </p:nvSpPr>
          <p:spPr>
            <a:xfrm>
              <a:off x="2186472" y="2217977"/>
              <a:ext cx="904575" cy="517428"/>
            </a:xfrm>
            <a:prstGeom prst="rect">
              <a:avLst/>
            </a:prstGeom>
            <a:noFill/>
          </p:spPr>
          <p:txBody>
            <a:bodyPr wrap="square" rtlCol="0">
              <a:noAutofit/>
            </a:bodyPr>
            <a:lstStyle/>
            <a:p>
              <a:pPr fontAlgn="ctr"/>
              <a:r>
                <a:rPr lang="en-US" sz="1200" smtClean="0">
                  <a:latin typeface="Huawei Sans" panose="020C0503030203020204" pitchFamily="34" charset="0"/>
                </a:rPr>
                <a:t>Application</a:t>
              </a:r>
              <a:endPar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200" smtClean="0">
                  <a:latin typeface="Huawei Sans" panose="020C0503030203020204" pitchFamily="34" charset="0"/>
                </a:rPr>
                <a:t>server</a:t>
              </a:r>
              <a:endParaRPr lang="en-US" sz="1200">
                <a:latin typeface="Huawei Sans" panose="020C0503030203020204" pitchFamily="34" charset="0"/>
              </a:endParaRPr>
            </a:p>
          </p:txBody>
        </p:sp>
        <p:sp>
          <p:nvSpPr>
            <p:cNvPr id="27" name="TextBox 26"/>
            <p:cNvSpPr txBox="1"/>
            <p:nvPr/>
          </p:nvSpPr>
          <p:spPr>
            <a:xfrm>
              <a:off x="2505147" y="1066423"/>
              <a:ext cx="897467" cy="369591"/>
            </a:xfrm>
            <a:prstGeom prst="rect">
              <a:avLst/>
            </a:prstGeom>
            <a:noFill/>
          </p:spPr>
          <p:txBody>
            <a:bodyPr wrap="square" rtlCol="0">
              <a:noAutofit/>
            </a:bodyPr>
            <a:lstStyle/>
            <a:p>
              <a:pPr algn="ctr" fontAlgn="ctr"/>
              <a:r>
                <a:rPr lang="en-US" sz="1200" smtClean="0">
                  <a:latin typeface="Huawei Sans" panose="020C0503030203020204" pitchFamily="34" charset="0"/>
                </a:rPr>
                <a:t>Production center</a:t>
              </a:r>
              <a:endParaRPr lang="en-US" sz="1200">
                <a:latin typeface="Huawei Sans" panose="020C0503030203020204" pitchFamily="34" charset="0"/>
              </a:endParaRPr>
            </a:p>
          </p:txBody>
        </p:sp>
        <p:sp>
          <p:nvSpPr>
            <p:cNvPr id="28" name="TextBox 27"/>
            <p:cNvSpPr txBox="1"/>
            <p:nvPr/>
          </p:nvSpPr>
          <p:spPr>
            <a:xfrm>
              <a:off x="5526235" y="1076939"/>
              <a:ext cx="1119114" cy="221755"/>
            </a:xfrm>
            <a:prstGeom prst="rect">
              <a:avLst/>
            </a:prstGeom>
            <a:noFill/>
          </p:spPr>
          <p:txBody>
            <a:bodyPr wrap="square" rtlCol="0">
              <a:noAutofit/>
            </a:bodyPr>
            <a:lstStyle/>
            <a:p>
              <a:pPr algn="ctr" fontAlgn="ctr"/>
              <a:r>
                <a:rPr lang="en-US" sz="1200" smtClean="0">
                  <a:latin typeface="Huawei Sans" panose="020C0503030203020204" pitchFamily="34" charset="0"/>
                </a:rPr>
                <a:t>DR center</a:t>
              </a:r>
              <a:endParaRPr lang="en-US" sz="1200">
                <a:latin typeface="Huawei Sans" panose="020C0503030203020204" pitchFamily="34" charset="0"/>
              </a:endParaRPr>
            </a:p>
          </p:txBody>
        </p:sp>
        <p:pic>
          <p:nvPicPr>
            <p:cNvPr id="29" name="Picture 456" descr="图片235"/>
            <p:cNvPicPr>
              <a:picLocks noChangeAspect="1" noChangeArrowheads="1"/>
            </p:cNvPicPr>
            <p:nvPr/>
          </p:nvPicPr>
          <p:blipFill>
            <a:blip r:embed="rId6" cstate="print"/>
            <a:stretch>
              <a:fillRect/>
            </a:stretch>
          </p:blipFill>
          <p:spPr bwMode="auto">
            <a:xfrm>
              <a:off x="4349685" y="1546152"/>
              <a:ext cx="306029" cy="306587"/>
            </a:xfrm>
            <a:prstGeom prst="rect">
              <a:avLst/>
            </a:prstGeom>
            <a:noFill/>
          </p:spPr>
        </p:pic>
        <p:pic>
          <p:nvPicPr>
            <p:cNvPr id="30" name="Picture 456" descr="图片235"/>
            <p:cNvPicPr>
              <a:picLocks noChangeAspect="1" noChangeArrowheads="1"/>
            </p:cNvPicPr>
            <p:nvPr/>
          </p:nvPicPr>
          <p:blipFill>
            <a:blip r:embed="rId6" cstate="print"/>
            <a:stretch>
              <a:fillRect/>
            </a:stretch>
          </p:blipFill>
          <p:spPr bwMode="auto">
            <a:xfrm>
              <a:off x="5649582" y="1537235"/>
              <a:ext cx="306029" cy="306587"/>
            </a:xfrm>
            <a:prstGeom prst="rect">
              <a:avLst/>
            </a:prstGeom>
            <a:noFill/>
          </p:spPr>
        </p:pic>
        <p:pic>
          <p:nvPicPr>
            <p:cNvPr id="31" name="Picture 2" descr="C:\Documents and Settings\staylor\My Documents\My Software\iconexperience\v_collections_png\computer_network_security\256x256\shadow\server.png"/>
            <p:cNvPicPr>
              <a:picLocks noChangeAspect="1" noChangeArrowheads="1"/>
            </p:cNvPicPr>
            <p:nvPr/>
          </p:nvPicPr>
          <p:blipFill>
            <a:blip r:embed="rId7" cstate="print"/>
            <a:srcRect/>
            <a:stretch>
              <a:fillRect/>
            </a:stretch>
          </p:blipFill>
          <p:spPr bwMode="auto">
            <a:xfrm>
              <a:off x="6855488" y="1082847"/>
              <a:ext cx="395817" cy="432857"/>
            </a:xfrm>
            <a:prstGeom prst="rect">
              <a:avLst/>
            </a:prstGeom>
            <a:noFill/>
            <a:ln w="9525">
              <a:noFill/>
              <a:miter lim="800000"/>
              <a:headEnd/>
              <a:tailEnd/>
            </a:ln>
          </p:spPr>
        </p:pic>
        <p:sp>
          <p:nvSpPr>
            <p:cNvPr id="32" name="云形 31"/>
            <p:cNvSpPr/>
            <p:nvPr/>
          </p:nvSpPr>
          <p:spPr bwMode="auto">
            <a:xfrm>
              <a:off x="3240056" y="2816650"/>
              <a:ext cx="855133" cy="594529"/>
            </a:xfrm>
            <a:prstGeom prst="cloud">
              <a:avLst/>
            </a:pr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3" name="Picture 455" descr="图片146"/>
            <p:cNvPicPr>
              <a:picLocks noChangeAspect="1" noChangeArrowheads="1"/>
            </p:cNvPicPr>
            <p:nvPr/>
          </p:nvPicPr>
          <p:blipFill>
            <a:blip r:embed="rId5" cstate="print"/>
            <a:srcRect/>
            <a:stretch>
              <a:fillRect/>
            </a:stretch>
          </p:blipFill>
          <p:spPr bwMode="auto">
            <a:xfrm>
              <a:off x="2907781" y="2132298"/>
              <a:ext cx="348326" cy="442402"/>
            </a:xfrm>
            <a:prstGeom prst="rect">
              <a:avLst/>
            </a:prstGeom>
            <a:noFill/>
            <a:ln w="9525">
              <a:noFill/>
              <a:miter lim="800000"/>
              <a:headEnd/>
              <a:tailEnd/>
            </a:ln>
          </p:spPr>
        </p:pic>
        <p:cxnSp>
          <p:nvCxnSpPr>
            <p:cNvPr id="34" name="直接连接符 33"/>
            <p:cNvCxnSpPr/>
            <p:nvPr/>
          </p:nvCxnSpPr>
          <p:spPr bwMode="auto">
            <a:xfrm>
              <a:off x="3073027" y="2587037"/>
              <a:ext cx="421346" cy="52315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3376240" y="2510837"/>
              <a:ext cx="209891" cy="579666"/>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a:off x="3358777" y="2517187"/>
              <a:ext cx="210685" cy="573316"/>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3655188" y="2542815"/>
              <a:ext cx="23812" cy="5334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3635003" y="2540999"/>
              <a:ext cx="20427" cy="531198"/>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flipH="1">
              <a:off x="3855212" y="2538052"/>
              <a:ext cx="107157" cy="559595"/>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flipH="1">
              <a:off x="3833781" y="2536236"/>
              <a:ext cx="103640" cy="56141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 name="Picture 461" descr="图片152"/>
            <p:cNvPicPr>
              <a:picLocks noChangeAspect="1" noChangeArrowheads="1"/>
            </p:cNvPicPr>
            <p:nvPr/>
          </p:nvPicPr>
          <p:blipFill>
            <a:blip r:embed="rId4" cstate="print"/>
            <a:srcRect/>
            <a:stretch>
              <a:fillRect/>
            </a:stretch>
          </p:blipFill>
          <p:spPr bwMode="auto">
            <a:xfrm>
              <a:off x="6224400" y="3074047"/>
              <a:ext cx="574434" cy="209468"/>
            </a:xfrm>
            <a:prstGeom prst="rect">
              <a:avLst/>
            </a:prstGeom>
            <a:noFill/>
            <a:ln w="9525">
              <a:noFill/>
              <a:miter lim="800000"/>
              <a:headEnd/>
              <a:tailEnd/>
            </a:ln>
          </p:spPr>
        </p:pic>
        <p:pic>
          <p:nvPicPr>
            <p:cNvPr id="42" name="Picture 461" descr="图片152"/>
            <p:cNvPicPr>
              <a:picLocks noChangeAspect="1" noChangeArrowheads="1"/>
            </p:cNvPicPr>
            <p:nvPr/>
          </p:nvPicPr>
          <p:blipFill>
            <a:blip r:embed="rId4" cstate="print"/>
            <a:srcRect/>
            <a:stretch>
              <a:fillRect/>
            </a:stretch>
          </p:blipFill>
          <p:spPr bwMode="auto">
            <a:xfrm>
              <a:off x="6279688" y="2980916"/>
              <a:ext cx="574434" cy="209468"/>
            </a:xfrm>
            <a:prstGeom prst="rect">
              <a:avLst/>
            </a:prstGeom>
            <a:noFill/>
            <a:ln w="9525">
              <a:noFill/>
              <a:miter lim="800000"/>
              <a:headEnd/>
              <a:tailEnd/>
            </a:ln>
          </p:spPr>
        </p:pic>
        <p:sp>
          <p:nvSpPr>
            <p:cNvPr id="43" name="云形 42"/>
            <p:cNvSpPr/>
            <p:nvPr/>
          </p:nvSpPr>
          <p:spPr bwMode="auto">
            <a:xfrm>
              <a:off x="6161056" y="2727750"/>
              <a:ext cx="797983" cy="594529"/>
            </a:xfrm>
            <a:prstGeom prst="cloud">
              <a:avLst/>
            </a:pr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4" name="直接连接符 43"/>
            <p:cNvCxnSpPr/>
            <p:nvPr/>
          </p:nvCxnSpPr>
          <p:spPr bwMode="auto">
            <a:xfrm>
              <a:off x="6555550" y="3292909"/>
              <a:ext cx="9526" cy="43815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44"/>
            <p:cNvCxnSpPr/>
            <p:nvPr/>
          </p:nvCxnSpPr>
          <p:spPr bwMode="auto">
            <a:xfrm>
              <a:off x="6522530" y="3285765"/>
              <a:ext cx="11188" cy="4445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连接符 45"/>
            <p:cNvCxnSpPr/>
            <p:nvPr/>
          </p:nvCxnSpPr>
          <p:spPr bwMode="auto">
            <a:xfrm flipH="1">
              <a:off x="6456035" y="2516620"/>
              <a:ext cx="138665" cy="476202"/>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p:nvPr/>
          </p:nvCxnSpPr>
          <p:spPr bwMode="auto">
            <a:xfrm flipH="1">
              <a:off x="6478017" y="2531473"/>
              <a:ext cx="136978" cy="470924"/>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a:off x="6244654" y="2507097"/>
              <a:ext cx="150019" cy="492919"/>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bwMode="auto">
            <a:xfrm>
              <a:off x="6220841" y="2511860"/>
              <a:ext cx="150262" cy="4889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0" name="Picture 48" descr="图片19"/>
            <p:cNvPicPr>
              <a:picLocks noChangeAspect="1" noChangeArrowheads="1"/>
            </p:cNvPicPr>
            <p:nvPr/>
          </p:nvPicPr>
          <p:blipFill>
            <a:blip r:embed="rId3" cstate="print"/>
            <a:srcRect/>
            <a:stretch>
              <a:fillRect/>
            </a:stretch>
          </p:blipFill>
          <p:spPr bwMode="auto">
            <a:xfrm>
              <a:off x="3430072" y="3722328"/>
              <a:ext cx="536424" cy="711200"/>
            </a:xfrm>
            <a:prstGeom prst="rect">
              <a:avLst/>
            </a:prstGeom>
            <a:noFill/>
            <a:ln w="9525">
              <a:noFill/>
              <a:miter lim="800000"/>
              <a:headEnd/>
              <a:tailEnd/>
            </a:ln>
          </p:spPr>
        </p:pic>
        <p:sp>
          <p:nvSpPr>
            <p:cNvPr id="51" name="TextBox 50"/>
            <p:cNvSpPr txBox="1"/>
            <p:nvPr/>
          </p:nvSpPr>
          <p:spPr>
            <a:xfrm>
              <a:off x="2809258" y="4407966"/>
              <a:ext cx="1606545" cy="517428"/>
            </a:xfrm>
            <a:prstGeom prst="rect">
              <a:avLst/>
            </a:prstGeom>
            <a:noFill/>
          </p:spPr>
          <p:txBody>
            <a:bodyPr wrap="square" rtlCol="0">
              <a:noAutofit/>
            </a:bodyPr>
            <a:lstStyle/>
            <a:p>
              <a:pPr algn="ctr" fontAlgn="ctr"/>
              <a:r>
                <a:rPr lang="en-US" altLang="zh-CN" sz="1400">
                  <a:latin typeface="Huawei Sans" panose="020C0503030203020204" pitchFamily="34" charset="0"/>
                </a:rPr>
                <a:t>Huawei </a:t>
              </a:r>
              <a:r>
                <a:rPr lang="en-US" altLang="zh-CN" sz="1400" err="1">
                  <a:latin typeface="Huawei Sans" panose="020C0503030203020204" pitchFamily="34" charset="0"/>
                </a:rPr>
                <a:t>OceanStor</a:t>
              </a:r>
              <a:r>
                <a:rPr lang="en-US" altLang="zh-CN" sz="1400">
                  <a:latin typeface="Huawei Sans" panose="020C0503030203020204" pitchFamily="34" charset="0"/>
                </a:rPr>
                <a:t> Hybrid Flash Storage</a:t>
              </a:r>
              <a:endParaRPr lang="en-US" altLang="zh-CN" sz="14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2" name="直接连接符 51"/>
            <p:cNvCxnSpPr/>
            <p:nvPr/>
          </p:nvCxnSpPr>
          <p:spPr bwMode="auto">
            <a:xfrm>
              <a:off x="3685350" y="3337359"/>
              <a:ext cx="9526" cy="43815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3659950" y="3330215"/>
              <a:ext cx="11188" cy="4445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flipV="1">
              <a:off x="5587637" y="1877018"/>
              <a:ext cx="1779919" cy="3252"/>
            </a:xfrm>
            <a:prstGeom prst="line">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3415838"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p:cNvCxnSpPr/>
            <p:nvPr/>
          </p:nvCxnSpPr>
          <p:spPr bwMode="auto">
            <a:xfrm>
              <a:off x="3694876"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连接符 56"/>
            <p:cNvCxnSpPr/>
            <p:nvPr/>
          </p:nvCxnSpPr>
          <p:spPr bwMode="auto">
            <a:xfrm>
              <a:off x="4051368"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a:off x="6290282" y="1876202"/>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a:off x="6725837"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 name="Picture 18" descr="图片796"/>
            <p:cNvPicPr>
              <a:picLocks noChangeAspect="1" noChangeArrowheads="1"/>
            </p:cNvPicPr>
            <p:nvPr/>
          </p:nvPicPr>
          <p:blipFill>
            <a:blip r:embed="rId8" cstate="print"/>
            <a:srcRect/>
            <a:stretch>
              <a:fillRect/>
            </a:stretch>
          </p:blipFill>
          <p:spPr bwMode="auto">
            <a:xfrm>
              <a:off x="4907887" y="1552156"/>
              <a:ext cx="500529" cy="373306"/>
            </a:xfrm>
            <a:prstGeom prst="rect">
              <a:avLst/>
            </a:prstGeom>
            <a:noFill/>
            <a:ln w="9525">
              <a:noFill/>
              <a:miter lim="800000"/>
              <a:headEnd/>
              <a:tailEnd/>
            </a:ln>
          </p:spPr>
        </p:pic>
        <p:sp>
          <p:nvSpPr>
            <p:cNvPr id="61" name="TextBox 60"/>
            <p:cNvSpPr txBox="1"/>
            <p:nvPr/>
          </p:nvSpPr>
          <p:spPr>
            <a:xfrm>
              <a:off x="4962010" y="1594830"/>
              <a:ext cx="429426" cy="209435"/>
            </a:xfrm>
            <a:prstGeom prst="rect">
              <a:avLst/>
            </a:prstGeom>
            <a:noFill/>
          </p:spPr>
          <p:txBody>
            <a:bodyPr wrap="square" rtlCol="0">
              <a:noAutofit/>
            </a:bodyPr>
            <a:lstStyle/>
            <a:p>
              <a:pPr fontAlgn="ctr"/>
              <a:r>
                <a:rPr lang="en-US" sz="1100" b="1" smtClean="0">
                  <a:latin typeface="Huawei Sans" panose="020C0503030203020204" pitchFamily="34" charset="0"/>
                </a:rPr>
                <a:t>WAN</a:t>
              </a:r>
              <a:endParaRPr lang="en-US" altLang="zh-CN" sz="11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2" name="直接连接符 61"/>
            <p:cNvCxnSpPr/>
            <p:nvPr/>
          </p:nvCxnSpPr>
          <p:spPr bwMode="auto">
            <a:xfrm>
              <a:off x="3547312" y="1728572"/>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3855212" y="1721416"/>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a:off x="4158910" y="1721416"/>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flipV="1">
              <a:off x="6823676" y="1717396"/>
              <a:ext cx="0" cy="398234"/>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7185542" y="1088054"/>
              <a:ext cx="1075749" cy="517428"/>
            </a:xfrm>
            <a:prstGeom prst="rect">
              <a:avLst/>
            </a:prstGeom>
            <a:noFill/>
          </p:spPr>
          <p:txBody>
            <a:bodyPr wrap="square" rtlCol="0">
              <a:noAutofit/>
            </a:bodyPr>
            <a:lstStyle/>
            <a:p>
              <a:pPr fontAlgn="ctr"/>
              <a:r>
                <a:rPr lang="en-US" sz="1200" smtClean="0">
                  <a:latin typeface="Huawei Sans" panose="020C0503030203020204" pitchFamily="34" charset="0"/>
                </a:rPr>
                <a:t>DR management</a:t>
              </a:r>
              <a:endPar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sz="1200" smtClean="0">
                  <a:latin typeface="Huawei Sans" panose="020C0503030203020204" pitchFamily="34" charset="0"/>
                </a:rPr>
                <a:t>server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TextBox 66"/>
            <p:cNvSpPr txBox="1"/>
            <p:nvPr/>
          </p:nvSpPr>
          <p:spPr>
            <a:xfrm>
              <a:off x="6902350" y="2145683"/>
              <a:ext cx="1189277" cy="418870"/>
            </a:xfrm>
            <a:prstGeom prst="rect">
              <a:avLst/>
            </a:prstGeom>
            <a:noFill/>
          </p:spPr>
          <p:txBody>
            <a:bodyPr wrap="square" rtlCol="0">
              <a:noAutofit/>
            </a:bodyPr>
            <a:lstStyle/>
            <a:p>
              <a:pPr fontAlgn="ctr"/>
              <a:r>
                <a:rPr lang="en-US" sz="1200" smtClean="0">
                  <a:latin typeface="Huawei Sans" panose="020C0503030203020204" pitchFamily="34" charset="0"/>
                </a:rPr>
                <a:t>(Optional) DR servers</a:t>
              </a:r>
              <a:endParaRPr lang="en-US" sz="1200">
                <a:latin typeface="Huawei Sans" panose="020C0503030203020204" pitchFamily="34" charset="0"/>
              </a:endParaRPr>
            </a:p>
          </p:txBody>
        </p:sp>
        <p:sp>
          <p:nvSpPr>
            <p:cNvPr id="68" name="TextBox 67"/>
            <p:cNvSpPr txBox="1"/>
            <p:nvPr/>
          </p:nvSpPr>
          <p:spPr>
            <a:xfrm>
              <a:off x="2337225" y="1887890"/>
              <a:ext cx="1060312" cy="369591"/>
            </a:xfrm>
            <a:prstGeom prst="rect">
              <a:avLst/>
            </a:prstGeom>
            <a:noFill/>
          </p:spPr>
          <p:txBody>
            <a:bodyPr wrap="square" rtlCol="0">
              <a:noAutofit/>
            </a:bodyPr>
            <a:lstStyle/>
            <a:p>
              <a:pPr fontAlgn="ctr"/>
              <a:r>
                <a:rPr lang="en-US" sz="1200" smtClean="0">
                  <a:latin typeface="Huawei Sans" panose="020C0503030203020204" pitchFamily="34" charset="0"/>
                </a:rPr>
                <a:t>Service plane</a:t>
              </a:r>
              <a:endParaRPr lang="en-US" sz="1200">
                <a:latin typeface="Huawei Sans" panose="020C0503030203020204" pitchFamily="34" charset="0"/>
              </a:endParaRPr>
            </a:p>
          </p:txBody>
        </p:sp>
        <p:sp>
          <p:nvSpPr>
            <p:cNvPr id="69" name="TextBox 68"/>
            <p:cNvSpPr txBox="1"/>
            <p:nvPr/>
          </p:nvSpPr>
          <p:spPr>
            <a:xfrm>
              <a:off x="3317869" y="2876563"/>
              <a:ext cx="721990" cy="172476"/>
            </a:xfrm>
            <a:prstGeom prst="rect">
              <a:avLst/>
            </a:prstGeom>
            <a:noFill/>
          </p:spPr>
          <p:txBody>
            <a:bodyPr wrap="square" rtlCol="0">
              <a:noAutofit/>
            </a:bodyPr>
            <a:lstStyle/>
            <a:p>
              <a:pPr algn="ctr" fontAlgn="ctr"/>
              <a:r>
                <a:rPr lang="en-US" sz="1200" smtClean="0">
                  <a:latin typeface="Huawei Sans" panose="020C0503030203020204" pitchFamily="34" charset="0"/>
                </a:rPr>
                <a:t>FC switch</a:t>
              </a:r>
              <a:endParaRPr lang="en-US" sz="1200">
                <a:latin typeface="Huawei Sans" panose="020C0503030203020204" pitchFamily="34" charset="0"/>
              </a:endParaRPr>
            </a:p>
          </p:txBody>
        </p:sp>
        <p:sp>
          <p:nvSpPr>
            <p:cNvPr id="70" name="TextBox 69"/>
            <p:cNvSpPr txBox="1"/>
            <p:nvPr/>
          </p:nvSpPr>
          <p:spPr>
            <a:xfrm>
              <a:off x="6161056" y="2777942"/>
              <a:ext cx="721990" cy="172476"/>
            </a:xfrm>
            <a:prstGeom prst="rect">
              <a:avLst/>
            </a:prstGeom>
            <a:noFill/>
          </p:spPr>
          <p:txBody>
            <a:bodyPr wrap="square" rtlCol="0">
              <a:noAutofit/>
            </a:bodyPr>
            <a:lstStyle/>
            <a:p>
              <a:pPr algn="ctr" fontAlgn="ctr"/>
              <a:r>
                <a:rPr lang="en-US" sz="1200" smtClean="0">
                  <a:latin typeface="Huawei Sans" panose="020C0503030203020204" pitchFamily="34" charset="0"/>
                </a:rPr>
                <a:t>FC switch</a:t>
              </a:r>
              <a:endParaRPr lang="en-US" sz="1200">
                <a:latin typeface="Huawei Sans" panose="020C0503030203020204" pitchFamily="34" charset="0"/>
              </a:endParaRPr>
            </a:p>
          </p:txBody>
        </p:sp>
        <p:cxnSp>
          <p:nvCxnSpPr>
            <p:cNvPr id="71" name="直接连接符 70"/>
            <p:cNvCxnSpPr/>
            <p:nvPr/>
          </p:nvCxnSpPr>
          <p:spPr bwMode="auto">
            <a:xfrm flipH="1">
              <a:off x="7258799" y="3556454"/>
              <a:ext cx="228600" cy="0"/>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接连接符 71"/>
            <p:cNvCxnSpPr/>
            <p:nvPr/>
          </p:nvCxnSpPr>
          <p:spPr bwMode="auto">
            <a:xfrm flipH="1">
              <a:off x="7274039" y="3701234"/>
              <a:ext cx="228600"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连接符 72"/>
            <p:cNvCxnSpPr/>
            <p:nvPr/>
          </p:nvCxnSpPr>
          <p:spPr bwMode="auto">
            <a:xfrm flipH="1">
              <a:off x="7281659" y="3846014"/>
              <a:ext cx="228600" cy="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7461555" y="3449774"/>
              <a:ext cx="1660629" cy="172476"/>
            </a:xfrm>
            <a:prstGeom prst="rect">
              <a:avLst/>
            </a:prstGeom>
            <a:noFill/>
          </p:spPr>
          <p:txBody>
            <a:bodyPr wrap="square" rtlCol="0">
              <a:noAutofit/>
            </a:bodyPr>
            <a:lstStyle/>
            <a:p>
              <a:pPr fontAlgn="ctr"/>
              <a:r>
                <a:rPr lang="en-US" sz="1200" smtClean="0">
                  <a:latin typeface="Huawei Sans" panose="020C0503030203020204" pitchFamily="34" charset="0"/>
                </a:rPr>
                <a:t>IP management network</a:t>
              </a:r>
              <a:endParaRPr lang="en-US" sz="1200">
                <a:latin typeface="Huawei Sans" panose="020C0503030203020204" pitchFamily="34" charset="0"/>
              </a:endParaRPr>
            </a:p>
          </p:txBody>
        </p:sp>
        <p:sp>
          <p:nvSpPr>
            <p:cNvPr id="75" name="TextBox 74"/>
            <p:cNvSpPr txBox="1"/>
            <p:nvPr/>
          </p:nvSpPr>
          <p:spPr>
            <a:xfrm>
              <a:off x="7466152" y="3586934"/>
              <a:ext cx="1277344" cy="172476"/>
            </a:xfrm>
            <a:prstGeom prst="rect">
              <a:avLst/>
            </a:prstGeom>
            <a:noFill/>
          </p:spPr>
          <p:txBody>
            <a:bodyPr wrap="square" rtlCol="0">
              <a:noAutofit/>
            </a:bodyPr>
            <a:lstStyle/>
            <a:p>
              <a:pPr fontAlgn="ctr"/>
              <a:r>
                <a:rPr lang="en-US" sz="1200" smtClean="0">
                  <a:latin typeface="Huawei Sans" panose="020C0503030203020204" pitchFamily="34" charset="0"/>
                </a:rPr>
                <a:t>IP service network</a:t>
              </a:r>
              <a:endParaRPr lang="en-US" sz="1200">
                <a:latin typeface="Huawei Sans" panose="020C0503030203020204" pitchFamily="34" charset="0"/>
              </a:endParaRPr>
            </a:p>
          </p:txBody>
        </p:sp>
        <p:sp>
          <p:nvSpPr>
            <p:cNvPr id="76" name="TextBox 75"/>
            <p:cNvSpPr txBox="1"/>
            <p:nvPr/>
          </p:nvSpPr>
          <p:spPr>
            <a:xfrm>
              <a:off x="7464539" y="3731714"/>
              <a:ext cx="888104" cy="172476"/>
            </a:xfrm>
            <a:prstGeom prst="rect">
              <a:avLst/>
            </a:prstGeom>
            <a:noFill/>
          </p:spPr>
          <p:txBody>
            <a:bodyPr wrap="square" rtlCol="0">
              <a:noAutofit/>
            </a:bodyPr>
            <a:lstStyle/>
            <a:p>
              <a:pPr fontAlgn="ctr"/>
              <a:r>
                <a:rPr lang="en-US" sz="1200" smtClean="0">
                  <a:latin typeface="Huawei Sans" panose="020C0503030203020204" pitchFamily="34" charset="0"/>
                </a:rPr>
                <a:t>FC network</a:t>
              </a:r>
              <a:endParaRPr lang="en-US" sz="1200">
                <a:latin typeface="Huawei Sans" panose="020C0503030203020204" pitchFamily="34" charset="0"/>
              </a:endParaRPr>
            </a:p>
          </p:txBody>
        </p:sp>
        <p:cxnSp>
          <p:nvCxnSpPr>
            <p:cNvPr id="77" name="直接连接符 76"/>
            <p:cNvCxnSpPr/>
            <p:nvPr/>
          </p:nvCxnSpPr>
          <p:spPr bwMode="auto">
            <a:xfrm flipH="1">
              <a:off x="7274039" y="3998414"/>
              <a:ext cx="228600" cy="0"/>
            </a:xfrm>
            <a:prstGeom prst="line">
              <a:avLst/>
            </a:prstGeom>
            <a:noFill/>
            <a:ln w="9525">
              <a:solidFill>
                <a:srgbClr val="3399FF"/>
              </a:solidFill>
              <a:prstDash val="dash"/>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7464539" y="3884114"/>
              <a:ext cx="796752" cy="172476"/>
            </a:xfrm>
            <a:prstGeom prst="rect">
              <a:avLst/>
            </a:prstGeom>
            <a:noFill/>
          </p:spPr>
          <p:txBody>
            <a:bodyPr wrap="square" rtlCol="0">
              <a:noAutofit/>
            </a:bodyPr>
            <a:lstStyle/>
            <a:p>
              <a:pPr fontAlgn="ctr"/>
              <a:r>
                <a:rPr lang="en-US" sz="1200" smtClean="0">
                  <a:latin typeface="Huawei Sans" panose="020C0503030203020204" pitchFamily="34" charset="0"/>
                </a:rPr>
                <a:t>Data flow</a:t>
              </a:r>
              <a:endParaRPr lang="en-US" sz="1200">
                <a:latin typeface="Huawei Sans" panose="020C0503030203020204" pitchFamily="34" charset="0"/>
              </a:endParaRPr>
            </a:p>
          </p:txBody>
        </p:sp>
        <p:sp>
          <p:nvSpPr>
            <p:cNvPr id="79" name="Freeform 2491"/>
            <p:cNvSpPr>
              <a:spLocks/>
            </p:cNvSpPr>
            <p:nvPr/>
          </p:nvSpPr>
          <p:spPr bwMode="auto">
            <a:xfrm>
              <a:off x="3326391" y="231481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2491"/>
            <p:cNvSpPr>
              <a:spLocks/>
            </p:cNvSpPr>
            <p:nvPr/>
          </p:nvSpPr>
          <p:spPr bwMode="auto">
            <a:xfrm>
              <a:off x="3612141" y="233386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2491"/>
            <p:cNvSpPr>
              <a:spLocks/>
            </p:cNvSpPr>
            <p:nvPr/>
          </p:nvSpPr>
          <p:spPr bwMode="auto">
            <a:xfrm>
              <a:off x="3948691" y="232751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2491"/>
            <p:cNvSpPr>
              <a:spLocks/>
            </p:cNvSpPr>
            <p:nvPr/>
          </p:nvSpPr>
          <p:spPr bwMode="auto">
            <a:xfrm>
              <a:off x="6181351" y="230465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2491"/>
            <p:cNvSpPr>
              <a:spLocks/>
            </p:cNvSpPr>
            <p:nvPr/>
          </p:nvSpPr>
          <p:spPr bwMode="auto">
            <a:xfrm>
              <a:off x="6630931" y="229703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2491"/>
            <p:cNvSpPr>
              <a:spLocks/>
            </p:cNvSpPr>
            <p:nvPr/>
          </p:nvSpPr>
          <p:spPr bwMode="auto">
            <a:xfrm>
              <a:off x="2991111" y="235291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 name="Group 1365"/>
            <p:cNvGrpSpPr>
              <a:grpSpLocks/>
            </p:cNvGrpSpPr>
            <p:nvPr/>
          </p:nvGrpSpPr>
          <p:grpSpPr bwMode="auto">
            <a:xfrm>
              <a:off x="6952266" y="1226777"/>
              <a:ext cx="137160" cy="164465"/>
              <a:chOff x="1248" y="2736"/>
              <a:chExt cx="240" cy="240"/>
            </a:xfrm>
          </p:grpSpPr>
          <p:sp>
            <p:nvSpPr>
              <p:cNvPr id="111" name="Freeform 1366"/>
              <p:cNvSpPr>
                <a:spLocks/>
              </p:cNvSpPr>
              <p:nvPr/>
            </p:nvSpPr>
            <p:spPr bwMode="auto">
              <a:xfrm>
                <a:off x="1248" y="2736"/>
                <a:ext cx="240" cy="240"/>
              </a:xfrm>
              <a:custGeom>
                <a:avLst/>
                <a:gdLst>
                  <a:gd name="T0" fmla="*/ 0 w 4492"/>
                  <a:gd name="T1" fmla="*/ 0 h 4450"/>
                  <a:gd name="T2" fmla="*/ 0 w 4492"/>
                  <a:gd name="T3" fmla="*/ 0 h 4450"/>
                  <a:gd name="T4" fmla="*/ 0 w 4492"/>
                  <a:gd name="T5" fmla="*/ 0 h 4450"/>
                  <a:gd name="T6" fmla="*/ 0 w 4492"/>
                  <a:gd name="T7" fmla="*/ 0 h 4450"/>
                  <a:gd name="T8" fmla="*/ 0 w 4492"/>
                  <a:gd name="T9" fmla="*/ 0 h 4450"/>
                  <a:gd name="T10" fmla="*/ 0 w 4492"/>
                  <a:gd name="T11" fmla="*/ 0 h 4450"/>
                  <a:gd name="T12" fmla="*/ 0 w 4492"/>
                  <a:gd name="T13" fmla="*/ 0 h 4450"/>
                  <a:gd name="T14" fmla="*/ 0 w 4492"/>
                  <a:gd name="T15" fmla="*/ 0 h 4450"/>
                  <a:gd name="T16" fmla="*/ 0 w 4492"/>
                  <a:gd name="T17" fmla="*/ 0 h 4450"/>
                  <a:gd name="T18" fmla="*/ 0 w 4492"/>
                  <a:gd name="T19" fmla="*/ 0 h 4450"/>
                  <a:gd name="T20" fmla="*/ 0 w 4492"/>
                  <a:gd name="T21" fmla="*/ 0 h 4450"/>
                  <a:gd name="T22" fmla="*/ 0 w 4492"/>
                  <a:gd name="T23" fmla="*/ 0 h 4450"/>
                  <a:gd name="T24" fmla="*/ 0 w 4492"/>
                  <a:gd name="T25" fmla="*/ 0 h 4450"/>
                  <a:gd name="T26" fmla="*/ 0 w 4492"/>
                  <a:gd name="T27" fmla="*/ 0 h 4450"/>
                  <a:gd name="T28" fmla="*/ 0 w 4492"/>
                  <a:gd name="T29" fmla="*/ 0 h 4450"/>
                  <a:gd name="T30" fmla="*/ 0 w 4492"/>
                  <a:gd name="T31" fmla="*/ 0 h 4450"/>
                  <a:gd name="T32" fmla="*/ 0 w 4492"/>
                  <a:gd name="T33" fmla="*/ 0 h 4450"/>
                  <a:gd name="T34" fmla="*/ 0 w 4492"/>
                  <a:gd name="T35" fmla="*/ 0 h 4450"/>
                  <a:gd name="T36" fmla="*/ 0 w 4492"/>
                  <a:gd name="T37" fmla="*/ 0 h 4450"/>
                  <a:gd name="T38" fmla="*/ 0 w 4492"/>
                  <a:gd name="T39" fmla="*/ 0 h 4450"/>
                  <a:gd name="T40" fmla="*/ 0 w 4492"/>
                  <a:gd name="T41" fmla="*/ 0 h 4450"/>
                  <a:gd name="T42" fmla="*/ 0 w 4492"/>
                  <a:gd name="T43" fmla="*/ 0 h 4450"/>
                  <a:gd name="T44" fmla="*/ 0 w 4492"/>
                  <a:gd name="T45" fmla="*/ 0 h 4450"/>
                  <a:gd name="T46" fmla="*/ 0 w 4492"/>
                  <a:gd name="T47" fmla="*/ 0 h 4450"/>
                  <a:gd name="T48" fmla="*/ 0 w 4492"/>
                  <a:gd name="T49" fmla="*/ 0 h 4450"/>
                  <a:gd name="T50" fmla="*/ 0 w 4492"/>
                  <a:gd name="T51" fmla="*/ 0 h 4450"/>
                  <a:gd name="T52" fmla="*/ 0 w 4492"/>
                  <a:gd name="T53" fmla="*/ 0 h 4450"/>
                  <a:gd name="T54" fmla="*/ 0 w 4492"/>
                  <a:gd name="T55" fmla="*/ 0 h 4450"/>
                  <a:gd name="T56" fmla="*/ 0 w 4492"/>
                  <a:gd name="T57" fmla="*/ 0 h 4450"/>
                  <a:gd name="T58" fmla="*/ 0 w 4492"/>
                  <a:gd name="T59" fmla="*/ 0 h 4450"/>
                  <a:gd name="T60" fmla="*/ 0 w 4492"/>
                  <a:gd name="T61" fmla="*/ 0 h 4450"/>
                  <a:gd name="T62" fmla="*/ 0 w 4492"/>
                  <a:gd name="T63" fmla="*/ 0 h 4450"/>
                  <a:gd name="T64" fmla="*/ 0 w 4492"/>
                  <a:gd name="T65" fmla="*/ 0 h 4450"/>
                  <a:gd name="T66" fmla="*/ 0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chemeClr val="hlink"/>
              </a:solidFill>
              <a:ln w="9525">
                <a:solidFill>
                  <a:srgbClr val="333333"/>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Freeform 1367"/>
              <p:cNvSpPr>
                <a:spLocks/>
              </p:cNvSpPr>
              <p:nvPr/>
            </p:nvSpPr>
            <p:spPr bwMode="auto">
              <a:xfrm>
                <a:off x="1272" y="2760"/>
                <a:ext cx="192" cy="192"/>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CC00"/>
              </a:solidFill>
              <a:ln w="9525">
                <a:solidFill>
                  <a:srgbClr val="333333"/>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 name="Group 1365"/>
            <p:cNvGrpSpPr>
              <a:grpSpLocks/>
            </p:cNvGrpSpPr>
            <p:nvPr/>
          </p:nvGrpSpPr>
          <p:grpSpPr bwMode="auto">
            <a:xfrm>
              <a:off x="7335481" y="4113983"/>
              <a:ext cx="137160" cy="164465"/>
              <a:chOff x="1248" y="2736"/>
              <a:chExt cx="240" cy="240"/>
            </a:xfrm>
          </p:grpSpPr>
          <p:sp>
            <p:nvSpPr>
              <p:cNvPr id="109" name="Freeform 1366"/>
              <p:cNvSpPr>
                <a:spLocks/>
              </p:cNvSpPr>
              <p:nvPr/>
            </p:nvSpPr>
            <p:spPr bwMode="auto">
              <a:xfrm>
                <a:off x="1248" y="2736"/>
                <a:ext cx="240" cy="240"/>
              </a:xfrm>
              <a:custGeom>
                <a:avLst/>
                <a:gdLst>
                  <a:gd name="T0" fmla="*/ 0 w 4492"/>
                  <a:gd name="T1" fmla="*/ 0 h 4450"/>
                  <a:gd name="T2" fmla="*/ 0 w 4492"/>
                  <a:gd name="T3" fmla="*/ 0 h 4450"/>
                  <a:gd name="T4" fmla="*/ 0 w 4492"/>
                  <a:gd name="T5" fmla="*/ 0 h 4450"/>
                  <a:gd name="T6" fmla="*/ 0 w 4492"/>
                  <a:gd name="T7" fmla="*/ 0 h 4450"/>
                  <a:gd name="T8" fmla="*/ 0 w 4492"/>
                  <a:gd name="T9" fmla="*/ 0 h 4450"/>
                  <a:gd name="T10" fmla="*/ 0 w 4492"/>
                  <a:gd name="T11" fmla="*/ 0 h 4450"/>
                  <a:gd name="T12" fmla="*/ 0 w 4492"/>
                  <a:gd name="T13" fmla="*/ 0 h 4450"/>
                  <a:gd name="T14" fmla="*/ 0 w 4492"/>
                  <a:gd name="T15" fmla="*/ 0 h 4450"/>
                  <a:gd name="T16" fmla="*/ 0 w 4492"/>
                  <a:gd name="T17" fmla="*/ 0 h 4450"/>
                  <a:gd name="T18" fmla="*/ 0 w 4492"/>
                  <a:gd name="T19" fmla="*/ 0 h 4450"/>
                  <a:gd name="T20" fmla="*/ 0 w 4492"/>
                  <a:gd name="T21" fmla="*/ 0 h 4450"/>
                  <a:gd name="T22" fmla="*/ 0 w 4492"/>
                  <a:gd name="T23" fmla="*/ 0 h 4450"/>
                  <a:gd name="T24" fmla="*/ 0 w 4492"/>
                  <a:gd name="T25" fmla="*/ 0 h 4450"/>
                  <a:gd name="T26" fmla="*/ 0 w 4492"/>
                  <a:gd name="T27" fmla="*/ 0 h 4450"/>
                  <a:gd name="T28" fmla="*/ 0 w 4492"/>
                  <a:gd name="T29" fmla="*/ 0 h 4450"/>
                  <a:gd name="T30" fmla="*/ 0 w 4492"/>
                  <a:gd name="T31" fmla="*/ 0 h 4450"/>
                  <a:gd name="T32" fmla="*/ 0 w 4492"/>
                  <a:gd name="T33" fmla="*/ 0 h 4450"/>
                  <a:gd name="T34" fmla="*/ 0 w 4492"/>
                  <a:gd name="T35" fmla="*/ 0 h 4450"/>
                  <a:gd name="T36" fmla="*/ 0 w 4492"/>
                  <a:gd name="T37" fmla="*/ 0 h 4450"/>
                  <a:gd name="T38" fmla="*/ 0 w 4492"/>
                  <a:gd name="T39" fmla="*/ 0 h 4450"/>
                  <a:gd name="T40" fmla="*/ 0 w 4492"/>
                  <a:gd name="T41" fmla="*/ 0 h 4450"/>
                  <a:gd name="T42" fmla="*/ 0 w 4492"/>
                  <a:gd name="T43" fmla="*/ 0 h 4450"/>
                  <a:gd name="T44" fmla="*/ 0 w 4492"/>
                  <a:gd name="T45" fmla="*/ 0 h 4450"/>
                  <a:gd name="T46" fmla="*/ 0 w 4492"/>
                  <a:gd name="T47" fmla="*/ 0 h 4450"/>
                  <a:gd name="T48" fmla="*/ 0 w 4492"/>
                  <a:gd name="T49" fmla="*/ 0 h 4450"/>
                  <a:gd name="T50" fmla="*/ 0 w 4492"/>
                  <a:gd name="T51" fmla="*/ 0 h 4450"/>
                  <a:gd name="T52" fmla="*/ 0 w 4492"/>
                  <a:gd name="T53" fmla="*/ 0 h 4450"/>
                  <a:gd name="T54" fmla="*/ 0 w 4492"/>
                  <a:gd name="T55" fmla="*/ 0 h 4450"/>
                  <a:gd name="T56" fmla="*/ 0 w 4492"/>
                  <a:gd name="T57" fmla="*/ 0 h 4450"/>
                  <a:gd name="T58" fmla="*/ 0 w 4492"/>
                  <a:gd name="T59" fmla="*/ 0 h 4450"/>
                  <a:gd name="T60" fmla="*/ 0 w 4492"/>
                  <a:gd name="T61" fmla="*/ 0 h 4450"/>
                  <a:gd name="T62" fmla="*/ 0 w 4492"/>
                  <a:gd name="T63" fmla="*/ 0 h 4450"/>
                  <a:gd name="T64" fmla="*/ 0 w 4492"/>
                  <a:gd name="T65" fmla="*/ 0 h 4450"/>
                  <a:gd name="T66" fmla="*/ 0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chemeClr val="hlink"/>
              </a:solidFill>
              <a:ln w="9525">
                <a:solidFill>
                  <a:srgbClr val="333333"/>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Freeform 1367"/>
              <p:cNvSpPr>
                <a:spLocks/>
              </p:cNvSpPr>
              <p:nvPr/>
            </p:nvSpPr>
            <p:spPr bwMode="auto">
              <a:xfrm>
                <a:off x="1272" y="2760"/>
                <a:ext cx="192" cy="192"/>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CC00"/>
              </a:solidFill>
              <a:ln w="9525">
                <a:solidFill>
                  <a:srgbClr val="333333"/>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7" name="Freeform 2491"/>
            <p:cNvSpPr>
              <a:spLocks/>
            </p:cNvSpPr>
            <p:nvPr/>
          </p:nvSpPr>
          <p:spPr bwMode="auto">
            <a:xfrm>
              <a:off x="7348156" y="4342227"/>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wrap="square">
              <a:noAutofit/>
            </a:bodyPr>
            <a:lstStyle/>
            <a:p>
              <a:pPr fontAlgn="ctr"/>
              <a:endParaRPr lang="en-US" altLang="zh-CN">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TextBox 87"/>
            <p:cNvSpPr txBox="1"/>
            <p:nvPr/>
          </p:nvSpPr>
          <p:spPr>
            <a:xfrm>
              <a:off x="7470074" y="4082842"/>
              <a:ext cx="588231" cy="172476"/>
            </a:xfrm>
            <a:prstGeom prst="rect">
              <a:avLst/>
            </a:prstGeom>
            <a:noFill/>
          </p:spPr>
          <p:txBody>
            <a:bodyPr wrap="square" rtlCol="0">
              <a:noAutofit/>
            </a:bodyPr>
            <a:lstStyle/>
            <a:p>
              <a:pPr fontAlgn="ctr"/>
              <a:r>
                <a:rPr lang="en-US" sz="1200" smtClean="0">
                  <a:latin typeface="Huawei Sans" panose="020C0503030203020204" pitchFamily="34" charset="0"/>
                </a:rPr>
                <a:t>Server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TextBox 88"/>
            <p:cNvSpPr txBox="1"/>
            <p:nvPr/>
          </p:nvSpPr>
          <p:spPr>
            <a:xfrm>
              <a:off x="7472159" y="4287974"/>
              <a:ext cx="572345" cy="172476"/>
            </a:xfrm>
            <a:prstGeom prst="rect">
              <a:avLst/>
            </a:prstGeom>
            <a:noFill/>
          </p:spPr>
          <p:txBody>
            <a:bodyPr wrap="square" rtlCol="0">
              <a:noAutofit/>
            </a:bodyPr>
            <a:lstStyle/>
            <a:p>
              <a:pPr fontAlgn="ctr"/>
              <a:r>
                <a:rPr lang="en-US" sz="1200" smtClean="0">
                  <a:latin typeface="Huawei Sans" panose="020C0503030203020204" pitchFamily="34" charset="0"/>
                </a:rPr>
                <a:t>Agent</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TextBox 89"/>
            <p:cNvSpPr txBox="1"/>
            <p:nvPr/>
          </p:nvSpPr>
          <p:spPr>
            <a:xfrm>
              <a:off x="3193572" y="1526204"/>
              <a:ext cx="1037273" cy="591346"/>
            </a:xfrm>
            <a:prstGeom prst="rect">
              <a:avLst/>
            </a:prstGeom>
            <a:noFill/>
          </p:spPr>
          <p:txBody>
            <a:bodyPr wrap="square" rtlCol="0">
              <a:noAutofit/>
            </a:bodyPr>
            <a:lstStyle/>
            <a:p>
              <a:pPr algn="ctr" fontAlgn="ctr"/>
              <a:r>
                <a:rPr lang="en-US" sz="1200" smtClean="0">
                  <a:latin typeface="Huawei Sans" panose="020C0503030203020204" pitchFamily="34" charset="0"/>
                </a:rPr>
                <a:t>DR management network</a:t>
              </a:r>
              <a:endParaRPr lang="en-US" sz="1200">
                <a:latin typeface="Huawei Sans" panose="020C0503030203020204" pitchFamily="34" charset="0"/>
              </a:endParaRPr>
            </a:p>
          </p:txBody>
        </p:sp>
        <p:cxnSp>
          <p:nvCxnSpPr>
            <p:cNvPr id="91" name="直接连接符 90"/>
            <p:cNvCxnSpPr/>
            <p:nvPr/>
          </p:nvCxnSpPr>
          <p:spPr bwMode="auto">
            <a:xfrm flipH="1">
              <a:off x="4581084" y="3670425"/>
              <a:ext cx="1145323" cy="10133"/>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 name="Picture 18" descr="图片796"/>
            <p:cNvPicPr>
              <a:picLocks noChangeAspect="1" noChangeArrowheads="1"/>
            </p:cNvPicPr>
            <p:nvPr/>
          </p:nvPicPr>
          <p:blipFill>
            <a:blip r:embed="rId8" cstate="print"/>
            <a:srcRect/>
            <a:stretch>
              <a:fillRect/>
            </a:stretch>
          </p:blipFill>
          <p:spPr bwMode="auto">
            <a:xfrm>
              <a:off x="4919509" y="3505326"/>
              <a:ext cx="500529" cy="373306"/>
            </a:xfrm>
            <a:prstGeom prst="rect">
              <a:avLst/>
            </a:prstGeom>
            <a:noFill/>
            <a:ln w="9525">
              <a:noFill/>
              <a:miter lim="800000"/>
              <a:headEnd/>
              <a:tailEnd/>
            </a:ln>
          </p:spPr>
        </p:pic>
        <p:sp>
          <p:nvSpPr>
            <p:cNvPr id="93" name="TextBox 92"/>
            <p:cNvSpPr txBox="1"/>
            <p:nvPr/>
          </p:nvSpPr>
          <p:spPr>
            <a:xfrm>
              <a:off x="4973632" y="3548000"/>
              <a:ext cx="429426" cy="209435"/>
            </a:xfrm>
            <a:prstGeom prst="rect">
              <a:avLst/>
            </a:prstGeom>
            <a:noFill/>
          </p:spPr>
          <p:txBody>
            <a:bodyPr wrap="square" rtlCol="0">
              <a:noAutofit/>
            </a:bodyPr>
            <a:lstStyle/>
            <a:p>
              <a:pPr fontAlgn="ctr"/>
              <a:r>
                <a:rPr lang="en-US" sz="1100" b="1" smtClean="0">
                  <a:latin typeface="Huawei Sans" panose="020C0503030203020204" pitchFamily="34" charset="0"/>
                </a:rPr>
                <a:t>WAN</a:t>
              </a:r>
              <a:endParaRPr lang="en-US" altLang="zh-CN" sz="1100" b="1">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4" name="Picture 456" descr="图片235"/>
            <p:cNvPicPr>
              <a:picLocks noChangeAspect="1" noChangeArrowheads="1"/>
            </p:cNvPicPr>
            <p:nvPr/>
          </p:nvPicPr>
          <p:blipFill>
            <a:blip r:embed="rId6" cstate="print"/>
            <a:stretch>
              <a:fillRect/>
            </a:stretch>
          </p:blipFill>
          <p:spPr bwMode="auto">
            <a:xfrm>
              <a:off x="5661204" y="3543858"/>
              <a:ext cx="306029" cy="306587"/>
            </a:xfrm>
            <a:prstGeom prst="rect">
              <a:avLst/>
            </a:prstGeom>
            <a:noFill/>
          </p:spPr>
        </p:pic>
        <p:pic>
          <p:nvPicPr>
            <p:cNvPr id="95" name="Picture 456" descr="图片235"/>
            <p:cNvPicPr>
              <a:picLocks noChangeAspect="1" noChangeArrowheads="1"/>
            </p:cNvPicPr>
            <p:nvPr/>
          </p:nvPicPr>
          <p:blipFill>
            <a:blip r:embed="rId6" cstate="print"/>
            <a:stretch>
              <a:fillRect/>
            </a:stretch>
          </p:blipFill>
          <p:spPr bwMode="auto">
            <a:xfrm>
              <a:off x="4361307" y="3543858"/>
              <a:ext cx="306029" cy="306587"/>
            </a:xfrm>
            <a:prstGeom prst="rect">
              <a:avLst/>
            </a:prstGeom>
            <a:noFill/>
          </p:spPr>
        </p:pic>
        <p:cxnSp>
          <p:nvCxnSpPr>
            <p:cNvPr id="96" name="直接连接符 95"/>
            <p:cNvCxnSpPr/>
            <p:nvPr/>
          </p:nvCxnSpPr>
          <p:spPr bwMode="auto">
            <a:xfrm flipV="1">
              <a:off x="5840480" y="3867894"/>
              <a:ext cx="744" cy="301186"/>
            </a:xfrm>
            <a:prstGeom prst="line">
              <a:avLst/>
            </a:prstGeom>
            <a:noFill/>
            <a:ln w="38100">
              <a:solidFill>
                <a:srgbClr val="3399FF"/>
              </a:solidFill>
              <a:prstDash val="sysDash"/>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p:nvPr/>
          </p:nvCxnSpPr>
          <p:spPr bwMode="auto">
            <a:xfrm flipH="1">
              <a:off x="4530584" y="3903898"/>
              <a:ext cx="1310640" cy="0"/>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97"/>
            <p:cNvCxnSpPr/>
            <p:nvPr/>
          </p:nvCxnSpPr>
          <p:spPr bwMode="auto">
            <a:xfrm flipV="1">
              <a:off x="4545080" y="3903898"/>
              <a:ext cx="0" cy="288032"/>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连接符 98"/>
            <p:cNvCxnSpPr/>
            <p:nvPr/>
          </p:nvCxnSpPr>
          <p:spPr bwMode="auto">
            <a:xfrm flipH="1">
              <a:off x="4005020" y="4188239"/>
              <a:ext cx="561654" cy="3691"/>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接连接符 99"/>
            <p:cNvCxnSpPr/>
            <p:nvPr/>
          </p:nvCxnSpPr>
          <p:spPr bwMode="auto">
            <a:xfrm flipH="1" flipV="1">
              <a:off x="5832860" y="4170350"/>
              <a:ext cx="404408" cy="21580"/>
            </a:xfrm>
            <a:prstGeom prst="line">
              <a:avLst/>
            </a:prstGeom>
            <a:noFill/>
            <a:ln w="38100">
              <a:solidFill>
                <a:srgbClr val="3399FF"/>
              </a:solidFill>
              <a:prstDash val="sysDash"/>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连接符 100"/>
            <p:cNvCxnSpPr/>
            <p:nvPr/>
          </p:nvCxnSpPr>
          <p:spPr bwMode="auto">
            <a:xfrm>
              <a:off x="5913232" y="3795886"/>
              <a:ext cx="0" cy="288032"/>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连接符 101"/>
            <p:cNvCxnSpPr/>
            <p:nvPr/>
          </p:nvCxnSpPr>
          <p:spPr bwMode="auto">
            <a:xfrm>
              <a:off x="4473072" y="3844230"/>
              <a:ext cx="0" cy="288032"/>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02"/>
            <p:cNvCxnSpPr/>
            <p:nvPr/>
          </p:nvCxnSpPr>
          <p:spPr bwMode="auto">
            <a:xfrm flipH="1">
              <a:off x="5913232" y="4083918"/>
              <a:ext cx="360040"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接连接符 103"/>
            <p:cNvCxnSpPr/>
            <p:nvPr/>
          </p:nvCxnSpPr>
          <p:spPr bwMode="auto">
            <a:xfrm flipH="1">
              <a:off x="3933012" y="4119922"/>
              <a:ext cx="540060"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7" name="Title 2"/>
          <p:cNvSpPr txBox="1">
            <a:spLocks noGrp="1"/>
          </p:cNvSpPr>
          <p:nvPr>
            <p:ph type="title"/>
          </p:nvPr>
        </p:nvSpPr>
        <p:spPr/>
        <p:txBody>
          <a:bodyPr wrap="square">
            <a:noAutofit/>
          </a:bodyPr>
          <a:lstStyle/>
          <a:p>
            <a:pPr lvl="0"/>
            <a:r>
              <a:rPr lang="en-US" smtClean="0">
                <a:latin typeface="Huawei Sans" panose="020C0503030203020204" pitchFamily="34" charset="0"/>
              </a:rPr>
              <a:t>SAN Asynchronous Replication DR</a:t>
            </a:r>
            <a:endParaRPr lang="en-US" altLang="zh-CN">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18865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SAN Asynchronous Replication Principles</a:t>
            </a:r>
            <a:endParaRPr lang="en-US" altLang="zh-CN">
              <a:latin typeface="Huawei Sans" panose="020C0503030203020204" pitchFamily="34" charset="0"/>
              <a:sym typeface="Huawei Sans" panose="020C0503030203020204" pitchFamily="34" charset="0"/>
            </a:endParaRPr>
          </a:p>
        </p:txBody>
      </p:sp>
      <p:grpSp>
        <p:nvGrpSpPr>
          <p:cNvPr id="81" name="组合 80"/>
          <p:cNvGrpSpPr/>
          <p:nvPr/>
        </p:nvGrpSpPr>
        <p:grpSpPr>
          <a:xfrm>
            <a:off x="928325" y="1089855"/>
            <a:ext cx="7153085" cy="2058982"/>
            <a:chOff x="1823506" y="1139370"/>
            <a:chExt cx="7153085" cy="2058982"/>
          </a:xfrm>
        </p:grpSpPr>
        <p:pic>
          <p:nvPicPr>
            <p:cNvPr id="6" name="Picture 463" descr="图片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660" y="1682342"/>
              <a:ext cx="573010"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图片20"/>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22299" y="1139370"/>
              <a:ext cx="1013905" cy="180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427134" y="1309347"/>
              <a:ext cx="466989" cy="1575214"/>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961391" y="2662617"/>
              <a:ext cx="789227" cy="283183"/>
            </a:xfrm>
            <a:prstGeom prst="rect">
              <a:avLst/>
            </a:prstGeom>
            <a:noFill/>
          </p:spPr>
          <p:txBody>
            <a:bodyPr wrap="square" rtlCol="0">
              <a:spAutoFit/>
            </a:bodyPr>
            <a:lstStyle/>
            <a:p>
              <a:r>
                <a:rPr lang="en-US" altLang="zh-CN" sz="1400" smtClean="0"/>
                <a:t>LUN A</a:t>
              </a:r>
              <a:endParaRPr lang="zh-CN" altLang="en-US" sz="1400"/>
            </a:p>
          </p:txBody>
        </p:sp>
        <p:sp>
          <p:nvSpPr>
            <p:cNvPr id="12" name="文本框 11"/>
            <p:cNvSpPr txBox="1"/>
            <p:nvPr/>
          </p:nvSpPr>
          <p:spPr>
            <a:xfrm>
              <a:off x="3160406" y="2839470"/>
              <a:ext cx="2083867" cy="338554"/>
            </a:xfrm>
            <a:prstGeom prst="rect">
              <a:avLst/>
            </a:prstGeom>
            <a:noFill/>
          </p:spPr>
          <p:txBody>
            <a:bodyPr wrap="square" rtlCol="0">
              <a:spAutoFit/>
            </a:bodyPr>
            <a:lstStyle/>
            <a:p>
              <a:r>
                <a:rPr lang="en-US" altLang="zh-CN" sz="1600" smtClean="0"/>
                <a:t>Primary site</a:t>
              </a:r>
              <a:endParaRPr lang="zh-CN" altLang="en-US" sz="1600"/>
            </a:p>
          </p:txBody>
        </p:sp>
        <p:sp>
          <p:nvSpPr>
            <p:cNvPr id="13" name="文本框 12"/>
            <p:cNvSpPr txBox="1"/>
            <p:nvPr/>
          </p:nvSpPr>
          <p:spPr>
            <a:xfrm>
              <a:off x="6600094" y="2859798"/>
              <a:ext cx="1834480" cy="338554"/>
            </a:xfrm>
            <a:prstGeom prst="rect">
              <a:avLst/>
            </a:prstGeom>
            <a:noFill/>
          </p:spPr>
          <p:txBody>
            <a:bodyPr wrap="square" rtlCol="0">
              <a:spAutoFit/>
            </a:bodyPr>
            <a:lstStyle/>
            <a:p>
              <a:r>
                <a:rPr lang="en-US" altLang="zh-CN" sz="1600" smtClean="0"/>
                <a:t>Secondary site</a:t>
              </a:r>
              <a:endParaRPr lang="zh-CN" altLang="en-US" sz="1600"/>
            </a:p>
          </p:txBody>
        </p:sp>
        <p:sp>
          <p:nvSpPr>
            <p:cNvPr id="14" name="右箭头 13"/>
            <p:cNvSpPr/>
            <p:nvPr/>
          </p:nvSpPr>
          <p:spPr>
            <a:xfrm>
              <a:off x="5172266" y="2081246"/>
              <a:ext cx="2303350" cy="560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098230" y="2215425"/>
              <a:ext cx="3326511" cy="276999"/>
            </a:xfrm>
            <a:prstGeom prst="rect">
              <a:avLst/>
            </a:prstGeom>
            <a:noFill/>
          </p:spPr>
          <p:txBody>
            <a:bodyPr wrap="square" rtlCol="0">
              <a:spAutoFit/>
            </a:bodyPr>
            <a:lstStyle/>
            <a:p>
              <a:r>
                <a:rPr lang="en-US" altLang="zh-CN" sz="1200" dirty="0" smtClean="0">
                  <a:latin typeface="Huawei Sans" panose="020C0503030203020204" pitchFamily="34" charset="0"/>
                </a:rPr>
                <a:t>Asynchronous remote </a:t>
              </a:r>
              <a:r>
                <a:rPr lang="en-US" altLang="zh-CN" sz="1200" dirty="0">
                  <a:latin typeface="Huawei Sans" panose="020C0503030203020204" pitchFamily="34" charset="0"/>
                </a:rPr>
                <a:t>r</a:t>
              </a:r>
              <a:r>
                <a:rPr lang="en-US" altLang="zh-CN" sz="1200" dirty="0" smtClean="0">
                  <a:latin typeface="Huawei Sans" panose="020C0503030203020204" pitchFamily="34" charset="0"/>
                </a:rPr>
                <a:t>eplication</a:t>
              </a:r>
              <a:endParaRPr lang="zh-CN" altLang="en-US" sz="1200" dirty="0"/>
            </a:p>
          </p:txBody>
        </p:sp>
        <p:sp>
          <p:nvSpPr>
            <p:cNvPr id="16" name="文本框 15"/>
            <p:cNvSpPr txBox="1"/>
            <p:nvPr/>
          </p:nvSpPr>
          <p:spPr>
            <a:xfrm>
              <a:off x="4233110" y="1447915"/>
              <a:ext cx="849552" cy="792910"/>
            </a:xfrm>
            <a:prstGeom prst="rect">
              <a:avLst/>
            </a:prstGeom>
            <a:solidFill>
              <a:srgbClr val="81C15F"/>
            </a:solidFill>
          </p:spPr>
          <p:txBody>
            <a:bodyPr wrap="square" rtlCol="0">
              <a:spAutoFit/>
            </a:bodyPr>
            <a:lstStyle/>
            <a:p>
              <a:pPr algn="ctr"/>
              <a:endParaRPr lang="en-US" altLang="zh-CN" smtClean="0"/>
            </a:p>
            <a:p>
              <a:pPr algn="ctr"/>
              <a:endParaRPr lang="en-US" altLang="zh-CN"/>
            </a:p>
            <a:p>
              <a:pPr algn="ctr"/>
              <a:r>
                <a:rPr lang="en-US" altLang="zh-CN" sz="1400" smtClean="0"/>
                <a:t>Cache</a:t>
              </a:r>
            </a:p>
          </p:txBody>
        </p:sp>
        <p:sp>
          <p:nvSpPr>
            <p:cNvPr id="17" name="文本框 16"/>
            <p:cNvSpPr txBox="1"/>
            <p:nvPr/>
          </p:nvSpPr>
          <p:spPr>
            <a:xfrm>
              <a:off x="4461542" y="1458601"/>
              <a:ext cx="543391" cy="276999"/>
            </a:xfrm>
            <a:prstGeom prst="rect">
              <a:avLst/>
            </a:prstGeom>
            <a:solidFill>
              <a:srgbClr val="FFC000"/>
            </a:solidFill>
          </p:spPr>
          <p:txBody>
            <a:bodyPr wrap="square" rtlCol="0">
              <a:spAutoFit/>
            </a:bodyPr>
            <a:lstStyle/>
            <a:p>
              <a:pPr algn="ctr"/>
              <a:r>
                <a:rPr lang="en-US" altLang="zh-CN" sz="1200" smtClean="0"/>
                <a:t>N+1</a:t>
              </a:r>
              <a:endParaRPr lang="zh-CN" altLang="en-US" sz="1200"/>
            </a:p>
          </p:txBody>
        </p:sp>
        <p:sp>
          <p:nvSpPr>
            <p:cNvPr id="18" name="文本框 17"/>
            <p:cNvSpPr txBox="1"/>
            <p:nvPr/>
          </p:nvSpPr>
          <p:spPr>
            <a:xfrm>
              <a:off x="4450789" y="1770939"/>
              <a:ext cx="510603" cy="276999"/>
            </a:xfrm>
            <a:prstGeom prst="rect">
              <a:avLst/>
            </a:prstGeom>
            <a:solidFill>
              <a:srgbClr val="FFC000"/>
            </a:solidFill>
          </p:spPr>
          <p:txBody>
            <a:bodyPr wrap="square" rtlCol="0">
              <a:spAutoFit/>
            </a:bodyPr>
            <a:lstStyle/>
            <a:p>
              <a:pPr algn="ctr"/>
              <a:r>
                <a:rPr lang="en-US" altLang="zh-CN" sz="1200" smtClean="0"/>
                <a:t>N</a:t>
              </a:r>
              <a:endParaRPr lang="zh-CN" altLang="en-US" sz="1200"/>
            </a:p>
          </p:txBody>
        </p:sp>
        <p:pic>
          <p:nvPicPr>
            <p:cNvPr id="19" name="Picture 464" descr="图片15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504868" y="2455719"/>
              <a:ext cx="322350" cy="47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图片20"/>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490835" y="1142358"/>
              <a:ext cx="1013905" cy="180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7795670" y="1312335"/>
              <a:ext cx="466989" cy="1575214"/>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187364" y="2805321"/>
              <a:ext cx="789227" cy="283183"/>
            </a:xfrm>
            <a:prstGeom prst="rect">
              <a:avLst/>
            </a:prstGeom>
            <a:noFill/>
          </p:spPr>
          <p:txBody>
            <a:bodyPr wrap="square" rtlCol="0">
              <a:spAutoFit/>
            </a:bodyPr>
            <a:lstStyle/>
            <a:p>
              <a:r>
                <a:rPr lang="en-US" altLang="zh-CN" sz="1400" smtClean="0"/>
                <a:t>LUN B</a:t>
              </a:r>
              <a:endParaRPr lang="zh-CN" altLang="en-US" sz="1400"/>
            </a:p>
          </p:txBody>
        </p:sp>
        <p:sp>
          <p:nvSpPr>
            <p:cNvPr id="23" name="文本框 22"/>
            <p:cNvSpPr txBox="1"/>
            <p:nvPr/>
          </p:nvSpPr>
          <p:spPr>
            <a:xfrm>
              <a:off x="7601646" y="1450902"/>
              <a:ext cx="849552" cy="792910"/>
            </a:xfrm>
            <a:prstGeom prst="rect">
              <a:avLst/>
            </a:prstGeom>
            <a:solidFill>
              <a:srgbClr val="81C15F"/>
            </a:solidFill>
          </p:spPr>
          <p:txBody>
            <a:bodyPr wrap="square" rtlCol="0">
              <a:spAutoFit/>
            </a:bodyPr>
            <a:lstStyle/>
            <a:p>
              <a:pPr algn="ctr"/>
              <a:endParaRPr lang="en-US" altLang="zh-CN" smtClean="0"/>
            </a:p>
            <a:p>
              <a:pPr algn="ctr"/>
              <a:endParaRPr lang="en-US" altLang="zh-CN"/>
            </a:p>
            <a:p>
              <a:pPr algn="ctr"/>
              <a:r>
                <a:rPr lang="en-US" altLang="zh-CN" sz="1400" smtClean="0"/>
                <a:t>Cache</a:t>
              </a:r>
            </a:p>
          </p:txBody>
        </p:sp>
        <p:sp>
          <p:nvSpPr>
            <p:cNvPr id="24" name="文本框 23"/>
            <p:cNvSpPr txBox="1"/>
            <p:nvPr/>
          </p:nvSpPr>
          <p:spPr>
            <a:xfrm>
              <a:off x="7830079" y="1458601"/>
              <a:ext cx="447420" cy="254864"/>
            </a:xfrm>
            <a:prstGeom prst="rect">
              <a:avLst/>
            </a:prstGeom>
            <a:solidFill>
              <a:srgbClr val="FFC000"/>
            </a:solidFill>
          </p:spPr>
          <p:txBody>
            <a:bodyPr wrap="square" rtlCol="0">
              <a:spAutoFit/>
            </a:bodyPr>
            <a:lstStyle/>
            <a:p>
              <a:pPr algn="ctr"/>
              <a:r>
                <a:rPr lang="en-US" altLang="zh-CN" sz="1200" smtClean="0"/>
                <a:t>x+1</a:t>
              </a:r>
              <a:endParaRPr lang="zh-CN" altLang="en-US" sz="1200"/>
            </a:p>
          </p:txBody>
        </p:sp>
        <p:sp>
          <p:nvSpPr>
            <p:cNvPr id="25" name="文本框 24"/>
            <p:cNvSpPr txBox="1"/>
            <p:nvPr/>
          </p:nvSpPr>
          <p:spPr>
            <a:xfrm>
              <a:off x="7819325" y="1773927"/>
              <a:ext cx="458175" cy="254864"/>
            </a:xfrm>
            <a:prstGeom prst="rect">
              <a:avLst/>
            </a:prstGeom>
            <a:solidFill>
              <a:srgbClr val="FFC000"/>
            </a:solidFill>
          </p:spPr>
          <p:txBody>
            <a:bodyPr wrap="square" rtlCol="0">
              <a:spAutoFit/>
            </a:bodyPr>
            <a:lstStyle/>
            <a:p>
              <a:pPr algn="ctr"/>
              <a:r>
                <a:rPr lang="en-US" altLang="zh-CN" sz="1200" smtClean="0"/>
                <a:t>x</a:t>
              </a:r>
              <a:endParaRPr lang="zh-CN" altLang="en-US" sz="1200"/>
            </a:p>
          </p:txBody>
        </p:sp>
        <p:pic>
          <p:nvPicPr>
            <p:cNvPr id="26" name="Picture 464" descr="图片155"/>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73404" y="2458706"/>
              <a:ext cx="322350" cy="47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直接箭头连接符 26"/>
            <p:cNvCxnSpPr/>
            <p:nvPr/>
          </p:nvCxnSpPr>
          <p:spPr>
            <a:xfrm>
              <a:off x="3139920" y="1843044"/>
              <a:ext cx="918955" cy="0"/>
            </a:xfrm>
            <a:prstGeom prst="straightConnector1">
              <a:avLst/>
            </a:prstGeom>
            <a:ln w="38100">
              <a:solidFill>
                <a:srgbClr val="81C15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3076497" y="2119346"/>
              <a:ext cx="1045801" cy="0"/>
            </a:xfrm>
            <a:prstGeom prst="straightConnector1">
              <a:avLst/>
            </a:prstGeom>
            <a:ln w="38100">
              <a:solidFill>
                <a:srgbClr val="81C15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9" idx="3"/>
            </p:cNvCxnSpPr>
            <p:nvPr/>
          </p:nvCxnSpPr>
          <p:spPr>
            <a:xfrm flipV="1">
              <a:off x="5136204" y="1583045"/>
              <a:ext cx="2354631" cy="458603"/>
            </a:xfrm>
            <a:prstGeom prst="bentConnector3">
              <a:avLst/>
            </a:prstGeom>
            <a:ln w="38100">
              <a:solidFill>
                <a:srgbClr val="81C15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8048412" y="2255924"/>
              <a:ext cx="0" cy="348907"/>
            </a:xfrm>
            <a:prstGeom prst="straightConnector1">
              <a:avLst/>
            </a:prstGeom>
            <a:ln w="38100">
              <a:solidFill>
                <a:srgbClr val="81C15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669082" y="2207962"/>
              <a:ext cx="0" cy="348907"/>
            </a:xfrm>
            <a:prstGeom prst="straightConnector1">
              <a:avLst/>
            </a:prstGeom>
            <a:ln w="38100">
              <a:solidFill>
                <a:srgbClr val="81C15F"/>
              </a:solidFill>
              <a:tailEnd type="triangle" w="med" len="lg"/>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1823506" y="2316030"/>
              <a:ext cx="1357538" cy="307777"/>
            </a:xfrm>
            <a:prstGeom prst="rect">
              <a:avLst/>
            </a:prstGeom>
            <a:noFill/>
          </p:spPr>
          <p:txBody>
            <a:bodyPr wrap="square" rtlCol="0">
              <a:spAutoFit/>
            </a:bodyPr>
            <a:lstStyle/>
            <a:p>
              <a:r>
                <a:rPr lang="en-US" altLang="zh-CN" sz="1400" smtClean="0"/>
                <a:t>DB Server</a:t>
              </a:r>
              <a:endParaRPr lang="zh-CN" altLang="en-US" sz="1400"/>
            </a:p>
          </p:txBody>
        </p:sp>
        <p:sp>
          <p:nvSpPr>
            <p:cNvPr id="66" name="文本框 65"/>
            <p:cNvSpPr txBox="1"/>
            <p:nvPr/>
          </p:nvSpPr>
          <p:spPr>
            <a:xfrm>
              <a:off x="4864192" y="1615472"/>
              <a:ext cx="477589" cy="339819"/>
            </a:xfrm>
            <a:prstGeom prst="rect">
              <a:avLst/>
            </a:prstGeom>
            <a:noFill/>
          </p:spPr>
          <p:txBody>
            <a:bodyPr wrap="square" rtlCol="0">
              <a:spAutoFit/>
            </a:bodyPr>
            <a:lstStyle/>
            <a:p>
              <a:r>
                <a:rPr lang="en-US" altLang="zh-CN" smtClean="0">
                  <a:solidFill>
                    <a:schemeClr val="bg1"/>
                  </a:solidFill>
                </a:rPr>
                <a:t>1</a:t>
              </a:r>
              <a:endParaRPr lang="zh-CN" altLang="en-US">
                <a:solidFill>
                  <a:schemeClr val="bg1"/>
                </a:solidFill>
              </a:endParaRPr>
            </a:p>
          </p:txBody>
        </p:sp>
        <p:sp>
          <p:nvSpPr>
            <p:cNvPr id="67" name="文本框 66"/>
            <p:cNvSpPr txBox="1"/>
            <p:nvPr/>
          </p:nvSpPr>
          <p:spPr>
            <a:xfrm>
              <a:off x="3348408" y="1540568"/>
              <a:ext cx="477589" cy="339819"/>
            </a:xfrm>
            <a:prstGeom prst="rect">
              <a:avLst/>
            </a:prstGeom>
            <a:noFill/>
          </p:spPr>
          <p:txBody>
            <a:bodyPr wrap="square" rtlCol="0">
              <a:spAutoFit/>
            </a:bodyPr>
            <a:lstStyle/>
            <a:p>
              <a:r>
                <a:rPr lang="en-US" altLang="zh-CN" smtClean="0"/>
                <a:t>2</a:t>
              </a:r>
              <a:endParaRPr lang="zh-CN" altLang="en-US"/>
            </a:p>
          </p:txBody>
        </p:sp>
        <p:sp>
          <p:nvSpPr>
            <p:cNvPr id="68" name="文本框 67"/>
            <p:cNvSpPr txBox="1"/>
            <p:nvPr/>
          </p:nvSpPr>
          <p:spPr>
            <a:xfrm>
              <a:off x="3348407" y="2179282"/>
              <a:ext cx="477589" cy="339819"/>
            </a:xfrm>
            <a:prstGeom prst="rect">
              <a:avLst/>
            </a:prstGeom>
            <a:noFill/>
          </p:spPr>
          <p:txBody>
            <a:bodyPr wrap="square" rtlCol="0">
              <a:spAutoFit/>
            </a:bodyPr>
            <a:lstStyle/>
            <a:p>
              <a:r>
                <a:rPr lang="en-US" altLang="zh-CN" smtClean="0"/>
                <a:t>3</a:t>
              </a:r>
              <a:endParaRPr lang="zh-CN" altLang="en-US"/>
            </a:p>
          </p:txBody>
        </p:sp>
        <p:sp>
          <p:nvSpPr>
            <p:cNvPr id="69" name="文本框 68"/>
            <p:cNvSpPr txBox="1"/>
            <p:nvPr/>
          </p:nvSpPr>
          <p:spPr>
            <a:xfrm>
              <a:off x="8246812" y="1584542"/>
              <a:ext cx="477589" cy="339819"/>
            </a:xfrm>
            <a:prstGeom prst="rect">
              <a:avLst/>
            </a:prstGeom>
            <a:noFill/>
          </p:spPr>
          <p:txBody>
            <a:bodyPr wrap="square" rtlCol="0">
              <a:spAutoFit/>
            </a:bodyPr>
            <a:lstStyle/>
            <a:p>
              <a:r>
                <a:rPr lang="en-US" altLang="zh-CN" smtClean="0">
                  <a:solidFill>
                    <a:schemeClr val="bg1"/>
                  </a:solidFill>
                </a:rPr>
                <a:t>1</a:t>
              </a:r>
              <a:endParaRPr lang="zh-CN" altLang="en-US">
                <a:solidFill>
                  <a:schemeClr val="bg1"/>
                </a:solidFill>
              </a:endParaRPr>
            </a:p>
          </p:txBody>
        </p:sp>
        <p:sp>
          <p:nvSpPr>
            <p:cNvPr id="70" name="文本框 69"/>
            <p:cNvSpPr txBox="1"/>
            <p:nvPr/>
          </p:nvSpPr>
          <p:spPr>
            <a:xfrm>
              <a:off x="6347564" y="1200749"/>
              <a:ext cx="477589" cy="339819"/>
            </a:xfrm>
            <a:prstGeom prst="rect">
              <a:avLst/>
            </a:prstGeom>
            <a:noFill/>
          </p:spPr>
          <p:txBody>
            <a:bodyPr wrap="square" rtlCol="0">
              <a:spAutoFit/>
            </a:bodyPr>
            <a:lstStyle/>
            <a:p>
              <a:r>
                <a:rPr lang="en-US" altLang="zh-CN" smtClean="0"/>
                <a:t>4</a:t>
              </a:r>
              <a:endParaRPr lang="zh-CN" altLang="en-US"/>
            </a:p>
          </p:txBody>
        </p:sp>
        <p:sp>
          <p:nvSpPr>
            <p:cNvPr id="71" name="文本框 70"/>
            <p:cNvSpPr txBox="1"/>
            <p:nvPr/>
          </p:nvSpPr>
          <p:spPr>
            <a:xfrm>
              <a:off x="4699234" y="2234722"/>
              <a:ext cx="477589" cy="339819"/>
            </a:xfrm>
            <a:prstGeom prst="rect">
              <a:avLst/>
            </a:prstGeom>
            <a:noFill/>
          </p:spPr>
          <p:txBody>
            <a:bodyPr wrap="square" rtlCol="0">
              <a:spAutoFit/>
            </a:bodyPr>
            <a:lstStyle/>
            <a:p>
              <a:r>
                <a:rPr lang="en-US" altLang="zh-CN" smtClean="0">
                  <a:solidFill>
                    <a:schemeClr val="bg1"/>
                  </a:solidFill>
                </a:rPr>
                <a:t>5</a:t>
              </a:r>
              <a:endParaRPr lang="zh-CN" altLang="en-US">
                <a:solidFill>
                  <a:schemeClr val="bg1"/>
                </a:solidFill>
              </a:endParaRPr>
            </a:p>
          </p:txBody>
        </p:sp>
        <p:sp>
          <p:nvSpPr>
            <p:cNvPr id="72" name="文本框 71"/>
            <p:cNvSpPr txBox="1"/>
            <p:nvPr/>
          </p:nvSpPr>
          <p:spPr>
            <a:xfrm>
              <a:off x="8143029" y="2256091"/>
              <a:ext cx="477589" cy="339819"/>
            </a:xfrm>
            <a:prstGeom prst="rect">
              <a:avLst/>
            </a:prstGeom>
            <a:noFill/>
          </p:spPr>
          <p:txBody>
            <a:bodyPr wrap="square" rtlCol="0">
              <a:spAutoFit/>
            </a:bodyPr>
            <a:lstStyle/>
            <a:p>
              <a:r>
                <a:rPr lang="en-US" altLang="zh-CN" smtClean="0">
                  <a:solidFill>
                    <a:schemeClr val="bg1"/>
                  </a:solidFill>
                </a:rPr>
                <a:t>5</a:t>
              </a:r>
              <a:endParaRPr lang="zh-CN" altLang="en-US">
                <a:solidFill>
                  <a:schemeClr val="bg1"/>
                </a:solidFill>
              </a:endParaRPr>
            </a:p>
          </p:txBody>
        </p:sp>
      </p:grpSp>
      <p:grpSp>
        <p:nvGrpSpPr>
          <p:cNvPr id="79" name="组合 78"/>
          <p:cNvGrpSpPr/>
          <p:nvPr/>
        </p:nvGrpSpPr>
        <p:grpSpPr>
          <a:xfrm>
            <a:off x="3570515" y="3315028"/>
            <a:ext cx="7786566" cy="2735910"/>
            <a:chOff x="3570515" y="3315028"/>
            <a:chExt cx="7786566" cy="2735910"/>
          </a:xfrm>
        </p:grpSpPr>
        <p:pic>
          <p:nvPicPr>
            <p:cNvPr id="32" name="Picture 463" descr="图片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132" y="3382406"/>
              <a:ext cx="573010"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63" descr="图片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317" y="3315028"/>
              <a:ext cx="573010"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39"/>
            <p:cNvSpPr txBox="1"/>
            <p:nvPr/>
          </p:nvSpPr>
          <p:spPr>
            <a:xfrm>
              <a:off x="5941740" y="3460180"/>
              <a:ext cx="1587820" cy="307777"/>
            </a:xfrm>
            <a:prstGeom prst="rect">
              <a:avLst/>
            </a:prstGeom>
            <a:noFill/>
          </p:spPr>
          <p:txBody>
            <a:bodyPr wrap="square" rtlCol="0">
              <a:spAutoFit/>
            </a:bodyPr>
            <a:lstStyle/>
            <a:p>
              <a:r>
                <a:rPr lang="en-US" altLang="zh-CN" sz="1400" dirty="0" smtClean="0"/>
                <a:t>Production host</a:t>
              </a:r>
              <a:endParaRPr lang="zh-CN" altLang="en-US" sz="1400" dirty="0"/>
            </a:p>
          </p:txBody>
        </p:sp>
        <p:sp>
          <p:nvSpPr>
            <p:cNvPr id="41" name="文本框 40"/>
            <p:cNvSpPr txBox="1"/>
            <p:nvPr/>
          </p:nvSpPr>
          <p:spPr>
            <a:xfrm>
              <a:off x="9353343" y="3382406"/>
              <a:ext cx="1663069" cy="523220"/>
            </a:xfrm>
            <a:prstGeom prst="rect">
              <a:avLst/>
            </a:prstGeom>
            <a:noFill/>
          </p:spPr>
          <p:txBody>
            <a:bodyPr wrap="square" rtlCol="0">
              <a:spAutoFit/>
            </a:bodyPr>
            <a:lstStyle/>
            <a:p>
              <a:r>
                <a:rPr lang="en-US" altLang="zh-CN" sz="1400" dirty="0" smtClean="0"/>
                <a:t>Standby production host</a:t>
              </a:r>
              <a:endParaRPr lang="zh-CN" altLang="en-US" sz="1400" dirty="0"/>
            </a:p>
          </p:txBody>
        </p:sp>
        <p:grpSp>
          <p:nvGrpSpPr>
            <p:cNvPr id="78" name="组合 77"/>
            <p:cNvGrpSpPr/>
            <p:nvPr/>
          </p:nvGrpSpPr>
          <p:grpSpPr>
            <a:xfrm>
              <a:off x="3570515" y="4055791"/>
              <a:ext cx="7786566" cy="1995147"/>
              <a:chOff x="3570515" y="4119291"/>
              <a:chExt cx="7786566" cy="1995147"/>
            </a:xfrm>
          </p:grpSpPr>
          <p:sp>
            <p:nvSpPr>
              <p:cNvPr id="53" name="文本框 52"/>
              <p:cNvSpPr txBox="1"/>
              <p:nvPr/>
            </p:nvSpPr>
            <p:spPr>
              <a:xfrm>
                <a:off x="9694777" y="5775884"/>
                <a:ext cx="1662304" cy="338554"/>
              </a:xfrm>
              <a:prstGeom prst="rect">
                <a:avLst/>
              </a:prstGeom>
              <a:noFill/>
            </p:spPr>
            <p:txBody>
              <a:bodyPr wrap="square" rtlCol="0">
                <a:spAutoFit/>
              </a:bodyPr>
              <a:lstStyle/>
              <a:p>
                <a:r>
                  <a:rPr lang="en-US" altLang="zh-CN" sz="1600" smtClean="0"/>
                  <a:t>Secondary site</a:t>
                </a:r>
                <a:endParaRPr lang="zh-CN" altLang="en-US" sz="1600"/>
              </a:p>
            </p:txBody>
          </p:sp>
          <p:grpSp>
            <p:nvGrpSpPr>
              <p:cNvPr id="4" name="组合 3"/>
              <p:cNvGrpSpPr/>
              <p:nvPr/>
            </p:nvGrpSpPr>
            <p:grpSpPr>
              <a:xfrm>
                <a:off x="3570515" y="4119291"/>
                <a:ext cx="6789931" cy="1955883"/>
                <a:chOff x="2787440" y="4231167"/>
                <a:chExt cx="6535451" cy="1955883"/>
              </a:xfrm>
            </p:grpSpPr>
            <p:pic>
              <p:nvPicPr>
                <p:cNvPr id="33" name="Picture 14" descr="图片20"/>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10130" y="4610829"/>
                  <a:ext cx="1305134" cy="149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4550326" y="4753607"/>
                  <a:ext cx="343797" cy="1312494"/>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168000" y="4737234"/>
                  <a:ext cx="974176" cy="523220"/>
                  <a:chOff x="2516912" y="4562939"/>
                  <a:chExt cx="1048706" cy="568662"/>
                </a:xfrm>
              </p:grpSpPr>
              <p:sp>
                <p:nvSpPr>
                  <p:cNvPr id="64" name="流程图: 磁盘 63"/>
                  <p:cNvSpPr/>
                  <p:nvPr/>
                </p:nvSpPr>
                <p:spPr>
                  <a:xfrm>
                    <a:off x="2555155" y="4583617"/>
                    <a:ext cx="932543" cy="508646"/>
                  </a:xfrm>
                  <a:prstGeom prst="flowChartMagneticDisk">
                    <a:avLst/>
                  </a:prstGeom>
                  <a:solidFill>
                    <a:srgbClr val="81C1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2516912" y="4562939"/>
                    <a:ext cx="1048706" cy="568662"/>
                  </a:xfrm>
                  <a:prstGeom prst="rect">
                    <a:avLst/>
                  </a:prstGeom>
                  <a:noFill/>
                </p:spPr>
                <p:txBody>
                  <a:bodyPr wrap="square" rtlCol="0">
                    <a:spAutoFit/>
                  </a:bodyPr>
                  <a:lstStyle/>
                  <a:p>
                    <a:pPr algn="ctr"/>
                    <a:r>
                      <a:rPr lang="en-US" altLang="zh-CN" sz="1400" smtClean="0"/>
                      <a:t>Primary</a:t>
                    </a:r>
                  </a:p>
                  <a:p>
                    <a:pPr algn="ctr"/>
                    <a:r>
                      <a:rPr lang="en-US" altLang="zh-CN" sz="1400" smtClean="0"/>
                      <a:t>LUN</a:t>
                    </a:r>
                    <a:endParaRPr lang="zh-CN" altLang="en-US" sz="1400"/>
                  </a:p>
                </p:txBody>
              </p:sp>
            </p:grpSp>
            <p:grpSp>
              <p:nvGrpSpPr>
                <p:cNvPr id="36" name="组合 35"/>
                <p:cNvGrpSpPr/>
                <p:nvPr/>
              </p:nvGrpSpPr>
              <p:grpSpPr>
                <a:xfrm>
                  <a:off x="4061901" y="5555322"/>
                  <a:ext cx="1098300" cy="542555"/>
                  <a:chOff x="2402700" y="4611538"/>
                  <a:chExt cx="1182326" cy="589676"/>
                </a:xfrm>
              </p:grpSpPr>
              <p:sp>
                <p:nvSpPr>
                  <p:cNvPr id="62" name="流程图: 磁盘 61"/>
                  <p:cNvSpPr/>
                  <p:nvPr/>
                </p:nvSpPr>
                <p:spPr>
                  <a:xfrm>
                    <a:off x="2527697" y="4611538"/>
                    <a:ext cx="932543" cy="508646"/>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2402700" y="4632552"/>
                    <a:ext cx="1182326" cy="568662"/>
                  </a:xfrm>
                  <a:prstGeom prst="rect">
                    <a:avLst/>
                  </a:prstGeom>
                  <a:noFill/>
                </p:spPr>
                <p:txBody>
                  <a:bodyPr wrap="square" rtlCol="0">
                    <a:spAutoFit/>
                  </a:bodyPr>
                  <a:lstStyle/>
                  <a:p>
                    <a:pPr algn="ctr"/>
                    <a:r>
                      <a:rPr lang="en-US" altLang="zh-CN" sz="1400" smtClean="0"/>
                      <a:t>Secondary</a:t>
                    </a:r>
                  </a:p>
                  <a:p>
                    <a:pPr algn="ctr"/>
                    <a:r>
                      <a:rPr lang="en-US" altLang="zh-CN" sz="1400" smtClean="0"/>
                      <a:t>LUN</a:t>
                    </a:r>
                    <a:endParaRPr lang="zh-CN" altLang="en-US" sz="1400"/>
                  </a:p>
                </p:txBody>
              </p:sp>
            </p:grpSp>
            <p:pic>
              <p:nvPicPr>
                <p:cNvPr id="38" name="Picture 14" descr="图片20"/>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467912" y="4610829"/>
                  <a:ext cx="1305134" cy="149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p:cNvSpPr/>
                <p:nvPr/>
              </p:nvSpPr>
              <p:spPr>
                <a:xfrm>
                  <a:off x="7908108" y="4753607"/>
                  <a:ext cx="343797" cy="1312494"/>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下箭头 41"/>
                <p:cNvSpPr/>
                <p:nvPr/>
              </p:nvSpPr>
              <p:spPr>
                <a:xfrm>
                  <a:off x="4604392" y="4262237"/>
                  <a:ext cx="235664" cy="321168"/>
                </a:xfrm>
                <a:prstGeom prst="downArrow">
                  <a:avLst/>
                </a:prstGeom>
                <a:noFill/>
                <a:ln w="38100">
                  <a:solidFill>
                    <a:srgbClr val="81C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下箭头 42"/>
                <p:cNvSpPr/>
                <p:nvPr/>
              </p:nvSpPr>
              <p:spPr>
                <a:xfrm>
                  <a:off x="8024716" y="4231167"/>
                  <a:ext cx="235664" cy="321168"/>
                </a:xfrm>
                <a:prstGeom prst="downArrow">
                  <a:avLst/>
                </a:prstGeom>
                <a:noFill/>
                <a:ln w="38100">
                  <a:solidFill>
                    <a:srgbClr val="81C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流程图: 磁盘 59"/>
                <p:cNvSpPr/>
                <p:nvPr/>
              </p:nvSpPr>
              <p:spPr>
                <a:xfrm>
                  <a:off x="7583119" y="4705100"/>
                  <a:ext cx="866269" cy="468000"/>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流程图: 磁盘 57"/>
                <p:cNvSpPr/>
                <p:nvPr/>
              </p:nvSpPr>
              <p:spPr>
                <a:xfrm>
                  <a:off x="7490910" y="5562500"/>
                  <a:ext cx="866269" cy="468000"/>
                </a:xfrm>
                <a:prstGeom prst="flowChartMagneticDisk">
                  <a:avLst/>
                </a:prstGeom>
                <a:solidFill>
                  <a:srgbClr val="81C1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7427848" y="4677438"/>
                  <a:ext cx="1167161" cy="523220"/>
                </a:xfrm>
                <a:prstGeom prst="rect">
                  <a:avLst/>
                </a:prstGeom>
                <a:noFill/>
              </p:spPr>
              <p:txBody>
                <a:bodyPr wrap="square" rtlCol="0">
                  <a:spAutoFit/>
                </a:bodyPr>
                <a:lstStyle/>
                <a:p>
                  <a:pPr algn="ctr"/>
                  <a:r>
                    <a:rPr lang="en-US" altLang="zh-CN" sz="1400" smtClean="0"/>
                    <a:t>Secondary</a:t>
                  </a:r>
                </a:p>
                <a:p>
                  <a:pPr algn="ctr"/>
                  <a:r>
                    <a:rPr lang="en-US" altLang="zh-CN" sz="1400" smtClean="0"/>
                    <a:t>LUN</a:t>
                  </a:r>
                  <a:endParaRPr lang="zh-CN" altLang="en-US" sz="1400"/>
                </a:p>
              </p:txBody>
            </p:sp>
            <p:sp>
              <p:nvSpPr>
                <p:cNvPr id="46" name="上箭头 45"/>
                <p:cNvSpPr/>
                <p:nvPr/>
              </p:nvSpPr>
              <p:spPr>
                <a:xfrm>
                  <a:off x="4461310" y="5183632"/>
                  <a:ext cx="274500" cy="373201"/>
                </a:xfrm>
                <a:prstGeom prst="upArrow">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上箭头 46"/>
                <p:cNvSpPr/>
                <p:nvPr/>
              </p:nvSpPr>
              <p:spPr>
                <a:xfrm rot="10800000">
                  <a:off x="7820574" y="5190558"/>
                  <a:ext cx="274500" cy="373201"/>
                </a:xfrm>
                <a:prstGeom prst="upArrow">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8449381" y="5220821"/>
                  <a:ext cx="873510" cy="412476"/>
                  <a:chOff x="2503487" y="4734621"/>
                  <a:chExt cx="1010116" cy="655488"/>
                </a:xfrm>
              </p:grpSpPr>
              <p:sp>
                <p:nvSpPr>
                  <p:cNvPr id="56" name="椭圆 55"/>
                  <p:cNvSpPr/>
                  <p:nvPr/>
                </p:nvSpPr>
                <p:spPr>
                  <a:xfrm>
                    <a:off x="2503487" y="4734621"/>
                    <a:ext cx="911045" cy="655488"/>
                  </a:xfrm>
                  <a:prstGeom prst="ellipse">
                    <a:avLst/>
                  </a:prstGeom>
                  <a:solidFill>
                    <a:srgbClr val="C700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2523008" y="4817124"/>
                    <a:ext cx="990595" cy="391283"/>
                  </a:xfrm>
                  <a:prstGeom prst="rect">
                    <a:avLst/>
                  </a:prstGeom>
                  <a:noFill/>
                </p:spPr>
                <p:txBody>
                  <a:bodyPr wrap="square" rtlCol="0">
                    <a:spAutoFit/>
                  </a:bodyPr>
                  <a:lstStyle/>
                  <a:p>
                    <a:r>
                      <a:rPr lang="en-US" altLang="zh-CN" sz="1000" smtClean="0">
                        <a:solidFill>
                          <a:schemeClr val="bg1"/>
                        </a:solidFill>
                      </a:rPr>
                      <a:t>Switchover</a:t>
                    </a:r>
                    <a:endParaRPr lang="zh-CN" altLang="en-US" sz="1000">
                      <a:solidFill>
                        <a:schemeClr val="bg1"/>
                      </a:solidFill>
                    </a:endParaRPr>
                  </a:p>
                </p:txBody>
              </p:sp>
            </p:grpSp>
            <p:sp>
              <p:nvSpPr>
                <p:cNvPr id="49" name="右箭头 48"/>
                <p:cNvSpPr/>
                <p:nvPr/>
              </p:nvSpPr>
              <p:spPr>
                <a:xfrm>
                  <a:off x="5613793" y="4540596"/>
                  <a:ext cx="1777885" cy="45969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rot="10800000">
                  <a:off x="5492543" y="5358958"/>
                  <a:ext cx="1777885" cy="45969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404690" y="5200558"/>
                  <a:ext cx="856629" cy="412476"/>
                  <a:chOff x="2492146" y="4734621"/>
                  <a:chExt cx="990593" cy="655488"/>
                </a:xfrm>
              </p:grpSpPr>
              <p:sp>
                <p:nvSpPr>
                  <p:cNvPr id="54" name="椭圆 53"/>
                  <p:cNvSpPr/>
                  <p:nvPr/>
                </p:nvSpPr>
                <p:spPr>
                  <a:xfrm>
                    <a:off x="2503487" y="4734621"/>
                    <a:ext cx="911045" cy="655488"/>
                  </a:xfrm>
                  <a:prstGeom prst="ellipse">
                    <a:avLst/>
                  </a:prstGeom>
                  <a:solidFill>
                    <a:srgbClr val="C700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2492146" y="4856659"/>
                    <a:ext cx="990593" cy="391283"/>
                  </a:xfrm>
                  <a:prstGeom prst="rect">
                    <a:avLst/>
                  </a:prstGeom>
                  <a:noFill/>
                </p:spPr>
                <p:txBody>
                  <a:bodyPr wrap="square" rtlCol="0">
                    <a:spAutoFit/>
                  </a:bodyPr>
                  <a:lstStyle/>
                  <a:p>
                    <a:r>
                      <a:rPr lang="en-US" altLang="zh-CN" sz="1000" smtClean="0">
                        <a:solidFill>
                          <a:schemeClr val="bg1"/>
                        </a:solidFill>
                      </a:rPr>
                      <a:t>Switchover</a:t>
                    </a:r>
                    <a:endParaRPr lang="zh-CN" altLang="en-US" sz="1000">
                      <a:solidFill>
                        <a:schemeClr val="bg1"/>
                      </a:solidFill>
                    </a:endParaRPr>
                  </a:p>
                </p:txBody>
              </p:sp>
            </p:grpSp>
            <p:sp>
              <p:nvSpPr>
                <p:cNvPr id="52" name="文本框 51"/>
                <p:cNvSpPr txBox="1"/>
                <p:nvPr/>
              </p:nvSpPr>
              <p:spPr>
                <a:xfrm>
                  <a:off x="2787440" y="5848496"/>
                  <a:ext cx="1590351" cy="338554"/>
                </a:xfrm>
                <a:prstGeom prst="rect">
                  <a:avLst/>
                </a:prstGeom>
                <a:noFill/>
              </p:spPr>
              <p:txBody>
                <a:bodyPr wrap="square" rtlCol="0">
                  <a:spAutoFit/>
                </a:bodyPr>
                <a:lstStyle/>
                <a:p>
                  <a:r>
                    <a:rPr lang="en-US" altLang="zh-CN" sz="1600" smtClean="0"/>
                    <a:t>Primary site</a:t>
                  </a:r>
                  <a:endParaRPr lang="zh-CN" altLang="en-US" sz="1600"/>
                </a:p>
              </p:txBody>
            </p:sp>
            <p:sp>
              <p:nvSpPr>
                <p:cNvPr id="61" name="文本框 60"/>
                <p:cNvSpPr txBox="1"/>
                <p:nvPr/>
              </p:nvSpPr>
              <p:spPr>
                <a:xfrm>
                  <a:off x="7359155" y="5574657"/>
                  <a:ext cx="1129777" cy="523221"/>
                </a:xfrm>
                <a:prstGeom prst="rect">
                  <a:avLst/>
                </a:prstGeom>
                <a:noFill/>
              </p:spPr>
              <p:txBody>
                <a:bodyPr wrap="square" rtlCol="0">
                  <a:spAutoFit/>
                </a:bodyPr>
                <a:lstStyle/>
                <a:p>
                  <a:pPr algn="ctr"/>
                  <a:r>
                    <a:rPr lang="en-US" altLang="zh-CN" sz="1400" smtClean="0"/>
                    <a:t>Primary </a:t>
                  </a:r>
                </a:p>
                <a:p>
                  <a:pPr algn="ctr"/>
                  <a:r>
                    <a:rPr lang="en-US" altLang="zh-CN" sz="1400" smtClean="0"/>
                    <a:t>LUN</a:t>
                  </a:r>
                  <a:endParaRPr lang="zh-CN" altLang="en-US" sz="1400"/>
                </a:p>
              </p:txBody>
            </p:sp>
          </p:grpSp>
        </p:grpSp>
      </p:grpSp>
    </p:spTree>
    <p:extLst>
      <p:ext uri="{BB962C8B-B14F-4D97-AF65-F5344CB8AC3E}">
        <p14:creationId xmlns:p14="http://schemas.microsoft.com/office/powerpoint/2010/main" val="211176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2"/>
          <p:cNvSpPr txBox="1">
            <a:spLocks noGrp="1"/>
          </p:cNvSpPr>
          <p:nvPr>
            <p:ph type="title"/>
          </p:nvPr>
        </p:nvSpPr>
        <p:spPr/>
        <p:txBody>
          <a:bodyPr wrap="square">
            <a:noAutofit/>
          </a:bodyPr>
          <a:lstStyle/>
          <a:p>
            <a:pPr lvl="0"/>
            <a:r>
              <a:rPr lang="en-US" smtClean="0">
                <a:sym typeface="Huawei Sans" panose="020C0503030203020204" pitchFamily="34" charset="0"/>
              </a:rPr>
              <a:t>NAS Asynchronous Replication DR</a:t>
            </a:r>
            <a:endParaRPr lang="en-US" altLang="zh-CN">
              <a:sym typeface="Huawei Sans" panose="020C0503030203020204" pitchFamily="34" charset="0"/>
            </a:endParaRPr>
          </a:p>
        </p:txBody>
      </p:sp>
      <p:grpSp>
        <p:nvGrpSpPr>
          <p:cNvPr id="91" name="组合 4"/>
          <p:cNvGrpSpPr/>
          <p:nvPr/>
        </p:nvGrpSpPr>
        <p:grpSpPr>
          <a:xfrm>
            <a:off x="2122676" y="1060409"/>
            <a:ext cx="7762489" cy="4538500"/>
            <a:chOff x="2528856" y="1026635"/>
            <a:chExt cx="5643544" cy="3633347"/>
          </a:xfrm>
        </p:grpSpPr>
        <p:pic>
          <p:nvPicPr>
            <p:cNvPr id="92" name="Picture 48" descr="图片19"/>
            <p:cNvPicPr>
              <a:picLocks noChangeAspect="1" noChangeArrowheads="1"/>
            </p:cNvPicPr>
            <p:nvPr/>
          </p:nvPicPr>
          <p:blipFill>
            <a:blip r:embed="rId3" cstate="print"/>
            <a:srcRect/>
            <a:stretch>
              <a:fillRect/>
            </a:stretch>
          </p:blipFill>
          <p:spPr bwMode="auto">
            <a:xfrm>
              <a:off x="6285032" y="3715978"/>
              <a:ext cx="536424" cy="711200"/>
            </a:xfrm>
            <a:prstGeom prst="rect">
              <a:avLst/>
            </a:prstGeom>
            <a:noFill/>
            <a:ln w="9525">
              <a:noFill/>
              <a:miter lim="800000"/>
              <a:headEnd/>
              <a:tailEnd/>
            </a:ln>
          </p:spPr>
        </p:pic>
        <p:pic>
          <p:nvPicPr>
            <p:cNvPr id="93" name="Picture 461" descr="图片152"/>
            <p:cNvPicPr>
              <a:picLocks noChangeAspect="1" noChangeArrowheads="1"/>
            </p:cNvPicPr>
            <p:nvPr/>
          </p:nvPicPr>
          <p:blipFill>
            <a:blip r:embed="rId4" cstate="print"/>
            <a:srcRect/>
            <a:stretch>
              <a:fillRect/>
            </a:stretch>
          </p:blipFill>
          <p:spPr bwMode="auto">
            <a:xfrm>
              <a:off x="3360550" y="3162947"/>
              <a:ext cx="574434" cy="209468"/>
            </a:xfrm>
            <a:prstGeom prst="rect">
              <a:avLst/>
            </a:prstGeom>
            <a:noFill/>
            <a:ln w="9525">
              <a:noFill/>
              <a:miter lim="800000"/>
              <a:headEnd/>
              <a:tailEnd/>
            </a:ln>
          </p:spPr>
        </p:pic>
        <p:pic>
          <p:nvPicPr>
            <p:cNvPr id="94" name="Picture 461" descr="图片152"/>
            <p:cNvPicPr>
              <a:picLocks noChangeAspect="1" noChangeArrowheads="1"/>
            </p:cNvPicPr>
            <p:nvPr/>
          </p:nvPicPr>
          <p:blipFill>
            <a:blip r:embed="rId4" cstate="print"/>
            <a:srcRect/>
            <a:stretch>
              <a:fillRect/>
            </a:stretch>
          </p:blipFill>
          <p:spPr bwMode="auto">
            <a:xfrm>
              <a:off x="3415838" y="3069816"/>
              <a:ext cx="574434" cy="209468"/>
            </a:xfrm>
            <a:prstGeom prst="rect">
              <a:avLst/>
            </a:prstGeom>
            <a:noFill/>
            <a:ln w="9525">
              <a:noFill/>
              <a:miter lim="800000"/>
              <a:headEnd/>
              <a:tailEnd/>
            </a:ln>
          </p:spPr>
        </p:pic>
        <p:cxnSp>
          <p:nvCxnSpPr>
            <p:cNvPr id="95" name="直接连接符 8"/>
            <p:cNvCxnSpPr/>
            <p:nvPr/>
          </p:nvCxnSpPr>
          <p:spPr bwMode="auto">
            <a:xfrm>
              <a:off x="3090490" y="2580687"/>
              <a:ext cx="421346" cy="52315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
            <p:cNvCxnSpPr/>
            <p:nvPr/>
          </p:nvCxnSpPr>
          <p:spPr bwMode="auto">
            <a:xfrm>
              <a:off x="3233706" y="1728572"/>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10"/>
            <p:cNvCxnSpPr/>
            <p:nvPr/>
          </p:nvCxnSpPr>
          <p:spPr bwMode="auto">
            <a:xfrm>
              <a:off x="2544226" y="1721416"/>
              <a:ext cx="3411385" cy="0"/>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11"/>
            <p:cNvCxnSpPr/>
            <p:nvPr/>
          </p:nvCxnSpPr>
          <p:spPr bwMode="auto">
            <a:xfrm>
              <a:off x="3102473" y="1900751"/>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9" name="Picture 455" descr="图片146"/>
            <p:cNvPicPr>
              <a:picLocks noChangeAspect="1" noChangeArrowheads="1"/>
            </p:cNvPicPr>
            <p:nvPr/>
          </p:nvPicPr>
          <p:blipFill>
            <a:blip r:embed="rId5" cstate="print"/>
            <a:srcRect/>
            <a:stretch>
              <a:fillRect/>
            </a:stretch>
          </p:blipFill>
          <p:spPr bwMode="auto">
            <a:xfrm>
              <a:off x="3249400" y="2105600"/>
              <a:ext cx="348326" cy="442402"/>
            </a:xfrm>
            <a:prstGeom prst="rect">
              <a:avLst/>
            </a:prstGeom>
            <a:noFill/>
            <a:ln w="9525">
              <a:noFill/>
              <a:miter lim="800000"/>
              <a:headEnd/>
              <a:tailEnd/>
            </a:ln>
          </p:spPr>
        </p:pic>
        <p:pic>
          <p:nvPicPr>
            <p:cNvPr id="100" name="Picture 455" descr="图片146"/>
            <p:cNvPicPr>
              <a:picLocks noChangeAspect="1" noChangeArrowheads="1"/>
            </p:cNvPicPr>
            <p:nvPr/>
          </p:nvPicPr>
          <p:blipFill>
            <a:blip r:embed="rId5" cstate="print"/>
            <a:srcRect/>
            <a:stretch>
              <a:fillRect/>
            </a:stretch>
          </p:blipFill>
          <p:spPr bwMode="auto">
            <a:xfrm>
              <a:off x="3543367" y="2105600"/>
              <a:ext cx="348326" cy="442402"/>
            </a:xfrm>
            <a:prstGeom prst="rect">
              <a:avLst/>
            </a:prstGeom>
            <a:noFill/>
            <a:ln w="9525">
              <a:noFill/>
              <a:miter lim="800000"/>
              <a:headEnd/>
              <a:tailEnd/>
            </a:ln>
          </p:spPr>
        </p:pic>
        <p:pic>
          <p:nvPicPr>
            <p:cNvPr id="101" name="Picture 455" descr="图片146"/>
            <p:cNvPicPr>
              <a:picLocks noChangeAspect="1" noChangeArrowheads="1"/>
            </p:cNvPicPr>
            <p:nvPr/>
          </p:nvPicPr>
          <p:blipFill>
            <a:blip r:embed="rId5" cstate="print"/>
            <a:srcRect/>
            <a:stretch>
              <a:fillRect/>
            </a:stretch>
          </p:blipFill>
          <p:spPr bwMode="auto">
            <a:xfrm>
              <a:off x="3864514" y="2105600"/>
              <a:ext cx="348326" cy="442402"/>
            </a:xfrm>
            <a:prstGeom prst="rect">
              <a:avLst/>
            </a:prstGeom>
            <a:noFill/>
            <a:ln w="9525">
              <a:noFill/>
              <a:miter lim="800000"/>
              <a:headEnd/>
              <a:tailEnd/>
            </a:ln>
          </p:spPr>
        </p:pic>
        <p:cxnSp>
          <p:nvCxnSpPr>
            <p:cNvPr id="102" name="直接连接符 15"/>
            <p:cNvCxnSpPr/>
            <p:nvPr/>
          </p:nvCxnSpPr>
          <p:spPr bwMode="auto">
            <a:xfrm>
              <a:off x="2544096" y="1892258"/>
              <a:ext cx="2128970" cy="0"/>
            </a:xfrm>
            <a:prstGeom prst="line">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接连接符 16"/>
            <p:cNvCxnSpPr/>
            <p:nvPr/>
          </p:nvCxnSpPr>
          <p:spPr bwMode="auto">
            <a:xfrm flipH="1" flipV="1">
              <a:off x="6391628" y="1721030"/>
              <a:ext cx="2832" cy="410194"/>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接连接符 17"/>
            <p:cNvCxnSpPr/>
            <p:nvPr/>
          </p:nvCxnSpPr>
          <p:spPr bwMode="auto">
            <a:xfrm>
              <a:off x="7046422" y="1475771"/>
              <a:ext cx="0" cy="25280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5" name="Picture 455" descr="图片146"/>
            <p:cNvPicPr>
              <a:picLocks noChangeAspect="1" noChangeArrowheads="1"/>
            </p:cNvPicPr>
            <p:nvPr/>
          </p:nvPicPr>
          <p:blipFill>
            <a:blip r:embed="rId5" cstate="print"/>
            <a:srcRect/>
            <a:stretch>
              <a:fillRect/>
            </a:stretch>
          </p:blipFill>
          <p:spPr bwMode="auto">
            <a:xfrm>
              <a:off x="6103596" y="2093726"/>
              <a:ext cx="348326" cy="442402"/>
            </a:xfrm>
            <a:prstGeom prst="rect">
              <a:avLst/>
            </a:prstGeom>
            <a:noFill/>
            <a:ln w="9525">
              <a:noFill/>
              <a:miter lim="800000"/>
              <a:headEnd/>
              <a:tailEnd/>
            </a:ln>
          </p:spPr>
        </p:pic>
        <p:pic>
          <p:nvPicPr>
            <p:cNvPr id="106" name="Picture 455" descr="图片146"/>
            <p:cNvPicPr>
              <a:picLocks noChangeAspect="1" noChangeArrowheads="1"/>
            </p:cNvPicPr>
            <p:nvPr/>
          </p:nvPicPr>
          <p:blipFill>
            <a:blip r:embed="rId5" cstate="print"/>
            <a:srcRect/>
            <a:stretch>
              <a:fillRect/>
            </a:stretch>
          </p:blipFill>
          <p:spPr bwMode="auto">
            <a:xfrm>
              <a:off x="6554024" y="2096294"/>
              <a:ext cx="348326" cy="442402"/>
            </a:xfrm>
            <a:prstGeom prst="rect">
              <a:avLst/>
            </a:prstGeom>
            <a:noFill/>
            <a:ln w="9525">
              <a:noFill/>
              <a:miter lim="800000"/>
              <a:headEnd/>
              <a:tailEnd/>
            </a:ln>
          </p:spPr>
        </p:pic>
        <p:cxnSp>
          <p:nvCxnSpPr>
            <p:cNvPr id="107" name="直接连接符 21"/>
            <p:cNvCxnSpPr/>
            <p:nvPr/>
          </p:nvCxnSpPr>
          <p:spPr bwMode="auto">
            <a:xfrm>
              <a:off x="5728063" y="1716308"/>
              <a:ext cx="1580242" cy="5274"/>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AutoShape 196"/>
            <p:cNvSpPr>
              <a:spLocks noChangeArrowheads="1"/>
            </p:cNvSpPr>
            <p:nvPr/>
          </p:nvSpPr>
          <p:spPr bwMode="gray">
            <a:xfrm>
              <a:off x="2528856" y="1059582"/>
              <a:ext cx="2196426" cy="3600400"/>
            </a:xfrm>
            <a:prstGeom prst="roundRect">
              <a:avLst>
                <a:gd name="adj" fmla="val 3560"/>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lIns="0" tIns="27432" rIns="0" bIns="0"/>
            <a:lstStyle/>
            <a:p>
              <a:pPr algn="ctr">
                <a:lnSpc>
                  <a:spcPct val="90000"/>
                </a:lnSpc>
              </a:pPr>
              <a:endParaRPr lang="en-US" sz="1200" b="1">
                <a:solidFill>
                  <a:schemeClr val="tx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AutoShape 196"/>
            <p:cNvSpPr>
              <a:spLocks noChangeArrowheads="1"/>
            </p:cNvSpPr>
            <p:nvPr/>
          </p:nvSpPr>
          <p:spPr bwMode="gray">
            <a:xfrm>
              <a:off x="5518247" y="1062680"/>
              <a:ext cx="2654153" cy="3597302"/>
            </a:xfrm>
            <a:prstGeom prst="roundRect">
              <a:avLst>
                <a:gd name="adj" fmla="val 3560"/>
              </a:avLst>
            </a:prstGeom>
            <a:noFill/>
            <a:ln w="12700">
              <a:solidFill>
                <a:schemeClr val="bg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lIns="0" tIns="27432" rIns="0" bIns="0"/>
            <a:lstStyle/>
            <a:p>
              <a:pPr algn="ctr">
                <a:lnSpc>
                  <a:spcPct val="90000"/>
                </a:lnSpc>
              </a:pPr>
              <a:endParaRPr lang="en-US" sz="1200" b="1">
                <a:solidFill>
                  <a:schemeClr val="tx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TextBox 24"/>
            <p:cNvSpPr txBox="1"/>
            <p:nvPr/>
          </p:nvSpPr>
          <p:spPr>
            <a:xfrm>
              <a:off x="3197722" y="1026635"/>
              <a:ext cx="897467" cy="418870"/>
            </a:xfrm>
            <a:prstGeom prst="rect">
              <a:avLst/>
            </a:prstGeom>
            <a:noFill/>
          </p:spPr>
          <p:txBody>
            <a:bodyPr wrap="square" rtlCol="0">
              <a:spAutoFit/>
            </a:bodyPr>
            <a:lstStyle/>
            <a:p>
              <a:pPr algn="ctr"/>
              <a:r>
                <a:rPr lang="en-US" altLang="zh-CN" sz="1400" b="1" smtClean="0">
                  <a:latin typeface="Huawei Sans" panose="020C0503030203020204" pitchFamily="34" charset="0"/>
                  <a:ea typeface="方正兰亭黑简体" panose="02000000000000000000" pitchFamily="2" charset="-122"/>
                  <a:sym typeface="Huawei Sans" panose="020C0503030203020204" pitchFamily="34" charset="0"/>
                </a:rPr>
                <a:t>Production center</a:t>
              </a:r>
              <a:endParaRPr lang="zh-CN" altLang="en-US" sz="14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TextBox 25"/>
            <p:cNvSpPr txBox="1"/>
            <p:nvPr/>
          </p:nvSpPr>
          <p:spPr>
            <a:xfrm>
              <a:off x="5526235" y="1076939"/>
              <a:ext cx="1119114" cy="246394"/>
            </a:xfrm>
            <a:prstGeom prst="rect">
              <a:avLst/>
            </a:prstGeom>
            <a:noFill/>
          </p:spPr>
          <p:txBody>
            <a:bodyPr wrap="square" rtlCol="0">
              <a:spAutoFit/>
            </a:bodyPr>
            <a:lstStyle/>
            <a:p>
              <a:pPr algn="ctr"/>
              <a:r>
                <a:rPr lang="en-US" altLang="zh-CN" sz="1400" b="1" smtClean="0">
                  <a:latin typeface="Huawei Sans" panose="020C0503030203020204" pitchFamily="34" charset="0"/>
                  <a:ea typeface="方正兰亭黑简体" panose="02000000000000000000" pitchFamily="2" charset="-122"/>
                  <a:sym typeface="Huawei Sans" panose="020C0503030203020204" pitchFamily="34" charset="0"/>
                </a:rPr>
                <a:t>DR center</a:t>
              </a:r>
              <a:endParaRPr lang="zh-CN" altLang="en-US" sz="1400" b="1">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12" name="Picture 456" descr="图片235"/>
            <p:cNvPicPr>
              <a:picLocks noChangeAspect="1" noChangeArrowheads="1"/>
            </p:cNvPicPr>
            <p:nvPr/>
          </p:nvPicPr>
          <p:blipFill>
            <a:blip r:embed="rId6" cstate="print"/>
            <a:stretch>
              <a:fillRect/>
            </a:stretch>
          </p:blipFill>
          <p:spPr bwMode="auto">
            <a:xfrm>
              <a:off x="4349685" y="1546152"/>
              <a:ext cx="306029" cy="306587"/>
            </a:xfrm>
            <a:prstGeom prst="rect">
              <a:avLst/>
            </a:prstGeom>
            <a:noFill/>
          </p:spPr>
        </p:pic>
        <p:pic>
          <p:nvPicPr>
            <p:cNvPr id="113" name="Picture 456" descr="图片235"/>
            <p:cNvPicPr>
              <a:picLocks noChangeAspect="1" noChangeArrowheads="1"/>
            </p:cNvPicPr>
            <p:nvPr/>
          </p:nvPicPr>
          <p:blipFill>
            <a:blip r:embed="rId6" cstate="print"/>
            <a:stretch>
              <a:fillRect/>
            </a:stretch>
          </p:blipFill>
          <p:spPr bwMode="auto">
            <a:xfrm>
              <a:off x="5649582" y="1537235"/>
              <a:ext cx="306029" cy="306587"/>
            </a:xfrm>
            <a:prstGeom prst="rect">
              <a:avLst/>
            </a:prstGeom>
            <a:noFill/>
          </p:spPr>
        </p:pic>
        <p:pic>
          <p:nvPicPr>
            <p:cNvPr id="114" name="Picture 2" descr="C:\Documents and Settings\staylor\My Documents\My Software\iconexperience\v_collections_png\computer_network_security\256x256\shadow\server.png"/>
            <p:cNvPicPr>
              <a:picLocks noChangeAspect="1" noChangeArrowheads="1"/>
            </p:cNvPicPr>
            <p:nvPr/>
          </p:nvPicPr>
          <p:blipFill>
            <a:blip r:embed="rId7" cstate="print"/>
            <a:srcRect/>
            <a:stretch>
              <a:fillRect/>
            </a:stretch>
          </p:blipFill>
          <p:spPr bwMode="auto">
            <a:xfrm>
              <a:off x="6855488" y="1082847"/>
              <a:ext cx="395817" cy="432857"/>
            </a:xfrm>
            <a:prstGeom prst="rect">
              <a:avLst/>
            </a:prstGeom>
            <a:noFill/>
            <a:ln w="9525">
              <a:noFill/>
              <a:miter lim="800000"/>
              <a:headEnd/>
              <a:tailEnd/>
            </a:ln>
          </p:spPr>
        </p:pic>
        <p:sp>
          <p:nvSpPr>
            <p:cNvPr id="115" name="云形 31"/>
            <p:cNvSpPr/>
            <p:nvPr/>
          </p:nvSpPr>
          <p:spPr bwMode="auto">
            <a:xfrm>
              <a:off x="3240056" y="2987845"/>
              <a:ext cx="855133" cy="423333"/>
            </a:xfrm>
            <a:prstGeom prst="cloud">
              <a:avLst/>
            </a:pr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16" name="Picture 455" descr="图片146"/>
            <p:cNvPicPr>
              <a:picLocks noChangeAspect="1" noChangeArrowheads="1"/>
            </p:cNvPicPr>
            <p:nvPr/>
          </p:nvPicPr>
          <p:blipFill>
            <a:blip r:embed="rId5" cstate="print"/>
            <a:srcRect/>
            <a:stretch>
              <a:fillRect/>
            </a:stretch>
          </p:blipFill>
          <p:spPr bwMode="auto">
            <a:xfrm>
              <a:off x="2907781" y="2132298"/>
              <a:ext cx="348326" cy="442402"/>
            </a:xfrm>
            <a:prstGeom prst="rect">
              <a:avLst/>
            </a:prstGeom>
            <a:noFill/>
            <a:ln w="9525">
              <a:noFill/>
              <a:miter lim="800000"/>
              <a:headEnd/>
              <a:tailEnd/>
            </a:ln>
          </p:spPr>
        </p:pic>
        <p:cxnSp>
          <p:nvCxnSpPr>
            <p:cNvPr id="117" name="直接连接符 33"/>
            <p:cNvCxnSpPr/>
            <p:nvPr/>
          </p:nvCxnSpPr>
          <p:spPr bwMode="auto">
            <a:xfrm>
              <a:off x="3073027" y="2587037"/>
              <a:ext cx="421346" cy="52315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接连接符 34"/>
            <p:cNvCxnSpPr/>
            <p:nvPr/>
          </p:nvCxnSpPr>
          <p:spPr bwMode="auto">
            <a:xfrm>
              <a:off x="3376240" y="2510837"/>
              <a:ext cx="209891" cy="579666"/>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接连接符 35"/>
            <p:cNvCxnSpPr/>
            <p:nvPr/>
          </p:nvCxnSpPr>
          <p:spPr bwMode="auto">
            <a:xfrm>
              <a:off x="3358777" y="2517187"/>
              <a:ext cx="210685" cy="573316"/>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接连接符 36"/>
            <p:cNvCxnSpPr/>
            <p:nvPr/>
          </p:nvCxnSpPr>
          <p:spPr bwMode="auto">
            <a:xfrm>
              <a:off x="3655188" y="2542815"/>
              <a:ext cx="23812" cy="5334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接连接符 37"/>
            <p:cNvCxnSpPr/>
            <p:nvPr/>
          </p:nvCxnSpPr>
          <p:spPr bwMode="auto">
            <a:xfrm>
              <a:off x="3635003" y="2540999"/>
              <a:ext cx="20427" cy="531198"/>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38"/>
            <p:cNvCxnSpPr/>
            <p:nvPr/>
          </p:nvCxnSpPr>
          <p:spPr bwMode="auto">
            <a:xfrm flipH="1">
              <a:off x="3855212" y="2538052"/>
              <a:ext cx="107157" cy="559595"/>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接连接符 39"/>
            <p:cNvCxnSpPr/>
            <p:nvPr/>
          </p:nvCxnSpPr>
          <p:spPr bwMode="auto">
            <a:xfrm flipH="1">
              <a:off x="3833781" y="2536236"/>
              <a:ext cx="103640" cy="561411"/>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4" name="Picture 461" descr="图片152"/>
            <p:cNvPicPr>
              <a:picLocks noChangeAspect="1" noChangeArrowheads="1"/>
            </p:cNvPicPr>
            <p:nvPr/>
          </p:nvPicPr>
          <p:blipFill>
            <a:blip r:embed="rId4" cstate="print"/>
            <a:srcRect/>
            <a:stretch>
              <a:fillRect/>
            </a:stretch>
          </p:blipFill>
          <p:spPr bwMode="auto">
            <a:xfrm>
              <a:off x="6224400" y="3074047"/>
              <a:ext cx="574434" cy="209468"/>
            </a:xfrm>
            <a:prstGeom prst="rect">
              <a:avLst/>
            </a:prstGeom>
            <a:noFill/>
            <a:ln w="9525">
              <a:noFill/>
              <a:miter lim="800000"/>
              <a:headEnd/>
              <a:tailEnd/>
            </a:ln>
          </p:spPr>
        </p:pic>
        <p:pic>
          <p:nvPicPr>
            <p:cNvPr id="125" name="Picture 461" descr="图片152"/>
            <p:cNvPicPr>
              <a:picLocks noChangeAspect="1" noChangeArrowheads="1"/>
            </p:cNvPicPr>
            <p:nvPr/>
          </p:nvPicPr>
          <p:blipFill>
            <a:blip r:embed="rId4" cstate="print"/>
            <a:srcRect/>
            <a:stretch>
              <a:fillRect/>
            </a:stretch>
          </p:blipFill>
          <p:spPr bwMode="auto">
            <a:xfrm>
              <a:off x="6279688" y="2980916"/>
              <a:ext cx="574434" cy="209468"/>
            </a:xfrm>
            <a:prstGeom prst="rect">
              <a:avLst/>
            </a:prstGeom>
            <a:noFill/>
            <a:ln w="9525">
              <a:noFill/>
              <a:miter lim="800000"/>
              <a:headEnd/>
              <a:tailEnd/>
            </a:ln>
          </p:spPr>
        </p:pic>
        <p:sp>
          <p:nvSpPr>
            <p:cNvPr id="126" name="云形 42"/>
            <p:cNvSpPr/>
            <p:nvPr/>
          </p:nvSpPr>
          <p:spPr bwMode="auto">
            <a:xfrm>
              <a:off x="6161056" y="2898945"/>
              <a:ext cx="797983" cy="423333"/>
            </a:xfrm>
            <a:prstGeom prst="cloud">
              <a:avLst/>
            </a:prstGeom>
            <a:noFill/>
            <a:ln>
              <a:solidFill>
                <a:srgbClr val="FFC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27" name="直接连接符 43"/>
            <p:cNvCxnSpPr/>
            <p:nvPr/>
          </p:nvCxnSpPr>
          <p:spPr bwMode="auto">
            <a:xfrm>
              <a:off x="6555550" y="3292909"/>
              <a:ext cx="9526" cy="43815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接连接符 44"/>
            <p:cNvCxnSpPr/>
            <p:nvPr/>
          </p:nvCxnSpPr>
          <p:spPr bwMode="auto">
            <a:xfrm>
              <a:off x="6522530" y="3285765"/>
              <a:ext cx="11188" cy="4445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连接符 45"/>
            <p:cNvCxnSpPr/>
            <p:nvPr/>
          </p:nvCxnSpPr>
          <p:spPr bwMode="auto">
            <a:xfrm flipH="1">
              <a:off x="6456035" y="2516620"/>
              <a:ext cx="138665" cy="476202"/>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接连接符 46"/>
            <p:cNvCxnSpPr/>
            <p:nvPr/>
          </p:nvCxnSpPr>
          <p:spPr bwMode="auto">
            <a:xfrm flipH="1">
              <a:off x="6478017" y="2531473"/>
              <a:ext cx="136978" cy="470924"/>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接连接符 47"/>
            <p:cNvCxnSpPr/>
            <p:nvPr/>
          </p:nvCxnSpPr>
          <p:spPr bwMode="auto">
            <a:xfrm>
              <a:off x="6244654" y="2507097"/>
              <a:ext cx="150019" cy="492919"/>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接连接符 48"/>
            <p:cNvCxnSpPr/>
            <p:nvPr/>
          </p:nvCxnSpPr>
          <p:spPr bwMode="auto">
            <a:xfrm>
              <a:off x="6220841" y="2511860"/>
              <a:ext cx="150262" cy="4889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 name="Picture 48" descr="图片19"/>
            <p:cNvPicPr>
              <a:picLocks noChangeAspect="1" noChangeArrowheads="1"/>
            </p:cNvPicPr>
            <p:nvPr/>
          </p:nvPicPr>
          <p:blipFill>
            <a:blip r:embed="rId3" cstate="print"/>
            <a:srcRect/>
            <a:stretch>
              <a:fillRect/>
            </a:stretch>
          </p:blipFill>
          <p:spPr bwMode="auto">
            <a:xfrm>
              <a:off x="3430072" y="3722328"/>
              <a:ext cx="536424" cy="711200"/>
            </a:xfrm>
            <a:prstGeom prst="rect">
              <a:avLst/>
            </a:prstGeom>
            <a:noFill/>
            <a:ln w="9525">
              <a:noFill/>
              <a:miter lim="800000"/>
              <a:headEnd/>
              <a:tailEnd/>
            </a:ln>
          </p:spPr>
        </p:pic>
        <p:cxnSp>
          <p:nvCxnSpPr>
            <p:cNvPr id="134" name="直接连接符 51"/>
            <p:cNvCxnSpPr/>
            <p:nvPr/>
          </p:nvCxnSpPr>
          <p:spPr bwMode="auto">
            <a:xfrm>
              <a:off x="3685350" y="3337359"/>
              <a:ext cx="9526" cy="43815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接连接符 52"/>
            <p:cNvCxnSpPr/>
            <p:nvPr/>
          </p:nvCxnSpPr>
          <p:spPr bwMode="auto">
            <a:xfrm>
              <a:off x="3659950" y="3330215"/>
              <a:ext cx="11188" cy="44450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接连接符 53"/>
            <p:cNvCxnSpPr/>
            <p:nvPr/>
          </p:nvCxnSpPr>
          <p:spPr bwMode="auto">
            <a:xfrm flipV="1">
              <a:off x="5587637" y="1877018"/>
              <a:ext cx="1779919" cy="3252"/>
            </a:xfrm>
            <a:prstGeom prst="line">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接连接符 54"/>
            <p:cNvCxnSpPr/>
            <p:nvPr/>
          </p:nvCxnSpPr>
          <p:spPr bwMode="auto">
            <a:xfrm>
              <a:off x="3415838"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接连接符 55"/>
            <p:cNvCxnSpPr/>
            <p:nvPr/>
          </p:nvCxnSpPr>
          <p:spPr bwMode="auto">
            <a:xfrm>
              <a:off x="3694876"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接连接符 56"/>
            <p:cNvCxnSpPr/>
            <p:nvPr/>
          </p:nvCxnSpPr>
          <p:spPr bwMode="auto">
            <a:xfrm>
              <a:off x="4051368"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接连接符 57"/>
            <p:cNvCxnSpPr/>
            <p:nvPr/>
          </p:nvCxnSpPr>
          <p:spPr bwMode="auto">
            <a:xfrm>
              <a:off x="6290282" y="1876202"/>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接连接符 58"/>
            <p:cNvCxnSpPr/>
            <p:nvPr/>
          </p:nvCxnSpPr>
          <p:spPr bwMode="auto">
            <a:xfrm>
              <a:off x="6725837" y="1880270"/>
              <a:ext cx="0" cy="238715"/>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2" name="Picture 18" descr="图片796"/>
            <p:cNvPicPr>
              <a:picLocks noChangeAspect="1" noChangeArrowheads="1"/>
            </p:cNvPicPr>
            <p:nvPr/>
          </p:nvPicPr>
          <p:blipFill>
            <a:blip r:embed="rId8" cstate="print"/>
            <a:srcRect/>
            <a:stretch>
              <a:fillRect/>
            </a:stretch>
          </p:blipFill>
          <p:spPr bwMode="auto">
            <a:xfrm>
              <a:off x="4907887" y="1552156"/>
              <a:ext cx="500529" cy="373306"/>
            </a:xfrm>
            <a:prstGeom prst="rect">
              <a:avLst/>
            </a:prstGeom>
            <a:noFill/>
            <a:ln w="9525">
              <a:noFill/>
              <a:miter lim="800000"/>
              <a:headEnd/>
              <a:tailEnd/>
            </a:ln>
          </p:spPr>
        </p:pic>
        <p:sp>
          <p:nvSpPr>
            <p:cNvPr id="143" name="TextBox 58"/>
            <p:cNvSpPr txBox="1"/>
            <p:nvPr/>
          </p:nvSpPr>
          <p:spPr>
            <a:xfrm>
              <a:off x="4962010" y="1594830"/>
              <a:ext cx="429426" cy="221755"/>
            </a:xfrm>
            <a:prstGeom prst="rect">
              <a:avLst/>
            </a:prstGeom>
            <a:noFill/>
          </p:spPr>
          <p:txBody>
            <a:bodyPr wrap="square" rtlCol="0">
              <a:spAutoFit/>
            </a:bodyPr>
            <a:lstStyle/>
            <a:p>
              <a:r>
                <a:rPr lang="en-US" altLang="zh-CN" sz="1200" b="1">
                  <a:latin typeface="Huawei Sans" panose="020C0503030203020204" pitchFamily="34" charset="0"/>
                  <a:ea typeface="方正兰亭黑简体" panose="02000000000000000000" pitchFamily="2" charset="-122"/>
                  <a:sym typeface="Huawei Sans" panose="020C0503030203020204" pitchFamily="34" charset="0"/>
                </a:rPr>
                <a:t>WAN</a:t>
              </a:r>
              <a:endParaRPr lang="zh-CN" altLang="en-US" sz="12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4" name="直接连接符 61"/>
            <p:cNvCxnSpPr/>
            <p:nvPr/>
          </p:nvCxnSpPr>
          <p:spPr bwMode="auto">
            <a:xfrm>
              <a:off x="3547312" y="1728572"/>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接连接符 62"/>
            <p:cNvCxnSpPr/>
            <p:nvPr/>
          </p:nvCxnSpPr>
          <p:spPr bwMode="auto">
            <a:xfrm>
              <a:off x="3855212" y="1721416"/>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直接连接符 63"/>
            <p:cNvCxnSpPr/>
            <p:nvPr/>
          </p:nvCxnSpPr>
          <p:spPr bwMode="auto">
            <a:xfrm>
              <a:off x="4158910" y="1721416"/>
              <a:ext cx="0" cy="417111"/>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接连接符 64"/>
            <p:cNvCxnSpPr/>
            <p:nvPr/>
          </p:nvCxnSpPr>
          <p:spPr bwMode="auto">
            <a:xfrm flipV="1">
              <a:off x="6823676" y="1717396"/>
              <a:ext cx="0" cy="398234"/>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TextBox 63"/>
            <p:cNvSpPr txBox="1"/>
            <p:nvPr/>
          </p:nvSpPr>
          <p:spPr>
            <a:xfrm>
              <a:off x="7193070" y="1071884"/>
              <a:ext cx="869640" cy="517428"/>
            </a:xfrm>
            <a:prstGeom prst="rect">
              <a:avLst/>
            </a:prstGeom>
            <a:noFill/>
          </p:spPr>
          <p:txBody>
            <a:bodyPr wrap="square" rtlCol="0">
              <a:spAutoFit/>
            </a:bodyPr>
            <a:lstStyle/>
            <a:p>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DR </a:t>
              </a:r>
              <a:b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b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management</a:t>
              </a:r>
              <a:b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b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server</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2491"/>
            <p:cNvSpPr>
              <a:spLocks/>
            </p:cNvSpPr>
            <p:nvPr/>
          </p:nvSpPr>
          <p:spPr bwMode="auto">
            <a:xfrm>
              <a:off x="3326391" y="231481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2491"/>
            <p:cNvSpPr>
              <a:spLocks/>
            </p:cNvSpPr>
            <p:nvPr/>
          </p:nvSpPr>
          <p:spPr bwMode="auto">
            <a:xfrm>
              <a:off x="3612141" y="233386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2491"/>
            <p:cNvSpPr>
              <a:spLocks/>
            </p:cNvSpPr>
            <p:nvPr/>
          </p:nvSpPr>
          <p:spPr bwMode="auto">
            <a:xfrm>
              <a:off x="3948691" y="232751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Freeform 2491"/>
            <p:cNvSpPr>
              <a:spLocks/>
            </p:cNvSpPr>
            <p:nvPr/>
          </p:nvSpPr>
          <p:spPr bwMode="auto">
            <a:xfrm>
              <a:off x="6181351" y="230465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2491"/>
            <p:cNvSpPr>
              <a:spLocks/>
            </p:cNvSpPr>
            <p:nvPr/>
          </p:nvSpPr>
          <p:spPr bwMode="auto">
            <a:xfrm>
              <a:off x="6630931" y="229703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2491"/>
            <p:cNvSpPr>
              <a:spLocks/>
            </p:cNvSpPr>
            <p:nvPr/>
          </p:nvSpPr>
          <p:spPr bwMode="auto">
            <a:xfrm>
              <a:off x="2991111" y="2352911"/>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6" name="Group 1365"/>
            <p:cNvGrpSpPr>
              <a:grpSpLocks/>
            </p:cNvGrpSpPr>
            <p:nvPr/>
          </p:nvGrpSpPr>
          <p:grpSpPr bwMode="auto">
            <a:xfrm>
              <a:off x="6952266" y="1226777"/>
              <a:ext cx="137160" cy="164465"/>
              <a:chOff x="1248" y="2736"/>
              <a:chExt cx="240" cy="240"/>
            </a:xfrm>
          </p:grpSpPr>
          <p:sp>
            <p:nvSpPr>
              <p:cNvPr id="177" name="Freeform 1366"/>
              <p:cNvSpPr>
                <a:spLocks/>
              </p:cNvSpPr>
              <p:nvPr/>
            </p:nvSpPr>
            <p:spPr bwMode="auto">
              <a:xfrm>
                <a:off x="1248" y="2736"/>
                <a:ext cx="240" cy="240"/>
              </a:xfrm>
              <a:custGeom>
                <a:avLst/>
                <a:gdLst>
                  <a:gd name="T0" fmla="*/ 0 w 4492"/>
                  <a:gd name="T1" fmla="*/ 0 h 4450"/>
                  <a:gd name="T2" fmla="*/ 0 w 4492"/>
                  <a:gd name="T3" fmla="*/ 0 h 4450"/>
                  <a:gd name="T4" fmla="*/ 0 w 4492"/>
                  <a:gd name="T5" fmla="*/ 0 h 4450"/>
                  <a:gd name="T6" fmla="*/ 0 w 4492"/>
                  <a:gd name="T7" fmla="*/ 0 h 4450"/>
                  <a:gd name="T8" fmla="*/ 0 w 4492"/>
                  <a:gd name="T9" fmla="*/ 0 h 4450"/>
                  <a:gd name="T10" fmla="*/ 0 w 4492"/>
                  <a:gd name="T11" fmla="*/ 0 h 4450"/>
                  <a:gd name="T12" fmla="*/ 0 w 4492"/>
                  <a:gd name="T13" fmla="*/ 0 h 4450"/>
                  <a:gd name="T14" fmla="*/ 0 w 4492"/>
                  <a:gd name="T15" fmla="*/ 0 h 4450"/>
                  <a:gd name="T16" fmla="*/ 0 w 4492"/>
                  <a:gd name="T17" fmla="*/ 0 h 4450"/>
                  <a:gd name="T18" fmla="*/ 0 w 4492"/>
                  <a:gd name="T19" fmla="*/ 0 h 4450"/>
                  <a:gd name="T20" fmla="*/ 0 w 4492"/>
                  <a:gd name="T21" fmla="*/ 0 h 4450"/>
                  <a:gd name="T22" fmla="*/ 0 w 4492"/>
                  <a:gd name="T23" fmla="*/ 0 h 4450"/>
                  <a:gd name="T24" fmla="*/ 0 w 4492"/>
                  <a:gd name="T25" fmla="*/ 0 h 4450"/>
                  <a:gd name="T26" fmla="*/ 0 w 4492"/>
                  <a:gd name="T27" fmla="*/ 0 h 4450"/>
                  <a:gd name="T28" fmla="*/ 0 w 4492"/>
                  <a:gd name="T29" fmla="*/ 0 h 4450"/>
                  <a:gd name="T30" fmla="*/ 0 w 4492"/>
                  <a:gd name="T31" fmla="*/ 0 h 4450"/>
                  <a:gd name="T32" fmla="*/ 0 w 4492"/>
                  <a:gd name="T33" fmla="*/ 0 h 4450"/>
                  <a:gd name="T34" fmla="*/ 0 w 4492"/>
                  <a:gd name="T35" fmla="*/ 0 h 4450"/>
                  <a:gd name="T36" fmla="*/ 0 w 4492"/>
                  <a:gd name="T37" fmla="*/ 0 h 4450"/>
                  <a:gd name="T38" fmla="*/ 0 w 4492"/>
                  <a:gd name="T39" fmla="*/ 0 h 4450"/>
                  <a:gd name="T40" fmla="*/ 0 w 4492"/>
                  <a:gd name="T41" fmla="*/ 0 h 4450"/>
                  <a:gd name="T42" fmla="*/ 0 w 4492"/>
                  <a:gd name="T43" fmla="*/ 0 h 4450"/>
                  <a:gd name="T44" fmla="*/ 0 w 4492"/>
                  <a:gd name="T45" fmla="*/ 0 h 4450"/>
                  <a:gd name="T46" fmla="*/ 0 w 4492"/>
                  <a:gd name="T47" fmla="*/ 0 h 4450"/>
                  <a:gd name="T48" fmla="*/ 0 w 4492"/>
                  <a:gd name="T49" fmla="*/ 0 h 4450"/>
                  <a:gd name="T50" fmla="*/ 0 w 4492"/>
                  <a:gd name="T51" fmla="*/ 0 h 4450"/>
                  <a:gd name="T52" fmla="*/ 0 w 4492"/>
                  <a:gd name="T53" fmla="*/ 0 h 4450"/>
                  <a:gd name="T54" fmla="*/ 0 w 4492"/>
                  <a:gd name="T55" fmla="*/ 0 h 4450"/>
                  <a:gd name="T56" fmla="*/ 0 w 4492"/>
                  <a:gd name="T57" fmla="*/ 0 h 4450"/>
                  <a:gd name="T58" fmla="*/ 0 w 4492"/>
                  <a:gd name="T59" fmla="*/ 0 h 4450"/>
                  <a:gd name="T60" fmla="*/ 0 w 4492"/>
                  <a:gd name="T61" fmla="*/ 0 h 4450"/>
                  <a:gd name="T62" fmla="*/ 0 w 4492"/>
                  <a:gd name="T63" fmla="*/ 0 h 4450"/>
                  <a:gd name="T64" fmla="*/ 0 w 4492"/>
                  <a:gd name="T65" fmla="*/ 0 h 4450"/>
                  <a:gd name="T66" fmla="*/ 0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chemeClr val="hlink"/>
              </a:solidFill>
              <a:ln w="9525">
                <a:solidFill>
                  <a:srgbClr val="333333"/>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1367"/>
              <p:cNvSpPr>
                <a:spLocks/>
              </p:cNvSpPr>
              <p:nvPr/>
            </p:nvSpPr>
            <p:spPr bwMode="auto">
              <a:xfrm>
                <a:off x="1272" y="2760"/>
                <a:ext cx="192" cy="192"/>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CC00"/>
              </a:solidFill>
              <a:ln w="9525">
                <a:solidFill>
                  <a:srgbClr val="333333"/>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7" name="Group 1365"/>
            <p:cNvGrpSpPr>
              <a:grpSpLocks/>
            </p:cNvGrpSpPr>
            <p:nvPr/>
          </p:nvGrpSpPr>
          <p:grpSpPr bwMode="auto">
            <a:xfrm>
              <a:off x="7128026" y="4128374"/>
              <a:ext cx="137160" cy="164465"/>
              <a:chOff x="885" y="2757"/>
              <a:chExt cx="240" cy="240"/>
            </a:xfrm>
          </p:grpSpPr>
          <p:sp>
            <p:nvSpPr>
              <p:cNvPr id="175" name="Freeform 1366"/>
              <p:cNvSpPr>
                <a:spLocks/>
              </p:cNvSpPr>
              <p:nvPr/>
            </p:nvSpPr>
            <p:spPr bwMode="auto">
              <a:xfrm>
                <a:off x="885" y="2757"/>
                <a:ext cx="240" cy="240"/>
              </a:xfrm>
              <a:custGeom>
                <a:avLst/>
                <a:gdLst>
                  <a:gd name="T0" fmla="*/ 0 w 4492"/>
                  <a:gd name="T1" fmla="*/ 0 h 4450"/>
                  <a:gd name="T2" fmla="*/ 0 w 4492"/>
                  <a:gd name="T3" fmla="*/ 0 h 4450"/>
                  <a:gd name="T4" fmla="*/ 0 w 4492"/>
                  <a:gd name="T5" fmla="*/ 0 h 4450"/>
                  <a:gd name="T6" fmla="*/ 0 w 4492"/>
                  <a:gd name="T7" fmla="*/ 0 h 4450"/>
                  <a:gd name="T8" fmla="*/ 0 w 4492"/>
                  <a:gd name="T9" fmla="*/ 0 h 4450"/>
                  <a:gd name="T10" fmla="*/ 0 w 4492"/>
                  <a:gd name="T11" fmla="*/ 0 h 4450"/>
                  <a:gd name="T12" fmla="*/ 0 w 4492"/>
                  <a:gd name="T13" fmla="*/ 0 h 4450"/>
                  <a:gd name="T14" fmla="*/ 0 w 4492"/>
                  <a:gd name="T15" fmla="*/ 0 h 4450"/>
                  <a:gd name="T16" fmla="*/ 0 w 4492"/>
                  <a:gd name="T17" fmla="*/ 0 h 4450"/>
                  <a:gd name="T18" fmla="*/ 0 w 4492"/>
                  <a:gd name="T19" fmla="*/ 0 h 4450"/>
                  <a:gd name="T20" fmla="*/ 0 w 4492"/>
                  <a:gd name="T21" fmla="*/ 0 h 4450"/>
                  <a:gd name="T22" fmla="*/ 0 w 4492"/>
                  <a:gd name="T23" fmla="*/ 0 h 4450"/>
                  <a:gd name="T24" fmla="*/ 0 w 4492"/>
                  <a:gd name="T25" fmla="*/ 0 h 4450"/>
                  <a:gd name="T26" fmla="*/ 0 w 4492"/>
                  <a:gd name="T27" fmla="*/ 0 h 4450"/>
                  <a:gd name="T28" fmla="*/ 0 w 4492"/>
                  <a:gd name="T29" fmla="*/ 0 h 4450"/>
                  <a:gd name="T30" fmla="*/ 0 w 4492"/>
                  <a:gd name="T31" fmla="*/ 0 h 4450"/>
                  <a:gd name="T32" fmla="*/ 0 w 4492"/>
                  <a:gd name="T33" fmla="*/ 0 h 4450"/>
                  <a:gd name="T34" fmla="*/ 0 w 4492"/>
                  <a:gd name="T35" fmla="*/ 0 h 4450"/>
                  <a:gd name="T36" fmla="*/ 0 w 4492"/>
                  <a:gd name="T37" fmla="*/ 0 h 4450"/>
                  <a:gd name="T38" fmla="*/ 0 w 4492"/>
                  <a:gd name="T39" fmla="*/ 0 h 4450"/>
                  <a:gd name="T40" fmla="*/ 0 w 4492"/>
                  <a:gd name="T41" fmla="*/ 0 h 4450"/>
                  <a:gd name="T42" fmla="*/ 0 w 4492"/>
                  <a:gd name="T43" fmla="*/ 0 h 4450"/>
                  <a:gd name="T44" fmla="*/ 0 w 4492"/>
                  <a:gd name="T45" fmla="*/ 0 h 4450"/>
                  <a:gd name="T46" fmla="*/ 0 w 4492"/>
                  <a:gd name="T47" fmla="*/ 0 h 4450"/>
                  <a:gd name="T48" fmla="*/ 0 w 4492"/>
                  <a:gd name="T49" fmla="*/ 0 h 4450"/>
                  <a:gd name="T50" fmla="*/ 0 w 4492"/>
                  <a:gd name="T51" fmla="*/ 0 h 4450"/>
                  <a:gd name="T52" fmla="*/ 0 w 4492"/>
                  <a:gd name="T53" fmla="*/ 0 h 4450"/>
                  <a:gd name="T54" fmla="*/ 0 w 4492"/>
                  <a:gd name="T55" fmla="*/ 0 h 4450"/>
                  <a:gd name="T56" fmla="*/ 0 w 4492"/>
                  <a:gd name="T57" fmla="*/ 0 h 4450"/>
                  <a:gd name="T58" fmla="*/ 0 w 4492"/>
                  <a:gd name="T59" fmla="*/ 0 h 4450"/>
                  <a:gd name="T60" fmla="*/ 0 w 4492"/>
                  <a:gd name="T61" fmla="*/ 0 h 4450"/>
                  <a:gd name="T62" fmla="*/ 0 w 4492"/>
                  <a:gd name="T63" fmla="*/ 0 h 4450"/>
                  <a:gd name="T64" fmla="*/ 0 w 4492"/>
                  <a:gd name="T65" fmla="*/ 0 h 4450"/>
                  <a:gd name="T66" fmla="*/ 0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chemeClr val="hlink"/>
              </a:solidFill>
              <a:ln w="9525">
                <a:solidFill>
                  <a:srgbClr val="333333"/>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1367"/>
              <p:cNvSpPr>
                <a:spLocks/>
              </p:cNvSpPr>
              <p:nvPr/>
            </p:nvSpPr>
            <p:spPr bwMode="auto">
              <a:xfrm>
                <a:off x="897" y="2776"/>
                <a:ext cx="192" cy="192"/>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CC00"/>
              </a:solidFill>
              <a:ln w="9525">
                <a:solidFill>
                  <a:srgbClr val="333333"/>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58" name="Freeform 2491"/>
            <p:cNvSpPr>
              <a:spLocks/>
            </p:cNvSpPr>
            <p:nvPr/>
          </p:nvSpPr>
          <p:spPr bwMode="auto">
            <a:xfrm>
              <a:off x="7133840" y="4353493"/>
              <a:ext cx="117905" cy="142707"/>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TextBox 85"/>
            <p:cNvSpPr txBox="1"/>
            <p:nvPr/>
          </p:nvSpPr>
          <p:spPr>
            <a:xfrm>
              <a:off x="7252427" y="4128374"/>
              <a:ext cx="462908" cy="221755"/>
            </a:xfrm>
            <a:prstGeom prst="rect">
              <a:avLst/>
            </a:prstGeom>
            <a:noFill/>
          </p:spPr>
          <p:txBody>
            <a:bodyPr wrap="none" rtlCol="0">
              <a:spAutoFit/>
            </a:bodyPr>
            <a:lstStyle/>
            <a:p>
              <a:r>
                <a:rPr lang="en-US" altLang="zh-CN" sz="120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TextBox 86"/>
            <p:cNvSpPr txBox="1"/>
            <p:nvPr/>
          </p:nvSpPr>
          <p:spPr>
            <a:xfrm>
              <a:off x="7257843" y="4299240"/>
              <a:ext cx="437269" cy="221755"/>
            </a:xfrm>
            <a:prstGeom prst="rect">
              <a:avLst/>
            </a:prstGeom>
            <a:noFill/>
          </p:spPr>
          <p:txBody>
            <a:bodyPr wrap="none" rtlCol="0">
              <a:spAutoFit/>
            </a:bodyPr>
            <a:lstStyle/>
            <a:p>
              <a:r>
                <a:rPr lang="en-US" altLang="zh-CN" sz="1200">
                  <a:latin typeface="Huawei Sans" panose="020C0503030203020204" pitchFamily="34" charset="0"/>
                  <a:ea typeface="方正兰亭黑简体" panose="02000000000000000000" pitchFamily="2" charset="-122"/>
                  <a:sym typeface="Huawei Sans" panose="020C0503030203020204" pitchFamily="34" charset="0"/>
                </a:rPr>
                <a:t>Agent</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1" name="直接连接符 90"/>
            <p:cNvCxnSpPr/>
            <p:nvPr/>
          </p:nvCxnSpPr>
          <p:spPr bwMode="auto">
            <a:xfrm flipH="1">
              <a:off x="4581084" y="3670425"/>
              <a:ext cx="1145323" cy="10133"/>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2" name="Picture 18" descr="图片796"/>
            <p:cNvPicPr>
              <a:picLocks noChangeAspect="1" noChangeArrowheads="1"/>
            </p:cNvPicPr>
            <p:nvPr/>
          </p:nvPicPr>
          <p:blipFill>
            <a:blip r:embed="rId8" cstate="print"/>
            <a:srcRect/>
            <a:stretch>
              <a:fillRect/>
            </a:stretch>
          </p:blipFill>
          <p:spPr bwMode="auto">
            <a:xfrm>
              <a:off x="4919509" y="3505326"/>
              <a:ext cx="500529" cy="373306"/>
            </a:xfrm>
            <a:prstGeom prst="rect">
              <a:avLst/>
            </a:prstGeom>
            <a:noFill/>
            <a:ln w="9525">
              <a:noFill/>
              <a:miter lim="800000"/>
              <a:headEnd/>
              <a:tailEnd/>
            </a:ln>
          </p:spPr>
        </p:pic>
        <p:sp>
          <p:nvSpPr>
            <p:cNvPr id="163" name="TextBox 90"/>
            <p:cNvSpPr txBox="1"/>
            <p:nvPr/>
          </p:nvSpPr>
          <p:spPr>
            <a:xfrm>
              <a:off x="4973632" y="3548000"/>
              <a:ext cx="429426" cy="221755"/>
            </a:xfrm>
            <a:prstGeom prst="rect">
              <a:avLst/>
            </a:prstGeom>
            <a:noFill/>
          </p:spPr>
          <p:txBody>
            <a:bodyPr wrap="square" rtlCol="0">
              <a:spAutoFit/>
            </a:bodyPr>
            <a:lstStyle/>
            <a:p>
              <a:r>
                <a:rPr lang="en-US" altLang="zh-CN" sz="1200" b="1">
                  <a:latin typeface="Huawei Sans" panose="020C0503030203020204" pitchFamily="34" charset="0"/>
                  <a:ea typeface="方正兰亭黑简体" panose="02000000000000000000" pitchFamily="2" charset="-122"/>
                  <a:sym typeface="Huawei Sans" panose="020C0503030203020204" pitchFamily="34" charset="0"/>
                </a:rPr>
                <a:t>WAN</a:t>
              </a:r>
              <a:endParaRPr lang="zh-CN" altLang="en-US" sz="1200" b="1">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64" name="Picture 456" descr="图片235"/>
            <p:cNvPicPr>
              <a:picLocks noChangeAspect="1" noChangeArrowheads="1"/>
            </p:cNvPicPr>
            <p:nvPr/>
          </p:nvPicPr>
          <p:blipFill>
            <a:blip r:embed="rId6" cstate="print"/>
            <a:stretch>
              <a:fillRect/>
            </a:stretch>
          </p:blipFill>
          <p:spPr bwMode="auto">
            <a:xfrm>
              <a:off x="5661204" y="3543858"/>
              <a:ext cx="306029" cy="306587"/>
            </a:xfrm>
            <a:prstGeom prst="rect">
              <a:avLst/>
            </a:prstGeom>
            <a:noFill/>
          </p:spPr>
        </p:pic>
        <p:pic>
          <p:nvPicPr>
            <p:cNvPr id="165" name="Picture 456" descr="图片235"/>
            <p:cNvPicPr>
              <a:picLocks noChangeAspect="1" noChangeArrowheads="1"/>
            </p:cNvPicPr>
            <p:nvPr/>
          </p:nvPicPr>
          <p:blipFill>
            <a:blip r:embed="rId6" cstate="print"/>
            <a:stretch>
              <a:fillRect/>
            </a:stretch>
          </p:blipFill>
          <p:spPr bwMode="auto">
            <a:xfrm>
              <a:off x="4361307" y="3543858"/>
              <a:ext cx="306029" cy="306587"/>
            </a:xfrm>
            <a:prstGeom prst="rect">
              <a:avLst/>
            </a:prstGeom>
            <a:noFill/>
          </p:spPr>
        </p:pic>
        <p:cxnSp>
          <p:nvCxnSpPr>
            <p:cNvPr id="166" name="直接连接符 95"/>
            <p:cNvCxnSpPr/>
            <p:nvPr/>
          </p:nvCxnSpPr>
          <p:spPr bwMode="auto">
            <a:xfrm flipV="1">
              <a:off x="5840480" y="3867894"/>
              <a:ext cx="744" cy="301186"/>
            </a:xfrm>
            <a:prstGeom prst="line">
              <a:avLst/>
            </a:prstGeom>
            <a:noFill/>
            <a:ln w="38100">
              <a:solidFill>
                <a:srgbClr val="3399FF"/>
              </a:solidFill>
              <a:prstDash val="sysDash"/>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直接连接符 96"/>
            <p:cNvCxnSpPr/>
            <p:nvPr/>
          </p:nvCxnSpPr>
          <p:spPr bwMode="auto">
            <a:xfrm flipH="1">
              <a:off x="4530584" y="3903898"/>
              <a:ext cx="1310640" cy="0"/>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接连接符 97"/>
            <p:cNvCxnSpPr/>
            <p:nvPr/>
          </p:nvCxnSpPr>
          <p:spPr bwMode="auto">
            <a:xfrm flipV="1">
              <a:off x="4545080" y="3903898"/>
              <a:ext cx="0" cy="288032"/>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接连接符 98"/>
            <p:cNvCxnSpPr/>
            <p:nvPr/>
          </p:nvCxnSpPr>
          <p:spPr bwMode="auto">
            <a:xfrm flipH="1">
              <a:off x="4005020" y="4188239"/>
              <a:ext cx="561654" cy="3691"/>
            </a:xfrm>
            <a:prstGeom prst="line">
              <a:avLst/>
            </a:prstGeom>
            <a:noFill/>
            <a:ln w="38100">
              <a:solidFill>
                <a:srgbClr val="3399FF"/>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直接连接符 99"/>
            <p:cNvCxnSpPr/>
            <p:nvPr/>
          </p:nvCxnSpPr>
          <p:spPr bwMode="auto">
            <a:xfrm flipH="1" flipV="1">
              <a:off x="5832860" y="4170350"/>
              <a:ext cx="404408" cy="21580"/>
            </a:xfrm>
            <a:prstGeom prst="line">
              <a:avLst/>
            </a:prstGeom>
            <a:noFill/>
            <a:ln w="38100">
              <a:solidFill>
                <a:srgbClr val="3399FF"/>
              </a:solidFill>
              <a:prstDash val="sysDash"/>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直接连接符 100"/>
            <p:cNvCxnSpPr/>
            <p:nvPr/>
          </p:nvCxnSpPr>
          <p:spPr bwMode="auto">
            <a:xfrm>
              <a:off x="5913232" y="3795886"/>
              <a:ext cx="0" cy="288032"/>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接连接符 101"/>
            <p:cNvCxnSpPr/>
            <p:nvPr/>
          </p:nvCxnSpPr>
          <p:spPr bwMode="auto">
            <a:xfrm>
              <a:off x="4473072" y="3844230"/>
              <a:ext cx="0" cy="288032"/>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直接连接符 102"/>
            <p:cNvCxnSpPr/>
            <p:nvPr/>
          </p:nvCxnSpPr>
          <p:spPr bwMode="auto">
            <a:xfrm flipH="1">
              <a:off x="5913232" y="4083918"/>
              <a:ext cx="360040"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接连接符 103"/>
            <p:cNvCxnSpPr/>
            <p:nvPr/>
          </p:nvCxnSpPr>
          <p:spPr bwMode="auto">
            <a:xfrm flipH="1">
              <a:off x="3933012" y="4119922"/>
              <a:ext cx="540060"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9" name="TextBox 106"/>
          <p:cNvSpPr txBox="1"/>
          <p:nvPr/>
        </p:nvSpPr>
        <p:spPr>
          <a:xfrm>
            <a:off x="6211732" y="5272724"/>
            <a:ext cx="2183842" cy="461665"/>
          </a:xfrm>
          <a:prstGeom prst="rect">
            <a:avLst/>
          </a:prstGeom>
          <a:noFill/>
        </p:spPr>
        <p:txBody>
          <a:bodyPr wrap="square" rtlCol="0">
            <a:spAutoFit/>
          </a:bodyPr>
          <a:lstStyle/>
          <a:p>
            <a:pPr algn="ctr" fontAlgn="ctr"/>
            <a:r>
              <a:rPr lang="en-US" altLang="zh-CN" sz="1200">
                <a:latin typeface="Huawei Sans" panose="020C0503030203020204" pitchFamily="34" charset="0"/>
              </a:rPr>
              <a:t>Huawei </a:t>
            </a:r>
            <a:r>
              <a:rPr lang="en-US" altLang="zh-CN" sz="1200" err="1">
                <a:latin typeface="Huawei Sans" panose="020C0503030203020204" pitchFamily="34" charset="0"/>
              </a:rPr>
              <a:t>OceanStor</a:t>
            </a:r>
            <a:r>
              <a:rPr lang="en-US" altLang="zh-CN" sz="1200">
                <a:latin typeface="Huawei Sans" panose="020C0503030203020204" pitchFamily="34" charset="0"/>
              </a:rPr>
              <a:t> Hybrid Flash Storage</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TextBox 107"/>
          <p:cNvSpPr txBox="1"/>
          <p:nvPr/>
        </p:nvSpPr>
        <p:spPr>
          <a:xfrm>
            <a:off x="6721160" y="1694191"/>
            <a:ext cx="1362192" cy="276999"/>
          </a:xfrm>
          <a:prstGeom prst="rect">
            <a:avLst/>
          </a:prstGeom>
          <a:noFill/>
        </p:spPr>
        <p:txBody>
          <a:bodyPr wrap="square" rtlCol="0">
            <a:spAutoFit/>
          </a:bodyPr>
          <a:lstStyle/>
          <a:p>
            <a:pPr algn="ct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DRM network</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TextBox 108"/>
          <p:cNvSpPr txBox="1"/>
          <p:nvPr/>
        </p:nvSpPr>
        <p:spPr>
          <a:xfrm>
            <a:off x="2079228" y="2949160"/>
            <a:ext cx="1140860" cy="461665"/>
          </a:xfrm>
          <a:prstGeom prst="rect">
            <a:avLst/>
          </a:prstGeom>
          <a:noFill/>
        </p:spPr>
        <p:txBody>
          <a:bodyPr wrap="square" rtlCol="0">
            <a:spAutoFit/>
          </a:bodyPr>
          <a:lstStyle/>
          <a:p>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Application servers</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TextBox 109"/>
          <p:cNvSpPr txBox="1"/>
          <p:nvPr/>
        </p:nvSpPr>
        <p:spPr>
          <a:xfrm>
            <a:off x="1977035" y="4707849"/>
            <a:ext cx="1541064" cy="400110"/>
          </a:xfrm>
          <a:prstGeom prst="rect">
            <a:avLst/>
          </a:prstGeom>
          <a:noFill/>
        </p:spPr>
        <p:txBody>
          <a:bodyPr wrap="square" rtlCol="0">
            <a:spAutoFit/>
          </a:bodyPr>
          <a:lstStyle/>
          <a:p>
            <a:pPr algn="ctr" fontAlgn="ctr"/>
            <a:r>
              <a:rPr lang="en-US" altLang="zh-CN" sz="1000">
                <a:latin typeface="Huawei Sans" panose="020C0503030203020204" pitchFamily="34" charset="0"/>
              </a:rPr>
              <a:t>Huawei </a:t>
            </a:r>
            <a:r>
              <a:rPr lang="en-US" altLang="zh-CN" sz="1000" err="1">
                <a:latin typeface="Huawei Sans" panose="020C0503030203020204" pitchFamily="34" charset="0"/>
              </a:rPr>
              <a:t>OceanStor</a:t>
            </a:r>
            <a:r>
              <a:rPr lang="en-US" altLang="zh-CN" sz="1000">
                <a:latin typeface="Huawei Sans" panose="020C0503030203020204" pitchFamily="34" charset="0"/>
              </a:rPr>
              <a:t> </a:t>
            </a:r>
            <a:r>
              <a:rPr lang="en-US" altLang="zh-CN" sz="1000" smtClean="0">
                <a:latin typeface="Huawei Sans" panose="020C0503030203020204" pitchFamily="34" charset="0"/>
              </a:rPr>
              <a:t>Hybrid </a:t>
            </a:r>
            <a:r>
              <a:rPr lang="en-US" altLang="zh-CN" sz="1000">
                <a:latin typeface="Huawei Sans" panose="020C0503030203020204" pitchFamily="34" charset="0"/>
              </a:rPr>
              <a:t>F</a:t>
            </a:r>
            <a:r>
              <a:rPr lang="en-US" altLang="zh-CN" sz="1000" smtClean="0">
                <a:latin typeface="Huawei Sans" panose="020C0503030203020204" pitchFamily="34" charset="0"/>
              </a:rPr>
              <a:t>lash </a:t>
            </a:r>
            <a:r>
              <a:rPr lang="en-US" altLang="zh-CN" sz="1000">
                <a:latin typeface="Huawei Sans" panose="020C0503030203020204" pitchFamily="34" charset="0"/>
              </a:rPr>
              <a:t>S</a:t>
            </a:r>
            <a:r>
              <a:rPr lang="en-US" altLang="zh-CN" sz="1000" smtClean="0">
                <a:latin typeface="Huawei Sans" panose="020C0503030203020204" pitchFamily="34" charset="0"/>
              </a:rPr>
              <a:t>torage</a:t>
            </a:r>
            <a:endParaRPr lang="en-US" altLang="zh-CN" sz="1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TextBox 110"/>
          <p:cNvSpPr txBox="1"/>
          <p:nvPr/>
        </p:nvSpPr>
        <p:spPr>
          <a:xfrm>
            <a:off x="8259086" y="2404247"/>
            <a:ext cx="973331" cy="461665"/>
          </a:xfrm>
          <a:prstGeom prst="rect">
            <a:avLst/>
          </a:prstGeom>
          <a:noFill/>
        </p:spPr>
        <p:txBody>
          <a:bodyPr wrap="square" rtlCol="0">
            <a:spAutoFit/>
          </a:bodyPr>
          <a:lstStyle/>
          <a:p>
            <a:r>
              <a:rPr lang="en-US" altLang="zh-CN" sz="12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Optional) DR servers</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TextBox 111"/>
          <p:cNvSpPr txBox="1"/>
          <p:nvPr/>
        </p:nvSpPr>
        <p:spPr>
          <a:xfrm>
            <a:off x="2074359" y="2106037"/>
            <a:ext cx="1020705" cy="461665"/>
          </a:xfrm>
          <a:prstGeom prst="rect">
            <a:avLst/>
          </a:prstGeom>
          <a:noFill/>
        </p:spPr>
        <p:txBody>
          <a:bodyPr wrap="square" rtlCol="0">
            <a:spAutoFit/>
          </a:bodyPr>
          <a:lstStyle/>
          <a:p>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Service</a:t>
            </a:r>
            <a:b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b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network</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TextBox 112"/>
          <p:cNvSpPr txBox="1"/>
          <p:nvPr/>
        </p:nvSpPr>
        <p:spPr>
          <a:xfrm>
            <a:off x="2188306" y="3682248"/>
            <a:ext cx="948149" cy="461665"/>
          </a:xfrm>
          <a:prstGeom prst="rect">
            <a:avLst/>
          </a:prstGeom>
          <a:noFill/>
        </p:spPr>
        <p:txBody>
          <a:bodyPr wrap="square" rtlCol="0">
            <a:spAutoFit/>
          </a:bodyPr>
          <a:lstStyle/>
          <a:p>
            <a:pPr algn="ct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FC switches</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TextBox 113"/>
          <p:cNvSpPr txBox="1"/>
          <p:nvPr/>
        </p:nvSpPr>
        <p:spPr>
          <a:xfrm>
            <a:off x="8100730" y="3397742"/>
            <a:ext cx="948149" cy="461665"/>
          </a:xfrm>
          <a:prstGeom prst="rect">
            <a:avLst/>
          </a:prstGeom>
          <a:noFill/>
        </p:spPr>
        <p:txBody>
          <a:bodyPr wrap="square" rtlCol="0">
            <a:spAutoFit/>
          </a:bodyPr>
          <a:lstStyle/>
          <a:p>
            <a:pPr algn="ct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FC switches</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TextBox 114"/>
          <p:cNvSpPr txBox="1"/>
          <p:nvPr/>
        </p:nvSpPr>
        <p:spPr>
          <a:xfrm>
            <a:off x="3035532" y="1710389"/>
            <a:ext cx="1362192" cy="276999"/>
          </a:xfrm>
          <a:prstGeom prst="rect">
            <a:avLst/>
          </a:prstGeom>
          <a:noFill/>
        </p:spPr>
        <p:txBody>
          <a:bodyPr wrap="square" rtlCol="0">
            <a:spAutoFit/>
          </a:bodyPr>
          <a:lstStyle/>
          <a:p>
            <a:pPr algn="ct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DRM network</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TextBox 115"/>
          <p:cNvSpPr txBox="1"/>
          <p:nvPr/>
        </p:nvSpPr>
        <p:spPr>
          <a:xfrm>
            <a:off x="2043969" y="5578847"/>
            <a:ext cx="2730256" cy="461665"/>
          </a:xfrm>
          <a:prstGeom prst="rect">
            <a:avLst/>
          </a:prstGeom>
          <a:noFill/>
        </p:spPr>
        <p:txBody>
          <a:bodyPr wrap="square" rtlCol="0">
            <a:spAutoFit/>
          </a:bodyPr>
          <a:lstStyle/>
          <a:p>
            <a:pPr algn="ctr"/>
            <a:r>
              <a:rPr lang="en-US" altLang="zh-CN" sz="1200" b="1" smtClean="0">
                <a:latin typeface="Huawei Sans" panose="020C0503030203020204" pitchFamily="34" charset="0"/>
                <a:ea typeface="方正兰亭黑简体" panose="02000000000000000000" pitchFamily="2" charset="-122"/>
                <a:sym typeface="Huawei Sans" panose="020C0503030203020204" pitchFamily="34" charset="0"/>
              </a:rPr>
              <a:t>DRM: </a:t>
            </a: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Disaster recovery </a:t>
            </a:r>
            <a:r>
              <a:rPr lang="en-US" altLang="zh-CN" sz="1200">
                <a:latin typeface="Huawei Sans" panose="020C0503030203020204" pitchFamily="34" charset="0"/>
                <a:ea typeface="方正兰亭黑简体" panose="02000000000000000000" pitchFamily="2" charset="-122"/>
                <a:sym typeface="Huawei Sans" panose="020C0503030203020204" pitchFamily="34" charset="0"/>
              </a:rPr>
              <a:t>m</a:t>
            </a: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anagement</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TextBox 117"/>
          <p:cNvSpPr txBox="1"/>
          <p:nvPr/>
        </p:nvSpPr>
        <p:spPr>
          <a:xfrm>
            <a:off x="4895918" y="4693134"/>
            <a:ext cx="1503400" cy="461665"/>
          </a:xfrm>
          <a:prstGeom prst="rect">
            <a:avLst/>
          </a:prstGeom>
          <a:noFill/>
        </p:spPr>
        <p:txBody>
          <a:bodyPr wrap="square" rtlCol="0">
            <a:spAutoFit/>
          </a:bodyPr>
          <a:lstStyle/>
          <a:p>
            <a:pPr algn="ctr"/>
            <a:r>
              <a:rPr lang="en-US" altLang="zh-CN" sz="1200" smtClean="0">
                <a:latin typeface="Huawei Sans" panose="020C0503030203020204" pitchFamily="34" charset="0"/>
                <a:ea typeface="方正兰亭黑简体" panose="02000000000000000000" pitchFamily="2" charset="-122"/>
                <a:sym typeface="Huawei Sans" panose="020C0503030203020204" pitchFamily="34" charset="0"/>
              </a:rPr>
              <a:t>Asynchronous replication</a:t>
            </a:r>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90" name="直接连接符 135"/>
          <p:cNvCxnSpPr/>
          <p:nvPr/>
        </p:nvCxnSpPr>
        <p:spPr bwMode="auto">
          <a:xfrm flipH="1">
            <a:off x="8391293" y="4020704"/>
            <a:ext cx="300207" cy="0"/>
          </a:xfrm>
          <a:prstGeom prst="line">
            <a:avLst/>
          </a:prstGeom>
          <a:noFill/>
          <a:ln w="9525">
            <a:solidFill>
              <a:srgbClr val="00B05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直接连接符 136"/>
          <p:cNvCxnSpPr/>
          <p:nvPr/>
        </p:nvCxnSpPr>
        <p:spPr bwMode="auto">
          <a:xfrm flipH="1">
            <a:off x="8429140" y="4346212"/>
            <a:ext cx="300207" cy="0"/>
          </a:xfrm>
          <a:prstGeom prst="line">
            <a:avLst/>
          </a:prstGeom>
          <a:noFill/>
          <a:ln w="95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接连接符 137"/>
          <p:cNvCxnSpPr/>
          <p:nvPr/>
        </p:nvCxnSpPr>
        <p:spPr bwMode="auto">
          <a:xfrm flipH="1">
            <a:off x="8401301" y="4622434"/>
            <a:ext cx="300207" cy="0"/>
          </a:xfrm>
          <a:prstGeom prst="line">
            <a:avLst/>
          </a:prstGeom>
          <a:noFill/>
          <a:ln w="9525">
            <a:solidFill>
              <a:schemeClr val="accent5">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TextBox 121"/>
          <p:cNvSpPr txBox="1"/>
          <p:nvPr/>
        </p:nvSpPr>
        <p:spPr>
          <a:xfrm>
            <a:off x="8677568" y="3776159"/>
            <a:ext cx="1152880" cy="400110"/>
          </a:xfrm>
          <a:prstGeom prst="rect">
            <a:avLst/>
          </a:prstGeom>
          <a:noFill/>
        </p:spPr>
        <p:txBody>
          <a:bodyPr wrap="none" rtlCol="0">
            <a:spAutoFit/>
          </a:bodyPr>
          <a:lstStyle/>
          <a:p>
            <a:r>
              <a:rPr lang="en-US" altLang="zh-CN" sz="1000" dirty="0" smtClean="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0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000" dirty="0" smtClean="0">
                <a:latin typeface="Huawei Sans" panose="020C0503030203020204" pitchFamily="34" charset="0"/>
                <a:ea typeface="方正兰亭黑简体" panose="02000000000000000000" pitchFamily="2" charset="-122"/>
                <a:sym typeface="Huawei Sans" panose="020C0503030203020204" pitchFamily="34" charset="0"/>
              </a:rPr>
              <a:t>management</a:t>
            </a:r>
          </a:p>
          <a:p>
            <a:r>
              <a:rPr lang="en-US" altLang="zh-CN" sz="10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000" dirty="0">
                <a:latin typeface="Huawei Sans" panose="020C0503030203020204" pitchFamily="34" charset="0"/>
                <a:ea typeface="方正兰亭黑简体" panose="02000000000000000000" pitchFamily="2" charset="-122"/>
                <a:sym typeface="Huawei Sans" panose="020C0503030203020204" pitchFamily="34" charset="0"/>
              </a:rPr>
              <a:t>n</a:t>
            </a:r>
            <a:r>
              <a:rPr lang="en-US" altLang="zh-CN" sz="1000" dirty="0" smtClean="0">
                <a:latin typeface="Huawei Sans" panose="020C0503030203020204" pitchFamily="34" charset="0"/>
                <a:ea typeface="方正兰亭黑简体" panose="02000000000000000000" pitchFamily="2" charset="-122"/>
                <a:sym typeface="Huawei Sans" panose="020C0503030203020204" pitchFamily="34" charset="0"/>
              </a:rPr>
              <a:t>etwork</a:t>
            </a:r>
            <a:endParaRPr lang="zh-CN" alt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TextBox 122"/>
          <p:cNvSpPr txBox="1"/>
          <p:nvPr/>
        </p:nvSpPr>
        <p:spPr>
          <a:xfrm>
            <a:off x="8712403" y="4142502"/>
            <a:ext cx="758541" cy="400110"/>
          </a:xfrm>
          <a:prstGeom prst="rect">
            <a:avLst/>
          </a:prstGeom>
          <a:noFill/>
        </p:spPr>
        <p:txBody>
          <a:bodyPr wrap="none" rtlCol="0">
            <a:spAutoFit/>
          </a:bodyPr>
          <a:lstStyle/>
          <a:p>
            <a:r>
              <a:rPr lang="en-US" altLang="zh-CN" sz="100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00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000">
                <a:latin typeface="Huawei Sans" panose="020C0503030203020204" pitchFamily="34" charset="0"/>
                <a:ea typeface="方正兰亭黑简体" panose="02000000000000000000" pitchFamily="2" charset="-122"/>
                <a:sym typeface="Huawei Sans" panose="020C0503030203020204" pitchFamily="34" charset="0"/>
              </a:rPr>
              <a:t>service</a:t>
            </a:r>
          </a:p>
          <a:p>
            <a:r>
              <a:rPr lang="en-US" altLang="zh-CN" sz="1000">
                <a:latin typeface="Huawei Sans" panose="020C0503030203020204" pitchFamily="34" charset="0"/>
                <a:ea typeface="方正兰亭黑简体" panose="02000000000000000000" pitchFamily="2" charset="-122"/>
                <a:sym typeface="Huawei Sans" panose="020C0503030203020204" pitchFamily="34" charset="0"/>
              </a:rPr>
              <a:t>network</a:t>
            </a:r>
            <a:endParaRPr lang="zh-CN" altLang="en-US" sz="1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TextBox 123"/>
          <p:cNvSpPr txBox="1"/>
          <p:nvPr/>
        </p:nvSpPr>
        <p:spPr>
          <a:xfrm>
            <a:off x="8667519" y="4531683"/>
            <a:ext cx="880369" cy="246221"/>
          </a:xfrm>
          <a:prstGeom prst="rect">
            <a:avLst/>
          </a:prstGeom>
          <a:noFill/>
        </p:spPr>
        <p:txBody>
          <a:bodyPr wrap="none" rtlCol="0">
            <a:spAutoFit/>
          </a:bodyPr>
          <a:lstStyle/>
          <a:p>
            <a:r>
              <a:rPr lang="en-US" altLang="zh-CN" sz="1000" smtClean="0">
                <a:latin typeface="Huawei Sans" panose="020C0503030203020204" pitchFamily="34" charset="0"/>
                <a:ea typeface="方正兰亭黑简体" panose="02000000000000000000" pitchFamily="2" charset="-122"/>
                <a:sym typeface="Huawei Sans" panose="020C0503030203020204" pitchFamily="34" charset="0"/>
              </a:rPr>
              <a:t>FC</a:t>
            </a:r>
            <a:r>
              <a:rPr lang="zh-CN" altLang="en-US" sz="100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000">
                <a:latin typeface="Huawei Sans" panose="020C0503030203020204" pitchFamily="34" charset="0"/>
                <a:ea typeface="方正兰亭黑简体" panose="02000000000000000000" pitchFamily="2" charset="-122"/>
                <a:sym typeface="Huawei Sans" panose="020C0503030203020204" pitchFamily="34" charset="0"/>
              </a:rPr>
              <a:t>n</a:t>
            </a:r>
            <a:r>
              <a:rPr lang="en-US" altLang="zh-CN" sz="1000" smtClean="0">
                <a:latin typeface="Huawei Sans" panose="020C0503030203020204" pitchFamily="34" charset="0"/>
                <a:ea typeface="方正兰亭黑简体" panose="02000000000000000000" pitchFamily="2" charset="-122"/>
                <a:sym typeface="Huawei Sans" panose="020C0503030203020204" pitchFamily="34" charset="0"/>
              </a:rPr>
              <a:t>etwork</a:t>
            </a:r>
            <a:endParaRPr lang="zh-CN" altLang="en-US" sz="10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96" name="直接连接符 141"/>
          <p:cNvCxnSpPr/>
          <p:nvPr/>
        </p:nvCxnSpPr>
        <p:spPr bwMode="auto">
          <a:xfrm flipH="1">
            <a:off x="8391294" y="4803701"/>
            <a:ext cx="300207" cy="0"/>
          </a:xfrm>
          <a:prstGeom prst="line">
            <a:avLst/>
          </a:prstGeom>
          <a:noFill/>
          <a:ln w="9525">
            <a:solidFill>
              <a:srgbClr val="3399FF"/>
            </a:solidFill>
            <a:prstDash val="dash"/>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TextBox 125"/>
          <p:cNvSpPr txBox="1"/>
          <p:nvPr/>
        </p:nvSpPr>
        <p:spPr>
          <a:xfrm>
            <a:off x="8657065" y="4723777"/>
            <a:ext cx="1147766" cy="246221"/>
          </a:xfrm>
          <a:prstGeom prst="rect">
            <a:avLst/>
          </a:prstGeom>
          <a:noFill/>
        </p:spPr>
        <p:txBody>
          <a:bodyPr wrap="square" rtlCol="0">
            <a:spAutoFit/>
          </a:bodyPr>
          <a:lstStyle/>
          <a:p>
            <a:r>
              <a:rPr lang="en-US" altLang="zh-CN" sz="1000" smtClean="0">
                <a:latin typeface="Huawei Sans" panose="020C0503030203020204" pitchFamily="34" charset="0"/>
                <a:ea typeface="方正兰亭黑简体" panose="02000000000000000000" pitchFamily="2" charset="-122"/>
                <a:sym typeface="Huawei Sans" panose="020C0503030203020204" pitchFamily="34" charset="0"/>
              </a:rPr>
              <a:t>Data flow</a:t>
            </a:r>
            <a:endParaRPr lang="zh-CN" altLang="en-US" sz="100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70620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Grp="1"/>
          </p:cNvSpPr>
          <p:nvPr>
            <p:ph type="title"/>
          </p:nvPr>
        </p:nvSpPr>
        <p:spPr/>
        <p:txBody>
          <a:bodyPr wrap="square">
            <a:noAutofit/>
          </a:bodyPr>
          <a:lstStyle/>
          <a:p>
            <a:pPr lvl="0"/>
            <a:r>
              <a:rPr lang="en-US" smtClean="0">
                <a:latin typeface="Huawei Sans" panose="020C0503030203020204" pitchFamily="34" charset="0"/>
              </a:rPr>
              <a:t>NAS Asynchronous Replication Principles</a:t>
            </a:r>
            <a:endParaRPr lang="en-US" altLang="zh-CN">
              <a:latin typeface="Huawei Sans" panose="020C0503030203020204" pitchFamily="34" charset="0"/>
              <a:sym typeface="Huawei Sans" panose="020C0503030203020204" pitchFamily="34" charset="0"/>
            </a:endParaRPr>
          </a:p>
        </p:txBody>
      </p:sp>
      <p:grpSp>
        <p:nvGrpSpPr>
          <p:cNvPr id="4" name="组合 3"/>
          <p:cNvGrpSpPr/>
          <p:nvPr/>
        </p:nvGrpSpPr>
        <p:grpSpPr>
          <a:xfrm>
            <a:off x="1582855" y="1834632"/>
            <a:ext cx="9577835" cy="3186058"/>
            <a:chOff x="1226212" y="1780396"/>
            <a:chExt cx="8721642" cy="2714176"/>
          </a:xfrm>
        </p:grpSpPr>
        <p:pic>
          <p:nvPicPr>
            <p:cNvPr id="7" name="Picture 14" descr="图片20"/>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7224" y="1945099"/>
              <a:ext cx="1148164" cy="20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5" descr="图片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602" y="2296428"/>
              <a:ext cx="593022" cy="9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226212" y="3349088"/>
              <a:ext cx="616848" cy="288411"/>
            </a:xfrm>
            <a:prstGeom prst="rect">
              <a:avLst/>
            </a:prstGeom>
            <a:noFill/>
          </p:spPr>
          <p:txBody>
            <a:bodyPr wrap="square" rtlCol="0">
              <a:spAutoFit/>
            </a:bodyPr>
            <a:lstStyle/>
            <a:p>
              <a:r>
                <a:rPr lang="en-US" altLang="zh-CN" sz="1600" smtClean="0"/>
                <a:t>Host</a:t>
              </a:r>
              <a:endParaRPr lang="zh-CN" altLang="en-US" sz="1600"/>
            </a:p>
          </p:txBody>
        </p:sp>
        <p:sp>
          <p:nvSpPr>
            <p:cNvPr id="10" name="矩形 9"/>
            <p:cNvSpPr/>
            <p:nvPr/>
          </p:nvSpPr>
          <p:spPr>
            <a:xfrm>
              <a:off x="3856832" y="2158899"/>
              <a:ext cx="358027" cy="1695438"/>
            </a:xfrm>
            <a:prstGeom prst="rect">
              <a:avLst/>
            </a:prstGeom>
            <a:solidFill>
              <a:srgbClr val="C5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464" descr="图片155"/>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3176" y="2222973"/>
              <a:ext cx="569721" cy="85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3613856" y="4177525"/>
              <a:ext cx="2217458" cy="288411"/>
            </a:xfrm>
            <a:prstGeom prst="rect">
              <a:avLst/>
            </a:prstGeom>
            <a:noFill/>
          </p:spPr>
          <p:txBody>
            <a:bodyPr wrap="square" rtlCol="0">
              <a:spAutoFit/>
            </a:bodyPr>
            <a:lstStyle/>
            <a:p>
              <a:r>
                <a:rPr lang="en-US" altLang="zh-CN" sz="1600" smtClean="0"/>
                <a:t>Production storage</a:t>
              </a:r>
              <a:endParaRPr lang="zh-CN" altLang="en-US" sz="1600"/>
            </a:p>
          </p:txBody>
        </p:sp>
        <p:cxnSp>
          <p:nvCxnSpPr>
            <p:cNvPr id="13" name="直接箭头连接符 12"/>
            <p:cNvCxnSpPr/>
            <p:nvPr/>
          </p:nvCxnSpPr>
          <p:spPr>
            <a:xfrm>
              <a:off x="1919099" y="2460650"/>
              <a:ext cx="1530650" cy="0"/>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1907185" y="3077555"/>
              <a:ext cx="1542564" cy="0"/>
            </a:xfrm>
            <a:prstGeom prst="straightConnector1">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401802" y="3175651"/>
              <a:ext cx="444831" cy="369332"/>
            </a:xfrm>
            <a:prstGeom prst="rect">
              <a:avLst/>
            </a:prstGeom>
            <a:noFill/>
          </p:spPr>
          <p:txBody>
            <a:bodyPr wrap="square" rtlCol="0">
              <a:spAutoFit/>
            </a:bodyPr>
            <a:lstStyle/>
            <a:p>
              <a:r>
                <a:rPr lang="zh-CN" altLang="en-US" smtClean="0"/>
                <a:t>②</a:t>
              </a:r>
              <a:endParaRPr lang="zh-CN" altLang="en-US"/>
            </a:p>
          </p:txBody>
        </p:sp>
        <p:sp>
          <p:nvSpPr>
            <p:cNvPr id="16" name="文本框 15"/>
            <p:cNvSpPr txBox="1"/>
            <p:nvPr/>
          </p:nvSpPr>
          <p:spPr>
            <a:xfrm>
              <a:off x="2352789" y="2111762"/>
              <a:ext cx="444831" cy="369332"/>
            </a:xfrm>
            <a:prstGeom prst="rect">
              <a:avLst/>
            </a:prstGeom>
            <a:noFill/>
          </p:spPr>
          <p:txBody>
            <a:bodyPr wrap="square" rtlCol="0">
              <a:spAutoFit/>
            </a:bodyPr>
            <a:lstStyle/>
            <a:p>
              <a:r>
                <a:rPr lang="zh-CN" altLang="en-US" smtClean="0"/>
                <a:t>①</a:t>
              </a:r>
              <a:endParaRPr lang="zh-CN" altLang="en-US"/>
            </a:p>
          </p:txBody>
        </p:sp>
        <p:pic>
          <p:nvPicPr>
            <p:cNvPr id="17" name="Picture 464" descr="图片155"/>
            <p:cNvPicPr>
              <a:picLocks noChangeAspect="1" noChangeArrowheads="1"/>
            </p:cNvPicPr>
            <p:nvPr/>
          </p:nvPicPr>
          <p:blipFill>
            <a:blip r:embed="rId5">
              <a:clrChange>
                <a:clrFrom>
                  <a:srgbClr val="BAC6D5"/>
                </a:clrFrom>
                <a:clrTo>
                  <a:srgbClr val="BAC6D5">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941271" y="3287159"/>
              <a:ext cx="499816" cy="7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4025242" y="2414485"/>
              <a:ext cx="1334306" cy="314631"/>
            </a:xfrm>
            <a:prstGeom prst="rect">
              <a:avLst/>
            </a:prstGeom>
            <a:noFill/>
          </p:spPr>
          <p:txBody>
            <a:bodyPr wrap="square" rtlCol="0">
              <a:spAutoFit/>
            </a:bodyPr>
            <a:lstStyle/>
            <a:p>
              <a:r>
                <a:rPr lang="en-US" altLang="zh-CN" smtClean="0"/>
                <a:t>Primary FS</a:t>
              </a:r>
              <a:endParaRPr lang="zh-CN" altLang="en-US"/>
            </a:p>
          </p:txBody>
        </p:sp>
        <p:sp>
          <p:nvSpPr>
            <p:cNvPr id="19" name="文本框 18"/>
            <p:cNvSpPr txBox="1"/>
            <p:nvPr/>
          </p:nvSpPr>
          <p:spPr>
            <a:xfrm>
              <a:off x="4486324" y="3555960"/>
              <a:ext cx="1344990" cy="550604"/>
            </a:xfrm>
            <a:prstGeom prst="rect">
              <a:avLst/>
            </a:prstGeom>
            <a:noFill/>
          </p:spPr>
          <p:txBody>
            <a:bodyPr wrap="square" rtlCol="0">
              <a:spAutoFit/>
            </a:bodyPr>
            <a:lstStyle/>
            <a:p>
              <a:r>
                <a:rPr lang="en-US" altLang="zh-CN" smtClean="0"/>
                <a:t>Primary FS</a:t>
              </a:r>
            </a:p>
            <a:p>
              <a:r>
                <a:rPr lang="en-US" altLang="zh-CN"/>
                <a:t>s</a:t>
              </a:r>
              <a:r>
                <a:rPr lang="en-US" altLang="zh-CN" smtClean="0"/>
                <a:t>napshot</a:t>
              </a:r>
              <a:endParaRPr lang="zh-CN" altLang="en-US"/>
            </a:p>
          </p:txBody>
        </p:sp>
        <p:sp>
          <p:nvSpPr>
            <p:cNvPr id="20" name="右弧形箭头 19"/>
            <p:cNvSpPr/>
            <p:nvPr/>
          </p:nvSpPr>
          <p:spPr>
            <a:xfrm>
              <a:off x="4185122" y="2693646"/>
              <a:ext cx="462988" cy="838620"/>
            </a:xfrm>
            <a:prstGeom prst="curvedLeftArrow">
              <a:avLst/>
            </a:prstGeom>
            <a:solidFill>
              <a:srgbClr val="C700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Picture 14" descr="图片20"/>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3169" y="1973735"/>
              <a:ext cx="1148164" cy="20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7722777" y="2187535"/>
              <a:ext cx="358027" cy="1695438"/>
            </a:xfrm>
            <a:prstGeom prst="rect">
              <a:avLst/>
            </a:prstGeom>
            <a:solidFill>
              <a:srgbClr val="C5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464" descr="图片155"/>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9121" y="2251609"/>
              <a:ext cx="569721" cy="85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p:nvPr/>
          </p:nvSpPr>
          <p:spPr>
            <a:xfrm>
              <a:off x="7479802" y="4206161"/>
              <a:ext cx="1224546" cy="288411"/>
            </a:xfrm>
            <a:prstGeom prst="rect">
              <a:avLst/>
            </a:prstGeom>
            <a:noFill/>
          </p:spPr>
          <p:txBody>
            <a:bodyPr wrap="square" rtlCol="0">
              <a:spAutoFit/>
            </a:bodyPr>
            <a:lstStyle/>
            <a:p>
              <a:r>
                <a:rPr lang="en-US" altLang="zh-CN" sz="1600" smtClean="0"/>
                <a:t>DR storage</a:t>
              </a:r>
              <a:endParaRPr lang="zh-CN" altLang="en-US" sz="1600"/>
            </a:p>
          </p:txBody>
        </p:sp>
        <p:pic>
          <p:nvPicPr>
            <p:cNvPr id="25" name="Picture 464" descr="图片155"/>
            <p:cNvPicPr>
              <a:picLocks noChangeAspect="1" noChangeArrowheads="1"/>
            </p:cNvPicPr>
            <p:nvPr/>
          </p:nvPicPr>
          <p:blipFill>
            <a:blip r:embed="rId5">
              <a:clrChange>
                <a:clrFrom>
                  <a:srgbClr val="BAC6D5"/>
                </a:clrFrom>
                <a:clrTo>
                  <a:srgbClr val="BAC6D5">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807216" y="3315795"/>
              <a:ext cx="499816" cy="7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7891187" y="2443121"/>
              <a:ext cx="1510707" cy="314631"/>
            </a:xfrm>
            <a:prstGeom prst="rect">
              <a:avLst/>
            </a:prstGeom>
            <a:noFill/>
          </p:spPr>
          <p:txBody>
            <a:bodyPr wrap="square" rtlCol="0">
              <a:spAutoFit/>
            </a:bodyPr>
            <a:lstStyle/>
            <a:p>
              <a:r>
                <a:rPr lang="en-US" altLang="zh-CN" smtClean="0"/>
                <a:t>Secondary FS</a:t>
              </a:r>
              <a:endParaRPr lang="zh-CN" altLang="en-US"/>
            </a:p>
          </p:txBody>
        </p:sp>
        <p:sp>
          <p:nvSpPr>
            <p:cNvPr id="27" name="文本框 26"/>
            <p:cNvSpPr txBox="1"/>
            <p:nvPr/>
          </p:nvSpPr>
          <p:spPr>
            <a:xfrm>
              <a:off x="8352269" y="3584596"/>
              <a:ext cx="1595585" cy="550604"/>
            </a:xfrm>
            <a:prstGeom prst="rect">
              <a:avLst/>
            </a:prstGeom>
            <a:noFill/>
          </p:spPr>
          <p:txBody>
            <a:bodyPr wrap="square" rtlCol="0">
              <a:spAutoFit/>
            </a:bodyPr>
            <a:lstStyle/>
            <a:p>
              <a:r>
                <a:rPr lang="en-US" altLang="zh-CN" smtClean="0"/>
                <a:t>Secondary FS snapshot</a:t>
              </a:r>
              <a:endParaRPr lang="zh-CN" altLang="en-US"/>
            </a:p>
          </p:txBody>
        </p:sp>
        <p:sp>
          <p:nvSpPr>
            <p:cNvPr id="28" name="右弧形箭头 27"/>
            <p:cNvSpPr/>
            <p:nvPr/>
          </p:nvSpPr>
          <p:spPr>
            <a:xfrm>
              <a:off x="7969902" y="2770914"/>
              <a:ext cx="462988" cy="838620"/>
            </a:xfrm>
            <a:prstGeom prst="curvedLeftArrow">
              <a:avLst/>
            </a:prstGeom>
            <a:solidFill>
              <a:srgbClr val="C700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肘形连接符 28"/>
            <p:cNvCxnSpPr/>
            <p:nvPr/>
          </p:nvCxnSpPr>
          <p:spPr>
            <a:xfrm flipV="1">
              <a:off x="4656452" y="2481094"/>
              <a:ext cx="2741822" cy="947906"/>
            </a:xfrm>
            <a:prstGeom prst="bentConnector3">
              <a:avLst/>
            </a:prstGeom>
            <a:ln w="57150">
              <a:solidFill>
                <a:srgbClr val="C7000B"/>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619876" y="2770914"/>
              <a:ext cx="444831" cy="369332"/>
            </a:xfrm>
            <a:prstGeom prst="rect">
              <a:avLst/>
            </a:prstGeom>
            <a:noFill/>
          </p:spPr>
          <p:txBody>
            <a:bodyPr wrap="square" rtlCol="0">
              <a:spAutoFit/>
            </a:bodyPr>
            <a:lstStyle/>
            <a:p>
              <a:r>
                <a:rPr lang="zh-CN" altLang="en-US" smtClean="0"/>
                <a:t>③</a:t>
              </a:r>
              <a:endParaRPr lang="zh-CN" altLang="en-US"/>
            </a:p>
          </p:txBody>
        </p:sp>
        <p:sp>
          <p:nvSpPr>
            <p:cNvPr id="31" name="文本框 30"/>
            <p:cNvSpPr txBox="1"/>
            <p:nvPr/>
          </p:nvSpPr>
          <p:spPr>
            <a:xfrm>
              <a:off x="5711635" y="2170975"/>
              <a:ext cx="444831" cy="369332"/>
            </a:xfrm>
            <a:prstGeom prst="rect">
              <a:avLst/>
            </a:prstGeom>
            <a:noFill/>
          </p:spPr>
          <p:txBody>
            <a:bodyPr wrap="square" rtlCol="0">
              <a:spAutoFit/>
            </a:bodyPr>
            <a:lstStyle/>
            <a:p>
              <a:r>
                <a:rPr lang="zh-CN" altLang="en-US" smtClean="0"/>
                <a:t>④</a:t>
              </a:r>
              <a:endParaRPr lang="zh-CN" altLang="en-US"/>
            </a:p>
          </p:txBody>
        </p:sp>
        <p:sp>
          <p:nvSpPr>
            <p:cNvPr id="32" name="文本框 31"/>
            <p:cNvSpPr txBox="1"/>
            <p:nvPr/>
          </p:nvSpPr>
          <p:spPr>
            <a:xfrm>
              <a:off x="8440412" y="2934724"/>
              <a:ext cx="444831" cy="369332"/>
            </a:xfrm>
            <a:prstGeom prst="rect">
              <a:avLst/>
            </a:prstGeom>
            <a:noFill/>
          </p:spPr>
          <p:txBody>
            <a:bodyPr wrap="square" rtlCol="0">
              <a:spAutoFit/>
            </a:bodyPr>
            <a:lstStyle/>
            <a:p>
              <a:r>
                <a:rPr lang="zh-CN" altLang="en-US" smtClean="0"/>
                <a:t>⑤</a:t>
              </a:r>
              <a:endParaRPr lang="zh-CN" altLang="en-US"/>
            </a:p>
          </p:txBody>
        </p:sp>
        <p:sp>
          <p:nvSpPr>
            <p:cNvPr id="33" name="文本框 32"/>
            <p:cNvSpPr txBox="1"/>
            <p:nvPr/>
          </p:nvSpPr>
          <p:spPr>
            <a:xfrm>
              <a:off x="6073680" y="1780396"/>
              <a:ext cx="1437708" cy="707919"/>
            </a:xfrm>
            <a:prstGeom prst="rect">
              <a:avLst/>
            </a:prstGeom>
            <a:noFill/>
          </p:spPr>
          <p:txBody>
            <a:bodyPr wrap="square" rtlCol="0">
              <a:spAutoFit/>
            </a:bodyPr>
            <a:lstStyle/>
            <a:p>
              <a:r>
                <a:rPr lang="en-US" altLang="zh-CN" sz="1600" smtClean="0"/>
                <a:t>Replicate incremental data.</a:t>
              </a:r>
              <a:endParaRPr lang="zh-CN" altLang="en-US" sz="1600"/>
            </a:p>
          </p:txBody>
        </p:sp>
      </p:grpSp>
    </p:spTree>
    <p:extLst>
      <p:ext uri="{BB962C8B-B14F-4D97-AF65-F5344CB8AC3E}">
        <p14:creationId xmlns:p14="http://schemas.microsoft.com/office/powerpoint/2010/main" val="1769725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2"/>
          <p:cNvSpPr txBox="1">
            <a:spLocks/>
          </p:cNvSpPr>
          <p:nvPr/>
        </p:nvSpPr>
        <p:spPr>
          <a:xfrm>
            <a:off x="2112963" y="152637"/>
            <a:ext cx="8159750" cy="706437"/>
          </a:xfrm>
          <a:prstGeom prst="rect">
            <a:avLst/>
          </a:prstGeom>
        </p:spPr>
        <p:txBody>
          <a:bodyPr wrap="square">
            <a:noAutofit/>
          </a:bodyPr>
          <a:lstStyle/>
          <a:p>
            <a:pPr fontAlgn="ctr">
              <a:defRPr/>
            </a:pPr>
            <a:endParaRPr lang="en-US" altLang="zh-CN" sz="3500">
              <a:solidFill>
                <a:srgbClr val="990000"/>
              </a:solidFill>
              <a:latin typeface="Huawei Sans" panose="020C0503030203020204" pitchFamily="34" charset="0"/>
              <a:ea typeface="方正兰亭黑简体" panose="02000000000000000000" pitchFamily="2" charset="-122"/>
              <a:cs typeface="+mj-cs"/>
              <a:sym typeface="Huawei Sans" panose="020C0503030203020204" pitchFamily="34" charset="0"/>
            </a:endParaRPr>
          </a:p>
        </p:txBody>
      </p:sp>
      <p:sp>
        <p:nvSpPr>
          <p:cNvPr id="5" name="标题 4"/>
          <p:cNvSpPr>
            <a:spLocks noGrp="1"/>
          </p:cNvSpPr>
          <p:nvPr>
            <p:ph type="title"/>
          </p:nvPr>
        </p:nvSpPr>
        <p:spPr/>
        <p:txBody>
          <a:bodyPr wrap="square">
            <a:noAutofit/>
          </a:bodyPr>
          <a:lstStyle/>
          <a:p>
            <a:r>
              <a:rPr lang="en-US" smtClean="0">
                <a:latin typeface="Huawei Sans" panose="020C0503030203020204" pitchFamily="34" charset="0"/>
              </a:rPr>
              <a:t>Multi-Point-in-Time Asynchronous Remote Replication Technology – Second-Level RPO</a:t>
            </a:r>
            <a:endParaRPr lang="en-US">
              <a:latin typeface="Huawei Sans" panose="020C0503030203020204" pitchFamily="34" charset="0"/>
              <a:sym typeface="Huawei Sans" panose="020C0503030203020204" pitchFamily="34" charset="0"/>
            </a:endParaRPr>
          </a:p>
        </p:txBody>
      </p:sp>
      <p:grpSp>
        <p:nvGrpSpPr>
          <p:cNvPr id="4" name="组合 3"/>
          <p:cNvGrpSpPr/>
          <p:nvPr/>
        </p:nvGrpSpPr>
        <p:grpSpPr>
          <a:xfrm>
            <a:off x="3934272" y="1312961"/>
            <a:ext cx="4644398" cy="4397633"/>
            <a:chOff x="3717891" y="1469174"/>
            <a:chExt cx="4644398" cy="4397633"/>
          </a:xfrm>
        </p:grpSpPr>
        <p:grpSp>
          <p:nvGrpSpPr>
            <p:cNvPr id="2" name="组合 1"/>
            <p:cNvGrpSpPr/>
            <p:nvPr/>
          </p:nvGrpSpPr>
          <p:grpSpPr>
            <a:xfrm>
              <a:off x="3717891" y="2130429"/>
              <a:ext cx="4644398" cy="3736378"/>
              <a:chOff x="3604870" y="2057114"/>
              <a:chExt cx="4572000" cy="3994902"/>
            </a:xfrm>
          </p:grpSpPr>
          <p:cxnSp>
            <p:nvCxnSpPr>
              <p:cNvPr id="118" name="肘形连接符 24"/>
              <p:cNvCxnSpPr/>
              <p:nvPr/>
            </p:nvCxnSpPr>
            <p:spPr>
              <a:xfrm>
                <a:off x="4496755" y="2113636"/>
                <a:ext cx="0" cy="504000"/>
              </a:xfrm>
              <a:prstGeom prst="straightConnector1">
                <a:avLst/>
              </a:prstGeom>
              <a:ln w="31750">
                <a:tailEnd type="arrow" w="lg" len="lg"/>
              </a:ln>
            </p:spPr>
            <p:style>
              <a:lnRef idx="1">
                <a:schemeClr val="accent1"/>
              </a:lnRef>
              <a:fillRef idx="0">
                <a:schemeClr val="accent1"/>
              </a:fillRef>
              <a:effectRef idx="0">
                <a:schemeClr val="accent1"/>
              </a:effectRef>
              <a:fontRef idx="minor">
                <a:schemeClr val="tx1"/>
              </a:fontRef>
            </p:style>
          </p:cxnSp>
          <p:cxnSp>
            <p:nvCxnSpPr>
              <p:cNvPr id="121" name="肘形连接符 24"/>
              <p:cNvCxnSpPr/>
              <p:nvPr/>
            </p:nvCxnSpPr>
            <p:spPr>
              <a:xfrm flipH="1" flipV="1">
                <a:off x="4156296" y="2057114"/>
                <a:ext cx="0" cy="504000"/>
              </a:xfrm>
              <a:prstGeom prst="straightConnector1">
                <a:avLst/>
              </a:prstGeom>
              <a:ln w="31750">
                <a:tailEnd type="arrow" w="lg" len="lg"/>
              </a:ln>
            </p:spPr>
            <p:style>
              <a:lnRef idx="1">
                <a:schemeClr val="accent1"/>
              </a:lnRef>
              <a:fillRef idx="0">
                <a:schemeClr val="accent1"/>
              </a:fillRef>
              <a:effectRef idx="0">
                <a:schemeClr val="accent1"/>
              </a:effectRef>
              <a:fontRef idx="minor">
                <a:schemeClr val="tx1"/>
              </a:fontRef>
            </p:style>
          </p:cxnSp>
          <p:grpSp>
            <p:nvGrpSpPr>
              <p:cNvPr id="3" name="组合 398"/>
              <p:cNvGrpSpPr/>
              <p:nvPr/>
            </p:nvGrpSpPr>
            <p:grpSpPr>
              <a:xfrm>
                <a:off x="3679651" y="2737746"/>
                <a:ext cx="1634207" cy="2838195"/>
                <a:chOff x="10287403" y="1826574"/>
                <a:chExt cx="2327275" cy="2817813"/>
              </a:xfrm>
              <a:solidFill>
                <a:schemeClr val="bg1">
                  <a:lumMod val="75000"/>
                </a:schemeClr>
              </a:solidFill>
            </p:grpSpPr>
            <p:sp>
              <p:nvSpPr>
                <p:cNvPr id="152"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0"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6"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9"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1"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2"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5"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8"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0"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1"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2"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3"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4"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5"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6"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7"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9"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0"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1"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3"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5" name="TextBox 199"/>
              <p:cNvSpPr txBox="1">
                <a:spLocks noChangeArrowheads="1"/>
              </p:cNvSpPr>
              <p:nvPr/>
            </p:nvSpPr>
            <p:spPr bwMode="auto">
              <a:xfrm>
                <a:off x="3835594" y="5242949"/>
                <a:ext cx="1281151" cy="299111"/>
              </a:xfrm>
              <a:prstGeom prst="rect">
                <a:avLst/>
              </a:prstGeom>
              <a:noFill/>
              <a:ln w="9525">
                <a:noFill/>
                <a:miter lim="800000"/>
                <a:headEnd/>
                <a:tailEnd/>
              </a:ln>
            </p:spPr>
            <p:txBody>
              <a:bodyPr wrap="square" lIns="91424" tIns="45712" rIns="91424" bIns="45712">
                <a:noAutofit/>
              </a:bodyPr>
              <a:lstStyle/>
              <a:p>
                <a:pPr algn="ctr" fontAlgn="ctr">
                  <a:defRPr/>
                </a:pPr>
                <a:r>
                  <a:rPr lang="en-US" sz="1200" smtClean="0">
                    <a:latin typeface="Huawei Sans" panose="020C0503030203020204" pitchFamily="34" charset="0"/>
                  </a:rPr>
                  <a:t>Active LUN</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3" name="直接箭头连接符 112"/>
              <p:cNvCxnSpPr/>
              <p:nvPr/>
            </p:nvCxnSpPr>
            <p:spPr>
              <a:xfrm>
                <a:off x="4309405" y="4327296"/>
                <a:ext cx="0" cy="3891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7" name="肘形连接符 116"/>
              <p:cNvCxnSpPr/>
              <p:nvPr/>
            </p:nvCxnSpPr>
            <p:spPr>
              <a:xfrm flipV="1">
                <a:off x="4697097" y="3135081"/>
                <a:ext cx="1978209" cy="508301"/>
              </a:xfrm>
              <a:prstGeom prst="bentConnector3">
                <a:avLst>
                  <a:gd name="adj1" fmla="val 50000"/>
                </a:avLst>
              </a:prstGeom>
              <a:ln w="31750">
                <a:tailEnd type="arrow" w="lg" len="lg"/>
              </a:ln>
            </p:spPr>
            <p:style>
              <a:lnRef idx="1">
                <a:schemeClr val="accent1"/>
              </a:lnRef>
              <a:fillRef idx="0">
                <a:schemeClr val="accent1"/>
              </a:fillRef>
              <a:effectRef idx="0">
                <a:schemeClr val="accent1"/>
              </a:effectRef>
              <a:fontRef idx="minor">
                <a:schemeClr val="tx1"/>
              </a:fontRef>
            </p:style>
          </p:cxnSp>
          <p:sp>
            <p:nvSpPr>
              <p:cNvPr id="123" name="Oval 100"/>
              <p:cNvSpPr>
                <a:spLocks noChangeArrowheads="1"/>
              </p:cNvSpPr>
              <p:nvPr/>
            </p:nvSpPr>
            <p:spPr bwMode="gray">
              <a:xfrm>
                <a:off x="3795763" y="2213382"/>
                <a:ext cx="267645" cy="234161"/>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3</a:t>
                </a:r>
                <a:endParaRPr lang="en-US" sz="1200" b="1">
                  <a:solidFill>
                    <a:schemeClr val="bg1"/>
                  </a:solidFill>
                  <a:latin typeface="Huawei Sans" panose="020C0503030203020204" pitchFamily="34" charset="0"/>
                </a:endParaRPr>
              </a:p>
            </p:txBody>
          </p:sp>
          <p:sp>
            <p:nvSpPr>
              <p:cNvPr id="125" name="Oval 100"/>
              <p:cNvSpPr>
                <a:spLocks noChangeArrowheads="1"/>
              </p:cNvSpPr>
              <p:nvPr/>
            </p:nvSpPr>
            <p:spPr bwMode="gray">
              <a:xfrm>
                <a:off x="5624014" y="3311520"/>
                <a:ext cx="269612" cy="243851"/>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4</a:t>
                </a:r>
                <a:endParaRPr lang="en-US" sz="1200" b="1">
                  <a:solidFill>
                    <a:schemeClr val="bg1"/>
                  </a:solidFill>
                  <a:latin typeface="Huawei Sans" panose="020C0503030203020204" pitchFamily="34" charset="0"/>
                </a:endParaRPr>
              </a:p>
            </p:txBody>
          </p:sp>
          <p:sp>
            <p:nvSpPr>
              <p:cNvPr id="23580" name="Rectangle 67"/>
              <p:cNvSpPr>
                <a:spLocks noChangeArrowheads="1"/>
              </p:cNvSpPr>
              <p:nvPr/>
            </p:nvSpPr>
            <p:spPr bwMode="gray">
              <a:xfrm>
                <a:off x="4049696" y="5636328"/>
                <a:ext cx="1029250" cy="398837"/>
              </a:xfrm>
              <a:prstGeom prst="rect">
                <a:avLst/>
              </a:prstGeom>
              <a:noFill/>
              <a:ln w="12700">
                <a:noFill/>
                <a:miter lim="800000"/>
                <a:headEnd/>
                <a:tailEnd/>
              </a:ln>
            </p:spPr>
            <p:txBody>
              <a:bodyPr wrap="square" lIns="0" tIns="0" rIns="0" bIns="0">
                <a:noAutofit/>
              </a:bodyPr>
              <a:lstStyle/>
              <a:p>
                <a:pPr algn="ctr" fontAlgn="ctr"/>
                <a:r>
                  <a:rPr lang="en-US" sz="1200" smtClean="0">
                    <a:latin typeface="Huawei Sans" panose="020C0503030203020204" pitchFamily="34" charset="0"/>
                  </a:rPr>
                  <a:t>Production center</a:t>
                </a:r>
                <a:endParaRPr lang="en-US" sz="1200">
                  <a:latin typeface="Huawei Sans" panose="020C0503030203020204" pitchFamily="34" charset="0"/>
                </a:endParaRPr>
              </a:p>
            </p:txBody>
          </p:sp>
          <p:sp>
            <p:nvSpPr>
              <p:cNvPr id="23582" name="Freeform 30"/>
              <p:cNvSpPr>
                <a:spLocks noEditPoints="1"/>
              </p:cNvSpPr>
              <p:nvPr/>
            </p:nvSpPr>
            <p:spPr bwMode="auto">
              <a:xfrm>
                <a:off x="4172697" y="4719567"/>
                <a:ext cx="651400" cy="515154"/>
              </a:xfrm>
              <a:custGeom>
                <a:avLst/>
                <a:gdLst>
                  <a:gd name="T0" fmla="*/ 0 w 680"/>
                  <a:gd name="T1" fmla="*/ 2147483647 h 884"/>
                  <a:gd name="T2" fmla="*/ 2147483647 w 680"/>
                  <a:gd name="T3" fmla="*/ 2147483647 h 884"/>
                  <a:gd name="T4" fmla="*/ 2147483647 w 680"/>
                  <a:gd name="T5" fmla="*/ 2147483647 h 884"/>
                  <a:gd name="T6" fmla="*/ 2147483647 w 680"/>
                  <a:gd name="T7" fmla="*/ 2147483647 h 884"/>
                  <a:gd name="T8" fmla="*/ 2147483647 w 680"/>
                  <a:gd name="T9" fmla="*/ 2147483647 h 884"/>
                  <a:gd name="T10" fmla="*/ 2147483647 w 680"/>
                  <a:gd name="T11" fmla="*/ 2147483647 h 884"/>
                  <a:gd name="T12" fmla="*/ 2147483647 w 680"/>
                  <a:gd name="T13" fmla="*/ 2147483647 h 884"/>
                  <a:gd name="T14" fmla="*/ 2147483647 w 680"/>
                  <a:gd name="T15" fmla="*/ 2147483647 h 884"/>
                  <a:gd name="T16" fmla="*/ 2147483647 w 680"/>
                  <a:gd name="T17" fmla="*/ 2147483647 h 884"/>
                  <a:gd name="T18" fmla="*/ 2147483647 w 680"/>
                  <a:gd name="T19" fmla="*/ 2147483647 h 884"/>
                  <a:gd name="T20" fmla="*/ 2147483647 w 680"/>
                  <a:gd name="T21" fmla="*/ 2147483647 h 884"/>
                  <a:gd name="T22" fmla="*/ 2147483647 w 680"/>
                  <a:gd name="T23" fmla="*/ 2147483647 h 884"/>
                  <a:gd name="T24" fmla="*/ 2147483647 w 680"/>
                  <a:gd name="T25" fmla="*/ 2147483647 h 884"/>
                  <a:gd name="T26" fmla="*/ 2147483647 w 680"/>
                  <a:gd name="T27" fmla="*/ 2147483647 h 884"/>
                  <a:gd name="T28" fmla="*/ 2147483647 w 680"/>
                  <a:gd name="T29" fmla="*/ 2147483647 h 884"/>
                  <a:gd name="T30" fmla="*/ 2147483647 w 680"/>
                  <a:gd name="T31" fmla="*/ 2147483647 h 884"/>
                  <a:gd name="T32" fmla="*/ 2147483647 w 680"/>
                  <a:gd name="T33" fmla="*/ 2147483647 h 884"/>
                  <a:gd name="T34" fmla="*/ 2147483647 w 680"/>
                  <a:gd name="T35" fmla="*/ 2147483647 h 884"/>
                  <a:gd name="T36" fmla="*/ 2147483647 w 680"/>
                  <a:gd name="T37" fmla="*/ 2147483647 h 884"/>
                  <a:gd name="T38" fmla="*/ 2147483647 w 680"/>
                  <a:gd name="T39" fmla="*/ 0 h 884"/>
                  <a:gd name="T40" fmla="*/ 2147483647 w 680"/>
                  <a:gd name="T41" fmla="*/ 2147483647 h 884"/>
                  <a:gd name="T42" fmla="*/ 2147483647 w 680"/>
                  <a:gd name="T43" fmla="*/ 2147483647 h 884"/>
                  <a:gd name="T44" fmla="*/ 0 w 680"/>
                  <a:gd name="T45" fmla="*/ 2147483647 h 884"/>
                  <a:gd name="T46" fmla="*/ 2147483647 w 680"/>
                  <a:gd name="T47" fmla="*/ 2147483647 h 884"/>
                  <a:gd name="T48" fmla="*/ 2147483647 w 680"/>
                  <a:gd name="T49" fmla="*/ 2147483647 h 884"/>
                  <a:gd name="T50" fmla="*/ 2147483647 w 680"/>
                  <a:gd name="T51" fmla="*/ 2147483647 h 884"/>
                  <a:gd name="T52" fmla="*/ 2147483647 w 680"/>
                  <a:gd name="T53" fmla="*/ 2147483647 h 884"/>
                  <a:gd name="T54" fmla="*/ 2147483647 w 680"/>
                  <a:gd name="T55" fmla="*/ 2147483647 h 884"/>
                  <a:gd name="T56" fmla="*/ 2147483647 w 680"/>
                  <a:gd name="T57" fmla="*/ 2147483647 h 884"/>
                  <a:gd name="T58" fmla="*/ 2147483647 w 680"/>
                  <a:gd name="T59" fmla="*/ 2147483647 h 884"/>
                  <a:gd name="T60" fmla="*/ 2147483647 w 680"/>
                  <a:gd name="T61" fmla="*/ 2147483647 h 884"/>
                  <a:gd name="T62" fmla="*/ 2147483647 w 680"/>
                  <a:gd name="T63" fmla="*/ 2147483647 h 884"/>
                  <a:gd name="T64" fmla="*/ 2147483647 w 680"/>
                  <a:gd name="T65" fmla="*/ 2147483647 h 884"/>
                  <a:gd name="T66" fmla="*/ 2147483647 w 680"/>
                  <a:gd name="T67" fmla="*/ 2147483647 h 884"/>
                  <a:gd name="T68" fmla="*/ 2147483647 w 680"/>
                  <a:gd name="T69" fmla="*/ 2147483647 h 884"/>
                  <a:gd name="T70" fmla="*/ 2147483647 w 680"/>
                  <a:gd name="T71" fmla="*/ 2147483647 h 884"/>
                  <a:gd name="T72" fmla="*/ 2147483647 w 680"/>
                  <a:gd name="T73" fmla="*/ 2147483647 h 884"/>
                  <a:gd name="T74" fmla="*/ 2147483647 w 680"/>
                  <a:gd name="T75" fmla="*/ 2147483647 h 884"/>
                  <a:gd name="T76" fmla="*/ 2147483647 w 680"/>
                  <a:gd name="T77" fmla="*/ 2147483647 h 884"/>
                  <a:gd name="T78" fmla="*/ 2147483647 w 680"/>
                  <a:gd name="T79" fmla="*/ 2147483647 h 884"/>
                  <a:gd name="T80" fmla="*/ 2147483647 w 680"/>
                  <a:gd name="T81" fmla="*/ 2147483647 h 884"/>
                  <a:gd name="T82" fmla="*/ 2147483647 w 680"/>
                  <a:gd name="T83" fmla="*/ 2147483647 h 884"/>
                  <a:gd name="T84" fmla="*/ 2147483647 w 680"/>
                  <a:gd name="T85" fmla="*/ 2147483647 h 884"/>
                  <a:gd name="T86" fmla="*/ 2147483647 w 680"/>
                  <a:gd name="T87" fmla="*/ 2147483647 h 884"/>
                  <a:gd name="T88" fmla="*/ 2147483647 w 680"/>
                  <a:gd name="T89" fmla="*/ 2147483647 h 884"/>
                  <a:gd name="T90" fmla="*/ 2147483647 w 680"/>
                  <a:gd name="T91" fmla="*/ 2147483647 h 884"/>
                  <a:gd name="T92" fmla="*/ 2147483647 w 680"/>
                  <a:gd name="T93" fmla="*/ 2147483647 h 884"/>
                  <a:gd name="T94" fmla="*/ 2147483647 w 680"/>
                  <a:gd name="T95" fmla="*/ 2147483647 h 884"/>
                  <a:gd name="T96" fmla="*/ 2147483647 w 680"/>
                  <a:gd name="T97" fmla="*/ 2147483647 h 884"/>
                  <a:gd name="T98" fmla="*/ 2147483647 w 680"/>
                  <a:gd name="T99" fmla="*/ 2147483647 h 884"/>
                  <a:gd name="T100" fmla="*/ 2147483647 w 680"/>
                  <a:gd name="T101" fmla="*/ 2147483647 h 884"/>
                  <a:gd name="T102" fmla="*/ 2147483647 w 680"/>
                  <a:gd name="T103" fmla="*/ 2147483647 h 884"/>
                  <a:gd name="T104" fmla="*/ 2147483647 w 680"/>
                  <a:gd name="T105" fmla="*/ 2147483647 h 884"/>
                  <a:gd name="T106" fmla="*/ 2147483647 w 680"/>
                  <a:gd name="T107" fmla="*/ 2147483647 h 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0"/>
                  <a:gd name="T163" fmla="*/ 0 h 884"/>
                  <a:gd name="T164" fmla="*/ 680 w 680"/>
                  <a:gd name="T165" fmla="*/ 884 h 8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0" h="884">
                    <a:moveTo>
                      <a:pt x="20" y="238"/>
                    </a:moveTo>
                    <a:lnTo>
                      <a:pt x="20" y="238"/>
                    </a:lnTo>
                    <a:lnTo>
                      <a:pt x="14" y="234"/>
                    </a:lnTo>
                    <a:lnTo>
                      <a:pt x="6" y="236"/>
                    </a:lnTo>
                    <a:lnTo>
                      <a:pt x="2" y="242"/>
                    </a:lnTo>
                    <a:lnTo>
                      <a:pt x="0" y="248"/>
                    </a:lnTo>
                    <a:lnTo>
                      <a:pt x="2" y="362"/>
                    </a:lnTo>
                    <a:lnTo>
                      <a:pt x="2" y="374"/>
                    </a:lnTo>
                    <a:lnTo>
                      <a:pt x="6" y="386"/>
                    </a:lnTo>
                    <a:lnTo>
                      <a:pt x="14" y="396"/>
                    </a:lnTo>
                    <a:lnTo>
                      <a:pt x="22" y="404"/>
                    </a:lnTo>
                    <a:lnTo>
                      <a:pt x="48" y="420"/>
                    </a:lnTo>
                    <a:lnTo>
                      <a:pt x="80" y="434"/>
                    </a:lnTo>
                    <a:lnTo>
                      <a:pt x="114" y="448"/>
                    </a:lnTo>
                    <a:lnTo>
                      <a:pt x="152" y="458"/>
                    </a:lnTo>
                    <a:lnTo>
                      <a:pt x="194" y="468"/>
                    </a:lnTo>
                    <a:lnTo>
                      <a:pt x="240" y="474"/>
                    </a:lnTo>
                    <a:lnTo>
                      <a:pt x="288" y="478"/>
                    </a:lnTo>
                    <a:lnTo>
                      <a:pt x="340" y="480"/>
                    </a:lnTo>
                    <a:lnTo>
                      <a:pt x="392" y="478"/>
                    </a:lnTo>
                    <a:lnTo>
                      <a:pt x="440" y="474"/>
                    </a:lnTo>
                    <a:lnTo>
                      <a:pt x="486" y="468"/>
                    </a:lnTo>
                    <a:lnTo>
                      <a:pt x="528" y="458"/>
                    </a:lnTo>
                    <a:lnTo>
                      <a:pt x="566" y="448"/>
                    </a:lnTo>
                    <a:lnTo>
                      <a:pt x="600" y="434"/>
                    </a:lnTo>
                    <a:lnTo>
                      <a:pt x="630" y="420"/>
                    </a:lnTo>
                    <a:lnTo>
                      <a:pt x="656" y="404"/>
                    </a:lnTo>
                    <a:lnTo>
                      <a:pt x="666" y="396"/>
                    </a:lnTo>
                    <a:lnTo>
                      <a:pt x="672" y="386"/>
                    </a:lnTo>
                    <a:lnTo>
                      <a:pt x="676" y="374"/>
                    </a:lnTo>
                    <a:lnTo>
                      <a:pt x="678" y="362"/>
                    </a:lnTo>
                    <a:lnTo>
                      <a:pt x="680" y="248"/>
                    </a:lnTo>
                    <a:lnTo>
                      <a:pt x="678" y="242"/>
                    </a:lnTo>
                    <a:lnTo>
                      <a:pt x="672" y="236"/>
                    </a:lnTo>
                    <a:lnTo>
                      <a:pt x="666" y="234"/>
                    </a:lnTo>
                    <a:lnTo>
                      <a:pt x="660" y="238"/>
                    </a:lnTo>
                    <a:lnTo>
                      <a:pt x="632" y="254"/>
                    </a:lnTo>
                    <a:lnTo>
                      <a:pt x="600" y="270"/>
                    </a:lnTo>
                    <a:lnTo>
                      <a:pt x="564" y="284"/>
                    </a:lnTo>
                    <a:lnTo>
                      <a:pt x="526" y="296"/>
                    </a:lnTo>
                    <a:lnTo>
                      <a:pt x="482" y="304"/>
                    </a:lnTo>
                    <a:lnTo>
                      <a:pt x="438" y="312"/>
                    </a:lnTo>
                    <a:lnTo>
                      <a:pt x="390" y="316"/>
                    </a:lnTo>
                    <a:lnTo>
                      <a:pt x="340" y="318"/>
                    </a:lnTo>
                    <a:lnTo>
                      <a:pt x="290" y="316"/>
                    </a:lnTo>
                    <a:lnTo>
                      <a:pt x="242" y="312"/>
                    </a:lnTo>
                    <a:lnTo>
                      <a:pt x="196" y="304"/>
                    </a:lnTo>
                    <a:lnTo>
                      <a:pt x="154" y="296"/>
                    </a:lnTo>
                    <a:lnTo>
                      <a:pt x="116" y="284"/>
                    </a:lnTo>
                    <a:lnTo>
                      <a:pt x="80" y="270"/>
                    </a:lnTo>
                    <a:lnTo>
                      <a:pt x="48" y="254"/>
                    </a:lnTo>
                    <a:lnTo>
                      <a:pt x="20" y="238"/>
                    </a:lnTo>
                    <a:close/>
                    <a:moveTo>
                      <a:pt x="76" y="386"/>
                    </a:moveTo>
                    <a:lnTo>
                      <a:pt x="76" y="386"/>
                    </a:lnTo>
                    <a:lnTo>
                      <a:pt x="72" y="384"/>
                    </a:lnTo>
                    <a:lnTo>
                      <a:pt x="68" y="382"/>
                    </a:lnTo>
                    <a:lnTo>
                      <a:pt x="60" y="374"/>
                    </a:lnTo>
                    <a:lnTo>
                      <a:pt x="56" y="364"/>
                    </a:lnTo>
                    <a:lnTo>
                      <a:pt x="54" y="350"/>
                    </a:lnTo>
                    <a:lnTo>
                      <a:pt x="56" y="336"/>
                    </a:lnTo>
                    <a:lnTo>
                      <a:pt x="60" y="326"/>
                    </a:lnTo>
                    <a:lnTo>
                      <a:pt x="66" y="318"/>
                    </a:lnTo>
                    <a:lnTo>
                      <a:pt x="70" y="316"/>
                    </a:lnTo>
                    <a:lnTo>
                      <a:pt x="74" y="316"/>
                    </a:lnTo>
                    <a:lnTo>
                      <a:pt x="80" y="316"/>
                    </a:lnTo>
                    <a:lnTo>
                      <a:pt x="84" y="318"/>
                    </a:lnTo>
                    <a:lnTo>
                      <a:pt x="90" y="326"/>
                    </a:lnTo>
                    <a:lnTo>
                      <a:pt x="94" y="336"/>
                    </a:lnTo>
                    <a:lnTo>
                      <a:pt x="96" y="350"/>
                    </a:lnTo>
                    <a:lnTo>
                      <a:pt x="94" y="364"/>
                    </a:lnTo>
                    <a:lnTo>
                      <a:pt x="90" y="374"/>
                    </a:lnTo>
                    <a:lnTo>
                      <a:pt x="84" y="382"/>
                    </a:lnTo>
                    <a:lnTo>
                      <a:pt x="80" y="384"/>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close/>
                    <a:moveTo>
                      <a:pt x="24" y="456"/>
                    </a:moveTo>
                    <a:lnTo>
                      <a:pt x="24" y="456"/>
                    </a:lnTo>
                    <a:lnTo>
                      <a:pt x="16" y="454"/>
                    </a:lnTo>
                    <a:lnTo>
                      <a:pt x="10" y="456"/>
                    </a:lnTo>
                    <a:lnTo>
                      <a:pt x="4" y="462"/>
                    </a:lnTo>
                    <a:lnTo>
                      <a:pt x="2" y="470"/>
                    </a:lnTo>
                    <a:lnTo>
                      <a:pt x="4" y="566"/>
                    </a:lnTo>
                    <a:lnTo>
                      <a:pt x="6" y="578"/>
                    </a:lnTo>
                    <a:lnTo>
                      <a:pt x="10" y="590"/>
                    </a:lnTo>
                    <a:lnTo>
                      <a:pt x="16" y="600"/>
                    </a:lnTo>
                    <a:lnTo>
                      <a:pt x="24" y="608"/>
                    </a:lnTo>
                    <a:lnTo>
                      <a:pt x="50" y="624"/>
                    </a:lnTo>
                    <a:lnTo>
                      <a:pt x="80" y="638"/>
                    </a:lnTo>
                    <a:lnTo>
                      <a:pt x="116" y="650"/>
                    </a:lnTo>
                    <a:lnTo>
                      <a:pt x="154" y="662"/>
                    </a:lnTo>
                    <a:lnTo>
                      <a:pt x="196" y="670"/>
                    </a:lnTo>
                    <a:lnTo>
                      <a:pt x="240" y="678"/>
                    </a:lnTo>
                    <a:lnTo>
                      <a:pt x="288" y="682"/>
                    </a:lnTo>
                    <a:lnTo>
                      <a:pt x="340" y="682"/>
                    </a:lnTo>
                    <a:lnTo>
                      <a:pt x="390" y="682"/>
                    </a:lnTo>
                    <a:lnTo>
                      <a:pt x="440" y="678"/>
                    </a:lnTo>
                    <a:lnTo>
                      <a:pt x="484" y="670"/>
                    </a:lnTo>
                    <a:lnTo>
                      <a:pt x="526" y="662"/>
                    </a:lnTo>
                    <a:lnTo>
                      <a:pt x="564" y="650"/>
                    </a:lnTo>
                    <a:lnTo>
                      <a:pt x="598" y="638"/>
                    </a:lnTo>
                    <a:lnTo>
                      <a:pt x="628" y="624"/>
                    </a:lnTo>
                    <a:lnTo>
                      <a:pt x="654" y="608"/>
                    </a:lnTo>
                    <a:lnTo>
                      <a:pt x="664" y="600"/>
                    </a:lnTo>
                    <a:lnTo>
                      <a:pt x="670" y="590"/>
                    </a:lnTo>
                    <a:lnTo>
                      <a:pt x="674" y="578"/>
                    </a:lnTo>
                    <a:lnTo>
                      <a:pt x="676" y="566"/>
                    </a:lnTo>
                    <a:lnTo>
                      <a:pt x="676" y="470"/>
                    </a:lnTo>
                    <a:lnTo>
                      <a:pt x="674" y="462"/>
                    </a:lnTo>
                    <a:lnTo>
                      <a:pt x="670" y="456"/>
                    </a:lnTo>
                    <a:lnTo>
                      <a:pt x="662" y="454"/>
                    </a:lnTo>
                    <a:lnTo>
                      <a:pt x="654" y="456"/>
                    </a:lnTo>
                    <a:lnTo>
                      <a:pt x="624" y="470"/>
                    </a:lnTo>
                    <a:lnTo>
                      <a:pt x="592" y="484"/>
                    </a:lnTo>
                    <a:lnTo>
                      <a:pt x="556" y="496"/>
                    </a:lnTo>
                    <a:lnTo>
                      <a:pt x="516" y="504"/>
                    </a:lnTo>
                    <a:lnTo>
                      <a:pt x="476" y="512"/>
                    </a:lnTo>
                    <a:lnTo>
                      <a:pt x="432" y="518"/>
                    </a:lnTo>
                    <a:lnTo>
                      <a:pt x="386" y="522"/>
                    </a:lnTo>
                    <a:lnTo>
                      <a:pt x="340" y="522"/>
                    </a:lnTo>
                    <a:lnTo>
                      <a:pt x="292" y="522"/>
                    </a:lnTo>
                    <a:lnTo>
                      <a:pt x="248" y="518"/>
                    </a:lnTo>
                    <a:lnTo>
                      <a:pt x="204" y="512"/>
                    </a:lnTo>
                    <a:lnTo>
                      <a:pt x="162" y="504"/>
                    </a:lnTo>
                    <a:lnTo>
                      <a:pt x="124" y="496"/>
                    </a:lnTo>
                    <a:lnTo>
                      <a:pt x="88" y="484"/>
                    </a:lnTo>
                    <a:lnTo>
                      <a:pt x="54" y="470"/>
                    </a:lnTo>
                    <a:lnTo>
                      <a:pt x="24" y="456"/>
                    </a:lnTo>
                    <a:close/>
                    <a:moveTo>
                      <a:pt x="78" y="586"/>
                    </a:moveTo>
                    <a:lnTo>
                      <a:pt x="78" y="586"/>
                    </a:lnTo>
                    <a:lnTo>
                      <a:pt x="72" y="586"/>
                    </a:lnTo>
                    <a:lnTo>
                      <a:pt x="68" y="584"/>
                    </a:lnTo>
                    <a:lnTo>
                      <a:pt x="62" y="576"/>
                    </a:lnTo>
                    <a:lnTo>
                      <a:pt x="58" y="566"/>
                    </a:lnTo>
                    <a:lnTo>
                      <a:pt x="56" y="552"/>
                    </a:lnTo>
                    <a:lnTo>
                      <a:pt x="58" y="538"/>
                    </a:lnTo>
                    <a:lnTo>
                      <a:pt x="62" y="528"/>
                    </a:lnTo>
                    <a:lnTo>
                      <a:pt x="68" y="520"/>
                    </a:lnTo>
                    <a:lnTo>
                      <a:pt x="72" y="518"/>
                    </a:lnTo>
                    <a:lnTo>
                      <a:pt x="76" y="518"/>
                    </a:lnTo>
                    <a:lnTo>
                      <a:pt x="80" y="518"/>
                    </a:lnTo>
                    <a:lnTo>
                      <a:pt x="84" y="520"/>
                    </a:lnTo>
                    <a:lnTo>
                      <a:pt x="92" y="528"/>
                    </a:lnTo>
                    <a:lnTo>
                      <a:pt x="96" y="538"/>
                    </a:lnTo>
                    <a:lnTo>
                      <a:pt x="98" y="552"/>
                    </a:lnTo>
                    <a:lnTo>
                      <a:pt x="96" y="566"/>
                    </a:lnTo>
                    <a:lnTo>
                      <a:pt x="92" y="576"/>
                    </a:lnTo>
                    <a:lnTo>
                      <a:pt x="86" y="584"/>
                    </a:lnTo>
                    <a:lnTo>
                      <a:pt x="82" y="586"/>
                    </a:lnTo>
                    <a:lnTo>
                      <a:pt x="78" y="586"/>
                    </a:lnTo>
                    <a:close/>
                    <a:moveTo>
                      <a:pt x="26" y="660"/>
                    </a:moveTo>
                    <a:lnTo>
                      <a:pt x="26" y="660"/>
                    </a:lnTo>
                    <a:lnTo>
                      <a:pt x="18" y="658"/>
                    </a:lnTo>
                    <a:lnTo>
                      <a:pt x="12" y="660"/>
                    </a:lnTo>
                    <a:lnTo>
                      <a:pt x="6" y="666"/>
                    </a:lnTo>
                    <a:lnTo>
                      <a:pt x="4" y="672"/>
                    </a:lnTo>
                    <a:lnTo>
                      <a:pt x="6" y="768"/>
                    </a:lnTo>
                    <a:lnTo>
                      <a:pt x="8" y="780"/>
                    </a:lnTo>
                    <a:lnTo>
                      <a:pt x="12" y="792"/>
                    </a:lnTo>
                    <a:lnTo>
                      <a:pt x="18" y="802"/>
                    </a:lnTo>
                    <a:lnTo>
                      <a:pt x="26" y="810"/>
                    </a:lnTo>
                    <a:lnTo>
                      <a:pt x="52" y="826"/>
                    </a:lnTo>
                    <a:lnTo>
                      <a:pt x="82" y="840"/>
                    </a:lnTo>
                    <a:lnTo>
                      <a:pt x="116" y="852"/>
                    </a:lnTo>
                    <a:lnTo>
                      <a:pt x="154" y="862"/>
                    </a:lnTo>
                    <a:lnTo>
                      <a:pt x="196" y="872"/>
                    </a:lnTo>
                    <a:lnTo>
                      <a:pt x="242" y="878"/>
                    </a:lnTo>
                    <a:lnTo>
                      <a:pt x="288" y="882"/>
                    </a:lnTo>
                    <a:lnTo>
                      <a:pt x="340" y="884"/>
                    </a:lnTo>
                    <a:lnTo>
                      <a:pt x="390" y="882"/>
                    </a:lnTo>
                    <a:lnTo>
                      <a:pt x="438" y="878"/>
                    </a:lnTo>
                    <a:lnTo>
                      <a:pt x="484" y="872"/>
                    </a:lnTo>
                    <a:lnTo>
                      <a:pt x="524" y="862"/>
                    </a:lnTo>
                    <a:lnTo>
                      <a:pt x="562" y="852"/>
                    </a:lnTo>
                    <a:lnTo>
                      <a:pt x="598" y="840"/>
                    </a:lnTo>
                    <a:lnTo>
                      <a:pt x="628" y="826"/>
                    </a:lnTo>
                    <a:lnTo>
                      <a:pt x="652" y="810"/>
                    </a:lnTo>
                    <a:lnTo>
                      <a:pt x="662" y="802"/>
                    </a:lnTo>
                    <a:lnTo>
                      <a:pt x="668" y="792"/>
                    </a:lnTo>
                    <a:lnTo>
                      <a:pt x="672" y="780"/>
                    </a:lnTo>
                    <a:lnTo>
                      <a:pt x="674" y="768"/>
                    </a:lnTo>
                    <a:lnTo>
                      <a:pt x="674" y="672"/>
                    </a:lnTo>
                    <a:lnTo>
                      <a:pt x="672" y="666"/>
                    </a:lnTo>
                    <a:lnTo>
                      <a:pt x="668" y="660"/>
                    </a:lnTo>
                    <a:lnTo>
                      <a:pt x="660" y="658"/>
                    </a:lnTo>
                    <a:lnTo>
                      <a:pt x="652" y="660"/>
                    </a:lnTo>
                    <a:lnTo>
                      <a:pt x="624" y="674"/>
                    </a:lnTo>
                    <a:lnTo>
                      <a:pt x="590" y="686"/>
                    </a:lnTo>
                    <a:lnTo>
                      <a:pt x="554" y="698"/>
                    </a:lnTo>
                    <a:lnTo>
                      <a:pt x="516" y="708"/>
                    </a:lnTo>
                    <a:lnTo>
                      <a:pt x="474" y="716"/>
                    </a:lnTo>
                    <a:lnTo>
                      <a:pt x="432" y="720"/>
                    </a:lnTo>
                    <a:lnTo>
                      <a:pt x="386" y="724"/>
                    </a:lnTo>
                    <a:lnTo>
                      <a:pt x="340" y="726"/>
                    </a:lnTo>
                    <a:lnTo>
                      <a:pt x="292" y="724"/>
                    </a:lnTo>
                    <a:lnTo>
                      <a:pt x="248" y="720"/>
                    </a:lnTo>
                    <a:lnTo>
                      <a:pt x="204" y="716"/>
                    </a:lnTo>
                    <a:lnTo>
                      <a:pt x="164" y="708"/>
                    </a:lnTo>
                    <a:lnTo>
                      <a:pt x="126" y="698"/>
                    </a:lnTo>
                    <a:lnTo>
                      <a:pt x="90" y="686"/>
                    </a:lnTo>
                    <a:lnTo>
                      <a:pt x="56" y="674"/>
                    </a:lnTo>
                    <a:lnTo>
                      <a:pt x="26" y="660"/>
                    </a:lnTo>
                    <a:close/>
                    <a:moveTo>
                      <a:pt x="78" y="786"/>
                    </a:moveTo>
                    <a:lnTo>
                      <a:pt x="78" y="786"/>
                    </a:lnTo>
                    <a:lnTo>
                      <a:pt x="74" y="786"/>
                    </a:lnTo>
                    <a:lnTo>
                      <a:pt x="70" y="784"/>
                    </a:lnTo>
                    <a:lnTo>
                      <a:pt x="64" y="776"/>
                    </a:lnTo>
                    <a:lnTo>
                      <a:pt x="60" y="766"/>
                    </a:lnTo>
                    <a:lnTo>
                      <a:pt x="58" y="752"/>
                    </a:lnTo>
                    <a:lnTo>
                      <a:pt x="58" y="738"/>
                    </a:lnTo>
                    <a:lnTo>
                      <a:pt x="64" y="728"/>
                    </a:lnTo>
                    <a:lnTo>
                      <a:pt x="70" y="720"/>
                    </a:lnTo>
                    <a:lnTo>
                      <a:pt x="74" y="718"/>
                    </a:lnTo>
                    <a:lnTo>
                      <a:pt x="78" y="718"/>
                    </a:lnTo>
                    <a:lnTo>
                      <a:pt x="82" y="718"/>
                    </a:lnTo>
                    <a:lnTo>
                      <a:pt x="86" y="720"/>
                    </a:lnTo>
                    <a:lnTo>
                      <a:pt x="94" y="728"/>
                    </a:lnTo>
                    <a:lnTo>
                      <a:pt x="98" y="738"/>
                    </a:lnTo>
                    <a:lnTo>
                      <a:pt x="100" y="752"/>
                    </a:lnTo>
                    <a:lnTo>
                      <a:pt x="98" y="766"/>
                    </a:lnTo>
                    <a:lnTo>
                      <a:pt x="94" y="776"/>
                    </a:lnTo>
                    <a:lnTo>
                      <a:pt x="86" y="784"/>
                    </a:lnTo>
                    <a:lnTo>
                      <a:pt x="82" y="786"/>
                    </a:lnTo>
                    <a:lnTo>
                      <a:pt x="78" y="786"/>
                    </a:lnTo>
                    <a:close/>
                  </a:path>
                </a:pathLst>
              </a:custGeom>
              <a:solidFill>
                <a:srgbClr val="0080CB"/>
              </a:solidFill>
              <a:ln w="9525">
                <a:no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85" name="圆角矩形 400"/>
              <p:cNvSpPr>
                <a:spLocks noChangeArrowheads="1"/>
              </p:cNvSpPr>
              <p:nvPr/>
            </p:nvSpPr>
            <p:spPr bwMode="auto">
              <a:xfrm>
                <a:off x="3604870" y="2581582"/>
                <a:ext cx="1842025" cy="3470434"/>
              </a:xfrm>
              <a:prstGeom prst="roundRect">
                <a:avLst>
                  <a:gd name="adj" fmla="val 16667"/>
                </a:avLst>
              </a:prstGeom>
              <a:noFill/>
              <a:ln w="9525" algn="ctr">
                <a:solidFill>
                  <a:srgbClr val="0080CB"/>
                </a:solidFill>
                <a:prstDash val="dash"/>
                <a:round/>
                <a:headEnd/>
                <a:tailEnd/>
              </a:ln>
            </p:spPr>
            <p:txBody>
              <a:bodyPr wrap="square">
                <a:noAutofit/>
              </a:bodyPr>
              <a:lstStyle/>
              <a:p>
                <a:pPr algn="ctr" fontAlgn="ctr"/>
                <a:endParaRPr kumimoji="1" lang="en-US" altLang="zh-CN" sz="1200">
                  <a:latin typeface="Huawei Sans" panose="020C0503030203020204" pitchFamily="34" charset="0"/>
                  <a:ea typeface="方正兰亭黑简体" panose="02000000000000000000" pitchFamily="2" charset="-122"/>
                  <a:cs typeface="宋体" pitchFamily="2" charset="-122"/>
                  <a:sym typeface="Huawei Sans" panose="020C0503030203020204" pitchFamily="34" charset="0"/>
                </a:endParaRPr>
              </a:p>
            </p:txBody>
          </p:sp>
          <p:sp>
            <p:nvSpPr>
              <p:cNvPr id="399" name="Oval 100"/>
              <p:cNvSpPr>
                <a:spLocks noChangeArrowheads="1"/>
              </p:cNvSpPr>
              <p:nvPr/>
            </p:nvSpPr>
            <p:spPr bwMode="gray">
              <a:xfrm>
                <a:off x="4600665" y="2213382"/>
                <a:ext cx="265676" cy="234161"/>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2</a:t>
                </a:r>
                <a:endParaRPr lang="en-US" sz="1200" b="1">
                  <a:solidFill>
                    <a:schemeClr val="bg1"/>
                  </a:solidFill>
                  <a:latin typeface="Huawei Sans" panose="020C0503030203020204" pitchFamily="34" charset="0"/>
                </a:endParaRPr>
              </a:p>
            </p:txBody>
          </p:sp>
          <p:sp>
            <p:nvSpPr>
              <p:cNvPr id="402" name="Oval 100"/>
              <p:cNvSpPr>
                <a:spLocks noChangeArrowheads="1"/>
              </p:cNvSpPr>
              <p:nvPr/>
            </p:nvSpPr>
            <p:spPr bwMode="gray">
              <a:xfrm>
                <a:off x="3886291" y="4411271"/>
                <a:ext cx="265677" cy="234162"/>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5</a:t>
                </a:r>
                <a:endParaRPr lang="en-US" sz="1200" b="1">
                  <a:solidFill>
                    <a:schemeClr val="bg1"/>
                  </a:solidFill>
                  <a:latin typeface="Huawei Sans" panose="020C0503030203020204" pitchFamily="34" charset="0"/>
                </a:endParaRPr>
              </a:p>
            </p:txBody>
          </p:sp>
          <p:sp>
            <p:nvSpPr>
              <p:cNvPr id="403" name="Oval 100"/>
              <p:cNvSpPr>
                <a:spLocks noChangeArrowheads="1"/>
              </p:cNvSpPr>
              <p:nvPr/>
            </p:nvSpPr>
            <p:spPr bwMode="gray">
              <a:xfrm>
                <a:off x="4991329" y="3862202"/>
                <a:ext cx="265676" cy="232546"/>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1</a:t>
                </a:r>
                <a:endParaRPr lang="en-US" sz="1200" b="1">
                  <a:solidFill>
                    <a:schemeClr val="bg1"/>
                  </a:solidFill>
                  <a:latin typeface="Huawei Sans" panose="020C0503030203020204" pitchFamily="34" charset="0"/>
                </a:endParaRPr>
              </a:p>
            </p:txBody>
          </p:sp>
          <p:grpSp>
            <p:nvGrpSpPr>
              <p:cNvPr id="398" name="组合 398"/>
              <p:cNvGrpSpPr/>
              <p:nvPr/>
            </p:nvGrpSpPr>
            <p:grpSpPr>
              <a:xfrm>
                <a:off x="6409626" y="2737746"/>
                <a:ext cx="1634207" cy="2838195"/>
                <a:chOff x="10287403" y="1826574"/>
                <a:chExt cx="2327275" cy="2817813"/>
              </a:xfrm>
              <a:solidFill>
                <a:schemeClr val="bg1">
                  <a:lumMod val="75000"/>
                </a:schemeClr>
              </a:solidFill>
            </p:grpSpPr>
            <p:sp>
              <p:nvSpPr>
                <p:cNvPr id="400"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1"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6"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7"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8"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9"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0"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1"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2"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3"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4"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5"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6"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7"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8"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9"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0"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1"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2"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3"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4"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5"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6"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7"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8"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9"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0"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1"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2"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3"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4"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5"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6"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7"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8"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9"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0"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1"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2"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3"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4"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5"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6"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7"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8"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9"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0"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1"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2"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3"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4"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5"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6"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7"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8"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9"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0"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1"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2"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3"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4"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5"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6"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7"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8"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9"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0"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1"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2"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3"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4"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5"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6"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7"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8"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9"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0"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1"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2"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3"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4"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5"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6"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7"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8"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9"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0"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1"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2"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3"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4"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5"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6"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7"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8"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9"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0"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1"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2"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3"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4"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5"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6"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7"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8"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9"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0"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1"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2"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3"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4"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5"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6"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7"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8"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9"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0"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1"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2"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3"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4"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5"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wrap="square">
                  <a:noAutofit/>
                </a:bodyPr>
                <a:lstStyle/>
                <a:p>
                  <a:pP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26" name="TextBox 199"/>
              <p:cNvSpPr txBox="1">
                <a:spLocks noChangeArrowheads="1"/>
              </p:cNvSpPr>
              <p:nvPr/>
            </p:nvSpPr>
            <p:spPr bwMode="auto">
              <a:xfrm>
                <a:off x="6602863" y="5242949"/>
                <a:ext cx="1281151" cy="498529"/>
              </a:xfrm>
              <a:prstGeom prst="rect">
                <a:avLst/>
              </a:prstGeom>
              <a:noFill/>
              <a:ln w="9525">
                <a:noFill/>
                <a:miter lim="800000"/>
                <a:headEnd/>
                <a:tailEnd/>
              </a:ln>
            </p:spPr>
            <p:txBody>
              <a:bodyPr wrap="square" lIns="91424" tIns="45712" rIns="91424" bIns="45712">
                <a:noAutofit/>
              </a:bodyPr>
              <a:lstStyle/>
              <a:p>
                <a:pPr algn="ctr" fontAlgn="ctr">
                  <a:defRPr/>
                </a:pPr>
                <a:r>
                  <a:rPr lang="en-US" sz="1200" smtClean="0">
                    <a:latin typeface="Huawei Sans" panose="020C0503030203020204" pitchFamily="34" charset="0"/>
                  </a:rPr>
                  <a:t>Standby LUN</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7" name="矩形 526"/>
              <p:cNvSpPr/>
              <p:nvPr/>
            </p:nvSpPr>
            <p:spPr>
              <a:xfrm>
                <a:off x="6718910" y="2862575"/>
                <a:ext cx="990533" cy="1367826"/>
              </a:xfrm>
              <a:prstGeom prst="rect">
                <a:avLst/>
              </a:prstGeom>
              <a:solidFill>
                <a:srgbClr val="5F5C9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8" name="矩形 527"/>
              <p:cNvSpPr/>
              <p:nvPr/>
            </p:nvSpPr>
            <p:spPr>
              <a:xfrm>
                <a:off x="6775697" y="2959470"/>
                <a:ext cx="877337" cy="3908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square" lIns="0" rIns="0" anchor="ctr">
                <a:noAutofit/>
              </a:bodyPr>
              <a:lstStyle/>
              <a:p>
                <a:pPr algn="ctr" fontAlgn="ctr">
                  <a:defRPr/>
                </a:pPr>
                <a:r>
                  <a:rPr lang="en-US" sz="1200" smtClean="0">
                    <a:latin typeface="Huawei Sans" panose="020C0503030203020204" pitchFamily="34" charset="0"/>
                  </a:rPr>
                  <a:t>Time segment T2</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9" name="矩形 528"/>
              <p:cNvSpPr/>
              <p:nvPr/>
            </p:nvSpPr>
            <p:spPr>
              <a:xfrm>
                <a:off x="6775697" y="3448787"/>
                <a:ext cx="877337" cy="3891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lIns="0" rIns="0" anchor="ctr">
                <a:noAutofit/>
              </a:bodyPr>
              <a:lstStyle/>
              <a:p>
                <a:pPr algn="ctr" fontAlgn="ctr">
                  <a:defRPr/>
                </a:pPr>
                <a:r>
                  <a:rPr lang="en-US" sz="1200" smtClean="0">
                    <a:latin typeface="Huawei Sans" panose="020C0503030203020204" pitchFamily="34" charset="0"/>
                  </a:rPr>
                  <a:t>Time segment T1</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0" name="TextBox 40"/>
              <p:cNvSpPr txBox="1">
                <a:spLocks noChangeArrowheads="1"/>
              </p:cNvSpPr>
              <p:nvPr/>
            </p:nvSpPr>
            <p:spPr bwMode="auto">
              <a:xfrm>
                <a:off x="6826720" y="3881582"/>
                <a:ext cx="751557" cy="299128"/>
              </a:xfrm>
              <a:prstGeom prst="rect">
                <a:avLst/>
              </a:prstGeom>
              <a:noFill/>
              <a:ln w="9525">
                <a:noFill/>
                <a:miter lim="800000"/>
                <a:headEnd/>
                <a:tailEnd/>
              </a:ln>
            </p:spPr>
            <p:txBody>
              <a:bodyPr wrap="square">
                <a:noAutofit/>
              </a:bodyPr>
              <a:lstStyle/>
              <a:p>
                <a:pPr fontAlgn="ctr">
                  <a:defRPr/>
                </a:pPr>
                <a:r>
                  <a:rPr lang="en-US" sz="1200" smtClean="0">
                    <a:latin typeface="Huawei Sans" panose="020C0503030203020204" pitchFamily="34" charset="0"/>
                  </a:rPr>
                  <a:t>Cache</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31" name="直接箭头连接符 530"/>
              <p:cNvCxnSpPr/>
              <p:nvPr/>
            </p:nvCxnSpPr>
            <p:spPr>
              <a:xfrm>
                <a:off x="7228370" y="4382823"/>
                <a:ext cx="0" cy="3891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32" name="Rectangle 67"/>
              <p:cNvSpPr>
                <a:spLocks noChangeArrowheads="1"/>
              </p:cNvSpPr>
              <p:nvPr/>
            </p:nvSpPr>
            <p:spPr bwMode="gray">
              <a:xfrm>
                <a:off x="6741232" y="5692699"/>
                <a:ext cx="1029250" cy="199419"/>
              </a:xfrm>
              <a:prstGeom prst="rect">
                <a:avLst/>
              </a:prstGeom>
              <a:noFill/>
              <a:ln w="12700">
                <a:noFill/>
                <a:miter lim="800000"/>
                <a:headEnd/>
                <a:tailEnd/>
              </a:ln>
            </p:spPr>
            <p:txBody>
              <a:bodyPr wrap="square" lIns="0" tIns="0" rIns="0" bIns="0">
                <a:noAutofit/>
              </a:bodyPr>
              <a:lstStyle/>
              <a:p>
                <a:pPr algn="ctr" fontAlgn="ctr"/>
                <a:r>
                  <a:rPr lang="en-US" sz="1200" smtClean="0">
                    <a:latin typeface="Huawei Sans" panose="020C0503030203020204" pitchFamily="34" charset="0"/>
                  </a:rPr>
                  <a:t>DR center</a:t>
                </a:r>
                <a:endParaRPr lang="en-US" altLang="zh-CN" sz="12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3" name="Freeform 30"/>
              <p:cNvSpPr>
                <a:spLocks noEditPoints="1"/>
              </p:cNvSpPr>
              <p:nvPr/>
            </p:nvSpPr>
            <p:spPr bwMode="auto">
              <a:xfrm>
                <a:off x="6902672" y="4719567"/>
                <a:ext cx="651400" cy="515154"/>
              </a:xfrm>
              <a:custGeom>
                <a:avLst/>
                <a:gdLst>
                  <a:gd name="T0" fmla="*/ 0 w 680"/>
                  <a:gd name="T1" fmla="*/ 2147483647 h 884"/>
                  <a:gd name="T2" fmla="*/ 2147483647 w 680"/>
                  <a:gd name="T3" fmla="*/ 2147483647 h 884"/>
                  <a:gd name="T4" fmla="*/ 2147483647 w 680"/>
                  <a:gd name="T5" fmla="*/ 2147483647 h 884"/>
                  <a:gd name="T6" fmla="*/ 2147483647 w 680"/>
                  <a:gd name="T7" fmla="*/ 2147483647 h 884"/>
                  <a:gd name="T8" fmla="*/ 2147483647 w 680"/>
                  <a:gd name="T9" fmla="*/ 2147483647 h 884"/>
                  <a:gd name="T10" fmla="*/ 2147483647 w 680"/>
                  <a:gd name="T11" fmla="*/ 2147483647 h 884"/>
                  <a:gd name="T12" fmla="*/ 2147483647 w 680"/>
                  <a:gd name="T13" fmla="*/ 2147483647 h 884"/>
                  <a:gd name="T14" fmla="*/ 2147483647 w 680"/>
                  <a:gd name="T15" fmla="*/ 2147483647 h 884"/>
                  <a:gd name="T16" fmla="*/ 2147483647 w 680"/>
                  <a:gd name="T17" fmla="*/ 2147483647 h 884"/>
                  <a:gd name="T18" fmla="*/ 2147483647 w 680"/>
                  <a:gd name="T19" fmla="*/ 2147483647 h 884"/>
                  <a:gd name="T20" fmla="*/ 2147483647 w 680"/>
                  <a:gd name="T21" fmla="*/ 2147483647 h 884"/>
                  <a:gd name="T22" fmla="*/ 2147483647 w 680"/>
                  <a:gd name="T23" fmla="*/ 2147483647 h 884"/>
                  <a:gd name="T24" fmla="*/ 2147483647 w 680"/>
                  <a:gd name="T25" fmla="*/ 2147483647 h 884"/>
                  <a:gd name="T26" fmla="*/ 2147483647 w 680"/>
                  <a:gd name="T27" fmla="*/ 2147483647 h 884"/>
                  <a:gd name="T28" fmla="*/ 2147483647 w 680"/>
                  <a:gd name="T29" fmla="*/ 2147483647 h 884"/>
                  <a:gd name="T30" fmla="*/ 2147483647 w 680"/>
                  <a:gd name="T31" fmla="*/ 2147483647 h 884"/>
                  <a:gd name="T32" fmla="*/ 2147483647 w 680"/>
                  <a:gd name="T33" fmla="*/ 2147483647 h 884"/>
                  <a:gd name="T34" fmla="*/ 2147483647 w 680"/>
                  <a:gd name="T35" fmla="*/ 2147483647 h 884"/>
                  <a:gd name="T36" fmla="*/ 2147483647 w 680"/>
                  <a:gd name="T37" fmla="*/ 2147483647 h 884"/>
                  <a:gd name="T38" fmla="*/ 2147483647 w 680"/>
                  <a:gd name="T39" fmla="*/ 0 h 884"/>
                  <a:gd name="T40" fmla="*/ 2147483647 w 680"/>
                  <a:gd name="T41" fmla="*/ 2147483647 h 884"/>
                  <a:gd name="T42" fmla="*/ 2147483647 w 680"/>
                  <a:gd name="T43" fmla="*/ 2147483647 h 884"/>
                  <a:gd name="T44" fmla="*/ 0 w 680"/>
                  <a:gd name="T45" fmla="*/ 2147483647 h 884"/>
                  <a:gd name="T46" fmla="*/ 2147483647 w 680"/>
                  <a:gd name="T47" fmla="*/ 2147483647 h 884"/>
                  <a:gd name="T48" fmla="*/ 2147483647 w 680"/>
                  <a:gd name="T49" fmla="*/ 2147483647 h 884"/>
                  <a:gd name="T50" fmla="*/ 2147483647 w 680"/>
                  <a:gd name="T51" fmla="*/ 2147483647 h 884"/>
                  <a:gd name="T52" fmla="*/ 2147483647 w 680"/>
                  <a:gd name="T53" fmla="*/ 2147483647 h 884"/>
                  <a:gd name="T54" fmla="*/ 2147483647 w 680"/>
                  <a:gd name="T55" fmla="*/ 2147483647 h 884"/>
                  <a:gd name="T56" fmla="*/ 2147483647 w 680"/>
                  <a:gd name="T57" fmla="*/ 2147483647 h 884"/>
                  <a:gd name="T58" fmla="*/ 2147483647 w 680"/>
                  <a:gd name="T59" fmla="*/ 2147483647 h 884"/>
                  <a:gd name="T60" fmla="*/ 2147483647 w 680"/>
                  <a:gd name="T61" fmla="*/ 2147483647 h 884"/>
                  <a:gd name="T62" fmla="*/ 2147483647 w 680"/>
                  <a:gd name="T63" fmla="*/ 2147483647 h 884"/>
                  <a:gd name="T64" fmla="*/ 2147483647 w 680"/>
                  <a:gd name="T65" fmla="*/ 2147483647 h 884"/>
                  <a:gd name="T66" fmla="*/ 2147483647 w 680"/>
                  <a:gd name="T67" fmla="*/ 2147483647 h 884"/>
                  <a:gd name="T68" fmla="*/ 2147483647 w 680"/>
                  <a:gd name="T69" fmla="*/ 2147483647 h 884"/>
                  <a:gd name="T70" fmla="*/ 2147483647 w 680"/>
                  <a:gd name="T71" fmla="*/ 2147483647 h 884"/>
                  <a:gd name="T72" fmla="*/ 2147483647 w 680"/>
                  <a:gd name="T73" fmla="*/ 2147483647 h 884"/>
                  <a:gd name="T74" fmla="*/ 2147483647 w 680"/>
                  <a:gd name="T75" fmla="*/ 2147483647 h 884"/>
                  <a:gd name="T76" fmla="*/ 2147483647 w 680"/>
                  <a:gd name="T77" fmla="*/ 2147483647 h 884"/>
                  <a:gd name="T78" fmla="*/ 2147483647 w 680"/>
                  <a:gd name="T79" fmla="*/ 2147483647 h 884"/>
                  <a:gd name="T80" fmla="*/ 2147483647 w 680"/>
                  <a:gd name="T81" fmla="*/ 2147483647 h 884"/>
                  <a:gd name="T82" fmla="*/ 2147483647 w 680"/>
                  <a:gd name="T83" fmla="*/ 2147483647 h 884"/>
                  <a:gd name="T84" fmla="*/ 2147483647 w 680"/>
                  <a:gd name="T85" fmla="*/ 2147483647 h 884"/>
                  <a:gd name="T86" fmla="*/ 2147483647 w 680"/>
                  <a:gd name="T87" fmla="*/ 2147483647 h 884"/>
                  <a:gd name="T88" fmla="*/ 2147483647 w 680"/>
                  <a:gd name="T89" fmla="*/ 2147483647 h 884"/>
                  <a:gd name="T90" fmla="*/ 2147483647 w 680"/>
                  <a:gd name="T91" fmla="*/ 2147483647 h 884"/>
                  <a:gd name="T92" fmla="*/ 2147483647 w 680"/>
                  <a:gd name="T93" fmla="*/ 2147483647 h 884"/>
                  <a:gd name="T94" fmla="*/ 2147483647 w 680"/>
                  <a:gd name="T95" fmla="*/ 2147483647 h 884"/>
                  <a:gd name="T96" fmla="*/ 2147483647 w 680"/>
                  <a:gd name="T97" fmla="*/ 2147483647 h 884"/>
                  <a:gd name="T98" fmla="*/ 2147483647 w 680"/>
                  <a:gd name="T99" fmla="*/ 2147483647 h 884"/>
                  <a:gd name="T100" fmla="*/ 2147483647 w 680"/>
                  <a:gd name="T101" fmla="*/ 2147483647 h 884"/>
                  <a:gd name="T102" fmla="*/ 2147483647 w 680"/>
                  <a:gd name="T103" fmla="*/ 2147483647 h 884"/>
                  <a:gd name="T104" fmla="*/ 2147483647 w 680"/>
                  <a:gd name="T105" fmla="*/ 2147483647 h 884"/>
                  <a:gd name="T106" fmla="*/ 2147483647 w 680"/>
                  <a:gd name="T107" fmla="*/ 2147483647 h 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0"/>
                  <a:gd name="T163" fmla="*/ 0 h 884"/>
                  <a:gd name="T164" fmla="*/ 680 w 680"/>
                  <a:gd name="T165" fmla="*/ 884 h 8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0" h="884">
                    <a:moveTo>
                      <a:pt x="20" y="238"/>
                    </a:moveTo>
                    <a:lnTo>
                      <a:pt x="20" y="238"/>
                    </a:lnTo>
                    <a:lnTo>
                      <a:pt x="14" y="234"/>
                    </a:lnTo>
                    <a:lnTo>
                      <a:pt x="6" y="236"/>
                    </a:lnTo>
                    <a:lnTo>
                      <a:pt x="2" y="242"/>
                    </a:lnTo>
                    <a:lnTo>
                      <a:pt x="0" y="248"/>
                    </a:lnTo>
                    <a:lnTo>
                      <a:pt x="2" y="362"/>
                    </a:lnTo>
                    <a:lnTo>
                      <a:pt x="2" y="374"/>
                    </a:lnTo>
                    <a:lnTo>
                      <a:pt x="6" y="386"/>
                    </a:lnTo>
                    <a:lnTo>
                      <a:pt x="14" y="396"/>
                    </a:lnTo>
                    <a:lnTo>
                      <a:pt x="22" y="404"/>
                    </a:lnTo>
                    <a:lnTo>
                      <a:pt x="48" y="420"/>
                    </a:lnTo>
                    <a:lnTo>
                      <a:pt x="80" y="434"/>
                    </a:lnTo>
                    <a:lnTo>
                      <a:pt x="114" y="448"/>
                    </a:lnTo>
                    <a:lnTo>
                      <a:pt x="152" y="458"/>
                    </a:lnTo>
                    <a:lnTo>
                      <a:pt x="194" y="468"/>
                    </a:lnTo>
                    <a:lnTo>
                      <a:pt x="240" y="474"/>
                    </a:lnTo>
                    <a:lnTo>
                      <a:pt x="288" y="478"/>
                    </a:lnTo>
                    <a:lnTo>
                      <a:pt x="340" y="480"/>
                    </a:lnTo>
                    <a:lnTo>
                      <a:pt x="392" y="478"/>
                    </a:lnTo>
                    <a:lnTo>
                      <a:pt x="440" y="474"/>
                    </a:lnTo>
                    <a:lnTo>
                      <a:pt x="486" y="468"/>
                    </a:lnTo>
                    <a:lnTo>
                      <a:pt x="528" y="458"/>
                    </a:lnTo>
                    <a:lnTo>
                      <a:pt x="566" y="448"/>
                    </a:lnTo>
                    <a:lnTo>
                      <a:pt x="600" y="434"/>
                    </a:lnTo>
                    <a:lnTo>
                      <a:pt x="630" y="420"/>
                    </a:lnTo>
                    <a:lnTo>
                      <a:pt x="656" y="404"/>
                    </a:lnTo>
                    <a:lnTo>
                      <a:pt x="666" y="396"/>
                    </a:lnTo>
                    <a:lnTo>
                      <a:pt x="672" y="386"/>
                    </a:lnTo>
                    <a:lnTo>
                      <a:pt x="676" y="374"/>
                    </a:lnTo>
                    <a:lnTo>
                      <a:pt x="678" y="362"/>
                    </a:lnTo>
                    <a:lnTo>
                      <a:pt x="680" y="248"/>
                    </a:lnTo>
                    <a:lnTo>
                      <a:pt x="678" y="242"/>
                    </a:lnTo>
                    <a:lnTo>
                      <a:pt x="672" y="236"/>
                    </a:lnTo>
                    <a:lnTo>
                      <a:pt x="666" y="234"/>
                    </a:lnTo>
                    <a:lnTo>
                      <a:pt x="660" y="238"/>
                    </a:lnTo>
                    <a:lnTo>
                      <a:pt x="632" y="254"/>
                    </a:lnTo>
                    <a:lnTo>
                      <a:pt x="600" y="270"/>
                    </a:lnTo>
                    <a:lnTo>
                      <a:pt x="564" y="284"/>
                    </a:lnTo>
                    <a:lnTo>
                      <a:pt x="526" y="296"/>
                    </a:lnTo>
                    <a:lnTo>
                      <a:pt x="482" y="304"/>
                    </a:lnTo>
                    <a:lnTo>
                      <a:pt x="438" y="312"/>
                    </a:lnTo>
                    <a:lnTo>
                      <a:pt x="390" y="316"/>
                    </a:lnTo>
                    <a:lnTo>
                      <a:pt x="340" y="318"/>
                    </a:lnTo>
                    <a:lnTo>
                      <a:pt x="290" y="316"/>
                    </a:lnTo>
                    <a:lnTo>
                      <a:pt x="242" y="312"/>
                    </a:lnTo>
                    <a:lnTo>
                      <a:pt x="196" y="304"/>
                    </a:lnTo>
                    <a:lnTo>
                      <a:pt x="154" y="296"/>
                    </a:lnTo>
                    <a:lnTo>
                      <a:pt x="116" y="284"/>
                    </a:lnTo>
                    <a:lnTo>
                      <a:pt x="80" y="270"/>
                    </a:lnTo>
                    <a:lnTo>
                      <a:pt x="48" y="254"/>
                    </a:lnTo>
                    <a:lnTo>
                      <a:pt x="20" y="238"/>
                    </a:lnTo>
                    <a:close/>
                    <a:moveTo>
                      <a:pt x="76" y="386"/>
                    </a:moveTo>
                    <a:lnTo>
                      <a:pt x="76" y="386"/>
                    </a:lnTo>
                    <a:lnTo>
                      <a:pt x="72" y="384"/>
                    </a:lnTo>
                    <a:lnTo>
                      <a:pt x="68" y="382"/>
                    </a:lnTo>
                    <a:lnTo>
                      <a:pt x="60" y="374"/>
                    </a:lnTo>
                    <a:lnTo>
                      <a:pt x="56" y="364"/>
                    </a:lnTo>
                    <a:lnTo>
                      <a:pt x="54" y="350"/>
                    </a:lnTo>
                    <a:lnTo>
                      <a:pt x="56" y="336"/>
                    </a:lnTo>
                    <a:lnTo>
                      <a:pt x="60" y="326"/>
                    </a:lnTo>
                    <a:lnTo>
                      <a:pt x="66" y="318"/>
                    </a:lnTo>
                    <a:lnTo>
                      <a:pt x="70" y="316"/>
                    </a:lnTo>
                    <a:lnTo>
                      <a:pt x="74" y="316"/>
                    </a:lnTo>
                    <a:lnTo>
                      <a:pt x="80" y="316"/>
                    </a:lnTo>
                    <a:lnTo>
                      <a:pt x="84" y="318"/>
                    </a:lnTo>
                    <a:lnTo>
                      <a:pt x="90" y="326"/>
                    </a:lnTo>
                    <a:lnTo>
                      <a:pt x="94" y="336"/>
                    </a:lnTo>
                    <a:lnTo>
                      <a:pt x="96" y="350"/>
                    </a:lnTo>
                    <a:lnTo>
                      <a:pt x="94" y="364"/>
                    </a:lnTo>
                    <a:lnTo>
                      <a:pt x="90" y="374"/>
                    </a:lnTo>
                    <a:lnTo>
                      <a:pt x="84" y="382"/>
                    </a:lnTo>
                    <a:lnTo>
                      <a:pt x="80" y="384"/>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close/>
                    <a:moveTo>
                      <a:pt x="24" y="456"/>
                    </a:moveTo>
                    <a:lnTo>
                      <a:pt x="24" y="456"/>
                    </a:lnTo>
                    <a:lnTo>
                      <a:pt x="16" y="454"/>
                    </a:lnTo>
                    <a:lnTo>
                      <a:pt x="10" y="456"/>
                    </a:lnTo>
                    <a:lnTo>
                      <a:pt x="4" y="462"/>
                    </a:lnTo>
                    <a:lnTo>
                      <a:pt x="2" y="470"/>
                    </a:lnTo>
                    <a:lnTo>
                      <a:pt x="4" y="566"/>
                    </a:lnTo>
                    <a:lnTo>
                      <a:pt x="6" y="578"/>
                    </a:lnTo>
                    <a:lnTo>
                      <a:pt x="10" y="590"/>
                    </a:lnTo>
                    <a:lnTo>
                      <a:pt x="16" y="600"/>
                    </a:lnTo>
                    <a:lnTo>
                      <a:pt x="24" y="608"/>
                    </a:lnTo>
                    <a:lnTo>
                      <a:pt x="50" y="624"/>
                    </a:lnTo>
                    <a:lnTo>
                      <a:pt x="80" y="638"/>
                    </a:lnTo>
                    <a:lnTo>
                      <a:pt x="116" y="650"/>
                    </a:lnTo>
                    <a:lnTo>
                      <a:pt x="154" y="662"/>
                    </a:lnTo>
                    <a:lnTo>
                      <a:pt x="196" y="670"/>
                    </a:lnTo>
                    <a:lnTo>
                      <a:pt x="240" y="678"/>
                    </a:lnTo>
                    <a:lnTo>
                      <a:pt x="288" y="682"/>
                    </a:lnTo>
                    <a:lnTo>
                      <a:pt x="340" y="682"/>
                    </a:lnTo>
                    <a:lnTo>
                      <a:pt x="390" y="682"/>
                    </a:lnTo>
                    <a:lnTo>
                      <a:pt x="440" y="678"/>
                    </a:lnTo>
                    <a:lnTo>
                      <a:pt x="484" y="670"/>
                    </a:lnTo>
                    <a:lnTo>
                      <a:pt x="526" y="662"/>
                    </a:lnTo>
                    <a:lnTo>
                      <a:pt x="564" y="650"/>
                    </a:lnTo>
                    <a:lnTo>
                      <a:pt x="598" y="638"/>
                    </a:lnTo>
                    <a:lnTo>
                      <a:pt x="628" y="624"/>
                    </a:lnTo>
                    <a:lnTo>
                      <a:pt x="654" y="608"/>
                    </a:lnTo>
                    <a:lnTo>
                      <a:pt x="664" y="600"/>
                    </a:lnTo>
                    <a:lnTo>
                      <a:pt x="670" y="590"/>
                    </a:lnTo>
                    <a:lnTo>
                      <a:pt x="674" y="578"/>
                    </a:lnTo>
                    <a:lnTo>
                      <a:pt x="676" y="566"/>
                    </a:lnTo>
                    <a:lnTo>
                      <a:pt x="676" y="470"/>
                    </a:lnTo>
                    <a:lnTo>
                      <a:pt x="674" y="462"/>
                    </a:lnTo>
                    <a:lnTo>
                      <a:pt x="670" y="456"/>
                    </a:lnTo>
                    <a:lnTo>
                      <a:pt x="662" y="454"/>
                    </a:lnTo>
                    <a:lnTo>
                      <a:pt x="654" y="456"/>
                    </a:lnTo>
                    <a:lnTo>
                      <a:pt x="624" y="470"/>
                    </a:lnTo>
                    <a:lnTo>
                      <a:pt x="592" y="484"/>
                    </a:lnTo>
                    <a:lnTo>
                      <a:pt x="556" y="496"/>
                    </a:lnTo>
                    <a:lnTo>
                      <a:pt x="516" y="504"/>
                    </a:lnTo>
                    <a:lnTo>
                      <a:pt x="476" y="512"/>
                    </a:lnTo>
                    <a:lnTo>
                      <a:pt x="432" y="518"/>
                    </a:lnTo>
                    <a:lnTo>
                      <a:pt x="386" y="522"/>
                    </a:lnTo>
                    <a:lnTo>
                      <a:pt x="340" y="522"/>
                    </a:lnTo>
                    <a:lnTo>
                      <a:pt x="292" y="522"/>
                    </a:lnTo>
                    <a:lnTo>
                      <a:pt x="248" y="518"/>
                    </a:lnTo>
                    <a:lnTo>
                      <a:pt x="204" y="512"/>
                    </a:lnTo>
                    <a:lnTo>
                      <a:pt x="162" y="504"/>
                    </a:lnTo>
                    <a:lnTo>
                      <a:pt x="124" y="496"/>
                    </a:lnTo>
                    <a:lnTo>
                      <a:pt x="88" y="484"/>
                    </a:lnTo>
                    <a:lnTo>
                      <a:pt x="54" y="470"/>
                    </a:lnTo>
                    <a:lnTo>
                      <a:pt x="24" y="456"/>
                    </a:lnTo>
                    <a:close/>
                    <a:moveTo>
                      <a:pt x="78" y="586"/>
                    </a:moveTo>
                    <a:lnTo>
                      <a:pt x="78" y="586"/>
                    </a:lnTo>
                    <a:lnTo>
                      <a:pt x="72" y="586"/>
                    </a:lnTo>
                    <a:lnTo>
                      <a:pt x="68" y="584"/>
                    </a:lnTo>
                    <a:lnTo>
                      <a:pt x="62" y="576"/>
                    </a:lnTo>
                    <a:lnTo>
                      <a:pt x="58" y="566"/>
                    </a:lnTo>
                    <a:lnTo>
                      <a:pt x="56" y="552"/>
                    </a:lnTo>
                    <a:lnTo>
                      <a:pt x="58" y="538"/>
                    </a:lnTo>
                    <a:lnTo>
                      <a:pt x="62" y="528"/>
                    </a:lnTo>
                    <a:lnTo>
                      <a:pt x="68" y="520"/>
                    </a:lnTo>
                    <a:lnTo>
                      <a:pt x="72" y="518"/>
                    </a:lnTo>
                    <a:lnTo>
                      <a:pt x="76" y="518"/>
                    </a:lnTo>
                    <a:lnTo>
                      <a:pt x="80" y="518"/>
                    </a:lnTo>
                    <a:lnTo>
                      <a:pt x="84" y="520"/>
                    </a:lnTo>
                    <a:lnTo>
                      <a:pt x="92" y="528"/>
                    </a:lnTo>
                    <a:lnTo>
                      <a:pt x="96" y="538"/>
                    </a:lnTo>
                    <a:lnTo>
                      <a:pt x="98" y="552"/>
                    </a:lnTo>
                    <a:lnTo>
                      <a:pt x="96" y="566"/>
                    </a:lnTo>
                    <a:lnTo>
                      <a:pt x="92" y="576"/>
                    </a:lnTo>
                    <a:lnTo>
                      <a:pt x="86" y="584"/>
                    </a:lnTo>
                    <a:lnTo>
                      <a:pt x="82" y="586"/>
                    </a:lnTo>
                    <a:lnTo>
                      <a:pt x="78" y="586"/>
                    </a:lnTo>
                    <a:close/>
                    <a:moveTo>
                      <a:pt x="26" y="660"/>
                    </a:moveTo>
                    <a:lnTo>
                      <a:pt x="26" y="660"/>
                    </a:lnTo>
                    <a:lnTo>
                      <a:pt x="18" y="658"/>
                    </a:lnTo>
                    <a:lnTo>
                      <a:pt x="12" y="660"/>
                    </a:lnTo>
                    <a:lnTo>
                      <a:pt x="6" y="666"/>
                    </a:lnTo>
                    <a:lnTo>
                      <a:pt x="4" y="672"/>
                    </a:lnTo>
                    <a:lnTo>
                      <a:pt x="6" y="768"/>
                    </a:lnTo>
                    <a:lnTo>
                      <a:pt x="8" y="780"/>
                    </a:lnTo>
                    <a:lnTo>
                      <a:pt x="12" y="792"/>
                    </a:lnTo>
                    <a:lnTo>
                      <a:pt x="18" y="802"/>
                    </a:lnTo>
                    <a:lnTo>
                      <a:pt x="26" y="810"/>
                    </a:lnTo>
                    <a:lnTo>
                      <a:pt x="52" y="826"/>
                    </a:lnTo>
                    <a:lnTo>
                      <a:pt x="82" y="840"/>
                    </a:lnTo>
                    <a:lnTo>
                      <a:pt x="116" y="852"/>
                    </a:lnTo>
                    <a:lnTo>
                      <a:pt x="154" y="862"/>
                    </a:lnTo>
                    <a:lnTo>
                      <a:pt x="196" y="872"/>
                    </a:lnTo>
                    <a:lnTo>
                      <a:pt x="242" y="878"/>
                    </a:lnTo>
                    <a:lnTo>
                      <a:pt x="288" y="882"/>
                    </a:lnTo>
                    <a:lnTo>
                      <a:pt x="340" y="884"/>
                    </a:lnTo>
                    <a:lnTo>
                      <a:pt x="390" y="882"/>
                    </a:lnTo>
                    <a:lnTo>
                      <a:pt x="438" y="878"/>
                    </a:lnTo>
                    <a:lnTo>
                      <a:pt x="484" y="872"/>
                    </a:lnTo>
                    <a:lnTo>
                      <a:pt x="524" y="862"/>
                    </a:lnTo>
                    <a:lnTo>
                      <a:pt x="562" y="852"/>
                    </a:lnTo>
                    <a:lnTo>
                      <a:pt x="598" y="840"/>
                    </a:lnTo>
                    <a:lnTo>
                      <a:pt x="628" y="826"/>
                    </a:lnTo>
                    <a:lnTo>
                      <a:pt x="652" y="810"/>
                    </a:lnTo>
                    <a:lnTo>
                      <a:pt x="662" y="802"/>
                    </a:lnTo>
                    <a:lnTo>
                      <a:pt x="668" y="792"/>
                    </a:lnTo>
                    <a:lnTo>
                      <a:pt x="672" y="780"/>
                    </a:lnTo>
                    <a:lnTo>
                      <a:pt x="674" y="768"/>
                    </a:lnTo>
                    <a:lnTo>
                      <a:pt x="674" y="672"/>
                    </a:lnTo>
                    <a:lnTo>
                      <a:pt x="672" y="666"/>
                    </a:lnTo>
                    <a:lnTo>
                      <a:pt x="668" y="660"/>
                    </a:lnTo>
                    <a:lnTo>
                      <a:pt x="660" y="658"/>
                    </a:lnTo>
                    <a:lnTo>
                      <a:pt x="652" y="660"/>
                    </a:lnTo>
                    <a:lnTo>
                      <a:pt x="624" y="674"/>
                    </a:lnTo>
                    <a:lnTo>
                      <a:pt x="590" y="686"/>
                    </a:lnTo>
                    <a:lnTo>
                      <a:pt x="554" y="698"/>
                    </a:lnTo>
                    <a:lnTo>
                      <a:pt x="516" y="708"/>
                    </a:lnTo>
                    <a:lnTo>
                      <a:pt x="474" y="716"/>
                    </a:lnTo>
                    <a:lnTo>
                      <a:pt x="432" y="720"/>
                    </a:lnTo>
                    <a:lnTo>
                      <a:pt x="386" y="724"/>
                    </a:lnTo>
                    <a:lnTo>
                      <a:pt x="340" y="726"/>
                    </a:lnTo>
                    <a:lnTo>
                      <a:pt x="292" y="724"/>
                    </a:lnTo>
                    <a:lnTo>
                      <a:pt x="248" y="720"/>
                    </a:lnTo>
                    <a:lnTo>
                      <a:pt x="204" y="716"/>
                    </a:lnTo>
                    <a:lnTo>
                      <a:pt x="164" y="708"/>
                    </a:lnTo>
                    <a:lnTo>
                      <a:pt x="126" y="698"/>
                    </a:lnTo>
                    <a:lnTo>
                      <a:pt x="90" y="686"/>
                    </a:lnTo>
                    <a:lnTo>
                      <a:pt x="56" y="674"/>
                    </a:lnTo>
                    <a:lnTo>
                      <a:pt x="26" y="660"/>
                    </a:lnTo>
                    <a:close/>
                    <a:moveTo>
                      <a:pt x="78" y="786"/>
                    </a:moveTo>
                    <a:lnTo>
                      <a:pt x="78" y="786"/>
                    </a:lnTo>
                    <a:lnTo>
                      <a:pt x="74" y="786"/>
                    </a:lnTo>
                    <a:lnTo>
                      <a:pt x="70" y="784"/>
                    </a:lnTo>
                    <a:lnTo>
                      <a:pt x="64" y="776"/>
                    </a:lnTo>
                    <a:lnTo>
                      <a:pt x="60" y="766"/>
                    </a:lnTo>
                    <a:lnTo>
                      <a:pt x="58" y="752"/>
                    </a:lnTo>
                    <a:lnTo>
                      <a:pt x="58" y="738"/>
                    </a:lnTo>
                    <a:lnTo>
                      <a:pt x="64" y="728"/>
                    </a:lnTo>
                    <a:lnTo>
                      <a:pt x="70" y="720"/>
                    </a:lnTo>
                    <a:lnTo>
                      <a:pt x="74" y="718"/>
                    </a:lnTo>
                    <a:lnTo>
                      <a:pt x="78" y="718"/>
                    </a:lnTo>
                    <a:lnTo>
                      <a:pt x="82" y="718"/>
                    </a:lnTo>
                    <a:lnTo>
                      <a:pt x="86" y="720"/>
                    </a:lnTo>
                    <a:lnTo>
                      <a:pt x="94" y="728"/>
                    </a:lnTo>
                    <a:lnTo>
                      <a:pt x="98" y="738"/>
                    </a:lnTo>
                    <a:lnTo>
                      <a:pt x="100" y="752"/>
                    </a:lnTo>
                    <a:lnTo>
                      <a:pt x="98" y="766"/>
                    </a:lnTo>
                    <a:lnTo>
                      <a:pt x="94" y="776"/>
                    </a:lnTo>
                    <a:lnTo>
                      <a:pt x="86" y="784"/>
                    </a:lnTo>
                    <a:lnTo>
                      <a:pt x="82" y="786"/>
                    </a:lnTo>
                    <a:lnTo>
                      <a:pt x="78" y="786"/>
                    </a:lnTo>
                    <a:close/>
                  </a:path>
                </a:pathLst>
              </a:custGeom>
              <a:solidFill>
                <a:srgbClr val="0080CB"/>
              </a:solidFill>
              <a:ln w="9525">
                <a:noFill/>
                <a:round/>
                <a:headEnd/>
                <a:tailEnd/>
              </a:ln>
            </p:spPr>
            <p:txBody>
              <a:bodyPr wrap="square">
                <a:noAutofit/>
              </a:bodyPr>
              <a:lstStyle/>
              <a:p>
                <a:pPr fontAlgn="ct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4" name="圆角矩形 400"/>
              <p:cNvSpPr>
                <a:spLocks noChangeArrowheads="1"/>
              </p:cNvSpPr>
              <p:nvPr/>
            </p:nvSpPr>
            <p:spPr bwMode="auto">
              <a:xfrm>
                <a:off x="6334845" y="2581582"/>
                <a:ext cx="1842025" cy="3470434"/>
              </a:xfrm>
              <a:prstGeom prst="roundRect">
                <a:avLst>
                  <a:gd name="adj" fmla="val 16667"/>
                </a:avLst>
              </a:prstGeom>
              <a:noFill/>
              <a:ln w="9525" algn="ctr">
                <a:solidFill>
                  <a:srgbClr val="0080CB"/>
                </a:solidFill>
                <a:prstDash val="dash"/>
                <a:round/>
                <a:headEnd/>
                <a:tailEnd/>
              </a:ln>
            </p:spPr>
            <p:txBody>
              <a:bodyPr wrap="square">
                <a:noAutofit/>
              </a:bodyPr>
              <a:lstStyle/>
              <a:p>
                <a:pPr algn="ctr" fontAlgn="ctr"/>
                <a:endParaRPr kumimoji="1" lang="en-US" altLang="zh-CN" sz="1200">
                  <a:latin typeface="Huawei Sans" panose="020C0503030203020204" pitchFamily="34" charset="0"/>
                  <a:ea typeface="方正兰亭黑简体" panose="02000000000000000000" pitchFamily="2" charset="-122"/>
                  <a:cs typeface="宋体" pitchFamily="2" charset="-122"/>
                  <a:sym typeface="Huawei Sans" panose="020C0503030203020204" pitchFamily="34" charset="0"/>
                </a:endParaRPr>
              </a:p>
            </p:txBody>
          </p:sp>
          <p:sp>
            <p:nvSpPr>
              <p:cNvPr id="535" name="Oval 100"/>
              <p:cNvSpPr>
                <a:spLocks noChangeArrowheads="1"/>
              </p:cNvSpPr>
              <p:nvPr/>
            </p:nvSpPr>
            <p:spPr bwMode="gray">
              <a:xfrm>
                <a:off x="7362716" y="4420652"/>
                <a:ext cx="265677" cy="234162"/>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5</a:t>
                </a:r>
                <a:endParaRPr lang="en-US" sz="1200" b="1">
                  <a:solidFill>
                    <a:schemeClr val="bg1"/>
                  </a:solidFill>
                  <a:latin typeface="Huawei Sans" panose="020C0503030203020204" pitchFamily="34" charset="0"/>
                </a:endParaRPr>
              </a:p>
            </p:txBody>
          </p:sp>
          <p:sp>
            <p:nvSpPr>
              <p:cNvPr id="536" name="Oval 100"/>
              <p:cNvSpPr>
                <a:spLocks noChangeArrowheads="1"/>
              </p:cNvSpPr>
              <p:nvPr/>
            </p:nvSpPr>
            <p:spPr bwMode="gray">
              <a:xfrm>
                <a:off x="7729797" y="3862202"/>
                <a:ext cx="265676" cy="232546"/>
              </a:xfrm>
              <a:prstGeom prst="ellipse">
                <a:avLst/>
              </a:prstGeom>
              <a:solidFill>
                <a:schemeClr val="accent2">
                  <a:lumMod val="75000"/>
                </a:schemeClr>
              </a:solidFill>
              <a:ln w="9525" algn="ctr">
                <a:noFill/>
                <a:round/>
                <a:headEnd/>
                <a:tailEnd/>
              </a:ln>
              <a:effectLst/>
            </p:spPr>
            <p:txBody>
              <a:bodyPr wrap="square" lIns="0" tIns="0" rIns="0" bIns="0" anchor="ctr">
                <a:noAutofit/>
              </a:bodyPr>
              <a:lstStyle/>
              <a:p>
                <a:pPr algn="ctr" fontAlgn="ctr">
                  <a:defRPr/>
                </a:pPr>
                <a:r>
                  <a:rPr lang="en-US" sz="1200" b="1" smtClean="0">
                    <a:solidFill>
                      <a:schemeClr val="bg1"/>
                    </a:solidFill>
                    <a:latin typeface="Huawei Sans" panose="020C0503030203020204" pitchFamily="34" charset="0"/>
                  </a:rPr>
                  <a:t>1</a:t>
                </a:r>
                <a:endParaRPr lang="en-US" sz="1200" b="1">
                  <a:solidFill>
                    <a:schemeClr val="bg1"/>
                  </a:solidFill>
                  <a:latin typeface="Huawei Sans" panose="020C0503030203020204" pitchFamily="34" charset="0"/>
                </a:endParaRPr>
              </a:p>
            </p:txBody>
          </p:sp>
          <p:sp>
            <p:nvSpPr>
              <p:cNvPr id="537" name="矩形 536"/>
              <p:cNvSpPr/>
              <p:nvPr/>
            </p:nvSpPr>
            <p:spPr>
              <a:xfrm>
                <a:off x="3998381" y="2862575"/>
                <a:ext cx="990533" cy="1367826"/>
              </a:xfrm>
              <a:prstGeom prst="rect">
                <a:avLst/>
              </a:prstGeom>
              <a:solidFill>
                <a:srgbClr val="5F5C9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8" name="矩形 537"/>
              <p:cNvSpPr/>
              <p:nvPr/>
            </p:nvSpPr>
            <p:spPr>
              <a:xfrm>
                <a:off x="4055168" y="2959470"/>
                <a:ext cx="877337" cy="3908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square" lIns="0" rIns="0" anchor="ctr">
                <a:noAutofit/>
              </a:bodyPr>
              <a:lstStyle/>
              <a:p>
                <a:pPr algn="ctr" fontAlgn="ctr">
                  <a:defRPr/>
                </a:pPr>
                <a:r>
                  <a:rPr lang="en-US" sz="1200" smtClean="0">
                    <a:latin typeface="Huawei Sans" panose="020C0503030203020204" pitchFamily="34" charset="0"/>
                  </a:rPr>
                  <a:t>Time segment T2</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9" name="矩形 538"/>
              <p:cNvSpPr/>
              <p:nvPr/>
            </p:nvSpPr>
            <p:spPr>
              <a:xfrm>
                <a:off x="4055168" y="3448787"/>
                <a:ext cx="877337" cy="3891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lIns="0" rIns="0" anchor="ctr">
                <a:noAutofit/>
              </a:bodyPr>
              <a:lstStyle/>
              <a:p>
                <a:pPr algn="ctr" fontAlgn="ctr">
                  <a:defRPr/>
                </a:pPr>
                <a:r>
                  <a:rPr lang="en-US" sz="1200" smtClean="0">
                    <a:latin typeface="Huawei Sans" panose="020C0503030203020204" pitchFamily="34" charset="0"/>
                  </a:rPr>
                  <a:t>Time segment T1</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0" name="TextBox 40"/>
              <p:cNvSpPr txBox="1">
                <a:spLocks noChangeArrowheads="1"/>
              </p:cNvSpPr>
              <p:nvPr/>
            </p:nvSpPr>
            <p:spPr bwMode="auto">
              <a:xfrm>
                <a:off x="4106191" y="3881582"/>
                <a:ext cx="751557" cy="299128"/>
              </a:xfrm>
              <a:prstGeom prst="rect">
                <a:avLst/>
              </a:prstGeom>
              <a:noFill/>
              <a:ln w="9525">
                <a:noFill/>
                <a:miter lim="800000"/>
                <a:headEnd/>
                <a:tailEnd/>
              </a:ln>
            </p:spPr>
            <p:txBody>
              <a:bodyPr wrap="square">
                <a:noAutofit/>
              </a:bodyPr>
              <a:lstStyle/>
              <a:p>
                <a:pPr fontAlgn="ctr">
                  <a:defRPr/>
                </a:pPr>
                <a:r>
                  <a:rPr lang="en-US" sz="1200" smtClean="0">
                    <a:latin typeface="Huawei Sans" panose="020C0503030203020204" pitchFamily="34" charset="0"/>
                  </a:rPr>
                  <a:t>Cache</a:t>
                </a:r>
                <a:endParaRPr lang="en-US" altLang="zh-CN"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右箭头 102"/>
              <p:cNvSpPr/>
              <p:nvPr/>
            </p:nvSpPr>
            <p:spPr>
              <a:xfrm>
                <a:off x="4998209" y="4169228"/>
                <a:ext cx="1847929" cy="713595"/>
              </a:xfrm>
              <a:prstGeom prst="rightArrow">
                <a:avLst/>
              </a:prstGeom>
              <a:solidFill>
                <a:srgbClr val="DBE1F1"/>
              </a:solidFill>
              <a:ln>
                <a:solidFill>
                  <a:srgbClr val="0B74B5"/>
                </a:solidFill>
              </a:ln>
            </p:spPr>
            <p:style>
              <a:lnRef idx="2">
                <a:schemeClr val="accent1">
                  <a:shade val="50000"/>
                </a:schemeClr>
              </a:lnRef>
              <a:fillRef idx="1">
                <a:schemeClr val="accent1"/>
              </a:fillRef>
              <a:effectRef idx="0">
                <a:schemeClr val="accent1"/>
              </a:effectRef>
              <a:fontRef idx="minor">
                <a:schemeClr val="lt1"/>
              </a:fontRef>
            </p:style>
            <p:txBody>
              <a:bodyPr wrap="square" lIns="78355" tIns="39177" rIns="78355" bIns="39177" anchor="ctr">
                <a:noAutofit/>
              </a:bodyPr>
              <a:lstStyle/>
              <a:p>
                <a:pPr algn="ctr" fontAlgn="ctr">
                  <a:defRPr/>
                </a:pPr>
                <a:r>
                  <a:rPr lang="en-US" sz="1200" smtClean="0">
                    <a:solidFill>
                      <a:schemeClr val="tx1"/>
                    </a:solidFill>
                    <a:latin typeface="Huawei Sans" panose="020C0503030203020204" pitchFamily="34" charset="0"/>
                  </a:rPr>
                  <a:t>Asynchronous remote replication</a:t>
                </a:r>
                <a:endParaRPr lang="en-US" sz="1200">
                  <a:solidFill>
                    <a:schemeClr val="tx1"/>
                  </a:solidFill>
                  <a:latin typeface="Huawei Sans" panose="020C0503030203020204" pitchFamily="34" charset="0"/>
                </a:endParaRPr>
              </a:p>
            </p:txBody>
          </p:sp>
        </p:grpSp>
        <p:pic>
          <p:nvPicPr>
            <p:cNvPr id="281" name="Picture 2019" descr="图片244"/>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245745" y="1469174"/>
              <a:ext cx="576322" cy="67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 name="文本框 281"/>
            <p:cNvSpPr txBox="1"/>
            <p:nvPr/>
          </p:nvSpPr>
          <p:spPr>
            <a:xfrm>
              <a:off x="4782433" y="1741474"/>
              <a:ext cx="946941" cy="276999"/>
            </a:xfrm>
            <a:prstGeom prst="rect">
              <a:avLst/>
            </a:prstGeom>
            <a:noFill/>
          </p:spPr>
          <p:txBody>
            <a:bodyPr wrap="square" rtlCol="0">
              <a:spAutoFit/>
            </a:bodyPr>
            <a:lstStyle/>
            <a:p>
              <a:r>
                <a:rPr lang="en-US" altLang="zh-CN" sz="1200" smtClean="0"/>
                <a:t>DB Server</a:t>
              </a:r>
              <a:endParaRPr lang="zh-CN" altLang="en-US" sz="1200"/>
            </a:p>
          </p:txBody>
        </p:sp>
      </p:grpSp>
    </p:spTree>
    <p:extLst>
      <p:ext uri="{BB962C8B-B14F-4D97-AF65-F5344CB8AC3E}">
        <p14:creationId xmlns:p14="http://schemas.microsoft.com/office/powerpoint/2010/main" val="13959417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z="3200" smtClean="0">
                <a:latin typeface="Huawei Sans" panose="020C0503030203020204" pitchFamily="34" charset="0"/>
              </a:rPr>
              <a:t>Remote Replication - Application Consistency</a:t>
            </a:r>
            <a:endParaRPr lang="en-US" sz="3200">
              <a:latin typeface="Huawei Sans" panose="020C0503030203020204" pitchFamily="34" charset="0"/>
            </a:endParaRPr>
          </a:p>
        </p:txBody>
      </p:sp>
      <p:grpSp>
        <p:nvGrpSpPr>
          <p:cNvPr id="90" name="组合 89"/>
          <p:cNvGrpSpPr/>
          <p:nvPr/>
        </p:nvGrpSpPr>
        <p:grpSpPr>
          <a:xfrm>
            <a:off x="3059542" y="1064184"/>
            <a:ext cx="6381639" cy="4930108"/>
            <a:chOff x="3059542" y="1144194"/>
            <a:chExt cx="6381639" cy="4930108"/>
          </a:xfrm>
        </p:grpSpPr>
        <p:sp>
          <p:nvSpPr>
            <p:cNvPr id="9" name="Text Box 23"/>
            <p:cNvSpPr txBox="1">
              <a:spLocks noChangeArrowheads="1"/>
            </p:cNvSpPr>
            <p:nvPr/>
          </p:nvSpPr>
          <p:spPr bwMode="auto">
            <a:xfrm>
              <a:off x="4900093" y="1284964"/>
              <a:ext cx="1757636" cy="269063"/>
            </a:xfrm>
            <a:prstGeom prst="rect">
              <a:avLst/>
            </a:prstGeom>
            <a:noFill/>
            <a:ln w="9525" algn="ctr">
              <a:noFill/>
              <a:miter lim="800000"/>
              <a:headEnd/>
              <a:tailEnd/>
            </a:ln>
            <a:effectLst/>
          </p:spPr>
          <p:txBody>
            <a:bodyPr wrap="square" lIns="79200" tIns="39600" rIns="79200" bIns="39600">
              <a:noAutofit/>
            </a:bodyPr>
            <a:lstStyle/>
            <a:p>
              <a:pPr defTabSz="801688" fontAlgn="ctr"/>
              <a:r>
                <a:rPr lang="en-US" sz="1400" smtClean="0">
                  <a:solidFill>
                    <a:srgbClr val="C00000"/>
                  </a:solidFill>
                  <a:latin typeface="Huawei Sans" panose="020C0503030203020204" pitchFamily="34" charset="0"/>
                </a:rPr>
                <a:t>Consistency Agent</a:t>
              </a:r>
              <a:endParaRPr lang="en-US" sz="1400">
                <a:solidFill>
                  <a:srgbClr val="C00000"/>
                </a:solidFill>
                <a:latin typeface="Huawei Sans" panose="020C0503030203020204" pitchFamily="34" charset="0"/>
              </a:endParaRPr>
            </a:p>
          </p:txBody>
        </p:sp>
        <p:sp>
          <p:nvSpPr>
            <p:cNvPr id="10" name="Text Box 24"/>
            <p:cNvSpPr txBox="1">
              <a:spLocks noChangeArrowheads="1"/>
            </p:cNvSpPr>
            <p:nvPr/>
          </p:nvSpPr>
          <p:spPr bwMode="auto">
            <a:xfrm>
              <a:off x="7237774" y="1284964"/>
              <a:ext cx="1757636" cy="269063"/>
            </a:xfrm>
            <a:prstGeom prst="rect">
              <a:avLst/>
            </a:prstGeom>
            <a:noFill/>
            <a:ln w="9525" algn="ctr">
              <a:noFill/>
              <a:miter lim="800000"/>
              <a:headEnd/>
              <a:tailEnd/>
            </a:ln>
            <a:effectLst/>
          </p:spPr>
          <p:txBody>
            <a:bodyPr wrap="square" lIns="79200" tIns="39600" rIns="79200" bIns="39600">
              <a:noAutofit/>
            </a:bodyPr>
            <a:lstStyle/>
            <a:p>
              <a:pPr defTabSz="801688" fontAlgn="ctr"/>
              <a:r>
                <a:rPr lang="en-US" sz="1400" smtClean="0">
                  <a:solidFill>
                    <a:srgbClr val="000000"/>
                  </a:solidFill>
                  <a:latin typeface="Huawei Sans" panose="020C0503030203020204" pitchFamily="34" charset="0"/>
                </a:rPr>
                <a:t>Application engine</a:t>
              </a:r>
              <a:endParaRPr lang="en-US" sz="1400">
                <a:solidFill>
                  <a:srgbClr val="000000"/>
                </a:solidFill>
                <a:latin typeface="Huawei Sans" panose="020C0503030203020204" pitchFamily="34" charset="0"/>
              </a:endParaRPr>
            </a:p>
          </p:txBody>
        </p:sp>
        <p:sp>
          <p:nvSpPr>
            <p:cNvPr id="33" name="Text Box 78"/>
            <p:cNvSpPr txBox="1">
              <a:spLocks noChangeArrowheads="1"/>
            </p:cNvSpPr>
            <p:nvPr/>
          </p:nvSpPr>
          <p:spPr bwMode="auto">
            <a:xfrm>
              <a:off x="3472536" y="1284964"/>
              <a:ext cx="1757636" cy="269063"/>
            </a:xfrm>
            <a:prstGeom prst="rect">
              <a:avLst/>
            </a:prstGeom>
            <a:noFill/>
            <a:ln w="9525" algn="ctr">
              <a:noFill/>
              <a:miter lim="800000"/>
              <a:headEnd/>
              <a:tailEnd/>
            </a:ln>
            <a:effectLst/>
          </p:spPr>
          <p:txBody>
            <a:bodyPr wrap="square" lIns="79200" tIns="39600" rIns="79200" bIns="39600">
              <a:noAutofit/>
            </a:bodyPr>
            <a:lstStyle/>
            <a:p>
              <a:pPr defTabSz="801688" fontAlgn="ctr"/>
              <a:r>
                <a:rPr lang="en-US" sz="1400" smtClean="0">
                  <a:solidFill>
                    <a:srgbClr val="000000"/>
                  </a:solidFill>
                  <a:latin typeface="Huawei Sans" panose="020C0503030203020204" pitchFamily="34" charset="0"/>
                </a:rPr>
                <a:t>Host</a:t>
              </a:r>
              <a:endParaRPr lang="en-US" sz="1400">
                <a:solidFill>
                  <a:srgbClr val="000000"/>
                </a:solidFill>
                <a:latin typeface="Huawei Sans" panose="020C0503030203020204" pitchFamily="34" charset="0"/>
              </a:endParaRPr>
            </a:p>
          </p:txBody>
        </p:sp>
        <p:sp>
          <p:nvSpPr>
            <p:cNvPr id="42" name="矩形 41"/>
            <p:cNvSpPr>
              <a:spLocks/>
            </p:cNvSpPr>
            <p:nvPr/>
          </p:nvSpPr>
          <p:spPr>
            <a:xfrm>
              <a:off x="3059542" y="4708020"/>
              <a:ext cx="6381638" cy="1366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磁盘 45"/>
            <p:cNvSpPr/>
            <p:nvPr/>
          </p:nvSpPr>
          <p:spPr>
            <a:xfrm>
              <a:off x="4433981" y="5045246"/>
              <a:ext cx="2941783" cy="945097"/>
            </a:xfrm>
            <a:prstGeom prst="flowChartMagneticDisk">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上箭头 46"/>
            <p:cNvSpPr>
              <a:spLocks/>
            </p:cNvSpPr>
            <p:nvPr/>
          </p:nvSpPr>
          <p:spPr>
            <a:xfrm>
              <a:off x="4892120" y="4119800"/>
              <a:ext cx="651052" cy="862914"/>
            </a:xfrm>
            <a:prstGeom prst="up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上下箭头 47"/>
            <p:cNvSpPr>
              <a:spLocks/>
            </p:cNvSpPr>
            <p:nvPr/>
          </p:nvSpPr>
          <p:spPr>
            <a:xfrm>
              <a:off x="6329785" y="4119800"/>
              <a:ext cx="651052" cy="862914"/>
            </a:xfrm>
            <a:prstGeom prst="up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3059542" y="4368422"/>
              <a:ext cx="1651242" cy="369332"/>
            </a:xfrm>
            <a:prstGeom prst="rect">
              <a:avLst/>
            </a:prstGeom>
            <a:noFill/>
          </p:spPr>
          <p:txBody>
            <a:bodyPr wrap="square" rtlCol="0">
              <a:spAutoFit/>
            </a:bodyPr>
            <a:lstStyle/>
            <a:p>
              <a:pPr defTabSz="801688" fontAlgn="ctr"/>
              <a:r>
                <a:rPr lang="en-US" altLang="zh-CN">
                  <a:solidFill>
                    <a:srgbClr val="000000"/>
                  </a:solidFill>
                  <a:latin typeface="Huawei Sans" panose="020C0503030203020204" pitchFamily="34" charset="0"/>
                </a:rPr>
                <a:t>Storage array</a:t>
              </a:r>
            </a:p>
          </p:txBody>
        </p:sp>
        <p:grpSp>
          <p:nvGrpSpPr>
            <p:cNvPr id="88" name="组合 87"/>
            <p:cNvGrpSpPr/>
            <p:nvPr/>
          </p:nvGrpSpPr>
          <p:grpSpPr>
            <a:xfrm>
              <a:off x="3199865" y="4939312"/>
              <a:ext cx="1193588" cy="498475"/>
              <a:chOff x="3199865" y="4939312"/>
              <a:chExt cx="1193588" cy="498475"/>
            </a:xfrm>
          </p:grpSpPr>
          <p:sp>
            <p:nvSpPr>
              <p:cNvPr id="49" name="右箭头 48"/>
              <p:cNvSpPr>
                <a:spLocks/>
              </p:cNvSpPr>
              <p:nvPr/>
            </p:nvSpPr>
            <p:spPr>
              <a:xfrm>
                <a:off x="3235905" y="4939312"/>
                <a:ext cx="1121509" cy="498475"/>
              </a:xfrm>
              <a:prstGeom prst="right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a:spLocks/>
              </p:cNvSpPr>
              <p:nvPr/>
            </p:nvSpPr>
            <p:spPr>
              <a:xfrm>
                <a:off x="3199865" y="5034661"/>
                <a:ext cx="1193588" cy="307777"/>
              </a:xfrm>
              <a:prstGeom prst="rect">
                <a:avLst/>
              </a:prstGeom>
              <a:noFill/>
            </p:spPr>
            <p:txBody>
              <a:bodyPr wrap="square" rtlCol="0">
                <a:spAutoFit/>
              </a:bodyPr>
              <a:lstStyle/>
              <a:p>
                <a:pPr algn="ctr" defTabSz="801688" fontAlgn="ctr"/>
                <a:r>
                  <a:rPr lang="en-US" altLang="zh-CN" sz="1400">
                    <a:solidFill>
                      <a:srgbClr val="000000"/>
                    </a:solidFill>
                    <a:latin typeface="Huawei Sans" panose="020C0503030203020204" pitchFamily="34" charset="0"/>
                  </a:rPr>
                  <a:t>Snapshot</a:t>
                </a:r>
              </a:p>
            </p:txBody>
          </p:sp>
        </p:grpSp>
        <p:grpSp>
          <p:nvGrpSpPr>
            <p:cNvPr id="89" name="组合 88"/>
            <p:cNvGrpSpPr/>
            <p:nvPr/>
          </p:nvGrpSpPr>
          <p:grpSpPr>
            <a:xfrm>
              <a:off x="3199865" y="5507247"/>
              <a:ext cx="1193588" cy="498475"/>
              <a:chOff x="3028647" y="5575827"/>
              <a:chExt cx="1193588" cy="498475"/>
            </a:xfrm>
          </p:grpSpPr>
          <p:sp>
            <p:nvSpPr>
              <p:cNvPr id="51" name="右箭头 50"/>
              <p:cNvSpPr>
                <a:spLocks/>
              </p:cNvSpPr>
              <p:nvPr/>
            </p:nvSpPr>
            <p:spPr>
              <a:xfrm>
                <a:off x="3064687" y="5575827"/>
                <a:ext cx="1121509" cy="498475"/>
              </a:xfrm>
              <a:prstGeom prst="right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a:spLocks/>
              </p:cNvSpPr>
              <p:nvPr/>
            </p:nvSpPr>
            <p:spPr>
              <a:xfrm>
                <a:off x="3028647" y="5671176"/>
                <a:ext cx="1193588" cy="307777"/>
              </a:xfrm>
              <a:prstGeom prst="rect">
                <a:avLst/>
              </a:prstGeom>
              <a:noFill/>
            </p:spPr>
            <p:txBody>
              <a:bodyPr wrap="square" rtlCol="0">
                <a:spAutoFit/>
              </a:bodyPr>
              <a:lstStyle/>
              <a:p>
                <a:pPr algn="ctr" defTabSz="801688" fontAlgn="ctr"/>
                <a:r>
                  <a:rPr lang="en-US" altLang="zh-CN" sz="1400">
                    <a:solidFill>
                      <a:srgbClr val="000000"/>
                    </a:solidFill>
                    <a:latin typeface="Huawei Sans" panose="020C0503030203020204" pitchFamily="34" charset="0"/>
                  </a:rPr>
                  <a:t>Replication</a:t>
                </a:r>
              </a:p>
            </p:txBody>
          </p:sp>
        </p:grpSp>
        <p:grpSp>
          <p:nvGrpSpPr>
            <p:cNvPr id="4" name="组合 3"/>
            <p:cNvGrpSpPr/>
            <p:nvPr/>
          </p:nvGrpSpPr>
          <p:grpSpPr>
            <a:xfrm>
              <a:off x="7592782" y="5045246"/>
              <a:ext cx="1596938" cy="761168"/>
              <a:chOff x="7592782" y="5045246"/>
              <a:chExt cx="1596938" cy="761168"/>
            </a:xfrm>
          </p:grpSpPr>
          <p:sp>
            <p:nvSpPr>
              <p:cNvPr id="50" name="右箭头 49"/>
              <p:cNvSpPr/>
              <p:nvPr/>
            </p:nvSpPr>
            <p:spPr>
              <a:xfrm rot="10800000">
                <a:off x="7592782" y="5045246"/>
                <a:ext cx="1596938" cy="761168"/>
              </a:xfrm>
              <a:prstGeom prst="right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7900132" y="5206495"/>
                <a:ext cx="1289588" cy="369332"/>
              </a:xfrm>
              <a:prstGeom prst="rect">
                <a:avLst/>
              </a:prstGeom>
              <a:noFill/>
            </p:spPr>
            <p:txBody>
              <a:bodyPr wrap="square" rtlCol="0">
                <a:spAutoFit/>
              </a:bodyPr>
              <a:lstStyle/>
              <a:p>
                <a:pPr algn="ctr" defTabSz="801688" fontAlgn="ctr"/>
                <a:r>
                  <a:rPr lang="en-US" altLang="zh-CN">
                    <a:solidFill>
                      <a:srgbClr val="000000"/>
                    </a:solidFill>
                    <a:latin typeface="Huawei Sans" panose="020C0503030203020204" pitchFamily="34" charset="0"/>
                  </a:rPr>
                  <a:t>Mirroring</a:t>
                </a:r>
              </a:p>
            </p:txBody>
          </p:sp>
        </p:grpSp>
        <p:sp>
          <p:nvSpPr>
            <p:cNvPr id="56" name="文本框 55"/>
            <p:cNvSpPr txBox="1"/>
            <p:nvPr/>
          </p:nvSpPr>
          <p:spPr>
            <a:xfrm>
              <a:off x="6798984" y="4412181"/>
              <a:ext cx="1193588" cy="276999"/>
            </a:xfrm>
            <a:prstGeom prst="rect">
              <a:avLst/>
            </a:prstGeom>
            <a:noFill/>
          </p:spPr>
          <p:txBody>
            <a:bodyPr wrap="square" rtlCol="0">
              <a:spAutoFit/>
            </a:bodyPr>
            <a:lstStyle/>
            <a:p>
              <a:pPr defTabSz="801688" fontAlgn="ctr"/>
              <a:r>
                <a:rPr lang="en-US" altLang="zh-CN" sz="1200">
                  <a:solidFill>
                    <a:srgbClr val="000000"/>
                  </a:solidFill>
                  <a:latin typeface="Huawei Sans" panose="020C0503030203020204" pitchFamily="34" charset="0"/>
                </a:rPr>
                <a:t>Host channel</a:t>
              </a:r>
            </a:p>
          </p:txBody>
        </p:sp>
        <p:sp>
          <p:nvSpPr>
            <p:cNvPr id="57" name="文本框 56"/>
            <p:cNvSpPr txBox="1"/>
            <p:nvPr/>
          </p:nvSpPr>
          <p:spPr>
            <a:xfrm>
              <a:off x="5063003" y="4412181"/>
              <a:ext cx="1397377" cy="276999"/>
            </a:xfrm>
            <a:prstGeom prst="rect">
              <a:avLst/>
            </a:prstGeom>
            <a:noFill/>
          </p:spPr>
          <p:txBody>
            <a:bodyPr wrap="square" rtlCol="0">
              <a:spAutoFit/>
            </a:bodyPr>
            <a:lstStyle/>
            <a:p>
              <a:pPr algn="ctr" defTabSz="1001649" eaLnBrk="0" fontAlgn="ctr" hangingPunct="0"/>
              <a:r>
                <a:rPr lang="en-US" altLang="zh-CN" sz="1200">
                  <a:solidFill>
                    <a:srgbClr val="000000"/>
                  </a:solidFill>
                  <a:latin typeface="Huawei Sans" panose="020C0503030203020204" pitchFamily="34" charset="0"/>
                </a:rPr>
                <a:t>Completed</a:t>
              </a:r>
              <a:endParaRPr lang="en-US" altLang="zh-CN"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a:spLocks/>
            </p:cNvSpPr>
            <p:nvPr/>
          </p:nvSpPr>
          <p:spPr>
            <a:xfrm>
              <a:off x="3059542" y="1144194"/>
              <a:ext cx="6381639" cy="2917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599259" y="3109335"/>
              <a:ext cx="4766895" cy="818785"/>
            </a:xfrm>
            <a:prstGeom prst="rect">
              <a:avLst/>
            </a:prstGeom>
            <a:solidFill>
              <a:srgbClr val="BEE9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3592371" y="3325472"/>
              <a:ext cx="1241310" cy="369332"/>
            </a:xfrm>
            <a:prstGeom prst="rect">
              <a:avLst/>
            </a:prstGeom>
            <a:noFill/>
          </p:spPr>
          <p:txBody>
            <a:bodyPr wrap="square" rtlCol="0">
              <a:spAutoFit/>
            </a:bodyPr>
            <a:lstStyle/>
            <a:p>
              <a:pPr defTabSz="801688" fontAlgn="ctr"/>
              <a:r>
                <a:rPr lang="en-US" altLang="zh-CN">
                  <a:solidFill>
                    <a:srgbClr val="000000"/>
                  </a:solidFill>
                  <a:latin typeface="Huawei Sans" panose="020C0503030203020204" pitchFamily="34" charset="0"/>
                </a:rPr>
                <a:t>Memory</a:t>
              </a:r>
            </a:p>
          </p:txBody>
        </p:sp>
        <p:sp>
          <p:nvSpPr>
            <p:cNvPr id="62" name="文本框 61"/>
            <p:cNvSpPr txBox="1"/>
            <p:nvPr/>
          </p:nvSpPr>
          <p:spPr>
            <a:xfrm>
              <a:off x="4867392" y="3215306"/>
              <a:ext cx="265584" cy="327790"/>
            </a:xfrm>
            <a:prstGeom prst="rect">
              <a:avLst/>
            </a:prstGeom>
            <a:solidFill>
              <a:srgbClr val="FCC800"/>
            </a:solidFill>
          </p:spPr>
          <p:txBody>
            <a:bodyPr wrap="square" rtlCol="0">
              <a:spAutoFit/>
            </a:bodyPr>
            <a:lstStyle/>
            <a:p>
              <a:pPr algn="ctr"/>
              <a:r>
                <a:rPr lang="en-US" altLang="zh-CN" smtClean="0"/>
                <a:t>1</a:t>
              </a:r>
              <a:endParaRPr lang="zh-CN" altLang="en-US"/>
            </a:p>
          </p:txBody>
        </p:sp>
        <p:sp>
          <p:nvSpPr>
            <p:cNvPr id="63" name="文本框 62"/>
            <p:cNvSpPr txBox="1"/>
            <p:nvPr/>
          </p:nvSpPr>
          <p:spPr>
            <a:xfrm>
              <a:off x="4867391" y="3567963"/>
              <a:ext cx="265584" cy="327790"/>
            </a:xfrm>
            <a:prstGeom prst="rect">
              <a:avLst/>
            </a:prstGeom>
            <a:solidFill>
              <a:srgbClr val="FCC800"/>
            </a:solidFill>
          </p:spPr>
          <p:txBody>
            <a:bodyPr wrap="square" rtlCol="0">
              <a:spAutoFit/>
            </a:bodyPr>
            <a:lstStyle/>
            <a:p>
              <a:pPr algn="ctr"/>
              <a:r>
                <a:rPr lang="en-US" altLang="zh-CN" smtClean="0"/>
                <a:t>7</a:t>
              </a:r>
              <a:endParaRPr lang="zh-CN" altLang="en-US"/>
            </a:p>
          </p:txBody>
        </p:sp>
        <p:sp>
          <p:nvSpPr>
            <p:cNvPr id="64" name="文本框 63"/>
            <p:cNvSpPr txBox="1"/>
            <p:nvPr/>
          </p:nvSpPr>
          <p:spPr>
            <a:xfrm>
              <a:off x="5365071" y="3215306"/>
              <a:ext cx="265584" cy="327790"/>
            </a:xfrm>
            <a:prstGeom prst="rect">
              <a:avLst/>
            </a:prstGeom>
            <a:solidFill>
              <a:srgbClr val="FCC800"/>
            </a:solidFill>
          </p:spPr>
          <p:txBody>
            <a:bodyPr wrap="square" rtlCol="0">
              <a:spAutoFit/>
            </a:bodyPr>
            <a:lstStyle/>
            <a:p>
              <a:pPr algn="ctr"/>
              <a:r>
                <a:rPr lang="en-US" altLang="zh-CN" smtClean="0"/>
                <a:t>2</a:t>
              </a:r>
              <a:endParaRPr lang="zh-CN" altLang="en-US"/>
            </a:p>
          </p:txBody>
        </p:sp>
        <p:sp>
          <p:nvSpPr>
            <p:cNvPr id="65" name="文本框 64"/>
            <p:cNvSpPr txBox="1"/>
            <p:nvPr/>
          </p:nvSpPr>
          <p:spPr>
            <a:xfrm>
              <a:off x="5365070" y="3567963"/>
              <a:ext cx="265584" cy="327790"/>
            </a:xfrm>
            <a:prstGeom prst="rect">
              <a:avLst/>
            </a:prstGeom>
            <a:solidFill>
              <a:srgbClr val="FCC800"/>
            </a:solidFill>
          </p:spPr>
          <p:txBody>
            <a:bodyPr wrap="square" rtlCol="0">
              <a:spAutoFit/>
            </a:bodyPr>
            <a:lstStyle/>
            <a:p>
              <a:pPr algn="ctr"/>
              <a:r>
                <a:rPr lang="en-US" altLang="zh-CN" smtClean="0"/>
                <a:t>8</a:t>
              </a:r>
              <a:endParaRPr lang="zh-CN" altLang="en-US"/>
            </a:p>
          </p:txBody>
        </p:sp>
        <p:sp>
          <p:nvSpPr>
            <p:cNvPr id="66" name="文本框 65"/>
            <p:cNvSpPr txBox="1"/>
            <p:nvPr/>
          </p:nvSpPr>
          <p:spPr>
            <a:xfrm>
              <a:off x="5862750" y="3215306"/>
              <a:ext cx="265584" cy="327790"/>
            </a:xfrm>
            <a:prstGeom prst="rect">
              <a:avLst/>
            </a:prstGeom>
            <a:solidFill>
              <a:srgbClr val="FCC800"/>
            </a:solidFill>
          </p:spPr>
          <p:txBody>
            <a:bodyPr wrap="square" rtlCol="0">
              <a:spAutoFit/>
            </a:bodyPr>
            <a:lstStyle/>
            <a:p>
              <a:pPr algn="ctr"/>
              <a:r>
                <a:rPr lang="en-US" altLang="zh-CN" smtClean="0"/>
                <a:t>3</a:t>
              </a:r>
              <a:endParaRPr lang="zh-CN" altLang="en-US"/>
            </a:p>
          </p:txBody>
        </p:sp>
        <p:sp>
          <p:nvSpPr>
            <p:cNvPr id="67" name="文本框 66"/>
            <p:cNvSpPr txBox="1"/>
            <p:nvPr/>
          </p:nvSpPr>
          <p:spPr>
            <a:xfrm>
              <a:off x="5862749" y="3567963"/>
              <a:ext cx="265584" cy="327790"/>
            </a:xfrm>
            <a:prstGeom prst="rect">
              <a:avLst/>
            </a:prstGeom>
            <a:solidFill>
              <a:srgbClr val="FCC800"/>
            </a:solidFill>
          </p:spPr>
          <p:txBody>
            <a:bodyPr wrap="square" rtlCol="0">
              <a:spAutoFit/>
            </a:bodyPr>
            <a:lstStyle/>
            <a:p>
              <a:pPr algn="ctr"/>
              <a:r>
                <a:rPr lang="en-US" altLang="zh-CN" smtClean="0"/>
                <a:t>9</a:t>
              </a:r>
              <a:endParaRPr lang="zh-CN" altLang="en-US"/>
            </a:p>
          </p:txBody>
        </p:sp>
        <p:sp>
          <p:nvSpPr>
            <p:cNvPr id="68" name="文本框 67"/>
            <p:cNvSpPr txBox="1"/>
            <p:nvPr/>
          </p:nvSpPr>
          <p:spPr>
            <a:xfrm>
              <a:off x="6360429" y="3215306"/>
              <a:ext cx="265584" cy="327790"/>
            </a:xfrm>
            <a:prstGeom prst="rect">
              <a:avLst/>
            </a:prstGeom>
            <a:solidFill>
              <a:srgbClr val="FCC800"/>
            </a:solidFill>
          </p:spPr>
          <p:txBody>
            <a:bodyPr wrap="square" rtlCol="0">
              <a:spAutoFit/>
            </a:bodyPr>
            <a:lstStyle/>
            <a:p>
              <a:pPr algn="ctr"/>
              <a:r>
                <a:rPr lang="en-US" altLang="zh-CN" smtClean="0"/>
                <a:t>4</a:t>
              </a:r>
              <a:endParaRPr lang="zh-CN" altLang="en-US"/>
            </a:p>
          </p:txBody>
        </p:sp>
        <p:sp>
          <p:nvSpPr>
            <p:cNvPr id="69" name="文本框 68"/>
            <p:cNvSpPr txBox="1"/>
            <p:nvPr/>
          </p:nvSpPr>
          <p:spPr>
            <a:xfrm>
              <a:off x="6360428" y="3567963"/>
              <a:ext cx="265584" cy="327790"/>
            </a:xfrm>
            <a:prstGeom prst="rect">
              <a:avLst/>
            </a:prstGeom>
            <a:solidFill>
              <a:srgbClr val="FCC800"/>
            </a:solidFill>
          </p:spPr>
          <p:txBody>
            <a:bodyPr wrap="square" rtlCol="0">
              <a:spAutoFit/>
            </a:bodyPr>
            <a:lstStyle/>
            <a:p>
              <a:pPr algn="ctr"/>
              <a:r>
                <a:rPr lang="en-US" altLang="zh-CN" smtClean="0"/>
                <a:t>A</a:t>
              </a:r>
              <a:endParaRPr lang="zh-CN" altLang="en-US"/>
            </a:p>
          </p:txBody>
        </p:sp>
        <p:sp>
          <p:nvSpPr>
            <p:cNvPr id="70" name="文本框 69"/>
            <p:cNvSpPr txBox="1"/>
            <p:nvPr/>
          </p:nvSpPr>
          <p:spPr>
            <a:xfrm>
              <a:off x="6858108" y="3215306"/>
              <a:ext cx="265584" cy="327790"/>
            </a:xfrm>
            <a:prstGeom prst="rect">
              <a:avLst/>
            </a:prstGeom>
            <a:solidFill>
              <a:srgbClr val="FCC800"/>
            </a:solidFill>
          </p:spPr>
          <p:txBody>
            <a:bodyPr wrap="square" rtlCol="0">
              <a:spAutoFit/>
            </a:bodyPr>
            <a:lstStyle/>
            <a:p>
              <a:pPr algn="ctr"/>
              <a:r>
                <a:rPr lang="en-US" altLang="zh-CN" smtClean="0"/>
                <a:t>5</a:t>
              </a:r>
              <a:endParaRPr lang="zh-CN" altLang="en-US"/>
            </a:p>
          </p:txBody>
        </p:sp>
        <p:sp>
          <p:nvSpPr>
            <p:cNvPr id="71" name="文本框 70"/>
            <p:cNvSpPr txBox="1"/>
            <p:nvPr/>
          </p:nvSpPr>
          <p:spPr>
            <a:xfrm>
              <a:off x="6858107" y="3567963"/>
              <a:ext cx="265584" cy="327790"/>
            </a:xfrm>
            <a:prstGeom prst="rect">
              <a:avLst/>
            </a:prstGeom>
            <a:solidFill>
              <a:srgbClr val="FCC800"/>
            </a:solidFill>
          </p:spPr>
          <p:txBody>
            <a:bodyPr wrap="square" rtlCol="0">
              <a:spAutoFit/>
            </a:bodyPr>
            <a:lstStyle/>
            <a:p>
              <a:pPr algn="ctr"/>
              <a:r>
                <a:rPr lang="en-US" altLang="zh-CN" smtClean="0"/>
                <a:t>B</a:t>
              </a:r>
              <a:endParaRPr lang="zh-CN" altLang="en-US"/>
            </a:p>
          </p:txBody>
        </p:sp>
        <p:sp>
          <p:nvSpPr>
            <p:cNvPr id="72" name="文本框 71"/>
            <p:cNvSpPr txBox="1"/>
            <p:nvPr/>
          </p:nvSpPr>
          <p:spPr>
            <a:xfrm>
              <a:off x="7355785" y="3215306"/>
              <a:ext cx="265584" cy="327790"/>
            </a:xfrm>
            <a:prstGeom prst="rect">
              <a:avLst/>
            </a:prstGeom>
            <a:solidFill>
              <a:srgbClr val="FCC800"/>
            </a:solidFill>
          </p:spPr>
          <p:txBody>
            <a:bodyPr wrap="square" rtlCol="0">
              <a:spAutoFit/>
            </a:bodyPr>
            <a:lstStyle/>
            <a:p>
              <a:pPr algn="ctr"/>
              <a:r>
                <a:rPr lang="en-US" altLang="zh-CN" smtClean="0"/>
                <a:t>6</a:t>
              </a:r>
              <a:endParaRPr lang="zh-CN" altLang="en-US"/>
            </a:p>
          </p:txBody>
        </p:sp>
        <p:sp>
          <p:nvSpPr>
            <p:cNvPr id="73" name="文本框 72"/>
            <p:cNvSpPr txBox="1"/>
            <p:nvPr/>
          </p:nvSpPr>
          <p:spPr>
            <a:xfrm>
              <a:off x="7355784" y="3567963"/>
              <a:ext cx="265584" cy="327790"/>
            </a:xfrm>
            <a:prstGeom prst="rect">
              <a:avLst/>
            </a:prstGeom>
            <a:solidFill>
              <a:srgbClr val="FCC800"/>
            </a:solidFill>
          </p:spPr>
          <p:txBody>
            <a:bodyPr wrap="square" rtlCol="0">
              <a:spAutoFit/>
            </a:bodyPr>
            <a:lstStyle/>
            <a:p>
              <a:pPr algn="ctr"/>
              <a:r>
                <a:rPr lang="en-US" altLang="zh-CN"/>
                <a:t>C</a:t>
              </a:r>
              <a:endParaRPr lang="zh-CN" altLang="en-US"/>
            </a:p>
          </p:txBody>
        </p:sp>
        <p:sp>
          <p:nvSpPr>
            <p:cNvPr id="74" name="Freeform 2491"/>
            <p:cNvSpPr>
              <a:spLocks/>
            </p:cNvSpPr>
            <p:nvPr/>
          </p:nvSpPr>
          <p:spPr bwMode="auto">
            <a:xfrm>
              <a:off x="4857771" y="1781701"/>
              <a:ext cx="720000" cy="720000"/>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2491"/>
            <p:cNvSpPr>
              <a:spLocks/>
            </p:cNvSpPr>
            <p:nvPr/>
          </p:nvSpPr>
          <p:spPr bwMode="auto">
            <a:xfrm>
              <a:off x="7230692" y="1784615"/>
              <a:ext cx="720000" cy="720000"/>
            </a:xfrm>
            <a:custGeom>
              <a:avLst/>
              <a:gdLst>
                <a:gd name="T0" fmla="*/ 0 w 722"/>
                <a:gd name="T1" fmla="*/ 0 h 720"/>
                <a:gd name="T2" fmla="*/ 0 w 722"/>
                <a:gd name="T3" fmla="*/ 0 h 720"/>
                <a:gd name="T4" fmla="*/ 0 w 722"/>
                <a:gd name="T5" fmla="*/ 0 h 720"/>
                <a:gd name="T6" fmla="*/ 0 w 722"/>
                <a:gd name="T7" fmla="*/ 0 h 720"/>
                <a:gd name="T8" fmla="*/ 0 w 722"/>
                <a:gd name="T9" fmla="*/ 0 h 720"/>
                <a:gd name="T10" fmla="*/ 0 w 722"/>
                <a:gd name="T11" fmla="*/ 0 h 720"/>
                <a:gd name="T12" fmla="*/ 0 w 722"/>
                <a:gd name="T13" fmla="*/ 0 h 720"/>
                <a:gd name="T14" fmla="*/ 0 w 722"/>
                <a:gd name="T15" fmla="*/ 0 h 720"/>
                <a:gd name="T16" fmla="*/ 0 w 722"/>
                <a:gd name="T17" fmla="*/ 0 h 720"/>
                <a:gd name="T18" fmla="*/ 0 w 722"/>
                <a:gd name="T19" fmla="*/ 0 h 720"/>
                <a:gd name="T20" fmla="*/ 0 w 722"/>
                <a:gd name="T21" fmla="*/ 0 h 720"/>
                <a:gd name="T22" fmla="*/ 0 w 722"/>
                <a:gd name="T23" fmla="*/ 0 h 720"/>
                <a:gd name="T24" fmla="*/ 0 w 722"/>
                <a:gd name="T25" fmla="*/ 0 h 720"/>
                <a:gd name="T26" fmla="*/ 0 w 722"/>
                <a:gd name="T27" fmla="*/ 0 h 720"/>
                <a:gd name="T28" fmla="*/ 0 w 722"/>
                <a:gd name="T29" fmla="*/ 0 h 720"/>
                <a:gd name="T30" fmla="*/ 0 w 722"/>
                <a:gd name="T31" fmla="*/ 0 h 720"/>
                <a:gd name="T32" fmla="*/ 0 w 722"/>
                <a:gd name="T33" fmla="*/ 0 h 720"/>
                <a:gd name="T34" fmla="*/ 0 w 722"/>
                <a:gd name="T35" fmla="*/ 0 h 720"/>
                <a:gd name="T36" fmla="*/ 0 w 722"/>
                <a:gd name="T37" fmla="*/ 0 h 720"/>
                <a:gd name="T38" fmla="*/ 0 w 722"/>
                <a:gd name="T39" fmla="*/ 0 h 720"/>
                <a:gd name="T40" fmla="*/ 0 w 722"/>
                <a:gd name="T41" fmla="*/ 0 h 720"/>
                <a:gd name="T42" fmla="*/ 0 w 722"/>
                <a:gd name="T43" fmla="*/ 0 h 720"/>
                <a:gd name="T44" fmla="*/ 0 w 722"/>
                <a:gd name="T45" fmla="*/ 0 h 720"/>
                <a:gd name="T46" fmla="*/ 0 w 722"/>
                <a:gd name="T47" fmla="*/ 0 h 720"/>
                <a:gd name="T48" fmla="*/ 0 w 722"/>
                <a:gd name="T49" fmla="*/ 0 h 720"/>
                <a:gd name="T50" fmla="*/ 0 w 722"/>
                <a:gd name="T51" fmla="*/ 0 h 720"/>
                <a:gd name="T52" fmla="*/ 0 w 722"/>
                <a:gd name="T53" fmla="*/ 0 h 720"/>
                <a:gd name="T54" fmla="*/ 0 w 722"/>
                <a:gd name="T55" fmla="*/ 0 h 720"/>
                <a:gd name="T56" fmla="*/ 0 w 722"/>
                <a:gd name="T57" fmla="*/ 0 h 720"/>
                <a:gd name="T58" fmla="*/ 0 w 722"/>
                <a:gd name="T59" fmla="*/ 0 h 720"/>
                <a:gd name="T60" fmla="*/ 0 w 722"/>
                <a:gd name="T61" fmla="*/ 0 h 720"/>
                <a:gd name="T62" fmla="*/ 0 w 722"/>
                <a:gd name="T63" fmla="*/ 0 h 720"/>
                <a:gd name="T64" fmla="*/ 0 w 722"/>
                <a:gd name="T65" fmla="*/ 0 h 720"/>
                <a:gd name="T66" fmla="*/ 0 w 722"/>
                <a:gd name="T67" fmla="*/ 0 h 720"/>
                <a:gd name="T68" fmla="*/ 0 w 722"/>
                <a:gd name="T69" fmla="*/ 0 h 720"/>
                <a:gd name="T70" fmla="*/ 0 w 722"/>
                <a:gd name="T71" fmla="*/ 0 h 720"/>
                <a:gd name="T72" fmla="*/ 0 w 722"/>
                <a:gd name="T73" fmla="*/ 0 h 720"/>
                <a:gd name="T74" fmla="*/ 0 w 722"/>
                <a:gd name="T75" fmla="*/ 0 h 720"/>
                <a:gd name="T76" fmla="*/ 0 w 722"/>
                <a:gd name="T77" fmla="*/ 0 h 720"/>
                <a:gd name="T78" fmla="*/ 0 w 722"/>
                <a:gd name="T79" fmla="*/ 0 h 720"/>
                <a:gd name="T80" fmla="*/ 0 w 722"/>
                <a:gd name="T81" fmla="*/ 0 h 720"/>
                <a:gd name="T82" fmla="*/ 0 w 722"/>
                <a:gd name="T83" fmla="*/ 0 h 720"/>
                <a:gd name="T84" fmla="*/ 0 w 722"/>
                <a:gd name="T85" fmla="*/ 0 h 720"/>
                <a:gd name="T86" fmla="*/ 0 w 722"/>
                <a:gd name="T87" fmla="*/ 0 h 720"/>
                <a:gd name="T88" fmla="*/ 0 w 722"/>
                <a:gd name="T89" fmla="*/ 0 h 720"/>
                <a:gd name="T90" fmla="*/ 0 w 722"/>
                <a:gd name="T91" fmla="*/ 0 h 720"/>
                <a:gd name="T92" fmla="*/ 0 w 722"/>
                <a:gd name="T93" fmla="*/ 0 h 720"/>
                <a:gd name="T94" fmla="*/ 0 w 722"/>
                <a:gd name="T95" fmla="*/ 0 h 720"/>
                <a:gd name="T96" fmla="*/ 0 w 722"/>
                <a:gd name="T97" fmla="*/ 0 h 720"/>
                <a:gd name="T98" fmla="*/ 0 w 722"/>
                <a:gd name="T99" fmla="*/ 0 h 720"/>
                <a:gd name="T100" fmla="*/ 0 w 722"/>
                <a:gd name="T101" fmla="*/ 0 h 720"/>
                <a:gd name="T102" fmla="*/ 0 w 722"/>
                <a:gd name="T103" fmla="*/ 0 h 720"/>
                <a:gd name="T104" fmla="*/ 0 w 722"/>
                <a:gd name="T105" fmla="*/ 0 h 720"/>
                <a:gd name="T106" fmla="*/ 0 w 722"/>
                <a:gd name="T107" fmla="*/ 0 h 720"/>
                <a:gd name="T108" fmla="*/ 0 w 722"/>
                <a:gd name="T109" fmla="*/ 0 h 720"/>
                <a:gd name="T110" fmla="*/ 0 w 722"/>
                <a:gd name="T111" fmla="*/ 0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720"/>
                <a:gd name="T170" fmla="*/ 722 w 72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720">
                  <a:moveTo>
                    <a:pt x="722" y="430"/>
                  </a:moveTo>
                  <a:lnTo>
                    <a:pt x="722" y="356"/>
                  </a:lnTo>
                  <a:lnTo>
                    <a:pt x="534" y="356"/>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rgbClr val="FFFFFF"/>
            </a:solidFill>
            <a:ln w="9525">
              <a:solidFill>
                <a:srgbClr val="E27100"/>
              </a:solidFill>
              <a:round/>
              <a:headEnd/>
              <a:tailEnd/>
            </a:ln>
          </p:spPr>
          <p:txBody>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上箭头 75"/>
            <p:cNvSpPr/>
            <p:nvPr/>
          </p:nvSpPr>
          <p:spPr>
            <a:xfrm>
              <a:off x="4992588" y="2544636"/>
              <a:ext cx="431166" cy="553977"/>
            </a:xfrm>
            <a:prstGeom prst="up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上箭头 76"/>
            <p:cNvSpPr/>
            <p:nvPr/>
          </p:nvSpPr>
          <p:spPr>
            <a:xfrm rot="10800000">
              <a:off x="7303323" y="2544636"/>
              <a:ext cx="431166" cy="553977"/>
            </a:xfrm>
            <a:prstGeom prst="up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右箭头 77"/>
            <p:cNvSpPr>
              <a:spLocks/>
            </p:cNvSpPr>
            <p:nvPr/>
          </p:nvSpPr>
          <p:spPr>
            <a:xfrm>
              <a:off x="3346129" y="1693169"/>
              <a:ext cx="1449162" cy="819314"/>
            </a:xfrm>
            <a:prstGeom prst="right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右箭头 78"/>
            <p:cNvSpPr>
              <a:spLocks/>
            </p:cNvSpPr>
            <p:nvPr/>
          </p:nvSpPr>
          <p:spPr>
            <a:xfrm>
              <a:off x="5781533" y="1725489"/>
              <a:ext cx="1449162" cy="819314"/>
            </a:xfrm>
            <a:prstGeom prst="rightArrow">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3935721" y="2647670"/>
              <a:ext cx="1489562" cy="461665"/>
            </a:xfrm>
            <a:prstGeom prst="rect">
              <a:avLst/>
            </a:prstGeom>
            <a:noFill/>
          </p:spPr>
          <p:txBody>
            <a:bodyPr wrap="square" rtlCol="0">
              <a:spAutoFit/>
            </a:bodyPr>
            <a:lstStyle/>
            <a:p>
              <a:pPr algn="ctr" defTabSz="1001649" eaLnBrk="0" fontAlgn="ctr" hangingPunct="0"/>
              <a:r>
                <a:rPr lang="en-US" altLang="zh-CN" sz="1200">
                  <a:solidFill>
                    <a:srgbClr val="000000"/>
                  </a:solidFill>
                  <a:latin typeface="Huawei Sans" panose="020C0503030203020204" pitchFamily="34" charset="0"/>
                </a:rPr>
                <a:t>Host status </a:t>
              </a:r>
              <a:r>
                <a:rPr lang="en-US" altLang="zh-CN" sz="1200" smtClean="0">
                  <a:solidFill>
                    <a:srgbClr val="000000"/>
                  </a:solidFill>
                  <a:latin typeface="Huawei Sans" panose="020C0503030203020204" pitchFamily="34" charset="0"/>
                </a:rPr>
                <a:t>recovered</a:t>
              </a:r>
              <a:r>
                <a:rPr lang="en-US" altLang="zh-CN" sz="1200">
                  <a:solidFill>
                    <a:srgbClr val="000000"/>
                  </a:solidFill>
                  <a:latin typeface="Huawei Sans" panose="020C0503030203020204" pitchFamily="34" charset="0"/>
                </a:rPr>
                <a:t>.</a:t>
              </a:r>
            </a:p>
          </p:txBody>
        </p:sp>
        <p:sp>
          <p:nvSpPr>
            <p:cNvPr id="81" name="文本框 80"/>
            <p:cNvSpPr txBox="1"/>
            <p:nvPr/>
          </p:nvSpPr>
          <p:spPr>
            <a:xfrm>
              <a:off x="5732546" y="2547854"/>
              <a:ext cx="1786360" cy="461665"/>
            </a:xfrm>
            <a:prstGeom prst="rect">
              <a:avLst/>
            </a:prstGeom>
            <a:noFill/>
          </p:spPr>
          <p:txBody>
            <a:bodyPr wrap="square" rtlCol="0">
              <a:spAutoFit/>
            </a:bodyPr>
            <a:lstStyle/>
            <a:p>
              <a:pPr algn="ctr" defTabSz="1001649" eaLnBrk="0" fontAlgn="ctr" hangingPunct="0"/>
              <a:r>
                <a:rPr lang="en-US" altLang="zh-CN" sz="1200">
                  <a:solidFill>
                    <a:srgbClr val="000000"/>
                  </a:solidFill>
                  <a:latin typeface="Huawei Sans" panose="020C0503030203020204" pitchFamily="34" charset="0"/>
                </a:rPr>
                <a:t>Writes the data in the memory to the disk.</a:t>
              </a:r>
            </a:p>
          </p:txBody>
        </p:sp>
        <p:sp>
          <p:nvSpPr>
            <p:cNvPr id="82" name="文本框 81"/>
            <p:cNvSpPr txBox="1">
              <a:spLocks/>
            </p:cNvSpPr>
            <p:nvPr/>
          </p:nvSpPr>
          <p:spPr>
            <a:xfrm>
              <a:off x="3188453" y="1809939"/>
              <a:ext cx="1560145" cy="584775"/>
            </a:xfrm>
            <a:prstGeom prst="rect">
              <a:avLst/>
            </a:prstGeom>
            <a:noFill/>
          </p:spPr>
          <p:txBody>
            <a:bodyPr wrap="square" rtlCol="0">
              <a:spAutoFit/>
            </a:bodyPr>
            <a:lstStyle/>
            <a:p>
              <a:pPr algn="ctr" defTabSz="801688" fontAlgn="ctr"/>
              <a:r>
                <a:rPr lang="en-US" altLang="zh-CN" sz="1600">
                  <a:solidFill>
                    <a:srgbClr val="000000"/>
                  </a:solidFill>
                  <a:latin typeface="Huawei Sans" panose="020C0503030203020204" pitchFamily="34" charset="0"/>
                </a:rPr>
                <a:t>Triggered periodically</a:t>
              </a:r>
            </a:p>
          </p:txBody>
        </p:sp>
        <p:sp>
          <p:nvSpPr>
            <p:cNvPr id="83" name="文本框 82"/>
            <p:cNvSpPr txBox="1">
              <a:spLocks/>
            </p:cNvSpPr>
            <p:nvPr/>
          </p:nvSpPr>
          <p:spPr>
            <a:xfrm>
              <a:off x="5761349" y="1809940"/>
              <a:ext cx="1560145" cy="584775"/>
            </a:xfrm>
            <a:prstGeom prst="rect">
              <a:avLst/>
            </a:prstGeom>
            <a:noFill/>
          </p:spPr>
          <p:txBody>
            <a:bodyPr wrap="square" rtlCol="0">
              <a:spAutoFit/>
            </a:bodyPr>
            <a:lstStyle/>
            <a:p>
              <a:pPr algn="ctr" defTabSz="801688" fontAlgn="ctr"/>
              <a:r>
                <a:rPr lang="en-US" altLang="zh-CN" sz="1600">
                  <a:solidFill>
                    <a:srgbClr val="000000"/>
                  </a:solidFill>
                  <a:latin typeface="Huawei Sans" panose="020C0503030203020204" pitchFamily="34" charset="0"/>
                </a:rPr>
                <a:t>Requests archiving</a:t>
              </a:r>
            </a:p>
          </p:txBody>
        </p:sp>
      </p:grpSp>
    </p:spTree>
    <p:extLst>
      <p:ext uri="{BB962C8B-B14F-4D97-AF65-F5344CB8AC3E}">
        <p14:creationId xmlns:p14="http://schemas.microsoft.com/office/powerpoint/2010/main" val="3460432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Remote Replication - Consistency Group</a:t>
            </a:r>
            <a:endParaRPr lang="en-US" altLang="zh-CN">
              <a:latin typeface="Huawei Sans" panose="020C0503030203020204" pitchFamily="34" charset="0"/>
              <a:sym typeface="Huawei Sans" panose="020C0503030203020204" pitchFamily="34" charset="0"/>
            </a:endParaRPr>
          </a:p>
        </p:txBody>
      </p:sp>
      <p:sp>
        <p:nvSpPr>
          <p:cNvPr id="27" name="内容占位符 26"/>
          <p:cNvSpPr>
            <a:spLocks noGrp="1"/>
          </p:cNvSpPr>
          <p:nvPr>
            <p:ph type="body" sz="quarter" idx="10"/>
          </p:nvPr>
        </p:nvSpPr>
        <p:spPr/>
        <p:txBody>
          <a:bodyPr wrap="square">
            <a:noAutofit/>
          </a:bodyPr>
          <a:lstStyle/>
          <a:p>
            <a:pPr algn="l"/>
            <a:r>
              <a:rPr lang="en-US" sz="2000" smtClean="0">
                <a:latin typeface="Huawei Sans" panose="020C0503030203020204" pitchFamily="34" charset="0"/>
              </a:rPr>
              <a:t>A consistency group ensures time consistency of mirrored data among multiple LUNs.</a:t>
            </a:r>
            <a:endParaRPr lang="en-US" altLang="zh-CN" sz="2000" smtClean="0">
              <a:latin typeface="Huawei Sans" panose="020C0503030203020204" pitchFamily="34" charset="0"/>
              <a:sym typeface="Huawei Sans" panose="020C0503030203020204" pitchFamily="34" charset="0"/>
            </a:endParaRPr>
          </a:p>
          <a:p>
            <a:pPr algn="l"/>
            <a:r>
              <a:rPr lang="en-US" sz="2000" smtClean="0">
                <a:latin typeface="Huawei Sans" panose="020C0503030203020204" pitchFamily="34" charset="0"/>
              </a:rPr>
              <a:t>All pairs in a consistency group are simultaneously synchronized, split, interrupted, or switched over.</a:t>
            </a:r>
            <a:endParaRPr lang="en-US" altLang="zh-CN" sz="2000">
              <a:latin typeface="Huawei Sans" panose="020C0503030203020204" pitchFamily="34" charset="0"/>
              <a:sym typeface="Huawei Sans" panose="020C0503030203020204" pitchFamily="34" charset="0"/>
            </a:endParaRPr>
          </a:p>
        </p:txBody>
      </p:sp>
      <p:grpSp>
        <p:nvGrpSpPr>
          <p:cNvPr id="3" name="组合 2"/>
          <p:cNvGrpSpPr/>
          <p:nvPr/>
        </p:nvGrpSpPr>
        <p:grpSpPr>
          <a:xfrm>
            <a:off x="3071664" y="2893663"/>
            <a:ext cx="6156684" cy="2915791"/>
            <a:chOff x="1547664" y="3284984"/>
            <a:chExt cx="6156684" cy="2915791"/>
          </a:xfrm>
        </p:grpSpPr>
        <p:pic>
          <p:nvPicPr>
            <p:cNvPr id="28" name="Picture 6"/>
            <p:cNvPicPr>
              <a:picLocks noChangeAspect="1" noChangeArrowheads="1"/>
            </p:cNvPicPr>
            <p:nvPr/>
          </p:nvPicPr>
          <p:blipFill>
            <a:blip r:embed="rId3" cstate="print"/>
            <a:srcRect/>
            <a:stretch>
              <a:fillRect/>
            </a:stretch>
          </p:blipFill>
          <p:spPr bwMode="auto">
            <a:xfrm>
              <a:off x="1547664" y="3284984"/>
              <a:ext cx="2138824" cy="2866010"/>
            </a:xfrm>
            <a:prstGeom prst="rect">
              <a:avLst/>
            </a:prstGeom>
            <a:noFill/>
            <a:ln w="9525">
              <a:noFill/>
              <a:miter lim="800000"/>
              <a:headEnd/>
              <a:tailEnd/>
            </a:ln>
          </p:spPr>
        </p:pic>
        <p:sp>
          <p:nvSpPr>
            <p:cNvPr id="29" name="AutoShape 7"/>
            <p:cNvSpPr>
              <a:spLocks noChangeArrowheads="1"/>
            </p:cNvSpPr>
            <p:nvPr/>
          </p:nvSpPr>
          <p:spPr bwMode="gray">
            <a:xfrm>
              <a:off x="1815508" y="3567324"/>
              <a:ext cx="1581165" cy="310576"/>
            </a:xfrm>
            <a:prstGeom prst="can">
              <a:avLst>
                <a:gd name="adj" fmla="val 25000"/>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r>
                <a:rPr lang="en-US" sz="1400" smtClean="0">
                  <a:solidFill>
                    <a:srgbClr val="000000"/>
                  </a:solidFill>
                  <a:latin typeface="Huawei Sans" panose="020C0503030203020204" pitchFamily="34" charset="0"/>
                </a:rPr>
                <a:t>Active LUN 1</a:t>
              </a:r>
              <a:endParaRPr lang="en-US" sz="1400">
                <a:solidFill>
                  <a:srgbClr val="000000"/>
                </a:solidFill>
                <a:latin typeface="Huawei Sans" panose="020C0503030203020204" pitchFamily="34" charset="0"/>
              </a:endParaRPr>
            </a:p>
          </p:txBody>
        </p:sp>
        <p:sp>
          <p:nvSpPr>
            <p:cNvPr id="30" name="AutoShape 8"/>
            <p:cNvSpPr>
              <a:spLocks noChangeArrowheads="1"/>
            </p:cNvSpPr>
            <p:nvPr/>
          </p:nvSpPr>
          <p:spPr bwMode="gray">
            <a:xfrm>
              <a:off x="1815508" y="4036502"/>
              <a:ext cx="1581165" cy="310576"/>
            </a:xfrm>
            <a:prstGeom prst="can">
              <a:avLst>
                <a:gd name="adj" fmla="val 25000"/>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r>
                <a:rPr lang="en-US" sz="1400" smtClean="0">
                  <a:solidFill>
                    <a:srgbClr val="000000"/>
                  </a:solidFill>
                  <a:latin typeface="Huawei Sans" panose="020C0503030203020204" pitchFamily="34" charset="0"/>
                </a:rPr>
                <a:t>Active LUN 2</a:t>
              </a:r>
              <a:endParaRPr lang="en-US" sz="1400">
                <a:solidFill>
                  <a:srgbClr val="000000"/>
                </a:solidFill>
                <a:latin typeface="Huawei Sans" panose="020C0503030203020204" pitchFamily="34" charset="0"/>
              </a:endParaRPr>
            </a:p>
          </p:txBody>
        </p:sp>
        <p:sp>
          <p:nvSpPr>
            <p:cNvPr id="31" name="AutoShape 9"/>
            <p:cNvSpPr>
              <a:spLocks noChangeArrowheads="1"/>
            </p:cNvSpPr>
            <p:nvPr/>
          </p:nvSpPr>
          <p:spPr bwMode="gray">
            <a:xfrm>
              <a:off x="1815508" y="5639954"/>
              <a:ext cx="1581165" cy="310576"/>
            </a:xfrm>
            <a:prstGeom prst="can">
              <a:avLst>
                <a:gd name="adj" fmla="val 25000"/>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r>
                <a:rPr lang="en-US" sz="1400" smtClean="0">
                  <a:solidFill>
                    <a:srgbClr val="000000"/>
                  </a:solidFill>
                  <a:latin typeface="Huawei Sans" panose="020C0503030203020204" pitchFamily="34" charset="0"/>
                </a:rPr>
                <a:t>Active LUN 8</a:t>
              </a:r>
              <a:endParaRPr lang="en-US" sz="1400">
                <a:solidFill>
                  <a:srgbClr val="000000"/>
                </a:solidFill>
                <a:latin typeface="Huawei Sans" panose="020C0503030203020204" pitchFamily="34" charset="0"/>
              </a:endParaRPr>
            </a:p>
          </p:txBody>
        </p:sp>
        <p:sp>
          <p:nvSpPr>
            <p:cNvPr id="32" name="Oval 10"/>
            <p:cNvSpPr>
              <a:spLocks noChangeArrowheads="1"/>
            </p:cNvSpPr>
            <p:nvPr/>
          </p:nvSpPr>
          <p:spPr bwMode="auto">
            <a:xfrm>
              <a:off x="2720479" y="4392859"/>
              <a:ext cx="213883" cy="415412"/>
            </a:xfrm>
            <a:prstGeom prst="ellipse">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endPar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Oval 11"/>
            <p:cNvSpPr>
              <a:spLocks noChangeArrowheads="1"/>
            </p:cNvSpPr>
            <p:nvPr/>
          </p:nvSpPr>
          <p:spPr bwMode="auto">
            <a:xfrm>
              <a:off x="2720479" y="4770818"/>
              <a:ext cx="213883" cy="415412"/>
            </a:xfrm>
            <a:prstGeom prst="ellipse">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endPar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Oval 12"/>
            <p:cNvSpPr>
              <a:spLocks noChangeArrowheads="1"/>
            </p:cNvSpPr>
            <p:nvPr/>
          </p:nvSpPr>
          <p:spPr bwMode="auto">
            <a:xfrm>
              <a:off x="2720479" y="5147736"/>
              <a:ext cx="213883" cy="415412"/>
            </a:xfrm>
            <a:prstGeom prst="ellipse">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endPar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ectangle 13"/>
            <p:cNvSpPr>
              <a:spLocks noChangeArrowheads="1"/>
            </p:cNvSpPr>
            <p:nvPr/>
          </p:nvSpPr>
          <p:spPr bwMode="auto">
            <a:xfrm>
              <a:off x="1681580" y="3417734"/>
              <a:ext cx="1796598" cy="2654969"/>
            </a:xfrm>
            <a:prstGeom prst="rect">
              <a:avLst/>
            </a:prstGeom>
            <a:noFill/>
            <a:ln w="28575" cap="rnd" algn="ctr">
              <a:solidFill>
                <a:srgbClr val="00FF00"/>
              </a:solidFill>
              <a:prstDash val="sysDot"/>
              <a:miter lim="800000"/>
              <a:headEnd/>
              <a:tailEnd/>
            </a:ln>
          </p:spPr>
          <p:txBody>
            <a:bodyPr wrap="square" lIns="79200" tIns="39600" rIns="79200" bIns="3960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6" name="Picture 16"/>
            <p:cNvPicPr>
              <a:picLocks noChangeAspect="1" noChangeArrowheads="1"/>
            </p:cNvPicPr>
            <p:nvPr/>
          </p:nvPicPr>
          <p:blipFill>
            <a:blip r:embed="rId3" cstate="print"/>
            <a:srcRect/>
            <a:stretch>
              <a:fillRect/>
            </a:stretch>
          </p:blipFill>
          <p:spPr bwMode="auto">
            <a:xfrm>
              <a:off x="5565524" y="3378409"/>
              <a:ext cx="2138824" cy="2822366"/>
            </a:xfrm>
            <a:prstGeom prst="rect">
              <a:avLst/>
            </a:prstGeom>
            <a:noFill/>
            <a:ln w="9525">
              <a:noFill/>
              <a:miter lim="800000"/>
              <a:headEnd/>
              <a:tailEnd/>
            </a:ln>
          </p:spPr>
        </p:pic>
        <p:sp>
          <p:nvSpPr>
            <p:cNvPr id="37" name="AutoShape 17"/>
            <p:cNvSpPr>
              <a:spLocks noChangeArrowheads="1"/>
            </p:cNvSpPr>
            <p:nvPr/>
          </p:nvSpPr>
          <p:spPr bwMode="gray">
            <a:xfrm>
              <a:off x="5833368" y="3567324"/>
              <a:ext cx="1581165" cy="310474"/>
            </a:xfrm>
            <a:prstGeom prst="can">
              <a:avLst>
                <a:gd name="adj" fmla="val 25000"/>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r>
                <a:rPr lang="en-US" sz="1400" smtClean="0">
                  <a:solidFill>
                    <a:srgbClr val="000000"/>
                  </a:solidFill>
                  <a:latin typeface="Huawei Sans" panose="020C0503030203020204" pitchFamily="34" charset="0"/>
                </a:rPr>
                <a:t>Standby LUN 1</a:t>
              </a:r>
              <a:endParaRPr lang="en-US" sz="1400">
                <a:solidFill>
                  <a:srgbClr val="000000"/>
                </a:solidFill>
                <a:latin typeface="Huawei Sans" panose="020C0503030203020204" pitchFamily="34" charset="0"/>
              </a:endParaRPr>
            </a:p>
          </p:txBody>
        </p:sp>
        <p:sp>
          <p:nvSpPr>
            <p:cNvPr id="38" name="AutoShape 18"/>
            <p:cNvSpPr>
              <a:spLocks noChangeArrowheads="1"/>
            </p:cNvSpPr>
            <p:nvPr/>
          </p:nvSpPr>
          <p:spPr bwMode="gray">
            <a:xfrm>
              <a:off x="5833368" y="4036502"/>
              <a:ext cx="1581165" cy="310474"/>
            </a:xfrm>
            <a:prstGeom prst="can">
              <a:avLst>
                <a:gd name="adj" fmla="val 25000"/>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r>
                <a:rPr lang="en-US" sz="1400" smtClean="0">
                  <a:solidFill>
                    <a:srgbClr val="000000"/>
                  </a:solidFill>
                  <a:latin typeface="Huawei Sans" panose="020C0503030203020204" pitchFamily="34" charset="0"/>
                </a:rPr>
                <a:t>Standby LUN 2</a:t>
              </a:r>
              <a:endParaRPr lang="en-US" sz="1400">
                <a:solidFill>
                  <a:srgbClr val="000000"/>
                </a:solidFill>
                <a:latin typeface="Huawei Sans" panose="020C0503030203020204" pitchFamily="34" charset="0"/>
              </a:endParaRPr>
            </a:p>
          </p:txBody>
        </p:sp>
        <p:sp>
          <p:nvSpPr>
            <p:cNvPr id="39" name="AutoShape 19"/>
            <p:cNvSpPr>
              <a:spLocks noChangeArrowheads="1"/>
            </p:cNvSpPr>
            <p:nvPr/>
          </p:nvSpPr>
          <p:spPr bwMode="gray">
            <a:xfrm>
              <a:off x="5833368" y="5639174"/>
              <a:ext cx="1581165" cy="310474"/>
            </a:xfrm>
            <a:prstGeom prst="can">
              <a:avLst>
                <a:gd name="adj" fmla="val 25000"/>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r>
                <a:rPr lang="en-US" sz="1400" smtClean="0">
                  <a:solidFill>
                    <a:srgbClr val="000000"/>
                  </a:solidFill>
                  <a:latin typeface="Huawei Sans" panose="020C0503030203020204" pitchFamily="34" charset="0"/>
                </a:rPr>
                <a:t>Standby LUN 8</a:t>
              </a:r>
              <a:endParaRPr lang="en-US" sz="1400">
                <a:solidFill>
                  <a:srgbClr val="000000"/>
                </a:solidFill>
                <a:latin typeface="Huawei Sans" panose="020C0503030203020204" pitchFamily="34" charset="0"/>
              </a:endParaRPr>
            </a:p>
          </p:txBody>
        </p:sp>
        <p:sp>
          <p:nvSpPr>
            <p:cNvPr id="40" name="Oval 20"/>
            <p:cNvSpPr>
              <a:spLocks noChangeArrowheads="1"/>
            </p:cNvSpPr>
            <p:nvPr/>
          </p:nvSpPr>
          <p:spPr bwMode="auto">
            <a:xfrm>
              <a:off x="6418690" y="4391388"/>
              <a:ext cx="213883" cy="415412"/>
            </a:xfrm>
            <a:prstGeom prst="ellipse">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endPar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Oval 21"/>
            <p:cNvSpPr>
              <a:spLocks noChangeArrowheads="1"/>
            </p:cNvSpPr>
            <p:nvPr/>
          </p:nvSpPr>
          <p:spPr bwMode="auto">
            <a:xfrm>
              <a:off x="6418690" y="4769220"/>
              <a:ext cx="213883" cy="415412"/>
            </a:xfrm>
            <a:prstGeom prst="ellipse">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endPar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Oval 22"/>
            <p:cNvSpPr>
              <a:spLocks noChangeArrowheads="1"/>
            </p:cNvSpPr>
            <p:nvPr/>
          </p:nvSpPr>
          <p:spPr bwMode="auto">
            <a:xfrm>
              <a:off x="6418690" y="5147052"/>
              <a:ext cx="213883" cy="415412"/>
            </a:xfrm>
            <a:prstGeom prst="ellipse">
              <a:avLst/>
            </a:prstGeom>
            <a:solidFill>
              <a:schemeClr val="bg1"/>
            </a:solidFill>
            <a:ln w="9525">
              <a:solidFill>
                <a:srgbClr val="669900"/>
              </a:solidFill>
              <a:round/>
              <a:headEnd/>
              <a:tailEnd/>
            </a:ln>
          </p:spPr>
          <p:txBody>
            <a:bodyPr wrap="square"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algn="ctr" defTabSz="801688" eaLnBrk="0" fontAlgn="ctr" hangingPunct="0">
                <a:buSzPct val="100000"/>
              </a:pPr>
              <a:endPar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Oval 28"/>
            <p:cNvSpPr>
              <a:spLocks noChangeArrowheads="1"/>
            </p:cNvSpPr>
            <p:nvPr/>
          </p:nvSpPr>
          <p:spPr bwMode="auto">
            <a:xfrm>
              <a:off x="4515001" y="4396708"/>
              <a:ext cx="187059" cy="328854"/>
            </a:xfrm>
            <a:prstGeom prst="ellipse">
              <a:avLst/>
            </a:prstGeom>
            <a:solidFill>
              <a:srgbClr val="800000"/>
            </a:solidFill>
            <a:ln w="9525" algn="ctr">
              <a:solidFill>
                <a:schemeClr val="tx1"/>
              </a:solidFill>
              <a:round/>
              <a:headEnd/>
              <a:tailEnd/>
            </a:ln>
          </p:spPr>
          <p:txBody>
            <a:bodyPr wrap="square" lIns="79200" tIns="39600" rIns="79200" bIns="3960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Oval 29"/>
            <p:cNvSpPr>
              <a:spLocks noChangeArrowheads="1"/>
            </p:cNvSpPr>
            <p:nvPr/>
          </p:nvSpPr>
          <p:spPr bwMode="auto">
            <a:xfrm>
              <a:off x="4515001" y="4762572"/>
              <a:ext cx="187059" cy="328854"/>
            </a:xfrm>
            <a:prstGeom prst="ellipse">
              <a:avLst/>
            </a:prstGeom>
            <a:solidFill>
              <a:srgbClr val="800000"/>
            </a:solidFill>
            <a:ln w="9525" algn="ctr">
              <a:solidFill>
                <a:schemeClr val="tx1"/>
              </a:solidFill>
              <a:round/>
              <a:headEnd/>
              <a:tailEnd/>
            </a:ln>
          </p:spPr>
          <p:txBody>
            <a:bodyPr wrap="square" lIns="79200" tIns="39600" rIns="79200" bIns="3960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Oval 30"/>
            <p:cNvSpPr>
              <a:spLocks noChangeArrowheads="1"/>
            </p:cNvSpPr>
            <p:nvPr/>
          </p:nvSpPr>
          <p:spPr bwMode="auto">
            <a:xfrm>
              <a:off x="4515001" y="5126423"/>
              <a:ext cx="187059" cy="328854"/>
            </a:xfrm>
            <a:prstGeom prst="ellipse">
              <a:avLst/>
            </a:prstGeom>
            <a:solidFill>
              <a:srgbClr val="800000"/>
            </a:solidFill>
            <a:ln w="9525" algn="ctr">
              <a:solidFill>
                <a:schemeClr val="tx1"/>
              </a:solidFill>
              <a:round/>
              <a:headEnd/>
              <a:tailEnd/>
            </a:ln>
          </p:spPr>
          <p:txBody>
            <a:bodyPr wrap="square" lIns="79200" tIns="39600" rIns="79200" bIns="3960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Line 32"/>
            <p:cNvSpPr>
              <a:spLocks noChangeShapeType="1"/>
            </p:cNvSpPr>
            <p:nvPr/>
          </p:nvSpPr>
          <p:spPr bwMode="gray">
            <a:xfrm>
              <a:off x="3690509" y="5807203"/>
              <a:ext cx="1875001" cy="0"/>
            </a:xfrm>
            <a:prstGeom prst="line">
              <a:avLst/>
            </a:prstGeom>
            <a:noFill/>
            <a:ln w="57150">
              <a:solidFill>
                <a:schemeClr val="tx2"/>
              </a:solidFill>
              <a:round/>
              <a:headEnd/>
              <a:tailEnd type="triangle" w="med" len="med"/>
            </a:ln>
          </p:spPr>
          <p:txBody>
            <a:bodyPr wrap="square" lIns="0" tIns="0" rIns="0" bIns="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Rectangle 13"/>
            <p:cNvSpPr>
              <a:spLocks noChangeArrowheads="1"/>
            </p:cNvSpPr>
            <p:nvPr/>
          </p:nvSpPr>
          <p:spPr bwMode="auto">
            <a:xfrm>
              <a:off x="5699439" y="3417734"/>
              <a:ext cx="1796598" cy="2654969"/>
            </a:xfrm>
            <a:prstGeom prst="rect">
              <a:avLst/>
            </a:prstGeom>
            <a:noFill/>
            <a:ln w="28575" cap="rnd" algn="ctr">
              <a:solidFill>
                <a:srgbClr val="00FF00"/>
              </a:solidFill>
              <a:prstDash val="sysDot"/>
              <a:miter lim="800000"/>
              <a:headEnd/>
              <a:tailEnd/>
            </a:ln>
          </p:spPr>
          <p:txBody>
            <a:bodyPr wrap="square" lIns="79200" tIns="39600" rIns="79200" bIns="3960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Line 32"/>
            <p:cNvSpPr>
              <a:spLocks noChangeShapeType="1"/>
            </p:cNvSpPr>
            <p:nvPr/>
          </p:nvSpPr>
          <p:spPr bwMode="gray">
            <a:xfrm>
              <a:off x="3690509" y="4081474"/>
              <a:ext cx="1875001" cy="0"/>
            </a:xfrm>
            <a:prstGeom prst="line">
              <a:avLst/>
            </a:prstGeom>
            <a:noFill/>
            <a:ln w="57150">
              <a:solidFill>
                <a:schemeClr val="tx2"/>
              </a:solidFill>
              <a:round/>
              <a:headEnd/>
              <a:tailEnd type="triangle" w="med" len="med"/>
            </a:ln>
          </p:spPr>
          <p:txBody>
            <a:bodyPr wrap="square" lIns="0" tIns="0" rIns="0" bIns="0" anchor="ctr">
              <a:noAutofit/>
            </a:bodyPr>
            <a:lstStyle>
              <a:defPPr>
                <a:defRPr lang="zh-CN"/>
              </a:defPPr>
              <a:lvl1pPr algn="l" rtl="0" fontAlgn="base">
                <a:spcBef>
                  <a:spcPct val="0"/>
                </a:spcBef>
                <a:spcAft>
                  <a:spcPct val="0"/>
                </a:spcAft>
                <a:defRPr sz="1000" kern="1200">
                  <a:solidFill>
                    <a:schemeClr val="tx1"/>
                  </a:solidFill>
                  <a:latin typeface="Arial" pitchFamily="34" charset="0"/>
                  <a:ea typeface="宋体" charset="-122"/>
                  <a:cs typeface="+mn-cs"/>
                </a:defRPr>
              </a:lvl1pPr>
              <a:lvl2pPr marL="457200" algn="l" rtl="0" fontAlgn="base">
                <a:spcBef>
                  <a:spcPct val="0"/>
                </a:spcBef>
                <a:spcAft>
                  <a:spcPct val="0"/>
                </a:spcAft>
                <a:defRPr sz="1000" kern="1200">
                  <a:solidFill>
                    <a:schemeClr val="tx1"/>
                  </a:solidFill>
                  <a:latin typeface="Arial" pitchFamily="34" charset="0"/>
                  <a:ea typeface="宋体" charset="-122"/>
                  <a:cs typeface="+mn-cs"/>
                </a:defRPr>
              </a:lvl2pPr>
              <a:lvl3pPr marL="914400" algn="l" rtl="0" fontAlgn="base">
                <a:spcBef>
                  <a:spcPct val="0"/>
                </a:spcBef>
                <a:spcAft>
                  <a:spcPct val="0"/>
                </a:spcAft>
                <a:defRPr sz="1000" kern="1200">
                  <a:solidFill>
                    <a:schemeClr val="tx1"/>
                  </a:solidFill>
                  <a:latin typeface="Arial" pitchFamily="34" charset="0"/>
                  <a:ea typeface="宋体" charset="-122"/>
                  <a:cs typeface="+mn-cs"/>
                </a:defRPr>
              </a:lvl3pPr>
              <a:lvl4pPr marL="1371600" algn="l" rtl="0" fontAlgn="base">
                <a:spcBef>
                  <a:spcPct val="0"/>
                </a:spcBef>
                <a:spcAft>
                  <a:spcPct val="0"/>
                </a:spcAft>
                <a:defRPr sz="1000" kern="1200">
                  <a:solidFill>
                    <a:schemeClr val="tx1"/>
                  </a:solidFill>
                  <a:latin typeface="Arial" pitchFamily="34" charset="0"/>
                  <a:ea typeface="宋体" charset="-122"/>
                  <a:cs typeface="+mn-cs"/>
                </a:defRPr>
              </a:lvl4pPr>
              <a:lvl5pPr marL="1828800" algn="l" rtl="0" fontAlgn="base">
                <a:spcBef>
                  <a:spcPct val="0"/>
                </a:spcBef>
                <a:spcAft>
                  <a:spcPct val="0"/>
                </a:spcAft>
                <a:defRPr sz="1000" kern="1200">
                  <a:solidFill>
                    <a:schemeClr val="tx1"/>
                  </a:solidFill>
                  <a:latin typeface="Arial" pitchFamily="34" charset="0"/>
                  <a:ea typeface="宋体" charset="-122"/>
                  <a:cs typeface="+mn-cs"/>
                </a:defRPr>
              </a:lvl5pPr>
              <a:lvl6pPr marL="2286000" algn="l" defTabSz="914400" rtl="0" eaLnBrk="1" latinLnBrk="0" hangingPunct="1">
                <a:defRPr sz="1000" kern="1200">
                  <a:solidFill>
                    <a:schemeClr val="tx1"/>
                  </a:solidFill>
                  <a:latin typeface="Arial" pitchFamily="34" charset="0"/>
                  <a:ea typeface="宋体" charset="-122"/>
                  <a:cs typeface="+mn-cs"/>
                </a:defRPr>
              </a:lvl6pPr>
              <a:lvl7pPr marL="2743200" algn="l" defTabSz="914400" rtl="0" eaLnBrk="1" latinLnBrk="0" hangingPunct="1">
                <a:defRPr sz="1000" kern="1200">
                  <a:solidFill>
                    <a:schemeClr val="tx1"/>
                  </a:solidFill>
                  <a:latin typeface="Arial" pitchFamily="34" charset="0"/>
                  <a:ea typeface="宋体" charset="-122"/>
                  <a:cs typeface="+mn-cs"/>
                </a:defRPr>
              </a:lvl7pPr>
              <a:lvl8pPr marL="3200400" algn="l" defTabSz="914400" rtl="0" eaLnBrk="1" latinLnBrk="0" hangingPunct="1">
                <a:defRPr sz="1000" kern="1200">
                  <a:solidFill>
                    <a:schemeClr val="tx1"/>
                  </a:solidFill>
                  <a:latin typeface="Arial" pitchFamily="34" charset="0"/>
                  <a:ea typeface="宋体" charset="-122"/>
                  <a:cs typeface="+mn-cs"/>
                </a:defRPr>
              </a:lvl8pPr>
              <a:lvl9pPr marL="3657600" algn="l" defTabSz="914400" rtl="0" eaLnBrk="1" latinLnBrk="0" hangingPunct="1">
                <a:defRPr sz="1000" kern="1200">
                  <a:solidFill>
                    <a:schemeClr val="tx1"/>
                  </a:solidFill>
                  <a:latin typeface="Arial" pitchFamily="34" charset="0"/>
                  <a:ea typeface="宋体" charset="-122"/>
                  <a:cs typeface="+mn-cs"/>
                </a:defRPr>
              </a:lvl9pPr>
            </a:lstStyle>
            <a:p>
              <a:pPr fontAlgn="ctr">
                <a:lnSpc>
                  <a:spcPct val="100000"/>
                </a:lnSpc>
                <a:buClrTx/>
                <a:buSzTx/>
                <a:buFontTx/>
                <a:buNone/>
              </a:pPr>
              <a:endParaRPr lang="en-US" altLang="zh-CN">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20837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b="1" smtClean="0">
                <a:latin typeface="Huawei Sans" panose="020C0503030203020204" pitchFamily="34" charset="0"/>
              </a:rPr>
              <a:t>DR Solution Overview</a:t>
            </a:r>
            <a:endParaRPr lang="en-US" altLang="zh-CN" b="1" smtClean="0">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DR Solution Architecture</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Common DR Technologies</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DR Application Cases</a:t>
            </a:r>
            <a:endParaRPr lang="en-US" altLang="zh-CN">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612385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wrap="square">
            <a:noAutofit/>
          </a:bodyPr>
          <a:lstStyle/>
          <a:p>
            <a:r>
              <a:rPr lang="en-US" smtClean="0">
                <a:latin typeface="Huawei Sans" panose="020C0503030203020204" pitchFamily="34" charset="0"/>
              </a:rPr>
              <a:t>Comparison of DR Technologies</a:t>
            </a:r>
            <a:endParaRPr lang="en-US" altLang="zh-CN">
              <a:latin typeface="Huawei Sans" panose="020C0503030203020204" pitchFamily="34" charset="0"/>
              <a:sym typeface="Huawei Sans" panose="020C0503030203020204" pitchFamily="34" charset="0"/>
            </a:endParaRPr>
          </a:p>
        </p:txBody>
      </p:sp>
      <p:grpSp>
        <p:nvGrpSpPr>
          <p:cNvPr id="6" name="组合 5"/>
          <p:cNvGrpSpPr/>
          <p:nvPr/>
        </p:nvGrpSpPr>
        <p:grpSpPr>
          <a:xfrm>
            <a:off x="760166" y="1018786"/>
            <a:ext cx="10706619" cy="4977781"/>
            <a:chOff x="760166" y="1018786"/>
            <a:chExt cx="10706619" cy="4977781"/>
          </a:xfrm>
        </p:grpSpPr>
        <p:grpSp>
          <p:nvGrpSpPr>
            <p:cNvPr id="3" name="组合 2"/>
            <p:cNvGrpSpPr/>
            <p:nvPr/>
          </p:nvGrpSpPr>
          <p:grpSpPr>
            <a:xfrm>
              <a:off x="760448" y="1018786"/>
              <a:ext cx="10706055" cy="1564828"/>
              <a:chOff x="758869" y="1018786"/>
              <a:chExt cx="10706055" cy="1564828"/>
            </a:xfrm>
          </p:grpSpPr>
          <p:sp>
            <p:nvSpPr>
              <p:cNvPr id="340005" name="Freeform 37"/>
              <p:cNvSpPr>
                <a:spLocks/>
              </p:cNvSpPr>
              <p:nvPr/>
            </p:nvSpPr>
            <p:spPr bwMode="auto">
              <a:xfrm>
                <a:off x="2512194" y="1018786"/>
                <a:ext cx="8952730" cy="1563383"/>
              </a:xfrm>
              <a:custGeom>
                <a:avLst/>
                <a:gdLst/>
                <a:ahLst/>
                <a:cxnLst>
                  <a:cxn ang="0">
                    <a:pos x="4002" y="0"/>
                  </a:cxn>
                  <a:cxn ang="0">
                    <a:pos x="0" y="0"/>
                  </a:cxn>
                  <a:cxn ang="0">
                    <a:pos x="125" y="217"/>
                  </a:cxn>
                  <a:cxn ang="0">
                    <a:pos x="0" y="470"/>
                  </a:cxn>
                  <a:cxn ang="0">
                    <a:pos x="4002" y="470"/>
                  </a:cxn>
                  <a:cxn ang="0">
                    <a:pos x="4002" y="0"/>
                  </a:cxn>
                </a:cxnLst>
                <a:rect l="0" t="0" r="r" b="b"/>
                <a:pathLst>
                  <a:path w="4002" h="470">
                    <a:moveTo>
                      <a:pt x="4002" y="0"/>
                    </a:moveTo>
                    <a:lnTo>
                      <a:pt x="0" y="0"/>
                    </a:lnTo>
                    <a:lnTo>
                      <a:pt x="125" y="217"/>
                    </a:lnTo>
                    <a:lnTo>
                      <a:pt x="0" y="470"/>
                    </a:lnTo>
                    <a:lnTo>
                      <a:pt x="4002" y="470"/>
                    </a:lnTo>
                    <a:lnTo>
                      <a:pt x="4002" y="0"/>
                    </a:lnTo>
                  </a:path>
                </a:pathLst>
              </a:custGeom>
              <a:noFill/>
              <a:ln w="19050" cap="flat" cmpd="sng">
                <a:solidFill>
                  <a:schemeClr val="bg1">
                    <a:lumMod val="50000"/>
                  </a:schemeClr>
                </a:solidFill>
                <a:prstDash val="solid"/>
                <a:round/>
                <a:headEnd type="none" w="med" len="med"/>
                <a:tailEnd type="none" w="med" len="med"/>
              </a:ln>
              <a:effectLst/>
            </p:spPr>
            <p:txBody>
              <a:bodyPr wrap="square">
                <a:noAutofit/>
              </a:bodyPr>
              <a:lstStyle/>
              <a:p>
                <a:pPr fontAlgn="ctr">
                  <a:spcBef>
                    <a:spcPct val="0"/>
                  </a:spcBef>
                  <a:spcAft>
                    <a:spcPct val="0"/>
                  </a:spcAft>
                  <a:defRPr/>
                </a:pPr>
                <a:endParaRPr lang="en-US" altLang="zh-CN" sz="120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006" name="Freeform 38"/>
              <p:cNvSpPr>
                <a:spLocks/>
              </p:cNvSpPr>
              <p:nvPr/>
            </p:nvSpPr>
            <p:spPr bwMode="auto">
              <a:xfrm>
                <a:off x="758869" y="1018786"/>
                <a:ext cx="2066445" cy="1564828"/>
              </a:xfrm>
              <a:custGeom>
                <a:avLst/>
                <a:gdLst/>
                <a:ahLst/>
                <a:cxnLst>
                  <a:cxn ang="0">
                    <a:pos x="0" y="470"/>
                  </a:cxn>
                  <a:cxn ang="0">
                    <a:pos x="1081" y="470"/>
                  </a:cxn>
                  <a:cxn ang="0">
                    <a:pos x="1213" y="233"/>
                  </a:cxn>
                  <a:cxn ang="0">
                    <a:pos x="1080" y="0"/>
                  </a:cxn>
                  <a:cxn ang="0">
                    <a:pos x="0" y="0"/>
                  </a:cxn>
                  <a:cxn ang="0">
                    <a:pos x="0" y="470"/>
                  </a:cxn>
                </a:cxnLst>
                <a:rect l="0" t="0" r="r" b="b"/>
                <a:pathLst>
                  <a:path w="1213" h="470">
                    <a:moveTo>
                      <a:pt x="0" y="470"/>
                    </a:moveTo>
                    <a:lnTo>
                      <a:pt x="1081" y="470"/>
                    </a:lnTo>
                    <a:lnTo>
                      <a:pt x="1213" y="233"/>
                    </a:lnTo>
                    <a:lnTo>
                      <a:pt x="1080" y="0"/>
                    </a:lnTo>
                    <a:lnTo>
                      <a:pt x="0" y="0"/>
                    </a:lnTo>
                    <a:lnTo>
                      <a:pt x="0" y="470"/>
                    </a:lnTo>
                  </a:path>
                </a:pathLst>
              </a:custGeom>
              <a:solidFill>
                <a:schemeClr val="bg1"/>
              </a:solidFill>
              <a:ln w="19050" cap="flat" cmpd="sng">
                <a:solidFill>
                  <a:schemeClr val="tx1"/>
                </a:solidFill>
                <a:prstDash val="solid"/>
                <a:round/>
                <a:headEnd type="none" w="med" len="med"/>
                <a:tailEnd type="none" w="med" len="med"/>
              </a:ln>
              <a:effectLst/>
            </p:spPr>
            <p:txBody>
              <a:bodyPr wrap="square">
                <a:noAutofit/>
              </a:bodyPr>
              <a:lstStyle/>
              <a:p>
                <a:pPr fontAlgn="ctr">
                  <a:defRPr/>
                </a:pPr>
                <a:endParaRPr lang="en-US" altLang="zh-CN" sz="120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01" name="Text Box 14"/>
              <p:cNvSpPr txBox="1">
                <a:spLocks noChangeArrowheads="1"/>
              </p:cNvSpPr>
              <p:nvPr/>
            </p:nvSpPr>
            <p:spPr bwMode="auto">
              <a:xfrm>
                <a:off x="976601" y="1296002"/>
                <a:ext cx="1806160" cy="1269928"/>
              </a:xfrm>
              <a:prstGeom prst="rect">
                <a:avLst/>
              </a:prstGeom>
              <a:noFill/>
              <a:ln w="9525" algn="ctr">
                <a:noFill/>
                <a:miter lim="800000"/>
                <a:headEnd/>
                <a:tailEnd/>
              </a:ln>
            </p:spPr>
            <p:txBody>
              <a:bodyPr wrap="square" lIns="0" rIns="0">
                <a:noAutofit/>
              </a:bodyPr>
              <a:lstStyle/>
              <a:p>
                <a:pPr eaLnBrk="0" fontAlgn="ctr" hangingPunct="0">
                  <a:spcBef>
                    <a:spcPct val="20000"/>
                  </a:spcBef>
                  <a:spcAft>
                    <a:spcPct val="0"/>
                  </a:spcAft>
                  <a:buFont typeface="Wingdings" pitchFamily="2" charset="2"/>
                  <a:buNone/>
                </a:pPr>
                <a:r>
                  <a:rPr lang="en-US" sz="1200" b="1" smtClean="0">
                    <a:solidFill>
                      <a:srgbClr val="000000"/>
                    </a:solidFill>
                    <a:latin typeface="Huawei Sans" panose="020C0503030203020204" pitchFamily="34" charset="0"/>
                  </a:rPr>
                  <a:t>Host layer</a:t>
                </a:r>
                <a:r>
                  <a:rPr lang="en-US" sz="1200" smtClean="0">
                    <a:solidFill>
                      <a:srgbClr val="000000"/>
                    </a:solidFill>
                    <a:latin typeface="Huawei Sans" panose="020C0503030203020204" pitchFamily="34" charset="0"/>
                  </a:rPr>
                  <a:t> (typical replication software such as Symantec VVR, Oracle </a:t>
                </a:r>
                <a:r>
                  <a:rPr lang="en-US" sz="1200" err="1" smtClean="0">
                    <a:solidFill>
                      <a:srgbClr val="000000"/>
                    </a:solidFill>
                    <a:latin typeface="Huawei Sans" panose="020C0503030203020204" pitchFamily="34" charset="0"/>
                  </a:rPr>
                  <a:t>DataGuard</a:t>
                </a:r>
                <a:r>
                  <a:rPr lang="en-US" sz="1200" smtClean="0">
                    <a:solidFill>
                      <a:srgbClr val="000000"/>
                    </a:solidFill>
                    <a:latin typeface="Huawei Sans" panose="020C0503030203020204" pitchFamily="34" charset="0"/>
                  </a:rPr>
                  <a:t>, DSG and Quest)</a:t>
                </a:r>
                <a:endParaRPr lang="en-US" sz="1200">
                  <a:solidFill>
                    <a:srgbClr val="000000"/>
                  </a:solidFill>
                  <a:latin typeface="Huawei Sans" panose="020C0503030203020204" pitchFamily="34" charset="0"/>
                </a:endParaRPr>
              </a:p>
            </p:txBody>
          </p:sp>
          <p:sp>
            <p:nvSpPr>
              <p:cNvPr id="340042" name="Rectangle 74"/>
              <p:cNvSpPr>
                <a:spLocks noChangeArrowheads="1"/>
              </p:cNvSpPr>
              <p:nvPr/>
            </p:nvSpPr>
            <p:spPr bwMode="auto">
              <a:xfrm>
                <a:off x="4142223" y="1080976"/>
                <a:ext cx="7255326" cy="708414"/>
              </a:xfrm>
              <a:prstGeom prst="rect">
                <a:avLst/>
              </a:prstGeom>
              <a:solidFill>
                <a:srgbClr val="30B5C5"/>
              </a:solidFill>
              <a:ln w="9525">
                <a:noFill/>
                <a:round/>
                <a:headEnd/>
                <a:tailEnd/>
              </a:ln>
            </p:spPr>
            <p:txBody>
              <a:bodyPr wrap="square" lIns="68546" tIns="34274" rIns="68546" bIns="34274" anchor="ctr">
                <a:noAutofit/>
              </a:bodyPr>
              <a:lstStyle/>
              <a:p>
                <a:pPr indent="134486" eaLnBrk="0" fontAlgn="ctr" hangingPunct="0">
                  <a:buSzPct val="100000"/>
                  <a:defRPr/>
                </a:pPr>
                <a:endParaRPr lang="en-US" altLang="zh-CN"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0043" name="Rectangle 75"/>
              <p:cNvSpPr>
                <a:spLocks noChangeArrowheads="1"/>
              </p:cNvSpPr>
              <p:nvPr/>
            </p:nvSpPr>
            <p:spPr bwMode="auto">
              <a:xfrm>
                <a:off x="4142223" y="1884355"/>
                <a:ext cx="7255326" cy="657474"/>
              </a:xfrm>
              <a:prstGeom prst="rect">
                <a:avLst/>
              </a:prstGeom>
              <a:solidFill>
                <a:schemeClr val="bg1">
                  <a:lumMod val="85000"/>
                </a:schemeClr>
              </a:solidFill>
              <a:ln w="9525">
                <a:noFill/>
                <a:round/>
                <a:headEnd/>
                <a:tailEnd/>
              </a:ln>
            </p:spPr>
            <p:txBody>
              <a:bodyPr wrap="square" lIns="68546" tIns="34274" rIns="68546" bIns="34274" anchor="ctr">
                <a:noAutofit/>
              </a:bodyPr>
              <a:lstStyle/>
              <a:p>
                <a:pPr indent="134486" eaLnBrk="0" fontAlgn="ctr" hangingPunct="0">
                  <a:buSzPct val="100000"/>
                  <a:defRPr/>
                </a:pP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710" name="Text Box 77"/>
              <p:cNvSpPr txBox="1">
                <a:spLocks noChangeArrowheads="1"/>
              </p:cNvSpPr>
              <p:nvPr/>
            </p:nvSpPr>
            <p:spPr bwMode="auto">
              <a:xfrm>
                <a:off x="4225991" y="1114293"/>
                <a:ext cx="7171558" cy="998371"/>
              </a:xfrm>
              <a:prstGeom prst="rect">
                <a:avLst/>
              </a:prstGeom>
              <a:noFill/>
              <a:ln w="19050" algn="ctr">
                <a:noFill/>
                <a:miter lim="800000"/>
                <a:headEnd/>
                <a:tailEnd/>
              </a:ln>
            </p:spPr>
            <p:txBody>
              <a:bodyPr wrap="square">
                <a:noAutofit/>
              </a:bodyPr>
              <a:lstStyle/>
              <a:p>
                <a:pPr defTabSz="801688" fontAlgn="ctr"/>
                <a:r>
                  <a:rPr lang="en-US" sz="1200" smtClean="0">
                    <a:solidFill>
                      <a:schemeClr val="bg1"/>
                    </a:solidFill>
                    <a:latin typeface="Huawei Sans" panose="020C0503030203020204" pitchFamily="34" charset="0"/>
                  </a:rPr>
                  <a:t>This function is implemented on hosts, and the compatibility between underlying devices does not need to be considered.</a:t>
                </a:r>
              </a:p>
              <a:p>
                <a:pPr defTabSz="801688" fontAlgn="ctr"/>
                <a:r>
                  <a:rPr lang="en-US" sz="1200" smtClean="0">
                    <a:solidFill>
                      <a:schemeClr val="bg1"/>
                    </a:solidFill>
                    <a:latin typeface="Huawei Sans" panose="020C0503030203020204" pitchFamily="34" charset="0"/>
                  </a:rPr>
                  <a:t>During database replication, the DR center can take over part of the work of the production center.</a:t>
                </a:r>
                <a:endParaRPr lang="en-US" sz="1200">
                  <a:solidFill>
                    <a:schemeClr val="bg1"/>
                  </a:solidFill>
                  <a:latin typeface="Huawei Sans" panose="020C0503030203020204" pitchFamily="34" charset="0"/>
                </a:endParaRPr>
              </a:p>
            </p:txBody>
          </p:sp>
          <p:sp>
            <p:nvSpPr>
              <p:cNvPr id="29711" name="Text Box 78"/>
              <p:cNvSpPr txBox="1">
                <a:spLocks noChangeArrowheads="1"/>
              </p:cNvSpPr>
              <p:nvPr/>
            </p:nvSpPr>
            <p:spPr bwMode="auto">
              <a:xfrm>
                <a:off x="4209451" y="1881463"/>
                <a:ext cx="7188098" cy="640118"/>
              </a:xfrm>
              <a:prstGeom prst="rect">
                <a:avLst/>
              </a:prstGeom>
              <a:noFill/>
              <a:ln w="19050" algn="ctr">
                <a:noFill/>
                <a:miter lim="800000"/>
                <a:headEnd/>
                <a:tailEnd/>
              </a:ln>
            </p:spPr>
            <p:txBody>
              <a:bodyPr wrap="square">
                <a:noAutofit/>
              </a:bodyPr>
              <a:lstStyle/>
              <a:p>
                <a:pPr defTabSz="801688" fontAlgn="ctr"/>
                <a:r>
                  <a:rPr lang="en-US" sz="1200" smtClean="0">
                    <a:solidFill>
                      <a:srgbClr val="000000"/>
                    </a:solidFill>
                    <a:latin typeface="Huawei Sans" panose="020C0503030203020204" pitchFamily="34" charset="0"/>
                  </a:rPr>
                  <a:t>Database replication can be implemented only for the corresponding database.</a:t>
                </a:r>
              </a:p>
              <a:p>
                <a:pPr defTabSz="801688" fontAlgn="ctr"/>
                <a:r>
                  <a:rPr lang="en-US" sz="1200" smtClean="0">
                    <a:solidFill>
                      <a:srgbClr val="000000"/>
                    </a:solidFill>
                    <a:latin typeface="Huawei Sans" panose="020C0503030203020204" pitchFamily="34" charset="0"/>
                  </a:rPr>
                  <a:t>Host-layer replication occupies certain host resources and affects the application system.</a:t>
                </a:r>
              </a:p>
              <a:p>
                <a:pPr defTabSz="801688" fontAlgn="ctr"/>
                <a:r>
                  <a:rPr lang="en-US" sz="1200" smtClean="0">
                    <a:solidFill>
                      <a:srgbClr val="000000"/>
                    </a:solidFill>
                    <a:latin typeface="Huawei Sans" panose="020C0503030203020204" pitchFamily="34" charset="0"/>
                  </a:rPr>
                  <a:t>Implemented on hosts, which is complex and usually requires system reconstruction.</a:t>
                </a:r>
                <a:endParaRPr lang="en-US" sz="1200">
                  <a:solidFill>
                    <a:srgbClr val="000000"/>
                  </a:solidFill>
                  <a:latin typeface="Huawei Sans" panose="020C0503030203020204" pitchFamily="34" charset="0"/>
                </a:endParaRPr>
              </a:p>
            </p:txBody>
          </p:sp>
          <p:sp>
            <p:nvSpPr>
              <p:cNvPr id="25" name="椭圆 24"/>
              <p:cNvSpPr>
                <a:spLocks/>
              </p:cNvSpPr>
              <p:nvPr/>
            </p:nvSpPr>
            <p:spPr bwMode="auto">
              <a:xfrm>
                <a:off x="2834729" y="1115886"/>
                <a:ext cx="1227844" cy="459203"/>
              </a:xfrm>
              <a:prstGeom prst="ellipse">
                <a:avLst/>
              </a:prstGeom>
              <a:solidFill>
                <a:srgbClr val="30B5C5"/>
              </a:solidFill>
              <a:ln w="9525">
                <a:noFill/>
                <a:round/>
                <a:headEnd/>
                <a:tailEnd/>
              </a:ln>
            </p:spPr>
            <p:txBody>
              <a:bodyPr wrap="none" lIns="0" tIns="34274" rIns="0" bIns="34274" anchor="ctr">
                <a:noAutofit/>
              </a:bodyPr>
              <a:lstStyle/>
              <a:p>
                <a:pPr algn="ctr" defTabSz="801688" eaLnBrk="0" fontAlgn="ctr" hangingPunct="0">
                  <a:buSzPct val="100000"/>
                  <a:defRPr/>
                </a:pPr>
                <a:r>
                  <a:rPr lang="en-US" sz="1200" b="1" smtClean="0">
                    <a:solidFill>
                      <a:schemeClr val="bg1"/>
                    </a:solidFill>
                    <a:latin typeface="Huawei Sans" panose="020C0503030203020204" pitchFamily="34" charset="0"/>
                  </a:rPr>
                  <a:t>Advantages</a:t>
                </a:r>
                <a:endParaRPr lang="en-US" sz="1200" b="1">
                  <a:solidFill>
                    <a:schemeClr val="bg1"/>
                  </a:solidFill>
                  <a:latin typeface="Huawei Sans" panose="020C0503030203020204" pitchFamily="34" charset="0"/>
                </a:endParaRPr>
              </a:p>
            </p:txBody>
          </p:sp>
          <p:sp>
            <p:nvSpPr>
              <p:cNvPr id="26" name="椭圆 25"/>
              <p:cNvSpPr>
                <a:spLocks/>
              </p:cNvSpPr>
              <p:nvPr/>
            </p:nvSpPr>
            <p:spPr bwMode="auto">
              <a:xfrm>
                <a:off x="2834729" y="1983490"/>
                <a:ext cx="1227844" cy="459203"/>
              </a:xfrm>
              <a:prstGeom prst="ellipse">
                <a:avLst/>
              </a:prstGeom>
              <a:solidFill>
                <a:schemeClr val="bg1">
                  <a:lumMod val="85000"/>
                </a:schemeClr>
              </a:solidFill>
              <a:ln w="9525">
                <a:noFill/>
                <a:round/>
                <a:headEnd/>
                <a:tailEnd/>
              </a:ln>
            </p:spPr>
            <p:txBody>
              <a:bodyPr wrap="none" lIns="0" tIns="34274" rIns="0" bIns="34274" anchor="ctr">
                <a:noAutofit/>
              </a:bodyPr>
              <a:lstStyle/>
              <a:p>
                <a:pPr algn="ctr" defTabSz="801688" eaLnBrk="0" fontAlgn="ctr" hangingPunct="0">
                  <a:buSzPct val="100000"/>
                  <a:defRPr/>
                </a:pPr>
                <a:r>
                  <a:rPr lang="en-US" sz="1200" b="1" smtClean="0">
                    <a:latin typeface="Huawei Sans" panose="020C0503030203020204" pitchFamily="34" charset="0"/>
                  </a:rPr>
                  <a:t>Disadvantages</a:t>
                </a:r>
                <a:endParaRPr lang="en-US" sz="1200" b="1">
                  <a:latin typeface="Huawei Sans" panose="020C0503030203020204" pitchFamily="34" charset="0"/>
                </a:endParaRPr>
              </a:p>
            </p:txBody>
          </p:sp>
        </p:grpSp>
        <p:grpSp>
          <p:nvGrpSpPr>
            <p:cNvPr id="4" name="组合 3"/>
            <p:cNvGrpSpPr/>
            <p:nvPr/>
          </p:nvGrpSpPr>
          <p:grpSpPr>
            <a:xfrm>
              <a:off x="760166" y="2640615"/>
              <a:ext cx="10706619" cy="1452684"/>
              <a:chOff x="761463" y="2707990"/>
              <a:chExt cx="10706619" cy="1452684"/>
            </a:xfrm>
          </p:grpSpPr>
          <p:sp>
            <p:nvSpPr>
              <p:cNvPr id="340020" name="Freeform 52"/>
              <p:cNvSpPr>
                <a:spLocks/>
              </p:cNvSpPr>
              <p:nvPr/>
            </p:nvSpPr>
            <p:spPr bwMode="auto">
              <a:xfrm>
                <a:off x="2512145" y="2707990"/>
                <a:ext cx="8955937" cy="1451343"/>
              </a:xfrm>
              <a:custGeom>
                <a:avLst/>
                <a:gdLst/>
                <a:ahLst/>
                <a:cxnLst>
                  <a:cxn ang="0">
                    <a:pos x="4002" y="0"/>
                  </a:cxn>
                  <a:cxn ang="0">
                    <a:pos x="0" y="0"/>
                  </a:cxn>
                  <a:cxn ang="0">
                    <a:pos x="125" y="217"/>
                  </a:cxn>
                  <a:cxn ang="0">
                    <a:pos x="0" y="470"/>
                  </a:cxn>
                  <a:cxn ang="0">
                    <a:pos x="4002" y="470"/>
                  </a:cxn>
                  <a:cxn ang="0">
                    <a:pos x="4002" y="0"/>
                  </a:cxn>
                </a:cxnLst>
                <a:rect l="0" t="0" r="r" b="b"/>
                <a:pathLst>
                  <a:path w="4002" h="470">
                    <a:moveTo>
                      <a:pt x="4002" y="0"/>
                    </a:moveTo>
                    <a:lnTo>
                      <a:pt x="0" y="0"/>
                    </a:lnTo>
                    <a:lnTo>
                      <a:pt x="125" y="217"/>
                    </a:lnTo>
                    <a:lnTo>
                      <a:pt x="0" y="470"/>
                    </a:lnTo>
                    <a:lnTo>
                      <a:pt x="4002" y="470"/>
                    </a:lnTo>
                    <a:lnTo>
                      <a:pt x="4002" y="0"/>
                    </a:lnTo>
                  </a:path>
                </a:pathLst>
              </a:custGeom>
              <a:noFill/>
              <a:ln w="19050" cap="flat" cmpd="sng">
                <a:solidFill>
                  <a:schemeClr val="bg1">
                    <a:lumMod val="50000"/>
                  </a:schemeClr>
                </a:solidFill>
                <a:prstDash val="solid"/>
                <a:round/>
                <a:headEnd type="none" w="med" len="med"/>
                <a:tailEnd type="none" w="med" len="med"/>
              </a:ln>
              <a:effectLst/>
            </p:spPr>
            <p:txBody>
              <a:bodyPr wrap="square">
                <a:noAutofit/>
              </a:bodyPr>
              <a:lstStyle/>
              <a:p>
                <a:pPr fontAlgn="ctr">
                  <a:spcBef>
                    <a:spcPct val="0"/>
                  </a:spcBef>
                  <a:spcAft>
                    <a:spcPct val="0"/>
                  </a:spcAft>
                  <a:defRPr/>
                </a:pPr>
                <a:endParaRPr lang="en-US" altLang="zh-CN" sz="120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021" name="Freeform 53"/>
              <p:cNvSpPr>
                <a:spLocks/>
              </p:cNvSpPr>
              <p:nvPr/>
            </p:nvSpPr>
            <p:spPr bwMode="auto">
              <a:xfrm>
                <a:off x="761463" y="2707990"/>
                <a:ext cx="2077435" cy="1452684"/>
              </a:xfrm>
              <a:custGeom>
                <a:avLst/>
                <a:gdLst/>
                <a:ahLst/>
                <a:cxnLst>
                  <a:cxn ang="0">
                    <a:pos x="0" y="470"/>
                  </a:cxn>
                  <a:cxn ang="0">
                    <a:pos x="1081" y="470"/>
                  </a:cxn>
                  <a:cxn ang="0">
                    <a:pos x="1213" y="233"/>
                  </a:cxn>
                  <a:cxn ang="0">
                    <a:pos x="1080" y="0"/>
                  </a:cxn>
                  <a:cxn ang="0">
                    <a:pos x="0" y="0"/>
                  </a:cxn>
                  <a:cxn ang="0">
                    <a:pos x="0" y="470"/>
                  </a:cxn>
                </a:cxnLst>
                <a:rect l="0" t="0" r="r" b="b"/>
                <a:pathLst>
                  <a:path w="1213" h="470">
                    <a:moveTo>
                      <a:pt x="0" y="470"/>
                    </a:moveTo>
                    <a:lnTo>
                      <a:pt x="1081" y="470"/>
                    </a:lnTo>
                    <a:lnTo>
                      <a:pt x="1213" y="233"/>
                    </a:lnTo>
                    <a:lnTo>
                      <a:pt x="1080" y="0"/>
                    </a:lnTo>
                    <a:lnTo>
                      <a:pt x="0" y="0"/>
                    </a:lnTo>
                    <a:lnTo>
                      <a:pt x="0" y="470"/>
                    </a:lnTo>
                  </a:path>
                </a:pathLst>
              </a:custGeom>
              <a:solidFill>
                <a:schemeClr val="bg1"/>
              </a:solidFill>
              <a:ln w="19050" cap="flat" cmpd="sng">
                <a:solidFill>
                  <a:schemeClr val="tx1"/>
                </a:solidFill>
                <a:prstDash val="solid"/>
                <a:round/>
                <a:headEnd type="none" w="med" len="med"/>
                <a:tailEnd type="none" w="med" len="med"/>
              </a:ln>
              <a:effectLst/>
            </p:spPr>
            <p:txBody>
              <a:bodyPr wrap="square">
                <a:noAutofit/>
              </a:bodyPr>
              <a:lstStyle/>
              <a:p>
                <a:pPr fontAlgn="ctr">
                  <a:defRPr/>
                </a:pPr>
                <a:endParaRPr lang="en-US" altLang="zh-CN" sz="120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06" name="Text Box 14"/>
              <p:cNvSpPr txBox="1">
                <a:spLocks noChangeArrowheads="1"/>
              </p:cNvSpPr>
              <p:nvPr/>
            </p:nvSpPr>
            <p:spPr bwMode="auto">
              <a:xfrm>
                <a:off x="987308" y="3114155"/>
                <a:ext cx="1806160" cy="886554"/>
              </a:xfrm>
              <a:prstGeom prst="rect">
                <a:avLst/>
              </a:prstGeom>
              <a:noFill/>
              <a:ln w="9525" algn="ctr">
                <a:noFill/>
                <a:miter lim="800000"/>
                <a:headEnd/>
                <a:tailEnd/>
              </a:ln>
            </p:spPr>
            <p:txBody>
              <a:bodyPr wrap="square" lIns="0" rIns="0">
                <a:noAutofit/>
              </a:bodyPr>
              <a:lstStyle/>
              <a:p>
                <a:pPr eaLnBrk="0" fontAlgn="ctr" hangingPunct="0">
                  <a:spcBef>
                    <a:spcPct val="20000"/>
                  </a:spcBef>
                  <a:spcAft>
                    <a:spcPct val="0"/>
                  </a:spcAft>
                  <a:buFont typeface="Wingdings" pitchFamily="2" charset="2"/>
                  <a:buNone/>
                </a:pPr>
                <a:r>
                  <a:rPr lang="en-US" sz="1200" b="1" smtClean="0">
                    <a:latin typeface="Huawei Sans" panose="020C0503030203020204" pitchFamily="34" charset="0"/>
                  </a:rPr>
                  <a:t>Network layer</a:t>
                </a:r>
                <a:r>
                  <a:rPr lang="en-US" sz="1200" smtClean="0">
                    <a:latin typeface="Huawei Sans" panose="020C0503030203020204" pitchFamily="34" charset="0"/>
                  </a:rPr>
                  <a:t> (typically IBM SVC, EMC VPLEX, and </a:t>
                </a:r>
                <a:r>
                  <a:rPr lang="en-US" sz="1200" b="1" smtClean="0">
                    <a:latin typeface="Huawei Sans" panose="020C0503030203020204" pitchFamily="34" charset="0"/>
                  </a:rPr>
                  <a:t>Huawei VIS</a:t>
                </a:r>
                <a:r>
                  <a:rPr lang="en-US" sz="1200" smtClean="0">
                    <a:latin typeface="Huawei Sans" panose="020C0503030203020204" pitchFamily="34" charset="0"/>
                  </a:rPr>
                  <a:t>)</a:t>
                </a:r>
                <a:endParaRPr lang="en-US" sz="1200">
                  <a:latin typeface="Huawei Sans" panose="020C0503030203020204" pitchFamily="34" charset="0"/>
                </a:endParaRPr>
              </a:p>
            </p:txBody>
          </p:sp>
          <p:sp>
            <p:nvSpPr>
              <p:cNvPr id="340047" name="Rectangle 79"/>
              <p:cNvSpPr>
                <a:spLocks noChangeArrowheads="1"/>
              </p:cNvSpPr>
              <p:nvPr/>
            </p:nvSpPr>
            <p:spPr bwMode="auto">
              <a:xfrm>
                <a:off x="4130017" y="2794237"/>
                <a:ext cx="7267532" cy="854121"/>
              </a:xfrm>
              <a:prstGeom prst="rect">
                <a:avLst/>
              </a:prstGeom>
              <a:solidFill>
                <a:srgbClr val="30B5C5"/>
              </a:solidFill>
              <a:ln w="9525">
                <a:noFill/>
                <a:round/>
                <a:headEnd/>
                <a:tailEnd/>
              </a:ln>
            </p:spPr>
            <p:txBody>
              <a:bodyPr wrap="square" lIns="68546" tIns="34274" rIns="68546" bIns="34274" anchor="ctr">
                <a:noAutofit/>
              </a:bodyPr>
              <a:lstStyle/>
              <a:p>
                <a:pPr indent="134486" eaLnBrk="0" fontAlgn="ctr" hangingPunct="0">
                  <a:buSzPct val="100000"/>
                  <a:defRPr/>
                </a:pPr>
                <a:endParaRPr lang="en-US" altLang="zh-CN"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0048" name="Rectangle 80"/>
              <p:cNvSpPr>
                <a:spLocks noChangeArrowheads="1"/>
              </p:cNvSpPr>
              <p:nvPr/>
            </p:nvSpPr>
            <p:spPr bwMode="auto">
              <a:xfrm>
                <a:off x="4130017" y="3750521"/>
                <a:ext cx="7267532" cy="328296"/>
              </a:xfrm>
              <a:prstGeom prst="rect">
                <a:avLst/>
              </a:prstGeom>
              <a:solidFill>
                <a:schemeClr val="bg1">
                  <a:lumMod val="85000"/>
                </a:schemeClr>
              </a:solidFill>
              <a:ln w="9525">
                <a:noFill/>
                <a:round/>
                <a:headEnd/>
                <a:tailEnd/>
              </a:ln>
            </p:spPr>
            <p:txBody>
              <a:bodyPr wrap="square" lIns="68546" tIns="34274" rIns="68546" bIns="34274" anchor="ctr">
                <a:noAutofit/>
              </a:bodyPr>
              <a:lstStyle/>
              <a:p>
                <a:pPr indent="134486" eaLnBrk="0" fontAlgn="ctr" hangingPunct="0">
                  <a:buSzPct val="100000"/>
                  <a:defRPr/>
                </a:pP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714" name="Text Box 81"/>
              <p:cNvSpPr txBox="1">
                <a:spLocks noChangeArrowheads="1"/>
              </p:cNvSpPr>
              <p:nvPr/>
            </p:nvSpPr>
            <p:spPr bwMode="auto">
              <a:xfrm>
                <a:off x="4293608" y="2773990"/>
                <a:ext cx="7103941" cy="790122"/>
              </a:xfrm>
              <a:prstGeom prst="rect">
                <a:avLst/>
              </a:prstGeom>
              <a:noFill/>
              <a:ln w="19050" algn="ctr">
                <a:noFill/>
                <a:miter lim="800000"/>
                <a:headEnd/>
                <a:tailEnd/>
              </a:ln>
            </p:spPr>
            <p:txBody>
              <a:bodyPr wrap="square">
                <a:noAutofit/>
              </a:bodyPr>
              <a:lstStyle/>
              <a:p>
                <a:pPr defTabSz="801688" fontAlgn="ctr"/>
                <a:r>
                  <a:rPr lang="en-US" sz="1200" smtClean="0">
                    <a:solidFill>
                      <a:schemeClr val="bg1"/>
                    </a:solidFill>
                    <a:latin typeface="Huawei Sans" panose="020C0503030203020204" pitchFamily="34" charset="0"/>
                  </a:rPr>
                  <a:t>Broad compatibility with different back-end heterogeneous SAN storage resources.</a:t>
                </a:r>
              </a:p>
              <a:p>
                <a:pPr defTabSz="801688" fontAlgn="ctr"/>
                <a:r>
                  <a:rPr lang="en-US" sz="1200" smtClean="0">
                    <a:solidFill>
                      <a:schemeClr val="bg1"/>
                    </a:solidFill>
                    <a:latin typeface="Huawei Sans" panose="020C0503030203020204" pitchFamily="34" charset="0"/>
                  </a:rPr>
                  <a:t>Simultaneous disaster recovery for multiple SAN arrays without a one-to-one relationship.</a:t>
                </a:r>
              </a:p>
              <a:p>
                <a:pPr defTabSz="801688" fontAlgn="ctr"/>
                <a:r>
                  <a:rPr lang="en-US" sz="1200" smtClean="0">
                    <a:solidFill>
                      <a:schemeClr val="bg1"/>
                    </a:solidFill>
                    <a:latin typeface="Huawei Sans" panose="020C0503030203020204" pitchFamily="34" charset="0"/>
                  </a:rPr>
                  <a:t>Extendable disaster recovery platform.</a:t>
                </a:r>
              </a:p>
              <a:p>
                <a:pPr defTabSz="801688" fontAlgn="ctr"/>
                <a:r>
                  <a:rPr lang="en-US" sz="1200" smtClean="0">
                    <a:solidFill>
                      <a:schemeClr val="bg1"/>
                    </a:solidFill>
                    <a:latin typeface="Huawei Sans" panose="020C0503030203020204" pitchFamily="34" charset="0"/>
                  </a:rPr>
                  <a:t>No extra investment required as the number of hosts and arrays increases.</a:t>
                </a:r>
                <a:endParaRPr lang="en-US" sz="1200">
                  <a:solidFill>
                    <a:schemeClr val="bg1"/>
                  </a:solidFill>
                  <a:latin typeface="Huawei Sans" panose="020C0503030203020204" pitchFamily="34" charset="0"/>
                </a:endParaRPr>
              </a:p>
            </p:txBody>
          </p:sp>
          <p:sp>
            <p:nvSpPr>
              <p:cNvPr id="29715" name="Text Box 83"/>
              <p:cNvSpPr txBox="1">
                <a:spLocks noChangeArrowheads="1"/>
              </p:cNvSpPr>
              <p:nvPr/>
            </p:nvSpPr>
            <p:spPr bwMode="auto">
              <a:xfrm>
                <a:off x="4415471" y="3749071"/>
                <a:ext cx="6982078" cy="339446"/>
              </a:xfrm>
              <a:prstGeom prst="rect">
                <a:avLst/>
              </a:prstGeom>
              <a:noFill/>
              <a:ln w="19050" algn="ctr">
                <a:noFill/>
                <a:miter lim="800000"/>
                <a:headEnd/>
                <a:tailEnd/>
              </a:ln>
            </p:spPr>
            <p:txBody>
              <a:bodyPr wrap="square">
                <a:noAutofit/>
              </a:bodyPr>
              <a:lstStyle/>
              <a:p>
                <a:pPr defTabSz="801688" fontAlgn="ctr"/>
                <a:r>
                  <a:rPr lang="en-US" sz="1200" smtClean="0">
                    <a:solidFill>
                      <a:srgbClr val="000000"/>
                    </a:solidFill>
                    <a:latin typeface="Huawei Sans" panose="020C0503030203020204" pitchFamily="34" charset="0"/>
                  </a:rPr>
                  <a:t>High initial investment because few vendors can provide such a solution.</a:t>
                </a:r>
                <a:endParaRPr lang="en-US" sz="1200">
                  <a:solidFill>
                    <a:srgbClr val="000000"/>
                  </a:solidFill>
                  <a:latin typeface="Huawei Sans" panose="020C0503030203020204" pitchFamily="34" charset="0"/>
                </a:endParaRPr>
              </a:p>
            </p:txBody>
          </p:sp>
          <p:sp>
            <p:nvSpPr>
              <p:cNvPr id="34" name="椭圆 33"/>
              <p:cNvSpPr>
                <a:spLocks/>
              </p:cNvSpPr>
              <p:nvPr/>
            </p:nvSpPr>
            <p:spPr bwMode="auto">
              <a:xfrm>
                <a:off x="2834729" y="2877481"/>
                <a:ext cx="1227844" cy="459203"/>
              </a:xfrm>
              <a:prstGeom prst="ellipse">
                <a:avLst/>
              </a:prstGeom>
              <a:solidFill>
                <a:srgbClr val="30B5C5"/>
              </a:solidFill>
              <a:ln w="9525">
                <a:noFill/>
                <a:round/>
                <a:headEnd/>
                <a:tailEnd/>
              </a:ln>
            </p:spPr>
            <p:txBody>
              <a:bodyPr wrap="none" lIns="0" tIns="34274" rIns="0" bIns="34274" anchor="ctr">
                <a:noAutofit/>
              </a:bodyPr>
              <a:lstStyle/>
              <a:p>
                <a:pPr algn="ctr" defTabSz="801688" eaLnBrk="0" fontAlgn="ctr" hangingPunct="0">
                  <a:buSzPct val="100000"/>
                  <a:defRPr/>
                </a:pPr>
                <a:r>
                  <a:rPr lang="en-US" sz="1200" b="1" smtClean="0">
                    <a:solidFill>
                      <a:schemeClr val="bg1"/>
                    </a:solidFill>
                    <a:latin typeface="Huawei Sans" panose="020C0503030203020204" pitchFamily="34" charset="0"/>
                  </a:rPr>
                  <a:t>Advantages</a:t>
                </a:r>
                <a:endParaRPr lang="en-US" sz="1200" b="1">
                  <a:solidFill>
                    <a:schemeClr val="bg1"/>
                  </a:solidFill>
                  <a:latin typeface="Huawei Sans" panose="020C0503030203020204" pitchFamily="34" charset="0"/>
                </a:endParaRPr>
              </a:p>
            </p:txBody>
          </p:sp>
          <p:sp>
            <p:nvSpPr>
              <p:cNvPr id="35" name="椭圆 34"/>
              <p:cNvSpPr>
                <a:spLocks/>
              </p:cNvSpPr>
              <p:nvPr/>
            </p:nvSpPr>
            <p:spPr bwMode="auto">
              <a:xfrm>
                <a:off x="2834729" y="3619614"/>
                <a:ext cx="1227844" cy="459203"/>
              </a:xfrm>
              <a:prstGeom prst="ellipse">
                <a:avLst/>
              </a:prstGeom>
              <a:solidFill>
                <a:schemeClr val="bg1">
                  <a:lumMod val="85000"/>
                </a:schemeClr>
              </a:solidFill>
              <a:ln w="9525">
                <a:noFill/>
                <a:round/>
                <a:headEnd/>
                <a:tailEnd/>
              </a:ln>
            </p:spPr>
            <p:txBody>
              <a:bodyPr wrap="none" lIns="0" tIns="34274" rIns="0" bIns="34274" anchor="ctr">
                <a:noAutofit/>
              </a:bodyPr>
              <a:lstStyle/>
              <a:p>
                <a:pPr algn="ctr" defTabSz="801688" eaLnBrk="0" fontAlgn="ctr" hangingPunct="0">
                  <a:buSzPct val="100000"/>
                  <a:defRPr/>
                </a:pPr>
                <a:r>
                  <a:rPr lang="en-US" sz="1200" b="1" smtClean="0">
                    <a:latin typeface="Huawei Sans" panose="020C0503030203020204" pitchFamily="34" charset="0"/>
                  </a:rPr>
                  <a:t>Disadvantages</a:t>
                </a:r>
                <a:endParaRPr lang="en-US" sz="1200" b="1">
                  <a:latin typeface="Huawei Sans" panose="020C0503030203020204" pitchFamily="34" charset="0"/>
                </a:endParaRPr>
              </a:p>
            </p:txBody>
          </p:sp>
        </p:grpSp>
        <p:grpSp>
          <p:nvGrpSpPr>
            <p:cNvPr id="5" name="组合 4"/>
            <p:cNvGrpSpPr/>
            <p:nvPr/>
          </p:nvGrpSpPr>
          <p:grpSpPr>
            <a:xfrm>
              <a:off x="762394" y="4137770"/>
              <a:ext cx="10702162" cy="1858797"/>
              <a:chOff x="762761" y="4262895"/>
              <a:chExt cx="10702162" cy="1858797"/>
            </a:xfrm>
          </p:grpSpPr>
          <p:sp>
            <p:nvSpPr>
              <p:cNvPr id="340024" name="Freeform 56"/>
              <p:cNvSpPr>
                <a:spLocks/>
              </p:cNvSpPr>
              <p:nvPr/>
            </p:nvSpPr>
            <p:spPr bwMode="auto">
              <a:xfrm>
                <a:off x="2512194" y="4263029"/>
                <a:ext cx="8952729" cy="1857080"/>
              </a:xfrm>
              <a:custGeom>
                <a:avLst/>
                <a:gdLst/>
                <a:ahLst/>
                <a:cxnLst>
                  <a:cxn ang="0">
                    <a:pos x="4002" y="0"/>
                  </a:cxn>
                  <a:cxn ang="0">
                    <a:pos x="0" y="0"/>
                  </a:cxn>
                  <a:cxn ang="0">
                    <a:pos x="125" y="217"/>
                  </a:cxn>
                  <a:cxn ang="0">
                    <a:pos x="0" y="470"/>
                  </a:cxn>
                  <a:cxn ang="0">
                    <a:pos x="4002" y="470"/>
                  </a:cxn>
                  <a:cxn ang="0">
                    <a:pos x="4002" y="0"/>
                  </a:cxn>
                </a:cxnLst>
                <a:rect l="0" t="0" r="r" b="b"/>
                <a:pathLst>
                  <a:path w="4002" h="470">
                    <a:moveTo>
                      <a:pt x="4002" y="0"/>
                    </a:moveTo>
                    <a:lnTo>
                      <a:pt x="0" y="0"/>
                    </a:lnTo>
                    <a:lnTo>
                      <a:pt x="125" y="217"/>
                    </a:lnTo>
                    <a:lnTo>
                      <a:pt x="0" y="470"/>
                    </a:lnTo>
                    <a:lnTo>
                      <a:pt x="4002" y="470"/>
                    </a:lnTo>
                    <a:lnTo>
                      <a:pt x="4002" y="0"/>
                    </a:lnTo>
                  </a:path>
                </a:pathLst>
              </a:custGeom>
              <a:noFill/>
              <a:ln w="19050" cap="flat" cmpd="sng">
                <a:solidFill>
                  <a:schemeClr val="bg1">
                    <a:lumMod val="50000"/>
                  </a:schemeClr>
                </a:solidFill>
                <a:prstDash val="solid"/>
                <a:round/>
                <a:headEnd type="none" w="med" len="med"/>
                <a:tailEnd type="none" w="med" len="med"/>
              </a:ln>
              <a:effectLst/>
            </p:spPr>
            <p:txBody>
              <a:bodyPr wrap="square">
                <a:noAutofit/>
              </a:bodyPr>
              <a:lstStyle/>
              <a:p>
                <a:pPr fontAlgn="ctr">
                  <a:spcBef>
                    <a:spcPct val="0"/>
                  </a:spcBef>
                  <a:spcAft>
                    <a:spcPct val="0"/>
                  </a:spcAft>
                  <a:defRPr/>
                </a:pPr>
                <a:endParaRPr lang="en-US" altLang="zh-CN" sz="120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025" name="Freeform 57"/>
              <p:cNvSpPr>
                <a:spLocks/>
              </p:cNvSpPr>
              <p:nvPr/>
            </p:nvSpPr>
            <p:spPr bwMode="auto">
              <a:xfrm>
                <a:off x="762761" y="4262895"/>
                <a:ext cx="2082932" cy="1858797"/>
              </a:xfrm>
              <a:custGeom>
                <a:avLst/>
                <a:gdLst/>
                <a:ahLst/>
                <a:cxnLst>
                  <a:cxn ang="0">
                    <a:pos x="0" y="470"/>
                  </a:cxn>
                  <a:cxn ang="0">
                    <a:pos x="1081" y="470"/>
                  </a:cxn>
                  <a:cxn ang="0">
                    <a:pos x="1213" y="233"/>
                  </a:cxn>
                  <a:cxn ang="0">
                    <a:pos x="1080" y="0"/>
                  </a:cxn>
                  <a:cxn ang="0">
                    <a:pos x="0" y="0"/>
                  </a:cxn>
                  <a:cxn ang="0">
                    <a:pos x="0" y="470"/>
                  </a:cxn>
                </a:cxnLst>
                <a:rect l="0" t="0" r="r" b="b"/>
                <a:pathLst>
                  <a:path w="1213" h="470">
                    <a:moveTo>
                      <a:pt x="0" y="470"/>
                    </a:moveTo>
                    <a:lnTo>
                      <a:pt x="1081" y="470"/>
                    </a:lnTo>
                    <a:lnTo>
                      <a:pt x="1213" y="233"/>
                    </a:lnTo>
                    <a:lnTo>
                      <a:pt x="1080" y="0"/>
                    </a:lnTo>
                    <a:lnTo>
                      <a:pt x="0" y="0"/>
                    </a:lnTo>
                    <a:lnTo>
                      <a:pt x="0" y="470"/>
                    </a:lnTo>
                  </a:path>
                </a:pathLst>
              </a:custGeom>
              <a:solidFill>
                <a:schemeClr val="bg1"/>
              </a:solidFill>
              <a:ln w="19050" cap="flat" cmpd="sng">
                <a:solidFill>
                  <a:schemeClr val="tx1"/>
                </a:solidFill>
                <a:prstDash val="solid"/>
                <a:round/>
                <a:headEnd type="none" w="med" len="med"/>
                <a:tailEnd type="none" w="med" len="med"/>
              </a:ln>
              <a:effectLst/>
            </p:spPr>
            <p:txBody>
              <a:bodyPr wrap="square">
                <a:noAutofit/>
              </a:bodyPr>
              <a:lstStyle/>
              <a:p>
                <a:pPr fontAlgn="ctr">
                  <a:defRPr/>
                </a:pPr>
                <a:endParaRPr lang="en-US" altLang="zh-CN" sz="120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07" name="Text Box 14"/>
              <p:cNvSpPr txBox="1">
                <a:spLocks noChangeArrowheads="1"/>
              </p:cNvSpPr>
              <p:nvPr/>
            </p:nvSpPr>
            <p:spPr bwMode="auto">
              <a:xfrm>
                <a:off x="978828" y="4654951"/>
                <a:ext cx="1819626" cy="1078241"/>
              </a:xfrm>
              <a:prstGeom prst="rect">
                <a:avLst/>
              </a:prstGeom>
              <a:noFill/>
              <a:ln w="9525" algn="ctr">
                <a:noFill/>
                <a:miter lim="800000"/>
                <a:headEnd/>
                <a:tailEnd/>
              </a:ln>
            </p:spPr>
            <p:txBody>
              <a:bodyPr wrap="square" lIns="0" rIns="0">
                <a:noAutofit/>
              </a:bodyPr>
              <a:lstStyle/>
              <a:p>
                <a:pPr eaLnBrk="0" fontAlgn="ctr" hangingPunct="0">
                  <a:spcBef>
                    <a:spcPct val="20000"/>
                  </a:spcBef>
                  <a:spcAft>
                    <a:spcPct val="0"/>
                  </a:spcAft>
                  <a:buFont typeface="Wingdings" pitchFamily="2" charset="2"/>
                  <a:buNone/>
                </a:pPr>
                <a:r>
                  <a:rPr lang="en-US" sz="1200" b="1" smtClean="0">
                    <a:latin typeface="Huawei Sans" panose="020C0503030203020204" pitchFamily="34" charset="0"/>
                  </a:rPr>
                  <a:t>Array layer</a:t>
                </a:r>
                <a:r>
                  <a:rPr lang="en-US" sz="1200" smtClean="0">
                    <a:latin typeface="Huawei Sans" panose="020C0503030203020204" pitchFamily="34" charset="0"/>
                  </a:rPr>
                  <a:t> (arrays that support mirroring or replication, such as </a:t>
                </a:r>
                <a:r>
                  <a:rPr lang="en-US" sz="1200" b="1" smtClean="0">
                    <a:latin typeface="Huawei Sans" panose="020C0503030203020204" pitchFamily="34" charset="0"/>
                  </a:rPr>
                  <a:t>Huawei </a:t>
                </a:r>
                <a:r>
                  <a:rPr lang="en-US" sz="1200" b="1" err="1" smtClean="0">
                    <a:latin typeface="Huawei Sans" panose="020C0503030203020204" pitchFamily="34" charset="0"/>
                  </a:rPr>
                  <a:t>OceanStor</a:t>
                </a:r>
                <a:r>
                  <a:rPr lang="en-US" sz="1200" b="1" smtClean="0">
                    <a:latin typeface="Huawei Sans" panose="020C0503030203020204" pitchFamily="34" charset="0"/>
                  </a:rPr>
                  <a:t> series</a:t>
                </a:r>
                <a:r>
                  <a:rPr lang="en-US" sz="1200" smtClean="0">
                    <a:latin typeface="Huawei Sans" panose="020C0503030203020204" pitchFamily="34" charset="0"/>
                  </a:rPr>
                  <a:t>)</a:t>
                </a:r>
                <a:endParaRPr lang="en-US" sz="1200">
                  <a:latin typeface="Huawei Sans" panose="020C0503030203020204" pitchFamily="34" charset="0"/>
                </a:endParaRPr>
              </a:p>
            </p:txBody>
          </p:sp>
          <p:sp>
            <p:nvSpPr>
              <p:cNvPr id="340052" name="Rectangle 84"/>
              <p:cNvSpPr>
                <a:spLocks noChangeArrowheads="1"/>
              </p:cNvSpPr>
              <p:nvPr/>
            </p:nvSpPr>
            <p:spPr bwMode="auto">
              <a:xfrm>
                <a:off x="4135713" y="4325357"/>
                <a:ext cx="7261836" cy="803634"/>
              </a:xfrm>
              <a:prstGeom prst="rect">
                <a:avLst/>
              </a:prstGeom>
              <a:solidFill>
                <a:srgbClr val="30B5C5"/>
              </a:solidFill>
              <a:ln w="9525">
                <a:noFill/>
                <a:round/>
                <a:headEnd/>
                <a:tailEnd/>
              </a:ln>
            </p:spPr>
            <p:txBody>
              <a:bodyPr wrap="square" lIns="68546" tIns="34274" rIns="68546" bIns="34274" anchor="ctr">
                <a:noAutofit/>
              </a:bodyPr>
              <a:lstStyle/>
              <a:p>
                <a:pPr indent="134486" eaLnBrk="0" fontAlgn="ctr" hangingPunct="0">
                  <a:buSzPct val="100000"/>
                  <a:defRPr/>
                </a:pPr>
                <a:endParaRPr lang="en-US" altLang="zh-CN" sz="1200" b="1">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0053" name="Rectangle 85"/>
              <p:cNvSpPr>
                <a:spLocks noChangeArrowheads="1"/>
              </p:cNvSpPr>
              <p:nvPr/>
            </p:nvSpPr>
            <p:spPr bwMode="auto">
              <a:xfrm>
                <a:off x="4135713" y="5194072"/>
                <a:ext cx="7261836" cy="812915"/>
              </a:xfrm>
              <a:prstGeom prst="rect">
                <a:avLst/>
              </a:prstGeom>
              <a:solidFill>
                <a:schemeClr val="bg1">
                  <a:lumMod val="85000"/>
                </a:schemeClr>
              </a:solidFill>
              <a:ln w="9525">
                <a:noFill/>
                <a:round/>
                <a:headEnd/>
                <a:tailEnd/>
              </a:ln>
            </p:spPr>
            <p:txBody>
              <a:bodyPr wrap="square" lIns="68546" tIns="34274" rIns="68546" bIns="34274" anchor="ctr">
                <a:noAutofit/>
              </a:bodyPr>
              <a:lstStyle/>
              <a:p>
                <a:pPr indent="134486" eaLnBrk="0" fontAlgn="ctr" hangingPunct="0">
                  <a:buSzPct val="100000"/>
                  <a:defRPr/>
                </a:pPr>
                <a:endParaRPr lang="en-US" altLang="zh-CN" sz="1200" b="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718" name="Text Box 86"/>
              <p:cNvSpPr txBox="1">
                <a:spLocks noChangeArrowheads="1"/>
              </p:cNvSpPr>
              <p:nvPr/>
            </p:nvSpPr>
            <p:spPr bwMode="auto">
              <a:xfrm>
                <a:off x="4156480" y="4517772"/>
                <a:ext cx="7241069" cy="418803"/>
              </a:xfrm>
              <a:prstGeom prst="rect">
                <a:avLst/>
              </a:prstGeom>
              <a:noFill/>
              <a:ln w="19050" algn="ctr">
                <a:noFill/>
                <a:miter lim="800000"/>
                <a:headEnd/>
                <a:tailEnd/>
              </a:ln>
            </p:spPr>
            <p:txBody>
              <a:bodyPr wrap="square" anchor="ctr">
                <a:noAutofit/>
              </a:bodyPr>
              <a:lstStyle/>
              <a:p>
                <a:pPr defTabSz="801688" fontAlgn="ctr"/>
                <a:r>
                  <a:rPr lang="en-US" sz="1200" smtClean="0">
                    <a:solidFill>
                      <a:schemeClr val="bg1"/>
                    </a:solidFill>
                    <a:latin typeface="Huawei Sans" panose="020C0503030203020204" pitchFamily="34" charset="0"/>
                  </a:rPr>
                  <a:t>Data replication does not affect the host application system.</a:t>
                </a:r>
              </a:p>
              <a:p>
                <a:pPr defTabSz="801688" fontAlgn="ctr"/>
                <a:r>
                  <a:rPr lang="en-US" sz="1200" smtClean="0">
                    <a:solidFill>
                      <a:schemeClr val="bg1"/>
                    </a:solidFill>
                    <a:latin typeface="Huawei Sans" panose="020C0503030203020204" pitchFamily="34" charset="0"/>
                  </a:rPr>
                  <a:t>When the production array is faulty, applications can be switched to the DR array in a short time.</a:t>
                </a:r>
              </a:p>
              <a:p>
                <a:pPr defTabSz="801688" fontAlgn="ctr"/>
                <a:r>
                  <a:rPr lang="en-US" sz="1200" smtClean="0">
                    <a:solidFill>
                      <a:schemeClr val="bg1"/>
                    </a:solidFill>
                    <a:latin typeface="Huawei Sans" panose="020C0503030203020204" pitchFamily="34" charset="0"/>
                  </a:rPr>
                  <a:t>Data replication is implemented based on lower-layer arrays, and users are not charged based on host licenses.</a:t>
                </a:r>
                <a:endParaRPr lang="en-US" sz="1200">
                  <a:solidFill>
                    <a:schemeClr val="bg1"/>
                  </a:solidFill>
                  <a:latin typeface="Huawei Sans" panose="020C0503030203020204" pitchFamily="34" charset="0"/>
                </a:endParaRPr>
              </a:p>
            </p:txBody>
          </p:sp>
          <p:sp>
            <p:nvSpPr>
              <p:cNvPr id="29719" name="Text Box 87"/>
              <p:cNvSpPr txBox="1">
                <a:spLocks noChangeArrowheads="1"/>
              </p:cNvSpPr>
              <p:nvPr/>
            </p:nvSpPr>
            <p:spPr bwMode="auto">
              <a:xfrm>
                <a:off x="4202661" y="5205644"/>
                <a:ext cx="7194888" cy="804766"/>
              </a:xfrm>
              <a:prstGeom prst="rect">
                <a:avLst/>
              </a:prstGeom>
              <a:noFill/>
              <a:ln w="19050" algn="ctr">
                <a:noFill/>
                <a:miter lim="800000"/>
                <a:headEnd/>
                <a:tailEnd/>
              </a:ln>
            </p:spPr>
            <p:txBody>
              <a:bodyPr wrap="square">
                <a:noAutofit/>
              </a:bodyPr>
              <a:lstStyle/>
              <a:p>
                <a:pPr defTabSz="801688" fontAlgn="ctr"/>
                <a:r>
                  <a:rPr lang="en-US" sz="1200" smtClean="0">
                    <a:solidFill>
                      <a:srgbClr val="000000"/>
                    </a:solidFill>
                    <a:latin typeface="Huawei Sans" panose="020C0503030203020204" pitchFamily="34" charset="0"/>
                  </a:rPr>
                  <a:t>Does not support heterogeneous storage arrays. Storage arrays at the production center and the disaster recovery center must be from the same vendor.</a:t>
                </a:r>
              </a:p>
              <a:p>
                <a:pPr defTabSz="801688" fontAlgn="ctr"/>
                <a:r>
                  <a:rPr lang="en-US" sz="1200" smtClean="0">
                    <a:solidFill>
                      <a:srgbClr val="000000"/>
                    </a:solidFill>
                    <a:latin typeface="Huawei Sans" panose="020C0503030203020204" pitchFamily="34" charset="0"/>
                  </a:rPr>
                  <a:t>The data at the remote site cannot be accessed in real time. The data can be viewed only after the data volume can be read and written or the snapshot mode is used.</a:t>
                </a:r>
                <a:endParaRPr lang="en-US" sz="1200">
                  <a:solidFill>
                    <a:srgbClr val="000000"/>
                  </a:solidFill>
                  <a:latin typeface="Huawei Sans" panose="020C0503030203020204" pitchFamily="34" charset="0"/>
                </a:endParaRPr>
              </a:p>
            </p:txBody>
          </p:sp>
          <p:sp>
            <p:nvSpPr>
              <p:cNvPr id="36" name="椭圆 35"/>
              <p:cNvSpPr>
                <a:spLocks/>
              </p:cNvSpPr>
              <p:nvPr/>
            </p:nvSpPr>
            <p:spPr bwMode="auto">
              <a:xfrm>
                <a:off x="2834729" y="4592707"/>
                <a:ext cx="1227844" cy="459203"/>
              </a:xfrm>
              <a:prstGeom prst="ellipse">
                <a:avLst/>
              </a:prstGeom>
              <a:solidFill>
                <a:srgbClr val="30B5C5"/>
              </a:solidFill>
              <a:ln w="9525">
                <a:noFill/>
                <a:round/>
                <a:headEnd/>
                <a:tailEnd/>
              </a:ln>
            </p:spPr>
            <p:txBody>
              <a:bodyPr wrap="none" lIns="0" tIns="34274" rIns="0" bIns="34274" anchor="ctr">
                <a:noAutofit/>
              </a:bodyPr>
              <a:lstStyle/>
              <a:p>
                <a:pPr algn="ctr" defTabSz="801688" eaLnBrk="0" fontAlgn="ctr" hangingPunct="0">
                  <a:buSzPct val="100000"/>
                  <a:defRPr/>
                </a:pPr>
                <a:r>
                  <a:rPr lang="en-US" sz="1200" b="1" smtClean="0">
                    <a:solidFill>
                      <a:schemeClr val="bg1"/>
                    </a:solidFill>
                    <a:latin typeface="Huawei Sans" panose="020C0503030203020204" pitchFamily="34" charset="0"/>
                  </a:rPr>
                  <a:t>Advantages</a:t>
                </a:r>
                <a:endParaRPr lang="en-US" sz="1200" b="1">
                  <a:solidFill>
                    <a:schemeClr val="bg1"/>
                  </a:solidFill>
                  <a:latin typeface="Huawei Sans" panose="020C0503030203020204" pitchFamily="34" charset="0"/>
                </a:endParaRPr>
              </a:p>
            </p:txBody>
          </p:sp>
          <p:sp>
            <p:nvSpPr>
              <p:cNvPr id="37" name="椭圆 36"/>
              <p:cNvSpPr>
                <a:spLocks/>
              </p:cNvSpPr>
              <p:nvPr/>
            </p:nvSpPr>
            <p:spPr bwMode="auto">
              <a:xfrm>
                <a:off x="2834729" y="5314311"/>
                <a:ext cx="1227844" cy="459203"/>
              </a:xfrm>
              <a:prstGeom prst="ellipse">
                <a:avLst/>
              </a:prstGeom>
              <a:solidFill>
                <a:schemeClr val="bg1">
                  <a:lumMod val="85000"/>
                </a:schemeClr>
              </a:solidFill>
              <a:ln w="9525">
                <a:noFill/>
                <a:round/>
                <a:headEnd/>
                <a:tailEnd/>
              </a:ln>
            </p:spPr>
            <p:txBody>
              <a:bodyPr wrap="none" lIns="0" tIns="34274" rIns="0" bIns="34274" anchor="ctr">
                <a:noAutofit/>
              </a:bodyPr>
              <a:lstStyle/>
              <a:p>
                <a:pPr algn="ctr" defTabSz="801688" eaLnBrk="0" fontAlgn="ctr" hangingPunct="0">
                  <a:buSzPct val="100000"/>
                  <a:defRPr/>
                </a:pPr>
                <a:r>
                  <a:rPr lang="en-US" sz="1200" b="1" smtClean="0">
                    <a:latin typeface="Huawei Sans" panose="020C0503030203020204" pitchFamily="34" charset="0"/>
                  </a:rPr>
                  <a:t>Disadvantages</a:t>
                </a:r>
                <a:endParaRPr lang="en-US" sz="1200" b="1">
                  <a:latin typeface="Huawei Sans" panose="020C0503030203020204" pitchFamily="34" charset="0"/>
                </a:endParaRPr>
              </a:p>
            </p:txBody>
          </p:sp>
        </p:grpSp>
      </p:grpSp>
    </p:spTree>
    <p:extLst>
      <p:ext uri="{BB962C8B-B14F-4D97-AF65-F5344CB8AC3E}">
        <p14:creationId xmlns:p14="http://schemas.microsoft.com/office/powerpoint/2010/main" val="40909791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wrap="square">
            <a:noAutofit/>
          </a:bodyPr>
          <a:lstStyle/>
          <a:p>
            <a:r>
              <a:rPr lang="en-US" smtClean="0">
                <a:latin typeface="Huawei Sans" panose="020C0503030203020204" pitchFamily="34" charset="0"/>
              </a:rPr>
              <a:t>Typical DR Drill Solution</a:t>
            </a:r>
            <a:endParaRPr lang="en-US" altLang="zh-CN">
              <a:latin typeface="Huawei Sans" panose="020C0503030203020204" pitchFamily="34" charset="0"/>
              <a:sym typeface="Huawei Sans" panose="020C0503030203020204" pitchFamily="34" charset="0"/>
            </a:endParaRPr>
          </a:p>
        </p:txBody>
      </p:sp>
      <p:grpSp>
        <p:nvGrpSpPr>
          <p:cNvPr id="5" name="组合 4"/>
          <p:cNvGrpSpPr/>
          <p:nvPr/>
        </p:nvGrpSpPr>
        <p:grpSpPr>
          <a:xfrm>
            <a:off x="1155745" y="1793971"/>
            <a:ext cx="9968568" cy="3593378"/>
            <a:chOff x="2229833" y="1952836"/>
            <a:chExt cx="7891900" cy="28448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117" y="1952836"/>
              <a:ext cx="7710616" cy="2844800"/>
            </a:xfrm>
            <a:prstGeom prst="rect">
              <a:avLst/>
            </a:prstGeom>
          </p:spPr>
        </p:pic>
        <p:sp>
          <p:nvSpPr>
            <p:cNvPr id="4" name="文本框 3"/>
            <p:cNvSpPr txBox="1"/>
            <p:nvPr/>
          </p:nvSpPr>
          <p:spPr bwMode="auto">
            <a:xfrm>
              <a:off x="2229833" y="2924945"/>
              <a:ext cx="1847705"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Making a drill plan</a:t>
              </a:r>
              <a:endParaRPr lang="en-US" sz="1200" b="1">
                <a:solidFill>
                  <a:srgbClr val="000000"/>
                </a:solidFill>
                <a:latin typeface="Huawei Sans" panose="020C0503030203020204" pitchFamily="34" charset="0"/>
              </a:endParaRPr>
            </a:p>
          </p:txBody>
        </p:sp>
        <p:sp>
          <p:nvSpPr>
            <p:cNvPr id="7" name="文本框 6"/>
            <p:cNvSpPr txBox="1"/>
            <p:nvPr/>
          </p:nvSpPr>
          <p:spPr bwMode="auto">
            <a:xfrm>
              <a:off x="2571618" y="4437954"/>
              <a:ext cx="1077837"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Approving the drill plan</a:t>
              </a:r>
              <a:endParaRPr lang="en-US" sz="1200" b="1">
                <a:solidFill>
                  <a:srgbClr val="000000"/>
                </a:solidFill>
                <a:latin typeface="Huawei Sans" panose="020C0503030203020204" pitchFamily="34" charset="0"/>
              </a:endParaRPr>
            </a:p>
          </p:txBody>
        </p:sp>
        <p:sp>
          <p:nvSpPr>
            <p:cNvPr id="8" name="文本框 7"/>
            <p:cNvSpPr txBox="1"/>
            <p:nvPr/>
          </p:nvSpPr>
          <p:spPr bwMode="auto">
            <a:xfrm>
              <a:off x="4609546" y="2597767"/>
              <a:ext cx="1416168" cy="299213"/>
            </a:xfrm>
            <a:prstGeom prst="rect">
              <a:avLst/>
            </a:prstGeom>
            <a:solidFill>
              <a:schemeClr val="bg1"/>
            </a:solidFill>
            <a:ln w="9525">
              <a:noFill/>
              <a:miter lim="800000"/>
              <a:headEnd/>
              <a:tailEnd/>
            </a:ln>
          </p:spPr>
          <p:txBody>
            <a:bodyPr wrap="square" lIns="99980" tIns="49986" rIns="99980" bIns="49986" rtlCol="0" anchor="ctr">
              <a:noAutofit/>
            </a:bodyPr>
            <a:lstStyle/>
            <a:p>
              <a:pPr algn="ctr" defTabSz="1001649" eaLnBrk="0" fontAlgn="ctr" hangingPunct="0"/>
              <a:r>
                <a:rPr lang="en-US" sz="1200" b="1" smtClean="0">
                  <a:solidFill>
                    <a:srgbClr val="000000"/>
                  </a:solidFill>
                  <a:latin typeface="Huawei Sans" panose="020C0503030203020204" pitchFamily="34" charset="0"/>
                </a:rPr>
                <a:t>Publishing the drill start message</a:t>
              </a:r>
              <a:endParaRPr lang="en-US" sz="1200" b="1">
                <a:solidFill>
                  <a:srgbClr val="000000"/>
                </a:solidFill>
                <a:latin typeface="Huawei Sans" panose="020C0503030203020204" pitchFamily="34" charset="0"/>
              </a:endParaRPr>
            </a:p>
          </p:txBody>
        </p:sp>
        <p:sp>
          <p:nvSpPr>
            <p:cNvPr id="11" name="文本框 10"/>
            <p:cNvSpPr txBox="1"/>
            <p:nvPr/>
          </p:nvSpPr>
          <p:spPr bwMode="auto">
            <a:xfrm>
              <a:off x="4575193" y="3414021"/>
              <a:ext cx="1549474"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Drill switchover</a:t>
              </a:r>
              <a:endParaRPr lang="en-US" sz="1200" b="1">
                <a:solidFill>
                  <a:srgbClr val="000000"/>
                </a:solidFill>
                <a:latin typeface="Huawei Sans" panose="020C0503030203020204" pitchFamily="34" charset="0"/>
              </a:endParaRPr>
            </a:p>
          </p:txBody>
        </p:sp>
        <p:sp>
          <p:nvSpPr>
            <p:cNvPr id="14" name="文本框 13"/>
            <p:cNvSpPr txBox="1"/>
            <p:nvPr/>
          </p:nvSpPr>
          <p:spPr bwMode="auto">
            <a:xfrm>
              <a:off x="4771516" y="4445176"/>
              <a:ext cx="1092226"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Verification after the drill switchover</a:t>
              </a:r>
              <a:endParaRPr lang="en-US" sz="1200" b="1">
                <a:solidFill>
                  <a:srgbClr val="000000"/>
                </a:solidFill>
                <a:latin typeface="Huawei Sans" panose="020C0503030203020204" pitchFamily="34" charset="0"/>
              </a:endParaRPr>
            </a:p>
          </p:txBody>
        </p:sp>
        <p:sp>
          <p:nvSpPr>
            <p:cNvPr id="15" name="文本框 14"/>
            <p:cNvSpPr txBox="1"/>
            <p:nvPr/>
          </p:nvSpPr>
          <p:spPr bwMode="auto">
            <a:xfrm>
              <a:off x="6448731" y="2375669"/>
              <a:ext cx="1577394"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Drill switchback</a:t>
              </a:r>
              <a:endParaRPr lang="en-US" sz="1200" b="1">
                <a:solidFill>
                  <a:srgbClr val="000000"/>
                </a:solidFill>
                <a:latin typeface="Huawei Sans" panose="020C0503030203020204" pitchFamily="34" charset="0"/>
              </a:endParaRPr>
            </a:p>
          </p:txBody>
        </p:sp>
        <p:sp>
          <p:nvSpPr>
            <p:cNvPr id="16" name="文本框 15"/>
            <p:cNvSpPr txBox="1"/>
            <p:nvPr/>
          </p:nvSpPr>
          <p:spPr bwMode="auto">
            <a:xfrm>
              <a:off x="6433735" y="3481609"/>
              <a:ext cx="1621466" cy="299213"/>
            </a:xfrm>
            <a:prstGeom prst="rect">
              <a:avLst/>
            </a:prstGeom>
            <a:solidFill>
              <a:schemeClr val="bg1"/>
            </a:solidFill>
            <a:ln w="9525">
              <a:noFill/>
              <a:miter lim="800000"/>
              <a:headEnd/>
              <a:tailEnd/>
            </a:ln>
          </p:spPr>
          <p:txBody>
            <a:bodyPr wrap="square" lIns="99980" tIns="49986" rIns="99980" bIns="49986" rtlCol="0" anchor="ctr">
              <a:noAutofit/>
            </a:bodyPr>
            <a:lstStyle/>
            <a:p>
              <a:pPr algn="ctr" defTabSz="1001649" eaLnBrk="0" fontAlgn="ctr" hangingPunct="0"/>
              <a:r>
                <a:rPr lang="en-US" sz="1200" b="1" smtClean="0">
                  <a:solidFill>
                    <a:srgbClr val="000000"/>
                  </a:solidFill>
                  <a:latin typeface="Huawei Sans" panose="020C0503030203020204" pitchFamily="34" charset="0"/>
                </a:rPr>
                <a:t>Verification after the drill switchback</a:t>
              </a:r>
              <a:endParaRPr lang="en-US" sz="1200" b="1">
                <a:solidFill>
                  <a:srgbClr val="000000"/>
                </a:solidFill>
                <a:latin typeface="Huawei Sans" panose="020C0503030203020204" pitchFamily="34" charset="0"/>
              </a:endParaRPr>
            </a:p>
          </p:txBody>
        </p:sp>
        <p:sp>
          <p:nvSpPr>
            <p:cNvPr id="17" name="文本框 16"/>
            <p:cNvSpPr txBox="1"/>
            <p:nvPr/>
          </p:nvSpPr>
          <p:spPr bwMode="auto">
            <a:xfrm>
              <a:off x="6426696" y="4492683"/>
              <a:ext cx="1495139"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Publishing the drill finish message</a:t>
              </a:r>
              <a:endParaRPr lang="en-US" sz="1200" b="1">
                <a:solidFill>
                  <a:srgbClr val="000000"/>
                </a:solidFill>
                <a:latin typeface="Huawei Sans" panose="020C0503030203020204" pitchFamily="34" charset="0"/>
              </a:endParaRPr>
            </a:p>
          </p:txBody>
        </p:sp>
        <p:sp>
          <p:nvSpPr>
            <p:cNvPr id="18" name="文本框 17"/>
            <p:cNvSpPr txBox="1"/>
            <p:nvPr/>
          </p:nvSpPr>
          <p:spPr bwMode="auto">
            <a:xfrm>
              <a:off x="8817214" y="2893867"/>
              <a:ext cx="933874" cy="299213"/>
            </a:xfrm>
            <a:prstGeom prst="rect">
              <a:avLst/>
            </a:prstGeom>
            <a:solidFill>
              <a:schemeClr val="bg1"/>
            </a:solidFill>
            <a:ln w="9525">
              <a:noFill/>
              <a:miter lim="800000"/>
              <a:headEnd/>
              <a:tailEnd/>
            </a:ln>
          </p:spPr>
          <p:txBody>
            <a:bodyPr wrap="square" lIns="99980" tIns="49986" rIns="99980" bIns="49986" rtlCol="0" anchor="ctr">
              <a:noAutofit/>
            </a:bodyPr>
            <a:lstStyle/>
            <a:p>
              <a:pPr algn="ctr" defTabSz="1001649" eaLnBrk="0" fontAlgn="ctr" hangingPunct="0"/>
              <a:r>
                <a:rPr lang="en-US" sz="1200" b="1" smtClean="0">
                  <a:solidFill>
                    <a:srgbClr val="000000"/>
                  </a:solidFill>
                  <a:latin typeface="Huawei Sans" panose="020C0503030203020204" pitchFamily="34" charset="0"/>
                </a:rPr>
                <a:t>Analysis and assessment</a:t>
              </a:r>
              <a:endParaRPr lang="en-US" sz="1200" b="1">
                <a:solidFill>
                  <a:srgbClr val="000000"/>
                </a:solidFill>
                <a:latin typeface="Huawei Sans" panose="020C0503030203020204" pitchFamily="34" charset="0"/>
              </a:endParaRPr>
            </a:p>
          </p:txBody>
        </p:sp>
        <p:sp>
          <p:nvSpPr>
            <p:cNvPr id="19" name="文本框 18"/>
            <p:cNvSpPr txBox="1"/>
            <p:nvPr/>
          </p:nvSpPr>
          <p:spPr bwMode="auto">
            <a:xfrm>
              <a:off x="8578578" y="4470307"/>
              <a:ext cx="1411146" cy="299213"/>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200" b="1" smtClean="0">
                  <a:solidFill>
                    <a:srgbClr val="000000"/>
                  </a:solidFill>
                  <a:latin typeface="Huawei Sans" panose="020C0503030203020204" pitchFamily="34" charset="0"/>
                </a:rPr>
                <a:t>Drill summary</a:t>
              </a:r>
              <a:endParaRPr lang="en-US" sz="1200" b="1">
                <a:solidFill>
                  <a:srgbClr val="000000"/>
                </a:solidFill>
                <a:latin typeface="Huawei Sans" panose="020C0503030203020204" pitchFamily="34" charset="0"/>
              </a:endParaRPr>
            </a:p>
          </p:txBody>
        </p:sp>
      </p:grpSp>
    </p:spTree>
    <p:extLst>
      <p:ext uri="{BB962C8B-B14F-4D97-AF65-F5344CB8AC3E}">
        <p14:creationId xmlns:p14="http://schemas.microsoft.com/office/powerpoint/2010/main" val="305246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smtClean="0">
                <a:solidFill>
                  <a:schemeClr val="bg1">
                    <a:lumMod val="50000"/>
                  </a:schemeClr>
                </a:solidFill>
                <a:latin typeface="Huawei Sans" panose="020C0503030203020204" pitchFamily="34" charset="0"/>
              </a:rPr>
              <a:t>DR Solution Overview</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DR Solution Architecture</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smtClean="0">
                <a:solidFill>
                  <a:schemeClr val="bg1">
                    <a:lumMod val="50000"/>
                  </a:schemeClr>
                </a:solidFill>
                <a:latin typeface="Huawei Sans" panose="020C0503030203020204" pitchFamily="34" charset="0"/>
              </a:rPr>
              <a:t>Common DR Technologies</a:t>
            </a:r>
            <a:endParaRPr lang="en-US" altLang="zh-CN"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r>
              <a:rPr lang="en-US" b="1" smtClean="0">
                <a:latin typeface="Huawei Sans" panose="020C0503030203020204" pitchFamily="34" charset="0"/>
              </a:rPr>
              <a:t>DR Application Cases</a:t>
            </a:r>
            <a:endParaRPr lang="en-US" altLang="zh-CN" b="1">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900832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Case 1: XX Virtualization DR Project</a:t>
            </a:r>
            <a:endParaRPr lang="en-US">
              <a:latin typeface="Huawei Sans" panose="020C0503030203020204" pitchFamily="34" charset="0"/>
              <a:sym typeface="Huawei Sans" panose="020C0503030203020204" pitchFamily="34" charset="0"/>
            </a:endParaRPr>
          </a:p>
        </p:txBody>
      </p:sp>
      <p:grpSp>
        <p:nvGrpSpPr>
          <p:cNvPr id="102" name="组合 101"/>
          <p:cNvGrpSpPr/>
          <p:nvPr/>
        </p:nvGrpSpPr>
        <p:grpSpPr>
          <a:xfrm>
            <a:off x="1560505" y="1283946"/>
            <a:ext cx="9046535" cy="4623287"/>
            <a:chOff x="1560505" y="1283946"/>
            <a:chExt cx="9046535" cy="4623287"/>
          </a:xfrm>
        </p:grpSpPr>
        <p:grpSp>
          <p:nvGrpSpPr>
            <p:cNvPr id="4" name="组合 3"/>
            <p:cNvGrpSpPr/>
            <p:nvPr/>
          </p:nvGrpSpPr>
          <p:grpSpPr>
            <a:xfrm>
              <a:off x="1560505" y="1283946"/>
              <a:ext cx="9046535" cy="4623287"/>
              <a:chOff x="1560505" y="1283946"/>
              <a:chExt cx="9046535" cy="4623287"/>
            </a:xfrm>
          </p:grpSpPr>
          <p:pic>
            <p:nvPicPr>
              <p:cNvPr id="44" name="Picture 9"/>
              <p:cNvPicPr>
                <a:picLocks noChangeAspect="1" noChangeArrowheads="1"/>
              </p:cNvPicPr>
              <p:nvPr/>
            </p:nvPicPr>
            <p:blipFill>
              <a:blip r:embed="rId3" cstate="print"/>
              <a:srcRect/>
              <a:stretch>
                <a:fillRect/>
              </a:stretch>
            </p:blipFill>
            <p:spPr bwMode="auto">
              <a:xfrm>
                <a:off x="2773878" y="3782599"/>
                <a:ext cx="736594" cy="246904"/>
              </a:xfrm>
              <a:prstGeom prst="rect">
                <a:avLst/>
              </a:prstGeom>
              <a:noFill/>
              <a:ln w="9525">
                <a:noFill/>
                <a:miter lim="800000"/>
                <a:headEnd/>
                <a:tailEnd/>
              </a:ln>
            </p:spPr>
          </p:pic>
          <p:pic>
            <p:nvPicPr>
              <p:cNvPr id="45" name="Picture 8"/>
              <p:cNvPicPr>
                <a:picLocks noChangeAspect="1" noChangeArrowheads="1"/>
              </p:cNvPicPr>
              <p:nvPr/>
            </p:nvPicPr>
            <p:blipFill>
              <a:blip r:embed="rId4" cstate="print"/>
              <a:srcRect/>
              <a:stretch>
                <a:fillRect/>
              </a:stretch>
            </p:blipFill>
            <p:spPr bwMode="auto">
              <a:xfrm>
                <a:off x="4066781" y="3856328"/>
                <a:ext cx="1001011" cy="630977"/>
              </a:xfrm>
              <a:prstGeom prst="rect">
                <a:avLst/>
              </a:prstGeom>
              <a:noFill/>
              <a:ln w="9525">
                <a:noFill/>
                <a:miter lim="800000"/>
                <a:headEnd/>
                <a:tailEnd/>
              </a:ln>
            </p:spPr>
          </p:pic>
          <p:sp>
            <p:nvSpPr>
              <p:cNvPr id="46" name="等腰三角形 11"/>
              <p:cNvSpPr>
                <a:spLocks noChangeArrowheads="1"/>
              </p:cNvSpPr>
              <p:nvPr/>
            </p:nvSpPr>
            <p:spPr bwMode="auto">
              <a:xfrm>
                <a:off x="4049610" y="3636857"/>
                <a:ext cx="971822" cy="366832"/>
              </a:xfrm>
              <a:prstGeom prst="triangle">
                <a:avLst>
                  <a:gd name="adj" fmla="val 50000"/>
                </a:avLst>
              </a:prstGeom>
              <a:solidFill>
                <a:srgbClr val="FFC000"/>
              </a:solidFill>
              <a:ln w="9525" algn="ctr">
                <a:solidFill>
                  <a:schemeClr val="tx1"/>
                </a:solidFill>
                <a:round/>
                <a:headEnd/>
                <a:tailEnd/>
              </a:ln>
            </p:spPr>
            <p:txBody>
              <a:bodyPr lIns="0" tIns="0" rIns="0" bIns="0">
                <a:spAutoFit/>
              </a:bodyPr>
              <a:lstStyle/>
              <a:p>
                <a:pPr defTabSz="801688"/>
                <a:endParaRPr lang="zh-CN"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7" name="Picture 6"/>
              <p:cNvPicPr>
                <a:picLocks noChangeAspect="1" noChangeArrowheads="1"/>
              </p:cNvPicPr>
              <p:nvPr/>
            </p:nvPicPr>
            <p:blipFill>
              <a:blip r:embed="rId5" cstate="print"/>
              <a:srcRect/>
              <a:stretch>
                <a:fillRect/>
              </a:stretch>
            </p:blipFill>
            <p:spPr bwMode="auto">
              <a:xfrm>
                <a:off x="1746254" y="5041560"/>
                <a:ext cx="420665" cy="663555"/>
              </a:xfrm>
              <a:prstGeom prst="rect">
                <a:avLst/>
              </a:prstGeom>
              <a:noFill/>
              <a:ln w="9525">
                <a:noFill/>
                <a:miter lim="800000"/>
                <a:headEnd/>
                <a:tailEnd/>
              </a:ln>
            </p:spPr>
          </p:pic>
          <p:pic>
            <p:nvPicPr>
              <p:cNvPr id="48" name="Picture 6"/>
              <p:cNvPicPr>
                <a:picLocks noChangeAspect="1" noChangeArrowheads="1"/>
              </p:cNvPicPr>
              <p:nvPr/>
            </p:nvPicPr>
            <p:blipFill>
              <a:blip r:embed="rId5" cstate="print"/>
              <a:srcRect/>
              <a:stretch>
                <a:fillRect/>
              </a:stretch>
            </p:blipFill>
            <p:spPr bwMode="auto">
              <a:xfrm>
                <a:off x="3429772" y="5013691"/>
                <a:ext cx="420666" cy="663554"/>
              </a:xfrm>
              <a:prstGeom prst="rect">
                <a:avLst/>
              </a:prstGeom>
              <a:noFill/>
              <a:ln w="9525">
                <a:noFill/>
                <a:miter lim="800000"/>
                <a:headEnd/>
                <a:tailEnd/>
              </a:ln>
            </p:spPr>
          </p:pic>
          <p:pic>
            <p:nvPicPr>
              <p:cNvPr id="49" name="Picture 1535" descr="Vault_Arrow2"/>
              <p:cNvPicPr>
                <a:picLocks noChangeAspect="1" noChangeArrowheads="1"/>
              </p:cNvPicPr>
              <p:nvPr/>
            </p:nvPicPr>
            <p:blipFill>
              <a:blip r:embed="rId6" cstate="print">
                <a:grayscl/>
              </a:blip>
              <a:srcRect/>
              <a:stretch>
                <a:fillRect/>
              </a:stretch>
            </p:blipFill>
            <p:spPr bwMode="auto">
              <a:xfrm rot="10800000" flipH="1" flipV="1">
                <a:off x="3671250" y="4674093"/>
                <a:ext cx="3461236" cy="289381"/>
              </a:xfrm>
              <a:prstGeom prst="rect">
                <a:avLst/>
              </a:prstGeom>
              <a:noFill/>
              <a:ln w="9525">
                <a:noFill/>
                <a:miter lim="800000"/>
                <a:headEnd/>
                <a:tailEnd/>
              </a:ln>
            </p:spPr>
          </p:pic>
          <p:cxnSp>
            <p:nvCxnSpPr>
              <p:cNvPr id="50" name="直接连接符 49"/>
              <p:cNvCxnSpPr>
                <a:cxnSpLocks noChangeShapeType="1"/>
              </p:cNvCxnSpPr>
              <p:nvPr/>
            </p:nvCxnSpPr>
            <p:spPr bwMode="auto">
              <a:xfrm flipH="1">
                <a:off x="3143034" y="2354327"/>
                <a:ext cx="1716" cy="1428272"/>
              </a:xfrm>
              <a:prstGeom prst="line">
                <a:avLst/>
              </a:prstGeom>
              <a:noFill/>
              <a:ln w="9525" algn="ctr">
                <a:solidFill>
                  <a:schemeClr val="tx1"/>
                </a:solidFill>
                <a:round/>
                <a:headEnd/>
                <a:tailEnd/>
              </a:ln>
            </p:spPr>
          </p:cxnSp>
          <p:cxnSp>
            <p:nvCxnSpPr>
              <p:cNvPr id="51" name="直接连接符 20"/>
              <p:cNvCxnSpPr>
                <a:cxnSpLocks noChangeShapeType="1"/>
              </p:cNvCxnSpPr>
              <p:nvPr/>
            </p:nvCxnSpPr>
            <p:spPr bwMode="auto">
              <a:xfrm>
                <a:off x="2318875" y="3638572"/>
                <a:ext cx="455005" cy="267480"/>
              </a:xfrm>
              <a:prstGeom prst="line">
                <a:avLst/>
              </a:prstGeom>
              <a:noFill/>
              <a:ln w="28575" algn="ctr">
                <a:solidFill>
                  <a:schemeClr val="tx1"/>
                </a:solidFill>
                <a:round/>
                <a:headEnd/>
                <a:tailEnd/>
              </a:ln>
            </p:spPr>
          </p:cxnSp>
          <p:cxnSp>
            <p:nvCxnSpPr>
              <p:cNvPr id="52" name="直接连接符 22"/>
              <p:cNvCxnSpPr>
                <a:cxnSpLocks noChangeShapeType="1"/>
              </p:cNvCxnSpPr>
              <p:nvPr/>
            </p:nvCxnSpPr>
            <p:spPr bwMode="auto">
              <a:xfrm flipH="1">
                <a:off x="3254636" y="2875490"/>
                <a:ext cx="677860" cy="852226"/>
              </a:xfrm>
              <a:prstGeom prst="line">
                <a:avLst/>
              </a:prstGeom>
              <a:noFill/>
              <a:ln w="28575" algn="ctr">
                <a:solidFill>
                  <a:schemeClr val="tx1"/>
                </a:solidFill>
                <a:round/>
                <a:headEnd/>
                <a:tailEnd/>
              </a:ln>
            </p:spPr>
          </p:cxnSp>
          <p:cxnSp>
            <p:nvCxnSpPr>
              <p:cNvPr id="53" name="直接连接符 24"/>
              <p:cNvCxnSpPr>
                <a:cxnSpLocks noChangeShapeType="1"/>
                <a:endCxn id="47" idx="0"/>
              </p:cNvCxnSpPr>
              <p:nvPr/>
            </p:nvCxnSpPr>
            <p:spPr bwMode="auto">
              <a:xfrm flipH="1">
                <a:off x="1956587" y="4029504"/>
                <a:ext cx="1186447" cy="1012056"/>
              </a:xfrm>
              <a:prstGeom prst="line">
                <a:avLst/>
              </a:prstGeom>
              <a:noFill/>
              <a:ln w="28575" algn="ctr">
                <a:solidFill>
                  <a:schemeClr val="tx1"/>
                </a:solidFill>
                <a:round/>
                <a:headEnd/>
                <a:tailEnd/>
              </a:ln>
            </p:spPr>
          </p:cxnSp>
          <p:cxnSp>
            <p:nvCxnSpPr>
              <p:cNvPr id="54" name="直接连接符 26"/>
              <p:cNvCxnSpPr>
                <a:cxnSpLocks noChangeShapeType="1"/>
              </p:cNvCxnSpPr>
              <p:nvPr/>
            </p:nvCxnSpPr>
            <p:spPr bwMode="auto">
              <a:xfrm>
                <a:off x="3143034" y="4029504"/>
                <a:ext cx="626704" cy="933972"/>
              </a:xfrm>
              <a:prstGeom prst="line">
                <a:avLst/>
              </a:prstGeom>
              <a:noFill/>
              <a:ln w="28575" algn="ctr">
                <a:solidFill>
                  <a:schemeClr val="tx1"/>
                </a:solidFill>
                <a:round/>
                <a:headEnd/>
                <a:tailEnd/>
              </a:ln>
            </p:spPr>
          </p:cxnSp>
          <p:pic>
            <p:nvPicPr>
              <p:cNvPr id="56" name="Picture 9"/>
              <p:cNvPicPr>
                <a:picLocks noChangeAspect="1" noChangeArrowheads="1"/>
              </p:cNvPicPr>
              <p:nvPr/>
            </p:nvPicPr>
            <p:blipFill>
              <a:blip r:embed="rId3" cstate="print"/>
              <a:srcRect/>
              <a:stretch>
                <a:fillRect/>
              </a:stretch>
            </p:blipFill>
            <p:spPr bwMode="auto">
              <a:xfrm>
                <a:off x="6833728" y="3797950"/>
                <a:ext cx="736593" cy="246904"/>
              </a:xfrm>
              <a:prstGeom prst="rect">
                <a:avLst/>
              </a:prstGeom>
              <a:noFill/>
              <a:ln w="9525">
                <a:noFill/>
                <a:miter lim="800000"/>
                <a:headEnd/>
                <a:tailEnd/>
              </a:ln>
            </p:spPr>
          </p:pic>
          <p:pic>
            <p:nvPicPr>
              <p:cNvPr id="57" name="Picture 8"/>
              <p:cNvPicPr>
                <a:picLocks noChangeAspect="1" noChangeArrowheads="1"/>
              </p:cNvPicPr>
              <p:nvPr/>
            </p:nvPicPr>
            <p:blipFill>
              <a:blip r:embed="rId4" cstate="print"/>
              <a:srcRect/>
              <a:stretch>
                <a:fillRect/>
              </a:stretch>
            </p:blipFill>
            <p:spPr bwMode="auto">
              <a:xfrm>
                <a:off x="8124911" y="3873393"/>
                <a:ext cx="1002728" cy="629262"/>
              </a:xfrm>
              <a:prstGeom prst="rect">
                <a:avLst/>
              </a:prstGeom>
              <a:noFill/>
              <a:ln w="9525">
                <a:noFill/>
                <a:miter lim="800000"/>
                <a:headEnd/>
                <a:tailEnd/>
              </a:ln>
            </p:spPr>
          </p:pic>
          <p:pic>
            <p:nvPicPr>
              <p:cNvPr id="59" name="Picture 6"/>
              <p:cNvPicPr>
                <a:picLocks noChangeAspect="1" noChangeArrowheads="1"/>
              </p:cNvPicPr>
              <p:nvPr/>
            </p:nvPicPr>
            <p:blipFill>
              <a:blip r:embed="rId5" cstate="print"/>
              <a:srcRect/>
              <a:stretch>
                <a:fillRect/>
              </a:stretch>
            </p:blipFill>
            <p:spPr bwMode="auto">
              <a:xfrm>
                <a:off x="6418214" y="5013611"/>
                <a:ext cx="420665" cy="663555"/>
              </a:xfrm>
              <a:prstGeom prst="rect">
                <a:avLst/>
              </a:prstGeom>
              <a:noFill/>
              <a:ln w="9525">
                <a:noFill/>
                <a:miter lim="800000"/>
                <a:headEnd/>
                <a:tailEnd/>
              </a:ln>
            </p:spPr>
          </p:pic>
          <p:pic>
            <p:nvPicPr>
              <p:cNvPr id="60" name="Picture 6"/>
              <p:cNvPicPr>
                <a:picLocks noChangeAspect="1" noChangeArrowheads="1"/>
              </p:cNvPicPr>
              <p:nvPr/>
            </p:nvPicPr>
            <p:blipFill>
              <a:blip r:embed="rId5" cstate="print"/>
              <a:srcRect/>
              <a:stretch>
                <a:fillRect/>
              </a:stretch>
            </p:blipFill>
            <p:spPr bwMode="auto">
              <a:xfrm>
                <a:off x="7489622" y="5029042"/>
                <a:ext cx="420665" cy="665270"/>
              </a:xfrm>
              <a:prstGeom prst="rect">
                <a:avLst/>
              </a:prstGeom>
              <a:noFill/>
              <a:ln w="9525">
                <a:noFill/>
                <a:miter lim="800000"/>
                <a:headEnd/>
                <a:tailEnd/>
              </a:ln>
            </p:spPr>
          </p:pic>
          <p:cxnSp>
            <p:nvCxnSpPr>
              <p:cNvPr id="61" name="直接连接符 39"/>
              <p:cNvCxnSpPr>
                <a:cxnSpLocks noChangeShapeType="1"/>
              </p:cNvCxnSpPr>
              <p:nvPr/>
            </p:nvCxnSpPr>
            <p:spPr bwMode="auto">
              <a:xfrm flipH="1">
                <a:off x="7201165" y="2369678"/>
                <a:ext cx="3434" cy="1428272"/>
              </a:xfrm>
              <a:prstGeom prst="line">
                <a:avLst/>
              </a:prstGeom>
              <a:noFill/>
              <a:ln w="9525" algn="ctr">
                <a:solidFill>
                  <a:schemeClr val="tx1"/>
                </a:solidFill>
                <a:round/>
                <a:headEnd/>
                <a:tailEnd/>
              </a:ln>
            </p:spPr>
          </p:cxnSp>
          <p:cxnSp>
            <p:nvCxnSpPr>
              <p:cNvPr id="62" name="直接连接符 40"/>
              <p:cNvCxnSpPr>
                <a:cxnSpLocks noChangeShapeType="1"/>
              </p:cNvCxnSpPr>
              <p:nvPr/>
            </p:nvCxnSpPr>
            <p:spPr bwMode="auto">
              <a:xfrm>
                <a:off x="6378721" y="3653923"/>
                <a:ext cx="455006" cy="267480"/>
              </a:xfrm>
              <a:prstGeom prst="line">
                <a:avLst/>
              </a:prstGeom>
              <a:noFill/>
              <a:ln w="28575" algn="ctr">
                <a:solidFill>
                  <a:schemeClr val="tx1"/>
                </a:solidFill>
                <a:round/>
                <a:headEnd/>
                <a:tailEnd/>
              </a:ln>
            </p:spPr>
          </p:cxnSp>
          <p:cxnSp>
            <p:nvCxnSpPr>
              <p:cNvPr id="63" name="直接连接符 41"/>
              <p:cNvCxnSpPr>
                <a:cxnSpLocks noChangeShapeType="1"/>
              </p:cNvCxnSpPr>
              <p:nvPr/>
            </p:nvCxnSpPr>
            <p:spPr bwMode="auto">
              <a:xfrm flipH="1">
                <a:off x="7211452" y="2872612"/>
                <a:ext cx="693610" cy="917946"/>
              </a:xfrm>
              <a:prstGeom prst="line">
                <a:avLst/>
              </a:prstGeom>
              <a:noFill/>
              <a:ln w="28575" algn="ctr">
                <a:solidFill>
                  <a:schemeClr val="tx1"/>
                </a:solidFill>
                <a:round/>
                <a:headEnd/>
                <a:tailEnd/>
              </a:ln>
            </p:spPr>
          </p:cxnSp>
          <p:cxnSp>
            <p:nvCxnSpPr>
              <p:cNvPr id="64" name="直接连接符 42"/>
              <p:cNvCxnSpPr>
                <a:cxnSpLocks noChangeShapeType="1"/>
              </p:cNvCxnSpPr>
              <p:nvPr/>
            </p:nvCxnSpPr>
            <p:spPr bwMode="auto">
              <a:xfrm flipH="1">
                <a:off x="6629403" y="4044855"/>
                <a:ext cx="571762" cy="968755"/>
              </a:xfrm>
              <a:prstGeom prst="line">
                <a:avLst/>
              </a:prstGeom>
              <a:noFill/>
              <a:ln w="28575" algn="ctr">
                <a:solidFill>
                  <a:schemeClr val="tx1"/>
                </a:solidFill>
                <a:round/>
                <a:headEnd/>
                <a:tailEnd/>
              </a:ln>
            </p:spPr>
          </p:cxnSp>
          <p:cxnSp>
            <p:nvCxnSpPr>
              <p:cNvPr id="65" name="直接连接符 43"/>
              <p:cNvCxnSpPr>
                <a:cxnSpLocks noChangeShapeType="1"/>
              </p:cNvCxnSpPr>
              <p:nvPr/>
            </p:nvCxnSpPr>
            <p:spPr bwMode="auto">
              <a:xfrm>
                <a:off x="7201166" y="4044855"/>
                <a:ext cx="499647" cy="984187"/>
              </a:xfrm>
              <a:prstGeom prst="line">
                <a:avLst/>
              </a:prstGeom>
              <a:noFill/>
              <a:ln w="28575" algn="ctr">
                <a:solidFill>
                  <a:schemeClr val="tx1"/>
                </a:solidFill>
                <a:round/>
                <a:headEnd/>
                <a:tailEnd/>
              </a:ln>
            </p:spPr>
          </p:cxnSp>
          <p:sp>
            <p:nvSpPr>
              <p:cNvPr id="66" name="圆角矩形 65"/>
              <p:cNvSpPr/>
              <p:nvPr/>
            </p:nvSpPr>
            <p:spPr bwMode="auto">
              <a:xfrm>
                <a:off x="3559281" y="1781552"/>
                <a:ext cx="2649459" cy="905726"/>
              </a:xfrm>
              <a:prstGeom prst="roundRect">
                <a:avLst/>
              </a:prstGeom>
              <a:solidFill>
                <a:schemeClr val="bg1">
                  <a:lumMod val="95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wrap="square" lIns="79200" tIns="39600" rIns="79200" bIns="39600">
                <a:spAutoFit/>
              </a:bodyPr>
              <a:lstStyle>
                <a:defPPr>
                  <a:defRPr lang="en-US"/>
                </a:defPPr>
                <a:lvl1pPr algn="l" rtl="0" fontAlgn="base">
                  <a:spcBef>
                    <a:spcPct val="0"/>
                  </a:spcBef>
                  <a:spcAft>
                    <a:spcPct val="0"/>
                  </a:spcAft>
                  <a:defRPr sz="1400" kern="1200">
                    <a:solidFill>
                      <a:schemeClr val="dk1"/>
                    </a:solidFill>
                    <a:latin typeface="+mn-lt"/>
                    <a:ea typeface="+mn-ea"/>
                    <a:cs typeface="+mn-cs"/>
                  </a:defRPr>
                </a:lvl1pPr>
                <a:lvl2pPr marL="457200" algn="l" rtl="0" fontAlgn="base">
                  <a:spcBef>
                    <a:spcPct val="0"/>
                  </a:spcBef>
                  <a:spcAft>
                    <a:spcPct val="0"/>
                  </a:spcAft>
                  <a:defRPr sz="1400" kern="1200">
                    <a:solidFill>
                      <a:schemeClr val="dk1"/>
                    </a:solidFill>
                    <a:latin typeface="+mn-lt"/>
                    <a:ea typeface="+mn-ea"/>
                    <a:cs typeface="+mn-cs"/>
                  </a:defRPr>
                </a:lvl2pPr>
                <a:lvl3pPr marL="914400" algn="l" rtl="0" fontAlgn="base">
                  <a:spcBef>
                    <a:spcPct val="0"/>
                  </a:spcBef>
                  <a:spcAft>
                    <a:spcPct val="0"/>
                  </a:spcAft>
                  <a:defRPr sz="1400" kern="1200">
                    <a:solidFill>
                      <a:schemeClr val="dk1"/>
                    </a:solidFill>
                    <a:latin typeface="+mn-lt"/>
                    <a:ea typeface="+mn-ea"/>
                    <a:cs typeface="+mn-cs"/>
                  </a:defRPr>
                </a:lvl3pPr>
                <a:lvl4pPr marL="1371600" algn="l" rtl="0" fontAlgn="base">
                  <a:spcBef>
                    <a:spcPct val="0"/>
                  </a:spcBef>
                  <a:spcAft>
                    <a:spcPct val="0"/>
                  </a:spcAft>
                  <a:defRPr sz="1400" kern="1200">
                    <a:solidFill>
                      <a:schemeClr val="dk1"/>
                    </a:solidFill>
                    <a:latin typeface="+mn-lt"/>
                    <a:ea typeface="+mn-ea"/>
                    <a:cs typeface="+mn-cs"/>
                  </a:defRPr>
                </a:lvl4pPr>
                <a:lvl5pPr marL="1828800" algn="l" rtl="0" fontAlgn="base">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a:pPr defTabSz="801688">
                  <a:defRPr/>
                </a:pPr>
                <a:r>
                  <a:rPr lang="en-US" altLang="zh-CN" sz="120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 The </a:t>
                </a:r>
                <a:r>
                  <a:rPr lang="en-US" altLang="zh-CN"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active end creates a remote replication task (task 1). The active LUN is LUN 1, and the standby LUN is LUN 1'.</a:t>
                </a:r>
              </a:p>
            </p:txBody>
          </p:sp>
          <p:sp>
            <p:nvSpPr>
              <p:cNvPr id="67" name="圆角矩形 66"/>
              <p:cNvSpPr/>
              <p:nvPr/>
            </p:nvSpPr>
            <p:spPr bwMode="auto">
              <a:xfrm>
                <a:off x="7707912" y="1548536"/>
                <a:ext cx="2788152" cy="111003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79200" tIns="39600" rIns="79200" bIns="39600">
                <a:spAutoFit/>
              </a:bodyPr>
              <a:lstStyle>
                <a:defPPr>
                  <a:defRPr lang="en-US"/>
                </a:defPPr>
                <a:lvl1pPr algn="l" rtl="0" fontAlgn="base">
                  <a:spcBef>
                    <a:spcPct val="0"/>
                  </a:spcBef>
                  <a:spcAft>
                    <a:spcPct val="0"/>
                  </a:spcAft>
                  <a:defRPr sz="1400" kern="1200">
                    <a:solidFill>
                      <a:schemeClr val="dk1"/>
                    </a:solidFill>
                    <a:latin typeface="+mn-lt"/>
                    <a:ea typeface="+mn-ea"/>
                    <a:cs typeface="+mn-cs"/>
                  </a:defRPr>
                </a:lvl1pPr>
                <a:lvl2pPr marL="457200" algn="l" rtl="0" fontAlgn="base">
                  <a:spcBef>
                    <a:spcPct val="0"/>
                  </a:spcBef>
                  <a:spcAft>
                    <a:spcPct val="0"/>
                  </a:spcAft>
                  <a:defRPr sz="1400" kern="1200">
                    <a:solidFill>
                      <a:schemeClr val="dk1"/>
                    </a:solidFill>
                    <a:latin typeface="+mn-lt"/>
                    <a:ea typeface="+mn-ea"/>
                    <a:cs typeface="+mn-cs"/>
                  </a:defRPr>
                </a:lvl2pPr>
                <a:lvl3pPr marL="914400" algn="l" rtl="0" fontAlgn="base">
                  <a:spcBef>
                    <a:spcPct val="0"/>
                  </a:spcBef>
                  <a:spcAft>
                    <a:spcPct val="0"/>
                  </a:spcAft>
                  <a:defRPr sz="1400" kern="1200">
                    <a:solidFill>
                      <a:schemeClr val="dk1"/>
                    </a:solidFill>
                    <a:latin typeface="+mn-lt"/>
                    <a:ea typeface="+mn-ea"/>
                    <a:cs typeface="+mn-cs"/>
                  </a:defRPr>
                </a:lvl3pPr>
                <a:lvl4pPr marL="1371600" algn="l" rtl="0" fontAlgn="base">
                  <a:spcBef>
                    <a:spcPct val="0"/>
                  </a:spcBef>
                  <a:spcAft>
                    <a:spcPct val="0"/>
                  </a:spcAft>
                  <a:defRPr sz="1400" kern="1200">
                    <a:solidFill>
                      <a:schemeClr val="dk1"/>
                    </a:solidFill>
                    <a:latin typeface="+mn-lt"/>
                    <a:ea typeface="+mn-ea"/>
                    <a:cs typeface="+mn-cs"/>
                  </a:defRPr>
                </a:lvl4pPr>
                <a:lvl5pPr marL="1828800" algn="l" rtl="0" fontAlgn="base">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a:pPr defTabSz="801688" fontAlgn="ctr">
                  <a:defRPr/>
                </a:pPr>
                <a:r>
                  <a:rPr lang="en-US" altLang="zh-CN" sz="120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2. </a:t>
                </a:r>
                <a:r>
                  <a:rPr lang="en-US" altLang="zh-CN" sz="1200" smtClean="0">
                    <a:solidFill>
                      <a:schemeClr val="tx1"/>
                    </a:solidFill>
                    <a:latin typeface="Huawei Sans" panose="020C0503030203020204" pitchFamily="34" charset="0"/>
                  </a:rPr>
                  <a:t>The </a:t>
                </a:r>
                <a:r>
                  <a:rPr lang="en-US" altLang="zh-CN" sz="1200">
                    <a:solidFill>
                      <a:schemeClr val="tx1"/>
                    </a:solidFill>
                    <a:latin typeface="Huawei Sans" panose="020C0503030203020204" pitchFamily="34" charset="0"/>
                  </a:rPr>
                  <a:t>standby end requests the replication task information from the active end, and then creates a recovery task at the backup end based on a replication task.</a:t>
                </a:r>
              </a:p>
            </p:txBody>
          </p:sp>
          <p:sp>
            <p:nvSpPr>
              <p:cNvPr id="68" name="圆角矩形 67"/>
              <p:cNvSpPr/>
              <p:nvPr/>
            </p:nvSpPr>
            <p:spPr bwMode="auto">
              <a:xfrm>
                <a:off x="3900230" y="4900526"/>
                <a:ext cx="2020054" cy="701415"/>
              </a:xfrm>
              <a:prstGeom prst="roundRect">
                <a:avLst/>
              </a:prstGeom>
              <a:solidFill>
                <a:schemeClr val="bg1">
                  <a:lumMod val="95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wrap="square" lIns="79200" tIns="39600" rIns="79200" bIns="39600">
                <a:spAutoFit/>
              </a:bodyPr>
              <a:lstStyle>
                <a:defPPr>
                  <a:defRPr lang="en-US"/>
                </a:defPPr>
                <a:lvl1pPr algn="l" rtl="0" fontAlgn="base">
                  <a:spcBef>
                    <a:spcPct val="0"/>
                  </a:spcBef>
                  <a:spcAft>
                    <a:spcPct val="0"/>
                  </a:spcAft>
                  <a:defRPr sz="1400" kern="1200">
                    <a:solidFill>
                      <a:schemeClr val="dk1"/>
                    </a:solidFill>
                    <a:latin typeface="+mn-lt"/>
                    <a:ea typeface="+mn-ea"/>
                    <a:cs typeface="+mn-cs"/>
                  </a:defRPr>
                </a:lvl1pPr>
                <a:lvl2pPr marL="457200" algn="l" rtl="0" fontAlgn="base">
                  <a:spcBef>
                    <a:spcPct val="0"/>
                  </a:spcBef>
                  <a:spcAft>
                    <a:spcPct val="0"/>
                  </a:spcAft>
                  <a:defRPr sz="1400" kern="1200">
                    <a:solidFill>
                      <a:schemeClr val="dk1"/>
                    </a:solidFill>
                    <a:latin typeface="+mn-lt"/>
                    <a:ea typeface="+mn-ea"/>
                    <a:cs typeface="+mn-cs"/>
                  </a:defRPr>
                </a:lvl2pPr>
                <a:lvl3pPr marL="914400" algn="l" rtl="0" fontAlgn="base">
                  <a:spcBef>
                    <a:spcPct val="0"/>
                  </a:spcBef>
                  <a:spcAft>
                    <a:spcPct val="0"/>
                  </a:spcAft>
                  <a:defRPr sz="1400" kern="1200">
                    <a:solidFill>
                      <a:schemeClr val="dk1"/>
                    </a:solidFill>
                    <a:latin typeface="+mn-lt"/>
                    <a:ea typeface="+mn-ea"/>
                    <a:cs typeface="+mn-cs"/>
                  </a:defRPr>
                </a:lvl3pPr>
                <a:lvl4pPr marL="1371600" algn="l" rtl="0" fontAlgn="base">
                  <a:spcBef>
                    <a:spcPct val="0"/>
                  </a:spcBef>
                  <a:spcAft>
                    <a:spcPct val="0"/>
                  </a:spcAft>
                  <a:defRPr sz="1400" kern="1200">
                    <a:solidFill>
                      <a:schemeClr val="dk1"/>
                    </a:solidFill>
                    <a:latin typeface="+mn-lt"/>
                    <a:ea typeface="+mn-ea"/>
                    <a:cs typeface="+mn-cs"/>
                  </a:defRPr>
                </a:lvl4pPr>
                <a:lvl5pPr marL="1828800" algn="l" rtl="0" fontAlgn="base">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a:pPr defTabSz="801688">
                  <a:defRPr/>
                </a:pPr>
                <a:r>
                  <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 The </a:t>
                </a:r>
                <a:r>
                  <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active end starts task1 to copy data from </a:t>
                </a:r>
                <a:r>
                  <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LUN1 to LUN1'.</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圆角矩形 68"/>
              <p:cNvSpPr/>
              <p:nvPr/>
            </p:nvSpPr>
            <p:spPr bwMode="auto">
              <a:xfrm>
                <a:off x="7910286" y="4810308"/>
                <a:ext cx="2696754" cy="29279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79200" tIns="39600" rIns="79200" bIns="39600">
                <a:spAutoFit/>
              </a:bodyPr>
              <a:lstStyle>
                <a:defPPr>
                  <a:defRPr lang="en-US"/>
                </a:defPPr>
                <a:lvl1pPr algn="l" rtl="0" fontAlgn="base">
                  <a:spcBef>
                    <a:spcPct val="0"/>
                  </a:spcBef>
                  <a:spcAft>
                    <a:spcPct val="0"/>
                  </a:spcAft>
                  <a:defRPr sz="1400" kern="1200">
                    <a:solidFill>
                      <a:schemeClr val="dk1"/>
                    </a:solidFill>
                    <a:latin typeface="+mn-lt"/>
                    <a:ea typeface="+mn-ea"/>
                    <a:cs typeface="+mn-cs"/>
                  </a:defRPr>
                </a:lvl1pPr>
                <a:lvl2pPr marL="457200" algn="l" rtl="0" fontAlgn="base">
                  <a:spcBef>
                    <a:spcPct val="0"/>
                  </a:spcBef>
                  <a:spcAft>
                    <a:spcPct val="0"/>
                  </a:spcAft>
                  <a:defRPr sz="1400" kern="1200">
                    <a:solidFill>
                      <a:schemeClr val="dk1"/>
                    </a:solidFill>
                    <a:latin typeface="+mn-lt"/>
                    <a:ea typeface="+mn-ea"/>
                    <a:cs typeface="+mn-cs"/>
                  </a:defRPr>
                </a:lvl2pPr>
                <a:lvl3pPr marL="914400" algn="l" rtl="0" fontAlgn="base">
                  <a:spcBef>
                    <a:spcPct val="0"/>
                  </a:spcBef>
                  <a:spcAft>
                    <a:spcPct val="0"/>
                  </a:spcAft>
                  <a:defRPr sz="1400" kern="1200">
                    <a:solidFill>
                      <a:schemeClr val="dk1"/>
                    </a:solidFill>
                    <a:latin typeface="+mn-lt"/>
                    <a:ea typeface="+mn-ea"/>
                    <a:cs typeface="+mn-cs"/>
                  </a:defRPr>
                </a:lvl3pPr>
                <a:lvl4pPr marL="1371600" algn="l" rtl="0" fontAlgn="base">
                  <a:spcBef>
                    <a:spcPct val="0"/>
                  </a:spcBef>
                  <a:spcAft>
                    <a:spcPct val="0"/>
                  </a:spcAft>
                  <a:defRPr sz="1400" kern="1200">
                    <a:solidFill>
                      <a:schemeClr val="dk1"/>
                    </a:solidFill>
                    <a:latin typeface="+mn-lt"/>
                    <a:ea typeface="+mn-ea"/>
                    <a:cs typeface="+mn-cs"/>
                  </a:defRPr>
                </a:lvl4pPr>
                <a:lvl5pPr marL="1828800" algn="l" rtl="0" fontAlgn="base">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a:pPr defTabSz="801688" fontAlgn="ctr">
                  <a:defRPr/>
                </a:pPr>
                <a:r>
                  <a:rPr lang="en-US" altLang="zh-CN" sz="120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4. </a:t>
                </a:r>
                <a:r>
                  <a:rPr lang="en-US" altLang="zh-CN" sz="1200" smtClean="0">
                    <a:solidFill>
                      <a:schemeClr val="tx1"/>
                    </a:solidFill>
                    <a:latin typeface="Huawei Sans" panose="020C0503030203020204" pitchFamily="34" charset="0"/>
                  </a:rPr>
                  <a:t>The </a:t>
                </a:r>
                <a:r>
                  <a:rPr lang="en-US" altLang="zh-CN" sz="1200">
                    <a:solidFill>
                      <a:schemeClr val="tx1"/>
                    </a:solidFill>
                    <a:latin typeface="Huawei Sans" panose="020C0503030203020204" pitchFamily="34" charset="0"/>
                  </a:rPr>
                  <a:t>replication task is complete.</a:t>
                </a:r>
              </a:p>
            </p:txBody>
          </p:sp>
          <p:sp>
            <p:nvSpPr>
              <p:cNvPr id="70" name="圆角矩形 69"/>
              <p:cNvSpPr/>
              <p:nvPr/>
            </p:nvSpPr>
            <p:spPr bwMode="auto">
              <a:xfrm>
                <a:off x="7910286" y="5205818"/>
                <a:ext cx="2696754" cy="70141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79200" tIns="39600" rIns="79200" bIns="39600">
                <a:spAutoFit/>
              </a:bodyPr>
              <a:lstStyle>
                <a:defPPr>
                  <a:defRPr lang="en-US"/>
                </a:defPPr>
                <a:lvl1pPr algn="l" rtl="0" fontAlgn="base">
                  <a:spcBef>
                    <a:spcPct val="0"/>
                  </a:spcBef>
                  <a:spcAft>
                    <a:spcPct val="0"/>
                  </a:spcAft>
                  <a:defRPr sz="1400" kern="1200">
                    <a:solidFill>
                      <a:schemeClr val="dk1"/>
                    </a:solidFill>
                    <a:latin typeface="+mn-lt"/>
                    <a:ea typeface="+mn-ea"/>
                    <a:cs typeface="+mn-cs"/>
                  </a:defRPr>
                </a:lvl1pPr>
                <a:lvl2pPr marL="457200" algn="l" rtl="0" fontAlgn="base">
                  <a:spcBef>
                    <a:spcPct val="0"/>
                  </a:spcBef>
                  <a:spcAft>
                    <a:spcPct val="0"/>
                  </a:spcAft>
                  <a:defRPr sz="1400" kern="1200">
                    <a:solidFill>
                      <a:schemeClr val="dk1"/>
                    </a:solidFill>
                    <a:latin typeface="+mn-lt"/>
                    <a:ea typeface="+mn-ea"/>
                    <a:cs typeface="+mn-cs"/>
                  </a:defRPr>
                </a:lvl2pPr>
                <a:lvl3pPr marL="914400" algn="l" rtl="0" fontAlgn="base">
                  <a:spcBef>
                    <a:spcPct val="0"/>
                  </a:spcBef>
                  <a:spcAft>
                    <a:spcPct val="0"/>
                  </a:spcAft>
                  <a:defRPr sz="1400" kern="1200">
                    <a:solidFill>
                      <a:schemeClr val="dk1"/>
                    </a:solidFill>
                    <a:latin typeface="+mn-lt"/>
                    <a:ea typeface="+mn-ea"/>
                    <a:cs typeface="+mn-cs"/>
                  </a:defRPr>
                </a:lvl3pPr>
                <a:lvl4pPr marL="1371600" algn="l" rtl="0" fontAlgn="base">
                  <a:spcBef>
                    <a:spcPct val="0"/>
                  </a:spcBef>
                  <a:spcAft>
                    <a:spcPct val="0"/>
                  </a:spcAft>
                  <a:defRPr sz="1400" kern="1200">
                    <a:solidFill>
                      <a:schemeClr val="dk1"/>
                    </a:solidFill>
                    <a:latin typeface="+mn-lt"/>
                    <a:ea typeface="+mn-ea"/>
                    <a:cs typeface="+mn-cs"/>
                  </a:defRPr>
                </a:lvl4pPr>
                <a:lvl5pPr marL="1828800" algn="l" rtl="0" fontAlgn="base">
                  <a:spcBef>
                    <a:spcPct val="0"/>
                  </a:spcBef>
                  <a:spcAft>
                    <a:spcPct val="0"/>
                  </a:spcAft>
                  <a:defRPr sz="1400" kern="1200">
                    <a:solidFill>
                      <a:schemeClr val="dk1"/>
                    </a:solidFill>
                    <a:latin typeface="+mn-lt"/>
                    <a:ea typeface="+mn-ea"/>
                    <a:cs typeface="+mn-cs"/>
                  </a:defRPr>
                </a:lvl5pPr>
                <a:lvl6pPr marL="2286000" algn="l" defTabSz="914400" rtl="0" eaLnBrk="1" latinLnBrk="0" hangingPunct="1">
                  <a:defRPr sz="1400" kern="1200">
                    <a:solidFill>
                      <a:schemeClr val="dk1"/>
                    </a:solidFill>
                    <a:latin typeface="+mn-lt"/>
                    <a:ea typeface="+mn-ea"/>
                    <a:cs typeface="+mn-cs"/>
                  </a:defRPr>
                </a:lvl6pPr>
                <a:lvl7pPr marL="2743200" algn="l" defTabSz="914400" rtl="0" eaLnBrk="1" latinLnBrk="0" hangingPunct="1">
                  <a:defRPr sz="1400" kern="1200">
                    <a:solidFill>
                      <a:schemeClr val="dk1"/>
                    </a:solidFill>
                    <a:latin typeface="+mn-lt"/>
                    <a:ea typeface="+mn-ea"/>
                    <a:cs typeface="+mn-cs"/>
                  </a:defRPr>
                </a:lvl7pPr>
                <a:lvl8pPr marL="3200400" algn="l" defTabSz="914400" rtl="0" eaLnBrk="1" latinLnBrk="0" hangingPunct="1">
                  <a:defRPr sz="1400" kern="1200">
                    <a:solidFill>
                      <a:schemeClr val="dk1"/>
                    </a:solidFill>
                    <a:latin typeface="+mn-lt"/>
                    <a:ea typeface="+mn-ea"/>
                    <a:cs typeface="+mn-cs"/>
                  </a:defRPr>
                </a:lvl8pPr>
                <a:lvl9pPr marL="3657600" algn="l" defTabSz="914400" rtl="0" eaLnBrk="1" latinLnBrk="0" hangingPunct="1">
                  <a:defRPr sz="1400" kern="1200">
                    <a:solidFill>
                      <a:schemeClr val="dk1"/>
                    </a:solidFill>
                    <a:latin typeface="+mn-lt"/>
                    <a:ea typeface="+mn-ea"/>
                    <a:cs typeface="+mn-cs"/>
                  </a:defRPr>
                </a:lvl9pPr>
              </a:lstStyle>
              <a:p>
                <a:pPr defTabSz="801688" fontAlgn="ctr">
                  <a:defRPr/>
                </a:pPr>
                <a:r>
                  <a:rPr lang="en-US" altLang="zh-CN" sz="120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5. </a:t>
                </a:r>
                <a:r>
                  <a:rPr lang="en-US" altLang="zh-CN" sz="1200" smtClean="0">
                    <a:solidFill>
                      <a:schemeClr val="tx1"/>
                    </a:solidFill>
                    <a:latin typeface="Huawei Sans" panose="020C0503030203020204" pitchFamily="34" charset="0"/>
                  </a:rPr>
                  <a:t>The </a:t>
                </a:r>
                <a:r>
                  <a:rPr lang="en-US" altLang="zh-CN" sz="1200">
                    <a:solidFill>
                      <a:schemeClr val="tx1"/>
                    </a:solidFill>
                    <a:latin typeface="Huawei Sans" panose="020C0503030203020204" pitchFamily="34" charset="0"/>
                  </a:rPr>
                  <a:t>standby end chooses snapshots to recover VMs based on the specified recovery task.</a:t>
                </a:r>
              </a:p>
            </p:txBody>
          </p:sp>
          <p:grpSp>
            <p:nvGrpSpPr>
              <p:cNvPr id="71" name="组合 70"/>
              <p:cNvGrpSpPr/>
              <p:nvPr/>
            </p:nvGrpSpPr>
            <p:grpSpPr>
              <a:xfrm>
                <a:off x="2318875" y="1363875"/>
                <a:ext cx="1225145" cy="1131711"/>
                <a:chOff x="8556489" y="266303"/>
                <a:chExt cx="1225145" cy="1131711"/>
              </a:xfrm>
            </p:grpSpPr>
            <p:pic>
              <p:nvPicPr>
                <p:cNvPr id="72"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文本框 72"/>
                <p:cNvSpPr txBox="1"/>
                <p:nvPr/>
              </p:nvSpPr>
              <p:spPr>
                <a:xfrm>
                  <a:off x="8878809" y="936349"/>
                  <a:ext cx="902825" cy="461665"/>
                </a:xfrm>
                <a:prstGeom prst="rect">
                  <a:avLst/>
                </a:prstGeom>
                <a:solidFill>
                  <a:srgbClr val="D3DBE4"/>
                </a:solidFill>
              </p:spPr>
              <p:txBody>
                <a:bodyPr wrap="square" rtlCol="0">
                  <a:spAutoFit/>
                </a:bodyPr>
                <a:lstStyle/>
                <a:p>
                  <a:r>
                    <a:rPr lang="en-US" altLang="zh-CN" sz="1200" smtClean="0"/>
                    <a:t>Windows Server</a:t>
                  </a:r>
                  <a:endParaRPr lang="zh-CN" altLang="en-US" sz="1200"/>
                </a:p>
              </p:txBody>
            </p:sp>
          </p:grpSp>
          <p:grpSp>
            <p:nvGrpSpPr>
              <p:cNvPr id="74" name="组合 73"/>
              <p:cNvGrpSpPr/>
              <p:nvPr/>
            </p:nvGrpSpPr>
            <p:grpSpPr>
              <a:xfrm>
                <a:off x="6418214" y="1283946"/>
                <a:ext cx="1225145" cy="1131711"/>
                <a:chOff x="8556489" y="266303"/>
                <a:chExt cx="1225145" cy="1131711"/>
              </a:xfrm>
            </p:grpSpPr>
            <p:pic>
              <p:nvPicPr>
                <p:cNvPr id="75"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文本框 75"/>
                <p:cNvSpPr txBox="1"/>
                <p:nvPr/>
              </p:nvSpPr>
              <p:spPr>
                <a:xfrm>
                  <a:off x="8878809" y="936349"/>
                  <a:ext cx="902825" cy="461665"/>
                </a:xfrm>
                <a:prstGeom prst="rect">
                  <a:avLst/>
                </a:prstGeom>
                <a:solidFill>
                  <a:srgbClr val="D3DBE4"/>
                </a:solidFill>
              </p:spPr>
              <p:txBody>
                <a:bodyPr wrap="square" rtlCol="0">
                  <a:spAutoFit/>
                </a:bodyPr>
                <a:lstStyle/>
                <a:p>
                  <a:r>
                    <a:rPr lang="en-US" altLang="zh-CN" sz="1200" smtClean="0"/>
                    <a:t>Windows Server</a:t>
                  </a:r>
                  <a:endParaRPr lang="zh-CN" altLang="en-US" sz="1200"/>
                </a:p>
              </p:txBody>
            </p:sp>
          </p:grpSp>
          <p:grpSp>
            <p:nvGrpSpPr>
              <p:cNvPr id="77" name="组合 76"/>
              <p:cNvGrpSpPr/>
              <p:nvPr/>
            </p:nvGrpSpPr>
            <p:grpSpPr>
              <a:xfrm>
                <a:off x="1560505" y="2906345"/>
                <a:ext cx="974035" cy="750908"/>
                <a:chOff x="8556489" y="266303"/>
                <a:chExt cx="974035" cy="1306343"/>
              </a:xfrm>
            </p:grpSpPr>
            <p:pic>
              <p:nvPicPr>
                <p:cNvPr id="78"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本框 78"/>
                <p:cNvSpPr txBox="1"/>
                <p:nvPr/>
              </p:nvSpPr>
              <p:spPr>
                <a:xfrm>
                  <a:off x="8878810" y="936350"/>
                  <a:ext cx="651714" cy="636296"/>
                </a:xfrm>
                <a:prstGeom prst="rect">
                  <a:avLst/>
                </a:prstGeom>
                <a:solidFill>
                  <a:srgbClr val="D3DBE4"/>
                </a:solidFill>
              </p:spPr>
              <p:txBody>
                <a:bodyPr wrap="square" rtlCol="0">
                  <a:spAutoFit/>
                </a:bodyPr>
                <a:lstStyle/>
                <a:p>
                  <a:r>
                    <a:rPr lang="en-US" altLang="zh-CN" sz="1200" smtClean="0"/>
                    <a:t>Linux Server</a:t>
                  </a:r>
                  <a:endParaRPr lang="zh-CN" altLang="en-US" sz="1200"/>
                </a:p>
              </p:txBody>
            </p:sp>
          </p:grpSp>
          <p:grpSp>
            <p:nvGrpSpPr>
              <p:cNvPr id="80" name="组合 79"/>
              <p:cNvGrpSpPr/>
              <p:nvPr/>
            </p:nvGrpSpPr>
            <p:grpSpPr>
              <a:xfrm>
                <a:off x="3726930" y="2743984"/>
                <a:ext cx="2059427" cy="937696"/>
                <a:chOff x="3726930" y="2743984"/>
                <a:chExt cx="2059427" cy="937696"/>
              </a:xfrm>
            </p:grpSpPr>
            <p:sp>
              <p:nvSpPr>
                <p:cNvPr id="81" name="圆角矩形 8"/>
                <p:cNvSpPr>
                  <a:spLocks noChangeArrowheads="1"/>
                </p:cNvSpPr>
                <p:nvPr/>
              </p:nvSpPr>
              <p:spPr bwMode="auto">
                <a:xfrm>
                  <a:off x="3900230" y="2807020"/>
                  <a:ext cx="1563330" cy="405924"/>
                </a:xfrm>
                <a:prstGeom prst="roundRect">
                  <a:avLst>
                    <a:gd name="adj" fmla="val 16667"/>
                  </a:avLst>
                </a:prstGeom>
                <a:noFill/>
                <a:ln w="9525" algn="ctr">
                  <a:solidFill>
                    <a:srgbClr val="00B050"/>
                  </a:solidFill>
                  <a:prstDash val="dash"/>
                  <a:round/>
                  <a:headEnd/>
                  <a:tailEnd/>
                </a:ln>
              </p:spPr>
              <p:txBody>
                <a:bodyPr wrap="square" lIns="79200" tIns="39600" rIns="79200" bIns="39600">
                  <a:spAutoFit/>
                </a:bodyPr>
                <a:lstStyle/>
                <a:p>
                  <a:pPr defTabSz="801688"/>
                  <a:endParaRPr lang="zh-CN"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TextBox 17"/>
                <p:cNvSpPr txBox="1">
                  <a:spLocks noChangeArrowheads="1"/>
                </p:cNvSpPr>
                <p:nvPr/>
              </p:nvSpPr>
              <p:spPr bwMode="auto">
                <a:xfrm>
                  <a:off x="4338067" y="2743984"/>
                  <a:ext cx="1125493" cy="307777"/>
                </a:xfrm>
                <a:prstGeom prst="rect">
                  <a:avLst/>
                </a:prstGeom>
                <a:noFill/>
                <a:ln w="9525">
                  <a:noFill/>
                  <a:miter lim="800000"/>
                  <a:headEnd/>
                  <a:tailEnd/>
                </a:ln>
              </p:spPr>
              <p:txBody>
                <a:bodyPr wrap="square">
                  <a:spAutoFit/>
                </a:bodyPr>
                <a:lstStyle/>
                <a:p>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HA</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3" name="组合 82"/>
                <p:cNvGrpSpPr/>
                <p:nvPr/>
              </p:nvGrpSpPr>
              <p:grpSpPr>
                <a:xfrm>
                  <a:off x="3726930" y="2896254"/>
                  <a:ext cx="974035" cy="750908"/>
                  <a:chOff x="8556489" y="266303"/>
                  <a:chExt cx="974035" cy="1306343"/>
                </a:xfrm>
              </p:grpSpPr>
              <p:pic>
                <p:nvPicPr>
                  <p:cNvPr id="87"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文本框 87"/>
                  <p:cNvSpPr txBox="1"/>
                  <p:nvPr/>
                </p:nvSpPr>
                <p:spPr>
                  <a:xfrm>
                    <a:off x="8878810" y="936350"/>
                    <a:ext cx="651714" cy="636296"/>
                  </a:xfrm>
                  <a:prstGeom prst="rect">
                    <a:avLst/>
                  </a:prstGeom>
                  <a:solidFill>
                    <a:srgbClr val="D3DBE4"/>
                  </a:solidFill>
                </p:spPr>
                <p:txBody>
                  <a:bodyPr wrap="square" rtlCol="0">
                    <a:spAutoFit/>
                  </a:bodyPr>
                  <a:lstStyle/>
                  <a:p>
                    <a:r>
                      <a:rPr lang="en-US" altLang="zh-CN" sz="1200" smtClean="0"/>
                      <a:t>Linux Server</a:t>
                    </a:r>
                    <a:endParaRPr lang="zh-CN" altLang="en-US" sz="1200"/>
                  </a:p>
                </p:txBody>
              </p:sp>
            </p:grpSp>
            <p:grpSp>
              <p:nvGrpSpPr>
                <p:cNvPr id="84" name="组合 83"/>
                <p:cNvGrpSpPr/>
                <p:nvPr/>
              </p:nvGrpSpPr>
              <p:grpSpPr>
                <a:xfrm>
                  <a:off x="4812322" y="2930772"/>
                  <a:ext cx="974035" cy="750908"/>
                  <a:chOff x="8556489" y="266303"/>
                  <a:chExt cx="974035" cy="1306343"/>
                </a:xfrm>
              </p:grpSpPr>
              <p:pic>
                <p:nvPicPr>
                  <p:cNvPr id="85"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文本框 85"/>
                  <p:cNvSpPr txBox="1"/>
                  <p:nvPr/>
                </p:nvSpPr>
                <p:spPr>
                  <a:xfrm>
                    <a:off x="8878810" y="936350"/>
                    <a:ext cx="651714" cy="636296"/>
                  </a:xfrm>
                  <a:prstGeom prst="rect">
                    <a:avLst/>
                  </a:prstGeom>
                  <a:solidFill>
                    <a:srgbClr val="D3DBE4"/>
                  </a:solidFill>
                </p:spPr>
                <p:txBody>
                  <a:bodyPr wrap="square" rtlCol="0">
                    <a:spAutoFit/>
                  </a:bodyPr>
                  <a:lstStyle/>
                  <a:p>
                    <a:r>
                      <a:rPr lang="en-US" altLang="zh-CN" sz="1200" smtClean="0"/>
                      <a:t>Linux Server</a:t>
                    </a:r>
                    <a:endParaRPr lang="zh-CN" altLang="en-US" sz="1200"/>
                  </a:p>
                </p:txBody>
              </p:sp>
            </p:grpSp>
          </p:grpSp>
          <p:grpSp>
            <p:nvGrpSpPr>
              <p:cNvPr id="89" name="组合 88"/>
              <p:cNvGrpSpPr/>
              <p:nvPr/>
            </p:nvGrpSpPr>
            <p:grpSpPr>
              <a:xfrm>
                <a:off x="7706865" y="2790020"/>
                <a:ext cx="2059427" cy="937696"/>
                <a:chOff x="3726930" y="2743984"/>
                <a:chExt cx="2059427" cy="937696"/>
              </a:xfrm>
            </p:grpSpPr>
            <p:sp>
              <p:nvSpPr>
                <p:cNvPr id="90" name="圆角矩形 8"/>
                <p:cNvSpPr>
                  <a:spLocks noChangeArrowheads="1"/>
                </p:cNvSpPr>
                <p:nvPr/>
              </p:nvSpPr>
              <p:spPr bwMode="auto">
                <a:xfrm>
                  <a:off x="3900230" y="2807020"/>
                  <a:ext cx="1563330" cy="405924"/>
                </a:xfrm>
                <a:prstGeom prst="roundRect">
                  <a:avLst>
                    <a:gd name="adj" fmla="val 16667"/>
                  </a:avLst>
                </a:prstGeom>
                <a:noFill/>
                <a:ln w="9525" algn="ctr">
                  <a:solidFill>
                    <a:srgbClr val="00B050"/>
                  </a:solidFill>
                  <a:prstDash val="dash"/>
                  <a:round/>
                  <a:headEnd/>
                  <a:tailEnd/>
                </a:ln>
              </p:spPr>
              <p:txBody>
                <a:bodyPr wrap="square" lIns="79200" tIns="39600" rIns="79200" bIns="39600">
                  <a:spAutoFit/>
                </a:bodyPr>
                <a:lstStyle/>
                <a:p>
                  <a:pPr defTabSz="801688"/>
                  <a:endParaRPr lang="zh-CN"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TextBox 17"/>
                <p:cNvSpPr txBox="1">
                  <a:spLocks noChangeArrowheads="1"/>
                </p:cNvSpPr>
                <p:nvPr/>
              </p:nvSpPr>
              <p:spPr bwMode="auto">
                <a:xfrm>
                  <a:off x="4338067" y="2743984"/>
                  <a:ext cx="1125493" cy="307777"/>
                </a:xfrm>
                <a:prstGeom prst="rect">
                  <a:avLst/>
                </a:prstGeom>
                <a:noFill/>
                <a:ln w="9525">
                  <a:noFill/>
                  <a:miter lim="800000"/>
                  <a:headEnd/>
                  <a:tailEnd/>
                </a:ln>
              </p:spPr>
              <p:txBody>
                <a:bodyPr wrap="square">
                  <a:spAutoFit/>
                </a:bodyPr>
                <a:lstStyle/>
                <a:p>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HA</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2" name="组合 91"/>
                <p:cNvGrpSpPr/>
                <p:nvPr/>
              </p:nvGrpSpPr>
              <p:grpSpPr>
                <a:xfrm>
                  <a:off x="3726930" y="2896254"/>
                  <a:ext cx="974035" cy="750908"/>
                  <a:chOff x="8556489" y="266303"/>
                  <a:chExt cx="974035" cy="1306343"/>
                </a:xfrm>
              </p:grpSpPr>
              <p:pic>
                <p:nvPicPr>
                  <p:cNvPr id="96"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文本框 96"/>
                  <p:cNvSpPr txBox="1"/>
                  <p:nvPr/>
                </p:nvSpPr>
                <p:spPr>
                  <a:xfrm>
                    <a:off x="8878810" y="936350"/>
                    <a:ext cx="651714" cy="636296"/>
                  </a:xfrm>
                  <a:prstGeom prst="rect">
                    <a:avLst/>
                  </a:prstGeom>
                  <a:solidFill>
                    <a:srgbClr val="D3DBE4"/>
                  </a:solidFill>
                </p:spPr>
                <p:txBody>
                  <a:bodyPr wrap="square" rtlCol="0">
                    <a:spAutoFit/>
                  </a:bodyPr>
                  <a:lstStyle/>
                  <a:p>
                    <a:r>
                      <a:rPr lang="en-US" altLang="zh-CN" sz="1200" smtClean="0"/>
                      <a:t>Linux Server</a:t>
                    </a:r>
                    <a:endParaRPr lang="zh-CN" altLang="en-US" sz="1200"/>
                  </a:p>
                </p:txBody>
              </p:sp>
            </p:grpSp>
            <p:grpSp>
              <p:nvGrpSpPr>
                <p:cNvPr id="93" name="组合 92"/>
                <p:cNvGrpSpPr/>
                <p:nvPr/>
              </p:nvGrpSpPr>
              <p:grpSpPr>
                <a:xfrm>
                  <a:off x="4812322" y="2930772"/>
                  <a:ext cx="974035" cy="750908"/>
                  <a:chOff x="8556489" y="266303"/>
                  <a:chExt cx="974035" cy="1306343"/>
                </a:xfrm>
              </p:grpSpPr>
              <p:pic>
                <p:nvPicPr>
                  <p:cNvPr id="94"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文本框 94"/>
                  <p:cNvSpPr txBox="1"/>
                  <p:nvPr/>
                </p:nvSpPr>
                <p:spPr>
                  <a:xfrm>
                    <a:off x="8878810" y="936350"/>
                    <a:ext cx="651714" cy="636296"/>
                  </a:xfrm>
                  <a:prstGeom prst="rect">
                    <a:avLst/>
                  </a:prstGeom>
                  <a:solidFill>
                    <a:srgbClr val="D3DBE4"/>
                  </a:solidFill>
                </p:spPr>
                <p:txBody>
                  <a:bodyPr wrap="square" rtlCol="0">
                    <a:spAutoFit/>
                  </a:bodyPr>
                  <a:lstStyle/>
                  <a:p>
                    <a:r>
                      <a:rPr lang="en-US" altLang="zh-CN" sz="1200" smtClean="0"/>
                      <a:t>Linux Server</a:t>
                    </a:r>
                    <a:endParaRPr lang="zh-CN" altLang="en-US" sz="1200"/>
                  </a:p>
                </p:txBody>
              </p:sp>
            </p:grpSp>
          </p:grpSp>
          <p:grpSp>
            <p:nvGrpSpPr>
              <p:cNvPr id="98" name="组合 97"/>
              <p:cNvGrpSpPr/>
              <p:nvPr/>
            </p:nvGrpSpPr>
            <p:grpSpPr>
              <a:xfrm>
                <a:off x="6065969" y="2883526"/>
                <a:ext cx="974035" cy="750908"/>
                <a:chOff x="8556489" y="266303"/>
                <a:chExt cx="974035" cy="1306343"/>
              </a:xfrm>
            </p:grpSpPr>
            <p:pic>
              <p:nvPicPr>
                <p:cNvPr id="99" name="Picture 455" descr="图片1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489" y="266303"/>
                  <a:ext cx="651238" cy="11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8878810" y="936350"/>
                  <a:ext cx="651714" cy="636296"/>
                </a:xfrm>
                <a:prstGeom prst="rect">
                  <a:avLst/>
                </a:prstGeom>
                <a:solidFill>
                  <a:srgbClr val="D3DBE4"/>
                </a:solidFill>
              </p:spPr>
              <p:txBody>
                <a:bodyPr wrap="square" rtlCol="0">
                  <a:spAutoFit/>
                </a:bodyPr>
                <a:lstStyle/>
                <a:p>
                  <a:r>
                    <a:rPr lang="en-US" altLang="zh-CN" sz="1200" smtClean="0"/>
                    <a:t>Linux Server</a:t>
                  </a:r>
                  <a:endParaRPr lang="zh-CN" altLang="en-US" sz="1200"/>
                </a:p>
              </p:txBody>
            </p:sp>
          </p:grpSp>
          <p:sp>
            <p:nvSpPr>
              <p:cNvPr id="58" name="等腰三角形 36"/>
              <p:cNvSpPr>
                <a:spLocks noChangeArrowheads="1"/>
              </p:cNvSpPr>
              <p:nvPr/>
            </p:nvSpPr>
            <p:spPr bwMode="auto">
              <a:xfrm>
                <a:off x="8109458" y="3653923"/>
                <a:ext cx="970106" cy="366832"/>
              </a:xfrm>
              <a:prstGeom prst="triangle">
                <a:avLst>
                  <a:gd name="adj" fmla="val 50000"/>
                </a:avLst>
              </a:prstGeom>
              <a:solidFill>
                <a:srgbClr val="FFC000"/>
              </a:solidFill>
              <a:ln w="9525" algn="ctr">
                <a:solidFill>
                  <a:schemeClr val="tx1"/>
                </a:solidFill>
                <a:round/>
                <a:headEnd/>
                <a:tailEnd/>
              </a:ln>
            </p:spPr>
            <p:txBody>
              <a:bodyPr lIns="0" tIns="0" rIns="0" bIns="0">
                <a:spAutoFit/>
              </a:bodyPr>
              <a:lstStyle/>
              <a:p>
                <a:pPr defTabSz="801688"/>
                <a:endParaRPr lang="zh-CN" altLang="en-US"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1" name="AutoShape 988"/>
            <p:cNvSpPr>
              <a:spLocks noChangeArrowheads="1"/>
            </p:cNvSpPr>
            <p:nvPr/>
          </p:nvSpPr>
          <p:spPr bwMode="auto">
            <a:xfrm>
              <a:off x="2194873" y="4272540"/>
              <a:ext cx="1581633" cy="1373896"/>
            </a:xfrm>
            <a:prstGeom prst="irregularSeal1">
              <a:avLst/>
            </a:prstGeom>
            <a:solidFill>
              <a:srgbClr val="C7000B"/>
            </a:solidFill>
            <a:ln w="19050" algn="ctr">
              <a:solidFill>
                <a:schemeClr val="bg1">
                  <a:lumMod val="85000"/>
                </a:schemeClr>
              </a:solidFill>
              <a:miter lim="800000"/>
              <a:headEnd/>
              <a:tailEnd/>
            </a:ln>
          </p:spPr>
          <p:txBody>
            <a:bodyPr wrap="none" anchor="ctr">
              <a:noAutofit/>
            </a:bodyPr>
            <a:lstStyle/>
            <a:p>
              <a:pPr algn="ctr" eaLnBrk="0" fontAlgn="ctr" hangingPunct="0"/>
              <a:r>
                <a:rPr lang="en-US" sz="1200" b="1" smtClean="0">
                  <a:solidFill>
                    <a:schemeClr val="bg1"/>
                  </a:solidFill>
                  <a:latin typeface="Huawei Sans" panose="020C0503030203020204" pitchFamily="34" charset="0"/>
                </a:rPr>
                <a:t>A disaster</a:t>
              </a:r>
            </a:p>
            <a:p>
              <a:pPr algn="ctr" eaLnBrk="0" fontAlgn="ctr" hangingPunct="0"/>
              <a:r>
                <a:rPr lang="en-US" sz="1200" b="1">
                  <a:solidFill>
                    <a:schemeClr val="bg1"/>
                  </a:solidFill>
                  <a:latin typeface="Huawei Sans" panose="020C0503030203020204" pitchFamily="34" charset="0"/>
                </a:rPr>
                <a:t>o</a:t>
              </a:r>
              <a:r>
                <a:rPr lang="en-US" sz="1200" b="1" smtClean="0">
                  <a:solidFill>
                    <a:schemeClr val="bg1"/>
                  </a:solidFill>
                  <a:latin typeface="Huawei Sans" panose="020C0503030203020204" pitchFamily="34" charset="0"/>
                </a:rPr>
                <a:t>ccurs at the </a:t>
              </a:r>
            </a:p>
            <a:p>
              <a:pPr algn="ctr" eaLnBrk="0" fontAlgn="ctr" hangingPunct="0"/>
              <a:r>
                <a:rPr lang="en-US" sz="1200" b="1" smtClean="0">
                  <a:solidFill>
                    <a:schemeClr val="bg1"/>
                  </a:solidFill>
                  <a:latin typeface="Huawei Sans" panose="020C0503030203020204" pitchFamily="34" charset="0"/>
                </a:rPr>
                <a:t>active end.</a:t>
              </a:r>
              <a:endParaRPr lang="en-US" altLang="zh-CN" sz="1200" b="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705550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Case 2: Application-Level DR Solution</a:t>
            </a:r>
            <a:endParaRPr lang="en-US">
              <a:latin typeface="Huawei Sans" panose="020C0503030203020204" pitchFamily="34" charset="0"/>
              <a:sym typeface="Huawei Sans" panose="020C0503030203020204" pitchFamily="34" charset="0"/>
            </a:endParaRPr>
          </a:p>
        </p:txBody>
      </p:sp>
      <p:grpSp>
        <p:nvGrpSpPr>
          <p:cNvPr id="4" name="组合 178"/>
          <p:cNvGrpSpPr>
            <a:grpSpLocks/>
          </p:cNvGrpSpPr>
          <p:nvPr/>
        </p:nvGrpSpPr>
        <p:grpSpPr bwMode="auto">
          <a:xfrm>
            <a:off x="934727" y="1046250"/>
            <a:ext cx="10278938" cy="4984770"/>
            <a:chOff x="-107950" y="5510507"/>
            <a:chExt cx="5327652" cy="4984770"/>
          </a:xfrm>
        </p:grpSpPr>
        <p:sp>
          <p:nvSpPr>
            <p:cNvPr id="5" name="Rectangle 70"/>
            <p:cNvSpPr>
              <a:spLocks noChangeArrowheads="1"/>
            </p:cNvSpPr>
            <p:nvPr/>
          </p:nvSpPr>
          <p:spPr bwMode="auto">
            <a:xfrm>
              <a:off x="2991088" y="6847021"/>
              <a:ext cx="2186238" cy="3420000"/>
            </a:xfrm>
            <a:prstGeom prst="rect">
              <a:avLst/>
            </a:prstGeom>
            <a:noFill/>
            <a:ln w="19050">
              <a:solidFill>
                <a:schemeClr val="tx1"/>
              </a:solidFill>
              <a:prstDash val="sys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70"/>
            <p:cNvSpPr>
              <a:spLocks noChangeArrowheads="1"/>
            </p:cNvSpPr>
            <p:nvPr/>
          </p:nvSpPr>
          <p:spPr bwMode="auto">
            <a:xfrm>
              <a:off x="3021015" y="6867951"/>
              <a:ext cx="2055813" cy="277000"/>
            </a:xfrm>
            <a:prstGeom prst="rect">
              <a:avLst/>
            </a:prstGeom>
            <a:noFill/>
            <a:ln w="9525">
              <a:noFill/>
              <a:miter lim="800000"/>
              <a:headEnd/>
              <a:tailEnd/>
            </a:ln>
          </p:spPr>
          <p:txBody>
            <a:bodyPr wrap="square">
              <a:noAutofit/>
            </a:bodyPr>
            <a:lstStyle/>
            <a:p>
              <a:pPr algn="ctr" fontAlgn="ctr"/>
              <a:endParaRPr lang="en-US" altLang="en-US"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70"/>
            <p:cNvSpPr>
              <a:spLocks noChangeArrowheads="1"/>
            </p:cNvSpPr>
            <p:nvPr/>
          </p:nvSpPr>
          <p:spPr bwMode="auto">
            <a:xfrm>
              <a:off x="22553" y="6847021"/>
              <a:ext cx="2193241" cy="3420000"/>
            </a:xfrm>
            <a:prstGeom prst="rect">
              <a:avLst/>
            </a:prstGeom>
            <a:noFill/>
            <a:ln w="19050">
              <a:solidFill>
                <a:schemeClr val="tx1"/>
              </a:solidFill>
              <a:prstDash val="sys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8" name="Straight Connector 121"/>
            <p:cNvCxnSpPr>
              <a:cxnSpLocks noChangeShapeType="1"/>
            </p:cNvCxnSpPr>
            <p:nvPr/>
          </p:nvCxnSpPr>
          <p:spPr bwMode="auto">
            <a:xfrm>
              <a:off x="1624014" y="8990827"/>
              <a:ext cx="0" cy="352816"/>
            </a:xfrm>
            <a:prstGeom prst="line">
              <a:avLst/>
            </a:prstGeom>
            <a:noFill/>
            <a:ln w="25400" algn="ctr">
              <a:solidFill>
                <a:srgbClr val="333333"/>
              </a:solidFill>
              <a:round/>
              <a:headEnd/>
              <a:tailEnd/>
            </a:ln>
          </p:spPr>
        </p:cxnSp>
        <p:cxnSp>
          <p:nvCxnSpPr>
            <p:cNvPr id="9" name="Straight Connector 121"/>
            <p:cNvCxnSpPr>
              <a:cxnSpLocks noChangeShapeType="1"/>
            </p:cNvCxnSpPr>
            <p:nvPr/>
          </p:nvCxnSpPr>
          <p:spPr bwMode="auto">
            <a:xfrm>
              <a:off x="1712914" y="8990827"/>
              <a:ext cx="0" cy="352816"/>
            </a:xfrm>
            <a:prstGeom prst="line">
              <a:avLst/>
            </a:prstGeom>
            <a:noFill/>
            <a:ln w="25400" algn="ctr">
              <a:solidFill>
                <a:srgbClr val="333333"/>
              </a:solidFill>
              <a:round/>
              <a:headEnd/>
              <a:tailEnd/>
            </a:ln>
          </p:spPr>
        </p:cxnSp>
        <p:cxnSp>
          <p:nvCxnSpPr>
            <p:cNvPr id="10" name="Straight Connector 121"/>
            <p:cNvCxnSpPr>
              <a:cxnSpLocks noChangeShapeType="1"/>
            </p:cNvCxnSpPr>
            <p:nvPr/>
          </p:nvCxnSpPr>
          <p:spPr bwMode="auto">
            <a:xfrm flipV="1">
              <a:off x="1608139" y="7926399"/>
              <a:ext cx="0" cy="804300"/>
            </a:xfrm>
            <a:prstGeom prst="line">
              <a:avLst/>
            </a:prstGeom>
            <a:noFill/>
            <a:ln w="25400" algn="ctr">
              <a:solidFill>
                <a:srgbClr val="333333"/>
              </a:solidFill>
              <a:round/>
              <a:headEnd/>
              <a:tailEnd/>
            </a:ln>
          </p:spPr>
        </p:cxnSp>
        <p:cxnSp>
          <p:nvCxnSpPr>
            <p:cNvPr id="11" name="Straight Connector 121"/>
            <p:cNvCxnSpPr>
              <a:cxnSpLocks noChangeShapeType="1"/>
            </p:cNvCxnSpPr>
            <p:nvPr/>
          </p:nvCxnSpPr>
          <p:spPr bwMode="auto">
            <a:xfrm>
              <a:off x="3600452" y="8990827"/>
              <a:ext cx="0" cy="352816"/>
            </a:xfrm>
            <a:prstGeom prst="line">
              <a:avLst/>
            </a:prstGeom>
            <a:noFill/>
            <a:ln w="25400" algn="ctr">
              <a:solidFill>
                <a:srgbClr val="333333"/>
              </a:solidFill>
              <a:round/>
              <a:headEnd/>
              <a:tailEnd/>
            </a:ln>
          </p:spPr>
        </p:cxnSp>
        <p:cxnSp>
          <p:nvCxnSpPr>
            <p:cNvPr id="12" name="Straight Connector 121"/>
            <p:cNvCxnSpPr>
              <a:cxnSpLocks noChangeShapeType="1"/>
            </p:cNvCxnSpPr>
            <p:nvPr/>
          </p:nvCxnSpPr>
          <p:spPr bwMode="auto">
            <a:xfrm>
              <a:off x="4518027" y="9131354"/>
              <a:ext cx="0" cy="251157"/>
            </a:xfrm>
            <a:prstGeom prst="line">
              <a:avLst/>
            </a:prstGeom>
            <a:noFill/>
            <a:ln w="25400" algn="ctr">
              <a:solidFill>
                <a:srgbClr val="333333"/>
              </a:solidFill>
              <a:round/>
              <a:headEnd/>
              <a:tailEnd/>
            </a:ln>
          </p:spPr>
        </p:cxnSp>
        <p:cxnSp>
          <p:nvCxnSpPr>
            <p:cNvPr id="13" name="Straight Connector 121"/>
            <p:cNvCxnSpPr>
              <a:cxnSpLocks noChangeShapeType="1"/>
            </p:cNvCxnSpPr>
            <p:nvPr/>
          </p:nvCxnSpPr>
          <p:spPr bwMode="auto">
            <a:xfrm>
              <a:off x="658814" y="9131354"/>
              <a:ext cx="0" cy="251157"/>
            </a:xfrm>
            <a:prstGeom prst="line">
              <a:avLst/>
            </a:prstGeom>
            <a:noFill/>
            <a:ln w="25400" algn="ctr">
              <a:solidFill>
                <a:srgbClr val="333333"/>
              </a:solidFill>
              <a:round/>
              <a:headEnd/>
              <a:tailEnd/>
            </a:ln>
          </p:spPr>
        </p:cxnSp>
        <p:pic>
          <p:nvPicPr>
            <p:cNvPr id="14" name="Picture 128" descr="云 01"/>
            <p:cNvPicPr>
              <a:picLocks noChangeAspect="1" noChangeArrowheads="1"/>
            </p:cNvPicPr>
            <p:nvPr/>
          </p:nvPicPr>
          <p:blipFill>
            <a:blip r:embed="rId3" cstate="print"/>
            <a:srcRect/>
            <a:stretch>
              <a:fillRect/>
            </a:stretch>
          </p:blipFill>
          <p:spPr bwMode="auto">
            <a:xfrm>
              <a:off x="3133726" y="5510507"/>
              <a:ext cx="927100" cy="648822"/>
            </a:xfrm>
            <a:prstGeom prst="rect">
              <a:avLst/>
            </a:prstGeom>
            <a:noFill/>
            <a:ln w="9525">
              <a:noFill/>
              <a:miter lim="800000"/>
              <a:headEnd/>
              <a:tailEnd/>
            </a:ln>
          </p:spPr>
        </p:pic>
        <p:pic>
          <p:nvPicPr>
            <p:cNvPr id="15" name="Picture 128" descr="云 01"/>
            <p:cNvPicPr>
              <a:picLocks noChangeAspect="1" noChangeArrowheads="1"/>
            </p:cNvPicPr>
            <p:nvPr/>
          </p:nvPicPr>
          <p:blipFill>
            <a:blip r:embed="rId4" cstate="print"/>
            <a:srcRect/>
            <a:stretch>
              <a:fillRect/>
            </a:stretch>
          </p:blipFill>
          <p:spPr bwMode="auto">
            <a:xfrm>
              <a:off x="1244601" y="5522467"/>
              <a:ext cx="960438" cy="675732"/>
            </a:xfrm>
            <a:prstGeom prst="rect">
              <a:avLst/>
            </a:prstGeom>
            <a:noFill/>
            <a:ln w="9525">
              <a:noFill/>
              <a:miter lim="800000"/>
              <a:headEnd/>
              <a:tailEnd/>
            </a:ln>
          </p:spPr>
        </p:pic>
        <p:sp>
          <p:nvSpPr>
            <p:cNvPr id="16" name="Text Box 76"/>
            <p:cNvSpPr txBox="1">
              <a:spLocks noChangeArrowheads="1"/>
            </p:cNvSpPr>
            <p:nvPr/>
          </p:nvSpPr>
          <p:spPr bwMode="auto">
            <a:xfrm>
              <a:off x="1398589" y="5686914"/>
              <a:ext cx="687387" cy="286229"/>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MSTP</a:t>
              </a:r>
              <a:endParaRPr lang="en-US" sz="1200" b="1">
                <a:solidFill>
                  <a:srgbClr val="2D2015"/>
                </a:solidFill>
                <a:latin typeface="Huawei Sans" panose="020C0503030203020204" pitchFamily="34" charset="0"/>
              </a:endParaRPr>
            </a:p>
          </p:txBody>
        </p:sp>
        <p:pic>
          <p:nvPicPr>
            <p:cNvPr id="17" name="Picture 2"/>
            <p:cNvPicPr>
              <a:picLocks noChangeAspect="1" noChangeArrowheads="1"/>
            </p:cNvPicPr>
            <p:nvPr/>
          </p:nvPicPr>
          <p:blipFill>
            <a:blip r:embed="rId5" cstate="print"/>
            <a:srcRect/>
            <a:stretch>
              <a:fillRect/>
            </a:stretch>
          </p:blipFill>
          <p:spPr bwMode="auto">
            <a:xfrm>
              <a:off x="2191166" y="6900840"/>
              <a:ext cx="193675" cy="448495"/>
            </a:xfrm>
            <a:prstGeom prst="rect">
              <a:avLst/>
            </a:prstGeom>
            <a:noFill/>
            <a:ln w="9525">
              <a:noFill/>
              <a:miter lim="800000"/>
              <a:headEnd/>
              <a:tailEnd/>
            </a:ln>
          </p:spPr>
        </p:pic>
        <p:pic>
          <p:nvPicPr>
            <p:cNvPr id="18" name="Picture 2"/>
            <p:cNvPicPr>
              <a:picLocks noChangeAspect="1" noChangeArrowheads="1"/>
            </p:cNvPicPr>
            <p:nvPr/>
          </p:nvPicPr>
          <p:blipFill>
            <a:blip r:embed="rId5" cstate="print"/>
            <a:srcRect/>
            <a:stretch>
              <a:fillRect/>
            </a:stretch>
          </p:blipFill>
          <p:spPr bwMode="auto">
            <a:xfrm>
              <a:off x="2824754" y="6891871"/>
              <a:ext cx="193675" cy="448495"/>
            </a:xfrm>
            <a:prstGeom prst="rect">
              <a:avLst/>
            </a:prstGeom>
            <a:noFill/>
            <a:ln w="9525">
              <a:noFill/>
              <a:miter lim="800000"/>
              <a:headEnd/>
              <a:tailEnd/>
            </a:ln>
          </p:spPr>
        </p:pic>
        <p:sp>
          <p:nvSpPr>
            <p:cNvPr id="19" name="Text Box 75"/>
            <p:cNvSpPr txBox="1">
              <a:spLocks noChangeArrowheads="1"/>
            </p:cNvSpPr>
            <p:nvPr/>
          </p:nvSpPr>
          <p:spPr bwMode="auto">
            <a:xfrm>
              <a:off x="4321177" y="6278927"/>
              <a:ext cx="715963"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DR center</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0" name="Picture 35" descr="VirtualServer_emptyPlat"/>
            <p:cNvPicPr>
              <a:picLocks noChangeAspect="1" noChangeArrowheads="1"/>
            </p:cNvPicPr>
            <p:nvPr/>
          </p:nvPicPr>
          <p:blipFill>
            <a:blip r:embed="rId6" cstate="print"/>
            <a:srcRect/>
            <a:stretch>
              <a:fillRect/>
            </a:stretch>
          </p:blipFill>
          <p:spPr bwMode="auto">
            <a:xfrm>
              <a:off x="909639" y="7803809"/>
              <a:ext cx="463550" cy="762442"/>
            </a:xfrm>
            <a:prstGeom prst="rect">
              <a:avLst/>
            </a:prstGeom>
            <a:noFill/>
            <a:ln w="9525">
              <a:noFill/>
              <a:miter lim="800000"/>
              <a:headEnd/>
              <a:tailEnd/>
            </a:ln>
          </p:spPr>
        </p:pic>
        <p:pic>
          <p:nvPicPr>
            <p:cNvPr id="21" name="Picture 37" descr="smallvm"/>
            <p:cNvPicPr>
              <a:picLocks noChangeAspect="1" noChangeArrowheads="1"/>
            </p:cNvPicPr>
            <p:nvPr/>
          </p:nvPicPr>
          <p:blipFill>
            <a:blip r:embed="rId7" cstate="print"/>
            <a:srcRect/>
            <a:stretch>
              <a:fillRect/>
            </a:stretch>
          </p:blipFill>
          <p:spPr bwMode="auto">
            <a:xfrm>
              <a:off x="960438" y="7708131"/>
              <a:ext cx="101600" cy="221257"/>
            </a:xfrm>
            <a:prstGeom prst="rect">
              <a:avLst/>
            </a:prstGeom>
            <a:noFill/>
            <a:ln w="9525">
              <a:noFill/>
              <a:miter lim="800000"/>
              <a:headEnd/>
              <a:tailEnd/>
            </a:ln>
          </p:spPr>
        </p:pic>
        <p:pic>
          <p:nvPicPr>
            <p:cNvPr id="22" name="Picture 38" descr="smallvm"/>
            <p:cNvPicPr>
              <a:picLocks noChangeAspect="1" noChangeArrowheads="1"/>
            </p:cNvPicPr>
            <p:nvPr/>
          </p:nvPicPr>
          <p:blipFill>
            <a:blip r:embed="rId7" cstate="print"/>
            <a:srcRect/>
            <a:stretch>
              <a:fillRect/>
            </a:stretch>
          </p:blipFill>
          <p:spPr bwMode="auto">
            <a:xfrm>
              <a:off x="1038226" y="7761950"/>
              <a:ext cx="101600" cy="221257"/>
            </a:xfrm>
            <a:prstGeom prst="rect">
              <a:avLst/>
            </a:prstGeom>
            <a:noFill/>
            <a:ln w="9525">
              <a:noFill/>
              <a:miter lim="800000"/>
              <a:headEnd/>
              <a:tailEnd/>
            </a:ln>
          </p:spPr>
        </p:pic>
        <p:pic>
          <p:nvPicPr>
            <p:cNvPr id="23" name="Picture 39" descr="smallvm"/>
            <p:cNvPicPr>
              <a:picLocks noChangeAspect="1" noChangeArrowheads="1"/>
            </p:cNvPicPr>
            <p:nvPr/>
          </p:nvPicPr>
          <p:blipFill>
            <a:blip r:embed="rId8" cstate="print"/>
            <a:srcRect/>
            <a:stretch>
              <a:fillRect/>
            </a:stretch>
          </p:blipFill>
          <p:spPr bwMode="auto">
            <a:xfrm>
              <a:off x="1116014" y="7812780"/>
              <a:ext cx="101600" cy="224246"/>
            </a:xfrm>
            <a:prstGeom prst="rect">
              <a:avLst/>
            </a:prstGeom>
            <a:noFill/>
            <a:ln w="9525">
              <a:noFill/>
              <a:miter lim="800000"/>
              <a:headEnd/>
              <a:tailEnd/>
            </a:ln>
          </p:spPr>
        </p:pic>
        <p:pic>
          <p:nvPicPr>
            <p:cNvPr id="24" name="Picture 40" descr="smallvm"/>
            <p:cNvPicPr>
              <a:picLocks noChangeAspect="1" noChangeArrowheads="1"/>
            </p:cNvPicPr>
            <p:nvPr/>
          </p:nvPicPr>
          <p:blipFill>
            <a:blip r:embed="rId7" cstate="print"/>
            <a:srcRect/>
            <a:stretch>
              <a:fillRect/>
            </a:stretch>
          </p:blipFill>
          <p:spPr bwMode="auto">
            <a:xfrm>
              <a:off x="1193801" y="7866600"/>
              <a:ext cx="101600" cy="221257"/>
            </a:xfrm>
            <a:prstGeom prst="rect">
              <a:avLst/>
            </a:prstGeom>
            <a:noFill/>
            <a:ln w="9525">
              <a:noFill/>
              <a:miter lim="800000"/>
              <a:headEnd/>
              <a:tailEnd/>
            </a:ln>
          </p:spPr>
        </p:pic>
        <p:cxnSp>
          <p:nvCxnSpPr>
            <p:cNvPr id="25" name="Straight Connector 121"/>
            <p:cNvCxnSpPr>
              <a:cxnSpLocks noChangeShapeType="1"/>
            </p:cNvCxnSpPr>
            <p:nvPr/>
          </p:nvCxnSpPr>
          <p:spPr bwMode="auto">
            <a:xfrm flipH="1">
              <a:off x="911226" y="9567889"/>
              <a:ext cx="496888" cy="0"/>
            </a:xfrm>
            <a:prstGeom prst="line">
              <a:avLst/>
            </a:prstGeom>
            <a:noFill/>
            <a:ln w="25400" algn="ctr">
              <a:solidFill>
                <a:srgbClr val="0000FF"/>
              </a:solidFill>
              <a:round/>
              <a:headEnd type="stealth" w="med" len="med"/>
              <a:tailEnd/>
            </a:ln>
          </p:spPr>
        </p:cxnSp>
        <p:pic>
          <p:nvPicPr>
            <p:cNvPr id="26" name="Picture 9" descr="CX3_recoverpoint"/>
            <p:cNvPicPr>
              <a:picLocks noChangeArrowheads="1"/>
            </p:cNvPicPr>
            <p:nvPr/>
          </p:nvPicPr>
          <p:blipFill>
            <a:blip r:embed="rId9" cstate="print"/>
            <a:srcRect l="2344" r="6563" b="84552"/>
            <a:stretch>
              <a:fillRect/>
            </a:stretch>
          </p:blipFill>
          <p:spPr bwMode="gray">
            <a:xfrm>
              <a:off x="1428751" y="8859268"/>
              <a:ext cx="447675" cy="131558"/>
            </a:xfrm>
            <a:prstGeom prst="rect">
              <a:avLst/>
            </a:prstGeom>
            <a:noFill/>
            <a:ln w="9525">
              <a:noFill/>
              <a:miter lim="800000"/>
              <a:headEnd/>
              <a:tailEnd/>
            </a:ln>
          </p:spPr>
        </p:pic>
        <p:pic>
          <p:nvPicPr>
            <p:cNvPr id="27" name="Picture 10" descr="CX3_recoverpoint"/>
            <p:cNvPicPr>
              <a:picLocks noChangeArrowheads="1"/>
            </p:cNvPicPr>
            <p:nvPr/>
          </p:nvPicPr>
          <p:blipFill>
            <a:blip r:embed="rId10" cstate="print"/>
            <a:srcRect l="2344" r="6563" b="84552"/>
            <a:stretch>
              <a:fillRect/>
            </a:stretch>
          </p:blipFill>
          <p:spPr bwMode="gray">
            <a:xfrm>
              <a:off x="1428751" y="8733690"/>
              <a:ext cx="447675" cy="131558"/>
            </a:xfrm>
            <a:prstGeom prst="rect">
              <a:avLst/>
            </a:prstGeom>
            <a:noFill/>
            <a:ln w="9525">
              <a:noFill/>
              <a:miter lim="800000"/>
              <a:headEnd/>
              <a:tailEnd/>
            </a:ln>
          </p:spPr>
        </p:pic>
        <p:sp>
          <p:nvSpPr>
            <p:cNvPr id="28" name="Text Box 75"/>
            <p:cNvSpPr txBox="1">
              <a:spLocks noChangeArrowheads="1"/>
            </p:cNvSpPr>
            <p:nvPr/>
          </p:nvSpPr>
          <p:spPr bwMode="auto">
            <a:xfrm>
              <a:off x="0" y="6278927"/>
              <a:ext cx="911226" cy="461665"/>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Production center</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9" name="Picture 35" descr="VirtualServer_emptyPlat"/>
            <p:cNvPicPr>
              <a:picLocks noChangeAspect="1" noChangeArrowheads="1"/>
            </p:cNvPicPr>
            <p:nvPr/>
          </p:nvPicPr>
          <p:blipFill>
            <a:blip r:embed="rId6" cstate="print"/>
            <a:srcRect/>
            <a:stretch>
              <a:fillRect/>
            </a:stretch>
          </p:blipFill>
          <p:spPr bwMode="auto">
            <a:xfrm>
              <a:off x="561976" y="7803809"/>
              <a:ext cx="463550" cy="762442"/>
            </a:xfrm>
            <a:prstGeom prst="rect">
              <a:avLst/>
            </a:prstGeom>
            <a:noFill/>
            <a:ln w="9525">
              <a:noFill/>
              <a:miter lim="800000"/>
              <a:headEnd/>
              <a:tailEnd/>
            </a:ln>
          </p:spPr>
        </p:pic>
        <p:pic>
          <p:nvPicPr>
            <p:cNvPr id="30" name="Picture 37" descr="smallvm"/>
            <p:cNvPicPr>
              <a:picLocks noChangeAspect="1" noChangeArrowheads="1"/>
            </p:cNvPicPr>
            <p:nvPr/>
          </p:nvPicPr>
          <p:blipFill>
            <a:blip r:embed="rId7" cstate="print"/>
            <a:srcRect/>
            <a:stretch>
              <a:fillRect/>
            </a:stretch>
          </p:blipFill>
          <p:spPr bwMode="auto">
            <a:xfrm>
              <a:off x="612775" y="7708131"/>
              <a:ext cx="101600" cy="221257"/>
            </a:xfrm>
            <a:prstGeom prst="rect">
              <a:avLst/>
            </a:prstGeom>
            <a:noFill/>
            <a:ln w="9525">
              <a:noFill/>
              <a:miter lim="800000"/>
              <a:headEnd/>
              <a:tailEnd/>
            </a:ln>
          </p:spPr>
        </p:pic>
        <p:pic>
          <p:nvPicPr>
            <p:cNvPr id="31" name="Picture 38" descr="smallvm"/>
            <p:cNvPicPr>
              <a:picLocks noChangeAspect="1" noChangeArrowheads="1"/>
            </p:cNvPicPr>
            <p:nvPr/>
          </p:nvPicPr>
          <p:blipFill>
            <a:blip r:embed="rId7" cstate="print"/>
            <a:srcRect/>
            <a:stretch>
              <a:fillRect/>
            </a:stretch>
          </p:blipFill>
          <p:spPr bwMode="auto">
            <a:xfrm>
              <a:off x="690563" y="7761950"/>
              <a:ext cx="101600" cy="221257"/>
            </a:xfrm>
            <a:prstGeom prst="rect">
              <a:avLst/>
            </a:prstGeom>
            <a:noFill/>
            <a:ln w="9525">
              <a:noFill/>
              <a:miter lim="800000"/>
              <a:headEnd/>
              <a:tailEnd/>
            </a:ln>
          </p:spPr>
        </p:pic>
        <p:pic>
          <p:nvPicPr>
            <p:cNvPr id="32" name="Picture 39" descr="smallvm"/>
            <p:cNvPicPr>
              <a:picLocks noChangeAspect="1" noChangeArrowheads="1"/>
            </p:cNvPicPr>
            <p:nvPr/>
          </p:nvPicPr>
          <p:blipFill>
            <a:blip r:embed="rId8" cstate="print"/>
            <a:srcRect/>
            <a:stretch>
              <a:fillRect/>
            </a:stretch>
          </p:blipFill>
          <p:spPr bwMode="auto">
            <a:xfrm>
              <a:off x="768351" y="7812780"/>
              <a:ext cx="101600" cy="224246"/>
            </a:xfrm>
            <a:prstGeom prst="rect">
              <a:avLst/>
            </a:prstGeom>
            <a:noFill/>
            <a:ln w="9525">
              <a:noFill/>
              <a:miter lim="800000"/>
              <a:headEnd/>
              <a:tailEnd/>
            </a:ln>
          </p:spPr>
        </p:pic>
        <p:pic>
          <p:nvPicPr>
            <p:cNvPr id="33" name="Picture 40" descr="smallvm"/>
            <p:cNvPicPr>
              <a:picLocks noChangeAspect="1" noChangeArrowheads="1"/>
            </p:cNvPicPr>
            <p:nvPr/>
          </p:nvPicPr>
          <p:blipFill>
            <a:blip r:embed="rId7" cstate="print"/>
            <a:srcRect/>
            <a:stretch>
              <a:fillRect/>
            </a:stretch>
          </p:blipFill>
          <p:spPr bwMode="auto">
            <a:xfrm>
              <a:off x="846139" y="7866600"/>
              <a:ext cx="101600" cy="221257"/>
            </a:xfrm>
            <a:prstGeom prst="rect">
              <a:avLst/>
            </a:prstGeom>
            <a:noFill/>
            <a:ln w="9525">
              <a:noFill/>
              <a:miter lim="800000"/>
              <a:headEnd/>
              <a:tailEnd/>
            </a:ln>
          </p:spPr>
        </p:pic>
        <p:pic>
          <p:nvPicPr>
            <p:cNvPr id="34" name="Picture 35" descr="VirtualServer_emptyPlat"/>
            <p:cNvPicPr>
              <a:picLocks noChangeAspect="1" noChangeArrowheads="1"/>
            </p:cNvPicPr>
            <p:nvPr/>
          </p:nvPicPr>
          <p:blipFill>
            <a:blip r:embed="rId6" cstate="print"/>
            <a:srcRect/>
            <a:stretch>
              <a:fillRect/>
            </a:stretch>
          </p:blipFill>
          <p:spPr bwMode="auto">
            <a:xfrm>
              <a:off x="214313" y="7803809"/>
              <a:ext cx="461962" cy="762442"/>
            </a:xfrm>
            <a:prstGeom prst="rect">
              <a:avLst/>
            </a:prstGeom>
            <a:noFill/>
            <a:ln w="9525">
              <a:noFill/>
              <a:miter lim="800000"/>
              <a:headEnd/>
              <a:tailEnd/>
            </a:ln>
          </p:spPr>
        </p:pic>
        <p:pic>
          <p:nvPicPr>
            <p:cNvPr id="35" name="Picture 37" descr="smallvm"/>
            <p:cNvPicPr>
              <a:picLocks noChangeAspect="1" noChangeArrowheads="1"/>
            </p:cNvPicPr>
            <p:nvPr/>
          </p:nvPicPr>
          <p:blipFill>
            <a:blip r:embed="rId7" cstate="print"/>
            <a:srcRect/>
            <a:stretch>
              <a:fillRect/>
            </a:stretch>
          </p:blipFill>
          <p:spPr bwMode="auto">
            <a:xfrm>
              <a:off x="265113" y="7708131"/>
              <a:ext cx="101600" cy="221257"/>
            </a:xfrm>
            <a:prstGeom prst="rect">
              <a:avLst/>
            </a:prstGeom>
            <a:noFill/>
            <a:ln w="9525">
              <a:noFill/>
              <a:miter lim="800000"/>
              <a:headEnd/>
              <a:tailEnd/>
            </a:ln>
          </p:spPr>
        </p:pic>
        <p:pic>
          <p:nvPicPr>
            <p:cNvPr id="36" name="Picture 38" descr="smallvm"/>
            <p:cNvPicPr>
              <a:picLocks noChangeAspect="1" noChangeArrowheads="1"/>
            </p:cNvPicPr>
            <p:nvPr/>
          </p:nvPicPr>
          <p:blipFill>
            <a:blip r:embed="rId7" cstate="print"/>
            <a:srcRect/>
            <a:stretch>
              <a:fillRect/>
            </a:stretch>
          </p:blipFill>
          <p:spPr bwMode="auto">
            <a:xfrm>
              <a:off x="342900" y="7761950"/>
              <a:ext cx="101600" cy="221257"/>
            </a:xfrm>
            <a:prstGeom prst="rect">
              <a:avLst/>
            </a:prstGeom>
            <a:noFill/>
            <a:ln w="9525">
              <a:noFill/>
              <a:miter lim="800000"/>
              <a:headEnd/>
              <a:tailEnd/>
            </a:ln>
          </p:spPr>
        </p:pic>
        <p:pic>
          <p:nvPicPr>
            <p:cNvPr id="37" name="Picture 39" descr="smallvm"/>
            <p:cNvPicPr>
              <a:picLocks noChangeAspect="1" noChangeArrowheads="1"/>
            </p:cNvPicPr>
            <p:nvPr/>
          </p:nvPicPr>
          <p:blipFill>
            <a:blip r:embed="rId8" cstate="print"/>
            <a:srcRect/>
            <a:stretch>
              <a:fillRect/>
            </a:stretch>
          </p:blipFill>
          <p:spPr bwMode="auto">
            <a:xfrm>
              <a:off x="420688" y="7812780"/>
              <a:ext cx="101600" cy="224246"/>
            </a:xfrm>
            <a:prstGeom prst="rect">
              <a:avLst/>
            </a:prstGeom>
            <a:noFill/>
            <a:ln w="9525">
              <a:noFill/>
              <a:miter lim="800000"/>
              <a:headEnd/>
              <a:tailEnd/>
            </a:ln>
          </p:spPr>
        </p:pic>
        <p:pic>
          <p:nvPicPr>
            <p:cNvPr id="38" name="Picture 40" descr="smallvm"/>
            <p:cNvPicPr>
              <a:picLocks noChangeAspect="1" noChangeArrowheads="1"/>
            </p:cNvPicPr>
            <p:nvPr/>
          </p:nvPicPr>
          <p:blipFill>
            <a:blip r:embed="rId7" cstate="print"/>
            <a:srcRect/>
            <a:stretch>
              <a:fillRect/>
            </a:stretch>
          </p:blipFill>
          <p:spPr bwMode="auto">
            <a:xfrm>
              <a:off x="498476" y="7866600"/>
              <a:ext cx="100013" cy="221257"/>
            </a:xfrm>
            <a:prstGeom prst="rect">
              <a:avLst/>
            </a:prstGeom>
            <a:noFill/>
            <a:ln w="9525">
              <a:noFill/>
              <a:miter lim="800000"/>
              <a:headEnd/>
              <a:tailEnd/>
            </a:ln>
          </p:spPr>
        </p:pic>
        <p:cxnSp>
          <p:nvCxnSpPr>
            <p:cNvPr id="39" name="Straight Connector 121"/>
            <p:cNvCxnSpPr>
              <a:cxnSpLocks noChangeShapeType="1"/>
            </p:cNvCxnSpPr>
            <p:nvPr/>
          </p:nvCxnSpPr>
          <p:spPr bwMode="auto">
            <a:xfrm>
              <a:off x="1162051" y="7268607"/>
              <a:ext cx="446088" cy="0"/>
            </a:xfrm>
            <a:prstGeom prst="line">
              <a:avLst/>
            </a:prstGeom>
            <a:noFill/>
            <a:ln w="25400" algn="ctr">
              <a:solidFill>
                <a:srgbClr val="333333"/>
              </a:solidFill>
              <a:round/>
              <a:headEnd/>
              <a:tailEnd/>
            </a:ln>
          </p:spPr>
        </p:cxnSp>
        <p:pic>
          <p:nvPicPr>
            <p:cNvPr id="40" name="Picture 4"/>
            <p:cNvPicPr>
              <a:picLocks noChangeAspect="1" noChangeArrowheads="1"/>
            </p:cNvPicPr>
            <p:nvPr/>
          </p:nvPicPr>
          <p:blipFill>
            <a:blip r:embed="rId11" cstate="print"/>
            <a:srcRect/>
            <a:stretch>
              <a:fillRect/>
            </a:stretch>
          </p:blipFill>
          <p:spPr bwMode="auto">
            <a:xfrm>
              <a:off x="500063" y="8775549"/>
              <a:ext cx="158750" cy="370756"/>
            </a:xfrm>
            <a:prstGeom prst="rect">
              <a:avLst/>
            </a:prstGeom>
            <a:noFill/>
            <a:ln w="9525">
              <a:noFill/>
              <a:miter lim="800000"/>
              <a:headEnd/>
              <a:tailEnd/>
            </a:ln>
          </p:spPr>
        </p:pic>
        <p:pic>
          <p:nvPicPr>
            <p:cNvPr id="41" name="Picture 4"/>
            <p:cNvPicPr>
              <a:picLocks noChangeAspect="1" noChangeArrowheads="1"/>
            </p:cNvPicPr>
            <p:nvPr/>
          </p:nvPicPr>
          <p:blipFill>
            <a:blip r:embed="rId11" cstate="print"/>
            <a:srcRect/>
            <a:stretch>
              <a:fillRect/>
            </a:stretch>
          </p:blipFill>
          <p:spPr bwMode="auto">
            <a:xfrm>
              <a:off x="701675" y="8775549"/>
              <a:ext cx="158750" cy="370756"/>
            </a:xfrm>
            <a:prstGeom prst="rect">
              <a:avLst/>
            </a:prstGeom>
            <a:noFill/>
            <a:ln w="9525">
              <a:noFill/>
              <a:miter lim="800000"/>
              <a:headEnd/>
              <a:tailEnd/>
            </a:ln>
          </p:spPr>
        </p:pic>
        <p:sp>
          <p:nvSpPr>
            <p:cNvPr id="42" name="Rectangle 70"/>
            <p:cNvSpPr>
              <a:spLocks noChangeArrowheads="1"/>
            </p:cNvSpPr>
            <p:nvPr/>
          </p:nvSpPr>
          <p:spPr bwMode="auto">
            <a:xfrm>
              <a:off x="214734" y="7615252"/>
              <a:ext cx="1198925" cy="939618"/>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Rectangle 70"/>
            <p:cNvSpPr>
              <a:spLocks noChangeArrowheads="1"/>
            </p:cNvSpPr>
            <p:nvPr/>
          </p:nvSpPr>
          <p:spPr bwMode="auto">
            <a:xfrm>
              <a:off x="449658" y="8774116"/>
              <a:ext cx="461748" cy="357056"/>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4" name="Straight Connector 121"/>
            <p:cNvCxnSpPr>
              <a:cxnSpLocks noChangeShapeType="1"/>
            </p:cNvCxnSpPr>
            <p:nvPr/>
          </p:nvCxnSpPr>
          <p:spPr bwMode="auto">
            <a:xfrm>
              <a:off x="658814" y="8566252"/>
              <a:ext cx="0" cy="212287"/>
            </a:xfrm>
            <a:prstGeom prst="line">
              <a:avLst/>
            </a:prstGeom>
            <a:noFill/>
            <a:ln w="25400" algn="ctr">
              <a:solidFill>
                <a:srgbClr val="333333"/>
              </a:solidFill>
              <a:round/>
              <a:headEnd/>
              <a:tailEnd/>
            </a:ln>
          </p:spPr>
        </p:cxnSp>
        <p:pic>
          <p:nvPicPr>
            <p:cNvPr id="45" name="Picture 13" descr="storage-SRL"/>
            <p:cNvPicPr>
              <a:picLocks noChangeAspect="1" noChangeArrowheads="1"/>
            </p:cNvPicPr>
            <p:nvPr/>
          </p:nvPicPr>
          <p:blipFill>
            <a:blip r:embed="rId12" cstate="print"/>
            <a:srcRect/>
            <a:stretch>
              <a:fillRect/>
            </a:stretch>
          </p:blipFill>
          <p:spPr bwMode="auto">
            <a:xfrm>
              <a:off x="1455739" y="9256933"/>
              <a:ext cx="398462" cy="651812"/>
            </a:xfrm>
            <a:prstGeom prst="rect">
              <a:avLst/>
            </a:prstGeom>
            <a:noFill/>
            <a:ln w="9525">
              <a:noFill/>
              <a:miter lim="800000"/>
              <a:headEnd/>
              <a:tailEnd/>
            </a:ln>
          </p:spPr>
        </p:pic>
        <p:sp>
          <p:nvSpPr>
            <p:cNvPr id="46" name="Text Box 75"/>
            <p:cNvSpPr txBox="1">
              <a:spLocks noChangeArrowheads="1"/>
            </p:cNvSpPr>
            <p:nvPr/>
          </p:nvSpPr>
          <p:spPr bwMode="auto">
            <a:xfrm>
              <a:off x="280988" y="9848946"/>
              <a:ext cx="844550" cy="461665"/>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Production storage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Text Box 75"/>
            <p:cNvSpPr txBox="1">
              <a:spLocks noChangeArrowheads="1"/>
            </p:cNvSpPr>
            <p:nvPr/>
          </p:nvSpPr>
          <p:spPr bwMode="auto">
            <a:xfrm>
              <a:off x="1241425" y="9848946"/>
              <a:ext cx="844550"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CDP storage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Text Box 75"/>
            <p:cNvSpPr txBox="1">
              <a:spLocks noChangeArrowheads="1"/>
            </p:cNvSpPr>
            <p:nvPr/>
          </p:nvSpPr>
          <p:spPr bwMode="auto">
            <a:xfrm>
              <a:off x="1619251" y="8975878"/>
              <a:ext cx="720725"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CDP device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Text Box 76"/>
            <p:cNvSpPr txBox="1">
              <a:spLocks noChangeArrowheads="1"/>
            </p:cNvSpPr>
            <p:nvPr/>
          </p:nvSpPr>
          <p:spPr bwMode="auto">
            <a:xfrm>
              <a:off x="3263902" y="5686914"/>
              <a:ext cx="687388" cy="286229"/>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Internet</a:t>
              </a:r>
              <a:endParaRPr lang="en-US" sz="1200" b="1">
                <a:solidFill>
                  <a:srgbClr val="2D2015"/>
                </a:solidFill>
                <a:latin typeface="Huawei Sans" panose="020C0503030203020204" pitchFamily="34" charset="0"/>
              </a:endParaRPr>
            </a:p>
          </p:txBody>
        </p:sp>
        <p:cxnSp>
          <p:nvCxnSpPr>
            <p:cNvPr id="50" name="Straight Connector 58"/>
            <p:cNvCxnSpPr>
              <a:cxnSpLocks noChangeShapeType="1"/>
            </p:cNvCxnSpPr>
            <p:nvPr/>
          </p:nvCxnSpPr>
          <p:spPr bwMode="auto">
            <a:xfrm>
              <a:off x="1724026" y="6198199"/>
              <a:ext cx="2794002" cy="669752"/>
            </a:xfrm>
            <a:prstGeom prst="line">
              <a:avLst/>
            </a:prstGeom>
            <a:noFill/>
            <a:ln w="9525" algn="ctr">
              <a:solidFill>
                <a:schemeClr val="bg2"/>
              </a:solidFill>
              <a:round/>
              <a:headEnd/>
              <a:tailEnd/>
            </a:ln>
          </p:spPr>
        </p:cxnSp>
        <p:cxnSp>
          <p:nvCxnSpPr>
            <p:cNvPr id="51" name="Straight Connector 59"/>
            <p:cNvCxnSpPr>
              <a:cxnSpLocks noChangeShapeType="1"/>
            </p:cNvCxnSpPr>
            <p:nvPr/>
          </p:nvCxnSpPr>
          <p:spPr bwMode="auto">
            <a:xfrm>
              <a:off x="3597277" y="6159329"/>
              <a:ext cx="920751" cy="708623"/>
            </a:xfrm>
            <a:prstGeom prst="line">
              <a:avLst/>
            </a:prstGeom>
            <a:noFill/>
            <a:ln w="9525" algn="ctr">
              <a:solidFill>
                <a:schemeClr val="bg2"/>
              </a:solidFill>
              <a:round/>
              <a:headEnd/>
              <a:tailEnd/>
            </a:ln>
          </p:spPr>
        </p:cxnSp>
        <p:cxnSp>
          <p:nvCxnSpPr>
            <p:cNvPr id="52" name="Straight Connector 60"/>
            <p:cNvCxnSpPr>
              <a:cxnSpLocks noChangeShapeType="1"/>
            </p:cNvCxnSpPr>
            <p:nvPr/>
          </p:nvCxnSpPr>
          <p:spPr bwMode="auto">
            <a:xfrm flipH="1">
              <a:off x="827088" y="6159329"/>
              <a:ext cx="2770189" cy="708623"/>
            </a:xfrm>
            <a:prstGeom prst="line">
              <a:avLst/>
            </a:prstGeom>
            <a:noFill/>
            <a:ln w="9525" algn="ctr">
              <a:solidFill>
                <a:schemeClr val="bg2"/>
              </a:solidFill>
              <a:round/>
              <a:headEnd/>
              <a:tailEnd/>
            </a:ln>
          </p:spPr>
        </p:cxnSp>
        <p:cxnSp>
          <p:nvCxnSpPr>
            <p:cNvPr id="53" name="Straight Connector 61"/>
            <p:cNvCxnSpPr>
              <a:cxnSpLocks noChangeShapeType="1"/>
            </p:cNvCxnSpPr>
            <p:nvPr/>
          </p:nvCxnSpPr>
          <p:spPr bwMode="auto">
            <a:xfrm flipH="1">
              <a:off x="785814" y="6198199"/>
              <a:ext cx="938212" cy="669752"/>
            </a:xfrm>
            <a:prstGeom prst="line">
              <a:avLst/>
            </a:prstGeom>
            <a:noFill/>
            <a:ln w="9525" algn="ctr">
              <a:solidFill>
                <a:schemeClr val="bg2"/>
              </a:solidFill>
              <a:round/>
              <a:headEnd/>
              <a:tailEnd/>
            </a:ln>
          </p:spPr>
        </p:cxnSp>
        <p:sp>
          <p:nvSpPr>
            <p:cNvPr id="54" name="Text Box 75"/>
            <p:cNvSpPr txBox="1">
              <a:spLocks noChangeArrowheads="1"/>
            </p:cNvSpPr>
            <p:nvPr/>
          </p:nvSpPr>
          <p:spPr bwMode="auto">
            <a:xfrm>
              <a:off x="827088" y="9103437"/>
              <a:ext cx="649287" cy="646331"/>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Data replication</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 Box 75"/>
            <p:cNvSpPr txBox="1">
              <a:spLocks noChangeArrowheads="1"/>
            </p:cNvSpPr>
            <p:nvPr/>
          </p:nvSpPr>
          <p:spPr bwMode="auto">
            <a:xfrm>
              <a:off x="2296492" y="7133392"/>
              <a:ext cx="602227" cy="461665"/>
            </a:xfrm>
            <a:prstGeom prst="rect">
              <a:avLst/>
            </a:prstGeom>
            <a:noFill/>
            <a:ln w="9525">
              <a:noFill/>
              <a:miter lim="800000"/>
              <a:headEnd/>
              <a:tailEnd/>
            </a:ln>
          </p:spPr>
          <p:txBody>
            <a:bodyPr wrap="square">
              <a:noAutofit/>
            </a:bodyPr>
            <a:lstStyle/>
            <a:p>
              <a:pPr algn="ctr" fontAlgn="ctr"/>
              <a:r>
                <a:rPr lang="en-US" sz="1200" smtClean="0">
                  <a:solidFill>
                    <a:srgbClr val="2D2015"/>
                  </a:solidFill>
                  <a:latin typeface="Huawei Sans" panose="020C0503030203020204" pitchFamily="34" charset="0"/>
                </a:rPr>
                <a:t>2 Mbit/s private line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 Box 75"/>
            <p:cNvSpPr txBox="1">
              <a:spLocks noChangeArrowheads="1"/>
            </p:cNvSpPr>
            <p:nvPr/>
          </p:nvSpPr>
          <p:spPr bwMode="auto">
            <a:xfrm>
              <a:off x="2262758" y="6532467"/>
              <a:ext cx="688976" cy="461665"/>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Data replication</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7" name="Straight Arrow Connector 65"/>
            <p:cNvCxnSpPr>
              <a:cxnSpLocks noChangeShapeType="1"/>
            </p:cNvCxnSpPr>
            <p:nvPr/>
          </p:nvCxnSpPr>
          <p:spPr bwMode="auto">
            <a:xfrm>
              <a:off x="2379665" y="7098178"/>
              <a:ext cx="460375" cy="0"/>
            </a:xfrm>
            <a:prstGeom prst="straightConnector1">
              <a:avLst/>
            </a:prstGeom>
            <a:noFill/>
            <a:ln w="19050" algn="ctr">
              <a:solidFill>
                <a:srgbClr val="92D050"/>
              </a:solidFill>
              <a:round/>
              <a:headEnd type="arrow" w="med" len="med"/>
              <a:tailEnd type="arrow" w="med" len="med"/>
            </a:ln>
          </p:spPr>
        </p:cxnSp>
        <p:cxnSp>
          <p:nvCxnSpPr>
            <p:cNvPr id="58" name="Straight Connector 121"/>
            <p:cNvCxnSpPr>
              <a:cxnSpLocks noChangeShapeType="1"/>
            </p:cNvCxnSpPr>
            <p:nvPr/>
          </p:nvCxnSpPr>
          <p:spPr bwMode="auto">
            <a:xfrm>
              <a:off x="742951" y="9131354"/>
              <a:ext cx="0" cy="251157"/>
            </a:xfrm>
            <a:prstGeom prst="line">
              <a:avLst/>
            </a:prstGeom>
            <a:noFill/>
            <a:ln w="25400" algn="ctr">
              <a:solidFill>
                <a:srgbClr val="333333"/>
              </a:solidFill>
              <a:round/>
              <a:headEnd/>
              <a:tailEnd/>
            </a:ln>
          </p:spPr>
        </p:cxnSp>
        <p:pic>
          <p:nvPicPr>
            <p:cNvPr id="59" name="Picture 13" descr="storage-SRL"/>
            <p:cNvPicPr>
              <a:picLocks noChangeAspect="1" noChangeArrowheads="1"/>
            </p:cNvPicPr>
            <p:nvPr/>
          </p:nvPicPr>
          <p:blipFill>
            <a:blip r:embed="rId13" cstate="print"/>
            <a:srcRect/>
            <a:stretch>
              <a:fillRect/>
            </a:stretch>
          </p:blipFill>
          <p:spPr bwMode="auto">
            <a:xfrm>
              <a:off x="492125" y="9256933"/>
              <a:ext cx="396875" cy="651812"/>
            </a:xfrm>
            <a:prstGeom prst="rect">
              <a:avLst/>
            </a:prstGeom>
            <a:noFill/>
            <a:ln w="9525">
              <a:noFill/>
              <a:miter lim="800000"/>
              <a:headEnd/>
              <a:tailEnd/>
            </a:ln>
          </p:spPr>
        </p:pic>
        <p:cxnSp>
          <p:nvCxnSpPr>
            <p:cNvPr id="60" name="Straight Connector 121"/>
            <p:cNvCxnSpPr>
              <a:cxnSpLocks noChangeShapeType="1"/>
            </p:cNvCxnSpPr>
            <p:nvPr/>
          </p:nvCxnSpPr>
          <p:spPr bwMode="auto">
            <a:xfrm>
              <a:off x="747714" y="8566252"/>
              <a:ext cx="0" cy="212287"/>
            </a:xfrm>
            <a:prstGeom prst="line">
              <a:avLst/>
            </a:prstGeom>
            <a:noFill/>
            <a:ln w="25400" algn="ctr">
              <a:solidFill>
                <a:srgbClr val="333333"/>
              </a:solidFill>
              <a:round/>
              <a:headEnd/>
              <a:tailEnd/>
            </a:ln>
          </p:spPr>
        </p:cxnSp>
        <p:pic>
          <p:nvPicPr>
            <p:cNvPr id="61" name="Picture 460" descr="图片239"/>
            <p:cNvPicPr>
              <a:picLocks noChangeAspect="1" noChangeArrowheads="1"/>
            </p:cNvPicPr>
            <p:nvPr/>
          </p:nvPicPr>
          <p:blipFill>
            <a:blip r:embed="rId14" cstate="print"/>
            <a:srcRect/>
            <a:stretch>
              <a:fillRect/>
            </a:stretch>
          </p:blipFill>
          <p:spPr bwMode="auto">
            <a:xfrm>
              <a:off x="617538" y="7005490"/>
              <a:ext cx="204787" cy="358796"/>
            </a:xfrm>
            <a:prstGeom prst="rect">
              <a:avLst/>
            </a:prstGeom>
            <a:noFill/>
            <a:ln w="9525">
              <a:noFill/>
              <a:miter lim="800000"/>
              <a:headEnd/>
              <a:tailEnd/>
            </a:ln>
          </p:spPr>
        </p:pic>
        <p:sp>
          <p:nvSpPr>
            <p:cNvPr id="62" name="Rectangle 70"/>
            <p:cNvSpPr>
              <a:spLocks noChangeArrowheads="1"/>
            </p:cNvSpPr>
            <p:nvPr/>
          </p:nvSpPr>
          <p:spPr bwMode="auto">
            <a:xfrm>
              <a:off x="532017" y="6941859"/>
              <a:ext cx="630516" cy="422827"/>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3" name="Picture 460" descr="图片239"/>
            <p:cNvPicPr>
              <a:picLocks noChangeAspect="1" noChangeArrowheads="1"/>
            </p:cNvPicPr>
            <p:nvPr/>
          </p:nvPicPr>
          <p:blipFill>
            <a:blip r:embed="rId14" cstate="print"/>
            <a:srcRect/>
            <a:stretch>
              <a:fillRect/>
            </a:stretch>
          </p:blipFill>
          <p:spPr bwMode="auto">
            <a:xfrm>
              <a:off x="868363" y="7014459"/>
              <a:ext cx="204787" cy="358796"/>
            </a:xfrm>
            <a:prstGeom prst="rect">
              <a:avLst/>
            </a:prstGeom>
            <a:noFill/>
            <a:ln w="9525">
              <a:noFill/>
              <a:miter lim="800000"/>
              <a:headEnd/>
              <a:tailEnd/>
            </a:ln>
          </p:spPr>
        </p:pic>
        <p:cxnSp>
          <p:nvCxnSpPr>
            <p:cNvPr id="64" name="Straight Connector 121"/>
            <p:cNvCxnSpPr>
              <a:cxnSpLocks noChangeShapeType="1"/>
            </p:cNvCxnSpPr>
            <p:nvPr/>
          </p:nvCxnSpPr>
          <p:spPr bwMode="auto">
            <a:xfrm>
              <a:off x="785814" y="7364285"/>
              <a:ext cx="0" cy="281057"/>
            </a:xfrm>
            <a:prstGeom prst="line">
              <a:avLst/>
            </a:prstGeom>
            <a:noFill/>
            <a:ln w="25400" algn="ctr">
              <a:solidFill>
                <a:srgbClr val="333333"/>
              </a:solidFill>
              <a:round/>
              <a:headEnd/>
              <a:tailEnd/>
            </a:ln>
          </p:spPr>
        </p:cxnSp>
        <p:cxnSp>
          <p:nvCxnSpPr>
            <p:cNvPr id="65" name="Straight Connector 121"/>
            <p:cNvCxnSpPr>
              <a:cxnSpLocks noChangeShapeType="1"/>
            </p:cNvCxnSpPr>
            <p:nvPr/>
          </p:nvCxnSpPr>
          <p:spPr bwMode="auto">
            <a:xfrm>
              <a:off x="868363" y="7364285"/>
              <a:ext cx="0" cy="281057"/>
            </a:xfrm>
            <a:prstGeom prst="line">
              <a:avLst/>
            </a:prstGeom>
            <a:noFill/>
            <a:ln w="25400" algn="ctr">
              <a:solidFill>
                <a:srgbClr val="333333"/>
              </a:solidFill>
              <a:round/>
              <a:headEnd/>
              <a:tailEnd/>
            </a:ln>
          </p:spPr>
        </p:cxnSp>
        <p:pic>
          <p:nvPicPr>
            <p:cNvPr id="66" name="Picture 4"/>
            <p:cNvPicPr>
              <a:picLocks noChangeAspect="1" noChangeArrowheads="1"/>
            </p:cNvPicPr>
            <p:nvPr/>
          </p:nvPicPr>
          <p:blipFill>
            <a:blip r:embed="rId11" cstate="print"/>
            <a:srcRect/>
            <a:stretch>
              <a:fillRect/>
            </a:stretch>
          </p:blipFill>
          <p:spPr bwMode="auto">
            <a:xfrm>
              <a:off x="1492251" y="7630391"/>
              <a:ext cx="158750" cy="367767"/>
            </a:xfrm>
            <a:prstGeom prst="rect">
              <a:avLst/>
            </a:prstGeom>
            <a:noFill/>
            <a:ln w="9525">
              <a:noFill/>
              <a:miter lim="800000"/>
              <a:headEnd/>
              <a:tailEnd/>
            </a:ln>
          </p:spPr>
        </p:pic>
        <p:pic>
          <p:nvPicPr>
            <p:cNvPr id="67" name="Picture 4"/>
            <p:cNvPicPr>
              <a:picLocks noChangeAspect="1" noChangeArrowheads="1"/>
            </p:cNvPicPr>
            <p:nvPr/>
          </p:nvPicPr>
          <p:blipFill>
            <a:blip r:embed="rId11" cstate="print"/>
            <a:srcRect/>
            <a:stretch>
              <a:fillRect/>
            </a:stretch>
          </p:blipFill>
          <p:spPr bwMode="auto">
            <a:xfrm>
              <a:off x="1739901" y="7630391"/>
              <a:ext cx="158750" cy="367767"/>
            </a:xfrm>
            <a:prstGeom prst="rect">
              <a:avLst/>
            </a:prstGeom>
            <a:noFill/>
            <a:ln w="9525">
              <a:noFill/>
              <a:miter lim="800000"/>
              <a:headEnd/>
              <a:tailEnd/>
            </a:ln>
          </p:spPr>
        </p:pic>
        <p:sp>
          <p:nvSpPr>
            <p:cNvPr id="68" name="Rectangle 70"/>
            <p:cNvSpPr>
              <a:spLocks noChangeArrowheads="1"/>
            </p:cNvSpPr>
            <p:nvPr/>
          </p:nvSpPr>
          <p:spPr bwMode="auto">
            <a:xfrm>
              <a:off x="1442011" y="7630913"/>
              <a:ext cx="509003" cy="353921"/>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Text Box 75"/>
            <p:cNvSpPr txBox="1">
              <a:spLocks noChangeArrowheads="1"/>
            </p:cNvSpPr>
            <p:nvPr/>
          </p:nvSpPr>
          <p:spPr bwMode="auto">
            <a:xfrm>
              <a:off x="868363" y="8491501"/>
              <a:ext cx="569912" cy="646331"/>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Application server</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 Box 75"/>
            <p:cNvSpPr txBox="1">
              <a:spLocks noChangeArrowheads="1"/>
            </p:cNvSpPr>
            <p:nvPr/>
          </p:nvSpPr>
          <p:spPr bwMode="auto">
            <a:xfrm>
              <a:off x="-107950" y="8629040"/>
              <a:ext cx="641351" cy="553998"/>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IP SAN</a:t>
              </a:r>
            </a:p>
            <a:p>
              <a:pPr algn="ctr" fontAlgn="ctr"/>
              <a:r>
                <a:rPr lang="en-US" sz="1200" b="1">
                  <a:solidFill>
                    <a:srgbClr val="2D2015"/>
                  </a:solidFill>
                  <a:latin typeface="Huawei Sans" panose="020C0503030203020204" pitchFamily="34" charset="0"/>
                </a:rPr>
                <a:t>s</a:t>
              </a:r>
              <a:r>
                <a:rPr lang="en-US" sz="1200" b="1" smtClean="0">
                  <a:solidFill>
                    <a:srgbClr val="2D2015"/>
                  </a:solidFill>
                  <a:latin typeface="Huawei Sans" panose="020C0503030203020204" pitchFamily="34" charset="0"/>
                </a:rPr>
                <a:t>witch</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 Box 75"/>
            <p:cNvSpPr txBox="1">
              <a:spLocks noChangeArrowheads="1"/>
            </p:cNvSpPr>
            <p:nvPr/>
          </p:nvSpPr>
          <p:spPr bwMode="auto">
            <a:xfrm>
              <a:off x="827088" y="7338087"/>
              <a:ext cx="719137"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Core switch</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Text Box 75"/>
            <p:cNvSpPr txBox="1">
              <a:spLocks noChangeArrowheads="1"/>
            </p:cNvSpPr>
            <p:nvPr/>
          </p:nvSpPr>
          <p:spPr bwMode="auto">
            <a:xfrm>
              <a:off x="1607063" y="8001147"/>
              <a:ext cx="676275" cy="92333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CDP aggregation</a:t>
              </a:r>
              <a:endParaRPr lang="en-US" altLang="zh-CN" sz="1200" b="1" smtClean="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a:solidFill>
                    <a:srgbClr val="2D2015"/>
                  </a:solidFill>
                  <a:latin typeface="Huawei Sans" panose="020C0503030203020204" pitchFamily="34" charset="0"/>
                </a:rPr>
                <a:t>s</a:t>
              </a:r>
              <a:r>
                <a:rPr lang="en-US" sz="1200" b="1" smtClean="0">
                  <a:solidFill>
                    <a:srgbClr val="2D2015"/>
                  </a:solidFill>
                  <a:latin typeface="Huawei Sans" panose="020C0503030203020204" pitchFamily="34" charset="0"/>
                </a:rPr>
                <a:t>witch</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3" name="Straight Connector 121"/>
            <p:cNvCxnSpPr>
              <a:cxnSpLocks noChangeShapeType="1"/>
            </p:cNvCxnSpPr>
            <p:nvPr/>
          </p:nvCxnSpPr>
          <p:spPr bwMode="auto">
            <a:xfrm>
              <a:off x="3511552" y="8990827"/>
              <a:ext cx="0" cy="352816"/>
            </a:xfrm>
            <a:prstGeom prst="line">
              <a:avLst/>
            </a:prstGeom>
            <a:noFill/>
            <a:ln w="25400" algn="ctr">
              <a:solidFill>
                <a:srgbClr val="333333"/>
              </a:solidFill>
              <a:round/>
              <a:headEnd/>
              <a:tailEnd/>
            </a:ln>
          </p:spPr>
        </p:cxnSp>
        <p:pic>
          <p:nvPicPr>
            <p:cNvPr id="74" name="Picture 35" descr="VirtualServer_emptyPlat"/>
            <p:cNvPicPr>
              <a:picLocks noChangeAspect="1" noChangeArrowheads="1"/>
            </p:cNvPicPr>
            <p:nvPr/>
          </p:nvPicPr>
          <p:blipFill>
            <a:blip r:embed="rId6" cstate="print"/>
            <a:srcRect/>
            <a:stretch>
              <a:fillRect/>
            </a:stretch>
          </p:blipFill>
          <p:spPr bwMode="auto">
            <a:xfrm>
              <a:off x="4475165" y="7803809"/>
              <a:ext cx="463550" cy="762442"/>
            </a:xfrm>
            <a:prstGeom prst="rect">
              <a:avLst/>
            </a:prstGeom>
            <a:noFill/>
            <a:ln w="9525">
              <a:noFill/>
              <a:miter lim="800000"/>
              <a:headEnd/>
              <a:tailEnd/>
            </a:ln>
          </p:spPr>
        </p:pic>
        <p:pic>
          <p:nvPicPr>
            <p:cNvPr id="75" name="Picture 37" descr="smallvm"/>
            <p:cNvPicPr>
              <a:picLocks noChangeAspect="1" noChangeArrowheads="1"/>
            </p:cNvPicPr>
            <p:nvPr/>
          </p:nvPicPr>
          <p:blipFill>
            <a:blip r:embed="rId7" cstate="print"/>
            <a:srcRect/>
            <a:stretch>
              <a:fillRect/>
            </a:stretch>
          </p:blipFill>
          <p:spPr bwMode="auto">
            <a:xfrm>
              <a:off x="4525965" y="7708131"/>
              <a:ext cx="101600" cy="221257"/>
            </a:xfrm>
            <a:prstGeom prst="rect">
              <a:avLst/>
            </a:prstGeom>
            <a:noFill/>
            <a:ln w="9525">
              <a:noFill/>
              <a:miter lim="800000"/>
              <a:headEnd/>
              <a:tailEnd/>
            </a:ln>
          </p:spPr>
        </p:pic>
        <p:pic>
          <p:nvPicPr>
            <p:cNvPr id="76" name="Picture 38" descr="smallvm"/>
            <p:cNvPicPr>
              <a:picLocks noChangeAspect="1" noChangeArrowheads="1"/>
            </p:cNvPicPr>
            <p:nvPr/>
          </p:nvPicPr>
          <p:blipFill>
            <a:blip r:embed="rId7" cstate="print"/>
            <a:srcRect/>
            <a:stretch>
              <a:fillRect/>
            </a:stretch>
          </p:blipFill>
          <p:spPr bwMode="auto">
            <a:xfrm>
              <a:off x="4603752" y="7761950"/>
              <a:ext cx="101600" cy="221257"/>
            </a:xfrm>
            <a:prstGeom prst="rect">
              <a:avLst/>
            </a:prstGeom>
            <a:noFill/>
            <a:ln w="9525">
              <a:noFill/>
              <a:miter lim="800000"/>
              <a:headEnd/>
              <a:tailEnd/>
            </a:ln>
          </p:spPr>
        </p:pic>
        <p:pic>
          <p:nvPicPr>
            <p:cNvPr id="77" name="Picture 39" descr="smallvm"/>
            <p:cNvPicPr>
              <a:picLocks noChangeAspect="1" noChangeArrowheads="1"/>
            </p:cNvPicPr>
            <p:nvPr/>
          </p:nvPicPr>
          <p:blipFill>
            <a:blip r:embed="rId8" cstate="print"/>
            <a:srcRect/>
            <a:stretch>
              <a:fillRect/>
            </a:stretch>
          </p:blipFill>
          <p:spPr bwMode="auto">
            <a:xfrm>
              <a:off x="4681540" y="7812780"/>
              <a:ext cx="101600" cy="224246"/>
            </a:xfrm>
            <a:prstGeom prst="rect">
              <a:avLst/>
            </a:prstGeom>
            <a:noFill/>
            <a:ln w="9525">
              <a:noFill/>
              <a:miter lim="800000"/>
              <a:headEnd/>
              <a:tailEnd/>
            </a:ln>
          </p:spPr>
        </p:pic>
        <p:pic>
          <p:nvPicPr>
            <p:cNvPr id="78" name="Picture 40" descr="smallvm"/>
            <p:cNvPicPr>
              <a:picLocks noChangeAspect="1" noChangeArrowheads="1"/>
            </p:cNvPicPr>
            <p:nvPr/>
          </p:nvPicPr>
          <p:blipFill>
            <a:blip r:embed="rId7" cstate="print"/>
            <a:srcRect/>
            <a:stretch>
              <a:fillRect/>
            </a:stretch>
          </p:blipFill>
          <p:spPr bwMode="auto">
            <a:xfrm>
              <a:off x="4759328" y="7866600"/>
              <a:ext cx="101600" cy="221257"/>
            </a:xfrm>
            <a:prstGeom prst="rect">
              <a:avLst/>
            </a:prstGeom>
            <a:noFill/>
            <a:ln w="9525">
              <a:noFill/>
              <a:miter lim="800000"/>
              <a:headEnd/>
              <a:tailEnd/>
            </a:ln>
          </p:spPr>
        </p:pic>
        <p:cxnSp>
          <p:nvCxnSpPr>
            <p:cNvPr id="79" name="Straight Connector 121"/>
            <p:cNvCxnSpPr>
              <a:cxnSpLocks noChangeShapeType="1"/>
            </p:cNvCxnSpPr>
            <p:nvPr/>
          </p:nvCxnSpPr>
          <p:spPr bwMode="auto">
            <a:xfrm>
              <a:off x="3763965" y="9555929"/>
              <a:ext cx="461962" cy="0"/>
            </a:xfrm>
            <a:prstGeom prst="line">
              <a:avLst/>
            </a:prstGeom>
            <a:noFill/>
            <a:ln w="25400" algn="ctr">
              <a:solidFill>
                <a:srgbClr val="0000FF"/>
              </a:solidFill>
              <a:round/>
              <a:headEnd type="stealth" w="med" len="med"/>
              <a:tailEnd/>
            </a:ln>
          </p:spPr>
        </p:cxnSp>
        <p:pic>
          <p:nvPicPr>
            <p:cNvPr id="80" name="Picture 9" descr="CX3_recoverpoint"/>
            <p:cNvPicPr>
              <a:picLocks noChangeArrowheads="1"/>
            </p:cNvPicPr>
            <p:nvPr/>
          </p:nvPicPr>
          <p:blipFill>
            <a:blip r:embed="rId15" cstate="print"/>
            <a:srcRect l="2344" r="6563" b="84552"/>
            <a:stretch>
              <a:fillRect/>
            </a:stretch>
          </p:blipFill>
          <p:spPr bwMode="gray">
            <a:xfrm>
              <a:off x="3322640" y="8859268"/>
              <a:ext cx="446087" cy="131558"/>
            </a:xfrm>
            <a:prstGeom prst="rect">
              <a:avLst/>
            </a:prstGeom>
            <a:noFill/>
            <a:ln w="9525">
              <a:noFill/>
              <a:miter lim="800000"/>
              <a:headEnd/>
              <a:tailEnd/>
            </a:ln>
          </p:spPr>
        </p:pic>
        <p:pic>
          <p:nvPicPr>
            <p:cNvPr id="81" name="Picture 10" descr="CX3_recoverpoint"/>
            <p:cNvPicPr>
              <a:picLocks noChangeArrowheads="1"/>
            </p:cNvPicPr>
            <p:nvPr/>
          </p:nvPicPr>
          <p:blipFill>
            <a:blip r:embed="rId15" cstate="print"/>
            <a:srcRect l="2344" r="6563" b="84552"/>
            <a:stretch>
              <a:fillRect/>
            </a:stretch>
          </p:blipFill>
          <p:spPr bwMode="gray">
            <a:xfrm>
              <a:off x="3322640" y="8733690"/>
              <a:ext cx="446087" cy="131558"/>
            </a:xfrm>
            <a:prstGeom prst="rect">
              <a:avLst/>
            </a:prstGeom>
            <a:noFill/>
            <a:ln w="9525">
              <a:noFill/>
              <a:miter lim="800000"/>
              <a:headEnd/>
              <a:tailEnd/>
            </a:ln>
          </p:spPr>
        </p:pic>
        <p:pic>
          <p:nvPicPr>
            <p:cNvPr id="82" name="Picture 35" descr="VirtualServer_emptyPlat"/>
            <p:cNvPicPr>
              <a:picLocks noChangeAspect="1" noChangeArrowheads="1"/>
            </p:cNvPicPr>
            <p:nvPr/>
          </p:nvPicPr>
          <p:blipFill>
            <a:blip r:embed="rId6" cstate="print"/>
            <a:srcRect/>
            <a:stretch>
              <a:fillRect/>
            </a:stretch>
          </p:blipFill>
          <p:spPr bwMode="auto">
            <a:xfrm>
              <a:off x="4127502" y="7803809"/>
              <a:ext cx="463550" cy="762442"/>
            </a:xfrm>
            <a:prstGeom prst="rect">
              <a:avLst/>
            </a:prstGeom>
            <a:noFill/>
            <a:ln w="9525">
              <a:noFill/>
              <a:miter lim="800000"/>
              <a:headEnd/>
              <a:tailEnd/>
            </a:ln>
          </p:spPr>
        </p:pic>
        <p:pic>
          <p:nvPicPr>
            <p:cNvPr id="83" name="Picture 37" descr="smallvm"/>
            <p:cNvPicPr>
              <a:picLocks noChangeAspect="1" noChangeArrowheads="1"/>
            </p:cNvPicPr>
            <p:nvPr/>
          </p:nvPicPr>
          <p:blipFill>
            <a:blip r:embed="rId7" cstate="print"/>
            <a:srcRect/>
            <a:stretch>
              <a:fillRect/>
            </a:stretch>
          </p:blipFill>
          <p:spPr bwMode="auto">
            <a:xfrm>
              <a:off x="4178302" y="7708131"/>
              <a:ext cx="101600" cy="221257"/>
            </a:xfrm>
            <a:prstGeom prst="rect">
              <a:avLst/>
            </a:prstGeom>
            <a:noFill/>
            <a:ln w="9525">
              <a:noFill/>
              <a:miter lim="800000"/>
              <a:headEnd/>
              <a:tailEnd/>
            </a:ln>
          </p:spPr>
        </p:pic>
        <p:pic>
          <p:nvPicPr>
            <p:cNvPr id="84" name="Picture 38" descr="smallvm"/>
            <p:cNvPicPr>
              <a:picLocks noChangeAspect="1" noChangeArrowheads="1"/>
            </p:cNvPicPr>
            <p:nvPr/>
          </p:nvPicPr>
          <p:blipFill>
            <a:blip r:embed="rId7" cstate="print"/>
            <a:srcRect/>
            <a:stretch>
              <a:fillRect/>
            </a:stretch>
          </p:blipFill>
          <p:spPr bwMode="auto">
            <a:xfrm>
              <a:off x="4256090" y="7761950"/>
              <a:ext cx="101600" cy="221257"/>
            </a:xfrm>
            <a:prstGeom prst="rect">
              <a:avLst/>
            </a:prstGeom>
            <a:noFill/>
            <a:ln w="9525">
              <a:noFill/>
              <a:miter lim="800000"/>
              <a:headEnd/>
              <a:tailEnd/>
            </a:ln>
          </p:spPr>
        </p:pic>
        <p:pic>
          <p:nvPicPr>
            <p:cNvPr id="85" name="Picture 39" descr="smallvm"/>
            <p:cNvPicPr>
              <a:picLocks noChangeAspect="1" noChangeArrowheads="1"/>
            </p:cNvPicPr>
            <p:nvPr/>
          </p:nvPicPr>
          <p:blipFill>
            <a:blip r:embed="rId8" cstate="print"/>
            <a:srcRect/>
            <a:stretch>
              <a:fillRect/>
            </a:stretch>
          </p:blipFill>
          <p:spPr bwMode="auto">
            <a:xfrm>
              <a:off x="4333877" y="7812780"/>
              <a:ext cx="101600" cy="224246"/>
            </a:xfrm>
            <a:prstGeom prst="rect">
              <a:avLst/>
            </a:prstGeom>
            <a:noFill/>
            <a:ln w="9525">
              <a:noFill/>
              <a:miter lim="800000"/>
              <a:headEnd/>
              <a:tailEnd/>
            </a:ln>
          </p:spPr>
        </p:pic>
        <p:pic>
          <p:nvPicPr>
            <p:cNvPr id="86" name="Picture 40" descr="smallvm"/>
            <p:cNvPicPr>
              <a:picLocks noChangeAspect="1" noChangeArrowheads="1"/>
            </p:cNvPicPr>
            <p:nvPr/>
          </p:nvPicPr>
          <p:blipFill>
            <a:blip r:embed="rId7" cstate="print"/>
            <a:srcRect/>
            <a:stretch>
              <a:fillRect/>
            </a:stretch>
          </p:blipFill>
          <p:spPr bwMode="auto">
            <a:xfrm>
              <a:off x="4411665" y="7866600"/>
              <a:ext cx="101600" cy="221257"/>
            </a:xfrm>
            <a:prstGeom prst="rect">
              <a:avLst/>
            </a:prstGeom>
            <a:noFill/>
            <a:ln w="9525">
              <a:noFill/>
              <a:miter lim="800000"/>
              <a:headEnd/>
              <a:tailEnd/>
            </a:ln>
          </p:spPr>
        </p:pic>
        <p:pic>
          <p:nvPicPr>
            <p:cNvPr id="87" name="Picture 35" descr="VirtualServer_emptyPlat"/>
            <p:cNvPicPr>
              <a:picLocks noChangeAspect="1" noChangeArrowheads="1"/>
            </p:cNvPicPr>
            <p:nvPr/>
          </p:nvPicPr>
          <p:blipFill>
            <a:blip r:embed="rId6" cstate="print"/>
            <a:srcRect/>
            <a:stretch>
              <a:fillRect/>
            </a:stretch>
          </p:blipFill>
          <p:spPr bwMode="auto">
            <a:xfrm>
              <a:off x="3779840" y="7803809"/>
              <a:ext cx="463550" cy="762442"/>
            </a:xfrm>
            <a:prstGeom prst="rect">
              <a:avLst/>
            </a:prstGeom>
            <a:noFill/>
            <a:ln w="9525">
              <a:noFill/>
              <a:miter lim="800000"/>
              <a:headEnd/>
              <a:tailEnd/>
            </a:ln>
          </p:spPr>
        </p:pic>
        <p:pic>
          <p:nvPicPr>
            <p:cNvPr id="88" name="Picture 37" descr="smallvm"/>
            <p:cNvPicPr>
              <a:picLocks noChangeAspect="1" noChangeArrowheads="1"/>
            </p:cNvPicPr>
            <p:nvPr/>
          </p:nvPicPr>
          <p:blipFill>
            <a:blip r:embed="rId7" cstate="print"/>
            <a:srcRect/>
            <a:stretch>
              <a:fillRect/>
            </a:stretch>
          </p:blipFill>
          <p:spPr bwMode="auto">
            <a:xfrm>
              <a:off x="3830640" y="7708131"/>
              <a:ext cx="101600" cy="221257"/>
            </a:xfrm>
            <a:prstGeom prst="rect">
              <a:avLst/>
            </a:prstGeom>
            <a:noFill/>
            <a:ln w="9525">
              <a:noFill/>
              <a:miter lim="800000"/>
              <a:headEnd/>
              <a:tailEnd/>
            </a:ln>
          </p:spPr>
        </p:pic>
        <p:pic>
          <p:nvPicPr>
            <p:cNvPr id="89" name="Picture 38" descr="smallvm"/>
            <p:cNvPicPr>
              <a:picLocks noChangeAspect="1" noChangeArrowheads="1"/>
            </p:cNvPicPr>
            <p:nvPr/>
          </p:nvPicPr>
          <p:blipFill>
            <a:blip r:embed="rId7" cstate="print"/>
            <a:srcRect/>
            <a:stretch>
              <a:fillRect/>
            </a:stretch>
          </p:blipFill>
          <p:spPr bwMode="auto">
            <a:xfrm>
              <a:off x="3908427" y="7761950"/>
              <a:ext cx="101600" cy="221257"/>
            </a:xfrm>
            <a:prstGeom prst="rect">
              <a:avLst/>
            </a:prstGeom>
            <a:noFill/>
            <a:ln w="9525">
              <a:noFill/>
              <a:miter lim="800000"/>
              <a:headEnd/>
              <a:tailEnd/>
            </a:ln>
          </p:spPr>
        </p:pic>
        <p:pic>
          <p:nvPicPr>
            <p:cNvPr id="90" name="Picture 39" descr="smallvm"/>
            <p:cNvPicPr>
              <a:picLocks noChangeAspect="1" noChangeArrowheads="1"/>
            </p:cNvPicPr>
            <p:nvPr/>
          </p:nvPicPr>
          <p:blipFill>
            <a:blip r:embed="rId8" cstate="print"/>
            <a:srcRect/>
            <a:stretch>
              <a:fillRect/>
            </a:stretch>
          </p:blipFill>
          <p:spPr bwMode="auto">
            <a:xfrm>
              <a:off x="3986215" y="7812780"/>
              <a:ext cx="101600" cy="224246"/>
            </a:xfrm>
            <a:prstGeom prst="rect">
              <a:avLst/>
            </a:prstGeom>
            <a:noFill/>
            <a:ln w="9525">
              <a:noFill/>
              <a:miter lim="800000"/>
              <a:headEnd/>
              <a:tailEnd/>
            </a:ln>
          </p:spPr>
        </p:pic>
        <p:pic>
          <p:nvPicPr>
            <p:cNvPr id="91" name="Picture 40" descr="smallvm"/>
            <p:cNvPicPr>
              <a:picLocks noChangeAspect="1" noChangeArrowheads="1"/>
            </p:cNvPicPr>
            <p:nvPr/>
          </p:nvPicPr>
          <p:blipFill>
            <a:blip r:embed="rId7" cstate="print"/>
            <a:srcRect/>
            <a:stretch>
              <a:fillRect/>
            </a:stretch>
          </p:blipFill>
          <p:spPr bwMode="auto">
            <a:xfrm>
              <a:off x="4064002" y="7866600"/>
              <a:ext cx="101600" cy="221257"/>
            </a:xfrm>
            <a:prstGeom prst="rect">
              <a:avLst/>
            </a:prstGeom>
            <a:noFill/>
            <a:ln w="9525">
              <a:noFill/>
              <a:miter lim="800000"/>
              <a:headEnd/>
              <a:tailEnd/>
            </a:ln>
          </p:spPr>
        </p:pic>
        <p:cxnSp>
          <p:nvCxnSpPr>
            <p:cNvPr id="92" name="Straight Connector 121"/>
            <p:cNvCxnSpPr>
              <a:cxnSpLocks noChangeShapeType="1"/>
            </p:cNvCxnSpPr>
            <p:nvPr/>
          </p:nvCxnSpPr>
          <p:spPr bwMode="auto">
            <a:xfrm flipV="1">
              <a:off x="3560710" y="7264550"/>
              <a:ext cx="565943" cy="4057"/>
            </a:xfrm>
            <a:prstGeom prst="line">
              <a:avLst/>
            </a:prstGeom>
            <a:noFill/>
            <a:ln w="25400" algn="ctr">
              <a:solidFill>
                <a:srgbClr val="333333"/>
              </a:solidFill>
              <a:round/>
              <a:headEnd/>
              <a:tailEnd/>
            </a:ln>
          </p:spPr>
        </p:cxnSp>
        <p:sp>
          <p:nvSpPr>
            <p:cNvPr id="95" name="Rectangle 70"/>
            <p:cNvSpPr>
              <a:spLocks noChangeArrowheads="1"/>
            </p:cNvSpPr>
            <p:nvPr/>
          </p:nvSpPr>
          <p:spPr bwMode="auto">
            <a:xfrm>
              <a:off x="3765602" y="7615252"/>
              <a:ext cx="1171921" cy="949016"/>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Rectangle 70"/>
            <p:cNvSpPr>
              <a:spLocks noChangeArrowheads="1"/>
            </p:cNvSpPr>
            <p:nvPr/>
          </p:nvSpPr>
          <p:spPr bwMode="auto">
            <a:xfrm>
              <a:off x="4225999" y="8774116"/>
              <a:ext cx="460398" cy="357056"/>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7" name="Straight Connector 121"/>
            <p:cNvCxnSpPr>
              <a:cxnSpLocks noChangeShapeType="1"/>
            </p:cNvCxnSpPr>
            <p:nvPr/>
          </p:nvCxnSpPr>
          <p:spPr bwMode="auto">
            <a:xfrm>
              <a:off x="4435478" y="8566252"/>
              <a:ext cx="0" cy="212287"/>
            </a:xfrm>
            <a:prstGeom prst="line">
              <a:avLst/>
            </a:prstGeom>
            <a:noFill/>
            <a:ln w="25400" algn="ctr">
              <a:solidFill>
                <a:srgbClr val="333333"/>
              </a:solidFill>
              <a:round/>
              <a:headEnd/>
              <a:tailEnd/>
            </a:ln>
          </p:spPr>
        </p:cxnSp>
        <p:pic>
          <p:nvPicPr>
            <p:cNvPr id="98" name="Picture 13" descr="storage-SRL"/>
            <p:cNvPicPr>
              <a:picLocks noChangeAspect="1" noChangeArrowheads="1"/>
            </p:cNvPicPr>
            <p:nvPr/>
          </p:nvPicPr>
          <p:blipFill>
            <a:blip r:embed="rId13" cstate="print"/>
            <a:srcRect/>
            <a:stretch>
              <a:fillRect/>
            </a:stretch>
          </p:blipFill>
          <p:spPr bwMode="auto">
            <a:xfrm>
              <a:off x="3349626" y="9256933"/>
              <a:ext cx="396875" cy="651812"/>
            </a:xfrm>
            <a:prstGeom prst="rect">
              <a:avLst/>
            </a:prstGeom>
            <a:noFill/>
            <a:ln w="9525">
              <a:noFill/>
              <a:miter lim="800000"/>
              <a:headEnd/>
              <a:tailEnd/>
            </a:ln>
          </p:spPr>
        </p:pic>
        <p:sp>
          <p:nvSpPr>
            <p:cNvPr id="99" name="Text Box 75"/>
            <p:cNvSpPr txBox="1">
              <a:spLocks noChangeArrowheads="1"/>
            </p:cNvSpPr>
            <p:nvPr/>
          </p:nvSpPr>
          <p:spPr bwMode="auto">
            <a:xfrm>
              <a:off x="4039053" y="9848946"/>
              <a:ext cx="949478" cy="646331"/>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Production storage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Text Box 75"/>
            <p:cNvSpPr txBox="1">
              <a:spLocks noChangeArrowheads="1"/>
            </p:cNvSpPr>
            <p:nvPr/>
          </p:nvSpPr>
          <p:spPr bwMode="auto">
            <a:xfrm>
              <a:off x="3133726" y="9848946"/>
              <a:ext cx="844550"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CDP storage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Text Box 75"/>
            <p:cNvSpPr txBox="1">
              <a:spLocks noChangeArrowheads="1"/>
            </p:cNvSpPr>
            <p:nvPr/>
          </p:nvSpPr>
          <p:spPr bwMode="auto">
            <a:xfrm>
              <a:off x="2947631" y="8975878"/>
              <a:ext cx="628650" cy="461665"/>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CDP device</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Text Box 75"/>
            <p:cNvSpPr txBox="1">
              <a:spLocks noChangeArrowheads="1"/>
            </p:cNvSpPr>
            <p:nvPr/>
          </p:nvSpPr>
          <p:spPr bwMode="auto">
            <a:xfrm>
              <a:off x="3690940" y="9065551"/>
              <a:ext cx="665162" cy="461665"/>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Data replication</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3" name="Straight Connector 121"/>
            <p:cNvCxnSpPr>
              <a:cxnSpLocks noChangeShapeType="1"/>
            </p:cNvCxnSpPr>
            <p:nvPr/>
          </p:nvCxnSpPr>
          <p:spPr bwMode="auto">
            <a:xfrm>
              <a:off x="4435478" y="9161254"/>
              <a:ext cx="0" cy="254148"/>
            </a:xfrm>
            <a:prstGeom prst="line">
              <a:avLst/>
            </a:prstGeom>
            <a:noFill/>
            <a:ln w="25400" algn="ctr">
              <a:solidFill>
                <a:srgbClr val="333333"/>
              </a:solidFill>
              <a:round/>
              <a:headEnd/>
              <a:tailEnd/>
            </a:ln>
          </p:spPr>
        </p:cxnSp>
        <p:pic>
          <p:nvPicPr>
            <p:cNvPr id="104" name="Picture 13" descr="storage-SRL"/>
            <p:cNvPicPr>
              <a:picLocks noChangeAspect="1" noChangeArrowheads="1"/>
            </p:cNvPicPr>
            <p:nvPr/>
          </p:nvPicPr>
          <p:blipFill>
            <a:blip r:embed="rId13" cstate="print"/>
            <a:srcRect/>
            <a:stretch>
              <a:fillRect/>
            </a:stretch>
          </p:blipFill>
          <p:spPr bwMode="auto">
            <a:xfrm>
              <a:off x="4289427" y="9271883"/>
              <a:ext cx="396875" cy="651812"/>
            </a:xfrm>
            <a:prstGeom prst="rect">
              <a:avLst/>
            </a:prstGeom>
            <a:noFill/>
            <a:ln w="9525">
              <a:noFill/>
              <a:miter lim="800000"/>
              <a:headEnd/>
              <a:tailEnd/>
            </a:ln>
          </p:spPr>
        </p:pic>
        <p:cxnSp>
          <p:nvCxnSpPr>
            <p:cNvPr id="105" name="Straight Connector 121"/>
            <p:cNvCxnSpPr>
              <a:cxnSpLocks noChangeShapeType="1"/>
            </p:cNvCxnSpPr>
            <p:nvPr/>
          </p:nvCxnSpPr>
          <p:spPr bwMode="auto">
            <a:xfrm>
              <a:off x="4524377" y="8566252"/>
              <a:ext cx="0" cy="212287"/>
            </a:xfrm>
            <a:prstGeom prst="line">
              <a:avLst/>
            </a:prstGeom>
            <a:noFill/>
            <a:ln w="25400" algn="ctr">
              <a:solidFill>
                <a:srgbClr val="333333"/>
              </a:solidFill>
              <a:round/>
              <a:headEnd/>
              <a:tailEnd/>
            </a:ln>
          </p:spPr>
        </p:cxnSp>
        <p:pic>
          <p:nvPicPr>
            <p:cNvPr id="106" name="Picture 460" descr="图片239"/>
            <p:cNvPicPr>
              <a:picLocks noChangeAspect="1" noChangeArrowheads="1"/>
            </p:cNvPicPr>
            <p:nvPr/>
          </p:nvPicPr>
          <p:blipFill>
            <a:blip r:embed="rId14" cstate="print"/>
            <a:srcRect/>
            <a:stretch>
              <a:fillRect/>
            </a:stretch>
          </p:blipFill>
          <p:spPr bwMode="auto">
            <a:xfrm>
              <a:off x="4183065" y="7005490"/>
              <a:ext cx="204787" cy="358796"/>
            </a:xfrm>
            <a:prstGeom prst="rect">
              <a:avLst/>
            </a:prstGeom>
            <a:noFill/>
            <a:ln w="9525">
              <a:noFill/>
              <a:miter lim="800000"/>
              <a:headEnd/>
              <a:tailEnd/>
            </a:ln>
          </p:spPr>
        </p:pic>
        <p:pic>
          <p:nvPicPr>
            <p:cNvPr id="108" name="Picture 460" descr="图片239"/>
            <p:cNvPicPr>
              <a:picLocks noChangeAspect="1" noChangeArrowheads="1"/>
            </p:cNvPicPr>
            <p:nvPr/>
          </p:nvPicPr>
          <p:blipFill>
            <a:blip r:embed="rId14" cstate="print"/>
            <a:srcRect/>
            <a:stretch>
              <a:fillRect/>
            </a:stretch>
          </p:blipFill>
          <p:spPr bwMode="auto">
            <a:xfrm>
              <a:off x="4435478" y="7014459"/>
              <a:ext cx="204788" cy="358796"/>
            </a:xfrm>
            <a:prstGeom prst="rect">
              <a:avLst/>
            </a:prstGeom>
            <a:noFill/>
            <a:ln w="9525">
              <a:noFill/>
              <a:miter lim="800000"/>
              <a:headEnd/>
              <a:tailEnd/>
            </a:ln>
          </p:spPr>
        </p:pic>
        <p:cxnSp>
          <p:nvCxnSpPr>
            <p:cNvPr id="109" name="Straight Connector 121"/>
            <p:cNvCxnSpPr>
              <a:cxnSpLocks noChangeShapeType="1"/>
            </p:cNvCxnSpPr>
            <p:nvPr/>
          </p:nvCxnSpPr>
          <p:spPr bwMode="auto">
            <a:xfrm>
              <a:off x="4351340" y="7364285"/>
              <a:ext cx="0" cy="281057"/>
            </a:xfrm>
            <a:prstGeom prst="line">
              <a:avLst/>
            </a:prstGeom>
            <a:noFill/>
            <a:ln w="25400" algn="ctr">
              <a:solidFill>
                <a:srgbClr val="333333"/>
              </a:solidFill>
              <a:round/>
              <a:headEnd/>
              <a:tailEnd/>
            </a:ln>
          </p:spPr>
        </p:cxnSp>
        <p:cxnSp>
          <p:nvCxnSpPr>
            <p:cNvPr id="110" name="Straight Connector 121"/>
            <p:cNvCxnSpPr>
              <a:cxnSpLocks noChangeShapeType="1"/>
            </p:cNvCxnSpPr>
            <p:nvPr/>
          </p:nvCxnSpPr>
          <p:spPr bwMode="auto">
            <a:xfrm>
              <a:off x="4435478" y="7364285"/>
              <a:ext cx="0" cy="281057"/>
            </a:xfrm>
            <a:prstGeom prst="line">
              <a:avLst/>
            </a:prstGeom>
            <a:noFill/>
            <a:ln w="25400" algn="ctr">
              <a:solidFill>
                <a:srgbClr val="333333"/>
              </a:solidFill>
              <a:round/>
              <a:headEnd/>
              <a:tailEnd/>
            </a:ln>
          </p:spPr>
        </p:cxnSp>
        <p:sp>
          <p:nvSpPr>
            <p:cNvPr id="111" name="Text Box 75"/>
            <p:cNvSpPr txBox="1">
              <a:spLocks noChangeArrowheads="1"/>
            </p:cNvSpPr>
            <p:nvPr/>
          </p:nvSpPr>
          <p:spPr bwMode="auto">
            <a:xfrm>
              <a:off x="3740152" y="8491501"/>
              <a:ext cx="568325" cy="646331"/>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Application server</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Text Box 75"/>
            <p:cNvSpPr txBox="1">
              <a:spLocks noChangeArrowheads="1"/>
            </p:cNvSpPr>
            <p:nvPr/>
          </p:nvSpPr>
          <p:spPr bwMode="auto">
            <a:xfrm>
              <a:off x="4645027" y="8629040"/>
              <a:ext cx="574675" cy="553998"/>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IP SAN</a:t>
              </a:r>
            </a:p>
            <a:p>
              <a:pPr algn="ctr" fontAlgn="ctr"/>
              <a:r>
                <a:rPr lang="en-US" sz="1200" b="1">
                  <a:solidFill>
                    <a:srgbClr val="2D2015"/>
                  </a:solidFill>
                  <a:latin typeface="Huawei Sans" panose="020C0503030203020204" pitchFamily="34" charset="0"/>
                </a:rPr>
                <a:t>s</a:t>
              </a:r>
              <a:r>
                <a:rPr lang="en-US" sz="1200" b="1" smtClean="0">
                  <a:solidFill>
                    <a:srgbClr val="2D2015"/>
                  </a:solidFill>
                  <a:latin typeface="Huawei Sans" panose="020C0503030203020204" pitchFamily="34" charset="0"/>
                </a:rPr>
                <a:t>witch</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Text Box 75"/>
            <p:cNvSpPr txBox="1">
              <a:spLocks noChangeArrowheads="1"/>
            </p:cNvSpPr>
            <p:nvPr/>
          </p:nvSpPr>
          <p:spPr bwMode="auto">
            <a:xfrm>
              <a:off x="3670302" y="7338087"/>
              <a:ext cx="757239"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Core switch</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4" name="Straight Connector 121"/>
            <p:cNvCxnSpPr>
              <a:cxnSpLocks noChangeShapeType="1"/>
            </p:cNvCxnSpPr>
            <p:nvPr/>
          </p:nvCxnSpPr>
          <p:spPr bwMode="auto">
            <a:xfrm flipV="1">
              <a:off x="1162051" y="7193857"/>
              <a:ext cx="530225" cy="2991"/>
            </a:xfrm>
            <a:prstGeom prst="line">
              <a:avLst/>
            </a:prstGeom>
            <a:noFill/>
            <a:ln w="25400" algn="ctr">
              <a:solidFill>
                <a:srgbClr val="333333"/>
              </a:solidFill>
              <a:round/>
              <a:headEnd/>
              <a:tailEnd/>
            </a:ln>
          </p:spPr>
        </p:cxnSp>
        <p:cxnSp>
          <p:nvCxnSpPr>
            <p:cNvPr id="115" name="Straight Connector 121"/>
            <p:cNvCxnSpPr>
              <a:cxnSpLocks noChangeShapeType="1"/>
            </p:cNvCxnSpPr>
            <p:nvPr/>
          </p:nvCxnSpPr>
          <p:spPr bwMode="auto">
            <a:xfrm>
              <a:off x="3474985" y="7193857"/>
              <a:ext cx="651668" cy="0"/>
            </a:xfrm>
            <a:prstGeom prst="line">
              <a:avLst/>
            </a:prstGeom>
            <a:noFill/>
            <a:ln w="25400" algn="ctr">
              <a:solidFill>
                <a:srgbClr val="333333"/>
              </a:solidFill>
              <a:round/>
              <a:headEnd/>
              <a:tailEnd/>
            </a:ln>
          </p:spPr>
        </p:cxnSp>
        <p:sp>
          <p:nvSpPr>
            <p:cNvPr id="116" name="Text Box 75"/>
            <p:cNvSpPr txBox="1">
              <a:spLocks noChangeArrowheads="1"/>
            </p:cNvSpPr>
            <p:nvPr/>
          </p:nvSpPr>
          <p:spPr bwMode="auto">
            <a:xfrm>
              <a:off x="71438" y="7262627"/>
              <a:ext cx="485775"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GSLB</a:t>
              </a:r>
              <a:endParaRPr lang="en-US" sz="1200" b="1">
                <a:solidFill>
                  <a:srgbClr val="2D2015"/>
                </a:solidFill>
                <a:latin typeface="Huawei Sans" panose="020C0503030203020204" pitchFamily="34" charset="0"/>
              </a:endParaRPr>
            </a:p>
          </p:txBody>
        </p:sp>
        <p:pic>
          <p:nvPicPr>
            <p:cNvPr id="117" name="Picture 2"/>
            <p:cNvPicPr>
              <a:picLocks noChangeAspect="1" noChangeArrowheads="1"/>
            </p:cNvPicPr>
            <p:nvPr/>
          </p:nvPicPr>
          <p:blipFill>
            <a:blip r:embed="rId16" cstate="print"/>
            <a:srcRect/>
            <a:stretch>
              <a:fillRect/>
            </a:stretch>
          </p:blipFill>
          <p:spPr bwMode="auto">
            <a:xfrm>
              <a:off x="239713" y="7008479"/>
              <a:ext cx="168275" cy="284048"/>
            </a:xfrm>
            <a:prstGeom prst="rect">
              <a:avLst/>
            </a:prstGeom>
            <a:noFill/>
            <a:ln w="9525">
              <a:noFill/>
              <a:miter lim="800000"/>
              <a:headEnd/>
              <a:tailEnd/>
            </a:ln>
          </p:spPr>
        </p:pic>
        <p:cxnSp>
          <p:nvCxnSpPr>
            <p:cNvPr id="118" name="Straight Connector 121"/>
            <p:cNvCxnSpPr>
              <a:cxnSpLocks noChangeShapeType="1"/>
              <a:endCxn id="62" idx="1"/>
            </p:cNvCxnSpPr>
            <p:nvPr/>
          </p:nvCxnSpPr>
          <p:spPr bwMode="auto">
            <a:xfrm>
              <a:off x="407989" y="7151997"/>
              <a:ext cx="125412" cy="0"/>
            </a:xfrm>
            <a:prstGeom prst="line">
              <a:avLst/>
            </a:prstGeom>
            <a:noFill/>
            <a:ln w="25400" algn="ctr">
              <a:solidFill>
                <a:srgbClr val="333333"/>
              </a:solidFill>
              <a:round/>
              <a:headEnd/>
              <a:tailEnd/>
            </a:ln>
          </p:spPr>
        </p:cxnSp>
        <p:pic>
          <p:nvPicPr>
            <p:cNvPr id="119" name="Picture 2"/>
            <p:cNvPicPr>
              <a:picLocks noChangeAspect="1" noChangeArrowheads="1"/>
            </p:cNvPicPr>
            <p:nvPr/>
          </p:nvPicPr>
          <p:blipFill>
            <a:blip r:embed="rId16" cstate="print"/>
            <a:srcRect/>
            <a:stretch>
              <a:fillRect/>
            </a:stretch>
          </p:blipFill>
          <p:spPr bwMode="auto">
            <a:xfrm>
              <a:off x="4854578" y="7008479"/>
              <a:ext cx="168275" cy="284048"/>
            </a:xfrm>
            <a:prstGeom prst="rect">
              <a:avLst/>
            </a:prstGeom>
            <a:noFill/>
            <a:ln w="9525">
              <a:noFill/>
              <a:miter lim="800000"/>
              <a:headEnd/>
              <a:tailEnd/>
            </a:ln>
          </p:spPr>
        </p:pic>
        <p:cxnSp>
          <p:nvCxnSpPr>
            <p:cNvPr id="120" name="Straight Connector 121"/>
            <p:cNvCxnSpPr>
              <a:cxnSpLocks noChangeShapeType="1"/>
            </p:cNvCxnSpPr>
            <p:nvPr/>
          </p:nvCxnSpPr>
          <p:spPr bwMode="auto">
            <a:xfrm flipH="1">
              <a:off x="4686302" y="7151997"/>
              <a:ext cx="168277" cy="0"/>
            </a:xfrm>
            <a:prstGeom prst="line">
              <a:avLst/>
            </a:prstGeom>
            <a:noFill/>
            <a:ln w="25400" algn="ctr">
              <a:solidFill>
                <a:srgbClr val="333333"/>
              </a:solidFill>
              <a:round/>
              <a:headEnd/>
              <a:tailEnd/>
            </a:ln>
          </p:spPr>
        </p:cxnSp>
        <p:sp>
          <p:nvSpPr>
            <p:cNvPr id="121" name="Text Box 75"/>
            <p:cNvSpPr txBox="1">
              <a:spLocks noChangeArrowheads="1"/>
            </p:cNvSpPr>
            <p:nvPr/>
          </p:nvSpPr>
          <p:spPr bwMode="auto">
            <a:xfrm>
              <a:off x="4643441" y="7262627"/>
              <a:ext cx="431800" cy="27700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GSLB</a:t>
              </a:r>
              <a:endParaRPr lang="en-US" sz="1200" b="1">
                <a:solidFill>
                  <a:srgbClr val="2D2015"/>
                </a:solidFill>
                <a:latin typeface="Huawei Sans" panose="020C0503030203020204" pitchFamily="34" charset="0"/>
              </a:endParaRPr>
            </a:p>
          </p:txBody>
        </p:sp>
        <p:cxnSp>
          <p:nvCxnSpPr>
            <p:cNvPr id="122" name="Straight Connector 121"/>
            <p:cNvCxnSpPr>
              <a:cxnSpLocks noChangeShapeType="1"/>
              <a:endCxn id="68" idx="2"/>
            </p:cNvCxnSpPr>
            <p:nvPr/>
          </p:nvCxnSpPr>
          <p:spPr bwMode="auto">
            <a:xfrm flipV="1">
              <a:off x="1692276" y="7983207"/>
              <a:ext cx="3175" cy="747491"/>
            </a:xfrm>
            <a:prstGeom prst="line">
              <a:avLst/>
            </a:prstGeom>
            <a:noFill/>
            <a:ln w="25400" algn="ctr">
              <a:solidFill>
                <a:srgbClr val="333333"/>
              </a:solidFill>
              <a:round/>
              <a:headEnd/>
              <a:tailEnd/>
            </a:ln>
          </p:spPr>
        </p:cxnSp>
        <p:cxnSp>
          <p:nvCxnSpPr>
            <p:cNvPr id="123" name="Straight Connector 121"/>
            <p:cNvCxnSpPr>
              <a:cxnSpLocks noChangeShapeType="1"/>
            </p:cNvCxnSpPr>
            <p:nvPr/>
          </p:nvCxnSpPr>
          <p:spPr bwMode="auto">
            <a:xfrm>
              <a:off x="1155701" y="7122097"/>
              <a:ext cx="1006475" cy="0"/>
            </a:xfrm>
            <a:prstGeom prst="line">
              <a:avLst/>
            </a:prstGeom>
            <a:noFill/>
            <a:ln w="25400" algn="ctr">
              <a:solidFill>
                <a:schemeClr val="bg2"/>
              </a:solidFill>
              <a:round/>
              <a:headEnd/>
              <a:tailEnd/>
            </a:ln>
          </p:spPr>
        </p:cxnSp>
        <p:cxnSp>
          <p:nvCxnSpPr>
            <p:cNvPr id="124" name="Straight Connector 121"/>
            <p:cNvCxnSpPr>
              <a:cxnSpLocks noChangeShapeType="1"/>
            </p:cNvCxnSpPr>
            <p:nvPr/>
          </p:nvCxnSpPr>
          <p:spPr bwMode="auto">
            <a:xfrm>
              <a:off x="1608139" y="7268607"/>
              <a:ext cx="0" cy="364776"/>
            </a:xfrm>
            <a:prstGeom prst="line">
              <a:avLst/>
            </a:prstGeom>
            <a:noFill/>
            <a:ln w="25400" algn="ctr">
              <a:solidFill>
                <a:srgbClr val="333333"/>
              </a:solidFill>
              <a:round/>
              <a:headEnd/>
              <a:tailEnd/>
            </a:ln>
          </p:spPr>
        </p:cxnSp>
        <p:cxnSp>
          <p:nvCxnSpPr>
            <p:cNvPr id="125" name="Straight Connector 121"/>
            <p:cNvCxnSpPr>
              <a:cxnSpLocks noChangeShapeType="1"/>
            </p:cNvCxnSpPr>
            <p:nvPr/>
          </p:nvCxnSpPr>
          <p:spPr bwMode="auto">
            <a:xfrm>
              <a:off x="1692276" y="7193857"/>
              <a:ext cx="0" cy="439526"/>
            </a:xfrm>
            <a:prstGeom prst="line">
              <a:avLst/>
            </a:prstGeom>
            <a:noFill/>
            <a:ln w="25400" algn="ctr">
              <a:solidFill>
                <a:srgbClr val="333333"/>
              </a:solidFill>
              <a:round/>
              <a:headEnd/>
              <a:tailEnd/>
            </a:ln>
          </p:spPr>
        </p:cxnSp>
        <p:cxnSp>
          <p:nvCxnSpPr>
            <p:cNvPr id="126" name="Straight Connector 121"/>
            <p:cNvCxnSpPr>
              <a:cxnSpLocks noChangeShapeType="1"/>
            </p:cNvCxnSpPr>
            <p:nvPr/>
          </p:nvCxnSpPr>
          <p:spPr bwMode="auto">
            <a:xfrm flipV="1">
              <a:off x="3484565" y="7929388"/>
              <a:ext cx="0" cy="807291"/>
            </a:xfrm>
            <a:prstGeom prst="line">
              <a:avLst/>
            </a:prstGeom>
            <a:noFill/>
            <a:ln w="25400" algn="ctr">
              <a:solidFill>
                <a:srgbClr val="333333"/>
              </a:solidFill>
              <a:round/>
              <a:headEnd/>
              <a:tailEnd/>
            </a:ln>
          </p:spPr>
        </p:cxnSp>
        <p:pic>
          <p:nvPicPr>
            <p:cNvPr id="127" name="Picture 4"/>
            <p:cNvPicPr>
              <a:picLocks noChangeAspect="1" noChangeArrowheads="1"/>
            </p:cNvPicPr>
            <p:nvPr/>
          </p:nvPicPr>
          <p:blipFill>
            <a:blip r:embed="rId11" cstate="print"/>
            <a:srcRect/>
            <a:stretch>
              <a:fillRect/>
            </a:stretch>
          </p:blipFill>
          <p:spPr bwMode="auto">
            <a:xfrm>
              <a:off x="3381052" y="7633382"/>
              <a:ext cx="158750" cy="370756"/>
            </a:xfrm>
            <a:prstGeom prst="rect">
              <a:avLst/>
            </a:prstGeom>
            <a:noFill/>
            <a:ln w="9525">
              <a:noFill/>
              <a:miter lim="800000"/>
              <a:headEnd/>
              <a:tailEnd/>
            </a:ln>
          </p:spPr>
        </p:pic>
        <p:pic>
          <p:nvPicPr>
            <p:cNvPr id="128" name="Picture 4"/>
            <p:cNvPicPr>
              <a:picLocks noChangeAspect="1" noChangeArrowheads="1"/>
            </p:cNvPicPr>
            <p:nvPr/>
          </p:nvPicPr>
          <p:blipFill>
            <a:blip r:embed="rId11" cstate="print"/>
            <a:srcRect/>
            <a:stretch>
              <a:fillRect/>
            </a:stretch>
          </p:blipFill>
          <p:spPr bwMode="auto">
            <a:xfrm>
              <a:off x="3552503" y="7633382"/>
              <a:ext cx="158750" cy="370756"/>
            </a:xfrm>
            <a:prstGeom prst="rect">
              <a:avLst/>
            </a:prstGeom>
            <a:noFill/>
            <a:ln w="9525">
              <a:noFill/>
              <a:miter lim="800000"/>
              <a:headEnd/>
              <a:tailEnd/>
            </a:ln>
          </p:spPr>
        </p:pic>
        <p:sp>
          <p:nvSpPr>
            <p:cNvPr id="129" name="Rectangle 70"/>
            <p:cNvSpPr>
              <a:spLocks noChangeArrowheads="1"/>
            </p:cNvSpPr>
            <p:nvPr/>
          </p:nvSpPr>
          <p:spPr bwMode="auto">
            <a:xfrm>
              <a:off x="3228247" y="7634045"/>
              <a:ext cx="507652" cy="353923"/>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Text Box 75"/>
            <p:cNvSpPr txBox="1">
              <a:spLocks noChangeArrowheads="1"/>
            </p:cNvSpPr>
            <p:nvPr/>
          </p:nvSpPr>
          <p:spPr bwMode="auto">
            <a:xfrm>
              <a:off x="2925272" y="8001147"/>
              <a:ext cx="633412" cy="923330"/>
            </a:xfrm>
            <a:prstGeom prst="rect">
              <a:avLst/>
            </a:prstGeom>
            <a:noFill/>
            <a:ln w="9525">
              <a:noFill/>
              <a:miter lim="800000"/>
              <a:headEnd/>
              <a:tailEnd/>
            </a:ln>
          </p:spPr>
          <p:txBody>
            <a:bodyPr wrap="square">
              <a:noAutofit/>
            </a:bodyPr>
            <a:lstStyle/>
            <a:p>
              <a:pPr algn="ctr" fontAlgn="ctr"/>
              <a:r>
                <a:rPr lang="en-US" sz="1200" b="1" smtClean="0">
                  <a:solidFill>
                    <a:srgbClr val="2D2015"/>
                  </a:solidFill>
                  <a:latin typeface="Huawei Sans" panose="020C0503030203020204" pitchFamily="34" charset="0"/>
                </a:rPr>
                <a:t>CDP aggregation</a:t>
              </a:r>
              <a:endParaRPr lang="en-US" altLang="zh-CN" sz="1200" b="1" smtClean="0">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b="1">
                  <a:solidFill>
                    <a:srgbClr val="2D2015"/>
                  </a:solidFill>
                  <a:latin typeface="Huawei Sans" panose="020C0503030203020204" pitchFamily="34" charset="0"/>
                </a:rPr>
                <a:t>s</a:t>
              </a:r>
              <a:r>
                <a:rPr lang="en-US" sz="1200" b="1" smtClean="0">
                  <a:solidFill>
                    <a:srgbClr val="2D2015"/>
                  </a:solidFill>
                  <a:latin typeface="Huawei Sans" panose="020C0503030203020204" pitchFamily="34" charset="0"/>
                </a:rPr>
                <a:t>witch</a:t>
              </a:r>
              <a:endParaRPr lang="en-US" altLang="zh-CN" sz="1200" b="1">
                <a:solidFill>
                  <a:srgbClr val="2D2015"/>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1" name="Straight Connector 121"/>
            <p:cNvCxnSpPr>
              <a:cxnSpLocks noChangeShapeType="1"/>
            </p:cNvCxnSpPr>
            <p:nvPr/>
          </p:nvCxnSpPr>
          <p:spPr bwMode="auto">
            <a:xfrm flipV="1">
              <a:off x="3567115" y="7989187"/>
              <a:ext cx="3175" cy="747491"/>
            </a:xfrm>
            <a:prstGeom prst="line">
              <a:avLst/>
            </a:prstGeom>
            <a:noFill/>
            <a:ln w="25400" algn="ctr">
              <a:solidFill>
                <a:srgbClr val="333333"/>
              </a:solidFill>
              <a:round/>
              <a:headEnd/>
              <a:tailEnd/>
            </a:ln>
          </p:spPr>
        </p:cxnSp>
        <p:cxnSp>
          <p:nvCxnSpPr>
            <p:cNvPr id="132" name="Straight Connector 121"/>
            <p:cNvCxnSpPr>
              <a:cxnSpLocks noChangeShapeType="1"/>
            </p:cNvCxnSpPr>
            <p:nvPr/>
          </p:nvCxnSpPr>
          <p:spPr bwMode="auto">
            <a:xfrm>
              <a:off x="3570290" y="7268607"/>
              <a:ext cx="0" cy="364776"/>
            </a:xfrm>
            <a:prstGeom prst="line">
              <a:avLst/>
            </a:prstGeom>
            <a:noFill/>
            <a:ln w="25400" algn="ctr">
              <a:solidFill>
                <a:srgbClr val="333333"/>
              </a:solidFill>
              <a:round/>
              <a:headEnd/>
              <a:tailEnd/>
            </a:ln>
          </p:spPr>
        </p:cxnSp>
        <p:cxnSp>
          <p:nvCxnSpPr>
            <p:cNvPr id="133" name="Straight Connector 121"/>
            <p:cNvCxnSpPr>
              <a:cxnSpLocks noChangeShapeType="1"/>
            </p:cNvCxnSpPr>
            <p:nvPr/>
          </p:nvCxnSpPr>
          <p:spPr bwMode="auto">
            <a:xfrm>
              <a:off x="3484565" y="7193857"/>
              <a:ext cx="0" cy="439526"/>
            </a:xfrm>
            <a:prstGeom prst="line">
              <a:avLst/>
            </a:prstGeom>
            <a:noFill/>
            <a:ln w="25400" algn="ctr">
              <a:solidFill>
                <a:srgbClr val="333333"/>
              </a:solidFill>
              <a:round/>
              <a:headEnd/>
              <a:tailEnd/>
            </a:ln>
          </p:spPr>
        </p:cxnSp>
        <p:cxnSp>
          <p:nvCxnSpPr>
            <p:cNvPr id="134" name="Straight Connector 121"/>
            <p:cNvCxnSpPr>
              <a:cxnSpLocks noChangeShapeType="1"/>
            </p:cNvCxnSpPr>
            <p:nvPr/>
          </p:nvCxnSpPr>
          <p:spPr bwMode="auto">
            <a:xfrm>
              <a:off x="1155701" y="7047349"/>
              <a:ext cx="1006475" cy="0"/>
            </a:xfrm>
            <a:prstGeom prst="line">
              <a:avLst/>
            </a:prstGeom>
            <a:noFill/>
            <a:ln w="25400" algn="ctr">
              <a:solidFill>
                <a:schemeClr val="bg2"/>
              </a:solidFill>
              <a:round/>
              <a:headEnd/>
              <a:tailEnd/>
            </a:ln>
          </p:spPr>
        </p:cxnSp>
        <p:cxnSp>
          <p:nvCxnSpPr>
            <p:cNvPr id="135" name="Straight Connector 121"/>
            <p:cNvCxnSpPr>
              <a:cxnSpLocks noChangeShapeType="1"/>
            </p:cNvCxnSpPr>
            <p:nvPr/>
          </p:nvCxnSpPr>
          <p:spPr bwMode="auto">
            <a:xfrm>
              <a:off x="3026877" y="7047349"/>
              <a:ext cx="1099775" cy="0"/>
            </a:xfrm>
            <a:prstGeom prst="line">
              <a:avLst/>
            </a:prstGeom>
            <a:noFill/>
            <a:ln w="25400" algn="ctr">
              <a:solidFill>
                <a:schemeClr val="bg2"/>
              </a:solidFill>
              <a:round/>
              <a:headEnd/>
              <a:tailEnd/>
            </a:ln>
          </p:spPr>
        </p:cxnSp>
        <p:pic>
          <p:nvPicPr>
            <p:cNvPr id="142" name="Picture 4"/>
            <p:cNvPicPr>
              <a:picLocks noChangeAspect="1" noChangeArrowheads="1"/>
            </p:cNvPicPr>
            <p:nvPr/>
          </p:nvPicPr>
          <p:blipFill>
            <a:blip r:embed="rId11" cstate="print"/>
            <a:srcRect/>
            <a:stretch>
              <a:fillRect/>
            </a:stretch>
          </p:blipFill>
          <p:spPr bwMode="auto">
            <a:xfrm>
              <a:off x="4327898" y="8775549"/>
              <a:ext cx="158750" cy="370756"/>
            </a:xfrm>
            <a:prstGeom prst="rect">
              <a:avLst/>
            </a:prstGeom>
            <a:noFill/>
            <a:ln w="9525">
              <a:noFill/>
              <a:miter lim="800000"/>
              <a:headEnd/>
              <a:tailEnd/>
            </a:ln>
          </p:spPr>
        </p:pic>
        <p:pic>
          <p:nvPicPr>
            <p:cNvPr id="143" name="Picture 4"/>
            <p:cNvPicPr>
              <a:picLocks noChangeAspect="1" noChangeArrowheads="1"/>
            </p:cNvPicPr>
            <p:nvPr/>
          </p:nvPicPr>
          <p:blipFill>
            <a:blip r:embed="rId11" cstate="print"/>
            <a:srcRect/>
            <a:stretch>
              <a:fillRect/>
            </a:stretch>
          </p:blipFill>
          <p:spPr bwMode="auto">
            <a:xfrm>
              <a:off x="4513792" y="8775549"/>
              <a:ext cx="158750" cy="370756"/>
            </a:xfrm>
            <a:prstGeom prst="rect">
              <a:avLst/>
            </a:prstGeom>
            <a:noFill/>
            <a:ln w="9525">
              <a:noFill/>
              <a:miter lim="800000"/>
              <a:headEnd/>
              <a:tailEnd/>
            </a:ln>
          </p:spPr>
        </p:pic>
        <p:sp>
          <p:nvSpPr>
            <p:cNvPr id="157" name="Rectangle 70"/>
            <p:cNvSpPr>
              <a:spLocks noChangeArrowheads="1"/>
            </p:cNvSpPr>
            <p:nvPr/>
          </p:nvSpPr>
          <p:spPr bwMode="auto">
            <a:xfrm>
              <a:off x="4127925" y="6941859"/>
              <a:ext cx="558378" cy="422827"/>
            </a:xfrm>
            <a:prstGeom prst="rect">
              <a:avLst/>
            </a:prstGeom>
            <a:noFill/>
            <a:ln w="9525">
              <a:solidFill>
                <a:schemeClr val="bg2"/>
              </a:solidFill>
              <a:prstDash val="dash"/>
              <a:miter lim="800000"/>
              <a:headEnd/>
              <a:tailEnd/>
            </a:ln>
            <a:effectLst/>
          </p:spPr>
          <p:txBody>
            <a:bodyPr wrap="square" anchor="ctr">
              <a:noAutofit/>
            </a:bodyPr>
            <a:lstStyle/>
            <a:p>
              <a:pPr fontAlgn="ctr">
                <a:defRPr/>
              </a:pPr>
              <a:endParaRPr lang="en-US" sz="1200">
                <a:solidFill>
                  <a:srgbClr val="B2B2B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50482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r>
              <a:rPr lang="en-US" sz="1600" dirty="0" smtClean="0">
                <a:latin typeface="Huawei Sans" panose="020C0503030203020204" pitchFamily="34" charset="0"/>
              </a:rPr>
              <a:t>(Multiple-answer question) Data replication is the core of a DR technology. On which three layers are replication devices distributed?</a:t>
            </a:r>
          </a:p>
          <a:p>
            <a:pPr marL="895350" lvl="1" indent="-342900">
              <a:buFont typeface="+mj-lt"/>
              <a:buAutoNum type="alphaUcPeriod"/>
            </a:pPr>
            <a:r>
              <a:rPr lang="en-US" sz="1400" dirty="0" smtClean="0">
                <a:latin typeface="Huawei Sans" panose="020C0503030203020204" pitchFamily="34" charset="0"/>
              </a:rPr>
              <a:t>Application layer</a:t>
            </a:r>
          </a:p>
          <a:p>
            <a:pPr marL="895350" lvl="1" indent="-342900">
              <a:buFont typeface="+mj-lt"/>
              <a:buAutoNum type="alphaUcPeriod"/>
            </a:pPr>
            <a:r>
              <a:rPr lang="en-US" sz="1400" dirty="0" smtClean="0">
                <a:latin typeface="Huawei Sans" panose="020C0503030203020204" pitchFamily="34" charset="0"/>
              </a:rPr>
              <a:t>Host layer</a:t>
            </a:r>
          </a:p>
          <a:p>
            <a:pPr marL="895350" lvl="1" indent="-342900">
              <a:buFont typeface="+mj-lt"/>
              <a:buAutoNum type="alphaUcPeriod"/>
            </a:pPr>
            <a:r>
              <a:rPr lang="en-US" sz="1400" dirty="0" smtClean="0">
                <a:latin typeface="Huawei Sans" panose="020C0503030203020204" pitchFamily="34" charset="0"/>
              </a:rPr>
              <a:t>Network layer</a:t>
            </a:r>
          </a:p>
          <a:p>
            <a:pPr marL="895350" lvl="1" indent="-342900">
              <a:buFont typeface="+mj-lt"/>
              <a:buAutoNum type="alphaUcPeriod"/>
            </a:pPr>
            <a:r>
              <a:rPr lang="en-US" sz="1400" dirty="0" smtClean="0">
                <a:latin typeface="Huawei Sans" panose="020C0503030203020204" pitchFamily="34" charset="0"/>
              </a:rPr>
              <a:t>Storage layer</a:t>
            </a:r>
            <a:endParaRPr lang="en-US" altLang="zh-CN" sz="1400" dirty="0" smtClean="0">
              <a:latin typeface="Huawei Sans" panose="020C0503030203020204" pitchFamily="34" charset="0"/>
              <a:cs typeface="+mn-ea"/>
              <a:sym typeface="Huawei Sans" panose="020C0503030203020204" pitchFamily="34" charset="0"/>
            </a:endParaRPr>
          </a:p>
          <a:p>
            <a:r>
              <a:rPr lang="en-US" altLang="zh-CN" sz="1600" dirty="0" smtClean="0"/>
              <a:t>(True or False) </a:t>
            </a:r>
            <a:r>
              <a:rPr lang="en-US" sz="1600" dirty="0" smtClean="0">
                <a:latin typeface="Huawei Sans" panose="020C0503030203020204" pitchFamily="34" charset="0"/>
              </a:rPr>
              <a:t>When designing a DR solution, you should set RTO to 0 to ensure that services are not interrupted.</a:t>
            </a:r>
            <a:endParaRPr lang="en-US" altLang="zh-CN" sz="1600" dirty="0">
              <a:latin typeface="Huawei Sans" panose="020C0503030203020204" pitchFamily="34" charset="0"/>
              <a:cs typeface="+mn-ea"/>
              <a:sym typeface="Huawei Sans" panose="020C0503030203020204" pitchFamily="34" charset="0"/>
            </a:endParaRPr>
          </a:p>
        </p:txBody>
      </p:sp>
    </p:spTree>
    <p:extLst>
      <p:ext uri="{BB962C8B-B14F-4D97-AF65-F5344CB8AC3E}">
        <p14:creationId xmlns:p14="http://schemas.microsoft.com/office/powerpoint/2010/main" val="1933396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97017" y="1900373"/>
            <a:ext cx="8106859" cy="3648483"/>
            <a:chOff x="443252" y="1900373"/>
            <a:chExt cx="8106859" cy="3648483"/>
          </a:xfrm>
        </p:grpSpPr>
        <p:sp>
          <p:nvSpPr>
            <p:cNvPr id="4" name="任意多边形 3"/>
            <p:cNvSpPr/>
            <p:nvPr/>
          </p:nvSpPr>
          <p:spPr>
            <a:xfrm>
              <a:off x="5489231" y="3724615"/>
              <a:ext cx="457490" cy="1475405"/>
            </a:xfrm>
            <a:custGeom>
              <a:avLst/>
              <a:gdLst/>
              <a:ahLst/>
              <a:cxnLst/>
              <a:rect l="0" t="0" r="0" b="0"/>
              <a:pathLst>
                <a:path>
                  <a:moveTo>
                    <a:pt x="0" y="0"/>
                  </a:moveTo>
                  <a:lnTo>
                    <a:pt x="228745" y="0"/>
                  </a:lnTo>
                  <a:lnTo>
                    <a:pt x="228745" y="1475405"/>
                  </a:lnTo>
                  <a:lnTo>
                    <a:pt x="457490" y="1475405"/>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endParaRPr>
            </a:p>
          </p:txBody>
        </p:sp>
        <p:sp>
          <p:nvSpPr>
            <p:cNvPr id="5" name="任意多边形 4"/>
            <p:cNvSpPr/>
            <p:nvPr/>
          </p:nvSpPr>
          <p:spPr>
            <a:xfrm>
              <a:off x="5489231" y="3724615"/>
              <a:ext cx="457490" cy="491801"/>
            </a:xfrm>
            <a:custGeom>
              <a:avLst/>
              <a:gdLst/>
              <a:ahLst/>
              <a:cxnLst/>
              <a:rect l="0" t="0" r="0" b="0"/>
              <a:pathLst>
                <a:path>
                  <a:moveTo>
                    <a:pt x="0" y="0"/>
                  </a:moveTo>
                  <a:lnTo>
                    <a:pt x="228745" y="0"/>
                  </a:lnTo>
                  <a:lnTo>
                    <a:pt x="228745" y="491801"/>
                  </a:lnTo>
                  <a:lnTo>
                    <a:pt x="457490" y="491801"/>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endParaRPr>
            </a:p>
          </p:txBody>
        </p:sp>
        <p:sp>
          <p:nvSpPr>
            <p:cNvPr id="6" name="任意多边形 5"/>
            <p:cNvSpPr/>
            <p:nvPr/>
          </p:nvSpPr>
          <p:spPr>
            <a:xfrm>
              <a:off x="5489231" y="3232813"/>
              <a:ext cx="457490" cy="491801"/>
            </a:xfrm>
            <a:custGeom>
              <a:avLst/>
              <a:gdLst/>
              <a:ahLst/>
              <a:cxnLst/>
              <a:rect l="0" t="0" r="0" b="0"/>
              <a:pathLst>
                <a:path>
                  <a:moveTo>
                    <a:pt x="0" y="491801"/>
                  </a:moveTo>
                  <a:lnTo>
                    <a:pt x="228745" y="491801"/>
                  </a:lnTo>
                  <a:lnTo>
                    <a:pt x="228745" y="0"/>
                  </a:lnTo>
                  <a:lnTo>
                    <a:pt x="457490"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endParaRPr>
            </a:p>
          </p:txBody>
        </p:sp>
        <p:sp>
          <p:nvSpPr>
            <p:cNvPr id="7" name="任意多边形 6"/>
            <p:cNvSpPr/>
            <p:nvPr/>
          </p:nvSpPr>
          <p:spPr>
            <a:xfrm>
              <a:off x="5489231" y="2249209"/>
              <a:ext cx="457490" cy="1475405"/>
            </a:xfrm>
            <a:custGeom>
              <a:avLst/>
              <a:gdLst/>
              <a:ahLst/>
              <a:cxnLst/>
              <a:rect l="0" t="0" r="0" b="0"/>
              <a:pathLst>
                <a:path>
                  <a:moveTo>
                    <a:pt x="0" y="1475405"/>
                  </a:moveTo>
                  <a:lnTo>
                    <a:pt x="228745" y="1475405"/>
                  </a:lnTo>
                  <a:lnTo>
                    <a:pt x="228745" y="0"/>
                  </a:lnTo>
                  <a:lnTo>
                    <a:pt x="457490" y="0"/>
                  </a:lnTo>
                </a:path>
              </a:pathLst>
            </a:cu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solidFill>
              </a:endParaRPr>
            </a:p>
          </p:txBody>
        </p:sp>
        <p:sp>
          <p:nvSpPr>
            <p:cNvPr id="8" name="任意多边形 7"/>
            <p:cNvSpPr/>
            <p:nvPr/>
          </p:nvSpPr>
          <p:spPr>
            <a:xfrm>
              <a:off x="443252" y="3381224"/>
              <a:ext cx="5045978" cy="686781"/>
            </a:xfrm>
            <a:custGeom>
              <a:avLst/>
              <a:gdLst>
                <a:gd name="connsiteX0" fmla="*/ 0 w 5045978"/>
                <a:gd name="connsiteY0" fmla="*/ 0 h 686781"/>
                <a:gd name="connsiteX1" fmla="*/ 5045978 w 5045978"/>
                <a:gd name="connsiteY1" fmla="*/ 0 h 686781"/>
                <a:gd name="connsiteX2" fmla="*/ 5045978 w 5045978"/>
                <a:gd name="connsiteY2" fmla="*/ 686781 h 686781"/>
                <a:gd name="connsiteX3" fmla="*/ 0 w 5045978"/>
                <a:gd name="connsiteY3" fmla="*/ 686781 h 686781"/>
                <a:gd name="connsiteX4" fmla="*/ 0 w 5045978"/>
                <a:gd name="connsiteY4" fmla="*/ 0 h 68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978" h="686781">
                  <a:moveTo>
                    <a:pt x="0" y="0"/>
                  </a:moveTo>
                  <a:lnTo>
                    <a:pt x="5045978" y="0"/>
                  </a:lnTo>
                  <a:lnTo>
                    <a:pt x="5045978" y="686781"/>
                  </a:lnTo>
                  <a:lnTo>
                    <a:pt x="0" y="686781"/>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spcBef>
                  <a:spcPct val="0"/>
                </a:spcBef>
                <a:spcAft>
                  <a:spcPct val="35000"/>
                </a:spcAft>
              </a:pPr>
              <a:r>
                <a:rPr sz="2400" kern="1200">
                  <a:solidFill>
                    <a:schemeClr val="tx1"/>
                  </a:solidFill>
                  <a:latin typeface="Huawei Sans" panose="020C0503030203020204" pitchFamily="34" charset="0"/>
                  <a:cs typeface="Huawei Sans" panose="020C0503030203020204" pitchFamily="34" charset="0"/>
                </a:rPr>
                <a:t>DR Solution Introduction</a:t>
              </a:r>
              <a:endParaRPr lang="zh-CN" altLang="en-US" sz="240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任意多边形 8"/>
            <p:cNvSpPr/>
            <p:nvPr/>
          </p:nvSpPr>
          <p:spPr>
            <a:xfrm>
              <a:off x="5946721" y="1900373"/>
              <a:ext cx="2603390" cy="697672"/>
            </a:xfrm>
            <a:custGeom>
              <a:avLst/>
              <a:gdLst>
                <a:gd name="connsiteX0" fmla="*/ 0 w 2287450"/>
                <a:gd name="connsiteY0" fmla="*/ 0 h 697672"/>
                <a:gd name="connsiteX1" fmla="*/ 2287450 w 2287450"/>
                <a:gd name="connsiteY1" fmla="*/ 0 h 697672"/>
                <a:gd name="connsiteX2" fmla="*/ 2287450 w 2287450"/>
                <a:gd name="connsiteY2" fmla="*/ 697672 h 697672"/>
                <a:gd name="connsiteX3" fmla="*/ 0 w 2287450"/>
                <a:gd name="connsiteY3" fmla="*/ 697672 h 697672"/>
                <a:gd name="connsiteX4" fmla="*/ 0 w 2287450"/>
                <a:gd name="connsiteY4" fmla="*/ 0 h 69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50" h="697672">
                  <a:moveTo>
                    <a:pt x="0" y="0"/>
                  </a:moveTo>
                  <a:lnTo>
                    <a:pt x="2287450" y="0"/>
                  </a:lnTo>
                  <a:lnTo>
                    <a:pt x="2287450" y="697672"/>
                  </a:lnTo>
                  <a:lnTo>
                    <a:pt x="0" y="69767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spcBef>
                  <a:spcPct val="0"/>
                </a:spcBef>
                <a:spcAft>
                  <a:spcPct val="35000"/>
                </a:spcAft>
              </a:pPr>
              <a:r>
                <a:rPr sz="1800" kern="1200">
                  <a:solidFill>
                    <a:schemeClr val="tx1"/>
                  </a:solidFill>
                  <a:latin typeface="Huawei Sans" panose="020C0503030203020204" pitchFamily="34" charset="0"/>
                  <a:cs typeface="Huawei Sans" panose="020C0503030203020204" pitchFamily="34" charset="0"/>
                </a:rPr>
                <a:t>DR Solution Overview</a:t>
              </a:r>
              <a:endParaRPr lang="en-US" altLang="zh-CN" sz="1800" kern="120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任意多边形 9"/>
            <p:cNvSpPr/>
            <p:nvPr/>
          </p:nvSpPr>
          <p:spPr>
            <a:xfrm>
              <a:off x="5946721" y="2883977"/>
              <a:ext cx="2603390" cy="697672"/>
            </a:xfrm>
            <a:custGeom>
              <a:avLst/>
              <a:gdLst>
                <a:gd name="connsiteX0" fmla="*/ 0 w 2287450"/>
                <a:gd name="connsiteY0" fmla="*/ 0 h 697672"/>
                <a:gd name="connsiteX1" fmla="*/ 2287450 w 2287450"/>
                <a:gd name="connsiteY1" fmla="*/ 0 h 697672"/>
                <a:gd name="connsiteX2" fmla="*/ 2287450 w 2287450"/>
                <a:gd name="connsiteY2" fmla="*/ 697672 h 697672"/>
                <a:gd name="connsiteX3" fmla="*/ 0 w 2287450"/>
                <a:gd name="connsiteY3" fmla="*/ 697672 h 697672"/>
                <a:gd name="connsiteX4" fmla="*/ 0 w 2287450"/>
                <a:gd name="connsiteY4" fmla="*/ 0 h 69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50" h="697672">
                  <a:moveTo>
                    <a:pt x="0" y="0"/>
                  </a:moveTo>
                  <a:lnTo>
                    <a:pt x="2287450" y="0"/>
                  </a:lnTo>
                  <a:lnTo>
                    <a:pt x="2287450" y="697672"/>
                  </a:lnTo>
                  <a:lnTo>
                    <a:pt x="0" y="69767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spcBef>
                  <a:spcPct val="0"/>
                </a:spcBef>
                <a:spcAft>
                  <a:spcPct val="35000"/>
                </a:spcAft>
              </a:pPr>
              <a:r>
                <a:rPr sz="1800" kern="1200">
                  <a:solidFill>
                    <a:schemeClr val="tx1"/>
                  </a:solidFill>
                  <a:latin typeface="Huawei Sans" panose="020C0503030203020204" pitchFamily="34" charset="0"/>
                  <a:cs typeface="Huawei Sans" panose="020C0503030203020204" pitchFamily="34" charset="0"/>
                </a:rPr>
                <a:t>DR Solution Architecture</a:t>
              </a:r>
              <a:endParaRPr lang="en-US" altLang="zh-CN" sz="1800" kern="120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任意多边形 10"/>
            <p:cNvSpPr/>
            <p:nvPr/>
          </p:nvSpPr>
          <p:spPr>
            <a:xfrm>
              <a:off x="5946721" y="3867581"/>
              <a:ext cx="2603390" cy="697672"/>
            </a:xfrm>
            <a:custGeom>
              <a:avLst/>
              <a:gdLst>
                <a:gd name="connsiteX0" fmla="*/ 0 w 2287450"/>
                <a:gd name="connsiteY0" fmla="*/ 0 h 697672"/>
                <a:gd name="connsiteX1" fmla="*/ 2287450 w 2287450"/>
                <a:gd name="connsiteY1" fmla="*/ 0 h 697672"/>
                <a:gd name="connsiteX2" fmla="*/ 2287450 w 2287450"/>
                <a:gd name="connsiteY2" fmla="*/ 697672 h 697672"/>
                <a:gd name="connsiteX3" fmla="*/ 0 w 2287450"/>
                <a:gd name="connsiteY3" fmla="*/ 697672 h 697672"/>
                <a:gd name="connsiteX4" fmla="*/ 0 w 2287450"/>
                <a:gd name="connsiteY4" fmla="*/ 0 h 69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50" h="697672">
                  <a:moveTo>
                    <a:pt x="0" y="0"/>
                  </a:moveTo>
                  <a:lnTo>
                    <a:pt x="2287450" y="0"/>
                  </a:lnTo>
                  <a:lnTo>
                    <a:pt x="2287450" y="697672"/>
                  </a:lnTo>
                  <a:lnTo>
                    <a:pt x="0" y="69767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spcBef>
                  <a:spcPct val="0"/>
                </a:spcBef>
                <a:spcAft>
                  <a:spcPct val="35000"/>
                </a:spcAft>
              </a:pPr>
              <a:r>
                <a:rPr sz="1800" kern="1200">
                  <a:solidFill>
                    <a:schemeClr val="tx1"/>
                  </a:solidFill>
                  <a:latin typeface="Huawei Sans" panose="020C0503030203020204" pitchFamily="34" charset="0"/>
                  <a:cs typeface="Huawei Sans" panose="020C0503030203020204" pitchFamily="34" charset="0"/>
                </a:rPr>
                <a:t>Common DR Technologies</a:t>
              </a:r>
              <a:endParaRPr lang="en-US" altLang="zh-CN" sz="1800" kern="120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任意多边形 11"/>
            <p:cNvSpPr/>
            <p:nvPr/>
          </p:nvSpPr>
          <p:spPr>
            <a:xfrm>
              <a:off x="5946721" y="4851184"/>
              <a:ext cx="2603390" cy="697672"/>
            </a:xfrm>
            <a:custGeom>
              <a:avLst/>
              <a:gdLst>
                <a:gd name="connsiteX0" fmla="*/ 0 w 2287450"/>
                <a:gd name="connsiteY0" fmla="*/ 0 h 697672"/>
                <a:gd name="connsiteX1" fmla="*/ 2287450 w 2287450"/>
                <a:gd name="connsiteY1" fmla="*/ 0 h 697672"/>
                <a:gd name="connsiteX2" fmla="*/ 2287450 w 2287450"/>
                <a:gd name="connsiteY2" fmla="*/ 697672 h 697672"/>
                <a:gd name="connsiteX3" fmla="*/ 0 w 2287450"/>
                <a:gd name="connsiteY3" fmla="*/ 697672 h 697672"/>
                <a:gd name="connsiteX4" fmla="*/ 0 w 2287450"/>
                <a:gd name="connsiteY4" fmla="*/ 0 h 697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50" h="697672">
                  <a:moveTo>
                    <a:pt x="0" y="0"/>
                  </a:moveTo>
                  <a:lnTo>
                    <a:pt x="2287450" y="0"/>
                  </a:lnTo>
                  <a:lnTo>
                    <a:pt x="2287450" y="697672"/>
                  </a:lnTo>
                  <a:lnTo>
                    <a:pt x="0" y="697672"/>
                  </a:lnTo>
                  <a:lnTo>
                    <a:pt x="0" y="0"/>
                  </a:lnTo>
                  <a:close/>
                </a:path>
              </a:pathLst>
            </a:custGeom>
            <a:no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spcBef>
                  <a:spcPct val="0"/>
                </a:spcBef>
                <a:spcAft>
                  <a:spcPct val="35000"/>
                </a:spcAft>
              </a:pPr>
              <a:r>
                <a:rPr sz="1800" kern="1200">
                  <a:solidFill>
                    <a:schemeClr val="tx1"/>
                  </a:solidFill>
                  <a:latin typeface="Huawei Sans" panose="020C0503030203020204" pitchFamily="34" charset="0"/>
                  <a:cs typeface="Huawei Sans" panose="020C0503030203020204" pitchFamily="34" charset="0"/>
                </a:rPr>
                <a:t>DR Application Cases</a:t>
              </a:r>
              <a:endParaRPr lang="en-US" altLang="zh-CN" sz="1800" kern="120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826520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 Enterprise Service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sp>
          <p:nvSpPr>
            <p:cNvPr id="19" name="矩形 18">
              <a:extLst>
                <a:ext uri="{FF2B5EF4-FFF2-40B4-BE49-F238E27FC236}">
                  <a16:creationId xmlns:a16="http://schemas.microsoft.com/office/drawing/2014/main" xmlns=""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 Technical Support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25916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a:ea typeface="微软雅黑" panose="020B0503020204020204" pitchFamily="34" charset="-122"/>
              </a:rPr>
              <a:t>Huawei official websites</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Enterprise business: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Technical support: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en-US" altLang="zh-CN" dirty="0">
                <a:latin typeface="Huawei Sans" panose="020C0503030203020204" pitchFamily="34" charset="0"/>
                <a:ea typeface="微软雅黑" panose="020B0503020204020204" pitchFamily="34" charset="-122"/>
                <a:cs typeface="Huawei Sans" panose="020C0503030203020204" pitchFamily="34" charset="0"/>
              </a:rPr>
              <a:t> </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Online learning: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r>
              <a:rPr lang="en-US" altLang="zh-CN" dirty="0">
                <a:ea typeface="微软雅黑" panose="020B0503020204020204" pitchFamily="34" charset="-122"/>
              </a:rPr>
              <a:t>Popular tools</a:t>
            </a:r>
          </a:p>
          <a:p>
            <a:pPr lvl="1"/>
            <a:r>
              <a:rPr lang="en-US" altLang="zh-CN" dirty="0" err="1">
                <a:latin typeface="Huawei Sans" panose="020C0503030203020204" pitchFamily="34" charset="0"/>
                <a:ea typeface="微软雅黑" panose="020B0503020204020204" pitchFamily="34" charset="-122"/>
                <a:cs typeface="Huawei Sans" panose="020C0503030203020204" pitchFamily="34" charset="0"/>
              </a:rPr>
              <a:t>HedEx</a:t>
            </a:r>
            <a:r>
              <a:rPr lang="en-US" altLang="zh-CN" dirty="0">
                <a:latin typeface="Huawei Sans" panose="020C0503030203020204" pitchFamily="34" charset="0"/>
                <a:ea typeface="微软雅黑" panose="020B0503020204020204" pitchFamily="34" charset="-122"/>
                <a:cs typeface="Huawei Sans" panose="020C0503030203020204" pitchFamily="34" charset="0"/>
              </a:rPr>
              <a:t> Lite</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Network Document Tool Center</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Information Query Assistant</a:t>
            </a:r>
          </a:p>
          <a:p>
            <a:endParaRPr lang="zh-CN" altLang="en-US" dirty="0"/>
          </a:p>
        </p:txBody>
      </p:sp>
    </p:spTree>
    <p:extLst>
      <p:ext uri="{BB962C8B-B14F-4D97-AF65-F5344CB8AC3E}">
        <p14:creationId xmlns:p14="http://schemas.microsoft.com/office/powerpoint/2010/main" val="3450646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DR Requirements</a:t>
            </a:r>
            <a:endParaRPr lang="en-US" altLang="zh-CN">
              <a:latin typeface="Huawei Sans" panose="020C0503030203020204" pitchFamily="34" charset="0"/>
              <a:sym typeface="Huawei Sans" panose="020C0503030203020204" pitchFamily="34" charset="0"/>
            </a:endParaRPr>
          </a:p>
        </p:txBody>
      </p:sp>
      <p:sp>
        <p:nvSpPr>
          <p:cNvPr id="6" name="文本占位符 5"/>
          <p:cNvSpPr>
            <a:spLocks noGrp="1"/>
          </p:cNvSpPr>
          <p:nvPr>
            <p:ph type="body" sz="quarter" idx="10"/>
          </p:nvPr>
        </p:nvSpPr>
        <p:spPr/>
        <p:txBody>
          <a:bodyPr wrap="square">
            <a:noAutofit/>
          </a:bodyPr>
          <a:lstStyle/>
          <a:p>
            <a:pPr algn="l"/>
            <a:r>
              <a:rPr lang="en-US" sz="1800" smtClean="0">
                <a:latin typeface="Huawei Sans" panose="020C0503030203020204" pitchFamily="34" charset="0"/>
              </a:rPr>
              <a:t>Three risks: data loss, data damage, and service interruption. The loss caused by service interruption can </a:t>
            </a:r>
            <a:r>
              <a:rPr lang="en-US" sz="1800" smtClean="0"/>
              <a:t>reach </a:t>
            </a:r>
            <a:r>
              <a:rPr lang="en-US" sz="1800"/>
              <a:t>millions of dollars per hour.</a:t>
            </a:r>
            <a:endParaRPr lang="en-US" sz="1800" smtClean="0">
              <a:latin typeface="Huawei Sans" panose="020C0503030203020204" pitchFamily="34" charset="0"/>
            </a:endParaRPr>
          </a:p>
          <a:p>
            <a:pPr algn="l"/>
            <a:r>
              <a:rPr lang="en-US" sz="1800" smtClean="0">
                <a:latin typeface="Huawei Sans" panose="020C0503030203020204" pitchFamily="34" charset="0"/>
              </a:rPr>
              <a:t>Regulatory compliance: financial compliance, security isolation, geo-redundant solution, and high service continuity</a:t>
            </a:r>
          </a:p>
          <a:p>
            <a:pPr algn="l"/>
            <a:r>
              <a:rPr lang="en-US" sz="1800" smtClean="0">
                <a:latin typeface="Huawei Sans" panose="020C0503030203020204" pitchFamily="34" charset="0"/>
              </a:rPr>
              <a:t>IT O&amp;M: System disaster recovery simplifies IT O&amp;M work and </a:t>
            </a:r>
            <a:r>
              <a:rPr lang="en-US" sz="1800" smtClean="0"/>
              <a:t>negate</a:t>
            </a:r>
            <a:r>
              <a:rPr lang="en-US" sz="1800" smtClean="0">
                <a:latin typeface="Huawei Sans" panose="020C0503030203020204" pitchFamily="34" charset="0"/>
              </a:rPr>
              <a:t>s the impact of major events.</a:t>
            </a:r>
          </a:p>
          <a:p>
            <a:endParaRPr lang="en-US" altLang="zh-CN" sz="1800">
              <a:latin typeface="Huawei Sans" panose="020C0503030203020204" pitchFamily="34" charset="0"/>
              <a:sym typeface="Huawei Sans" panose="020C0503030203020204" pitchFamily="34" charset="0"/>
            </a:endParaRPr>
          </a:p>
        </p:txBody>
      </p:sp>
      <p:grpSp>
        <p:nvGrpSpPr>
          <p:cNvPr id="9" name="组合 8"/>
          <p:cNvGrpSpPr/>
          <p:nvPr/>
        </p:nvGrpSpPr>
        <p:grpSpPr>
          <a:xfrm>
            <a:off x="3150498" y="3329858"/>
            <a:ext cx="6579345" cy="2564978"/>
            <a:chOff x="3150498" y="3329858"/>
            <a:chExt cx="6579345" cy="2564978"/>
          </a:xfrm>
        </p:grpSpPr>
        <p:grpSp>
          <p:nvGrpSpPr>
            <p:cNvPr id="7" name="组合 6"/>
            <p:cNvGrpSpPr/>
            <p:nvPr/>
          </p:nvGrpSpPr>
          <p:grpSpPr>
            <a:xfrm>
              <a:off x="3150498" y="3329859"/>
              <a:ext cx="2025000" cy="2564977"/>
              <a:chOff x="3150498" y="3329859"/>
              <a:chExt cx="2025000" cy="2564977"/>
            </a:xfrm>
          </p:grpSpPr>
          <p:sp>
            <p:nvSpPr>
              <p:cNvPr id="99" name="矩形 98"/>
              <p:cNvSpPr/>
              <p:nvPr/>
            </p:nvSpPr>
            <p:spPr bwMode="auto">
              <a:xfrm>
                <a:off x="3150498" y="3340036"/>
                <a:ext cx="2025000" cy="237887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35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矩形 99"/>
              <p:cNvSpPr/>
              <p:nvPr/>
            </p:nvSpPr>
            <p:spPr bwMode="auto">
              <a:xfrm>
                <a:off x="3150498" y="3329859"/>
                <a:ext cx="2025000" cy="161572"/>
              </a:xfrm>
              <a:prstGeom prst="rect">
                <a:avLst/>
              </a:prstGeom>
              <a:solidFill>
                <a:srgbClr val="F28944"/>
              </a:solidFill>
              <a:ln w="9525" cap="flat" cmpd="sng" algn="ctr">
                <a:solidFill>
                  <a:srgbClr val="F289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35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矩形 101"/>
              <p:cNvSpPr/>
              <p:nvPr/>
            </p:nvSpPr>
            <p:spPr bwMode="auto">
              <a:xfrm>
                <a:off x="3150498" y="4987208"/>
                <a:ext cx="2025000" cy="907628"/>
              </a:xfrm>
              <a:prstGeom prst="rect">
                <a:avLst/>
              </a:prstGeom>
              <a:solidFill>
                <a:srgbClr val="F28944"/>
              </a:solidFill>
              <a:ln w="9525" cap="flat" cmpd="sng" algn="ctr">
                <a:solidFill>
                  <a:srgbClr val="F289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TextBox 17"/>
              <p:cNvSpPr txBox="1"/>
              <p:nvPr/>
            </p:nvSpPr>
            <p:spPr>
              <a:xfrm>
                <a:off x="3150498" y="5025524"/>
                <a:ext cx="2025000" cy="596343"/>
              </a:xfrm>
              <a:prstGeom prst="rect">
                <a:avLst/>
              </a:prstGeom>
              <a:noFill/>
            </p:spPr>
            <p:txBody>
              <a:bodyPr wrap="square" rtlCol="0">
                <a:noAutofit/>
              </a:bodyPr>
              <a:lstStyle/>
              <a:p>
                <a:pPr algn="ctr" fontAlgn="ctr"/>
                <a:r>
                  <a:rPr lang="en-US" sz="1200" dirty="0" smtClean="0">
                    <a:solidFill>
                      <a:schemeClr val="bg1"/>
                    </a:solidFill>
                    <a:latin typeface="Huawei Sans" panose="020C0503030203020204" pitchFamily="34" charset="0"/>
                  </a:rPr>
                  <a:t>Enterprise: Avoid major losses and reduce enterprise risks.</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 name="图片 2"/>
              <p:cNvPicPr>
                <a:picLocks noChangeAspect="1"/>
              </p:cNvPicPr>
              <p:nvPr/>
            </p:nvPicPr>
            <p:blipFill>
              <a:blip r:embed="rId3"/>
              <a:stretch>
                <a:fillRect/>
              </a:stretch>
            </p:blipFill>
            <p:spPr>
              <a:xfrm>
                <a:off x="3150498" y="3454582"/>
                <a:ext cx="2025000" cy="1574650"/>
              </a:xfrm>
              <a:prstGeom prst="rect">
                <a:avLst/>
              </a:prstGeom>
              <a:noFill/>
              <a:ln w="9525">
                <a:noFill/>
                <a:miter lim="800000"/>
                <a:headEnd/>
                <a:tailEnd/>
              </a:ln>
            </p:spPr>
          </p:pic>
        </p:grpSp>
        <p:grpSp>
          <p:nvGrpSpPr>
            <p:cNvPr id="4" name="组合 3"/>
            <p:cNvGrpSpPr/>
            <p:nvPr/>
          </p:nvGrpSpPr>
          <p:grpSpPr>
            <a:xfrm>
              <a:off x="7704843" y="3329859"/>
              <a:ext cx="2025000" cy="2564977"/>
              <a:chOff x="7704843" y="3329859"/>
              <a:chExt cx="2025000" cy="2564977"/>
            </a:xfrm>
          </p:grpSpPr>
          <p:sp>
            <p:nvSpPr>
              <p:cNvPr id="42" name="矩形 41"/>
              <p:cNvSpPr/>
              <p:nvPr/>
            </p:nvSpPr>
            <p:spPr bwMode="auto">
              <a:xfrm>
                <a:off x="7704843" y="3340036"/>
                <a:ext cx="2025000" cy="237887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35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矩形 43"/>
              <p:cNvSpPr/>
              <p:nvPr/>
            </p:nvSpPr>
            <p:spPr bwMode="auto">
              <a:xfrm>
                <a:off x="7704843" y="4987208"/>
                <a:ext cx="2025000" cy="907628"/>
              </a:xfrm>
              <a:prstGeom prst="rect">
                <a:avLst/>
              </a:prstGeom>
              <a:solidFill>
                <a:srgbClr val="F28944"/>
              </a:solidFill>
              <a:ln w="9525" cap="flat" cmpd="sng" algn="ctr">
                <a:solidFill>
                  <a:srgbClr val="F289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15"/>
              <p:cNvSpPr txBox="1"/>
              <p:nvPr/>
            </p:nvSpPr>
            <p:spPr>
              <a:xfrm>
                <a:off x="7704843" y="5025524"/>
                <a:ext cx="2025000" cy="674228"/>
              </a:xfrm>
              <a:prstGeom prst="rect">
                <a:avLst/>
              </a:prstGeom>
              <a:noFill/>
            </p:spPr>
            <p:txBody>
              <a:bodyPr wrap="square" rtlCol="0">
                <a:noAutofit/>
              </a:bodyPr>
              <a:lstStyle/>
              <a:p>
                <a:pPr algn="ctr" fontAlgn="ctr"/>
                <a:r>
                  <a:rPr lang="en-US" sz="1200" smtClean="0">
                    <a:solidFill>
                      <a:schemeClr val="bg1"/>
                    </a:solidFill>
                    <a:latin typeface="Huawei Sans" panose="020C0503030203020204" pitchFamily="34" charset="0"/>
                  </a:rPr>
                  <a:t>IT: Simplify O&amp;M and avoid the impact of emergencies.</a:t>
                </a:r>
                <a:endParaRPr lang="en-US" altLang="zh-CN" sz="120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8" name="图片 7"/>
              <p:cNvPicPr>
                <a:picLocks noChangeAspect="1"/>
              </p:cNvPicPr>
              <p:nvPr/>
            </p:nvPicPr>
            <p:blipFill>
              <a:blip r:embed="rId4"/>
              <a:stretch>
                <a:fillRect/>
              </a:stretch>
            </p:blipFill>
            <p:spPr>
              <a:xfrm>
                <a:off x="7704843" y="3454582"/>
                <a:ext cx="2025000" cy="1574091"/>
              </a:xfrm>
              <a:prstGeom prst="rect">
                <a:avLst/>
              </a:prstGeom>
            </p:spPr>
          </p:pic>
          <p:sp>
            <p:nvSpPr>
              <p:cNvPr id="53" name="矩形 52"/>
              <p:cNvSpPr/>
              <p:nvPr/>
            </p:nvSpPr>
            <p:spPr bwMode="auto">
              <a:xfrm>
                <a:off x="7704843" y="3329859"/>
                <a:ext cx="2025000" cy="135519"/>
              </a:xfrm>
              <a:prstGeom prst="rect">
                <a:avLst/>
              </a:prstGeom>
              <a:solidFill>
                <a:srgbClr val="F28944"/>
              </a:solidFill>
              <a:ln w="9525" cap="flat" cmpd="sng" algn="ctr">
                <a:solidFill>
                  <a:srgbClr val="F289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350" b="1">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 name="组合 4"/>
            <p:cNvGrpSpPr/>
            <p:nvPr/>
          </p:nvGrpSpPr>
          <p:grpSpPr>
            <a:xfrm>
              <a:off x="5427671" y="3329858"/>
              <a:ext cx="2025000" cy="2564978"/>
              <a:chOff x="5303693" y="3329858"/>
              <a:chExt cx="2025000" cy="2564978"/>
            </a:xfrm>
          </p:grpSpPr>
          <p:sp>
            <p:nvSpPr>
              <p:cNvPr id="93" name="矩形 92"/>
              <p:cNvSpPr/>
              <p:nvPr/>
            </p:nvSpPr>
            <p:spPr bwMode="auto">
              <a:xfrm>
                <a:off x="5303693" y="3329858"/>
                <a:ext cx="2025000" cy="237887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35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矩形 93"/>
              <p:cNvSpPr/>
              <p:nvPr/>
            </p:nvSpPr>
            <p:spPr bwMode="auto">
              <a:xfrm>
                <a:off x="5303693" y="3329859"/>
                <a:ext cx="2025000" cy="135519"/>
              </a:xfrm>
              <a:prstGeom prst="rect">
                <a:avLst/>
              </a:prstGeom>
              <a:solidFill>
                <a:srgbClr val="F28944"/>
              </a:solidFill>
              <a:ln w="9525" cap="flat" cmpd="sng" algn="ctr">
                <a:solidFill>
                  <a:srgbClr val="F289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35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矩形 94"/>
              <p:cNvSpPr/>
              <p:nvPr/>
            </p:nvSpPr>
            <p:spPr bwMode="auto">
              <a:xfrm>
                <a:off x="5303693" y="4987208"/>
                <a:ext cx="2025000" cy="907628"/>
              </a:xfrm>
              <a:prstGeom prst="rect">
                <a:avLst/>
              </a:prstGeom>
              <a:solidFill>
                <a:srgbClr val="F28944"/>
              </a:solidFill>
              <a:ln w="9525" cap="flat" cmpd="sng" algn="ctr">
                <a:solidFill>
                  <a:srgbClr val="F289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fontAlgn="ctr">
                  <a:buClr>
                    <a:srgbClr val="CC9900"/>
                  </a:buClr>
                  <a:buFont typeface="Wingdings" pitchFamily="2" charset="2"/>
                  <a:buChar char="n"/>
                </a:pPr>
                <a:endParaRPr lang="en-US" altLang="zh-CN" sz="1200" b="1">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TextBox 15"/>
              <p:cNvSpPr txBox="1"/>
              <p:nvPr/>
            </p:nvSpPr>
            <p:spPr>
              <a:xfrm>
                <a:off x="5303693" y="5025524"/>
                <a:ext cx="2025000" cy="596343"/>
              </a:xfrm>
              <a:prstGeom prst="rect">
                <a:avLst/>
              </a:prstGeom>
              <a:noFill/>
            </p:spPr>
            <p:txBody>
              <a:bodyPr wrap="square" rtlCol="0">
                <a:noAutofit/>
              </a:bodyPr>
              <a:lstStyle/>
              <a:p>
                <a:pPr algn="ctr" fontAlgn="ctr"/>
                <a:r>
                  <a:rPr lang="en-US" sz="1200" dirty="0" smtClean="0">
                    <a:solidFill>
                      <a:schemeClr val="bg1"/>
                    </a:solidFill>
                    <a:latin typeface="Huawei Sans" panose="020C0503030203020204" pitchFamily="34" charset="0"/>
                  </a:rPr>
                  <a:t>Enterprise: Comply with policies and regulations, and meet industry regulatory requirements.</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9" name="图片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693" y="3454582"/>
                <a:ext cx="2025000" cy="1559320"/>
              </a:xfrm>
              <a:prstGeom prst="rect">
                <a:avLst/>
              </a:prstGeom>
            </p:spPr>
          </p:pic>
        </p:grpSp>
      </p:grpSp>
    </p:spTree>
    <p:extLst>
      <p:ext uri="{BB962C8B-B14F-4D97-AF65-F5344CB8AC3E}">
        <p14:creationId xmlns:p14="http://schemas.microsoft.com/office/powerpoint/2010/main" val="338041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DR Challenges</a:t>
            </a:r>
            <a:endParaRPr lang="en-US" altLang="zh-CN">
              <a:latin typeface="Huawei Sans" panose="020C0503030203020204" pitchFamily="34" charset="0"/>
              <a:sym typeface="Huawei Sans" panose="020C0503030203020204" pitchFamily="34" charset="0"/>
            </a:endParaRPr>
          </a:p>
        </p:txBody>
      </p:sp>
      <p:grpSp>
        <p:nvGrpSpPr>
          <p:cNvPr id="11" name="组合 10"/>
          <p:cNvGrpSpPr/>
          <p:nvPr/>
        </p:nvGrpSpPr>
        <p:grpSpPr>
          <a:xfrm>
            <a:off x="5001451" y="958524"/>
            <a:ext cx="2505867" cy="5004000"/>
            <a:chOff x="5001451" y="958524"/>
            <a:chExt cx="2505867" cy="5004000"/>
          </a:xfrm>
        </p:grpSpPr>
        <p:sp>
          <p:nvSpPr>
            <p:cNvPr id="10" name="矩形 9"/>
            <p:cNvSpPr/>
            <p:nvPr/>
          </p:nvSpPr>
          <p:spPr>
            <a:xfrm>
              <a:off x="5001451" y="958524"/>
              <a:ext cx="2505867" cy="5004000"/>
            </a:xfrm>
            <a:prstGeom prst="rect">
              <a:avLst/>
            </a:prstGeom>
            <a:solidFill>
              <a:schemeClr val="bg1">
                <a:lumMod val="9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ctr">
                <a:defRPr/>
              </a:pPr>
              <a:endParaRPr lang="en-US" altLang="zh-CN" sz="1200" kern="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5001451" y="1099821"/>
              <a:ext cx="2505867" cy="338554"/>
            </a:xfrm>
            <a:prstGeom prst="rect">
              <a:avLst/>
            </a:prstGeom>
            <a:ln>
              <a:noFill/>
            </a:ln>
          </p:spPr>
          <p:txBody>
            <a:bodyPr wrap="square" anchor="ctr" anchorCtr="1">
              <a:noAutofit/>
            </a:bodyPr>
            <a:lstStyle/>
            <a:p>
              <a:pPr algn="ctr" fontAlgn="ctr"/>
              <a:r>
                <a:rPr lang="en-US" sz="1600" b="1" smtClean="0">
                  <a:latin typeface="Huawei Sans" panose="020C0503030203020204" pitchFamily="34" charset="0"/>
                </a:rPr>
                <a:t>Cumbersome management</a:t>
              </a:r>
              <a:endParaRPr lang="en-US" sz="1600" b="1">
                <a:latin typeface="Huawei Sans" panose="020C0503030203020204" pitchFamily="34" charset="0"/>
              </a:endParaRPr>
            </a:p>
          </p:txBody>
        </p:sp>
        <p:sp>
          <p:nvSpPr>
            <p:cNvPr id="14" name="矩形 13"/>
            <p:cNvSpPr/>
            <p:nvPr/>
          </p:nvSpPr>
          <p:spPr>
            <a:xfrm>
              <a:off x="5001451" y="1613398"/>
              <a:ext cx="2505867" cy="2145954"/>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p>
              <a:pPr defTabSz="801688" fontAlgn="ctr">
                <a:buClr>
                  <a:schemeClr val="bg1">
                    <a:lumMod val="50000"/>
                  </a:schemeClr>
                </a:buClr>
                <a:buSzPct val="60000"/>
              </a:pPr>
              <a:r>
                <a:rPr lang="en-US" sz="1400" dirty="0" smtClean="0">
                  <a:latin typeface="Huawei Sans" panose="020C0503030203020204" pitchFamily="34" charset="0"/>
                </a:rPr>
                <a:t>Multiple devices are not centrally managed.</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Independent storage media, servers, and network management pages, complex workflows, and low efficiency</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defTabSz="801688" fontAlgn="ctr">
                <a:buClr>
                  <a:schemeClr val="bg1">
                    <a:lumMod val="50000"/>
                  </a:schemeClr>
                </a:buClr>
                <a:buSzPct val="60000"/>
              </a:pPr>
              <a:r>
                <a:rPr lang="en-US" sz="1400" dirty="0" smtClean="0">
                  <a:latin typeface="Huawei Sans" panose="020C0503030203020204" pitchFamily="34" charset="0"/>
                </a:rPr>
                <a:t>Complicated capacity expansion</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The capacity is insufficient and needs to be expanded. The rollout period is long.</a:t>
              </a:r>
              <a:endParaRPr lang="en-US" sz="1200" dirty="0">
                <a:latin typeface="Huawei Sans" panose="020C0503030203020204" pitchFamily="34" charset="0"/>
              </a:endParaRPr>
            </a:p>
          </p:txBody>
        </p:sp>
        <p:grpSp>
          <p:nvGrpSpPr>
            <p:cNvPr id="21" name="组合 20"/>
            <p:cNvGrpSpPr/>
            <p:nvPr/>
          </p:nvGrpSpPr>
          <p:grpSpPr>
            <a:xfrm>
              <a:off x="5703417" y="4432979"/>
              <a:ext cx="1101935" cy="776146"/>
              <a:chOff x="15660203" y="585985"/>
              <a:chExt cx="1101935" cy="776146"/>
            </a:xfrm>
          </p:grpSpPr>
          <p:sp>
            <p:nvSpPr>
              <p:cNvPr id="22" name="Freeform 535"/>
              <p:cNvSpPr>
                <a:spLocks/>
              </p:cNvSpPr>
              <p:nvPr/>
            </p:nvSpPr>
            <p:spPr bwMode="auto">
              <a:xfrm>
                <a:off x="16054983" y="758462"/>
                <a:ext cx="312374" cy="260631"/>
              </a:xfrm>
              <a:custGeom>
                <a:avLst/>
                <a:gdLst>
                  <a:gd name="T0" fmla="*/ 163 w 163"/>
                  <a:gd name="T1" fmla="*/ 116 h 136"/>
                  <a:gd name="T2" fmla="*/ 163 w 163"/>
                  <a:gd name="T3" fmla="*/ 116 h 136"/>
                  <a:gd name="T4" fmla="*/ 163 w 163"/>
                  <a:gd name="T5" fmla="*/ 120 h 136"/>
                  <a:gd name="T6" fmla="*/ 162 w 163"/>
                  <a:gd name="T7" fmla="*/ 123 h 136"/>
                  <a:gd name="T8" fmla="*/ 160 w 163"/>
                  <a:gd name="T9" fmla="*/ 127 h 136"/>
                  <a:gd name="T10" fmla="*/ 158 w 163"/>
                  <a:gd name="T11" fmla="*/ 130 h 136"/>
                  <a:gd name="T12" fmla="*/ 155 w 163"/>
                  <a:gd name="T13" fmla="*/ 133 h 136"/>
                  <a:gd name="T14" fmla="*/ 150 w 163"/>
                  <a:gd name="T15" fmla="*/ 134 h 136"/>
                  <a:gd name="T16" fmla="*/ 147 w 163"/>
                  <a:gd name="T17" fmla="*/ 135 h 136"/>
                  <a:gd name="T18" fmla="*/ 143 w 163"/>
                  <a:gd name="T19" fmla="*/ 136 h 136"/>
                  <a:gd name="T20" fmla="*/ 21 w 163"/>
                  <a:gd name="T21" fmla="*/ 136 h 136"/>
                  <a:gd name="T22" fmla="*/ 21 w 163"/>
                  <a:gd name="T23" fmla="*/ 136 h 136"/>
                  <a:gd name="T24" fmla="*/ 17 w 163"/>
                  <a:gd name="T25" fmla="*/ 135 h 136"/>
                  <a:gd name="T26" fmla="*/ 13 w 163"/>
                  <a:gd name="T27" fmla="*/ 134 h 136"/>
                  <a:gd name="T28" fmla="*/ 10 w 163"/>
                  <a:gd name="T29" fmla="*/ 133 h 136"/>
                  <a:gd name="T30" fmla="*/ 6 w 163"/>
                  <a:gd name="T31" fmla="*/ 130 h 136"/>
                  <a:gd name="T32" fmla="*/ 4 w 163"/>
                  <a:gd name="T33" fmla="*/ 127 h 136"/>
                  <a:gd name="T34" fmla="*/ 2 w 163"/>
                  <a:gd name="T35" fmla="*/ 123 h 136"/>
                  <a:gd name="T36" fmla="*/ 1 w 163"/>
                  <a:gd name="T37" fmla="*/ 120 h 136"/>
                  <a:gd name="T38" fmla="*/ 0 w 163"/>
                  <a:gd name="T39" fmla="*/ 116 h 136"/>
                  <a:gd name="T40" fmla="*/ 0 w 163"/>
                  <a:gd name="T41" fmla="*/ 20 h 136"/>
                  <a:gd name="T42" fmla="*/ 0 w 163"/>
                  <a:gd name="T43" fmla="*/ 20 h 136"/>
                  <a:gd name="T44" fmla="*/ 1 w 163"/>
                  <a:gd name="T45" fmla="*/ 16 h 136"/>
                  <a:gd name="T46" fmla="*/ 2 w 163"/>
                  <a:gd name="T47" fmla="*/ 11 h 136"/>
                  <a:gd name="T48" fmla="*/ 4 w 163"/>
                  <a:gd name="T49" fmla="*/ 8 h 136"/>
                  <a:gd name="T50" fmla="*/ 6 w 163"/>
                  <a:gd name="T51" fmla="*/ 6 h 136"/>
                  <a:gd name="T52" fmla="*/ 10 w 163"/>
                  <a:gd name="T53" fmla="*/ 3 h 136"/>
                  <a:gd name="T54" fmla="*/ 13 w 163"/>
                  <a:gd name="T55" fmla="*/ 2 h 136"/>
                  <a:gd name="T56" fmla="*/ 17 w 163"/>
                  <a:gd name="T57" fmla="*/ 0 h 136"/>
                  <a:gd name="T58" fmla="*/ 21 w 163"/>
                  <a:gd name="T59" fmla="*/ 0 h 136"/>
                  <a:gd name="T60" fmla="*/ 143 w 163"/>
                  <a:gd name="T61" fmla="*/ 0 h 136"/>
                  <a:gd name="T62" fmla="*/ 143 w 163"/>
                  <a:gd name="T63" fmla="*/ 0 h 136"/>
                  <a:gd name="T64" fmla="*/ 147 w 163"/>
                  <a:gd name="T65" fmla="*/ 0 h 136"/>
                  <a:gd name="T66" fmla="*/ 150 w 163"/>
                  <a:gd name="T67" fmla="*/ 2 h 136"/>
                  <a:gd name="T68" fmla="*/ 155 w 163"/>
                  <a:gd name="T69" fmla="*/ 3 h 136"/>
                  <a:gd name="T70" fmla="*/ 158 w 163"/>
                  <a:gd name="T71" fmla="*/ 6 h 136"/>
                  <a:gd name="T72" fmla="*/ 160 w 163"/>
                  <a:gd name="T73" fmla="*/ 8 h 136"/>
                  <a:gd name="T74" fmla="*/ 162 w 163"/>
                  <a:gd name="T75" fmla="*/ 11 h 136"/>
                  <a:gd name="T76" fmla="*/ 163 w 163"/>
                  <a:gd name="T77" fmla="*/ 16 h 136"/>
                  <a:gd name="T78" fmla="*/ 163 w 163"/>
                  <a:gd name="T79" fmla="*/ 20 h 136"/>
                  <a:gd name="T80" fmla="*/ 163 w 163"/>
                  <a:gd name="T81"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36">
                    <a:moveTo>
                      <a:pt x="163" y="116"/>
                    </a:moveTo>
                    <a:lnTo>
                      <a:pt x="163" y="116"/>
                    </a:lnTo>
                    <a:lnTo>
                      <a:pt x="163" y="120"/>
                    </a:lnTo>
                    <a:lnTo>
                      <a:pt x="162" y="123"/>
                    </a:lnTo>
                    <a:lnTo>
                      <a:pt x="160" y="127"/>
                    </a:lnTo>
                    <a:lnTo>
                      <a:pt x="158" y="130"/>
                    </a:lnTo>
                    <a:lnTo>
                      <a:pt x="155" y="133"/>
                    </a:lnTo>
                    <a:lnTo>
                      <a:pt x="150" y="134"/>
                    </a:lnTo>
                    <a:lnTo>
                      <a:pt x="147" y="135"/>
                    </a:lnTo>
                    <a:lnTo>
                      <a:pt x="143" y="136"/>
                    </a:lnTo>
                    <a:lnTo>
                      <a:pt x="21" y="136"/>
                    </a:lnTo>
                    <a:lnTo>
                      <a:pt x="21" y="136"/>
                    </a:lnTo>
                    <a:lnTo>
                      <a:pt x="17" y="135"/>
                    </a:lnTo>
                    <a:lnTo>
                      <a:pt x="13" y="134"/>
                    </a:lnTo>
                    <a:lnTo>
                      <a:pt x="10" y="133"/>
                    </a:lnTo>
                    <a:lnTo>
                      <a:pt x="6" y="130"/>
                    </a:lnTo>
                    <a:lnTo>
                      <a:pt x="4" y="127"/>
                    </a:lnTo>
                    <a:lnTo>
                      <a:pt x="2" y="123"/>
                    </a:lnTo>
                    <a:lnTo>
                      <a:pt x="1" y="120"/>
                    </a:lnTo>
                    <a:lnTo>
                      <a:pt x="0" y="116"/>
                    </a:lnTo>
                    <a:lnTo>
                      <a:pt x="0" y="20"/>
                    </a:lnTo>
                    <a:lnTo>
                      <a:pt x="0" y="20"/>
                    </a:lnTo>
                    <a:lnTo>
                      <a:pt x="1" y="16"/>
                    </a:lnTo>
                    <a:lnTo>
                      <a:pt x="2" y="11"/>
                    </a:lnTo>
                    <a:lnTo>
                      <a:pt x="4" y="8"/>
                    </a:lnTo>
                    <a:lnTo>
                      <a:pt x="6" y="6"/>
                    </a:lnTo>
                    <a:lnTo>
                      <a:pt x="10" y="3"/>
                    </a:lnTo>
                    <a:lnTo>
                      <a:pt x="13" y="2"/>
                    </a:lnTo>
                    <a:lnTo>
                      <a:pt x="17" y="0"/>
                    </a:lnTo>
                    <a:lnTo>
                      <a:pt x="21" y="0"/>
                    </a:lnTo>
                    <a:lnTo>
                      <a:pt x="143" y="0"/>
                    </a:lnTo>
                    <a:lnTo>
                      <a:pt x="143" y="0"/>
                    </a:lnTo>
                    <a:lnTo>
                      <a:pt x="147" y="0"/>
                    </a:lnTo>
                    <a:lnTo>
                      <a:pt x="150" y="2"/>
                    </a:lnTo>
                    <a:lnTo>
                      <a:pt x="155" y="3"/>
                    </a:lnTo>
                    <a:lnTo>
                      <a:pt x="158" y="6"/>
                    </a:lnTo>
                    <a:lnTo>
                      <a:pt x="160" y="8"/>
                    </a:lnTo>
                    <a:lnTo>
                      <a:pt x="162" y="11"/>
                    </a:lnTo>
                    <a:lnTo>
                      <a:pt x="163" y="16"/>
                    </a:lnTo>
                    <a:lnTo>
                      <a:pt x="163" y="20"/>
                    </a:lnTo>
                    <a:lnTo>
                      <a:pt x="163" y="116"/>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36"/>
              <p:cNvSpPr>
                <a:spLocks/>
              </p:cNvSpPr>
              <p:nvPr/>
            </p:nvSpPr>
            <p:spPr bwMode="auto">
              <a:xfrm>
                <a:off x="16405686" y="593651"/>
                <a:ext cx="356452" cy="477186"/>
              </a:xfrm>
              <a:custGeom>
                <a:avLst/>
                <a:gdLst>
                  <a:gd name="T0" fmla="*/ 21 w 186"/>
                  <a:gd name="T1" fmla="*/ 77 h 249"/>
                  <a:gd name="T2" fmla="*/ 21 w 186"/>
                  <a:gd name="T3" fmla="*/ 77 h 249"/>
                  <a:gd name="T4" fmla="*/ 15 w 186"/>
                  <a:gd name="T5" fmla="*/ 81 h 249"/>
                  <a:gd name="T6" fmla="*/ 11 w 186"/>
                  <a:gd name="T7" fmla="*/ 85 h 249"/>
                  <a:gd name="T8" fmla="*/ 8 w 186"/>
                  <a:gd name="T9" fmla="*/ 89 h 249"/>
                  <a:gd name="T10" fmla="*/ 5 w 186"/>
                  <a:gd name="T11" fmla="*/ 94 h 249"/>
                  <a:gd name="T12" fmla="*/ 1 w 186"/>
                  <a:gd name="T13" fmla="*/ 103 h 249"/>
                  <a:gd name="T14" fmla="*/ 0 w 186"/>
                  <a:gd name="T15" fmla="*/ 111 h 249"/>
                  <a:gd name="T16" fmla="*/ 0 w 186"/>
                  <a:gd name="T17" fmla="*/ 186 h 249"/>
                  <a:gd name="T18" fmla="*/ 0 w 186"/>
                  <a:gd name="T19" fmla="*/ 186 h 249"/>
                  <a:gd name="T20" fmla="*/ 0 w 186"/>
                  <a:gd name="T21" fmla="*/ 194 h 249"/>
                  <a:gd name="T22" fmla="*/ 1 w 186"/>
                  <a:gd name="T23" fmla="*/ 201 h 249"/>
                  <a:gd name="T24" fmla="*/ 4 w 186"/>
                  <a:gd name="T25" fmla="*/ 206 h 249"/>
                  <a:gd name="T26" fmla="*/ 7 w 186"/>
                  <a:gd name="T27" fmla="*/ 212 h 249"/>
                  <a:gd name="T28" fmla="*/ 11 w 186"/>
                  <a:gd name="T29" fmla="*/ 216 h 249"/>
                  <a:gd name="T30" fmla="*/ 15 w 186"/>
                  <a:gd name="T31" fmla="*/ 219 h 249"/>
                  <a:gd name="T32" fmla="*/ 20 w 186"/>
                  <a:gd name="T33" fmla="*/ 222 h 249"/>
                  <a:gd name="T34" fmla="*/ 26 w 186"/>
                  <a:gd name="T35" fmla="*/ 223 h 249"/>
                  <a:gd name="T36" fmla="*/ 161 w 186"/>
                  <a:gd name="T37" fmla="*/ 248 h 249"/>
                  <a:gd name="T38" fmla="*/ 161 w 186"/>
                  <a:gd name="T39" fmla="*/ 248 h 249"/>
                  <a:gd name="T40" fmla="*/ 172 w 186"/>
                  <a:gd name="T41" fmla="*/ 249 h 249"/>
                  <a:gd name="T42" fmla="*/ 176 w 186"/>
                  <a:gd name="T43" fmla="*/ 249 h 249"/>
                  <a:gd name="T44" fmla="*/ 180 w 186"/>
                  <a:gd name="T45" fmla="*/ 249 h 249"/>
                  <a:gd name="T46" fmla="*/ 183 w 186"/>
                  <a:gd name="T47" fmla="*/ 247 h 249"/>
                  <a:gd name="T48" fmla="*/ 185 w 186"/>
                  <a:gd name="T49" fmla="*/ 245 h 249"/>
                  <a:gd name="T50" fmla="*/ 186 w 186"/>
                  <a:gd name="T51" fmla="*/ 240 h 249"/>
                  <a:gd name="T52" fmla="*/ 186 w 186"/>
                  <a:gd name="T53" fmla="*/ 235 h 249"/>
                  <a:gd name="T54" fmla="*/ 186 w 186"/>
                  <a:gd name="T55" fmla="*/ 17 h 249"/>
                  <a:gd name="T56" fmla="*/ 186 w 186"/>
                  <a:gd name="T57" fmla="*/ 17 h 249"/>
                  <a:gd name="T58" fmla="*/ 186 w 186"/>
                  <a:gd name="T59" fmla="*/ 12 h 249"/>
                  <a:gd name="T60" fmla="*/ 185 w 186"/>
                  <a:gd name="T61" fmla="*/ 7 h 249"/>
                  <a:gd name="T62" fmla="*/ 182 w 186"/>
                  <a:gd name="T63" fmla="*/ 4 h 249"/>
                  <a:gd name="T64" fmla="*/ 179 w 186"/>
                  <a:gd name="T65" fmla="*/ 1 h 249"/>
                  <a:gd name="T66" fmla="*/ 175 w 186"/>
                  <a:gd name="T67" fmla="*/ 0 h 249"/>
                  <a:gd name="T68" fmla="*/ 171 w 186"/>
                  <a:gd name="T69" fmla="*/ 0 h 249"/>
                  <a:gd name="T70" fmla="*/ 166 w 186"/>
                  <a:gd name="T71" fmla="*/ 1 h 249"/>
                  <a:gd name="T72" fmla="*/ 160 w 186"/>
                  <a:gd name="T73" fmla="*/ 5 h 249"/>
                  <a:gd name="T74" fmla="*/ 21 w 186"/>
                  <a:gd name="T75" fmla="*/ 7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249">
                    <a:moveTo>
                      <a:pt x="21" y="77"/>
                    </a:moveTo>
                    <a:lnTo>
                      <a:pt x="21" y="77"/>
                    </a:lnTo>
                    <a:lnTo>
                      <a:pt x="15" y="81"/>
                    </a:lnTo>
                    <a:lnTo>
                      <a:pt x="11" y="85"/>
                    </a:lnTo>
                    <a:lnTo>
                      <a:pt x="8" y="89"/>
                    </a:lnTo>
                    <a:lnTo>
                      <a:pt x="5" y="94"/>
                    </a:lnTo>
                    <a:lnTo>
                      <a:pt x="1" y="103"/>
                    </a:lnTo>
                    <a:lnTo>
                      <a:pt x="0" y="111"/>
                    </a:lnTo>
                    <a:lnTo>
                      <a:pt x="0" y="186"/>
                    </a:lnTo>
                    <a:lnTo>
                      <a:pt x="0" y="186"/>
                    </a:lnTo>
                    <a:lnTo>
                      <a:pt x="0" y="194"/>
                    </a:lnTo>
                    <a:lnTo>
                      <a:pt x="1" y="201"/>
                    </a:lnTo>
                    <a:lnTo>
                      <a:pt x="4" y="206"/>
                    </a:lnTo>
                    <a:lnTo>
                      <a:pt x="7" y="212"/>
                    </a:lnTo>
                    <a:lnTo>
                      <a:pt x="11" y="216"/>
                    </a:lnTo>
                    <a:lnTo>
                      <a:pt x="15" y="219"/>
                    </a:lnTo>
                    <a:lnTo>
                      <a:pt x="20" y="222"/>
                    </a:lnTo>
                    <a:lnTo>
                      <a:pt x="26" y="223"/>
                    </a:lnTo>
                    <a:lnTo>
                      <a:pt x="161" y="248"/>
                    </a:lnTo>
                    <a:lnTo>
                      <a:pt x="161" y="248"/>
                    </a:lnTo>
                    <a:lnTo>
                      <a:pt x="172" y="249"/>
                    </a:lnTo>
                    <a:lnTo>
                      <a:pt x="176" y="249"/>
                    </a:lnTo>
                    <a:lnTo>
                      <a:pt x="180" y="249"/>
                    </a:lnTo>
                    <a:lnTo>
                      <a:pt x="183" y="247"/>
                    </a:lnTo>
                    <a:lnTo>
                      <a:pt x="185" y="245"/>
                    </a:lnTo>
                    <a:lnTo>
                      <a:pt x="186" y="240"/>
                    </a:lnTo>
                    <a:lnTo>
                      <a:pt x="186" y="235"/>
                    </a:lnTo>
                    <a:lnTo>
                      <a:pt x="186" y="17"/>
                    </a:lnTo>
                    <a:lnTo>
                      <a:pt x="186" y="17"/>
                    </a:lnTo>
                    <a:lnTo>
                      <a:pt x="186" y="12"/>
                    </a:lnTo>
                    <a:lnTo>
                      <a:pt x="185" y="7"/>
                    </a:lnTo>
                    <a:lnTo>
                      <a:pt x="182" y="4"/>
                    </a:lnTo>
                    <a:lnTo>
                      <a:pt x="179" y="1"/>
                    </a:lnTo>
                    <a:lnTo>
                      <a:pt x="175" y="0"/>
                    </a:lnTo>
                    <a:lnTo>
                      <a:pt x="171" y="0"/>
                    </a:lnTo>
                    <a:lnTo>
                      <a:pt x="166" y="1"/>
                    </a:lnTo>
                    <a:lnTo>
                      <a:pt x="160" y="5"/>
                    </a:lnTo>
                    <a:lnTo>
                      <a:pt x="21" y="77"/>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37"/>
              <p:cNvSpPr>
                <a:spLocks/>
              </p:cNvSpPr>
              <p:nvPr/>
            </p:nvSpPr>
            <p:spPr bwMode="auto">
              <a:xfrm>
                <a:off x="15660203" y="585985"/>
                <a:ext cx="358368" cy="484852"/>
              </a:xfrm>
              <a:custGeom>
                <a:avLst/>
                <a:gdLst>
                  <a:gd name="T0" fmla="*/ 167 w 187"/>
                  <a:gd name="T1" fmla="*/ 81 h 253"/>
                  <a:gd name="T2" fmla="*/ 167 w 187"/>
                  <a:gd name="T3" fmla="*/ 81 h 253"/>
                  <a:gd name="T4" fmla="*/ 172 w 187"/>
                  <a:gd name="T5" fmla="*/ 85 h 253"/>
                  <a:gd name="T6" fmla="*/ 176 w 187"/>
                  <a:gd name="T7" fmla="*/ 89 h 253"/>
                  <a:gd name="T8" fmla="*/ 179 w 187"/>
                  <a:gd name="T9" fmla="*/ 93 h 253"/>
                  <a:gd name="T10" fmla="*/ 181 w 187"/>
                  <a:gd name="T11" fmla="*/ 98 h 253"/>
                  <a:gd name="T12" fmla="*/ 186 w 187"/>
                  <a:gd name="T13" fmla="*/ 107 h 253"/>
                  <a:gd name="T14" fmla="*/ 187 w 187"/>
                  <a:gd name="T15" fmla="*/ 115 h 253"/>
                  <a:gd name="T16" fmla="*/ 187 w 187"/>
                  <a:gd name="T17" fmla="*/ 190 h 253"/>
                  <a:gd name="T18" fmla="*/ 187 w 187"/>
                  <a:gd name="T19" fmla="*/ 190 h 253"/>
                  <a:gd name="T20" fmla="*/ 187 w 187"/>
                  <a:gd name="T21" fmla="*/ 198 h 253"/>
                  <a:gd name="T22" fmla="*/ 185 w 187"/>
                  <a:gd name="T23" fmla="*/ 205 h 253"/>
                  <a:gd name="T24" fmla="*/ 183 w 187"/>
                  <a:gd name="T25" fmla="*/ 210 h 253"/>
                  <a:gd name="T26" fmla="*/ 180 w 187"/>
                  <a:gd name="T27" fmla="*/ 216 h 253"/>
                  <a:gd name="T28" fmla="*/ 176 w 187"/>
                  <a:gd name="T29" fmla="*/ 220 h 253"/>
                  <a:gd name="T30" fmla="*/ 172 w 187"/>
                  <a:gd name="T31" fmla="*/ 223 h 253"/>
                  <a:gd name="T32" fmla="*/ 167 w 187"/>
                  <a:gd name="T33" fmla="*/ 226 h 253"/>
                  <a:gd name="T34" fmla="*/ 161 w 187"/>
                  <a:gd name="T35" fmla="*/ 227 h 253"/>
                  <a:gd name="T36" fmla="*/ 26 w 187"/>
                  <a:gd name="T37" fmla="*/ 252 h 253"/>
                  <a:gd name="T38" fmla="*/ 26 w 187"/>
                  <a:gd name="T39" fmla="*/ 252 h 253"/>
                  <a:gd name="T40" fmla="*/ 15 w 187"/>
                  <a:gd name="T41" fmla="*/ 253 h 253"/>
                  <a:gd name="T42" fmla="*/ 11 w 187"/>
                  <a:gd name="T43" fmla="*/ 253 h 253"/>
                  <a:gd name="T44" fmla="*/ 8 w 187"/>
                  <a:gd name="T45" fmla="*/ 253 h 253"/>
                  <a:gd name="T46" fmla="*/ 4 w 187"/>
                  <a:gd name="T47" fmla="*/ 251 h 253"/>
                  <a:gd name="T48" fmla="*/ 2 w 187"/>
                  <a:gd name="T49" fmla="*/ 249 h 253"/>
                  <a:gd name="T50" fmla="*/ 1 w 187"/>
                  <a:gd name="T51" fmla="*/ 244 h 253"/>
                  <a:gd name="T52" fmla="*/ 0 w 187"/>
                  <a:gd name="T53" fmla="*/ 239 h 253"/>
                  <a:gd name="T54" fmla="*/ 0 w 187"/>
                  <a:gd name="T55" fmla="*/ 17 h 253"/>
                  <a:gd name="T56" fmla="*/ 0 w 187"/>
                  <a:gd name="T57" fmla="*/ 17 h 253"/>
                  <a:gd name="T58" fmla="*/ 1 w 187"/>
                  <a:gd name="T59" fmla="*/ 12 h 253"/>
                  <a:gd name="T60" fmla="*/ 2 w 187"/>
                  <a:gd name="T61" fmla="*/ 8 h 253"/>
                  <a:gd name="T62" fmla="*/ 4 w 187"/>
                  <a:gd name="T63" fmla="*/ 4 h 253"/>
                  <a:gd name="T64" fmla="*/ 8 w 187"/>
                  <a:gd name="T65" fmla="*/ 2 h 253"/>
                  <a:gd name="T66" fmla="*/ 12 w 187"/>
                  <a:gd name="T67" fmla="*/ 0 h 253"/>
                  <a:gd name="T68" fmla="*/ 16 w 187"/>
                  <a:gd name="T69" fmla="*/ 1 h 253"/>
                  <a:gd name="T70" fmla="*/ 21 w 187"/>
                  <a:gd name="T71" fmla="*/ 2 h 253"/>
                  <a:gd name="T72" fmla="*/ 26 w 187"/>
                  <a:gd name="T73" fmla="*/ 4 h 253"/>
                  <a:gd name="T74" fmla="*/ 167 w 187"/>
                  <a:gd name="T75" fmla="*/ 8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 h="253">
                    <a:moveTo>
                      <a:pt x="167" y="81"/>
                    </a:moveTo>
                    <a:lnTo>
                      <a:pt x="167" y="81"/>
                    </a:lnTo>
                    <a:lnTo>
                      <a:pt x="172" y="85"/>
                    </a:lnTo>
                    <a:lnTo>
                      <a:pt x="176" y="89"/>
                    </a:lnTo>
                    <a:lnTo>
                      <a:pt x="179" y="93"/>
                    </a:lnTo>
                    <a:lnTo>
                      <a:pt x="181" y="98"/>
                    </a:lnTo>
                    <a:lnTo>
                      <a:pt x="186" y="107"/>
                    </a:lnTo>
                    <a:lnTo>
                      <a:pt x="187" y="115"/>
                    </a:lnTo>
                    <a:lnTo>
                      <a:pt x="187" y="190"/>
                    </a:lnTo>
                    <a:lnTo>
                      <a:pt x="187" y="190"/>
                    </a:lnTo>
                    <a:lnTo>
                      <a:pt x="187" y="198"/>
                    </a:lnTo>
                    <a:lnTo>
                      <a:pt x="185" y="205"/>
                    </a:lnTo>
                    <a:lnTo>
                      <a:pt x="183" y="210"/>
                    </a:lnTo>
                    <a:lnTo>
                      <a:pt x="180" y="216"/>
                    </a:lnTo>
                    <a:lnTo>
                      <a:pt x="176" y="220"/>
                    </a:lnTo>
                    <a:lnTo>
                      <a:pt x="172" y="223"/>
                    </a:lnTo>
                    <a:lnTo>
                      <a:pt x="167" y="226"/>
                    </a:lnTo>
                    <a:lnTo>
                      <a:pt x="161" y="227"/>
                    </a:lnTo>
                    <a:lnTo>
                      <a:pt x="26" y="252"/>
                    </a:lnTo>
                    <a:lnTo>
                      <a:pt x="26" y="252"/>
                    </a:lnTo>
                    <a:lnTo>
                      <a:pt x="15" y="253"/>
                    </a:lnTo>
                    <a:lnTo>
                      <a:pt x="11" y="253"/>
                    </a:lnTo>
                    <a:lnTo>
                      <a:pt x="8" y="253"/>
                    </a:lnTo>
                    <a:lnTo>
                      <a:pt x="4" y="251"/>
                    </a:lnTo>
                    <a:lnTo>
                      <a:pt x="2" y="249"/>
                    </a:lnTo>
                    <a:lnTo>
                      <a:pt x="1" y="244"/>
                    </a:lnTo>
                    <a:lnTo>
                      <a:pt x="0" y="239"/>
                    </a:lnTo>
                    <a:lnTo>
                      <a:pt x="0" y="17"/>
                    </a:lnTo>
                    <a:lnTo>
                      <a:pt x="0" y="17"/>
                    </a:lnTo>
                    <a:lnTo>
                      <a:pt x="1" y="12"/>
                    </a:lnTo>
                    <a:lnTo>
                      <a:pt x="2" y="8"/>
                    </a:lnTo>
                    <a:lnTo>
                      <a:pt x="4" y="4"/>
                    </a:lnTo>
                    <a:lnTo>
                      <a:pt x="8" y="2"/>
                    </a:lnTo>
                    <a:lnTo>
                      <a:pt x="12" y="0"/>
                    </a:lnTo>
                    <a:lnTo>
                      <a:pt x="16" y="1"/>
                    </a:lnTo>
                    <a:lnTo>
                      <a:pt x="21" y="2"/>
                    </a:lnTo>
                    <a:lnTo>
                      <a:pt x="26" y="4"/>
                    </a:lnTo>
                    <a:lnTo>
                      <a:pt x="167" y="81"/>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38"/>
              <p:cNvSpPr>
                <a:spLocks/>
              </p:cNvSpPr>
              <p:nvPr/>
            </p:nvSpPr>
            <p:spPr bwMode="auto">
              <a:xfrm>
                <a:off x="16536002" y="863863"/>
                <a:ext cx="30663" cy="59409"/>
              </a:xfrm>
              <a:custGeom>
                <a:avLst/>
                <a:gdLst>
                  <a:gd name="T0" fmla="*/ 16 w 16"/>
                  <a:gd name="T1" fmla="*/ 28 h 31"/>
                  <a:gd name="T2" fmla="*/ 16 w 16"/>
                  <a:gd name="T3" fmla="*/ 28 h 31"/>
                  <a:gd name="T4" fmla="*/ 15 w 16"/>
                  <a:gd name="T5" fmla="*/ 29 h 31"/>
                  <a:gd name="T6" fmla="*/ 12 w 16"/>
                  <a:gd name="T7" fmla="*/ 30 h 31"/>
                  <a:gd name="T8" fmla="*/ 3 w 16"/>
                  <a:gd name="T9" fmla="*/ 31 h 31"/>
                  <a:gd name="T10" fmla="*/ 3 w 16"/>
                  <a:gd name="T11" fmla="*/ 31 h 31"/>
                  <a:gd name="T12" fmla="*/ 1 w 16"/>
                  <a:gd name="T13" fmla="*/ 31 h 31"/>
                  <a:gd name="T14" fmla="*/ 0 w 16"/>
                  <a:gd name="T15" fmla="*/ 30 h 31"/>
                  <a:gd name="T16" fmla="*/ 0 w 16"/>
                  <a:gd name="T17" fmla="*/ 3 h 31"/>
                  <a:gd name="T18" fmla="*/ 0 w 16"/>
                  <a:gd name="T19" fmla="*/ 3 h 31"/>
                  <a:gd name="T20" fmla="*/ 1 w 16"/>
                  <a:gd name="T21" fmla="*/ 2 h 31"/>
                  <a:gd name="T22" fmla="*/ 3 w 16"/>
                  <a:gd name="T23" fmla="*/ 2 h 31"/>
                  <a:gd name="T24" fmla="*/ 12 w 16"/>
                  <a:gd name="T25" fmla="*/ 0 h 31"/>
                  <a:gd name="T26" fmla="*/ 12 w 16"/>
                  <a:gd name="T27" fmla="*/ 0 h 31"/>
                  <a:gd name="T28" fmla="*/ 15 w 16"/>
                  <a:gd name="T29" fmla="*/ 1 h 31"/>
                  <a:gd name="T30" fmla="*/ 16 w 16"/>
                  <a:gd name="T31" fmla="*/ 2 h 31"/>
                  <a:gd name="T32" fmla="*/ 16 w 16"/>
                  <a:gd name="T3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1">
                    <a:moveTo>
                      <a:pt x="16" y="28"/>
                    </a:moveTo>
                    <a:lnTo>
                      <a:pt x="16" y="28"/>
                    </a:lnTo>
                    <a:lnTo>
                      <a:pt x="15" y="29"/>
                    </a:lnTo>
                    <a:lnTo>
                      <a:pt x="12" y="30"/>
                    </a:lnTo>
                    <a:lnTo>
                      <a:pt x="3" y="31"/>
                    </a:lnTo>
                    <a:lnTo>
                      <a:pt x="3" y="31"/>
                    </a:lnTo>
                    <a:lnTo>
                      <a:pt x="1" y="31"/>
                    </a:lnTo>
                    <a:lnTo>
                      <a:pt x="0" y="30"/>
                    </a:lnTo>
                    <a:lnTo>
                      <a:pt x="0" y="3"/>
                    </a:lnTo>
                    <a:lnTo>
                      <a:pt x="0" y="3"/>
                    </a:lnTo>
                    <a:lnTo>
                      <a:pt x="1" y="2"/>
                    </a:lnTo>
                    <a:lnTo>
                      <a:pt x="3" y="2"/>
                    </a:lnTo>
                    <a:lnTo>
                      <a:pt x="12" y="0"/>
                    </a:lnTo>
                    <a:lnTo>
                      <a:pt x="12" y="0"/>
                    </a:lnTo>
                    <a:lnTo>
                      <a:pt x="15" y="1"/>
                    </a:lnTo>
                    <a:lnTo>
                      <a:pt x="16" y="2"/>
                    </a:lnTo>
                    <a:lnTo>
                      <a:pt x="1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39"/>
              <p:cNvSpPr>
                <a:spLocks/>
              </p:cNvSpPr>
              <p:nvPr/>
            </p:nvSpPr>
            <p:spPr bwMode="auto">
              <a:xfrm>
                <a:off x="16578163" y="779542"/>
                <a:ext cx="30663" cy="137981"/>
              </a:xfrm>
              <a:custGeom>
                <a:avLst/>
                <a:gdLst>
                  <a:gd name="T0" fmla="*/ 16 w 16"/>
                  <a:gd name="T1" fmla="*/ 67 h 72"/>
                  <a:gd name="T2" fmla="*/ 16 w 16"/>
                  <a:gd name="T3" fmla="*/ 67 h 72"/>
                  <a:gd name="T4" fmla="*/ 15 w 16"/>
                  <a:gd name="T5" fmla="*/ 70 h 72"/>
                  <a:gd name="T6" fmla="*/ 13 w 16"/>
                  <a:gd name="T7" fmla="*/ 71 h 72"/>
                  <a:gd name="T8" fmla="*/ 3 w 16"/>
                  <a:gd name="T9" fmla="*/ 72 h 72"/>
                  <a:gd name="T10" fmla="*/ 3 w 16"/>
                  <a:gd name="T11" fmla="*/ 72 h 72"/>
                  <a:gd name="T12" fmla="*/ 1 w 16"/>
                  <a:gd name="T13" fmla="*/ 72 h 72"/>
                  <a:gd name="T14" fmla="*/ 0 w 16"/>
                  <a:gd name="T15" fmla="*/ 69 h 72"/>
                  <a:gd name="T16" fmla="*/ 0 w 16"/>
                  <a:gd name="T17" fmla="*/ 6 h 72"/>
                  <a:gd name="T18" fmla="*/ 0 w 16"/>
                  <a:gd name="T19" fmla="*/ 6 h 72"/>
                  <a:gd name="T20" fmla="*/ 1 w 16"/>
                  <a:gd name="T21" fmla="*/ 3 h 72"/>
                  <a:gd name="T22" fmla="*/ 3 w 16"/>
                  <a:gd name="T23" fmla="*/ 2 h 72"/>
                  <a:gd name="T24" fmla="*/ 13 w 16"/>
                  <a:gd name="T25" fmla="*/ 0 h 72"/>
                  <a:gd name="T26" fmla="*/ 13 w 16"/>
                  <a:gd name="T27" fmla="*/ 0 h 72"/>
                  <a:gd name="T28" fmla="*/ 15 w 16"/>
                  <a:gd name="T29" fmla="*/ 2 h 72"/>
                  <a:gd name="T30" fmla="*/ 16 w 16"/>
                  <a:gd name="T31" fmla="*/ 4 h 72"/>
                  <a:gd name="T32" fmla="*/ 16 w 16"/>
                  <a:gd name="T33"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2">
                    <a:moveTo>
                      <a:pt x="16" y="67"/>
                    </a:moveTo>
                    <a:lnTo>
                      <a:pt x="16" y="67"/>
                    </a:lnTo>
                    <a:lnTo>
                      <a:pt x="15" y="70"/>
                    </a:lnTo>
                    <a:lnTo>
                      <a:pt x="13" y="71"/>
                    </a:lnTo>
                    <a:lnTo>
                      <a:pt x="3" y="72"/>
                    </a:lnTo>
                    <a:lnTo>
                      <a:pt x="3" y="72"/>
                    </a:lnTo>
                    <a:lnTo>
                      <a:pt x="1" y="72"/>
                    </a:lnTo>
                    <a:lnTo>
                      <a:pt x="0" y="69"/>
                    </a:lnTo>
                    <a:lnTo>
                      <a:pt x="0" y="6"/>
                    </a:lnTo>
                    <a:lnTo>
                      <a:pt x="0" y="6"/>
                    </a:lnTo>
                    <a:lnTo>
                      <a:pt x="1" y="3"/>
                    </a:lnTo>
                    <a:lnTo>
                      <a:pt x="3" y="2"/>
                    </a:lnTo>
                    <a:lnTo>
                      <a:pt x="13" y="0"/>
                    </a:lnTo>
                    <a:lnTo>
                      <a:pt x="13" y="0"/>
                    </a:lnTo>
                    <a:lnTo>
                      <a:pt x="15" y="2"/>
                    </a:lnTo>
                    <a:lnTo>
                      <a:pt x="16" y="4"/>
                    </a:lnTo>
                    <a:lnTo>
                      <a:pt x="16"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40"/>
              <p:cNvSpPr>
                <a:spLocks/>
              </p:cNvSpPr>
              <p:nvPr/>
            </p:nvSpPr>
            <p:spPr bwMode="auto">
              <a:xfrm>
                <a:off x="16620324" y="819787"/>
                <a:ext cx="30663" cy="93905"/>
              </a:xfrm>
              <a:custGeom>
                <a:avLst/>
                <a:gdLst>
                  <a:gd name="T0" fmla="*/ 16 w 16"/>
                  <a:gd name="T1" fmla="*/ 44 h 49"/>
                  <a:gd name="T2" fmla="*/ 16 w 16"/>
                  <a:gd name="T3" fmla="*/ 44 h 49"/>
                  <a:gd name="T4" fmla="*/ 16 w 16"/>
                  <a:gd name="T5" fmla="*/ 47 h 49"/>
                  <a:gd name="T6" fmla="*/ 13 w 16"/>
                  <a:gd name="T7" fmla="*/ 48 h 49"/>
                  <a:gd name="T8" fmla="*/ 4 w 16"/>
                  <a:gd name="T9" fmla="*/ 49 h 49"/>
                  <a:gd name="T10" fmla="*/ 4 w 16"/>
                  <a:gd name="T11" fmla="*/ 49 h 49"/>
                  <a:gd name="T12" fmla="*/ 1 w 16"/>
                  <a:gd name="T13" fmla="*/ 48 h 49"/>
                  <a:gd name="T14" fmla="*/ 0 w 16"/>
                  <a:gd name="T15" fmla="*/ 47 h 49"/>
                  <a:gd name="T16" fmla="*/ 0 w 16"/>
                  <a:gd name="T17" fmla="*/ 4 h 49"/>
                  <a:gd name="T18" fmla="*/ 0 w 16"/>
                  <a:gd name="T19" fmla="*/ 4 h 49"/>
                  <a:gd name="T20" fmla="*/ 1 w 16"/>
                  <a:gd name="T21" fmla="*/ 2 h 49"/>
                  <a:gd name="T22" fmla="*/ 4 w 16"/>
                  <a:gd name="T23" fmla="*/ 1 h 49"/>
                  <a:gd name="T24" fmla="*/ 13 w 16"/>
                  <a:gd name="T25" fmla="*/ 0 h 49"/>
                  <a:gd name="T26" fmla="*/ 13 w 16"/>
                  <a:gd name="T27" fmla="*/ 0 h 49"/>
                  <a:gd name="T28" fmla="*/ 16 w 16"/>
                  <a:gd name="T29" fmla="*/ 1 h 49"/>
                  <a:gd name="T30" fmla="*/ 16 w 16"/>
                  <a:gd name="T31" fmla="*/ 2 h 49"/>
                  <a:gd name="T32" fmla="*/ 16 w 16"/>
                  <a:gd name="T3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9">
                    <a:moveTo>
                      <a:pt x="16" y="44"/>
                    </a:moveTo>
                    <a:lnTo>
                      <a:pt x="16" y="44"/>
                    </a:lnTo>
                    <a:lnTo>
                      <a:pt x="16" y="47"/>
                    </a:lnTo>
                    <a:lnTo>
                      <a:pt x="13" y="48"/>
                    </a:lnTo>
                    <a:lnTo>
                      <a:pt x="4" y="49"/>
                    </a:lnTo>
                    <a:lnTo>
                      <a:pt x="4" y="49"/>
                    </a:lnTo>
                    <a:lnTo>
                      <a:pt x="1" y="48"/>
                    </a:lnTo>
                    <a:lnTo>
                      <a:pt x="0" y="47"/>
                    </a:lnTo>
                    <a:lnTo>
                      <a:pt x="0" y="4"/>
                    </a:lnTo>
                    <a:lnTo>
                      <a:pt x="0" y="4"/>
                    </a:lnTo>
                    <a:lnTo>
                      <a:pt x="1" y="2"/>
                    </a:lnTo>
                    <a:lnTo>
                      <a:pt x="4" y="1"/>
                    </a:lnTo>
                    <a:lnTo>
                      <a:pt x="13" y="0"/>
                    </a:lnTo>
                    <a:lnTo>
                      <a:pt x="13" y="0"/>
                    </a:lnTo>
                    <a:lnTo>
                      <a:pt x="16" y="1"/>
                    </a:lnTo>
                    <a:lnTo>
                      <a:pt x="16" y="2"/>
                    </a:lnTo>
                    <a:lnTo>
                      <a:pt x="1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41"/>
              <p:cNvSpPr>
                <a:spLocks/>
              </p:cNvSpPr>
              <p:nvPr/>
            </p:nvSpPr>
            <p:spPr bwMode="auto">
              <a:xfrm>
                <a:off x="15767522" y="766127"/>
                <a:ext cx="40244" cy="164811"/>
              </a:xfrm>
              <a:custGeom>
                <a:avLst/>
                <a:gdLst>
                  <a:gd name="T0" fmla="*/ 21 w 21"/>
                  <a:gd name="T1" fmla="*/ 86 h 86"/>
                  <a:gd name="T2" fmla="*/ 0 w 21"/>
                  <a:gd name="T3" fmla="*/ 84 h 86"/>
                  <a:gd name="T4" fmla="*/ 0 w 21"/>
                  <a:gd name="T5" fmla="*/ 0 h 86"/>
                  <a:gd name="T6" fmla="*/ 21 w 21"/>
                  <a:gd name="T7" fmla="*/ 2 h 86"/>
                  <a:gd name="T8" fmla="*/ 21 w 21"/>
                  <a:gd name="T9" fmla="*/ 86 h 86"/>
                </a:gdLst>
                <a:ahLst/>
                <a:cxnLst>
                  <a:cxn ang="0">
                    <a:pos x="T0" y="T1"/>
                  </a:cxn>
                  <a:cxn ang="0">
                    <a:pos x="T2" y="T3"/>
                  </a:cxn>
                  <a:cxn ang="0">
                    <a:pos x="T4" y="T5"/>
                  </a:cxn>
                  <a:cxn ang="0">
                    <a:pos x="T6" y="T7"/>
                  </a:cxn>
                  <a:cxn ang="0">
                    <a:pos x="T8" y="T9"/>
                  </a:cxn>
                </a:cxnLst>
                <a:rect l="0" t="0" r="r" b="b"/>
                <a:pathLst>
                  <a:path w="21" h="86">
                    <a:moveTo>
                      <a:pt x="21" y="86"/>
                    </a:moveTo>
                    <a:lnTo>
                      <a:pt x="0" y="84"/>
                    </a:lnTo>
                    <a:lnTo>
                      <a:pt x="0" y="0"/>
                    </a:lnTo>
                    <a:lnTo>
                      <a:pt x="21" y="2"/>
                    </a:lnTo>
                    <a:lnTo>
                      <a:pt x="2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42"/>
              <p:cNvSpPr>
                <a:spLocks/>
              </p:cNvSpPr>
              <p:nvPr/>
            </p:nvSpPr>
            <p:spPr bwMode="auto">
              <a:xfrm>
                <a:off x="15821181" y="815954"/>
                <a:ext cx="42161" cy="118817"/>
              </a:xfrm>
              <a:custGeom>
                <a:avLst/>
                <a:gdLst>
                  <a:gd name="T0" fmla="*/ 21 w 22"/>
                  <a:gd name="T1" fmla="*/ 62 h 62"/>
                  <a:gd name="T2" fmla="*/ 0 w 22"/>
                  <a:gd name="T3" fmla="*/ 60 h 62"/>
                  <a:gd name="T4" fmla="*/ 0 w 22"/>
                  <a:gd name="T5" fmla="*/ 0 h 62"/>
                  <a:gd name="T6" fmla="*/ 22 w 22"/>
                  <a:gd name="T7" fmla="*/ 2 h 62"/>
                  <a:gd name="T8" fmla="*/ 21 w 22"/>
                  <a:gd name="T9" fmla="*/ 62 h 62"/>
                </a:gdLst>
                <a:ahLst/>
                <a:cxnLst>
                  <a:cxn ang="0">
                    <a:pos x="T0" y="T1"/>
                  </a:cxn>
                  <a:cxn ang="0">
                    <a:pos x="T2" y="T3"/>
                  </a:cxn>
                  <a:cxn ang="0">
                    <a:pos x="T4" y="T5"/>
                  </a:cxn>
                  <a:cxn ang="0">
                    <a:pos x="T6" y="T7"/>
                  </a:cxn>
                  <a:cxn ang="0">
                    <a:pos x="T8" y="T9"/>
                  </a:cxn>
                </a:cxnLst>
                <a:rect l="0" t="0" r="r" b="b"/>
                <a:pathLst>
                  <a:path w="22" h="62">
                    <a:moveTo>
                      <a:pt x="21" y="62"/>
                    </a:moveTo>
                    <a:lnTo>
                      <a:pt x="0" y="60"/>
                    </a:lnTo>
                    <a:lnTo>
                      <a:pt x="0" y="0"/>
                    </a:lnTo>
                    <a:lnTo>
                      <a:pt x="22" y="2"/>
                    </a:lnTo>
                    <a:lnTo>
                      <a:pt x="21"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43"/>
              <p:cNvSpPr>
                <a:spLocks/>
              </p:cNvSpPr>
              <p:nvPr/>
            </p:nvSpPr>
            <p:spPr bwMode="auto">
              <a:xfrm>
                <a:off x="15874841" y="865780"/>
                <a:ext cx="40244" cy="76656"/>
              </a:xfrm>
              <a:custGeom>
                <a:avLst/>
                <a:gdLst>
                  <a:gd name="T0" fmla="*/ 21 w 21"/>
                  <a:gd name="T1" fmla="*/ 40 h 40"/>
                  <a:gd name="T2" fmla="*/ 0 w 21"/>
                  <a:gd name="T3" fmla="*/ 38 h 40"/>
                  <a:gd name="T4" fmla="*/ 1 w 21"/>
                  <a:gd name="T5" fmla="*/ 0 h 40"/>
                  <a:gd name="T6" fmla="*/ 21 w 21"/>
                  <a:gd name="T7" fmla="*/ 2 h 40"/>
                  <a:gd name="T8" fmla="*/ 21 w 21"/>
                  <a:gd name="T9" fmla="*/ 40 h 40"/>
                </a:gdLst>
                <a:ahLst/>
                <a:cxnLst>
                  <a:cxn ang="0">
                    <a:pos x="T0" y="T1"/>
                  </a:cxn>
                  <a:cxn ang="0">
                    <a:pos x="T2" y="T3"/>
                  </a:cxn>
                  <a:cxn ang="0">
                    <a:pos x="T4" y="T5"/>
                  </a:cxn>
                  <a:cxn ang="0">
                    <a:pos x="T6" y="T7"/>
                  </a:cxn>
                  <a:cxn ang="0">
                    <a:pos x="T8" y="T9"/>
                  </a:cxn>
                </a:cxnLst>
                <a:rect l="0" t="0" r="r" b="b"/>
                <a:pathLst>
                  <a:path w="21" h="40">
                    <a:moveTo>
                      <a:pt x="21" y="40"/>
                    </a:moveTo>
                    <a:lnTo>
                      <a:pt x="0" y="38"/>
                    </a:lnTo>
                    <a:lnTo>
                      <a:pt x="1" y="0"/>
                    </a:lnTo>
                    <a:lnTo>
                      <a:pt x="21" y="2"/>
                    </a:lnTo>
                    <a:lnTo>
                      <a:pt x="2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44"/>
              <p:cNvSpPr>
                <a:spLocks noEditPoints="1"/>
              </p:cNvSpPr>
              <p:nvPr/>
            </p:nvSpPr>
            <p:spPr bwMode="auto">
              <a:xfrm>
                <a:off x="16150803" y="861948"/>
                <a:ext cx="124566" cy="72823"/>
              </a:xfrm>
              <a:custGeom>
                <a:avLst/>
                <a:gdLst>
                  <a:gd name="T0" fmla="*/ 18 w 65"/>
                  <a:gd name="T1" fmla="*/ 15 h 38"/>
                  <a:gd name="T2" fmla="*/ 18 w 65"/>
                  <a:gd name="T3" fmla="*/ 38 h 38"/>
                  <a:gd name="T4" fmla="*/ 29 w 65"/>
                  <a:gd name="T5" fmla="*/ 38 h 38"/>
                  <a:gd name="T6" fmla="*/ 29 w 65"/>
                  <a:gd name="T7" fmla="*/ 15 h 38"/>
                  <a:gd name="T8" fmla="*/ 24 w 65"/>
                  <a:gd name="T9" fmla="*/ 10 h 38"/>
                  <a:gd name="T10" fmla="*/ 18 w 65"/>
                  <a:gd name="T11" fmla="*/ 15 h 38"/>
                  <a:gd name="T12" fmla="*/ 0 w 65"/>
                  <a:gd name="T13" fmla="*/ 38 h 38"/>
                  <a:gd name="T14" fmla="*/ 11 w 65"/>
                  <a:gd name="T15" fmla="*/ 38 h 38"/>
                  <a:gd name="T16" fmla="*/ 11 w 65"/>
                  <a:gd name="T17" fmla="*/ 20 h 38"/>
                  <a:gd name="T18" fmla="*/ 0 w 65"/>
                  <a:gd name="T19" fmla="*/ 29 h 38"/>
                  <a:gd name="T20" fmla="*/ 0 w 65"/>
                  <a:gd name="T21" fmla="*/ 38 h 38"/>
                  <a:gd name="T22" fmla="*/ 54 w 65"/>
                  <a:gd name="T23" fmla="*/ 9 h 38"/>
                  <a:gd name="T24" fmla="*/ 54 w 65"/>
                  <a:gd name="T25" fmla="*/ 38 h 38"/>
                  <a:gd name="T26" fmla="*/ 65 w 65"/>
                  <a:gd name="T27" fmla="*/ 38 h 38"/>
                  <a:gd name="T28" fmla="*/ 65 w 65"/>
                  <a:gd name="T29" fmla="*/ 0 h 38"/>
                  <a:gd name="T30" fmla="*/ 54 w 65"/>
                  <a:gd name="T31" fmla="*/ 9 h 38"/>
                  <a:gd name="T32" fmla="*/ 36 w 65"/>
                  <a:gd name="T33" fmla="*/ 20 h 38"/>
                  <a:gd name="T34" fmla="*/ 36 w 65"/>
                  <a:gd name="T35" fmla="*/ 38 h 38"/>
                  <a:gd name="T36" fmla="*/ 47 w 65"/>
                  <a:gd name="T37" fmla="*/ 38 h 38"/>
                  <a:gd name="T38" fmla="*/ 47 w 65"/>
                  <a:gd name="T39" fmla="*/ 15 h 38"/>
                  <a:gd name="T40" fmla="*/ 38 w 65"/>
                  <a:gd name="T41" fmla="*/ 22 h 38"/>
                  <a:gd name="T42" fmla="*/ 36 w 65"/>
                  <a:gd name="T4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38">
                    <a:moveTo>
                      <a:pt x="18" y="15"/>
                    </a:moveTo>
                    <a:lnTo>
                      <a:pt x="18" y="38"/>
                    </a:lnTo>
                    <a:lnTo>
                      <a:pt x="29" y="38"/>
                    </a:lnTo>
                    <a:lnTo>
                      <a:pt x="29" y="15"/>
                    </a:lnTo>
                    <a:lnTo>
                      <a:pt x="24" y="10"/>
                    </a:lnTo>
                    <a:lnTo>
                      <a:pt x="18" y="15"/>
                    </a:lnTo>
                    <a:close/>
                    <a:moveTo>
                      <a:pt x="0" y="38"/>
                    </a:moveTo>
                    <a:lnTo>
                      <a:pt x="11" y="38"/>
                    </a:lnTo>
                    <a:lnTo>
                      <a:pt x="11" y="20"/>
                    </a:lnTo>
                    <a:lnTo>
                      <a:pt x="0" y="29"/>
                    </a:lnTo>
                    <a:lnTo>
                      <a:pt x="0" y="38"/>
                    </a:lnTo>
                    <a:close/>
                    <a:moveTo>
                      <a:pt x="54" y="9"/>
                    </a:moveTo>
                    <a:lnTo>
                      <a:pt x="54" y="38"/>
                    </a:lnTo>
                    <a:lnTo>
                      <a:pt x="65" y="38"/>
                    </a:lnTo>
                    <a:lnTo>
                      <a:pt x="65" y="0"/>
                    </a:lnTo>
                    <a:lnTo>
                      <a:pt x="54" y="9"/>
                    </a:lnTo>
                    <a:close/>
                    <a:moveTo>
                      <a:pt x="36" y="20"/>
                    </a:moveTo>
                    <a:lnTo>
                      <a:pt x="36" y="38"/>
                    </a:lnTo>
                    <a:lnTo>
                      <a:pt x="47" y="38"/>
                    </a:lnTo>
                    <a:lnTo>
                      <a:pt x="47" y="15"/>
                    </a:lnTo>
                    <a:lnTo>
                      <a:pt x="38" y="22"/>
                    </a:lnTo>
                    <a:lnTo>
                      <a:pt x="3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45"/>
              <p:cNvSpPr>
                <a:spLocks/>
              </p:cNvSpPr>
              <p:nvPr/>
            </p:nvSpPr>
            <p:spPr bwMode="auto">
              <a:xfrm>
                <a:off x="16150803" y="825535"/>
                <a:ext cx="139897" cy="78573"/>
              </a:xfrm>
              <a:custGeom>
                <a:avLst/>
                <a:gdLst>
                  <a:gd name="T0" fmla="*/ 73 w 73"/>
                  <a:gd name="T1" fmla="*/ 0 h 41"/>
                  <a:gd name="T2" fmla="*/ 51 w 73"/>
                  <a:gd name="T3" fmla="*/ 0 h 41"/>
                  <a:gd name="T4" fmla="*/ 60 w 73"/>
                  <a:gd name="T5" fmla="*/ 8 h 41"/>
                  <a:gd name="T6" fmla="*/ 38 w 73"/>
                  <a:gd name="T7" fmla="*/ 27 h 41"/>
                  <a:gd name="T8" fmla="*/ 24 w 73"/>
                  <a:gd name="T9" fmla="*/ 14 h 41"/>
                  <a:gd name="T10" fmla="*/ 0 w 73"/>
                  <a:gd name="T11" fmla="*/ 33 h 41"/>
                  <a:gd name="T12" fmla="*/ 0 w 73"/>
                  <a:gd name="T13" fmla="*/ 41 h 41"/>
                  <a:gd name="T14" fmla="*/ 24 w 73"/>
                  <a:gd name="T15" fmla="*/ 22 h 41"/>
                  <a:gd name="T16" fmla="*/ 38 w 73"/>
                  <a:gd name="T17" fmla="*/ 35 h 41"/>
                  <a:gd name="T18" fmla="*/ 65 w 73"/>
                  <a:gd name="T19" fmla="*/ 13 h 41"/>
                  <a:gd name="T20" fmla="*/ 73 w 73"/>
                  <a:gd name="T21" fmla="*/ 19 h 41"/>
                  <a:gd name="T22" fmla="*/ 73 w 73"/>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41">
                    <a:moveTo>
                      <a:pt x="73" y="0"/>
                    </a:moveTo>
                    <a:lnTo>
                      <a:pt x="51" y="0"/>
                    </a:lnTo>
                    <a:lnTo>
                      <a:pt x="60" y="8"/>
                    </a:lnTo>
                    <a:lnTo>
                      <a:pt x="38" y="27"/>
                    </a:lnTo>
                    <a:lnTo>
                      <a:pt x="24" y="14"/>
                    </a:lnTo>
                    <a:lnTo>
                      <a:pt x="0" y="33"/>
                    </a:lnTo>
                    <a:lnTo>
                      <a:pt x="0" y="41"/>
                    </a:lnTo>
                    <a:lnTo>
                      <a:pt x="24" y="22"/>
                    </a:lnTo>
                    <a:lnTo>
                      <a:pt x="38" y="35"/>
                    </a:lnTo>
                    <a:lnTo>
                      <a:pt x="65" y="13"/>
                    </a:lnTo>
                    <a:lnTo>
                      <a:pt x="73" y="19"/>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46"/>
              <p:cNvSpPr>
                <a:spLocks/>
              </p:cNvSpPr>
              <p:nvPr/>
            </p:nvSpPr>
            <p:spPr bwMode="auto">
              <a:xfrm>
                <a:off x="16060733" y="923273"/>
                <a:ext cx="310458" cy="438858"/>
              </a:xfrm>
              <a:custGeom>
                <a:avLst/>
                <a:gdLst>
                  <a:gd name="T0" fmla="*/ 109 w 162"/>
                  <a:gd name="T1" fmla="*/ 85 h 229"/>
                  <a:gd name="T2" fmla="*/ 117 w 162"/>
                  <a:gd name="T3" fmla="*/ 78 h 229"/>
                  <a:gd name="T4" fmla="*/ 125 w 162"/>
                  <a:gd name="T5" fmla="*/ 69 h 229"/>
                  <a:gd name="T6" fmla="*/ 129 w 162"/>
                  <a:gd name="T7" fmla="*/ 59 h 229"/>
                  <a:gd name="T8" fmla="*/ 131 w 162"/>
                  <a:gd name="T9" fmla="*/ 46 h 229"/>
                  <a:gd name="T10" fmla="*/ 130 w 162"/>
                  <a:gd name="T11" fmla="*/ 37 h 229"/>
                  <a:gd name="T12" fmla="*/ 123 w 162"/>
                  <a:gd name="T13" fmla="*/ 20 h 229"/>
                  <a:gd name="T14" fmla="*/ 109 w 162"/>
                  <a:gd name="T15" fmla="*/ 8 h 229"/>
                  <a:gd name="T16" fmla="*/ 91 w 162"/>
                  <a:gd name="T17" fmla="*/ 1 h 229"/>
                  <a:gd name="T18" fmla="*/ 81 w 162"/>
                  <a:gd name="T19" fmla="*/ 0 h 229"/>
                  <a:gd name="T20" fmla="*/ 62 w 162"/>
                  <a:gd name="T21" fmla="*/ 3 h 229"/>
                  <a:gd name="T22" fmla="*/ 46 w 162"/>
                  <a:gd name="T23" fmla="*/ 14 h 229"/>
                  <a:gd name="T24" fmla="*/ 35 w 162"/>
                  <a:gd name="T25" fmla="*/ 29 h 229"/>
                  <a:gd name="T26" fmla="*/ 31 w 162"/>
                  <a:gd name="T27" fmla="*/ 46 h 229"/>
                  <a:gd name="T28" fmla="*/ 31 w 162"/>
                  <a:gd name="T29" fmla="*/ 52 h 229"/>
                  <a:gd name="T30" fmla="*/ 34 w 162"/>
                  <a:gd name="T31" fmla="*/ 64 h 229"/>
                  <a:gd name="T32" fmla="*/ 41 w 162"/>
                  <a:gd name="T33" fmla="*/ 74 h 229"/>
                  <a:gd name="T34" fmla="*/ 49 w 162"/>
                  <a:gd name="T35" fmla="*/ 82 h 229"/>
                  <a:gd name="T36" fmla="*/ 54 w 162"/>
                  <a:gd name="T37" fmla="*/ 85 h 229"/>
                  <a:gd name="T38" fmla="*/ 32 w 162"/>
                  <a:gd name="T39" fmla="*/ 98 h 229"/>
                  <a:gd name="T40" fmla="*/ 15 w 162"/>
                  <a:gd name="T41" fmla="*/ 118 h 229"/>
                  <a:gd name="T42" fmla="*/ 4 w 162"/>
                  <a:gd name="T43" fmla="*/ 143 h 229"/>
                  <a:gd name="T44" fmla="*/ 0 w 162"/>
                  <a:gd name="T45" fmla="*/ 172 h 229"/>
                  <a:gd name="T46" fmla="*/ 1 w 162"/>
                  <a:gd name="T47" fmla="*/ 181 h 229"/>
                  <a:gd name="T48" fmla="*/ 2 w 162"/>
                  <a:gd name="T49" fmla="*/ 190 h 229"/>
                  <a:gd name="T50" fmla="*/ 18 w 162"/>
                  <a:gd name="T51" fmla="*/ 206 h 229"/>
                  <a:gd name="T52" fmla="*/ 36 w 162"/>
                  <a:gd name="T53" fmla="*/ 219 h 229"/>
                  <a:gd name="T54" fmla="*/ 58 w 162"/>
                  <a:gd name="T55" fmla="*/ 226 h 229"/>
                  <a:gd name="T56" fmla="*/ 81 w 162"/>
                  <a:gd name="T57" fmla="*/ 229 h 229"/>
                  <a:gd name="T58" fmla="*/ 93 w 162"/>
                  <a:gd name="T59" fmla="*/ 228 h 229"/>
                  <a:gd name="T60" fmla="*/ 115 w 162"/>
                  <a:gd name="T61" fmla="*/ 223 h 229"/>
                  <a:gd name="T62" fmla="*/ 136 w 162"/>
                  <a:gd name="T63" fmla="*/ 212 h 229"/>
                  <a:gd name="T64" fmla="*/ 153 w 162"/>
                  <a:gd name="T65" fmla="*/ 198 h 229"/>
                  <a:gd name="T66" fmla="*/ 160 w 162"/>
                  <a:gd name="T67" fmla="*/ 190 h 229"/>
                  <a:gd name="T68" fmla="*/ 162 w 162"/>
                  <a:gd name="T69" fmla="*/ 172 h 229"/>
                  <a:gd name="T70" fmla="*/ 161 w 162"/>
                  <a:gd name="T71" fmla="*/ 157 h 229"/>
                  <a:gd name="T72" fmla="*/ 153 w 162"/>
                  <a:gd name="T73" fmla="*/ 130 h 229"/>
                  <a:gd name="T74" fmla="*/ 139 w 162"/>
                  <a:gd name="T75" fmla="*/ 108 h 229"/>
                  <a:gd name="T76" fmla="*/ 120 w 162"/>
                  <a:gd name="T77" fmla="*/ 91 h 229"/>
                  <a:gd name="T78" fmla="*/ 109 w 162"/>
                  <a:gd name="T79" fmla="*/ 8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229">
                    <a:moveTo>
                      <a:pt x="109" y="85"/>
                    </a:moveTo>
                    <a:lnTo>
                      <a:pt x="109" y="85"/>
                    </a:lnTo>
                    <a:lnTo>
                      <a:pt x="113" y="82"/>
                    </a:lnTo>
                    <a:lnTo>
                      <a:pt x="117" y="78"/>
                    </a:lnTo>
                    <a:lnTo>
                      <a:pt x="122" y="74"/>
                    </a:lnTo>
                    <a:lnTo>
                      <a:pt x="125" y="69"/>
                    </a:lnTo>
                    <a:lnTo>
                      <a:pt x="128" y="64"/>
                    </a:lnTo>
                    <a:lnTo>
                      <a:pt x="129" y="59"/>
                    </a:lnTo>
                    <a:lnTo>
                      <a:pt x="131" y="52"/>
                    </a:lnTo>
                    <a:lnTo>
                      <a:pt x="131" y="46"/>
                    </a:lnTo>
                    <a:lnTo>
                      <a:pt x="131" y="46"/>
                    </a:lnTo>
                    <a:lnTo>
                      <a:pt x="130" y="37"/>
                    </a:lnTo>
                    <a:lnTo>
                      <a:pt x="127" y="29"/>
                    </a:lnTo>
                    <a:lnTo>
                      <a:pt x="123" y="20"/>
                    </a:lnTo>
                    <a:lnTo>
                      <a:pt x="116" y="14"/>
                    </a:lnTo>
                    <a:lnTo>
                      <a:pt x="109" y="8"/>
                    </a:lnTo>
                    <a:lnTo>
                      <a:pt x="100" y="3"/>
                    </a:lnTo>
                    <a:lnTo>
                      <a:pt x="91" y="1"/>
                    </a:lnTo>
                    <a:lnTo>
                      <a:pt x="81" y="0"/>
                    </a:lnTo>
                    <a:lnTo>
                      <a:pt x="81" y="0"/>
                    </a:lnTo>
                    <a:lnTo>
                      <a:pt x="71" y="1"/>
                    </a:lnTo>
                    <a:lnTo>
                      <a:pt x="62" y="3"/>
                    </a:lnTo>
                    <a:lnTo>
                      <a:pt x="54" y="8"/>
                    </a:lnTo>
                    <a:lnTo>
                      <a:pt x="46" y="14"/>
                    </a:lnTo>
                    <a:lnTo>
                      <a:pt x="40" y="20"/>
                    </a:lnTo>
                    <a:lnTo>
                      <a:pt x="35" y="29"/>
                    </a:lnTo>
                    <a:lnTo>
                      <a:pt x="32" y="37"/>
                    </a:lnTo>
                    <a:lnTo>
                      <a:pt x="31" y="46"/>
                    </a:lnTo>
                    <a:lnTo>
                      <a:pt x="31" y="46"/>
                    </a:lnTo>
                    <a:lnTo>
                      <a:pt x="31" y="52"/>
                    </a:lnTo>
                    <a:lnTo>
                      <a:pt x="32" y="59"/>
                    </a:lnTo>
                    <a:lnTo>
                      <a:pt x="34" y="64"/>
                    </a:lnTo>
                    <a:lnTo>
                      <a:pt x="38" y="69"/>
                    </a:lnTo>
                    <a:lnTo>
                      <a:pt x="41" y="74"/>
                    </a:lnTo>
                    <a:lnTo>
                      <a:pt x="45" y="78"/>
                    </a:lnTo>
                    <a:lnTo>
                      <a:pt x="49" y="82"/>
                    </a:lnTo>
                    <a:lnTo>
                      <a:pt x="54" y="85"/>
                    </a:lnTo>
                    <a:lnTo>
                      <a:pt x="54" y="85"/>
                    </a:lnTo>
                    <a:lnTo>
                      <a:pt x="43" y="91"/>
                    </a:lnTo>
                    <a:lnTo>
                      <a:pt x="32" y="98"/>
                    </a:lnTo>
                    <a:lnTo>
                      <a:pt x="24" y="108"/>
                    </a:lnTo>
                    <a:lnTo>
                      <a:pt x="15" y="118"/>
                    </a:lnTo>
                    <a:lnTo>
                      <a:pt x="10" y="130"/>
                    </a:lnTo>
                    <a:lnTo>
                      <a:pt x="4" y="143"/>
                    </a:lnTo>
                    <a:lnTo>
                      <a:pt x="1" y="157"/>
                    </a:lnTo>
                    <a:lnTo>
                      <a:pt x="0" y="172"/>
                    </a:lnTo>
                    <a:lnTo>
                      <a:pt x="0" y="172"/>
                    </a:lnTo>
                    <a:lnTo>
                      <a:pt x="1" y="181"/>
                    </a:lnTo>
                    <a:lnTo>
                      <a:pt x="2" y="190"/>
                    </a:lnTo>
                    <a:lnTo>
                      <a:pt x="2" y="190"/>
                    </a:lnTo>
                    <a:lnTo>
                      <a:pt x="10" y="198"/>
                    </a:lnTo>
                    <a:lnTo>
                      <a:pt x="18" y="206"/>
                    </a:lnTo>
                    <a:lnTo>
                      <a:pt x="27" y="212"/>
                    </a:lnTo>
                    <a:lnTo>
                      <a:pt x="36" y="219"/>
                    </a:lnTo>
                    <a:lnTo>
                      <a:pt x="47" y="223"/>
                    </a:lnTo>
                    <a:lnTo>
                      <a:pt x="58" y="226"/>
                    </a:lnTo>
                    <a:lnTo>
                      <a:pt x="70" y="228"/>
                    </a:lnTo>
                    <a:lnTo>
                      <a:pt x="81" y="229"/>
                    </a:lnTo>
                    <a:lnTo>
                      <a:pt x="81" y="229"/>
                    </a:lnTo>
                    <a:lnTo>
                      <a:pt x="93" y="228"/>
                    </a:lnTo>
                    <a:lnTo>
                      <a:pt x="105" y="226"/>
                    </a:lnTo>
                    <a:lnTo>
                      <a:pt x="115" y="223"/>
                    </a:lnTo>
                    <a:lnTo>
                      <a:pt x="125" y="219"/>
                    </a:lnTo>
                    <a:lnTo>
                      <a:pt x="136" y="212"/>
                    </a:lnTo>
                    <a:lnTo>
                      <a:pt x="144" y="206"/>
                    </a:lnTo>
                    <a:lnTo>
                      <a:pt x="153" y="198"/>
                    </a:lnTo>
                    <a:lnTo>
                      <a:pt x="160" y="190"/>
                    </a:lnTo>
                    <a:lnTo>
                      <a:pt x="160" y="190"/>
                    </a:lnTo>
                    <a:lnTo>
                      <a:pt x="161" y="181"/>
                    </a:lnTo>
                    <a:lnTo>
                      <a:pt x="162" y="172"/>
                    </a:lnTo>
                    <a:lnTo>
                      <a:pt x="162" y="172"/>
                    </a:lnTo>
                    <a:lnTo>
                      <a:pt x="161" y="157"/>
                    </a:lnTo>
                    <a:lnTo>
                      <a:pt x="158" y="143"/>
                    </a:lnTo>
                    <a:lnTo>
                      <a:pt x="153" y="130"/>
                    </a:lnTo>
                    <a:lnTo>
                      <a:pt x="146" y="118"/>
                    </a:lnTo>
                    <a:lnTo>
                      <a:pt x="139" y="108"/>
                    </a:lnTo>
                    <a:lnTo>
                      <a:pt x="130" y="98"/>
                    </a:lnTo>
                    <a:lnTo>
                      <a:pt x="120" y="91"/>
                    </a:lnTo>
                    <a:lnTo>
                      <a:pt x="109" y="85"/>
                    </a:lnTo>
                    <a:lnTo>
                      <a:pt x="109" y="85"/>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 name="组合 14"/>
          <p:cNvGrpSpPr/>
          <p:nvPr/>
        </p:nvGrpSpPr>
        <p:grpSpPr>
          <a:xfrm>
            <a:off x="1698508" y="956211"/>
            <a:ext cx="2505867" cy="5004000"/>
            <a:chOff x="1698508" y="956211"/>
            <a:chExt cx="2505867" cy="5004000"/>
          </a:xfrm>
        </p:grpSpPr>
        <p:sp>
          <p:nvSpPr>
            <p:cNvPr id="4" name="矩形 3"/>
            <p:cNvSpPr/>
            <p:nvPr/>
          </p:nvSpPr>
          <p:spPr>
            <a:xfrm>
              <a:off x="1698508" y="956211"/>
              <a:ext cx="2505867" cy="5004000"/>
            </a:xfrm>
            <a:prstGeom prst="rect">
              <a:avLst/>
            </a:prstGeom>
            <a:solidFill>
              <a:schemeClr val="bg1">
                <a:lumMod val="9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ctr">
                <a:defRPr/>
              </a:pPr>
              <a:endParaRPr lang="en-US" altLang="zh-CN" sz="1200" ker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1698508" y="1099821"/>
              <a:ext cx="2505867" cy="338554"/>
            </a:xfrm>
            <a:prstGeom prst="rect">
              <a:avLst/>
            </a:prstGeom>
            <a:ln>
              <a:noFill/>
            </a:ln>
          </p:spPr>
          <p:txBody>
            <a:bodyPr wrap="square" anchor="ctr" anchorCtr="1">
              <a:noAutofit/>
            </a:bodyPr>
            <a:lstStyle/>
            <a:p>
              <a:pPr algn="ctr" fontAlgn="ctr"/>
              <a:r>
                <a:rPr lang="en-US" sz="1600" b="1" smtClean="0">
                  <a:latin typeface="Huawei Sans" panose="020C0503030203020204" pitchFamily="34" charset="0"/>
                </a:rPr>
                <a:t>Costly investment</a:t>
              </a:r>
              <a:endParaRPr lang="en-US" sz="1600" b="1">
                <a:latin typeface="Huawei Sans" panose="020C0503030203020204" pitchFamily="34" charset="0"/>
              </a:endParaRPr>
            </a:p>
          </p:txBody>
        </p:sp>
        <p:sp>
          <p:nvSpPr>
            <p:cNvPr id="26" name="矩形 25"/>
            <p:cNvSpPr/>
            <p:nvPr/>
          </p:nvSpPr>
          <p:spPr>
            <a:xfrm>
              <a:off x="1698508" y="1613398"/>
              <a:ext cx="2505867" cy="2145954"/>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p>
              <a:pPr defTabSz="801688" fontAlgn="ctr">
                <a:buClr>
                  <a:schemeClr val="bg1">
                    <a:lumMod val="50000"/>
                  </a:schemeClr>
                </a:buClr>
                <a:buSzPct val="60000"/>
              </a:pPr>
              <a:r>
                <a:rPr lang="en-US" sz="1400" dirty="0" smtClean="0">
                  <a:latin typeface="Huawei Sans" panose="020C0503030203020204" pitchFamily="34" charset="0"/>
                </a:rPr>
                <a:t>High capital expenditure (CAPEX)</a:t>
              </a: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High purchase costs for infrastructure, such as servers, storage devices, and software</a:t>
              </a:r>
            </a:p>
            <a:p>
              <a:pPr marL="171450" indent="-171450" defTabSz="801688" fontAlgn="ctr">
                <a:buSzPct val="50000"/>
                <a:buFont typeface="Wingdings" panose="05000000000000000000" pitchFamily="2" charset="2"/>
                <a:buChar char="l"/>
              </a:pPr>
              <a:r>
                <a:rPr lang="en-US" sz="1200" dirty="0" smtClean="0">
                  <a:latin typeface="Huawei Sans" panose="020C0503030203020204" pitchFamily="34" charset="0"/>
                </a:rPr>
                <a:t>High basic construction costs for facilities such as equipment rooms.</a:t>
              </a:r>
            </a:p>
            <a:p>
              <a:pPr defTabSz="801688" fontAlgn="ctr">
                <a:buClr>
                  <a:schemeClr val="bg1">
                    <a:lumMod val="50000"/>
                  </a:schemeClr>
                </a:buClr>
                <a:buSzPct val="60000"/>
              </a:pPr>
              <a:r>
                <a:rPr lang="en-US" sz="1200" dirty="0" smtClean="0">
                  <a:latin typeface="Huawei Sans" panose="020C0503030203020204" pitchFamily="34" charset="0"/>
                </a:rPr>
                <a:t>High OPEX</a:t>
              </a: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Professional O&amp;M support (implementation, training, and onsite support)</a:t>
              </a: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Long-term costs on resources such as water and elec</a:t>
              </a:r>
              <a:r>
                <a:rPr lang="en-US" altLang="zh-CN" sz="1200" dirty="0" smtClean="0">
                  <a:latin typeface="Huawei Sans" panose="020C0503030203020204" pitchFamily="34" charset="0"/>
                </a:rPr>
                <a:t>t</a:t>
              </a:r>
              <a:r>
                <a:rPr lang="en-US" sz="1200" dirty="0" smtClean="0">
                  <a:latin typeface="Huawei Sans" panose="020C0503030203020204" pitchFamily="34" charset="0"/>
                </a:rPr>
                <a:t>ricity.</a:t>
              </a:r>
            </a:p>
            <a:p>
              <a:pPr defTabSz="801688" fontAlgn="ctr">
                <a:buClr>
                  <a:schemeClr val="bg1">
                    <a:lumMod val="50000"/>
                  </a:schemeClr>
                </a:buClr>
                <a:buSzPct val="60000"/>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5" name="组合 34"/>
            <p:cNvGrpSpPr/>
            <p:nvPr/>
          </p:nvGrpSpPr>
          <p:grpSpPr>
            <a:xfrm>
              <a:off x="2582533" y="4527548"/>
              <a:ext cx="737816" cy="720569"/>
              <a:chOff x="13358599" y="587901"/>
              <a:chExt cx="737816" cy="720569"/>
            </a:xfrm>
          </p:grpSpPr>
          <p:sp>
            <p:nvSpPr>
              <p:cNvPr id="36" name="Freeform 526"/>
              <p:cNvSpPr>
                <a:spLocks noEditPoints="1"/>
              </p:cNvSpPr>
              <p:nvPr/>
            </p:nvSpPr>
            <p:spPr bwMode="auto">
              <a:xfrm>
                <a:off x="13358599" y="587901"/>
                <a:ext cx="408194" cy="680325"/>
              </a:xfrm>
              <a:custGeom>
                <a:avLst/>
                <a:gdLst>
                  <a:gd name="T0" fmla="*/ 106 w 213"/>
                  <a:gd name="T1" fmla="*/ 313 h 355"/>
                  <a:gd name="T2" fmla="*/ 89 w 213"/>
                  <a:gd name="T3" fmla="*/ 304 h 355"/>
                  <a:gd name="T4" fmla="*/ 87 w 213"/>
                  <a:gd name="T5" fmla="*/ 284 h 355"/>
                  <a:gd name="T6" fmla="*/ 106 w 213"/>
                  <a:gd name="T7" fmla="*/ 271 h 355"/>
                  <a:gd name="T8" fmla="*/ 117 w 213"/>
                  <a:gd name="T9" fmla="*/ 256 h 355"/>
                  <a:gd name="T10" fmla="*/ 98 w 213"/>
                  <a:gd name="T11" fmla="*/ 257 h 355"/>
                  <a:gd name="T12" fmla="*/ 86 w 213"/>
                  <a:gd name="T13" fmla="*/ 237 h 355"/>
                  <a:gd name="T14" fmla="*/ 94 w 213"/>
                  <a:gd name="T15" fmla="*/ 220 h 355"/>
                  <a:gd name="T16" fmla="*/ 114 w 213"/>
                  <a:gd name="T17" fmla="*/ 218 h 355"/>
                  <a:gd name="T18" fmla="*/ 130 w 213"/>
                  <a:gd name="T19" fmla="*/ 191 h 355"/>
                  <a:gd name="T20" fmla="*/ 127 w 213"/>
                  <a:gd name="T21" fmla="*/ 149 h 355"/>
                  <a:gd name="T22" fmla="*/ 120 w 213"/>
                  <a:gd name="T23" fmla="*/ 129 h 355"/>
                  <a:gd name="T24" fmla="*/ 170 w 213"/>
                  <a:gd name="T25" fmla="*/ 121 h 355"/>
                  <a:gd name="T26" fmla="*/ 177 w 213"/>
                  <a:gd name="T27" fmla="*/ 137 h 355"/>
                  <a:gd name="T28" fmla="*/ 213 w 213"/>
                  <a:gd name="T29" fmla="*/ 36 h 355"/>
                  <a:gd name="T30" fmla="*/ 197 w 213"/>
                  <a:gd name="T31" fmla="*/ 7 h 355"/>
                  <a:gd name="T32" fmla="*/ 29 w 213"/>
                  <a:gd name="T33" fmla="*/ 1 h 355"/>
                  <a:gd name="T34" fmla="*/ 1 w 213"/>
                  <a:gd name="T35" fmla="*/ 29 h 355"/>
                  <a:gd name="T36" fmla="*/ 7 w 213"/>
                  <a:gd name="T37" fmla="*/ 339 h 355"/>
                  <a:gd name="T38" fmla="*/ 158 w 213"/>
                  <a:gd name="T39" fmla="*/ 355 h 355"/>
                  <a:gd name="T40" fmla="*/ 125 w 213"/>
                  <a:gd name="T41" fmla="*/ 302 h 355"/>
                  <a:gd name="T42" fmla="*/ 38 w 213"/>
                  <a:gd name="T43" fmla="*/ 141 h 355"/>
                  <a:gd name="T44" fmla="*/ 45 w 213"/>
                  <a:gd name="T45" fmla="*/ 121 h 355"/>
                  <a:gd name="T46" fmla="*/ 97 w 213"/>
                  <a:gd name="T47" fmla="*/ 129 h 355"/>
                  <a:gd name="T48" fmla="*/ 90 w 213"/>
                  <a:gd name="T49" fmla="*/ 149 h 355"/>
                  <a:gd name="T50" fmla="*/ 124 w 213"/>
                  <a:gd name="T51" fmla="*/ 200 h 355"/>
                  <a:gd name="T52" fmla="*/ 106 w 213"/>
                  <a:gd name="T53" fmla="*/ 209 h 355"/>
                  <a:gd name="T54" fmla="*/ 87 w 213"/>
                  <a:gd name="T55" fmla="*/ 196 h 355"/>
                  <a:gd name="T56" fmla="*/ 89 w 213"/>
                  <a:gd name="T57" fmla="*/ 176 h 355"/>
                  <a:gd name="T58" fmla="*/ 106 w 213"/>
                  <a:gd name="T59" fmla="*/ 168 h 355"/>
                  <a:gd name="T60" fmla="*/ 126 w 213"/>
                  <a:gd name="T61" fmla="*/ 180 h 355"/>
                  <a:gd name="T62" fmla="*/ 18 w 213"/>
                  <a:gd name="T63" fmla="*/ 52 h 355"/>
                  <a:gd name="T64" fmla="*/ 34 w 213"/>
                  <a:gd name="T65" fmla="*/ 28 h 355"/>
                  <a:gd name="T66" fmla="*/ 178 w 213"/>
                  <a:gd name="T67" fmla="*/ 28 h 355"/>
                  <a:gd name="T68" fmla="*/ 194 w 213"/>
                  <a:gd name="T69" fmla="*/ 52 h 355"/>
                  <a:gd name="T70" fmla="*/ 187 w 213"/>
                  <a:gd name="T71" fmla="*/ 91 h 355"/>
                  <a:gd name="T72" fmla="*/ 44 w 213"/>
                  <a:gd name="T73" fmla="*/ 98 h 355"/>
                  <a:gd name="T74" fmla="*/ 21 w 213"/>
                  <a:gd name="T75" fmla="*/ 82 h 355"/>
                  <a:gd name="T76" fmla="*/ 50 w 213"/>
                  <a:gd name="T77" fmla="*/ 313 h 355"/>
                  <a:gd name="T78" fmla="*/ 33 w 213"/>
                  <a:gd name="T79" fmla="*/ 297 h 355"/>
                  <a:gd name="T80" fmla="*/ 40 w 213"/>
                  <a:gd name="T81" fmla="*/ 277 h 355"/>
                  <a:gd name="T82" fmla="*/ 59 w 213"/>
                  <a:gd name="T83" fmla="*/ 272 h 355"/>
                  <a:gd name="T84" fmla="*/ 75 w 213"/>
                  <a:gd name="T85" fmla="*/ 288 h 355"/>
                  <a:gd name="T86" fmla="*/ 70 w 213"/>
                  <a:gd name="T87" fmla="*/ 307 h 355"/>
                  <a:gd name="T88" fmla="*/ 55 w 213"/>
                  <a:gd name="T89" fmla="*/ 258 h 355"/>
                  <a:gd name="T90" fmla="*/ 37 w 213"/>
                  <a:gd name="T91" fmla="*/ 249 h 355"/>
                  <a:gd name="T92" fmla="*/ 36 w 213"/>
                  <a:gd name="T93" fmla="*/ 229 h 355"/>
                  <a:gd name="T94" fmla="*/ 55 w 213"/>
                  <a:gd name="T95" fmla="*/ 217 h 355"/>
                  <a:gd name="T96" fmla="*/ 72 w 213"/>
                  <a:gd name="T97" fmla="*/ 225 h 355"/>
                  <a:gd name="T98" fmla="*/ 74 w 213"/>
                  <a:gd name="T99" fmla="*/ 245 h 355"/>
                  <a:gd name="T100" fmla="*/ 55 w 213"/>
                  <a:gd name="T101" fmla="*/ 258 h 355"/>
                  <a:gd name="T102" fmla="*/ 43 w 213"/>
                  <a:gd name="T103" fmla="*/ 206 h 355"/>
                  <a:gd name="T104" fmla="*/ 33 w 213"/>
                  <a:gd name="T105" fmla="*/ 188 h 355"/>
                  <a:gd name="T106" fmla="*/ 46 w 213"/>
                  <a:gd name="T107" fmla="*/ 169 h 355"/>
                  <a:gd name="T108" fmla="*/ 66 w 213"/>
                  <a:gd name="T109" fmla="*/ 171 h 355"/>
                  <a:gd name="T110" fmla="*/ 75 w 213"/>
                  <a:gd name="T111" fmla="*/ 188 h 355"/>
                  <a:gd name="T112" fmla="*/ 62 w 213"/>
                  <a:gd name="T113" fmla="*/ 2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 h="355">
                    <a:moveTo>
                      <a:pt x="125" y="302"/>
                    </a:moveTo>
                    <a:lnTo>
                      <a:pt x="125" y="302"/>
                    </a:lnTo>
                    <a:lnTo>
                      <a:pt x="122" y="306"/>
                    </a:lnTo>
                    <a:lnTo>
                      <a:pt x="118" y="311"/>
                    </a:lnTo>
                    <a:lnTo>
                      <a:pt x="112" y="313"/>
                    </a:lnTo>
                    <a:lnTo>
                      <a:pt x="106" y="313"/>
                    </a:lnTo>
                    <a:lnTo>
                      <a:pt x="106" y="313"/>
                    </a:lnTo>
                    <a:lnTo>
                      <a:pt x="103" y="313"/>
                    </a:lnTo>
                    <a:lnTo>
                      <a:pt x="98" y="312"/>
                    </a:lnTo>
                    <a:lnTo>
                      <a:pt x="94" y="309"/>
                    </a:lnTo>
                    <a:lnTo>
                      <a:pt x="92" y="307"/>
                    </a:lnTo>
                    <a:lnTo>
                      <a:pt x="89" y="304"/>
                    </a:lnTo>
                    <a:lnTo>
                      <a:pt x="87" y="300"/>
                    </a:lnTo>
                    <a:lnTo>
                      <a:pt x="86" y="297"/>
                    </a:lnTo>
                    <a:lnTo>
                      <a:pt x="86" y="292"/>
                    </a:lnTo>
                    <a:lnTo>
                      <a:pt x="86" y="292"/>
                    </a:lnTo>
                    <a:lnTo>
                      <a:pt x="86" y="288"/>
                    </a:lnTo>
                    <a:lnTo>
                      <a:pt x="87" y="284"/>
                    </a:lnTo>
                    <a:lnTo>
                      <a:pt x="89" y="281"/>
                    </a:lnTo>
                    <a:lnTo>
                      <a:pt x="92" y="277"/>
                    </a:lnTo>
                    <a:lnTo>
                      <a:pt x="94" y="275"/>
                    </a:lnTo>
                    <a:lnTo>
                      <a:pt x="98" y="273"/>
                    </a:lnTo>
                    <a:lnTo>
                      <a:pt x="103" y="272"/>
                    </a:lnTo>
                    <a:lnTo>
                      <a:pt x="106" y="271"/>
                    </a:lnTo>
                    <a:lnTo>
                      <a:pt x="106" y="271"/>
                    </a:lnTo>
                    <a:lnTo>
                      <a:pt x="112" y="272"/>
                    </a:lnTo>
                    <a:lnTo>
                      <a:pt x="118" y="275"/>
                    </a:lnTo>
                    <a:lnTo>
                      <a:pt x="118" y="275"/>
                    </a:lnTo>
                    <a:lnTo>
                      <a:pt x="117" y="266"/>
                    </a:lnTo>
                    <a:lnTo>
                      <a:pt x="117" y="256"/>
                    </a:lnTo>
                    <a:lnTo>
                      <a:pt x="117" y="256"/>
                    </a:lnTo>
                    <a:lnTo>
                      <a:pt x="112" y="257"/>
                    </a:lnTo>
                    <a:lnTo>
                      <a:pt x="106" y="258"/>
                    </a:lnTo>
                    <a:lnTo>
                      <a:pt x="106" y="258"/>
                    </a:lnTo>
                    <a:lnTo>
                      <a:pt x="103" y="258"/>
                    </a:lnTo>
                    <a:lnTo>
                      <a:pt x="98" y="257"/>
                    </a:lnTo>
                    <a:lnTo>
                      <a:pt x="94" y="255"/>
                    </a:lnTo>
                    <a:lnTo>
                      <a:pt x="92" y="252"/>
                    </a:lnTo>
                    <a:lnTo>
                      <a:pt x="89" y="249"/>
                    </a:lnTo>
                    <a:lnTo>
                      <a:pt x="87" y="245"/>
                    </a:lnTo>
                    <a:lnTo>
                      <a:pt x="86" y="241"/>
                    </a:lnTo>
                    <a:lnTo>
                      <a:pt x="86" y="237"/>
                    </a:lnTo>
                    <a:lnTo>
                      <a:pt x="86" y="237"/>
                    </a:lnTo>
                    <a:lnTo>
                      <a:pt x="86" y="233"/>
                    </a:lnTo>
                    <a:lnTo>
                      <a:pt x="87" y="229"/>
                    </a:lnTo>
                    <a:lnTo>
                      <a:pt x="89" y="225"/>
                    </a:lnTo>
                    <a:lnTo>
                      <a:pt x="92" y="223"/>
                    </a:lnTo>
                    <a:lnTo>
                      <a:pt x="94" y="220"/>
                    </a:lnTo>
                    <a:lnTo>
                      <a:pt x="98" y="218"/>
                    </a:lnTo>
                    <a:lnTo>
                      <a:pt x="103" y="217"/>
                    </a:lnTo>
                    <a:lnTo>
                      <a:pt x="106" y="217"/>
                    </a:lnTo>
                    <a:lnTo>
                      <a:pt x="106" y="217"/>
                    </a:lnTo>
                    <a:lnTo>
                      <a:pt x="110" y="217"/>
                    </a:lnTo>
                    <a:lnTo>
                      <a:pt x="114" y="218"/>
                    </a:lnTo>
                    <a:lnTo>
                      <a:pt x="118" y="220"/>
                    </a:lnTo>
                    <a:lnTo>
                      <a:pt x="120" y="222"/>
                    </a:lnTo>
                    <a:lnTo>
                      <a:pt x="120" y="222"/>
                    </a:lnTo>
                    <a:lnTo>
                      <a:pt x="123" y="211"/>
                    </a:lnTo>
                    <a:lnTo>
                      <a:pt x="126" y="202"/>
                    </a:lnTo>
                    <a:lnTo>
                      <a:pt x="130" y="191"/>
                    </a:lnTo>
                    <a:lnTo>
                      <a:pt x="136" y="183"/>
                    </a:lnTo>
                    <a:lnTo>
                      <a:pt x="141" y="173"/>
                    </a:lnTo>
                    <a:lnTo>
                      <a:pt x="148" y="164"/>
                    </a:lnTo>
                    <a:lnTo>
                      <a:pt x="154" y="157"/>
                    </a:lnTo>
                    <a:lnTo>
                      <a:pt x="161" y="149"/>
                    </a:lnTo>
                    <a:lnTo>
                      <a:pt x="127" y="149"/>
                    </a:lnTo>
                    <a:lnTo>
                      <a:pt x="127" y="149"/>
                    </a:lnTo>
                    <a:lnTo>
                      <a:pt x="124" y="148"/>
                    </a:lnTo>
                    <a:lnTo>
                      <a:pt x="122" y="146"/>
                    </a:lnTo>
                    <a:lnTo>
                      <a:pt x="120" y="144"/>
                    </a:lnTo>
                    <a:lnTo>
                      <a:pt x="120" y="141"/>
                    </a:lnTo>
                    <a:lnTo>
                      <a:pt x="120" y="129"/>
                    </a:lnTo>
                    <a:lnTo>
                      <a:pt x="120" y="129"/>
                    </a:lnTo>
                    <a:lnTo>
                      <a:pt x="120" y="126"/>
                    </a:lnTo>
                    <a:lnTo>
                      <a:pt x="122" y="123"/>
                    </a:lnTo>
                    <a:lnTo>
                      <a:pt x="124" y="121"/>
                    </a:lnTo>
                    <a:lnTo>
                      <a:pt x="127" y="121"/>
                    </a:lnTo>
                    <a:lnTo>
                      <a:pt x="170" y="121"/>
                    </a:lnTo>
                    <a:lnTo>
                      <a:pt x="170" y="121"/>
                    </a:lnTo>
                    <a:lnTo>
                      <a:pt x="173" y="121"/>
                    </a:lnTo>
                    <a:lnTo>
                      <a:pt x="175" y="123"/>
                    </a:lnTo>
                    <a:lnTo>
                      <a:pt x="176" y="126"/>
                    </a:lnTo>
                    <a:lnTo>
                      <a:pt x="177" y="129"/>
                    </a:lnTo>
                    <a:lnTo>
                      <a:pt x="177" y="137"/>
                    </a:lnTo>
                    <a:lnTo>
                      <a:pt x="177" y="137"/>
                    </a:lnTo>
                    <a:lnTo>
                      <a:pt x="186" y="131"/>
                    </a:lnTo>
                    <a:lnTo>
                      <a:pt x="194" y="126"/>
                    </a:lnTo>
                    <a:lnTo>
                      <a:pt x="203" y="122"/>
                    </a:lnTo>
                    <a:lnTo>
                      <a:pt x="213" y="119"/>
                    </a:lnTo>
                    <a:lnTo>
                      <a:pt x="213" y="36"/>
                    </a:lnTo>
                    <a:lnTo>
                      <a:pt x="213" y="36"/>
                    </a:lnTo>
                    <a:lnTo>
                      <a:pt x="212" y="29"/>
                    </a:lnTo>
                    <a:lnTo>
                      <a:pt x="209" y="23"/>
                    </a:lnTo>
                    <a:lnTo>
                      <a:pt x="206" y="16"/>
                    </a:lnTo>
                    <a:lnTo>
                      <a:pt x="202" y="11"/>
                    </a:lnTo>
                    <a:lnTo>
                      <a:pt x="197" y="7"/>
                    </a:lnTo>
                    <a:lnTo>
                      <a:pt x="190" y="3"/>
                    </a:lnTo>
                    <a:lnTo>
                      <a:pt x="184" y="1"/>
                    </a:lnTo>
                    <a:lnTo>
                      <a:pt x="176" y="0"/>
                    </a:lnTo>
                    <a:lnTo>
                      <a:pt x="37" y="0"/>
                    </a:lnTo>
                    <a:lnTo>
                      <a:pt x="37" y="0"/>
                    </a:lnTo>
                    <a:lnTo>
                      <a:pt x="29" y="1"/>
                    </a:lnTo>
                    <a:lnTo>
                      <a:pt x="23" y="3"/>
                    </a:lnTo>
                    <a:lnTo>
                      <a:pt x="16" y="7"/>
                    </a:lnTo>
                    <a:lnTo>
                      <a:pt x="11" y="11"/>
                    </a:lnTo>
                    <a:lnTo>
                      <a:pt x="7" y="16"/>
                    </a:lnTo>
                    <a:lnTo>
                      <a:pt x="4" y="23"/>
                    </a:lnTo>
                    <a:lnTo>
                      <a:pt x="1" y="29"/>
                    </a:lnTo>
                    <a:lnTo>
                      <a:pt x="0" y="36"/>
                    </a:lnTo>
                    <a:lnTo>
                      <a:pt x="0" y="319"/>
                    </a:lnTo>
                    <a:lnTo>
                      <a:pt x="0" y="319"/>
                    </a:lnTo>
                    <a:lnTo>
                      <a:pt x="1" y="327"/>
                    </a:lnTo>
                    <a:lnTo>
                      <a:pt x="4" y="333"/>
                    </a:lnTo>
                    <a:lnTo>
                      <a:pt x="7" y="339"/>
                    </a:lnTo>
                    <a:lnTo>
                      <a:pt x="11" y="345"/>
                    </a:lnTo>
                    <a:lnTo>
                      <a:pt x="16" y="349"/>
                    </a:lnTo>
                    <a:lnTo>
                      <a:pt x="23" y="352"/>
                    </a:lnTo>
                    <a:lnTo>
                      <a:pt x="29" y="354"/>
                    </a:lnTo>
                    <a:lnTo>
                      <a:pt x="37" y="355"/>
                    </a:lnTo>
                    <a:lnTo>
                      <a:pt x="158" y="355"/>
                    </a:lnTo>
                    <a:lnTo>
                      <a:pt x="158" y="355"/>
                    </a:lnTo>
                    <a:lnTo>
                      <a:pt x="149" y="344"/>
                    </a:lnTo>
                    <a:lnTo>
                      <a:pt x="139" y="331"/>
                    </a:lnTo>
                    <a:lnTo>
                      <a:pt x="132" y="317"/>
                    </a:lnTo>
                    <a:lnTo>
                      <a:pt x="125" y="302"/>
                    </a:lnTo>
                    <a:lnTo>
                      <a:pt x="125" y="302"/>
                    </a:lnTo>
                    <a:close/>
                    <a:moveTo>
                      <a:pt x="45" y="149"/>
                    </a:moveTo>
                    <a:lnTo>
                      <a:pt x="45" y="149"/>
                    </a:lnTo>
                    <a:lnTo>
                      <a:pt x="42" y="148"/>
                    </a:lnTo>
                    <a:lnTo>
                      <a:pt x="40" y="146"/>
                    </a:lnTo>
                    <a:lnTo>
                      <a:pt x="38" y="144"/>
                    </a:lnTo>
                    <a:lnTo>
                      <a:pt x="38" y="141"/>
                    </a:lnTo>
                    <a:lnTo>
                      <a:pt x="38" y="129"/>
                    </a:lnTo>
                    <a:lnTo>
                      <a:pt x="38" y="129"/>
                    </a:lnTo>
                    <a:lnTo>
                      <a:pt x="38" y="126"/>
                    </a:lnTo>
                    <a:lnTo>
                      <a:pt x="40" y="123"/>
                    </a:lnTo>
                    <a:lnTo>
                      <a:pt x="42" y="121"/>
                    </a:lnTo>
                    <a:lnTo>
                      <a:pt x="45" y="121"/>
                    </a:lnTo>
                    <a:lnTo>
                      <a:pt x="90" y="121"/>
                    </a:lnTo>
                    <a:lnTo>
                      <a:pt x="90" y="121"/>
                    </a:lnTo>
                    <a:lnTo>
                      <a:pt x="93" y="121"/>
                    </a:lnTo>
                    <a:lnTo>
                      <a:pt x="95" y="123"/>
                    </a:lnTo>
                    <a:lnTo>
                      <a:pt x="97" y="126"/>
                    </a:lnTo>
                    <a:lnTo>
                      <a:pt x="97" y="129"/>
                    </a:lnTo>
                    <a:lnTo>
                      <a:pt x="97" y="141"/>
                    </a:lnTo>
                    <a:lnTo>
                      <a:pt x="97" y="141"/>
                    </a:lnTo>
                    <a:lnTo>
                      <a:pt x="97" y="144"/>
                    </a:lnTo>
                    <a:lnTo>
                      <a:pt x="95" y="146"/>
                    </a:lnTo>
                    <a:lnTo>
                      <a:pt x="93" y="148"/>
                    </a:lnTo>
                    <a:lnTo>
                      <a:pt x="90" y="149"/>
                    </a:lnTo>
                    <a:lnTo>
                      <a:pt x="45" y="149"/>
                    </a:lnTo>
                    <a:close/>
                    <a:moveTo>
                      <a:pt x="127" y="188"/>
                    </a:moveTo>
                    <a:lnTo>
                      <a:pt x="127" y="188"/>
                    </a:lnTo>
                    <a:lnTo>
                      <a:pt x="127" y="192"/>
                    </a:lnTo>
                    <a:lnTo>
                      <a:pt x="126" y="196"/>
                    </a:lnTo>
                    <a:lnTo>
                      <a:pt x="124" y="200"/>
                    </a:lnTo>
                    <a:lnTo>
                      <a:pt x="121" y="203"/>
                    </a:lnTo>
                    <a:lnTo>
                      <a:pt x="118" y="206"/>
                    </a:lnTo>
                    <a:lnTo>
                      <a:pt x="114" y="207"/>
                    </a:lnTo>
                    <a:lnTo>
                      <a:pt x="110" y="208"/>
                    </a:lnTo>
                    <a:lnTo>
                      <a:pt x="106" y="209"/>
                    </a:lnTo>
                    <a:lnTo>
                      <a:pt x="106" y="209"/>
                    </a:lnTo>
                    <a:lnTo>
                      <a:pt x="103" y="208"/>
                    </a:lnTo>
                    <a:lnTo>
                      <a:pt x="98" y="207"/>
                    </a:lnTo>
                    <a:lnTo>
                      <a:pt x="94" y="206"/>
                    </a:lnTo>
                    <a:lnTo>
                      <a:pt x="92" y="203"/>
                    </a:lnTo>
                    <a:lnTo>
                      <a:pt x="89" y="200"/>
                    </a:lnTo>
                    <a:lnTo>
                      <a:pt x="87" y="196"/>
                    </a:lnTo>
                    <a:lnTo>
                      <a:pt x="86" y="192"/>
                    </a:lnTo>
                    <a:lnTo>
                      <a:pt x="86" y="188"/>
                    </a:lnTo>
                    <a:lnTo>
                      <a:pt x="86" y="188"/>
                    </a:lnTo>
                    <a:lnTo>
                      <a:pt x="86" y="184"/>
                    </a:lnTo>
                    <a:lnTo>
                      <a:pt x="87" y="180"/>
                    </a:lnTo>
                    <a:lnTo>
                      <a:pt x="89" y="176"/>
                    </a:lnTo>
                    <a:lnTo>
                      <a:pt x="92" y="173"/>
                    </a:lnTo>
                    <a:lnTo>
                      <a:pt x="94" y="171"/>
                    </a:lnTo>
                    <a:lnTo>
                      <a:pt x="98" y="169"/>
                    </a:lnTo>
                    <a:lnTo>
                      <a:pt x="103" y="168"/>
                    </a:lnTo>
                    <a:lnTo>
                      <a:pt x="106" y="168"/>
                    </a:lnTo>
                    <a:lnTo>
                      <a:pt x="106" y="168"/>
                    </a:lnTo>
                    <a:lnTo>
                      <a:pt x="110" y="168"/>
                    </a:lnTo>
                    <a:lnTo>
                      <a:pt x="114" y="169"/>
                    </a:lnTo>
                    <a:lnTo>
                      <a:pt x="118" y="171"/>
                    </a:lnTo>
                    <a:lnTo>
                      <a:pt x="121" y="173"/>
                    </a:lnTo>
                    <a:lnTo>
                      <a:pt x="124" y="176"/>
                    </a:lnTo>
                    <a:lnTo>
                      <a:pt x="126" y="180"/>
                    </a:lnTo>
                    <a:lnTo>
                      <a:pt x="127" y="184"/>
                    </a:lnTo>
                    <a:lnTo>
                      <a:pt x="127" y="188"/>
                    </a:lnTo>
                    <a:lnTo>
                      <a:pt x="127" y="188"/>
                    </a:lnTo>
                    <a:close/>
                    <a:moveTo>
                      <a:pt x="18" y="73"/>
                    </a:moveTo>
                    <a:lnTo>
                      <a:pt x="18" y="52"/>
                    </a:lnTo>
                    <a:lnTo>
                      <a:pt x="18" y="52"/>
                    </a:lnTo>
                    <a:lnTo>
                      <a:pt x="18" y="47"/>
                    </a:lnTo>
                    <a:lnTo>
                      <a:pt x="21" y="42"/>
                    </a:lnTo>
                    <a:lnTo>
                      <a:pt x="23" y="38"/>
                    </a:lnTo>
                    <a:lnTo>
                      <a:pt x="26" y="34"/>
                    </a:lnTo>
                    <a:lnTo>
                      <a:pt x="30" y="31"/>
                    </a:lnTo>
                    <a:lnTo>
                      <a:pt x="34" y="28"/>
                    </a:lnTo>
                    <a:lnTo>
                      <a:pt x="39" y="27"/>
                    </a:lnTo>
                    <a:lnTo>
                      <a:pt x="44" y="26"/>
                    </a:lnTo>
                    <a:lnTo>
                      <a:pt x="169" y="26"/>
                    </a:lnTo>
                    <a:lnTo>
                      <a:pt x="169" y="26"/>
                    </a:lnTo>
                    <a:lnTo>
                      <a:pt x="174" y="27"/>
                    </a:lnTo>
                    <a:lnTo>
                      <a:pt x="178" y="28"/>
                    </a:lnTo>
                    <a:lnTo>
                      <a:pt x="183" y="31"/>
                    </a:lnTo>
                    <a:lnTo>
                      <a:pt x="187" y="34"/>
                    </a:lnTo>
                    <a:lnTo>
                      <a:pt x="190" y="38"/>
                    </a:lnTo>
                    <a:lnTo>
                      <a:pt x="192" y="42"/>
                    </a:lnTo>
                    <a:lnTo>
                      <a:pt x="193" y="47"/>
                    </a:lnTo>
                    <a:lnTo>
                      <a:pt x="194" y="52"/>
                    </a:lnTo>
                    <a:lnTo>
                      <a:pt x="194" y="73"/>
                    </a:lnTo>
                    <a:lnTo>
                      <a:pt x="194" y="73"/>
                    </a:lnTo>
                    <a:lnTo>
                      <a:pt x="193" y="78"/>
                    </a:lnTo>
                    <a:lnTo>
                      <a:pt x="192" y="82"/>
                    </a:lnTo>
                    <a:lnTo>
                      <a:pt x="190" y="87"/>
                    </a:lnTo>
                    <a:lnTo>
                      <a:pt x="187" y="91"/>
                    </a:lnTo>
                    <a:lnTo>
                      <a:pt x="183" y="94"/>
                    </a:lnTo>
                    <a:lnTo>
                      <a:pt x="178" y="96"/>
                    </a:lnTo>
                    <a:lnTo>
                      <a:pt x="174" y="98"/>
                    </a:lnTo>
                    <a:lnTo>
                      <a:pt x="169" y="98"/>
                    </a:lnTo>
                    <a:lnTo>
                      <a:pt x="44" y="98"/>
                    </a:lnTo>
                    <a:lnTo>
                      <a:pt x="44" y="98"/>
                    </a:lnTo>
                    <a:lnTo>
                      <a:pt x="39" y="98"/>
                    </a:lnTo>
                    <a:lnTo>
                      <a:pt x="34" y="96"/>
                    </a:lnTo>
                    <a:lnTo>
                      <a:pt x="30" y="94"/>
                    </a:lnTo>
                    <a:lnTo>
                      <a:pt x="26" y="91"/>
                    </a:lnTo>
                    <a:lnTo>
                      <a:pt x="23" y="87"/>
                    </a:lnTo>
                    <a:lnTo>
                      <a:pt x="21" y="82"/>
                    </a:lnTo>
                    <a:lnTo>
                      <a:pt x="18" y="78"/>
                    </a:lnTo>
                    <a:lnTo>
                      <a:pt x="18" y="73"/>
                    </a:lnTo>
                    <a:lnTo>
                      <a:pt x="18" y="73"/>
                    </a:lnTo>
                    <a:close/>
                    <a:moveTo>
                      <a:pt x="55" y="313"/>
                    </a:moveTo>
                    <a:lnTo>
                      <a:pt x="55" y="313"/>
                    </a:lnTo>
                    <a:lnTo>
                      <a:pt x="50" y="313"/>
                    </a:lnTo>
                    <a:lnTo>
                      <a:pt x="46" y="312"/>
                    </a:lnTo>
                    <a:lnTo>
                      <a:pt x="43" y="309"/>
                    </a:lnTo>
                    <a:lnTo>
                      <a:pt x="40" y="307"/>
                    </a:lnTo>
                    <a:lnTo>
                      <a:pt x="37" y="304"/>
                    </a:lnTo>
                    <a:lnTo>
                      <a:pt x="36" y="300"/>
                    </a:lnTo>
                    <a:lnTo>
                      <a:pt x="33" y="297"/>
                    </a:lnTo>
                    <a:lnTo>
                      <a:pt x="33" y="292"/>
                    </a:lnTo>
                    <a:lnTo>
                      <a:pt x="33" y="292"/>
                    </a:lnTo>
                    <a:lnTo>
                      <a:pt x="33" y="288"/>
                    </a:lnTo>
                    <a:lnTo>
                      <a:pt x="36" y="284"/>
                    </a:lnTo>
                    <a:lnTo>
                      <a:pt x="37" y="281"/>
                    </a:lnTo>
                    <a:lnTo>
                      <a:pt x="40" y="277"/>
                    </a:lnTo>
                    <a:lnTo>
                      <a:pt x="43" y="275"/>
                    </a:lnTo>
                    <a:lnTo>
                      <a:pt x="46" y="273"/>
                    </a:lnTo>
                    <a:lnTo>
                      <a:pt x="50" y="272"/>
                    </a:lnTo>
                    <a:lnTo>
                      <a:pt x="55" y="271"/>
                    </a:lnTo>
                    <a:lnTo>
                      <a:pt x="55" y="271"/>
                    </a:lnTo>
                    <a:lnTo>
                      <a:pt x="59" y="272"/>
                    </a:lnTo>
                    <a:lnTo>
                      <a:pt x="62" y="273"/>
                    </a:lnTo>
                    <a:lnTo>
                      <a:pt x="66" y="275"/>
                    </a:lnTo>
                    <a:lnTo>
                      <a:pt x="70" y="277"/>
                    </a:lnTo>
                    <a:lnTo>
                      <a:pt x="72" y="281"/>
                    </a:lnTo>
                    <a:lnTo>
                      <a:pt x="74" y="284"/>
                    </a:lnTo>
                    <a:lnTo>
                      <a:pt x="75" y="288"/>
                    </a:lnTo>
                    <a:lnTo>
                      <a:pt x="75" y="292"/>
                    </a:lnTo>
                    <a:lnTo>
                      <a:pt x="75" y="292"/>
                    </a:lnTo>
                    <a:lnTo>
                      <a:pt x="75" y="297"/>
                    </a:lnTo>
                    <a:lnTo>
                      <a:pt x="74" y="300"/>
                    </a:lnTo>
                    <a:lnTo>
                      <a:pt x="72" y="304"/>
                    </a:lnTo>
                    <a:lnTo>
                      <a:pt x="70" y="307"/>
                    </a:lnTo>
                    <a:lnTo>
                      <a:pt x="66" y="309"/>
                    </a:lnTo>
                    <a:lnTo>
                      <a:pt x="62" y="312"/>
                    </a:lnTo>
                    <a:lnTo>
                      <a:pt x="59" y="313"/>
                    </a:lnTo>
                    <a:lnTo>
                      <a:pt x="55" y="313"/>
                    </a:lnTo>
                    <a:lnTo>
                      <a:pt x="55" y="313"/>
                    </a:lnTo>
                    <a:close/>
                    <a:moveTo>
                      <a:pt x="55" y="258"/>
                    </a:moveTo>
                    <a:lnTo>
                      <a:pt x="55" y="258"/>
                    </a:lnTo>
                    <a:lnTo>
                      <a:pt x="50" y="258"/>
                    </a:lnTo>
                    <a:lnTo>
                      <a:pt x="46" y="257"/>
                    </a:lnTo>
                    <a:lnTo>
                      <a:pt x="43" y="255"/>
                    </a:lnTo>
                    <a:lnTo>
                      <a:pt x="40" y="252"/>
                    </a:lnTo>
                    <a:lnTo>
                      <a:pt x="37" y="249"/>
                    </a:lnTo>
                    <a:lnTo>
                      <a:pt x="36" y="245"/>
                    </a:lnTo>
                    <a:lnTo>
                      <a:pt x="33" y="241"/>
                    </a:lnTo>
                    <a:lnTo>
                      <a:pt x="33" y="237"/>
                    </a:lnTo>
                    <a:lnTo>
                      <a:pt x="33" y="237"/>
                    </a:lnTo>
                    <a:lnTo>
                      <a:pt x="33" y="233"/>
                    </a:lnTo>
                    <a:lnTo>
                      <a:pt x="36" y="229"/>
                    </a:lnTo>
                    <a:lnTo>
                      <a:pt x="37" y="225"/>
                    </a:lnTo>
                    <a:lnTo>
                      <a:pt x="40" y="223"/>
                    </a:lnTo>
                    <a:lnTo>
                      <a:pt x="43" y="220"/>
                    </a:lnTo>
                    <a:lnTo>
                      <a:pt x="46" y="218"/>
                    </a:lnTo>
                    <a:lnTo>
                      <a:pt x="50" y="217"/>
                    </a:lnTo>
                    <a:lnTo>
                      <a:pt x="55" y="217"/>
                    </a:lnTo>
                    <a:lnTo>
                      <a:pt x="55" y="217"/>
                    </a:lnTo>
                    <a:lnTo>
                      <a:pt x="59" y="217"/>
                    </a:lnTo>
                    <a:lnTo>
                      <a:pt x="62" y="218"/>
                    </a:lnTo>
                    <a:lnTo>
                      <a:pt x="66" y="220"/>
                    </a:lnTo>
                    <a:lnTo>
                      <a:pt x="70" y="223"/>
                    </a:lnTo>
                    <a:lnTo>
                      <a:pt x="72" y="225"/>
                    </a:lnTo>
                    <a:lnTo>
                      <a:pt x="74" y="229"/>
                    </a:lnTo>
                    <a:lnTo>
                      <a:pt x="75" y="233"/>
                    </a:lnTo>
                    <a:lnTo>
                      <a:pt x="75" y="237"/>
                    </a:lnTo>
                    <a:lnTo>
                      <a:pt x="75" y="237"/>
                    </a:lnTo>
                    <a:lnTo>
                      <a:pt x="75" y="241"/>
                    </a:lnTo>
                    <a:lnTo>
                      <a:pt x="74" y="245"/>
                    </a:lnTo>
                    <a:lnTo>
                      <a:pt x="72" y="249"/>
                    </a:lnTo>
                    <a:lnTo>
                      <a:pt x="70" y="252"/>
                    </a:lnTo>
                    <a:lnTo>
                      <a:pt x="66" y="255"/>
                    </a:lnTo>
                    <a:lnTo>
                      <a:pt x="62" y="257"/>
                    </a:lnTo>
                    <a:lnTo>
                      <a:pt x="59" y="258"/>
                    </a:lnTo>
                    <a:lnTo>
                      <a:pt x="55" y="258"/>
                    </a:lnTo>
                    <a:lnTo>
                      <a:pt x="55" y="258"/>
                    </a:lnTo>
                    <a:close/>
                    <a:moveTo>
                      <a:pt x="55" y="209"/>
                    </a:moveTo>
                    <a:lnTo>
                      <a:pt x="55" y="209"/>
                    </a:lnTo>
                    <a:lnTo>
                      <a:pt x="50" y="208"/>
                    </a:lnTo>
                    <a:lnTo>
                      <a:pt x="46" y="207"/>
                    </a:lnTo>
                    <a:lnTo>
                      <a:pt x="43" y="206"/>
                    </a:lnTo>
                    <a:lnTo>
                      <a:pt x="40" y="203"/>
                    </a:lnTo>
                    <a:lnTo>
                      <a:pt x="37" y="200"/>
                    </a:lnTo>
                    <a:lnTo>
                      <a:pt x="36" y="196"/>
                    </a:lnTo>
                    <a:lnTo>
                      <a:pt x="33" y="192"/>
                    </a:lnTo>
                    <a:lnTo>
                      <a:pt x="33" y="188"/>
                    </a:lnTo>
                    <a:lnTo>
                      <a:pt x="33" y="188"/>
                    </a:lnTo>
                    <a:lnTo>
                      <a:pt x="33" y="184"/>
                    </a:lnTo>
                    <a:lnTo>
                      <a:pt x="36" y="180"/>
                    </a:lnTo>
                    <a:lnTo>
                      <a:pt x="37" y="176"/>
                    </a:lnTo>
                    <a:lnTo>
                      <a:pt x="40" y="173"/>
                    </a:lnTo>
                    <a:lnTo>
                      <a:pt x="43" y="171"/>
                    </a:lnTo>
                    <a:lnTo>
                      <a:pt x="46" y="169"/>
                    </a:lnTo>
                    <a:lnTo>
                      <a:pt x="50" y="168"/>
                    </a:lnTo>
                    <a:lnTo>
                      <a:pt x="55" y="168"/>
                    </a:lnTo>
                    <a:lnTo>
                      <a:pt x="55" y="168"/>
                    </a:lnTo>
                    <a:lnTo>
                      <a:pt x="59" y="168"/>
                    </a:lnTo>
                    <a:lnTo>
                      <a:pt x="62" y="169"/>
                    </a:lnTo>
                    <a:lnTo>
                      <a:pt x="66" y="171"/>
                    </a:lnTo>
                    <a:lnTo>
                      <a:pt x="70" y="173"/>
                    </a:lnTo>
                    <a:lnTo>
                      <a:pt x="72" y="176"/>
                    </a:lnTo>
                    <a:lnTo>
                      <a:pt x="74" y="180"/>
                    </a:lnTo>
                    <a:lnTo>
                      <a:pt x="75" y="184"/>
                    </a:lnTo>
                    <a:lnTo>
                      <a:pt x="75" y="188"/>
                    </a:lnTo>
                    <a:lnTo>
                      <a:pt x="75" y="188"/>
                    </a:lnTo>
                    <a:lnTo>
                      <a:pt x="75" y="192"/>
                    </a:lnTo>
                    <a:lnTo>
                      <a:pt x="74" y="196"/>
                    </a:lnTo>
                    <a:lnTo>
                      <a:pt x="72" y="200"/>
                    </a:lnTo>
                    <a:lnTo>
                      <a:pt x="70" y="203"/>
                    </a:lnTo>
                    <a:lnTo>
                      <a:pt x="66" y="206"/>
                    </a:lnTo>
                    <a:lnTo>
                      <a:pt x="62" y="207"/>
                    </a:lnTo>
                    <a:lnTo>
                      <a:pt x="59" y="208"/>
                    </a:lnTo>
                    <a:lnTo>
                      <a:pt x="55" y="209"/>
                    </a:lnTo>
                    <a:lnTo>
                      <a:pt x="55" y="209"/>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31"/>
              <p:cNvSpPr>
                <a:spLocks/>
              </p:cNvSpPr>
              <p:nvPr/>
            </p:nvSpPr>
            <p:spPr bwMode="auto">
              <a:xfrm>
                <a:off x="13883694" y="909857"/>
                <a:ext cx="212721" cy="371783"/>
              </a:xfrm>
              <a:custGeom>
                <a:avLst/>
                <a:gdLst>
                  <a:gd name="T0" fmla="*/ 111 w 111"/>
                  <a:gd name="T1" fmla="*/ 90 h 194"/>
                  <a:gd name="T2" fmla="*/ 111 w 111"/>
                  <a:gd name="T3" fmla="*/ 90 h 194"/>
                  <a:gd name="T4" fmla="*/ 111 w 111"/>
                  <a:gd name="T5" fmla="*/ 84 h 194"/>
                  <a:gd name="T6" fmla="*/ 111 w 111"/>
                  <a:gd name="T7" fmla="*/ 84 h 194"/>
                  <a:gd name="T8" fmla="*/ 111 w 111"/>
                  <a:gd name="T9" fmla="*/ 77 h 194"/>
                  <a:gd name="T10" fmla="*/ 111 w 111"/>
                  <a:gd name="T11" fmla="*/ 77 h 194"/>
                  <a:gd name="T12" fmla="*/ 110 w 111"/>
                  <a:gd name="T13" fmla="*/ 67 h 194"/>
                  <a:gd name="T14" fmla="*/ 108 w 111"/>
                  <a:gd name="T15" fmla="*/ 55 h 194"/>
                  <a:gd name="T16" fmla="*/ 105 w 111"/>
                  <a:gd name="T17" fmla="*/ 45 h 194"/>
                  <a:gd name="T18" fmla="*/ 101 w 111"/>
                  <a:gd name="T19" fmla="*/ 35 h 194"/>
                  <a:gd name="T20" fmla="*/ 96 w 111"/>
                  <a:gd name="T21" fmla="*/ 25 h 194"/>
                  <a:gd name="T22" fmla="*/ 91 w 111"/>
                  <a:gd name="T23" fmla="*/ 16 h 194"/>
                  <a:gd name="T24" fmla="*/ 85 w 111"/>
                  <a:gd name="T25" fmla="*/ 7 h 194"/>
                  <a:gd name="T26" fmla="*/ 77 w 111"/>
                  <a:gd name="T27" fmla="*/ 0 h 194"/>
                  <a:gd name="T28" fmla="*/ 7 w 111"/>
                  <a:gd name="T29" fmla="*/ 77 h 194"/>
                  <a:gd name="T30" fmla="*/ 0 w 111"/>
                  <a:gd name="T31" fmla="*/ 86 h 194"/>
                  <a:gd name="T32" fmla="*/ 3 w 111"/>
                  <a:gd name="T33" fmla="*/ 90 h 194"/>
                  <a:gd name="T34" fmla="*/ 42 w 111"/>
                  <a:gd name="T35" fmla="*/ 194 h 194"/>
                  <a:gd name="T36" fmla="*/ 42 w 111"/>
                  <a:gd name="T37" fmla="*/ 194 h 194"/>
                  <a:gd name="T38" fmla="*/ 57 w 111"/>
                  <a:gd name="T39" fmla="*/ 186 h 194"/>
                  <a:gd name="T40" fmla="*/ 70 w 111"/>
                  <a:gd name="T41" fmla="*/ 177 h 194"/>
                  <a:gd name="T42" fmla="*/ 80 w 111"/>
                  <a:gd name="T43" fmla="*/ 165 h 194"/>
                  <a:gd name="T44" fmla="*/ 91 w 111"/>
                  <a:gd name="T45" fmla="*/ 152 h 194"/>
                  <a:gd name="T46" fmla="*/ 99 w 111"/>
                  <a:gd name="T47" fmla="*/ 138 h 194"/>
                  <a:gd name="T48" fmla="*/ 105 w 111"/>
                  <a:gd name="T49" fmla="*/ 123 h 194"/>
                  <a:gd name="T50" fmla="*/ 109 w 111"/>
                  <a:gd name="T51" fmla="*/ 107 h 194"/>
                  <a:gd name="T52" fmla="*/ 111 w 111"/>
                  <a:gd name="T53" fmla="*/ 90 h 194"/>
                  <a:gd name="T54" fmla="*/ 111 w 111"/>
                  <a:gd name="T55" fmla="*/ 9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94">
                    <a:moveTo>
                      <a:pt x="111" y="90"/>
                    </a:moveTo>
                    <a:lnTo>
                      <a:pt x="111" y="90"/>
                    </a:lnTo>
                    <a:lnTo>
                      <a:pt x="111" y="84"/>
                    </a:lnTo>
                    <a:lnTo>
                      <a:pt x="111" y="84"/>
                    </a:lnTo>
                    <a:lnTo>
                      <a:pt x="111" y="77"/>
                    </a:lnTo>
                    <a:lnTo>
                      <a:pt x="111" y="77"/>
                    </a:lnTo>
                    <a:lnTo>
                      <a:pt x="110" y="67"/>
                    </a:lnTo>
                    <a:lnTo>
                      <a:pt x="108" y="55"/>
                    </a:lnTo>
                    <a:lnTo>
                      <a:pt x="105" y="45"/>
                    </a:lnTo>
                    <a:lnTo>
                      <a:pt x="101" y="35"/>
                    </a:lnTo>
                    <a:lnTo>
                      <a:pt x="96" y="25"/>
                    </a:lnTo>
                    <a:lnTo>
                      <a:pt x="91" y="16"/>
                    </a:lnTo>
                    <a:lnTo>
                      <a:pt x="85" y="7"/>
                    </a:lnTo>
                    <a:lnTo>
                      <a:pt x="77" y="0"/>
                    </a:lnTo>
                    <a:lnTo>
                      <a:pt x="7" y="77"/>
                    </a:lnTo>
                    <a:lnTo>
                      <a:pt x="0" y="86"/>
                    </a:lnTo>
                    <a:lnTo>
                      <a:pt x="3" y="90"/>
                    </a:lnTo>
                    <a:lnTo>
                      <a:pt x="42" y="194"/>
                    </a:lnTo>
                    <a:lnTo>
                      <a:pt x="42" y="194"/>
                    </a:lnTo>
                    <a:lnTo>
                      <a:pt x="57" y="186"/>
                    </a:lnTo>
                    <a:lnTo>
                      <a:pt x="70" y="177"/>
                    </a:lnTo>
                    <a:lnTo>
                      <a:pt x="80" y="165"/>
                    </a:lnTo>
                    <a:lnTo>
                      <a:pt x="91" y="152"/>
                    </a:lnTo>
                    <a:lnTo>
                      <a:pt x="99" y="138"/>
                    </a:lnTo>
                    <a:lnTo>
                      <a:pt x="105" y="123"/>
                    </a:lnTo>
                    <a:lnTo>
                      <a:pt x="109" y="107"/>
                    </a:lnTo>
                    <a:lnTo>
                      <a:pt x="111" y="90"/>
                    </a:lnTo>
                    <a:lnTo>
                      <a:pt x="111" y="9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32"/>
              <p:cNvSpPr>
                <a:spLocks/>
              </p:cNvSpPr>
              <p:nvPr/>
            </p:nvSpPr>
            <p:spPr bwMode="auto">
              <a:xfrm>
                <a:off x="13619230" y="1086167"/>
                <a:ext cx="312374" cy="222303"/>
              </a:xfrm>
              <a:custGeom>
                <a:avLst/>
                <a:gdLst>
                  <a:gd name="T0" fmla="*/ 163 w 163"/>
                  <a:gd name="T1" fmla="*/ 108 h 116"/>
                  <a:gd name="T2" fmla="*/ 122 w 163"/>
                  <a:gd name="T3" fmla="*/ 6 h 116"/>
                  <a:gd name="T4" fmla="*/ 120 w 163"/>
                  <a:gd name="T5" fmla="*/ 0 h 116"/>
                  <a:gd name="T6" fmla="*/ 111 w 163"/>
                  <a:gd name="T7" fmla="*/ 0 h 116"/>
                  <a:gd name="T8" fmla="*/ 0 w 163"/>
                  <a:gd name="T9" fmla="*/ 0 h 116"/>
                  <a:gd name="T10" fmla="*/ 0 w 163"/>
                  <a:gd name="T11" fmla="*/ 0 h 116"/>
                  <a:gd name="T12" fmla="*/ 1 w 163"/>
                  <a:gd name="T13" fmla="*/ 12 h 116"/>
                  <a:gd name="T14" fmla="*/ 4 w 163"/>
                  <a:gd name="T15" fmla="*/ 23 h 116"/>
                  <a:gd name="T16" fmla="*/ 7 w 163"/>
                  <a:gd name="T17" fmla="*/ 35 h 116"/>
                  <a:gd name="T18" fmla="*/ 12 w 163"/>
                  <a:gd name="T19" fmla="*/ 45 h 116"/>
                  <a:gd name="T20" fmla="*/ 17 w 163"/>
                  <a:gd name="T21" fmla="*/ 55 h 116"/>
                  <a:gd name="T22" fmla="*/ 23 w 163"/>
                  <a:gd name="T23" fmla="*/ 64 h 116"/>
                  <a:gd name="T24" fmla="*/ 30 w 163"/>
                  <a:gd name="T25" fmla="*/ 73 h 116"/>
                  <a:gd name="T26" fmla="*/ 37 w 163"/>
                  <a:gd name="T27" fmla="*/ 81 h 116"/>
                  <a:gd name="T28" fmla="*/ 37 w 163"/>
                  <a:gd name="T29" fmla="*/ 81 h 116"/>
                  <a:gd name="T30" fmla="*/ 48 w 163"/>
                  <a:gd name="T31" fmla="*/ 90 h 116"/>
                  <a:gd name="T32" fmla="*/ 48 w 163"/>
                  <a:gd name="T33" fmla="*/ 90 h 116"/>
                  <a:gd name="T34" fmla="*/ 55 w 163"/>
                  <a:gd name="T35" fmla="*/ 95 h 116"/>
                  <a:gd name="T36" fmla="*/ 64 w 163"/>
                  <a:gd name="T37" fmla="*/ 101 h 116"/>
                  <a:gd name="T38" fmla="*/ 72 w 163"/>
                  <a:gd name="T39" fmla="*/ 105 h 116"/>
                  <a:gd name="T40" fmla="*/ 82 w 163"/>
                  <a:gd name="T41" fmla="*/ 108 h 116"/>
                  <a:gd name="T42" fmla="*/ 92 w 163"/>
                  <a:gd name="T43" fmla="*/ 111 h 116"/>
                  <a:gd name="T44" fmla="*/ 101 w 163"/>
                  <a:gd name="T45" fmla="*/ 113 h 116"/>
                  <a:gd name="T46" fmla="*/ 112 w 163"/>
                  <a:gd name="T47" fmla="*/ 115 h 116"/>
                  <a:gd name="T48" fmla="*/ 121 w 163"/>
                  <a:gd name="T49" fmla="*/ 116 h 116"/>
                  <a:gd name="T50" fmla="*/ 121 w 163"/>
                  <a:gd name="T51" fmla="*/ 116 h 116"/>
                  <a:gd name="T52" fmla="*/ 132 w 163"/>
                  <a:gd name="T53" fmla="*/ 115 h 116"/>
                  <a:gd name="T54" fmla="*/ 143 w 163"/>
                  <a:gd name="T55" fmla="*/ 113 h 116"/>
                  <a:gd name="T56" fmla="*/ 153 w 163"/>
                  <a:gd name="T57" fmla="*/ 111 h 116"/>
                  <a:gd name="T58" fmla="*/ 163 w 163"/>
                  <a:gd name="T59" fmla="*/ 108 h 116"/>
                  <a:gd name="T60" fmla="*/ 163 w 163"/>
                  <a:gd name="T61"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16">
                    <a:moveTo>
                      <a:pt x="163" y="108"/>
                    </a:moveTo>
                    <a:lnTo>
                      <a:pt x="122" y="6"/>
                    </a:lnTo>
                    <a:lnTo>
                      <a:pt x="120" y="0"/>
                    </a:lnTo>
                    <a:lnTo>
                      <a:pt x="111" y="0"/>
                    </a:lnTo>
                    <a:lnTo>
                      <a:pt x="0" y="0"/>
                    </a:lnTo>
                    <a:lnTo>
                      <a:pt x="0" y="0"/>
                    </a:lnTo>
                    <a:lnTo>
                      <a:pt x="1" y="12"/>
                    </a:lnTo>
                    <a:lnTo>
                      <a:pt x="4" y="23"/>
                    </a:lnTo>
                    <a:lnTo>
                      <a:pt x="7" y="35"/>
                    </a:lnTo>
                    <a:lnTo>
                      <a:pt x="12" y="45"/>
                    </a:lnTo>
                    <a:lnTo>
                      <a:pt x="17" y="55"/>
                    </a:lnTo>
                    <a:lnTo>
                      <a:pt x="23" y="64"/>
                    </a:lnTo>
                    <a:lnTo>
                      <a:pt x="30" y="73"/>
                    </a:lnTo>
                    <a:lnTo>
                      <a:pt x="37" y="81"/>
                    </a:lnTo>
                    <a:lnTo>
                      <a:pt x="37" y="81"/>
                    </a:lnTo>
                    <a:lnTo>
                      <a:pt x="48" y="90"/>
                    </a:lnTo>
                    <a:lnTo>
                      <a:pt x="48" y="90"/>
                    </a:lnTo>
                    <a:lnTo>
                      <a:pt x="55" y="95"/>
                    </a:lnTo>
                    <a:lnTo>
                      <a:pt x="64" y="101"/>
                    </a:lnTo>
                    <a:lnTo>
                      <a:pt x="72" y="105"/>
                    </a:lnTo>
                    <a:lnTo>
                      <a:pt x="82" y="108"/>
                    </a:lnTo>
                    <a:lnTo>
                      <a:pt x="92" y="111"/>
                    </a:lnTo>
                    <a:lnTo>
                      <a:pt x="101" y="113"/>
                    </a:lnTo>
                    <a:lnTo>
                      <a:pt x="112" y="115"/>
                    </a:lnTo>
                    <a:lnTo>
                      <a:pt x="121" y="116"/>
                    </a:lnTo>
                    <a:lnTo>
                      <a:pt x="121" y="116"/>
                    </a:lnTo>
                    <a:lnTo>
                      <a:pt x="132" y="115"/>
                    </a:lnTo>
                    <a:lnTo>
                      <a:pt x="143" y="113"/>
                    </a:lnTo>
                    <a:lnTo>
                      <a:pt x="153" y="111"/>
                    </a:lnTo>
                    <a:lnTo>
                      <a:pt x="163" y="108"/>
                    </a:lnTo>
                    <a:lnTo>
                      <a:pt x="163" y="108"/>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33"/>
              <p:cNvSpPr>
                <a:spLocks/>
              </p:cNvSpPr>
              <p:nvPr/>
            </p:nvSpPr>
            <p:spPr bwMode="auto">
              <a:xfrm>
                <a:off x="13623063" y="829368"/>
                <a:ext cx="385197" cy="220387"/>
              </a:xfrm>
              <a:custGeom>
                <a:avLst/>
                <a:gdLst>
                  <a:gd name="T0" fmla="*/ 123 w 201"/>
                  <a:gd name="T1" fmla="*/ 0 h 115"/>
                  <a:gd name="T2" fmla="*/ 123 w 201"/>
                  <a:gd name="T3" fmla="*/ 0 h 115"/>
                  <a:gd name="T4" fmla="*/ 114 w 201"/>
                  <a:gd name="T5" fmla="*/ 0 h 115"/>
                  <a:gd name="T6" fmla="*/ 104 w 201"/>
                  <a:gd name="T7" fmla="*/ 1 h 115"/>
                  <a:gd name="T8" fmla="*/ 96 w 201"/>
                  <a:gd name="T9" fmla="*/ 3 h 115"/>
                  <a:gd name="T10" fmla="*/ 87 w 201"/>
                  <a:gd name="T11" fmla="*/ 5 h 115"/>
                  <a:gd name="T12" fmla="*/ 87 w 201"/>
                  <a:gd name="T13" fmla="*/ 5 h 115"/>
                  <a:gd name="T14" fmla="*/ 76 w 201"/>
                  <a:gd name="T15" fmla="*/ 10 h 115"/>
                  <a:gd name="T16" fmla="*/ 76 w 201"/>
                  <a:gd name="T17" fmla="*/ 10 h 115"/>
                  <a:gd name="T18" fmla="*/ 76 w 201"/>
                  <a:gd name="T19" fmla="*/ 10 h 115"/>
                  <a:gd name="T20" fmla="*/ 68 w 201"/>
                  <a:gd name="T21" fmla="*/ 13 h 115"/>
                  <a:gd name="T22" fmla="*/ 68 w 201"/>
                  <a:gd name="T23" fmla="*/ 13 h 115"/>
                  <a:gd name="T24" fmla="*/ 61 w 201"/>
                  <a:gd name="T25" fmla="*/ 17 h 115"/>
                  <a:gd name="T26" fmla="*/ 53 w 201"/>
                  <a:gd name="T27" fmla="*/ 22 h 115"/>
                  <a:gd name="T28" fmla="*/ 46 w 201"/>
                  <a:gd name="T29" fmla="*/ 28 h 115"/>
                  <a:gd name="T30" fmla="*/ 39 w 201"/>
                  <a:gd name="T31" fmla="*/ 33 h 115"/>
                  <a:gd name="T32" fmla="*/ 33 w 201"/>
                  <a:gd name="T33" fmla="*/ 39 h 115"/>
                  <a:gd name="T34" fmla="*/ 27 w 201"/>
                  <a:gd name="T35" fmla="*/ 47 h 115"/>
                  <a:gd name="T36" fmla="*/ 21 w 201"/>
                  <a:gd name="T37" fmla="*/ 54 h 115"/>
                  <a:gd name="T38" fmla="*/ 17 w 201"/>
                  <a:gd name="T39" fmla="*/ 62 h 115"/>
                  <a:gd name="T40" fmla="*/ 17 w 201"/>
                  <a:gd name="T41" fmla="*/ 62 h 115"/>
                  <a:gd name="T42" fmla="*/ 17 w 201"/>
                  <a:gd name="T43" fmla="*/ 62 h 115"/>
                  <a:gd name="T44" fmla="*/ 11 w 201"/>
                  <a:gd name="T45" fmla="*/ 75 h 115"/>
                  <a:gd name="T46" fmla="*/ 5 w 201"/>
                  <a:gd name="T47" fmla="*/ 87 h 115"/>
                  <a:gd name="T48" fmla="*/ 2 w 201"/>
                  <a:gd name="T49" fmla="*/ 101 h 115"/>
                  <a:gd name="T50" fmla="*/ 0 w 201"/>
                  <a:gd name="T51" fmla="*/ 115 h 115"/>
                  <a:gd name="T52" fmla="*/ 76 w 201"/>
                  <a:gd name="T53" fmla="*/ 115 h 115"/>
                  <a:gd name="T54" fmla="*/ 76 w 201"/>
                  <a:gd name="T55" fmla="*/ 115 h 115"/>
                  <a:gd name="T56" fmla="*/ 124 w 201"/>
                  <a:gd name="T57" fmla="*/ 115 h 115"/>
                  <a:gd name="T58" fmla="*/ 129 w 201"/>
                  <a:gd name="T59" fmla="*/ 110 h 115"/>
                  <a:gd name="T60" fmla="*/ 201 w 201"/>
                  <a:gd name="T61" fmla="*/ 28 h 115"/>
                  <a:gd name="T62" fmla="*/ 201 w 201"/>
                  <a:gd name="T63" fmla="*/ 28 h 115"/>
                  <a:gd name="T64" fmla="*/ 193 w 201"/>
                  <a:gd name="T65" fmla="*/ 22 h 115"/>
                  <a:gd name="T66" fmla="*/ 184 w 201"/>
                  <a:gd name="T67" fmla="*/ 16 h 115"/>
                  <a:gd name="T68" fmla="*/ 175 w 201"/>
                  <a:gd name="T69" fmla="*/ 12 h 115"/>
                  <a:gd name="T70" fmla="*/ 165 w 201"/>
                  <a:gd name="T71" fmla="*/ 7 h 115"/>
                  <a:gd name="T72" fmla="*/ 156 w 201"/>
                  <a:gd name="T73" fmla="*/ 4 h 115"/>
                  <a:gd name="T74" fmla="*/ 145 w 201"/>
                  <a:gd name="T75" fmla="*/ 2 h 115"/>
                  <a:gd name="T76" fmla="*/ 134 w 201"/>
                  <a:gd name="T77" fmla="*/ 0 h 115"/>
                  <a:gd name="T78" fmla="*/ 123 w 201"/>
                  <a:gd name="T79" fmla="*/ 0 h 115"/>
                  <a:gd name="T80" fmla="*/ 123 w 201"/>
                  <a:gd name="T8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115">
                    <a:moveTo>
                      <a:pt x="123" y="0"/>
                    </a:moveTo>
                    <a:lnTo>
                      <a:pt x="123" y="0"/>
                    </a:lnTo>
                    <a:lnTo>
                      <a:pt x="114" y="0"/>
                    </a:lnTo>
                    <a:lnTo>
                      <a:pt x="104" y="1"/>
                    </a:lnTo>
                    <a:lnTo>
                      <a:pt x="96" y="3"/>
                    </a:lnTo>
                    <a:lnTo>
                      <a:pt x="87" y="5"/>
                    </a:lnTo>
                    <a:lnTo>
                      <a:pt x="87" y="5"/>
                    </a:lnTo>
                    <a:lnTo>
                      <a:pt x="76" y="10"/>
                    </a:lnTo>
                    <a:lnTo>
                      <a:pt x="76" y="10"/>
                    </a:lnTo>
                    <a:lnTo>
                      <a:pt x="76" y="10"/>
                    </a:lnTo>
                    <a:lnTo>
                      <a:pt x="68" y="13"/>
                    </a:lnTo>
                    <a:lnTo>
                      <a:pt x="68" y="13"/>
                    </a:lnTo>
                    <a:lnTo>
                      <a:pt x="61" y="17"/>
                    </a:lnTo>
                    <a:lnTo>
                      <a:pt x="53" y="22"/>
                    </a:lnTo>
                    <a:lnTo>
                      <a:pt x="46" y="28"/>
                    </a:lnTo>
                    <a:lnTo>
                      <a:pt x="39" y="33"/>
                    </a:lnTo>
                    <a:lnTo>
                      <a:pt x="33" y="39"/>
                    </a:lnTo>
                    <a:lnTo>
                      <a:pt x="27" y="47"/>
                    </a:lnTo>
                    <a:lnTo>
                      <a:pt x="21" y="54"/>
                    </a:lnTo>
                    <a:lnTo>
                      <a:pt x="17" y="62"/>
                    </a:lnTo>
                    <a:lnTo>
                      <a:pt x="17" y="62"/>
                    </a:lnTo>
                    <a:lnTo>
                      <a:pt x="17" y="62"/>
                    </a:lnTo>
                    <a:lnTo>
                      <a:pt x="11" y="75"/>
                    </a:lnTo>
                    <a:lnTo>
                      <a:pt x="5" y="87"/>
                    </a:lnTo>
                    <a:lnTo>
                      <a:pt x="2" y="101"/>
                    </a:lnTo>
                    <a:lnTo>
                      <a:pt x="0" y="115"/>
                    </a:lnTo>
                    <a:lnTo>
                      <a:pt x="76" y="115"/>
                    </a:lnTo>
                    <a:lnTo>
                      <a:pt x="76" y="115"/>
                    </a:lnTo>
                    <a:lnTo>
                      <a:pt x="124" y="115"/>
                    </a:lnTo>
                    <a:lnTo>
                      <a:pt x="129" y="110"/>
                    </a:lnTo>
                    <a:lnTo>
                      <a:pt x="201" y="28"/>
                    </a:lnTo>
                    <a:lnTo>
                      <a:pt x="201" y="28"/>
                    </a:lnTo>
                    <a:lnTo>
                      <a:pt x="193" y="22"/>
                    </a:lnTo>
                    <a:lnTo>
                      <a:pt x="184" y="16"/>
                    </a:lnTo>
                    <a:lnTo>
                      <a:pt x="175" y="12"/>
                    </a:lnTo>
                    <a:lnTo>
                      <a:pt x="165" y="7"/>
                    </a:lnTo>
                    <a:lnTo>
                      <a:pt x="156" y="4"/>
                    </a:lnTo>
                    <a:lnTo>
                      <a:pt x="145" y="2"/>
                    </a:lnTo>
                    <a:lnTo>
                      <a:pt x="134" y="0"/>
                    </a:lnTo>
                    <a:lnTo>
                      <a:pt x="123" y="0"/>
                    </a:lnTo>
                    <a:lnTo>
                      <a:pt x="123" y="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 name="组合 5"/>
          <p:cNvGrpSpPr/>
          <p:nvPr/>
        </p:nvGrpSpPr>
        <p:grpSpPr>
          <a:xfrm>
            <a:off x="8304394" y="961192"/>
            <a:ext cx="2505867" cy="5004000"/>
            <a:chOff x="8304394" y="961192"/>
            <a:chExt cx="2505867" cy="5004000"/>
          </a:xfrm>
        </p:grpSpPr>
        <p:sp>
          <p:nvSpPr>
            <p:cNvPr id="16" name="矩形 15"/>
            <p:cNvSpPr/>
            <p:nvPr/>
          </p:nvSpPr>
          <p:spPr>
            <a:xfrm>
              <a:off x="8304394" y="961192"/>
              <a:ext cx="2505867" cy="5004000"/>
            </a:xfrm>
            <a:prstGeom prst="rect">
              <a:avLst/>
            </a:prstGeom>
            <a:solidFill>
              <a:schemeClr val="bg1">
                <a:lumMod val="95000"/>
              </a:scheme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ctr">
                <a:defRPr/>
              </a:pPr>
              <a:endParaRPr lang="en-US" altLang="zh-CN" sz="1200" ker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8304394" y="1099821"/>
              <a:ext cx="2505867" cy="338554"/>
            </a:xfrm>
            <a:prstGeom prst="rect">
              <a:avLst/>
            </a:prstGeom>
            <a:ln>
              <a:noFill/>
            </a:ln>
          </p:spPr>
          <p:txBody>
            <a:bodyPr wrap="square" anchor="ctr" anchorCtr="1">
              <a:noAutofit/>
            </a:bodyPr>
            <a:lstStyle/>
            <a:p>
              <a:pPr algn="ctr" fontAlgn="ctr"/>
              <a:r>
                <a:rPr lang="en-US" sz="1600" b="1" smtClean="0">
                  <a:latin typeface="Huawei Sans" panose="020C0503030203020204" pitchFamily="34" charset="0"/>
                </a:rPr>
                <a:t>Limited DR capability</a:t>
              </a:r>
              <a:endParaRPr lang="en-US" sz="1600" b="1">
                <a:latin typeface="Huawei Sans" panose="020C0503030203020204" pitchFamily="34" charset="0"/>
              </a:endParaRPr>
            </a:p>
          </p:txBody>
        </p:sp>
        <p:sp>
          <p:nvSpPr>
            <p:cNvPr id="20" name="矩形 19"/>
            <p:cNvSpPr/>
            <p:nvPr/>
          </p:nvSpPr>
          <p:spPr>
            <a:xfrm>
              <a:off x="8304394" y="1613398"/>
              <a:ext cx="2505867" cy="2524262"/>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p>
              <a:pPr defTabSz="801688" fontAlgn="ctr">
                <a:buClr>
                  <a:schemeClr val="bg1">
                    <a:lumMod val="50000"/>
                  </a:schemeClr>
                </a:buClr>
                <a:buSzPct val="60000"/>
              </a:pPr>
              <a:r>
                <a:rPr lang="en-US" sz="1400" dirty="0" smtClean="0">
                  <a:latin typeface="Huawei Sans" panose="020C0503030203020204" pitchFamily="34" charset="0"/>
                </a:rPr>
                <a:t>Poor security and DR capabilities</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Data cannot be backed up outside of the data center, and infrastructure faults may cause extreme problems.</a:t>
              </a:r>
            </a:p>
            <a:p>
              <a:pPr defTabSz="801688" fontAlgn="ctr">
                <a:buClr>
                  <a:schemeClr val="bg1">
                    <a:lumMod val="50000"/>
                  </a:schemeClr>
                </a:buClr>
                <a:buSzPct val="60000"/>
              </a:pPr>
              <a:r>
                <a:rPr lang="en-US" sz="1400" dirty="0" smtClean="0">
                  <a:latin typeface="Huawei Sans" panose="020C0503030203020204" pitchFamily="34" charset="0"/>
                </a:rPr>
                <a:t>Poor agility</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80975" indent="-180975" defTabSz="801688" fontAlgn="ctr">
                <a:buSzPct val="50000"/>
                <a:buFont typeface="Wingdings" panose="05000000000000000000" pitchFamily="2" charset="2"/>
                <a:buChar char="l"/>
              </a:pPr>
              <a:r>
                <a:rPr lang="en-US" sz="1200" dirty="0" smtClean="0">
                  <a:latin typeface="Huawei Sans" panose="020C0503030203020204" pitchFamily="34" charset="0"/>
                </a:rPr>
                <a:t>Capabilities such as disaster recovery and data sharing are restricted by physical locations of data. Applications and data cannot be separated. Agile applications and better DR features cannot be built.</a:t>
              </a:r>
              <a:endParaRPr lang="en-US" sz="1200" dirty="0">
                <a:latin typeface="Huawei Sans" panose="020C0503030203020204" pitchFamily="34" charset="0"/>
              </a:endParaRPr>
            </a:p>
          </p:txBody>
        </p:sp>
        <p:grpSp>
          <p:nvGrpSpPr>
            <p:cNvPr id="40" name="组合 39"/>
            <p:cNvGrpSpPr/>
            <p:nvPr/>
          </p:nvGrpSpPr>
          <p:grpSpPr>
            <a:xfrm>
              <a:off x="8883433" y="4525777"/>
              <a:ext cx="1347788" cy="611188"/>
              <a:chOff x="685800" y="1917701"/>
              <a:chExt cx="1347788" cy="611188"/>
            </a:xfrm>
          </p:grpSpPr>
          <p:sp>
            <p:nvSpPr>
              <p:cNvPr id="41" name="Freeform 299"/>
              <p:cNvSpPr>
                <a:spLocks/>
              </p:cNvSpPr>
              <p:nvPr/>
            </p:nvSpPr>
            <p:spPr bwMode="auto">
              <a:xfrm>
                <a:off x="844550" y="1922463"/>
                <a:ext cx="88900" cy="604838"/>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 name="T52" fmla="*/ 0 w 56"/>
                  <a:gd name="T53" fmla="*/ 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lnTo>
                      <a:pt x="0" y="5"/>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00"/>
              <p:cNvSpPr>
                <a:spLocks/>
              </p:cNvSpPr>
              <p:nvPr/>
            </p:nvSpPr>
            <p:spPr bwMode="auto">
              <a:xfrm>
                <a:off x="844550" y="1922463"/>
                <a:ext cx="88900" cy="604838"/>
              </a:xfrm>
              <a:custGeom>
                <a:avLst/>
                <a:gdLst>
                  <a:gd name="T0" fmla="*/ 0 w 56"/>
                  <a:gd name="T1" fmla="*/ 5 h 381"/>
                  <a:gd name="T2" fmla="*/ 0 w 56"/>
                  <a:gd name="T3" fmla="*/ 5 h 381"/>
                  <a:gd name="T4" fmla="*/ 1 w 56"/>
                  <a:gd name="T5" fmla="*/ 1 h 381"/>
                  <a:gd name="T6" fmla="*/ 1 w 56"/>
                  <a:gd name="T7" fmla="*/ 0 h 381"/>
                  <a:gd name="T8" fmla="*/ 2 w 56"/>
                  <a:gd name="T9" fmla="*/ 0 h 381"/>
                  <a:gd name="T10" fmla="*/ 3 w 56"/>
                  <a:gd name="T11" fmla="*/ 0 h 381"/>
                  <a:gd name="T12" fmla="*/ 3 w 56"/>
                  <a:gd name="T13" fmla="*/ 0 h 381"/>
                  <a:gd name="T14" fmla="*/ 53 w 56"/>
                  <a:gd name="T15" fmla="*/ 25 h 381"/>
                  <a:gd name="T16" fmla="*/ 53 w 56"/>
                  <a:gd name="T17" fmla="*/ 25 h 381"/>
                  <a:gd name="T18" fmla="*/ 55 w 56"/>
                  <a:gd name="T19" fmla="*/ 27 h 381"/>
                  <a:gd name="T20" fmla="*/ 56 w 56"/>
                  <a:gd name="T21" fmla="*/ 31 h 381"/>
                  <a:gd name="T22" fmla="*/ 56 w 56"/>
                  <a:gd name="T23" fmla="*/ 31 h 381"/>
                  <a:gd name="T24" fmla="*/ 55 w 56"/>
                  <a:gd name="T25" fmla="*/ 194 h 381"/>
                  <a:gd name="T26" fmla="*/ 55 w 56"/>
                  <a:gd name="T27" fmla="*/ 194 h 381"/>
                  <a:gd name="T28" fmla="*/ 54 w 56"/>
                  <a:gd name="T29" fmla="*/ 357 h 381"/>
                  <a:gd name="T30" fmla="*/ 54 w 56"/>
                  <a:gd name="T31" fmla="*/ 357 h 381"/>
                  <a:gd name="T32" fmla="*/ 54 w 56"/>
                  <a:gd name="T33" fmla="*/ 360 h 381"/>
                  <a:gd name="T34" fmla="*/ 53 w 56"/>
                  <a:gd name="T35" fmla="*/ 362 h 381"/>
                  <a:gd name="T36" fmla="*/ 51 w 56"/>
                  <a:gd name="T37" fmla="*/ 363 h 381"/>
                  <a:gd name="T38" fmla="*/ 51 w 56"/>
                  <a:gd name="T39" fmla="*/ 363 h 381"/>
                  <a:gd name="T40" fmla="*/ 4 w 56"/>
                  <a:gd name="T41" fmla="*/ 381 h 381"/>
                  <a:gd name="T42" fmla="*/ 4 w 56"/>
                  <a:gd name="T43" fmla="*/ 381 h 381"/>
                  <a:gd name="T44" fmla="*/ 2 w 56"/>
                  <a:gd name="T45" fmla="*/ 381 h 381"/>
                  <a:gd name="T46" fmla="*/ 1 w 56"/>
                  <a:gd name="T47" fmla="*/ 381 h 381"/>
                  <a:gd name="T48" fmla="*/ 1 w 56"/>
                  <a:gd name="T49" fmla="*/ 379 h 381"/>
                  <a:gd name="T50" fmla="*/ 0 w 56"/>
                  <a:gd name="T51"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381">
                    <a:moveTo>
                      <a:pt x="0" y="5"/>
                    </a:moveTo>
                    <a:lnTo>
                      <a:pt x="0" y="5"/>
                    </a:lnTo>
                    <a:lnTo>
                      <a:pt x="1" y="1"/>
                    </a:lnTo>
                    <a:lnTo>
                      <a:pt x="1" y="0"/>
                    </a:lnTo>
                    <a:lnTo>
                      <a:pt x="2" y="0"/>
                    </a:lnTo>
                    <a:lnTo>
                      <a:pt x="3" y="0"/>
                    </a:lnTo>
                    <a:lnTo>
                      <a:pt x="3" y="0"/>
                    </a:lnTo>
                    <a:lnTo>
                      <a:pt x="53" y="25"/>
                    </a:lnTo>
                    <a:lnTo>
                      <a:pt x="53" y="25"/>
                    </a:lnTo>
                    <a:lnTo>
                      <a:pt x="55" y="27"/>
                    </a:lnTo>
                    <a:lnTo>
                      <a:pt x="56" y="31"/>
                    </a:lnTo>
                    <a:lnTo>
                      <a:pt x="56" y="31"/>
                    </a:lnTo>
                    <a:lnTo>
                      <a:pt x="55" y="194"/>
                    </a:lnTo>
                    <a:lnTo>
                      <a:pt x="55" y="194"/>
                    </a:lnTo>
                    <a:lnTo>
                      <a:pt x="54" y="357"/>
                    </a:lnTo>
                    <a:lnTo>
                      <a:pt x="54" y="357"/>
                    </a:lnTo>
                    <a:lnTo>
                      <a:pt x="54" y="360"/>
                    </a:lnTo>
                    <a:lnTo>
                      <a:pt x="53" y="362"/>
                    </a:lnTo>
                    <a:lnTo>
                      <a:pt x="51" y="363"/>
                    </a:lnTo>
                    <a:lnTo>
                      <a:pt x="51" y="363"/>
                    </a:lnTo>
                    <a:lnTo>
                      <a:pt x="4" y="381"/>
                    </a:lnTo>
                    <a:lnTo>
                      <a:pt x="4" y="381"/>
                    </a:lnTo>
                    <a:lnTo>
                      <a:pt x="2" y="381"/>
                    </a:lnTo>
                    <a:lnTo>
                      <a:pt x="1" y="381"/>
                    </a:lnTo>
                    <a:lnTo>
                      <a:pt x="1" y="379"/>
                    </a:lnTo>
                    <a:lnTo>
                      <a:pt x="0"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01"/>
              <p:cNvSpPr>
                <a:spLocks/>
              </p:cNvSpPr>
              <p:nvPr/>
            </p:nvSpPr>
            <p:spPr bwMode="auto">
              <a:xfrm>
                <a:off x="860425" y="1981201"/>
                <a:ext cx="58738" cy="93663"/>
              </a:xfrm>
              <a:custGeom>
                <a:avLst/>
                <a:gdLst>
                  <a:gd name="T0" fmla="*/ 2 w 37"/>
                  <a:gd name="T1" fmla="*/ 0 h 59"/>
                  <a:gd name="T2" fmla="*/ 2 w 37"/>
                  <a:gd name="T3" fmla="*/ 0 h 59"/>
                  <a:gd name="T4" fmla="*/ 36 w 37"/>
                  <a:gd name="T5" fmla="*/ 13 h 59"/>
                  <a:gd name="T6" fmla="*/ 36 w 37"/>
                  <a:gd name="T7" fmla="*/ 13 h 59"/>
                  <a:gd name="T8" fmla="*/ 37 w 37"/>
                  <a:gd name="T9" fmla="*/ 15 h 59"/>
                  <a:gd name="T10" fmla="*/ 37 w 37"/>
                  <a:gd name="T11" fmla="*/ 19 h 59"/>
                  <a:gd name="T12" fmla="*/ 37 w 37"/>
                  <a:gd name="T13" fmla="*/ 19 h 59"/>
                  <a:gd name="T14" fmla="*/ 37 w 37"/>
                  <a:gd name="T15" fmla="*/ 54 h 59"/>
                  <a:gd name="T16" fmla="*/ 37 w 37"/>
                  <a:gd name="T17" fmla="*/ 54 h 59"/>
                  <a:gd name="T18" fmla="*/ 37 w 37"/>
                  <a:gd name="T19" fmla="*/ 58 h 59"/>
                  <a:gd name="T20" fmla="*/ 34 w 37"/>
                  <a:gd name="T21" fmla="*/ 59 h 59"/>
                  <a:gd name="T22" fmla="*/ 34 w 37"/>
                  <a:gd name="T23" fmla="*/ 59 h 59"/>
                  <a:gd name="T24" fmla="*/ 1 w 37"/>
                  <a:gd name="T25" fmla="*/ 48 h 59"/>
                  <a:gd name="T26" fmla="*/ 1 w 37"/>
                  <a:gd name="T27" fmla="*/ 48 h 59"/>
                  <a:gd name="T28" fmla="*/ 0 w 37"/>
                  <a:gd name="T29" fmla="*/ 47 h 59"/>
                  <a:gd name="T30" fmla="*/ 0 w 37"/>
                  <a:gd name="T31" fmla="*/ 42 h 59"/>
                  <a:gd name="T32" fmla="*/ 0 w 37"/>
                  <a:gd name="T33" fmla="*/ 42 h 59"/>
                  <a:gd name="T34" fmla="*/ 0 w 37"/>
                  <a:gd name="T35" fmla="*/ 4 h 59"/>
                  <a:gd name="T36" fmla="*/ 0 w 37"/>
                  <a:gd name="T37" fmla="*/ 4 h 59"/>
                  <a:gd name="T38" fmla="*/ 1 w 37"/>
                  <a:gd name="T39" fmla="*/ 1 h 59"/>
                  <a:gd name="T40" fmla="*/ 1 w 37"/>
                  <a:gd name="T41" fmla="*/ 0 h 59"/>
                  <a:gd name="T42" fmla="*/ 2 w 37"/>
                  <a:gd name="T43" fmla="*/ 0 h 59"/>
                  <a:gd name="T44" fmla="*/ 2 w 37"/>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59">
                    <a:moveTo>
                      <a:pt x="2" y="0"/>
                    </a:moveTo>
                    <a:lnTo>
                      <a:pt x="2" y="0"/>
                    </a:lnTo>
                    <a:lnTo>
                      <a:pt x="36" y="13"/>
                    </a:lnTo>
                    <a:lnTo>
                      <a:pt x="36" y="13"/>
                    </a:lnTo>
                    <a:lnTo>
                      <a:pt x="37" y="15"/>
                    </a:lnTo>
                    <a:lnTo>
                      <a:pt x="37" y="19"/>
                    </a:lnTo>
                    <a:lnTo>
                      <a:pt x="37" y="19"/>
                    </a:lnTo>
                    <a:lnTo>
                      <a:pt x="37" y="54"/>
                    </a:lnTo>
                    <a:lnTo>
                      <a:pt x="37" y="54"/>
                    </a:lnTo>
                    <a:lnTo>
                      <a:pt x="37" y="58"/>
                    </a:lnTo>
                    <a:lnTo>
                      <a:pt x="34" y="59"/>
                    </a:lnTo>
                    <a:lnTo>
                      <a:pt x="34" y="59"/>
                    </a:lnTo>
                    <a:lnTo>
                      <a:pt x="1" y="48"/>
                    </a:lnTo>
                    <a:lnTo>
                      <a:pt x="1" y="48"/>
                    </a:lnTo>
                    <a:lnTo>
                      <a:pt x="0" y="47"/>
                    </a:lnTo>
                    <a:lnTo>
                      <a:pt x="0" y="42"/>
                    </a:lnTo>
                    <a:lnTo>
                      <a:pt x="0" y="42"/>
                    </a:lnTo>
                    <a:lnTo>
                      <a:pt x="0" y="4"/>
                    </a:lnTo>
                    <a:lnTo>
                      <a:pt x="0" y="4"/>
                    </a:lnTo>
                    <a:lnTo>
                      <a:pt x="1" y="1"/>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02"/>
              <p:cNvSpPr>
                <a:spLocks/>
              </p:cNvSpPr>
              <p:nvPr/>
            </p:nvSpPr>
            <p:spPr bwMode="auto">
              <a:xfrm>
                <a:off x="858838" y="2084388"/>
                <a:ext cx="60325" cy="87313"/>
              </a:xfrm>
              <a:custGeom>
                <a:avLst/>
                <a:gdLst>
                  <a:gd name="T0" fmla="*/ 2 w 38"/>
                  <a:gd name="T1" fmla="*/ 0 h 55"/>
                  <a:gd name="T2" fmla="*/ 2 w 38"/>
                  <a:gd name="T3" fmla="*/ 0 h 55"/>
                  <a:gd name="T4" fmla="*/ 35 w 38"/>
                  <a:gd name="T5" fmla="*/ 10 h 55"/>
                  <a:gd name="T6" fmla="*/ 35 w 38"/>
                  <a:gd name="T7" fmla="*/ 10 h 55"/>
                  <a:gd name="T8" fmla="*/ 37 w 38"/>
                  <a:gd name="T9" fmla="*/ 12 h 55"/>
                  <a:gd name="T10" fmla="*/ 38 w 38"/>
                  <a:gd name="T11" fmla="*/ 15 h 55"/>
                  <a:gd name="T12" fmla="*/ 38 w 38"/>
                  <a:gd name="T13" fmla="*/ 15 h 55"/>
                  <a:gd name="T14" fmla="*/ 38 w 38"/>
                  <a:gd name="T15" fmla="*/ 50 h 55"/>
                  <a:gd name="T16" fmla="*/ 38 w 38"/>
                  <a:gd name="T17" fmla="*/ 50 h 55"/>
                  <a:gd name="T18" fmla="*/ 37 w 38"/>
                  <a:gd name="T19" fmla="*/ 54 h 55"/>
                  <a:gd name="T20" fmla="*/ 35 w 38"/>
                  <a:gd name="T21" fmla="*/ 55 h 55"/>
                  <a:gd name="T22" fmla="*/ 35 w 38"/>
                  <a:gd name="T23" fmla="*/ 55 h 55"/>
                  <a:gd name="T24" fmla="*/ 2 w 38"/>
                  <a:gd name="T25" fmla="*/ 49 h 55"/>
                  <a:gd name="T26" fmla="*/ 2 w 38"/>
                  <a:gd name="T27" fmla="*/ 49 h 55"/>
                  <a:gd name="T28" fmla="*/ 1 w 38"/>
                  <a:gd name="T29" fmla="*/ 47 h 55"/>
                  <a:gd name="T30" fmla="*/ 0 w 38"/>
                  <a:gd name="T31" fmla="*/ 44 h 55"/>
                  <a:gd name="T32" fmla="*/ 0 w 38"/>
                  <a:gd name="T33" fmla="*/ 44 h 55"/>
                  <a:gd name="T34" fmla="*/ 1 w 38"/>
                  <a:gd name="T35" fmla="*/ 6 h 55"/>
                  <a:gd name="T36" fmla="*/ 1 w 38"/>
                  <a:gd name="T37" fmla="*/ 6 h 55"/>
                  <a:gd name="T38" fmla="*/ 1 w 38"/>
                  <a:gd name="T39" fmla="*/ 1 h 55"/>
                  <a:gd name="T40" fmla="*/ 2 w 38"/>
                  <a:gd name="T41" fmla="*/ 0 h 55"/>
                  <a:gd name="T42" fmla="*/ 2 w 3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5">
                    <a:moveTo>
                      <a:pt x="2" y="0"/>
                    </a:moveTo>
                    <a:lnTo>
                      <a:pt x="2" y="0"/>
                    </a:lnTo>
                    <a:lnTo>
                      <a:pt x="35" y="10"/>
                    </a:lnTo>
                    <a:lnTo>
                      <a:pt x="35" y="10"/>
                    </a:lnTo>
                    <a:lnTo>
                      <a:pt x="37" y="12"/>
                    </a:lnTo>
                    <a:lnTo>
                      <a:pt x="38" y="15"/>
                    </a:lnTo>
                    <a:lnTo>
                      <a:pt x="38" y="15"/>
                    </a:lnTo>
                    <a:lnTo>
                      <a:pt x="38" y="50"/>
                    </a:lnTo>
                    <a:lnTo>
                      <a:pt x="38" y="50"/>
                    </a:lnTo>
                    <a:lnTo>
                      <a:pt x="37" y="54"/>
                    </a:lnTo>
                    <a:lnTo>
                      <a:pt x="35" y="55"/>
                    </a:lnTo>
                    <a:lnTo>
                      <a:pt x="35" y="55"/>
                    </a:lnTo>
                    <a:lnTo>
                      <a:pt x="2" y="49"/>
                    </a:lnTo>
                    <a:lnTo>
                      <a:pt x="2" y="49"/>
                    </a:lnTo>
                    <a:lnTo>
                      <a:pt x="1" y="47"/>
                    </a:lnTo>
                    <a:lnTo>
                      <a:pt x="0" y="44"/>
                    </a:lnTo>
                    <a:lnTo>
                      <a:pt x="0" y="44"/>
                    </a:lnTo>
                    <a:lnTo>
                      <a:pt x="1" y="6"/>
                    </a:lnTo>
                    <a:lnTo>
                      <a:pt x="1" y="6"/>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03"/>
              <p:cNvSpPr>
                <a:spLocks/>
              </p:cNvSpPr>
              <p:nvPr/>
            </p:nvSpPr>
            <p:spPr bwMode="auto">
              <a:xfrm>
                <a:off x="858838" y="2190751"/>
                <a:ext cx="58738" cy="77788"/>
              </a:xfrm>
              <a:custGeom>
                <a:avLst/>
                <a:gdLst>
                  <a:gd name="T0" fmla="*/ 2 w 37"/>
                  <a:gd name="T1" fmla="*/ 0 h 49"/>
                  <a:gd name="T2" fmla="*/ 2 w 37"/>
                  <a:gd name="T3" fmla="*/ 0 h 49"/>
                  <a:gd name="T4" fmla="*/ 35 w 37"/>
                  <a:gd name="T5" fmla="*/ 4 h 49"/>
                  <a:gd name="T6" fmla="*/ 35 w 37"/>
                  <a:gd name="T7" fmla="*/ 4 h 49"/>
                  <a:gd name="T8" fmla="*/ 37 w 37"/>
                  <a:gd name="T9" fmla="*/ 5 h 49"/>
                  <a:gd name="T10" fmla="*/ 37 w 37"/>
                  <a:gd name="T11" fmla="*/ 9 h 49"/>
                  <a:gd name="T12" fmla="*/ 37 w 37"/>
                  <a:gd name="T13" fmla="*/ 9 h 49"/>
                  <a:gd name="T14" fmla="*/ 37 w 37"/>
                  <a:gd name="T15" fmla="*/ 44 h 49"/>
                  <a:gd name="T16" fmla="*/ 37 w 37"/>
                  <a:gd name="T17" fmla="*/ 44 h 49"/>
                  <a:gd name="T18" fmla="*/ 37 w 37"/>
                  <a:gd name="T19" fmla="*/ 47 h 49"/>
                  <a:gd name="T20" fmla="*/ 35 w 37"/>
                  <a:gd name="T21" fmla="*/ 49 h 49"/>
                  <a:gd name="T22" fmla="*/ 35 w 37"/>
                  <a:gd name="T23" fmla="*/ 49 h 49"/>
                  <a:gd name="T24" fmla="*/ 1 w 37"/>
                  <a:gd name="T25" fmla="*/ 49 h 49"/>
                  <a:gd name="T26" fmla="*/ 1 w 37"/>
                  <a:gd name="T27" fmla="*/ 49 h 49"/>
                  <a:gd name="T28" fmla="*/ 0 w 37"/>
                  <a:gd name="T29" fmla="*/ 47 h 49"/>
                  <a:gd name="T30" fmla="*/ 0 w 37"/>
                  <a:gd name="T31" fmla="*/ 44 h 49"/>
                  <a:gd name="T32" fmla="*/ 0 w 37"/>
                  <a:gd name="T33" fmla="*/ 44 h 49"/>
                  <a:gd name="T34" fmla="*/ 0 w 37"/>
                  <a:gd name="T35" fmla="*/ 5 h 49"/>
                  <a:gd name="T36" fmla="*/ 0 w 37"/>
                  <a:gd name="T37" fmla="*/ 5 h 49"/>
                  <a:gd name="T38" fmla="*/ 1 w 37"/>
                  <a:gd name="T39" fmla="*/ 1 h 49"/>
                  <a:gd name="T40" fmla="*/ 2 w 37"/>
                  <a:gd name="T41" fmla="*/ 0 h 49"/>
                  <a:gd name="T42" fmla="*/ 2 w 37"/>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2" y="0"/>
                    </a:moveTo>
                    <a:lnTo>
                      <a:pt x="2" y="0"/>
                    </a:lnTo>
                    <a:lnTo>
                      <a:pt x="35" y="4"/>
                    </a:lnTo>
                    <a:lnTo>
                      <a:pt x="35" y="4"/>
                    </a:lnTo>
                    <a:lnTo>
                      <a:pt x="37" y="5"/>
                    </a:lnTo>
                    <a:lnTo>
                      <a:pt x="37" y="9"/>
                    </a:lnTo>
                    <a:lnTo>
                      <a:pt x="37" y="9"/>
                    </a:lnTo>
                    <a:lnTo>
                      <a:pt x="37" y="44"/>
                    </a:lnTo>
                    <a:lnTo>
                      <a:pt x="37" y="44"/>
                    </a:lnTo>
                    <a:lnTo>
                      <a:pt x="37" y="47"/>
                    </a:lnTo>
                    <a:lnTo>
                      <a:pt x="35" y="49"/>
                    </a:lnTo>
                    <a:lnTo>
                      <a:pt x="35" y="49"/>
                    </a:lnTo>
                    <a:lnTo>
                      <a:pt x="1" y="49"/>
                    </a:lnTo>
                    <a:lnTo>
                      <a:pt x="1" y="49"/>
                    </a:lnTo>
                    <a:lnTo>
                      <a:pt x="0" y="47"/>
                    </a:lnTo>
                    <a:lnTo>
                      <a:pt x="0" y="44"/>
                    </a:lnTo>
                    <a:lnTo>
                      <a:pt x="0" y="44"/>
                    </a:lnTo>
                    <a:lnTo>
                      <a:pt x="0" y="5"/>
                    </a:lnTo>
                    <a:lnTo>
                      <a:pt x="0" y="5"/>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04"/>
              <p:cNvSpPr>
                <a:spLocks/>
              </p:cNvSpPr>
              <p:nvPr/>
            </p:nvSpPr>
            <p:spPr bwMode="auto">
              <a:xfrm>
                <a:off x="858838" y="2293938"/>
                <a:ext cx="58738" cy="79375"/>
              </a:xfrm>
              <a:custGeom>
                <a:avLst/>
                <a:gdLst>
                  <a:gd name="T0" fmla="*/ 1 w 37"/>
                  <a:gd name="T1" fmla="*/ 1 h 50"/>
                  <a:gd name="T2" fmla="*/ 1 w 37"/>
                  <a:gd name="T3" fmla="*/ 1 h 50"/>
                  <a:gd name="T4" fmla="*/ 35 w 37"/>
                  <a:gd name="T5" fmla="*/ 0 h 50"/>
                  <a:gd name="T6" fmla="*/ 35 w 37"/>
                  <a:gd name="T7" fmla="*/ 0 h 50"/>
                  <a:gd name="T8" fmla="*/ 37 w 37"/>
                  <a:gd name="T9" fmla="*/ 1 h 50"/>
                  <a:gd name="T10" fmla="*/ 37 w 37"/>
                  <a:gd name="T11" fmla="*/ 5 h 50"/>
                  <a:gd name="T12" fmla="*/ 37 w 37"/>
                  <a:gd name="T13" fmla="*/ 5 h 50"/>
                  <a:gd name="T14" fmla="*/ 37 w 37"/>
                  <a:gd name="T15" fmla="*/ 40 h 50"/>
                  <a:gd name="T16" fmla="*/ 37 w 37"/>
                  <a:gd name="T17" fmla="*/ 40 h 50"/>
                  <a:gd name="T18" fmla="*/ 35 w 37"/>
                  <a:gd name="T19" fmla="*/ 44 h 50"/>
                  <a:gd name="T20" fmla="*/ 34 w 37"/>
                  <a:gd name="T21" fmla="*/ 45 h 50"/>
                  <a:gd name="T22" fmla="*/ 34 w 37"/>
                  <a:gd name="T23" fmla="*/ 45 h 50"/>
                  <a:gd name="T24" fmla="*/ 1 w 37"/>
                  <a:gd name="T25" fmla="*/ 50 h 50"/>
                  <a:gd name="T26" fmla="*/ 1 w 37"/>
                  <a:gd name="T27" fmla="*/ 50 h 50"/>
                  <a:gd name="T28" fmla="*/ 0 w 37"/>
                  <a:gd name="T29" fmla="*/ 49 h 50"/>
                  <a:gd name="T30" fmla="*/ 0 w 37"/>
                  <a:gd name="T31" fmla="*/ 45 h 50"/>
                  <a:gd name="T32" fmla="*/ 0 w 37"/>
                  <a:gd name="T33" fmla="*/ 45 h 50"/>
                  <a:gd name="T34" fmla="*/ 0 w 37"/>
                  <a:gd name="T35" fmla="*/ 7 h 50"/>
                  <a:gd name="T36" fmla="*/ 0 w 37"/>
                  <a:gd name="T37" fmla="*/ 7 h 50"/>
                  <a:gd name="T38" fmla="*/ 0 w 37"/>
                  <a:gd name="T39" fmla="*/ 3 h 50"/>
                  <a:gd name="T40" fmla="*/ 1 w 37"/>
                  <a:gd name="T41" fmla="*/ 1 h 50"/>
                  <a:gd name="T42" fmla="*/ 1 w 37"/>
                  <a:gd name="T4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0">
                    <a:moveTo>
                      <a:pt x="1" y="1"/>
                    </a:moveTo>
                    <a:lnTo>
                      <a:pt x="1" y="1"/>
                    </a:lnTo>
                    <a:lnTo>
                      <a:pt x="35" y="0"/>
                    </a:lnTo>
                    <a:lnTo>
                      <a:pt x="35" y="0"/>
                    </a:lnTo>
                    <a:lnTo>
                      <a:pt x="37" y="1"/>
                    </a:lnTo>
                    <a:lnTo>
                      <a:pt x="37" y="5"/>
                    </a:lnTo>
                    <a:lnTo>
                      <a:pt x="37" y="5"/>
                    </a:lnTo>
                    <a:lnTo>
                      <a:pt x="37" y="40"/>
                    </a:lnTo>
                    <a:lnTo>
                      <a:pt x="37" y="40"/>
                    </a:lnTo>
                    <a:lnTo>
                      <a:pt x="35" y="44"/>
                    </a:lnTo>
                    <a:lnTo>
                      <a:pt x="34" y="45"/>
                    </a:lnTo>
                    <a:lnTo>
                      <a:pt x="34" y="45"/>
                    </a:lnTo>
                    <a:lnTo>
                      <a:pt x="1" y="50"/>
                    </a:lnTo>
                    <a:lnTo>
                      <a:pt x="1" y="50"/>
                    </a:lnTo>
                    <a:lnTo>
                      <a:pt x="0" y="49"/>
                    </a:lnTo>
                    <a:lnTo>
                      <a:pt x="0" y="45"/>
                    </a:lnTo>
                    <a:lnTo>
                      <a:pt x="0" y="45"/>
                    </a:lnTo>
                    <a:lnTo>
                      <a:pt x="0" y="7"/>
                    </a:lnTo>
                    <a:lnTo>
                      <a:pt x="0" y="7"/>
                    </a:lnTo>
                    <a:lnTo>
                      <a:pt x="0" y="3"/>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05"/>
              <p:cNvSpPr>
                <a:spLocks/>
              </p:cNvSpPr>
              <p:nvPr/>
            </p:nvSpPr>
            <p:spPr bwMode="auto">
              <a:xfrm>
                <a:off x="857250" y="2403476"/>
                <a:ext cx="60325" cy="34925"/>
              </a:xfrm>
              <a:custGeom>
                <a:avLst/>
                <a:gdLst>
                  <a:gd name="T0" fmla="*/ 2 w 38"/>
                  <a:gd name="T1" fmla="*/ 7 h 22"/>
                  <a:gd name="T2" fmla="*/ 2 w 38"/>
                  <a:gd name="T3" fmla="*/ 7 h 22"/>
                  <a:gd name="T4" fmla="*/ 35 w 38"/>
                  <a:gd name="T5" fmla="*/ 0 h 22"/>
                  <a:gd name="T6" fmla="*/ 35 w 38"/>
                  <a:gd name="T7" fmla="*/ 0 h 22"/>
                  <a:gd name="T8" fmla="*/ 36 w 38"/>
                  <a:gd name="T9" fmla="*/ 1 h 22"/>
                  <a:gd name="T10" fmla="*/ 38 w 38"/>
                  <a:gd name="T11" fmla="*/ 4 h 22"/>
                  <a:gd name="T12" fmla="*/ 38 w 38"/>
                  <a:gd name="T13" fmla="*/ 4 h 22"/>
                  <a:gd name="T14" fmla="*/ 38 w 38"/>
                  <a:gd name="T15" fmla="*/ 8 h 22"/>
                  <a:gd name="T16" fmla="*/ 38 w 38"/>
                  <a:gd name="T17" fmla="*/ 8 h 22"/>
                  <a:gd name="T18" fmla="*/ 36 w 38"/>
                  <a:gd name="T19" fmla="*/ 11 h 22"/>
                  <a:gd name="T20" fmla="*/ 35 w 38"/>
                  <a:gd name="T21" fmla="*/ 13 h 22"/>
                  <a:gd name="T22" fmla="*/ 35 w 38"/>
                  <a:gd name="T23" fmla="*/ 13 h 22"/>
                  <a:gd name="T24" fmla="*/ 2 w 38"/>
                  <a:gd name="T25" fmla="*/ 22 h 22"/>
                  <a:gd name="T26" fmla="*/ 2 w 38"/>
                  <a:gd name="T27" fmla="*/ 22 h 22"/>
                  <a:gd name="T28" fmla="*/ 1 w 38"/>
                  <a:gd name="T29" fmla="*/ 21 h 22"/>
                  <a:gd name="T30" fmla="*/ 0 w 38"/>
                  <a:gd name="T31" fmla="*/ 17 h 22"/>
                  <a:gd name="T32" fmla="*/ 0 w 38"/>
                  <a:gd name="T33" fmla="*/ 17 h 22"/>
                  <a:gd name="T34" fmla="*/ 0 w 38"/>
                  <a:gd name="T35" fmla="*/ 12 h 22"/>
                  <a:gd name="T36" fmla="*/ 0 w 38"/>
                  <a:gd name="T37" fmla="*/ 12 h 22"/>
                  <a:gd name="T38" fmla="*/ 1 w 38"/>
                  <a:gd name="T39" fmla="*/ 9 h 22"/>
                  <a:gd name="T40" fmla="*/ 2 w 38"/>
                  <a:gd name="T41" fmla="*/ 7 h 22"/>
                  <a:gd name="T42" fmla="*/ 2 w 38"/>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2" y="7"/>
                    </a:moveTo>
                    <a:lnTo>
                      <a:pt x="2" y="7"/>
                    </a:lnTo>
                    <a:lnTo>
                      <a:pt x="35" y="0"/>
                    </a:lnTo>
                    <a:lnTo>
                      <a:pt x="35" y="0"/>
                    </a:lnTo>
                    <a:lnTo>
                      <a:pt x="36" y="1"/>
                    </a:lnTo>
                    <a:lnTo>
                      <a:pt x="38" y="4"/>
                    </a:lnTo>
                    <a:lnTo>
                      <a:pt x="38" y="4"/>
                    </a:lnTo>
                    <a:lnTo>
                      <a:pt x="38" y="8"/>
                    </a:lnTo>
                    <a:lnTo>
                      <a:pt x="38" y="8"/>
                    </a:lnTo>
                    <a:lnTo>
                      <a:pt x="36" y="11"/>
                    </a:lnTo>
                    <a:lnTo>
                      <a:pt x="35" y="13"/>
                    </a:lnTo>
                    <a:lnTo>
                      <a:pt x="35" y="13"/>
                    </a:lnTo>
                    <a:lnTo>
                      <a:pt x="2" y="22"/>
                    </a:lnTo>
                    <a:lnTo>
                      <a:pt x="2" y="22"/>
                    </a:lnTo>
                    <a:lnTo>
                      <a:pt x="1" y="21"/>
                    </a:lnTo>
                    <a:lnTo>
                      <a:pt x="0" y="17"/>
                    </a:lnTo>
                    <a:lnTo>
                      <a:pt x="0" y="17"/>
                    </a:lnTo>
                    <a:lnTo>
                      <a:pt x="0" y="12"/>
                    </a:lnTo>
                    <a:lnTo>
                      <a:pt x="0" y="12"/>
                    </a:lnTo>
                    <a:lnTo>
                      <a:pt x="1" y="9"/>
                    </a:lnTo>
                    <a:lnTo>
                      <a:pt x="2" y="7"/>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06"/>
              <p:cNvSpPr>
                <a:spLocks/>
              </p:cNvSpPr>
              <p:nvPr/>
            </p:nvSpPr>
            <p:spPr bwMode="auto">
              <a:xfrm>
                <a:off x="857250" y="2438401"/>
                <a:ext cx="60325" cy="38100"/>
              </a:xfrm>
              <a:custGeom>
                <a:avLst/>
                <a:gdLst>
                  <a:gd name="T0" fmla="*/ 2 w 38"/>
                  <a:gd name="T1" fmla="*/ 9 h 24"/>
                  <a:gd name="T2" fmla="*/ 2 w 38"/>
                  <a:gd name="T3" fmla="*/ 9 h 24"/>
                  <a:gd name="T4" fmla="*/ 35 w 38"/>
                  <a:gd name="T5" fmla="*/ 0 h 24"/>
                  <a:gd name="T6" fmla="*/ 35 w 38"/>
                  <a:gd name="T7" fmla="*/ 0 h 24"/>
                  <a:gd name="T8" fmla="*/ 36 w 38"/>
                  <a:gd name="T9" fmla="*/ 1 h 24"/>
                  <a:gd name="T10" fmla="*/ 38 w 38"/>
                  <a:gd name="T11" fmla="*/ 5 h 24"/>
                  <a:gd name="T12" fmla="*/ 38 w 38"/>
                  <a:gd name="T13" fmla="*/ 5 h 24"/>
                  <a:gd name="T14" fmla="*/ 38 w 38"/>
                  <a:gd name="T15" fmla="*/ 8 h 24"/>
                  <a:gd name="T16" fmla="*/ 38 w 38"/>
                  <a:gd name="T17" fmla="*/ 8 h 24"/>
                  <a:gd name="T18" fmla="*/ 36 w 38"/>
                  <a:gd name="T19" fmla="*/ 11 h 24"/>
                  <a:gd name="T20" fmla="*/ 35 w 38"/>
                  <a:gd name="T21" fmla="*/ 13 h 24"/>
                  <a:gd name="T22" fmla="*/ 35 w 38"/>
                  <a:gd name="T23" fmla="*/ 13 h 24"/>
                  <a:gd name="T24" fmla="*/ 2 w 38"/>
                  <a:gd name="T25" fmla="*/ 24 h 24"/>
                  <a:gd name="T26" fmla="*/ 2 w 38"/>
                  <a:gd name="T27" fmla="*/ 24 h 24"/>
                  <a:gd name="T28" fmla="*/ 1 w 38"/>
                  <a:gd name="T29" fmla="*/ 23 h 24"/>
                  <a:gd name="T30" fmla="*/ 0 w 38"/>
                  <a:gd name="T31" fmla="*/ 19 h 24"/>
                  <a:gd name="T32" fmla="*/ 0 w 38"/>
                  <a:gd name="T33" fmla="*/ 19 h 24"/>
                  <a:gd name="T34" fmla="*/ 0 w 38"/>
                  <a:gd name="T35" fmla="*/ 16 h 24"/>
                  <a:gd name="T36" fmla="*/ 0 w 38"/>
                  <a:gd name="T37" fmla="*/ 16 h 24"/>
                  <a:gd name="T38" fmla="*/ 1 w 38"/>
                  <a:gd name="T39" fmla="*/ 11 h 24"/>
                  <a:gd name="T40" fmla="*/ 2 w 38"/>
                  <a:gd name="T41" fmla="*/ 9 h 24"/>
                  <a:gd name="T42" fmla="*/ 2 w 3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2" y="9"/>
                    </a:moveTo>
                    <a:lnTo>
                      <a:pt x="2" y="9"/>
                    </a:lnTo>
                    <a:lnTo>
                      <a:pt x="35" y="0"/>
                    </a:lnTo>
                    <a:lnTo>
                      <a:pt x="35" y="0"/>
                    </a:lnTo>
                    <a:lnTo>
                      <a:pt x="36" y="1"/>
                    </a:lnTo>
                    <a:lnTo>
                      <a:pt x="38" y="5"/>
                    </a:lnTo>
                    <a:lnTo>
                      <a:pt x="38" y="5"/>
                    </a:lnTo>
                    <a:lnTo>
                      <a:pt x="38" y="8"/>
                    </a:lnTo>
                    <a:lnTo>
                      <a:pt x="38" y="8"/>
                    </a:lnTo>
                    <a:lnTo>
                      <a:pt x="36" y="11"/>
                    </a:lnTo>
                    <a:lnTo>
                      <a:pt x="35" y="13"/>
                    </a:lnTo>
                    <a:lnTo>
                      <a:pt x="35" y="13"/>
                    </a:lnTo>
                    <a:lnTo>
                      <a:pt x="2" y="24"/>
                    </a:lnTo>
                    <a:lnTo>
                      <a:pt x="2" y="24"/>
                    </a:lnTo>
                    <a:lnTo>
                      <a:pt x="1" y="23"/>
                    </a:lnTo>
                    <a:lnTo>
                      <a:pt x="0" y="19"/>
                    </a:lnTo>
                    <a:lnTo>
                      <a:pt x="0" y="19"/>
                    </a:lnTo>
                    <a:lnTo>
                      <a:pt x="0" y="16"/>
                    </a:lnTo>
                    <a:lnTo>
                      <a:pt x="0" y="16"/>
                    </a:lnTo>
                    <a:lnTo>
                      <a:pt x="1" y="11"/>
                    </a:lnTo>
                    <a:lnTo>
                      <a:pt x="2"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07"/>
              <p:cNvSpPr>
                <a:spLocks/>
              </p:cNvSpPr>
              <p:nvPr/>
            </p:nvSpPr>
            <p:spPr bwMode="auto">
              <a:xfrm>
                <a:off x="939800" y="1971676"/>
                <a:ext cx="88900" cy="519113"/>
              </a:xfrm>
              <a:custGeom>
                <a:avLst/>
                <a:gdLst>
                  <a:gd name="T0" fmla="*/ 5 w 56"/>
                  <a:gd name="T1" fmla="*/ 0 h 327"/>
                  <a:gd name="T2" fmla="*/ 5 w 56"/>
                  <a:gd name="T3" fmla="*/ 0 h 327"/>
                  <a:gd name="T4" fmla="*/ 52 w 56"/>
                  <a:gd name="T5" fmla="*/ 24 h 327"/>
                  <a:gd name="T6" fmla="*/ 52 w 56"/>
                  <a:gd name="T7" fmla="*/ 24 h 327"/>
                  <a:gd name="T8" fmla="*/ 55 w 56"/>
                  <a:gd name="T9" fmla="*/ 25 h 327"/>
                  <a:gd name="T10" fmla="*/ 56 w 56"/>
                  <a:gd name="T11" fmla="*/ 27 h 327"/>
                  <a:gd name="T12" fmla="*/ 56 w 56"/>
                  <a:gd name="T13" fmla="*/ 30 h 327"/>
                  <a:gd name="T14" fmla="*/ 56 w 56"/>
                  <a:gd name="T15" fmla="*/ 30 h 327"/>
                  <a:gd name="T16" fmla="*/ 55 w 56"/>
                  <a:gd name="T17" fmla="*/ 167 h 327"/>
                  <a:gd name="T18" fmla="*/ 55 w 56"/>
                  <a:gd name="T19" fmla="*/ 167 h 327"/>
                  <a:gd name="T20" fmla="*/ 55 w 56"/>
                  <a:gd name="T21" fmla="*/ 303 h 327"/>
                  <a:gd name="T22" fmla="*/ 55 w 56"/>
                  <a:gd name="T23" fmla="*/ 303 h 327"/>
                  <a:gd name="T24" fmla="*/ 53 w 56"/>
                  <a:gd name="T25" fmla="*/ 306 h 327"/>
                  <a:gd name="T26" fmla="*/ 53 w 56"/>
                  <a:gd name="T27" fmla="*/ 308 h 327"/>
                  <a:gd name="T28" fmla="*/ 50 w 56"/>
                  <a:gd name="T29" fmla="*/ 310 h 327"/>
                  <a:gd name="T30" fmla="*/ 50 w 56"/>
                  <a:gd name="T31" fmla="*/ 310 h 327"/>
                  <a:gd name="T32" fmla="*/ 3 w 56"/>
                  <a:gd name="T33" fmla="*/ 327 h 327"/>
                  <a:gd name="T34" fmla="*/ 3 w 56"/>
                  <a:gd name="T35" fmla="*/ 327 h 327"/>
                  <a:gd name="T36" fmla="*/ 2 w 56"/>
                  <a:gd name="T37" fmla="*/ 327 h 327"/>
                  <a:gd name="T38" fmla="*/ 1 w 56"/>
                  <a:gd name="T39" fmla="*/ 327 h 327"/>
                  <a:gd name="T40" fmla="*/ 0 w 56"/>
                  <a:gd name="T41" fmla="*/ 325 h 327"/>
                  <a:gd name="T42" fmla="*/ 0 w 56"/>
                  <a:gd name="T43" fmla="*/ 322 h 327"/>
                  <a:gd name="T44" fmla="*/ 0 w 56"/>
                  <a:gd name="T45" fmla="*/ 322 h 327"/>
                  <a:gd name="T46" fmla="*/ 1 w 56"/>
                  <a:gd name="T47" fmla="*/ 164 h 327"/>
                  <a:gd name="T48" fmla="*/ 1 w 56"/>
                  <a:gd name="T49" fmla="*/ 164 h 327"/>
                  <a:gd name="T50" fmla="*/ 2 w 56"/>
                  <a:gd name="T51" fmla="*/ 4 h 327"/>
                  <a:gd name="T52" fmla="*/ 2 w 56"/>
                  <a:gd name="T53" fmla="*/ 4 h 327"/>
                  <a:gd name="T54" fmla="*/ 2 w 56"/>
                  <a:gd name="T55" fmla="*/ 1 h 327"/>
                  <a:gd name="T56" fmla="*/ 3 w 56"/>
                  <a:gd name="T57" fmla="*/ 0 h 327"/>
                  <a:gd name="T58" fmla="*/ 4 w 56"/>
                  <a:gd name="T59" fmla="*/ 0 h 327"/>
                  <a:gd name="T60" fmla="*/ 5 w 56"/>
                  <a:gd name="T61" fmla="*/ 0 h 327"/>
                  <a:gd name="T62" fmla="*/ 5 w 56"/>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327">
                    <a:moveTo>
                      <a:pt x="5" y="0"/>
                    </a:moveTo>
                    <a:lnTo>
                      <a:pt x="5" y="0"/>
                    </a:lnTo>
                    <a:lnTo>
                      <a:pt x="52" y="24"/>
                    </a:lnTo>
                    <a:lnTo>
                      <a:pt x="52" y="24"/>
                    </a:lnTo>
                    <a:lnTo>
                      <a:pt x="55" y="25"/>
                    </a:lnTo>
                    <a:lnTo>
                      <a:pt x="56" y="27"/>
                    </a:lnTo>
                    <a:lnTo>
                      <a:pt x="56" y="30"/>
                    </a:lnTo>
                    <a:lnTo>
                      <a:pt x="56" y="30"/>
                    </a:lnTo>
                    <a:lnTo>
                      <a:pt x="55" y="167"/>
                    </a:lnTo>
                    <a:lnTo>
                      <a:pt x="55" y="167"/>
                    </a:lnTo>
                    <a:lnTo>
                      <a:pt x="55" y="303"/>
                    </a:lnTo>
                    <a:lnTo>
                      <a:pt x="55" y="303"/>
                    </a:lnTo>
                    <a:lnTo>
                      <a:pt x="53" y="306"/>
                    </a:lnTo>
                    <a:lnTo>
                      <a:pt x="53" y="308"/>
                    </a:lnTo>
                    <a:lnTo>
                      <a:pt x="50" y="310"/>
                    </a:lnTo>
                    <a:lnTo>
                      <a:pt x="50" y="310"/>
                    </a:lnTo>
                    <a:lnTo>
                      <a:pt x="3" y="327"/>
                    </a:lnTo>
                    <a:lnTo>
                      <a:pt x="3" y="327"/>
                    </a:lnTo>
                    <a:lnTo>
                      <a:pt x="2" y="327"/>
                    </a:lnTo>
                    <a:lnTo>
                      <a:pt x="1" y="327"/>
                    </a:lnTo>
                    <a:lnTo>
                      <a:pt x="0" y="325"/>
                    </a:lnTo>
                    <a:lnTo>
                      <a:pt x="0" y="322"/>
                    </a:lnTo>
                    <a:lnTo>
                      <a:pt x="0" y="322"/>
                    </a:lnTo>
                    <a:lnTo>
                      <a:pt x="1" y="164"/>
                    </a:lnTo>
                    <a:lnTo>
                      <a:pt x="1" y="164"/>
                    </a:lnTo>
                    <a:lnTo>
                      <a:pt x="2" y="4"/>
                    </a:lnTo>
                    <a:lnTo>
                      <a:pt x="2" y="4"/>
                    </a:lnTo>
                    <a:lnTo>
                      <a:pt x="2" y="1"/>
                    </a:lnTo>
                    <a:lnTo>
                      <a:pt x="3" y="0"/>
                    </a:lnTo>
                    <a:lnTo>
                      <a:pt x="4" y="0"/>
                    </a:lnTo>
                    <a:lnTo>
                      <a:pt x="5" y="0"/>
                    </a:lnTo>
                    <a:lnTo>
                      <a:pt x="5"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08"/>
              <p:cNvSpPr>
                <a:spLocks/>
              </p:cNvSpPr>
              <p:nvPr/>
            </p:nvSpPr>
            <p:spPr bwMode="auto">
              <a:xfrm>
                <a:off x="955675" y="2020888"/>
                <a:ext cx="57150" cy="84138"/>
              </a:xfrm>
              <a:custGeom>
                <a:avLst/>
                <a:gdLst>
                  <a:gd name="T0" fmla="*/ 2 w 36"/>
                  <a:gd name="T1" fmla="*/ 0 h 53"/>
                  <a:gd name="T2" fmla="*/ 2 w 36"/>
                  <a:gd name="T3" fmla="*/ 0 h 53"/>
                  <a:gd name="T4" fmla="*/ 35 w 36"/>
                  <a:gd name="T5" fmla="*/ 14 h 53"/>
                  <a:gd name="T6" fmla="*/ 35 w 36"/>
                  <a:gd name="T7" fmla="*/ 14 h 53"/>
                  <a:gd name="T8" fmla="*/ 36 w 36"/>
                  <a:gd name="T9" fmla="*/ 16 h 53"/>
                  <a:gd name="T10" fmla="*/ 36 w 36"/>
                  <a:gd name="T11" fmla="*/ 19 h 53"/>
                  <a:gd name="T12" fmla="*/ 36 w 36"/>
                  <a:gd name="T13" fmla="*/ 19 h 53"/>
                  <a:gd name="T14" fmla="*/ 36 w 36"/>
                  <a:gd name="T15" fmla="*/ 49 h 53"/>
                  <a:gd name="T16" fmla="*/ 36 w 36"/>
                  <a:gd name="T17" fmla="*/ 49 h 53"/>
                  <a:gd name="T18" fmla="*/ 36 w 36"/>
                  <a:gd name="T19" fmla="*/ 52 h 53"/>
                  <a:gd name="T20" fmla="*/ 35 w 36"/>
                  <a:gd name="T21" fmla="*/ 53 h 53"/>
                  <a:gd name="T22" fmla="*/ 35 w 36"/>
                  <a:gd name="T23" fmla="*/ 53 h 53"/>
                  <a:gd name="T24" fmla="*/ 2 w 36"/>
                  <a:gd name="T25" fmla="*/ 41 h 53"/>
                  <a:gd name="T26" fmla="*/ 2 w 36"/>
                  <a:gd name="T27" fmla="*/ 41 h 53"/>
                  <a:gd name="T28" fmla="*/ 0 w 36"/>
                  <a:gd name="T29" fmla="*/ 40 h 53"/>
                  <a:gd name="T30" fmla="*/ 0 w 36"/>
                  <a:gd name="T31" fmla="*/ 37 h 53"/>
                  <a:gd name="T32" fmla="*/ 0 w 36"/>
                  <a:gd name="T33" fmla="*/ 37 h 53"/>
                  <a:gd name="T34" fmla="*/ 0 w 36"/>
                  <a:gd name="T35" fmla="*/ 4 h 53"/>
                  <a:gd name="T36" fmla="*/ 0 w 36"/>
                  <a:gd name="T37" fmla="*/ 4 h 53"/>
                  <a:gd name="T38" fmla="*/ 1 w 36"/>
                  <a:gd name="T39" fmla="*/ 1 h 53"/>
                  <a:gd name="T40" fmla="*/ 2 w 36"/>
                  <a:gd name="T41" fmla="*/ 0 h 53"/>
                  <a:gd name="T42" fmla="*/ 2 w 36"/>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3">
                    <a:moveTo>
                      <a:pt x="2" y="0"/>
                    </a:moveTo>
                    <a:lnTo>
                      <a:pt x="2" y="0"/>
                    </a:lnTo>
                    <a:lnTo>
                      <a:pt x="35" y="14"/>
                    </a:lnTo>
                    <a:lnTo>
                      <a:pt x="35" y="14"/>
                    </a:lnTo>
                    <a:lnTo>
                      <a:pt x="36" y="16"/>
                    </a:lnTo>
                    <a:lnTo>
                      <a:pt x="36" y="19"/>
                    </a:lnTo>
                    <a:lnTo>
                      <a:pt x="36" y="19"/>
                    </a:lnTo>
                    <a:lnTo>
                      <a:pt x="36" y="49"/>
                    </a:lnTo>
                    <a:lnTo>
                      <a:pt x="36" y="49"/>
                    </a:lnTo>
                    <a:lnTo>
                      <a:pt x="36" y="52"/>
                    </a:lnTo>
                    <a:lnTo>
                      <a:pt x="35" y="53"/>
                    </a:lnTo>
                    <a:lnTo>
                      <a:pt x="35" y="53"/>
                    </a:lnTo>
                    <a:lnTo>
                      <a:pt x="2" y="41"/>
                    </a:lnTo>
                    <a:lnTo>
                      <a:pt x="2" y="41"/>
                    </a:lnTo>
                    <a:lnTo>
                      <a:pt x="0" y="40"/>
                    </a:lnTo>
                    <a:lnTo>
                      <a:pt x="0" y="37"/>
                    </a:lnTo>
                    <a:lnTo>
                      <a:pt x="0" y="37"/>
                    </a:lnTo>
                    <a:lnTo>
                      <a:pt x="0" y="4"/>
                    </a:lnTo>
                    <a:lnTo>
                      <a:pt x="0" y="4"/>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09"/>
              <p:cNvSpPr>
                <a:spLocks/>
              </p:cNvSpPr>
              <p:nvPr/>
            </p:nvSpPr>
            <p:spPr bwMode="auto">
              <a:xfrm>
                <a:off x="955675" y="2111376"/>
                <a:ext cx="57150" cy="74613"/>
              </a:xfrm>
              <a:custGeom>
                <a:avLst/>
                <a:gdLst>
                  <a:gd name="T0" fmla="*/ 1 w 36"/>
                  <a:gd name="T1" fmla="*/ 0 h 47"/>
                  <a:gd name="T2" fmla="*/ 1 w 36"/>
                  <a:gd name="T3" fmla="*/ 0 h 47"/>
                  <a:gd name="T4" fmla="*/ 35 w 36"/>
                  <a:gd name="T5" fmla="*/ 9 h 47"/>
                  <a:gd name="T6" fmla="*/ 35 w 36"/>
                  <a:gd name="T7" fmla="*/ 9 h 47"/>
                  <a:gd name="T8" fmla="*/ 36 w 36"/>
                  <a:gd name="T9" fmla="*/ 10 h 47"/>
                  <a:gd name="T10" fmla="*/ 36 w 36"/>
                  <a:gd name="T11" fmla="*/ 14 h 47"/>
                  <a:gd name="T12" fmla="*/ 36 w 36"/>
                  <a:gd name="T13" fmla="*/ 14 h 47"/>
                  <a:gd name="T14" fmla="*/ 36 w 36"/>
                  <a:gd name="T15" fmla="*/ 44 h 47"/>
                  <a:gd name="T16" fmla="*/ 36 w 36"/>
                  <a:gd name="T17" fmla="*/ 44 h 47"/>
                  <a:gd name="T18" fmla="*/ 35 w 36"/>
                  <a:gd name="T19" fmla="*/ 46 h 47"/>
                  <a:gd name="T20" fmla="*/ 34 w 36"/>
                  <a:gd name="T21" fmla="*/ 47 h 47"/>
                  <a:gd name="T22" fmla="*/ 34 w 36"/>
                  <a:gd name="T23" fmla="*/ 47 h 47"/>
                  <a:gd name="T24" fmla="*/ 1 w 36"/>
                  <a:gd name="T25" fmla="*/ 42 h 47"/>
                  <a:gd name="T26" fmla="*/ 1 w 36"/>
                  <a:gd name="T27" fmla="*/ 42 h 47"/>
                  <a:gd name="T28" fmla="*/ 0 w 36"/>
                  <a:gd name="T29" fmla="*/ 41 h 47"/>
                  <a:gd name="T30" fmla="*/ 0 w 36"/>
                  <a:gd name="T31" fmla="*/ 38 h 47"/>
                  <a:gd name="T32" fmla="*/ 0 w 36"/>
                  <a:gd name="T33" fmla="*/ 38 h 47"/>
                  <a:gd name="T34" fmla="*/ 0 w 36"/>
                  <a:gd name="T35" fmla="*/ 4 h 47"/>
                  <a:gd name="T36" fmla="*/ 0 w 36"/>
                  <a:gd name="T37" fmla="*/ 4 h 47"/>
                  <a:gd name="T38" fmla="*/ 0 w 36"/>
                  <a:gd name="T39" fmla="*/ 1 h 47"/>
                  <a:gd name="T40" fmla="*/ 1 w 36"/>
                  <a:gd name="T41" fmla="*/ 0 h 47"/>
                  <a:gd name="T42" fmla="*/ 1 w 36"/>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7">
                    <a:moveTo>
                      <a:pt x="1" y="0"/>
                    </a:moveTo>
                    <a:lnTo>
                      <a:pt x="1" y="0"/>
                    </a:lnTo>
                    <a:lnTo>
                      <a:pt x="35" y="9"/>
                    </a:lnTo>
                    <a:lnTo>
                      <a:pt x="35" y="9"/>
                    </a:lnTo>
                    <a:lnTo>
                      <a:pt x="36" y="10"/>
                    </a:lnTo>
                    <a:lnTo>
                      <a:pt x="36" y="14"/>
                    </a:lnTo>
                    <a:lnTo>
                      <a:pt x="36" y="14"/>
                    </a:lnTo>
                    <a:lnTo>
                      <a:pt x="36" y="44"/>
                    </a:lnTo>
                    <a:lnTo>
                      <a:pt x="36" y="44"/>
                    </a:lnTo>
                    <a:lnTo>
                      <a:pt x="35" y="46"/>
                    </a:lnTo>
                    <a:lnTo>
                      <a:pt x="34" y="47"/>
                    </a:lnTo>
                    <a:lnTo>
                      <a:pt x="34" y="47"/>
                    </a:lnTo>
                    <a:lnTo>
                      <a:pt x="1" y="42"/>
                    </a:lnTo>
                    <a:lnTo>
                      <a:pt x="1" y="42"/>
                    </a:lnTo>
                    <a:lnTo>
                      <a:pt x="0" y="41"/>
                    </a:lnTo>
                    <a:lnTo>
                      <a:pt x="0" y="38"/>
                    </a:lnTo>
                    <a:lnTo>
                      <a:pt x="0" y="38"/>
                    </a:lnTo>
                    <a:lnTo>
                      <a:pt x="0" y="4"/>
                    </a:lnTo>
                    <a:lnTo>
                      <a:pt x="0" y="4"/>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10"/>
              <p:cNvSpPr>
                <a:spLocks/>
              </p:cNvSpPr>
              <p:nvPr/>
            </p:nvSpPr>
            <p:spPr bwMode="auto">
              <a:xfrm>
                <a:off x="954088" y="2201863"/>
                <a:ext cx="58738" cy="66675"/>
              </a:xfrm>
              <a:custGeom>
                <a:avLst/>
                <a:gdLst>
                  <a:gd name="T0" fmla="*/ 2 w 37"/>
                  <a:gd name="T1" fmla="*/ 0 h 42"/>
                  <a:gd name="T2" fmla="*/ 2 w 37"/>
                  <a:gd name="T3" fmla="*/ 0 h 42"/>
                  <a:gd name="T4" fmla="*/ 35 w 37"/>
                  <a:gd name="T5" fmla="*/ 4 h 42"/>
                  <a:gd name="T6" fmla="*/ 35 w 37"/>
                  <a:gd name="T7" fmla="*/ 4 h 42"/>
                  <a:gd name="T8" fmla="*/ 36 w 37"/>
                  <a:gd name="T9" fmla="*/ 6 h 42"/>
                  <a:gd name="T10" fmla="*/ 37 w 37"/>
                  <a:gd name="T11" fmla="*/ 8 h 42"/>
                  <a:gd name="T12" fmla="*/ 37 w 37"/>
                  <a:gd name="T13" fmla="*/ 8 h 42"/>
                  <a:gd name="T14" fmla="*/ 37 w 37"/>
                  <a:gd name="T15" fmla="*/ 38 h 42"/>
                  <a:gd name="T16" fmla="*/ 37 w 37"/>
                  <a:gd name="T17" fmla="*/ 38 h 42"/>
                  <a:gd name="T18" fmla="*/ 36 w 37"/>
                  <a:gd name="T19" fmla="*/ 41 h 42"/>
                  <a:gd name="T20" fmla="*/ 35 w 37"/>
                  <a:gd name="T21" fmla="*/ 42 h 42"/>
                  <a:gd name="T22" fmla="*/ 35 w 37"/>
                  <a:gd name="T23" fmla="*/ 42 h 42"/>
                  <a:gd name="T24" fmla="*/ 2 w 37"/>
                  <a:gd name="T25" fmla="*/ 42 h 42"/>
                  <a:gd name="T26" fmla="*/ 2 w 37"/>
                  <a:gd name="T27" fmla="*/ 42 h 42"/>
                  <a:gd name="T28" fmla="*/ 1 w 37"/>
                  <a:gd name="T29" fmla="*/ 40 h 42"/>
                  <a:gd name="T30" fmla="*/ 0 w 37"/>
                  <a:gd name="T31" fmla="*/ 37 h 42"/>
                  <a:gd name="T32" fmla="*/ 0 w 37"/>
                  <a:gd name="T33" fmla="*/ 37 h 42"/>
                  <a:gd name="T34" fmla="*/ 1 w 37"/>
                  <a:gd name="T35" fmla="*/ 5 h 42"/>
                  <a:gd name="T36" fmla="*/ 1 w 37"/>
                  <a:gd name="T37" fmla="*/ 5 h 42"/>
                  <a:gd name="T38" fmla="*/ 1 w 37"/>
                  <a:gd name="T39" fmla="*/ 2 h 42"/>
                  <a:gd name="T40" fmla="*/ 2 w 37"/>
                  <a:gd name="T41" fmla="*/ 0 h 42"/>
                  <a:gd name="T42" fmla="*/ 2 w 37"/>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2">
                    <a:moveTo>
                      <a:pt x="2" y="0"/>
                    </a:moveTo>
                    <a:lnTo>
                      <a:pt x="2" y="0"/>
                    </a:lnTo>
                    <a:lnTo>
                      <a:pt x="35" y="4"/>
                    </a:lnTo>
                    <a:lnTo>
                      <a:pt x="35" y="4"/>
                    </a:lnTo>
                    <a:lnTo>
                      <a:pt x="36" y="6"/>
                    </a:lnTo>
                    <a:lnTo>
                      <a:pt x="37" y="8"/>
                    </a:lnTo>
                    <a:lnTo>
                      <a:pt x="37" y="8"/>
                    </a:lnTo>
                    <a:lnTo>
                      <a:pt x="37" y="38"/>
                    </a:lnTo>
                    <a:lnTo>
                      <a:pt x="37" y="38"/>
                    </a:lnTo>
                    <a:lnTo>
                      <a:pt x="36" y="41"/>
                    </a:lnTo>
                    <a:lnTo>
                      <a:pt x="35" y="42"/>
                    </a:lnTo>
                    <a:lnTo>
                      <a:pt x="35" y="42"/>
                    </a:lnTo>
                    <a:lnTo>
                      <a:pt x="2" y="42"/>
                    </a:lnTo>
                    <a:lnTo>
                      <a:pt x="2" y="42"/>
                    </a:lnTo>
                    <a:lnTo>
                      <a:pt x="1" y="40"/>
                    </a:lnTo>
                    <a:lnTo>
                      <a:pt x="0" y="37"/>
                    </a:lnTo>
                    <a:lnTo>
                      <a:pt x="0" y="37"/>
                    </a:lnTo>
                    <a:lnTo>
                      <a:pt x="1" y="5"/>
                    </a:lnTo>
                    <a:lnTo>
                      <a:pt x="1" y="5"/>
                    </a:lnTo>
                    <a:lnTo>
                      <a:pt x="1"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11"/>
              <p:cNvSpPr>
                <a:spLocks/>
              </p:cNvSpPr>
              <p:nvPr/>
            </p:nvSpPr>
            <p:spPr bwMode="auto">
              <a:xfrm>
                <a:off x="954088" y="2290763"/>
                <a:ext cx="58738" cy="68263"/>
              </a:xfrm>
              <a:custGeom>
                <a:avLst/>
                <a:gdLst>
                  <a:gd name="T0" fmla="*/ 2 w 37"/>
                  <a:gd name="T1" fmla="*/ 1 h 43"/>
                  <a:gd name="T2" fmla="*/ 2 w 37"/>
                  <a:gd name="T3" fmla="*/ 1 h 43"/>
                  <a:gd name="T4" fmla="*/ 35 w 37"/>
                  <a:gd name="T5" fmla="*/ 0 h 43"/>
                  <a:gd name="T6" fmla="*/ 35 w 37"/>
                  <a:gd name="T7" fmla="*/ 0 h 43"/>
                  <a:gd name="T8" fmla="*/ 36 w 37"/>
                  <a:gd name="T9" fmla="*/ 1 h 43"/>
                  <a:gd name="T10" fmla="*/ 37 w 37"/>
                  <a:gd name="T11" fmla="*/ 4 h 43"/>
                  <a:gd name="T12" fmla="*/ 37 w 37"/>
                  <a:gd name="T13" fmla="*/ 4 h 43"/>
                  <a:gd name="T14" fmla="*/ 36 w 37"/>
                  <a:gd name="T15" fmla="*/ 33 h 43"/>
                  <a:gd name="T16" fmla="*/ 36 w 37"/>
                  <a:gd name="T17" fmla="*/ 33 h 43"/>
                  <a:gd name="T18" fmla="*/ 36 w 37"/>
                  <a:gd name="T19" fmla="*/ 36 h 43"/>
                  <a:gd name="T20" fmla="*/ 35 w 37"/>
                  <a:gd name="T21" fmla="*/ 37 h 43"/>
                  <a:gd name="T22" fmla="*/ 35 w 37"/>
                  <a:gd name="T23" fmla="*/ 37 h 43"/>
                  <a:gd name="T24" fmla="*/ 2 w 37"/>
                  <a:gd name="T25" fmla="*/ 43 h 43"/>
                  <a:gd name="T26" fmla="*/ 2 w 37"/>
                  <a:gd name="T27" fmla="*/ 43 h 43"/>
                  <a:gd name="T28" fmla="*/ 1 w 37"/>
                  <a:gd name="T29" fmla="*/ 42 h 43"/>
                  <a:gd name="T30" fmla="*/ 0 w 37"/>
                  <a:gd name="T31" fmla="*/ 39 h 43"/>
                  <a:gd name="T32" fmla="*/ 0 w 37"/>
                  <a:gd name="T33" fmla="*/ 39 h 43"/>
                  <a:gd name="T34" fmla="*/ 0 w 37"/>
                  <a:gd name="T35" fmla="*/ 6 h 43"/>
                  <a:gd name="T36" fmla="*/ 0 w 37"/>
                  <a:gd name="T37" fmla="*/ 6 h 43"/>
                  <a:gd name="T38" fmla="*/ 1 w 37"/>
                  <a:gd name="T39" fmla="*/ 2 h 43"/>
                  <a:gd name="T40" fmla="*/ 2 w 37"/>
                  <a:gd name="T41" fmla="*/ 1 h 43"/>
                  <a:gd name="T42" fmla="*/ 2 w 37"/>
                  <a:gd name="T4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2" y="1"/>
                    </a:moveTo>
                    <a:lnTo>
                      <a:pt x="2" y="1"/>
                    </a:lnTo>
                    <a:lnTo>
                      <a:pt x="35" y="0"/>
                    </a:lnTo>
                    <a:lnTo>
                      <a:pt x="35" y="0"/>
                    </a:lnTo>
                    <a:lnTo>
                      <a:pt x="36" y="1"/>
                    </a:lnTo>
                    <a:lnTo>
                      <a:pt x="37" y="4"/>
                    </a:lnTo>
                    <a:lnTo>
                      <a:pt x="37" y="4"/>
                    </a:lnTo>
                    <a:lnTo>
                      <a:pt x="36" y="33"/>
                    </a:lnTo>
                    <a:lnTo>
                      <a:pt x="36" y="33"/>
                    </a:lnTo>
                    <a:lnTo>
                      <a:pt x="36" y="36"/>
                    </a:lnTo>
                    <a:lnTo>
                      <a:pt x="35" y="37"/>
                    </a:lnTo>
                    <a:lnTo>
                      <a:pt x="35" y="37"/>
                    </a:lnTo>
                    <a:lnTo>
                      <a:pt x="2" y="43"/>
                    </a:lnTo>
                    <a:lnTo>
                      <a:pt x="2" y="43"/>
                    </a:lnTo>
                    <a:lnTo>
                      <a:pt x="1" y="42"/>
                    </a:lnTo>
                    <a:lnTo>
                      <a:pt x="0" y="39"/>
                    </a:lnTo>
                    <a:lnTo>
                      <a:pt x="0" y="39"/>
                    </a:lnTo>
                    <a:lnTo>
                      <a:pt x="0" y="6"/>
                    </a:lnTo>
                    <a:lnTo>
                      <a:pt x="0" y="6"/>
                    </a:lnTo>
                    <a:lnTo>
                      <a:pt x="1" y="2"/>
                    </a:lnTo>
                    <a:lnTo>
                      <a:pt x="2" y="1"/>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12"/>
              <p:cNvSpPr>
                <a:spLocks/>
              </p:cNvSpPr>
              <p:nvPr/>
            </p:nvSpPr>
            <p:spPr bwMode="auto">
              <a:xfrm>
                <a:off x="954088" y="2382838"/>
                <a:ext cx="57150" cy="31750"/>
              </a:xfrm>
              <a:custGeom>
                <a:avLst/>
                <a:gdLst>
                  <a:gd name="T0" fmla="*/ 1 w 36"/>
                  <a:gd name="T1" fmla="*/ 8 h 20"/>
                  <a:gd name="T2" fmla="*/ 1 w 36"/>
                  <a:gd name="T3" fmla="*/ 8 h 20"/>
                  <a:gd name="T4" fmla="*/ 35 w 36"/>
                  <a:gd name="T5" fmla="*/ 0 h 20"/>
                  <a:gd name="T6" fmla="*/ 35 w 36"/>
                  <a:gd name="T7" fmla="*/ 0 h 20"/>
                  <a:gd name="T8" fmla="*/ 36 w 36"/>
                  <a:gd name="T9" fmla="*/ 1 h 20"/>
                  <a:gd name="T10" fmla="*/ 36 w 36"/>
                  <a:gd name="T11" fmla="*/ 3 h 20"/>
                  <a:gd name="T12" fmla="*/ 36 w 36"/>
                  <a:gd name="T13" fmla="*/ 3 h 20"/>
                  <a:gd name="T14" fmla="*/ 36 w 36"/>
                  <a:gd name="T15" fmla="*/ 7 h 20"/>
                  <a:gd name="T16" fmla="*/ 36 w 36"/>
                  <a:gd name="T17" fmla="*/ 7 h 20"/>
                  <a:gd name="T18" fmla="*/ 36 w 36"/>
                  <a:gd name="T19" fmla="*/ 10 h 20"/>
                  <a:gd name="T20" fmla="*/ 35 w 36"/>
                  <a:gd name="T21" fmla="*/ 11 h 20"/>
                  <a:gd name="T22" fmla="*/ 35 w 36"/>
                  <a:gd name="T23" fmla="*/ 11 h 20"/>
                  <a:gd name="T24" fmla="*/ 1 w 36"/>
                  <a:gd name="T25" fmla="*/ 20 h 20"/>
                  <a:gd name="T26" fmla="*/ 1 w 36"/>
                  <a:gd name="T27" fmla="*/ 20 h 20"/>
                  <a:gd name="T28" fmla="*/ 0 w 36"/>
                  <a:gd name="T29" fmla="*/ 18 h 20"/>
                  <a:gd name="T30" fmla="*/ 0 w 36"/>
                  <a:gd name="T31" fmla="*/ 16 h 20"/>
                  <a:gd name="T32" fmla="*/ 0 w 36"/>
                  <a:gd name="T33" fmla="*/ 16 h 20"/>
                  <a:gd name="T34" fmla="*/ 0 w 36"/>
                  <a:gd name="T35" fmla="*/ 12 h 20"/>
                  <a:gd name="T36" fmla="*/ 0 w 36"/>
                  <a:gd name="T37" fmla="*/ 12 h 20"/>
                  <a:gd name="T38" fmla="*/ 0 w 36"/>
                  <a:gd name="T39" fmla="*/ 9 h 20"/>
                  <a:gd name="T40" fmla="*/ 1 w 36"/>
                  <a:gd name="T41" fmla="*/ 8 h 20"/>
                  <a:gd name="T42" fmla="*/ 1 w 36"/>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0">
                    <a:moveTo>
                      <a:pt x="1" y="8"/>
                    </a:moveTo>
                    <a:lnTo>
                      <a:pt x="1" y="8"/>
                    </a:lnTo>
                    <a:lnTo>
                      <a:pt x="35" y="0"/>
                    </a:lnTo>
                    <a:lnTo>
                      <a:pt x="35" y="0"/>
                    </a:lnTo>
                    <a:lnTo>
                      <a:pt x="36" y="1"/>
                    </a:lnTo>
                    <a:lnTo>
                      <a:pt x="36" y="3"/>
                    </a:lnTo>
                    <a:lnTo>
                      <a:pt x="36" y="3"/>
                    </a:lnTo>
                    <a:lnTo>
                      <a:pt x="36" y="7"/>
                    </a:lnTo>
                    <a:lnTo>
                      <a:pt x="36" y="7"/>
                    </a:lnTo>
                    <a:lnTo>
                      <a:pt x="36" y="10"/>
                    </a:lnTo>
                    <a:lnTo>
                      <a:pt x="35" y="11"/>
                    </a:lnTo>
                    <a:lnTo>
                      <a:pt x="35" y="11"/>
                    </a:lnTo>
                    <a:lnTo>
                      <a:pt x="1" y="20"/>
                    </a:lnTo>
                    <a:lnTo>
                      <a:pt x="1" y="20"/>
                    </a:lnTo>
                    <a:lnTo>
                      <a:pt x="0" y="18"/>
                    </a:lnTo>
                    <a:lnTo>
                      <a:pt x="0" y="16"/>
                    </a:lnTo>
                    <a:lnTo>
                      <a:pt x="0" y="16"/>
                    </a:lnTo>
                    <a:lnTo>
                      <a:pt x="0" y="12"/>
                    </a:lnTo>
                    <a:lnTo>
                      <a:pt x="0" y="12"/>
                    </a:lnTo>
                    <a:lnTo>
                      <a:pt x="0" y="9"/>
                    </a:lnTo>
                    <a:lnTo>
                      <a:pt x="1" y="8"/>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13"/>
              <p:cNvSpPr>
                <a:spLocks/>
              </p:cNvSpPr>
              <p:nvPr/>
            </p:nvSpPr>
            <p:spPr bwMode="auto">
              <a:xfrm>
                <a:off x="954088" y="2413001"/>
                <a:ext cx="57150" cy="33338"/>
              </a:xfrm>
              <a:custGeom>
                <a:avLst/>
                <a:gdLst>
                  <a:gd name="T0" fmla="*/ 1 w 36"/>
                  <a:gd name="T1" fmla="*/ 9 h 21"/>
                  <a:gd name="T2" fmla="*/ 1 w 36"/>
                  <a:gd name="T3" fmla="*/ 9 h 21"/>
                  <a:gd name="T4" fmla="*/ 35 w 36"/>
                  <a:gd name="T5" fmla="*/ 0 h 21"/>
                  <a:gd name="T6" fmla="*/ 35 w 36"/>
                  <a:gd name="T7" fmla="*/ 0 h 21"/>
                  <a:gd name="T8" fmla="*/ 36 w 36"/>
                  <a:gd name="T9" fmla="*/ 1 h 21"/>
                  <a:gd name="T10" fmla="*/ 36 w 36"/>
                  <a:gd name="T11" fmla="*/ 3 h 21"/>
                  <a:gd name="T12" fmla="*/ 36 w 36"/>
                  <a:gd name="T13" fmla="*/ 3 h 21"/>
                  <a:gd name="T14" fmla="*/ 36 w 36"/>
                  <a:gd name="T15" fmla="*/ 6 h 21"/>
                  <a:gd name="T16" fmla="*/ 36 w 36"/>
                  <a:gd name="T17" fmla="*/ 6 h 21"/>
                  <a:gd name="T18" fmla="*/ 36 w 36"/>
                  <a:gd name="T19" fmla="*/ 10 h 21"/>
                  <a:gd name="T20" fmla="*/ 35 w 36"/>
                  <a:gd name="T21" fmla="*/ 11 h 21"/>
                  <a:gd name="T22" fmla="*/ 35 w 36"/>
                  <a:gd name="T23" fmla="*/ 11 h 21"/>
                  <a:gd name="T24" fmla="*/ 1 w 36"/>
                  <a:gd name="T25" fmla="*/ 21 h 21"/>
                  <a:gd name="T26" fmla="*/ 1 w 36"/>
                  <a:gd name="T27" fmla="*/ 21 h 21"/>
                  <a:gd name="T28" fmla="*/ 0 w 36"/>
                  <a:gd name="T29" fmla="*/ 20 h 21"/>
                  <a:gd name="T30" fmla="*/ 0 w 36"/>
                  <a:gd name="T31" fmla="*/ 17 h 21"/>
                  <a:gd name="T32" fmla="*/ 0 w 36"/>
                  <a:gd name="T33" fmla="*/ 17 h 21"/>
                  <a:gd name="T34" fmla="*/ 0 w 36"/>
                  <a:gd name="T35" fmla="*/ 14 h 21"/>
                  <a:gd name="T36" fmla="*/ 0 w 36"/>
                  <a:gd name="T37" fmla="*/ 14 h 21"/>
                  <a:gd name="T38" fmla="*/ 0 w 36"/>
                  <a:gd name="T39" fmla="*/ 11 h 21"/>
                  <a:gd name="T40" fmla="*/ 1 w 36"/>
                  <a:gd name="T41" fmla="*/ 9 h 21"/>
                  <a:gd name="T42" fmla="*/ 1 w 36"/>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1">
                    <a:moveTo>
                      <a:pt x="1" y="9"/>
                    </a:moveTo>
                    <a:lnTo>
                      <a:pt x="1" y="9"/>
                    </a:lnTo>
                    <a:lnTo>
                      <a:pt x="35" y="0"/>
                    </a:lnTo>
                    <a:lnTo>
                      <a:pt x="35" y="0"/>
                    </a:lnTo>
                    <a:lnTo>
                      <a:pt x="36" y="1"/>
                    </a:lnTo>
                    <a:lnTo>
                      <a:pt x="36" y="3"/>
                    </a:lnTo>
                    <a:lnTo>
                      <a:pt x="36" y="3"/>
                    </a:lnTo>
                    <a:lnTo>
                      <a:pt x="36" y="6"/>
                    </a:lnTo>
                    <a:lnTo>
                      <a:pt x="36" y="6"/>
                    </a:lnTo>
                    <a:lnTo>
                      <a:pt x="36" y="10"/>
                    </a:lnTo>
                    <a:lnTo>
                      <a:pt x="35" y="11"/>
                    </a:lnTo>
                    <a:lnTo>
                      <a:pt x="35" y="11"/>
                    </a:lnTo>
                    <a:lnTo>
                      <a:pt x="1" y="21"/>
                    </a:lnTo>
                    <a:lnTo>
                      <a:pt x="1" y="21"/>
                    </a:lnTo>
                    <a:lnTo>
                      <a:pt x="0" y="20"/>
                    </a:lnTo>
                    <a:lnTo>
                      <a:pt x="0" y="17"/>
                    </a:lnTo>
                    <a:lnTo>
                      <a:pt x="0" y="17"/>
                    </a:lnTo>
                    <a:lnTo>
                      <a:pt x="0" y="14"/>
                    </a:lnTo>
                    <a:lnTo>
                      <a:pt x="0" y="14"/>
                    </a:lnTo>
                    <a:lnTo>
                      <a:pt x="0" y="11"/>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14"/>
              <p:cNvSpPr>
                <a:spLocks/>
              </p:cNvSpPr>
              <p:nvPr/>
            </p:nvSpPr>
            <p:spPr bwMode="auto">
              <a:xfrm>
                <a:off x="1036638" y="2020888"/>
                <a:ext cx="85725" cy="433388"/>
              </a:xfrm>
              <a:custGeom>
                <a:avLst/>
                <a:gdLst>
                  <a:gd name="T0" fmla="*/ 4 w 54"/>
                  <a:gd name="T1" fmla="*/ 0 h 273"/>
                  <a:gd name="T2" fmla="*/ 4 w 54"/>
                  <a:gd name="T3" fmla="*/ 0 h 273"/>
                  <a:gd name="T4" fmla="*/ 51 w 54"/>
                  <a:gd name="T5" fmla="*/ 24 h 273"/>
                  <a:gd name="T6" fmla="*/ 51 w 54"/>
                  <a:gd name="T7" fmla="*/ 24 h 273"/>
                  <a:gd name="T8" fmla="*/ 53 w 54"/>
                  <a:gd name="T9" fmla="*/ 26 h 273"/>
                  <a:gd name="T10" fmla="*/ 54 w 54"/>
                  <a:gd name="T11" fmla="*/ 27 h 273"/>
                  <a:gd name="T12" fmla="*/ 54 w 54"/>
                  <a:gd name="T13" fmla="*/ 29 h 273"/>
                  <a:gd name="T14" fmla="*/ 54 w 54"/>
                  <a:gd name="T15" fmla="*/ 29 h 273"/>
                  <a:gd name="T16" fmla="*/ 54 w 54"/>
                  <a:gd name="T17" fmla="*/ 140 h 273"/>
                  <a:gd name="T18" fmla="*/ 54 w 54"/>
                  <a:gd name="T19" fmla="*/ 140 h 273"/>
                  <a:gd name="T20" fmla="*/ 54 w 54"/>
                  <a:gd name="T21" fmla="*/ 249 h 273"/>
                  <a:gd name="T22" fmla="*/ 54 w 54"/>
                  <a:gd name="T23" fmla="*/ 249 h 273"/>
                  <a:gd name="T24" fmla="*/ 53 w 54"/>
                  <a:gd name="T25" fmla="*/ 252 h 273"/>
                  <a:gd name="T26" fmla="*/ 53 w 54"/>
                  <a:gd name="T27" fmla="*/ 253 h 273"/>
                  <a:gd name="T28" fmla="*/ 50 w 54"/>
                  <a:gd name="T29" fmla="*/ 256 h 273"/>
                  <a:gd name="T30" fmla="*/ 50 w 54"/>
                  <a:gd name="T31" fmla="*/ 256 h 273"/>
                  <a:gd name="T32" fmla="*/ 3 w 54"/>
                  <a:gd name="T33" fmla="*/ 273 h 273"/>
                  <a:gd name="T34" fmla="*/ 3 w 54"/>
                  <a:gd name="T35" fmla="*/ 273 h 273"/>
                  <a:gd name="T36" fmla="*/ 1 w 54"/>
                  <a:gd name="T37" fmla="*/ 273 h 273"/>
                  <a:gd name="T38" fmla="*/ 0 w 54"/>
                  <a:gd name="T39" fmla="*/ 272 h 273"/>
                  <a:gd name="T40" fmla="*/ 0 w 54"/>
                  <a:gd name="T41" fmla="*/ 267 h 273"/>
                  <a:gd name="T42" fmla="*/ 0 w 54"/>
                  <a:gd name="T43" fmla="*/ 267 h 273"/>
                  <a:gd name="T44" fmla="*/ 1 w 54"/>
                  <a:gd name="T45" fmla="*/ 136 h 273"/>
                  <a:gd name="T46" fmla="*/ 1 w 54"/>
                  <a:gd name="T47" fmla="*/ 136 h 273"/>
                  <a:gd name="T48" fmla="*/ 1 w 54"/>
                  <a:gd name="T49" fmla="*/ 4 h 273"/>
                  <a:gd name="T50" fmla="*/ 1 w 54"/>
                  <a:gd name="T51" fmla="*/ 4 h 273"/>
                  <a:gd name="T52" fmla="*/ 1 w 54"/>
                  <a:gd name="T53" fmla="*/ 1 h 273"/>
                  <a:gd name="T54" fmla="*/ 2 w 54"/>
                  <a:gd name="T55" fmla="*/ 0 h 273"/>
                  <a:gd name="T56" fmla="*/ 3 w 54"/>
                  <a:gd name="T57" fmla="*/ 0 h 273"/>
                  <a:gd name="T58" fmla="*/ 4 w 54"/>
                  <a:gd name="T59" fmla="*/ 0 h 273"/>
                  <a:gd name="T60" fmla="*/ 4 w 54"/>
                  <a:gd name="T6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3">
                    <a:moveTo>
                      <a:pt x="4" y="0"/>
                    </a:moveTo>
                    <a:lnTo>
                      <a:pt x="4" y="0"/>
                    </a:lnTo>
                    <a:lnTo>
                      <a:pt x="51" y="24"/>
                    </a:lnTo>
                    <a:lnTo>
                      <a:pt x="51" y="24"/>
                    </a:lnTo>
                    <a:lnTo>
                      <a:pt x="53" y="26"/>
                    </a:lnTo>
                    <a:lnTo>
                      <a:pt x="54" y="27"/>
                    </a:lnTo>
                    <a:lnTo>
                      <a:pt x="54" y="29"/>
                    </a:lnTo>
                    <a:lnTo>
                      <a:pt x="54" y="29"/>
                    </a:lnTo>
                    <a:lnTo>
                      <a:pt x="54" y="140"/>
                    </a:lnTo>
                    <a:lnTo>
                      <a:pt x="54" y="140"/>
                    </a:lnTo>
                    <a:lnTo>
                      <a:pt x="54" y="249"/>
                    </a:lnTo>
                    <a:lnTo>
                      <a:pt x="54" y="249"/>
                    </a:lnTo>
                    <a:lnTo>
                      <a:pt x="53" y="252"/>
                    </a:lnTo>
                    <a:lnTo>
                      <a:pt x="53" y="253"/>
                    </a:lnTo>
                    <a:lnTo>
                      <a:pt x="50" y="256"/>
                    </a:lnTo>
                    <a:lnTo>
                      <a:pt x="50" y="256"/>
                    </a:lnTo>
                    <a:lnTo>
                      <a:pt x="3" y="273"/>
                    </a:lnTo>
                    <a:lnTo>
                      <a:pt x="3" y="273"/>
                    </a:lnTo>
                    <a:lnTo>
                      <a:pt x="1" y="273"/>
                    </a:lnTo>
                    <a:lnTo>
                      <a:pt x="0" y="272"/>
                    </a:lnTo>
                    <a:lnTo>
                      <a:pt x="0" y="267"/>
                    </a:lnTo>
                    <a:lnTo>
                      <a:pt x="0" y="267"/>
                    </a:lnTo>
                    <a:lnTo>
                      <a:pt x="1" y="136"/>
                    </a:lnTo>
                    <a:lnTo>
                      <a:pt x="1" y="136"/>
                    </a:lnTo>
                    <a:lnTo>
                      <a:pt x="1" y="4"/>
                    </a:lnTo>
                    <a:lnTo>
                      <a:pt x="1" y="4"/>
                    </a:lnTo>
                    <a:lnTo>
                      <a:pt x="1" y="1"/>
                    </a:lnTo>
                    <a:lnTo>
                      <a:pt x="2" y="0"/>
                    </a:lnTo>
                    <a:lnTo>
                      <a:pt x="3" y="0"/>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15"/>
              <p:cNvSpPr>
                <a:spLocks/>
              </p:cNvSpPr>
              <p:nvPr/>
            </p:nvSpPr>
            <p:spPr bwMode="auto">
              <a:xfrm>
                <a:off x="1050925" y="2062163"/>
                <a:ext cx="58738" cy="73025"/>
              </a:xfrm>
              <a:custGeom>
                <a:avLst/>
                <a:gdLst>
                  <a:gd name="T0" fmla="*/ 1 w 37"/>
                  <a:gd name="T1" fmla="*/ 0 h 46"/>
                  <a:gd name="T2" fmla="*/ 1 w 37"/>
                  <a:gd name="T3" fmla="*/ 0 h 46"/>
                  <a:gd name="T4" fmla="*/ 35 w 37"/>
                  <a:gd name="T5" fmla="*/ 14 h 46"/>
                  <a:gd name="T6" fmla="*/ 35 w 37"/>
                  <a:gd name="T7" fmla="*/ 14 h 46"/>
                  <a:gd name="T8" fmla="*/ 36 w 37"/>
                  <a:gd name="T9" fmla="*/ 15 h 46"/>
                  <a:gd name="T10" fmla="*/ 37 w 37"/>
                  <a:gd name="T11" fmla="*/ 19 h 46"/>
                  <a:gd name="T12" fmla="*/ 37 w 37"/>
                  <a:gd name="T13" fmla="*/ 19 h 46"/>
                  <a:gd name="T14" fmla="*/ 37 w 37"/>
                  <a:gd name="T15" fmla="*/ 43 h 46"/>
                  <a:gd name="T16" fmla="*/ 37 w 37"/>
                  <a:gd name="T17" fmla="*/ 43 h 46"/>
                  <a:gd name="T18" fmla="*/ 36 w 37"/>
                  <a:gd name="T19" fmla="*/ 45 h 46"/>
                  <a:gd name="T20" fmla="*/ 35 w 37"/>
                  <a:gd name="T21" fmla="*/ 46 h 46"/>
                  <a:gd name="T22" fmla="*/ 35 w 37"/>
                  <a:gd name="T23" fmla="*/ 46 h 46"/>
                  <a:gd name="T24" fmla="*/ 1 w 37"/>
                  <a:gd name="T25" fmla="*/ 35 h 46"/>
                  <a:gd name="T26" fmla="*/ 1 w 37"/>
                  <a:gd name="T27" fmla="*/ 35 h 46"/>
                  <a:gd name="T28" fmla="*/ 0 w 37"/>
                  <a:gd name="T29" fmla="*/ 33 h 46"/>
                  <a:gd name="T30" fmla="*/ 0 w 37"/>
                  <a:gd name="T31" fmla="*/ 31 h 46"/>
                  <a:gd name="T32" fmla="*/ 0 w 37"/>
                  <a:gd name="T33" fmla="*/ 31 h 46"/>
                  <a:gd name="T34" fmla="*/ 0 w 37"/>
                  <a:gd name="T35" fmla="*/ 3 h 46"/>
                  <a:gd name="T36" fmla="*/ 0 w 37"/>
                  <a:gd name="T37" fmla="*/ 3 h 46"/>
                  <a:gd name="T38" fmla="*/ 0 w 37"/>
                  <a:gd name="T39" fmla="*/ 1 h 46"/>
                  <a:gd name="T40" fmla="*/ 1 w 37"/>
                  <a:gd name="T41" fmla="*/ 0 h 46"/>
                  <a:gd name="T42" fmla="*/ 1 w 37"/>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6">
                    <a:moveTo>
                      <a:pt x="1" y="0"/>
                    </a:moveTo>
                    <a:lnTo>
                      <a:pt x="1" y="0"/>
                    </a:lnTo>
                    <a:lnTo>
                      <a:pt x="35" y="14"/>
                    </a:lnTo>
                    <a:lnTo>
                      <a:pt x="35" y="14"/>
                    </a:lnTo>
                    <a:lnTo>
                      <a:pt x="36" y="15"/>
                    </a:lnTo>
                    <a:lnTo>
                      <a:pt x="37" y="19"/>
                    </a:lnTo>
                    <a:lnTo>
                      <a:pt x="37" y="19"/>
                    </a:lnTo>
                    <a:lnTo>
                      <a:pt x="37" y="43"/>
                    </a:lnTo>
                    <a:lnTo>
                      <a:pt x="37" y="43"/>
                    </a:lnTo>
                    <a:lnTo>
                      <a:pt x="36" y="45"/>
                    </a:lnTo>
                    <a:lnTo>
                      <a:pt x="35" y="46"/>
                    </a:lnTo>
                    <a:lnTo>
                      <a:pt x="35" y="46"/>
                    </a:lnTo>
                    <a:lnTo>
                      <a:pt x="1" y="35"/>
                    </a:lnTo>
                    <a:lnTo>
                      <a:pt x="1" y="35"/>
                    </a:lnTo>
                    <a:lnTo>
                      <a:pt x="0" y="33"/>
                    </a:lnTo>
                    <a:lnTo>
                      <a:pt x="0" y="31"/>
                    </a:lnTo>
                    <a:lnTo>
                      <a:pt x="0" y="31"/>
                    </a:lnTo>
                    <a:lnTo>
                      <a:pt x="0" y="3"/>
                    </a:lnTo>
                    <a:lnTo>
                      <a:pt x="0" y="3"/>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16"/>
              <p:cNvSpPr>
                <a:spLocks/>
              </p:cNvSpPr>
              <p:nvPr/>
            </p:nvSpPr>
            <p:spPr bwMode="auto">
              <a:xfrm>
                <a:off x="1049338" y="2138363"/>
                <a:ext cx="60325" cy="61913"/>
              </a:xfrm>
              <a:custGeom>
                <a:avLst/>
                <a:gdLst>
                  <a:gd name="T0" fmla="*/ 2 w 38"/>
                  <a:gd name="T1" fmla="*/ 0 h 39"/>
                  <a:gd name="T2" fmla="*/ 2 w 38"/>
                  <a:gd name="T3" fmla="*/ 0 h 39"/>
                  <a:gd name="T4" fmla="*/ 36 w 38"/>
                  <a:gd name="T5" fmla="*/ 9 h 39"/>
                  <a:gd name="T6" fmla="*/ 36 w 38"/>
                  <a:gd name="T7" fmla="*/ 9 h 39"/>
                  <a:gd name="T8" fmla="*/ 37 w 38"/>
                  <a:gd name="T9" fmla="*/ 10 h 39"/>
                  <a:gd name="T10" fmla="*/ 38 w 38"/>
                  <a:gd name="T11" fmla="*/ 12 h 39"/>
                  <a:gd name="T12" fmla="*/ 38 w 38"/>
                  <a:gd name="T13" fmla="*/ 12 h 39"/>
                  <a:gd name="T14" fmla="*/ 37 w 38"/>
                  <a:gd name="T15" fmla="*/ 36 h 39"/>
                  <a:gd name="T16" fmla="*/ 37 w 38"/>
                  <a:gd name="T17" fmla="*/ 36 h 39"/>
                  <a:gd name="T18" fmla="*/ 37 w 38"/>
                  <a:gd name="T19" fmla="*/ 39 h 39"/>
                  <a:gd name="T20" fmla="*/ 36 w 38"/>
                  <a:gd name="T21" fmla="*/ 39 h 39"/>
                  <a:gd name="T22" fmla="*/ 36 w 38"/>
                  <a:gd name="T23" fmla="*/ 39 h 39"/>
                  <a:gd name="T24" fmla="*/ 2 w 38"/>
                  <a:gd name="T25" fmla="*/ 34 h 39"/>
                  <a:gd name="T26" fmla="*/ 2 w 38"/>
                  <a:gd name="T27" fmla="*/ 34 h 39"/>
                  <a:gd name="T28" fmla="*/ 1 w 38"/>
                  <a:gd name="T29" fmla="*/ 33 h 39"/>
                  <a:gd name="T30" fmla="*/ 0 w 38"/>
                  <a:gd name="T31" fmla="*/ 30 h 39"/>
                  <a:gd name="T32" fmla="*/ 0 w 38"/>
                  <a:gd name="T33" fmla="*/ 30 h 39"/>
                  <a:gd name="T34" fmla="*/ 0 w 38"/>
                  <a:gd name="T35" fmla="*/ 3 h 39"/>
                  <a:gd name="T36" fmla="*/ 0 w 38"/>
                  <a:gd name="T37" fmla="*/ 3 h 39"/>
                  <a:gd name="T38" fmla="*/ 1 w 38"/>
                  <a:gd name="T39" fmla="*/ 0 h 39"/>
                  <a:gd name="T40" fmla="*/ 2 w 38"/>
                  <a:gd name="T41" fmla="*/ 0 h 39"/>
                  <a:gd name="T42" fmla="*/ 2 w 38"/>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9">
                    <a:moveTo>
                      <a:pt x="2" y="0"/>
                    </a:moveTo>
                    <a:lnTo>
                      <a:pt x="2" y="0"/>
                    </a:lnTo>
                    <a:lnTo>
                      <a:pt x="36" y="9"/>
                    </a:lnTo>
                    <a:lnTo>
                      <a:pt x="36" y="9"/>
                    </a:lnTo>
                    <a:lnTo>
                      <a:pt x="37" y="10"/>
                    </a:lnTo>
                    <a:lnTo>
                      <a:pt x="38" y="12"/>
                    </a:lnTo>
                    <a:lnTo>
                      <a:pt x="38" y="12"/>
                    </a:lnTo>
                    <a:lnTo>
                      <a:pt x="37" y="36"/>
                    </a:lnTo>
                    <a:lnTo>
                      <a:pt x="37" y="36"/>
                    </a:lnTo>
                    <a:lnTo>
                      <a:pt x="37" y="39"/>
                    </a:lnTo>
                    <a:lnTo>
                      <a:pt x="36" y="39"/>
                    </a:lnTo>
                    <a:lnTo>
                      <a:pt x="36" y="39"/>
                    </a:lnTo>
                    <a:lnTo>
                      <a:pt x="2" y="34"/>
                    </a:lnTo>
                    <a:lnTo>
                      <a:pt x="2" y="34"/>
                    </a:lnTo>
                    <a:lnTo>
                      <a:pt x="1" y="33"/>
                    </a:lnTo>
                    <a:lnTo>
                      <a:pt x="0" y="30"/>
                    </a:lnTo>
                    <a:lnTo>
                      <a:pt x="0" y="30"/>
                    </a:lnTo>
                    <a:lnTo>
                      <a:pt x="0" y="3"/>
                    </a:lnTo>
                    <a:lnTo>
                      <a:pt x="0" y="3"/>
                    </a:lnTo>
                    <a:lnTo>
                      <a:pt x="1"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17"/>
              <p:cNvSpPr>
                <a:spLocks/>
              </p:cNvSpPr>
              <p:nvPr/>
            </p:nvSpPr>
            <p:spPr bwMode="auto">
              <a:xfrm>
                <a:off x="1049338" y="2212976"/>
                <a:ext cx="58738" cy="55563"/>
              </a:xfrm>
              <a:custGeom>
                <a:avLst/>
                <a:gdLst>
                  <a:gd name="T0" fmla="*/ 2 w 37"/>
                  <a:gd name="T1" fmla="*/ 0 h 35"/>
                  <a:gd name="T2" fmla="*/ 2 w 37"/>
                  <a:gd name="T3" fmla="*/ 0 h 35"/>
                  <a:gd name="T4" fmla="*/ 36 w 37"/>
                  <a:gd name="T5" fmla="*/ 4 h 35"/>
                  <a:gd name="T6" fmla="*/ 36 w 37"/>
                  <a:gd name="T7" fmla="*/ 4 h 35"/>
                  <a:gd name="T8" fmla="*/ 37 w 37"/>
                  <a:gd name="T9" fmla="*/ 5 h 35"/>
                  <a:gd name="T10" fmla="*/ 37 w 37"/>
                  <a:gd name="T11" fmla="*/ 7 h 35"/>
                  <a:gd name="T12" fmla="*/ 37 w 37"/>
                  <a:gd name="T13" fmla="*/ 7 h 35"/>
                  <a:gd name="T14" fmla="*/ 37 w 37"/>
                  <a:gd name="T15" fmla="*/ 32 h 35"/>
                  <a:gd name="T16" fmla="*/ 37 w 37"/>
                  <a:gd name="T17" fmla="*/ 32 h 35"/>
                  <a:gd name="T18" fmla="*/ 37 w 37"/>
                  <a:gd name="T19" fmla="*/ 34 h 35"/>
                  <a:gd name="T20" fmla="*/ 36 w 37"/>
                  <a:gd name="T21" fmla="*/ 35 h 35"/>
                  <a:gd name="T22" fmla="*/ 36 w 37"/>
                  <a:gd name="T23" fmla="*/ 35 h 35"/>
                  <a:gd name="T24" fmla="*/ 2 w 37"/>
                  <a:gd name="T25" fmla="*/ 35 h 35"/>
                  <a:gd name="T26" fmla="*/ 2 w 37"/>
                  <a:gd name="T27" fmla="*/ 35 h 35"/>
                  <a:gd name="T28" fmla="*/ 0 w 37"/>
                  <a:gd name="T29" fmla="*/ 34 h 35"/>
                  <a:gd name="T30" fmla="*/ 0 w 37"/>
                  <a:gd name="T31" fmla="*/ 31 h 35"/>
                  <a:gd name="T32" fmla="*/ 0 w 37"/>
                  <a:gd name="T33" fmla="*/ 31 h 35"/>
                  <a:gd name="T34" fmla="*/ 0 w 37"/>
                  <a:gd name="T35" fmla="*/ 4 h 35"/>
                  <a:gd name="T36" fmla="*/ 0 w 37"/>
                  <a:gd name="T37" fmla="*/ 4 h 35"/>
                  <a:gd name="T38" fmla="*/ 1 w 37"/>
                  <a:gd name="T39" fmla="*/ 1 h 35"/>
                  <a:gd name="T40" fmla="*/ 2 w 37"/>
                  <a:gd name="T41" fmla="*/ 0 h 35"/>
                  <a:gd name="T42" fmla="*/ 2 w 37"/>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2" y="0"/>
                    </a:moveTo>
                    <a:lnTo>
                      <a:pt x="2" y="0"/>
                    </a:lnTo>
                    <a:lnTo>
                      <a:pt x="36" y="4"/>
                    </a:lnTo>
                    <a:lnTo>
                      <a:pt x="36" y="4"/>
                    </a:lnTo>
                    <a:lnTo>
                      <a:pt x="37" y="5"/>
                    </a:lnTo>
                    <a:lnTo>
                      <a:pt x="37" y="7"/>
                    </a:lnTo>
                    <a:lnTo>
                      <a:pt x="37" y="7"/>
                    </a:lnTo>
                    <a:lnTo>
                      <a:pt x="37" y="32"/>
                    </a:lnTo>
                    <a:lnTo>
                      <a:pt x="37" y="32"/>
                    </a:lnTo>
                    <a:lnTo>
                      <a:pt x="37" y="34"/>
                    </a:lnTo>
                    <a:lnTo>
                      <a:pt x="36" y="35"/>
                    </a:lnTo>
                    <a:lnTo>
                      <a:pt x="36" y="35"/>
                    </a:lnTo>
                    <a:lnTo>
                      <a:pt x="2" y="35"/>
                    </a:lnTo>
                    <a:lnTo>
                      <a:pt x="2" y="35"/>
                    </a:lnTo>
                    <a:lnTo>
                      <a:pt x="0" y="34"/>
                    </a:lnTo>
                    <a:lnTo>
                      <a:pt x="0" y="31"/>
                    </a:lnTo>
                    <a:lnTo>
                      <a:pt x="0" y="31"/>
                    </a:lnTo>
                    <a:lnTo>
                      <a:pt x="0" y="4"/>
                    </a:lnTo>
                    <a:lnTo>
                      <a:pt x="0" y="4"/>
                    </a:lnTo>
                    <a:lnTo>
                      <a:pt x="1"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18"/>
              <p:cNvSpPr>
                <a:spLocks/>
              </p:cNvSpPr>
              <p:nvPr/>
            </p:nvSpPr>
            <p:spPr bwMode="auto">
              <a:xfrm>
                <a:off x="1049338" y="2287588"/>
                <a:ext cx="58738" cy="55563"/>
              </a:xfrm>
              <a:custGeom>
                <a:avLst/>
                <a:gdLst>
                  <a:gd name="T0" fmla="*/ 1 w 37"/>
                  <a:gd name="T1" fmla="*/ 1 h 35"/>
                  <a:gd name="T2" fmla="*/ 1 w 37"/>
                  <a:gd name="T3" fmla="*/ 1 h 35"/>
                  <a:gd name="T4" fmla="*/ 36 w 37"/>
                  <a:gd name="T5" fmla="*/ 0 h 35"/>
                  <a:gd name="T6" fmla="*/ 36 w 37"/>
                  <a:gd name="T7" fmla="*/ 0 h 35"/>
                  <a:gd name="T8" fmla="*/ 37 w 37"/>
                  <a:gd name="T9" fmla="*/ 0 h 35"/>
                  <a:gd name="T10" fmla="*/ 37 w 37"/>
                  <a:gd name="T11" fmla="*/ 3 h 35"/>
                  <a:gd name="T12" fmla="*/ 37 w 37"/>
                  <a:gd name="T13" fmla="*/ 3 h 35"/>
                  <a:gd name="T14" fmla="*/ 37 w 37"/>
                  <a:gd name="T15" fmla="*/ 27 h 35"/>
                  <a:gd name="T16" fmla="*/ 37 w 37"/>
                  <a:gd name="T17" fmla="*/ 27 h 35"/>
                  <a:gd name="T18" fmla="*/ 37 w 37"/>
                  <a:gd name="T19" fmla="*/ 29 h 35"/>
                  <a:gd name="T20" fmla="*/ 36 w 37"/>
                  <a:gd name="T21" fmla="*/ 30 h 35"/>
                  <a:gd name="T22" fmla="*/ 36 w 37"/>
                  <a:gd name="T23" fmla="*/ 30 h 35"/>
                  <a:gd name="T24" fmla="*/ 1 w 37"/>
                  <a:gd name="T25" fmla="*/ 35 h 35"/>
                  <a:gd name="T26" fmla="*/ 1 w 37"/>
                  <a:gd name="T27" fmla="*/ 35 h 35"/>
                  <a:gd name="T28" fmla="*/ 0 w 37"/>
                  <a:gd name="T29" fmla="*/ 34 h 35"/>
                  <a:gd name="T30" fmla="*/ 0 w 37"/>
                  <a:gd name="T31" fmla="*/ 32 h 35"/>
                  <a:gd name="T32" fmla="*/ 0 w 37"/>
                  <a:gd name="T33" fmla="*/ 32 h 35"/>
                  <a:gd name="T34" fmla="*/ 0 w 37"/>
                  <a:gd name="T35" fmla="*/ 5 h 35"/>
                  <a:gd name="T36" fmla="*/ 0 w 37"/>
                  <a:gd name="T37" fmla="*/ 5 h 35"/>
                  <a:gd name="T38" fmla="*/ 0 w 37"/>
                  <a:gd name="T39" fmla="*/ 2 h 35"/>
                  <a:gd name="T40" fmla="*/ 1 w 37"/>
                  <a:gd name="T41" fmla="*/ 1 h 35"/>
                  <a:gd name="T42" fmla="*/ 1 w 37"/>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1" y="1"/>
                    </a:moveTo>
                    <a:lnTo>
                      <a:pt x="1" y="1"/>
                    </a:lnTo>
                    <a:lnTo>
                      <a:pt x="36" y="0"/>
                    </a:lnTo>
                    <a:lnTo>
                      <a:pt x="36" y="0"/>
                    </a:lnTo>
                    <a:lnTo>
                      <a:pt x="37" y="0"/>
                    </a:lnTo>
                    <a:lnTo>
                      <a:pt x="37" y="3"/>
                    </a:lnTo>
                    <a:lnTo>
                      <a:pt x="37" y="3"/>
                    </a:lnTo>
                    <a:lnTo>
                      <a:pt x="37" y="27"/>
                    </a:lnTo>
                    <a:lnTo>
                      <a:pt x="37" y="27"/>
                    </a:lnTo>
                    <a:lnTo>
                      <a:pt x="37" y="29"/>
                    </a:lnTo>
                    <a:lnTo>
                      <a:pt x="36" y="30"/>
                    </a:lnTo>
                    <a:lnTo>
                      <a:pt x="36" y="30"/>
                    </a:lnTo>
                    <a:lnTo>
                      <a:pt x="1" y="35"/>
                    </a:lnTo>
                    <a:lnTo>
                      <a:pt x="1" y="35"/>
                    </a:lnTo>
                    <a:lnTo>
                      <a:pt x="0" y="34"/>
                    </a:lnTo>
                    <a:lnTo>
                      <a:pt x="0" y="32"/>
                    </a:lnTo>
                    <a:lnTo>
                      <a:pt x="0" y="32"/>
                    </a:lnTo>
                    <a:lnTo>
                      <a:pt x="0" y="5"/>
                    </a:lnTo>
                    <a:lnTo>
                      <a:pt x="0" y="5"/>
                    </a:lnTo>
                    <a:lnTo>
                      <a:pt x="0" y="2"/>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19"/>
              <p:cNvSpPr>
                <a:spLocks/>
              </p:cNvSpPr>
              <p:nvPr/>
            </p:nvSpPr>
            <p:spPr bwMode="auto">
              <a:xfrm>
                <a:off x="1049338" y="2362201"/>
                <a:ext cx="58738" cy="28575"/>
              </a:xfrm>
              <a:custGeom>
                <a:avLst/>
                <a:gdLst>
                  <a:gd name="T0" fmla="*/ 1 w 37"/>
                  <a:gd name="T1" fmla="*/ 7 h 18"/>
                  <a:gd name="T2" fmla="*/ 1 w 37"/>
                  <a:gd name="T3" fmla="*/ 7 h 18"/>
                  <a:gd name="T4" fmla="*/ 36 w 37"/>
                  <a:gd name="T5" fmla="*/ 0 h 18"/>
                  <a:gd name="T6" fmla="*/ 36 w 37"/>
                  <a:gd name="T7" fmla="*/ 0 h 18"/>
                  <a:gd name="T8" fmla="*/ 37 w 37"/>
                  <a:gd name="T9" fmla="*/ 1 h 18"/>
                  <a:gd name="T10" fmla="*/ 37 w 37"/>
                  <a:gd name="T11" fmla="*/ 3 h 18"/>
                  <a:gd name="T12" fmla="*/ 37 w 37"/>
                  <a:gd name="T13" fmla="*/ 3 h 18"/>
                  <a:gd name="T14" fmla="*/ 37 w 37"/>
                  <a:gd name="T15" fmla="*/ 5 h 18"/>
                  <a:gd name="T16" fmla="*/ 37 w 37"/>
                  <a:gd name="T17" fmla="*/ 5 h 18"/>
                  <a:gd name="T18" fmla="*/ 37 w 37"/>
                  <a:gd name="T19" fmla="*/ 8 h 18"/>
                  <a:gd name="T20" fmla="*/ 36 w 37"/>
                  <a:gd name="T21" fmla="*/ 9 h 18"/>
                  <a:gd name="T22" fmla="*/ 36 w 37"/>
                  <a:gd name="T23" fmla="*/ 9 h 18"/>
                  <a:gd name="T24" fmla="*/ 1 w 37"/>
                  <a:gd name="T25" fmla="*/ 18 h 18"/>
                  <a:gd name="T26" fmla="*/ 1 w 37"/>
                  <a:gd name="T27" fmla="*/ 18 h 18"/>
                  <a:gd name="T28" fmla="*/ 0 w 37"/>
                  <a:gd name="T29" fmla="*/ 16 h 18"/>
                  <a:gd name="T30" fmla="*/ 0 w 37"/>
                  <a:gd name="T31" fmla="*/ 14 h 18"/>
                  <a:gd name="T32" fmla="*/ 0 w 37"/>
                  <a:gd name="T33" fmla="*/ 14 h 18"/>
                  <a:gd name="T34" fmla="*/ 0 w 37"/>
                  <a:gd name="T35" fmla="*/ 11 h 18"/>
                  <a:gd name="T36" fmla="*/ 0 w 37"/>
                  <a:gd name="T37" fmla="*/ 11 h 18"/>
                  <a:gd name="T38" fmla="*/ 0 w 37"/>
                  <a:gd name="T39" fmla="*/ 8 h 18"/>
                  <a:gd name="T40" fmla="*/ 1 w 37"/>
                  <a:gd name="T41" fmla="*/ 7 h 18"/>
                  <a:gd name="T42" fmla="*/ 1 w 37"/>
                  <a:gd name="T4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8">
                    <a:moveTo>
                      <a:pt x="1" y="7"/>
                    </a:moveTo>
                    <a:lnTo>
                      <a:pt x="1" y="7"/>
                    </a:lnTo>
                    <a:lnTo>
                      <a:pt x="36" y="0"/>
                    </a:lnTo>
                    <a:lnTo>
                      <a:pt x="36" y="0"/>
                    </a:lnTo>
                    <a:lnTo>
                      <a:pt x="37" y="1"/>
                    </a:lnTo>
                    <a:lnTo>
                      <a:pt x="37" y="3"/>
                    </a:lnTo>
                    <a:lnTo>
                      <a:pt x="37" y="3"/>
                    </a:lnTo>
                    <a:lnTo>
                      <a:pt x="37" y="5"/>
                    </a:lnTo>
                    <a:lnTo>
                      <a:pt x="37" y="5"/>
                    </a:lnTo>
                    <a:lnTo>
                      <a:pt x="37" y="8"/>
                    </a:lnTo>
                    <a:lnTo>
                      <a:pt x="36" y="9"/>
                    </a:lnTo>
                    <a:lnTo>
                      <a:pt x="36" y="9"/>
                    </a:lnTo>
                    <a:lnTo>
                      <a:pt x="1" y="18"/>
                    </a:lnTo>
                    <a:lnTo>
                      <a:pt x="1" y="18"/>
                    </a:lnTo>
                    <a:lnTo>
                      <a:pt x="0" y="16"/>
                    </a:lnTo>
                    <a:lnTo>
                      <a:pt x="0" y="14"/>
                    </a:lnTo>
                    <a:lnTo>
                      <a:pt x="0" y="14"/>
                    </a:lnTo>
                    <a:lnTo>
                      <a:pt x="0" y="11"/>
                    </a:lnTo>
                    <a:lnTo>
                      <a:pt x="0" y="11"/>
                    </a:lnTo>
                    <a:lnTo>
                      <a:pt x="0" y="8"/>
                    </a:lnTo>
                    <a:lnTo>
                      <a:pt x="1" y="7"/>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20"/>
              <p:cNvSpPr>
                <a:spLocks/>
              </p:cNvSpPr>
              <p:nvPr/>
            </p:nvSpPr>
            <p:spPr bwMode="auto">
              <a:xfrm>
                <a:off x="1049338" y="2386013"/>
                <a:ext cx="58738" cy="31750"/>
              </a:xfrm>
              <a:custGeom>
                <a:avLst/>
                <a:gdLst>
                  <a:gd name="T0" fmla="*/ 1 w 37"/>
                  <a:gd name="T1" fmla="*/ 10 h 20"/>
                  <a:gd name="T2" fmla="*/ 1 w 37"/>
                  <a:gd name="T3" fmla="*/ 10 h 20"/>
                  <a:gd name="T4" fmla="*/ 36 w 37"/>
                  <a:gd name="T5" fmla="*/ 0 h 20"/>
                  <a:gd name="T6" fmla="*/ 36 w 37"/>
                  <a:gd name="T7" fmla="*/ 0 h 20"/>
                  <a:gd name="T8" fmla="*/ 37 w 37"/>
                  <a:gd name="T9" fmla="*/ 0 h 20"/>
                  <a:gd name="T10" fmla="*/ 37 w 37"/>
                  <a:gd name="T11" fmla="*/ 4 h 20"/>
                  <a:gd name="T12" fmla="*/ 37 w 37"/>
                  <a:gd name="T13" fmla="*/ 4 h 20"/>
                  <a:gd name="T14" fmla="*/ 37 w 37"/>
                  <a:gd name="T15" fmla="*/ 6 h 20"/>
                  <a:gd name="T16" fmla="*/ 37 w 37"/>
                  <a:gd name="T17" fmla="*/ 6 h 20"/>
                  <a:gd name="T18" fmla="*/ 37 w 37"/>
                  <a:gd name="T19" fmla="*/ 8 h 20"/>
                  <a:gd name="T20" fmla="*/ 36 w 37"/>
                  <a:gd name="T21" fmla="*/ 10 h 20"/>
                  <a:gd name="T22" fmla="*/ 36 w 37"/>
                  <a:gd name="T23" fmla="*/ 10 h 20"/>
                  <a:gd name="T24" fmla="*/ 1 w 37"/>
                  <a:gd name="T25" fmla="*/ 20 h 20"/>
                  <a:gd name="T26" fmla="*/ 1 w 37"/>
                  <a:gd name="T27" fmla="*/ 20 h 20"/>
                  <a:gd name="T28" fmla="*/ 0 w 37"/>
                  <a:gd name="T29" fmla="*/ 19 h 20"/>
                  <a:gd name="T30" fmla="*/ 0 w 37"/>
                  <a:gd name="T31" fmla="*/ 16 h 20"/>
                  <a:gd name="T32" fmla="*/ 0 w 37"/>
                  <a:gd name="T33" fmla="*/ 16 h 20"/>
                  <a:gd name="T34" fmla="*/ 0 w 37"/>
                  <a:gd name="T35" fmla="*/ 14 h 20"/>
                  <a:gd name="T36" fmla="*/ 0 w 37"/>
                  <a:gd name="T37" fmla="*/ 14 h 20"/>
                  <a:gd name="T38" fmla="*/ 0 w 37"/>
                  <a:gd name="T39" fmla="*/ 11 h 20"/>
                  <a:gd name="T40" fmla="*/ 1 w 37"/>
                  <a:gd name="T41" fmla="*/ 10 h 20"/>
                  <a:gd name="T42" fmla="*/ 1 w 37"/>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0">
                    <a:moveTo>
                      <a:pt x="1" y="10"/>
                    </a:moveTo>
                    <a:lnTo>
                      <a:pt x="1" y="10"/>
                    </a:lnTo>
                    <a:lnTo>
                      <a:pt x="36" y="0"/>
                    </a:lnTo>
                    <a:lnTo>
                      <a:pt x="36" y="0"/>
                    </a:lnTo>
                    <a:lnTo>
                      <a:pt x="37" y="0"/>
                    </a:lnTo>
                    <a:lnTo>
                      <a:pt x="37" y="4"/>
                    </a:lnTo>
                    <a:lnTo>
                      <a:pt x="37" y="4"/>
                    </a:lnTo>
                    <a:lnTo>
                      <a:pt x="37" y="6"/>
                    </a:lnTo>
                    <a:lnTo>
                      <a:pt x="37" y="6"/>
                    </a:lnTo>
                    <a:lnTo>
                      <a:pt x="37" y="8"/>
                    </a:lnTo>
                    <a:lnTo>
                      <a:pt x="36" y="10"/>
                    </a:lnTo>
                    <a:lnTo>
                      <a:pt x="36" y="10"/>
                    </a:lnTo>
                    <a:lnTo>
                      <a:pt x="1" y="20"/>
                    </a:lnTo>
                    <a:lnTo>
                      <a:pt x="1" y="20"/>
                    </a:lnTo>
                    <a:lnTo>
                      <a:pt x="0" y="19"/>
                    </a:lnTo>
                    <a:lnTo>
                      <a:pt x="0" y="16"/>
                    </a:lnTo>
                    <a:lnTo>
                      <a:pt x="0" y="16"/>
                    </a:lnTo>
                    <a:lnTo>
                      <a:pt x="0" y="14"/>
                    </a:lnTo>
                    <a:lnTo>
                      <a:pt x="0" y="14"/>
                    </a:lnTo>
                    <a:lnTo>
                      <a:pt x="0" y="11"/>
                    </a:lnTo>
                    <a:lnTo>
                      <a:pt x="1" y="10"/>
                    </a:lnTo>
                    <a:lnTo>
                      <a:pt x="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21"/>
              <p:cNvSpPr>
                <a:spLocks/>
              </p:cNvSpPr>
              <p:nvPr/>
            </p:nvSpPr>
            <p:spPr bwMode="auto">
              <a:xfrm>
                <a:off x="1131888" y="2068513"/>
                <a:ext cx="85725" cy="350838"/>
              </a:xfrm>
              <a:custGeom>
                <a:avLst/>
                <a:gdLst>
                  <a:gd name="T0" fmla="*/ 4 w 54"/>
                  <a:gd name="T1" fmla="*/ 0 h 221"/>
                  <a:gd name="T2" fmla="*/ 4 w 54"/>
                  <a:gd name="T3" fmla="*/ 0 h 221"/>
                  <a:gd name="T4" fmla="*/ 51 w 54"/>
                  <a:gd name="T5" fmla="*/ 24 h 221"/>
                  <a:gd name="T6" fmla="*/ 51 w 54"/>
                  <a:gd name="T7" fmla="*/ 24 h 221"/>
                  <a:gd name="T8" fmla="*/ 53 w 54"/>
                  <a:gd name="T9" fmla="*/ 26 h 221"/>
                  <a:gd name="T10" fmla="*/ 54 w 54"/>
                  <a:gd name="T11" fmla="*/ 29 h 221"/>
                  <a:gd name="T12" fmla="*/ 54 w 54"/>
                  <a:gd name="T13" fmla="*/ 29 h 221"/>
                  <a:gd name="T14" fmla="*/ 54 w 54"/>
                  <a:gd name="T15" fmla="*/ 114 h 221"/>
                  <a:gd name="T16" fmla="*/ 54 w 54"/>
                  <a:gd name="T17" fmla="*/ 114 h 221"/>
                  <a:gd name="T18" fmla="*/ 54 w 54"/>
                  <a:gd name="T19" fmla="*/ 196 h 221"/>
                  <a:gd name="T20" fmla="*/ 54 w 54"/>
                  <a:gd name="T21" fmla="*/ 196 h 221"/>
                  <a:gd name="T22" fmla="*/ 53 w 54"/>
                  <a:gd name="T23" fmla="*/ 200 h 221"/>
                  <a:gd name="T24" fmla="*/ 52 w 54"/>
                  <a:gd name="T25" fmla="*/ 203 h 221"/>
                  <a:gd name="T26" fmla="*/ 51 w 54"/>
                  <a:gd name="T27" fmla="*/ 204 h 221"/>
                  <a:gd name="T28" fmla="*/ 51 w 54"/>
                  <a:gd name="T29" fmla="*/ 204 h 221"/>
                  <a:gd name="T30" fmla="*/ 4 w 54"/>
                  <a:gd name="T31" fmla="*/ 221 h 221"/>
                  <a:gd name="T32" fmla="*/ 4 w 54"/>
                  <a:gd name="T33" fmla="*/ 221 h 221"/>
                  <a:gd name="T34" fmla="*/ 3 w 54"/>
                  <a:gd name="T35" fmla="*/ 221 h 221"/>
                  <a:gd name="T36" fmla="*/ 1 w 54"/>
                  <a:gd name="T37" fmla="*/ 220 h 221"/>
                  <a:gd name="T38" fmla="*/ 0 w 54"/>
                  <a:gd name="T39" fmla="*/ 215 h 221"/>
                  <a:gd name="T40" fmla="*/ 0 w 54"/>
                  <a:gd name="T41" fmla="*/ 215 h 221"/>
                  <a:gd name="T42" fmla="*/ 0 w 54"/>
                  <a:gd name="T43" fmla="*/ 111 h 221"/>
                  <a:gd name="T44" fmla="*/ 0 w 54"/>
                  <a:gd name="T45" fmla="*/ 111 h 221"/>
                  <a:gd name="T46" fmla="*/ 0 w 54"/>
                  <a:gd name="T47" fmla="*/ 4 h 221"/>
                  <a:gd name="T48" fmla="*/ 0 w 54"/>
                  <a:gd name="T49" fmla="*/ 4 h 221"/>
                  <a:gd name="T50" fmla="*/ 1 w 54"/>
                  <a:gd name="T51" fmla="*/ 2 h 221"/>
                  <a:gd name="T52" fmla="*/ 1 w 54"/>
                  <a:gd name="T53" fmla="*/ 1 h 221"/>
                  <a:gd name="T54" fmla="*/ 3 w 54"/>
                  <a:gd name="T55" fmla="*/ 0 h 221"/>
                  <a:gd name="T56" fmla="*/ 4 w 54"/>
                  <a:gd name="T57" fmla="*/ 0 h 221"/>
                  <a:gd name="T58" fmla="*/ 4 w 54"/>
                  <a:gd name="T5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221">
                    <a:moveTo>
                      <a:pt x="4" y="0"/>
                    </a:moveTo>
                    <a:lnTo>
                      <a:pt x="4" y="0"/>
                    </a:lnTo>
                    <a:lnTo>
                      <a:pt x="51" y="24"/>
                    </a:lnTo>
                    <a:lnTo>
                      <a:pt x="51" y="24"/>
                    </a:lnTo>
                    <a:lnTo>
                      <a:pt x="53" y="26"/>
                    </a:lnTo>
                    <a:lnTo>
                      <a:pt x="54" y="29"/>
                    </a:lnTo>
                    <a:lnTo>
                      <a:pt x="54" y="29"/>
                    </a:lnTo>
                    <a:lnTo>
                      <a:pt x="54" y="114"/>
                    </a:lnTo>
                    <a:lnTo>
                      <a:pt x="54" y="114"/>
                    </a:lnTo>
                    <a:lnTo>
                      <a:pt x="54" y="196"/>
                    </a:lnTo>
                    <a:lnTo>
                      <a:pt x="54" y="196"/>
                    </a:lnTo>
                    <a:lnTo>
                      <a:pt x="53" y="200"/>
                    </a:lnTo>
                    <a:lnTo>
                      <a:pt x="52" y="203"/>
                    </a:lnTo>
                    <a:lnTo>
                      <a:pt x="51" y="204"/>
                    </a:lnTo>
                    <a:lnTo>
                      <a:pt x="51" y="204"/>
                    </a:lnTo>
                    <a:lnTo>
                      <a:pt x="4" y="221"/>
                    </a:lnTo>
                    <a:lnTo>
                      <a:pt x="4" y="221"/>
                    </a:lnTo>
                    <a:lnTo>
                      <a:pt x="3" y="221"/>
                    </a:lnTo>
                    <a:lnTo>
                      <a:pt x="1" y="220"/>
                    </a:lnTo>
                    <a:lnTo>
                      <a:pt x="0" y="215"/>
                    </a:lnTo>
                    <a:lnTo>
                      <a:pt x="0" y="215"/>
                    </a:lnTo>
                    <a:lnTo>
                      <a:pt x="0" y="111"/>
                    </a:lnTo>
                    <a:lnTo>
                      <a:pt x="0" y="111"/>
                    </a:lnTo>
                    <a:lnTo>
                      <a:pt x="0" y="4"/>
                    </a:lnTo>
                    <a:lnTo>
                      <a:pt x="0" y="4"/>
                    </a:lnTo>
                    <a:lnTo>
                      <a:pt x="1" y="2"/>
                    </a:lnTo>
                    <a:lnTo>
                      <a:pt x="1" y="1"/>
                    </a:lnTo>
                    <a:lnTo>
                      <a:pt x="3" y="0"/>
                    </a:lnTo>
                    <a:lnTo>
                      <a:pt x="4" y="0"/>
                    </a:lnTo>
                    <a:lnTo>
                      <a:pt x="4"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22"/>
              <p:cNvSpPr>
                <a:spLocks/>
              </p:cNvSpPr>
              <p:nvPr/>
            </p:nvSpPr>
            <p:spPr bwMode="auto">
              <a:xfrm>
                <a:off x="1146175" y="2103438"/>
                <a:ext cx="57150" cy="60325"/>
              </a:xfrm>
              <a:custGeom>
                <a:avLst/>
                <a:gdLst>
                  <a:gd name="T0" fmla="*/ 1 w 36"/>
                  <a:gd name="T1" fmla="*/ 0 h 38"/>
                  <a:gd name="T2" fmla="*/ 1 w 36"/>
                  <a:gd name="T3" fmla="*/ 0 h 38"/>
                  <a:gd name="T4" fmla="*/ 34 w 36"/>
                  <a:gd name="T5" fmla="*/ 14 h 38"/>
                  <a:gd name="T6" fmla="*/ 34 w 36"/>
                  <a:gd name="T7" fmla="*/ 14 h 38"/>
                  <a:gd name="T8" fmla="*/ 35 w 36"/>
                  <a:gd name="T9" fmla="*/ 15 h 38"/>
                  <a:gd name="T10" fmla="*/ 36 w 36"/>
                  <a:gd name="T11" fmla="*/ 18 h 38"/>
                  <a:gd name="T12" fmla="*/ 36 w 36"/>
                  <a:gd name="T13" fmla="*/ 18 h 38"/>
                  <a:gd name="T14" fmla="*/ 36 w 36"/>
                  <a:gd name="T15" fmla="*/ 36 h 38"/>
                  <a:gd name="T16" fmla="*/ 36 w 36"/>
                  <a:gd name="T17" fmla="*/ 36 h 38"/>
                  <a:gd name="T18" fmla="*/ 35 w 36"/>
                  <a:gd name="T19" fmla="*/ 38 h 38"/>
                  <a:gd name="T20" fmla="*/ 34 w 36"/>
                  <a:gd name="T21" fmla="*/ 38 h 38"/>
                  <a:gd name="T22" fmla="*/ 34 w 36"/>
                  <a:gd name="T23" fmla="*/ 38 h 38"/>
                  <a:gd name="T24" fmla="*/ 1 w 36"/>
                  <a:gd name="T25" fmla="*/ 28 h 38"/>
                  <a:gd name="T26" fmla="*/ 1 w 36"/>
                  <a:gd name="T27" fmla="*/ 28 h 38"/>
                  <a:gd name="T28" fmla="*/ 0 w 36"/>
                  <a:gd name="T29" fmla="*/ 27 h 38"/>
                  <a:gd name="T30" fmla="*/ 0 w 36"/>
                  <a:gd name="T31" fmla="*/ 24 h 38"/>
                  <a:gd name="T32" fmla="*/ 0 w 36"/>
                  <a:gd name="T33" fmla="*/ 24 h 38"/>
                  <a:gd name="T34" fmla="*/ 0 w 36"/>
                  <a:gd name="T35" fmla="*/ 2 h 38"/>
                  <a:gd name="T36" fmla="*/ 0 w 36"/>
                  <a:gd name="T37" fmla="*/ 2 h 38"/>
                  <a:gd name="T38" fmla="*/ 0 w 36"/>
                  <a:gd name="T39" fmla="*/ 0 h 38"/>
                  <a:gd name="T40" fmla="*/ 1 w 36"/>
                  <a:gd name="T41" fmla="*/ 0 h 38"/>
                  <a:gd name="T42" fmla="*/ 1 w 36"/>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 y="0"/>
                    </a:moveTo>
                    <a:lnTo>
                      <a:pt x="1" y="0"/>
                    </a:lnTo>
                    <a:lnTo>
                      <a:pt x="34" y="14"/>
                    </a:lnTo>
                    <a:lnTo>
                      <a:pt x="34" y="14"/>
                    </a:lnTo>
                    <a:lnTo>
                      <a:pt x="35" y="15"/>
                    </a:lnTo>
                    <a:lnTo>
                      <a:pt x="36" y="18"/>
                    </a:lnTo>
                    <a:lnTo>
                      <a:pt x="36" y="18"/>
                    </a:lnTo>
                    <a:lnTo>
                      <a:pt x="36" y="36"/>
                    </a:lnTo>
                    <a:lnTo>
                      <a:pt x="36" y="36"/>
                    </a:lnTo>
                    <a:lnTo>
                      <a:pt x="35" y="38"/>
                    </a:lnTo>
                    <a:lnTo>
                      <a:pt x="34" y="38"/>
                    </a:lnTo>
                    <a:lnTo>
                      <a:pt x="34" y="38"/>
                    </a:lnTo>
                    <a:lnTo>
                      <a:pt x="1" y="28"/>
                    </a:lnTo>
                    <a:lnTo>
                      <a:pt x="1" y="28"/>
                    </a:lnTo>
                    <a:lnTo>
                      <a:pt x="0" y="27"/>
                    </a:lnTo>
                    <a:lnTo>
                      <a:pt x="0" y="24"/>
                    </a:lnTo>
                    <a:lnTo>
                      <a:pt x="0" y="24"/>
                    </a:lnTo>
                    <a:lnTo>
                      <a:pt x="0" y="2"/>
                    </a:lnTo>
                    <a:lnTo>
                      <a:pt x="0" y="2"/>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23"/>
              <p:cNvSpPr>
                <a:spLocks/>
              </p:cNvSpPr>
              <p:nvPr/>
            </p:nvSpPr>
            <p:spPr bwMode="auto">
              <a:xfrm>
                <a:off x="1146175" y="2162176"/>
                <a:ext cx="57150" cy="53975"/>
              </a:xfrm>
              <a:custGeom>
                <a:avLst/>
                <a:gdLst>
                  <a:gd name="T0" fmla="*/ 1 w 36"/>
                  <a:gd name="T1" fmla="*/ 0 h 34"/>
                  <a:gd name="T2" fmla="*/ 1 w 36"/>
                  <a:gd name="T3" fmla="*/ 0 h 34"/>
                  <a:gd name="T4" fmla="*/ 34 w 36"/>
                  <a:gd name="T5" fmla="*/ 10 h 34"/>
                  <a:gd name="T6" fmla="*/ 34 w 36"/>
                  <a:gd name="T7" fmla="*/ 10 h 34"/>
                  <a:gd name="T8" fmla="*/ 35 w 36"/>
                  <a:gd name="T9" fmla="*/ 11 h 34"/>
                  <a:gd name="T10" fmla="*/ 36 w 36"/>
                  <a:gd name="T11" fmla="*/ 13 h 34"/>
                  <a:gd name="T12" fmla="*/ 36 w 36"/>
                  <a:gd name="T13" fmla="*/ 13 h 34"/>
                  <a:gd name="T14" fmla="*/ 36 w 36"/>
                  <a:gd name="T15" fmla="*/ 32 h 34"/>
                  <a:gd name="T16" fmla="*/ 36 w 36"/>
                  <a:gd name="T17" fmla="*/ 32 h 34"/>
                  <a:gd name="T18" fmla="*/ 35 w 36"/>
                  <a:gd name="T19" fmla="*/ 34 h 34"/>
                  <a:gd name="T20" fmla="*/ 34 w 36"/>
                  <a:gd name="T21" fmla="*/ 34 h 34"/>
                  <a:gd name="T22" fmla="*/ 34 w 36"/>
                  <a:gd name="T23" fmla="*/ 34 h 34"/>
                  <a:gd name="T24" fmla="*/ 1 w 36"/>
                  <a:gd name="T25" fmla="*/ 29 h 34"/>
                  <a:gd name="T26" fmla="*/ 1 w 36"/>
                  <a:gd name="T27" fmla="*/ 29 h 34"/>
                  <a:gd name="T28" fmla="*/ 0 w 36"/>
                  <a:gd name="T29" fmla="*/ 28 h 34"/>
                  <a:gd name="T30" fmla="*/ 0 w 36"/>
                  <a:gd name="T31" fmla="*/ 25 h 34"/>
                  <a:gd name="T32" fmla="*/ 0 w 36"/>
                  <a:gd name="T33" fmla="*/ 25 h 34"/>
                  <a:gd name="T34" fmla="*/ 0 w 36"/>
                  <a:gd name="T35" fmla="*/ 4 h 34"/>
                  <a:gd name="T36" fmla="*/ 0 w 36"/>
                  <a:gd name="T37" fmla="*/ 4 h 34"/>
                  <a:gd name="T38" fmla="*/ 0 w 36"/>
                  <a:gd name="T39" fmla="*/ 1 h 34"/>
                  <a:gd name="T40" fmla="*/ 1 w 36"/>
                  <a:gd name="T41" fmla="*/ 0 h 34"/>
                  <a:gd name="T42" fmla="*/ 1 w 3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4">
                    <a:moveTo>
                      <a:pt x="1" y="0"/>
                    </a:moveTo>
                    <a:lnTo>
                      <a:pt x="1" y="0"/>
                    </a:lnTo>
                    <a:lnTo>
                      <a:pt x="34" y="10"/>
                    </a:lnTo>
                    <a:lnTo>
                      <a:pt x="34" y="10"/>
                    </a:lnTo>
                    <a:lnTo>
                      <a:pt x="35" y="11"/>
                    </a:lnTo>
                    <a:lnTo>
                      <a:pt x="36" y="13"/>
                    </a:lnTo>
                    <a:lnTo>
                      <a:pt x="36" y="13"/>
                    </a:lnTo>
                    <a:lnTo>
                      <a:pt x="36" y="32"/>
                    </a:lnTo>
                    <a:lnTo>
                      <a:pt x="36" y="32"/>
                    </a:lnTo>
                    <a:lnTo>
                      <a:pt x="35" y="34"/>
                    </a:lnTo>
                    <a:lnTo>
                      <a:pt x="34" y="34"/>
                    </a:lnTo>
                    <a:lnTo>
                      <a:pt x="34" y="34"/>
                    </a:lnTo>
                    <a:lnTo>
                      <a:pt x="1" y="29"/>
                    </a:lnTo>
                    <a:lnTo>
                      <a:pt x="1" y="29"/>
                    </a:lnTo>
                    <a:lnTo>
                      <a:pt x="0" y="28"/>
                    </a:lnTo>
                    <a:lnTo>
                      <a:pt x="0" y="25"/>
                    </a:lnTo>
                    <a:lnTo>
                      <a:pt x="0" y="25"/>
                    </a:lnTo>
                    <a:lnTo>
                      <a:pt x="0" y="4"/>
                    </a:lnTo>
                    <a:lnTo>
                      <a:pt x="0" y="4"/>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24"/>
              <p:cNvSpPr>
                <a:spLocks/>
              </p:cNvSpPr>
              <p:nvPr/>
            </p:nvSpPr>
            <p:spPr bwMode="auto">
              <a:xfrm>
                <a:off x="1146175" y="2224088"/>
                <a:ext cx="57150" cy="44450"/>
              </a:xfrm>
              <a:custGeom>
                <a:avLst/>
                <a:gdLst>
                  <a:gd name="T0" fmla="*/ 1 w 36"/>
                  <a:gd name="T1" fmla="*/ 0 h 28"/>
                  <a:gd name="T2" fmla="*/ 1 w 36"/>
                  <a:gd name="T3" fmla="*/ 0 h 28"/>
                  <a:gd name="T4" fmla="*/ 34 w 36"/>
                  <a:gd name="T5" fmla="*/ 4 h 28"/>
                  <a:gd name="T6" fmla="*/ 34 w 36"/>
                  <a:gd name="T7" fmla="*/ 4 h 28"/>
                  <a:gd name="T8" fmla="*/ 35 w 36"/>
                  <a:gd name="T9" fmla="*/ 5 h 28"/>
                  <a:gd name="T10" fmla="*/ 36 w 36"/>
                  <a:gd name="T11" fmla="*/ 6 h 28"/>
                  <a:gd name="T12" fmla="*/ 36 w 36"/>
                  <a:gd name="T13" fmla="*/ 6 h 28"/>
                  <a:gd name="T14" fmla="*/ 36 w 36"/>
                  <a:gd name="T15" fmla="*/ 25 h 28"/>
                  <a:gd name="T16" fmla="*/ 36 w 36"/>
                  <a:gd name="T17" fmla="*/ 25 h 28"/>
                  <a:gd name="T18" fmla="*/ 35 w 36"/>
                  <a:gd name="T19" fmla="*/ 27 h 28"/>
                  <a:gd name="T20" fmla="*/ 34 w 36"/>
                  <a:gd name="T21" fmla="*/ 28 h 28"/>
                  <a:gd name="T22" fmla="*/ 34 w 36"/>
                  <a:gd name="T23" fmla="*/ 28 h 28"/>
                  <a:gd name="T24" fmla="*/ 1 w 36"/>
                  <a:gd name="T25" fmla="*/ 28 h 28"/>
                  <a:gd name="T26" fmla="*/ 1 w 36"/>
                  <a:gd name="T27" fmla="*/ 28 h 28"/>
                  <a:gd name="T28" fmla="*/ 0 w 36"/>
                  <a:gd name="T29" fmla="*/ 27 h 28"/>
                  <a:gd name="T30" fmla="*/ 0 w 36"/>
                  <a:gd name="T31" fmla="*/ 25 h 28"/>
                  <a:gd name="T32" fmla="*/ 0 w 36"/>
                  <a:gd name="T33" fmla="*/ 25 h 28"/>
                  <a:gd name="T34" fmla="*/ 0 w 36"/>
                  <a:gd name="T35" fmla="*/ 3 h 28"/>
                  <a:gd name="T36" fmla="*/ 0 w 36"/>
                  <a:gd name="T37" fmla="*/ 3 h 28"/>
                  <a:gd name="T38" fmla="*/ 0 w 36"/>
                  <a:gd name="T39" fmla="*/ 1 h 28"/>
                  <a:gd name="T40" fmla="*/ 1 w 36"/>
                  <a:gd name="T41" fmla="*/ 0 h 28"/>
                  <a:gd name="T42" fmla="*/ 1 w 36"/>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8">
                    <a:moveTo>
                      <a:pt x="1" y="0"/>
                    </a:moveTo>
                    <a:lnTo>
                      <a:pt x="1" y="0"/>
                    </a:lnTo>
                    <a:lnTo>
                      <a:pt x="34" y="4"/>
                    </a:lnTo>
                    <a:lnTo>
                      <a:pt x="34" y="4"/>
                    </a:lnTo>
                    <a:lnTo>
                      <a:pt x="35" y="5"/>
                    </a:lnTo>
                    <a:lnTo>
                      <a:pt x="36" y="6"/>
                    </a:lnTo>
                    <a:lnTo>
                      <a:pt x="36" y="6"/>
                    </a:lnTo>
                    <a:lnTo>
                      <a:pt x="36" y="25"/>
                    </a:lnTo>
                    <a:lnTo>
                      <a:pt x="36" y="25"/>
                    </a:lnTo>
                    <a:lnTo>
                      <a:pt x="35" y="27"/>
                    </a:lnTo>
                    <a:lnTo>
                      <a:pt x="34" y="28"/>
                    </a:lnTo>
                    <a:lnTo>
                      <a:pt x="34" y="28"/>
                    </a:lnTo>
                    <a:lnTo>
                      <a:pt x="1" y="28"/>
                    </a:lnTo>
                    <a:lnTo>
                      <a:pt x="1" y="28"/>
                    </a:lnTo>
                    <a:lnTo>
                      <a:pt x="0" y="27"/>
                    </a:lnTo>
                    <a:lnTo>
                      <a:pt x="0" y="25"/>
                    </a:lnTo>
                    <a:lnTo>
                      <a:pt x="0" y="25"/>
                    </a:lnTo>
                    <a:lnTo>
                      <a:pt x="0" y="3"/>
                    </a:lnTo>
                    <a:lnTo>
                      <a:pt x="0" y="3"/>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25"/>
              <p:cNvSpPr>
                <a:spLocks/>
              </p:cNvSpPr>
              <p:nvPr/>
            </p:nvSpPr>
            <p:spPr bwMode="auto">
              <a:xfrm>
                <a:off x="1144588" y="2282826"/>
                <a:ext cx="58738" cy="46038"/>
              </a:xfrm>
              <a:custGeom>
                <a:avLst/>
                <a:gdLst>
                  <a:gd name="T0" fmla="*/ 2 w 37"/>
                  <a:gd name="T1" fmla="*/ 2 h 29"/>
                  <a:gd name="T2" fmla="*/ 2 w 37"/>
                  <a:gd name="T3" fmla="*/ 2 h 29"/>
                  <a:gd name="T4" fmla="*/ 35 w 37"/>
                  <a:gd name="T5" fmla="*/ 0 h 29"/>
                  <a:gd name="T6" fmla="*/ 35 w 37"/>
                  <a:gd name="T7" fmla="*/ 0 h 29"/>
                  <a:gd name="T8" fmla="*/ 36 w 37"/>
                  <a:gd name="T9" fmla="*/ 1 h 29"/>
                  <a:gd name="T10" fmla="*/ 37 w 37"/>
                  <a:gd name="T11" fmla="*/ 3 h 29"/>
                  <a:gd name="T12" fmla="*/ 37 w 37"/>
                  <a:gd name="T13" fmla="*/ 3 h 29"/>
                  <a:gd name="T14" fmla="*/ 37 w 37"/>
                  <a:gd name="T15" fmla="*/ 22 h 29"/>
                  <a:gd name="T16" fmla="*/ 37 w 37"/>
                  <a:gd name="T17" fmla="*/ 22 h 29"/>
                  <a:gd name="T18" fmla="*/ 36 w 37"/>
                  <a:gd name="T19" fmla="*/ 23 h 29"/>
                  <a:gd name="T20" fmla="*/ 35 w 37"/>
                  <a:gd name="T21" fmla="*/ 24 h 29"/>
                  <a:gd name="T22" fmla="*/ 35 w 37"/>
                  <a:gd name="T23" fmla="*/ 24 h 29"/>
                  <a:gd name="T24" fmla="*/ 2 w 37"/>
                  <a:gd name="T25" fmla="*/ 29 h 29"/>
                  <a:gd name="T26" fmla="*/ 2 w 37"/>
                  <a:gd name="T27" fmla="*/ 29 h 29"/>
                  <a:gd name="T28" fmla="*/ 1 w 37"/>
                  <a:gd name="T29" fmla="*/ 29 h 29"/>
                  <a:gd name="T30" fmla="*/ 0 w 37"/>
                  <a:gd name="T31" fmla="*/ 27 h 29"/>
                  <a:gd name="T32" fmla="*/ 0 w 37"/>
                  <a:gd name="T33" fmla="*/ 27 h 29"/>
                  <a:gd name="T34" fmla="*/ 0 w 37"/>
                  <a:gd name="T35" fmla="*/ 4 h 29"/>
                  <a:gd name="T36" fmla="*/ 0 w 37"/>
                  <a:gd name="T37" fmla="*/ 4 h 29"/>
                  <a:gd name="T38" fmla="*/ 1 w 37"/>
                  <a:gd name="T39" fmla="*/ 2 h 29"/>
                  <a:gd name="T40" fmla="*/ 2 w 37"/>
                  <a:gd name="T41" fmla="*/ 2 h 29"/>
                  <a:gd name="T42" fmla="*/ 2 w 37"/>
                  <a:gd name="T4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9">
                    <a:moveTo>
                      <a:pt x="2" y="2"/>
                    </a:moveTo>
                    <a:lnTo>
                      <a:pt x="2" y="2"/>
                    </a:lnTo>
                    <a:lnTo>
                      <a:pt x="35" y="0"/>
                    </a:lnTo>
                    <a:lnTo>
                      <a:pt x="35" y="0"/>
                    </a:lnTo>
                    <a:lnTo>
                      <a:pt x="36" y="1"/>
                    </a:lnTo>
                    <a:lnTo>
                      <a:pt x="37" y="3"/>
                    </a:lnTo>
                    <a:lnTo>
                      <a:pt x="37" y="3"/>
                    </a:lnTo>
                    <a:lnTo>
                      <a:pt x="37" y="22"/>
                    </a:lnTo>
                    <a:lnTo>
                      <a:pt x="37" y="22"/>
                    </a:lnTo>
                    <a:lnTo>
                      <a:pt x="36" y="23"/>
                    </a:lnTo>
                    <a:lnTo>
                      <a:pt x="35" y="24"/>
                    </a:lnTo>
                    <a:lnTo>
                      <a:pt x="35" y="24"/>
                    </a:lnTo>
                    <a:lnTo>
                      <a:pt x="2" y="29"/>
                    </a:lnTo>
                    <a:lnTo>
                      <a:pt x="2" y="29"/>
                    </a:lnTo>
                    <a:lnTo>
                      <a:pt x="1" y="29"/>
                    </a:lnTo>
                    <a:lnTo>
                      <a:pt x="0" y="27"/>
                    </a:lnTo>
                    <a:lnTo>
                      <a:pt x="0" y="27"/>
                    </a:lnTo>
                    <a:lnTo>
                      <a:pt x="0" y="4"/>
                    </a:lnTo>
                    <a:lnTo>
                      <a:pt x="0" y="4"/>
                    </a:lnTo>
                    <a:lnTo>
                      <a:pt x="1" y="2"/>
                    </a:lnTo>
                    <a:lnTo>
                      <a:pt x="2"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26"/>
              <p:cNvSpPr>
                <a:spLocks/>
              </p:cNvSpPr>
              <p:nvPr/>
            </p:nvSpPr>
            <p:spPr bwMode="auto">
              <a:xfrm>
                <a:off x="1144588" y="2341563"/>
                <a:ext cx="58738" cy="25400"/>
              </a:xfrm>
              <a:custGeom>
                <a:avLst/>
                <a:gdLst>
                  <a:gd name="T0" fmla="*/ 2 w 37"/>
                  <a:gd name="T1" fmla="*/ 8 h 16"/>
                  <a:gd name="T2" fmla="*/ 2 w 37"/>
                  <a:gd name="T3" fmla="*/ 8 h 16"/>
                  <a:gd name="T4" fmla="*/ 35 w 37"/>
                  <a:gd name="T5" fmla="*/ 0 h 16"/>
                  <a:gd name="T6" fmla="*/ 35 w 37"/>
                  <a:gd name="T7" fmla="*/ 0 h 16"/>
                  <a:gd name="T8" fmla="*/ 36 w 37"/>
                  <a:gd name="T9" fmla="*/ 0 h 16"/>
                  <a:gd name="T10" fmla="*/ 37 w 37"/>
                  <a:gd name="T11" fmla="*/ 2 h 16"/>
                  <a:gd name="T12" fmla="*/ 37 w 37"/>
                  <a:gd name="T13" fmla="*/ 2 h 16"/>
                  <a:gd name="T14" fmla="*/ 37 w 37"/>
                  <a:gd name="T15" fmla="*/ 4 h 16"/>
                  <a:gd name="T16" fmla="*/ 37 w 37"/>
                  <a:gd name="T17" fmla="*/ 4 h 16"/>
                  <a:gd name="T18" fmla="*/ 36 w 37"/>
                  <a:gd name="T19" fmla="*/ 5 h 16"/>
                  <a:gd name="T20" fmla="*/ 35 w 37"/>
                  <a:gd name="T21" fmla="*/ 7 h 16"/>
                  <a:gd name="T22" fmla="*/ 35 w 37"/>
                  <a:gd name="T23" fmla="*/ 7 h 16"/>
                  <a:gd name="T24" fmla="*/ 2 w 37"/>
                  <a:gd name="T25" fmla="*/ 16 h 16"/>
                  <a:gd name="T26" fmla="*/ 2 w 37"/>
                  <a:gd name="T27" fmla="*/ 16 h 16"/>
                  <a:gd name="T28" fmla="*/ 1 w 37"/>
                  <a:gd name="T29" fmla="*/ 15 h 16"/>
                  <a:gd name="T30" fmla="*/ 0 w 37"/>
                  <a:gd name="T31" fmla="*/ 13 h 16"/>
                  <a:gd name="T32" fmla="*/ 0 w 37"/>
                  <a:gd name="T33" fmla="*/ 13 h 16"/>
                  <a:gd name="T34" fmla="*/ 0 w 37"/>
                  <a:gd name="T35" fmla="*/ 11 h 16"/>
                  <a:gd name="T36" fmla="*/ 0 w 37"/>
                  <a:gd name="T37" fmla="*/ 11 h 16"/>
                  <a:gd name="T38" fmla="*/ 1 w 37"/>
                  <a:gd name="T39" fmla="*/ 9 h 16"/>
                  <a:gd name="T40" fmla="*/ 2 w 37"/>
                  <a:gd name="T41" fmla="*/ 8 h 16"/>
                  <a:gd name="T42" fmla="*/ 2 w 37"/>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2" y="8"/>
                    </a:moveTo>
                    <a:lnTo>
                      <a:pt x="2" y="8"/>
                    </a:lnTo>
                    <a:lnTo>
                      <a:pt x="35" y="0"/>
                    </a:lnTo>
                    <a:lnTo>
                      <a:pt x="35" y="0"/>
                    </a:lnTo>
                    <a:lnTo>
                      <a:pt x="36" y="0"/>
                    </a:lnTo>
                    <a:lnTo>
                      <a:pt x="37" y="2"/>
                    </a:lnTo>
                    <a:lnTo>
                      <a:pt x="37" y="2"/>
                    </a:lnTo>
                    <a:lnTo>
                      <a:pt x="37" y="4"/>
                    </a:lnTo>
                    <a:lnTo>
                      <a:pt x="37" y="4"/>
                    </a:lnTo>
                    <a:lnTo>
                      <a:pt x="36" y="5"/>
                    </a:lnTo>
                    <a:lnTo>
                      <a:pt x="35" y="7"/>
                    </a:lnTo>
                    <a:lnTo>
                      <a:pt x="35" y="7"/>
                    </a:lnTo>
                    <a:lnTo>
                      <a:pt x="2" y="16"/>
                    </a:lnTo>
                    <a:lnTo>
                      <a:pt x="2" y="16"/>
                    </a:lnTo>
                    <a:lnTo>
                      <a:pt x="1" y="15"/>
                    </a:lnTo>
                    <a:lnTo>
                      <a:pt x="0" y="13"/>
                    </a:lnTo>
                    <a:lnTo>
                      <a:pt x="0" y="13"/>
                    </a:lnTo>
                    <a:lnTo>
                      <a:pt x="0" y="11"/>
                    </a:lnTo>
                    <a:lnTo>
                      <a:pt x="0" y="11"/>
                    </a:lnTo>
                    <a:lnTo>
                      <a:pt x="1" y="9"/>
                    </a:lnTo>
                    <a:lnTo>
                      <a:pt x="2" y="8"/>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27"/>
              <p:cNvSpPr>
                <a:spLocks/>
              </p:cNvSpPr>
              <p:nvPr/>
            </p:nvSpPr>
            <p:spPr bwMode="auto">
              <a:xfrm>
                <a:off x="1144588" y="2360613"/>
                <a:ext cx="58738" cy="26988"/>
              </a:xfrm>
              <a:custGeom>
                <a:avLst/>
                <a:gdLst>
                  <a:gd name="T0" fmla="*/ 2 w 37"/>
                  <a:gd name="T1" fmla="*/ 9 h 17"/>
                  <a:gd name="T2" fmla="*/ 2 w 37"/>
                  <a:gd name="T3" fmla="*/ 9 h 17"/>
                  <a:gd name="T4" fmla="*/ 35 w 37"/>
                  <a:gd name="T5" fmla="*/ 0 h 17"/>
                  <a:gd name="T6" fmla="*/ 35 w 37"/>
                  <a:gd name="T7" fmla="*/ 0 h 17"/>
                  <a:gd name="T8" fmla="*/ 36 w 37"/>
                  <a:gd name="T9" fmla="*/ 1 h 17"/>
                  <a:gd name="T10" fmla="*/ 37 w 37"/>
                  <a:gd name="T11" fmla="*/ 2 h 17"/>
                  <a:gd name="T12" fmla="*/ 37 w 37"/>
                  <a:gd name="T13" fmla="*/ 2 h 17"/>
                  <a:gd name="T14" fmla="*/ 37 w 37"/>
                  <a:gd name="T15" fmla="*/ 4 h 17"/>
                  <a:gd name="T16" fmla="*/ 37 w 37"/>
                  <a:gd name="T17" fmla="*/ 4 h 17"/>
                  <a:gd name="T18" fmla="*/ 36 w 37"/>
                  <a:gd name="T19" fmla="*/ 6 h 17"/>
                  <a:gd name="T20" fmla="*/ 35 w 37"/>
                  <a:gd name="T21" fmla="*/ 7 h 17"/>
                  <a:gd name="T22" fmla="*/ 35 w 37"/>
                  <a:gd name="T23" fmla="*/ 7 h 17"/>
                  <a:gd name="T24" fmla="*/ 2 w 37"/>
                  <a:gd name="T25" fmla="*/ 17 h 17"/>
                  <a:gd name="T26" fmla="*/ 2 w 37"/>
                  <a:gd name="T27" fmla="*/ 17 h 17"/>
                  <a:gd name="T28" fmla="*/ 1 w 37"/>
                  <a:gd name="T29" fmla="*/ 16 h 17"/>
                  <a:gd name="T30" fmla="*/ 0 w 37"/>
                  <a:gd name="T31" fmla="*/ 14 h 17"/>
                  <a:gd name="T32" fmla="*/ 0 w 37"/>
                  <a:gd name="T33" fmla="*/ 14 h 17"/>
                  <a:gd name="T34" fmla="*/ 0 w 37"/>
                  <a:gd name="T35" fmla="*/ 12 h 17"/>
                  <a:gd name="T36" fmla="*/ 0 w 37"/>
                  <a:gd name="T37" fmla="*/ 12 h 17"/>
                  <a:gd name="T38" fmla="*/ 1 w 37"/>
                  <a:gd name="T39" fmla="*/ 10 h 17"/>
                  <a:gd name="T40" fmla="*/ 2 w 37"/>
                  <a:gd name="T41" fmla="*/ 9 h 17"/>
                  <a:gd name="T42" fmla="*/ 2 w 37"/>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2" y="9"/>
                    </a:moveTo>
                    <a:lnTo>
                      <a:pt x="2" y="9"/>
                    </a:lnTo>
                    <a:lnTo>
                      <a:pt x="35" y="0"/>
                    </a:lnTo>
                    <a:lnTo>
                      <a:pt x="35" y="0"/>
                    </a:lnTo>
                    <a:lnTo>
                      <a:pt x="36" y="1"/>
                    </a:lnTo>
                    <a:lnTo>
                      <a:pt x="37" y="2"/>
                    </a:lnTo>
                    <a:lnTo>
                      <a:pt x="37" y="2"/>
                    </a:lnTo>
                    <a:lnTo>
                      <a:pt x="37" y="4"/>
                    </a:lnTo>
                    <a:lnTo>
                      <a:pt x="37" y="4"/>
                    </a:lnTo>
                    <a:lnTo>
                      <a:pt x="36" y="6"/>
                    </a:lnTo>
                    <a:lnTo>
                      <a:pt x="35" y="7"/>
                    </a:lnTo>
                    <a:lnTo>
                      <a:pt x="35" y="7"/>
                    </a:lnTo>
                    <a:lnTo>
                      <a:pt x="2" y="17"/>
                    </a:lnTo>
                    <a:lnTo>
                      <a:pt x="2" y="17"/>
                    </a:lnTo>
                    <a:lnTo>
                      <a:pt x="1" y="16"/>
                    </a:lnTo>
                    <a:lnTo>
                      <a:pt x="0" y="14"/>
                    </a:lnTo>
                    <a:lnTo>
                      <a:pt x="0" y="14"/>
                    </a:lnTo>
                    <a:lnTo>
                      <a:pt x="0" y="12"/>
                    </a:lnTo>
                    <a:lnTo>
                      <a:pt x="0" y="12"/>
                    </a:lnTo>
                    <a:lnTo>
                      <a:pt x="1" y="10"/>
                    </a:lnTo>
                    <a:lnTo>
                      <a:pt x="2"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28"/>
              <p:cNvSpPr>
                <a:spLocks/>
              </p:cNvSpPr>
              <p:nvPr/>
            </p:nvSpPr>
            <p:spPr bwMode="auto">
              <a:xfrm>
                <a:off x="1227138" y="2116138"/>
                <a:ext cx="85725" cy="266700"/>
              </a:xfrm>
              <a:custGeom>
                <a:avLst/>
                <a:gdLst>
                  <a:gd name="T0" fmla="*/ 3 w 54"/>
                  <a:gd name="T1" fmla="*/ 1 h 168"/>
                  <a:gd name="T2" fmla="*/ 3 w 54"/>
                  <a:gd name="T3" fmla="*/ 1 h 168"/>
                  <a:gd name="T4" fmla="*/ 50 w 54"/>
                  <a:gd name="T5" fmla="*/ 24 h 168"/>
                  <a:gd name="T6" fmla="*/ 50 w 54"/>
                  <a:gd name="T7" fmla="*/ 24 h 168"/>
                  <a:gd name="T8" fmla="*/ 52 w 54"/>
                  <a:gd name="T9" fmla="*/ 26 h 168"/>
                  <a:gd name="T10" fmla="*/ 53 w 54"/>
                  <a:gd name="T11" fmla="*/ 29 h 168"/>
                  <a:gd name="T12" fmla="*/ 53 w 54"/>
                  <a:gd name="T13" fmla="*/ 29 h 168"/>
                  <a:gd name="T14" fmla="*/ 54 w 54"/>
                  <a:gd name="T15" fmla="*/ 88 h 168"/>
                  <a:gd name="T16" fmla="*/ 54 w 54"/>
                  <a:gd name="T17" fmla="*/ 88 h 168"/>
                  <a:gd name="T18" fmla="*/ 54 w 54"/>
                  <a:gd name="T19" fmla="*/ 145 h 168"/>
                  <a:gd name="T20" fmla="*/ 54 w 54"/>
                  <a:gd name="T21" fmla="*/ 145 h 168"/>
                  <a:gd name="T22" fmla="*/ 53 w 54"/>
                  <a:gd name="T23" fmla="*/ 149 h 168"/>
                  <a:gd name="T24" fmla="*/ 51 w 54"/>
                  <a:gd name="T25" fmla="*/ 151 h 168"/>
                  <a:gd name="T26" fmla="*/ 51 w 54"/>
                  <a:gd name="T27" fmla="*/ 151 h 168"/>
                  <a:gd name="T28" fmla="*/ 3 w 54"/>
                  <a:gd name="T29" fmla="*/ 168 h 168"/>
                  <a:gd name="T30" fmla="*/ 3 w 54"/>
                  <a:gd name="T31" fmla="*/ 168 h 168"/>
                  <a:gd name="T32" fmla="*/ 2 w 54"/>
                  <a:gd name="T33" fmla="*/ 168 h 168"/>
                  <a:gd name="T34" fmla="*/ 1 w 54"/>
                  <a:gd name="T35" fmla="*/ 167 h 168"/>
                  <a:gd name="T36" fmla="*/ 0 w 54"/>
                  <a:gd name="T37" fmla="*/ 166 h 168"/>
                  <a:gd name="T38" fmla="*/ 0 w 54"/>
                  <a:gd name="T39" fmla="*/ 164 h 168"/>
                  <a:gd name="T40" fmla="*/ 0 w 54"/>
                  <a:gd name="T41" fmla="*/ 164 h 168"/>
                  <a:gd name="T42" fmla="*/ 0 w 54"/>
                  <a:gd name="T43" fmla="*/ 84 h 168"/>
                  <a:gd name="T44" fmla="*/ 0 w 54"/>
                  <a:gd name="T45" fmla="*/ 84 h 168"/>
                  <a:gd name="T46" fmla="*/ 0 w 54"/>
                  <a:gd name="T47" fmla="*/ 4 h 168"/>
                  <a:gd name="T48" fmla="*/ 0 w 54"/>
                  <a:gd name="T49" fmla="*/ 4 h 168"/>
                  <a:gd name="T50" fmla="*/ 1 w 54"/>
                  <a:gd name="T51" fmla="*/ 1 h 168"/>
                  <a:gd name="T52" fmla="*/ 2 w 54"/>
                  <a:gd name="T53" fmla="*/ 0 h 168"/>
                  <a:gd name="T54" fmla="*/ 3 w 54"/>
                  <a:gd name="T55" fmla="*/ 1 h 168"/>
                  <a:gd name="T56" fmla="*/ 3 w 54"/>
                  <a:gd name="T5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168">
                    <a:moveTo>
                      <a:pt x="3" y="1"/>
                    </a:moveTo>
                    <a:lnTo>
                      <a:pt x="3" y="1"/>
                    </a:lnTo>
                    <a:lnTo>
                      <a:pt x="50" y="24"/>
                    </a:lnTo>
                    <a:lnTo>
                      <a:pt x="50" y="24"/>
                    </a:lnTo>
                    <a:lnTo>
                      <a:pt x="52" y="26"/>
                    </a:lnTo>
                    <a:lnTo>
                      <a:pt x="53" y="29"/>
                    </a:lnTo>
                    <a:lnTo>
                      <a:pt x="53" y="29"/>
                    </a:lnTo>
                    <a:lnTo>
                      <a:pt x="54" y="88"/>
                    </a:lnTo>
                    <a:lnTo>
                      <a:pt x="54" y="88"/>
                    </a:lnTo>
                    <a:lnTo>
                      <a:pt x="54" y="145"/>
                    </a:lnTo>
                    <a:lnTo>
                      <a:pt x="54" y="145"/>
                    </a:lnTo>
                    <a:lnTo>
                      <a:pt x="53" y="149"/>
                    </a:lnTo>
                    <a:lnTo>
                      <a:pt x="51" y="151"/>
                    </a:lnTo>
                    <a:lnTo>
                      <a:pt x="51" y="151"/>
                    </a:lnTo>
                    <a:lnTo>
                      <a:pt x="3" y="168"/>
                    </a:lnTo>
                    <a:lnTo>
                      <a:pt x="3" y="168"/>
                    </a:lnTo>
                    <a:lnTo>
                      <a:pt x="2" y="168"/>
                    </a:lnTo>
                    <a:lnTo>
                      <a:pt x="1" y="167"/>
                    </a:lnTo>
                    <a:lnTo>
                      <a:pt x="0" y="166"/>
                    </a:lnTo>
                    <a:lnTo>
                      <a:pt x="0" y="164"/>
                    </a:lnTo>
                    <a:lnTo>
                      <a:pt x="0" y="164"/>
                    </a:lnTo>
                    <a:lnTo>
                      <a:pt x="0" y="84"/>
                    </a:lnTo>
                    <a:lnTo>
                      <a:pt x="0" y="84"/>
                    </a:lnTo>
                    <a:lnTo>
                      <a:pt x="0" y="4"/>
                    </a:lnTo>
                    <a:lnTo>
                      <a:pt x="0" y="4"/>
                    </a:lnTo>
                    <a:lnTo>
                      <a:pt x="1" y="1"/>
                    </a:lnTo>
                    <a:lnTo>
                      <a:pt x="2" y="0"/>
                    </a:lnTo>
                    <a:lnTo>
                      <a:pt x="3" y="1"/>
                    </a:lnTo>
                    <a:lnTo>
                      <a:pt x="3" y="1"/>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29"/>
              <p:cNvSpPr>
                <a:spLocks/>
              </p:cNvSpPr>
              <p:nvPr/>
            </p:nvSpPr>
            <p:spPr bwMode="auto">
              <a:xfrm>
                <a:off x="1239838" y="2144713"/>
                <a:ext cx="58738" cy="49213"/>
              </a:xfrm>
              <a:custGeom>
                <a:avLst/>
                <a:gdLst>
                  <a:gd name="T0" fmla="*/ 1 w 37"/>
                  <a:gd name="T1" fmla="*/ 0 h 31"/>
                  <a:gd name="T2" fmla="*/ 1 w 37"/>
                  <a:gd name="T3" fmla="*/ 0 h 31"/>
                  <a:gd name="T4" fmla="*/ 35 w 37"/>
                  <a:gd name="T5" fmla="*/ 15 h 31"/>
                  <a:gd name="T6" fmla="*/ 35 w 37"/>
                  <a:gd name="T7" fmla="*/ 15 h 31"/>
                  <a:gd name="T8" fmla="*/ 37 w 37"/>
                  <a:gd name="T9" fmla="*/ 15 h 31"/>
                  <a:gd name="T10" fmla="*/ 37 w 37"/>
                  <a:gd name="T11" fmla="*/ 17 h 31"/>
                  <a:gd name="T12" fmla="*/ 37 w 37"/>
                  <a:gd name="T13" fmla="*/ 17 h 31"/>
                  <a:gd name="T14" fmla="*/ 37 w 37"/>
                  <a:gd name="T15" fmla="*/ 30 h 31"/>
                  <a:gd name="T16" fmla="*/ 37 w 37"/>
                  <a:gd name="T17" fmla="*/ 30 h 31"/>
                  <a:gd name="T18" fmla="*/ 37 w 37"/>
                  <a:gd name="T19" fmla="*/ 31 h 31"/>
                  <a:gd name="T20" fmla="*/ 36 w 37"/>
                  <a:gd name="T21" fmla="*/ 31 h 31"/>
                  <a:gd name="T22" fmla="*/ 36 w 37"/>
                  <a:gd name="T23" fmla="*/ 31 h 31"/>
                  <a:gd name="T24" fmla="*/ 1 w 37"/>
                  <a:gd name="T25" fmla="*/ 21 h 31"/>
                  <a:gd name="T26" fmla="*/ 1 w 37"/>
                  <a:gd name="T27" fmla="*/ 21 h 31"/>
                  <a:gd name="T28" fmla="*/ 0 w 37"/>
                  <a:gd name="T29" fmla="*/ 20 h 31"/>
                  <a:gd name="T30" fmla="*/ 0 w 37"/>
                  <a:gd name="T31" fmla="*/ 18 h 31"/>
                  <a:gd name="T32" fmla="*/ 0 w 37"/>
                  <a:gd name="T33" fmla="*/ 18 h 31"/>
                  <a:gd name="T34" fmla="*/ 0 w 37"/>
                  <a:gd name="T35" fmla="*/ 1 h 31"/>
                  <a:gd name="T36" fmla="*/ 0 w 37"/>
                  <a:gd name="T37" fmla="*/ 1 h 31"/>
                  <a:gd name="T38" fmla="*/ 0 w 37"/>
                  <a:gd name="T39" fmla="*/ 0 h 31"/>
                  <a:gd name="T40" fmla="*/ 1 w 37"/>
                  <a:gd name="T41" fmla="*/ 0 h 31"/>
                  <a:gd name="T42" fmla="*/ 1 w 37"/>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1">
                    <a:moveTo>
                      <a:pt x="1" y="0"/>
                    </a:moveTo>
                    <a:lnTo>
                      <a:pt x="1" y="0"/>
                    </a:lnTo>
                    <a:lnTo>
                      <a:pt x="35" y="15"/>
                    </a:lnTo>
                    <a:lnTo>
                      <a:pt x="35" y="15"/>
                    </a:lnTo>
                    <a:lnTo>
                      <a:pt x="37" y="15"/>
                    </a:lnTo>
                    <a:lnTo>
                      <a:pt x="37" y="17"/>
                    </a:lnTo>
                    <a:lnTo>
                      <a:pt x="37" y="17"/>
                    </a:lnTo>
                    <a:lnTo>
                      <a:pt x="37" y="30"/>
                    </a:lnTo>
                    <a:lnTo>
                      <a:pt x="37" y="30"/>
                    </a:lnTo>
                    <a:lnTo>
                      <a:pt x="37" y="31"/>
                    </a:lnTo>
                    <a:lnTo>
                      <a:pt x="36" y="31"/>
                    </a:lnTo>
                    <a:lnTo>
                      <a:pt x="36" y="31"/>
                    </a:lnTo>
                    <a:lnTo>
                      <a:pt x="1" y="21"/>
                    </a:lnTo>
                    <a:lnTo>
                      <a:pt x="1" y="21"/>
                    </a:lnTo>
                    <a:lnTo>
                      <a:pt x="0" y="20"/>
                    </a:lnTo>
                    <a:lnTo>
                      <a:pt x="0" y="18"/>
                    </a:lnTo>
                    <a:lnTo>
                      <a:pt x="0" y="18"/>
                    </a:lnTo>
                    <a:lnTo>
                      <a:pt x="0" y="1"/>
                    </a:lnTo>
                    <a:lnTo>
                      <a:pt x="0"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30"/>
              <p:cNvSpPr>
                <a:spLocks/>
              </p:cNvSpPr>
              <p:nvPr/>
            </p:nvSpPr>
            <p:spPr bwMode="auto">
              <a:xfrm>
                <a:off x="1239838" y="2189163"/>
                <a:ext cx="58738" cy="42863"/>
              </a:xfrm>
              <a:custGeom>
                <a:avLst/>
                <a:gdLst>
                  <a:gd name="T0" fmla="*/ 1 w 37"/>
                  <a:gd name="T1" fmla="*/ 0 h 27"/>
                  <a:gd name="T2" fmla="*/ 1 w 37"/>
                  <a:gd name="T3" fmla="*/ 0 h 27"/>
                  <a:gd name="T4" fmla="*/ 36 w 37"/>
                  <a:gd name="T5" fmla="*/ 10 h 27"/>
                  <a:gd name="T6" fmla="*/ 36 w 37"/>
                  <a:gd name="T7" fmla="*/ 10 h 27"/>
                  <a:gd name="T8" fmla="*/ 37 w 37"/>
                  <a:gd name="T9" fmla="*/ 11 h 27"/>
                  <a:gd name="T10" fmla="*/ 37 w 37"/>
                  <a:gd name="T11" fmla="*/ 12 h 27"/>
                  <a:gd name="T12" fmla="*/ 37 w 37"/>
                  <a:gd name="T13" fmla="*/ 12 h 27"/>
                  <a:gd name="T14" fmla="*/ 37 w 37"/>
                  <a:gd name="T15" fmla="*/ 25 h 27"/>
                  <a:gd name="T16" fmla="*/ 37 w 37"/>
                  <a:gd name="T17" fmla="*/ 25 h 27"/>
                  <a:gd name="T18" fmla="*/ 37 w 37"/>
                  <a:gd name="T19" fmla="*/ 26 h 27"/>
                  <a:gd name="T20" fmla="*/ 36 w 37"/>
                  <a:gd name="T21" fmla="*/ 27 h 27"/>
                  <a:gd name="T22" fmla="*/ 36 w 37"/>
                  <a:gd name="T23" fmla="*/ 27 h 27"/>
                  <a:gd name="T24" fmla="*/ 1 w 37"/>
                  <a:gd name="T25" fmla="*/ 21 h 27"/>
                  <a:gd name="T26" fmla="*/ 1 w 37"/>
                  <a:gd name="T27" fmla="*/ 21 h 27"/>
                  <a:gd name="T28" fmla="*/ 0 w 37"/>
                  <a:gd name="T29" fmla="*/ 21 h 27"/>
                  <a:gd name="T30" fmla="*/ 0 w 37"/>
                  <a:gd name="T31" fmla="*/ 19 h 27"/>
                  <a:gd name="T32" fmla="*/ 0 w 37"/>
                  <a:gd name="T33" fmla="*/ 19 h 27"/>
                  <a:gd name="T34" fmla="*/ 0 w 37"/>
                  <a:gd name="T35" fmla="*/ 2 h 27"/>
                  <a:gd name="T36" fmla="*/ 0 w 37"/>
                  <a:gd name="T37" fmla="*/ 2 h 27"/>
                  <a:gd name="T38" fmla="*/ 0 w 37"/>
                  <a:gd name="T39" fmla="*/ 1 h 27"/>
                  <a:gd name="T40" fmla="*/ 1 w 37"/>
                  <a:gd name="T41" fmla="*/ 0 h 27"/>
                  <a:gd name="T42" fmla="*/ 1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1" y="0"/>
                    </a:moveTo>
                    <a:lnTo>
                      <a:pt x="1" y="0"/>
                    </a:lnTo>
                    <a:lnTo>
                      <a:pt x="36" y="10"/>
                    </a:lnTo>
                    <a:lnTo>
                      <a:pt x="36" y="10"/>
                    </a:lnTo>
                    <a:lnTo>
                      <a:pt x="37" y="11"/>
                    </a:lnTo>
                    <a:lnTo>
                      <a:pt x="37" y="12"/>
                    </a:lnTo>
                    <a:lnTo>
                      <a:pt x="37" y="12"/>
                    </a:lnTo>
                    <a:lnTo>
                      <a:pt x="37" y="25"/>
                    </a:lnTo>
                    <a:lnTo>
                      <a:pt x="37" y="25"/>
                    </a:lnTo>
                    <a:lnTo>
                      <a:pt x="37" y="26"/>
                    </a:lnTo>
                    <a:lnTo>
                      <a:pt x="36" y="27"/>
                    </a:lnTo>
                    <a:lnTo>
                      <a:pt x="36" y="27"/>
                    </a:lnTo>
                    <a:lnTo>
                      <a:pt x="1" y="21"/>
                    </a:lnTo>
                    <a:lnTo>
                      <a:pt x="1" y="21"/>
                    </a:lnTo>
                    <a:lnTo>
                      <a:pt x="0" y="21"/>
                    </a:lnTo>
                    <a:lnTo>
                      <a:pt x="0" y="19"/>
                    </a:lnTo>
                    <a:lnTo>
                      <a:pt x="0" y="19"/>
                    </a:lnTo>
                    <a:lnTo>
                      <a:pt x="0" y="2"/>
                    </a:lnTo>
                    <a:lnTo>
                      <a:pt x="0" y="2"/>
                    </a:lnTo>
                    <a:lnTo>
                      <a:pt x="0" y="1"/>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331"/>
              <p:cNvSpPr>
                <a:spLocks/>
              </p:cNvSpPr>
              <p:nvPr/>
            </p:nvSpPr>
            <p:spPr bwMode="auto">
              <a:xfrm>
                <a:off x="1239838" y="2235201"/>
                <a:ext cx="58738" cy="33338"/>
              </a:xfrm>
              <a:custGeom>
                <a:avLst/>
                <a:gdLst>
                  <a:gd name="T0" fmla="*/ 1 w 37"/>
                  <a:gd name="T1" fmla="*/ 0 h 21"/>
                  <a:gd name="T2" fmla="*/ 1 w 37"/>
                  <a:gd name="T3" fmla="*/ 0 h 21"/>
                  <a:gd name="T4" fmla="*/ 36 w 37"/>
                  <a:gd name="T5" fmla="*/ 4 h 21"/>
                  <a:gd name="T6" fmla="*/ 36 w 37"/>
                  <a:gd name="T7" fmla="*/ 4 h 21"/>
                  <a:gd name="T8" fmla="*/ 37 w 37"/>
                  <a:gd name="T9" fmla="*/ 5 h 21"/>
                  <a:gd name="T10" fmla="*/ 37 w 37"/>
                  <a:gd name="T11" fmla="*/ 6 h 21"/>
                  <a:gd name="T12" fmla="*/ 37 w 37"/>
                  <a:gd name="T13" fmla="*/ 6 h 21"/>
                  <a:gd name="T14" fmla="*/ 37 w 37"/>
                  <a:gd name="T15" fmla="*/ 19 h 21"/>
                  <a:gd name="T16" fmla="*/ 37 w 37"/>
                  <a:gd name="T17" fmla="*/ 19 h 21"/>
                  <a:gd name="T18" fmla="*/ 37 w 37"/>
                  <a:gd name="T19" fmla="*/ 20 h 21"/>
                  <a:gd name="T20" fmla="*/ 36 w 37"/>
                  <a:gd name="T21" fmla="*/ 21 h 21"/>
                  <a:gd name="T22" fmla="*/ 36 w 37"/>
                  <a:gd name="T23" fmla="*/ 21 h 21"/>
                  <a:gd name="T24" fmla="*/ 1 w 37"/>
                  <a:gd name="T25" fmla="*/ 21 h 21"/>
                  <a:gd name="T26" fmla="*/ 1 w 37"/>
                  <a:gd name="T27" fmla="*/ 21 h 21"/>
                  <a:gd name="T28" fmla="*/ 0 w 37"/>
                  <a:gd name="T29" fmla="*/ 20 h 21"/>
                  <a:gd name="T30" fmla="*/ 0 w 37"/>
                  <a:gd name="T31" fmla="*/ 19 h 21"/>
                  <a:gd name="T32" fmla="*/ 0 w 37"/>
                  <a:gd name="T33" fmla="*/ 19 h 21"/>
                  <a:gd name="T34" fmla="*/ 0 w 37"/>
                  <a:gd name="T35" fmla="*/ 2 h 21"/>
                  <a:gd name="T36" fmla="*/ 0 w 37"/>
                  <a:gd name="T37" fmla="*/ 2 h 21"/>
                  <a:gd name="T38" fmla="*/ 0 w 37"/>
                  <a:gd name="T39" fmla="*/ 0 h 21"/>
                  <a:gd name="T40" fmla="*/ 1 w 37"/>
                  <a:gd name="T41" fmla="*/ 0 h 21"/>
                  <a:gd name="T42" fmla="*/ 1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0"/>
                    </a:moveTo>
                    <a:lnTo>
                      <a:pt x="1" y="0"/>
                    </a:lnTo>
                    <a:lnTo>
                      <a:pt x="36" y="4"/>
                    </a:lnTo>
                    <a:lnTo>
                      <a:pt x="36" y="4"/>
                    </a:lnTo>
                    <a:lnTo>
                      <a:pt x="37" y="5"/>
                    </a:lnTo>
                    <a:lnTo>
                      <a:pt x="37" y="6"/>
                    </a:lnTo>
                    <a:lnTo>
                      <a:pt x="37" y="6"/>
                    </a:lnTo>
                    <a:lnTo>
                      <a:pt x="37" y="19"/>
                    </a:lnTo>
                    <a:lnTo>
                      <a:pt x="37" y="19"/>
                    </a:lnTo>
                    <a:lnTo>
                      <a:pt x="37" y="20"/>
                    </a:lnTo>
                    <a:lnTo>
                      <a:pt x="36" y="21"/>
                    </a:lnTo>
                    <a:lnTo>
                      <a:pt x="36" y="21"/>
                    </a:lnTo>
                    <a:lnTo>
                      <a:pt x="1" y="21"/>
                    </a:lnTo>
                    <a:lnTo>
                      <a:pt x="1" y="21"/>
                    </a:lnTo>
                    <a:lnTo>
                      <a:pt x="0" y="20"/>
                    </a:lnTo>
                    <a:lnTo>
                      <a:pt x="0" y="19"/>
                    </a:lnTo>
                    <a:lnTo>
                      <a:pt x="0" y="19"/>
                    </a:lnTo>
                    <a:lnTo>
                      <a:pt x="0" y="2"/>
                    </a:lnTo>
                    <a:lnTo>
                      <a:pt x="0" y="2"/>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32"/>
              <p:cNvSpPr>
                <a:spLocks/>
              </p:cNvSpPr>
              <p:nvPr/>
            </p:nvSpPr>
            <p:spPr bwMode="auto">
              <a:xfrm>
                <a:off x="1239838" y="2279651"/>
                <a:ext cx="58738" cy="33338"/>
              </a:xfrm>
              <a:custGeom>
                <a:avLst/>
                <a:gdLst>
                  <a:gd name="T0" fmla="*/ 1 w 37"/>
                  <a:gd name="T1" fmla="*/ 1 h 21"/>
                  <a:gd name="T2" fmla="*/ 1 w 37"/>
                  <a:gd name="T3" fmla="*/ 1 h 21"/>
                  <a:gd name="T4" fmla="*/ 36 w 37"/>
                  <a:gd name="T5" fmla="*/ 0 h 21"/>
                  <a:gd name="T6" fmla="*/ 36 w 37"/>
                  <a:gd name="T7" fmla="*/ 0 h 21"/>
                  <a:gd name="T8" fmla="*/ 37 w 37"/>
                  <a:gd name="T9" fmla="*/ 0 h 21"/>
                  <a:gd name="T10" fmla="*/ 37 w 37"/>
                  <a:gd name="T11" fmla="*/ 2 h 21"/>
                  <a:gd name="T12" fmla="*/ 37 w 37"/>
                  <a:gd name="T13" fmla="*/ 2 h 21"/>
                  <a:gd name="T14" fmla="*/ 37 w 37"/>
                  <a:gd name="T15" fmla="*/ 14 h 21"/>
                  <a:gd name="T16" fmla="*/ 37 w 37"/>
                  <a:gd name="T17" fmla="*/ 14 h 21"/>
                  <a:gd name="T18" fmla="*/ 37 w 37"/>
                  <a:gd name="T19" fmla="*/ 16 h 21"/>
                  <a:gd name="T20" fmla="*/ 36 w 37"/>
                  <a:gd name="T21" fmla="*/ 16 h 21"/>
                  <a:gd name="T22" fmla="*/ 36 w 37"/>
                  <a:gd name="T23" fmla="*/ 16 h 21"/>
                  <a:gd name="T24" fmla="*/ 1 w 37"/>
                  <a:gd name="T25" fmla="*/ 21 h 21"/>
                  <a:gd name="T26" fmla="*/ 1 w 37"/>
                  <a:gd name="T27" fmla="*/ 21 h 21"/>
                  <a:gd name="T28" fmla="*/ 0 w 37"/>
                  <a:gd name="T29" fmla="*/ 21 h 21"/>
                  <a:gd name="T30" fmla="*/ 0 w 37"/>
                  <a:gd name="T31" fmla="*/ 20 h 21"/>
                  <a:gd name="T32" fmla="*/ 0 w 37"/>
                  <a:gd name="T33" fmla="*/ 20 h 21"/>
                  <a:gd name="T34" fmla="*/ 0 w 37"/>
                  <a:gd name="T35" fmla="*/ 3 h 21"/>
                  <a:gd name="T36" fmla="*/ 0 w 37"/>
                  <a:gd name="T37" fmla="*/ 3 h 21"/>
                  <a:gd name="T38" fmla="*/ 0 w 37"/>
                  <a:gd name="T39" fmla="*/ 2 h 21"/>
                  <a:gd name="T40" fmla="*/ 1 w 37"/>
                  <a:gd name="T41" fmla="*/ 1 h 21"/>
                  <a:gd name="T42" fmla="*/ 1 w 37"/>
                  <a:gd name="T4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1" y="1"/>
                    </a:moveTo>
                    <a:lnTo>
                      <a:pt x="1" y="1"/>
                    </a:lnTo>
                    <a:lnTo>
                      <a:pt x="36" y="0"/>
                    </a:lnTo>
                    <a:lnTo>
                      <a:pt x="36" y="0"/>
                    </a:lnTo>
                    <a:lnTo>
                      <a:pt x="37" y="0"/>
                    </a:lnTo>
                    <a:lnTo>
                      <a:pt x="37" y="2"/>
                    </a:lnTo>
                    <a:lnTo>
                      <a:pt x="37" y="2"/>
                    </a:lnTo>
                    <a:lnTo>
                      <a:pt x="37" y="14"/>
                    </a:lnTo>
                    <a:lnTo>
                      <a:pt x="37" y="14"/>
                    </a:lnTo>
                    <a:lnTo>
                      <a:pt x="37" y="16"/>
                    </a:lnTo>
                    <a:lnTo>
                      <a:pt x="36" y="16"/>
                    </a:lnTo>
                    <a:lnTo>
                      <a:pt x="36" y="16"/>
                    </a:lnTo>
                    <a:lnTo>
                      <a:pt x="1" y="21"/>
                    </a:lnTo>
                    <a:lnTo>
                      <a:pt x="1" y="21"/>
                    </a:lnTo>
                    <a:lnTo>
                      <a:pt x="0" y="21"/>
                    </a:lnTo>
                    <a:lnTo>
                      <a:pt x="0" y="20"/>
                    </a:lnTo>
                    <a:lnTo>
                      <a:pt x="0" y="20"/>
                    </a:lnTo>
                    <a:lnTo>
                      <a:pt x="0" y="3"/>
                    </a:lnTo>
                    <a:lnTo>
                      <a:pt x="0" y="3"/>
                    </a:lnTo>
                    <a:lnTo>
                      <a:pt x="0" y="2"/>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33"/>
              <p:cNvSpPr>
                <a:spLocks/>
              </p:cNvSpPr>
              <p:nvPr/>
            </p:nvSpPr>
            <p:spPr bwMode="auto">
              <a:xfrm>
                <a:off x="1239838" y="2320926"/>
                <a:ext cx="58738" cy="20638"/>
              </a:xfrm>
              <a:custGeom>
                <a:avLst/>
                <a:gdLst>
                  <a:gd name="T0" fmla="*/ 1 w 37"/>
                  <a:gd name="T1" fmla="*/ 7 h 13"/>
                  <a:gd name="T2" fmla="*/ 1 w 37"/>
                  <a:gd name="T3" fmla="*/ 7 h 13"/>
                  <a:gd name="T4" fmla="*/ 36 w 37"/>
                  <a:gd name="T5" fmla="*/ 0 h 13"/>
                  <a:gd name="T6" fmla="*/ 36 w 37"/>
                  <a:gd name="T7" fmla="*/ 0 h 13"/>
                  <a:gd name="T8" fmla="*/ 37 w 37"/>
                  <a:gd name="T9" fmla="*/ 0 h 13"/>
                  <a:gd name="T10" fmla="*/ 37 w 37"/>
                  <a:gd name="T11" fmla="*/ 2 h 13"/>
                  <a:gd name="T12" fmla="*/ 37 w 37"/>
                  <a:gd name="T13" fmla="*/ 2 h 13"/>
                  <a:gd name="T14" fmla="*/ 37 w 37"/>
                  <a:gd name="T15" fmla="*/ 3 h 13"/>
                  <a:gd name="T16" fmla="*/ 37 w 37"/>
                  <a:gd name="T17" fmla="*/ 3 h 13"/>
                  <a:gd name="T18" fmla="*/ 37 w 37"/>
                  <a:gd name="T19" fmla="*/ 4 h 13"/>
                  <a:gd name="T20" fmla="*/ 36 w 37"/>
                  <a:gd name="T21" fmla="*/ 5 h 13"/>
                  <a:gd name="T22" fmla="*/ 36 w 37"/>
                  <a:gd name="T23" fmla="*/ 5 h 13"/>
                  <a:gd name="T24" fmla="*/ 1 w 37"/>
                  <a:gd name="T25" fmla="*/ 13 h 13"/>
                  <a:gd name="T26" fmla="*/ 1 w 37"/>
                  <a:gd name="T27" fmla="*/ 13 h 13"/>
                  <a:gd name="T28" fmla="*/ 0 w 37"/>
                  <a:gd name="T29" fmla="*/ 13 h 13"/>
                  <a:gd name="T30" fmla="*/ 0 w 37"/>
                  <a:gd name="T31" fmla="*/ 11 h 13"/>
                  <a:gd name="T32" fmla="*/ 0 w 37"/>
                  <a:gd name="T33" fmla="*/ 11 h 13"/>
                  <a:gd name="T34" fmla="*/ 0 w 37"/>
                  <a:gd name="T35" fmla="*/ 10 h 13"/>
                  <a:gd name="T36" fmla="*/ 0 w 37"/>
                  <a:gd name="T37" fmla="*/ 10 h 13"/>
                  <a:gd name="T38" fmla="*/ 0 w 37"/>
                  <a:gd name="T39" fmla="*/ 8 h 13"/>
                  <a:gd name="T40" fmla="*/ 1 w 37"/>
                  <a:gd name="T41" fmla="*/ 7 h 13"/>
                  <a:gd name="T42" fmla="*/ 1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1" y="7"/>
                    </a:moveTo>
                    <a:lnTo>
                      <a:pt x="1" y="7"/>
                    </a:lnTo>
                    <a:lnTo>
                      <a:pt x="36" y="0"/>
                    </a:lnTo>
                    <a:lnTo>
                      <a:pt x="36" y="0"/>
                    </a:lnTo>
                    <a:lnTo>
                      <a:pt x="37" y="0"/>
                    </a:lnTo>
                    <a:lnTo>
                      <a:pt x="37" y="2"/>
                    </a:lnTo>
                    <a:lnTo>
                      <a:pt x="37" y="2"/>
                    </a:lnTo>
                    <a:lnTo>
                      <a:pt x="37" y="3"/>
                    </a:lnTo>
                    <a:lnTo>
                      <a:pt x="37" y="3"/>
                    </a:lnTo>
                    <a:lnTo>
                      <a:pt x="37" y="4"/>
                    </a:lnTo>
                    <a:lnTo>
                      <a:pt x="36" y="5"/>
                    </a:lnTo>
                    <a:lnTo>
                      <a:pt x="36" y="5"/>
                    </a:lnTo>
                    <a:lnTo>
                      <a:pt x="1" y="13"/>
                    </a:lnTo>
                    <a:lnTo>
                      <a:pt x="1" y="13"/>
                    </a:lnTo>
                    <a:lnTo>
                      <a:pt x="0" y="13"/>
                    </a:lnTo>
                    <a:lnTo>
                      <a:pt x="0" y="11"/>
                    </a:lnTo>
                    <a:lnTo>
                      <a:pt x="0" y="11"/>
                    </a:lnTo>
                    <a:lnTo>
                      <a:pt x="0" y="10"/>
                    </a:lnTo>
                    <a:lnTo>
                      <a:pt x="0" y="10"/>
                    </a:lnTo>
                    <a:lnTo>
                      <a:pt x="0" y="8"/>
                    </a:lnTo>
                    <a:lnTo>
                      <a:pt x="1" y="7"/>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34"/>
              <p:cNvSpPr>
                <a:spLocks/>
              </p:cNvSpPr>
              <p:nvPr/>
            </p:nvSpPr>
            <p:spPr bwMode="auto">
              <a:xfrm>
                <a:off x="1239838" y="2333626"/>
                <a:ext cx="58738" cy="25400"/>
              </a:xfrm>
              <a:custGeom>
                <a:avLst/>
                <a:gdLst>
                  <a:gd name="T0" fmla="*/ 1 w 37"/>
                  <a:gd name="T1" fmla="*/ 9 h 16"/>
                  <a:gd name="T2" fmla="*/ 1 w 37"/>
                  <a:gd name="T3" fmla="*/ 9 h 16"/>
                  <a:gd name="T4" fmla="*/ 36 w 37"/>
                  <a:gd name="T5" fmla="*/ 0 h 16"/>
                  <a:gd name="T6" fmla="*/ 36 w 37"/>
                  <a:gd name="T7" fmla="*/ 0 h 16"/>
                  <a:gd name="T8" fmla="*/ 37 w 37"/>
                  <a:gd name="T9" fmla="*/ 1 h 16"/>
                  <a:gd name="T10" fmla="*/ 37 w 37"/>
                  <a:gd name="T11" fmla="*/ 2 h 16"/>
                  <a:gd name="T12" fmla="*/ 37 w 37"/>
                  <a:gd name="T13" fmla="*/ 2 h 16"/>
                  <a:gd name="T14" fmla="*/ 37 w 37"/>
                  <a:gd name="T15" fmla="*/ 3 h 16"/>
                  <a:gd name="T16" fmla="*/ 37 w 37"/>
                  <a:gd name="T17" fmla="*/ 3 h 16"/>
                  <a:gd name="T18" fmla="*/ 37 w 37"/>
                  <a:gd name="T19" fmla="*/ 4 h 16"/>
                  <a:gd name="T20" fmla="*/ 36 w 37"/>
                  <a:gd name="T21" fmla="*/ 5 h 16"/>
                  <a:gd name="T22" fmla="*/ 36 w 37"/>
                  <a:gd name="T23" fmla="*/ 5 h 16"/>
                  <a:gd name="T24" fmla="*/ 1 w 37"/>
                  <a:gd name="T25" fmla="*/ 16 h 16"/>
                  <a:gd name="T26" fmla="*/ 1 w 37"/>
                  <a:gd name="T27" fmla="*/ 16 h 16"/>
                  <a:gd name="T28" fmla="*/ 0 w 37"/>
                  <a:gd name="T29" fmla="*/ 16 h 16"/>
                  <a:gd name="T30" fmla="*/ 0 w 37"/>
                  <a:gd name="T31" fmla="*/ 14 h 16"/>
                  <a:gd name="T32" fmla="*/ 0 w 37"/>
                  <a:gd name="T33" fmla="*/ 14 h 16"/>
                  <a:gd name="T34" fmla="*/ 0 w 37"/>
                  <a:gd name="T35" fmla="*/ 13 h 16"/>
                  <a:gd name="T36" fmla="*/ 0 w 37"/>
                  <a:gd name="T37" fmla="*/ 13 h 16"/>
                  <a:gd name="T38" fmla="*/ 0 w 37"/>
                  <a:gd name="T39" fmla="*/ 10 h 16"/>
                  <a:gd name="T40" fmla="*/ 1 w 37"/>
                  <a:gd name="T41" fmla="*/ 9 h 16"/>
                  <a:gd name="T42" fmla="*/ 1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1" y="9"/>
                    </a:moveTo>
                    <a:lnTo>
                      <a:pt x="1" y="9"/>
                    </a:lnTo>
                    <a:lnTo>
                      <a:pt x="36" y="0"/>
                    </a:lnTo>
                    <a:lnTo>
                      <a:pt x="36" y="0"/>
                    </a:lnTo>
                    <a:lnTo>
                      <a:pt x="37" y="1"/>
                    </a:lnTo>
                    <a:lnTo>
                      <a:pt x="37" y="2"/>
                    </a:lnTo>
                    <a:lnTo>
                      <a:pt x="37" y="2"/>
                    </a:lnTo>
                    <a:lnTo>
                      <a:pt x="37" y="3"/>
                    </a:lnTo>
                    <a:lnTo>
                      <a:pt x="37" y="3"/>
                    </a:lnTo>
                    <a:lnTo>
                      <a:pt x="37" y="4"/>
                    </a:lnTo>
                    <a:lnTo>
                      <a:pt x="36" y="5"/>
                    </a:lnTo>
                    <a:lnTo>
                      <a:pt x="36" y="5"/>
                    </a:lnTo>
                    <a:lnTo>
                      <a:pt x="1" y="16"/>
                    </a:lnTo>
                    <a:lnTo>
                      <a:pt x="1" y="16"/>
                    </a:lnTo>
                    <a:lnTo>
                      <a:pt x="0" y="16"/>
                    </a:lnTo>
                    <a:lnTo>
                      <a:pt x="0" y="14"/>
                    </a:lnTo>
                    <a:lnTo>
                      <a:pt x="0" y="14"/>
                    </a:lnTo>
                    <a:lnTo>
                      <a:pt x="0" y="13"/>
                    </a:lnTo>
                    <a:lnTo>
                      <a:pt x="0" y="13"/>
                    </a:lnTo>
                    <a:lnTo>
                      <a:pt x="0" y="10"/>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35"/>
              <p:cNvSpPr>
                <a:spLocks/>
              </p:cNvSpPr>
              <p:nvPr/>
            </p:nvSpPr>
            <p:spPr bwMode="auto">
              <a:xfrm>
                <a:off x="685800" y="1917701"/>
                <a:ext cx="161925" cy="611188"/>
              </a:xfrm>
              <a:custGeom>
                <a:avLst/>
                <a:gdLst>
                  <a:gd name="T0" fmla="*/ 102 w 102"/>
                  <a:gd name="T1" fmla="*/ 385 h 385"/>
                  <a:gd name="T2" fmla="*/ 0 w 102"/>
                  <a:gd name="T3" fmla="*/ 380 h 385"/>
                  <a:gd name="T4" fmla="*/ 0 w 102"/>
                  <a:gd name="T5" fmla="*/ 0 h 385"/>
                  <a:gd name="T6" fmla="*/ 102 w 102"/>
                  <a:gd name="T7" fmla="*/ 2 h 385"/>
                  <a:gd name="T8" fmla="*/ 102 w 102"/>
                  <a:gd name="T9" fmla="*/ 385 h 385"/>
                </a:gdLst>
                <a:ahLst/>
                <a:cxnLst>
                  <a:cxn ang="0">
                    <a:pos x="T0" y="T1"/>
                  </a:cxn>
                  <a:cxn ang="0">
                    <a:pos x="T2" y="T3"/>
                  </a:cxn>
                  <a:cxn ang="0">
                    <a:pos x="T4" y="T5"/>
                  </a:cxn>
                  <a:cxn ang="0">
                    <a:pos x="T6" y="T7"/>
                  </a:cxn>
                  <a:cxn ang="0">
                    <a:pos x="T8" y="T9"/>
                  </a:cxn>
                </a:cxnLst>
                <a:rect l="0" t="0" r="r" b="b"/>
                <a:pathLst>
                  <a:path w="102" h="385">
                    <a:moveTo>
                      <a:pt x="102" y="385"/>
                    </a:moveTo>
                    <a:lnTo>
                      <a:pt x="0" y="380"/>
                    </a:lnTo>
                    <a:lnTo>
                      <a:pt x="0" y="0"/>
                    </a:lnTo>
                    <a:lnTo>
                      <a:pt x="102" y="2"/>
                    </a:lnTo>
                    <a:lnTo>
                      <a:pt x="102" y="385"/>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36"/>
              <p:cNvSpPr>
                <a:spLocks/>
              </p:cNvSpPr>
              <p:nvPr/>
            </p:nvSpPr>
            <p:spPr bwMode="auto">
              <a:xfrm>
                <a:off x="1785938" y="1922463"/>
                <a:ext cx="90488" cy="604838"/>
              </a:xfrm>
              <a:custGeom>
                <a:avLst/>
                <a:gdLst>
                  <a:gd name="T0" fmla="*/ 57 w 57"/>
                  <a:gd name="T1" fmla="*/ 5 h 381"/>
                  <a:gd name="T2" fmla="*/ 57 w 57"/>
                  <a:gd name="T3" fmla="*/ 5 h 381"/>
                  <a:gd name="T4" fmla="*/ 57 w 57"/>
                  <a:gd name="T5" fmla="*/ 1 h 381"/>
                  <a:gd name="T6" fmla="*/ 56 w 57"/>
                  <a:gd name="T7" fmla="*/ 0 h 381"/>
                  <a:gd name="T8" fmla="*/ 55 w 57"/>
                  <a:gd name="T9" fmla="*/ 0 h 381"/>
                  <a:gd name="T10" fmla="*/ 54 w 57"/>
                  <a:gd name="T11" fmla="*/ 0 h 381"/>
                  <a:gd name="T12" fmla="*/ 54 w 57"/>
                  <a:gd name="T13" fmla="*/ 0 h 381"/>
                  <a:gd name="T14" fmla="*/ 4 w 57"/>
                  <a:gd name="T15" fmla="*/ 25 h 381"/>
                  <a:gd name="T16" fmla="*/ 4 w 57"/>
                  <a:gd name="T17" fmla="*/ 25 h 381"/>
                  <a:gd name="T18" fmla="*/ 1 w 57"/>
                  <a:gd name="T19" fmla="*/ 27 h 381"/>
                  <a:gd name="T20" fmla="*/ 0 w 57"/>
                  <a:gd name="T21" fmla="*/ 31 h 381"/>
                  <a:gd name="T22" fmla="*/ 0 w 57"/>
                  <a:gd name="T23" fmla="*/ 31 h 381"/>
                  <a:gd name="T24" fmla="*/ 1 w 57"/>
                  <a:gd name="T25" fmla="*/ 194 h 381"/>
                  <a:gd name="T26" fmla="*/ 1 w 57"/>
                  <a:gd name="T27" fmla="*/ 194 h 381"/>
                  <a:gd name="T28" fmla="*/ 2 w 57"/>
                  <a:gd name="T29" fmla="*/ 357 h 381"/>
                  <a:gd name="T30" fmla="*/ 2 w 57"/>
                  <a:gd name="T31" fmla="*/ 357 h 381"/>
                  <a:gd name="T32" fmla="*/ 2 w 57"/>
                  <a:gd name="T33" fmla="*/ 360 h 381"/>
                  <a:gd name="T34" fmla="*/ 3 w 57"/>
                  <a:gd name="T35" fmla="*/ 362 h 381"/>
                  <a:gd name="T36" fmla="*/ 5 w 57"/>
                  <a:gd name="T37" fmla="*/ 363 h 381"/>
                  <a:gd name="T38" fmla="*/ 5 w 57"/>
                  <a:gd name="T39" fmla="*/ 363 h 381"/>
                  <a:gd name="T40" fmla="*/ 54 w 57"/>
                  <a:gd name="T41" fmla="*/ 381 h 381"/>
                  <a:gd name="T42" fmla="*/ 54 w 57"/>
                  <a:gd name="T43" fmla="*/ 381 h 381"/>
                  <a:gd name="T44" fmla="*/ 55 w 57"/>
                  <a:gd name="T45" fmla="*/ 381 h 381"/>
                  <a:gd name="T46" fmla="*/ 56 w 57"/>
                  <a:gd name="T47" fmla="*/ 381 h 381"/>
                  <a:gd name="T48" fmla="*/ 57 w 57"/>
                  <a:gd name="T49" fmla="*/ 379 h 381"/>
                  <a:gd name="T50" fmla="*/ 57 w 57"/>
                  <a:gd name="T51" fmla="*/ 375 h 381"/>
                  <a:gd name="T52" fmla="*/ 57 w 57"/>
                  <a:gd name="T53" fmla="*/ 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381">
                    <a:moveTo>
                      <a:pt x="57" y="5"/>
                    </a:moveTo>
                    <a:lnTo>
                      <a:pt x="57" y="5"/>
                    </a:lnTo>
                    <a:lnTo>
                      <a:pt x="57" y="1"/>
                    </a:lnTo>
                    <a:lnTo>
                      <a:pt x="56" y="0"/>
                    </a:lnTo>
                    <a:lnTo>
                      <a:pt x="55" y="0"/>
                    </a:lnTo>
                    <a:lnTo>
                      <a:pt x="54" y="0"/>
                    </a:lnTo>
                    <a:lnTo>
                      <a:pt x="54" y="0"/>
                    </a:lnTo>
                    <a:lnTo>
                      <a:pt x="4" y="25"/>
                    </a:lnTo>
                    <a:lnTo>
                      <a:pt x="4" y="25"/>
                    </a:lnTo>
                    <a:lnTo>
                      <a:pt x="1" y="27"/>
                    </a:lnTo>
                    <a:lnTo>
                      <a:pt x="0" y="31"/>
                    </a:lnTo>
                    <a:lnTo>
                      <a:pt x="0" y="31"/>
                    </a:lnTo>
                    <a:lnTo>
                      <a:pt x="1" y="194"/>
                    </a:lnTo>
                    <a:lnTo>
                      <a:pt x="1" y="194"/>
                    </a:lnTo>
                    <a:lnTo>
                      <a:pt x="2" y="357"/>
                    </a:lnTo>
                    <a:lnTo>
                      <a:pt x="2" y="357"/>
                    </a:lnTo>
                    <a:lnTo>
                      <a:pt x="2" y="360"/>
                    </a:lnTo>
                    <a:lnTo>
                      <a:pt x="3" y="362"/>
                    </a:lnTo>
                    <a:lnTo>
                      <a:pt x="5" y="363"/>
                    </a:lnTo>
                    <a:lnTo>
                      <a:pt x="5" y="363"/>
                    </a:lnTo>
                    <a:lnTo>
                      <a:pt x="54" y="381"/>
                    </a:lnTo>
                    <a:lnTo>
                      <a:pt x="54" y="381"/>
                    </a:lnTo>
                    <a:lnTo>
                      <a:pt x="55" y="381"/>
                    </a:lnTo>
                    <a:lnTo>
                      <a:pt x="56" y="381"/>
                    </a:lnTo>
                    <a:lnTo>
                      <a:pt x="57" y="379"/>
                    </a:lnTo>
                    <a:lnTo>
                      <a:pt x="57" y="375"/>
                    </a:lnTo>
                    <a:lnTo>
                      <a:pt x="57" y="5"/>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37"/>
              <p:cNvSpPr>
                <a:spLocks/>
              </p:cNvSpPr>
              <p:nvPr/>
            </p:nvSpPr>
            <p:spPr bwMode="auto">
              <a:xfrm>
                <a:off x="1785938" y="1922463"/>
                <a:ext cx="90488" cy="604838"/>
              </a:xfrm>
              <a:custGeom>
                <a:avLst/>
                <a:gdLst>
                  <a:gd name="T0" fmla="*/ 57 w 57"/>
                  <a:gd name="T1" fmla="*/ 5 h 381"/>
                  <a:gd name="T2" fmla="*/ 57 w 57"/>
                  <a:gd name="T3" fmla="*/ 5 h 381"/>
                  <a:gd name="T4" fmla="*/ 57 w 57"/>
                  <a:gd name="T5" fmla="*/ 1 h 381"/>
                  <a:gd name="T6" fmla="*/ 56 w 57"/>
                  <a:gd name="T7" fmla="*/ 0 h 381"/>
                  <a:gd name="T8" fmla="*/ 55 w 57"/>
                  <a:gd name="T9" fmla="*/ 0 h 381"/>
                  <a:gd name="T10" fmla="*/ 54 w 57"/>
                  <a:gd name="T11" fmla="*/ 0 h 381"/>
                  <a:gd name="T12" fmla="*/ 54 w 57"/>
                  <a:gd name="T13" fmla="*/ 0 h 381"/>
                  <a:gd name="T14" fmla="*/ 4 w 57"/>
                  <a:gd name="T15" fmla="*/ 25 h 381"/>
                  <a:gd name="T16" fmla="*/ 4 w 57"/>
                  <a:gd name="T17" fmla="*/ 25 h 381"/>
                  <a:gd name="T18" fmla="*/ 1 w 57"/>
                  <a:gd name="T19" fmla="*/ 27 h 381"/>
                  <a:gd name="T20" fmla="*/ 0 w 57"/>
                  <a:gd name="T21" fmla="*/ 31 h 381"/>
                  <a:gd name="T22" fmla="*/ 0 w 57"/>
                  <a:gd name="T23" fmla="*/ 31 h 381"/>
                  <a:gd name="T24" fmla="*/ 1 w 57"/>
                  <a:gd name="T25" fmla="*/ 194 h 381"/>
                  <a:gd name="T26" fmla="*/ 1 w 57"/>
                  <a:gd name="T27" fmla="*/ 194 h 381"/>
                  <a:gd name="T28" fmla="*/ 2 w 57"/>
                  <a:gd name="T29" fmla="*/ 357 h 381"/>
                  <a:gd name="T30" fmla="*/ 2 w 57"/>
                  <a:gd name="T31" fmla="*/ 357 h 381"/>
                  <a:gd name="T32" fmla="*/ 2 w 57"/>
                  <a:gd name="T33" fmla="*/ 360 h 381"/>
                  <a:gd name="T34" fmla="*/ 3 w 57"/>
                  <a:gd name="T35" fmla="*/ 362 h 381"/>
                  <a:gd name="T36" fmla="*/ 5 w 57"/>
                  <a:gd name="T37" fmla="*/ 363 h 381"/>
                  <a:gd name="T38" fmla="*/ 5 w 57"/>
                  <a:gd name="T39" fmla="*/ 363 h 381"/>
                  <a:gd name="T40" fmla="*/ 54 w 57"/>
                  <a:gd name="T41" fmla="*/ 381 h 381"/>
                  <a:gd name="T42" fmla="*/ 54 w 57"/>
                  <a:gd name="T43" fmla="*/ 381 h 381"/>
                  <a:gd name="T44" fmla="*/ 55 w 57"/>
                  <a:gd name="T45" fmla="*/ 381 h 381"/>
                  <a:gd name="T46" fmla="*/ 56 w 57"/>
                  <a:gd name="T47" fmla="*/ 381 h 381"/>
                  <a:gd name="T48" fmla="*/ 57 w 57"/>
                  <a:gd name="T49" fmla="*/ 379 h 381"/>
                  <a:gd name="T50" fmla="*/ 57 w 57"/>
                  <a:gd name="T51"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381">
                    <a:moveTo>
                      <a:pt x="57" y="5"/>
                    </a:moveTo>
                    <a:lnTo>
                      <a:pt x="57" y="5"/>
                    </a:lnTo>
                    <a:lnTo>
                      <a:pt x="57" y="1"/>
                    </a:lnTo>
                    <a:lnTo>
                      <a:pt x="56" y="0"/>
                    </a:lnTo>
                    <a:lnTo>
                      <a:pt x="55" y="0"/>
                    </a:lnTo>
                    <a:lnTo>
                      <a:pt x="54" y="0"/>
                    </a:lnTo>
                    <a:lnTo>
                      <a:pt x="54" y="0"/>
                    </a:lnTo>
                    <a:lnTo>
                      <a:pt x="4" y="25"/>
                    </a:lnTo>
                    <a:lnTo>
                      <a:pt x="4" y="25"/>
                    </a:lnTo>
                    <a:lnTo>
                      <a:pt x="1" y="27"/>
                    </a:lnTo>
                    <a:lnTo>
                      <a:pt x="0" y="31"/>
                    </a:lnTo>
                    <a:lnTo>
                      <a:pt x="0" y="31"/>
                    </a:lnTo>
                    <a:lnTo>
                      <a:pt x="1" y="194"/>
                    </a:lnTo>
                    <a:lnTo>
                      <a:pt x="1" y="194"/>
                    </a:lnTo>
                    <a:lnTo>
                      <a:pt x="2" y="357"/>
                    </a:lnTo>
                    <a:lnTo>
                      <a:pt x="2" y="357"/>
                    </a:lnTo>
                    <a:lnTo>
                      <a:pt x="2" y="360"/>
                    </a:lnTo>
                    <a:lnTo>
                      <a:pt x="3" y="362"/>
                    </a:lnTo>
                    <a:lnTo>
                      <a:pt x="5" y="363"/>
                    </a:lnTo>
                    <a:lnTo>
                      <a:pt x="5" y="363"/>
                    </a:lnTo>
                    <a:lnTo>
                      <a:pt x="54" y="381"/>
                    </a:lnTo>
                    <a:lnTo>
                      <a:pt x="54" y="381"/>
                    </a:lnTo>
                    <a:lnTo>
                      <a:pt x="55" y="381"/>
                    </a:lnTo>
                    <a:lnTo>
                      <a:pt x="56" y="381"/>
                    </a:lnTo>
                    <a:lnTo>
                      <a:pt x="57" y="379"/>
                    </a:lnTo>
                    <a:lnTo>
                      <a:pt x="57" y="3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38"/>
              <p:cNvSpPr>
                <a:spLocks/>
              </p:cNvSpPr>
              <p:nvPr/>
            </p:nvSpPr>
            <p:spPr bwMode="auto">
              <a:xfrm>
                <a:off x="1801813" y="1981201"/>
                <a:ext cx="57150" cy="93663"/>
              </a:xfrm>
              <a:custGeom>
                <a:avLst/>
                <a:gdLst>
                  <a:gd name="T0" fmla="*/ 35 w 36"/>
                  <a:gd name="T1" fmla="*/ 0 h 59"/>
                  <a:gd name="T2" fmla="*/ 35 w 36"/>
                  <a:gd name="T3" fmla="*/ 0 h 59"/>
                  <a:gd name="T4" fmla="*/ 1 w 36"/>
                  <a:gd name="T5" fmla="*/ 13 h 59"/>
                  <a:gd name="T6" fmla="*/ 1 w 36"/>
                  <a:gd name="T7" fmla="*/ 13 h 59"/>
                  <a:gd name="T8" fmla="*/ 0 w 36"/>
                  <a:gd name="T9" fmla="*/ 15 h 59"/>
                  <a:gd name="T10" fmla="*/ 0 w 36"/>
                  <a:gd name="T11" fmla="*/ 19 h 59"/>
                  <a:gd name="T12" fmla="*/ 0 w 36"/>
                  <a:gd name="T13" fmla="*/ 19 h 59"/>
                  <a:gd name="T14" fmla="*/ 0 w 36"/>
                  <a:gd name="T15" fmla="*/ 54 h 59"/>
                  <a:gd name="T16" fmla="*/ 0 w 36"/>
                  <a:gd name="T17" fmla="*/ 54 h 59"/>
                  <a:gd name="T18" fmla="*/ 1 w 36"/>
                  <a:gd name="T19" fmla="*/ 58 h 59"/>
                  <a:gd name="T20" fmla="*/ 2 w 36"/>
                  <a:gd name="T21" fmla="*/ 59 h 59"/>
                  <a:gd name="T22" fmla="*/ 2 w 36"/>
                  <a:gd name="T23" fmla="*/ 59 h 59"/>
                  <a:gd name="T24" fmla="*/ 35 w 36"/>
                  <a:gd name="T25" fmla="*/ 48 h 59"/>
                  <a:gd name="T26" fmla="*/ 35 w 36"/>
                  <a:gd name="T27" fmla="*/ 48 h 59"/>
                  <a:gd name="T28" fmla="*/ 36 w 36"/>
                  <a:gd name="T29" fmla="*/ 47 h 59"/>
                  <a:gd name="T30" fmla="*/ 36 w 36"/>
                  <a:gd name="T31" fmla="*/ 42 h 59"/>
                  <a:gd name="T32" fmla="*/ 36 w 36"/>
                  <a:gd name="T33" fmla="*/ 42 h 59"/>
                  <a:gd name="T34" fmla="*/ 36 w 36"/>
                  <a:gd name="T35" fmla="*/ 4 h 59"/>
                  <a:gd name="T36" fmla="*/ 36 w 36"/>
                  <a:gd name="T37" fmla="*/ 4 h 59"/>
                  <a:gd name="T38" fmla="*/ 36 w 36"/>
                  <a:gd name="T39" fmla="*/ 1 h 59"/>
                  <a:gd name="T40" fmla="*/ 35 w 36"/>
                  <a:gd name="T41" fmla="*/ 0 h 59"/>
                  <a:gd name="T42" fmla="*/ 35 w 36"/>
                  <a:gd name="T43" fmla="*/ 0 h 59"/>
                  <a:gd name="T44" fmla="*/ 35 w 36"/>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9">
                    <a:moveTo>
                      <a:pt x="35" y="0"/>
                    </a:moveTo>
                    <a:lnTo>
                      <a:pt x="35" y="0"/>
                    </a:lnTo>
                    <a:lnTo>
                      <a:pt x="1" y="13"/>
                    </a:lnTo>
                    <a:lnTo>
                      <a:pt x="1" y="13"/>
                    </a:lnTo>
                    <a:lnTo>
                      <a:pt x="0" y="15"/>
                    </a:lnTo>
                    <a:lnTo>
                      <a:pt x="0" y="19"/>
                    </a:lnTo>
                    <a:lnTo>
                      <a:pt x="0" y="19"/>
                    </a:lnTo>
                    <a:lnTo>
                      <a:pt x="0" y="54"/>
                    </a:lnTo>
                    <a:lnTo>
                      <a:pt x="0" y="54"/>
                    </a:lnTo>
                    <a:lnTo>
                      <a:pt x="1" y="58"/>
                    </a:lnTo>
                    <a:lnTo>
                      <a:pt x="2" y="59"/>
                    </a:lnTo>
                    <a:lnTo>
                      <a:pt x="2" y="59"/>
                    </a:lnTo>
                    <a:lnTo>
                      <a:pt x="35" y="48"/>
                    </a:lnTo>
                    <a:lnTo>
                      <a:pt x="35" y="48"/>
                    </a:lnTo>
                    <a:lnTo>
                      <a:pt x="36" y="47"/>
                    </a:lnTo>
                    <a:lnTo>
                      <a:pt x="36" y="42"/>
                    </a:lnTo>
                    <a:lnTo>
                      <a:pt x="36" y="42"/>
                    </a:lnTo>
                    <a:lnTo>
                      <a:pt x="36" y="4"/>
                    </a:lnTo>
                    <a:lnTo>
                      <a:pt x="36" y="4"/>
                    </a:lnTo>
                    <a:lnTo>
                      <a:pt x="36" y="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39"/>
              <p:cNvSpPr>
                <a:spLocks/>
              </p:cNvSpPr>
              <p:nvPr/>
            </p:nvSpPr>
            <p:spPr bwMode="auto">
              <a:xfrm>
                <a:off x="1801813" y="2084388"/>
                <a:ext cx="58738" cy="87313"/>
              </a:xfrm>
              <a:custGeom>
                <a:avLst/>
                <a:gdLst>
                  <a:gd name="T0" fmla="*/ 35 w 37"/>
                  <a:gd name="T1" fmla="*/ 0 h 55"/>
                  <a:gd name="T2" fmla="*/ 35 w 37"/>
                  <a:gd name="T3" fmla="*/ 0 h 55"/>
                  <a:gd name="T4" fmla="*/ 2 w 37"/>
                  <a:gd name="T5" fmla="*/ 10 h 55"/>
                  <a:gd name="T6" fmla="*/ 2 w 37"/>
                  <a:gd name="T7" fmla="*/ 10 h 55"/>
                  <a:gd name="T8" fmla="*/ 1 w 37"/>
                  <a:gd name="T9" fmla="*/ 12 h 55"/>
                  <a:gd name="T10" fmla="*/ 0 w 37"/>
                  <a:gd name="T11" fmla="*/ 15 h 55"/>
                  <a:gd name="T12" fmla="*/ 0 w 37"/>
                  <a:gd name="T13" fmla="*/ 15 h 55"/>
                  <a:gd name="T14" fmla="*/ 1 w 37"/>
                  <a:gd name="T15" fmla="*/ 50 h 55"/>
                  <a:gd name="T16" fmla="*/ 1 w 37"/>
                  <a:gd name="T17" fmla="*/ 50 h 55"/>
                  <a:gd name="T18" fmla="*/ 1 w 37"/>
                  <a:gd name="T19" fmla="*/ 54 h 55"/>
                  <a:gd name="T20" fmla="*/ 2 w 37"/>
                  <a:gd name="T21" fmla="*/ 55 h 55"/>
                  <a:gd name="T22" fmla="*/ 2 w 37"/>
                  <a:gd name="T23" fmla="*/ 55 h 55"/>
                  <a:gd name="T24" fmla="*/ 35 w 37"/>
                  <a:gd name="T25" fmla="*/ 49 h 55"/>
                  <a:gd name="T26" fmla="*/ 35 w 37"/>
                  <a:gd name="T27" fmla="*/ 49 h 55"/>
                  <a:gd name="T28" fmla="*/ 36 w 37"/>
                  <a:gd name="T29" fmla="*/ 47 h 55"/>
                  <a:gd name="T30" fmla="*/ 37 w 37"/>
                  <a:gd name="T31" fmla="*/ 44 h 55"/>
                  <a:gd name="T32" fmla="*/ 37 w 37"/>
                  <a:gd name="T33" fmla="*/ 44 h 55"/>
                  <a:gd name="T34" fmla="*/ 37 w 37"/>
                  <a:gd name="T35" fmla="*/ 6 h 55"/>
                  <a:gd name="T36" fmla="*/ 37 w 37"/>
                  <a:gd name="T37" fmla="*/ 6 h 55"/>
                  <a:gd name="T38" fmla="*/ 36 w 37"/>
                  <a:gd name="T39" fmla="*/ 1 h 55"/>
                  <a:gd name="T40" fmla="*/ 35 w 37"/>
                  <a:gd name="T41" fmla="*/ 0 h 55"/>
                  <a:gd name="T42" fmla="*/ 35 w 37"/>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5">
                    <a:moveTo>
                      <a:pt x="35" y="0"/>
                    </a:moveTo>
                    <a:lnTo>
                      <a:pt x="35" y="0"/>
                    </a:lnTo>
                    <a:lnTo>
                      <a:pt x="2" y="10"/>
                    </a:lnTo>
                    <a:lnTo>
                      <a:pt x="2" y="10"/>
                    </a:lnTo>
                    <a:lnTo>
                      <a:pt x="1" y="12"/>
                    </a:lnTo>
                    <a:lnTo>
                      <a:pt x="0" y="15"/>
                    </a:lnTo>
                    <a:lnTo>
                      <a:pt x="0" y="15"/>
                    </a:lnTo>
                    <a:lnTo>
                      <a:pt x="1" y="50"/>
                    </a:lnTo>
                    <a:lnTo>
                      <a:pt x="1" y="50"/>
                    </a:lnTo>
                    <a:lnTo>
                      <a:pt x="1" y="54"/>
                    </a:lnTo>
                    <a:lnTo>
                      <a:pt x="2" y="55"/>
                    </a:lnTo>
                    <a:lnTo>
                      <a:pt x="2" y="55"/>
                    </a:lnTo>
                    <a:lnTo>
                      <a:pt x="35" y="49"/>
                    </a:lnTo>
                    <a:lnTo>
                      <a:pt x="35" y="49"/>
                    </a:lnTo>
                    <a:lnTo>
                      <a:pt x="36" y="47"/>
                    </a:lnTo>
                    <a:lnTo>
                      <a:pt x="37" y="44"/>
                    </a:lnTo>
                    <a:lnTo>
                      <a:pt x="37" y="44"/>
                    </a:lnTo>
                    <a:lnTo>
                      <a:pt x="37" y="6"/>
                    </a:lnTo>
                    <a:lnTo>
                      <a:pt x="37" y="6"/>
                    </a:lnTo>
                    <a:lnTo>
                      <a:pt x="36" y="1"/>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40"/>
              <p:cNvSpPr>
                <a:spLocks/>
              </p:cNvSpPr>
              <p:nvPr/>
            </p:nvSpPr>
            <p:spPr bwMode="auto">
              <a:xfrm>
                <a:off x="1803400" y="2190751"/>
                <a:ext cx="57150" cy="77788"/>
              </a:xfrm>
              <a:custGeom>
                <a:avLst/>
                <a:gdLst>
                  <a:gd name="T0" fmla="*/ 34 w 36"/>
                  <a:gd name="T1" fmla="*/ 0 h 49"/>
                  <a:gd name="T2" fmla="*/ 34 w 36"/>
                  <a:gd name="T3" fmla="*/ 0 h 49"/>
                  <a:gd name="T4" fmla="*/ 1 w 36"/>
                  <a:gd name="T5" fmla="*/ 4 h 49"/>
                  <a:gd name="T6" fmla="*/ 1 w 36"/>
                  <a:gd name="T7" fmla="*/ 4 h 49"/>
                  <a:gd name="T8" fmla="*/ 0 w 36"/>
                  <a:gd name="T9" fmla="*/ 5 h 49"/>
                  <a:gd name="T10" fmla="*/ 0 w 36"/>
                  <a:gd name="T11" fmla="*/ 9 h 49"/>
                  <a:gd name="T12" fmla="*/ 0 w 36"/>
                  <a:gd name="T13" fmla="*/ 9 h 49"/>
                  <a:gd name="T14" fmla="*/ 0 w 36"/>
                  <a:gd name="T15" fmla="*/ 44 h 49"/>
                  <a:gd name="T16" fmla="*/ 0 w 36"/>
                  <a:gd name="T17" fmla="*/ 44 h 49"/>
                  <a:gd name="T18" fmla="*/ 0 w 36"/>
                  <a:gd name="T19" fmla="*/ 47 h 49"/>
                  <a:gd name="T20" fmla="*/ 1 w 36"/>
                  <a:gd name="T21" fmla="*/ 49 h 49"/>
                  <a:gd name="T22" fmla="*/ 1 w 36"/>
                  <a:gd name="T23" fmla="*/ 49 h 49"/>
                  <a:gd name="T24" fmla="*/ 35 w 36"/>
                  <a:gd name="T25" fmla="*/ 49 h 49"/>
                  <a:gd name="T26" fmla="*/ 35 w 36"/>
                  <a:gd name="T27" fmla="*/ 49 h 49"/>
                  <a:gd name="T28" fmla="*/ 36 w 36"/>
                  <a:gd name="T29" fmla="*/ 47 h 49"/>
                  <a:gd name="T30" fmla="*/ 36 w 36"/>
                  <a:gd name="T31" fmla="*/ 44 h 49"/>
                  <a:gd name="T32" fmla="*/ 36 w 36"/>
                  <a:gd name="T33" fmla="*/ 44 h 49"/>
                  <a:gd name="T34" fmla="*/ 36 w 36"/>
                  <a:gd name="T35" fmla="*/ 5 h 49"/>
                  <a:gd name="T36" fmla="*/ 36 w 36"/>
                  <a:gd name="T37" fmla="*/ 5 h 49"/>
                  <a:gd name="T38" fmla="*/ 35 w 36"/>
                  <a:gd name="T39" fmla="*/ 1 h 49"/>
                  <a:gd name="T40" fmla="*/ 34 w 36"/>
                  <a:gd name="T41" fmla="*/ 0 h 49"/>
                  <a:gd name="T42" fmla="*/ 34 w 36"/>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9">
                    <a:moveTo>
                      <a:pt x="34" y="0"/>
                    </a:moveTo>
                    <a:lnTo>
                      <a:pt x="34" y="0"/>
                    </a:lnTo>
                    <a:lnTo>
                      <a:pt x="1" y="4"/>
                    </a:lnTo>
                    <a:lnTo>
                      <a:pt x="1" y="4"/>
                    </a:lnTo>
                    <a:lnTo>
                      <a:pt x="0" y="5"/>
                    </a:lnTo>
                    <a:lnTo>
                      <a:pt x="0" y="9"/>
                    </a:lnTo>
                    <a:lnTo>
                      <a:pt x="0" y="9"/>
                    </a:lnTo>
                    <a:lnTo>
                      <a:pt x="0" y="44"/>
                    </a:lnTo>
                    <a:lnTo>
                      <a:pt x="0" y="44"/>
                    </a:lnTo>
                    <a:lnTo>
                      <a:pt x="0" y="47"/>
                    </a:lnTo>
                    <a:lnTo>
                      <a:pt x="1" y="49"/>
                    </a:lnTo>
                    <a:lnTo>
                      <a:pt x="1" y="49"/>
                    </a:lnTo>
                    <a:lnTo>
                      <a:pt x="35" y="49"/>
                    </a:lnTo>
                    <a:lnTo>
                      <a:pt x="35" y="49"/>
                    </a:lnTo>
                    <a:lnTo>
                      <a:pt x="36" y="47"/>
                    </a:lnTo>
                    <a:lnTo>
                      <a:pt x="36" y="44"/>
                    </a:lnTo>
                    <a:lnTo>
                      <a:pt x="36" y="44"/>
                    </a:lnTo>
                    <a:lnTo>
                      <a:pt x="36" y="5"/>
                    </a:lnTo>
                    <a:lnTo>
                      <a:pt x="36" y="5"/>
                    </a:lnTo>
                    <a:lnTo>
                      <a:pt x="35" y="1"/>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41"/>
              <p:cNvSpPr>
                <a:spLocks/>
              </p:cNvSpPr>
              <p:nvPr/>
            </p:nvSpPr>
            <p:spPr bwMode="auto">
              <a:xfrm>
                <a:off x="1803400" y="2293938"/>
                <a:ext cx="58738" cy="79375"/>
              </a:xfrm>
              <a:custGeom>
                <a:avLst/>
                <a:gdLst>
                  <a:gd name="T0" fmla="*/ 35 w 37"/>
                  <a:gd name="T1" fmla="*/ 1 h 50"/>
                  <a:gd name="T2" fmla="*/ 35 w 37"/>
                  <a:gd name="T3" fmla="*/ 1 h 50"/>
                  <a:gd name="T4" fmla="*/ 2 w 37"/>
                  <a:gd name="T5" fmla="*/ 0 h 50"/>
                  <a:gd name="T6" fmla="*/ 2 w 37"/>
                  <a:gd name="T7" fmla="*/ 0 h 50"/>
                  <a:gd name="T8" fmla="*/ 0 w 37"/>
                  <a:gd name="T9" fmla="*/ 1 h 50"/>
                  <a:gd name="T10" fmla="*/ 0 w 37"/>
                  <a:gd name="T11" fmla="*/ 5 h 50"/>
                  <a:gd name="T12" fmla="*/ 0 w 37"/>
                  <a:gd name="T13" fmla="*/ 5 h 50"/>
                  <a:gd name="T14" fmla="*/ 0 w 37"/>
                  <a:gd name="T15" fmla="*/ 40 h 50"/>
                  <a:gd name="T16" fmla="*/ 0 w 37"/>
                  <a:gd name="T17" fmla="*/ 40 h 50"/>
                  <a:gd name="T18" fmla="*/ 1 w 37"/>
                  <a:gd name="T19" fmla="*/ 44 h 50"/>
                  <a:gd name="T20" fmla="*/ 2 w 37"/>
                  <a:gd name="T21" fmla="*/ 45 h 50"/>
                  <a:gd name="T22" fmla="*/ 2 w 37"/>
                  <a:gd name="T23" fmla="*/ 45 h 50"/>
                  <a:gd name="T24" fmla="*/ 35 w 37"/>
                  <a:gd name="T25" fmla="*/ 50 h 50"/>
                  <a:gd name="T26" fmla="*/ 35 w 37"/>
                  <a:gd name="T27" fmla="*/ 50 h 50"/>
                  <a:gd name="T28" fmla="*/ 36 w 37"/>
                  <a:gd name="T29" fmla="*/ 49 h 50"/>
                  <a:gd name="T30" fmla="*/ 37 w 37"/>
                  <a:gd name="T31" fmla="*/ 45 h 50"/>
                  <a:gd name="T32" fmla="*/ 37 w 37"/>
                  <a:gd name="T33" fmla="*/ 45 h 50"/>
                  <a:gd name="T34" fmla="*/ 36 w 37"/>
                  <a:gd name="T35" fmla="*/ 7 h 50"/>
                  <a:gd name="T36" fmla="*/ 36 w 37"/>
                  <a:gd name="T37" fmla="*/ 7 h 50"/>
                  <a:gd name="T38" fmla="*/ 36 w 37"/>
                  <a:gd name="T39" fmla="*/ 3 h 50"/>
                  <a:gd name="T40" fmla="*/ 35 w 37"/>
                  <a:gd name="T41" fmla="*/ 1 h 50"/>
                  <a:gd name="T42" fmla="*/ 35 w 37"/>
                  <a:gd name="T4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0">
                    <a:moveTo>
                      <a:pt x="35" y="1"/>
                    </a:moveTo>
                    <a:lnTo>
                      <a:pt x="35" y="1"/>
                    </a:lnTo>
                    <a:lnTo>
                      <a:pt x="2" y="0"/>
                    </a:lnTo>
                    <a:lnTo>
                      <a:pt x="2" y="0"/>
                    </a:lnTo>
                    <a:lnTo>
                      <a:pt x="0" y="1"/>
                    </a:lnTo>
                    <a:lnTo>
                      <a:pt x="0" y="5"/>
                    </a:lnTo>
                    <a:lnTo>
                      <a:pt x="0" y="5"/>
                    </a:lnTo>
                    <a:lnTo>
                      <a:pt x="0" y="40"/>
                    </a:lnTo>
                    <a:lnTo>
                      <a:pt x="0" y="40"/>
                    </a:lnTo>
                    <a:lnTo>
                      <a:pt x="1" y="44"/>
                    </a:lnTo>
                    <a:lnTo>
                      <a:pt x="2" y="45"/>
                    </a:lnTo>
                    <a:lnTo>
                      <a:pt x="2" y="45"/>
                    </a:lnTo>
                    <a:lnTo>
                      <a:pt x="35" y="50"/>
                    </a:lnTo>
                    <a:lnTo>
                      <a:pt x="35" y="50"/>
                    </a:lnTo>
                    <a:lnTo>
                      <a:pt x="36" y="49"/>
                    </a:lnTo>
                    <a:lnTo>
                      <a:pt x="37" y="45"/>
                    </a:lnTo>
                    <a:lnTo>
                      <a:pt x="37" y="45"/>
                    </a:lnTo>
                    <a:lnTo>
                      <a:pt x="36" y="7"/>
                    </a:lnTo>
                    <a:lnTo>
                      <a:pt x="36" y="7"/>
                    </a:lnTo>
                    <a:lnTo>
                      <a:pt x="36" y="3"/>
                    </a:lnTo>
                    <a:lnTo>
                      <a:pt x="35" y="1"/>
                    </a:lnTo>
                    <a:lnTo>
                      <a:pt x="3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42"/>
              <p:cNvSpPr>
                <a:spLocks/>
              </p:cNvSpPr>
              <p:nvPr/>
            </p:nvSpPr>
            <p:spPr bwMode="auto">
              <a:xfrm>
                <a:off x="1803400" y="2403476"/>
                <a:ext cx="58738" cy="34925"/>
              </a:xfrm>
              <a:custGeom>
                <a:avLst/>
                <a:gdLst>
                  <a:gd name="T0" fmla="*/ 35 w 37"/>
                  <a:gd name="T1" fmla="*/ 7 h 22"/>
                  <a:gd name="T2" fmla="*/ 35 w 37"/>
                  <a:gd name="T3" fmla="*/ 7 h 22"/>
                  <a:gd name="T4" fmla="*/ 2 w 37"/>
                  <a:gd name="T5" fmla="*/ 0 h 22"/>
                  <a:gd name="T6" fmla="*/ 2 w 37"/>
                  <a:gd name="T7" fmla="*/ 0 h 22"/>
                  <a:gd name="T8" fmla="*/ 1 w 37"/>
                  <a:gd name="T9" fmla="*/ 1 h 22"/>
                  <a:gd name="T10" fmla="*/ 0 w 37"/>
                  <a:gd name="T11" fmla="*/ 4 h 22"/>
                  <a:gd name="T12" fmla="*/ 0 w 37"/>
                  <a:gd name="T13" fmla="*/ 4 h 22"/>
                  <a:gd name="T14" fmla="*/ 0 w 37"/>
                  <a:gd name="T15" fmla="*/ 8 h 22"/>
                  <a:gd name="T16" fmla="*/ 0 w 37"/>
                  <a:gd name="T17" fmla="*/ 8 h 22"/>
                  <a:gd name="T18" fmla="*/ 1 w 37"/>
                  <a:gd name="T19" fmla="*/ 11 h 22"/>
                  <a:gd name="T20" fmla="*/ 2 w 37"/>
                  <a:gd name="T21" fmla="*/ 13 h 22"/>
                  <a:gd name="T22" fmla="*/ 2 w 37"/>
                  <a:gd name="T23" fmla="*/ 13 h 22"/>
                  <a:gd name="T24" fmla="*/ 35 w 37"/>
                  <a:gd name="T25" fmla="*/ 22 h 22"/>
                  <a:gd name="T26" fmla="*/ 35 w 37"/>
                  <a:gd name="T27" fmla="*/ 22 h 22"/>
                  <a:gd name="T28" fmla="*/ 36 w 37"/>
                  <a:gd name="T29" fmla="*/ 21 h 22"/>
                  <a:gd name="T30" fmla="*/ 37 w 37"/>
                  <a:gd name="T31" fmla="*/ 17 h 22"/>
                  <a:gd name="T32" fmla="*/ 37 w 37"/>
                  <a:gd name="T33" fmla="*/ 17 h 22"/>
                  <a:gd name="T34" fmla="*/ 37 w 37"/>
                  <a:gd name="T35" fmla="*/ 12 h 22"/>
                  <a:gd name="T36" fmla="*/ 37 w 37"/>
                  <a:gd name="T37" fmla="*/ 12 h 22"/>
                  <a:gd name="T38" fmla="*/ 36 w 37"/>
                  <a:gd name="T39" fmla="*/ 9 h 22"/>
                  <a:gd name="T40" fmla="*/ 35 w 37"/>
                  <a:gd name="T41" fmla="*/ 7 h 22"/>
                  <a:gd name="T42" fmla="*/ 35 w 37"/>
                  <a:gd name="T4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2">
                    <a:moveTo>
                      <a:pt x="35" y="7"/>
                    </a:moveTo>
                    <a:lnTo>
                      <a:pt x="35" y="7"/>
                    </a:lnTo>
                    <a:lnTo>
                      <a:pt x="2" y="0"/>
                    </a:lnTo>
                    <a:lnTo>
                      <a:pt x="2" y="0"/>
                    </a:lnTo>
                    <a:lnTo>
                      <a:pt x="1" y="1"/>
                    </a:lnTo>
                    <a:lnTo>
                      <a:pt x="0" y="4"/>
                    </a:lnTo>
                    <a:lnTo>
                      <a:pt x="0" y="4"/>
                    </a:lnTo>
                    <a:lnTo>
                      <a:pt x="0" y="8"/>
                    </a:lnTo>
                    <a:lnTo>
                      <a:pt x="0" y="8"/>
                    </a:lnTo>
                    <a:lnTo>
                      <a:pt x="1" y="11"/>
                    </a:lnTo>
                    <a:lnTo>
                      <a:pt x="2" y="13"/>
                    </a:lnTo>
                    <a:lnTo>
                      <a:pt x="2" y="13"/>
                    </a:lnTo>
                    <a:lnTo>
                      <a:pt x="35" y="22"/>
                    </a:lnTo>
                    <a:lnTo>
                      <a:pt x="35" y="22"/>
                    </a:lnTo>
                    <a:lnTo>
                      <a:pt x="36" y="21"/>
                    </a:lnTo>
                    <a:lnTo>
                      <a:pt x="37" y="17"/>
                    </a:lnTo>
                    <a:lnTo>
                      <a:pt x="37" y="17"/>
                    </a:lnTo>
                    <a:lnTo>
                      <a:pt x="37" y="12"/>
                    </a:lnTo>
                    <a:lnTo>
                      <a:pt x="37" y="12"/>
                    </a:lnTo>
                    <a:lnTo>
                      <a:pt x="36" y="9"/>
                    </a:lnTo>
                    <a:lnTo>
                      <a:pt x="35" y="7"/>
                    </a:lnTo>
                    <a:lnTo>
                      <a:pt x="3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43"/>
              <p:cNvSpPr>
                <a:spLocks/>
              </p:cNvSpPr>
              <p:nvPr/>
            </p:nvSpPr>
            <p:spPr bwMode="auto">
              <a:xfrm>
                <a:off x="1804988" y="2438401"/>
                <a:ext cx="57150" cy="38100"/>
              </a:xfrm>
              <a:custGeom>
                <a:avLst/>
                <a:gdLst>
                  <a:gd name="T0" fmla="*/ 34 w 36"/>
                  <a:gd name="T1" fmla="*/ 9 h 24"/>
                  <a:gd name="T2" fmla="*/ 34 w 36"/>
                  <a:gd name="T3" fmla="*/ 9 h 24"/>
                  <a:gd name="T4" fmla="*/ 1 w 36"/>
                  <a:gd name="T5" fmla="*/ 0 h 24"/>
                  <a:gd name="T6" fmla="*/ 1 w 36"/>
                  <a:gd name="T7" fmla="*/ 0 h 24"/>
                  <a:gd name="T8" fmla="*/ 0 w 36"/>
                  <a:gd name="T9" fmla="*/ 1 h 24"/>
                  <a:gd name="T10" fmla="*/ 0 w 36"/>
                  <a:gd name="T11" fmla="*/ 5 h 24"/>
                  <a:gd name="T12" fmla="*/ 0 w 36"/>
                  <a:gd name="T13" fmla="*/ 5 h 24"/>
                  <a:gd name="T14" fmla="*/ 0 w 36"/>
                  <a:gd name="T15" fmla="*/ 8 h 24"/>
                  <a:gd name="T16" fmla="*/ 0 w 36"/>
                  <a:gd name="T17" fmla="*/ 8 h 24"/>
                  <a:gd name="T18" fmla="*/ 0 w 36"/>
                  <a:gd name="T19" fmla="*/ 11 h 24"/>
                  <a:gd name="T20" fmla="*/ 1 w 36"/>
                  <a:gd name="T21" fmla="*/ 13 h 24"/>
                  <a:gd name="T22" fmla="*/ 1 w 36"/>
                  <a:gd name="T23" fmla="*/ 13 h 24"/>
                  <a:gd name="T24" fmla="*/ 35 w 36"/>
                  <a:gd name="T25" fmla="*/ 24 h 24"/>
                  <a:gd name="T26" fmla="*/ 35 w 36"/>
                  <a:gd name="T27" fmla="*/ 24 h 24"/>
                  <a:gd name="T28" fmla="*/ 36 w 36"/>
                  <a:gd name="T29" fmla="*/ 23 h 24"/>
                  <a:gd name="T30" fmla="*/ 36 w 36"/>
                  <a:gd name="T31" fmla="*/ 19 h 24"/>
                  <a:gd name="T32" fmla="*/ 36 w 36"/>
                  <a:gd name="T33" fmla="*/ 19 h 24"/>
                  <a:gd name="T34" fmla="*/ 36 w 36"/>
                  <a:gd name="T35" fmla="*/ 16 h 24"/>
                  <a:gd name="T36" fmla="*/ 36 w 36"/>
                  <a:gd name="T37" fmla="*/ 16 h 24"/>
                  <a:gd name="T38" fmla="*/ 35 w 36"/>
                  <a:gd name="T39" fmla="*/ 11 h 24"/>
                  <a:gd name="T40" fmla="*/ 34 w 36"/>
                  <a:gd name="T41" fmla="*/ 9 h 24"/>
                  <a:gd name="T42" fmla="*/ 34 w 36"/>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34" y="9"/>
                    </a:moveTo>
                    <a:lnTo>
                      <a:pt x="34" y="9"/>
                    </a:lnTo>
                    <a:lnTo>
                      <a:pt x="1" y="0"/>
                    </a:lnTo>
                    <a:lnTo>
                      <a:pt x="1" y="0"/>
                    </a:lnTo>
                    <a:lnTo>
                      <a:pt x="0" y="1"/>
                    </a:lnTo>
                    <a:lnTo>
                      <a:pt x="0" y="5"/>
                    </a:lnTo>
                    <a:lnTo>
                      <a:pt x="0" y="5"/>
                    </a:lnTo>
                    <a:lnTo>
                      <a:pt x="0" y="8"/>
                    </a:lnTo>
                    <a:lnTo>
                      <a:pt x="0" y="8"/>
                    </a:lnTo>
                    <a:lnTo>
                      <a:pt x="0" y="11"/>
                    </a:lnTo>
                    <a:lnTo>
                      <a:pt x="1" y="13"/>
                    </a:lnTo>
                    <a:lnTo>
                      <a:pt x="1" y="13"/>
                    </a:lnTo>
                    <a:lnTo>
                      <a:pt x="35" y="24"/>
                    </a:lnTo>
                    <a:lnTo>
                      <a:pt x="35" y="24"/>
                    </a:lnTo>
                    <a:lnTo>
                      <a:pt x="36" y="23"/>
                    </a:lnTo>
                    <a:lnTo>
                      <a:pt x="36" y="19"/>
                    </a:lnTo>
                    <a:lnTo>
                      <a:pt x="36" y="19"/>
                    </a:lnTo>
                    <a:lnTo>
                      <a:pt x="36" y="16"/>
                    </a:lnTo>
                    <a:lnTo>
                      <a:pt x="36" y="16"/>
                    </a:lnTo>
                    <a:lnTo>
                      <a:pt x="35" y="11"/>
                    </a:lnTo>
                    <a:lnTo>
                      <a:pt x="34" y="9"/>
                    </a:lnTo>
                    <a:lnTo>
                      <a:pt x="3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44"/>
              <p:cNvSpPr>
                <a:spLocks/>
              </p:cNvSpPr>
              <p:nvPr/>
            </p:nvSpPr>
            <p:spPr bwMode="auto">
              <a:xfrm>
                <a:off x="1692275" y="1971676"/>
                <a:ext cx="87313" cy="519113"/>
              </a:xfrm>
              <a:custGeom>
                <a:avLst/>
                <a:gdLst>
                  <a:gd name="T0" fmla="*/ 50 w 55"/>
                  <a:gd name="T1" fmla="*/ 0 h 327"/>
                  <a:gd name="T2" fmla="*/ 50 w 55"/>
                  <a:gd name="T3" fmla="*/ 0 h 327"/>
                  <a:gd name="T4" fmla="*/ 3 w 55"/>
                  <a:gd name="T5" fmla="*/ 24 h 327"/>
                  <a:gd name="T6" fmla="*/ 3 w 55"/>
                  <a:gd name="T7" fmla="*/ 24 h 327"/>
                  <a:gd name="T8" fmla="*/ 1 w 55"/>
                  <a:gd name="T9" fmla="*/ 25 h 327"/>
                  <a:gd name="T10" fmla="*/ 0 w 55"/>
                  <a:gd name="T11" fmla="*/ 27 h 327"/>
                  <a:gd name="T12" fmla="*/ 0 w 55"/>
                  <a:gd name="T13" fmla="*/ 30 h 327"/>
                  <a:gd name="T14" fmla="*/ 0 w 55"/>
                  <a:gd name="T15" fmla="*/ 30 h 327"/>
                  <a:gd name="T16" fmla="*/ 1 w 55"/>
                  <a:gd name="T17" fmla="*/ 167 h 327"/>
                  <a:gd name="T18" fmla="*/ 1 w 55"/>
                  <a:gd name="T19" fmla="*/ 167 h 327"/>
                  <a:gd name="T20" fmla="*/ 2 w 55"/>
                  <a:gd name="T21" fmla="*/ 303 h 327"/>
                  <a:gd name="T22" fmla="*/ 2 w 55"/>
                  <a:gd name="T23" fmla="*/ 303 h 327"/>
                  <a:gd name="T24" fmla="*/ 2 w 55"/>
                  <a:gd name="T25" fmla="*/ 306 h 327"/>
                  <a:gd name="T26" fmla="*/ 2 w 55"/>
                  <a:gd name="T27" fmla="*/ 308 h 327"/>
                  <a:gd name="T28" fmla="*/ 5 w 55"/>
                  <a:gd name="T29" fmla="*/ 310 h 327"/>
                  <a:gd name="T30" fmla="*/ 5 w 55"/>
                  <a:gd name="T31" fmla="*/ 310 h 327"/>
                  <a:gd name="T32" fmla="*/ 52 w 55"/>
                  <a:gd name="T33" fmla="*/ 327 h 327"/>
                  <a:gd name="T34" fmla="*/ 52 w 55"/>
                  <a:gd name="T35" fmla="*/ 327 h 327"/>
                  <a:gd name="T36" fmla="*/ 53 w 55"/>
                  <a:gd name="T37" fmla="*/ 327 h 327"/>
                  <a:gd name="T38" fmla="*/ 54 w 55"/>
                  <a:gd name="T39" fmla="*/ 327 h 327"/>
                  <a:gd name="T40" fmla="*/ 55 w 55"/>
                  <a:gd name="T41" fmla="*/ 325 h 327"/>
                  <a:gd name="T42" fmla="*/ 55 w 55"/>
                  <a:gd name="T43" fmla="*/ 322 h 327"/>
                  <a:gd name="T44" fmla="*/ 55 w 55"/>
                  <a:gd name="T45" fmla="*/ 322 h 327"/>
                  <a:gd name="T46" fmla="*/ 54 w 55"/>
                  <a:gd name="T47" fmla="*/ 164 h 327"/>
                  <a:gd name="T48" fmla="*/ 54 w 55"/>
                  <a:gd name="T49" fmla="*/ 164 h 327"/>
                  <a:gd name="T50" fmla="*/ 53 w 55"/>
                  <a:gd name="T51" fmla="*/ 4 h 327"/>
                  <a:gd name="T52" fmla="*/ 53 w 55"/>
                  <a:gd name="T53" fmla="*/ 4 h 327"/>
                  <a:gd name="T54" fmla="*/ 53 w 55"/>
                  <a:gd name="T55" fmla="*/ 1 h 327"/>
                  <a:gd name="T56" fmla="*/ 52 w 55"/>
                  <a:gd name="T57" fmla="*/ 0 h 327"/>
                  <a:gd name="T58" fmla="*/ 51 w 55"/>
                  <a:gd name="T59" fmla="*/ 0 h 327"/>
                  <a:gd name="T60" fmla="*/ 50 w 55"/>
                  <a:gd name="T61" fmla="*/ 0 h 327"/>
                  <a:gd name="T62" fmla="*/ 50 w 55"/>
                  <a:gd name="T63"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327">
                    <a:moveTo>
                      <a:pt x="50" y="0"/>
                    </a:moveTo>
                    <a:lnTo>
                      <a:pt x="50" y="0"/>
                    </a:lnTo>
                    <a:lnTo>
                      <a:pt x="3" y="24"/>
                    </a:lnTo>
                    <a:lnTo>
                      <a:pt x="3" y="24"/>
                    </a:lnTo>
                    <a:lnTo>
                      <a:pt x="1" y="25"/>
                    </a:lnTo>
                    <a:lnTo>
                      <a:pt x="0" y="27"/>
                    </a:lnTo>
                    <a:lnTo>
                      <a:pt x="0" y="30"/>
                    </a:lnTo>
                    <a:lnTo>
                      <a:pt x="0" y="30"/>
                    </a:lnTo>
                    <a:lnTo>
                      <a:pt x="1" y="167"/>
                    </a:lnTo>
                    <a:lnTo>
                      <a:pt x="1" y="167"/>
                    </a:lnTo>
                    <a:lnTo>
                      <a:pt x="2" y="303"/>
                    </a:lnTo>
                    <a:lnTo>
                      <a:pt x="2" y="303"/>
                    </a:lnTo>
                    <a:lnTo>
                      <a:pt x="2" y="306"/>
                    </a:lnTo>
                    <a:lnTo>
                      <a:pt x="2" y="308"/>
                    </a:lnTo>
                    <a:lnTo>
                      <a:pt x="5" y="310"/>
                    </a:lnTo>
                    <a:lnTo>
                      <a:pt x="5" y="310"/>
                    </a:lnTo>
                    <a:lnTo>
                      <a:pt x="52" y="327"/>
                    </a:lnTo>
                    <a:lnTo>
                      <a:pt x="52" y="327"/>
                    </a:lnTo>
                    <a:lnTo>
                      <a:pt x="53" y="327"/>
                    </a:lnTo>
                    <a:lnTo>
                      <a:pt x="54" y="327"/>
                    </a:lnTo>
                    <a:lnTo>
                      <a:pt x="55" y="325"/>
                    </a:lnTo>
                    <a:lnTo>
                      <a:pt x="55" y="322"/>
                    </a:lnTo>
                    <a:lnTo>
                      <a:pt x="55" y="322"/>
                    </a:lnTo>
                    <a:lnTo>
                      <a:pt x="54" y="164"/>
                    </a:lnTo>
                    <a:lnTo>
                      <a:pt x="54" y="164"/>
                    </a:lnTo>
                    <a:lnTo>
                      <a:pt x="53" y="4"/>
                    </a:lnTo>
                    <a:lnTo>
                      <a:pt x="53" y="4"/>
                    </a:lnTo>
                    <a:lnTo>
                      <a:pt x="53" y="1"/>
                    </a:lnTo>
                    <a:lnTo>
                      <a:pt x="52" y="0"/>
                    </a:lnTo>
                    <a:lnTo>
                      <a:pt x="51" y="0"/>
                    </a:lnTo>
                    <a:lnTo>
                      <a:pt x="50" y="0"/>
                    </a:lnTo>
                    <a:lnTo>
                      <a:pt x="50"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45"/>
              <p:cNvSpPr>
                <a:spLocks/>
              </p:cNvSpPr>
              <p:nvPr/>
            </p:nvSpPr>
            <p:spPr bwMode="auto">
              <a:xfrm>
                <a:off x="1706563" y="2020888"/>
                <a:ext cx="58738" cy="84138"/>
              </a:xfrm>
              <a:custGeom>
                <a:avLst/>
                <a:gdLst>
                  <a:gd name="T0" fmla="*/ 35 w 37"/>
                  <a:gd name="T1" fmla="*/ 0 h 53"/>
                  <a:gd name="T2" fmla="*/ 35 w 37"/>
                  <a:gd name="T3" fmla="*/ 0 h 53"/>
                  <a:gd name="T4" fmla="*/ 1 w 37"/>
                  <a:gd name="T5" fmla="*/ 14 h 53"/>
                  <a:gd name="T6" fmla="*/ 1 w 37"/>
                  <a:gd name="T7" fmla="*/ 14 h 53"/>
                  <a:gd name="T8" fmla="*/ 0 w 37"/>
                  <a:gd name="T9" fmla="*/ 16 h 53"/>
                  <a:gd name="T10" fmla="*/ 0 w 37"/>
                  <a:gd name="T11" fmla="*/ 19 h 53"/>
                  <a:gd name="T12" fmla="*/ 0 w 37"/>
                  <a:gd name="T13" fmla="*/ 19 h 53"/>
                  <a:gd name="T14" fmla="*/ 0 w 37"/>
                  <a:gd name="T15" fmla="*/ 49 h 53"/>
                  <a:gd name="T16" fmla="*/ 0 w 37"/>
                  <a:gd name="T17" fmla="*/ 49 h 53"/>
                  <a:gd name="T18" fmla="*/ 0 w 37"/>
                  <a:gd name="T19" fmla="*/ 52 h 53"/>
                  <a:gd name="T20" fmla="*/ 1 w 37"/>
                  <a:gd name="T21" fmla="*/ 53 h 53"/>
                  <a:gd name="T22" fmla="*/ 1 w 37"/>
                  <a:gd name="T23" fmla="*/ 53 h 53"/>
                  <a:gd name="T24" fmla="*/ 36 w 37"/>
                  <a:gd name="T25" fmla="*/ 41 h 53"/>
                  <a:gd name="T26" fmla="*/ 36 w 37"/>
                  <a:gd name="T27" fmla="*/ 41 h 53"/>
                  <a:gd name="T28" fmla="*/ 37 w 37"/>
                  <a:gd name="T29" fmla="*/ 40 h 53"/>
                  <a:gd name="T30" fmla="*/ 37 w 37"/>
                  <a:gd name="T31" fmla="*/ 37 h 53"/>
                  <a:gd name="T32" fmla="*/ 37 w 37"/>
                  <a:gd name="T33" fmla="*/ 37 h 53"/>
                  <a:gd name="T34" fmla="*/ 37 w 37"/>
                  <a:gd name="T35" fmla="*/ 4 h 53"/>
                  <a:gd name="T36" fmla="*/ 37 w 37"/>
                  <a:gd name="T37" fmla="*/ 4 h 53"/>
                  <a:gd name="T38" fmla="*/ 36 w 37"/>
                  <a:gd name="T39" fmla="*/ 1 h 53"/>
                  <a:gd name="T40" fmla="*/ 35 w 37"/>
                  <a:gd name="T41" fmla="*/ 0 h 53"/>
                  <a:gd name="T42" fmla="*/ 35 w 37"/>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3">
                    <a:moveTo>
                      <a:pt x="35" y="0"/>
                    </a:moveTo>
                    <a:lnTo>
                      <a:pt x="35" y="0"/>
                    </a:lnTo>
                    <a:lnTo>
                      <a:pt x="1" y="14"/>
                    </a:lnTo>
                    <a:lnTo>
                      <a:pt x="1" y="14"/>
                    </a:lnTo>
                    <a:lnTo>
                      <a:pt x="0" y="16"/>
                    </a:lnTo>
                    <a:lnTo>
                      <a:pt x="0" y="19"/>
                    </a:lnTo>
                    <a:lnTo>
                      <a:pt x="0" y="19"/>
                    </a:lnTo>
                    <a:lnTo>
                      <a:pt x="0" y="49"/>
                    </a:lnTo>
                    <a:lnTo>
                      <a:pt x="0" y="49"/>
                    </a:lnTo>
                    <a:lnTo>
                      <a:pt x="0" y="52"/>
                    </a:lnTo>
                    <a:lnTo>
                      <a:pt x="1" y="53"/>
                    </a:lnTo>
                    <a:lnTo>
                      <a:pt x="1" y="53"/>
                    </a:lnTo>
                    <a:lnTo>
                      <a:pt x="36" y="41"/>
                    </a:lnTo>
                    <a:lnTo>
                      <a:pt x="36" y="41"/>
                    </a:lnTo>
                    <a:lnTo>
                      <a:pt x="37" y="40"/>
                    </a:lnTo>
                    <a:lnTo>
                      <a:pt x="37" y="37"/>
                    </a:lnTo>
                    <a:lnTo>
                      <a:pt x="37" y="37"/>
                    </a:lnTo>
                    <a:lnTo>
                      <a:pt x="37" y="4"/>
                    </a:lnTo>
                    <a:lnTo>
                      <a:pt x="37" y="4"/>
                    </a:lnTo>
                    <a:lnTo>
                      <a:pt x="36" y="1"/>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46"/>
              <p:cNvSpPr>
                <a:spLocks/>
              </p:cNvSpPr>
              <p:nvPr/>
            </p:nvSpPr>
            <p:spPr bwMode="auto">
              <a:xfrm>
                <a:off x="1706563" y="2111376"/>
                <a:ext cx="58738" cy="74613"/>
              </a:xfrm>
              <a:custGeom>
                <a:avLst/>
                <a:gdLst>
                  <a:gd name="T0" fmla="*/ 36 w 37"/>
                  <a:gd name="T1" fmla="*/ 0 h 47"/>
                  <a:gd name="T2" fmla="*/ 36 w 37"/>
                  <a:gd name="T3" fmla="*/ 0 h 47"/>
                  <a:gd name="T4" fmla="*/ 1 w 37"/>
                  <a:gd name="T5" fmla="*/ 9 h 47"/>
                  <a:gd name="T6" fmla="*/ 1 w 37"/>
                  <a:gd name="T7" fmla="*/ 9 h 47"/>
                  <a:gd name="T8" fmla="*/ 0 w 37"/>
                  <a:gd name="T9" fmla="*/ 10 h 47"/>
                  <a:gd name="T10" fmla="*/ 0 w 37"/>
                  <a:gd name="T11" fmla="*/ 14 h 47"/>
                  <a:gd name="T12" fmla="*/ 0 w 37"/>
                  <a:gd name="T13" fmla="*/ 14 h 47"/>
                  <a:gd name="T14" fmla="*/ 0 w 37"/>
                  <a:gd name="T15" fmla="*/ 44 h 47"/>
                  <a:gd name="T16" fmla="*/ 0 w 37"/>
                  <a:gd name="T17" fmla="*/ 44 h 47"/>
                  <a:gd name="T18" fmla="*/ 1 w 37"/>
                  <a:gd name="T19" fmla="*/ 46 h 47"/>
                  <a:gd name="T20" fmla="*/ 2 w 37"/>
                  <a:gd name="T21" fmla="*/ 47 h 47"/>
                  <a:gd name="T22" fmla="*/ 2 w 37"/>
                  <a:gd name="T23" fmla="*/ 47 h 47"/>
                  <a:gd name="T24" fmla="*/ 36 w 37"/>
                  <a:gd name="T25" fmla="*/ 42 h 47"/>
                  <a:gd name="T26" fmla="*/ 36 w 37"/>
                  <a:gd name="T27" fmla="*/ 42 h 47"/>
                  <a:gd name="T28" fmla="*/ 37 w 37"/>
                  <a:gd name="T29" fmla="*/ 41 h 47"/>
                  <a:gd name="T30" fmla="*/ 37 w 37"/>
                  <a:gd name="T31" fmla="*/ 38 h 47"/>
                  <a:gd name="T32" fmla="*/ 37 w 37"/>
                  <a:gd name="T33" fmla="*/ 38 h 47"/>
                  <a:gd name="T34" fmla="*/ 37 w 37"/>
                  <a:gd name="T35" fmla="*/ 4 h 47"/>
                  <a:gd name="T36" fmla="*/ 37 w 37"/>
                  <a:gd name="T37" fmla="*/ 4 h 47"/>
                  <a:gd name="T38" fmla="*/ 37 w 37"/>
                  <a:gd name="T39" fmla="*/ 1 h 47"/>
                  <a:gd name="T40" fmla="*/ 36 w 37"/>
                  <a:gd name="T41" fmla="*/ 0 h 47"/>
                  <a:gd name="T42" fmla="*/ 36 w 37"/>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7">
                    <a:moveTo>
                      <a:pt x="36" y="0"/>
                    </a:moveTo>
                    <a:lnTo>
                      <a:pt x="36" y="0"/>
                    </a:lnTo>
                    <a:lnTo>
                      <a:pt x="1" y="9"/>
                    </a:lnTo>
                    <a:lnTo>
                      <a:pt x="1" y="9"/>
                    </a:lnTo>
                    <a:lnTo>
                      <a:pt x="0" y="10"/>
                    </a:lnTo>
                    <a:lnTo>
                      <a:pt x="0" y="14"/>
                    </a:lnTo>
                    <a:lnTo>
                      <a:pt x="0" y="14"/>
                    </a:lnTo>
                    <a:lnTo>
                      <a:pt x="0" y="44"/>
                    </a:lnTo>
                    <a:lnTo>
                      <a:pt x="0" y="44"/>
                    </a:lnTo>
                    <a:lnTo>
                      <a:pt x="1" y="46"/>
                    </a:lnTo>
                    <a:lnTo>
                      <a:pt x="2" y="47"/>
                    </a:lnTo>
                    <a:lnTo>
                      <a:pt x="2" y="47"/>
                    </a:lnTo>
                    <a:lnTo>
                      <a:pt x="36" y="42"/>
                    </a:lnTo>
                    <a:lnTo>
                      <a:pt x="36" y="42"/>
                    </a:lnTo>
                    <a:lnTo>
                      <a:pt x="37" y="41"/>
                    </a:lnTo>
                    <a:lnTo>
                      <a:pt x="37" y="38"/>
                    </a:lnTo>
                    <a:lnTo>
                      <a:pt x="37" y="38"/>
                    </a:lnTo>
                    <a:lnTo>
                      <a:pt x="37" y="4"/>
                    </a:lnTo>
                    <a:lnTo>
                      <a:pt x="37" y="4"/>
                    </a:lnTo>
                    <a:lnTo>
                      <a:pt x="37" y="1"/>
                    </a:lnTo>
                    <a:lnTo>
                      <a:pt x="36"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47"/>
              <p:cNvSpPr>
                <a:spLocks/>
              </p:cNvSpPr>
              <p:nvPr/>
            </p:nvSpPr>
            <p:spPr bwMode="auto">
              <a:xfrm>
                <a:off x="1706563" y="2201863"/>
                <a:ext cx="60325" cy="66675"/>
              </a:xfrm>
              <a:custGeom>
                <a:avLst/>
                <a:gdLst>
                  <a:gd name="T0" fmla="*/ 36 w 38"/>
                  <a:gd name="T1" fmla="*/ 0 h 42"/>
                  <a:gd name="T2" fmla="*/ 36 w 38"/>
                  <a:gd name="T3" fmla="*/ 0 h 42"/>
                  <a:gd name="T4" fmla="*/ 2 w 38"/>
                  <a:gd name="T5" fmla="*/ 4 h 42"/>
                  <a:gd name="T6" fmla="*/ 2 w 38"/>
                  <a:gd name="T7" fmla="*/ 4 h 42"/>
                  <a:gd name="T8" fmla="*/ 1 w 38"/>
                  <a:gd name="T9" fmla="*/ 6 h 42"/>
                  <a:gd name="T10" fmla="*/ 0 w 38"/>
                  <a:gd name="T11" fmla="*/ 8 h 42"/>
                  <a:gd name="T12" fmla="*/ 0 w 38"/>
                  <a:gd name="T13" fmla="*/ 8 h 42"/>
                  <a:gd name="T14" fmla="*/ 0 w 38"/>
                  <a:gd name="T15" fmla="*/ 38 h 42"/>
                  <a:gd name="T16" fmla="*/ 0 w 38"/>
                  <a:gd name="T17" fmla="*/ 38 h 42"/>
                  <a:gd name="T18" fmla="*/ 1 w 38"/>
                  <a:gd name="T19" fmla="*/ 41 h 42"/>
                  <a:gd name="T20" fmla="*/ 2 w 38"/>
                  <a:gd name="T21" fmla="*/ 42 h 42"/>
                  <a:gd name="T22" fmla="*/ 2 w 38"/>
                  <a:gd name="T23" fmla="*/ 42 h 42"/>
                  <a:gd name="T24" fmla="*/ 36 w 38"/>
                  <a:gd name="T25" fmla="*/ 42 h 42"/>
                  <a:gd name="T26" fmla="*/ 36 w 38"/>
                  <a:gd name="T27" fmla="*/ 42 h 42"/>
                  <a:gd name="T28" fmla="*/ 37 w 38"/>
                  <a:gd name="T29" fmla="*/ 40 h 42"/>
                  <a:gd name="T30" fmla="*/ 38 w 38"/>
                  <a:gd name="T31" fmla="*/ 37 h 42"/>
                  <a:gd name="T32" fmla="*/ 38 w 38"/>
                  <a:gd name="T33" fmla="*/ 37 h 42"/>
                  <a:gd name="T34" fmla="*/ 38 w 38"/>
                  <a:gd name="T35" fmla="*/ 5 h 42"/>
                  <a:gd name="T36" fmla="*/ 38 w 38"/>
                  <a:gd name="T37" fmla="*/ 5 h 42"/>
                  <a:gd name="T38" fmla="*/ 37 w 38"/>
                  <a:gd name="T39" fmla="*/ 2 h 42"/>
                  <a:gd name="T40" fmla="*/ 36 w 38"/>
                  <a:gd name="T41" fmla="*/ 0 h 42"/>
                  <a:gd name="T42" fmla="*/ 36 w 38"/>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2">
                    <a:moveTo>
                      <a:pt x="36" y="0"/>
                    </a:moveTo>
                    <a:lnTo>
                      <a:pt x="36" y="0"/>
                    </a:lnTo>
                    <a:lnTo>
                      <a:pt x="2" y="4"/>
                    </a:lnTo>
                    <a:lnTo>
                      <a:pt x="2" y="4"/>
                    </a:lnTo>
                    <a:lnTo>
                      <a:pt x="1" y="6"/>
                    </a:lnTo>
                    <a:lnTo>
                      <a:pt x="0" y="8"/>
                    </a:lnTo>
                    <a:lnTo>
                      <a:pt x="0" y="8"/>
                    </a:lnTo>
                    <a:lnTo>
                      <a:pt x="0" y="38"/>
                    </a:lnTo>
                    <a:lnTo>
                      <a:pt x="0" y="38"/>
                    </a:lnTo>
                    <a:lnTo>
                      <a:pt x="1" y="41"/>
                    </a:lnTo>
                    <a:lnTo>
                      <a:pt x="2" y="42"/>
                    </a:lnTo>
                    <a:lnTo>
                      <a:pt x="2" y="42"/>
                    </a:lnTo>
                    <a:lnTo>
                      <a:pt x="36" y="42"/>
                    </a:lnTo>
                    <a:lnTo>
                      <a:pt x="36" y="42"/>
                    </a:lnTo>
                    <a:lnTo>
                      <a:pt x="37" y="40"/>
                    </a:lnTo>
                    <a:lnTo>
                      <a:pt x="38" y="37"/>
                    </a:lnTo>
                    <a:lnTo>
                      <a:pt x="38" y="37"/>
                    </a:lnTo>
                    <a:lnTo>
                      <a:pt x="38" y="5"/>
                    </a:lnTo>
                    <a:lnTo>
                      <a:pt x="38" y="5"/>
                    </a:lnTo>
                    <a:lnTo>
                      <a:pt x="37" y="2"/>
                    </a:lnTo>
                    <a:lnTo>
                      <a:pt x="36"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48"/>
              <p:cNvSpPr>
                <a:spLocks/>
              </p:cNvSpPr>
              <p:nvPr/>
            </p:nvSpPr>
            <p:spPr bwMode="auto">
              <a:xfrm>
                <a:off x="1708150" y="2290763"/>
                <a:ext cx="58738" cy="68263"/>
              </a:xfrm>
              <a:custGeom>
                <a:avLst/>
                <a:gdLst>
                  <a:gd name="T0" fmla="*/ 35 w 37"/>
                  <a:gd name="T1" fmla="*/ 1 h 43"/>
                  <a:gd name="T2" fmla="*/ 35 w 37"/>
                  <a:gd name="T3" fmla="*/ 1 h 43"/>
                  <a:gd name="T4" fmla="*/ 1 w 37"/>
                  <a:gd name="T5" fmla="*/ 0 h 43"/>
                  <a:gd name="T6" fmla="*/ 1 w 37"/>
                  <a:gd name="T7" fmla="*/ 0 h 43"/>
                  <a:gd name="T8" fmla="*/ 0 w 37"/>
                  <a:gd name="T9" fmla="*/ 1 h 43"/>
                  <a:gd name="T10" fmla="*/ 0 w 37"/>
                  <a:gd name="T11" fmla="*/ 4 h 43"/>
                  <a:gd name="T12" fmla="*/ 0 w 37"/>
                  <a:gd name="T13" fmla="*/ 4 h 43"/>
                  <a:gd name="T14" fmla="*/ 0 w 37"/>
                  <a:gd name="T15" fmla="*/ 33 h 43"/>
                  <a:gd name="T16" fmla="*/ 0 w 37"/>
                  <a:gd name="T17" fmla="*/ 33 h 43"/>
                  <a:gd name="T18" fmla="*/ 0 w 37"/>
                  <a:gd name="T19" fmla="*/ 36 h 43"/>
                  <a:gd name="T20" fmla="*/ 1 w 37"/>
                  <a:gd name="T21" fmla="*/ 37 h 43"/>
                  <a:gd name="T22" fmla="*/ 1 w 37"/>
                  <a:gd name="T23" fmla="*/ 37 h 43"/>
                  <a:gd name="T24" fmla="*/ 36 w 37"/>
                  <a:gd name="T25" fmla="*/ 43 h 43"/>
                  <a:gd name="T26" fmla="*/ 36 w 37"/>
                  <a:gd name="T27" fmla="*/ 43 h 43"/>
                  <a:gd name="T28" fmla="*/ 37 w 37"/>
                  <a:gd name="T29" fmla="*/ 42 h 43"/>
                  <a:gd name="T30" fmla="*/ 37 w 37"/>
                  <a:gd name="T31" fmla="*/ 39 h 43"/>
                  <a:gd name="T32" fmla="*/ 37 w 37"/>
                  <a:gd name="T33" fmla="*/ 39 h 43"/>
                  <a:gd name="T34" fmla="*/ 37 w 37"/>
                  <a:gd name="T35" fmla="*/ 6 h 43"/>
                  <a:gd name="T36" fmla="*/ 37 w 37"/>
                  <a:gd name="T37" fmla="*/ 6 h 43"/>
                  <a:gd name="T38" fmla="*/ 36 w 37"/>
                  <a:gd name="T39" fmla="*/ 2 h 43"/>
                  <a:gd name="T40" fmla="*/ 35 w 37"/>
                  <a:gd name="T41" fmla="*/ 1 h 43"/>
                  <a:gd name="T42" fmla="*/ 35 w 37"/>
                  <a:gd name="T4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3">
                    <a:moveTo>
                      <a:pt x="35" y="1"/>
                    </a:moveTo>
                    <a:lnTo>
                      <a:pt x="35" y="1"/>
                    </a:lnTo>
                    <a:lnTo>
                      <a:pt x="1" y="0"/>
                    </a:lnTo>
                    <a:lnTo>
                      <a:pt x="1" y="0"/>
                    </a:lnTo>
                    <a:lnTo>
                      <a:pt x="0" y="1"/>
                    </a:lnTo>
                    <a:lnTo>
                      <a:pt x="0" y="4"/>
                    </a:lnTo>
                    <a:lnTo>
                      <a:pt x="0" y="4"/>
                    </a:lnTo>
                    <a:lnTo>
                      <a:pt x="0" y="33"/>
                    </a:lnTo>
                    <a:lnTo>
                      <a:pt x="0" y="33"/>
                    </a:lnTo>
                    <a:lnTo>
                      <a:pt x="0" y="36"/>
                    </a:lnTo>
                    <a:lnTo>
                      <a:pt x="1" y="37"/>
                    </a:lnTo>
                    <a:lnTo>
                      <a:pt x="1" y="37"/>
                    </a:lnTo>
                    <a:lnTo>
                      <a:pt x="36" y="43"/>
                    </a:lnTo>
                    <a:lnTo>
                      <a:pt x="36" y="43"/>
                    </a:lnTo>
                    <a:lnTo>
                      <a:pt x="37" y="42"/>
                    </a:lnTo>
                    <a:lnTo>
                      <a:pt x="37" y="39"/>
                    </a:lnTo>
                    <a:lnTo>
                      <a:pt x="37" y="39"/>
                    </a:lnTo>
                    <a:lnTo>
                      <a:pt x="37" y="6"/>
                    </a:lnTo>
                    <a:lnTo>
                      <a:pt x="37" y="6"/>
                    </a:lnTo>
                    <a:lnTo>
                      <a:pt x="36" y="2"/>
                    </a:lnTo>
                    <a:lnTo>
                      <a:pt x="35" y="1"/>
                    </a:lnTo>
                    <a:lnTo>
                      <a:pt x="3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49"/>
              <p:cNvSpPr>
                <a:spLocks/>
              </p:cNvSpPr>
              <p:nvPr/>
            </p:nvSpPr>
            <p:spPr bwMode="auto">
              <a:xfrm>
                <a:off x="1708150" y="2382838"/>
                <a:ext cx="58738" cy="31750"/>
              </a:xfrm>
              <a:custGeom>
                <a:avLst/>
                <a:gdLst>
                  <a:gd name="T0" fmla="*/ 36 w 37"/>
                  <a:gd name="T1" fmla="*/ 8 h 20"/>
                  <a:gd name="T2" fmla="*/ 36 w 37"/>
                  <a:gd name="T3" fmla="*/ 8 h 20"/>
                  <a:gd name="T4" fmla="*/ 1 w 37"/>
                  <a:gd name="T5" fmla="*/ 0 h 20"/>
                  <a:gd name="T6" fmla="*/ 1 w 37"/>
                  <a:gd name="T7" fmla="*/ 0 h 20"/>
                  <a:gd name="T8" fmla="*/ 0 w 37"/>
                  <a:gd name="T9" fmla="*/ 1 h 20"/>
                  <a:gd name="T10" fmla="*/ 0 w 37"/>
                  <a:gd name="T11" fmla="*/ 3 h 20"/>
                  <a:gd name="T12" fmla="*/ 0 w 37"/>
                  <a:gd name="T13" fmla="*/ 3 h 20"/>
                  <a:gd name="T14" fmla="*/ 0 w 37"/>
                  <a:gd name="T15" fmla="*/ 7 h 20"/>
                  <a:gd name="T16" fmla="*/ 0 w 37"/>
                  <a:gd name="T17" fmla="*/ 7 h 20"/>
                  <a:gd name="T18" fmla="*/ 0 w 37"/>
                  <a:gd name="T19" fmla="*/ 10 h 20"/>
                  <a:gd name="T20" fmla="*/ 1 w 37"/>
                  <a:gd name="T21" fmla="*/ 11 h 20"/>
                  <a:gd name="T22" fmla="*/ 1 w 37"/>
                  <a:gd name="T23" fmla="*/ 11 h 20"/>
                  <a:gd name="T24" fmla="*/ 36 w 37"/>
                  <a:gd name="T25" fmla="*/ 20 h 20"/>
                  <a:gd name="T26" fmla="*/ 36 w 37"/>
                  <a:gd name="T27" fmla="*/ 20 h 20"/>
                  <a:gd name="T28" fmla="*/ 37 w 37"/>
                  <a:gd name="T29" fmla="*/ 18 h 20"/>
                  <a:gd name="T30" fmla="*/ 37 w 37"/>
                  <a:gd name="T31" fmla="*/ 16 h 20"/>
                  <a:gd name="T32" fmla="*/ 37 w 37"/>
                  <a:gd name="T33" fmla="*/ 16 h 20"/>
                  <a:gd name="T34" fmla="*/ 37 w 37"/>
                  <a:gd name="T35" fmla="*/ 12 h 20"/>
                  <a:gd name="T36" fmla="*/ 37 w 37"/>
                  <a:gd name="T37" fmla="*/ 12 h 20"/>
                  <a:gd name="T38" fmla="*/ 37 w 37"/>
                  <a:gd name="T39" fmla="*/ 9 h 20"/>
                  <a:gd name="T40" fmla="*/ 36 w 37"/>
                  <a:gd name="T41" fmla="*/ 8 h 20"/>
                  <a:gd name="T42" fmla="*/ 36 w 37"/>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0">
                    <a:moveTo>
                      <a:pt x="36" y="8"/>
                    </a:moveTo>
                    <a:lnTo>
                      <a:pt x="36" y="8"/>
                    </a:lnTo>
                    <a:lnTo>
                      <a:pt x="1" y="0"/>
                    </a:lnTo>
                    <a:lnTo>
                      <a:pt x="1" y="0"/>
                    </a:lnTo>
                    <a:lnTo>
                      <a:pt x="0" y="1"/>
                    </a:lnTo>
                    <a:lnTo>
                      <a:pt x="0" y="3"/>
                    </a:lnTo>
                    <a:lnTo>
                      <a:pt x="0" y="3"/>
                    </a:lnTo>
                    <a:lnTo>
                      <a:pt x="0" y="7"/>
                    </a:lnTo>
                    <a:lnTo>
                      <a:pt x="0" y="7"/>
                    </a:lnTo>
                    <a:lnTo>
                      <a:pt x="0" y="10"/>
                    </a:lnTo>
                    <a:lnTo>
                      <a:pt x="1" y="11"/>
                    </a:lnTo>
                    <a:lnTo>
                      <a:pt x="1" y="11"/>
                    </a:lnTo>
                    <a:lnTo>
                      <a:pt x="36" y="20"/>
                    </a:lnTo>
                    <a:lnTo>
                      <a:pt x="36" y="20"/>
                    </a:lnTo>
                    <a:lnTo>
                      <a:pt x="37" y="18"/>
                    </a:lnTo>
                    <a:lnTo>
                      <a:pt x="37" y="16"/>
                    </a:lnTo>
                    <a:lnTo>
                      <a:pt x="37" y="16"/>
                    </a:lnTo>
                    <a:lnTo>
                      <a:pt x="37" y="12"/>
                    </a:lnTo>
                    <a:lnTo>
                      <a:pt x="37" y="12"/>
                    </a:lnTo>
                    <a:lnTo>
                      <a:pt x="37" y="9"/>
                    </a:lnTo>
                    <a:lnTo>
                      <a:pt x="36" y="8"/>
                    </a:lnTo>
                    <a:lnTo>
                      <a:pt x="3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50"/>
              <p:cNvSpPr>
                <a:spLocks/>
              </p:cNvSpPr>
              <p:nvPr/>
            </p:nvSpPr>
            <p:spPr bwMode="auto">
              <a:xfrm>
                <a:off x="1708150" y="2413001"/>
                <a:ext cx="58738" cy="33338"/>
              </a:xfrm>
              <a:custGeom>
                <a:avLst/>
                <a:gdLst>
                  <a:gd name="T0" fmla="*/ 36 w 37"/>
                  <a:gd name="T1" fmla="*/ 9 h 21"/>
                  <a:gd name="T2" fmla="*/ 36 w 37"/>
                  <a:gd name="T3" fmla="*/ 9 h 21"/>
                  <a:gd name="T4" fmla="*/ 1 w 37"/>
                  <a:gd name="T5" fmla="*/ 0 h 21"/>
                  <a:gd name="T6" fmla="*/ 1 w 37"/>
                  <a:gd name="T7" fmla="*/ 0 h 21"/>
                  <a:gd name="T8" fmla="*/ 0 w 37"/>
                  <a:gd name="T9" fmla="*/ 1 h 21"/>
                  <a:gd name="T10" fmla="*/ 0 w 37"/>
                  <a:gd name="T11" fmla="*/ 3 h 21"/>
                  <a:gd name="T12" fmla="*/ 0 w 37"/>
                  <a:gd name="T13" fmla="*/ 3 h 21"/>
                  <a:gd name="T14" fmla="*/ 0 w 37"/>
                  <a:gd name="T15" fmla="*/ 6 h 21"/>
                  <a:gd name="T16" fmla="*/ 0 w 37"/>
                  <a:gd name="T17" fmla="*/ 6 h 21"/>
                  <a:gd name="T18" fmla="*/ 0 w 37"/>
                  <a:gd name="T19" fmla="*/ 10 h 21"/>
                  <a:gd name="T20" fmla="*/ 1 w 37"/>
                  <a:gd name="T21" fmla="*/ 11 h 21"/>
                  <a:gd name="T22" fmla="*/ 1 w 37"/>
                  <a:gd name="T23" fmla="*/ 11 h 21"/>
                  <a:gd name="T24" fmla="*/ 36 w 37"/>
                  <a:gd name="T25" fmla="*/ 21 h 21"/>
                  <a:gd name="T26" fmla="*/ 36 w 37"/>
                  <a:gd name="T27" fmla="*/ 21 h 21"/>
                  <a:gd name="T28" fmla="*/ 37 w 37"/>
                  <a:gd name="T29" fmla="*/ 20 h 21"/>
                  <a:gd name="T30" fmla="*/ 37 w 37"/>
                  <a:gd name="T31" fmla="*/ 17 h 21"/>
                  <a:gd name="T32" fmla="*/ 37 w 37"/>
                  <a:gd name="T33" fmla="*/ 17 h 21"/>
                  <a:gd name="T34" fmla="*/ 37 w 37"/>
                  <a:gd name="T35" fmla="*/ 14 h 21"/>
                  <a:gd name="T36" fmla="*/ 37 w 37"/>
                  <a:gd name="T37" fmla="*/ 14 h 21"/>
                  <a:gd name="T38" fmla="*/ 37 w 37"/>
                  <a:gd name="T39" fmla="*/ 11 h 21"/>
                  <a:gd name="T40" fmla="*/ 36 w 37"/>
                  <a:gd name="T41" fmla="*/ 9 h 21"/>
                  <a:gd name="T42" fmla="*/ 36 w 37"/>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36" y="9"/>
                    </a:moveTo>
                    <a:lnTo>
                      <a:pt x="36" y="9"/>
                    </a:lnTo>
                    <a:lnTo>
                      <a:pt x="1" y="0"/>
                    </a:lnTo>
                    <a:lnTo>
                      <a:pt x="1" y="0"/>
                    </a:lnTo>
                    <a:lnTo>
                      <a:pt x="0" y="1"/>
                    </a:lnTo>
                    <a:lnTo>
                      <a:pt x="0" y="3"/>
                    </a:lnTo>
                    <a:lnTo>
                      <a:pt x="0" y="3"/>
                    </a:lnTo>
                    <a:lnTo>
                      <a:pt x="0" y="6"/>
                    </a:lnTo>
                    <a:lnTo>
                      <a:pt x="0" y="6"/>
                    </a:lnTo>
                    <a:lnTo>
                      <a:pt x="0" y="10"/>
                    </a:lnTo>
                    <a:lnTo>
                      <a:pt x="1" y="11"/>
                    </a:lnTo>
                    <a:lnTo>
                      <a:pt x="1" y="11"/>
                    </a:lnTo>
                    <a:lnTo>
                      <a:pt x="36" y="21"/>
                    </a:lnTo>
                    <a:lnTo>
                      <a:pt x="36" y="21"/>
                    </a:lnTo>
                    <a:lnTo>
                      <a:pt x="37" y="20"/>
                    </a:lnTo>
                    <a:lnTo>
                      <a:pt x="37" y="17"/>
                    </a:lnTo>
                    <a:lnTo>
                      <a:pt x="37" y="17"/>
                    </a:lnTo>
                    <a:lnTo>
                      <a:pt x="37" y="14"/>
                    </a:lnTo>
                    <a:lnTo>
                      <a:pt x="37" y="14"/>
                    </a:lnTo>
                    <a:lnTo>
                      <a:pt x="37" y="11"/>
                    </a:lnTo>
                    <a:lnTo>
                      <a:pt x="36" y="9"/>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51"/>
              <p:cNvSpPr>
                <a:spLocks/>
              </p:cNvSpPr>
              <p:nvPr/>
            </p:nvSpPr>
            <p:spPr bwMode="auto">
              <a:xfrm>
                <a:off x="1597025" y="2020888"/>
                <a:ext cx="85725" cy="433388"/>
              </a:xfrm>
              <a:custGeom>
                <a:avLst/>
                <a:gdLst>
                  <a:gd name="T0" fmla="*/ 50 w 54"/>
                  <a:gd name="T1" fmla="*/ 0 h 273"/>
                  <a:gd name="T2" fmla="*/ 50 w 54"/>
                  <a:gd name="T3" fmla="*/ 0 h 273"/>
                  <a:gd name="T4" fmla="*/ 3 w 54"/>
                  <a:gd name="T5" fmla="*/ 24 h 273"/>
                  <a:gd name="T6" fmla="*/ 3 w 54"/>
                  <a:gd name="T7" fmla="*/ 24 h 273"/>
                  <a:gd name="T8" fmla="*/ 1 w 54"/>
                  <a:gd name="T9" fmla="*/ 26 h 273"/>
                  <a:gd name="T10" fmla="*/ 0 w 54"/>
                  <a:gd name="T11" fmla="*/ 27 h 273"/>
                  <a:gd name="T12" fmla="*/ 0 w 54"/>
                  <a:gd name="T13" fmla="*/ 29 h 273"/>
                  <a:gd name="T14" fmla="*/ 0 w 54"/>
                  <a:gd name="T15" fmla="*/ 29 h 273"/>
                  <a:gd name="T16" fmla="*/ 0 w 54"/>
                  <a:gd name="T17" fmla="*/ 140 h 273"/>
                  <a:gd name="T18" fmla="*/ 0 w 54"/>
                  <a:gd name="T19" fmla="*/ 140 h 273"/>
                  <a:gd name="T20" fmla="*/ 1 w 54"/>
                  <a:gd name="T21" fmla="*/ 249 h 273"/>
                  <a:gd name="T22" fmla="*/ 1 w 54"/>
                  <a:gd name="T23" fmla="*/ 249 h 273"/>
                  <a:gd name="T24" fmla="*/ 1 w 54"/>
                  <a:gd name="T25" fmla="*/ 252 h 273"/>
                  <a:gd name="T26" fmla="*/ 2 w 54"/>
                  <a:gd name="T27" fmla="*/ 253 h 273"/>
                  <a:gd name="T28" fmla="*/ 4 w 54"/>
                  <a:gd name="T29" fmla="*/ 256 h 273"/>
                  <a:gd name="T30" fmla="*/ 4 w 54"/>
                  <a:gd name="T31" fmla="*/ 256 h 273"/>
                  <a:gd name="T32" fmla="*/ 51 w 54"/>
                  <a:gd name="T33" fmla="*/ 273 h 273"/>
                  <a:gd name="T34" fmla="*/ 51 w 54"/>
                  <a:gd name="T35" fmla="*/ 273 h 273"/>
                  <a:gd name="T36" fmla="*/ 53 w 54"/>
                  <a:gd name="T37" fmla="*/ 273 h 273"/>
                  <a:gd name="T38" fmla="*/ 54 w 54"/>
                  <a:gd name="T39" fmla="*/ 272 h 273"/>
                  <a:gd name="T40" fmla="*/ 54 w 54"/>
                  <a:gd name="T41" fmla="*/ 267 h 273"/>
                  <a:gd name="T42" fmla="*/ 54 w 54"/>
                  <a:gd name="T43" fmla="*/ 267 h 273"/>
                  <a:gd name="T44" fmla="*/ 54 w 54"/>
                  <a:gd name="T45" fmla="*/ 136 h 273"/>
                  <a:gd name="T46" fmla="*/ 54 w 54"/>
                  <a:gd name="T47" fmla="*/ 136 h 273"/>
                  <a:gd name="T48" fmla="*/ 53 w 54"/>
                  <a:gd name="T49" fmla="*/ 4 h 273"/>
                  <a:gd name="T50" fmla="*/ 53 w 54"/>
                  <a:gd name="T51" fmla="*/ 4 h 273"/>
                  <a:gd name="T52" fmla="*/ 53 w 54"/>
                  <a:gd name="T53" fmla="*/ 1 h 273"/>
                  <a:gd name="T54" fmla="*/ 52 w 54"/>
                  <a:gd name="T55" fmla="*/ 0 h 273"/>
                  <a:gd name="T56" fmla="*/ 51 w 54"/>
                  <a:gd name="T57" fmla="*/ 0 h 273"/>
                  <a:gd name="T58" fmla="*/ 50 w 54"/>
                  <a:gd name="T59" fmla="*/ 0 h 273"/>
                  <a:gd name="T60" fmla="*/ 50 w 54"/>
                  <a:gd name="T6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3">
                    <a:moveTo>
                      <a:pt x="50" y="0"/>
                    </a:moveTo>
                    <a:lnTo>
                      <a:pt x="50" y="0"/>
                    </a:lnTo>
                    <a:lnTo>
                      <a:pt x="3" y="24"/>
                    </a:lnTo>
                    <a:lnTo>
                      <a:pt x="3" y="24"/>
                    </a:lnTo>
                    <a:lnTo>
                      <a:pt x="1" y="26"/>
                    </a:lnTo>
                    <a:lnTo>
                      <a:pt x="0" y="27"/>
                    </a:lnTo>
                    <a:lnTo>
                      <a:pt x="0" y="29"/>
                    </a:lnTo>
                    <a:lnTo>
                      <a:pt x="0" y="29"/>
                    </a:lnTo>
                    <a:lnTo>
                      <a:pt x="0" y="140"/>
                    </a:lnTo>
                    <a:lnTo>
                      <a:pt x="0" y="140"/>
                    </a:lnTo>
                    <a:lnTo>
                      <a:pt x="1" y="249"/>
                    </a:lnTo>
                    <a:lnTo>
                      <a:pt x="1" y="249"/>
                    </a:lnTo>
                    <a:lnTo>
                      <a:pt x="1" y="252"/>
                    </a:lnTo>
                    <a:lnTo>
                      <a:pt x="2" y="253"/>
                    </a:lnTo>
                    <a:lnTo>
                      <a:pt x="4" y="256"/>
                    </a:lnTo>
                    <a:lnTo>
                      <a:pt x="4" y="256"/>
                    </a:lnTo>
                    <a:lnTo>
                      <a:pt x="51" y="273"/>
                    </a:lnTo>
                    <a:lnTo>
                      <a:pt x="51" y="273"/>
                    </a:lnTo>
                    <a:lnTo>
                      <a:pt x="53" y="273"/>
                    </a:lnTo>
                    <a:lnTo>
                      <a:pt x="54" y="272"/>
                    </a:lnTo>
                    <a:lnTo>
                      <a:pt x="54" y="267"/>
                    </a:lnTo>
                    <a:lnTo>
                      <a:pt x="54" y="267"/>
                    </a:lnTo>
                    <a:lnTo>
                      <a:pt x="54" y="136"/>
                    </a:lnTo>
                    <a:lnTo>
                      <a:pt x="54" y="136"/>
                    </a:lnTo>
                    <a:lnTo>
                      <a:pt x="53" y="4"/>
                    </a:lnTo>
                    <a:lnTo>
                      <a:pt x="53" y="4"/>
                    </a:lnTo>
                    <a:lnTo>
                      <a:pt x="53" y="1"/>
                    </a:lnTo>
                    <a:lnTo>
                      <a:pt x="52" y="0"/>
                    </a:lnTo>
                    <a:lnTo>
                      <a:pt x="51" y="0"/>
                    </a:lnTo>
                    <a:lnTo>
                      <a:pt x="50" y="0"/>
                    </a:lnTo>
                    <a:lnTo>
                      <a:pt x="50"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352"/>
              <p:cNvSpPr>
                <a:spLocks/>
              </p:cNvSpPr>
              <p:nvPr/>
            </p:nvSpPr>
            <p:spPr bwMode="auto">
              <a:xfrm>
                <a:off x="1609725" y="2062163"/>
                <a:ext cx="60325" cy="73025"/>
              </a:xfrm>
              <a:custGeom>
                <a:avLst/>
                <a:gdLst>
                  <a:gd name="T0" fmla="*/ 36 w 38"/>
                  <a:gd name="T1" fmla="*/ 0 h 46"/>
                  <a:gd name="T2" fmla="*/ 36 w 38"/>
                  <a:gd name="T3" fmla="*/ 0 h 46"/>
                  <a:gd name="T4" fmla="*/ 3 w 38"/>
                  <a:gd name="T5" fmla="*/ 14 h 46"/>
                  <a:gd name="T6" fmla="*/ 3 w 38"/>
                  <a:gd name="T7" fmla="*/ 14 h 46"/>
                  <a:gd name="T8" fmla="*/ 1 w 38"/>
                  <a:gd name="T9" fmla="*/ 15 h 46"/>
                  <a:gd name="T10" fmla="*/ 0 w 38"/>
                  <a:gd name="T11" fmla="*/ 19 h 46"/>
                  <a:gd name="T12" fmla="*/ 0 w 38"/>
                  <a:gd name="T13" fmla="*/ 19 h 46"/>
                  <a:gd name="T14" fmla="*/ 1 w 38"/>
                  <a:gd name="T15" fmla="*/ 43 h 46"/>
                  <a:gd name="T16" fmla="*/ 1 w 38"/>
                  <a:gd name="T17" fmla="*/ 43 h 46"/>
                  <a:gd name="T18" fmla="*/ 1 w 38"/>
                  <a:gd name="T19" fmla="*/ 45 h 46"/>
                  <a:gd name="T20" fmla="*/ 3 w 38"/>
                  <a:gd name="T21" fmla="*/ 46 h 46"/>
                  <a:gd name="T22" fmla="*/ 3 w 38"/>
                  <a:gd name="T23" fmla="*/ 46 h 46"/>
                  <a:gd name="T24" fmla="*/ 36 w 38"/>
                  <a:gd name="T25" fmla="*/ 35 h 46"/>
                  <a:gd name="T26" fmla="*/ 36 w 38"/>
                  <a:gd name="T27" fmla="*/ 35 h 46"/>
                  <a:gd name="T28" fmla="*/ 37 w 38"/>
                  <a:gd name="T29" fmla="*/ 33 h 46"/>
                  <a:gd name="T30" fmla="*/ 38 w 38"/>
                  <a:gd name="T31" fmla="*/ 31 h 46"/>
                  <a:gd name="T32" fmla="*/ 38 w 38"/>
                  <a:gd name="T33" fmla="*/ 31 h 46"/>
                  <a:gd name="T34" fmla="*/ 37 w 38"/>
                  <a:gd name="T35" fmla="*/ 3 h 46"/>
                  <a:gd name="T36" fmla="*/ 37 w 38"/>
                  <a:gd name="T37" fmla="*/ 3 h 46"/>
                  <a:gd name="T38" fmla="*/ 37 w 38"/>
                  <a:gd name="T39" fmla="*/ 1 h 46"/>
                  <a:gd name="T40" fmla="*/ 36 w 38"/>
                  <a:gd name="T41" fmla="*/ 0 h 46"/>
                  <a:gd name="T42" fmla="*/ 36 w 38"/>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46">
                    <a:moveTo>
                      <a:pt x="36" y="0"/>
                    </a:moveTo>
                    <a:lnTo>
                      <a:pt x="36" y="0"/>
                    </a:lnTo>
                    <a:lnTo>
                      <a:pt x="3" y="14"/>
                    </a:lnTo>
                    <a:lnTo>
                      <a:pt x="3" y="14"/>
                    </a:lnTo>
                    <a:lnTo>
                      <a:pt x="1" y="15"/>
                    </a:lnTo>
                    <a:lnTo>
                      <a:pt x="0" y="19"/>
                    </a:lnTo>
                    <a:lnTo>
                      <a:pt x="0" y="19"/>
                    </a:lnTo>
                    <a:lnTo>
                      <a:pt x="1" y="43"/>
                    </a:lnTo>
                    <a:lnTo>
                      <a:pt x="1" y="43"/>
                    </a:lnTo>
                    <a:lnTo>
                      <a:pt x="1" y="45"/>
                    </a:lnTo>
                    <a:lnTo>
                      <a:pt x="3" y="46"/>
                    </a:lnTo>
                    <a:lnTo>
                      <a:pt x="3" y="46"/>
                    </a:lnTo>
                    <a:lnTo>
                      <a:pt x="36" y="35"/>
                    </a:lnTo>
                    <a:lnTo>
                      <a:pt x="36" y="35"/>
                    </a:lnTo>
                    <a:lnTo>
                      <a:pt x="37" y="33"/>
                    </a:lnTo>
                    <a:lnTo>
                      <a:pt x="38" y="31"/>
                    </a:lnTo>
                    <a:lnTo>
                      <a:pt x="38" y="31"/>
                    </a:lnTo>
                    <a:lnTo>
                      <a:pt x="37" y="3"/>
                    </a:lnTo>
                    <a:lnTo>
                      <a:pt x="37" y="3"/>
                    </a:lnTo>
                    <a:lnTo>
                      <a:pt x="37" y="1"/>
                    </a:lnTo>
                    <a:lnTo>
                      <a:pt x="36"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353"/>
              <p:cNvSpPr>
                <a:spLocks/>
              </p:cNvSpPr>
              <p:nvPr/>
            </p:nvSpPr>
            <p:spPr bwMode="auto">
              <a:xfrm>
                <a:off x="1611313" y="2138363"/>
                <a:ext cx="58738" cy="61913"/>
              </a:xfrm>
              <a:custGeom>
                <a:avLst/>
                <a:gdLst>
                  <a:gd name="T0" fmla="*/ 35 w 37"/>
                  <a:gd name="T1" fmla="*/ 0 h 39"/>
                  <a:gd name="T2" fmla="*/ 35 w 37"/>
                  <a:gd name="T3" fmla="*/ 0 h 39"/>
                  <a:gd name="T4" fmla="*/ 2 w 37"/>
                  <a:gd name="T5" fmla="*/ 9 h 39"/>
                  <a:gd name="T6" fmla="*/ 2 w 37"/>
                  <a:gd name="T7" fmla="*/ 9 h 39"/>
                  <a:gd name="T8" fmla="*/ 0 w 37"/>
                  <a:gd name="T9" fmla="*/ 10 h 39"/>
                  <a:gd name="T10" fmla="*/ 0 w 37"/>
                  <a:gd name="T11" fmla="*/ 12 h 39"/>
                  <a:gd name="T12" fmla="*/ 0 w 37"/>
                  <a:gd name="T13" fmla="*/ 12 h 39"/>
                  <a:gd name="T14" fmla="*/ 0 w 37"/>
                  <a:gd name="T15" fmla="*/ 36 h 39"/>
                  <a:gd name="T16" fmla="*/ 0 w 37"/>
                  <a:gd name="T17" fmla="*/ 36 h 39"/>
                  <a:gd name="T18" fmla="*/ 0 w 37"/>
                  <a:gd name="T19" fmla="*/ 39 h 39"/>
                  <a:gd name="T20" fmla="*/ 2 w 37"/>
                  <a:gd name="T21" fmla="*/ 39 h 39"/>
                  <a:gd name="T22" fmla="*/ 2 w 37"/>
                  <a:gd name="T23" fmla="*/ 39 h 39"/>
                  <a:gd name="T24" fmla="*/ 35 w 37"/>
                  <a:gd name="T25" fmla="*/ 34 h 39"/>
                  <a:gd name="T26" fmla="*/ 35 w 37"/>
                  <a:gd name="T27" fmla="*/ 34 h 39"/>
                  <a:gd name="T28" fmla="*/ 36 w 37"/>
                  <a:gd name="T29" fmla="*/ 33 h 39"/>
                  <a:gd name="T30" fmla="*/ 37 w 37"/>
                  <a:gd name="T31" fmla="*/ 30 h 39"/>
                  <a:gd name="T32" fmla="*/ 37 w 37"/>
                  <a:gd name="T33" fmla="*/ 30 h 39"/>
                  <a:gd name="T34" fmla="*/ 37 w 37"/>
                  <a:gd name="T35" fmla="*/ 3 h 39"/>
                  <a:gd name="T36" fmla="*/ 37 w 37"/>
                  <a:gd name="T37" fmla="*/ 3 h 39"/>
                  <a:gd name="T38" fmla="*/ 36 w 37"/>
                  <a:gd name="T39" fmla="*/ 0 h 39"/>
                  <a:gd name="T40" fmla="*/ 35 w 37"/>
                  <a:gd name="T41" fmla="*/ 0 h 39"/>
                  <a:gd name="T42" fmla="*/ 35 w 37"/>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9">
                    <a:moveTo>
                      <a:pt x="35" y="0"/>
                    </a:moveTo>
                    <a:lnTo>
                      <a:pt x="35" y="0"/>
                    </a:lnTo>
                    <a:lnTo>
                      <a:pt x="2" y="9"/>
                    </a:lnTo>
                    <a:lnTo>
                      <a:pt x="2" y="9"/>
                    </a:lnTo>
                    <a:lnTo>
                      <a:pt x="0" y="10"/>
                    </a:lnTo>
                    <a:lnTo>
                      <a:pt x="0" y="12"/>
                    </a:lnTo>
                    <a:lnTo>
                      <a:pt x="0" y="12"/>
                    </a:lnTo>
                    <a:lnTo>
                      <a:pt x="0" y="36"/>
                    </a:lnTo>
                    <a:lnTo>
                      <a:pt x="0" y="36"/>
                    </a:lnTo>
                    <a:lnTo>
                      <a:pt x="0" y="39"/>
                    </a:lnTo>
                    <a:lnTo>
                      <a:pt x="2" y="39"/>
                    </a:lnTo>
                    <a:lnTo>
                      <a:pt x="2" y="39"/>
                    </a:lnTo>
                    <a:lnTo>
                      <a:pt x="35" y="34"/>
                    </a:lnTo>
                    <a:lnTo>
                      <a:pt x="35" y="34"/>
                    </a:lnTo>
                    <a:lnTo>
                      <a:pt x="36" y="33"/>
                    </a:lnTo>
                    <a:lnTo>
                      <a:pt x="37" y="30"/>
                    </a:lnTo>
                    <a:lnTo>
                      <a:pt x="37" y="30"/>
                    </a:lnTo>
                    <a:lnTo>
                      <a:pt x="37" y="3"/>
                    </a:lnTo>
                    <a:lnTo>
                      <a:pt x="37" y="3"/>
                    </a:lnTo>
                    <a:lnTo>
                      <a:pt x="36"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354"/>
              <p:cNvSpPr>
                <a:spLocks/>
              </p:cNvSpPr>
              <p:nvPr/>
            </p:nvSpPr>
            <p:spPr bwMode="auto">
              <a:xfrm>
                <a:off x="1611313" y="2212976"/>
                <a:ext cx="58738" cy="55563"/>
              </a:xfrm>
              <a:custGeom>
                <a:avLst/>
                <a:gdLst>
                  <a:gd name="T0" fmla="*/ 35 w 37"/>
                  <a:gd name="T1" fmla="*/ 0 h 35"/>
                  <a:gd name="T2" fmla="*/ 35 w 37"/>
                  <a:gd name="T3" fmla="*/ 0 h 35"/>
                  <a:gd name="T4" fmla="*/ 2 w 37"/>
                  <a:gd name="T5" fmla="*/ 4 h 35"/>
                  <a:gd name="T6" fmla="*/ 2 w 37"/>
                  <a:gd name="T7" fmla="*/ 4 h 35"/>
                  <a:gd name="T8" fmla="*/ 0 w 37"/>
                  <a:gd name="T9" fmla="*/ 5 h 35"/>
                  <a:gd name="T10" fmla="*/ 0 w 37"/>
                  <a:gd name="T11" fmla="*/ 7 h 35"/>
                  <a:gd name="T12" fmla="*/ 0 w 37"/>
                  <a:gd name="T13" fmla="*/ 7 h 35"/>
                  <a:gd name="T14" fmla="*/ 0 w 37"/>
                  <a:gd name="T15" fmla="*/ 32 h 35"/>
                  <a:gd name="T16" fmla="*/ 0 w 37"/>
                  <a:gd name="T17" fmla="*/ 32 h 35"/>
                  <a:gd name="T18" fmla="*/ 0 w 37"/>
                  <a:gd name="T19" fmla="*/ 34 h 35"/>
                  <a:gd name="T20" fmla="*/ 2 w 37"/>
                  <a:gd name="T21" fmla="*/ 35 h 35"/>
                  <a:gd name="T22" fmla="*/ 2 w 37"/>
                  <a:gd name="T23" fmla="*/ 35 h 35"/>
                  <a:gd name="T24" fmla="*/ 36 w 37"/>
                  <a:gd name="T25" fmla="*/ 35 h 35"/>
                  <a:gd name="T26" fmla="*/ 36 w 37"/>
                  <a:gd name="T27" fmla="*/ 35 h 35"/>
                  <a:gd name="T28" fmla="*/ 37 w 37"/>
                  <a:gd name="T29" fmla="*/ 34 h 35"/>
                  <a:gd name="T30" fmla="*/ 37 w 37"/>
                  <a:gd name="T31" fmla="*/ 31 h 35"/>
                  <a:gd name="T32" fmla="*/ 37 w 37"/>
                  <a:gd name="T33" fmla="*/ 31 h 35"/>
                  <a:gd name="T34" fmla="*/ 37 w 37"/>
                  <a:gd name="T35" fmla="*/ 4 h 35"/>
                  <a:gd name="T36" fmla="*/ 37 w 37"/>
                  <a:gd name="T37" fmla="*/ 4 h 35"/>
                  <a:gd name="T38" fmla="*/ 37 w 37"/>
                  <a:gd name="T39" fmla="*/ 1 h 35"/>
                  <a:gd name="T40" fmla="*/ 35 w 37"/>
                  <a:gd name="T41" fmla="*/ 0 h 35"/>
                  <a:gd name="T42" fmla="*/ 35 w 37"/>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35" y="0"/>
                    </a:moveTo>
                    <a:lnTo>
                      <a:pt x="35" y="0"/>
                    </a:lnTo>
                    <a:lnTo>
                      <a:pt x="2" y="4"/>
                    </a:lnTo>
                    <a:lnTo>
                      <a:pt x="2" y="4"/>
                    </a:lnTo>
                    <a:lnTo>
                      <a:pt x="0" y="5"/>
                    </a:lnTo>
                    <a:lnTo>
                      <a:pt x="0" y="7"/>
                    </a:lnTo>
                    <a:lnTo>
                      <a:pt x="0" y="7"/>
                    </a:lnTo>
                    <a:lnTo>
                      <a:pt x="0" y="32"/>
                    </a:lnTo>
                    <a:lnTo>
                      <a:pt x="0" y="32"/>
                    </a:lnTo>
                    <a:lnTo>
                      <a:pt x="0" y="34"/>
                    </a:lnTo>
                    <a:lnTo>
                      <a:pt x="2" y="35"/>
                    </a:lnTo>
                    <a:lnTo>
                      <a:pt x="2" y="35"/>
                    </a:lnTo>
                    <a:lnTo>
                      <a:pt x="36" y="35"/>
                    </a:lnTo>
                    <a:lnTo>
                      <a:pt x="36" y="35"/>
                    </a:lnTo>
                    <a:lnTo>
                      <a:pt x="37" y="34"/>
                    </a:lnTo>
                    <a:lnTo>
                      <a:pt x="37" y="31"/>
                    </a:lnTo>
                    <a:lnTo>
                      <a:pt x="37" y="31"/>
                    </a:lnTo>
                    <a:lnTo>
                      <a:pt x="37" y="4"/>
                    </a:lnTo>
                    <a:lnTo>
                      <a:pt x="37" y="4"/>
                    </a:lnTo>
                    <a:lnTo>
                      <a:pt x="37" y="1"/>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355"/>
              <p:cNvSpPr>
                <a:spLocks/>
              </p:cNvSpPr>
              <p:nvPr/>
            </p:nvSpPr>
            <p:spPr bwMode="auto">
              <a:xfrm>
                <a:off x="1611313" y="2287588"/>
                <a:ext cx="58738" cy="55563"/>
              </a:xfrm>
              <a:custGeom>
                <a:avLst/>
                <a:gdLst>
                  <a:gd name="T0" fmla="*/ 36 w 37"/>
                  <a:gd name="T1" fmla="*/ 1 h 35"/>
                  <a:gd name="T2" fmla="*/ 36 w 37"/>
                  <a:gd name="T3" fmla="*/ 1 h 35"/>
                  <a:gd name="T4" fmla="*/ 2 w 37"/>
                  <a:gd name="T5" fmla="*/ 0 h 35"/>
                  <a:gd name="T6" fmla="*/ 2 w 37"/>
                  <a:gd name="T7" fmla="*/ 0 h 35"/>
                  <a:gd name="T8" fmla="*/ 0 w 37"/>
                  <a:gd name="T9" fmla="*/ 0 h 35"/>
                  <a:gd name="T10" fmla="*/ 0 w 37"/>
                  <a:gd name="T11" fmla="*/ 3 h 35"/>
                  <a:gd name="T12" fmla="*/ 0 w 37"/>
                  <a:gd name="T13" fmla="*/ 3 h 35"/>
                  <a:gd name="T14" fmla="*/ 0 w 37"/>
                  <a:gd name="T15" fmla="*/ 27 h 35"/>
                  <a:gd name="T16" fmla="*/ 0 w 37"/>
                  <a:gd name="T17" fmla="*/ 27 h 35"/>
                  <a:gd name="T18" fmla="*/ 0 w 37"/>
                  <a:gd name="T19" fmla="*/ 29 h 35"/>
                  <a:gd name="T20" fmla="*/ 2 w 37"/>
                  <a:gd name="T21" fmla="*/ 30 h 35"/>
                  <a:gd name="T22" fmla="*/ 2 w 37"/>
                  <a:gd name="T23" fmla="*/ 30 h 35"/>
                  <a:gd name="T24" fmla="*/ 36 w 37"/>
                  <a:gd name="T25" fmla="*/ 35 h 35"/>
                  <a:gd name="T26" fmla="*/ 36 w 37"/>
                  <a:gd name="T27" fmla="*/ 35 h 35"/>
                  <a:gd name="T28" fmla="*/ 37 w 37"/>
                  <a:gd name="T29" fmla="*/ 34 h 35"/>
                  <a:gd name="T30" fmla="*/ 37 w 37"/>
                  <a:gd name="T31" fmla="*/ 32 h 35"/>
                  <a:gd name="T32" fmla="*/ 37 w 37"/>
                  <a:gd name="T33" fmla="*/ 32 h 35"/>
                  <a:gd name="T34" fmla="*/ 37 w 37"/>
                  <a:gd name="T35" fmla="*/ 5 h 35"/>
                  <a:gd name="T36" fmla="*/ 37 w 37"/>
                  <a:gd name="T37" fmla="*/ 5 h 35"/>
                  <a:gd name="T38" fmla="*/ 37 w 37"/>
                  <a:gd name="T39" fmla="*/ 2 h 35"/>
                  <a:gd name="T40" fmla="*/ 36 w 37"/>
                  <a:gd name="T41" fmla="*/ 1 h 35"/>
                  <a:gd name="T42" fmla="*/ 36 w 37"/>
                  <a:gd name="T4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36" y="1"/>
                    </a:moveTo>
                    <a:lnTo>
                      <a:pt x="36" y="1"/>
                    </a:lnTo>
                    <a:lnTo>
                      <a:pt x="2" y="0"/>
                    </a:lnTo>
                    <a:lnTo>
                      <a:pt x="2" y="0"/>
                    </a:lnTo>
                    <a:lnTo>
                      <a:pt x="0" y="0"/>
                    </a:lnTo>
                    <a:lnTo>
                      <a:pt x="0" y="3"/>
                    </a:lnTo>
                    <a:lnTo>
                      <a:pt x="0" y="3"/>
                    </a:lnTo>
                    <a:lnTo>
                      <a:pt x="0" y="27"/>
                    </a:lnTo>
                    <a:lnTo>
                      <a:pt x="0" y="27"/>
                    </a:lnTo>
                    <a:lnTo>
                      <a:pt x="0" y="29"/>
                    </a:lnTo>
                    <a:lnTo>
                      <a:pt x="2" y="30"/>
                    </a:lnTo>
                    <a:lnTo>
                      <a:pt x="2" y="30"/>
                    </a:lnTo>
                    <a:lnTo>
                      <a:pt x="36" y="35"/>
                    </a:lnTo>
                    <a:lnTo>
                      <a:pt x="36" y="35"/>
                    </a:lnTo>
                    <a:lnTo>
                      <a:pt x="37" y="34"/>
                    </a:lnTo>
                    <a:lnTo>
                      <a:pt x="37" y="32"/>
                    </a:lnTo>
                    <a:lnTo>
                      <a:pt x="37" y="32"/>
                    </a:lnTo>
                    <a:lnTo>
                      <a:pt x="37" y="5"/>
                    </a:lnTo>
                    <a:lnTo>
                      <a:pt x="37" y="5"/>
                    </a:lnTo>
                    <a:lnTo>
                      <a:pt x="37" y="2"/>
                    </a:lnTo>
                    <a:lnTo>
                      <a:pt x="36" y="1"/>
                    </a:lnTo>
                    <a:lnTo>
                      <a:pt x="3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356"/>
              <p:cNvSpPr>
                <a:spLocks/>
              </p:cNvSpPr>
              <p:nvPr/>
            </p:nvSpPr>
            <p:spPr bwMode="auto">
              <a:xfrm>
                <a:off x="1611313" y="2362201"/>
                <a:ext cx="58738" cy="28575"/>
              </a:xfrm>
              <a:custGeom>
                <a:avLst/>
                <a:gdLst>
                  <a:gd name="T0" fmla="*/ 36 w 37"/>
                  <a:gd name="T1" fmla="*/ 7 h 18"/>
                  <a:gd name="T2" fmla="*/ 36 w 37"/>
                  <a:gd name="T3" fmla="*/ 7 h 18"/>
                  <a:gd name="T4" fmla="*/ 3 w 37"/>
                  <a:gd name="T5" fmla="*/ 0 h 18"/>
                  <a:gd name="T6" fmla="*/ 3 w 37"/>
                  <a:gd name="T7" fmla="*/ 0 h 18"/>
                  <a:gd name="T8" fmla="*/ 2 w 37"/>
                  <a:gd name="T9" fmla="*/ 1 h 18"/>
                  <a:gd name="T10" fmla="*/ 0 w 37"/>
                  <a:gd name="T11" fmla="*/ 3 h 18"/>
                  <a:gd name="T12" fmla="*/ 0 w 37"/>
                  <a:gd name="T13" fmla="*/ 3 h 18"/>
                  <a:gd name="T14" fmla="*/ 0 w 37"/>
                  <a:gd name="T15" fmla="*/ 5 h 18"/>
                  <a:gd name="T16" fmla="*/ 0 w 37"/>
                  <a:gd name="T17" fmla="*/ 5 h 18"/>
                  <a:gd name="T18" fmla="*/ 2 w 37"/>
                  <a:gd name="T19" fmla="*/ 8 h 18"/>
                  <a:gd name="T20" fmla="*/ 3 w 37"/>
                  <a:gd name="T21" fmla="*/ 9 h 18"/>
                  <a:gd name="T22" fmla="*/ 3 w 37"/>
                  <a:gd name="T23" fmla="*/ 9 h 18"/>
                  <a:gd name="T24" fmla="*/ 36 w 37"/>
                  <a:gd name="T25" fmla="*/ 18 h 18"/>
                  <a:gd name="T26" fmla="*/ 36 w 37"/>
                  <a:gd name="T27" fmla="*/ 18 h 18"/>
                  <a:gd name="T28" fmla="*/ 37 w 37"/>
                  <a:gd name="T29" fmla="*/ 16 h 18"/>
                  <a:gd name="T30" fmla="*/ 37 w 37"/>
                  <a:gd name="T31" fmla="*/ 14 h 18"/>
                  <a:gd name="T32" fmla="*/ 37 w 37"/>
                  <a:gd name="T33" fmla="*/ 14 h 18"/>
                  <a:gd name="T34" fmla="*/ 37 w 37"/>
                  <a:gd name="T35" fmla="*/ 11 h 18"/>
                  <a:gd name="T36" fmla="*/ 37 w 37"/>
                  <a:gd name="T37" fmla="*/ 11 h 18"/>
                  <a:gd name="T38" fmla="*/ 37 w 37"/>
                  <a:gd name="T39" fmla="*/ 8 h 18"/>
                  <a:gd name="T40" fmla="*/ 36 w 37"/>
                  <a:gd name="T41" fmla="*/ 7 h 18"/>
                  <a:gd name="T42" fmla="*/ 36 w 37"/>
                  <a:gd name="T4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8">
                    <a:moveTo>
                      <a:pt x="36" y="7"/>
                    </a:moveTo>
                    <a:lnTo>
                      <a:pt x="36" y="7"/>
                    </a:lnTo>
                    <a:lnTo>
                      <a:pt x="3" y="0"/>
                    </a:lnTo>
                    <a:lnTo>
                      <a:pt x="3" y="0"/>
                    </a:lnTo>
                    <a:lnTo>
                      <a:pt x="2" y="1"/>
                    </a:lnTo>
                    <a:lnTo>
                      <a:pt x="0" y="3"/>
                    </a:lnTo>
                    <a:lnTo>
                      <a:pt x="0" y="3"/>
                    </a:lnTo>
                    <a:lnTo>
                      <a:pt x="0" y="5"/>
                    </a:lnTo>
                    <a:lnTo>
                      <a:pt x="0" y="5"/>
                    </a:lnTo>
                    <a:lnTo>
                      <a:pt x="2" y="8"/>
                    </a:lnTo>
                    <a:lnTo>
                      <a:pt x="3" y="9"/>
                    </a:lnTo>
                    <a:lnTo>
                      <a:pt x="3" y="9"/>
                    </a:lnTo>
                    <a:lnTo>
                      <a:pt x="36" y="18"/>
                    </a:lnTo>
                    <a:lnTo>
                      <a:pt x="36" y="18"/>
                    </a:lnTo>
                    <a:lnTo>
                      <a:pt x="37" y="16"/>
                    </a:lnTo>
                    <a:lnTo>
                      <a:pt x="37" y="14"/>
                    </a:lnTo>
                    <a:lnTo>
                      <a:pt x="37" y="14"/>
                    </a:lnTo>
                    <a:lnTo>
                      <a:pt x="37" y="11"/>
                    </a:lnTo>
                    <a:lnTo>
                      <a:pt x="37" y="11"/>
                    </a:lnTo>
                    <a:lnTo>
                      <a:pt x="37" y="8"/>
                    </a:lnTo>
                    <a:lnTo>
                      <a:pt x="36" y="7"/>
                    </a:lnTo>
                    <a:lnTo>
                      <a:pt x="3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357"/>
              <p:cNvSpPr>
                <a:spLocks/>
              </p:cNvSpPr>
              <p:nvPr/>
            </p:nvSpPr>
            <p:spPr bwMode="auto">
              <a:xfrm>
                <a:off x="1611313" y="2386013"/>
                <a:ext cx="60325" cy="31750"/>
              </a:xfrm>
              <a:custGeom>
                <a:avLst/>
                <a:gdLst>
                  <a:gd name="T0" fmla="*/ 36 w 38"/>
                  <a:gd name="T1" fmla="*/ 10 h 20"/>
                  <a:gd name="T2" fmla="*/ 36 w 38"/>
                  <a:gd name="T3" fmla="*/ 10 h 20"/>
                  <a:gd name="T4" fmla="*/ 3 w 38"/>
                  <a:gd name="T5" fmla="*/ 0 h 20"/>
                  <a:gd name="T6" fmla="*/ 3 w 38"/>
                  <a:gd name="T7" fmla="*/ 0 h 20"/>
                  <a:gd name="T8" fmla="*/ 2 w 38"/>
                  <a:gd name="T9" fmla="*/ 0 h 20"/>
                  <a:gd name="T10" fmla="*/ 0 w 38"/>
                  <a:gd name="T11" fmla="*/ 4 h 20"/>
                  <a:gd name="T12" fmla="*/ 0 w 38"/>
                  <a:gd name="T13" fmla="*/ 4 h 20"/>
                  <a:gd name="T14" fmla="*/ 0 w 38"/>
                  <a:gd name="T15" fmla="*/ 6 h 20"/>
                  <a:gd name="T16" fmla="*/ 0 w 38"/>
                  <a:gd name="T17" fmla="*/ 6 h 20"/>
                  <a:gd name="T18" fmla="*/ 2 w 38"/>
                  <a:gd name="T19" fmla="*/ 8 h 20"/>
                  <a:gd name="T20" fmla="*/ 3 w 38"/>
                  <a:gd name="T21" fmla="*/ 10 h 20"/>
                  <a:gd name="T22" fmla="*/ 3 w 38"/>
                  <a:gd name="T23" fmla="*/ 10 h 20"/>
                  <a:gd name="T24" fmla="*/ 36 w 38"/>
                  <a:gd name="T25" fmla="*/ 20 h 20"/>
                  <a:gd name="T26" fmla="*/ 36 w 38"/>
                  <a:gd name="T27" fmla="*/ 20 h 20"/>
                  <a:gd name="T28" fmla="*/ 37 w 38"/>
                  <a:gd name="T29" fmla="*/ 19 h 20"/>
                  <a:gd name="T30" fmla="*/ 38 w 38"/>
                  <a:gd name="T31" fmla="*/ 16 h 20"/>
                  <a:gd name="T32" fmla="*/ 38 w 38"/>
                  <a:gd name="T33" fmla="*/ 16 h 20"/>
                  <a:gd name="T34" fmla="*/ 37 w 38"/>
                  <a:gd name="T35" fmla="*/ 14 h 20"/>
                  <a:gd name="T36" fmla="*/ 37 w 38"/>
                  <a:gd name="T37" fmla="*/ 14 h 20"/>
                  <a:gd name="T38" fmla="*/ 37 w 38"/>
                  <a:gd name="T39" fmla="*/ 11 h 20"/>
                  <a:gd name="T40" fmla="*/ 36 w 38"/>
                  <a:gd name="T41" fmla="*/ 10 h 20"/>
                  <a:gd name="T42" fmla="*/ 36 w 38"/>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0">
                    <a:moveTo>
                      <a:pt x="36" y="10"/>
                    </a:moveTo>
                    <a:lnTo>
                      <a:pt x="36" y="10"/>
                    </a:lnTo>
                    <a:lnTo>
                      <a:pt x="3" y="0"/>
                    </a:lnTo>
                    <a:lnTo>
                      <a:pt x="3" y="0"/>
                    </a:lnTo>
                    <a:lnTo>
                      <a:pt x="2" y="0"/>
                    </a:lnTo>
                    <a:lnTo>
                      <a:pt x="0" y="4"/>
                    </a:lnTo>
                    <a:lnTo>
                      <a:pt x="0" y="4"/>
                    </a:lnTo>
                    <a:lnTo>
                      <a:pt x="0" y="6"/>
                    </a:lnTo>
                    <a:lnTo>
                      <a:pt x="0" y="6"/>
                    </a:lnTo>
                    <a:lnTo>
                      <a:pt x="2" y="8"/>
                    </a:lnTo>
                    <a:lnTo>
                      <a:pt x="3" y="10"/>
                    </a:lnTo>
                    <a:lnTo>
                      <a:pt x="3" y="10"/>
                    </a:lnTo>
                    <a:lnTo>
                      <a:pt x="36" y="20"/>
                    </a:lnTo>
                    <a:lnTo>
                      <a:pt x="36" y="20"/>
                    </a:lnTo>
                    <a:lnTo>
                      <a:pt x="37" y="19"/>
                    </a:lnTo>
                    <a:lnTo>
                      <a:pt x="38" y="16"/>
                    </a:lnTo>
                    <a:lnTo>
                      <a:pt x="38" y="16"/>
                    </a:lnTo>
                    <a:lnTo>
                      <a:pt x="37" y="14"/>
                    </a:lnTo>
                    <a:lnTo>
                      <a:pt x="37" y="14"/>
                    </a:lnTo>
                    <a:lnTo>
                      <a:pt x="37" y="11"/>
                    </a:lnTo>
                    <a:lnTo>
                      <a:pt x="36" y="10"/>
                    </a:lnTo>
                    <a:lnTo>
                      <a:pt x="3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58"/>
              <p:cNvSpPr>
                <a:spLocks/>
              </p:cNvSpPr>
              <p:nvPr/>
            </p:nvSpPr>
            <p:spPr bwMode="auto">
              <a:xfrm>
                <a:off x="1501775" y="2068513"/>
                <a:ext cx="87313" cy="350838"/>
              </a:xfrm>
              <a:custGeom>
                <a:avLst/>
                <a:gdLst>
                  <a:gd name="T0" fmla="*/ 51 w 55"/>
                  <a:gd name="T1" fmla="*/ 0 h 221"/>
                  <a:gd name="T2" fmla="*/ 51 w 55"/>
                  <a:gd name="T3" fmla="*/ 0 h 221"/>
                  <a:gd name="T4" fmla="*/ 4 w 55"/>
                  <a:gd name="T5" fmla="*/ 24 h 221"/>
                  <a:gd name="T6" fmla="*/ 4 w 55"/>
                  <a:gd name="T7" fmla="*/ 24 h 221"/>
                  <a:gd name="T8" fmla="*/ 2 w 55"/>
                  <a:gd name="T9" fmla="*/ 26 h 221"/>
                  <a:gd name="T10" fmla="*/ 0 w 55"/>
                  <a:gd name="T11" fmla="*/ 29 h 221"/>
                  <a:gd name="T12" fmla="*/ 0 w 55"/>
                  <a:gd name="T13" fmla="*/ 29 h 221"/>
                  <a:gd name="T14" fmla="*/ 0 w 55"/>
                  <a:gd name="T15" fmla="*/ 114 h 221"/>
                  <a:gd name="T16" fmla="*/ 0 w 55"/>
                  <a:gd name="T17" fmla="*/ 114 h 221"/>
                  <a:gd name="T18" fmla="*/ 0 w 55"/>
                  <a:gd name="T19" fmla="*/ 196 h 221"/>
                  <a:gd name="T20" fmla="*/ 0 w 55"/>
                  <a:gd name="T21" fmla="*/ 196 h 221"/>
                  <a:gd name="T22" fmla="*/ 2 w 55"/>
                  <a:gd name="T23" fmla="*/ 200 h 221"/>
                  <a:gd name="T24" fmla="*/ 3 w 55"/>
                  <a:gd name="T25" fmla="*/ 203 h 221"/>
                  <a:gd name="T26" fmla="*/ 4 w 55"/>
                  <a:gd name="T27" fmla="*/ 204 h 221"/>
                  <a:gd name="T28" fmla="*/ 4 w 55"/>
                  <a:gd name="T29" fmla="*/ 204 h 221"/>
                  <a:gd name="T30" fmla="*/ 51 w 55"/>
                  <a:gd name="T31" fmla="*/ 221 h 221"/>
                  <a:gd name="T32" fmla="*/ 51 w 55"/>
                  <a:gd name="T33" fmla="*/ 221 h 221"/>
                  <a:gd name="T34" fmla="*/ 53 w 55"/>
                  <a:gd name="T35" fmla="*/ 221 h 221"/>
                  <a:gd name="T36" fmla="*/ 54 w 55"/>
                  <a:gd name="T37" fmla="*/ 220 h 221"/>
                  <a:gd name="T38" fmla="*/ 55 w 55"/>
                  <a:gd name="T39" fmla="*/ 215 h 221"/>
                  <a:gd name="T40" fmla="*/ 55 w 55"/>
                  <a:gd name="T41" fmla="*/ 215 h 221"/>
                  <a:gd name="T42" fmla="*/ 54 w 55"/>
                  <a:gd name="T43" fmla="*/ 111 h 221"/>
                  <a:gd name="T44" fmla="*/ 54 w 55"/>
                  <a:gd name="T45" fmla="*/ 111 h 221"/>
                  <a:gd name="T46" fmla="*/ 54 w 55"/>
                  <a:gd name="T47" fmla="*/ 4 h 221"/>
                  <a:gd name="T48" fmla="*/ 54 w 55"/>
                  <a:gd name="T49" fmla="*/ 4 h 221"/>
                  <a:gd name="T50" fmla="*/ 54 w 55"/>
                  <a:gd name="T51" fmla="*/ 2 h 221"/>
                  <a:gd name="T52" fmla="*/ 53 w 55"/>
                  <a:gd name="T53" fmla="*/ 1 h 221"/>
                  <a:gd name="T54" fmla="*/ 52 w 55"/>
                  <a:gd name="T55" fmla="*/ 0 h 221"/>
                  <a:gd name="T56" fmla="*/ 51 w 55"/>
                  <a:gd name="T57" fmla="*/ 0 h 221"/>
                  <a:gd name="T58" fmla="*/ 51 w 55"/>
                  <a:gd name="T5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21">
                    <a:moveTo>
                      <a:pt x="51" y="0"/>
                    </a:moveTo>
                    <a:lnTo>
                      <a:pt x="51" y="0"/>
                    </a:lnTo>
                    <a:lnTo>
                      <a:pt x="4" y="24"/>
                    </a:lnTo>
                    <a:lnTo>
                      <a:pt x="4" y="24"/>
                    </a:lnTo>
                    <a:lnTo>
                      <a:pt x="2" y="26"/>
                    </a:lnTo>
                    <a:lnTo>
                      <a:pt x="0" y="29"/>
                    </a:lnTo>
                    <a:lnTo>
                      <a:pt x="0" y="29"/>
                    </a:lnTo>
                    <a:lnTo>
                      <a:pt x="0" y="114"/>
                    </a:lnTo>
                    <a:lnTo>
                      <a:pt x="0" y="114"/>
                    </a:lnTo>
                    <a:lnTo>
                      <a:pt x="0" y="196"/>
                    </a:lnTo>
                    <a:lnTo>
                      <a:pt x="0" y="196"/>
                    </a:lnTo>
                    <a:lnTo>
                      <a:pt x="2" y="200"/>
                    </a:lnTo>
                    <a:lnTo>
                      <a:pt x="3" y="203"/>
                    </a:lnTo>
                    <a:lnTo>
                      <a:pt x="4" y="204"/>
                    </a:lnTo>
                    <a:lnTo>
                      <a:pt x="4" y="204"/>
                    </a:lnTo>
                    <a:lnTo>
                      <a:pt x="51" y="221"/>
                    </a:lnTo>
                    <a:lnTo>
                      <a:pt x="51" y="221"/>
                    </a:lnTo>
                    <a:lnTo>
                      <a:pt x="53" y="221"/>
                    </a:lnTo>
                    <a:lnTo>
                      <a:pt x="54" y="220"/>
                    </a:lnTo>
                    <a:lnTo>
                      <a:pt x="55" y="215"/>
                    </a:lnTo>
                    <a:lnTo>
                      <a:pt x="55" y="215"/>
                    </a:lnTo>
                    <a:lnTo>
                      <a:pt x="54" y="111"/>
                    </a:lnTo>
                    <a:lnTo>
                      <a:pt x="54" y="111"/>
                    </a:lnTo>
                    <a:lnTo>
                      <a:pt x="54" y="4"/>
                    </a:lnTo>
                    <a:lnTo>
                      <a:pt x="54" y="4"/>
                    </a:lnTo>
                    <a:lnTo>
                      <a:pt x="54" y="2"/>
                    </a:lnTo>
                    <a:lnTo>
                      <a:pt x="53" y="1"/>
                    </a:lnTo>
                    <a:lnTo>
                      <a:pt x="52" y="0"/>
                    </a:lnTo>
                    <a:lnTo>
                      <a:pt x="51" y="0"/>
                    </a:lnTo>
                    <a:lnTo>
                      <a:pt x="51" y="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59"/>
              <p:cNvSpPr>
                <a:spLocks/>
              </p:cNvSpPr>
              <p:nvPr/>
            </p:nvSpPr>
            <p:spPr bwMode="auto">
              <a:xfrm>
                <a:off x="1516063" y="2103438"/>
                <a:ext cx="57150" cy="60325"/>
              </a:xfrm>
              <a:custGeom>
                <a:avLst/>
                <a:gdLst>
                  <a:gd name="T0" fmla="*/ 35 w 36"/>
                  <a:gd name="T1" fmla="*/ 0 h 38"/>
                  <a:gd name="T2" fmla="*/ 35 w 36"/>
                  <a:gd name="T3" fmla="*/ 0 h 38"/>
                  <a:gd name="T4" fmla="*/ 2 w 36"/>
                  <a:gd name="T5" fmla="*/ 14 h 38"/>
                  <a:gd name="T6" fmla="*/ 2 w 36"/>
                  <a:gd name="T7" fmla="*/ 14 h 38"/>
                  <a:gd name="T8" fmla="*/ 1 w 36"/>
                  <a:gd name="T9" fmla="*/ 15 h 38"/>
                  <a:gd name="T10" fmla="*/ 0 w 36"/>
                  <a:gd name="T11" fmla="*/ 18 h 38"/>
                  <a:gd name="T12" fmla="*/ 0 w 36"/>
                  <a:gd name="T13" fmla="*/ 18 h 38"/>
                  <a:gd name="T14" fmla="*/ 0 w 36"/>
                  <a:gd name="T15" fmla="*/ 36 h 38"/>
                  <a:gd name="T16" fmla="*/ 0 w 36"/>
                  <a:gd name="T17" fmla="*/ 36 h 38"/>
                  <a:gd name="T18" fmla="*/ 1 w 36"/>
                  <a:gd name="T19" fmla="*/ 38 h 38"/>
                  <a:gd name="T20" fmla="*/ 2 w 36"/>
                  <a:gd name="T21" fmla="*/ 38 h 38"/>
                  <a:gd name="T22" fmla="*/ 2 w 36"/>
                  <a:gd name="T23" fmla="*/ 38 h 38"/>
                  <a:gd name="T24" fmla="*/ 35 w 36"/>
                  <a:gd name="T25" fmla="*/ 28 h 38"/>
                  <a:gd name="T26" fmla="*/ 35 w 36"/>
                  <a:gd name="T27" fmla="*/ 28 h 38"/>
                  <a:gd name="T28" fmla="*/ 36 w 36"/>
                  <a:gd name="T29" fmla="*/ 27 h 38"/>
                  <a:gd name="T30" fmla="*/ 36 w 36"/>
                  <a:gd name="T31" fmla="*/ 24 h 38"/>
                  <a:gd name="T32" fmla="*/ 36 w 36"/>
                  <a:gd name="T33" fmla="*/ 24 h 38"/>
                  <a:gd name="T34" fmla="*/ 36 w 36"/>
                  <a:gd name="T35" fmla="*/ 2 h 38"/>
                  <a:gd name="T36" fmla="*/ 36 w 36"/>
                  <a:gd name="T37" fmla="*/ 2 h 38"/>
                  <a:gd name="T38" fmla="*/ 36 w 36"/>
                  <a:gd name="T39" fmla="*/ 0 h 38"/>
                  <a:gd name="T40" fmla="*/ 35 w 36"/>
                  <a:gd name="T41" fmla="*/ 0 h 38"/>
                  <a:gd name="T42" fmla="*/ 35 w 36"/>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35" y="0"/>
                    </a:moveTo>
                    <a:lnTo>
                      <a:pt x="35" y="0"/>
                    </a:lnTo>
                    <a:lnTo>
                      <a:pt x="2" y="14"/>
                    </a:lnTo>
                    <a:lnTo>
                      <a:pt x="2" y="14"/>
                    </a:lnTo>
                    <a:lnTo>
                      <a:pt x="1" y="15"/>
                    </a:lnTo>
                    <a:lnTo>
                      <a:pt x="0" y="18"/>
                    </a:lnTo>
                    <a:lnTo>
                      <a:pt x="0" y="18"/>
                    </a:lnTo>
                    <a:lnTo>
                      <a:pt x="0" y="36"/>
                    </a:lnTo>
                    <a:lnTo>
                      <a:pt x="0" y="36"/>
                    </a:lnTo>
                    <a:lnTo>
                      <a:pt x="1" y="38"/>
                    </a:lnTo>
                    <a:lnTo>
                      <a:pt x="2" y="38"/>
                    </a:lnTo>
                    <a:lnTo>
                      <a:pt x="2" y="38"/>
                    </a:lnTo>
                    <a:lnTo>
                      <a:pt x="35" y="28"/>
                    </a:lnTo>
                    <a:lnTo>
                      <a:pt x="35" y="28"/>
                    </a:lnTo>
                    <a:lnTo>
                      <a:pt x="36" y="27"/>
                    </a:lnTo>
                    <a:lnTo>
                      <a:pt x="36" y="24"/>
                    </a:lnTo>
                    <a:lnTo>
                      <a:pt x="36" y="24"/>
                    </a:lnTo>
                    <a:lnTo>
                      <a:pt x="36" y="2"/>
                    </a:lnTo>
                    <a:lnTo>
                      <a:pt x="36" y="2"/>
                    </a:lnTo>
                    <a:lnTo>
                      <a:pt x="36"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60"/>
              <p:cNvSpPr>
                <a:spLocks/>
              </p:cNvSpPr>
              <p:nvPr/>
            </p:nvSpPr>
            <p:spPr bwMode="auto">
              <a:xfrm>
                <a:off x="1516063" y="2162176"/>
                <a:ext cx="58738" cy="53975"/>
              </a:xfrm>
              <a:custGeom>
                <a:avLst/>
                <a:gdLst>
                  <a:gd name="T0" fmla="*/ 35 w 37"/>
                  <a:gd name="T1" fmla="*/ 0 h 34"/>
                  <a:gd name="T2" fmla="*/ 35 w 37"/>
                  <a:gd name="T3" fmla="*/ 0 h 34"/>
                  <a:gd name="T4" fmla="*/ 2 w 37"/>
                  <a:gd name="T5" fmla="*/ 10 h 34"/>
                  <a:gd name="T6" fmla="*/ 2 w 37"/>
                  <a:gd name="T7" fmla="*/ 10 h 34"/>
                  <a:gd name="T8" fmla="*/ 1 w 37"/>
                  <a:gd name="T9" fmla="*/ 11 h 34"/>
                  <a:gd name="T10" fmla="*/ 0 w 37"/>
                  <a:gd name="T11" fmla="*/ 13 h 34"/>
                  <a:gd name="T12" fmla="*/ 0 w 37"/>
                  <a:gd name="T13" fmla="*/ 13 h 34"/>
                  <a:gd name="T14" fmla="*/ 0 w 37"/>
                  <a:gd name="T15" fmla="*/ 32 h 34"/>
                  <a:gd name="T16" fmla="*/ 0 w 37"/>
                  <a:gd name="T17" fmla="*/ 32 h 34"/>
                  <a:gd name="T18" fmla="*/ 1 w 37"/>
                  <a:gd name="T19" fmla="*/ 34 h 34"/>
                  <a:gd name="T20" fmla="*/ 2 w 37"/>
                  <a:gd name="T21" fmla="*/ 34 h 34"/>
                  <a:gd name="T22" fmla="*/ 2 w 37"/>
                  <a:gd name="T23" fmla="*/ 34 h 34"/>
                  <a:gd name="T24" fmla="*/ 35 w 37"/>
                  <a:gd name="T25" fmla="*/ 29 h 34"/>
                  <a:gd name="T26" fmla="*/ 35 w 37"/>
                  <a:gd name="T27" fmla="*/ 29 h 34"/>
                  <a:gd name="T28" fmla="*/ 36 w 37"/>
                  <a:gd name="T29" fmla="*/ 28 h 34"/>
                  <a:gd name="T30" fmla="*/ 37 w 37"/>
                  <a:gd name="T31" fmla="*/ 25 h 34"/>
                  <a:gd name="T32" fmla="*/ 37 w 37"/>
                  <a:gd name="T33" fmla="*/ 25 h 34"/>
                  <a:gd name="T34" fmla="*/ 36 w 37"/>
                  <a:gd name="T35" fmla="*/ 4 h 34"/>
                  <a:gd name="T36" fmla="*/ 36 w 37"/>
                  <a:gd name="T37" fmla="*/ 4 h 34"/>
                  <a:gd name="T38" fmla="*/ 36 w 37"/>
                  <a:gd name="T39" fmla="*/ 1 h 34"/>
                  <a:gd name="T40" fmla="*/ 35 w 37"/>
                  <a:gd name="T41" fmla="*/ 0 h 34"/>
                  <a:gd name="T42" fmla="*/ 35 w 37"/>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4">
                    <a:moveTo>
                      <a:pt x="35" y="0"/>
                    </a:moveTo>
                    <a:lnTo>
                      <a:pt x="35" y="0"/>
                    </a:lnTo>
                    <a:lnTo>
                      <a:pt x="2" y="10"/>
                    </a:lnTo>
                    <a:lnTo>
                      <a:pt x="2" y="10"/>
                    </a:lnTo>
                    <a:lnTo>
                      <a:pt x="1" y="11"/>
                    </a:lnTo>
                    <a:lnTo>
                      <a:pt x="0" y="13"/>
                    </a:lnTo>
                    <a:lnTo>
                      <a:pt x="0" y="13"/>
                    </a:lnTo>
                    <a:lnTo>
                      <a:pt x="0" y="32"/>
                    </a:lnTo>
                    <a:lnTo>
                      <a:pt x="0" y="32"/>
                    </a:lnTo>
                    <a:lnTo>
                      <a:pt x="1" y="34"/>
                    </a:lnTo>
                    <a:lnTo>
                      <a:pt x="2" y="34"/>
                    </a:lnTo>
                    <a:lnTo>
                      <a:pt x="2" y="34"/>
                    </a:lnTo>
                    <a:lnTo>
                      <a:pt x="35" y="29"/>
                    </a:lnTo>
                    <a:lnTo>
                      <a:pt x="35" y="29"/>
                    </a:lnTo>
                    <a:lnTo>
                      <a:pt x="36" y="28"/>
                    </a:lnTo>
                    <a:lnTo>
                      <a:pt x="37" y="25"/>
                    </a:lnTo>
                    <a:lnTo>
                      <a:pt x="37" y="25"/>
                    </a:lnTo>
                    <a:lnTo>
                      <a:pt x="36" y="4"/>
                    </a:lnTo>
                    <a:lnTo>
                      <a:pt x="36" y="4"/>
                    </a:lnTo>
                    <a:lnTo>
                      <a:pt x="36" y="1"/>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61"/>
              <p:cNvSpPr>
                <a:spLocks/>
              </p:cNvSpPr>
              <p:nvPr/>
            </p:nvSpPr>
            <p:spPr bwMode="auto">
              <a:xfrm>
                <a:off x="1516063" y="2224088"/>
                <a:ext cx="58738" cy="44450"/>
              </a:xfrm>
              <a:custGeom>
                <a:avLst/>
                <a:gdLst>
                  <a:gd name="T0" fmla="*/ 35 w 37"/>
                  <a:gd name="T1" fmla="*/ 0 h 28"/>
                  <a:gd name="T2" fmla="*/ 35 w 37"/>
                  <a:gd name="T3" fmla="*/ 0 h 28"/>
                  <a:gd name="T4" fmla="*/ 2 w 37"/>
                  <a:gd name="T5" fmla="*/ 4 h 28"/>
                  <a:gd name="T6" fmla="*/ 2 w 37"/>
                  <a:gd name="T7" fmla="*/ 4 h 28"/>
                  <a:gd name="T8" fmla="*/ 1 w 37"/>
                  <a:gd name="T9" fmla="*/ 5 h 28"/>
                  <a:gd name="T10" fmla="*/ 0 w 37"/>
                  <a:gd name="T11" fmla="*/ 6 h 28"/>
                  <a:gd name="T12" fmla="*/ 0 w 37"/>
                  <a:gd name="T13" fmla="*/ 6 h 28"/>
                  <a:gd name="T14" fmla="*/ 0 w 37"/>
                  <a:gd name="T15" fmla="*/ 25 h 28"/>
                  <a:gd name="T16" fmla="*/ 0 w 37"/>
                  <a:gd name="T17" fmla="*/ 25 h 28"/>
                  <a:gd name="T18" fmla="*/ 1 w 37"/>
                  <a:gd name="T19" fmla="*/ 27 h 28"/>
                  <a:gd name="T20" fmla="*/ 2 w 37"/>
                  <a:gd name="T21" fmla="*/ 28 h 28"/>
                  <a:gd name="T22" fmla="*/ 2 w 37"/>
                  <a:gd name="T23" fmla="*/ 28 h 28"/>
                  <a:gd name="T24" fmla="*/ 35 w 37"/>
                  <a:gd name="T25" fmla="*/ 28 h 28"/>
                  <a:gd name="T26" fmla="*/ 35 w 37"/>
                  <a:gd name="T27" fmla="*/ 28 h 28"/>
                  <a:gd name="T28" fmla="*/ 36 w 37"/>
                  <a:gd name="T29" fmla="*/ 27 h 28"/>
                  <a:gd name="T30" fmla="*/ 37 w 37"/>
                  <a:gd name="T31" fmla="*/ 25 h 28"/>
                  <a:gd name="T32" fmla="*/ 37 w 37"/>
                  <a:gd name="T33" fmla="*/ 25 h 28"/>
                  <a:gd name="T34" fmla="*/ 37 w 37"/>
                  <a:gd name="T35" fmla="*/ 3 h 28"/>
                  <a:gd name="T36" fmla="*/ 37 w 37"/>
                  <a:gd name="T37" fmla="*/ 3 h 28"/>
                  <a:gd name="T38" fmla="*/ 36 w 37"/>
                  <a:gd name="T39" fmla="*/ 1 h 28"/>
                  <a:gd name="T40" fmla="*/ 35 w 37"/>
                  <a:gd name="T41" fmla="*/ 0 h 28"/>
                  <a:gd name="T42" fmla="*/ 35 w 37"/>
                  <a:gd name="T4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8">
                    <a:moveTo>
                      <a:pt x="35" y="0"/>
                    </a:moveTo>
                    <a:lnTo>
                      <a:pt x="35" y="0"/>
                    </a:lnTo>
                    <a:lnTo>
                      <a:pt x="2" y="4"/>
                    </a:lnTo>
                    <a:lnTo>
                      <a:pt x="2" y="4"/>
                    </a:lnTo>
                    <a:lnTo>
                      <a:pt x="1" y="5"/>
                    </a:lnTo>
                    <a:lnTo>
                      <a:pt x="0" y="6"/>
                    </a:lnTo>
                    <a:lnTo>
                      <a:pt x="0" y="6"/>
                    </a:lnTo>
                    <a:lnTo>
                      <a:pt x="0" y="25"/>
                    </a:lnTo>
                    <a:lnTo>
                      <a:pt x="0" y="25"/>
                    </a:lnTo>
                    <a:lnTo>
                      <a:pt x="1" y="27"/>
                    </a:lnTo>
                    <a:lnTo>
                      <a:pt x="2" y="28"/>
                    </a:lnTo>
                    <a:lnTo>
                      <a:pt x="2" y="28"/>
                    </a:lnTo>
                    <a:lnTo>
                      <a:pt x="35" y="28"/>
                    </a:lnTo>
                    <a:lnTo>
                      <a:pt x="35" y="28"/>
                    </a:lnTo>
                    <a:lnTo>
                      <a:pt x="36" y="27"/>
                    </a:lnTo>
                    <a:lnTo>
                      <a:pt x="37" y="25"/>
                    </a:lnTo>
                    <a:lnTo>
                      <a:pt x="37" y="25"/>
                    </a:lnTo>
                    <a:lnTo>
                      <a:pt x="37" y="3"/>
                    </a:lnTo>
                    <a:lnTo>
                      <a:pt x="37" y="3"/>
                    </a:lnTo>
                    <a:lnTo>
                      <a:pt x="36" y="1"/>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62"/>
              <p:cNvSpPr>
                <a:spLocks/>
              </p:cNvSpPr>
              <p:nvPr/>
            </p:nvSpPr>
            <p:spPr bwMode="auto">
              <a:xfrm>
                <a:off x="1516063" y="2282826"/>
                <a:ext cx="58738" cy="46038"/>
              </a:xfrm>
              <a:custGeom>
                <a:avLst/>
                <a:gdLst>
                  <a:gd name="T0" fmla="*/ 35 w 37"/>
                  <a:gd name="T1" fmla="*/ 2 h 29"/>
                  <a:gd name="T2" fmla="*/ 35 w 37"/>
                  <a:gd name="T3" fmla="*/ 2 h 29"/>
                  <a:gd name="T4" fmla="*/ 2 w 37"/>
                  <a:gd name="T5" fmla="*/ 0 h 29"/>
                  <a:gd name="T6" fmla="*/ 2 w 37"/>
                  <a:gd name="T7" fmla="*/ 0 h 29"/>
                  <a:gd name="T8" fmla="*/ 1 w 37"/>
                  <a:gd name="T9" fmla="*/ 1 h 29"/>
                  <a:gd name="T10" fmla="*/ 0 w 37"/>
                  <a:gd name="T11" fmla="*/ 3 h 29"/>
                  <a:gd name="T12" fmla="*/ 0 w 37"/>
                  <a:gd name="T13" fmla="*/ 3 h 29"/>
                  <a:gd name="T14" fmla="*/ 0 w 37"/>
                  <a:gd name="T15" fmla="*/ 22 h 29"/>
                  <a:gd name="T16" fmla="*/ 0 w 37"/>
                  <a:gd name="T17" fmla="*/ 22 h 29"/>
                  <a:gd name="T18" fmla="*/ 1 w 37"/>
                  <a:gd name="T19" fmla="*/ 23 h 29"/>
                  <a:gd name="T20" fmla="*/ 2 w 37"/>
                  <a:gd name="T21" fmla="*/ 24 h 29"/>
                  <a:gd name="T22" fmla="*/ 2 w 37"/>
                  <a:gd name="T23" fmla="*/ 24 h 29"/>
                  <a:gd name="T24" fmla="*/ 35 w 37"/>
                  <a:gd name="T25" fmla="*/ 29 h 29"/>
                  <a:gd name="T26" fmla="*/ 35 w 37"/>
                  <a:gd name="T27" fmla="*/ 29 h 29"/>
                  <a:gd name="T28" fmla="*/ 36 w 37"/>
                  <a:gd name="T29" fmla="*/ 29 h 29"/>
                  <a:gd name="T30" fmla="*/ 37 w 37"/>
                  <a:gd name="T31" fmla="*/ 27 h 29"/>
                  <a:gd name="T32" fmla="*/ 37 w 37"/>
                  <a:gd name="T33" fmla="*/ 27 h 29"/>
                  <a:gd name="T34" fmla="*/ 37 w 37"/>
                  <a:gd name="T35" fmla="*/ 4 h 29"/>
                  <a:gd name="T36" fmla="*/ 37 w 37"/>
                  <a:gd name="T37" fmla="*/ 4 h 29"/>
                  <a:gd name="T38" fmla="*/ 36 w 37"/>
                  <a:gd name="T39" fmla="*/ 2 h 29"/>
                  <a:gd name="T40" fmla="*/ 35 w 37"/>
                  <a:gd name="T41" fmla="*/ 2 h 29"/>
                  <a:gd name="T42" fmla="*/ 35 w 37"/>
                  <a:gd name="T4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9">
                    <a:moveTo>
                      <a:pt x="35" y="2"/>
                    </a:moveTo>
                    <a:lnTo>
                      <a:pt x="35" y="2"/>
                    </a:lnTo>
                    <a:lnTo>
                      <a:pt x="2" y="0"/>
                    </a:lnTo>
                    <a:lnTo>
                      <a:pt x="2" y="0"/>
                    </a:lnTo>
                    <a:lnTo>
                      <a:pt x="1" y="1"/>
                    </a:lnTo>
                    <a:lnTo>
                      <a:pt x="0" y="3"/>
                    </a:lnTo>
                    <a:lnTo>
                      <a:pt x="0" y="3"/>
                    </a:lnTo>
                    <a:lnTo>
                      <a:pt x="0" y="22"/>
                    </a:lnTo>
                    <a:lnTo>
                      <a:pt x="0" y="22"/>
                    </a:lnTo>
                    <a:lnTo>
                      <a:pt x="1" y="23"/>
                    </a:lnTo>
                    <a:lnTo>
                      <a:pt x="2" y="24"/>
                    </a:lnTo>
                    <a:lnTo>
                      <a:pt x="2" y="24"/>
                    </a:lnTo>
                    <a:lnTo>
                      <a:pt x="35" y="29"/>
                    </a:lnTo>
                    <a:lnTo>
                      <a:pt x="35" y="29"/>
                    </a:lnTo>
                    <a:lnTo>
                      <a:pt x="36" y="29"/>
                    </a:lnTo>
                    <a:lnTo>
                      <a:pt x="37" y="27"/>
                    </a:lnTo>
                    <a:lnTo>
                      <a:pt x="37" y="27"/>
                    </a:lnTo>
                    <a:lnTo>
                      <a:pt x="37" y="4"/>
                    </a:lnTo>
                    <a:lnTo>
                      <a:pt x="37" y="4"/>
                    </a:lnTo>
                    <a:lnTo>
                      <a:pt x="36" y="2"/>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63"/>
              <p:cNvSpPr>
                <a:spLocks/>
              </p:cNvSpPr>
              <p:nvPr/>
            </p:nvSpPr>
            <p:spPr bwMode="auto">
              <a:xfrm>
                <a:off x="1516063" y="2341563"/>
                <a:ext cx="58738" cy="25400"/>
              </a:xfrm>
              <a:custGeom>
                <a:avLst/>
                <a:gdLst>
                  <a:gd name="T0" fmla="*/ 35 w 37"/>
                  <a:gd name="T1" fmla="*/ 8 h 16"/>
                  <a:gd name="T2" fmla="*/ 35 w 37"/>
                  <a:gd name="T3" fmla="*/ 8 h 16"/>
                  <a:gd name="T4" fmla="*/ 2 w 37"/>
                  <a:gd name="T5" fmla="*/ 0 h 16"/>
                  <a:gd name="T6" fmla="*/ 2 w 37"/>
                  <a:gd name="T7" fmla="*/ 0 h 16"/>
                  <a:gd name="T8" fmla="*/ 1 w 37"/>
                  <a:gd name="T9" fmla="*/ 0 h 16"/>
                  <a:gd name="T10" fmla="*/ 1 w 37"/>
                  <a:gd name="T11" fmla="*/ 2 h 16"/>
                  <a:gd name="T12" fmla="*/ 1 w 37"/>
                  <a:gd name="T13" fmla="*/ 2 h 16"/>
                  <a:gd name="T14" fmla="*/ 0 w 37"/>
                  <a:gd name="T15" fmla="*/ 4 h 16"/>
                  <a:gd name="T16" fmla="*/ 0 w 37"/>
                  <a:gd name="T17" fmla="*/ 4 h 16"/>
                  <a:gd name="T18" fmla="*/ 1 w 37"/>
                  <a:gd name="T19" fmla="*/ 5 h 16"/>
                  <a:gd name="T20" fmla="*/ 2 w 37"/>
                  <a:gd name="T21" fmla="*/ 7 h 16"/>
                  <a:gd name="T22" fmla="*/ 2 w 37"/>
                  <a:gd name="T23" fmla="*/ 7 h 16"/>
                  <a:gd name="T24" fmla="*/ 35 w 37"/>
                  <a:gd name="T25" fmla="*/ 16 h 16"/>
                  <a:gd name="T26" fmla="*/ 35 w 37"/>
                  <a:gd name="T27" fmla="*/ 16 h 16"/>
                  <a:gd name="T28" fmla="*/ 36 w 37"/>
                  <a:gd name="T29" fmla="*/ 15 h 16"/>
                  <a:gd name="T30" fmla="*/ 37 w 37"/>
                  <a:gd name="T31" fmla="*/ 13 h 16"/>
                  <a:gd name="T32" fmla="*/ 37 w 37"/>
                  <a:gd name="T33" fmla="*/ 13 h 16"/>
                  <a:gd name="T34" fmla="*/ 37 w 37"/>
                  <a:gd name="T35" fmla="*/ 11 h 16"/>
                  <a:gd name="T36" fmla="*/ 37 w 37"/>
                  <a:gd name="T37" fmla="*/ 11 h 16"/>
                  <a:gd name="T38" fmla="*/ 36 w 37"/>
                  <a:gd name="T39" fmla="*/ 9 h 16"/>
                  <a:gd name="T40" fmla="*/ 35 w 37"/>
                  <a:gd name="T41" fmla="*/ 8 h 16"/>
                  <a:gd name="T42" fmla="*/ 35 w 37"/>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5" y="8"/>
                    </a:moveTo>
                    <a:lnTo>
                      <a:pt x="35" y="8"/>
                    </a:lnTo>
                    <a:lnTo>
                      <a:pt x="2" y="0"/>
                    </a:lnTo>
                    <a:lnTo>
                      <a:pt x="2" y="0"/>
                    </a:lnTo>
                    <a:lnTo>
                      <a:pt x="1" y="0"/>
                    </a:lnTo>
                    <a:lnTo>
                      <a:pt x="1" y="2"/>
                    </a:lnTo>
                    <a:lnTo>
                      <a:pt x="1" y="2"/>
                    </a:lnTo>
                    <a:lnTo>
                      <a:pt x="0" y="4"/>
                    </a:lnTo>
                    <a:lnTo>
                      <a:pt x="0" y="4"/>
                    </a:lnTo>
                    <a:lnTo>
                      <a:pt x="1" y="5"/>
                    </a:lnTo>
                    <a:lnTo>
                      <a:pt x="2" y="7"/>
                    </a:lnTo>
                    <a:lnTo>
                      <a:pt x="2" y="7"/>
                    </a:lnTo>
                    <a:lnTo>
                      <a:pt x="35" y="16"/>
                    </a:lnTo>
                    <a:lnTo>
                      <a:pt x="35" y="16"/>
                    </a:lnTo>
                    <a:lnTo>
                      <a:pt x="36" y="15"/>
                    </a:lnTo>
                    <a:lnTo>
                      <a:pt x="37" y="13"/>
                    </a:lnTo>
                    <a:lnTo>
                      <a:pt x="37" y="13"/>
                    </a:lnTo>
                    <a:lnTo>
                      <a:pt x="37" y="11"/>
                    </a:lnTo>
                    <a:lnTo>
                      <a:pt x="37" y="11"/>
                    </a:lnTo>
                    <a:lnTo>
                      <a:pt x="36" y="9"/>
                    </a:lnTo>
                    <a:lnTo>
                      <a:pt x="35" y="8"/>
                    </a:lnTo>
                    <a:lnTo>
                      <a:pt x="3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364"/>
              <p:cNvSpPr>
                <a:spLocks/>
              </p:cNvSpPr>
              <p:nvPr/>
            </p:nvSpPr>
            <p:spPr bwMode="auto">
              <a:xfrm>
                <a:off x="1516063" y="2360613"/>
                <a:ext cx="58738" cy="26988"/>
              </a:xfrm>
              <a:custGeom>
                <a:avLst/>
                <a:gdLst>
                  <a:gd name="T0" fmla="*/ 35 w 37"/>
                  <a:gd name="T1" fmla="*/ 9 h 17"/>
                  <a:gd name="T2" fmla="*/ 35 w 37"/>
                  <a:gd name="T3" fmla="*/ 9 h 17"/>
                  <a:gd name="T4" fmla="*/ 2 w 37"/>
                  <a:gd name="T5" fmla="*/ 0 h 17"/>
                  <a:gd name="T6" fmla="*/ 2 w 37"/>
                  <a:gd name="T7" fmla="*/ 0 h 17"/>
                  <a:gd name="T8" fmla="*/ 1 w 37"/>
                  <a:gd name="T9" fmla="*/ 1 h 17"/>
                  <a:gd name="T10" fmla="*/ 0 w 37"/>
                  <a:gd name="T11" fmla="*/ 2 h 17"/>
                  <a:gd name="T12" fmla="*/ 0 w 37"/>
                  <a:gd name="T13" fmla="*/ 2 h 17"/>
                  <a:gd name="T14" fmla="*/ 1 w 37"/>
                  <a:gd name="T15" fmla="*/ 4 h 17"/>
                  <a:gd name="T16" fmla="*/ 1 w 37"/>
                  <a:gd name="T17" fmla="*/ 4 h 17"/>
                  <a:gd name="T18" fmla="*/ 1 w 37"/>
                  <a:gd name="T19" fmla="*/ 6 h 17"/>
                  <a:gd name="T20" fmla="*/ 2 w 37"/>
                  <a:gd name="T21" fmla="*/ 7 h 17"/>
                  <a:gd name="T22" fmla="*/ 2 w 37"/>
                  <a:gd name="T23" fmla="*/ 7 h 17"/>
                  <a:gd name="T24" fmla="*/ 35 w 37"/>
                  <a:gd name="T25" fmla="*/ 17 h 17"/>
                  <a:gd name="T26" fmla="*/ 35 w 37"/>
                  <a:gd name="T27" fmla="*/ 17 h 17"/>
                  <a:gd name="T28" fmla="*/ 36 w 37"/>
                  <a:gd name="T29" fmla="*/ 16 h 17"/>
                  <a:gd name="T30" fmla="*/ 37 w 37"/>
                  <a:gd name="T31" fmla="*/ 14 h 17"/>
                  <a:gd name="T32" fmla="*/ 37 w 37"/>
                  <a:gd name="T33" fmla="*/ 14 h 17"/>
                  <a:gd name="T34" fmla="*/ 37 w 37"/>
                  <a:gd name="T35" fmla="*/ 12 h 17"/>
                  <a:gd name="T36" fmla="*/ 37 w 37"/>
                  <a:gd name="T37" fmla="*/ 12 h 17"/>
                  <a:gd name="T38" fmla="*/ 36 w 37"/>
                  <a:gd name="T39" fmla="*/ 10 h 17"/>
                  <a:gd name="T40" fmla="*/ 35 w 37"/>
                  <a:gd name="T41" fmla="*/ 9 h 17"/>
                  <a:gd name="T42" fmla="*/ 35 w 37"/>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35" y="9"/>
                    </a:moveTo>
                    <a:lnTo>
                      <a:pt x="35" y="9"/>
                    </a:lnTo>
                    <a:lnTo>
                      <a:pt x="2" y="0"/>
                    </a:lnTo>
                    <a:lnTo>
                      <a:pt x="2" y="0"/>
                    </a:lnTo>
                    <a:lnTo>
                      <a:pt x="1" y="1"/>
                    </a:lnTo>
                    <a:lnTo>
                      <a:pt x="0" y="2"/>
                    </a:lnTo>
                    <a:lnTo>
                      <a:pt x="0" y="2"/>
                    </a:lnTo>
                    <a:lnTo>
                      <a:pt x="1" y="4"/>
                    </a:lnTo>
                    <a:lnTo>
                      <a:pt x="1" y="4"/>
                    </a:lnTo>
                    <a:lnTo>
                      <a:pt x="1" y="6"/>
                    </a:lnTo>
                    <a:lnTo>
                      <a:pt x="2" y="7"/>
                    </a:lnTo>
                    <a:lnTo>
                      <a:pt x="2" y="7"/>
                    </a:lnTo>
                    <a:lnTo>
                      <a:pt x="35" y="17"/>
                    </a:lnTo>
                    <a:lnTo>
                      <a:pt x="35" y="17"/>
                    </a:lnTo>
                    <a:lnTo>
                      <a:pt x="36" y="16"/>
                    </a:lnTo>
                    <a:lnTo>
                      <a:pt x="37" y="14"/>
                    </a:lnTo>
                    <a:lnTo>
                      <a:pt x="37" y="14"/>
                    </a:lnTo>
                    <a:lnTo>
                      <a:pt x="37" y="12"/>
                    </a:lnTo>
                    <a:lnTo>
                      <a:pt x="37" y="12"/>
                    </a:lnTo>
                    <a:lnTo>
                      <a:pt x="36" y="10"/>
                    </a:lnTo>
                    <a:lnTo>
                      <a:pt x="35" y="9"/>
                    </a:lnTo>
                    <a:lnTo>
                      <a:pt x="3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365"/>
              <p:cNvSpPr>
                <a:spLocks/>
              </p:cNvSpPr>
              <p:nvPr/>
            </p:nvSpPr>
            <p:spPr bwMode="auto">
              <a:xfrm>
                <a:off x="1406525" y="2116138"/>
                <a:ext cx="85725" cy="266700"/>
              </a:xfrm>
              <a:custGeom>
                <a:avLst/>
                <a:gdLst>
                  <a:gd name="T0" fmla="*/ 51 w 54"/>
                  <a:gd name="T1" fmla="*/ 1 h 168"/>
                  <a:gd name="T2" fmla="*/ 51 w 54"/>
                  <a:gd name="T3" fmla="*/ 1 h 168"/>
                  <a:gd name="T4" fmla="*/ 4 w 54"/>
                  <a:gd name="T5" fmla="*/ 24 h 168"/>
                  <a:gd name="T6" fmla="*/ 4 w 54"/>
                  <a:gd name="T7" fmla="*/ 24 h 168"/>
                  <a:gd name="T8" fmla="*/ 2 w 54"/>
                  <a:gd name="T9" fmla="*/ 26 h 168"/>
                  <a:gd name="T10" fmla="*/ 1 w 54"/>
                  <a:gd name="T11" fmla="*/ 29 h 168"/>
                  <a:gd name="T12" fmla="*/ 1 w 54"/>
                  <a:gd name="T13" fmla="*/ 29 h 168"/>
                  <a:gd name="T14" fmla="*/ 1 w 54"/>
                  <a:gd name="T15" fmla="*/ 88 h 168"/>
                  <a:gd name="T16" fmla="*/ 1 w 54"/>
                  <a:gd name="T17" fmla="*/ 88 h 168"/>
                  <a:gd name="T18" fmla="*/ 0 w 54"/>
                  <a:gd name="T19" fmla="*/ 145 h 168"/>
                  <a:gd name="T20" fmla="*/ 0 w 54"/>
                  <a:gd name="T21" fmla="*/ 145 h 168"/>
                  <a:gd name="T22" fmla="*/ 1 w 54"/>
                  <a:gd name="T23" fmla="*/ 149 h 168"/>
                  <a:gd name="T24" fmla="*/ 4 w 54"/>
                  <a:gd name="T25" fmla="*/ 151 h 168"/>
                  <a:gd name="T26" fmla="*/ 4 w 54"/>
                  <a:gd name="T27" fmla="*/ 151 h 168"/>
                  <a:gd name="T28" fmla="*/ 51 w 54"/>
                  <a:gd name="T29" fmla="*/ 168 h 168"/>
                  <a:gd name="T30" fmla="*/ 51 w 54"/>
                  <a:gd name="T31" fmla="*/ 168 h 168"/>
                  <a:gd name="T32" fmla="*/ 52 w 54"/>
                  <a:gd name="T33" fmla="*/ 168 h 168"/>
                  <a:gd name="T34" fmla="*/ 53 w 54"/>
                  <a:gd name="T35" fmla="*/ 167 h 168"/>
                  <a:gd name="T36" fmla="*/ 54 w 54"/>
                  <a:gd name="T37" fmla="*/ 166 h 168"/>
                  <a:gd name="T38" fmla="*/ 54 w 54"/>
                  <a:gd name="T39" fmla="*/ 164 h 168"/>
                  <a:gd name="T40" fmla="*/ 54 w 54"/>
                  <a:gd name="T41" fmla="*/ 164 h 168"/>
                  <a:gd name="T42" fmla="*/ 54 w 54"/>
                  <a:gd name="T43" fmla="*/ 84 h 168"/>
                  <a:gd name="T44" fmla="*/ 54 w 54"/>
                  <a:gd name="T45" fmla="*/ 84 h 168"/>
                  <a:gd name="T46" fmla="*/ 54 w 54"/>
                  <a:gd name="T47" fmla="*/ 4 h 168"/>
                  <a:gd name="T48" fmla="*/ 54 w 54"/>
                  <a:gd name="T49" fmla="*/ 4 h 168"/>
                  <a:gd name="T50" fmla="*/ 53 w 54"/>
                  <a:gd name="T51" fmla="*/ 1 h 168"/>
                  <a:gd name="T52" fmla="*/ 52 w 54"/>
                  <a:gd name="T53" fmla="*/ 0 h 168"/>
                  <a:gd name="T54" fmla="*/ 51 w 54"/>
                  <a:gd name="T55" fmla="*/ 1 h 168"/>
                  <a:gd name="T56" fmla="*/ 51 w 54"/>
                  <a:gd name="T57" fmla="*/ 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168">
                    <a:moveTo>
                      <a:pt x="51" y="1"/>
                    </a:moveTo>
                    <a:lnTo>
                      <a:pt x="51" y="1"/>
                    </a:lnTo>
                    <a:lnTo>
                      <a:pt x="4" y="24"/>
                    </a:lnTo>
                    <a:lnTo>
                      <a:pt x="4" y="24"/>
                    </a:lnTo>
                    <a:lnTo>
                      <a:pt x="2" y="26"/>
                    </a:lnTo>
                    <a:lnTo>
                      <a:pt x="1" y="29"/>
                    </a:lnTo>
                    <a:lnTo>
                      <a:pt x="1" y="29"/>
                    </a:lnTo>
                    <a:lnTo>
                      <a:pt x="1" y="88"/>
                    </a:lnTo>
                    <a:lnTo>
                      <a:pt x="1" y="88"/>
                    </a:lnTo>
                    <a:lnTo>
                      <a:pt x="0" y="145"/>
                    </a:lnTo>
                    <a:lnTo>
                      <a:pt x="0" y="145"/>
                    </a:lnTo>
                    <a:lnTo>
                      <a:pt x="1" y="149"/>
                    </a:lnTo>
                    <a:lnTo>
                      <a:pt x="4" y="151"/>
                    </a:lnTo>
                    <a:lnTo>
                      <a:pt x="4" y="151"/>
                    </a:lnTo>
                    <a:lnTo>
                      <a:pt x="51" y="168"/>
                    </a:lnTo>
                    <a:lnTo>
                      <a:pt x="51" y="168"/>
                    </a:lnTo>
                    <a:lnTo>
                      <a:pt x="52" y="168"/>
                    </a:lnTo>
                    <a:lnTo>
                      <a:pt x="53" y="167"/>
                    </a:lnTo>
                    <a:lnTo>
                      <a:pt x="54" y="166"/>
                    </a:lnTo>
                    <a:lnTo>
                      <a:pt x="54" y="164"/>
                    </a:lnTo>
                    <a:lnTo>
                      <a:pt x="54" y="164"/>
                    </a:lnTo>
                    <a:lnTo>
                      <a:pt x="54" y="84"/>
                    </a:lnTo>
                    <a:lnTo>
                      <a:pt x="54" y="84"/>
                    </a:lnTo>
                    <a:lnTo>
                      <a:pt x="54" y="4"/>
                    </a:lnTo>
                    <a:lnTo>
                      <a:pt x="54" y="4"/>
                    </a:lnTo>
                    <a:lnTo>
                      <a:pt x="53" y="1"/>
                    </a:lnTo>
                    <a:lnTo>
                      <a:pt x="52" y="0"/>
                    </a:lnTo>
                    <a:lnTo>
                      <a:pt x="51" y="1"/>
                    </a:lnTo>
                    <a:lnTo>
                      <a:pt x="51" y="1"/>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366"/>
              <p:cNvSpPr>
                <a:spLocks/>
              </p:cNvSpPr>
              <p:nvPr/>
            </p:nvSpPr>
            <p:spPr bwMode="auto">
              <a:xfrm>
                <a:off x="1420813" y="2144713"/>
                <a:ext cx="58738" cy="49213"/>
              </a:xfrm>
              <a:custGeom>
                <a:avLst/>
                <a:gdLst>
                  <a:gd name="T0" fmla="*/ 36 w 37"/>
                  <a:gd name="T1" fmla="*/ 0 h 31"/>
                  <a:gd name="T2" fmla="*/ 36 w 37"/>
                  <a:gd name="T3" fmla="*/ 0 h 31"/>
                  <a:gd name="T4" fmla="*/ 2 w 37"/>
                  <a:gd name="T5" fmla="*/ 15 h 31"/>
                  <a:gd name="T6" fmla="*/ 2 w 37"/>
                  <a:gd name="T7" fmla="*/ 15 h 31"/>
                  <a:gd name="T8" fmla="*/ 1 w 37"/>
                  <a:gd name="T9" fmla="*/ 15 h 31"/>
                  <a:gd name="T10" fmla="*/ 0 w 37"/>
                  <a:gd name="T11" fmla="*/ 17 h 31"/>
                  <a:gd name="T12" fmla="*/ 0 w 37"/>
                  <a:gd name="T13" fmla="*/ 17 h 31"/>
                  <a:gd name="T14" fmla="*/ 0 w 37"/>
                  <a:gd name="T15" fmla="*/ 30 h 31"/>
                  <a:gd name="T16" fmla="*/ 0 w 37"/>
                  <a:gd name="T17" fmla="*/ 30 h 31"/>
                  <a:gd name="T18" fmla="*/ 1 w 37"/>
                  <a:gd name="T19" fmla="*/ 31 h 31"/>
                  <a:gd name="T20" fmla="*/ 2 w 37"/>
                  <a:gd name="T21" fmla="*/ 31 h 31"/>
                  <a:gd name="T22" fmla="*/ 2 w 37"/>
                  <a:gd name="T23" fmla="*/ 31 h 31"/>
                  <a:gd name="T24" fmla="*/ 36 w 37"/>
                  <a:gd name="T25" fmla="*/ 21 h 31"/>
                  <a:gd name="T26" fmla="*/ 36 w 37"/>
                  <a:gd name="T27" fmla="*/ 21 h 31"/>
                  <a:gd name="T28" fmla="*/ 37 w 37"/>
                  <a:gd name="T29" fmla="*/ 20 h 31"/>
                  <a:gd name="T30" fmla="*/ 37 w 37"/>
                  <a:gd name="T31" fmla="*/ 18 h 31"/>
                  <a:gd name="T32" fmla="*/ 37 w 37"/>
                  <a:gd name="T33" fmla="*/ 18 h 31"/>
                  <a:gd name="T34" fmla="*/ 37 w 37"/>
                  <a:gd name="T35" fmla="*/ 1 h 31"/>
                  <a:gd name="T36" fmla="*/ 37 w 37"/>
                  <a:gd name="T37" fmla="*/ 1 h 31"/>
                  <a:gd name="T38" fmla="*/ 37 w 37"/>
                  <a:gd name="T39" fmla="*/ 0 h 31"/>
                  <a:gd name="T40" fmla="*/ 36 w 37"/>
                  <a:gd name="T41" fmla="*/ 0 h 31"/>
                  <a:gd name="T42" fmla="*/ 36 w 37"/>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1">
                    <a:moveTo>
                      <a:pt x="36" y="0"/>
                    </a:moveTo>
                    <a:lnTo>
                      <a:pt x="36" y="0"/>
                    </a:lnTo>
                    <a:lnTo>
                      <a:pt x="2" y="15"/>
                    </a:lnTo>
                    <a:lnTo>
                      <a:pt x="2" y="15"/>
                    </a:lnTo>
                    <a:lnTo>
                      <a:pt x="1" y="15"/>
                    </a:lnTo>
                    <a:lnTo>
                      <a:pt x="0" y="17"/>
                    </a:lnTo>
                    <a:lnTo>
                      <a:pt x="0" y="17"/>
                    </a:lnTo>
                    <a:lnTo>
                      <a:pt x="0" y="30"/>
                    </a:lnTo>
                    <a:lnTo>
                      <a:pt x="0" y="30"/>
                    </a:lnTo>
                    <a:lnTo>
                      <a:pt x="1" y="31"/>
                    </a:lnTo>
                    <a:lnTo>
                      <a:pt x="2" y="31"/>
                    </a:lnTo>
                    <a:lnTo>
                      <a:pt x="2" y="31"/>
                    </a:lnTo>
                    <a:lnTo>
                      <a:pt x="36" y="21"/>
                    </a:lnTo>
                    <a:lnTo>
                      <a:pt x="36" y="21"/>
                    </a:lnTo>
                    <a:lnTo>
                      <a:pt x="37" y="20"/>
                    </a:lnTo>
                    <a:lnTo>
                      <a:pt x="37" y="18"/>
                    </a:lnTo>
                    <a:lnTo>
                      <a:pt x="37" y="18"/>
                    </a:lnTo>
                    <a:lnTo>
                      <a:pt x="37" y="1"/>
                    </a:lnTo>
                    <a:lnTo>
                      <a:pt x="37" y="1"/>
                    </a:lnTo>
                    <a:lnTo>
                      <a:pt x="37" y="0"/>
                    </a:lnTo>
                    <a:lnTo>
                      <a:pt x="36"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367"/>
              <p:cNvSpPr>
                <a:spLocks/>
              </p:cNvSpPr>
              <p:nvPr/>
            </p:nvSpPr>
            <p:spPr bwMode="auto">
              <a:xfrm>
                <a:off x="1420813" y="2189163"/>
                <a:ext cx="58738" cy="42863"/>
              </a:xfrm>
              <a:custGeom>
                <a:avLst/>
                <a:gdLst>
                  <a:gd name="T0" fmla="*/ 36 w 37"/>
                  <a:gd name="T1" fmla="*/ 0 h 27"/>
                  <a:gd name="T2" fmla="*/ 36 w 37"/>
                  <a:gd name="T3" fmla="*/ 0 h 27"/>
                  <a:gd name="T4" fmla="*/ 2 w 37"/>
                  <a:gd name="T5" fmla="*/ 10 h 27"/>
                  <a:gd name="T6" fmla="*/ 2 w 37"/>
                  <a:gd name="T7" fmla="*/ 10 h 27"/>
                  <a:gd name="T8" fmla="*/ 1 w 37"/>
                  <a:gd name="T9" fmla="*/ 11 h 27"/>
                  <a:gd name="T10" fmla="*/ 0 w 37"/>
                  <a:gd name="T11" fmla="*/ 12 h 27"/>
                  <a:gd name="T12" fmla="*/ 0 w 37"/>
                  <a:gd name="T13" fmla="*/ 12 h 27"/>
                  <a:gd name="T14" fmla="*/ 0 w 37"/>
                  <a:gd name="T15" fmla="*/ 25 h 27"/>
                  <a:gd name="T16" fmla="*/ 0 w 37"/>
                  <a:gd name="T17" fmla="*/ 25 h 27"/>
                  <a:gd name="T18" fmla="*/ 1 w 37"/>
                  <a:gd name="T19" fmla="*/ 26 h 27"/>
                  <a:gd name="T20" fmla="*/ 2 w 37"/>
                  <a:gd name="T21" fmla="*/ 27 h 27"/>
                  <a:gd name="T22" fmla="*/ 2 w 37"/>
                  <a:gd name="T23" fmla="*/ 27 h 27"/>
                  <a:gd name="T24" fmla="*/ 36 w 37"/>
                  <a:gd name="T25" fmla="*/ 21 h 27"/>
                  <a:gd name="T26" fmla="*/ 36 w 37"/>
                  <a:gd name="T27" fmla="*/ 21 h 27"/>
                  <a:gd name="T28" fmla="*/ 37 w 37"/>
                  <a:gd name="T29" fmla="*/ 21 h 27"/>
                  <a:gd name="T30" fmla="*/ 37 w 37"/>
                  <a:gd name="T31" fmla="*/ 19 h 27"/>
                  <a:gd name="T32" fmla="*/ 37 w 37"/>
                  <a:gd name="T33" fmla="*/ 19 h 27"/>
                  <a:gd name="T34" fmla="*/ 37 w 37"/>
                  <a:gd name="T35" fmla="*/ 2 h 27"/>
                  <a:gd name="T36" fmla="*/ 37 w 37"/>
                  <a:gd name="T37" fmla="*/ 2 h 27"/>
                  <a:gd name="T38" fmla="*/ 37 w 37"/>
                  <a:gd name="T39" fmla="*/ 1 h 27"/>
                  <a:gd name="T40" fmla="*/ 36 w 37"/>
                  <a:gd name="T41" fmla="*/ 0 h 27"/>
                  <a:gd name="T42" fmla="*/ 36 w 3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7">
                    <a:moveTo>
                      <a:pt x="36" y="0"/>
                    </a:moveTo>
                    <a:lnTo>
                      <a:pt x="36" y="0"/>
                    </a:lnTo>
                    <a:lnTo>
                      <a:pt x="2" y="10"/>
                    </a:lnTo>
                    <a:lnTo>
                      <a:pt x="2" y="10"/>
                    </a:lnTo>
                    <a:lnTo>
                      <a:pt x="1" y="11"/>
                    </a:lnTo>
                    <a:lnTo>
                      <a:pt x="0" y="12"/>
                    </a:lnTo>
                    <a:lnTo>
                      <a:pt x="0" y="12"/>
                    </a:lnTo>
                    <a:lnTo>
                      <a:pt x="0" y="25"/>
                    </a:lnTo>
                    <a:lnTo>
                      <a:pt x="0" y="25"/>
                    </a:lnTo>
                    <a:lnTo>
                      <a:pt x="1" y="26"/>
                    </a:lnTo>
                    <a:lnTo>
                      <a:pt x="2" y="27"/>
                    </a:lnTo>
                    <a:lnTo>
                      <a:pt x="2" y="27"/>
                    </a:lnTo>
                    <a:lnTo>
                      <a:pt x="36" y="21"/>
                    </a:lnTo>
                    <a:lnTo>
                      <a:pt x="36" y="21"/>
                    </a:lnTo>
                    <a:lnTo>
                      <a:pt x="37" y="21"/>
                    </a:lnTo>
                    <a:lnTo>
                      <a:pt x="37" y="19"/>
                    </a:lnTo>
                    <a:lnTo>
                      <a:pt x="37" y="19"/>
                    </a:lnTo>
                    <a:lnTo>
                      <a:pt x="37" y="2"/>
                    </a:lnTo>
                    <a:lnTo>
                      <a:pt x="37" y="2"/>
                    </a:lnTo>
                    <a:lnTo>
                      <a:pt x="37" y="1"/>
                    </a:lnTo>
                    <a:lnTo>
                      <a:pt x="36"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368"/>
              <p:cNvSpPr>
                <a:spLocks/>
              </p:cNvSpPr>
              <p:nvPr/>
            </p:nvSpPr>
            <p:spPr bwMode="auto">
              <a:xfrm>
                <a:off x="1420813" y="2235201"/>
                <a:ext cx="58738" cy="33338"/>
              </a:xfrm>
              <a:custGeom>
                <a:avLst/>
                <a:gdLst>
                  <a:gd name="T0" fmla="*/ 36 w 37"/>
                  <a:gd name="T1" fmla="*/ 0 h 21"/>
                  <a:gd name="T2" fmla="*/ 36 w 37"/>
                  <a:gd name="T3" fmla="*/ 0 h 21"/>
                  <a:gd name="T4" fmla="*/ 2 w 37"/>
                  <a:gd name="T5" fmla="*/ 4 h 21"/>
                  <a:gd name="T6" fmla="*/ 2 w 37"/>
                  <a:gd name="T7" fmla="*/ 4 h 21"/>
                  <a:gd name="T8" fmla="*/ 1 w 37"/>
                  <a:gd name="T9" fmla="*/ 5 h 21"/>
                  <a:gd name="T10" fmla="*/ 0 w 37"/>
                  <a:gd name="T11" fmla="*/ 6 h 21"/>
                  <a:gd name="T12" fmla="*/ 0 w 37"/>
                  <a:gd name="T13" fmla="*/ 6 h 21"/>
                  <a:gd name="T14" fmla="*/ 0 w 37"/>
                  <a:gd name="T15" fmla="*/ 19 h 21"/>
                  <a:gd name="T16" fmla="*/ 0 w 37"/>
                  <a:gd name="T17" fmla="*/ 19 h 21"/>
                  <a:gd name="T18" fmla="*/ 0 w 37"/>
                  <a:gd name="T19" fmla="*/ 20 h 21"/>
                  <a:gd name="T20" fmla="*/ 2 w 37"/>
                  <a:gd name="T21" fmla="*/ 21 h 21"/>
                  <a:gd name="T22" fmla="*/ 2 w 37"/>
                  <a:gd name="T23" fmla="*/ 21 h 21"/>
                  <a:gd name="T24" fmla="*/ 36 w 37"/>
                  <a:gd name="T25" fmla="*/ 21 h 21"/>
                  <a:gd name="T26" fmla="*/ 36 w 37"/>
                  <a:gd name="T27" fmla="*/ 21 h 21"/>
                  <a:gd name="T28" fmla="*/ 37 w 37"/>
                  <a:gd name="T29" fmla="*/ 20 h 21"/>
                  <a:gd name="T30" fmla="*/ 37 w 37"/>
                  <a:gd name="T31" fmla="*/ 19 h 21"/>
                  <a:gd name="T32" fmla="*/ 37 w 37"/>
                  <a:gd name="T33" fmla="*/ 19 h 21"/>
                  <a:gd name="T34" fmla="*/ 37 w 37"/>
                  <a:gd name="T35" fmla="*/ 2 h 21"/>
                  <a:gd name="T36" fmla="*/ 37 w 37"/>
                  <a:gd name="T37" fmla="*/ 2 h 21"/>
                  <a:gd name="T38" fmla="*/ 37 w 37"/>
                  <a:gd name="T39" fmla="*/ 0 h 21"/>
                  <a:gd name="T40" fmla="*/ 36 w 37"/>
                  <a:gd name="T41" fmla="*/ 0 h 21"/>
                  <a:gd name="T42" fmla="*/ 36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36" y="0"/>
                    </a:moveTo>
                    <a:lnTo>
                      <a:pt x="36" y="0"/>
                    </a:lnTo>
                    <a:lnTo>
                      <a:pt x="2" y="4"/>
                    </a:lnTo>
                    <a:lnTo>
                      <a:pt x="2" y="4"/>
                    </a:lnTo>
                    <a:lnTo>
                      <a:pt x="1" y="5"/>
                    </a:lnTo>
                    <a:lnTo>
                      <a:pt x="0" y="6"/>
                    </a:lnTo>
                    <a:lnTo>
                      <a:pt x="0" y="6"/>
                    </a:lnTo>
                    <a:lnTo>
                      <a:pt x="0" y="19"/>
                    </a:lnTo>
                    <a:lnTo>
                      <a:pt x="0" y="19"/>
                    </a:lnTo>
                    <a:lnTo>
                      <a:pt x="0" y="20"/>
                    </a:lnTo>
                    <a:lnTo>
                      <a:pt x="2" y="21"/>
                    </a:lnTo>
                    <a:lnTo>
                      <a:pt x="2" y="21"/>
                    </a:lnTo>
                    <a:lnTo>
                      <a:pt x="36" y="21"/>
                    </a:lnTo>
                    <a:lnTo>
                      <a:pt x="36" y="21"/>
                    </a:lnTo>
                    <a:lnTo>
                      <a:pt x="37" y="20"/>
                    </a:lnTo>
                    <a:lnTo>
                      <a:pt x="37" y="19"/>
                    </a:lnTo>
                    <a:lnTo>
                      <a:pt x="37" y="19"/>
                    </a:lnTo>
                    <a:lnTo>
                      <a:pt x="37" y="2"/>
                    </a:lnTo>
                    <a:lnTo>
                      <a:pt x="37" y="2"/>
                    </a:lnTo>
                    <a:lnTo>
                      <a:pt x="37" y="0"/>
                    </a:lnTo>
                    <a:lnTo>
                      <a:pt x="36"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369"/>
              <p:cNvSpPr>
                <a:spLocks/>
              </p:cNvSpPr>
              <p:nvPr/>
            </p:nvSpPr>
            <p:spPr bwMode="auto">
              <a:xfrm>
                <a:off x="1420813" y="2279651"/>
                <a:ext cx="58738" cy="33338"/>
              </a:xfrm>
              <a:custGeom>
                <a:avLst/>
                <a:gdLst>
                  <a:gd name="T0" fmla="*/ 36 w 37"/>
                  <a:gd name="T1" fmla="*/ 1 h 21"/>
                  <a:gd name="T2" fmla="*/ 36 w 37"/>
                  <a:gd name="T3" fmla="*/ 1 h 21"/>
                  <a:gd name="T4" fmla="*/ 2 w 37"/>
                  <a:gd name="T5" fmla="*/ 0 h 21"/>
                  <a:gd name="T6" fmla="*/ 2 w 37"/>
                  <a:gd name="T7" fmla="*/ 0 h 21"/>
                  <a:gd name="T8" fmla="*/ 0 w 37"/>
                  <a:gd name="T9" fmla="*/ 0 h 21"/>
                  <a:gd name="T10" fmla="*/ 0 w 37"/>
                  <a:gd name="T11" fmla="*/ 2 h 21"/>
                  <a:gd name="T12" fmla="*/ 0 w 37"/>
                  <a:gd name="T13" fmla="*/ 2 h 21"/>
                  <a:gd name="T14" fmla="*/ 0 w 37"/>
                  <a:gd name="T15" fmla="*/ 14 h 21"/>
                  <a:gd name="T16" fmla="*/ 0 w 37"/>
                  <a:gd name="T17" fmla="*/ 14 h 21"/>
                  <a:gd name="T18" fmla="*/ 0 w 37"/>
                  <a:gd name="T19" fmla="*/ 16 h 21"/>
                  <a:gd name="T20" fmla="*/ 1 w 37"/>
                  <a:gd name="T21" fmla="*/ 16 h 21"/>
                  <a:gd name="T22" fmla="*/ 1 w 37"/>
                  <a:gd name="T23" fmla="*/ 16 h 21"/>
                  <a:gd name="T24" fmla="*/ 36 w 37"/>
                  <a:gd name="T25" fmla="*/ 21 h 21"/>
                  <a:gd name="T26" fmla="*/ 36 w 37"/>
                  <a:gd name="T27" fmla="*/ 21 h 21"/>
                  <a:gd name="T28" fmla="*/ 37 w 37"/>
                  <a:gd name="T29" fmla="*/ 21 h 21"/>
                  <a:gd name="T30" fmla="*/ 37 w 37"/>
                  <a:gd name="T31" fmla="*/ 20 h 21"/>
                  <a:gd name="T32" fmla="*/ 37 w 37"/>
                  <a:gd name="T33" fmla="*/ 20 h 21"/>
                  <a:gd name="T34" fmla="*/ 37 w 37"/>
                  <a:gd name="T35" fmla="*/ 3 h 21"/>
                  <a:gd name="T36" fmla="*/ 37 w 37"/>
                  <a:gd name="T37" fmla="*/ 3 h 21"/>
                  <a:gd name="T38" fmla="*/ 37 w 37"/>
                  <a:gd name="T39" fmla="*/ 2 h 21"/>
                  <a:gd name="T40" fmla="*/ 36 w 37"/>
                  <a:gd name="T41" fmla="*/ 1 h 21"/>
                  <a:gd name="T42" fmla="*/ 36 w 37"/>
                  <a:gd name="T4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36" y="1"/>
                    </a:moveTo>
                    <a:lnTo>
                      <a:pt x="36" y="1"/>
                    </a:lnTo>
                    <a:lnTo>
                      <a:pt x="2" y="0"/>
                    </a:lnTo>
                    <a:lnTo>
                      <a:pt x="2" y="0"/>
                    </a:lnTo>
                    <a:lnTo>
                      <a:pt x="0" y="0"/>
                    </a:lnTo>
                    <a:lnTo>
                      <a:pt x="0" y="2"/>
                    </a:lnTo>
                    <a:lnTo>
                      <a:pt x="0" y="2"/>
                    </a:lnTo>
                    <a:lnTo>
                      <a:pt x="0" y="14"/>
                    </a:lnTo>
                    <a:lnTo>
                      <a:pt x="0" y="14"/>
                    </a:lnTo>
                    <a:lnTo>
                      <a:pt x="0" y="16"/>
                    </a:lnTo>
                    <a:lnTo>
                      <a:pt x="1" y="16"/>
                    </a:lnTo>
                    <a:lnTo>
                      <a:pt x="1" y="16"/>
                    </a:lnTo>
                    <a:lnTo>
                      <a:pt x="36" y="21"/>
                    </a:lnTo>
                    <a:lnTo>
                      <a:pt x="36" y="21"/>
                    </a:lnTo>
                    <a:lnTo>
                      <a:pt x="37" y="21"/>
                    </a:lnTo>
                    <a:lnTo>
                      <a:pt x="37" y="20"/>
                    </a:lnTo>
                    <a:lnTo>
                      <a:pt x="37" y="20"/>
                    </a:lnTo>
                    <a:lnTo>
                      <a:pt x="37" y="3"/>
                    </a:lnTo>
                    <a:lnTo>
                      <a:pt x="37" y="3"/>
                    </a:lnTo>
                    <a:lnTo>
                      <a:pt x="37" y="2"/>
                    </a:lnTo>
                    <a:lnTo>
                      <a:pt x="36" y="1"/>
                    </a:lnTo>
                    <a:lnTo>
                      <a:pt x="3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70"/>
              <p:cNvSpPr>
                <a:spLocks/>
              </p:cNvSpPr>
              <p:nvPr/>
            </p:nvSpPr>
            <p:spPr bwMode="auto">
              <a:xfrm>
                <a:off x="1420813" y="2320926"/>
                <a:ext cx="58738" cy="20638"/>
              </a:xfrm>
              <a:custGeom>
                <a:avLst/>
                <a:gdLst>
                  <a:gd name="T0" fmla="*/ 36 w 37"/>
                  <a:gd name="T1" fmla="*/ 7 h 13"/>
                  <a:gd name="T2" fmla="*/ 36 w 37"/>
                  <a:gd name="T3" fmla="*/ 7 h 13"/>
                  <a:gd name="T4" fmla="*/ 1 w 37"/>
                  <a:gd name="T5" fmla="*/ 0 h 13"/>
                  <a:gd name="T6" fmla="*/ 1 w 37"/>
                  <a:gd name="T7" fmla="*/ 0 h 13"/>
                  <a:gd name="T8" fmla="*/ 0 w 37"/>
                  <a:gd name="T9" fmla="*/ 0 h 13"/>
                  <a:gd name="T10" fmla="*/ 0 w 37"/>
                  <a:gd name="T11" fmla="*/ 2 h 13"/>
                  <a:gd name="T12" fmla="*/ 0 w 37"/>
                  <a:gd name="T13" fmla="*/ 2 h 13"/>
                  <a:gd name="T14" fmla="*/ 0 w 37"/>
                  <a:gd name="T15" fmla="*/ 3 h 13"/>
                  <a:gd name="T16" fmla="*/ 0 w 37"/>
                  <a:gd name="T17" fmla="*/ 3 h 13"/>
                  <a:gd name="T18" fmla="*/ 0 w 37"/>
                  <a:gd name="T19" fmla="*/ 4 h 13"/>
                  <a:gd name="T20" fmla="*/ 1 w 37"/>
                  <a:gd name="T21" fmla="*/ 5 h 13"/>
                  <a:gd name="T22" fmla="*/ 1 w 37"/>
                  <a:gd name="T23" fmla="*/ 5 h 13"/>
                  <a:gd name="T24" fmla="*/ 36 w 37"/>
                  <a:gd name="T25" fmla="*/ 13 h 13"/>
                  <a:gd name="T26" fmla="*/ 36 w 37"/>
                  <a:gd name="T27" fmla="*/ 13 h 13"/>
                  <a:gd name="T28" fmla="*/ 37 w 37"/>
                  <a:gd name="T29" fmla="*/ 13 h 13"/>
                  <a:gd name="T30" fmla="*/ 37 w 37"/>
                  <a:gd name="T31" fmla="*/ 11 h 13"/>
                  <a:gd name="T32" fmla="*/ 37 w 37"/>
                  <a:gd name="T33" fmla="*/ 11 h 13"/>
                  <a:gd name="T34" fmla="*/ 37 w 37"/>
                  <a:gd name="T35" fmla="*/ 10 h 13"/>
                  <a:gd name="T36" fmla="*/ 37 w 37"/>
                  <a:gd name="T37" fmla="*/ 10 h 13"/>
                  <a:gd name="T38" fmla="*/ 37 w 37"/>
                  <a:gd name="T39" fmla="*/ 8 h 13"/>
                  <a:gd name="T40" fmla="*/ 36 w 37"/>
                  <a:gd name="T41" fmla="*/ 7 h 13"/>
                  <a:gd name="T42" fmla="*/ 36 w 37"/>
                  <a:gd name="T4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3">
                    <a:moveTo>
                      <a:pt x="36" y="7"/>
                    </a:moveTo>
                    <a:lnTo>
                      <a:pt x="36" y="7"/>
                    </a:lnTo>
                    <a:lnTo>
                      <a:pt x="1" y="0"/>
                    </a:lnTo>
                    <a:lnTo>
                      <a:pt x="1" y="0"/>
                    </a:lnTo>
                    <a:lnTo>
                      <a:pt x="0" y="0"/>
                    </a:lnTo>
                    <a:lnTo>
                      <a:pt x="0" y="2"/>
                    </a:lnTo>
                    <a:lnTo>
                      <a:pt x="0" y="2"/>
                    </a:lnTo>
                    <a:lnTo>
                      <a:pt x="0" y="3"/>
                    </a:lnTo>
                    <a:lnTo>
                      <a:pt x="0" y="3"/>
                    </a:lnTo>
                    <a:lnTo>
                      <a:pt x="0" y="4"/>
                    </a:lnTo>
                    <a:lnTo>
                      <a:pt x="1" y="5"/>
                    </a:lnTo>
                    <a:lnTo>
                      <a:pt x="1" y="5"/>
                    </a:lnTo>
                    <a:lnTo>
                      <a:pt x="36" y="13"/>
                    </a:lnTo>
                    <a:lnTo>
                      <a:pt x="36" y="13"/>
                    </a:lnTo>
                    <a:lnTo>
                      <a:pt x="37" y="13"/>
                    </a:lnTo>
                    <a:lnTo>
                      <a:pt x="37" y="11"/>
                    </a:lnTo>
                    <a:lnTo>
                      <a:pt x="37" y="11"/>
                    </a:lnTo>
                    <a:lnTo>
                      <a:pt x="37" y="10"/>
                    </a:lnTo>
                    <a:lnTo>
                      <a:pt x="37" y="10"/>
                    </a:lnTo>
                    <a:lnTo>
                      <a:pt x="37" y="8"/>
                    </a:lnTo>
                    <a:lnTo>
                      <a:pt x="36" y="7"/>
                    </a:lnTo>
                    <a:lnTo>
                      <a:pt x="3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71"/>
              <p:cNvSpPr>
                <a:spLocks/>
              </p:cNvSpPr>
              <p:nvPr/>
            </p:nvSpPr>
            <p:spPr bwMode="auto">
              <a:xfrm>
                <a:off x="1420813" y="2333626"/>
                <a:ext cx="58738" cy="25400"/>
              </a:xfrm>
              <a:custGeom>
                <a:avLst/>
                <a:gdLst>
                  <a:gd name="T0" fmla="*/ 36 w 37"/>
                  <a:gd name="T1" fmla="*/ 9 h 16"/>
                  <a:gd name="T2" fmla="*/ 36 w 37"/>
                  <a:gd name="T3" fmla="*/ 9 h 16"/>
                  <a:gd name="T4" fmla="*/ 1 w 37"/>
                  <a:gd name="T5" fmla="*/ 0 h 16"/>
                  <a:gd name="T6" fmla="*/ 1 w 37"/>
                  <a:gd name="T7" fmla="*/ 0 h 16"/>
                  <a:gd name="T8" fmla="*/ 0 w 37"/>
                  <a:gd name="T9" fmla="*/ 1 h 16"/>
                  <a:gd name="T10" fmla="*/ 0 w 37"/>
                  <a:gd name="T11" fmla="*/ 2 h 16"/>
                  <a:gd name="T12" fmla="*/ 0 w 37"/>
                  <a:gd name="T13" fmla="*/ 2 h 16"/>
                  <a:gd name="T14" fmla="*/ 0 w 37"/>
                  <a:gd name="T15" fmla="*/ 3 h 16"/>
                  <a:gd name="T16" fmla="*/ 0 w 37"/>
                  <a:gd name="T17" fmla="*/ 3 h 16"/>
                  <a:gd name="T18" fmla="*/ 0 w 37"/>
                  <a:gd name="T19" fmla="*/ 4 h 16"/>
                  <a:gd name="T20" fmla="*/ 1 w 37"/>
                  <a:gd name="T21" fmla="*/ 5 h 16"/>
                  <a:gd name="T22" fmla="*/ 1 w 37"/>
                  <a:gd name="T23" fmla="*/ 5 h 16"/>
                  <a:gd name="T24" fmla="*/ 36 w 37"/>
                  <a:gd name="T25" fmla="*/ 16 h 16"/>
                  <a:gd name="T26" fmla="*/ 36 w 37"/>
                  <a:gd name="T27" fmla="*/ 16 h 16"/>
                  <a:gd name="T28" fmla="*/ 37 w 37"/>
                  <a:gd name="T29" fmla="*/ 16 h 16"/>
                  <a:gd name="T30" fmla="*/ 37 w 37"/>
                  <a:gd name="T31" fmla="*/ 14 h 16"/>
                  <a:gd name="T32" fmla="*/ 37 w 37"/>
                  <a:gd name="T33" fmla="*/ 14 h 16"/>
                  <a:gd name="T34" fmla="*/ 37 w 37"/>
                  <a:gd name="T35" fmla="*/ 13 h 16"/>
                  <a:gd name="T36" fmla="*/ 37 w 37"/>
                  <a:gd name="T37" fmla="*/ 13 h 16"/>
                  <a:gd name="T38" fmla="*/ 37 w 37"/>
                  <a:gd name="T39" fmla="*/ 10 h 16"/>
                  <a:gd name="T40" fmla="*/ 36 w 37"/>
                  <a:gd name="T41" fmla="*/ 9 h 16"/>
                  <a:gd name="T42" fmla="*/ 36 w 37"/>
                  <a:gd name="T4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6" y="9"/>
                    </a:moveTo>
                    <a:lnTo>
                      <a:pt x="36" y="9"/>
                    </a:lnTo>
                    <a:lnTo>
                      <a:pt x="1" y="0"/>
                    </a:lnTo>
                    <a:lnTo>
                      <a:pt x="1" y="0"/>
                    </a:lnTo>
                    <a:lnTo>
                      <a:pt x="0" y="1"/>
                    </a:lnTo>
                    <a:lnTo>
                      <a:pt x="0" y="2"/>
                    </a:lnTo>
                    <a:lnTo>
                      <a:pt x="0" y="2"/>
                    </a:lnTo>
                    <a:lnTo>
                      <a:pt x="0" y="3"/>
                    </a:lnTo>
                    <a:lnTo>
                      <a:pt x="0" y="3"/>
                    </a:lnTo>
                    <a:lnTo>
                      <a:pt x="0" y="4"/>
                    </a:lnTo>
                    <a:lnTo>
                      <a:pt x="1" y="5"/>
                    </a:lnTo>
                    <a:lnTo>
                      <a:pt x="1" y="5"/>
                    </a:lnTo>
                    <a:lnTo>
                      <a:pt x="36" y="16"/>
                    </a:lnTo>
                    <a:lnTo>
                      <a:pt x="36" y="16"/>
                    </a:lnTo>
                    <a:lnTo>
                      <a:pt x="37" y="16"/>
                    </a:lnTo>
                    <a:lnTo>
                      <a:pt x="37" y="14"/>
                    </a:lnTo>
                    <a:lnTo>
                      <a:pt x="37" y="14"/>
                    </a:lnTo>
                    <a:lnTo>
                      <a:pt x="37" y="13"/>
                    </a:lnTo>
                    <a:lnTo>
                      <a:pt x="37" y="13"/>
                    </a:lnTo>
                    <a:lnTo>
                      <a:pt x="37" y="10"/>
                    </a:lnTo>
                    <a:lnTo>
                      <a:pt x="36" y="9"/>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72"/>
              <p:cNvSpPr>
                <a:spLocks/>
              </p:cNvSpPr>
              <p:nvPr/>
            </p:nvSpPr>
            <p:spPr bwMode="auto">
              <a:xfrm>
                <a:off x="1873250" y="1917701"/>
                <a:ext cx="160338" cy="611188"/>
              </a:xfrm>
              <a:custGeom>
                <a:avLst/>
                <a:gdLst>
                  <a:gd name="T0" fmla="*/ 0 w 101"/>
                  <a:gd name="T1" fmla="*/ 385 h 385"/>
                  <a:gd name="T2" fmla="*/ 101 w 101"/>
                  <a:gd name="T3" fmla="*/ 380 h 385"/>
                  <a:gd name="T4" fmla="*/ 101 w 101"/>
                  <a:gd name="T5" fmla="*/ 0 h 385"/>
                  <a:gd name="T6" fmla="*/ 0 w 101"/>
                  <a:gd name="T7" fmla="*/ 2 h 385"/>
                  <a:gd name="T8" fmla="*/ 0 w 101"/>
                  <a:gd name="T9" fmla="*/ 385 h 385"/>
                </a:gdLst>
                <a:ahLst/>
                <a:cxnLst>
                  <a:cxn ang="0">
                    <a:pos x="T0" y="T1"/>
                  </a:cxn>
                  <a:cxn ang="0">
                    <a:pos x="T2" y="T3"/>
                  </a:cxn>
                  <a:cxn ang="0">
                    <a:pos x="T4" y="T5"/>
                  </a:cxn>
                  <a:cxn ang="0">
                    <a:pos x="T6" y="T7"/>
                  </a:cxn>
                  <a:cxn ang="0">
                    <a:pos x="T8" y="T9"/>
                  </a:cxn>
                </a:cxnLst>
                <a:rect l="0" t="0" r="r" b="b"/>
                <a:pathLst>
                  <a:path w="101" h="385">
                    <a:moveTo>
                      <a:pt x="0" y="385"/>
                    </a:moveTo>
                    <a:lnTo>
                      <a:pt x="101" y="380"/>
                    </a:lnTo>
                    <a:lnTo>
                      <a:pt x="101" y="0"/>
                    </a:lnTo>
                    <a:lnTo>
                      <a:pt x="0" y="2"/>
                    </a:lnTo>
                    <a:lnTo>
                      <a:pt x="0" y="385"/>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81796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latin typeface="Huawei Sans" panose="020C0503030203020204" pitchFamily="34" charset="0"/>
              </a:rPr>
              <a:t>HA</a:t>
            </a:r>
            <a:endParaRPr lang="en-US">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400" dirty="0" smtClean="0">
                <a:latin typeface="Huawei Sans" panose="020C0503030203020204" pitchFamily="34" charset="0"/>
              </a:rPr>
              <a:t>High availability (HA) ensures that applications can still be accessed when a single component of the local system is faulty, no matter whether the fault is a service software fault, physical facility fault, or IT software/hardware fault.</a:t>
            </a:r>
            <a:endParaRPr lang="en-US" altLang="zh-CN" sz="1400" dirty="0" smtClean="0">
              <a:latin typeface="Huawei Sans" panose="020C0503030203020204" pitchFamily="34" charset="0"/>
              <a:sym typeface="Huawei Sans" panose="020C0503030203020204" pitchFamily="34" charset="0"/>
            </a:endParaRPr>
          </a:p>
          <a:p>
            <a:pPr algn="l"/>
            <a:r>
              <a:rPr lang="en-US" sz="1400" dirty="0"/>
              <a:t>In HA, users using a data </a:t>
            </a:r>
            <a:r>
              <a:rPr lang="en-US" sz="1400" dirty="0" smtClean="0"/>
              <a:t>center's </a:t>
            </a:r>
            <a:r>
              <a:rPr lang="en-US" sz="1400" dirty="0"/>
              <a:t>services would be unaware of a machine breaking down. However, if a server in a data center breaks down, it takes some time for services running on the server to fail, but customers will be aware of the </a:t>
            </a:r>
            <a:r>
              <a:rPr lang="en-US" sz="1400" dirty="0" smtClean="0"/>
              <a:t>failure</a:t>
            </a:r>
            <a:r>
              <a:rPr lang="en-US" sz="1400" dirty="0" smtClean="0">
                <a:latin typeface="Huawei Sans" panose="020C0503030203020204" pitchFamily="34" charset="0"/>
              </a:rPr>
              <a:t>.</a:t>
            </a:r>
            <a:endParaRPr lang="en-US" altLang="zh-CN" sz="1400" dirty="0" smtClean="0">
              <a:latin typeface="Huawei Sans" panose="020C0503030203020204" pitchFamily="34" charset="0"/>
              <a:sym typeface="Huawei Sans" panose="020C0503030203020204" pitchFamily="34" charset="0"/>
            </a:endParaRPr>
          </a:p>
          <a:p>
            <a:pPr algn="l"/>
            <a:r>
              <a:rPr lang="en-US" sz="1400" dirty="0" smtClean="0">
                <a:latin typeface="Huawei Sans" panose="020C0503030203020204" pitchFamily="34" charset="0"/>
              </a:rPr>
              <a:t>The key indicator of HA is availability. Its calculation formula is [1 – (Downtime)/(Downtime + Runtime)]. The following nines are used to represent availability:</a:t>
            </a:r>
            <a:endParaRPr lang="en-US" altLang="zh-CN" sz="1400" dirty="0" smtClean="0">
              <a:latin typeface="Huawei Sans" panose="020C0503030203020204" pitchFamily="34" charset="0"/>
              <a:sym typeface="Huawei Sans" panose="020C0503030203020204" pitchFamily="34" charset="0"/>
            </a:endParaRPr>
          </a:p>
          <a:p>
            <a:pPr lvl="1"/>
            <a:r>
              <a:rPr lang="en-US" sz="1200" dirty="0" smtClean="0">
                <a:latin typeface="Huawei Sans" panose="020C0503030203020204" pitchFamily="34" charset="0"/>
              </a:rPr>
              <a:t>4 nines: 99.99% = 0.01% x 365 x 24 x 60 = 52.56 minutes/year</a:t>
            </a:r>
          </a:p>
          <a:p>
            <a:pPr lvl="1"/>
            <a:r>
              <a:rPr lang="en-US" sz="1200" dirty="0" smtClean="0">
                <a:latin typeface="Huawei Sans" panose="020C0503030203020204" pitchFamily="34" charset="0"/>
              </a:rPr>
              <a:t>5 nines: 99.999% = 0.001% x 365 = 5.265 minutes/year</a:t>
            </a:r>
            <a:endParaRPr lang="en-US" altLang="zh-CN" sz="1200" dirty="0" smtClean="0">
              <a:latin typeface="Huawei Sans" panose="020C0503030203020204" pitchFamily="34" charset="0"/>
              <a:sym typeface="Huawei Sans" panose="020C0503030203020204" pitchFamily="34" charset="0"/>
            </a:endParaRPr>
          </a:p>
          <a:p>
            <a:pPr lvl="1"/>
            <a:r>
              <a:rPr lang="en-US" sz="1200" dirty="0" smtClean="0">
                <a:latin typeface="Huawei Sans" panose="020C0503030203020204" pitchFamily="34" charset="0"/>
              </a:rPr>
              <a:t>6 nines: 99.9999% = 0.0001% x 365 = 31 seconds/year</a:t>
            </a:r>
          </a:p>
          <a:p>
            <a:pPr algn="l"/>
            <a:r>
              <a:rPr lang="en-US" sz="1400" dirty="0" smtClean="0">
                <a:latin typeface="Huawei Sans" panose="020C0503030203020204" pitchFamily="34" charset="0"/>
              </a:rPr>
              <a:t>For HA, shared storage is usually used. In this case, RPO = 0. In addition, the active/active cluster HA mode is used to ensure that RTO is almost 0. If the active/passive HA mode is used, RTO needs to be reduced to the minimum.</a:t>
            </a:r>
            <a:endParaRPr lang="en-US" sz="1400"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55519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Disaster Recovery</a:t>
            </a:r>
            <a:endParaRPr lang="en-US">
              <a:sym typeface="Huawei Sans" panose="020C0503030203020204" pitchFamily="34" charset="0"/>
            </a:endParaRPr>
          </a:p>
        </p:txBody>
      </p:sp>
      <p:sp>
        <p:nvSpPr>
          <p:cNvPr id="3" name="文本占位符 2"/>
          <p:cNvSpPr>
            <a:spLocks noGrp="1"/>
          </p:cNvSpPr>
          <p:nvPr>
            <p:ph type="body" sz="quarter" idx="10"/>
          </p:nvPr>
        </p:nvSpPr>
        <p:spPr/>
        <p:txBody>
          <a:bodyPr/>
          <a:lstStyle/>
          <a:p>
            <a:pPr algn="l"/>
            <a:r>
              <a:rPr lang="en-US" sz="1800"/>
              <a:t>A disaster is an unexpected event (caused by nature or human error) that results in severe faults or breakdown of the system in a data center. In such an event, services may be interrupted or perform at an unacceptable level. If the system unavailability reaches a certain level at a specific time, the system must be switched to the standby site.</a:t>
            </a:r>
            <a:endParaRPr lang="en-US" sz="1800" smtClean="0"/>
          </a:p>
          <a:p>
            <a:r>
              <a:rPr lang="en-US" sz="1800" smtClean="0"/>
              <a:t>Disaster recovery (DR) refers to the capability of recovering data, applications, and services in data centers at different locations when the production center is </a:t>
            </a:r>
            <a:r>
              <a:rPr lang="en-US" sz="1800"/>
              <a:t>affected </a:t>
            </a:r>
            <a:r>
              <a:rPr lang="en-US" sz="1800" smtClean="0"/>
              <a:t>by a disaster.</a:t>
            </a:r>
          </a:p>
          <a:p>
            <a:r>
              <a:rPr lang="en-US" sz="1800" smtClean="0"/>
              <a:t>In the DR mode, a redundant site is established in addition to the production site. If the production site is damaged due to a disaster, the redundant site can take over services from the production site to ensure service continuity. To achieve higher availability, customers even establish multiple redundant sites.</a:t>
            </a:r>
          </a:p>
          <a:p>
            <a:endParaRPr lang="en-US" sz="1800">
              <a:sym typeface="Huawei Sans" panose="020C0503030203020204" pitchFamily="34" charset="0"/>
            </a:endParaRPr>
          </a:p>
        </p:txBody>
      </p:sp>
    </p:spTree>
    <p:extLst>
      <p:ext uri="{BB962C8B-B14F-4D97-AF65-F5344CB8AC3E}">
        <p14:creationId xmlns:p14="http://schemas.microsoft.com/office/powerpoint/2010/main" val="272293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2261926991"/>
              </p:ext>
            </p:extLst>
          </p:nvPr>
        </p:nvGraphicFramePr>
        <p:xfrm>
          <a:off x="883920" y="2077623"/>
          <a:ext cx="10445115" cy="3855600"/>
        </p:xfrm>
        <a:graphic>
          <a:graphicData uri="http://schemas.openxmlformats.org/drawingml/2006/table">
            <a:tbl>
              <a:tblPr firstRow="1" firstCol="1" bandRow="1"/>
              <a:tblGrid>
                <a:gridCol w="1682365"/>
                <a:gridCol w="4169789"/>
                <a:gridCol w="4592961"/>
              </a:tblGrid>
              <a:tr h="0">
                <a:tc>
                  <a:txBody>
                    <a:bodyPr/>
                    <a:lstStyle/>
                    <a:p>
                      <a:pPr algn="ctr" fontAlgn="ctr">
                        <a:lnSpc>
                          <a:spcPct val="100000"/>
                        </a:lnSpc>
                        <a:spcBef>
                          <a:spcPts val="375"/>
                        </a:spcBef>
                        <a:spcAft>
                          <a:spcPts val="375"/>
                        </a:spcAft>
                      </a:pPr>
                      <a:r>
                        <a:rPr lang="en-US" sz="1400" b="1" dirty="0" smtClean="0">
                          <a:latin typeface="Huawei Sans" panose="020C0503030203020204" pitchFamily="34" charset="0"/>
                        </a:rPr>
                        <a:t>Dimension</a:t>
                      </a:r>
                      <a:endParaRPr lang="en-US" altLang="zh-CN" sz="1600" b="1" kern="100" dirty="0">
                        <a:solidFill>
                          <a:srgbClr val="FFC000"/>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spcBef>
                          <a:spcPts val="375"/>
                        </a:spcBef>
                        <a:spcAft>
                          <a:spcPts val="375"/>
                        </a:spcAft>
                      </a:pPr>
                      <a:r>
                        <a:rPr lang="en-US" sz="1400" b="1" smtClean="0">
                          <a:latin typeface="Huawei Sans" panose="020C0503030203020204" pitchFamily="34" charset="0"/>
                        </a:rPr>
                        <a:t>HA</a:t>
                      </a:r>
                      <a:endParaRPr lang="en-US" altLang="zh-CN" sz="1400" b="1" kern="0" smtClean="0">
                        <a:solidFill>
                          <a:srgbClr val="FFC000"/>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spcBef>
                          <a:spcPts val="375"/>
                        </a:spcBef>
                        <a:spcAft>
                          <a:spcPts val="375"/>
                        </a:spcAft>
                      </a:pPr>
                      <a:r>
                        <a:rPr lang="en-US" sz="1400" b="1" smtClean="0">
                          <a:latin typeface="Huawei Sans" panose="020C0503030203020204" pitchFamily="34" charset="0"/>
                        </a:rPr>
                        <a:t>DR</a:t>
                      </a:r>
                      <a:endParaRPr lang="en-US" sz="1400" b="1" kern="0" smtClean="0">
                        <a:solidFill>
                          <a:srgbClr val="FFC000"/>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8463">
                <a:tc>
                  <a:txBody>
                    <a:bodyPr/>
                    <a:lstStyle/>
                    <a:p>
                      <a:pPr algn="ctr" fontAlgn="ctr">
                        <a:lnSpc>
                          <a:spcPct val="100000"/>
                        </a:lnSpc>
                        <a:spcBef>
                          <a:spcPts val="375"/>
                        </a:spcBef>
                        <a:spcAft>
                          <a:spcPts val="375"/>
                        </a:spcAft>
                      </a:pPr>
                      <a:r>
                        <a:rPr lang="en-US" sz="1400" b="1" smtClean="0">
                          <a:latin typeface="Huawei Sans" panose="020C0503030203020204" pitchFamily="34" charset="0"/>
                        </a:rPr>
                        <a:t>Scenario</a:t>
                      </a:r>
                      <a:endParaRPr lang="en-US" altLang="zh-CN" sz="14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1500"/>
                        </a:spcAft>
                      </a:pPr>
                      <a:r>
                        <a:rPr lang="en-US" sz="1200" dirty="0" smtClean="0">
                          <a:latin typeface="Huawei Sans" panose="020C0503030203020204" pitchFamily="34" charset="0"/>
                        </a:rPr>
                        <a:t>HA refers to a local HA system. When one or more applications are running on multiple servers, ensure that the running applications are not interrupted when any server is faulty. The applications and system can be quickly switched to other servers.</a:t>
                      </a:r>
                      <a:endParaRPr lang="en-US" altLang="zh-CN" sz="1200" kern="100" dirty="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19444" rtl="0" eaLnBrk="1" fontAlgn="ctr" latinLnBrk="0" hangingPunct="1">
                        <a:lnSpc>
                          <a:spcPct val="100000"/>
                        </a:lnSpc>
                        <a:spcBef>
                          <a:spcPts val="0"/>
                        </a:spcBef>
                        <a:spcAft>
                          <a:spcPts val="0"/>
                        </a:spcAft>
                        <a:buClrTx/>
                        <a:buSzTx/>
                        <a:buFontTx/>
                        <a:buNone/>
                        <a:tabLst/>
                        <a:defRPr/>
                      </a:pPr>
                      <a:r>
                        <a:rPr lang="en-US" sz="1200" smtClean="0">
                          <a:latin typeface="Huawei Sans" panose="020C0503030203020204" pitchFamily="34" charset="0"/>
                        </a:rPr>
                        <a:t>DR refers to a remote (intra-city or remote) HA system. It is used to recover data, applications, and services when a disaster occurs.</a:t>
                      </a:r>
                      <a:endParaRPr lang="en-US" altLang="zh-CN" sz="1200" kern="100" smtClean="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95">
                <a:tc>
                  <a:txBody>
                    <a:bodyPr/>
                    <a:lstStyle/>
                    <a:p>
                      <a:pPr algn="ctr" fontAlgn="ctr">
                        <a:lnSpc>
                          <a:spcPct val="100000"/>
                        </a:lnSpc>
                        <a:spcBef>
                          <a:spcPts val="375"/>
                        </a:spcBef>
                        <a:spcAft>
                          <a:spcPts val="375"/>
                        </a:spcAft>
                      </a:pPr>
                      <a:r>
                        <a:rPr lang="en-US" sz="1400" b="1" smtClean="0">
                          <a:latin typeface="Huawei Sans" panose="020C0503030203020204" pitchFamily="34" charset="0"/>
                        </a:rPr>
                        <a:t>Storage</a:t>
                      </a:r>
                      <a:endParaRPr lang="en-US" altLang="zh-CN" sz="14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1500"/>
                        </a:spcAft>
                      </a:pPr>
                      <a:r>
                        <a:rPr lang="en-US" sz="1200" smtClean="0">
                          <a:latin typeface="Huawei Sans" panose="020C0503030203020204" pitchFamily="34" charset="0"/>
                        </a:rPr>
                        <a:t>Generally, HA uses shared storage. Therefore, data will not be lost (RPO = 0) and the switchover duration, that is, RTO, is considered.</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19444" rtl="0" eaLnBrk="1" fontAlgn="ctr" latinLnBrk="0" hangingPunct="1">
                        <a:lnSpc>
                          <a:spcPct val="100000"/>
                        </a:lnSpc>
                        <a:spcBef>
                          <a:spcPts val="0"/>
                        </a:spcBef>
                        <a:spcAft>
                          <a:spcPts val="0"/>
                        </a:spcAft>
                        <a:buClrTx/>
                        <a:buSzTx/>
                        <a:buFontTx/>
                        <a:buNone/>
                        <a:tabLst/>
                        <a:defRPr/>
                      </a:pPr>
                      <a:r>
                        <a:rPr lang="en-US" sz="1200" dirty="0" smtClean="0">
                          <a:latin typeface="Huawei Sans" panose="020C0503030203020204" pitchFamily="34" charset="0"/>
                        </a:rPr>
                        <a:t>Data replication is used for remote disaster recovery data. Based on different data replication technologies (synchronous and asynchronous), data loss often causes RPO to be greater than 0. However, remote application switchover usually takes a longer time. In this case, RTO is greater than 0.</a:t>
                      </a:r>
                      <a:endParaRPr lang="en-US" altLang="zh-CN" sz="1200" kern="100" dirty="0" smtClean="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lnSpc>
                          <a:spcPct val="100000"/>
                        </a:lnSpc>
                        <a:spcBef>
                          <a:spcPts val="375"/>
                        </a:spcBef>
                        <a:spcAft>
                          <a:spcPts val="375"/>
                        </a:spcAft>
                      </a:pPr>
                      <a:r>
                        <a:rPr lang="en-US" sz="1400" b="1" smtClean="0">
                          <a:latin typeface="Huawei Sans" panose="020C0503030203020204" pitchFamily="34" charset="0"/>
                        </a:rPr>
                        <a:t>Fault</a:t>
                      </a:r>
                      <a:endParaRPr lang="en-US" altLang="zh-CN" sz="14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1500"/>
                        </a:spcAft>
                      </a:pPr>
                      <a:r>
                        <a:rPr lang="en-US" sz="1200" smtClean="0">
                          <a:latin typeface="Huawei Sans" panose="020C0503030203020204" pitchFamily="34" charset="0"/>
                        </a:rPr>
                        <a:t>Load switchover between servers in the cluster caused by a single faulty component.</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19444" rtl="0" eaLnBrk="1" fontAlgn="ctr" latinLnBrk="0" hangingPunct="1">
                        <a:lnSpc>
                          <a:spcPct val="100000"/>
                        </a:lnSpc>
                        <a:spcBef>
                          <a:spcPts val="0"/>
                        </a:spcBef>
                        <a:spcAft>
                          <a:spcPts val="0"/>
                        </a:spcAft>
                        <a:buClrTx/>
                        <a:buSzTx/>
                        <a:buFontTx/>
                        <a:buNone/>
                        <a:tabLst/>
                        <a:defRPr/>
                      </a:pPr>
                      <a:r>
                        <a:rPr lang="en-US" sz="1200" smtClean="0">
                          <a:latin typeface="Huawei Sans" panose="020C0503030203020204" pitchFamily="34" charset="0"/>
                        </a:rPr>
                        <a:t>Service switchover between data centers caused by large-scale faults.</a:t>
                      </a:r>
                      <a:endParaRPr lang="en-US" altLang="zh-CN" sz="1200" kern="100" smtClean="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lnSpc>
                          <a:spcPct val="100000"/>
                        </a:lnSpc>
                        <a:spcAft>
                          <a:spcPts val="0"/>
                        </a:spcAft>
                      </a:pPr>
                      <a:r>
                        <a:rPr lang="en-US" sz="1400" b="1" smtClean="0">
                          <a:latin typeface="Huawei Sans" panose="020C0503030203020204" pitchFamily="34" charset="0"/>
                        </a:rPr>
                        <a:t>Network</a:t>
                      </a:r>
                      <a:endParaRPr lang="en-US" altLang="zh-CN" sz="14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0"/>
                        </a:spcAft>
                      </a:pPr>
                      <a:r>
                        <a:rPr lang="en-US" sz="1200" smtClean="0">
                          <a:latin typeface="Huawei Sans" panose="020C0503030203020204" pitchFamily="34" charset="0"/>
                        </a:rPr>
                        <a:t>HA is used in LAN.</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19444" rtl="0" eaLnBrk="1" fontAlgn="ctr" latinLnBrk="0" hangingPunct="1">
                        <a:lnSpc>
                          <a:spcPct val="100000"/>
                        </a:lnSpc>
                        <a:spcBef>
                          <a:spcPts val="0"/>
                        </a:spcBef>
                        <a:spcAft>
                          <a:spcPts val="0"/>
                        </a:spcAft>
                        <a:buClrTx/>
                        <a:buSzTx/>
                        <a:buFontTx/>
                        <a:buNone/>
                        <a:tabLst/>
                        <a:defRPr/>
                      </a:pPr>
                      <a:r>
                        <a:rPr lang="en-US" sz="1200" smtClean="0">
                          <a:latin typeface="Huawei Sans" panose="020C0503030203020204" pitchFamily="34" charset="0"/>
                        </a:rPr>
                        <a:t>DR is used in WAN.</a:t>
                      </a:r>
                      <a:endParaRPr lang="en-US" altLang="zh-CN" sz="1200" kern="100" smtClean="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lnSpc>
                          <a:spcPct val="100000"/>
                        </a:lnSpc>
                        <a:spcAft>
                          <a:spcPts val="0"/>
                        </a:spcAft>
                      </a:pPr>
                      <a:r>
                        <a:rPr lang="en-US" sz="1400" b="1" smtClean="0">
                          <a:latin typeface="Huawei Sans" panose="020C0503030203020204" pitchFamily="34" charset="0"/>
                        </a:rPr>
                        <a:t>Cloud</a:t>
                      </a:r>
                      <a:endParaRPr lang="en-US" altLang="zh-CN" sz="14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0"/>
                        </a:spcAft>
                      </a:pPr>
                      <a:r>
                        <a:rPr lang="en-US" sz="1200" smtClean="0">
                          <a:latin typeface="Huawei Sans" panose="020C0503030203020204" pitchFamily="34" charset="0"/>
                        </a:rPr>
                        <a:t>HA is a mechanism that ensures service continuity in a cloud environment.</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0000"/>
                        </a:lnSpc>
                        <a:spcAft>
                          <a:spcPts val="0"/>
                        </a:spcAft>
                      </a:pPr>
                      <a:r>
                        <a:rPr lang="en-US" sz="1200" smtClean="0">
                          <a:latin typeface="Huawei Sans" panose="020C0503030203020204" pitchFamily="34" charset="0"/>
                        </a:rPr>
                        <a:t>DR is a mechanism that ensures service continuity among multiple cloud environments.</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lnSpc>
                          <a:spcPct val="100000"/>
                        </a:lnSpc>
                        <a:spcAft>
                          <a:spcPts val="0"/>
                        </a:spcAft>
                      </a:pPr>
                      <a:r>
                        <a:rPr lang="en-US" sz="1400" b="1" smtClean="0">
                          <a:latin typeface="Huawei Sans" panose="020C0503030203020204" pitchFamily="34" charset="0"/>
                        </a:rPr>
                        <a:t>Objective</a:t>
                      </a:r>
                      <a:endParaRPr lang="en-US" altLang="zh-CN" sz="1400" b="1"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fontAlgn="ctr">
                        <a:lnSpc>
                          <a:spcPct val="100000"/>
                        </a:lnSpc>
                        <a:spcAft>
                          <a:spcPts val="0"/>
                        </a:spcAft>
                      </a:pPr>
                      <a:r>
                        <a:rPr lang="en-US" sz="1200" smtClean="0">
                          <a:latin typeface="Huawei Sans" panose="020C0503030203020204" pitchFamily="34" charset="0"/>
                        </a:rPr>
                        <a:t>HA is used to ensure high availability of services.</a:t>
                      </a:r>
                      <a:endParaRPr lang="en-US" altLang="zh-CN" sz="1200" kern="10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1219444" rtl="0" eaLnBrk="1" fontAlgn="ctr" latinLnBrk="0" hangingPunct="1">
                        <a:lnSpc>
                          <a:spcPct val="100000"/>
                        </a:lnSpc>
                        <a:spcBef>
                          <a:spcPts val="0"/>
                        </a:spcBef>
                        <a:spcAft>
                          <a:spcPts val="0"/>
                        </a:spcAft>
                        <a:buClrTx/>
                        <a:buSzTx/>
                        <a:buFontTx/>
                        <a:buNone/>
                        <a:tabLst/>
                        <a:defRPr/>
                      </a:pPr>
                      <a:r>
                        <a:rPr lang="en-US" sz="1200" smtClean="0">
                          <a:latin typeface="Huawei Sans" panose="020C0503030203020204" pitchFamily="34" charset="0"/>
                        </a:rPr>
                        <a:t>DR ensures data reliability and service availability.</a:t>
                      </a:r>
                      <a:endParaRPr lang="en-US" altLang="zh-CN" sz="1200" kern="100" smtClean="0">
                        <a:solidFill>
                          <a:schemeClr val="bg1"/>
                        </a:solidFill>
                        <a:effectLst/>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标题 6"/>
          <p:cNvSpPr>
            <a:spLocks noGrp="1"/>
          </p:cNvSpPr>
          <p:nvPr>
            <p:ph type="title"/>
          </p:nvPr>
        </p:nvSpPr>
        <p:spPr/>
        <p:txBody>
          <a:bodyPr wrap="square">
            <a:noAutofit/>
          </a:bodyPr>
          <a:lstStyle/>
          <a:p>
            <a:r>
              <a:rPr lang="en-US" smtClean="0">
                <a:latin typeface="Huawei Sans" panose="020C0503030203020204" pitchFamily="34" charset="0"/>
              </a:rPr>
              <a:t>Relationship Between HA and DR</a:t>
            </a:r>
            <a:endParaRPr lang="en-US" altLang="zh-CN">
              <a:latin typeface="Huawei Sans" panose="020C0503030203020204" pitchFamily="34" charset="0"/>
              <a:sym typeface="Huawei Sans" panose="020C0503030203020204" pitchFamily="34" charset="0"/>
            </a:endParaRPr>
          </a:p>
        </p:txBody>
      </p:sp>
      <p:sp>
        <p:nvSpPr>
          <p:cNvPr id="11" name="文本占位符 10"/>
          <p:cNvSpPr>
            <a:spLocks noGrp="1"/>
          </p:cNvSpPr>
          <p:nvPr>
            <p:ph type="body" sz="quarter" idx="10"/>
          </p:nvPr>
        </p:nvSpPr>
        <p:spPr/>
        <p:txBody>
          <a:bodyPr wrap="square">
            <a:noAutofit/>
          </a:bodyPr>
          <a:lstStyle/>
          <a:p>
            <a:r>
              <a:rPr lang="en-US" sz="2000"/>
              <a:t>HA and DR are interrelated and complement each other. They overlap but also have significant differences</a:t>
            </a:r>
            <a:r>
              <a:rPr lang="en-US" sz="2000" smtClean="0"/>
              <a:t>.</a:t>
            </a:r>
            <a:endParaRPr lang="en-US" sz="2000" smtClean="0">
              <a:latin typeface="Huawei Sans" panose="020C0503030203020204" pitchFamily="34" charset="0"/>
            </a:endParaRPr>
          </a:p>
        </p:txBody>
      </p:sp>
    </p:spTree>
    <p:extLst>
      <p:ext uri="{BB962C8B-B14F-4D97-AF65-F5344CB8AC3E}">
        <p14:creationId xmlns:p14="http://schemas.microsoft.com/office/powerpoint/2010/main" val="399271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B88AF-0F87-422A-801E-ABE79877143C}">
  <ds:schemaRefs>
    <ds:schemaRef ds:uri="http://www.w3.org/XML/1998/namespace"/>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3.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959</TotalTime>
  <Words>7644</Words>
  <Application>Microsoft Office PowerPoint</Application>
  <PresentationFormat>宽屏</PresentationFormat>
  <Paragraphs>1029</Paragraphs>
  <Slides>49</Slides>
  <Notes>49</Notes>
  <HiddenSlides>1</HiddenSlides>
  <MMClips>0</MMClips>
  <ScaleCrop>false</ScaleCrop>
  <HeadingPairs>
    <vt:vector size="8" baseType="variant">
      <vt:variant>
        <vt:lpstr>已用的字体</vt:lpstr>
      </vt:variant>
      <vt:variant>
        <vt:i4>9</vt:i4>
      </vt:variant>
      <vt:variant>
        <vt:lpstr>主题</vt:lpstr>
      </vt:variant>
      <vt:variant>
        <vt:i4>4</vt:i4>
      </vt:variant>
      <vt:variant>
        <vt:lpstr>嵌入 OLE 服务器</vt:lpstr>
      </vt:variant>
      <vt:variant>
        <vt:i4>1</vt:i4>
      </vt:variant>
      <vt:variant>
        <vt:lpstr>幻灯片标题</vt:lpstr>
      </vt:variant>
      <vt:variant>
        <vt:i4>49</vt:i4>
      </vt:variant>
    </vt:vector>
  </HeadingPairs>
  <TitlesOfParts>
    <vt:vector size="63" baseType="lpstr">
      <vt:lpstr>Arial Unicode MS</vt:lpstr>
      <vt:lpstr>方正兰亭黑简体</vt:lpstr>
      <vt:lpstr>宋体</vt:lpstr>
      <vt:lpstr>Microsoft YaHei</vt:lpstr>
      <vt:lpstr>Microsoft YaHei</vt:lpstr>
      <vt:lpstr>Arial</vt:lpstr>
      <vt:lpstr>Huawei Sans</vt:lpstr>
      <vt:lpstr>Times New Roman</vt:lpstr>
      <vt:lpstr>Wingdings</vt:lpstr>
      <vt:lpstr>1_标题页模板</vt:lpstr>
      <vt:lpstr>2_自功能页模板</vt:lpstr>
      <vt:lpstr>3_内容页模板</vt:lpstr>
      <vt:lpstr>4_感谢页模板</vt:lpstr>
      <vt:lpstr>CorelDRAW</vt:lpstr>
      <vt:lpstr>DR Solution Introduction</vt:lpstr>
      <vt:lpstr>PowerPoint 演示文稿</vt:lpstr>
      <vt:lpstr>PowerPoint 演示文稿</vt:lpstr>
      <vt:lpstr>PowerPoint 演示文稿</vt:lpstr>
      <vt:lpstr>DR Requirements</vt:lpstr>
      <vt:lpstr>DR Challenges</vt:lpstr>
      <vt:lpstr>HA</vt:lpstr>
      <vt:lpstr>Disaster Recovery</vt:lpstr>
      <vt:lpstr>Relationship Between HA and DR</vt:lpstr>
      <vt:lpstr>Differences Between DR and Backup</vt:lpstr>
      <vt:lpstr>Main Indicators for Measuring a DR System</vt:lpstr>
      <vt:lpstr>Levels of DR Systems</vt:lpstr>
      <vt:lpstr>Global Standards for a Disaster Recovery System</vt:lpstr>
      <vt:lpstr>Huawei Business Continuity and Disaster Recovery (BC&amp;DR) Solution</vt:lpstr>
      <vt:lpstr>PowerPoint 演示文稿</vt:lpstr>
      <vt:lpstr>Disaster Recovery and Backup Solution</vt:lpstr>
      <vt:lpstr>DR Design Mode: Combination of Synchronous and Asynchronous Modes</vt:lpstr>
      <vt:lpstr>Active-Passive DR Solution</vt:lpstr>
      <vt:lpstr>Active-Active DR Solution</vt:lpstr>
      <vt:lpstr>Geo-Redundant DR Solution</vt:lpstr>
      <vt:lpstr>New DR Mode Evolution in Cloud Computing</vt:lpstr>
      <vt:lpstr>Implementation of Cloud Active/Passive Data-Level DR</vt:lpstr>
      <vt:lpstr>PowerPoint 演示文稿</vt:lpstr>
      <vt:lpstr>Major Disaster Recovery Technologies</vt:lpstr>
      <vt:lpstr>Host Layer DR Technology - Application Level</vt:lpstr>
      <vt:lpstr>Host Layer DR Technology - Database Level</vt:lpstr>
      <vt:lpstr>Host Layer DR Technology - Logical Volume Level</vt:lpstr>
      <vt:lpstr>Network-layer DR Technology</vt:lpstr>
      <vt:lpstr>Array-layer DR Technology</vt:lpstr>
      <vt:lpstr>SAN Synchronous Replication</vt:lpstr>
      <vt:lpstr>SAN Synchronous Replication Principles</vt:lpstr>
      <vt:lpstr>SAN Asynchronous Replication DR</vt:lpstr>
      <vt:lpstr>SAN Asynchronous Replication Principles</vt:lpstr>
      <vt:lpstr>PowerPoint 演示文稿</vt:lpstr>
      <vt:lpstr>NAS Asynchronous Replication DR</vt:lpstr>
      <vt:lpstr>NAS Asynchronous Replication Principles</vt:lpstr>
      <vt:lpstr>Multi-Point-in-Time Asynchronous Remote Replication Technology – Second-Level RPO</vt:lpstr>
      <vt:lpstr>Remote Replication - Application Consistency</vt:lpstr>
      <vt:lpstr>Remote Replication - Consistency Group</vt:lpstr>
      <vt:lpstr>Comparison of DR Technologies</vt:lpstr>
      <vt:lpstr>Typical DR Drill Solution</vt:lpstr>
      <vt:lpstr>PowerPoint 演示文稿</vt:lpstr>
      <vt:lpstr>Case 1: XX Virtualization DR Project</vt:lpstr>
      <vt:lpstr>Case 2: Application-Level DR Solution</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165</cp:revision>
  <dcterms:created xsi:type="dcterms:W3CDTF">2018-11-29T10:16:29Z</dcterms:created>
  <dcterms:modified xsi:type="dcterms:W3CDTF">2020-09-24T03:01:22Z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(3)b+6uzJQPiT6Fz8x4Hmj+J4wNSVHNChUI0QI8DMsmyLZffk73hmW2m8ensLmos3YkgFd2shHO
YRAiUwfMdlBaRIHuDiN8UIHxxPzaB4ndGiABHVHMAd5jwLUn/G91VzbeZcK9nVzmS01dsV8g
07iA+wkdQwEdk/QS/cTsP3msrrQDwFHKzBDRMWDovMHZzx3N1EjqNop66DmRK7lpGGGexRg9
w1UJw6/byuJB91GlIJ</vt:lpwstr>
  </property>
  <property fmtid="{D5CDD505-2E9C-101B-9397-08002B2CF9AE}" pid="3" name="_2015_ms_pID_7253431">
    <vt:lpwstr>9s4MtGKx79uwCi2bSzphUil8EA9d2SEX1/rhEMGZ9Yyl6x4Bu5QCrf
kXJynEnV+pu+b65mWVnrGllM7/zNwLF/9WVA3S711fhq/EkshDisdafGFCYendR0nbYNgKO8
KtJM12LbkM7f2I/1y9m341AkQFRtENtjRv99czeE8xzXWBW3+tjSsfCFFSuSZm4hZ/QS4aNI
1y81sLi6+5q12VztHswypfIsnpSSH5ypqhvg</vt:lpwstr>
  </property>
  <property fmtid="{D5CDD505-2E9C-101B-9397-08002B2CF9AE}" pid="4" name="_2015_ms_pID_7253432">
    <vt:lpwstr>iQ==</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