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Golos Text"/>
      <p:regular r:id="rId29"/>
      <p:bold r:id="rId30"/>
    </p:embeddedFont>
    <p:embeddedFont>
      <p:font typeface="Golos Text SemiBo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R3ZV9Q9A31cINLyxRRwHFgWJm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olosTex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olosTextSemiBold-regular.fntdata"/><Relationship Id="rId30" Type="http://schemas.openxmlformats.org/officeDocument/2006/relationships/font" Target="fonts/GolosText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GolosText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d81993f6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4d81993f6a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d81993f6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4d81993f6a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d81993f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34d81993f6a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d81993f6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4d81993f6a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d81993f6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4d81993f6a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d81993f6a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4d81993f6a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f561b047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f561b04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4f561b047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f561b0475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f561b047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4f561b0475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f561b0475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f561b047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4f561b0475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d81993f6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34d81993f6a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e553b8e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3e553b8e2d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d81993f6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34d81993f6a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d81993f6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34d81993f6a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d81993f6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34d81993f6a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d8cc9e8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4d8cc9e8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d81993f6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4d81993f6a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d81993f6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4d81993f6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d81993f6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34d81993f6a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d81993f6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4d81993f6a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d81993f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4d81993f6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d81993f6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4d81993f6a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96" name="Google Shape;96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0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3" name="Google Shape;103;p30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4" name="Google Shape;10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32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3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p32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0" name="Google Shape;120;p32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121" name="Google Shape;121;p32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7" name="Google Shape;127;p3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28" name="Google Shape;128;p3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5" name="Google Shape;135;p34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136" name="Google Shape;136;p34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137" name="Google Shape;137;p34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138" name="Google Shape;138;p34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146" name="Google Shape;146;p35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147" name="Google Shape;147;p35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148" name="Google Shape;148;p35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5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152" name="Google Shape;152;p35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153" name="Google Shape;153;p35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  <p:sp>
        <p:nvSpPr>
          <p:cNvPr id="154" name="Google Shape;15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earn.microsoft.com/en-us/azure/azure-local/manage/load-balancers?view=azloc-24112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ciencedirect.com/science/article/abs/pii/S2542660523001373" TargetMode="External"/><Relationship Id="rId4" Type="http://schemas.openxmlformats.org/officeDocument/2006/relationships/hyperlink" Target="https://www.researchgate.net/publication/341655876_A_Systematic_Review_of_Load_Balancing_Techniques_in_Software-Defined_Networking" TargetMode="External"/><Relationship Id="rId5" Type="http://schemas.openxmlformats.org/officeDocument/2006/relationships/hyperlink" Target="https://arxiv.org/abs/2501.12829" TargetMode="External"/><Relationship Id="rId6" Type="http://schemas.openxmlformats.org/officeDocument/2006/relationships/hyperlink" Target="https://thesai.org/Downloads/Volume13No4/Paper_14-Software_Defined_Network_based_Load_Balancing.pdf" TargetMode="External"/><Relationship Id="rId7" Type="http://schemas.openxmlformats.org/officeDocument/2006/relationships/hyperlink" Target="https://habr.com/ru/companies/selectel/articles/250201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title"/>
          </p:nvPr>
        </p:nvSpPr>
        <p:spPr>
          <a:xfrm>
            <a:off x="428385" y="2584039"/>
            <a:ext cx="828723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chemeClr val="lt1"/>
                </a:solidFill>
              </a:rPr>
              <a:t>Балансировка нагрузки в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chemeClr val="lt1"/>
                </a:solidFill>
              </a:rPr>
              <a:t>Software-Defined Network (SDN)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2531408" y="4148034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Бабушкин К.А.</a:t>
            </a:r>
            <a:endParaRPr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lang="ru-RU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К4111с</a:t>
            </a:r>
            <a:endParaRPr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1" name="Google Shape;161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d81993f6a_0_12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180">
                <a:latin typeface="Golos Text"/>
                <a:ea typeface="Golos Text"/>
                <a:cs typeface="Golos Text"/>
                <a:sym typeface="Golos Text"/>
              </a:rPr>
              <a:t>Проблемы балансировки в традиционной сети </a:t>
            </a:r>
            <a:endParaRPr sz="248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23" name="Google Shape;223;g34d81993f6a_0_127"/>
          <p:cNvPicPr preferRelativeResize="0"/>
          <p:nvPr/>
        </p:nvPicPr>
        <p:blipFill rotWithShape="1">
          <a:blip r:embed="rId3">
            <a:alphaModFix/>
          </a:blip>
          <a:srcRect b="0" l="9722" r="0" t="0"/>
          <a:stretch/>
        </p:blipFill>
        <p:spPr>
          <a:xfrm>
            <a:off x="688675" y="1536271"/>
            <a:ext cx="3331549" cy="295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4d81993f6a_0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475" y="1501325"/>
            <a:ext cx="3131250" cy="30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4d81993f6a_0_1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d81993f6a_0_11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Балансировка нагрузки в</a:t>
            </a:r>
            <a:r>
              <a:rPr lang="ru-RU" sz="2850">
                <a:latin typeface="Golos Text"/>
                <a:ea typeface="Golos Text"/>
                <a:cs typeface="Golos Text"/>
                <a:sym typeface="Golos Text"/>
              </a:rPr>
              <a:t> SDN</a:t>
            </a:r>
            <a:endParaRPr sz="285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1" name="Google Shape;231;g34d81993f6a_0_119"/>
          <p:cNvSpPr txBox="1"/>
          <p:nvPr>
            <p:ph idx="1" type="body"/>
          </p:nvPr>
        </p:nvSpPr>
        <p:spPr>
          <a:xfrm>
            <a:off x="457200" y="12881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/>
              <a:t>(1) Использование традиционных алгоритмов балансировки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/>
              <a:t>(2) Модификация традиционных алгоритмов балансировки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/>
              <a:t>(3) Внедрение ИИ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Допустима, как статическая, так и динамическая балансировка, их комбинирование</a:t>
            </a:r>
            <a:endParaRPr sz="1800"/>
          </a:p>
        </p:txBody>
      </p:sp>
      <p:sp>
        <p:nvSpPr>
          <p:cNvPr id="232" name="Google Shape;232;g34d81993f6a_0_1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d81993f6a_0_1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Применение ИИ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8" name="Google Shape;238;g34d81993f6a_0_14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Методы, вдохновленные природой </a:t>
            </a:r>
            <a:r>
              <a:rPr lang="ru-RU"/>
              <a:t>(Nature Inspired Based Methods)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Алгоритм</a:t>
            </a:r>
            <a:r>
              <a:rPr b="1" lang="ru-RU"/>
              <a:t> роя частиц</a:t>
            </a:r>
            <a:r>
              <a:rPr lang="ru-RU"/>
              <a:t> (Particle Swarm Optimization, PSO): имитация поведения роя птиц или рыб, где каждый элемент роя сотрудничает для нахождения оптимального решения.</a:t>
            </a:r>
            <a:br>
              <a:rPr lang="ru-RU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Алгоритм колонии муравьев </a:t>
            </a:r>
            <a:r>
              <a:rPr lang="ru-RU"/>
              <a:t>(Ant Colony Optimization, ACO): имитация поведения муравьев при поиске пищи для нахождения оптимальных путей и распределения нагрузки.</a:t>
            </a:r>
            <a:br>
              <a:rPr lang="ru-RU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Генетический алгоритм (Genetic Algorithm, GA)</a:t>
            </a:r>
            <a:r>
              <a:rPr lang="ru-RU"/>
              <a:t>: </a:t>
            </a:r>
            <a:r>
              <a:rPr lang="ru-RU"/>
              <a:t>имитация</a:t>
            </a:r>
            <a:r>
              <a:rPr lang="ru-RU"/>
              <a:t> естественного отбора, где "особи" (в данном случае решения) с наилучшими характеристиками выживают и передают свои "гены" в следующее поколение.</a:t>
            </a:r>
            <a:endParaRPr/>
          </a:p>
        </p:txBody>
      </p:sp>
      <p:sp>
        <p:nvSpPr>
          <p:cNvPr id="239" name="Google Shape;239;g34d81993f6a_0_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81993f6a_0_15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ru-RU"/>
              <a:t>Математические модели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Алгоритм Дейкстры</a:t>
            </a:r>
            <a:r>
              <a:rPr lang="ru-RU"/>
              <a:t>: ищет кратчайший путь в графе. Полезно для маршрутизации и балансировки нагрузки.</a:t>
            </a:r>
            <a:br>
              <a:rPr lang="ru-RU"/>
            </a:b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Теория игр</a:t>
            </a:r>
            <a:r>
              <a:rPr lang="ru-RU"/>
              <a:t>: моделирует взаимодействие (“игру”) между ресурсами (коммутаторами, контроллерами), чтобы найти оптимальную нагрузку.</a:t>
            </a:r>
            <a:br>
              <a:rPr lang="ru-RU"/>
            </a:b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ru-RU"/>
              <a:t>Нечеткая логика</a:t>
            </a:r>
            <a:r>
              <a:rPr lang="ru-RU"/>
              <a:t> (</a:t>
            </a:r>
            <a:r>
              <a:rPr lang="ru-RU"/>
              <a:t>Fuzzy Logic</a:t>
            </a:r>
            <a:r>
              <a:rPr lang="ru-RU"/>
              <a:t>): принятие решений в условиях неопределенности. Учет множества параметров. Оценка эффективности по градиенту (0-100% вместо True-False)</a:t>
            </a:r>
            <a:br>
              <a:rPr lang="ru-RU"/>
            </a:b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ru-RU"/>
              <a:t>Rounding based route joint deployment</a:t>
            </a:r>
            <a:r>
              <a:rPr lang="ru-RU"/>
              <a:t> (RRDJ): параметры округляются в зависимости от требований. Если трафик превышает лимит на одном маршруте, он перераспределяется на другие.</a:t>
            </a:r>
            <a:endParaRPr/>
          </a:p>
        </p:txBody>
      </p:sp>
      <p:sp>
        <p:nvSpPr>
          <p:cNvPr id="245" name="Google Shape;245;g34d81993f6a_0_15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Применение ИИ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6" name="Google Shape;246;g34d81993f6a_0_1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d81993f6a_0_16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Применение ИИ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52" name="Google Shape;252;g34d81993f6a_0_165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ru-RU"/>
              <a:t>Методы на основе машинного обучения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b="1" lang="ru-RU"/>
              <a:t>Нейросети</a:t>
            </a:r>
            <a:r>
              <a:rPr lang="ru-RU"/>
              <a:t>: прогнозирование будущего трафика или распределения нагрузки.</a:t>
            </a:r>
            <a:br>
              <a:rPr lang="ru-RU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Обучение с подкреплением </a:t>
            </a:r>
            <a:r>
              <a:rPr lang="ru-RU"/>
              <a:t>(Reinforcement Learning, RL): агент учится на основе вознаграждений и наказаний</a:t>
            </a:r>
            <a:r>
              <a:rPr lang="ru-RU"/>
              <a:t> для оптимизации сети</a:t>
            </a:r>
            <a:r>
              <a:rPr lang="ru-RU"/>
              <a:t>.</a:t>
            </a:r>
            <a:br>
              <a:rPr lang="ru-RU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Методы на основе Support Vector Machine (SVM)</a:t>
            </a:r>
            <a:r>
              <a:rPr lang="ru-RU"/>
              <a:t>: Используют алгоритмы классификации для предсказания состояния сети и направления трафика.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253" name="Google Shape;253;g34d81993f6a_0_1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d81993f6a_0_14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Балансировка нагрузки в SDN с помощью ИИ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59" name="Google Shape;259;g34d81993f6a_0_14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800"/>
              <a:t>Нейросети: прогнозирование будущей нагрузки и оптимизации сетевых путей. ИИ-модели предсказывают будущие трафиковые нагрузки на основе исторических данных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ru-RU" sz="1800"/>
              <a:t>Теория игр: достижение равновесия между сетевыми компонентами через переговоры</a:t>
            </a:r>
            <a:endParaRPr sz="1800"/>
          </a:p>
        </p:txBody>
      </p:sp>
      <p:sp>
        <p:nvSpPr>
          <p:cNvPr id="260" name="Google Shape;260;g34d81993f6a_0_148"/>
          <p:cNvSpPr txBox="1"/>
          <p:nvPr/>
        </p:nvSpPr>
        <p:spPr>
          <a:xfrm>
            <a:off x="8168185" y="4312271"/>
            <a:ext cx="3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34d81993f6a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89" y="0"/>
            <a:ext cx="85766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4d81993f6a_0_1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f561b0475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 настройки в Azure</a:t>
            </a:r>
            <a:endParaRPr/>
          </a:p>
        </p:txBody>
      </p:sp>
      <p:sp>
        <p:nvSpPr>
          <p:cNvPr id="269" name="Google Shape;269;g34f561b0475_0_0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Инструкция по настройке software load balancer для SDN в Azure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Создание нового SLB (Software Load Balancer)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Указать тип (публичный / внутренний) и параметры для привязки к сети.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Создание публичного IP-адреса для SLB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IP-адрес для внешнего доступа к службам через балансировщик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Создание конфигурации фронт IP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IP-адрес для подключения клиентов к балансировщику нагрузки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Создание пула бэкэнд-серверов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VM, которые будут обрабатывать запросы</a:t>
            </a:r>
            <a:endParaRPr/>
          </a:p>
        </p:txBody>
      </p:sp>
      <p:sp>
        <p:nvSpPr>
          <p:cNvPr id="270" name="Google Shape;270;g34f561b0475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f561b0475_0_1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 </a:t>
            </a:r>
            <a:r>
              <a:rPr lang="ru-RU"/>
              <a:t>настройки </a:t>
            </a:r>
            <a:r>
              <a:rPr lang="ru-RU"/>
              <a:t>в Azure</a:t>
            </a:r>
            <a:endParaRPr/>
          </a:p>
        </p:txBody>
      </p:sp>
      <p:sp>
        <p:nvSpPr>
          <p:cNvPr id="277" name="Google Shape;277;g34f561b0475_0_13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Создание входящего NAT-правила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NAT для перенаправления трафика на конкретные виртуальные машины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/>
              <a:t>Создание исходящего NAT-правила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NAT для управления трафиком, исходящим из виртуальных машин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/>
              <a:t>Создание правила балансировки нагрузки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например, Round Robin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/>
              <a:t>Создание health probe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lang="ru-RU"/>
              <a:t>мониторинг состояния виртуальных машин в пуле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4f561b0475_0_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f561b0475_0_2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 настройки в Azure</a:t>
            </a:r>
            <a:endParaRPr/>
          </a:p>
        </p:txBody>
      </p:sp>
      <p:pic>
        <p:nvPicPr>
          <p:cNvPr id="285" name="Google Shape;285;g34f561b0475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350" y="1401750"/>
            <a:ext cx="5769301" cy="23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4f561b0475_0_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d81993f6a_0_2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Вызовы балансировки нагрузки в SDN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92" name="Google Shape;292;g34d81993f6a_0_26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600"/>
              <a:t>1. Обеспечить стабильную работу с Control Plane, не перегружать его запросами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600"/>
              <a:t>2. Установить безопасное взаимодействие балансировщика с </a:t>
            </a:r>
            <a:r>
              <a:rPr lang="ru-RU" sz="1600"/>
              <a:t>Control Plane и серверами.</a:t>
            </a:r>
            <a:r>
              <a:rPr lang="ru-RU" sz="1600"/>
              <a:t> Предотвратить атаки, например, man-in-the-middle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600"/>
              <a:t>3. Обеспечить стабильную балансировку нагрузки при </a:t>
            </a:r>
            <a:r>
              <a:rPr lang="ru-RU" sz="1600"/>
              <a:t>масштабировании системы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  <a:buNone/>
            </a:pPr>
            <a:r>
              <a:rPr lang="ru-RU" sz="1600"/>
              <a:t>3. Поддержка</a:t>
            </a:r>
            <a:r>
              <a:rPr lang="ru-RU" sz="1600"/>
              <a:t> традиционных методов балансировки нагрузки в SDN</a:t>
            </a:r>
            <a:endParaRPr sz="1600"/>
          </a:p>
        </p:txBody>
      </p:sp>
      <p:sp>
        <p:nvSpPr>
          <p:cNvPr id="293" name="Google Shape;293;g34d81993f6a_0_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e553b8e2d_0_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Зачем нужна балансировка нагрузки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7" name="Google Shape;167;g33e553b8e2d_0_4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Равномерное распределение трафика между серверами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Обеспечение высокой доступности и отказоустойчивости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Эффективное использование имеющихся мощностей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Мониторинг состояния серверов (health check)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" name="Google Shape;168;g33e553b8e2d_0_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d81993f6a_0_3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Перспективы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99" name="Google Shape;299;g34d81993f6a_0_3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1. Продолжится внедрение ИИ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2. Динамическая балансировка в реальном времени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3. Распределенные системы балансировки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4. Использование 5G и новых сетевых технологий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6. Автоматизация и оркестрация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300" name="Google Shape;300;g34d81993f6a_0_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d81993f6a_0_4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Заключение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06" name="Google Shape;306;g34d81993f6a_0_44"/>
          <p:cNvSpPr txBox="1"/>
          <p:nvPr>
            <p:ph idx="1" type="body"/>
          </p:nvPr>
        </p:nvSpPr>
        <p:spPr>
          <a:xfrm>
            <a:off x="457200" y="1135750"/>
            <a:ext cx="72423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600"/>
              <a:t>SDN дал инженерам удобный интерфейс для управления сетью, в т.ч. для балансировки нагрузки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600"/>
              <a:t>Взаимодействие с Control Plane позволяет упростить задачу балансировки нагрузки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ru-RU" sz="1600"/>
              <a:t>Внедрение ИИ позволит принимать оптимальные решения автоматически</a:t>
            </a:r>
            <a:endParaRPr sz="1600"/>
          </a:p>
        </p:txBody>
      </p:sp>
      <p:sp>
        <p:nvSpPr>
          <p:cNvPr id="307" name="Google Shape;307;g34d81993f6a_0_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d81993f6a_0_7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Источники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3" name="Google Shape;313;g34d81993f6a_0_77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ru-RU" sz="1600"/>
              <a:t>Alhilali A.H., Montazerolghaem A. </a:t>
            </a:r>
            <a:r>
              <a:rPr lang="ru-RU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Artificial intelligence based load balancing in SDN: A comprehensive survey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 sz="1600"/>
              <a:t>Belgaum M.R. et al. </a:t>
            </a:r>
            <a:r>
              <a:rPr lang="ru-RU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Systematic Review of Load Balancing Techniques in Software-Defined Networking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 sz="1600"/>
              <a:t>Owusu E.T. et al. </a:t>
            </a:r>
            <a:r>
              <a:rPr lang="ru-RU" sz="1600" u="sng">
                <a:solidFill>
                  <a:schemeClr val="hlink"/>
                </a:solidFill>
                <a:hlinkClick r:id="rId5"/>
              </a:rPr>
              <a:t>A transformer-based deep q learning approach for dynamic load balancing in software-defined networks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 sz="1600"/>
              <a:t>Omran M.A. et al. </a:t>
            </a:r>
            <a:r>
              <a:rPr lang="ru-RU" sz="1600" u="sng">
                <a:solidFill>
                  <a:schemeClr val="hlink"/>
                </a:solidFill>
                <a:hlinkClick r:id="rId6"/>
              </a:rPr>
              <a:t>Software Defined Network based Load Balancing for Network Performance Evaluation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 sz="1600"/>
              <a:t>Емельянов А. </a:t>
            </a:r>
            <a:r>
              <a:rPr lang="ru-RU" sz="1600" u="sng">
                <a:solidFill>
                  <a:schemeClr val="hlink"/>
                </a:solidFill>
                <a:hlinkClick r:id="rId7"/>
              </a:rPr>
              <a:t>Балансировка нагрузки: основные алгоритмы и методы</a:t>
            </a:r>
            <a:endParaRPr sz="1600"/>
          </a:p>
        </p:txBody>
      </p:sp>
      <p:sp>
        <p:nvSpPr>
          <p:cNvPr id="314" name="Google Shape;314;g34d81993f6a_0_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320" name="Google Shape;320;p12"/>
          <p:cNvSpPr txBox="1"/>
          <p:nvPr/>
        </p:nvSpPr>
        <p:spPr>
          <a:xfrm>
            <a:off x="6880123" y="4468762"/>
            <a:ext cx="191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d8cc9e871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Понятие SDN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74" name="Google Shape;174;g34d8cc9e871_0_0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ru-RU" sz="1800"/>
              <a:t>SDN</a:t>
            </a:r>
            <a:r>
              <a:rPr lang="ru-RU" sz="1800"/>
              <a:t> - это подход к построению и управлению сетевой инфраструктурой, при котором Control Plane отделен от Data Plane и реализуется программно.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ru-RU" sz="1800"/>
              <a:t>Принципы: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Отделение плоскости управления от передачи данных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Логически централизованное управление</a:t>
            </a:r>
            <a:endParaRPr sz="1600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Возможность программирования сети через интерфейсы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Виртуализация</a:t>
            </a:r>
            <a:endParaRPr sz="1800"/>
          </a:p>
        </p:txBody>
      </p:sp>
      <p:sp>
        <p:nvSpPr>
          <p:cNvPr id="175" name="Google Shape;175;g34d8cc9e871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d81993f6a_0_13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Понятие SDN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81" name="Google Shape;181;g34d81993f6a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1156375"/>
            <a:ext cx="6580657" cy="344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4d81993f6a_0_1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d81993f6a_0_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Понятие балансировки нагрузки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8" name="Google Shape;188;g34d81993f6a_0_2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800"/>
              <a:t>Балансировка нагрузки — это метод </a:t>
            </a:r>
            <a:r>
              <a:rPr b="1" lang="ru-RU" sz="1800"/>
              <a:t>распределения сетевого трафика</a:t>
            </a:r>
            <a:r>
              <a:rPr lang="ru-RU" sz="1800"/>
              <a:t> между несколькими ресурсами (серверы, каналы связи или VM)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ru-RU" sz="1800"/>
              <a:t>Цель</a:t>
            </a:r>
            <a:r>
              <a:rPr lang="ru-RU" sz="1800"/>
              <a:t> – избежать перегрузки отдельных элементов, эффективное использование ресурсов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89" name="Google Shape;189;g34d81993f6a_0_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d81993f6a_0_6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"/>
              <a:buNone/>
            </a:pPr>
            <a:r>
              <a:rPr lang="ru-RU">
                <a:latin typeface="Golos Text"/>
                <a:ea typeface="Golos Text"/>
                <a:cs typeface="Golos Text"/>
                <a:sym typeface="Golos Text"/>
              </a:rPr>
              <a:t>Примеры балансировки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5" name="Google Shape;195;g34d81993f6a_0_69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Локация: </a:t>
            </a:r>
            <a:br>
              <a:rPr lang="ru-RU" sz="1800"/>
            </a:br>
            <a:r>
              <a:rPr lang="ru-RU" sz="1800">
                <a:solidFill>
                  <a:schemeClr val="accent5"/>
                </a:solidFill>
              </a:rPr>
              <a:t>Азия = 192.168.1.30, </a:t>
            </a:r>
            <a:br>
              <a:rPr lang="ru-RU" sz="1800">
                <a:solidFill>
                  <a:schemeClr val="accent5"/>
                </a:solidFill>
              </a:rPr>
            </a:br>
            <a:r>
              <a:rPr lang="ru-RU" sz="1800">
                <a:solidFill>
                  <a:schemeClr val="accent5"/>
                </a:solidFill>
              </a:rPr>
              <a:t>Европа = 192.168.1.20</a:t>
            </a:r>
            <a:br>
              <a:rPr lang="ru-RU" sz="1800">
                <a:solidFill>
                  <a:schemeClr val="accent5"/>
                </a:solidFill>
              </a:rPr>
            </a:br>
            <a:endParaRPr sz="1800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Домен: </a:t>
            </a:r>
            <a:br>
              <a:rPr lang="ru-RU" sz="1800"/>
            </a:br>
            <a:r>
              <a:rPr lang="ru-RU" sz="1800">
                <a:solidFill>
                  <a:schemeClr val="accent5"/>
                </a:solidFill>
              </a:rPr>
              <a:t>google.com -&gt; [64.233.160.1, … , 64.233.191.255]</a:t>
            </a:r>
            <a:br>
              <a:rPr lang="ru-RU" sz="1800">
                <a:solidFill>
                  <a:schemeClr val="accent5"/>
                </a:solidFill>
              </a:rPr>
            </a:b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Загруженность</a:t>
            </a:r>
            <a:r>
              <a:rPr lang="ru-RU" sz="1800"/>
              <a:t>: </a:t>
            </a:r>
            <a:br>
              <a:rPr lang="ru-RU" sz="1800"/>
            </a:br>
            <a:r>
              <a:rPr lang="ru-RU" sz="1800">
                <a:solidFill>
                  <a:schemeClr val="accent5"/>
                </a:solidFill>
              </a:rPr>
              <a:t>itmo.ru/news -&gt; [192.168.1.2 (80%), 192.168.1.3 (30%)]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96" name="Google Shape;196;g34d81993f6a_0_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d81993f6a_0_18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1. Использование процессора (</a:t>
            </a:r>
            <a:r>
              <a:rPr b="1" lang="ru-RU" sz="1300"/>
              <a:t>CPU</a:t>
            </a:r>
            <a:r>
              <a:rPr lang="ru-RU" sz="1300"/>
              <a:t> Utilization)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2. Использование памяти (</a:t>
            </a:r>
            <a:r>
              <a:rPr b="1" lang="ru-RU" sz="1300"/>
              <a:t>Memory</a:t>
            </a:r>
            <a:r>
              <a:rPr lang="ru-RU" sz="1300"/>
              <a:t> Utilization)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3. Пропускная способность (</a:t>
            </a:r>
            <a:r>
              <a:rPr b="1" lang="ru-RU" sz="1300"/>
              <a:t>Bandwidth</a:t>
            </a:r>
            <a:r>
              <a:rPr lang="ru-RU" sz="1300"/>
              <a:t> Utilization)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4. Задержка (</a:t>
            </a:r>
            <a:r>
              <a:rPr b="1" lang="ru-RU" sz="1300"/>
              <a:t>Latency</a:t>
            </a:r>
            <a:r>
              <a:rPr lang="ru-RU" sz="1300"/>
              <a:t>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5. Число активных соединений (</a:t>
            </a:r>
            <a:r>
              <a:rPr b="1" lang="ru-RU" sz="1300"/>
              <a:t>Active Connections</a:t>
            </a:r>
            <a:r>
              <a:rPr lang="ru-RU" sz="1300"/>
              <a:t>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6. Пропускная способность канала (</a:t>
            </a:r>
            <a:r>
              <a:rPr b="1" lang="ru-RU" sz="1300"/>
              <a:t>Link Throughput</a:t>
            </a:r>
            <a:r>
              <a:rPr lang="ru-RU" sz="1300"/>
              <a:t>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7. Состояние сервера (</a:t>
            </a:r>
            <a:r>
              <a:rPr b="1" lang="ru-RU" sz="1300"/>
              <a:t>Server Health</a:t>
            </a:r>
            <a:r>
              <a:rPr lang="ru-RU" sz="1300"/>
              <a:t>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ru-RU" sz="1300"/>
              <a:t>8. Потери пакетов (</a:t>
            </a:r>
            <a:r>
              <a:rPr b="1" lang="ru-RU" sz="1300"/>
              <a:t>Packet Loss</a:t>
            </a:r>
            <a:r>
              <a:rPr lang="ru-RU" sz="1300"/>
              <a:t>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  <a:buNone/>
            </a:pPr>
            <a:r>
              <a:rPr lang="ru-RU" sz="1300"/>
              <a:t>9. Скорость обработки запросов (</a:t>
            </a:r>
            <a:r>
              <a:rPr b="1" lang="ru-RU" sz="1300"/>
              <a:t>Request Processing Time</a:t>
            </a:r>
            <a:r>
              <a:rPr lang="ru-RU" sz="1300"/>
              <a:t>)</a:t>
            </a:r>
            <a:endParaRPr sz="1300"/>
          </a:p>
        </p:txBody>
      </p:sp>
      <p:sp>
        <p:nvSpPr>
          <p:cNvPr id="202" name="Google Shape;202;g34d81993f6a_0_18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Метрики, влияющие на балансировку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03" name="Google Shape;203;g34d81993f6a_0_1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d81993f6a_0_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850">
                <a:latin typeface="Golos Text"/>
                <a:ea typeface="Golos Text"/>
                <a:cs typeface="Golos Text"/>
                <a:sym typeface="Golos Text"/>
              </a:rPr>
              <a:t>Традиционные алгоритмы</a:t>
            </a:r>
            <a:endParaRPr sz="285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09" name="Google Shape;209;g34d81993f6a_0_8"/>
          <p:cNvSpPr txBox="1"/>
          <p:nvPr>
            <p:ph idx="1" type="body"/>
          </p:nvPr>
        </p:nvSpPr>
        <p:spPr>
          <a:xfrm>
            <a:off x="457200" y="12881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ru-RU" sz="1800"/>
              <a:t>Round Robin</a:t>
            </a:r>
            <a:r>
              <a:rPr lang="ru-RU" sz="1800"/>
              <a:t> (+ </a:t>
            </a:r>
            <a:r>
              <a:rPr lang="ru-RU" sz="1800"/>
              <a:t>Weighted</a:t>
            </a:r>
            <a:r>
              <a:rPr lang="ru-RU" sz="1800"/>
              <a:t>) - перебор серверов </a:t>
            </a:r>
            <a:r>
              <a:rPr lang="ru-RU" sz="1800"/>
              <a:t>по кругу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ru-RU" sz="1800"/>
              <a:t>Least connections</a:t>
            </a:r>
            <a:r>
              <a:rPr lang="ru-RU" sz="1800"/>
              <a:t> (+Weighted, Locality-Based) - запрос передается серверу с наименьшим количеством активных подключений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/>
              <a:t>Source / Destination Hash Scheduling</a:t>
            </a:r>
            <a:r>
              <a:rPr lang="ru-RU" sz="1800"/>
              <a:t> - сервер выбирается из статической таблицы по IP-адресу получателя / </a:t>
            </a:r>
            <a:r>
              <a:rPr lang="ru-RU" sz="1800"/>
              <a:t>отправителя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b="1" lang="ru-RU" sz="1800"/>
              <a:t>Sticky Sessions</a:t>
            </a:r>
            <a:r>
              <a:rPr lang="ru-RU" sz="1800"/>
              <a:t> — соединения одной сессии всегда передаются на один и тот же сервер группы</a:t>
            </a:r>
            <a:endParaRPr sz="1800"/>
          </a:p>
        </p:txBody>
      </p:sp>
      <p:sp>
        <p:nvSpPr>
          <p:cNvPr id="210" name="Google Shape;210;g34d81993f6a_0_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d81993f6a_0_11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180">
                <a:latin typeface="Golos Text"/>
                <a:ea typeface="Golos Text"/>
                <a:cs typeface="Golos Text"/>
                <a:sym typeface="Golos Text"/>
              </a:rPr>
              <a:t>Проблемы </a:t>
            </a:r>
            <a:r>
              <a:rPr lang="ru-RU" sz="2180">
                <a:latin typeface="Golos Text"/>
                <a:ea typeface="Golos Text"/>
                <a:cs typeface="Golos Text"/>
                <a:sym typeface="Golos Text"/>
              </a:rPr>
              <a:t>балансировки в</a:t>
            </a:r>
            <a:r>
              <a:rPr lang="ru-RU" sz="2180">
                <a:latin typeface="Golos Text"/>
                <a:ea typeface="Golos Text"/>
                <a:cs typeface="Golos Text"/>
                <a:sym typeface="Golos Text"/>
              </a:rPr>
              <a:t> традиционной сети</a:t>
            </a:r>
            <a:r>
              <a:rPr lang="ru-RU" sz="2180"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245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6" name="Google Shape;216;g34d81993f6a_0_111"/>
          <p:cNvSpPr txBox="1"/>
          <p:nvPr>
            <p:ph idx="1" type="body"/>
          </p:nvPr>
        </p:nvSpPr>
        <p:spPr>
          <a:xfrm>
            <a:off x="457200" y="12881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Непрограммируемая конфигурация сети и балансировщика</a:t>
            </a:r>
            <a:br>
              <a:rPr lang="ru-RU" sz="1800"/>
            </a:b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Каждый балансировщик принимает решение локально, не имея доступа к данным о всей сети</a:t>
            </a:r>
            <a:br>
              <a:rPr lang="ru-RU" sz="1800"/>
            </a:b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Высокие требования к вычислительной мощности балансировщика</a:t>
            </a:r>
            <a:endParaRPr sz="1800"/>
          </a:p>
        </p:txBody>
      </p:sp>
      <p:sp>
        <p:nvSpPr>
          <p:cNvPr id="217" name="Google Shape;217;g34d81993f6a_0_1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