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64"/>
  </p:notesMasterIdLst>
  <p:handoutMasterIdLst>
    <p:handoutMasterId r:id="rId65"/>
  </p:handoutMasterIdLst>
  <p:sldIdLst>
    <p:sldId id="1264" r:id="rId5"/>
    <p:sldId id="1319" r:id="rId6"/>
    <p:sldId id="1390" r:id="rId7"/>
    <p:sldId id="1391" r:id="rId8"/>
    <p:sldId id="1392" r:id="rId9"/>
    <p:sldId id="1422" r:id="rId10"/>
    <p:sldId id="1421" r:id="rId11"/>
    <p:sldId id="1423" r:id="rId12"/>
    <p:sldId id="1424" r:id="rId13"/>
    <p:sldId id="1425" r:id="rId14"/>
    <p:sldId id="1426" r:id="rId15"/>
    <p:sldId id="1427" r:id="rId16"/>
    <p:sldId id="1393" r:id="rId17"/>
    <p:sldId id="1429" r:id="rId18"/>
    <p:sldId id="1430" r:id="rId19"/>
    <p:sldId id="1431" r:id="rId20"/>
    <p:sldId id="1411" r:id="rId21"/>
    <p:sldId id="1428" r:id="rId22"/>
    <p:sldId id="1432" r:id="rId23"/>
    <p:sldId id="1433" r:id="rId24"/>
    <p:sldId id="1434" r:id="rId25"/>
    <p:sldId id="1435" r:id="rId26"/>
    <p:sldId id="1436" r:id="rId27"/>
    <p:sldId id="1437" r:id="rId28"/>
    <p:sldId id="1438" r:id="rId29"/>
    <p:sldId id="1439" r:id="rId30"/>
    <p:sldId id="1418" r:id="rId31"/>
    <p:sldId id="1415" r:id="rId32"/>
    <p:sldId id="1417" r:id="rId33"/>
    <p:sldId id="1440" r:id="rId34"/>
    <p:sldId id="1397" r:id="rId35"/>
    <p:sldId id="1441" r:id="rId36"/>
    <p:sldId id="1442" r:id="rId37"/>
    <p:sldId id="1443" r:id="rId38"/>
    <p:sldId id="1444" r:id="rId39"/>
    <p:sldId id="1395" r:id="rId40"/>
    <p:sldId id="1445" r:id="rId41"/>
    <p:sldId id="1446" r:id="rId42"/>
    <p:sldId id="1447" r:id="rId43"/>
    <p:sldId id="1448" r:id="rId44"/>
    <p:sldId id="1449" r:id="rId45"/>
    <p:sldId id="1450" r:id="rId46"/>
    <p:sldId id="1451" r:id="rId47"/>
    <p:sldId id="1394" r:id="rId48"/>
    <p:sldId id="1396" r:id="rId49"/>
    <p:sldId id="1414" r:id="rId50"/>
    <p:sldId id="1403" r:id="rId51"/>
    <p:sldId id="1452" r:id="rId52"/>
    <p:sldId id="1453" r:id="rId53"/>
    <p:sldId id="1454" r:id="rId54"/>
    <p:sldId id="1455" r:id="rId55"/>
    <p:sldId id="1456" r:id="rId56"/>
    <p:sldId id="1457" r:id="rId57"/>
    <p:sldId id="1458" r:id="rId58"/>
    <p:sldId id="1413" r:id="rId59"/>
    <p:sldId id="1420" r:id="rId60"/>
    <p:sldId id="1261" r:id="rId61"/>
    <p:sldId id="1256" r:id="rId62"/>
    <p:sldId id="1204" r:id="rId63"/>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orient="horz" pos="3407" userDrawn="1">
          <p15:clr>
            <a:srgbClr val="A4A3A4"/>
          </p15:clr>
        </p15:guide>
        <p15:guide id="2" pos="3840">
          <p15:clr>
            <a:srgbClr val="A4A3A4"/>
          </p15:clr>
        </p15:guide>
        <p15:guide id="3" pos="576" userDrawn="1">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 id="3" name="zhangyuezjhw" initials="z" lastIdx="1" clrIdx="3">
    <p:extLst>
      <p:ext uri="{19B8F6BF-5375-455C-9EA6-DF929625EA0E}">
        <p15:presenceInfo xmlns:p15="http://schemas.microsoft.com/office/powerpoint/2012/main" userId="S-1-5-21-147214757-305610072-1517763936-6076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3C78"/>
    <a:srgbClr val="003264"/>
    <a:srgbClr val="003250"/>
    <a:srgbClr val="990000"/>
    <a:srgbClr val="FF0909"/>
    <a:srgbClr val="CF6B63"/>
    <a:srgbClr val="E7CCC7"/>
    <a:srgbClr val="FFC1C1"/>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1" autoAdjust="0"/>
    <p:restoredTop sz="87201" autoAdjust="0"/>
  </p:normalViewPr>
  <p:slideViewPr>
    <p:cSldViewPr showGuides="1">
      <p:cViewPr>
        <p:scale>
          <a:sx n="50" d="100"/>
          <a:sy n="50" d="100"/>
        </p:scale>
        <p:origin x="1208" y="308"/>
      </p:cViewPr>
      <p:guideLst>
        <p:guide orient="horz" pos="3407"/>
        <p:guide pos="3840"/>
        <p:guide pos="576"/>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51" d="100"/>
          <a:sy n="51" d="100"/>
        </p:scale>
        <p:origin x="2468" y="5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0BC01-60CC-4355-9E31-35B76CC14A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5AF28C-57B1-454A-A2B2-AD14C2C9B719}">
      <dgm:prSet phldrT="[文本]" custT="1"/>
      <dgm:spPr/>
      <dgm:t>
        <a:bodyPr/>
        <a:lstStyle/>
        <a:p>
          <a:r>
            <a:rPr sz="2000" dirty="0">
              <a:latin typeface="+mn-ea"/>
              <a:ea typeface="+mn-ea"/>
            </a:rPr>
            <a:t>Single-Server Deployment</a:t>
          </a:r>
          <a:endParaRPr lang="en-US" sz="2000" dirty="0">
            <a:latin typeface="+mn-ea"/>
            <a:ea typeface="+mn-ea"/>
          </a:endParaRPr>
        </a:p>
      </dgm:t>
    </dgm:pt>
    <dgm:pt modelId="{6F26EA59-304A-4534-BE4E-30BF091854E6}" type="parTrans" cxnId="{4B1882CB-6AA8-4855-987F-A49538F69394}">
      <dgm:prSet/>
      <dgm:spPr/>
      <dgm:t>
        <a:bodyPr/>
        <a:lstStyle/>
        <a:p>
          <a:endParaRPr lang="en-US" sz="1400"/>
        </a:p>
      </dgm:t>
    </dgm:pt>
    <dgm:pt modelId="{E2D8E0FE-A0C2-455D-A3E9-DD007705D7CD}" type="sibTrans" cxnId="{4B1882CB-6AA8-4855-987F-A49538F69394}">
      <dgm:prSet/>
      <dgm:spPr/>
      <dgm:t>
        <a:bodyPr/>
        <a:lstStyle/>
        <a:p>
          <a:endParaRPr lang="en-US" sz="1400"/>
        </a:p>
      </dgm:t>
    </dgm:pt>
    <dgm:pt modelId="{DA7189B7-F10B-4DB9-B792-E88EFBAC2105}">
      <dgm:prSet phldrT="[文本]" custT="1"/>
      <dgm:spPr/>
      <dgm:t>
        <a:bodyPr/>
        <a:lstStyle/>
        <a:p>
          <a:r>
            <a:rPr sz="2000" dirty="0">
              <a:latin typeface="+mn-ea"/>
              <a:ea typeface="+mn-ea"/>
            </a:rPr>
            <a:t>Distributed Server Deployment</a:t>
          </a:r>
          <a:endParaRPr lang="en-US" sz="2000" dirty="0">
            <a:latin typeface="+mn-ea"/>
            <a:ea typeface="+mn-ea"/>
          </a:endParaRPr>
        </a:p>
      </dgm:t>
    </dgm:pt>
    <dgm:pt modelId="{BEA90506-970E-4B1C-808D-FA450536185F}" type="parTrans" cxnId="{30CE939E-CCA7-434C-BC85-3AEE14451EAD}">
      <dgm:prSet/>
      <dgm:spPr/>
      <dgm:t>
        <a:bodyPr/>
        <a:lstStyle/>
        <a:p>
          <a:endParaRPr lang="en-US" sz="1400"/>
        </a:p>
      </dgm:t>
    </dgm:pt>
    <dgm:pt modelId="{74547C81-941A-481B-AC8E-6299B3DD8AB9}" type="sibTrans" cxnId="{30CE939E-CCA7-434C-BC85-3AEE14451EAD}">
      <dgm:prSet/>
      <dgm:spPr/>
      <dgm:t>
        <a:bodyPr/>
        <a:lstStyle/>
        <a:p>
          <a:endParaRPr lang="en-US" sz="1400"/>
        </a:p>
      </dgm:t>
    </dgm:pt>
    <dgm:pt modelId="{DA104195-EE38-4C31-A887-7D7F5726506C}">
      <dgm:prSet phldrT="[文本]" custT="1"/>
      <dgm:spPr/>
      <dgm:t>
        <a:bodyPr/>
        <a:lstStyle/>
        <a:p>
          <a:r>
            <a:rPr sz="2000" dirty="0">
              <a:latin typeface="+mn-ea"/>
              <a:ea typeface="+mn-ea"/>
            </a:rPr>
            <a:t>HA System Deployment</a:t>
          </a:r>
          <a:endParaRPr lang="en-US" sz="2000" dirty="0">
            <a:latin typeface="+mn-ea"/>
            <a:ea typeface="+mn-ea"/>
          </a:endParaRPr>
        </a:p>
      </dgm:t>
    </dgm:pt>
    <dgm:pt modelId="{EC335C65-253E-480C-A8FC-348F4A6E733D}" type="parTrans" cxnId="{62FD1B73-3FF9-4E2E-B8DA-EDF45BD101BE}">
      <dgm:prSet/>
      <dgm:spPr/>
      <dgm:t>
        <a:bodyPr/>
        <a:lstStyle/>
        <a:p>
          <a:endParaRPr lang="en-US" sz="1400"/>
        </a:p>
      </dgm:t>
    </dgm:pt>
    <dgm:pt modelId="{423F7342-48AE-4114-8849-DCE541CE4955}" type="sibTrans" cxnId="{62FD1B73-3FF9-4E2E-B8DA-EDF45BD101BE}">
      <dgm:prSet/>
      <dgm:spPr/>
      <dgm:t>
        <a:bodyPr/>
        <a:lstStyle/>
        <a:p>
          <a:endParaRPr lang="en-US" sz="1400"/>
        </a:p>
      </dgm:t>
    </dgm:pt>
    <dgm:pt modelId="{00C9C475-FB45-4DE2-8CB7-CCAD935B3FC3}" type="pres">
      <dgm:prSet presAssocID="{02C0BC01-60CC-4355-9E31-35B76CC14ACD}" presName="linear" presStyleCnt="0">
        <dgm:presLayoutVars>
          <dgm:dir/>
          <dgm:animLvl val="lvl"/>
          <dgm:resizeHandles val="exact"/>
        </dgm:presLayoutVars>
      </dgm:prSet>
      <dgm:spPr/>
      <dgm:t>
        <a:bodyPr/>
        <a:lstStyle/>
        <a:p>
          <a:endParaRPr lang="en-US"/>
        </a:p>
      </dgm:t>
    </dgm:pt>
    <dgm:pt modelId="{8C5CD73F-0A90-4CA0-94E2-F0BC9A4B8ABB}" type="pres">
      <dgm:prSet presAssocID="{BD5AF28C-57B1-454A-A2B2-AD14C2C9B719}" presName="parentLin" presStyleCnt="0"/>
      <dgm:spPr/>
    </dgm:pt>
    <dgm:pt modelId="{C8C9415D-1E43-45E5-A5D9-ADE02DC1758C}" type="pres">
      <dgm:prSet presAssocID="{BD5AF28C-57B1-454A-A2B2-AD14C2C9B719}" presName="parentLeftMargin" presStyleLbl="node1" presStyleIdx="0" presStyleCnt="3"/>
      <dgm:spPr/>
      <dgm:t>
        <a:bodyPr/>
        <a:lstStyle/>
        <a:p>
          <a:endParaRPr lang="en-US"/>
        </a:p>
      </dgm:t>
    </dgm:pt>
    <dgm:pt modelId="{15B59679-B770-4E54-A02C-E8942C6BB2CF}" type="pres">
      <dgm:prSet presAssocID="{BD5AF28C-57B1-454A-A2B2-AD14C2C9B719}" presName="parentText" presStyleLbl="node1" presStyleIdx="0" presStyleCnt="3">
        <dgm:presLayoutVars>
          <dgm:chMax val="0"/>
          <dgm:bulletEnabled val="1"/>
        </dgm:presLayoutVars>
      </dgm:prSet>
      <dgm:spPr/>
      <dgm:t>
        <a:bodyPr/>
        <a:lstStyle/>
        <a:p>
          <a:endParaRPr lang="en-US"/>
        </a:p>
      </dgm:t>
    </dgm:pt>
    <dgm:pt modelId="{86FA4322-D4C9-4222-9400-711162D6C715}" type="pres">
      <dgm:prSet presAssocID="{BD5AF28C-57B1-454A-A2B2-AD14C2C9B719}" presName="negativeSpace" presStyleCnt="0"/>
      <dgm:spPr/>
    </dgm:pt>
    <dgm:pt modelId="{8D89AB9D-4B1E-4CEA-AA3D-99DE6F7E4281}" type="pres">
      <dgm:prSet presAssocID="{BD5AF28C-57B1-454A-A2B2-AD14C2C9B719}" presName="childText" presStyleLbl="conFgAcc1" presStyleIdx="0" presStyleCnt="3">
        <dgm:presLayoutVars>
          <dgm:bulletEnabled val="1"/>
        </dgm:presLayoutVars>
      </dgm:prSet>
      <dgm:spPr/>
    </dgm:pt>
    <dgm:pt modelId="{D617CE48-EDD9-45A6-8D0E-ED00F5B70503}" type="pres">
      <dgm:prSet presAssocID="{E2D8E0FE-A0C2-455D-A3E9-DD007705D7CD}" presName="spaceBetweenRectangles" presStyleCnt="0"/>
      <dgm:spPr/>
    </dgm:pt>
    <dgm:pt modelId="{33450E5B-E161-4D69-A60C-DC177D2B6DE2}" type="pres">
      <dgm:prSet presAssocID="{DA7189B7-F10B-4DB9-B792-E88EFBAC2105}" presName="parentLin" presStyleCnt="0"/>
      <dgm:spPr/>
    </dgm:pt>
    <dgm:pt modelId="{B8D6D1C5-C592-44AF-9063-D959FC338E4F}" type="pres">
      <dgm:prSet presAssocID="{DA7189B7-F10B-4DB9-B792-E88EFBAC2105}" presName="parentLeftMargin" presStyleLbl="node1" presStyleIdx="0" presStyleCnt="3"/>
      <dgm:spPr/>
      <dgm:t>
        <a:bodyPr/>
        <a:lstStyle/>
        <a:p>
          <a:endParaRPr lang="en-US"/>
        </a:p>
      </dgm:t>
    </dgm:pt>
    <dgm:pt modelId="{BB0D5325-14BA-48D6-9BC5-9C92B83D4E0F}" type="pres">
      <dgm:prSet presAssocID="{DA7189B7-F10B-4DB9-B792-E88EFBAC2105}" presName="parentText" presStyleLbl="node1" presStyleIdx="1" presStyleCnt="3">
        <dgm:presLayoutVars>
          <dgm:chMax val="0"/>
          <dgm:bulletEnabled val="1"/>
        </dgm:presLayoutVars>
      </dgm:prSet>
      <dgm:spPr/>
      <dgm:t>
        <a:bodyPr/>
        <a:lstStyle/>
        <a:p>
          <a:endParaRPr lang="en-US"/>
        </a:p>
      </dgm:t>
    </dgm:pt>
    <dgm:pt modelId="{F86D80DE-F6C1-4723-BB4D-A04135A82392}" type="pres">
      <dgm:prSet presAssocID="{DA7189B7-F10B-4DB9-B792-E88EFBAC2105}" presName="negativeSpace" presStyleCnt="0"/>
      <dgm:spPr/>
    </dgm:pt>
    <dgm:pt modelId="{91516673-60EF-449F-8EA9-6DD1986DD662}" type="pres">
      <dgm:prSet presAssocID="{DA7189B7-F10B-4DB9-B792-E88EFBAC2105}" presName="childText" presStyleLbl="conFgAcc1" presStyleIdx="1" presStyleCnt="3">
        <dgm:presLayoutVars>
          <dgm:bulletEnabled val="1"/>
        </dgm:presLayoutVars>
      </dgm:prSet>
      <dgm:spPr/>
    </dgm:pt>
    <dgm:pt modelId="{8AD1252E-DD96-4FE8-9CF4-210FA474CCB7}" type="pres">
      <dgm:prSet presAssocID="{74547C81-941A-481B-AC8E-6299B3DD8AB9}" presName="spaceBetweenRectangles" presStyleCnt="0"/>
      <dgm:spPr/>
    </dgm:pt>
    <dgm:pt modelId="{FD60D4DB-CB30-48D5-A735-CF711831040B}" type="pres">
      <dgm:prSet presAssocID="{DA104195-EE38-4C31-A887-7D7F5726506C}" presName="parentLin" presStyleCnt="0"/>
      <dgm:spPr/>
    </dgm:pt>
    <dgm:pt modelId="{13C50307-CF15-48F1-8F89-B6AB0D0BCB48}" type="pres">
      <dgm:prSet presAssocID="{DA104195-EE38-4C31-A887-7D7F5726506C}" presName="parentLeftMargin" presStyleLbl="node1" presStyleIdx="1" presStyleCnt="3"/>
      <dgm:spPr/>
      <dgm:t>
        <a:bodyPr/>
        <a:lstStyle/>
        <a:p>
          <a:endParaRPr lang="en-US"/>
        </a:p>
      </dgm:t>
    </dgm:pt>
    <dgm:pt modelId="{8EC3A7C2-30E5-44E5-B1E6-2850BE876836}" type="pres">
      <dgm:prSet presAssocID="{DA104195-EE38-4C31-A887-7D7F5726506C}" presName="parentText" presStyleLbl="node1" presStyleIdx="2" presStyleCnt="3">
        <dgm:presLayoutVars>
          <dgm:chMax val="0"/>
          <dgm:bulletEnabled val="1"/>
        </dgm:presLayoutVars>
      </dgm:prSet>
      <dgm:spPr/>
      <dgm:t>
        <a:bodyPr/>
        <a:lstStyle/>
        <a:p>
          <a:endParaRPr lang="en-US"/>
        </a:p>
      </dgm:t>
    </dgm:pt>
    <dgm:pt modelId="{AAD1E82F-0F08-4668-9860-365650F00EE3}" type="pres">
      <dgm:prSet presAssocID="{DA104195-EE38-4C31-A887-7D7F5726506C}" presName="negativeSpace" presStyleCnt="0"/>
      <dgm:spPr/>
    </dgm:pt>
    <dgm:pt modelId="{A8A64742-2441-4F95-8D78-E26A0A27933A}" type="pres">
      <dgm:prSet presAssocID="{DA104195-EE38-4C31-A887-7D7F5726506C}" presName="childText" presStyleLbl="conFgAcc1" presStyleIdx="2" presStyleCnt="3">
        <dgm:presLayoutVars>
          <dgm:bulletEnabled val="1"/>
        </dgm:presLayoutVars>
      </dgm:prSet>
      <dgm:spPr/>
    </dgm:pt>
  </dgm:ptLst>
  <dgm:cxnLst>
    <dgm:cxn modelId="{30CE939E-CCA7-434C-BC85-3AEE14451EAD}" srcId="{02C0BC01-60CC-4355-9E31-35B76CC14ACD}" destId="{DA7189B7-F10B-4DB9-B792-E88EFBAC2105}" srcOrd="1" destOrd="0" parTransId="{BEA90506-970E-4B1C-808D-FA450536185F}" sibTransId="{74547C81-941A-481B-AC8E-6299B3DD8AB9}"/>
    <dgm:cxn modelId="{0D75640F-2316-41C3-BD95-B67152A12229}" type="presOf" srcId="{02C0BC01-60CC-4355-9E31-35B76CC14ACD}" destId="{00C9C475-FB45-4DE2-8CB7-CCAD935B3FC3}" srcOrd="0" destOrd="0" presId="urn:microsoft.com/office/officeart/2005/8/layout/list1"/>
    <dgm:cxn modelId="{F4B893E3-EC5A-4194-AAFA-0C40FC8C83AF}" type="presOf" srcId="{BD5AF28C-57B1-454A-A2B2-AD14C2C9B719}" destId="{15B59679-B770-4E54-A02C-E8942C6BB2CF}" srcOrd="1" destOrd="0" presId="urn:microsoft.com/office/officeart/2005/8/layout/list1"/>
    <dgm:cxn modelId="{0F3E7D08-5DEB-4EC5-B48E-B507C726033B}" type="presOf" srcId="{DA7189B7-F10B-4DB9-B792-E88EFBAC2105}" destId="{BB0D5325-14BA-48D6-9BC5-9C92B83D4E0F}" srcOrd="1" destOrd="0" presId="urn:microsoft.com/office/officeart/2005/8/layout/list1"/>
    <dgm:cxn modelId="{0326A936-1DA9-4DDF-B52C-D339D54E545A}" type="presOf" srcId="{DA104195-EE38-4C31-A887-7D7F5726506C}" destId="{13C50307-CF15-48F1-8F89-B6AB0D0BCB48}" srcOrd="0" destOrd="0" presId="urn:microsoft.com/office/officeart/2005/8/layout/list1"/>
    <dgm:cxn modelId="{97C1355B-7C83-4540-A710-E6E78CDF4C67}" type="presOf" srcId="{BD5AF28C-57B1-454A-A2B2-AD14C2C9B719}" destId="{C8C9415D-1E43-45E5-A5D9-ADE02DC1758C}" srcOrd="0" destOrd="0" presId="urn:microsoft.com/office/officeart/2005/8/layout/list1"/>
    <dgm:cxn modelId="{62FD1B73-3FF9-4E2E-B8DA-EDF45BD101BE}" srcId="{02C0BC01-60CC-4355-9E31-35B76CC14ACD}" destId="{DA104195-EE38-4C31-A887-7D7F5726506C}" srcOrd="2" destOrd="0" parTransId="{EC335C65-253E-480C-A8FC-348F4A6E733D}" sibTransId="{423F7342-48AE-4114-8849-DCE541CE4955}"/>
    <dgm:cxn modelId="{6E65A2BA-E8FC-4AD9-B2C7-7E1C4E9913EF}" type="presOf" srcId="{DA104195-EE38-4C31-A887-7D7F5726506C}" destId="{8EC3A7C2-30E5-44E5-B1E6-2850BE876836}" srcOrd="1" destOrd="0" presId="urn:microsoft.com/office/officeart/2005/8/layout/list1"/>
    <dgm:cxn modelId="{A00903D0-C8EC-4E70-9F51-396CD5A95D81}" type="presOf" srcId="{DA7189B7-F10B-4DB9-B792-E88EFBAC2105}" destId="{B8D6D1C5-C592-44AF-9063-D959FC338E4F}" srcOrd="0" destOrd="0" presId="urn:microsoft.com/office/officeart/2005/8/layout/list1"/>
    <dgm:cxn modelId="{4B1882CB-6AA8-4855-987F-A49538F69394}" srcId="{02C0BC01-60CC-4355-9E31-35B76CC14ACD}" destId="{BD5AF28C-57B1-454A-A2B2-AD14C2C9B719}" srcOrd="0" destOrd="0" parTransId="{6F26EA59-304A-4534-BE4E-30BF091854E6}" sibTransId="{E2D8E0FE-A0C2-455D-A3E9-DD007705D7CD}"/>
    <dgm:cxn modelId="{BBE581EC-A949-4B68-89BA-77E70D239918}" type="presParOf" srcId="{00C9C475-FB45-4DE2-8CB7-CCAD935B3FC3}" destId="{8C5CD73F-0A90-4CA0-94E2-F0BC9A4B8ABB}" srcOrd="0" destOrd="0" presId="urn:microsoft.com/office/officeart/2005/8/layout/list1"/>
    <dgm:cxn modelId="{57E806C8-1686-4C97-9570-236BA77F4359}" type="presParOf" srcId="{8C5CD73F-0A90-4CA0-94E2-F0BC9A4B8ABB}" destId="{C8C9415D-1E43-45E5-A5D9-ADE02DC1758C}" srcOrd="0" destOrd="0" presId="urn:microsoft.com/office/officeart/2005/8/layout/list1"/>
    <dgm:cxn modelId="{3F34B48D-C5EB-49F8-A181-76996FBF4EF7}" type="presParOf" srcId="{8C5CD73F-0A90-4CA0-94E2-F0BC9A4B8ABB}" destId="{15B59679-B770-4E54-A02C-E8942C6BB2CF}" srcOrd="1" destOrd="0" presId="urn:microsoft.com/office/officeart/2005/8/layout/list1"/>
    <dgm:cxn modelId="{75115459-23CD-495B-93AB-B3C14A4C5724}" type="presParOf" srcId="{00C9C475-FB45-4DE2-8CB7-CCAD935B3FC3}" destId="{86FA4322-D4C9-4222-9400-711162D6C715}" srcOrd="1" destOrd="0" presId="urn:microsoft.com/office/officeart/2005/8/layout/list1"/>
    <dgm:cxn modelId="{0BF361C5-0CA3-4C79-97BD-18ADF105FA85}" type="presParOf" srcId="{00C9C475-FB45-4DE2-8CB7-CCAD935B3FC3}" destId="{8D89AB9D-4B1E-4CEA-AA3D-99DE6F7E4281}" srcOrd="2" destOrd="0" presId="urn:microsoft.com/office/officeart/2005/8/layout/list1"/>
    <dgm:cxn modelId="{5E809C68-C529-4366-8759-2A23A8311DCF}" type="presParOf" srcId="{00C9C475-FB45-4DE2-8CB7-CCAD935B3FC3}" destId="{D617CE48-EDD9-45A6-8D0E-ED00F5B70503}" srcOrd="3" destOrd="0" presId="urn:microsoft.com/office/officeart/2005/8/layout/list1"/>
    <dgm:cxn modelId="{D5196E8B-A269-4F4D-A5B8-37C99AEB9E6B}" type="presParOf" srcId="{00C9C475-FB45-4DE2-8CB7-CCAD935B3FC3}" destId="{33450E5B-E161-4D69-A60C-DC177D2B6DE2}" srcOrd="4" destOrd="0" presId="urn:microsoft.com/office/officeart/2005/8/layout/list1"/>
    <dgm:cxn modelId="{1862F4D0-FF0C-4FF6-AE9E-188578311824}" type="presParOf" srcId="{33450E5B-E161-4D69-A60C-DC177D2B6DE2}" destId="{B8D6D1C5-C592-44AF-9063-D959FC338E4F}" srcOrd="0" destOrd="0" presId="urn:microsoft.com/office/officeart/2005/8/layout/list1"/>
    <dgm:cxn modelId="{3B970AB2-BFC2-4EF2-8205-A5840510DC24}" type="presParOf" srcId="{33450E5B-E161-4D69-A60C-DC177D2B6DE2}" destId="{BB0D5325-14BA-48D6-9BC5-9C92B83D4E0F}" srcOrd="1" destOrd="0" presId="urn:microsoft.com/office/officeart/2005/8/layout/list1"/>
    <dgm:cxn modelId="{DEAA7E4B-4CF7-42BC-A8EE-EBED9009DB87}" type="presParOf" srcId="{00C9C475-FB45-4DE2-8CB7-CCAD935B3FC3}" destId="{F86D80DE-F6C1-4723-BB4D-A04135A82392}" srcOrd="5" destOrd="0" presId="urn:microsoft.com/office/officeart/2005/8/layout/list1"/>
    <dgm:cxn modelId="{7C9A6F0C-12ED-4E21-A159-7CB6529AB5AF}" type="presParOf" srcId="{00C9C475-FB45-4DE2-8CB7-CCAD935B3FC3}" destId="{91516673-60EF-449F-8EA9-6DD1986DD662}" srcOrd="6" destOrd="0" presId="urn:microsoft.com/office/officeart/2005/8/layout/list1"/>
    <dgm:cxn modelId="{CEDDFD3B-AE78-4C5B-9FF9-C8EA7865C741}" type="presParOf" srcId="{00C9C475-FB45-4DE2-8CB7-CCAD935B3FC3}" destId="{8AD1252E-DD96-4FE8-9CF4-210FA474CCB7}" srcOrd="7" destOrd="0" presId="urn:microsoft.com/office/officeart/2005/8/layout/list1"/>
    <dgm:cxn modelId="{DCEEC71D-7985-4373-B34E-66FBF0A6BC25}" type="presParOf" srcId="{00C9C475-FB45-4DE2-8CB7-CCAD935B3FC3}" destId="{FD60D4DB-CB30-48D5-A735-CF711831040B}" srcOrd="8" destOrd="0" presId="urn:microsoft.com/office/officeart/2005/8/layout/list1"/>
    <dgm:cxn modelId="{1D0E31A2-8B7D-4FA2-AC1C-7999502A95B5}" type="presParOf" srcId="{FD60D4DB-CB30-48D5-A735-CF711831040B}" destId="{13C50307-CF15-48F1-8F89-B6AB0D0BCB48}" srcOrd="0" destOrd="0" presId="urn:microsoft.com/office/officeart/2005/8/layout/list1"/>
    <dgm:cxn modelId="{CFE54093-897E-4DFD-B562-B2BFCE2B84C4}" type="presParOf" srcId="{FD60D4DB-CB30-48D5-A735-CF711831040B}" destId="{8EC3A7C2-30E5-44E5-B1E6-2850BE876836}" srcOrd="1" destOrd="0" presId="urn:microsoft.com/office/officeart/2005/8/layout/list1"/>
    <dgm:cxn modelId="{CB88532B-4C0A-4A48-81BE-9D04BEA90127}" type="presParOf" srcId="{00C9C475-FB45-4DE2-8CB7-CCAD935B3FC3}" destId="{AAD1E82F-0F08-4668-9860-365650F00EE3}" srcOrd="9" destOrd="0" presId="urn:microsoft.com/office/officeart/2005/8/layout/list1"/>
    <dgm:cxn modelId="{AD8852CF-FC7A-4DC1-BAD9-55CD8CBF5620}" type="presParOf" srcId="{00C9C475-FB45-4DE2-8CB7-CCAD935B3FC3}" destId="{A8A64742-2441-4F95-8D78-E26A0A2793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0BC01-60CC-4355-9E31-35B76CC14A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5AF28C-57B1-454A-A2B2-AD14C2C9B719}">
      <dgm:prSet phldrT="[文本]" custT="1"/>
      <dgm:spPr/>
      <dgm:t>
        <a:bodyPr/>
        <a:lstStyle/>
        <a:p>
          <a:r>
            <a:rPr sz="2400" dirty="0"/>
            <a:t>Integration Networking</a:t>
          </a:r>
          <a:endParaRPr lang="en-US" sz="2400" dirty="0"/>
        </a:p>
      </dgm:t>
    </dgm:pt>
    <dgm:pt modelId="{6F26EA59-304A-4534-BE4E-30BF091854E6}" type="parTrans" cxnId="{4B1882CB-6AA8-4855-987F-A49538F69394}">
      <dgm:prSet/>
      <dgm:spPr/>
      <dgm:t>
        <a:bodyPr/>
        <a:lstStyle/>
        <a:p>
          <a:endParaRPr lang="en-US" sz="1400"/>
        </a:p>
      </dgm:t>
    </dgm:pt>
    <dgm:pt modelId="{E2D8E0FE-A0C2-455D-A3E9-DD007705D7CD}" type="sibTrans" cxnId="{4B1882CB-6AA8-4855-987F-A49538F69394}">
      <dgm:prSet/>
      <dgm:spPr/>
      <dgm:t>
        <a:bodyPr/>
        <a:lstStyle/>
        <a:p>
          <a:endParaRPr lang="en-US" sz="1400"/>
        </a:p>
      </dgm:t>
    </dgm:pt>
    <dgm:pt modelId="{DA7189B7-F10B-4DB9-B792-E88EFBAC2105}">
      <dgm:prSet phldrT="[文本]" custT="1"/>
      <dgm:spPr/>
      <dgm:t>
        <a:bodyPr/>
        <a:lstStyle/>
        <a:p>
          <a:r>
            <a:rPr sz="2400" dirty="0"/>
            <a:t>Hierarchical Management Networking</a:t>
          </a:r>
          <a:endParaRPr lang="en-US" sz="2400" dirty="0"/>
        </a:p>
      </dgm:t>
    </dgm:pt>
    <dgm:pt modelId="{BEA90506-970E-4B1C-808D-FA450536185F}" type="parTrans" cxnId="{30CE939E-CCA7-434C-BC85-3AEE14451EAD}">
      <dgm:prSet/>
      <dgm:spPr/>
      <dgm:t>
        <a:bodyPr/>
        <a:lstStyle/>
        <a:p>
          <a:endParaRPr lang="en-US" sz="1400"/>
        </a:p>
      </dgm:t>
    </dgm:pt>
    <dgm:pt modelId="{74547C81-941A-481B-AC8E-6299B3DD8AB9}" type="sibTrans" cxnId="{30CE939E-CCA7-434C-BC85-3AEE14451EAD}">
      <dgm:prSet/>
      <dgm:spPr/>
      <dgm:t>
        <a:bodyPr/>
        <a:lstStyle/>
        <a:p>
          <a:endParaRPr lang="en-US" sz="1400"/>
        </a:p>
      </dgm:t>
    </dgm:pt>
    <dgm:pt modelId="{00C9C475-FB45-4DE2-8CB7-CCAD935B3FC3}" type="pres">
      <dgm:prSet presAssocID="{02C0BC01-60CC-4355-9E31-35B76CC14ACD}" presName="linear" presStyleCnt="0">
        <dgm:presLayoutVars>
          <dgm:dir/>
          <dgm:animLvl val="lvl"/>
          <dgm:resizeHandles val="exact"/>
        </dgm:presLayoutVars>
      </dgm:prSet>
      <dgm:spPr/>
      <dgm:t>
        <a:bodyPr/>
        <a:lstStyle/>
        <a:p>
          <a:endParaRPr lang="en-US"/>
        </a:p>
      </dgm:t>
    </dgm:pt>
    <dgm:pt modelId="{8C5CD73F-0A90-4CA0-94E2-F0BC9A4B8ABB}" type="pres">
      <dgm:prSet presAssocID="{BD5AF28C-57B1-454A-A2B2-AD14C2C9B719}" presName="parentLin" presStyleCnt="0"/>
      <dgm:spPr/>
    </dgm:pt>
    <dgm:pt modelId="{C8C9415D-1E43-45E5-A5D9-ADE02DC1758C}" type="pres">
      <dgm:prSet presAssocID="{BD5AF28C-57B1-454A-A2B2-AD14C2C9B719}" presName="parentLeftMargin" presStyleLbl="node1" presStyleIdx="0" presStyleCnt="2"/>
      <dgm:spPr/>
      <dgm:t>
        <a:bodyPr/>
        <a:lstStyle/>
        <a:p>
          <a:endParaRPr lang="en-US"/>
        </a:p>
      </dgm:t>
    </dgm:pt>
    <dgm:pt modelId="{15B59679-B770-4E54-A02C-E8942C6BB2CF}" type="pres">
      <dgm:prSet presAssocID="{BD5AF28C-57B1-454A-A2B2-AD14C2C9B719}" presName="parentText" presStyleLbl="node1" presStyleIdx="0" presStyleCnt="2">
        <dgm:presLayoutVars>
          <dgm:chMax val="0"/>
          <dgm:bulletEnabled val="1"/>
        </dgm:presLayoutVars>
      </dgm:prSet>
      <dgm:spPr/>
      <dgm:t>
        <a:bodyPr/>
        <a:lstStyle/>
        <a:p>
          <a:endParaRPr lang="en-US"/>
        </a:p>
      </dgm:t>
    </dgm:pt>
    <dgm:pt modelId="{86FA4322-D4C9-4222-9400-711162D6C715}" type="pres">
      <dgm:prSet presAssocID="{BD5AF28C-57B1-454A-A2B2-AD14C2C9B719}" presName="negativeSpace" presStyleCnt="0"/>
      <dgm:spPr/>
    </dgm:pt>
    <dgm:pt modelId="{8D89AB9D-4B1E-4CEA-AA3D-99DE6F7E4281}" type="pres">
      <dgm:prSet presAssocID="{BD5AF28C-57B1-454A-A2B2-AD14C2C9B719}" presName="childText" presStyleLbl="conFgAcc1" presStyleIdx="0" presStyleCnt="2">
        <dgm:presLayoutVars>
          <dgm:bulletEnabled val="1"/>
        </dgm:presLayoutVars>
      </dgm:prSet>
      <dgm:spPr/>
    </dgm:pt>
    <dgm:pt modelId="{D617CE48-EDD9-45A6-8D0E-ED00F5B70503}" type="pres">
      <dgm:prSet presAssocID="{E2D8E0FE-A0C2-455D-A3E9-DD007705D7CD}" presName="spaceBetweenRectangles" presStyleCnt="0"/>
      <dgm:spPr/>
    </dgm:pt>
    <dgm:pt modelId="{33450E5B-E161-4D69-A60C-DC177D2B6DE2}" type="pres">
      <dgm:prSet presAssocID="{DA7189B7-F10B-4DB9-B792-E88EFBAC2105}" presName="parentLin" presStyleCnt="0"/>
      <dgm:spPr/>
    </dgm:pt>
    <dgm:pt modelId="{B8D6D1C5-C592-44AF-9063-D959FC338E4F}" type="pres">
      <dgm:prSet presAssocID="{DA7189B7-F10B-4DB9-B792-E88EFBAC2105}" presName="parentLeftMargin" presStyleLbl="node1" presStyleIdx="0" presStyleCnt="2"/>
      <dgm:spPr/>
      <dgm:t>
        <a:bodyPr/>
        <a:lstStyle/>
        <a:p>
          <a:endParaRPr lang="en-US"/>
        </a:p>
      </dgm:t>
    </dgm:pt>
    <dgm:pt modelId="{BB0D5325-14BA-48D6-9BC5-9C92B83D4E0F}" type="pres">
      <dgm:prSet presAssocID="{DA7189B7-F10B-4DB9-B792-E88EFBAC2105}" presName="parentText" presStyleLbl="node1" presStyleIdx="1" presStyleCnt="2">
        <dgm:presLayoutVars>
          <dgm:chMax val="0"/>
          <dgm:bulletEnabled val="1"/>
        </dgm:presLayoutVars>
      </dgm:prSet>
      <dgm:spPr/>
      <dgm:t>
        <a:bodyPr/>
        <a:lstStyle/>
        <a:p>
          <a:endParaRPr lang="en-US"/>
        </a:p>
      </dgm:t>
    </dgm:pt>
    <dgm:pt modelId="{F86D80DE-F6C1-4723-BB4D-A04135A82392}" type="pres">
      <dgm:prSet presAssocID="{DA7189B7-F10B-4DB9-B792-E88EFBAC2105}" presName="negativeSpace" presStyleCnt="0"/>
      <dgm:spPr/>
    </dgm:pt>
    <dgm:pt modelId="{91516673-60EF-449F-8EA9-6DD1986DD662}" type="pres">
      <dgm:prSet presAssocID="{DA7189B7-F10B-4DB9-B792-E88EFBAC2105}" presName="childText" presStyleLbl="conFgAcc1" presStyleIdx="1" presStyleCnt="2">
        <dgm:presLayoutVars>
          <dgm:bulletEnabled val="1"/>
        </dgm:presLayoutVars>
      </dgm:prSet>
      <dgm:spPr/>
    </dgm:pt>
  </dgm:ptLst>
  <dgm:cxnLst>
    <dgm:cxn modelId="{4B1882CB-6AA8-4855-987F-A49538F69394}" srcId="{02C0BC01-60CC-4355-9E31-35B76CC14ACD}" destId="{BD5AF28C-57B1-454A-A2B2-AD14C2C9B719}" srcOrd="0" destOrd="0" parTransId="{6F26EA59-304A-4534-BE4E-30BF091854E6}" sibTransId="{E2D8E0FE-A0C2-455D-A3E9-DD007705D7CD}"/>
    <dgm:cxn modelId="{A389A320-9D39-4702-9991-031EDA63A637}" type="presOf" srcId="{DA7189B7-F10B-4DB9-B792-E88EFBAC2105}" destId="{BB0D5325-14BA-48D6-9BC5-9C92B83D4E0F}" srcOrd="1" destOrd="0" presId="urn:microsoft.com/office/officeart/2005/8/layout/list1"/>
    <dgm:cxn modelId="{746AEA86-3005-4B77-BE3A-9FC88E221948}" type="presOf" srcId="{02C0BC01-60CC-4355-9E31-35B76CC14ACD}" destId="{00C9C475-FB45-4DE2-8CB7-CCAD935B3FC3}" srcOrd="0" destOrd="0" presId="urn:microsoft.com/office/officeart/2005/8/layout/list1"/>
    <dgm:cxn modelId="{FA208F7F-443B-40EE-B734-5A3D4D74F115}" type="presOf" srcId="{DA7189B7-F10B-4DB9-B792-E88EFBAC2105}" destId="{B8D6D1C5-C592-44AF-9063-D959FC338E4F}" srcOrd="0" destOrd="0" presId="urn:microsoft.com/office/officeart/2005/8/layout/list1"/>
    <dgm:cxn modelId="{57CD8B00-232D-4901-B9EB-D768E84F2F6C}" type="presOf" srcId="{BD5AF28C-57B1-454A-A2B2-AD14C2C9B719}" destId="{15B59679-B770-4E54-A02C-E8942C6BB2CF}" srcOrd="1" destOrd="0" presId="urn:microsoft.com/office/officeart/2005/8/layout/list1"/>
    <dgm:cxn modelId="{30CE939E-CCA7-434C-BC85-3AEE14451EAD}" srcId="{02C0BC01-60CC-4355-9E31-35B76CC14ACD}" destId="{DA7189B7-F10B-4DB9-B792-E88EFBAC2105}" srcOrd="1" destOrd="0" parTransId="{BEA90506-970E-4B1C-808D-FA450536185F}" sibTransId="{74547C81-941A-481B-AC8E-6299B3DD8AB9}"/>
    <dgm:cxn modelId="{ED069FDE-B7CF-4439-8B49-74FF8CFEBCE3}" type="presOf" srcId="{BD5AF28C-57B1-454A-A2B2-AD14C2C9B719}" destId="{C8C9415D-1E43-45E5-A5D9-ADE02DC1758C}" srcOrd="0" destOrd="0" presId="urn:microsoft.com/office/officeart/2005/8/layout/list1"/>
    <dgm:cxn modelId="{121EEEA8-556B-4005-BB4C-6930E4069533}" type="presParOf" srcId="{00C9C475-FB45-4DE2-8CB7-CCAD935B3FC3}" destId="{8C5CD73F-0A90-4CA0-94E2-F0BC9A4B8ABB}" srcOrd="0" destOrd="0" presId="urn:microsoft.com/office/officeart/2005/8/layout/list1"/>
    <dgm:cxn modelId="{E29BF1D3-6AF1-4CDE-9233-2CD900EB2042}" type="presParOf" srcId="{8C5CD73F-0A90-4CA0-94E2-F0BC9A4B8ABB}" destId="{C8C9415D-1E43-45E5-A5D9-ADE02DC1758C}" srcOrd="0" destOrd="0" presId="urn:microsoft.com/office/officeart/2005/8/layout/list1"/>
    <dgm:cxn modelId="{099A3B41-B73B-4C7F-AAF6-F958D61401D0}" type="presParOf" srcId="{8C5CD73F-0A90-4CA0-94E2-F0BC9A4B8ABB}" destId="{15B59679-B770-4E54-A02C-E8942C6BB2CF}" srcOrd="1" destOrd="0" presId="urn:microsoft.com/office/officeart/2005/8/layout/list1"/>
    <dgm:cxn modelId="{8BB57733-7ABF-4DB0-802D-ECF7FD59F588}" type="presParOf" srcId="{00C9C475-FB45-4DE2-8CB7-CCAD935B3FC3}" destId="{86FA4322-D4C9-4222-9400-711162D6C715}" srcOrd="1" destOrd="0" presId="urn:microsoft.com/office/officeart/2005/8/layout/list1"/>
    <dgm:cxn modelId="{17451394-568C-459E-8D7F-58C04C5DF799}" type="presParOf" srcId="{00C9C475-FB45-4DE2-8CB7-CCAD935B3FC3}" destId="{8D89AB9D-4B1E-4CEA-AA3D-99DE6F7E4281}" srcOrd="2" destOrd="0" presId="urn:microsoft.com/office/officeart/2005/8/layout/list1"/>
    <dgm:cxn modelId="{C10A3361-5FA5-4751-9D82-F38E0A9BF11C}" type="presParOf" srcId="{00C9C475-FB45-4DE2-8CB7-CCAD935B3FC3}" destId="{D617CE48-EDD9-45A6-8D0E-ED00F5B70503}" srcOrd="3" destOrd="0" presId="urn:microsoft.com/office/officeart/2005/8/layout/list1"/>
    <dgm:cxn modelId="{9F77BE3C-51E1-45B7-B590-02B8F7DBC26F}" type="presParOf" srcId="{00C9C475-FB45-4DE2-8CB7-CCAD935B3FC3}" destId="{33450E5B-E161-4D69-A60C-DC177D2B6DE2}" srcOrd="4" destOrd="0" presId="urn:microsoft.com/office/officeart/2005/8/layout/list1"/>
    <dgm:cxn modelId="{84F624E8-6C81-4FF1-949E-3EC0551027D1}" type="presParOf" srcId="{33450E5B-E161-4D69-A60C-DC177D2B6DE2}" destId="{B8D6D1C5-C592-44AF-9063-D959FC338E4F}" srcOrd="0" destOrd="0" presId="urn:microsoft.com/office/officeart/2005/8/layout/list1"/>
    <dgm:cxn modelId="{82FE6083-3357-4D4A-A650-ADC5B2B7BF86}" type="presParOf" srcId="{33450E5B-E161-4D69-A60C-DC177D2B6DE2}" destId="{BB0D5325-14BA-48D6-9BC5-9C92B83D4E0F}" srcOrd="1" destOrd="0" presId="urn:microsoft.com/office/officeart/2005/8/layout/list1"/>
    <dgm:cxn modelId="{3A1A480B-3E34-4F85-8144-3A5365CD5AFB}" type="presParOf" srcId="{00C9C475-FB45-4DE2-8CB7-CCAD935B3FC3}" destId="{F86D80DE-F6C1-4723-BB4D-A04135A82392}" srcOrd="5" destOrd="0" presId="urn:microsoft.com/office/officeart/2005/8/layout/list1"/>
    <dgm:cxn modelId="{80AF8C6C-8EF6-4966-85E5-988D9B326879}" type="presParOf" srcId="{00C9C475-FB45-4DE2-8CB7-CCAD935B3FC3}" destId="{91516673-60EF-449F-8EA9-6DD1986DD66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AB9D-4B1E-4CEA-AA3D-99DE6F7E4281}">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59679-B770-4E54-A02C-E8942C6BB2CF}">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sz="2000" kern="1200" dirty="0">
              <a:latin typeface="+mn-ea"/>
              <a:ea typeface="+mn-ea"/>
            </a:rPr>
            <a:t>Single-Server Deployment</a:t>
          </a:r>
          <a:endParaRPr lang="en-US" sz="2000" kern="1200" dirty="0">
            <a:latin typeface="+mn-ea"/>
            <a:ea typeface="+mn-ea"/>
          </a:endParaRPr>
        </a:p>
      </dsp:txBody>
      <dsp:txXfrm>
        <a:off x="349472" y="51131"/>
        <a:ext cx="4177856" cy="825776"/>
      </dsp:txXfrm>
    </dsp:sp>
    <dsp:sp modelId="{91516673-60EF-449F-8EA9-6DD1986DD662}">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D5325-14BA-48D6-9BC5-9C92B83D4E0F}">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sz="2000" kern="1200" dirty="0">
              <a:latin typeface="+mn-ea"/>
              <a:ea typeface="+mn-ea"/>
            </a:rPr>
            <a:t>Distributed Server Deployment</a:t>
          </a:r>
          <a:endParaRPr lang="en-US" sz="2000" kern="1200" dirty="0">
            <a:latin typeface="+mn-ea"/>
            <a:ea typeface="+mn-ea"/>
          </a:endParaRPr>
        </a:p>
      </dsp:txBody>
      <dsp:txXfrm>
        <a:off x="349472" y="1457291"/>
        <a:ext cx="4177856" cy="825776"/>
      </dsp:txXfrm>
    </dsp:sp>
    <dsp:sp modelId="{A8A64742-2441-4F95-8D78-E26A0A27933A}">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3A7C2-30E5-44E5-B1E6-2850BE876836}">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sz="2000" kern="1200" dirty="0">
              <a:latin typeface="+mn-ea"/>
              <a:ea typeface="+mn-ea"/>
            </a:rPr>
            <a:t>HA System Deployment</a:t>
          </a:r>
          <a:endParaRPr lang="en-US" sz="2000" kern="1200" dirty="0">
            <a:latin typeface="+mn-ea"/>
            <a:ea typeface="+mn-ea"/>
          </a:endParaRP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AB9D-4B1E-4CEA-AA3D-99DE6F7E4281}">
      <dsp:nvSpPr>
        <dsp:cNvPr id="0" name=""/>
        <dsp:cNvSpPr/>
      </dsp:nvSpPr>
      <dsp:spPr>
        <a:xfrm>
          <a:off x="0" y="720699"/>
          <a:ext cx="60960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59679-B770-4E54-A02C-E8942C6BB2CF}">
      <dsp:nvSpPr>
        <dsp:cNvPr id="0" name=""/>
        <dsp:cNvSpPr/>
      </dsp:nvSpPr>
      <dsp:spPr>
        <a:xfrm>
          <a:off x="304800" y="26979"/>
          <a:ext cx="4267200"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sz="2400" kern="1200" dirty="0"/>
            <a:t>Integration Networking</a:t>
          </a:r>
          <a:endParaRPr lang="en-US" sz="2400" kern="1200" dirty="0"/>
        </a:p>
      </dsp:txBody>
      <dsp:txXfrm>
        <a:off x="372529" y="94708"/>
        <a:ext cx="4131742" cy="1251982"/>
      </dsp:txXfrm>
    </dsp:sp>
    <dsp:sp modelId="{91516673-60EF-449F-8EA9-6DD1986DD662}">
      <dsp:nvSpPr>
        <dsp:cNvPr id="0" name=""/>
        <dsp:cNvSpPr/>
      </dsp:nvSpPr>
      <dsp:spPr>
        <a:xfrm>
          <a:off x="0" y="2852620"/>
          <a:ext cx="60960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D5325-14BA-48D6-9BC5-9C92B83D4E0F}">
      <dsp:nvSpPr>
        <dsp:cNvPr id="0" name=""/>
        <dsp:cNvSpPr/>
      </dsp:nvSpPr>
      <dsp:spPr>
        <a:xfrm>
          <a:off x="304800" y="2158900"/>
          <a:ext cx="4267200" cy="1387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sz="2400" kern="1200" dirty="0"/>
            <a:t>Hierarchical Management Networking</a:t>
          </a:r>
          <a:endParaRPr lang="en-US" sz="2400" kern="1200" dirty="0"/>
        </a:p>
      </dsp:txBody>
      <dsp:txXfrm>
        <a:off x="372529" y="2226629"/>
        <a:ext cx="4131742"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latin typeface="Arial" panose="020B0604020202020204" pitchFamily="34" charset="0"/>
              </a:rPr>
              <a:t>请将此处改为本章标题</a:t>
            </a:r>
            <a:endParaRPr lang="en-US" altLang="zh-CN">
              <a:latin typeface="Arial" panose="020B0604020202020204" pitchFamily="34" charset="0"/>
            </a:endParaRPr>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latin typeface="Arial" panose="020B0604020202020204" pitchFamily="34" charset="0"/>
              </a:rPr>
              <a:pPr>
                <a:defRPr/>
              </a:pPr>
              <a:t>‹#›</a:t>
            </a:fld>
            <a:endParaRPr lang="en-US" altLang="zh-CN">
              <a:latin typeface="Arial" panose="020B0604020202020204" pitchFamily="34" charset="0"/>
            </a:endParaRPr>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08388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a:latin typeface="Arial" panose="020B0604020202020204" pitchFamily="34" charset="0"/>
              </a:rPr>
              <a:t>eSight can manage mainstream devices from H3C, Cisco, and ZTE by default. For other non-Huawei devices, eSight allows users to customize the management method.</a:t>
            </a:r>
          </a:p>
          <a:p>
            <a:pPr lvl="1"/>
            <a:r>
              <a:rPr>
                <a:latin typeface="Arial" panose="020B0604020202020204" pitchFamily="34" charset="0"/>
              </a:rPr>
              <a:t>Users can use eSight to manage non-Huawei devices that support standard management information bases (MIBs) (including RFC1213-MIB, Entity-MIB, SNMPv2-MIB, and IF-MIB) through user-defined settings.</a:t>
            </a:r>
          </a:p>
          <a:p>
            <a:pPr lvl="1"/>
            <a:r>
              <a:rPr>
                <a:latin typeface="Arial" panose="020B0604020202020204" pitchFamily="34" charset="0"/>
              </a:rPr>
              <a:t>Users can use eSight to manage non-Huawei devices that do not support standard MIBs through NE adaptation packages.</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392110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a:defRPr/>
            </a:pPr>
            <a:r>
              <a:rPr>
                <a:latin typeface="Arial" panose="020B0604020202020204" pitchFamily="34" charset="0"/>
              </a:rPr>
              <a:t>Number of managed NEs = Number of network devices (including APs managed by the WLAN) + Number of ONUs + Number of UC/CC devices + Number of video surveillance devices + Number of telepresence devices + Number of IP phones/4 + Number of eLTE terminals/5 + Number of eLTE eNodeBs x 2 + Number of eLTE core networks x 20 +Number of high-end storage devices x 160 + Number of big data storage nodes x 160/288 + Number of mid-range storage devices x 40 + Number of entry-level storage devices x 10 + Number of heterogeneous storage devices x 10 + Number of rack servers x 2 + Number of blade servers x 40 + Number of managed equipment room devices + Number of objects monitored by the application management function x 2</a:t>
            </a:r>
            <a:endParaRPr lang="zh-CN" altLang="en-US" dirty="0" smtClean="0">
              <a:latin typeface="Arial" panose="020B0604020202020204" pitchFamily="34" charset="0"/>
              <a:cs typeface="Arial"/>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139889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99834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422192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67959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3272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2957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129688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27067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419747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幻灯片图像占位符 8"/>
          <p:cNvSpPr>
            <a:spLocks noGrp="1" noRot="1" noChangeAspect="1"/>
          </p:cNvSpPr>
          <p:nvPr>
            <p:ph type="sldImg"/>
          </p:nvPr>
        </p:nvSpPr>
        <p:spPr>
          <a:xfrm>
            <a:off x="584200" y="765175"/>
            <a:ext cx="5930900" cy="3336925"/>
          </a:xfrm>
        </p:spPr>
      </p:sp>
      <p:sp>
        <p:nvSpPr>
          <p:cNvPr id="10" name="备注占位符 9"/>
          <p:cNvSpPr>
            <a:spLocks noGrp="1"/>
          </p:cNvSpPr>
          <p:nvPr>
            <p:ph type="body" sz="quarter" idx="10"/>
          </p:nvPr>
        </p:nvSpPr>
        <p:spPr/>
        <p:txBody>
          <a:bodyPr/>
          <a:lstStyle/>
          <a:p>
            <a:endParaRPr lang="zh-CN" altLang="en-US">
              <a:latin typeface="Arial" panose="020B0604020202020204" pitchFamily="34" charset="0"/>
            </a:endParaRPr>
          </a:p>
        </p:txBody>
      </p:sp>
      <p:sp>
        <p:nvSpPr>
          <p:cNvPr id="11" name="备注占位符 10"/>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45808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4429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67925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19155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71801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59817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092495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273874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270446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60900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8033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xfrm>
            <a:off x="584200" y="765175"/>
            <a:ext cx="5930900" cy="3336925"/>
          </a:xfrm>
          <a:ln/>
        </p:spPr>
      </p:sp>
      <p:sp>
        <p:nvSpPr>
          <p:cNvPr id="96259" name="备注占位符 2"/>
          <p:cNvSpPr>
            <a:spLocks noGrp="1"/>
          </p:cNvSpPr>
          <p:nvPr>
            <p:ph type="body" idx="1"/>
          </p:nvPr>
        </p:nvSpPr>
        <p:spPr>
          <a:noFill/>
          <a:ln/>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868583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3747986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886709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sz="1100">
                <a:latin typeface="Arial" panose="020B0604020202020204" pitchFamily="34" charset="0"/>
              </a:rPr>
              <a:t>Stateless computing management: eSight extracts hardware attribute information, such as server attributes, network attributes, and storage attributes for unified management and dynamic configuration to minimize the impact of hardware differences on the system. eSight can quickly recover the system when a fault occurs, reducing the hardware replacement time and system downtime. You can also configure the Ethernet switch board and FC switch board on an E9000 server. For details, see the specifications list.</a:t>
            </a:r>
            <a:endParaRPr lang="en-US" altLang="zh-CN" sz="1100" b="0" kern="0" dirty="0" smtClean="0">
              <a:latin typeface="Arial" panose="020B0604020202020204" pitchFamily="34" charset="0"/>
              <a:ea typeface="微软雅黑" pitchFamily="34" charset="-122"/>
              <a:cs typeface="Arial" pitchFamily="34" charset="0"/>
              <a:sym typeface="Wingdings" pitchFamily="2" charset="2"/>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671405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943412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138257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2996876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77800" lvl="1" indent="-177800" eaLnBrk="1">
              <a:buNone/>
            </a:pPr>
            <a:r>
              <a:rPr>
                <a:latin typeface="Arial" panose="020B0604020202020204" pitchFamily="34" charset="0"/>
              </a:rPr>
              <a:t>1. Single addition indicates that one device is added to eSight at a time. The device can be a unified storage device, massive storage device, data protection device, third-party storage device, or FC switch.</a:t>
            </a:r>
            <a:endParaRPr lang="en-US" altLang="zh-CN" dirty="0" smtClean="0">
              <a:latin typeface="Arial" panose="020B0604020202020204" pitchFamily="34" charset="0"/>
            </a:endParaRPr>
          </a:p>
          <a:p>
            <a:pPr marL="177800" lvl="1" indent="-177800" eaLnBrk="1">
              <a:buNone/>
            </a:pPr>
            <a:r>
              <a:rPr>
                <a:latin typeface="Arial" panose="020B0604020202020204" pitchFamily="34" charset="0"/>
              </a:rPr>
              <a:t>2. Automatic discovery indicates discovery of devices through an IP address segment and related discovery parameters. This mode can easily add devices with the same user name and password to eSight.</a:t>
            </a:r>
            <a:endParaRPr lang="en-US" altLang="zh-CN" dirty="0" smtClean="0">
              <a:latin typeface="Arial" panose="020B0604020202020204" pitchFamily="34" charset="0"/>
            </a:endParaRPr>
          </a:p>
          <a:p>
            <a:pPr marL="177800" lvl="1" indent="-177800" eaLnBrk="1">
              <a:buNone/>
            </a:pPr>
            <a:r>
              <a:rPr>
                <a:latin typeface="Arial" panose="020B0604020202020204" pitchFamily="34" charset="0"/>
              </a:rPr>
              <a:t>3. Batch import means that users enter device IP addresses and discovery parameters in an Excel template and import the devices to eSight at a time. This mode can easily add devices whose IP addresses and discovery parameter information are known.</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1896697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772015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2927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92120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584200" y="765175"/>
            <a:ext cx="5930900" cy="3336925"/>
          </a:xfrm>
          <a:ln/>
        </p:spPr>
      </p:sp>
      <p:sp>
        <p:nvSpPr>
          <p:cNvPr id="30723"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3710001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194100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2293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a:latin typeface="Arial" panose="020B0604020202020204" pitchFamily="34" charset="0"/>
              </a:rPr>
              <a:t>Cloud Service refers to the built-in function of eSight Storage Manager. The function provides an independent Cloud Service software for remote notification of alarms reported by Huawei storage devices.</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3231945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1543241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417035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463341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1815103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084205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0974227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47050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dirty="0">
              <a:latin typeface="Arial" panose="020B0604020202020204" pitchFamily="34" charset="0"/>
            </a:endParaRPr>
          </a:p>
        </p:txBody>
      </p:sp>
    </p:spTree>
    <p:extLst>
      <p:ext uri="{BB962C8B-B14F-4D97-AF65-F5344CB8AC3E}">
        <p14:creationId xmlns:p14="http://schemas.microsoft.com/office/powerpoint/2010/main" val="394742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a:defRPr/>
            </a:pPr>
            <a:r>
              <a:rPr>
                <a:latin typeface="Arial" panose="020B0604020202020204" pitchFamily="34" charset="0"/>
              </a:rPr>
              <a:t>The eSight local HA system consists of one active server and one standby server.</a:t>
            </a:r>
          </a:p>
          <a:p>
            <a:pPr indent="1588">
              <a:buFont typeface="Wingdings" panose="05000000000000000000" pitchFamily="2" charset="2"/>
              <a:buNone/>
              <a:defRPr/>
            </a:pPr>
            <a:r>
              <a:rPr>
                <a:latin typeface="Arial" panose="020B0604020202020204" pitchFamily="34" charset="0"/>
              </a:rPr>
              <a:t>The eSight software is installed on both the active and standby servers. Data on the active and standby servers are synchronized through a dedicated replication line. When the active server is faulty, services are automatically switched to the standby server to ensure that the eSight system runs properly.</a:t>
            </a:r>
          </a:p>
          <a:p>
            <a:pPr>
              <a:defRPr/>
            </a:pPr>
            <a:r>
              <a:rPr>
                <a:latin typeface="Arial" panose="020B0604020202020204" pitchFamily="34" charset="0"/>
              </a:rPr>
              <a:t>You can set a floating IP address between the active and standby servers. In this case, devices do not need to reconnect to eSight after the active-standby switchover.</a:t>
            </a:r>
            <a:endParaRPr lang="en-US" altLang="zh-CN"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773098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eaLnBrk="1"/>
            <a:r>
              <a:rPr>
                <a:latin typeface="Arial" panose="020B0604020202020204" pitchFamily="34" charset="0"/>
              </a:rPr>
              <a:t>The eSight remote HA system consists of one active server and one standby server. The eSight software is installed on both the active and standby servers. The two servers can be deployed in geographically-dispersed places. In case of a fault on the active server, services are automatically switched to the standby server. Data between the active and standby servers is synchronized through a dedicated replication line, which ensures normal running of the eSight system.</a:t>
            </a:r>
          </a:p>
          <a:p>
            <a:pPr eaLnBrk="1"/>
            <a:r>
              <a:rPr>
                <a:latin typeface="Arial" panose="020B0604020202020204" pitchFamily="34" charset="0"/>
              </a:rPr>
              <a:t>The two eSight servers in the remote HA system use different IP addresses. After the remote HA system is deployed, the IP addresses of both the active and standby servers must be set on the managed devices. After the active-standby switchover, information such as the alarm information on the devices is automatically sent to the standby server to ensure normal device monitoring and management.</a:t>
            </a:r>
            <a:endParaRPr lang="en-US" altLang="en-US"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1345991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595093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8033744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a:latin typeface="Arial" panose="020B0604020202020204" pitchFamily="34" charset="0"/>
              </a:rPr>
              <a:t>In the hierarchical management networking mode, upper-layer NMSs can add lower-layer NMSs to the system and provide links for accessing the lower-layer NMSs. When a user clicks a link for accessing a lower-layer NMS, a new browser window is displayed and the login page of the lower-layer NMS is displayed in the new browser window. </a:t>
            </a:r>
            <a:endParaRPr lang="en-US" altLang="en-US"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3611624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674692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722095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02127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418398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5365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14327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98864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94835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118875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2479891983"/>
              </p:ext>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xmlns="" val="20000"/>
                    </a:ext>
                  </a:extLst>
                </a:gridCol>
                <a:gridCol w="2436270">
                  <a:extLst>
                    <a:ext uri="{9D8B030D-6E8A-4147-A177-3AD203B41FA5}">
                      <a16:colId xmlns:a16="http://schemas.microsoft.com/office/drawing/2014/main" xmlns="" val="20001"/>
                    </a:ext>
                  </a:extLst>
                </a:gridCol>
                <a:gridCol w="2556285">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Course Code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Applicable Product</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Product Version</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Course Version</a:t>
                      </a:r>
                      <a:endPar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3203297027"/>
              </p:ext>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xmlns="" val="20000"/>
                    </a:ext>
                  </a:extLst>
                </a:gridCol>
                <a:gridCol w="2184243">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mj-ea"/>
                          <a:ea typeface="+mj-ea"/>
                        </a:rPr>
                        <a:t>Author/Employee ID</a:t>
                      </a:r>
                      <a:endParaRPr kumimoji="1" lang="zh-CN" altLang="en-US" sz="1800" b="1" i="0" u="none" strike="noStrike" cap="none" normalizeH="0" baseline="0" dirty="0">
                        <a:ln>
                          <a:noFill/>
                        </a:ln>
                        <a:solidFill>
                          <a:schemeClr val="tx1"/>
                        </a:solidFill>
                        <a:effectLst/>
                        <a:latin typeface="+mj-ea"/>
                        <a:ea typeface="+mj-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mj-ea"/>
                          <a:ea typeface="+mj-ea"/>
                        </a:rPr>
                        <a:t>Date</a:t>
                      </a:r>
                      <a:endParaRPr kumimoji="1" lang="zh-CN" altLang="en-US" sz="1800" b="1" i="0" u="none" strike="noStrike" cap="none" normalizeH="0" baseline="0" dirty="0">
                        <a:ln>
                          <a:noFill/>
                        </a:ln>
                        <a:solidFill>
                          <a:schemeClr val="tx1"/>
                        </a:solidFill>
                        <a:effectLst/>
                        <a:latin typeface="+mj-ea"/>
                        <a:ea typeface="+mj-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mj-ea"/>
                          <a:ea typeface="+mj-ea"/>
                        </a:rPr>
                        <a:t>Reviewer/Employee ID</a:t>
                      </a:r>
                      <a:endParaRPr kumimoji="1" lang="zh-CN" altLang="en-US" sz="1800" b="1" i="0" u="none" strike="noStrike" cap="none" normalizeH="0" baseline="0" dirty="0">
                        <a:ln>
                          <a:noFill/>
                        </a:ln>
                        <a:solidFill>
                          <a:schemeClr val="tx1"/>
                        </a:solidFill>
                        <a:effectLst/>
                        <a:latin typeface="+mj-ea"/>
                        <a:ea typeface="+mj-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mj-ea"/>
                          <a:ea typeface="+mj-ea"/>
                        </a:rPr>
                        <a:t>New/Updated</a:t>
                      </a:r>
                      <a:endParaRPr kumimoji="1" lang="zh-CN" altLang="en-US" sz="1800" b="1" i="0" u="none" strike="noStrike" cap="none" normalizeH="0" baseline="0" dirty="0">
                        <a:ln>
                          <a:noFill/>
                        </a:ln>
                        <a:solidFill>
                          <a:schemeClr val="tx1"/>
                        </a:solidFill>
                        <a:effectLst/>
                        <a:latin typeface="+mj-ea"/>
                        <a:ea typeface="+mj-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ea"/>
                        <a:ea typeface="+mj-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ea"/>
                        <a:ea typeface="+mj-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smtClean="0"/>
              <a:t>课程编码</a:t>
            </a:r>
            <a:endParaRPr lang="zh-CN" altLang="en-US" dirty="0"/>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smtClean="0"/>
              <a:t>适用的产品</a:t>
            </a:r>
            <a:endParaRPr lang="zh-CN" altLang="en-US" dirty="0"/>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New</a:t>
            </a:r>
            <a:endParaRPr lang="zh-CN" altLang="en-US" dirty="0"/>
          </a:p>
        </p:txBody>
      </p:sp>
      <p:sp>
        <p:nvSpPr>
          <p:cNvPr id="63" name="Rectangle 2"/>
          <p:cNvSpPr>
            <a:spLocks noChangeArrowheads="1"/>
          </p:cNvSpPr>
          <p:nvPr userDrawn="1"/>
        </p:nvSpPr>
        <p:spPr bwMode="auto">
          <a:xfrm>
            <a:off x="952501" y="368660"/>
            <a:ext cx="4063379" cy="479425"/>
          </a:xfrm>
          <a:prstGeom prst="rect">
            <a:avLst/>
          </a:prstGeom>
          <a:noFill/>
          <a:ln w="9525">
            <a:noFill/>
            <a:miter lim="800000"/>
            <a:headEnd/>
            <a:tailEnd/>
          </a:ln>
        </p:spPr>
        <p:txBody>
          <a:bodyPr lIns="78258" tIns="39127" rIns="78258" bIns="39127" anchor="ct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anose="020B0604020202020204" pitchFamily="34" charset="0"/>
              </a:rPr>
              <a:t>Change History</a:t>
            </a:r>
            <a:endParaRPr lang="zh-CN" altLang="en-US" sz="3500" b="1" kern="1200" dirty="0">
              <a:solidFill>
                <a:schemeClr val="tx1">
                  <a:lumMod val="75000"/>
                  <a:lumOff val="25000"/>
                </a:schemeClr>
              </a:solidFill>
              <a:latin typeface="+mn-ea"/>
              <a:ea typeface="+mn-ea"/>
              <a:cs typeface="Arial" panose="020B0604020202020204" pitchFamily="34" charset="0"/>
            </a:endParaRPr>
          </a:p>
        </p:txBody>
      </p:sp>
      <p:sp>
        <p:nvSpPr>
          <p:cNvPr id="64" name="Text Box 58"/>
          <p:cNvSpPr txBox="1">
            <a:spLocks noChangeArrowheads="1"/>
          </p:cNvSpPr>
          <p:nvPr userDrawn="1"/>
        </p:nvSpPr>
        <p:spPr bwMode="auto">
          <a:xfrm>
            <a:off x="9192344" y="168605"/>
            <a:ext cx="4295800" cy="400110"/>
          </a:xfrm>
          <a:prstGeom prst="rect">
            <a:avLst/>
          </a:prstGeom>
          <a:noFill/>
          <a:ln w="9525" algn="ctr">
            <a:noFill/>
            <a:miter lim="800000"/>
            <a:headEnd/>
            <a:tailEnd/>
          </a:ln>
        </p:spPr>
        <p:txBody>
          <a:bodyPr wrap="square">
            <a:spAutoFit/>
          </a:bodyPr>
          <a:lstStyle/>
          <a:p>
            <a:pPr>
              <a:spcBef>
                <a:spcPct val="50000"/>
              </a:spcBef>
            </a:pPr>
            <a:r>
              <a:rPr lang="en-US" altLang="zh-CN" sz="2000" i="0" dirty="0" smtClean="0">
                <a:solidFill>
                  <a:schemeClr val="bg2">
                    <a:lumMod val="50000"/>
                  </a:schemeClr>
                </a:solidFill>
                <a:latin typeface="Arial" panose="020B0604020202020204" pitchFamily="34" charset="0"/>
                <a:ea typeface="+mn-ea"/>
                <a:cs typeface="Arial" panose="020B0604020202020204" pitchFamily="34" charset="0"/>
              </a:rPr>
              <a:t>Do Not Print This Page.</a:t>
            </a:r>
            <a:endParaRPr lang="zh-CN" altLang="en-US" sz="2000" i="0" dirty="0">
              <a:solidFill>
                <a:schemeClr val="bg2">
                  <a:lumMod val="50000"/>
                </a:schemeClr>
              </a:solidFill>
              <a:latin typeface="Arial" panose="020B0604020202020204" pitchFamily="34" charset="0"/>
              <a:ea typeface="+mn-ea"/>
              <a:cs typeface="Arial" panose="020B0604020202020204" pitchFamily="34" charset="0"/>
            </a:endParaRP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Updated</a:t>
            </a:r>
            <a:endParaRPr lang="zh-CN" altLang="en-US" dirty="0"/>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Updated</a:t>
            </a:r>
            <a:endParaRPr lang="zh-CN" altLang="en-US" dirty="0"/>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Updated</a:t>
            </a:r>
            <a:endParaRPr lang="zh-CN" altLang="en-US" dirty="0"/>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Updated</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Arial" panose="020B0604020202020204" pitchFamily="34" charset="0"/>
                <a:ea typeface="+mn-ea"/>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24"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5"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Arial" panose="020B0604020202020204" pitchFamily="34" charset="0"/>
                <a:ea typeface="+mn-ea"/>
                <a:cs typeface="Arial" pitchFamily="34" charset="0"/>
              </a:rPr>
              <a:t>本节小结</a:t>
            </a:r>
            <a:endParaRPr lang="zh-CN" altLang="en-US" sz="3500" b="1" dirty="0">
              <a:solidFill>
                <a:schemeClr val="tx1">
                  <a:lumMod val="75000"/>
                  <a:lumOff val="25000"/>
                </a:schemeClr>
              </a:solidFill>
              <a:latin typeface="Arial" panose="020B0604020202020204" pitchFamily="34" charset="0"/>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Freeform 6"/>
          <p:cNvSpPr>
            <a:spLocks/>
          </p:cNvSpPr>
          <p:nvPr userDrawn="1"/>
        </p:nvSpPr>
        <p:spPr bwMode="auto">
          <a:xfrm>
            <a:off x="3717095" y="296368"/>
            <a:ext cx="847490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5" name="Freeform 11"/>
          <p:cNvSpPr>
            <a:spLocks/>
          </p:cNvSpPr>
          <p:nvPr userDrawn="1"/>
        </p:nvSpPr>
        <p:spPr bwMode="auto">
          <a:xfrm>
            <a:off x="36117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451484" y="408779"/>
            <a:ext cx="244827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2pPr>
              <a:defRPr>
                <a:latin typeface="+mn-ea"/>
                <a:ea typeface="+mn-ea"/>
              </a:defRPr>
            </a:lvl2pPr>
            <a:lvl3pPr>
              <a:defRPr>
                <a:latin typeface="+mn-ea"/>
                <a:ea typeface="+mn-ea"/>
              </a:defRPr>
            </a:lvl3pPr>
            <a:lvl4pPr>
              <a:defRPr>
                <a:latin typeface="+mn-ea"/>
                <a:ea typeface="+mn-ea"/>
              </a:defRPr>
            </a:lvl4pPr>
            <a:lvl5pPr>
              <a:buNone/>
              <a:defRPr>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5" name="Freeform 6"/>
          <p:cNvSpPr>
            <a:spLocks/>
          </p:cNvSpPr>
          <p:nvPr userDrawn="1"/>
        </p:nvSpPr>
        <p:spPr bwMode="auto">
          <a:xfrm>
            <a:off x="3717095" y="296368"/>
            <a:ext cx="847490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6" name="Freeform 11"/>
          <p:cNvSpPr>
            <a:spLocks/>
          </p:cNvSpPr>
          <p:nvPr userDrawn="1"/>
        </p:nvSpPr>
        <p:spPr bwMode="auto">
          <a:xfrm>
            <a:off x="36117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379476"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j-ea"/>
                <a:ea typeface="+mj-ea"/>
                <a:cs typeface="Arial" pitchFamily="34" charset="0"/>
              </a:rPr>
              <a:t>More Information</a:t>
            </a:r>
            <a:endParaRPr lang="en-US" altLang="zh-CN" sz="3500" b="1" dirty="0">
              <a:solidFill>
                <a:schemeClr val="tx1">
                  <a:lumMod val="75000"/>
                  <a:lumOff val="25000"/>
                </a:schemeClr>
              </a:solidFill>
              <a:latin typeface="+mj-ea"/>
              <a:ea typeface="+mj-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5555941" y="296368"/>
            <a:ext cx="663606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000 w 10000"/>
              <a:gd name="connsiteY0" fmla="*/ 0 h 10000"/>
              <a:gd name="connsiteX1" fmla="*/ 0 w 10000"/>
              <a:gd name="connsiteY1" fmla="*/ 0 h 10000"/>
              <a:gd name="connsiteX2" fmla="*/ 254 w 10000"/>
              <a:gd name="connsiteY2" fmla="*/ 4993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89" y="3319"/>
                  <a:pt x="254" y="4993"/>
                </a:cubicBezTo>
                <a:cubicBezTo>
                  <a:pt x="189" y="6651"/>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545056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451484"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mj-ea"/>
                <a:ea typeface="+mj-ea"/>
                <a:cs typeface="Arial" pitchFamily="34" charset="0"/>
              </a:rPr>
              <a:t>Learning Materials</a:t>
            </a:r>
            <a:endParaRPr lang="zh-CN" altLang="en-US" sz="3500" b="1" dirty="0">
              <a:solidFill>
                <a:schemeClr val="tx1">
                  <a:lumMod val="75000"/>
                  <a:lumOff val="25000"/>
                </a:schemeClr>
              </a:solidFill>
              <a:latin typeface="+mj-ea"/>
              <a:ea typeface="+mj-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5807969" y="296368"/>
            <a:ext cx="6384032"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000 w 10000"/>
              <a:gd name="connsiteY0" fmla="*/ 0 h 10000"/>
              <a:gd name="connsiteX1" fmla="*/ 0 w 10000"/>
              <a:gd name="connsiteY1" fmla="*/ 0 h 10000"/>
              <a:gd name="connsiteX2" fmla="*/ 239 w 10000"/>
              <a:gd name="connsiteY2" fmla="*/ 4984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000 w 10000"/>
              <a:gd name="connsiteY0" fmla="*/ 0 h 10000"/>
              <a:gd name="connsiteX1" fmla="*/ 0 w 10000"/>
              <a:gd name="connsiteY1" fmla="*/ 0 h 10000"/>
              <a:gd name="connsiteX2" fmla="*/ 25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94" y="3347"/>
                  <a:pt x="259" y="5021"/>
                </a:cubicBezTo>
                <a:cubicBezTo>
                  <a:pt x="19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5702597"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2050"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a:off x="0"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anose="020B0604020202020204" pitchFamily="34" charset="0"/>
              <a:ea typeface="+mn-ea"/>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chemeClr val="bg1"/>
                  </a:solidFill>
                  <a:effectLst>
                    <a:outerShdw blurRad="38100" dist="38100" dir="2700000" algn="tl">
                      <a:srgbClr val="000000">
                        <a:alpha val="43137"/>
                      </a:srgbClr>
                    </a:outerShdw>
                  </a:effectLst>
                  <a:latin typeface="+mn-ea"/>
                  <a:ea typeface="+mn-ea"/>
                  <a:cs typeface="Arial" panose="020B0604020202020204" pitchFamily="34" charset="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993136" y="2503488"/>
              <a:ext cx="3604190"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en-US" altLang="zh-CN" sz="5400" dirty="0" smtClean="0">
                  <a:solidFill>
                    <a:schemeClr val="bg1"/>
                  </a:solidFill>
                  <a:effectLst>
                    <a:outerShdw blurRad="38100" dist="38100" dir="2700000" algn="tl">
                      <a:srgbClr val="000000">
                        <a:alpha val="43137"/>
                      </a:srgbClr>
                    </a:outerShdw>
                  </a:effectLst>
                  <a:latin typeface="+mj-ea"/>
                  <a:ea typeface="+mj-ea"/>
                  <a:sym typeface="FrutigerNext LT Regular" pitchFamily="34" charset="0"/>
                </a:rPr>
                <a:t>Thank you</a:t>
              </a:r>
              <a:endParaRPr lang="zh-CN" altLang="zh-CN" sz="5400" dirty="0">
                <a:solidFill>
                  <a:schemeClr val="bg1"/>
                </a:solidFill>
                <a:effectLst>
                  <a:outerShdw blurRad="38100" dist="38100" dir="2700000" algn="tl">
                    <a:srgbClr val="000000">
                      <a:alpha val="43137"/>
                    </a:srgbClr>
                  </a:outerShdw>
                </a:effectLst>
                <a:latin typeface="+mj-ea"/>
                <a:ea typeface="+mj-ea"/>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p:nvPr>
        </p:nvSpPr>
        <p:spPr>
          <a:xfrm>
            <a:off x="1031295" y="4957156"/>
            <a:ext cx="10441567" cy="831600"/>
          </a:xfr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zh-CN" altLang="en-US" dirty="0"/>
              <a:t>单击此处编辑母版标题</a:t>
            </a:r>
            <a:r>
              <a:rPr lang="zh-CN" altLang="en-US" dirty="0" smtClean="0"/>
              <a:t>样式</a:t>
            </a:r>
            <a:endParaRPr lang="zh-CN" altLang="en-US" dirty="0"/>
          </a:p>
        </p:txBody>
      </p:sp>
      <p:sp>
        <p:nvSpPr>
          <p:cNvPr id="30" name="文本占位符 29"/>
          <p:cNvSpPr>
            <a:spLocks noGrp="1"/>
          </p:cNvSpPr>
          <p:nvPr>
            <p:ph type="body" sz="quarter" idx="10"/>
          </p:nvPr>
        </p:nvSpPr>
        <p:spPr>
          <a:xfrm>
            <a:off x="1031295" y="5816120"/>
            <a:ext cx="6912000" cy="493200"/>
          </a:xfr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zh-CN" altLang="en-US" dirty="0" smtClean="0"/>
              <a:t>单击此处编辑母版文本样式</a:t>
            </a:r>
          </a:p>
        </p:txBody>
      </p:sp>
      <p:sp>
        <p:nvSpPr>
          <p:cNvPr id="7"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4819067" cy="265552"/>
          </a:xfrm>
          <a:prstGeom prst="rect">
            <a:avLst/>
          </a:prstGeom>
          <a:noFill/>
          <a:ln w="9525" algn="ctr">
            <a:noFill/>
            <a:miter lim="800000"/>
            <a:headEnd/>
            <a:tailEnd/>
          </a:ln>
          <a:effectLst/>
        </p:spPr>
        <p:txBody>
          <a:bodyPr wrap="none" lIns="80101" tIns="40052" rIns="80101" bIns="40052">
            <a:spAutoFit/>
          </a:bodyPr>
          <a:lstStyle/>
          <a:p>
            <a:pPr defTabSz="801688" eaLnBrk="0" fontAlgn="base" hangingPunct="0">
              <a:defRPr/>
            </a:pPr>
            <a:r>
              <a:rPr lang="en-US" altLang="zh-CN" sz="1200" dirty="0" smtClean="0">
                <a:latin typeface="Arial" pitchFamily="34" charset="0"/>
                <a:ea typeface="MS PGothic" pitchFamily="34" charset="-128"/>
                <a:cs typeface="Arial" pitchFamily="34" charset="0"/>
              </a:rPr>
              <a:t>Copyright © 2019 Huawei Technologies Co., Ltd. All rights reserved. </a:t>
            </a:r>
            <a:endParaRPr lang="en-US" altLang="zh-CN" sz="1200" dirty="0">
              <a:latin typeface="Arial" pitchFamily="34" charset="0"/>
              <a:ea typeface="MS PGothic" pitchFamily="34" charset="-128"/>
              <a:cs typeface="Arial" pitchFamily="34" charset="0"/>
            </a:endParaRPr>
          </a:p>
        </p:txBody>
      </p:sp>
      <p:pic>
        <p:nvPicPr>
          <p:cNvPr id="1027" name="Picture 3" descr="C:\Users\YOYO\Desktop\郑莉\华为公司标志 Huawei Coroporate Logo_2018\PNG\竖版华为公司标志 Vertical Version of Huawei Corporate Logo_201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70665" y="6093296"/>
            <a:ext cx="772549"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3080320"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Introduction</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7" name="Freeform 6"/>
          <p:cNvSpPr>
            <a:spLocks/>
          </p:cNvSpPr>
          <p:nvPr userDrawn="1"/>
        </p:nvSpPr>
        <p:spPr bwMode="auto">
          <a:xfrm>
            <a:off x="4547829" y="296368"/>
            <a:ext cx="7644172"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21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54" y="3347"/>
                  <a:pt x="219" y="5021"/>
                </a:cubicBezTo>
                <a:cubicBezTo>
                  <a:pt x="15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8" name="Freeform 11"/>
          <p:cNvSpPr>
            <a:spLocks/>
          </p:cNvSpPr>
          <p:nvPr userDrawn="1"/>
        </p:nvSpPr>
        <p:spPr bwMode="auto">
          <a:xfrm>
            <a:off x="4442457"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451484" y="408779"/>
            <a:ext cx="237626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Objective</a:t>
            </a:r>
            <a:endPar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7" name="Freeform 6"/>
          <p:cNvSpPr>
            <a:spLocks/>
          </p:cNvSpPr>
          <p:nvPr userDrawn="1"/>
        </p:nvSpPr>
        <p:spPr bwMode="auto">
          <a:xfrm>
            <a:off x="3696165" y="296368"/>
            <a:ext cx="849583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198 w 10214"/>
              <a:gd name="connsiteY2" fmla="*/ 4966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198 w 10214"/>
              <a:gd name="connsiteY2" fmla="*/ 4966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20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44" y="3347"/>
                  <a:pt x="209" y="5021"/>
                </a:cubicBezTo>
                <a:cubicBezTo>
                  <a:pt x="14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8" name="Freeform 11"/>
          <p:cNvSpPr>
            <a:spLocks/>
          </p:cNvSpPr>
          <p:nvPr userDrawn="1"/>
        </p:nvSpPr>
        <p:spPr bwMode="auto">
          <a:xfrm>
            <a:off x="3614365"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23492" y="408779"/>
            <a:ext cx="295232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Contents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30" name="Freeform 6"/>
          <p:cNvSpPr>
            <a:spLocks/>
          </p:cNvSpPr>
          <p:nvPr userDrawn="1"/>
        </p:nvSpPr>
        <p:spPr bwMode="auto">
          <a:xfrm>
            <a:off x="3696165" y="296368"/>
            <a:ext cx="849583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198 w 10214"/>
              <a:gd name="connsiteY2" fmla="*/ 4966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198 w 10214"/>
              <a:gd name="connsiteY2" fmla="*/ 4966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 name="connsiteX0" fmla="*/ 10211 w 10214"/>
              <a:gd name="connsiteY0" fmla="*/ 0 h 10000"/>
              <a:gd name="connsiteX1" fmla="*/ 0 w 10214"/>
              <a:gd name="connsiteY1" fmla="*/ 0 h 10000"/>
              <a:gd name="connsiteX2" fmla="*/ 20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44" y="3347"/>
                  <a:pt x="209" y="5021"/>
                </a:cubicBezTo>
                <a:cubicBezTo>
                  <a:pt x="14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31" name="Freeform 11"/>
          <p:cNvSpPr>
            <a:spLocks/>
          </p:cNvSpPr>
          <p:nvPr userDrawn="1"/>
        </p:nvSpPr>
        <p:spPr bwMode="auto">
          <a:xfrm>
            <a:off x="3614365"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Arial" panose="020B0604020202020204" pitchFamily="34" charset="0"/>
                <a:ea typeface="+mn-ea"/>
                <a:cs typeface="Arial" pitchFamily="34" charset="0"/>
              </a:rPr>
              <a:t>本节概述和学习目标</a:t>
            </a:r>
            <a:endParaRPr lang="zh-CN" altLang="en-US" sz="3500" b="1" dirty="0">
              <a:solidFill>
                <a:schemeClr val="tx1">
                  <a:lumMod val="75000"/>
                  <a:lumOff val="25000"/>
                </a:schemeClr>
              </a:solidFill>
              <a:latin typeface="Arial" panose="020B0604020202020204" pitchFamily="34" charset="0"/>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081568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ndParaRPr>
          </a:p>
        </p:txBody>
      </p:sp>
      <p:sp>
        <p:nvSpPr>
          <p:cNvPr id="6"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91685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340" y="6500581"/>
            <a:ext cx="750069" cy="265552"/>
          </a:xfrm>
          <a:prstGeom prst="rect">
            <a:avLst/>
          </a:prstGeom>
          <a:noFill/>
          <a:ln w="9525" algn="ctr">
            <a:noFill/>
            <a:miter lim="800000"/>
            <a:headEnd/>
            <a:tailEnd/>
          </a:ln>
          <a:effectLst/>
        </p:spPr>
        <p:txBody>
          <a:bodyPr wrap="none" lIns="80101" tIns="40052" rIns="80101" bIns="40052">
            <a:spAutoFit/>
          </a:bodyPr>
          <a:lstStyle/>
          <a:p>
            <a:pPr defTabSz="801688" eaLnBrk="0" fontAlgn="base" hangingPunct="0">
              <a:defRPr/>
            </a:pPr>
            <a:r>
              <a:rPr lang="en-US" altLang="zh-CN" sz="1200" kern="1200" dirty="0" smtClean="0">
                <a:solidFill>
                  <a:schemeClr val="tx1"/>
                </a:solidFill>
                <a:latin typeface="Arial" pitchFamily="34" charset="0"/>
                <a:ea typeface="宋体" charset="-122"/>
                <a:cs typeface="Arial" pitchFamily="34" charset="0"/>
              </a:rPr>
              <a:t>Page</a:t>
            </a:r>
            <a:r>
              <a:rPr lang="en-US" altLang="zh-CN" sz="1200" kern="1200" baseline="0" dirty="0" smtClean="0">
                <a:solidFill>
                  <a:schemeClr val="tx1"/>
                </a:solidFill>
                <a:latin typeface="Arial" pitchFamily="34" charset="0"/>
                <a:ea typeface="宋体" charset="-122"/>
                <a:cs typeface="Arial" pitchFamily="34" charset="0"/>
              </a:rPr>
              <a:t> </a:t>
            </a:r>
            <a:fld id="{2F2CF7F5-F178-4429-B6CA-28062DF31937}" type="slidenum">
              <a:rPr lang="en-US" altLang="zh-CN" sz="1200" kern="1200" smtClean="0">
                <a:solidFill>
                  <a:schemeClr val="tx1"/>
                </a:solidFill>
                <a:latin typeface="Arial" pitchFamily="34" charset="0"/>
                <a:ea typeface="宋体" charset="-122"/>
                <a:cs typeface="Arial" pitchFamily="34" charset="0"/>
              </a:rPr>
              <a:pPr defTabSz="801688" eaLnBrk="0" fontAlgn="base" hangingPunct="0">
                <a:defRPr/>
              </a:pPr>
              <a:t>‹#›</a:t>
            </a:fld>
            <a:endParaRPr lang="en-US" altLang="zh-CN" sz="1200" kern="1200" dirty="0">
              <a:solidFill>
                <a:schemeClr val="tx1"/>
              </a:solidFill>
              <a:latin typeface="Arial" pitchFamily="34" charset="0"/>
              <a:ea typeface="宋体" charset="-122"/>
              <a:cs typeface="Arial" pitchFamily="34" charset="0"/>
            </a:endParaRPr>
          </a:p>
        </p:txBody>
      </p:sp>
      <p:sp>
        <p:nvSpPr>
          <p:cNvPr id="13"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4819067" cy="265552"/>
          </a:xfrm>
          <a:prstGeom prst="rect">
            <a:avLst/>
          </a:prstGeom>
          <a:noFill/>
          <a:ln w="9525" algn="ctr">
            <a:noFill/>
            <a:miter lim="800000"/>
            <a:headEnd/>
            <a:tailEnd/>
          </a:ln>
          <a:effectLst/>
        </p:spPr>
        <p:txBody>
          <a:bodyPr wrap="none" lIns="80101" tIns="40052" rIns="80101" bIns="40052">
            <a:spAutoFit/>
          </a:bodyPr>
          <a:lstStyle/>
          <a:p>
            <a:pPr defTabSz="801688" eaLnBrk="0" fontAlgn="base" hangingPunct="0">
              <a:defRPr/>
            </a:pPr>
            <a:r>
              <a:rPr lang="en-US" altLang="zh-CN" sz="1200" dirty="0" smtClean="0">
                <a:latin typeface="Arial" pitchFamily="34" charset="0"/>
                <a:ea typeface="MS PGothic" pitchFamily="34" charset="-128"/>
                <a:cs typeface="Arial" pitchFamily="34" charset="0"/>
              </a:rPr>
              <a:t>Copyright © 2019 Huawei Technologies Co., Ltd. All rights reserved. </a:t>
            </a:r>
            <a:endParaRPr lang="en-US" altLang="zh-CN" sz="1200" dirty="0">
              <a:latin typeface="Arial" pitchFamily="34" charset="0"/>
              <a:ea typeface="MS PGothic" pitchFamily="34" charset="-128"/>
              <a:cs typeface="Arial" pitchFamily="34" charset="0"/>
            </a:endParaRPr>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74" r:id="rId7"/>
    <p:sldLayoutId id="2147483873"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7.jpeg"/><Relationship Id="rId4" Type="http://schemas.openxmlformats.org/officeDocument/2006/relationships/image" Target="../media/image18.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0.emf"/><Relationship Id="rId5" Type="http://schemas.openxmlformats.org/officeDocument/2006/relationships/oleObject" Target="../embeddings/Microsoft_Visio_2003-2010___111.vsd"/><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2.emf"/><Relationship Id="rId5" Type="http://schemas.openxmlformats.org/officeDocument/2006/relationships/oleObject" Target="../embeddings/Microsoft_Visio_2003-2010___222.vsd"/><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3.emf"/><Relationship Id="rId5" Type="http://schemas.openxmlformats.org/officeDocument/2006/relationships/oleObject" Target="../embeddings/Microsoft_Visio_2003-2010___333.vsd"/><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文本占位符 149"/>
          <p:cNvSpPr>
            <a:spLocks noGrp="1"/>
          </p:cNvSpPr>
          <p:nvPr>
            <p:ph type="body" sz="quarter" idx="17"/>
          </p:nvPr>
        </p:nvSpPr>
        <p:spPr/>
        <p:txBody>
          <a:bodyPr/>
          <a:lstStyle/>
          <a:p>
            <a:pPr fontAlgn="ctr"/>
            <a:r>
              <a:rPr lang="en-US" altLang="zh-CN" dirty="0" smtClean="0">
                <a:latin typeface="+mn-ea"/>
              </a:rPr>
              <a:t> </a:t>
            </a:r>
            <a:endParaRPr lang="en-US" altLang="zh-CN" dirty="0">
              <a:latin typeface="+mn-ea"/>
            </a:endParaRPr>
          </a:p>
        </p:txBody>
      </p:sp>
      <p:sp>
        <p:nvSpPr>
          <p:cNvPr id="151" name="文本占位符 150"/>
          <p:cNvSpPr>
            <a:spLocks noGrp="1"/>
          </p:cNvSpPr>
          <p:nvPr>
            <p:ph type="body" sz="quarter" idx="18"/>
          </p:nvPr>
        </p:nvSpPr>
        <p:spPr>
          <a:xfrm>
            <a:off x="4127781" y="1825691"/>
            <a:ext cx="2436271" cy="504887"/>
          </a:xfrm>
        </p:spPr>
        <p:txBody>
          <a:bodyPr/>
          <a:lstStyle/>
          <a:p>
            <a:pPr fontAlgn="ctr"/>
            <a:r>
              <a:rPr lang="en-US" altLang="zh-CN" dirty="0" smtClean="0">
                <a:latin typeface="+mn-ea"/>
              </a:rPr>
              <a:t> </a:t>
            </a:r>
            <a:endParaRPr lang="en-US" altLang="zh-CN" dirty="0">
              <a:latin typeface="+mn-ea"/>
            </a:endParaRPr>
          </a:p>
        </p:txBody>
      </p:sp>
      <p:sp>
        <p:nvSpPr>
          <p:cNvPr id="152" name="文本占位符 151"/>
          <p:cNvSpPr>
            <a:spLocks noGrp="1"/>
          </p:cNvSpPr>
          <p:nvPr>
            <p:ph type="body" sz="quarter" idx="19"/>
          </p:nvPr>
        </p:nvSpPr>
        <p:spPr>
          <a:xfrm>
            <a:off x="6564052" y="1825691"/>
            <a:ext cx="2556284" cy="504887"/>
          </a:xfrm>
        </p:spPr>
        <p:txBody>
          <a:bodyPr/>
          <a:lstStyle/>
          <a:p>
            <a:pPr fontAlgn="ctr"/>
            <a:endParaRPr lang="en-US" altLang="zh-CN" dirty="0">
              <a:latin typeface="+mn-ea"/>
            </a:endParaRPr>
          </a:p>
        </p:txBody>
      </p:sp>
      <p:sp>
        <p:nvSpPr>
          <p:cNvPr id="153" name="文本占位符 152"/>
          <p:cNvSpPr>
            <a:spLocks noGrp="1"/>
          </p:cNvSpPr>
          <p:nvPr>
            <p:ph type="body" sz="quarter" idx="20"/>
          </p:nvPr>
        </p:nvSpPr>
        <p:spPr/>
        <p:txBody>
          <a:bodyPr/>
          <a:lstStyle/>
          <a:p>
            <a:pPr fontAlgn="ctr"/>
            <a:endParaRPr lang="en-US" altLang="zh-CN" dirty="0">
              <a:latin typeface="+mn-ea"/>
            </a:endParaRPr>
          </a:p>
        </p:txBody>
      </p:sp>
      <p:sp>
        <p:nvSpPr>
          <p:cNvPr id="3" name="文本占位符 2"/>
          <p:cNvSpPr>
            <a:spLocks noGrp="1"/>
          </p:cNvSpPr>
          <p:nvPr>
            <p:ph type="body" sz="quarter" idx="13"/>
          </p:nvPr>
        </p:nvSpPr>
        <p:spPr/>
        <p:txBody>
          <a:bodyPr/>
          <a:lstStyle/>
          <a:p>
            <a:pPr fontAlgn="ctr"/>
            <a:r>
              <a:rPr lang="en-US" dirty="0" smtClean="0">
                <a:latin typeface="+mn-ea"/>
              </a:rPr>
              <a:t>Jiang </a:t>
            </a:r>
            <a:r>
              <a:rPr lang="en-US" dirty="0" err="1" smtClean="0">
                <a:latin typeface="+mn-ea"/>
              </a:rPr>
              <a:t>Binbin</a:t>
            </a:r>
            <a:r>
              <a:rPr lang="en-US" dirty="0" smtClean="0">
                <a:latin typeface="+mn-ea"/>
              </a:rPr>
              <a:t> (employee ID: WX341670)</a:t>
            </a:r>
            <a:endParaRPr lang="en-US" altLang="zh-CN" dirty="0">
              <a:latin typeface="+mn-ea"/>
            </a:endParaRPr>
          </a:p>
        </p:txBody>
      </p:sp>
      <p:sp>
        <p:nvSpPr>
          <p:cNvPr id="4" name="文本占位符 3"/>
          <p:cNvSpPr>
            <a:spLocks noGrp="1"/>
          </p:cNvSpPr>
          <p:nvPr>
            <p:ph type="body" sz="quarter" idx="14"/>
          </p:nvPr>
        </p:nvSpPr>
        <p:spPr/>
        <p:txBody>
          <a:bodyPr/>
          <a:lstStyle/>
          <a:p>
            <a:pPr fontAlgn="ctr"/>
            <a:r>
              <a:rPr lang="en-US" dirty="0" smtClean="0">
                <a:latin typeface="+mn-ea"/>
              </a:rPr>
              <a:t>2017.08.25</a:t>
            </a:r>
            <a:endParaRPr lang="en-US" altLang="zh-CN" dirty="0">
              <a:latin typeface="+mn-ea"/>
            </a:endParaRPr>
          </a:p>
        </p:txBody>
      </p:sp>
      <p:sp>
        <p:nvSpPr>
          <p:cNvPr id="5" name="文本占位符 4"/>
          <p:cNvSpPr>
            <a:spLocks noGrp="1"/>
          </p:cNvSpPr>
          <p:nvPr>
            <p:ph type="body" sz="quarter" idx="15"/>
          </p:nvPr>
        </p:nvSpPr>
        <p:spPr/>
        <p:txBody>
          <a:bodyPr/>
          <a:lstStyle/>
          <a:p>
            <a:pPr fontAlgn="ctr"/>
            <a:r>
              <a:rPr lang="en-US" dirty="0" smtClean="0">
                <a:latin typeface="+mn-ea"/>
              </a:rPr>
              <a:t>Liu </a:t>
            </a:r>
            <a:r>
              <a:rPr lang="en-US" dirty="0" err="1" smtClean="0">
                <a:latin typeface="+mn-ea"/>
              </a:rPr>
              <a:t>Lican</a:t>
            </a:r>
            <a:r>
              <a:rPr lang="en-US" dirty="0" smtClean="0">
                <a:latin typeface="+mn-ea"/>
              </a:rPr>
              <a:t> (employee ID: 00180730)</a:t>
            </a:r>
            <a:endParaRPr lang="en-US" altLang="zh-CN" dirty="0">
              <a:latin typeface="+mn-ea"/>
            </a:endParaRPr>
          </a:p>
        </p:txBody>
      </p:sp>
      <p:sp>
        <p:nvSpPr>
          <p:cNvPr id="6" name="文本占位符 5"/>
          <p:cNvSpPr>
            <a:spLocks noGrp="1"/>
          </p:cNvSpPr>
          <p:nvPr>
            <p:ph type="body" sz="quarter" idx="16"/>
          </p:nvPr>
        </p:nvSpPr>
        <p:spPr/>
        <p:txBody>
          <a:bodyPr/>
          <a:lstStyle/>
          <a:p>
            <a:pPr fontAlgn="ctr"/>
            <a:r>
              <a:rPr lang="en-US" dirty="0" smtClean="0">
                <a:latin typeface="+mn-ea"/>
              </a:rPr>
              <a:t>New</a:t>
            </a:r>
            <a:endParaRPr lang="en-US" altLang="zh-CN" dirty="0">
              <a:latin typeface="+mn-ea"/>
            </a:endParaRPr>
          </a:p>
        </p:txBody>
      </p:sp>
      <p:sp>
        <p:nvSpPr>
          <p:cNvPr id="154" name="文本占位符 153"/>
          <p:cNvSpPr>
            <a:spLocks noGrp="1"/>
          </p:cNvSpPr>
          <p:nvPr>
            <p:ph type="body" sz="quarter" idx="21"/>
          </p:nvPr>
        </p:nvSpPr>
        <p:spPr/>
        <p:txBody>
          <a:bodyPr/>
          <a:lstStyle/>
          <a:p>
            <a:pPr fontAlgn="ctr"/>
            <a:r>
              <a:rPr lang="en-US" dirty="0" smtClean="0">
                <a:latin typeface="+mn-ea"/>
              </a:rPr>
              <a:t>Zhang Yue (employee ID: zwx635169)</a:t>
            </a:r>
            <a:endParaRPr lang="en-US" altLang="zh-CN" dirty="0">
              <a:latin typeface="+mn-ea"/>
            </a:endParaRPr>
          </a:p>
        </p:txBody>
      </p:sp>
      <p:sp>
        <p:nvSpPr>
          <p:cNvPr id="155" name="文本占位符 154"/>
          <p:cNvSpPr>
            <a:spLocks noGrp="1"/>
          </p:cNvSpPr>
          <p:nvPr>
            <p:ph type="body" sz="quarter" idx="22"/>
          </p:nvPr>
        </p:nvSpPr>
        <p:spPr/>
        <p:txBody>
          <a:bodyPr/>
          <a:lstStyle/>
          <a:p>
            <a:pPr fontAlgn="ctr"/>
            <a:r>
              <a:rPr lang="en-US" dirty="0" smtClean="0">
                <a:latin typeface="+mn-ea"/>
              </a:rPr>
              <a:t>2019.3.21</a:t>
            </a:r>
            <a:endParaRPr lang="en-US" altLang="zh-CN" dirty="0">
              <a:latin typeface="+mn-ea"/>
            </a:endParaRPr>
          </a:p>
        </p:txBody>
      </p:sp>
      <p:sp>
        <p:nvSpPr>
          <p:cNvPr id="156" name="文本占位符 155"/>
          <p:cNvSpPr>
            <a:spLocks noGrp="1"/>
          </p:cNvSpPr>
          <p:nvPr>
            <p:ph type="body" sz="quarter" idx="23"/>
          </p:nvPr>
        </p:nvSpPr>
        <p:spPr/>
        <p:txBody>
          <a:bodyPr/>
          <a:lstStyle/>
          <a:p>
            <a:pPr fontAlgn="ctr"/>
            <a:r>
              <a:rPr lang="en-US" dirty="0" smtClean="0">
                <a:latin typeface="+mn-ea"/>
              </a:rPr>
              <a:t>Liu </a:t>
            </a:r>
            <a:r>
              <a:rPr lang="en-US" dirty="0" err="1" smtClean="0">
                <a:latin typeface="+mn-ea"/>
              </a:rPr>
              <a:t>Lican</a:t>
            </a:r>
            <a:r>
              <a:rPr lang="en-US" dirty="0" smtClean="0">
                <a:latin typeface="+mn-ea"/>
              </a:rPr>
              <a:t> (employee ID: 00180730)</a:t>
            </a:r>
            <a:endParaRPr lang="en-US" altLang="zh-CN" dirty="0">
              <a:latin typeface="+mn-ea"/>
            </a:endParaRPr>
          </a:p>
        </p:txBody>
      </p:sp>
      <p:sp>
        <p:nvSpPr>
          <p:cNvPr id="157" name="文本占位符 156"/>
          <p:cNvSpPr>
            <a:spLocks noGrp="1"/>
          </p:cNvSpPr>
          <p:nvPr>
            <p:ph type="body" sz="quarter" idx="24"/>
          </p:nvPr>
        </p:nvSpPr>
        <p:spPr/>
        <p:txBody>
          <a:bodyPr/>
          <a:lstStyle/>
          <a:p>
            <a:pPr fontAlgn="ctr"/>
            <a:endParaRPr lang="en-US" altLang="zh-CN" dirty="0">
              <a:latin typeface="+mn-ea"/>
            </a:endParaRPr>
          </a:p>
        </p:txBody>
      </p:sp>
      <p:sp>
        <p:nvSpPr>
          <p:cNvPr id="158" name="文本占位符 157"/>
          <p:cNvSpPr>
            <a:spLocks noGrp="1"/>
          </p:cNvSpPr>
          <p:nvPr>
            <p:ph type="body" sz="quarter" idx="25"/>
          </p:nvPr>
        </p:nvSpPr>
        <p:spPr/>
        <p:txBody>
          <a:bodyPr/>
          <a:lstStyle/>
          <a:p>
            <a:pPr fontAlgn="ctr"/>
            <a:r>
              <a:rPr lang="en-US" altLang="zh-CN" dirty="0" smtClean="0">
                <a:latin typeface="+mn-ea"/>
              </a:rPr>
              <a:t> </a:t>
            </a:r>
            <a:endParaRPr lang="en-US" altLang="zh-CN" dirty="0">
              <a:latin typeface="+mn-ea"/>
            </a:endParaRPr>
          </a:p>
        </p:txBody>
      </p:sp>
      <p:sp>
        <p:nvSpPr>
          <p:cNvPr id="159" name="文本占位符 158"/>
          <p:cNvSpPr>
            <a:spLocks noGrp="1"/>
          </p:cNvSpPr>
          <p:nvPr>
            <p:ph type="body" sz="quarter" idx="26"/>
          </p:nvPr>
        </p:nvSpPr>
        <p:spPr>
          <a:xfrm>
            <a:off x="4127781" y="4345970"/>
            <a:ext cx="2184243" cy="468052"/>
          </a:xfrm>
        </p:spPr>
        <p:txBody>
          <a:bodyPr/>
          <a:lstStyle/>
          <a:p>
            <a:pPr fontAlgn="ctr"/>
            <a:endParaRPr lang="en-US" altLang="zh-CN" dirty="0">
              <a:latin typeface="+mn-ea"/>
            </a:endParaRPr>
          </a:p>
        </p:txBody>
      </p:sp>
      <p:sp>
        <p:nvSpPr>
          <p:cNvPr id="160" name="文本占位符 159"/>
          <p:cNvSpPr>
            <a:spLocks noGrp="1"/>
          </p:cNvSpPr>
          <p:nvPr>
            <p:ph type="body" sz="quarter" idx="27"/>
          </p:nvPr>
        </p:nvSpPr>
        <p:spPr>
          <a:xfrm>
            <a:off x="6312024" y="4345970"/>
            <a:ext cx="2808312" cy="468052"/>
          </a:xfrm>
        </p:spPr>
        <p:txBody>
          <a:bodyPr/>
          <a:lstStyle/>
          <a:p>
            <a:pPr fontAlgn="ctr"/>
            <a:r>
              <a:rPr lang="en-US" altLang="zh-CN" dirty="0" smtClean="0">
                <a:latin typeface="+mn-ea"/>
              </a:rPr>
              <a:t> </a:t>
            </a:r>
            <a:endParaRPr lang="en-US" altLang="zh-CN" dirty="0">
              <a:latin typeface="+mn-ea"/>
            </a:endParaRPr>
          </a:p>
        </p:txBody>
      </p:sp>
      <p:sp>
        <p:nvSpPr>
          <p:cNvPr id="161" name="文本占位符 160"/>
          <p:cNvSpPr>
            <a:spLocks noGrp="1"/>
          </p:cNvSpPr>
          <p:nvPr>
            <p:ph type="body" sz="quarter" idx="28"/>
          </p:nvPr>
        </p:nvSpPr>
        <p:spPr/>
        <p:txBody>
          <a:bodyPr/>
          <a:lstStyle/>
          <a:p>
            <a:pPr fontAlgn="ctr"/>
            <a:endParaRPr lang="en-US" altLang="zh-CN" dirty="0">
              <a:latin typeface="+mn-ea"/>
            </a:endParaRPr>
          </a:p>
        </p:txBody>
      </p:sp>
      <p:sp>
        <p:nvSpPr>
          <p:cNvPr id="162" name="文本占位符 161"/>
          <p:cNvSpPr>
            <a:spLocks noGrp="1"/>
          </p:cNvSpPr>
          <p:nvPr>
            <p:ph type="body" sz="quarter" idx="29"/>
          </p:nvPr>
        </p:nvSpPr>
        <p:spPr/>
        <p:txBody>
          <a:bodyPr/>
          <a:lstStyle/>
          <a:p>
            <a:pPr fontAlgn="ctr"/>
            <a:r>
              <a:rPr lang="en-US" altLang="zh-CN" dirty="0" smtClean="0">
                <a:latin typeface="+mn-ea"/>
              </a:rPr>
              <a:t> </a:t>
            </a:r>
            <a:endParaRPr lang="en-US" altLang="zh-CN" dirty="0">
              <a:latin typeface="+mn-ea"/>
            </a:endParaRPr>
          </a:p>
        </p:txBody>
      </p:sp>
      <p:sp>
        <p:nvSpPr>
          <p:cNvPr id="163" name="文本占位符 162"/>
          <p:cNvSpPr>
            <a:spLocks noGrp="1"/>
          </p:cNvSpPr>
          <p:nvPr>
            <p:ph type="body" sz="quarter" idx="30"/>
          </p:nvPr>
        </p:nvSpPr>
        <p:spPr>
          <a:xfrm>
            <a:off x="4127781" y="4886030"/>
            <a:ext cx="2184243" cy="468052"/>
          </a:xfrm>
        </p:spPr>
        <p:txBody>
          <a:bodyPr/>
          <a:lstStyle/>
          <a:p>
            <a:pPr fontAlgn="ctr"/>
            <a:endParaRPr lang="en-US" altLang="zh-CN" dirty="0">
              <a:latin typeface="+mn-ea"/>
            </a:endParaRPr>
          </a:p>
        </p:txBody>
      </p:sp>
      <p:sp>
        <p:nvSpPr>
          <p:cNvPr id="164" name="文本占位符 163"/>
          <p:cNvSpPr>
            <a:spLocks noGrp="1"/>
          </p:cNvSpPr>
          <p:nvPr>
            <p:ph type="body" sz="quarter" idx="31"/>
          </p:nvPr>
        </p:nvSpPr>
        <p:spPr>
          <a:xfrm>
            <a:off x="6312024" y="4886030"/>
            <a:ext cx="2808312" cy="468052"/>
          </a:xfrm>
        </p:spPr>
        <p:txBody>
          <a:bodyPr/>
          <a:lstStyle/>
          <a:p>
            <a:pPr fontAlgn="ctr"/>
            <a:r>
              <a:rPr lang="en-US" altLang="zh-CN" dirty="0" smtClean="0">
                <a:latin typeface="+mn-ea"/>
              </a:rPr>
              <a:t> </a:t>
            </a:r>
            <a:endParaRPr lang="en-US" altLang="zh-CN" dirty="0">
              <a:latin typeface="+mn-ea"/>
            </a:endParaRPr>
          </a:p>
        </p:txBody>
      </p:sp>
      <p:sp>
        <p:nvSpPr>
          <p:cNvPr id="165" name="文本占位符 164"/>
          <p:cNvSpPr>
            <a:spLocks noGrp="1"/>
          </p:cNvSpPr>
          <p:nvPr>
            <p:ph type="body" sz="quarter" idx="32"/>
          </p:nvPr>
        </p:nvSpPr>
        <p:spPr/>
        <p:txBody>
          <a:bodyPr/>
          <a:lstStyle/>
          <a:p>
            <a:pPr fontAlgn="ctr"/>
            <a:endParaRPr lang="en-US" altLang="zh-CN" dirty="0">
              <a:latin typeface="+mn-ea"/>
            </a:endParaRPr>
          </a:p>
        </p:txBody>
      </p:sp>
      <p:sp>
        <p:nvSpPr>
          <p:cNvPr id="166" name="文本占位符 165"/>
          <p:cNvSpPr>
            <a:spLocks noGrp="1"/>
          </p:cNvSpPr>
          <p:nvPr>
            <p:ph type="body" sz="quarter" idx="33"/>
          </p:nvPr>
        </p:nvSpPr>
        <p:spPr/>
        <p:txBody>
          <a:bodyPr/>
          <a:lstStyle/>
          <a:p>
            <a:pPr fontAlgn="ctr"/>
            <a:r>
              <a:rPr lang="en-US" altLang="zh-CN" dirty="0" smtClean="0">
                <a:latin typeface="+mn-ea"/>
              </a:rPr>
              <a:t> </a:t>
            </a:r>
            <a:endParaRPr lang="en-US" altLang="zh-CN" dirty="0">
              <a:latin typeface="+mn-ea"/>
            </a:endParaRPr>
          </a:p>
        </p:txBody>
      </p:sp>
      <p:sp>
        <p:nvSpPr>
          <p:cNvPr id="167" name="文本占位符 166"/>
          <p:cNvSpPr>
            <a:spLocks noGrp="1"/>
          </p:cNvSpPr>
          <p:nvPr>
            <p:ph type="body" sz="quarter" idx="34"/>
          </p:nvPr>
        </p:nvSpPr>
        <p:spPr>
          <a:xfrm>
            <a:off x="4127781" y="5354082"/>
            <a:ext cx="2184243" cy="468052"/>
          </a:xfrm>
        </p:spPr>
        <p:txBody>
          <a:bodyPr/>
          <a:lstStyle/>
          <a:p>
            <a:pPr fontAlgn="ctr"/>
            <a:endParaRPr lang="en-US" altLang="zh-CN" dirty="0">
              <a:latin typeface="+mn-ea"/>
            </a:endParaRPr>
          </a:p>
        </p:txBody>
      </p:sp>
      <p:sp>
        <p:nvSpPr>
          <p:cNvPr id="168" name="文本占位符 167"/>
          <p:cNvSpPr>
            <a:spLocks noGrp="1"/>
          </p:cNvSpPr>
          <p:nvPr>
            <p:ph type="body" sz="quarter" idx="35"/>
          </p:nvPr>
        </p:nvSpPr>
        <p:spPr>
          <a:xfrm>
            <a:off x="6312024" y="5354082"/>
            <a:ext cx="2808312" cy="468052"/>
          </a:xfrm>
        </p:spPr>
        <p:txBody>
          <a:bodyPr/>
          <a:lstStyle/>
          <a:p>
            <a:pPr fontAlgn="ctr"/>
            <a:r>
              <a:rPr lang="en-US" altLang="zh-CN" dirty="0" smtClean="0">
                <a:latin typeface="+mn-ea"/>
              </a:rPr>
              <a:t> </a:t>
            </a:r>
            <a:endParaRPr lang="en-US" altLang="zh-CN" dirty="0">
              <a:latin typeface="+mn-ea"/>
            </a:endParaRPr>
          </a:p>
        </p:txBody>
      </p:sp>
      <p:sp>
        <p:nvSpPr>
          <p:cNvPr id="169" name="文本占位符 168"/>
          <p:cNvSpPr>
            <a:spLocks noGrp="1"/>
          </p:cNvSpPr>
          <p:nvPr>
            <p:ph type="body" sz="quarter" idx="36"/>
          </p:nvPr>
        </p:nvSpPr>
        <p:spPr/>
        <p:txBody>
          <a:bodyPr/>
          <a:lstStyle/>
          <a:p>
            <a:pPr fontAlgn="ctr"/>
            <a:endParaRPr lang="en-US" altLang="zh-CN" dirty="0">
              <a:latin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Product Features</a:t>
            </a:r>
            <a:endParaRPr lang="en-US" dirty="0">
              <a:latin typeface="+mj-ea"/>
              <a:ea typeface="+mj-ea"/>
            </a:endParaRPr>
          </a:p>
        </p:txBody>
      </p:sp>
      <p:sp>
        <p:nvSpPr>
          <p:cNvPr id="21"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5034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fontAlgn="ctr"/>
            <a:r>
              <a:rPr lang="en-US" sz="2000" dirty="0" smtClean="0">
                <a:latin typeface="+mj-ea"/>
                <a:ea typeface="+mj-ea"/>
              </a:rPr>
              <a:t>Capability of managing devices from multiple vendors</a:t>
            </a:r>
            <a:endParaRPr lang="en-US" altLang="zh-CN" sz="2000" dirty="0" smtClean="0">
              <a:latin typeface="+mj-ea"/>
              <a:ea typeface="+mj-ea"/>
            </a:endParaRPr>
          </a:p>
          <a:p>
            <a:pPr marL="533400" lvl="1" indent="-266700" fontAlgn="ctr"/>
            <a:r>
              <a:rPr lang="en-US" sz="1800" dirty="0" smtClean="0">
                <a:latin typeface="+mj-ea"/>
                <a:ea typeface="+mj-ea"/>
              </a:rPr>
              <a:t>Huawei devices: switches, routers, UC devices, telepresence devices, video surveillance devices, servers, and storage devices</a:t>
            </a:r>
          </a:p>
          <a:p>
            <a:pPr marL="533400" lvl="1" indent="-266700" fontAlgn="ctr"/>
            <a:r>
              <a:rPr lang="en-US" sz="1800" dirty="0" smtClean="0">
                <a:latin typeface="+mj-ea"/>
                <a:ea typeface="+mj-ea"/>
              </a:rPr>
              <a:t>Non-Huawei devices: devices from H3C, Cisco, and ZTE, and IT devices from IBM, HP, and SUN</a:t>
            </a:r>
            <a:endParaRPr lang="en-US" altLang="zh-CN" sz="1800" dirty="0" smtClean="0">
              <a:latin typeface="+mj-ea"/>
              <a:ea typeface="+mj-ea"/>
            </a:endParaRPr>
          </a:p>
          <a:p>
            <a:pPr marL="266700" indent="-266700" fontAlgn="ctr">
              <a:defRPr/>
            </a:pPr>
            <a:r>
              <a:rPr lang="en-US" sz="2000" dirty="0" smtClean="0">
                <a:latin typeface="+mj-ea"/>
                <a:ea typeface="+mj-ea"/>
              </a:rPr>
              <a:t>Multiple service management components</a:t>
            </a:r>
            <a:endParaRPr lang="en-US" altLang="zh-CN" sz="2000" dirty="0" smtClean="0">
              <a:latin typeface="+mj-ea"/>
              <a:ea typeface="+mj-ea"/>
            </a:endParaRPr>
          </a:p>
          <a:p>
            <a:pPr marL="533400" lvl="1" indent="-266700" fontAlgn="ctr">
              <a:defRPr/>
            </a:pPr>
            <a:r>
              <a:rPr lang="en-US" sz="1800" dirty="0" err="1" smtClean="0">
                <a:latin typeface="+mj-ea"/>
                <a:ea typeface="+mj-ea"/>
              </a:rPr>
              <a:t>eSight</a:t>
            </a:r>
            <a:r>
              <a:rPr lang="en-US" sz="1800" dirty="0" smtClean="0">
                <a:latin typeface="+mj-ea"/>
                <a:ea typeface="+mj-ea"/>
              </a:rPr>
              <a:t> uses a component-based architecture and provides various components. Customers can select the required components based on the site requirements.</a:t>
            </a:r>
            <a:endParaRPr lang="en-US" altLang="zh-CN" sz="1800" dirty="0" smtClean="0">
              <a:latin typeface="+mj-ea"/>
              <a:ea typeface="+mj-ea"/>
            </a:endParaRPr>
          </a:p>
          <a:p>
            <a:pPr lvl="1" fontAlgn="ctr"/>
            <a:endParaRPr lang="en-US" altLang="zh-CN" sz="1800" dirty="0">
              <a:latin typeface="+mj-ea"/>
              <a:ea typeface="+mj-ea"/>
            </a:endParaRPr>
          </a:p>
        </p:txBody>
      </p:sp>
    </p:spTree>
    <p:extLst>
      <p:ext uri="{BB962C8B-B14F-4D97-AF65-F5344CB8AC3E}">
        <p14:creationId xmlns:p14="http://schemas.microsoft.com/office/powerpoint/2010/main" val="1616986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Product Features</a:t>
            </a:r>
            <a:endParaRPr lang="en-US" dirty="0">
              <a:latin typeface="+mj-ea"/>
              <a:ea typeface="+mj-ea"/>
            </a:endParaRPr>
          </a:p>
        </p:txBody>
      </p:sp>
      <p:sp>
        <p:nvSpPr>
          <p:cNvPr id="21"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5034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fontAlgn="ctr"/>
            <a:r>
              <a:rPr lang="en-US" sz="2000" dirty="0" smtClean="0">
                <a:latin typeface="+mj-ea"/>
                <a:ea typeface="+mj-ea"/>
              </a:rPr>
              <a:t>Differentiated editions</a:t>
            </a:r>
            <a:endParaRPr lang="en-US" altLang="en-US" sz="2000" dirty="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374563643"/>
              </p:ext>
            </p:extLst>
          </p:nvPr>
        </p:nvGraphicFramePr>
        <p:xfrm>
          <a:off x="1271464" y="1880829"/>
          <a:ext cx="10154935" cy="4273071"/>
        </p:xfrm>
        <a:graphic>
          <a:graphicData uri="http://schemas.openxmlformats.org/drawingml/2006/table">
            <a:tbl>
              <a:tblPr/>
              <a:tblGrid>
                <a:gridCol w="1910334"/>
                <a:gridCol w="1870086"/>
                <a:gridCol w="6374515"/>
              </a:tblGrid>
              <a:tr h="555249">
                <a:tc>
                  <a:txBody>
                    <a:bodyPr/>
                    <a:lstStyle/>
                    <a:p>
                      <a:pPr algn="l" fontAlgn="ctr">
                        <a:lnSpc>
                          <a:spcPct val="100000"/>
                        </a:lnSpc>
                        <a:spcBef>
                          <a:spcPts val="400"/>
                        </a:spcBef>
                        <a:spcAft>
                          <a:spcPts val="400"/>
                        </a:spcAft>
                      </a:pPr>
                      <a:r>
                        <a:rPr lang="en-US" sz="1600" b="1" dirty="0" smtClean="0">
                          <a:latin typeface="+mj-ea"/>
                          <a:ea typeface="+mj-ea"/>
                        </a:rPr>
                        <a:t>Edition</a:t>
                      </a:r>
                      <a:endParaRPr lang="en-US" altLang="zh-CN" sz="1600" dirty="0">
                        <a:latin typeface="+mj-ea"/>
                        <a:ea typeface="+mj-ea"/>
                        <a:cs typeface="Book Antiqu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lnSpc>
                          <a:spcPct val="100000"/>
                        </a:lnSpc>
                        <a:spcBef>
                          <a:spcPts val="400"/>
                        </a:spcBef>
                        <a:spcAft>
                          <a:spcPts val="400"/>
                        </a:spcAft>
                      </a:pPr>
                      <a:r>
                        <a:rPr lang="en-US" sz="1600" b="1" dirty="0" smtClean="0">
                          <a:latin typeface="+mj-ea"/>
                          <a:ea typeface="+mj-ea"/>
                        </a:rPr>
                        <a:t>Management Scale</a:t>
                      </a:r>
                      <a:endParaRPr lang="en-US" altLang="zh-CN" sz="1600" dirty="0">
                        <a:latin typeface="+mj-ea"/>
                        <a:ea typeface="+mj-ea"/>
                        <a:cs typeface="Book Antiqu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lnSpc>
                          <a:spcPct val="100000"/>
                        </a:lnSpc>
                        <a:spcBef>
                          <a:spcPts val="400"/>
                        </a:spcBef>
                        <a:spcAft>
                          <a:spcPts val="400"/>
                        </a:spcAft>
                      </a:pPr>
                      <a:r>
                        <a:rPr lang="en-US" sz="1600" b="1" dirty="0" smtClean="0">
                          <a:solidFill>
                            <a:schemeClr val="tx1"/>
                          </a:solidFill>
                          <a:latin typeface="+mj-ea"/>
                          <a:ea typeface="+mj-ea"/>
                        </a:rPr>
                        <a:t>Positioning</a:t>
                      </a:r>
                      <a:endParaRPr lang="en-US" altLang="zh-CN" sz="1600" b="1" kern="1200" dirty="0">
                        <a:solidFill>
                          <a:schemeClr val="tx1"/>
                        </a:solidFill>
                        <a:latin typeface="+mj-ea"/>
                        <a:ea typeface="+mj-ea"/>
                        <a:cs typeface="Book Antiqu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32874">
                <a:tc>
                  <a:txBody>
                    <a:bodyPr/>
                    <a:lstStyle/>
                    <a:p>
                      <a:pPr algn="l" fontAlgn="ctr">
                        <a:lnSpc>
                          <a:spcPct val="100000"/>
                        </a:lnSpc>
                        <a:spcBef>
                          <a:spcPts val="400"/>
                        </a:spcBef>
                        <a:spcAft>
                          <a:spcPts val="400"/>
                        </a:spcAft>
                      </a:pPr>
                      <a:r>
                        <a:rPr lang="en-US" sz="1600" dirty="0" smtClean="0">
                          <a:latin typeface="+mj-ea"/>
                          <a:ea typeface="+mj-ea"/>
                        </a:rPr>
                        <a:t>Compact edition</a:t>
                      </a:r>
                      <a:endParaRPr lang="en-US" altLang="zh-CN" sz="1600" dirty="0" smtClean="0">
                        <a:latin typeface="+mj-ea"/>
                        <a:ea typeface="+mj-ea"/>
                        <a:cs typeface="Arial"/>
                      </a:endParaRPr>
                    </a:p>
                    <a:p>
                      <a:pPr algn="l" fontAlgn="ctr">
                        <a:lnSpc>
                          <a:spcPct val="100000"/>
                        </a:lnSpc>
                        <a:spcBef>
                          <a:spcPts val="400"/>
                        </a:spcBef>
                        <a:spcAft>
                          <a:spcPts val="400"/>
                        </a:spcAft>
                      </a:pPr>
                      <a:r>
                        <a:rPr lang="en-US" sz="1600" dirty="0" smtClean="0">
                          <a:latin typeface="+mj-ea"/>
                          <a:ea typeface="+mj-ea"/>
                        </a:rPr>
                        <a:t>(network device)</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107950" algn="l" fontAlgn="ctr">
                        <a:lnSpc>
                          <a:spcPct val="100000"/>
                        </a:lnSpc>
                        <a:spcBef>
                          <a:spcPts val="400"/>
                        </a:spcBef>
                        <a:spcAft>
                          <a:spcPts val="400"/>
                        </a:spcAft>
                        <a:tabLst>
                          <a:tab pos="107950" algn="l"/>
                          <a:tab pos="180340" algn="l"/>
                        </a:tabLst>
                      </a:pPr>
                      <a:r>
                        <a:rPr lang="en-US" sz="1600" dirty="0" smtClean="0">
                          <a:latin typeface="+mj-ea"/>
                          <a:ea typeface="+mj-ea"/>
                        </a:rPr>
                        <a:t>40 network devices</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lnSpc>
                          <a:spcPct val="100000"/>
                        </a:lnSpc>
                        <a:spcBef>
                          <a:spcPts val="400"/>
                        </a:spcBef>
                        <a:spcAft>
                          <a:spcPts val="400"/>
                        </a:spcAft>
                        <a:tabLst>
                          <a:tab pos="107950" algn="l"/>
                          <a:tab pos="180340" algn="l"/>
                        </a:tabLst>
                      </a:pPr>
                      <a:r>
                        <a:rPr lang="en-US" sz="1600" dirty="0" smtClean="0">
                          <a:latin typeface="+mj-ea"/>
                          <a:ea typeface="+mj-ea"/>
                        </a:rPr>
                        <a:t>This edition provides only simple functions for managing network devices. Capacity expansion is not supported and no other components can be installed.</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0499">
                <a:tc>
                  <a:txBody>
                    <a:bodyPr/>
                    <a:lstStyle/>
                    <a:p>
                      <a:pPr algn="l" fontAlgn="ctr">
                        <a:lnSpc>
                          <a:spcPct val="100000"/>
                        </a:lnSpc>
                        <a:spcBef>
                          <a:spcPts val="400"/>
                        </a:spcBef>
                        <a:spcAft>
                          <a:spcPts val="400"/>
                        </a:spcAft>
                      </a:pPr>
                      <a:r>
                        <a:rPr lang="en-US" sz="1600" dirty="0" smtClean="0">
                          <a:latin typeface="+mj-ea"/>
                          <a:ea typeface="+mj-ea"/>
                        </a:rPr>
                        <a:t>Compact edition</a:t>
                      </a:r>
                      <a:endParaRPr lang="en-US" altLang="zh-CN" sz="1600" dirty="0" smtClean="0">
                        <a:latin typeface="+mj-ea"/>
                        <a:ea typeface="+mj-ea"/>
                        <a:cs typeface="Arial"/>
                      </a:endParaRPr>
                    </a:p>
                    <a:p>
                      <a:pPr algn="l" fontAlgn="ctr">
                        <a:lnSpc>
                          <a:spcPct val="100000"/>
                        </a:lnSpc>
                        <a:spcBef>
                          <a:spcPts val="400"/>
                        </a:spcBef>
                        <a:spcAft>
                          <a:spcPts val="400"/>
                        </a:spcAft>
                      </a:pPr>
                      <a:r>
                        <a:rPr lang="en-US" sz="1600" dirty="0" smtClean="0">
                          <a:latin typeface="+mj-ea"/>
                          <a:ea typeface="+mj-ea"/>
                        </a:rPr>
                        <a:t>(server)</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107950" algn="l" fontAlgn="ctr">
                        <a:lnSpc>
                          <a:spcPct val="100000"/>
                        </a:lnSpc>
                        <a:spcBef>
                          <a:spcPts val="400"/>
                        </a:spcBef>
                        <a:spcAft>
                          <a:spcPts val="400"/>
                        </a:spcAft>
                        <a:tabLst>
                          <a:tab pos="107950" algn="l"/>
                          <a:tab pos="180340" algn="l"/>
                        </a:tabLst>
                      </a:pPr>
                      <a:r>
                        <a:rPr lang="en-US" sz="1600" dirty="0" smtClean="0">
                          <a:latin typeface="+mj-ea"/>
                          <a:ea typeface="+mj-ea"/>
                        </a:rPr>
                        <a:t>100 rack servers + 40 blade servers</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lnSpc>
                          <a:spcPct val="100000"/>
                        </a:lnSpc>
                        <a:spcBef>
                          <a:spcPts val="400"/>
                        </a:spcBef>
                        <a:spcAft>
                          <a:spcPts val="400"/>
                        </a:spcAft>
                        <a:tabLst>
                          <a:tab pos="107950" algn="l"/>
                          <a:tab pos="180340" algn="l"/>
                        </a:tabLst>
                      </a:pPr>
                      <a:r>
                        <a:rPr lang="en-US" sz="1600" dirty="0" smtClean="0">
                          <a:latin typeface="+mj-ea"/>
                          <a:ea typeface="+mj-ea"/>
                        </a:rPr>
                        <a:t>This edition can manage only Huawei servers and provides functions of device management, configuration deployment management, and stateless computing management. Capacity expansion is not supported and no other components can be installed.</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874">
                <a:tc>
                  <a:txBody>
                    <a:bodyPr/>
                    <a:lstStyle/>
                    <a:p>
                      <a:pPr algn="l" fontAlgn="ctr">
                        <a:lnSpc>
                          <a:spcPct val="100000"/>
                        </a:lnSpc>
                        <a:spcBef>
                          <a:spcPts val="400"/>
                        </a:spcBef>
                        <a:spcAft>
                          <a:spcPts val="400"/>
                        </a:spcAft>
                      </a:pPr>
                      <a:r>
                        <a:rPr lang="en-US" sz="1600" dirty="0" smtClean="0">
                          <a:latin typeface="+mj-ea"/>
                          <a:ea typeface="+mj-ea"/>
                        </a:rPr>
                        <a:t>Standard edition</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indent="-107950" algn="l" fontAlgn="ctr">
                        <a:lnSpc>
                          <a:spcPct val="100000"/>
                        </a:lnSpc>
                        <a:spcBef>
                          <a:spcPts val="400"/>
                        </a:spcBef>
                        <a:spcAft>
                          <a:spcPts val="400"/>
                        </a:spcAft>
                        <a:tabLst>
                          <a:tab pos="107950" algn="l"/>
                          <a:tab pos="180340" algn="l"/>
                        </a:tabLst>
                      </a:pPr>
                      <a:r>
                        <a:rPr lang="en-US" sz="1600" dirty="0" smtClean="0">
                          <a:latin typeface="+mj-ea"/>
                          <a:ea typeface="+mj-ea"/>
                        </a:rPr>
                        <a:t>5,000 NEs</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ctr">
                        <a:lnSpc>
                          <a:spcPct val="100000"/>
                        </a:lnSpc>
                        <a:spcBef>
                          <a:spcPts val="600"/>
                        </a:spcBef>
                        <a:spcAft>
                          <a:spcPts val="600"/>
                        </a:spcAft>
                        <a:tabLst>
                          <a:tab pos="107950" algn="l"/>
                          <a:tab pos="180340" algn="l"/>
                        </a:tabLst>
                      </a:pPr>
                      <a:r>
                        <a:rPr lang="en-US" sz="1600" dirty="0" smtClean="0">
                          <a:latin typeface="+mj-ea"/>
                          <a:ea typeface="+mj-ea"/>
                        </a:rPr>
                        <a:t>This edition can manage multiple types of devices and applications, and provides differentiated service components based on the site requirements.</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874">
                <a:tc>
                  <a:txBody>
                    <a:bodyPr/>
                    <a:lstStyle/>
                    <a:p>
                      <a:pPr algn="l" fontAlgn="ctr">
                        <a:lnSpc>
                          <a:spcPct val="100000"/>
                        </a:lnSpc>
                        <a:spcBef>
                          <a:spcPts val="400"/>
                        </a:spcBef>
                        <a:spcAft>
                          <a:spcPts val="400"/>
                        </a:spcAft>
                      </a:pPr>
                      <a:r>
                        <a:rPr lang="en-US" sz="1600" dirty="0" smtClean="0">
                          <a:latin typeface="+mj-ea"/>
                          <a:ea typeface="+mj-ea"/>
                        </a:rPr>
                        <a:t>Professional edition</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107950" algn="l" fontAlgn="ctr">
                        <a:lnSpc>
                          <a:spcPct val="100000"/>
                        </a:lnSpc>
                        <a:spcBef>
                          <a:spcPts val="400"/>
                        </a:spcBef>
                        <a:spcAft>
                          <a:spcPts val="400"/>
                        </a:spcAft>
                        <a:tabLst>
                          <a:tab pos="107950" algn="l"/>
                          <a:tab pos="180340" algn="l"/>
                          <a:tab pos="8255" algn="l"/>
                        </a:tabLst>
                      </a:pPr>
                      <a:r>
                        <a:rPr lang="en-US" sz="1600" dirty="0" smtClean="0">
                          <a:latin typeface="+mj-ea"/>
                          <a:ea typeface="+mj-ea"/>
                        </a:rPr>
                        <a:t>20,000 NEs</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lnSpc>
                          <a:spcPct val="100000"/>
                        </a:lnSpc>
                        <a:spcBef>
                          <a:spcPts val="400"/>
                        </a:spcBef>
                        <a:spcAft>
                          <a:spcPts val="400"/>
                        </a:spcAft>
                        <a:tabLst>
                          <a:tab pos="107950" algn="l"/>
                          <a:tab pos="180340" algn="l"/>
                          <a:tab pos="8255" algn="l"/>
                        </a:tabLst>
                      </a:pPr>
                      <a:r>
                        <a:rPr lang="en-US" sz="1600" dirty="0" smtClean="0">
                          <a:latin typeface="+mj-ea"/>
                          <a:ea typeface="+mj-ea"/>
                        </a:rPr>
                        <a:t>In addition to functions in the standard edition, this edition provides the large-scale management capability and the hot standby function for Linux two-node clusters.</a:t>
                      </a:r>
                      <a:endParaRPr lang="en-US" sz="1600" dirty="0">
                        <a:latin typeface="+mj-ea"/>
                        <a:ea typeface="+mj-ea"/>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113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Product Features</a:t>
            </a:r>
            <a:endParaRPr lang="en-US" dirty="0">
              <a:latin typeface="+mj-ea"/>
              <a:ea typeface="+mj-ea"/>
            </a:endParaRPr>
          </a:p>
        </p:txBody>
      </p:sp>
      <p:sp>
        <p:nvSpPr>
          <p:cNvPr id="21"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5034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lvl="1" indent="-266700" fontAlgn="ctr">
              <a:buClr>
                <a:srgbClr val="808080"/>
              </a:buClr>
              <a:buSzPct val="60000"/>
              <a:buFont typeface="Wingdings" pitchFamily="2" charset="2"/>
              <a:buChar char="l"/>
              <a:defRPr/>
            </a:pPr>
            <a:r>
              <a:rPr lang="en-US" sz="1800" dirty="0" smtClean="0">
                <a:latin typeface="+mj-ea"/>
                <a:ea typeface="+mj-ea"/>
              </a:rPr>
              <a:t>Support for multiple types of southbound interfaces, including:</a:t>
            </a:r>
            <a:endParaRPr lang="en-US" altLang="zh-CN" sz="1800" dirty="0" smtClean="0">
              <a:latin typeface="+mj-ea"/>
              <a:ea typeface="+mj-ea"/>
            </a:endParaRPr>
          </a:p>
          <a:p>
            <a:pPr marL="533400" lvl="1" indent="-266700" fontAlgn="ctr">
              <a:defRPr/>
            </a:pPr>
            <a:r>
              <a:rPr lang="en-US" sz="1400" dirty="0" smtClean="0">
                <a:latin typeface="+mj-ea"/>
                <a:ea typeface="+mj-ea"/>
              </a:rPr>
              <a:t>SNMP</a:t>
            </a:r>
          </a:p>
          <a:p>
            <a:pPr marL="533400" lvl="1" indent="-266700" fontAlgn="ctr">
              <a:defRPr/>
            </a:pPr>
            <a:r>
              <a:rPr lang="en-US" sz="1400" dirty="0" smtClean="0">
                <a:latin typeface="+mj-ea"/>
                <a:ea typeface="+mj-ea"/>
              </a:rPr>
              <a:t>Telnet/</a:t>
            </a:r>
            <a:r>
              <a:rPr lang="en-US" sz="1400" dirty="0" err="1" smtClean="0">
                <a:latin typeface="+mj-ea"/>
                <a:ea typeface="+mj-ea"/>
              </a:rPr>
              <a:t>STelnet</a:t>
            </a:r>
            <a:endParaRPr lang="en-US" altLang="en-US" sz="1400" dirty="0" smtClean="0">
              <a:latin typeface="+mj-ea"/>
              <a:ea typeface="+mj-ea"/>
            </a:endParaRPr>
          </a:p>
          <a:p>
            <a:pPr marL="533400" lvl="1" indent="-266700" fontAlgn="ctr">
              <a:defRPr/>
            </a:pPr>
            <a:r>
              <a:rPr lang="en-US" sz="1400" dirty="0" smtClean="0">
                <a:latin typeface="+mj-ea"/>
                <a:ea typeface="+mj-ea"/>
              </a:rPr>
              <a:t>FTP/SFTP/FTPS</a:t>
            </a:r>
          </a:p>
          <a:p>
            <a:pPr marL="533400" lvl="1" indent="-266700" fontAlgn="ctr">
              <a:defRPr/>
            </a:pPr>
            <a:r>
              <a:rPr lang="en-US" sz="1400" dirty="0" smtClean="0">
                <a:latin typeface="+mj-ea"/>
                <a:ea typeface="+mj-ea"/>
              </a:rPr>
              <a:t>TR069</a:t>
            </a:r>
          </a:p>
          <a:p>
            <a:pPr marL="533400" lvl="1" indent="-266700" fontAlgn="ctr">
              <a:defRPr/>
            </a:pPr>
            <a:r>
              <a:rPr lang="en-US" sz="1400" dirty="0" smtClean="0">
                <a:latin typeface="+mj-ea"/>
                <a:ea typeface="+mj-ea"/>
              </a:rPr>
              <a:t>Huawei Man-Machine Language (MML)</a:t>
            </a:r>
          </a:p>
          <a:p>
            <a:pPr marL="533400" lvl="1" indent="-266700" fontAlgn="ctr">
              <a:defRPr/>
            </a:pPr>
            <a:r>
              <a:rPr lang="en-US" sz="1400" dirty="0" smtClean="0">
                <a:latin typeface="+mj-ea"/>
                <a:ea typeface="+mj-ea"/>
              </a:rPr>
              <a:t>SMI-S</a:t>
            </a:r>
            <a:endParaRPr lang="en-US" altLang="zh-CN" sz="1400" dirty="0" smtClean="0">
              <a:latin typeface="+mj-ea"/>
              <a:ea typeface="+mj-ea"/>
            </a:endParaRPr>
          </a:p>
          <a:p>
            <a:pPr marL="533400" lvl="1" indent="-266700" fontAlgn="ctr">
              <a:defRPr/>
            </a:pPr>
            <a:r>
              <a:rPr lang="en-US" sz="1400" dirty="0" smtClean="0">
                <a:latin typeface="+mj-ea"/>
                <a:ea typeface="+mj-ea"/>
              </a:rPr>
              <a:t>Modbus</a:t>
            </a:r>
            <a:endParaRPr lang="en-US" altLang="zh-CN" sz="1400" dirty="0" smtClean="0">
              <a:latin typeface="+mj-ea"/>
              <a:ea typeface="+mj-ea"/>
            </a:endParaRPr>
          </a:p>
          <a:p>
            <a:pPr marL="533400" lvl="1" indent="-266700" fontAlgn="ctr">
              <a:defRPr/>
            </a:pPr>
            <a:r>
              <a:rPr lang="en-US" sz="1400" dirty="0" smtClean="0">
                <a:latin typeface="+mj-ea"/>
                <a:ea typeface="+mj-ea"/>
              </a:rPr>
              <a:t>HTTPS</a:t>
            </a:r>
          </a:p>
          <a:p>
            <a:pPr marL="266700" indent="-266700" fontAlgn="ctr"/>
            <a:r>
              <a:rPr lang="en-US" sz="1800" dirty="0" smtClean="0">
                <a:latin typeface="+mj-ea"/>
                <a:ea typeface="+mj-ea"/>
              </a:rPr>
              <a:t>System reliability</a:t>
            </a:r>
            <a:endParaRPr lang="en-US" altLang="zh-CN" sz="1800" dirty="0" smtClean="0">
              <a:latin typeface="+mj-ea"/>
              <a:ea typeface="+mj-ea"/>
            </a:endParaRPr>
          </a:p>
          <a:p>
            <a:pPr marL="266700" indent="-266700" fontAlgn="ctr"/>
            <a:r>
              <a:rPr lang="en-US" sz="1800" dirty="0" smtClean="0">
                <a:latin typeface="+mj-ea"/>
                <a:ea typeface="+mj-ea"/>
              </a:rPr>
              <a:t>Architecture scalability</a:t>
            </a:r>
            <a:endParaRPr lang="en-US" altLang="zh-CN" sz="1800" dirty="0" smtClean="0">
              <a:latin typeface="+mj-ea"/>
              <a:ea typeface="+mj-ea"/>
            </a:endParaRPr>
          </a:p>
          <a:p>
            <a:pPr marL="266700" indent="-266700" fontAlgn="ctr"/>
            <a:r>
              <a:rPr lang="en-US" sz="1800" dirty="0" smtClean="0">
                <a:latin typeface="+mj-ea"/>
                <a:ea typeface="+mj-ea"/>
              </a:rPr>
              <a:t>Ability to be integrated</a:t>
            </a:r>
            <a:endParaRPr lang="en-US" altLang="en-US" sz="1800" dirty="0" smtClean="0">
              <a:latin typeface="+mj-ea"/>
              <a:ea typeface="+mj-ea"/>
            </a:endParaRPr>
          </a:p>
          <a:p>
            <a:pPr marL="266700" lvl="1" indent="-266700" fontAlgn="ctr">
              <a:buNone/>
              <a:defRPr/>
            </a:pPr>
            <a:endParaRPr lang="en-US" altLang="en-US" sz="1400" dirty="0" smtClean="0">
              <a:latin typeface="+mj-ea"/>
              <a:ea typeface="+mj-ea"/>
            </a:endParaRPr>
          </a:p>
          <a:p>
            <a:pPr lvl="1" fontAlgn="ctr"/>
            <a:endParaRPr lang="en-US" altLang="zh-CN" sz="1800" dirty="0">
              <a:latin typeface="+mj-ea"/>
              <a:ea typeface="+mj-ea"/>
            </a:endParaRPr>
          </a:p>
        </p:txBody>
      </p:sp>
    </p:spTree>
    <p:extLst>
      <p:ext uri="{BB962C8B-B14F-4D97-AF65-F5344CB8AC3E}">
        <p14:creationId xmlns:p14="http://schemas.microsoft.com/office/powerpoint/2010/main" val="123271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r>
              <a:rPr lang="en-US" b="1" dirty="0" err="1" smtClean="0">
                <a:latin typeface="+mj-ea"/>
                <a:ea typeface="+mj-ea"/>
              </a:rPr>
              <a:t>eSight</a:t>
            </a:r>
            <a:r>
              <a:rPr lang="en-US" b="1" dirty="0" smtClean="0">
                <a:latin typeface="+mj-ea"/>
                <a:ea typeface="+mj-ea"/>
              </a:rPr>
              <a:t> Architecture</a:t>
            </a:r>
            <a:endParaRPr lang="en-US" altLang="zh-CN" b="1" dirty="0" smtClean="0">
              <a:latin typeface="+mj-ea"/>
              <a:ea typeface="+mj-ea"/>
            </a:endParaRP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Functions</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endParaRPr lang="en-US" altLang="zh-CN" dirty="0" smtClean="0">
              <a:solidFill>
                <a:schemeClr val="bg1">
                  <a:lumMod val="50000"/>
                </a:schemeClr>
              </a:solidFill>
              <a:latin typeface="+mj-ea"/>
              <a:ea typeface="+mj-ea"/>
            </a:endParaRPr>
          </a:p>
          <a:p>
            <a:pPr marL="0" indent="0" fontAlgn="ctr">
              <a:buNone/>
            </a:pPr>
            <a:endParaRPr lang="en-US" altLang="zh-CN" b="1" dirty="0">
              <a:latin typeface="+mj-ea"/>
              <a:ea typeface="+mj-ea"/>
            </a:endParaRPr>
          </a:p>
        </p:txBody>
      </p:sp>
    </p:spTree>
    <p:extLst>
      <p:ext uri="{BB962C8B-B14F-4D97-AF65-F5344CB8AC3E}">
        <p14:creationId xmlns:p14="http://schemas.microsoft.com/office/powerpoint/2010/main" val="98294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Overall </a:t>
            </a:r>
            <a:r>
              <a:rPr lang="en-US" dirty="0" err="1" smtClean="0">
                <a:latin typeface="+mj-ea"/>
                <a:ea typeface="+mj-ea"/>
              </a:rPr>
              <a:t>eSight</a:t>
            </a:r>
            <a:r>
              <a:rPr lang="en-US" dirty="0" smtClean="0">
                <a:latin typeface="+mj-ea"/>
                <a:ea typeface="+mj-ea"/>
              </a:rPr>
              <a:t> Solution</a:t>
            </a:r>
            <a:endParaRPr lang="en-US" altLang="zh-CN" dirty="0">
              <a:latin typeface="+mj-ea"/>
              <a:ea typeface="+mj-ea"/>
            </a:endParaRPr>
          </a:p>
        </p:txBody>
      </p:sp>
      <p:sp>
        <p:nvSpPr>
          <p:cNvPr id="20" name="矩形 19"/>
          <p:cNvSpPr/>
          <p:nvPr/>
        </p:nvSpPr>
        <p:spPr bwMode="auto">
          <a:xfrm>
            <a:off x="1003300" y="1400176"/>
            <a:ext cx="9427850" cy="4981574"/>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defTabSz="801688" fontAlgn="ctr"/>
            <a:endParaRPr lang="en-US" altLang="zh-CN" dirty="0" smtClean="0">
              <a:solidFill>
                <a:srgbClr val="000000"/>
              </a:solidFill>
              <a:latin typeface="+mj-ea"/>
              <a:ea typeface="+mj-ea"/>
            </a:endParaRPr>
          </a:p>
        </p:txBody>
      </p:sp>
      <p:sp>
        <p:nvSpPr>
          <p:cNvPr id="38" name="圆角矩形 37"/>
          <p:cNvSpPr/>
          <p:nvPr/>
        </p:nvSpPr>
        <p:spPr bwMode="auto">
          <a:xfrm>
            <a:off x="2531101" y="1839023"/>
            <a:ext cx="6650666" cy="1498071"/>
          </a:xfrm>
          <a:prstGeom prst="roundRect">
            <a:avLst>
              <a:gd name="adj" fmla="val 4193"/>
            </a:avLst>
          </a:prstGeom>
          <a:solidFill>
            <a:schemeClr val="bg1">
              <a:lumMod val="95000"/>
            </a:schemeClr>
          </a:solidFill>
          <a:ln w="19050" algn="ctr">
            <a:solidFill>
              <a:schemeClr val="bg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127" tIns="33059" rIns="66127" bIns="33059" anchor="ctr"/>
          <a:lstStyle/>
          <a:p>
            <a:pPr defTabSz="794002" eaLnBrk="0" fontAlgn="ctr" hangingPunct="0">
              <a:lnSpc>
                <a:spcPct val="80000"/>
              </a:lnSpc>
              <a:buClr>
                <a:srgbClr val="CC9900"/>
              </a:buClr>
              <a:buFont typeface="Wingdings" pitchFamily="2" charset="2"/>
              <a:buChar char="n"/>
            </a:pPr>
            <a:endParaRPr lang="en-US" altLang="zh-CN" sz="800" b="1" dirty="0" smtClean="0">
              <a:solidFill>
                <a:srgbClr val="2D2015"/>
              </a:solidFill>
              <a:latin typeface="+mj-ea"/>
              <a:ea typeface="+mj-ea"/>
            </a:endParaRPr>
          </a:p>
        </p:txBody>
      </p:sp>
      <p:sp>
        <p:nvSpPr>
          <p:cNvPr id="39" name="圆角矩形 38"/>
          <p:cNvSpPr/>
          <p:nvPr/>
        </p:nvSpPr>
        <p:spPr bwMode="auto">
          <a:xfrm>
            <a:off x="2531101" y="4638675"/>
            <a:ext cx="6650666" cy="789409"/>
          </a:xfrm>
          <a:prstGeom prst="roundRect">
            <a:avLst>
              <a:gd name="adj" fmla="val 3811"/>
            </a:avLst>
          </a:prstGeom>
          <a:solidFill>
            <a:schemeClr val="bg1">
              <a:lumMod val="95000"/>
            </a:schemeClr>
          </a:solidFill>
          <a:ln w="19050" algn="ctr">
            <a:solidFill>
              <a:schemeClr val="bg2"/>
            </a:solidFill>
            <a:miter lim="800000"/>
            <a:headEnd/>
            <a:tailEnd/>
          </a:ln>
          <a:effectLst>
            <a:outerShdw blurRad="50800" dist="38100" dir="5400000" algn="t" rotWithShape="0">
              <a:prstClr val="black">
                <a:alpha val="40000"/>
              </a:prstClr>
            </a:outerShdw>
          </a:effectLst>
          <a:extLst/>
        </p:spPr>
        <p:txBody>
          <a:bodyPr wrap="none" lIns="66127" tIns="33059" rIns="66127" bIns="33059" anchor="ctr"/>
          <a:lstStyle/>
          <a:p>
            <a:pPr defTabSz="794002" eaLnBrk="0" fontAlgn="ctr" hangingPunct="0">
              <a:lnSpc>
                <a:spcPct val="80000"/>
              </a:lnSpc>
              <a:buClr>
                <a:srgbClr val="CC9900"/>
              </a:buClr>
              <a:buFont typeface="Wingdings" pitchFamily="2" charset="2"/>
              <a:buChar char="n"/>
            </a:pPr>
            <a:endParaRPr lang="en-US" altLang="zh-CN" sz="800" dirty="0" smtClean="0">
              <a:solidFill>
                <a:srgbClr val="2D2015"/>
              </a:solidFill>
              <a:latin typeface="+mj-ea"/>
              <a:ea typeface="+mj-ea"/>
            </a:endParaRPr>
          </a:p>
        </p:txBody>
      </p:sp>
      <p:sp>
        <p:nvSpPr>
          <p:cNvPr id="40" name="圆角矩形 39"/>
          <p:cNvSpPr/>
          <p:nvPr/>
        </p:nvSpPr>
        <p:spPr bwMode="auto">
          <a:xfrm>
            <a:off x="2531101" y="3397718"/>
            <a:ext cx="6650666" cy="1174997"/>
          </a:xfrm>
          <a:prstGeom prst="roundRect">
            <a:avLst>
              <a:gd name="adj" fmla="val 3811"/>
            </a:avLst>
          </a:prstGeom>
          <a:solidFill>
            <a:schemeClr val="bg1">
              <a:lumMod val="95000"/>
            </a:schemeClr>
          </a:solidFill>
          <a:ln w="19050" algn="ctr">
            <a:solidFill>
              <a:schemeClr val="bg2"/>
            </a:solidFill>
            <a:miter lim="800000"/>
            <a:headEnd/>
            <a:tailEnd/>
          </a:ln>
          <a:effectLst>
            <a:outerShdw blurRad="50800" dist="38100" dir="5400000" algn="t" rotWithShape="0">
              <a:prstClr val="black">
                <a:alpha val="40000"/>
              </a:prstClr>
            </a:outerShdw>
          </a:effectLst>
          <a:extLst/>
        </p:spPr>
        <p:txBody>
          <a:bodyPr wrap="none" lIns="66127" tIns="33059" rIns="66127" bIns="33059" anchor="ctr"/>
          <a:lstStyle/>
          <a:p>
            <a:pPr defTabSz="794002" eaLnBrk="0" fontAlgn="ctr" hangingPunct="0">
              <a:lnSpc>
                <a:spcPct val="80000"/>
              </a:lnSpc>
              <a:buClr>
                <a:srgbClr val="CC9900"/>
              </a:buClr>
              <a:buFont typeface="Wingdings" pitchFamily="2" charset="2"/>
              <a:buChar char="n"/>
            </a:pPr>
            <a:endParaRPr lang="en-US" altLang="zh-CN" sz="800" b="1" dirty="0" smtClean="0">
              <a:solidFill>
                <a:srgbClr val="2D2015"/>
              </a:solidFill>
              <a:latin typeface="+mj-ea"/>
              <a:ea typeface="+mj-ea"/>
            </a:endParaRPr>
          </a:p>
        </p:txBody>
      </p:sp>
      <p:sp>
        <p:nvSpPr>
          <p:cNvPr id="41" name="圆角矩形 40"/>
          <p:cNvSpPr/>
          <p:nvPr/>
        </p:nvSpPr>
        <p:spPr bwMode="auto">
          <a:xfrm>
            <a:off x="1047370" y="5562599"/>
            <a:ext cx="1415168" cy="733425"/>
          </a:xfrm>
          <a:prstGeom prst="roundRect">
            <a:avLst>
              <a:gd name="adj" fmla="val 7423"/>
            </a:avLst>
          </a:prstGeom>
          <a:solidFill>
            <a:srgbClr val="99000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vert="horz" wrap="square" lIns="129600" tIns="50929" rIns="101858" bIns="50929" numCol="1" rtlCol="0" anchor="ctr" anchorCtr="0" compatLnSpc="1">
            <a:prstTxWarp prst="textNoShape">
              <a:avLst/>
            </a:prstTxWarp>
          </a:bodyPr>
          <a:lstStyle/>
          <a:p>
            <a:pPr algn="ctr" fontAlgn="ctr">
              <a:buClr>
                <a:srgbClr val="CC9900"/>
              </a:buClr>
              <a:defRPr/>
            </a:pPr>
            <a:r>
              <a:rPr lang="en-US" sz="1300" b="1" dirty="0" smtClean="0">
                <a:solidFill>
                  <a:srgbClr val="FFFFFF"/>
                </a:solidFill>
                <a:latin typeface="+mj-ea"/>
                <a:ea typeface="+mj-ea"/>
              </a:rPr>
              <a:t>Managed Object</a:t>
            </a:r>
            <a:endParaRPr lang="en-US" sz="1300" b="1" dirty="0">
              <a:solidFill>
                <a:srgbClr val="FFFFFF"/>
              </a:solidFill>
              <a:latin typeface="+mj-ea"/>
              <a:ea typeface="+mj-ea"/>
            </a:endParaRPr>
          </a:p>
        </p:txBody>
      </p:sp>
      <p:sp>
        <p:nvSpPr>
          <p:cNvPr id="42" name="圆角矩形 41"/>
          <p:cNvSpPr/>
          <p:nvPr/>
        </p:nvSpPr>
        <p:spPr bwMode="auto">
          <a:xfrm>
            <a:off x="1045514" y="4648200"/>
            <a:ext cx="1408570" cy="789409"/>
          </a:xfrm>
          <a:prstGeom prst="roundRect">
            <a:avLst>
              <a:gd name="adj" fmla="val 6110"/>
            </a:avLst>
          </a:prstGeom>
          <a:solidFill>
            <a:srgbClr val="99000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vert="horz" wrap="square" lIns="129600" tIns="50929" rIns="101858" bIns="50929" numCol="1" rtlCol="0" anchor="ctr" anchorCtr="0" compatLnSpc="1">
            <a:prstTxWarp prst="textNoShape">
              <a:avLst/>
            </a:prstTxWarp>
          </a:bodyPr>
          <a:lstStyle/>
          <a:p>
            <a:pPr algn="ctr" fontAlgn="ctr">
              <a:buClr>
                <a:srgbClr val="CC9900"/>
              </a:buClr>
            </a:pPr>
            <a:r>
              <a:rPr lang="en-US" sz="1300" b="1" dirty="0" smtClean="0">
                <a:solidFill>
                  <a:srgbClr val="FFFFFF"/>
                </a:solidFill>
                <a:latin typeface="+mj-ea"/>
                <a:ea typeface="+mj-ea"/>
              </a:rPr>
              <a:t>Management Platform</a:t>
            </a:r>
            <a:endParaRPr lang="en-US" altLang="zh-CN" sz="1300" b="1" dirty="0" smtClean="0">
              <a:solidFill>
                <a:srgbClr val="FFFFFF"/>
              </a:solidFill>
              <a:latin typeface="+mj-ea"/>
              <a:ea typeface="+mj-ea"/>
            </a:endParaRPr>
          </a:p>
        </p:txBody>
      </p:sp>
      <p:sp>
        <p:nvSpPr>
          <p:cNvPr id="43" name="圆角矩形 42"/>
          <p:cNvSpPr/>
          <p:nvPr/>
        </p:nvSpPr>
        <p:spPr bwMode="auto">
          <a:xfrm>
            <a:off x="1044823" y="1891727"/>
            <a:ext cx="1408570" cy="1332286"/>
          </a:xfrm>
          <a:prstGeom prst="roundRect">
            <a:avLst>
              <a:gd name="adj" fmla="val 3602"/>
            </a:avLst>
          </a:prstGeom>
          <a:solidFill>
            <a:srgbClr val="99000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vert="horz" wrap="square" lIns="129600" tIns="50929" rIns="101858" bIns="50929" numCol="1" rtlCol="0" anchor="ctr" anchorCtr="0" compatLnSpc="1">
            <a:prstTxWarp prst="textNoShape">
              <a:avLst/>
            </a:prstTxWarp>
          </a:bodyPr>
          <a:lstStyle/>
          <a:p>
            <a:pPr algn="ctr" fontAlgn="ctr">
              <a:buClr>
                <a:srgbClr val="CC9900"/>
              </a:buClr>
            </a:pPr>
            <a:r>
              <a:rPr lang="en-US" sz="1300" b="1" dirty="0" smtClean="0">
                <a:solidFill>
                  <a:srgbClr val="FFFFFF"/>
                </a:solidFill>
                <a:latin typeface="+mj-ea"/>
                <a:ea typeface="+mj-ea"/>
              </a:rPr>
              <a:t>Value-added O&amp;M</a:t>
            </a:r>
            <a:endParaRPr lang="en-US" sz="1300" b="1" dirty="0">
              <a:solidFill>
                <a:srgbClr val="FFFFFF"/>
              </a:solidFill>
              <a:latin typeface="+mj-ea"/>
              <a:ea typeface="+mj-ea"/>
            </a:endParaRPr>
          </a:p>
        </p:txBody>
      </p:sp>
      <p:sp>
        <p:nvSpPr>
          <p:cNvPr id="44" name="圆角矩形 43"/>
          <p:cNvSpPr/>
          <p:nvPr/>
        </p:nvSpPr>
        <p:spPr bwMode="auto">
          <a:xfrm>
            <a:off x="2531104" y="5581651"/>
            <a:ext cx="7747682" cy="703724"/>
          </a:xfrm>
          <a:prstGeom prst="roundRect">
            <a:avLst>
              <a:gd name="adj" fmla="val 3811"/>
            </a:avLst>
          </a:prstGeom>
          <a:solidFill>
            <a:schemeClr val="bg1">
              <a:lumMod val="95000"/>
            </a:schemeClr>
          </a:solidFill>
          <a:ln w="19050" algn="ctr">
            <a:solidFill>
              <a:schemeClr val="bg2"/>
            </a:solidFill>
            <a:miter lim="800000"/>
            <a:headEnd/>
            <a:tailEnd/>
          </a:ln>
          <a:effectLst>
            <a:outerShdw blurRad="50800" dist="38100" dir="5400000" algn="t" rotWithShape="0">
              <a:prstClr val="black">
                <a:alpha val="40000"/>
              </a:prstClr>
            </a:outerShdw>
          </a:effectLst>
          <a:extLst/>
        </p:spPr>
        <p:txBody>
          <a:bodyPr wrap="none" lIns="66127" tIns="33059" rIns="66127" bIns="33059" anchor="ctr"/>
          <a:lstStyle/>
          <a:p>
            <a:pPr defTabSz="794002" eaLnBrk="0" fontAlgn="ctr" hangingPunct="0">
              <a:lnSpc>
                <a:spcPct val="80000"/>
              </a:lnSpc>
              <a:buClr>
                <a:srgbClr val="CC9900"/>
              </a:buClr>
              <a:buFont typeface="Wingdings" pitchFamily="2" charset="2"/>
              <a:buChar char="n"/>
            </a:pPr>
            <a:endParaRPr lang="en-US" altLang="zh-CN" sz="600" dirty="0" smtClean="0">
              <a:solidFill>
                <a:srgbClr val="2D2015"/>
              </a:solidFill>
              <a:latin typeface="+mj-ea"/>
              <a:ea typeface="+mj-ea"/>
            </a:endParaRPr>
          </a:p>
        </p:txBody>
      </p:sp>
      <p:sp>
        <p:nvSpPr>
          <p:cNvPr id="45" name="矩形 44"/>
          <p:cNvSpPr/>
          <p:nvPr/>
        </p:nvSpPr>
        <p:spPr bwMode="auto">
          <a:xfrm>
            <a:off x="2599667" y="5644108"/>
            <a:ext cx="1725429" cy="585505"/>
          </a:xfrm>
          <a:prstGeom prst="rect">
            <a:avLst/>
          </a:prstGeom>
          <a:solidFill>
            <a:srgbClr val="FF5D3D"/>
          </a:solidFill>
          <a:ln/>
          <a:extLst/>
        </p:spPr>
        <p:style>
          <a:lnRef idx="0">
            <a:schemeClr val="accent6"/>
          </a:lnRef>
          <a:fillRef idx="3">
            <a:schemeClr val="accent6"/>
          </a:fillRef>
          <a:effectRef idx="3">
            <a:schemeClr val="accent6"/>
          </a:effectRef>
          <a:fontRef idx="minor">
            <a:schemeClr val="lt1"/>
          </a:fontRef>
        </p:style>
        <p:txBody>
          <a:bodyPr lIns="101858" tIns="50929" rIns="101858" bIns="50929"/>
          <a:lstStyle/>
          <a:p>
            <a:pPr fontAlgn="ctr">
              <a:buClr>
                <a:srgbClr val="CC9900"/>
              </a:buClr>
              <a:buFont typeface="Wingdings" pitchFamily="2" charset="2"/>
              <a:buChar char="n"/>
              <a:defRPr/>
            </a:pPr>
            <a:endParaRPr lang="en-US" altLang="zh-CN" sz="600" dirty="0">
              <a:solidFill>
                <a:srgbClr val="000000"/>
              </a:solidFill>
              <a:latin typeface="+mj-ea"/>
              <a:ea typeface="+mj-ea"/>
            </a:endParaRPr>
          </a:p>
        </p:txBody>
      </p:sp>
      <p:pic>
        <p:nvPicPr>
          <p:cNvPr id="46" name="Picture 456" descr="图片235"/>
          <p:cNvPicPr>
            <a:picLocks noChangeAspect="1" noChangeArrowheads="1"/>
          </p:cNvPicPr>
          <p:nvPr/>
        </p:nvPicPr>
        <p:blipFill>
          <a:blip r:embed="rId3" cstate="print"/>
          <a:srcRect/>
          <a:stretch>
            <a:fillRect/>
          </a:stretch>
        </p:blipFill>
        <p:spPr bwMode="auto">
          <a:xfrm>
            <a:off x="2695306" y="5739011"/>
            <a:ext cx="290485" cy="194838"/>
          </a:xfrm>
          <a:prstGeom prst="rect">
            <a:avLst/>
          </a:prstGeom>
          <a:noFill/>
          <a:effectLst>
            <a:outerShdw blurRad="152400" dist="50800" dir="2700000" algn="tl" rotWithShape="0">
              <a:prstClr val="black"/>
            </a:outerShdw>
          </a:effectLst>
        </p:spPr>
      </p:pic>
      <p:grpSp>
        <p:nvGrpSpPr>
          <p:cNvPr id="47" name="组合 165"/>
          <p:cNvGrpSpPr/>
          <p:nvPr/>
        </p:nvGrpSpPr>
        <p:grpSpPr>
          <a:xfrm>
            <a:off x="3079911" y="5770670"/>
            <a:ext cx="312586" cy="373832"/>
            <a:chOff x="1838230" y="5122176"/>
            <a:chExt cx="312586" cy="373832"/>
          </a:xfrm>
        </p:grpSpPr>
        <p:sp>
          <p:nvSpPr>
            <p:cNvPr id="48" name="Text Box 37"/>
            <p:cNvSpPr txBox="1">
              <a:spLocks noChangeArrowheads="1"/>
            </p:cNvSpPr>
            <p:nvPr/>
          </p:nvSpPr>
          <p:spPr bwMode="auto">
            <a:xfrm>
              <a:off x="1838230" y="5403675"/>
              <a:ext cx="312586"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smtClean="0">
                  <a:solidFill>
                    <a:srgbClr val="FFFFFF"/>
                  </a:solidFill>
                  <a:latin typeface="+mj-ea"/>
                  <a:ea typeface="+mj-ea"/>
                </a:rPr>
                <a:t>Security</a:t>
              </a:r>
              <a:endParaRPr lang="en-US" altLang="zh-CN" sz="600" b="1" dirty="0" smtClean="0">
                <a:solidFill>
                  <a:srgbClr val="FFFFFF"/>
                </a:solidFill>
                <a:latin typeface="+mj-ea"/>
                <a:ea typeface="+mj-ea"/>
              </a:endParaRPr>
            </a:p>
          </p:txBody>
        </p:sp>
        <p:grpSp>
          <p:nvGrpSpPr>
            <p:cNvPr id="49" name="Group 362"/>
            <p:cNvGrpSpPr>
              <a:grpSpLocks noChangeAspect="1"/>
            </p:cNvGrpSpPr>
            <p:nvPr/>
          </p:nvGrpSpPr>
          <p:grpSpPr bwMode="auto">
            <a:xfrm>
              <a:off x="1859805" y="5122176"/>
              <a:ext cx="269437" cy="221309"/>
              <a:chOff x="3050" y="311"/>
              <a:chExt cx="466" cy="487"/>
            </a:xfrm>
          </p:grpSpPr>
          <p:sp>
            <p:nvSpPr>
              <p:cNvPr id="50" name="Freeform 363"/>
              <p:cNvSpPr>
                <a:spLocks noChangeAspect="1"/>
              </p:cNvSpPr>
              <p:nvPr/>
            </p:nvSpPr>
            <p:spPr bwMode="auto">
              <a:xfrm>
                <a:off x="3436" y="375"/>
                <a:ext cx="80" cy="423"/>
              </a:xfrm>
              <a:custGeom>
                <a:avLst/>
                <a:gdLst/>
                <a:ahLst/>
                <a:cxnLst>
                  <a:cxn ang="0">
                    <a:pos x="39" y="5"/>
                  </a:cxn>
                  <a:cxn ang="0">
                    <a:pos x="5" y="21"/>
                  </a:cxn>
                  <a:cxn ang="0">
                    <a:pos x="0" y="207"/>
                  </a:cxn>
                  <a:cxn ang="0">
                    <a:pos x="9" y="203"/>
                  </a:cxn>
                  <a:cxn ang="0">
                    <a:pos x="36" y="177"/>
                  </a:cxn>
                  <a:cxn ang="0">
                    <a:pos x="40" y="166"/>
                  </a:cxn>
                  <a:cxn ang="0">
                    <a:pos x="40" y="16"/>
                  </a:cxn>
                  <a:cxn ang="0">
                    <a:pos x="39" y="5"/>
                  </a:cxn>
                </a:cxnLst>
                <a:rect l="0" t="0" r="r" b="b"/>
                <a:pathLst>
                  <a:path w="40" h="211">
                    <a:moveTo>
                      <a:pt x="39" y="5"/>
                    </a:moveTo>
                    <a:cubicBezTo>
                      <a:pt x="35" y="0"/>
                      <a:pt x="5" y="21"/>
                      <a:pt x="5" y="21"/>
                    </a:cubicBezTo>
                    <a:cubicBezTo>
                      <a:pt x="0" y="207"/>
                      <a:pt x="0" y="207"/>
                      <a:pt x="0" y="207"/>
                    </a:cubicBezTo>
                    <a:cubicBezTo>
                      <a:pt x="0" y="207"/>
                      <a:pt x="0" y="211"/>
                      <a:pt x="9" y="203"/>
                    </a:cubicBezTo>
                    <a:cubicBezTo>
                      <a:pt x="17" y="196"/>
                      <a:pt x="32" y="182"/>
                      <a:pt x="36" y="177"/>
                    </a:cubicBezTo>
                    <a:cubicBezTo>
                      <a:pt x="39" y="174"/>
                      <a:pt x="40" y="174"/>
                      <a:pt x="40" y="166"/>
                    </a:cubicBezTo>
                    <a:cubicBezTo>
                      <a:pt x="40" y="16"/>
                      <a:pt x="40" y="16"/>
                      <a:pt x="40" y="16"/>
                    </a:cubicBezTo>
                    <a:cubicBezTo>
                      <a:pt x="40" y="6"/>
                      <a:pt x="39" y="6"/>
                      <a:pt x="39" y="5"/>
                    </a:cubicBezTo>
                    <a:close/>
                  </a:path>
                </a:pathLst>
              </a:custGeom>
              <a:solidFill>
                <a:srgbClr val="0B3C68"/>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1" name="Freeform 364"/>
              <p:cNvSpPr>
                <a:spLocks noChangeAspect="1"/>
              </p:cNvSpPr>
              <p:nvPr/>
            </p:nvSpPr>
            <p:spPr bwMode="auto">
              <a:xfrm>
                <a:off x="3050" y="311"/>
                <a:ext cx="458" cy="113"/>
              </a:xfrm>
              <a:custGeom>
                <a:avLst/>
                <a:gdLst/>
                <a:ahLst/>
                <a:cxnLst>
                  <a:cxn ang="0">
                    <a:pos x="229" y="34"/>
                  </a:cxn>
                  <a:cxn ang="0">
                    <a:pos x="199" y="56"/>
                  </a:cxn>
                  <a:cxn ang="0">
                    <a:pos x="8" y="20"/>
                  </a:cxn>
                  <a:cxn ang="0">
                    <a:pos x="1" y="25"/>
                  </a:cxn>
                  <a:cxn ang="0">
                    <a:pos x="4" y="17"/>
                  </a:cxn>
                  <a:cxn ang="0">
                    <a:pos x="29" y="2"/>
                  </a:cxn>
                  <a:cxn ang="0">
                    <a:pos x="33" y="0"/>
                  </a:cxn>
                  <a:cxn ang="0">
                    <a:pos x="222" y="32"/>
                  </a:cxn>
                  <a:cxn ang="0">
                    <a:pos x="229" y="34"/>
                  </a:cxn>
                </a:cxnLst>
                <a:rect l="0" t="0" r="r" b="b"/>
                <a:pathLst>
                  <a:path w="229" h="56">
                    <a:moveTo>
                      <a:pt x="229" y="34"/>
                    </a:moveTo>
                    <a:cubicBezTo>
                      <a:pt x="199" y="56"/>
                      <a:pt x="199" y="56"/>
                      <a:pt x="199" y="56"/>
                    </a:cubicBezTo>
                    <a:cubicBezTo>
                      <a:pt x="86" y="36"/>
                      <a:pt x="17" y="22"/>
                      <a:pt x="8" y="20"/>
                    </a:cubicBezTo>
                    <a:cubicBezTo>
                      <a:pt x="3" y="19"/>
                      <a:pt x="1" y="25"/>
                      <a:pt x="1" y="25"/>
                    </a:cubicBezTo>
                    <a:cubicBezTo>
                      <a:pt x="1" y="25"/>
                      <a:pt x="0" y="20"/>
                      <a:pt x="4" y="17"/>
                    </a:cubicBezTo>
                    <a:cubicBezTo>
                      <a:pt x="7" y="15"/>
                      <a:pt x="22" y="6"/>
                      <a:pt x="29" y="2"/>
                    </a:cubicBezTo>
                    <a:cubicBezTo>
                      <a:pt x="31" y="0"/>
                      <a:pt x="33" y="0"/>
                      <a:pt x="33" y="0"/>
                    </a:cubicBezTo>
                    <a:cubicBezTo>
                      <a:pt x="33" y="0"/>
                      <a:pt x="219" y="32"/>
                      <a:pt x="222" y="32"/>
                    </a:cubicBezTo>
                    <a:cubicBezTo>
                      <a:pt x="229" y="34"/>
                      <a:pt x="229" y="34"/>
                      <a:pt x="229" y="34"/>
                    </a:cubicBezTo>
                    <a:close/>
                  </a:path>
                </a:pathLst>
              </a:custGeom>
              <a:solidFill>
                <a:srgbClr val="456488"/>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2" name="Freeform 365"/>
              <p:cNvSpPr>
                <a:spLocks noChangeAspect="1"/>
              </p:cNvSpPr>
              <p:nvPr/>
            </p:nvSpPr>
            <p:spPr bwMode="auto">
              <a:xfrm>
                <a:off x="3428" y="379"/>
                <a:ext cx="88" cy="59"/>
              </a:xfrm>
              <a:custGeom>
                <a:avLst/>
                <a:gdLst/>
                <a:ahLst/>
                <a:cxnLst>
                  <a:cxn ang="0">
                    <a:pos x="0" y="21"/>
                  </a:cxn>
                  <a:cxn ang="0">
                    <a:pos x="39" y="0"/>
                  </a:cxn>
                  <a:cxn ang="0">
                    <a:pos x="44" y="6"/>
                  </a:cxn>
                  <a:cxn ang="0">
                    <a:pos x="8" y="29"/>
                  </a:cxn>
                  <a:cxn ang="0">
                    <a:pos x="0" y="21"/>
                  </a:cxn>
                </a:cxnLst>
                <a:rect l="0" t="0" r="r" b="b"/>
                <a:pathLst>
                  <a:path w="44" h="29">
                    <a:moveTo>
                      <a:pt x="0" y="21"/>
                    </a:moveTo>
                    <a:cubicBezTo>
                      <a:pt x="0" y="21"/>
                      <a:pt x="35" y="1"/>
                      <a:pt x="39" y="0"/>
                    </a:cubicBezTo>
                    <a:cubicBezTo>
                      <a:pt x="42" y="1"/>
                      <a:pt x="43" y="3"/>
                      <a:pt x="44" y="6"/>
                    </a:cubicBezTo>
                    <a:cubicBezTo>
                      <a:pt x="8" y="29"/>
                      <a:pt x="8" y="29"/>
                      <a:pt x="8" y="29"/>
                    </a:cubicBezTo>
                    <a:lnTo>
                      <a:pt x="0" y="21"/>
                    </a:lnTo>
                    <a:close/>
                  </a:path>
                </a:pathLst>
              </a:custGeom>
              <a:solidFill>
                <a:srgbClr val="5D7695"/>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3" name="Freeform 366"/>
              <p:cNvSpPr>
                <a:spLocks noChangeAspect="1"/>
              </p:cNvSpPr>
              <p:nvPr/>
            </p:nvSpPr>
            <p:spPr bwMode="auto">
              <a:xfrm>
                <a:off x="3052" y="349"/>
                <a:ext cx="396" cy="447"/>
              </a:xfrm>
              <a:custGeom>
                <a:avLst/>
                <a:gdLst/>
                <a:ahLst/>
                <a:cxnLst>
                  <a:cxn ang="0">
                    <a:pos x="193" y="35"/>
                  </a:cxn>
                  <a:cxn ang="0">
                    <a:pos x="7" y="1"/>
                  </a:cxn>
                  <a:cxn ang="0">
                    <a:pos x="0" y="5"/>
                  </a:cxn>
                  <a:cxn ang="0">
                    <a:pos x="0" y="168"/>
                  </a:cxn>
                  <a:cxn ang="0">
                    <a:pos x="7" y="181"/>
                  </a:cxn>
                  <a:cxn ang="0">
                    <a:pos x="186" y="220"/>
                  </a:cxn>
                  <a:cxn ang="0">
                    <a:pos x="198" y="213"/>
                  </a:cxn>
                  <a:cxn ang="0">
                    <a:pos x="197" y="44"/>
                  </a:cxn>
                  <a:cxn ang="0">
                    <a:pos x="193" y="35"/>
                  </a:cxn>
                </a:cxnLst>
                <a:rect l="0" t="0" r="r" b="b"/>
                <a:pathLst>
                  <a:path w="198" h="223">
                    <a:moveTo>
                      <a:pt x="193" y="35"/>
                    </a:moveTo>
                    <a:cubicBezTo>
                      <a:pt x="86" y="16"/>
                      <a:pt x="16" y="3"/>
                      <a:pt x="7" y="1"/>
                    </a:cubicBezTo>
                    <a:cubicBezTo>
                      <a:pt x="0" y="0"/>
                      <a:pt x="0" y="5"/>
                      <a:pt x="0" y="5"/>
                    </a:cubicBezTo>
                    <a:cubicBezTo>
                      <a:pt x="0" y="5"/>
                      <a:pt x="0" y="157"/>
                      <a:pt x="0" y="168"/>
                    </a:cubicBezTo>
                    <a:cubicBezTo>
                      <a:pt x="0" y="179"/>
                      <a:pt x="1" y="179"/>
                      <a:pt x="7" y="181"/>
                    </a:cubicBezTo>
                    <a:cubicBezTo>
                      <a:pt x="9" y="182"/>
                      <a:pt x="153" y="213"/>
                      <a:pt x="186" y="220"/>
                    </a:cubicBezTo>
                    <a:cubicBezTo>
                      <a:pt x="198" y="223"/>
                      <a:pt x="198" y="216"/>
                      <a:pt x="198" y="213"/>
                    </a:cubicBezTo>
                    <a:cubicBezTo>
                      <a:pt x="198" y="213"/>
                      <a:pt x="197" y="50"/>
                      <a:pt x="197" y="44"/>
                    </a:cubicBezTo>
                    <a:cubicBezTo>
                      <a:pt x="197" y="39"/>
                      <a:pt x="194" y="35"/>
                      <a:pt x="193" y="35"/>
                    </a:cubicBezTo>
                    <a:close/>
                  </a:path>
                </a:pathLst>
              </a:custGeom>
              <a:solidFill>
                <a:srgbClr val="8BA6BD"/>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4" name="Freeform 367"/>
              <p:cNvSpPr>
                <a:spLocks noChangeAspect="1"/>
              </p:cNvSpPr>
              <p:nvPr/>
            </p:nvSpPr>
            <p:spPr bwMode="auto">
              <a:xfrm>
                <a:off x="3064" y="361"/>
                <a:ext cx="372" cy="419"/>
              </a:xfrm>
              <a:custGeom>
                <a:avLst/>
                <a:gdLst/>
                <a:ahLst/>
                <a:cxnLst>
                  <a:cxn ang="0">
                    <a:pos x="179" y="33"/>
                  </a:cxn>
                  <a:cxn ang="0">
                    <a:pos x="6" y="1"/>
                  </a:cxn>
                  <a:cxn ang="0">
                    <a:pos x="0" y="5"/>
                  </a:cxn>
                  <a:cxn ang="0">
                    <a:pos x="0" y="156"/>
                  </a:cxn>
                  <a:cxn ang="0">
                    <a:pos x="6" y="169"/>
                  </a:cxn>
                  <a:cxn ang="0">
                    <a:pos x="175" y="206"/>
                  </a:cxn>
                  <a:cxn ang="0">
                    <a:pos x="184" y="198"/>
                  </a:cxn>
                  <a:cxn ang="0">
                    <a:pos x="184" y="41"/>
                  </a:cxn>
                  <a:cxn ang="0">
                    <a:pos x="179" y="33"/>
                  </a:cxn>
                </a:cxnLst>
                <a:rect l="0" t="0" r="r" b="b"/>
                <a:pathLst>
                  <a:path w="186" h="209">
                    <a:moveTo>
                      <a:pt x="179" y="33"/>
                    </a:moveTo>
                    <a:cubicBezTo>
                      <a:pt x="80" y="15"/>
                      <a:pt x="15" y="3"/>
                      <a:pt x="6" y="1"/>
                    </a:cubicBezTo>
                    <a:cubicBezTo>
                      <a:pt x="0" y="0"/>
                      <a:pt x="0" y="5"/>
                      <a:pt x="0" y="5"/>
                    </a:cubicBezTo>
                    <a:cubicBezTo>
                      <a:pt x="0" y="5"/>
                      <a:pt x="0" y="146"/>
                      <a:pt x="0" y="156"/>
                    </a:cubicBezTo>
                    <a:cubicBezTo>
                      <a:pt x="0" y="167"/>
                      <a:pt x="1" y="167"/>
                      <a:pt x="6" y="169"/>
                    </a:cubicBezTo>
                    <a:cubicBezTo>
                      <a:pt x="9" y="170"/>
                      <a:pt x="144" y="199"/>
                      <a:pt x="175" y="206"/>
                    </a:cubicBezTo>
                    <a:cubicBezTo>
                      <a:pt x="186" y="209"/>
                      <a:pt x="183" y="201"/>
                      <a:pt x="184" y="198"/>
                    </a:cubicBezTo>
                    <a:cubicBezTo>
                      <a:pt x="184" y="198"/>
                      <a:pt x="184" y="47"/>
                      <a:pt x="184" y="41"/>
                    </a:cubicBezTo>
                    <a:cubicBezTo>
                      <a:pt x="184" y="37"/>
                      <a:pt x="183" y="34"/>
                      <a:pt x="179" y="33"/>
                    </a:cubicBezTo>
                    <a:close/>
                  </a:path>
                </a:pathLst>
              </a:custGeom>
              <a:solidFill>
                <a:srgbClr val="5D7695"/>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5" name="Freeform 368"/>
              <p:cNvSpPr>
                <a:spLocks noChangeAspect="1" noEditPoints="1"/>
              </p:cNvSpPr>
              <p:nvPr/>
            </p:nvSpPr>
            <p:spPr bwMode="auto">
              <a:xfrm>
                <a:off x="3062" y="361"/>
                <a:ext cx="372" cy="415"/>
              </a:xfrm>
              <a:custGeom>
                <a:avLst/>
                <a:gdLst/>
                <a:ahLst/>
                <a:cxnLst>
                  <a:cxn ang="0">
                    <a:pos x="2" y="2"/>
                  </a:cxn>
                  <a:cxn ang="0">
                    <a:pos x="0" y="5"/>
                  </a:cxn>
                  <a:cxn ang="0">
                    <a:pos x="0" y="156"/>
                  </a:cxn>
                  <a:cxn ang="0">
                    <a:pos x="7" y="169"/>
                  </a:cxn>
                  <a:cxn ang="0">
                    <a:pos x="68" y="183"/>
                  </a:cxn>
                  <a:cxn ang="0">
                    <a:pos x="175" y="206"/>
                  </a:cxn>
                  <a:cxn ang="0">
                    <a:pos x="183" y="206"/>
                  </a:cxn>
                  <a:cxn ang="0">
                    <a:pos x="186" y="198"/>
                  </a:cxn>
                  <a:cxn ang="0">
                    <a:pos x="185" y="41"/>
                  </a:cxn>
                  <a:cxn ang="0">
                    <a:pos x="180" y="32"/>
                  </a:cxn>
                  <a:cxn ang="0">
                    <a:pos x="180" y="32"/>
                  </a:cxn>
                  <a:cxn ang="0">
                    <a:pos x="7" y="1"/>
                  </a:cxn>
                  <a:cxn ang="0">
                    <a:pos x="2" y="2"/>
                  </a:cxn>
                  <a:cxn ang="0">
                    <a:pos x="176" y="205"/>
                  </a:cxn>
                  <a:cxn ang="0">
                    <a:pos x="69" y="181"/>
                  </a:cxn>
                  <a:cxn ang="0">
                    <a:pos x="7" y="168"/>
                  </a:cxn>
                  <a:cxn ang="0">
                    <a:pos x="2" y="156"/>
                  </a:cxn>
                  <a:cxn ang="0">
                    <a:pos x="2" y="5"/>
                  </a:cxn>
                  <a:cxn ang="0">
                    <a:pos x="3" y="3"/>
                  </a:cxn>
                  <a:cxn ang="0">
                    <a:pos x="7" y="2"/>
                  </a:cxn>
                  <a:cxn ang="0">
                    <a:pos x="180" y="34"/>
                  </a:cxn>
                  <a:cxn ang="0">
                    <a:pos x="184" y="41"/>
                  </a:cxn>
                  <a:cxn ang="0">
                    <a:pos x="184" y="198"/>
                  </a:cxn>
                  <a:cxn ang="0">
                    <a:pos x="182" y="205"/>
                  </a:cxn>
                  <a:cxn ang="0">
                    <a:pos x="176" y="205"/>
                  </a:cxn>
                </a:cxnLst>
                <a:rect l="0" t="0" r="r" b="b"/>
                <a:pathLst>
                  <a:path w="186" h="207">
                    <a:moveTo>
                      <a:pt x="2" y="2"/>
                    </a:moveTo>
                    <a:cubicBezTo>
                      <a:pt x="0" y="3"/>
                      <a:pt x="0" y="5"/>
                      <a:pt x="0" y="5"/>
                    </a:cubicBezTo>
                    <a:cubicBezTo>
                      <a:pt x="0" y="156"/>
                      <a:pt x="0" y="156"/>
                      <a:pt x="0" y="156"/>
                    </a:cubicBezTo>
                    <a:cubicBezTo>
                      <a:pt x="0" y="167"/>
                      <a:pt x="2" y="168"/>
                      <a:pt x="7" y="169"/>
                    </a:cubicBezTo>
                    <a:cubicBezTo>
                      <a:pt x="8" y="170"/>
                      <a:pt x="31" y="175"/>
                      <a:pt x="68" y="183"/>
                    </a:cubicBezTo>
                    <a:cubicBezTo>
                      <a:pt x="175" y="206"/>
                      <a:pt x="175" y="206"/>
                      <a:pt x="175" y="206"/>
                    </a:cubicBezTo>
                    <a:cubicBezTo>
                      <a:pt x="177" y="207"/>
                      <a:pt x="181" y="207"/>
                      <a:pt x="183" y="206"/>
                    </a:cubicBezTo>
                    <a:cubicBezTo>
                      <a:pt x="186" y="204"/>
                      <a:pt x="186" y="199"/>
                      <a:pt x="186" y="198"/>
                    </a:cubicBezTo>
                    <a:cubicBezTo>
                      <a:pt x="185" y="41"/>
                      <a:pt x="185" y="41"/>
                      <a:pt x="185" y="41"/>
                    </a:cubicBezTo>
                    <a:cubicBezTo>
                      <a:pt x="185" y="37"/>
                      <a:pt x="185" y="33"/>
                      <a:pt x="180" y="32"/>
                    </a:cubicBezTo>
                    <a:cubicBezTo>
                      <a:pt x="180" y="32"/>
                      <a:pt x="180" y="32"/>
                      <a:pt x="180" y="32"/>
                    </a:cubicBezTo>
                    <a:cubicBezTo>
                      <a:pt x="7" y="1"/>
                      <a:pt x="7" y="1"/>
                      <a:pt x="7" y="1"/>
                    </a:cubicBezTo>
                    <a:cubicBezTo>
                      <a:pt x="5" y="0"/>
                      <a:pt x="3" y="1"/>
                      <a:pt x="2" y="2"/>
                    </a:cubicBezTo>
                    <a:close/>
                    <a:moveTo>
                      <a:pt x="176" y="205"/>
                    </a:moveTo>
                    <a:cubicBezTo>
                      <a:pt x="69" y="181"/>
                      <a:pt x="69" y="181"/>
                      <a:pt x="69" y="181"/>
                    </a:cubicBezTo>
                    <a:cubicBezTo>
                      <a:pt x="36" y="174"/>
                      <a:pt x="8" y="168"/>
                      <a:pt x="7" y="168"/>
                    </a:cubicBezTo>
                    <a:cubicBezTo>
                      <a:pt x="3" y="166"/>
                      <a:pt x="2" y="166"/>
                      <a:pt x="2" y="156"/>
                    </a:cubicBezTo>
                    <a:cubicBezTo>
                      <a:pt x="2" y="5"/>
                      <a:pt x="2" y="5"/>
                      <a:pt x="2" y="5"/>
                    </a:cubicBezTo>
                    <a:cubicBezTo>
                      <a:pt x="2" y="5"/>
                      <a:pt x="2" y="4"/>
                      <a:pt x="3" y="3"/>
                    </a:cubicBezTo>
                    <a:cubicBezTo>
                      <a:pt x="4" y="2"/>
                      <a:pt x="5" y="2"/>
                      <a:pt x="7" y="2"/>
                    </a:cubicBezTo>
                    <a:cubicBezTo>
                      <a:pt x="180" y="34"/>
                      <a:pt x="180" y="34"/>
                      <a:pt x="180" y="34"/>
                    </a:cubicBezTo>
                    <a:cubicBezTo>
                      <a:pt x="183" y="34"/>
                      <a:pt x="184" y="37"/>
                      <a:pt x="184" y="41"/>
                    </a:cubicBezTo>
                    <a:cubicBezTo>
                      <a:pt x="184" y="198"/>
                      <a:pt x="184" y="198"/>
                      <a:pt x="184" y="198"/>
                    </a:cubicBezTo>
                    <a:cubicBezTo>
                      <a:pt x="184" y="198"/>
                      <a:pt x="185" y="203"/>
                      <a:pt x="182" y="205"/>
                    </a:cubicBezTo>
                    <a:cubicBezTo>
                      <a:pt x="181" y="206"/>
                      <a:pt x="177" y="205"/>
                      <a:pt x="176" y="205"/>
                    </a:cubicBezTo>
                    <a:close/>
                  </a:path>
                </a:pathLst>
              </a:custGeom>
              <a:solidFill>
                <a:srgbClr val="2B4F7C"/>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6" name="Freeform 369"/>
              <p:cNvSpPr>
                <a:spLocks noChangeAspect="1" noEditPoints="1"/>
              </p:cNvSpPr>
              <p:nvPr/>
            </p:nvSpPr>
            <p:spPr bwMode="auto">
              <a:xfrm>
                <a:off x="3090" y="432"/>
                <a:ext cx="338" cy="238"/>
              </a:xfrm>
              <a:custGeom>
                <a:avLst/>
                <a:gdLst/>
                <a:ahLst/>
                <a:cxnLst>
                  <a:cxn ang="0">
                    <a:pos x="230" y="114"/>
                  </a:cxn>
                  <a:cxn ang="0">
                    <a:pos x="308" y="130"/>
                  </a:cxn>
                  <a:cxn ang="0">
                    <a:pos x="308" y="118"/>
                  </a:cxn>
                  <a:cxn ang="0">
                    <a:pos x="338" y="146"/>
                  </a:cxn>
                  <a:cxn ang="0">
                    <a:pos x="308" y="162"/>
                  </a:cxn>
                  <a:cxn ang="0">
                    <a:pos x="308" y="148"/>
                  </a:cxn>
                  <a:cxn ang="0">
                    <a:pos x="230" y="132"/>
                  </a:cxn>
                  <a:cxn ang="0">
                    <a:pos x="230" y="114"/>
                  </a:cxn>
                  <a:cxn ang="0">
                    <a:pos x="84" y="42"/>
                  </a:cxn>
                  <a:cxn ang="0">
                    <a:pos x="78" y="50"/>
                  </a:cxn>
                  <a:cxn ang="0">
                    <a:pos x="10" y="0"/>
                  </a:cxn>
                  <a:cxn ang="0">
                    <a:pos x="0" y="14"/>
                  </a:cxn>
                  <a:cxn ang="0">
                    <a:pos x="68" y="64"/>
                  </a:cxn>
                  <a:cxn ang="0">
                    <a:pos x="62" y="76"/>
                  </a:cxn>
                  <a:cxn ang="0">
                    <a:pos x="100" y="80"/>
                  </a:cxn>
                  <a:cxn ang="0">
                    <a:pos x="84" y="42"/>
                  </a:cxn>
                  <a:cxn ang="0">
                    <a:pos x="78" y="110"/>
                  </a:cxn>
                  <a:cxn ang="0">
                    <a:pos x="78" y="124"/>
                  </a:cxn>
                  <a:cxn ang="0">
                    <a:pos x="0" y="108"/>
                  </a:cxn>
                  <a:cxn ang="0">
                    <a:pos x="0" y="126"/>
                  </a:cxn>
                  <a:cxn ang="0">
                    <a:pos x="78" y="142"/>
                  </a:cxn>
                  <a:cxn ang="0">
                    <a:pos x="78" y="156"/>
                  </a:cxn>
                  <a:cxn ang="0">
                    <a:pos x="108" y="140"/>
                  </a:cxn>
                  <a:cxn ang="0">
                    <a:pos x="78" y="110"/>
                  </a:cxn>
                  <a:cxn ang="0">
                    <a:pos x="84" y="228"/>
                  </a:cxn>
                  <a:cxn ang="0">
                    <a:pos x="78" y="214"/>
                  </a:cxn>
                  <a:cxn ang="0">
                    <a:pos x="10" y="238"/>
                  </a:cxn>
                  <a:cxn ang="0">
                    <a:pos x="0" y="222"/>
                  </a:cxn>
                  <a:cxn ang="0">
                    <a:pos x="68" y="198"/>
                  </a:cxn>
                  <a:cxn ang="0">
                    <a:pos x="62" y="184"/>
                  </a:cxn>
                  <a:cxn ang="0">
                    <a:pos x="100" y="196"/>
                  </a:cxn>
                  <a:cxn ang="0">
                    <a:pos x="84" y="228"/>
                  </a:cxn>
                  <a:cxn ang="0">
                    <a:pos x="308" y="194"/>
                  </a:cxn>
                  <a:cxn ang="0">
                    <a:pos x="308" y="206"/>
                  </a:cxn>
                  <a:cxn ang="0">
                    <a:pos x="230" y="190"/>
                  </a:cxn>
                  <a:cxn ang="0">
                    <a:pos x="230" y="208"/>
                  </a:cxn>
                  <a:cxn ang="0">
                    <a:pos x="308" y="224"/>
                  </a:cxn>
                  <a:cxn ang="0">
                    <a:pos x="308" y="238"/>
                  </a:cxn>
                  <a:cxn ang="0">
                    <a:pos x="338" y="224"/>
                  </a:cxn>
                  <a:cxn ang="0">
                    <a:pos x="308" y="194"/>
                  </a:cxn>
                </a:cxnLst>
                <a:rect l="0" t="0" r="r" b="b"/>
                <a:pathLst>
                  <a:path w="338" h="238">
                    <a:moveTo>
                      <a:pt x="230" y="114"/>
                    </a:moveTo>
                    <a:lnTo>
                      <a:pt x="308" y="130"/>
                    </a:lnTo>
                    <a:lnTo>
                      <a:pt x="308" y="118"/>
                    </a:lnTo>
                    <a:lnTo>
                      <a:pt x="338" y="146"/>
                    </a:lnTo>
                    <a:lnTo>
                      <a:pt x="308" y="162"/>
                    </a:lnTo>
                    <a:lnTo>
                      <a:pt x="308" y="148"/>
                    </a:lnTo>
                    <a:lnTo>
                      <a:pt x="230" y="132"/>
                    </a:lnTo>
                    <a:lnTo>
                      <a:pt x="230" y="114"/>
                    </a:lnTo>
                    <a:close/>
                    <a:moveTo>
                      <a:pt x="84" y="42"/>
                    </a:moveTo>
                    <a:lnTo>
                      <a:pt x="78" y="50"/>
                    </a:lnTo>
                    <a:lnTo>
                      <a:pt x="10" y="0"/>
                    </a:lnTo>
                    <a:lnTo>
                      <a:pt x="0" y="14"/>
                    </a:lnTo>
                    <a:lnTo>
                      <a:pt x="68" y="64"/>
                    </a:lnTo>
                    <a:lnTo>
                      <a:pt x="62" y="76"/>
                    </a:lnTo>
                    <a:lnTo>
                      <a:pt x="100" y="80"/>
                    </a:lnTo>
                    <a:lnTo>
                      <a:pt x="84" y="42"/>
                    </a:lnTo>
                    <a:close/>
                    <a:moveTo>
                      <a:pt x="78" y="110"/>
                    </a:moveTo>
                    <a:lnTo>
                      <a:pt x="78" y="124"/>
                    </a:lnTo>
                    <a:lnTo>
                      <a:pt x="0" y="108"/>
                    </a:lnTo>
                    <a:lnTo>
                      <a:pt x="0" y="126"/>
                    </a:lnTo>
                    <a:lnTo>
                      <a:pt x="78" y="142"/>
                    </a:lnTo>
                    <a:lnTo>
                      <a:pt x="78" y="156"/>
                    </a:lnTo>
                    <a:lnTo>
                      <a:pt x="108" y="140"/>
                    </a:lnTo>
                    <a:lnTo>
                      <a:pt x="78" y="110"/>
                    </a:lnTo>
                    <a:close/>
                    <a:moveTo>
                      <a:pt x="84" y="228"/>
                    </a:moveTo>
                    <a:lnTo>
                      <a:pt x="78" y="214"/>
                    </a:lnTo>
                    <a:lnTo>
                      <a:pt x="10" y="238"/>
                    </a:lnTo>
                    <a:lnTo>
                      <a:pt x="0" y="222"/>
                    </a:lnTo>
                    <a:lnTo>
                      <a:pt x="68" y="198"/>
                    </a:lnTo>
                    <a:lnTo>
                      <a:pt x="62" y="184"/>
                    </a:lnTo>
                    <a:lnTo>
                      <a:pt x="100" y="196"/>
                    </a:lnTo>
                    <a:lnTo>
                      <a:pt x="84" y="228"/>
                    </a:lnTo>
                    <a:close/>
                    <a:moveTo>
                      <a:pt x="308" y="194"/>
                    </a:moveTo>
                    <a:lnTo>
                      <a:pt x="308" y="206"/>
                    </a:lnTo>
                    <a:lnTo>
                      <a:pt x="230" y="190"/>
                    </a:lnTo>
                    <a:lnTo>
                      <a:pt x="230" y="208"/>
                    </a:lnTo>
                    <a:lnTo>
                      <a:pt x="308" y="224"/>
                    </a:lnTo>
                    <a:lnTo>
                      <a:pt x="308" y="238"/>
                    </a:lnTo>
                    <a:lnTo>
                      <a:pt x="338" y="224"/>
                    </a:lnTo>
                    <a:lnTo>
                      <a:pt x="308" y="194"/>
                    </a:lnTo>
                    <a:close/>
                  </a:path>
                </a:pathLst>
              </a:custGeom>
              <a:solidFill>
                <a:srgbClr val="0B3C68"/>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7" name="Freeform 370"/>
              <p:cNvSpPr>
                <a:spLocks noChangeAspect="1" noEditPoints="1"/>
              </p:cNvSpPr>
              <p:nvPr/>
            </p:nvSpPr>
            <p:spPr bwMode="auto">
              <a:xfrm>
                <a:off x="3080" y="422"/>
                <a:ext cx="340" cy="240"/>
              </a:xfrm>
              <a:custGeom>
                <a:avLst/>
                <a:gdLst/>
                <a:ahLst/>
                <a:cxnLst>
                  <a:cxn ang="0">
                    <a:pos x="230" y="116"/>
                  </a:cxn>
                  <a:cxn ang="0">
                    <a:pos x="308" y="132"/>
                  </a:cxn>
                  <a:cxn ang="0">
                    <a:pos x="308" y="118"/>
                  </a:cxn>
                  <a:cxn ang="0">
                    <a:pos x="340" y="148"/>
                  </a:cxn>
                  <a:cxn ang="0">
                    <a:pos x="308" y="164"/>
                  </a:cxn>
                  <a:cxn ang="0">
                    <a:pos x="308" y="150"/>
                  </a:cxn>
                  <a:cxn ang="0">
                    <a:pos x="230" y="134"/>
                  </a:cxn>
                  <a:cxn ang="0">
                    <a:pos x="230" y="116"/>
                  </a:cxn>
                  <a:cxn ang="0">
                    <a:pos x="86" y="42"/>
                  </a:cxn>
                  <a:cxn ang="0">
                    <a:pos x="80" y="52"/>
                  </a:cxn>
                  <a:cxn ang="0">
                    <a:pos x="12" y="0"/>
                  </a:cxn>
                  <a:cxn ang="0">
                    <a:pos x="2" y="14"/>
                  </a:cxn>
                  <a:cxn ang="0">
                    <a:pos x="70" y="66"/>
                  </a:cxn>
                  <a:cxn ang="0">
                    <a:pos x="62" y="76"/>
                  </a:cxn>
                  <a:cxn ang="0">
                    <a:pos x="100" y="80"/>
                  </a:cxn>
                  <a:cxn ang="0">
                    <a:pos x="86" y="42"/>
                  </a:cxn>
                  <a:cxn ang="0">
                    <a:pos x="78" y="112"/>
                  </a:cxn>
                  <a:cxn ang="0">
                    <a:pos x="78" y="124"/>
                  </a:cxn>
                  <a:cxn ang="0">
                    <a:pos x="0" y="108"/>
                  </a:cxn>
                  <a:cxn ang="0">
                    <a:pos x="0" y="126"/>
                  </a:cxn>
                  <a:cxn ang="0">
                    <a:pos x="78" y="142"/>
                  </a:cxn>
                  <a:cxn ang="0">
                    <a:pos x="78" y="156"/>
                  </a:cxn>
                  <a:cxn ang="0">
                    <a:pos x="110" y="140"/>
                  </a:cxn>
                  <a:cxn ang="0">
                    <a:pos x="78" y="112"/>
                  </a:cxn>
                  <a:cxn ang="0">
                    <a:pos x="86" y="228"/>
                  </a:cxn>
                  <a:cxn ang="0">
                    <a:pos x="80" y="216"/>
                  </a:cxn>
                  <a:cxn ang="0">
                    <a:pos x="12" y="240"/>
                  </a:cxn>
                  <a:cxn ang="0">
                    <a:pos x="2" y="222"/>
                  </a:cxn>
                  <a:cxn ang="0">
                    <a:pos x="70" y="198"/>
                  </a:cxn>
                  <a:cxn ang="0">
                    <a:pos x="62" y="184"/>
                  </a:cxn>
                  <a:cxn ang="0">
                    <a:pos x="100" y="196"/>
                  </a:cxn>
                  <a:cxn ang="0">
                    <a:pos x="86" y="228"/>
                  </a:cxn>
                  <a:cxn ang="0">
                    <a:pos x="308" y="194"/>
                  </a:cxn>
                  <a:cxn ang="0">
                    <a:pos x="308" y="208"/>
                  </a:cxn>
                  <a:cxn ang="0">
                    <a:pos x="230" y="192"/>
                  </a:cxn>
                  <a:cxn ang="0">
                    <a:pos x="230" y="210"/>
                  </a:cxn>
                  <a:cxn ang="0">
                    <a:pos x="308" y="226"/>
                  </a:cxn>
                  <a:cxn ang="0">
                    <a:pos x="308" y="240"/>
                  </a:cxn>
                  <a:cxn ang="0">
                    <a:pos x="340" y="224"/>
                  </a:cxn>
                  <a:cxn ang="0">
                    <a:pos x="308" y="194"/>
                  </a:cxn>
                </a:cxnLst>
                <a:rect l="0" t="0" r="r" b="b"/>
                <a:pathLst>
                  <a:path w="340" h="240">
                    <a:moveTo>
                      <a:pt x="230" y="116"/>
                    </a:moveTo>
                    <a:lnTo>
                      <a:pt x="308" y="132"/>
                    </a:lnTo>
                    <a:lnTo>
                      <a:pt x="308" y="118"/>
                    </a:lnTo>
                    <a:lnTo>
                      <a:pt x="340" y="148"/>
                    </a:lnTo>
                    <a:lnTo>
                      <a:pt x="308" y="164"/>
                    </a:lnTo>
                    <a:lnTo>
                      <a:pt x="308" y="150"/>
                    </a:lnTo>
                    <a:lnTo>
                      <a:pt x="230" y="134"/>
                    </a:lnTo>
                    <a:lnTo>
                      <a:pt x="230" y="116"/>
                    </a:lnTo>
                    <a:close/>
                    <a:moveTo>
                      <a:pt x="86" y="42"/>
                    </a:moveTo>
                    <a:lnTo>
                      <a:pt x="80" y="52"/>
                    </a:lnTo>
                    <a:lnTo>
                      <a:pt x="12" y="0"/>
                    </a:lnTo>
                    <a:lnTo>
                      <a:pt x="2" y="14"/>
                    </a:lnTo>
                    <a:lnTo>
                      <a:pt x="70" y="66"/>
                    </a:lnTo>
                    <a:lnTo>
                      <a:pt x="62" y="76"/>
                    </a:lnTo>
                    <a:lnTo>
                      <a:pt x="100" y="80"/>
                    </a:lnTo>
                    <a:lnTo>
                      <a:pt x="86" y="42"/>
                    </a:lnTo>
                    <a:close/>
                    <a:moveTo>
                      <a:pt x="78" y="112"/>
                    </a:moveTo>
                    <a:lnTo>
                      <a:pt x="78" y="124"/>
                    </a:lnTo>
                    <a:lnTo>
                      <a:pt x="0" y="108"/>
                    </a:lnTo>
                    <a:lnTo>
                      <a:pt x="0" y="126"/>
                    </a:lnTo>
                    <a:lnTo>
                      <a:pt x="78" y="142"/>
                    </a:lnTo>
                    <a:lnTo>
                      <a:pt x="78" y="156"/>
                    </a:lnTo>
                    <a:lnTo>
                      <a:pt x="110" y="140"/>
                    </a:lnTo>
                    <a:lnTo>
                      <a:pt x="78" y="112"/>
                    </a:lnTo>
                    <a:close/>
                    <a:moveTo>
                      <a:pt x="86" y="228"/>
                    </a:moveTo>
                    <a:lnTo>
                      <a:pt x="80" y="216"/>
                    </a:lnTo>
                    <a:lnTo>
                      <a:pt x="12" y="240"/>
                    </a:lnTo>
                    <a:lnTo>
                      <a:pt x="2" y="222"/>
                    </a:lnTo>
                    <a:lnTo>
                      <a:pt x="70" y="198"/>
                    </a:lnTo>
                    <a:lnTo>
                      <a:pt x="62" y="184"/>
                    </a:lnTo>
                    <a:lnTo>
                      <a:pt x="100" y="196"/>
                    </a:lnTo>
                    <a:lnTo>
                      <a:pt x="86" y="228"/>
                    </a:lnTo>
                    <a:close/>
                    <a:moveTo>
                      <a:pt x="308" y="194"/>
                    </a:moveTo>
                    <a:lnTo>
                      <a:pt x="308" y="208"/>
                    </a:lnTo>
                    <a:lnTo>
                      <a:pt x="230" y="192"/>
                    </a:lnTo>
                    <a:lnTo>
                      <a:pt x="230" y="210"/>
                    </a:lnTo>
                    <a:lnTo>
                      <a:pt x="308" y="226"/>
                    </a:lnTo>
                    <a:lnTo>
                      <a:pt x="308" y="240"/>
                    </a:lnTo>
                    <a:lnTo>
                      <a:pt x="340" y="224"/>
                    </a:lnTo>
                    <a:lnTo>
                      <a:pt x="308" y="194"/>
                    </a:lnTo>
                    <a:close/>
                  </a:path>
                </a:pathLst>
              </a:custGeom>
              <a:solidFill>
                <a:srgbClr val="FFFFFF"/>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8" name="Freeform 371"/>
              <p:cNvSpPr>
                <a:spLocks noChangeAspect="1"/>
              </p:cNvSpPr>
              <p:nvPr/>
            </p:nvSpPr>
            <p:spPr bwMode="auto">
              <a:xfrm>
                <a:off x="3214" y="410"/>
                <a:ext cx="72" cy="304"/>
              </a:xfrm>
              <a:custGeom>
                <a:avLst/>
                <a:gdLst/>
                <a:ahLst/>
                <a:cxnLst>
                  <a:cxn ang="0">
                    <a:pos x="72" y="188"/>
                  </a:cxn>
                  <a:cxn ang="0">
                    <a:pos x="72" y="188"/>
                  </a:cxn>
                  <a:cxn ang="0">
                    <a:pos x="72" y="246"/>
                  </a:cxn>
                  <a:cxn ang="0">
                    <a:pos x="72" y="304"/>
                  </a:cxn>
                  <a:cxn ang="0">
                    <a:pos x="58" y="302"/>
                  </a:cxn>
                  <a:cxn ang="0">
                    <a:pos x="48" y="298"/>
                  </a:cxn>
                  <a:cxn ang="0">
                    <a:pos x="0" y="290"/>
                  </a:cxn>
                  <a:cxn ang="0">
                    <a:pos x="0" y="218"/>
                  </a:cxn>
                  <a:cxn ang="0">
                    <a:pos x="0" y="190"/>
                  </a:cxn>
                  <a:cxn ang="0">
                    <a:pos x="0" y="126"/>
                  </a:cxn>
                  <a:cxn ang="0">
                    <a:pos x="0" y="104"/>
                  </a:cxn>
                  <a:cxn ang="0">
                    <a:pos x="0" y="36"/>
                  </a:cxn>
                  <a:cxn ang="0">
                    <a:pos x="0" y="0"/>
                  </a:cxn>
                  <a:cxn ang="0">
                    <a:pos x="22" y="4"/>
                  </a:cxn>
                  <a:cxn ang="0">
                    <a:pos x="38" y="8"/>
                  </a:cxn>
                  <a:cxn ang="0">
                    <a:pos x="72" y="14"/>
                  </a:cxn>
                  <a:cxn ang="0">
                    <a:pos x="72" y="64"/>
                  </a:cxn>
                  <a:cxn ang="0">
                    <a:pos x="72" y="110"/>
                  </a:cxn>
                  <a:cxn ang="0">
                    <a:pos x="72" y="154"/>
                  </a:cxn>
                  <a:cxn ang="0">
                    <a:pos x="72" y="188"/>
                  </a:cxn>
                </a:cxnLst>
                <a:rect l="0" t="0" r="r" b="b"/>
                <a:pathLst>
                  <a:path w="72" h="304">
                    <a:moveTo>
                      <a:pt x="72" y="188"/>
                    </a:moveTo>
                    <a:lnTo>
                      <a:pt x="72" y="188"/>
                    </a:lnTo>
                    <a:lnTo>
                      <a:pt x="72" y="246"/>
                    </a:lnTo>
                    <a:lnTo>
                      <a:pt x="72" y="304"/>
                    </a:lnTo>
                    <a:lnTo>
                      <a:pt x="58" y="302"/>
                    </a:lnTo>
                    <a:lnTo>
                      <a:pt x="48" y="298"/>
                    </a:lnTo>
                    <a:lnTo>
                      <a:pt x="0" y="290"/>
                    </a:lnTo>
                    <a:lnTo>
                      <a:pt x="0" y="218"/>
                    </a:lnTo>
                    <a:lnTo>
                      <a:pt x="0" y="190"/>
                    </a:lnTo>
                    <a:lnTo>
                      <a:pt x="0" y="126"/>
                    </a:lnTo>
                    <a:lnTo>
                      <a:pt x="0" y="104"/>
                    </a:lnTo>
                    <a:lnTo>
                      <a:pt x="0" y="36"/>
                    </a:lnTo>
                    <a:lnTo>
                      <a:pt x="0" y="0"/>
                    </a:lnTo>
                    <a:lnTo>
                      <a:pt x="22" y="4"/>
                    </a:lnTo>
                    <a:lnTo>
                      <a:pt x="38" y="8"/>
                    </a:lnTo>
                    <a:lnTo>
                      <a:pt x="72" y="14"/>
                    </a:lnTo>
                    <a:lnTo>
                      <a:pt x="72" y="64"/>
                    </a:lnTo>
                    <a:lnTo>
                      <a:pt x="72" y="110"/>
                    </a:lnTo>
                    <a:lnTo>
                      <a:pt x="72" y="154"/>
                    </a:lnTo>
                    <a:lnTo>
                      <a:pt x="72" y="188"/>
                    </a:lnTo>
                    <a:close/>
                  </a:path>
                </a:pathLst>
              </a:custGeom>
              <a:solidFill>
                <a:srgbClr val="B14638"/>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sp>
            <p:nvSpPr>
              <p:cNvPr id="59" name="Freeform 372"/>
              <p:cNvSpPr>
                <a:spLocks noChangeAspect="1" noEditPoints="1"/>
              </p:cNvSpPr>
              <p:nvPr/>
            </p:nvSpPr>
            <p:spPr bwMode="auto">
              <a:xfrm>
                <a:off x="3210" y="404"/>
                <a:ext cx="80" cy="316"/>
              </a:xfrm>
              <a:custGeom>
                <a:avLst/>
                <a:gdLst/>
                <a:ahLst/>
                <a:cxnLst>
                  <a:cxn ang="0">
                    <a:pos x="80" y="16"/>
                  </a:cxn>
                  <a:cxn ang="0">
                    <a:pos x="0" y="300"/>
                  </a:cxn>
                  <a:cxn ang="0">
                    <a:pos x="30" y="206"/>
                  </a:cxn>
                  <a:cxn ang="0">
                    <a:pos x="76" y="260"/>
                  </a:cxn>
                  <a:cxn ang="0">
                    <a:pos x="76" y="214"/>
                  </a:cxn>
                  <a:cxn ang="0">
                    <a:pos x="76" y="264"/>
                  </a:cxn>
                  <a:cxn ang="0">
                    <a:pos x="54" y="306"/>
                  </a:cxn>
                  <a:cxn ang="0">
                    <a:pos x="76" y="310"/>
                  </a:cxn>
                  <a:cxn ang="0">
                    <a:pos x="48" y="304"/>
                  </a:cxn>
                  <a:cxn ang="0">
                    <a:pos x="4" y="250"/>
                  </a:cxn>
                  <a:cxn ang="0">
                    <a:pos x="48" y="304"/>
                  </a:cxn>
                  <a:cxn ang="0">
                    <a:pos x="26" y="250"/>
                  </a:cxn>
                  <a:cxn ang="0">
                    <a:pos x="4" y="200"/>
                  </a:cxn>
                  <a:cxn ang="0">
                    <a:pos x="4" y="246"/>
                  </a:cxn>
                  <a:cxn ang="0">
                    <a:pos x="48" y="204"/>
                  </a:cxn>
                  <a:cxn ang="0">
                    <a:pos x="4" y="148"/>
                  </a:cxn>
                  <a:cxn ang="0">
                    <a:pos x="4" y="144"/>
                  </a:cxn>
                  <a:cxn ang="0">
                    <a:pos x="24" y="106"/>
                  </a:cxn>
                  <a:cxn ang="0">
                    <a:pos x="4" y="110"/>
                  </a:cxn>
                  <a:cxn ang="0">
                    <a:pos x="4" y="144"/>
                  </a:cxn>
                  <a:cxn ang="0">
                    <a:pos x="48" y="106"/>
                  </a:cxn>
                  <a:cxn ang="0">
                    <a:pos x="4" y="54"/>
                  </a:cxn>
                  <a:cxn ang="0">
                    <a:pos x="4" y="50"/>
                  </a:cxn>
                  <a:cxn ang="0">
                    <a:pos x="22" y="10"/>
                  </a:cxn>
                  <a:cxn ang="0">
                    <a:pos x="4" y="42"/>
                  </a:cxn>
                  <a:cxn ang="0">
                    <a:pos x="26" y="10"/>
                  </a:cxn>
                  <a:cxn ang="0">
                    <a:pos x="76" y="64"/>
                  </a:cxn>
                  <a:cxn ang="0">
                    <a:pos x="42" y="14"/>
                  </a:cxn>
                  <a:cxn ang="0">
                    <a:pos x="76" y="68"/>
                  </a:cxn>
                  <a:cxn ang="0">
                    <a:pos x="52" y="108"/>
                  </a:cxn>
                  <a:cxn ang="0">
                    <a:pos x="76" y="70"/>
                  </a:cxn>
                  <a:cxn ang="0">
                    <a:pos x="76" y="116"/>
                  </a:cxn>
                  <a:cxn ang="0">
                    <a:pos x="28" y="148"/>
                  </a:cxn>
                  <a:cxn ang="0">
                    <a:pos x="76" y="116"/>
                  </a:cxn>
                  <a:cxn ang="0">
                    <a:pos x="52" y="158"/>
                  </a:cxn>
                  <a:cxn ang="0">
                    <a:pos x="76" y="210"/>
                  </a:cxn>
                  <a:cxn ang="0">
                    <a:pos x="76" y="162"/>
                  </a:cxn>
                </a:cxnLst>
                <a:rect l="0" t="0" r="r" b="b"/>
                <a:pathLst>
                  <a:path w="80" h="316">
                    <a:moveTo>
                      <a:pt x="0" y="0"/>
                    </a:moveTo>
                    <a:lnTo>
                      <a:pt x="80" y="16"/>
                    </a:lnTo>
                    <a:lnTo>
                      <a:pt x="80" y="316"/>
                    </a:lnTo>
                    <a:lnTo>
                      <a:pt x="0" y="300"/>
                    </a:lnTo>
                    <a:lnTo>
                      <a:pt x="0" y="0"/>
                    </a:lnTo>
                    <a:close/>
                    <a:moveTo>
                      <a:pt x="30" y="206"/>
                    </a:moveTo>
                    <a:lnTo>
                      <a:pt x="30" y="250"/>
                    </a:lnTo>
                    <a:lnTo>
                      <a:pt x="76" y="260"/>
                    </a:lnTo>
                    <a:lnTo>
                      <a:pt x="76" y="252"/>
                    </a:lnTo>
                    <a:lnTo>
                      <a:pt x="76" y="214"/>
                    </a:lnTo>
                    <a:lnTo>
                      <a:pt x="30" y="206"/>
                    </a:lnTo>
                    <a:close/>
                    <a:moveTo>
                      <a:pt x="76" y="264"/>
                    </a:moveTo>
                    <a:lnTo>
                      <a:pt x="54" y="260"/>
                    </a:lnTo>
                    <a:lnTo>
                      <a:pt x="54" y="306"/>
                    </a:lnTo>
                    <a:lnTo>
                      <a:pt x="62" y="308"/>
                    </a:lnTo>
                    <a:lnTo>
                      <a:pt x="76" y="310"/>
                    </a:lnTo>
                    <a:lnTo>
                      <a:pt x="76" y="264"/>
                    </a:lnTo>
                    <a:close/>
                    <a:moveTo>
                      <a:pt x="48" y="304"/>
                    </a:moveTo>
                    <a:lnTo>
                      <a:pt x="48" y="260"/>
                    </a:lnTo>
                    <a:lnTo>
                      <a:pt x="4" y="250"/>
                    </a:lnTo>
                    <a:lnTo>
                      <a:pt x="4" y="296"/>
                    </a:lnTo>
                    <a:lnTo>
                      <a:pt x="48" y="304"/>
                    </a:lnTo>
                    <a:close/>
                    <a:moveTo>
                      <a:pt x="4" y="246"/>
                    </a:moveTo>
                    <a:lnTo>
                      <a:pt x="26" y="250"/>
                    </a:lnTo>
                    <a:lnTo>
                      <a:pt x="26" y="204"/>
                    </a:lnTo>
                    <a:lnTo>
                      <a:pt x="4" y="200"/>
                    </a:lnTo>
                    <a:lnTo>
                      <a:pt x="4" y="224"/>
                    </a:lnTo>
                    <a:lnTo>
                      <a:pt x="4" y="246"/>
                    </a:lnTo>
                    <a:close/>
                    <a:moveTo>
                      <a:pt x="4" y="196"/>
                    </a:moveTo>
                    <a:lnTo>
                      <a:pt x="48" y="204"/>
                    </a:lnTo>
                    <a:lnTo>
                      <a:pt x="48" y="158"/>
                    </a:lnTo>
                    <a:lnTo>
                      <a:pt x="4" y="148"/>
                    </a:lnTo>
                    <a:lnTo>
                      <a:pt x="4" y="196"/>
                    </a:lnTo>
                    <a:close/>
                    <a:moveTo>
                      <a:pt x="4" y="144"/>
                    </a:moveTo>
                    <a:lnTo>
                      <a:pt x="24" y="148"/>
                    </a:lnTo>
                    <a:lnTo>
                      <a:pt x="24" y="106"/>
                    </a:lnTo>
                    <a:lnTo>
                      <a:pt x="4" y="102"/>
                    </a:lnTo>
                    <a:lnTo>
                      <a:pt x="4" y="110"/>
                    </a:lnTo>
                    <a:lnTo>
                      <a:pt x="4" y="132"/>
                    </a:lnTo>
                    <a:lnTo>
                      <a:pt x="4" y="144"/>
                    </a:lnTo>
                    <a:close/>
                    <a:moveTo>
                      <a:pt x="4" y="98"/>
                    </a:moveTo>
                    <a:lnTo>
                      <a:pt x="48" y="106"/>
                    </a:lnTo>
                    <a:lnTo>
                      <a:pt x="48" y="64"/>
                    </a:lnTo>
                    <a:lnTo>
                      <a:pt x="4" y="54"/>
                    </a:lnTo>
                    <a:lnTo>
                      <a:pt x="4" y="98"/>
                    </a:lnTo>
                    <a:close/>
                    <a:moveTo>
                      <a:pt x="4" y="50"/>
                    </a:moveTo>
                    <a:lnTo>
                      <a:pt x="22" y="54"/>
                    </a:lnTo>
                    <a:lnTo>
                      <a:pt x="22" y="10"/>
                    </a:lnTo>
                    <a:lnTo>
                      <a:pt x="4" y="6"/>
                    </a:lnTo>
                    <a:lnTo>
                      <a:pt x="4" y="42"/>
                    </a:lnTo>
                    <a:lnTo>
                      <a:pt x="4" y="50"/>
                    </a:lnTo>
                    <a:close/>
                    <a:moveTo>
                      <a:pt x="26" y="10"/>
                    </a:moveTo>
                    <a:lnTo>
                      <a:pt x="26" y="54"/>
                    </a:lnTo>
                    <a:lnTo>
                      <a:pt x="76" y="64"/>
                    </a:lnTo>
                    <a:lnTo>
                      <a:pt x="76" y="20"/>
                    </a:lnTo>
                    <a:lnTo>
                      <a:pt x="42" y="14"/>
                    </a:lnTo>
                    <a:lnTo>
                      <a:pt x="26" y="10"/>
                    </a:lnTo>
                    <a:close/>
                    <a:moveTo>
                      <a:pt x="76" y="68"/>
                    </a:moveTo>
                    <a:lnTo>
                      <a:pt x="52" y="64"/>
                    </a:lnTo>
                    <a:lnTo>
                      <a:pt x="52" y="108"/>
                    </a:lnTo>
                    <a:lnTo>
                      <a:pt x="76" y="112"/>
                    </a:lnTo>
                    <a:lnTo>
                      <a:pt x="76" y="70"/>
                    </a:lnTo>
                    <a:lnTo>
                      <a:pt x="76" y="68"/>
                    </a:lnTo>
                    <a:close/>
                    <a:moveTo>
                      <a:pt x="76" y="116"/>
                    </a:moveTo>
                    <a:lnTo>
                      <a:pt x="28" y="106"/>
                    </a:lnTo>
                    <a:lnTo>
                      <a:pt x="28" y="148"/>
                    </a:lnTo>
                    <a:lnTo>
                      <a:pt x="76" y="158"/>
                    </a:lnTo>
                    <a:lnTo>
                      <a:pt x="76" y="116"/>
                    </a:lnTo>
                    <a:close/>
                    <a:moveTo>
                      <a:pt x="76" y="162"/>
                    </a:moveTo>
                    <a:lnTo>
                      <a:pt x="52" y="158"/>
                    </a:lnTo>
                    <a:lnTo>
                      <a:pt x="52" y="206"/>
                    </a:lnTo>
                    <a:lnTo>
                      <a:pt x="76" y="210"/>
                    </a:lnTo>
                    <a:lnTo>
                      <a:pt x="76" y="194"/>
                    </a:lnTo>
                    <a:lnTo>
                      <a:pt x="76" y="162"/>
                    </a:lnTo>
                    <a:close/>
                  </a:path>
                </a:pathLst>
              </a:custGeom>
              <a:solidFill>
                <a:srgbClr val="FFFFFF"/>
              </a:solidFill>
              <a:ln w="9525">
                <a:noFill/>
                <a:round/>
                <a:headEnd/>
                <a:tailEnd/>
              </a:ln>
            </p:spPr>
            <p:txBody>
              <a:bodyPr/>
              <a:lstStyle/>
              <a:p>
                <a:pPr defTabSz="1018521" fontAlgn="ctr"/>
                <a:endParaRPr lang="en-US" altLang="zh-CN" sz="600" dirty="0">
                  <a:solidFill>
                    <a:srgbClr val="000000">
                      <a:lumMod val="50000"/>
                      <a:lumOff val="50000"/>
                    </a:srgbClr>
                  </a:solidFill>
                  <a:latin typeface="+mj-ea"/>
                  <a:ea typeface="+mj-ea"/>
                </a:endParaRPr>
              </a:p>
            </p:txBody>
          </p:sp>
        </p:grpSp>
      </p:grpSp>
      <p:grpSp>
        <p:nvGrpSpPr>
          <p:cNvPr id="60" name="组合 273"/>
          <p:cNvGrpSpPr/>
          <p:nvPr/>
        </p:nvGrpSpPr>
        <p:grpSpPr>
          <a:xfrm>
            <a:off x="4324936" y="5653633"/>
            <a:ext cx="775542" cy="585505"/>
            <a:chOff x="3127489" y="5005139"/>
            <a:chExt cx="775542" cy="585505"/>
          </a:xfrm>
        </p:grpSpPr>
        <p:sp>
          <p:nvSpPr>
            <p:cNvPr id="61" name="矩形 60"/>
            <p:cNvSpPr/>
            <p:nvPr/>
          </p:nvSpPr>
          <p:spPr bwMode="auto">
            <a:xfrm>
              <a:off x="3159503" y="5005139"/>
              <a:ext cx="692417" cy="585505"/>
            </a:xfrm>
            <a:prstGeom prst="rect">
              <a:avLst/>
            </a:prstGeom>
            <a:solidFill>
              <a:srgbClr val="FF5D3D"/>
            </a:solidFill>
            <a:ln/>
            <a:extLst/>
          </p:spPr>
          <p:style>
            <a:lnRef idx="0">
              <a:schemeClr val="accent6"/>
            </a:lnRef>
            <a:fillRef idx="3">
              <a:schemeClr val="accent6"/>
            </a:fillRef>
            <a:effectRef idx="3">
              <a:schemeClr val="accent6"/>
            </a:effectRef>
            <a:fontRef idx="minor">
              <a:schemeClr val="lt1"/>
            </a:fontRef>
          </p:style>
          <p:txBody>
            <a:bodyPr lIns="101858" tIns="50929" rIns="101858" bIns="50929"/>
            <a:lstStyle/>
            <a:p>
              <a:pPr fontAlgn="ctr">
                <a:buClr>
                  <a:srgbClr val="CC9900"/>
                </a:buClr>
                <a:buFont typeface="Wingdings" pitchFamily="2" charset="2"/>
                <a:buChar char="n"/>
                <a:defRPr/>
              </a:pPr>
              <a:endParaRPr lang="en-US" altLang="zh-CN" sz="600" dirty="0">
                <a:solidFill>
                  <a:srgbClr val="000000"/>
                </a:solidFill>
                <a:latin typeface="+mj-ea"/>
                <a:ea typeface="+mj-ea"/>
              </a:endParaRPr>
            </a:p>
          </p:txBody>
        </p:sp>
        <p:sp>
          <p:nvSpPr>
            <p:cNvPr id="62" name="Text Box 43"/>
            <p:cNvSpPr txBox="1">
              <a:spLocks noChangeArrowheads="1"/>
            </p:cNvSpPr>
            <p:nvPr/>
          </p:nvSpPr>
          <p:spPr bwMode="auto">
            <a:xfrm>
              <a:off x="3127489" y="5370280"/>
              <a:ext cx="775542" cy="184666"/>
            </a:xfrm>
            <a:prstGeom prst="rect">
              <a:avLst/>
            </a:prstGeom>
            <a:noFill/>
            <a:ln w="9525" algn="ctr">
              <a:noFill/>
              <a:miter lim="800000"/>
              <a:headEnd/>
              <a:tailEnd/>
            </a:ln>
          </p:spPr>
          <p:txBody>
            <a:bodyPr wrap="square" lIns="0" tIns="0" rIns="0" bIns="0">
              <a:spAutoFit/>
            </a:bodyPr>
            <a:lstStyle/>
            <a:p>
              <a:pPr algn="ctr" fontAlgn="ctr">
                <a:spcBef>
                  <a:spcPct val="50000"/>
                </a:spcBef>
              </a:pPr>
              <a:r>
                <a:rPr lang="en-US" sz="600" b="1" dirty="0" smtClean="0">
                  <a:solidFill>
                    <a:srgbClr val="FFFFFF"/>
                  </a:solidFill>
                  <a:latin typeface="+mj-ea"/>
                  <a:ea typeface="+mj-ea"/>
                </a:rPr>
                <a:t>UC/Telepresence/</a:t>
              </a:r>
              <a:br>
                <a:rPr lang="en-US" sz="600" b="1" dirty="0" smtClean="0">
                  <a:solidFill>
                    <a:srgbClr val="FFFFFF"/>
                  </a:solidFill>
                  <a:latin typeface="+mj-ea"/>
                  <a:ea typeface="+mj-ea"/>
                </a:rPr>
              </a:br>
              <a:r>
                <a:rPr lang="en-US" sz="600" b="1" dirty="0" smtClean="0">
                  <a:solidFill>
                    <a:srgbClr val="FFFFFF"/>
                  </a:solidFill>
                  <a:latin typeface="+mj-ea"/>
                  <a:ea typeface="+mj-ea"/>
                </a:rPr>
                <a:t>Video surveillance</a:t>
              </a:r>
              <a:endParaRPr lang="en-US" altLang="zh-CN" sz="600" b="1" dirty="0" smtClean="0">
                <a:solidFill>
                  <a:srgbClr val="FFFFFF"/>
                </a:solidFill>
                <a:latin typeface="+mj-ea"/>
                <a:ea typeface="+mj-ea"/>
              </a:endParaRPr>
            </a:p>
          </p:txBody>
        </p:sp>
        <p:pic>
          <p:nvPicPr>
            <p:cNvPr id="63" name="Picture 11" descr="ViewPoint 865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9181" y="5123284"/>
              <a:ext cx="548792" cy="185762"/>
            </a:xfrm>
            <a:prstGeom prst="rect">
              <a:avLst/>
            </a:prstGeom>
            <a:noFill/>
            <a:ln w="9525">
              <a:noFill/>
              <a:miter lim="800000"/>
              <a:headEnd/>
              <a:tailEnd/>
            </a:ln>
          </p:spPr>
        </p:pic>
      </p:grpSp>
      <p:grpSp>
        <p:nvGrpSpPr>
          <p:cNvPr id="64" name="组合 277"/>
          <p:cNvGrpSpPr/>
          <p:nvPr/>
        </p:nvGrpSpPr>
        <p:grpSpPr>
          <a:xfrm>
            <a:off x="7097084" y="5644108"/>
            <a:ext cx="834930" cy="585505"/>
            <a:chOff x="6354927" y="4995614"/>
            <a:chExt cx="834930" cy="585505"/>
          </a:xfrm>
        </p:grpSpPr>
        <p:sp>
          <p:nvSpPr>
            <p:cNvPr id="65" name="矩形 64"/>
            <p:cNvSpPr/>
            <p:nvPr/>
          </p:nvSpPr>
          <p:spPr bwMode="auto">
            <a:xfrm>
              <a:off x="6415633" y="4995614"/>
              <a:ext cx="748655" cy="585505"/>
            </a:xfrm>
            <a:prstGeom prst="rect">
              <a:avLst/>
            </a:prstGeom>
            <a:solidFill>
              <a:srgbClr val="FF5D3D"/>
            </a:solidFill>
            <a:ln/>
            <a:extLst/>
          </p:spPr>
          <p:style>
            <a:lnRef idx="0">
              <a:schemeClr val="accent6"/>
            </a:lnRef>
            <a:fillRef idx="3">
              <a:schemeClr val="accent6"/>
            </a:fillRef>
            <a:effectRef idx="3">
              <a:schemeClr val="accent6"/>
            </a:effectRef>
            <a:fontRef idx="minor">
              <a:schemeClr val="lt1"/>
            </a:fontRef>
          </p:style>
          <p:txBody>
            <a:bodyPr lIns="101858" tIns="50929" rIns="101858" bIns="50929"/>
            <a:lstStyle/>
            <a:p>
              <a:pPr fontAlgn="ctr">
                <a:buClr>
                  <a:srgbClr val="CC9900"/>
                </a:buClr>
                <a:buFont typeface="Wingdings" pitchFamily="2" charset="2"/>
                <a:buChar char="n"/>
                <a:defRPr/>
              </a:pPr>
              <a:endParaRPr lang="en-US" altLang="zh-CN" sz="600" dirty="0">
                <a:solidFill>
                  <a:srgbClr val="000000"/>
                </a:solidFill>
                <a:latin typeface="+mj-ea"/>
                <a:ea typeface="+mj-ea"/>
              </a:endParaRPr>
            </a:p>
          </p:txBody>
        </p:sp>
        <p:pic>
          <p:nvPicPr>
            <p:cNvPr id="66" name="Picture 3"/>
            <p:cNvPicPr>
              <a:picLocks noChangeAspect="1" noChangeArrowheads="1"/>
            </p:cNvPicPr>
            <p:nvPr/>
          </p:nvPicPr>
          <p:blipFill>
            <a:blip r:embed="rId5" cstate="print"/>
            <a:srcRect/>
            <a:stretch>
              <a:fillRect/>
            </a:stretch>
          </p:blipFill>
          <p:spPr bwMode="auto">
            <a:xfrm>
              <a:off x="6436572" y="5135692"/>
              <a:ext cx="342818" cy="145678"/>
            </a:xfrm>
            <a:prstGeom prst="rect">
              <a:avLst/>
            </a:prstGeom>
            <a:noFill/>
            <a:ln w="9525">
              <a:noFill/>
              <a:miter lim="800000"/>
              <a:headEnd/>
              <a:tailEnd/>
            </a:ln>
          </p:spPr>
        </p:pic>
        <p:pic>
          <p:nvPicPr>
            <p:cNvPr id="67" name="Picture 4"/>
            <p:cNvPicPr>
              <a:picLocks noChangeAspect="1" noChangeArrowheads="1"/>
            </p:cNvPicPr>
            <p:nvPr/>
          </p:nvPicPr>
          <p:blipFill>
            <a:blip r:embed="rId6" cstate="print"/>
            <a:srcRect/>
            <a:stretch>
              <a:fillRect/>
            </a:stretch>
          </p:blipFill>
          <p:spPr bwMode="auto">
            <a:xfrm>
              <a:off x="6809856" y="5135817"/>
              <a:ext cx="319408" cy="144278"/>
            </a:xfrm>
            <a:prstGeom prst="rect">
              <a:avLst/>
            </a:prstGeom>
            <a:noFill/>
            <a:ln w="9525">
              <a:noFill/>
              <a:miter lim="800000"/>
              <a:headEnd/>
              <a:tailEnd/>
            </a:ln>
          </p:spPr>
        </p:pic>
        <p:sp>
          <p:nvSpPr>
            <p:cNvPr id="68" name="Text Box 43"/>
            <p:cNvSpPr txBox="1">
              <a:spLocks noChangeArrowheads="1"/>
            </p:cNvSpPr>
            <p:nvPr/>
          </p:nvSpPr>
          <p:spPr bwMode="auto">
            <a:xfrm>
              <a:off x="6354927" y="5321898"/>
              <a:ext cx="834930" cy="92333"/>
            </a:xfrm>
            <a:prstGeom prst="rect">
              <a:avLst/>
            </a:prstGeom>
            <a:noFill/>
            <a:ln w="9525" algn="ctr">
              <a:noFill/>
              <a:miter lim="800000"/>
              <a:headEnd/>
              <a:tailEnd/>
            </a:ln>
          </p:spPr>
          <p:txBody>
            <a:bodyPr wrap="square" lIns="0" tIns="0" rIns="0" bIns="0">
              <a:spAutoFit/>
            </a:bodyPr>
            <a:lstStyle/>
            <a:p>
              <a:pPr algn="ctr" fontAlgn="ctr">
                <a:spcBef>
                  <a:spcPct val="50000"/>
                </a:spcBef>
              </a:pPr>
              <a:r>
                <a:rPr lang="en-US" sz="600" b="1" dirty="0" smtClean="0">
                  <a:solidFill>
                    <a:srgbClr val="FFFFFF"/>
                  </a:solidFill>
                  <a:latin typeface="+mj-ea"/>
                  <a:ea typeface="+mj-ea"/>
                </a:rPr>
                <a:t>Third-party device</a:t>
              </a:r>
              <a:endParaRPr lang="en-US" altLang="zh-CN" sz="600" b="1" dirty="0" smtClean="0">
                <a:solidFill>
                  <a:srgbClr val="FFFFFF"/>
                </a:solidFill>
                <a:latin typeface="+mj-ea"/>
                <a:ea typeface="+mj-ea"/>
              </a:endParaRPr>
            </a:p>
          </p:txBody>
        </p:sp>
      </p:grpSp>
      <p:sp>
        <p:nvSpPr>
          <p:cNvPr id="69" name="Rectangle 69"/>
          <p:cNvSpPr/>
          <p:nvPr/>
        </p:nvSpPr>
        <p:spPr bwMode="auto">
          <a:xfrm>
            <a:off x="5286743" y="226274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MPLS VPN Management</a:t>
            </a:r>
            <a:endParaRPr lang="en-US" sz="700" b="1" dirty="0">
              <a:solidFill>
                <a:srgbClr val="FFFFFF"/>
              </a:solidFill>
              <a:latin typeface="+mj-ea"/>
              <a:ea typeface="+mj-ea"/>
            </a:endParaRPr>
          </a:p>
        </p:txBody>
      </p:sp>
      <p:sp>
        <p:nvSpPr>
          <p:cNvPr id="70" name="Rectangle 69"/>
          <p:cNvSpPr/>
          <p:nvPr/>
        </p:nvSpPr>
        <p:spPr bwMode="auto">
          <a:xfrm>
            <a:off x="3967823" y="189940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WLAN Management</a:t>
            </a:r>
            <a:endParaRPr lang="en-US" sz="700" b="1" dirty="0">
              <a:solidFill>
                <a:srgbClr val="FFFFFF"/>
              </a:solidFill>
              <a:latin typeface="+mj-ea"/>
              <a:ea typeface="+mj-ea"/>
            </a:endParaRPr>
          </a:p>
        </p:txBody>
      </p:sp>
      <p:sp>
        <p:nvSpPr>
          <p:cNvPr id="71" name="Rectangle 69"/>
          <p:cNvSpPr/>
          <p:nvPr/>
        </p:nvSpPr>
        <p:spPr bwMode="auto">
          <a:xfrm>
            <a:off x="2648903" y="226274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Network Traffic Analysis</a:t>
            </a:r>
            <a:endParaRPr lang="en-US" sz="700" b="1" dirty="0">
              <a:solidFill>
                <a:srgbClr val="FFFFFF"/>
              </a:solidFill>
              <a:latin typeface="+mj-ea"/>
              <a:ea typeface="+mj-ea"/>
            </a:endParaRPr>
          </a:p>
        </p:txBody>
      </p:sp>
      <p:sp>
        <p:nvSpPr>
          <p:cNvPr id="72" name="Rectangle 69"/>
          <p:cNvSpPr/>
          <p:nvPr/>
        </p:nvSpPr>
        <p:spPr bwMode="auto">
          <a:xfrm>
            <a:off x="2648903" y="189940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Network SLA Management</a:t>
            </a:r>
            <a:endParaRPr lang="en-US" sz="700" b="1" dirty="0">
              <a:solidFill>
                <a:srgbClr val="FFFFFF"/>
              </a:solidFill>
              <a:latin typeface="+mj-ea"/>
              <a:ea typeface="+mj-ea"/>
            </a:endParaRPr>
          </a:p>
        </p:txBody>
      </p:sp>
      <p:sp>
        <p:nvSpPr>
          <p:cNvPr id="73" name="Rectangle 69"/>
          <p:cNvSpPr/>
          <p:nvPr/>
        </p:nvSpPr>
        <p:spPr bwMode="auto">
          <a:xfrm>
            <a:off x="3967823" y="2989414"/>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Security Policy Management</a:t>
            </a:r>
            <a:endParaRPr lang="en-US" sz="700" b="1" dirty="0">
              <a:solidFill>
                <a:srgbClr val="FFFFFF"/>
              </a:solidFill>
              <a:latin typeface="+mj-ea"/>
              <a:ea typeface="+mj-ea"/>
            </a:endParaRPr>
          </a:p>
        </p:txBody>
      </p:sp>
      <p:sp>
        <p:nvSpPr>
          <p:cNvPr id="74" name="Rectangle 69"/>
          <p:cNvSpPr/>
          <p:nvPr/>
        </p:nvSpPr>
        <p:spPr bwMode="auto">
          <a:xfrm>
            <a:off x="5286743" y="189940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MPLS Tunnel Management</a:t>
            </a:r>
            <a:endParaRPr lang="en-US" sz="700" b="1" dirty="0">
              <a:solidFill>
                <a:srgbClr val="FFFFFF"/>
              </a:solidFill>
              <a:latin typeface="+mj-ea"/>
              <a:ea typeface="+mj-ea"/>
            </a:endParaRPr>
          </a:p>
        </p:txBody>
      </p:sp>
      <p:sp>
        <p:nvSpPr>
          <p:cNvPr id="75" name="TextBox 289"/>
          <p:cNvSpPr txBox="1"/>
          <p:nvPr/>
        </p:nvSpPr>
        <p:spPr>
          <a:xfrm>
            <a:off x="8619015" y="1492428"/>
            <a:ext cx="558245" cy="197611"/>
          </a:xfrm>
          <a:prstGeom prst="rect">
            <a:avLst/>
          </a:prstGeom>
          <a:solidFill>
            <a:schemeClr val="bg1">
              <a:lumMod val="65000"/>
            </a:schemeClr>
          </a:solidFill>
          <a:ln w="25400" algn="ctr">
            <a:noFill/>
            <a:miter lim="800000"/>
            <a:headEnd/>
            <a:tailEnd/>
          </a:ln>
          <a:effectLst/>
        </p:spPr>
        <p:txBody>
          <a:bodyPr wrap="none" lIns="91359" tIns="45677" rIns="91359" bIns="45677" anchor="ctr"/>
          <a:lstStyle/>
          <a:p>
            <a:pPr algn="ctr" defTabSz="914252" fontAlgn="ctr">
              <a:defRPr/>
            </a:pPr>
            <a:r>
              <a:rPr lang="en-US" sz="1200" b="1" dirty="0" smtClean="0">
                <a:solidFill>
                  <a:srgbClr val="FFFFFF"/>
                </a:solidFill>
                <a:latin typeface="+mj-ea"/>
                <a:ea typeface="+mj-ea"/>
              </a:rPr>
              <a:t>OSS</a:t>
            </a:r>
            <a:endParaRPr lang="en-US" altLang="zh-CN" sz="1200" b="1" dirty="0" smtClean="0">
              <a:solidFill>
                <a:srgbClr val="FFFFFF"/>
              </a:solidFill>
              <a:latin typeface="+mj-ea"/>
              <a:ea typeface="+mj-ea"/>
            </a:endParaRPr>
          </a:p>
        </p:txBody>
      </p:sp>
      <p:sp>
        <p:nvSpPr>
          <p:cNvPr id="76" name="TextBox 290"/>
          <p:cNvSpPr txBox="1"/>
          <p:nvPr/>
        </p:nvSpPr>
        <p:spPr>
          <a:xfrm>
            <a:off x="9317871" y="1493187"/>
            <a:ext cx="986638" cy="189020"/>
          </a:xfrm>
          <a:prstGeom prst="rect">
            <a:avLst/>
          </a:prstGeom>
          <a:solidFill>
            <a:schemeClr val="bg1">
              <a:lumMod val="65000"/>
            </a:schemeClr>
          </a:solidFill>
          <a:ln w="25400" algn="ctr">
            <a:noFill/>
            <a:miter lim="800000"/>
            <a:headEnd/>
            <a:tailEnd/>
          </a:ln>
          <a:effectLst/>
        </p:spPr>
        <p:txBody>
          <a:bodyPr wrap="none" lIns="91359" tIns="45677" rIns="91359" bIns="45677" anchor="ctr"/>
          <a:lstStyle/>
          <a:p>
            <a:pPr algn="ctr" defTabSz="914252" fontAlgn="ctr">
              <a:defRPr/>
            </a:pPr>
            <a:r>
              <a:rPr lang="en-US" sz="1200" b="1" dirty="0" smtClean="0">
                <a:solidFill>
                  <a:srgbClr val="FFFFFF"/>
                </a:solidFill>
                <a:latin typeface="+mj-ea"/>
                <a:ea typeface="+mj-ea"/>
              </a:rPr>
              <a:t>3rd   </a:t>
            </a:r>
            <a:r>
              <a:rPr lang="en-US" sz="1200" dirty="0" smtClean="0">
                <a:solidFill>
                  <a:srgbClr val="FFFFFF"/>
                </a:solidFill>
                <a:latin typeface="+mj-ea"/>
                <a:ea typeface="+mj-ea"/>
              </a:rPr>
              <a:t>Party</a:t>
            </a:r>
            <a:r>
              <a:rPr lang="en-US" sz="1200" b="1" dirty="0" smtClean="0">
                <a:solidFill>
                  <a:srgbClr val="FFFFFF"/>
                </a:solidFill>
                <a:latin typeface="+mj-ea"/>
                <a:ea typeface="+mj-ea"/>
              </a:rPr>
              <a:t>  </a:t>
            </a:r>
            <a:endParaRPr lang="en-US" altLang="zh-CN" sz="1200" b="1" dirty="0" smtClean="0">
              <a:solidFill>
                <a:srgbClr val="FFFFFF"/>
              </a:solidFill>
              <a:latin typeface="+mj-ea"/>
              <a:ea typeface="+mj-ea"/>
            </a:endParaRPr>
          </a:p>
        </p:txBody>
      </p:sp>
      <p:sp>
        <p:nvSpPr>
          <p:cNvPr id="77" name="矩形 76"/>
          <p:cNvSpPr/>
          <p:nvPr/>
        </p:nvSpPr>
        <p:spPr bwMode="auto">
          <a:xfrm>
            <a:off x="8551234" y="1446432"/>
            <a:ext cx="1834895" cy="274939"/>
          </a:xfrm>
          <a:prstGeom prst="rect">
            <a:avLst/>
          </a:prstGeom>
          <a:solidFill>
            <a:schemeClr val="bg2">
              <a:lumMod val="40000"/>
              <a:lumOff val="60000"/>
              <a:alpha val="23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rtlCol="0" anchor="t" anchorCtr="0" compatLnSpc="1">
            <a:prstTxWarp prst="textNoShape">
              <a:avLst/>
            </a:prstTxWarp>
          </a:bodyPr>
          <a:lstStyle/>
          <a:p>
            <a:pPr fontAlgn="ctr">
              <a:buClr>
                <a:srgbClr val="CC9900"/>
              </a:buClr>
              <a:buFont typeface="Wingdings" pitchFamily="2" charset="2"/>
              <a:buChar char="n"/>
            </a:pPr>
            <a:endParaRPr lang="en-US" altLang="zh-CN" sz="1800" dirty="0" smtClean="0">
              <a:solidFill>
                <a:srgbClr val="000000"/>
              </a:solidFill>
              <a:latin typeface="+mj-ea"/>
              <a:ea typeface="+mj-ea"/>
            </a:endParaRPr>
          </a:p>
        </p:txBody>
      </p:sp>
      <p:sp>
        <p:nvSpPr>
          <p:cNvPr id="78" name="上箭头 77"/>
          <p:cNvSpPr/>
          <p:nvPr/>
        </p:nvSpPr>
        <p:spPr bwMode="auto">
          <a:xfrm>
            <a:off x="5588663" y="1667573"/>
            <a:ext cx="461450" cy="223386"/>
          </a:xfrm>
          <a:prstGeom prst="upArrow">
            <a:avLst/>
          </a:prstGeom>
          <a:solidFill>
            <a:srgbClr val="7EA7D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rtlCol="0" anchor="t" anchorCtr="0" compatLnSpc="1">
            <a:prstTxWarp prst="textNoShape">
              <a:avLst/>
            </a:prstTxWarp>
          </a:bodyPr>
          <a:lstStyle/>
          <a:p>
            <a:pPr fontAlgn="ctr">
              <a:buClr>
                <a:srgbClr val="CC9900"/>
              </a:buClr>
              <a:buFont typeface="Wingdings" pitchFamily="2" charset="2"/>
              <a:buChar char="n"/>
            </a:pPr>
            <a:endParaRPr lang="en-US" altLang="zh-CN" sz="1800" dirty="0" smtClean="0">
              <a:solidFill>
                <a:srgbClr val="000000"/>
              </a:solidFill>
              <a:latin typeface="+mj-ea"/>
              <a:ea typeface="+mj-ea"/>
            </a:endParaRPr>
          </a:p>
        </p:txBody>
      </p:sp>
      <p:sp>
        <p:nvSpPr>
          <p:cNvPr id="79" name="上箭头 78"/>
          <p:cNvSpPr/>
          <p:nvPr/>
        </p:nvSpPr>
        <p:spPr bwMode="auto">
          <a:xfrm>
            <a:off x="9524584" y="1718032"/>
            <a:ext cx="461450" cy="242792"/>
          </a:xfrm>
          <a:prstGeom prst="upArrow">
            <a:avLst/>
          </a:prstGeom>
          <a:solidFill>
            <a:srgbClr val="7EA7D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rtlCol="0" anchor="t" anchorCtr="0" compatLnSpc="1">
            <a:prstTxWarp prst="textNoShape">
              <a:avLst/>
            </a:prstTxWarp>
          </a:bodyPr>
          <a:lstStyle/>
          <a:p>
            <a:pPr fontAlgn="ctr">
              <a:buClr>
                <a:srgbClr val="CC9900"/>
              </a:buClr>
              <a:buFont typeface="Wingdings" pitchFamily="2" charset="2"/>
              <a:buChar char="n"/>
            </a:pPr>
            <a:endParaRPr lang="en-US" altLang="zh-CN" sz="1800" dirty="0" smtClean="0">
              <a:solidFill>
                <a:srgbClr val="000000"/>
              </a:solidFill>
              <a:latin typeface="+mj-ea"/>
              <a:ea typeface="+mj-ea"/>
            </a:endParaRPr>
          </a:p>
        </p:txBody>
      </p:sp>
      <p:sp>
        <p:nvSpPr>
          <p:cNvPr id="80" name="圆角矩形 79"/>
          <p:cNvSpPr/>
          <p:nvPr/>
        </p:nvSpPr>
        <p:spPr bwMode="auto">
          <a:xfrm>
            <a:off x="1045261" y="3343275"/>
            <a:ext cx="1408570" cy="1162050"/>
          </a:xfrm>
          <a:prstGeom prst="roundRect">
            <a:avLst>
              <a:gd name="adj" fmla="val 3602"/>
            </a:avLst>
          </a:prstGeom>
          <a:solidFill>
            <a:srgbClr val="99000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vert="horz" wrap="square" lIns="129600" tIns="50929" rIns="101858" bIns="50929" numCol="1" rtlCol="0" anchor="ctr" anchorCtr="0" compatLnSpc="1">
            <a:prstTxWarp prst="textNoShape">
              <a:avLst/>
            </a:prstTxWarp>
          </a:bodyPr>
          <a:lstStyle/>
          <a:p>
            <a:pPr algn="ctr" fontAlgn="ctr">
              <a:buClr>
                <a:srgbClr val="CC9900"/>
              </a:buClr>
            </a:pPr>
            <a:r>
              <a:rPr lang="en-US" sz="1300" b="1" dirty="0" smtClean="0">
                <a:solidFill>
                  <a:srgbClr val="FFFFFF"/>
                </a:solidFill>
                <a:latin typeface="+mj-ea"/>
                <a:ea typeface="+mj-ea"/>
              </a:rPr>
              <a:t>Device Management</a:t>
            </a:r>
            <a:endParaRPr lang="en-US" sz="1300" b="1" dirty="0">
              <a:solidFill>
                <a:srgbClr val="FFFFFF"/>
              </a:solidFill>
              <a:latin typeface="+mj-ea"/>
              <a:ea typeface="+mj-ea"/>
            </a:endParaRPr>
          </a:p>
        </p:txBody>
      </p:sp>
      <p:sp>
        <p:nvSpPr>
          <p:cNvPr id="81" name="Rectangle 69"/>
          <p:cNvSpPr/>
          <p:nvPr/>
        </p:nvSpPr>
        <p:spPr bwMode="auto">
          <a:xfrm>
            <a:off x="5286743" y="2626077"/>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IPsec VPN Management</a:t>
            </a:r>
            <a:endParaRPr lang="en-US" sz="700" b="1" dirty="0">
              <a:solidFill>
                <a:srgbClr val="FFFFFF"/>
              </a:solidFill>
              <a:latin typeface="+mj-ea"/>
              <a:ea typeface="+mj-ea"/>
            </a:endParaRPr>
          </a:p>
        </p:txBody>
      </p:sp>
      <p:sp>
        <p:nvSpPr>
          <p:cNvPr id="82" name="Rectangle 69"/>
          <p:cNvSpPr/>
          <p:nvPr/>
        </p:nvSpPr>
        <p:spPr bwMode="auto">
          <a:xfrm>
            <a:off x="3967823" y="2626077"/>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Log Management</a:t>
            </a:r>
            <a:endParaRPr lang="en-US" altLang="en-US" sz="700" b="1" dirty="0">
              <a:solidFill>
                <a:srgbClr val="FFFFFF"/>
              </a:solidFill>
              <a:latin typeface="+mj-ea"/>
              <a:ea typeface="+mj-ea"/>
            </a:endParaRPr>
          </a:p>
        </p:txBody>
      </p:sp>
      <p:sp>
        <p:nvSpPr>
          <p:cNvPr id="83" name="Rectangle 69"/>
          <p:cNvSpPr/>
          <p:nvPr/>
        </p:nvSpPr>
        <p:spPr bwMode="auto">
          <a:xfrm>
            <a:off x="9318896" y="2043708"/>
            <a:ext cx="959890" cy="3384376"/>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900" b="1" dirty="0" err="1" smtClean="0">
                <a:solidFill>
                  <a:srgbClr val="FFFFFF"/>
                </a:solidFill>
                <a:latin typeface="+mj-ea"/>
                <a:ea typeface="+mj-ea"/>
              </a:rPr>
              <a:t>eSight</a:t>
            </a:r>
            <a:r>
              <a:rPr lang="en-US" sz="900" b="1" dirty="0" smtClean="0">
                <a:solidFill>
                  <a:srgbClr val="FFFFFF"/>
                </a:solidFill>
                <a:latin typeface="+mj-ea"/>
                <a:ea typeface="+mj-ea"/>
              </a:rPr>
              <a:t> Open SDKs</a:t>
            </a:r>
            <a:endParaRPr lang="en-US" sz="900" b="1" dirty="0">
              <a:solidFill>
                <a:srgbClr val="FFFFFF"/>
              </a:solidFill>
              <a:latin typeface="+mj-ea"/>
              <a:ea typeface="+mj-ea"/>
            </a:endParaRPr>
          </a:p>
        </p:txBody>
      </p:sp>
      <p:sp>
        <p:nvSpPr>
          <p:cNvPr id="84" name="Rectangle 69"/>
          <p:cNvSpPr/>
          <p:nvPr/>
        </p:nvSpPr>
        <p:spPr bwMode="auto">
          <a:xfrm>
            <a:off x="2629853" y="4754688"/>
            <a:ext cx="6438900" cy="601388"/>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endParaRPr lang="en-US" altLang="zh-CN" sz="900" b="1" dirty="0" smtClean="0">
              <a:solidFill>
                <a:srgbClr val="FFFFFF"/>
              </a:solidFill>
              <a:latin typeface="+mj-ea"/>
              <a:ea typeface="+mj-ea"/>
            </a:endParaRPr>
          </a:p>
          <a:p>
            <a:pPr algn="ctr" defTabSz="893031" fontAlgn="ctr"/>
            <a:r>
              <a:rPr lang="en-US" sz="900" b="1" dirty="0" smtClean="0">
                <a:solidFill>
                  <a:srgbClr val="FFFFFF"/>
                </a:solidFill>
                <a:latin typeface="+mj-ea"/>
                <a:ea typeface="+mj-ea"/>
              </a:rPr>
              <a:t>1. Application container (component management and component hot swapping) 2. Public basic management functions (resource, alarm, performance, physical topology, security, NMS logs, and maintenance tool) 3. Hierarchical management</a:t>
            </a:r>
            <a:endParaRPr lang="en-US" sz="900" b="1" dirty="0">
              <a:solidFill>
                <a:srgbClr val="FFFFFF"/>
              </a:solidFill>
              <a:latin typeface="+mj-ea"/>
              <a:ea typeface="+mj-ea"/>
            </a:endParaRPr>
          </a:p>
        </p:txBody>
      </p:sp>
      <p:sp>
        <p:nvSpPr>
          <p:cNvPr id="85" name="矩形 84"/>
          <p:cNvSpPr/>
          <p:nvPr/>
        </p:nvSpPr>
        <p:spPr>
          <a:xfrm>
            <a:off x="4068128" y="4735778"/>
            <a:ext cx="3801851" cy="256741"/>
          </a:xfrm>
          <a:prstGeom prst="rect">
            <a:avLst/>
          </a:prstGeom>
          <a:noFill/>
        </p:spPr>
        <p:txBody>
          <a:bodyPr wrap="square" lIns="101858" tIns="50929" rIns="101858" bIns="50929">
            <a:spAutoFit/>
          </a:bodyPr>
          <a:lstStyle/>
          <a:p>
            <a:pPr algn="ctr" fontAlgn="ctr"/>
            <a:r>
              <a:rPr lang="en-US" sz="1000" b="1" dirty="0" err="1" smtClean="0">
                <a:solidFill>
                  <a:srgbClr val="FFFFFF"/>
                </a:solidFill>
                <a:latin typeface="+mj-ea"/>
                <a:ea typeface="+mj-ea"/>
              </a:rPr>
              <a:t>eSight</a:t>
            </a:r>
            <a:r>
              <a:rPr lang="en-US" sz="1000" b="1" dirty="0" smtClean="0">
                <a:solidFill>
                  <a:srgbClr val="FFFFFF"/>
                </a:solidFill>
                <a:latin typeface="+mj-ea"/>
                <a:ea typeface="+mj-ea"/>
              </a:rPr>
              <a:t> Platform</a:t>
            </a:r>
            <a:endParaRPr lang="en-US" altLang="zh-CN" sz="1000" b="1" dirty="0" smtClean="0">
              <a:solidFill>
                <a:srgbClr val="FFFFFF"/>
              </a:solidFill>
              <a:latin typeface="+mj-ea"/>
              <a:ea typeface="+mj-ea"/>
            </a:endParaRPr>
          </a:p>
        </p:txBody>
      </p:sp>
      <p:sp>
        <p:nvSpPr>
          <p:cNvPr id="86" name="Rectangle 69"/>
          <p:cNvSpPr/>
          <p:nvPr/>
        </p:nvSpPr>
        <p:spPr bwMode="auto">
          <a:xfrm>
            <a:off x="2648903" y="383366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Network Device Management</a:t>
            </a:r>
            <a:endParaRPr lang="en-US" altLang="zh-CN" sz="700" b="1" dirty="0" smtClean="0">
              <a:solidFill>
                <a:srgbClr val="FFFFFF"/>
              </a:solidFill>
              <a:latin typeface="+mj-ea"/>
              <a:ea typeface="+mj-ea"/>
            </a:endParaRPr>
          </a:p>
        </p:txBody>
      </p:sp>
      <p:sp>
        <p:nvSpPr>
          <p:cNvPr id="87" name="Rectangle 69"/>
          <p:cNvSpPr/>
          <p:nvPr/>
        </p:nvSpPr>
        <p:spPr bwMode="auto">
          <a:xfrm>
            <a:off x="6599791" y="3786188"/>
            <a:ext cx="1152000" cy="366712"/>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Telepresence and Videoconferencing Management</a:t>
            </a:r>
            <a:endParaRPr lang="en-US" sz="700" b="1" dirty="0">
              <a:solidFill>
                <a:srgbClr val="FFFFFF"/>
              </a:solidFill>
              <a:latin typeface="+mj-ea"/>
              <a:ea typeface="+mj-ea"/>
            </a:endParaRPr>
          </a:p>
        </p:txBody>
      </p:sp>
      <p:sp>
        <p:nvSpPr>
          <p:cNvPr id="88" name="Rectangle 69"/>
          <p:cNvSpPr/>
          <p:nvPr/>
        </p:nvSpPr>
        <p:spPr bwMode="auto">
          <a:xfrm>
            <a:off x="6599791" y="4186170"/>
            <a:ext cx="1152000" cy="270000"/>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Video Surveillance Management</a:t>
            </a:r>
            <a:endParaRPr lang="en-US" altLang="en-US" sz="700" b="1" dirty="0">
              <a:solidFill>
                <a:srgbClr val="FFFFFF"/>
              </a:solidFill>
              <a:latin typeface="+mj-ea"/>
              <a:ea typeface="+mj-ea"/>
            </a:endParaRPr>
          </a:p>
        </p:txBody>
      </p:sp>
      <p:sp>
        <p:nvSpPr>
          <p:cNvPr id="89" name="Rectangle 69"/>
          <p:cNvSpPr/>
          <p:nvPr/>
        </p:nvSpPr>
        <p:spPr bwMode="auto">
          <a:xfrm>
            <a:off x="6599791" y="348116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UC Device Management</a:t>
            </a:r>
            <a:endParaRPr lang="en-US" sz="700" b="1" dirty="0">
              <a:solidFill>
                <a:srgbClr val="FFFFFF"/>
              </a:solidFill>
              <a:latin typeface="+mj-ea"/>
              <a:ea typeface="+mj-ea"/>
            </a:endParaRPr>
          </a:p>
        </p:txBody>
      </p:sp>
      <p:sp>
        <p:nvSpPr>
          <p:cNvPr id="90" name="Rectangle 69"/>
          <p:cNvSpPr/>
          <p:nvPr/>
        </p:nvSpPr>
        <p:spPr bwMode="auto">
          <a:xfrm>
            <a:off x="7916753" y="4186170"/>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Equipment Room Facility Management</a:t>
            </a:r>
            <a:endParaRPr lang="en-US" altLang="en-US" sz="700" b="1" dirty="0">
              <a:solidFill>
                <a:srgbClr val="FFFFFF"/>
              </a:solidFill>
              <a:latin typeface="+mj-ea"/>
              <a:ea typeface="+mj-ea"/>
            </a:endParaRPr>
          </a:p>
        </p:txBody>
      </p:sp>
      <p:sp>
        <p:nvSpPr>
          <p:cNvPr id="91" name="Rectangle 69"/>
          <p:cNvSpPr/>
          <p:nvPr/>
        </p:nvSpPr>
        <p:spPr bwMode="auto">
          <a:xfrm>
            <a:off x="2648903" y="4186170"/>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err="1" smtClean="0">
                <a:solidFill>
                  <a:srgbClr val="FFFFFF"/>
                </a:solidFill>
                <a:latin typeface="+mj-ea"/>
                <a:ea typeface="+mj-ea"/>
              </a:rPr>
              <a:t>eLTE</a:t>
            </a:r>
            <a:r>
              <a:rPr lang="en-US" sz="700" b="1" dirty="0" smtClean="0">
                <a:solidFill>
                  <a:srgbClr val="FFFFFF"/>
                </a:solidFill>
                <a:latin typeface="+mj-ea"/>
                <a:ea typeface="+mj-ea"/>
              </a:rPr>
              <a:t> Device Management</a:t>
            </a:r>
            <a:endParaRPr lang="en-US" sz="700" b="1" dirty="0">
              <a:solidFill>
                <a:srgbClr val="FFFFFF"/>
              </a:solidFill>
              <a:latin typeface="+mj-ea"/>
              <a:ea typeface="+mj-ea"/>
            </a:endParaRPr>
          </a:p>
        </p:txBody>
      </p:sp>
      <p:sp>
        <p:nvSpPr>
          <p:cNvPr id="92" name="Rectangle 69"/>
          <p:cNvSpPr/>
          <p:nvPr/>
        </p:nvSpPr>
        <p:spPr bwMode="auto">
          <a:xfrm>
            <a:off x="6605663" y="2989414"/>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lIns="101858" tIns="50929" rIns="101858" bIns="50929"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93031" fontAlgn="ctr">
              <a:defRPr/>
            </a:pPr>
            <a:r>
              <a:rPr lang="en-US" sz="700" b="1" dirty="0" smtClean="0">
                <a:solidFill>
                  <a:srgbClr val="FFFFFF"/>
                </a:solidFill>
                <a:latin typeface="+mj-ea"/>
                <a:ea typeface="+mj-ea"/>
              </a:rPr>
              <a:t>Storage Network Analysis Management</a:t>
            </a:r>
            <a:endParaRPr lang="en-US" sz="700" b="1" dirty="0">
              <a:solidFill>
                <a:srgbClr val="FFFFFF"/>
              </a:solidFill>
              <a:latin typeface="+mj-ea"/>
              <a:ea typeface="+mj-ea"/>
            </a:endParaRPr>
          </a:p>
        </p:txBody>
      </p:sp>
      <p:sp>
        <p:nvSpPr>
          <p:cNvPr id="93" name="Rectangle 69"/>
          <p:cNvSpPr/>
          <p:nvPr/>
        </p:nvSpPr>
        <p:spPr bwMode="auto">
          <a:xfrm>
            <a:off x="3967823" y="226274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PON Service Management</a:t>
            </a:r>
            <a:endParaRPr lang="en-US" altLang="zh-CN" sz="700" b="1" dirty="0" smtClean="0">
              <a:solidFill>
                <a:srgbClr val="FFFFFF"/>
              </a:solidFill>
              <a:latin typeface="+mj-ea"/>
              <a:ea typeface="+mj-ea"/>
            </a:endParaRPr>
          </a:p>
        </p:txBody>
      </p:sp>
      <p:sp>
        <p:nvSpPr>
          <p:cNvPr id="94" name="Rectangle 69"/>
          <p:cNvSpPr/>
          <p:nvPr/>
        </p:nvSpPr>
        <p:spPr bwMode="auto">
          <a:xfrm>
            <a:off x="3965056" y="3825360"/>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Storage Device Management</a:t>
            </a:r>
            <a:endParaRPr lang="en-US" altLang="en-US" sz="700" b="1" dirty="0">
              <a:solidFill>
                <a:srgbClr val="FFFFFF"/>
              </a:solidFill>
              <a:latin typeface="+mj-ea"/>
              <a:ea typeface="+mj-ea"/>
            </a:endParaRPr>
          </a:p>
        </p:txBody>
      </p:sp>
      <p:sp>
        <p:nvSpPr>
          <p:cNvPr id="95" name="Rectangle 69"/>
          <p:cNvSpPr/>
          <p:nvPr/>
        </p:nvSpPr>
        <p:spPr bwMode="auto">
          <a:xfrm>
            <a:off x="3965056" y="347285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Server Management</a:t>
            </a:r>
            <a:endParaRPr lang="en-US" altLang="en-US" sz="700" b="1" dirty="0">
              <a:solidFill>
                <a:srgbClr val="FFFFFF"/>
              </a:solidFill>
              <a:latin typeface="+mj-ea"/>
              <a:ea typeface="+mj-ea"/>
            </a:endParaRPr>
          </a:p>
        </p:txBody>
      </p:sp>
      <p:sp>
        <p:nvSpPr>
          <p:cNvPr id="96" name="Rectangle 69"/>
          <p:cNvSpPr/>
          <p:nvPr/>
        </p:nvSpPr>
        <p:spPr bwMode="auto">
          <a:xfrm>
            <a:off x="5286743" y="3833665"/>
            <a:ext cx="1152000" cy="270000"/>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Virtual Resource Management</a:t>
            </a:r>
            <a:endParaRPr lang="en-US" sz="700" b="1" dirty="0">
              <a:solidFill>
                <a:srgbClr val="FFFFFF"/>
              </a:solidFill>
              <a:latin typeface="+mj-ea"/>
              <a:ea typeface="+mj-ea"/>
            </a:endParaRPr>
          </a:p>
        </p:txBody>
      </p:sp>
      <p:grpSp>
        <p:nvGrpSpPr>
          <p:cNvPr id="97" name="组合 313"/>
          <p:cNvGrpSpPr/>
          <p:nvPr/>
        </p:nvGrpSpPr>
        <p:grpSpPr>
          <a:xfrm>
            <a:off x="3572248" y="5767925"/>
            <a:ext cx="249000" cy="376577"/>
            <a:chOff x="2330567" y="5119431"/>
            <a:chExt cx="249000" cy="376577"/>
          </a:xfrm>
        </p:grpSpPr>
        <p:sp>
          <p:nvSpPr>
            <p:cNvPr id="98" name="Text Box 37"/>
            <p:cNvSpPr txBox="1">
              <a:spLocks noChangeArrowheads="1"/>
            </p:cNvSpPr>
            <p:nvPr/>
          </p:nvSpPr>
          <p:spPr bwMode="auto">
            <a:xfrm>
              <a:off x="2365298" y="5403675"/>
              <a:ext cx="179537"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smtClean="0">
                  <a:solidFill>
                    <a:srgbClr val="FFFFFF"/>
                  </a:solidFill>
                  <a:latin typeface="+mj-ea"/>
                  <a:ea typeface="+mj-ea"/>
                </a:rPr>
                <a:t>PON</a:t>
              </a:r>
              <a:endParaRPr lang="en-US" sz="600" b="1" dirty="0">
                <a:solidFill>
                  <a:srgbClr val="FFFFFF"/>
                </a:solidFill>
                <a:latin typeface="+mj-ea"/>
                <a:ea typeface="+mj-ea"/>
              </a:endParaRPr>
            </a:p>
          </p:txBody>
        </p:sp>
        <p:pic>
          <p:nvPicPr>
            <p:cNvPr id="99" name="Picture 461" descr="图片151"/>
            <p:cNvPicPr>
              <a:picLocks noChangeAspect="1" noChangeArrowheads="1"/>
            </p:cNvPicPr>
            <p:nvPr/>
          </p:nvPicPr>
          <p:blipFill>
            <a:blip r:embed="rId7" cstate="print"/>
            <a:srcRect/>
            <a:stretch>
              <a:fillRect/>
            </a:stretch>
          </p:blipFill>
          <p:spPr bwMode="auto">
            <a:xfrm>
              <a:off x="2330567" y="5119431"/>
              <a:ext cx="249000" cy="194860"/>
            </a:xfrm>
            <a:prstGeom prst="rect">
              <a:avLst/>
            </a:prstGeom>
            <a:noFill/>
          </p:spPr>
        </p:pic>
      </p:grpSp>
      <p:grpSp>
        <p:nvGrpSpPr>
          <p:cNvPr id="100" name="组合 316"/>
          <p:cNvGrpSpPr/>
          <p:nvPr/>
        </p:nvGrpSpPr>
        <p:grpSpPr>
          <a:xfrm>
            <a:off x="3972678" y="5782249"/>
            <a:ext cx="280410" cy="362253"/>
            <a:chOff x="2730997" y="5133755"/>
            <a:chExt cx="280410" cy="362253"/>
          </a:xfrm>
        </p:grpSpPr>
        <p:grpSp>
          <p:nvGrpSpPr>
            <p:cNvPr id="101" name="Group 71"/>
            <p:cNvGrpSpPr>
              <a:grpSpLocks noChangeAspect="1"/>
            </p:cNvGrpSpPr>
            <p:nvPr/>
          </p:nvGrpSpPr>
          <p:grpSpPr bwMode="auto">
            <a:xfrm>
              <a:off x="2730997" y="5133755"/>
              <a:ext cx="280410" cy="194860"/>
              <a:chOff x="2227" y="1314"/>
              <a:chExt cx="455" cy="563"/>
            </a:xfrm>
          </p:grpSpPr>
          <p:sp>
            <p:nvSpPr>
              <p:cNvPr id="103" name="Freeform 72"/>
              <p:cNvSpPr>
                <a:spLocks noChangeAspect="1"/>
              </p:cNvSpPr>
              <p:nvPr/>
            </p:nvSpPr>
            <p:spPr bwMode="auto">
              <a:xfrm>
                <a:off x="2487" y="1738"/>
                <a:ext cx="130" cy="16"/>
              </a:xfrm>
              <a:custGeom>
                <a:avLst/>
                <a:gdLst/>
                <a:ahLst/>
                <a:cxnLst>
                  <a:cxn ang="0">
                    <a:pos x="130" y="16"/>
                  </a:cxn>
                  <a:cxn ang="0">
                    <a:pos x="0" y="16"/>
                  </a:cxn>
                  <a:cxn ang="0">
                    <a:pos x="0" y="0"/>
                  </a:cxn>
                  <a:cxn ang="0">
                    <a:pos x="130" y="0"/>
                  </a:cxn>
                  <a:cxn ang="0">
                    <a:pos x="130" y="16"/>
                  </a:cxn>
                  <a:cxn ang="0">
                    <a:pos x="130" y="16"/>
                  </a:cxn>
                </a:cxnLst>
                <a:rect l="0" t="0" r="r" b="b"/>
                <a:pathLst>
                  <a:path w="130" h="16">
                    <a:moveTo>
                      <a:pt x="130" y="16"/>
                    </a:moveTo>
                    <a:lnTo>
                      <a:pt x="0" y="16"/>
                    </a:lnTo>
                    <a:lnTo>
                      <a:pt x="0" y="0"/>
                    </a:lnTo>
                    <a:lnTo>
                      <a:pt x="130" y="0"/>
                    </a:lnTo>
                    <a:lnTo>
                      <a:pt x="130" y="16"/>
                    </a:lnTo>
                    <a:lnTo>
                      <a:pt x="130" y="1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04" name="Freeform 73"/>
              <p:cNvSpPr>
                <a:spLocks noChangeAspect="1"/>
              </p:cNvSpPr>
              <p:nvPr/>
            </p:nvSpPr>
            <p:spPr bwMode="auto">
              <a:xfrm>
                <a:off x="2617" y="1682"/>
                <a:ext cx="65" cy="72"/>
              </a:xfrm>
              <a:custGeom>
                <a:avLst/>
                <a:gdLst/>
                <a:ahLst/>
                <a:cxnLst>
                  <a:cxn ang="0">
                    <a:pos x="0" y="72"/>
                  </a:cxn>
                  <a:cxn ang="0">
                    <a:pos x="65" y="16"/>
                  </a:cxn>
                  <a:cxn ang="0">
                    <a:pos x="65" y="0"/>
                  </a:cxn>
                  <a:cxn ang="0">
                    <a:pos x="0" y="56"/>
                  </a:cxn>
                  <a:cxn ang="0">
                    <a:pos x="0" y="72"/>
                  </a:cxn>
                  <a:cxn ang="0">
                    <a:pos x="0" y="72"/>
                  </a:cxn>
                </a:cxnLst>
                <a:rect l="0" t="0" r="r" b="b"/>
                <a:pathLst>
                  <a:path w="65" h="72">
                    <a:moveTo>
                      <a:pt x="0" y="72"/>
                    </a:moveTo>
                    <a:lnTo>
                      <a:pt x="65" y="16"/>
                    </a:lnTo>
                    <a:lnTo>
                      <a:pt x="65" y="0"/>
                    </a:lnTo>
                    <a:lnTo>
                      <a:pt x="0" y="56"/>
                    </a:lnTo>
                    <a:lnTo>
                      <a:pt x="0" y="72"/>
                    </a:lnTo>
                    <a:lnTo>
                      <a:pt x="0" y="7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05" name="Freeform 74"/>
              <p:cNvSpPr>
                <a:spLocks noChangeAspect="1"/>
              </p:cNvSpPr>
              <p:nvPr/>
            </p:nvSpPr>
            <p:spPr bwMode="auto">
              <a:xfrm>
                <a:off x="2423" y="1682"/>
                <a:ext cx="64" cy="72"/>
              </a:xfrm>
              <a:custGeom>
                <a:avLst/>
                <a:gdLst/>
                <a:ahLst/>
                <a:cxnLst>
                  <a:cxn ang="0">
                    <a:pos x="64" y="72"/>
                  </a:cxn>
                  <a:cxn ang="0">
                    <a:pos x="0" y="16"/>
                  </a:cxn>
                  <a:cxn ang="0">
                    <a:pos x="0" y="0"/>
                  </a:cxn>
                  <a:cxn ang="0">
                    <a:pos x="64" y="56"/>
                  </a:cxn>
                  <a:cxn ang="0">
                    <a:pos x="64" y="72"/>
                  </a:cxn>
                  <a:cxn ang="0">
                    <a:pos x="64" y="72"/>
                  </a:cxn>
                </a:cxnLst>
                <a:rect l="0" t="0" r="r" b="b"/>
                <a:pathLst>
                  <a:path w="64" h="72">
                    <a:moveTo>
                      <a:pt x="64" y="72"/>
                    </a:moveTo>
                    <a:lnTo>
                      <a:pt x="0" y="16"/>
                    </a:lnTo>
                    <a:lnTo>
                      <a:pt x="0" y="0"/>
                    </a:lnTo>
                    <a:lnTo>
                      <a:pt x="64" y="56"/>
                    </a:lnTo>
                    <a:lnTo>
                      <a:pt x="64" y="72"/>
                    </a:lnTo>
                    <a:lnTo>
                      <a:pt x="64" y="7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06" name="Freeform 75"/>
              <p:cNvSpPr>
                <a:spLocks noChangeAspect="1"/>
              </p:cNvSpPr>
              <p:nvPr/>
            </p:nvSpPr>
            <p:spPr bwMode="auto">
              <a:xfrm>
                <a:off x="2423" y="1628"/>
                <a:ext cx="259" cy="110"/>
              </a:xfrm>
              <a:custGeom>
                <a:avLst/>
                <a:gdLst/>
                <a:ahLst/>
                <a:cxnLst>
                  <a:cxn ang="0">
                    <a:pos x="259" y="54"/>
                  </a:cxn>
                  <a:cxn ang="0">
                    <a:pos x="227" y="82"/>
                  </a:cxn>
                  <a:cxn ang="0">
                    <a:pos x="194" y="110"/>
                  </a:cxn>
                  <a:cxn ang="0">
                    <a:pos x="130" y="110"/>
                  </a:cxn>
                  <a:cxn ang="0">
                    <a:pos x="64" y="110"/>
                  </a:cxn>
                  <a:cxn ang="0">
                    <a:pos x="32" y="82"/>
                  </a:cxn>
                  <a:cxn ang="0">
                    <a:pos x="0" y="54"/>
                  </a:cxn>
                  <a:cxn ang="0">
                    <a:pos x="32" y="26"/>
                  </a:cxn>
                  <a:cxn ang="0">
                    <a:pos x="64" y="0"/>
                  </a:cxn>
                  <a:cxn ang="0">
                    <a:pos x="130" y="0"/>
                  </a:cxn>
                  <a:cxn ang="0">
                    <a:pos x="194" y="0"/>
                  </a:cxn>
                  <a:cxn ang="0">
                    <a:pos x="227" y="26"/>
                  </a:cxn>
                  <a:cxn ang="0">
                    <a:pos x="259" y="54"/>
                  </a:cxn>
                  <a:cxn ang="0">
                    <a:pos x="259" y="54"/>
                  </a:cxn>
                </a:cxnLst>
                <a:rect l="0" t="0" r="r" b="b"/>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lnTo>
                      <a:pt x="259" y="54"/>
                    </a:lnTo>
                    <a:close/>
                  </a:path>
                </a:pathLst>
              </a:cu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07" name="Freeform 76"/>
              <p:cNvSpPr>
                <a:spLocks noChangeAspect="1"/>
              </p:cNvSpPr>
              <p:nvPr/>
            </p:nvSpPr>
            <p:spPr bwMode="auto">
              <a:xfrm>
                <a:off x="2291" y="1798"/>
                <a:ext cx="130" cy="18"/>
              </a:xfrm>
              <a:custGeom>
                <a:avLst/>
                <a:gdLst/>
                <a:ahLst/>
                <a:cxnLst>
                  <a:cxn ang="0">
                    <a:pos x="130" y="18"/>
                  </a:cxn>
                  <a:cxn ang="0">
                    <a:pos x="0" y="18"/>
                  </a:cxn>
                  <a:cxn ang="0">
                    <a:pos x="0" y="0"/>
                  </a:cxn>
                  <a:cxn ang="0">
                    <a:pos x="130" y="0"/>
                  </a:cxn>
                  <a:cxn ang="0">
                    <a:pos x="130" y="18"/>
                  </a:cxn>
                  <a:cxn ang="0">
                    <a:pos x="130" y="18"/>
                  </a:cxn>
                </a:cxnLst>
                <a:rect l="0" t="0" r="r" b="b"/>
                <a:pathLst>
                  <a:path w="130" h="18">
                    <a:moveTo>
                      <a:pt x="130" y="18"/>
                    </a:moveTo>
                    <a:lnTo>
                      <a:pt x="0" y="18"/>
                    </a:lnTo>
                    <a:lnTo>
                      <a:pt x="0" y="0"/>
                    </a:lnTo>
                    <a:lnTo>
                      <a:pt x="130" y="0"/>
                    </a:lnTo>
                    <a:lnTo>
                      <a:pt x="130" y="18"/>
                    </a:lnTo>
                    <a:lnTo>
                      <a:pt x="130" y="18"/>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08" name="Freeform 77"/>
              <p:cNvSpPr>
                <a:spLocks noChangeAspect="1"/>
              </p:cNvSpPr>
              <p:nvPr/>
            </p:nvSpPr>
            <p:spPr bwMode="auto">
              <a:xfrm>
                <a:off x="2421" y="1744"/>
                <a:ext cx="64" cy="72"/>
              </a:xfrm>
              <a:custGeom>
                <a:avLst/>
                <a:gdLst/>
                <a:ahLst/>
                <a:cxnLst>
                  <a:cxn ang="0">
                    <a:pos x="0" y="72"/>
                  </a:cxn>
                  <a:cxn ang="0">
                    <a:pos x="64" y="16"/>
                  </a:cxn>
                  <a:cxn ang="0">
                    <a:pos x="64" y="0"/>
                  </a:cxn>
                  <a:cxn ang="0">
                    <a:pos x="0" y="54"/>
                  </a:cxn>
                  <a:cxn ang="0">
                    <a:pos x="0" y="72"/>
                  </a:cxn>
                  <a:cxn ang="0">
                    <a:pos x="0" y="72"/>
                  </a:cxn>
                </a:cxnLst>
                <a:rect l="0" t="0" r="r" b="b"/>
                <a:pathLst>
                  <a:path w="64" h="72">
                    <a:moveTo>
                      <a:pt x="0" y="72"/>
                    </a:moveTo>
                    <a:lnTo>
                      <a:pt x="64" y="16"/>
                    </a:lnTo>
                    <a:lnTo>
                      <a:pt x="64" y="0"/>
                    </a:lnTo>
                    <a:lnTo>
                      <a:pt x="0" y="54"/>
                    </a:lnTo>
                    <a:lnTo>
                      <a:pt x="0" y="72"/>
                    </a:lnTo>
                    <a:lnTo>
                      <a:pt x="0" y="7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09" name="Freeform 78"/>
              <p:cNvSpPr>
                <a:spLocks noChangeAspect="1"/>
              </p:cNvSpPr>
              <p:nvPr/>
            </p:nvSpPr>
            <p:spPr bwMode="auto">
              <a:xfrm>
                <a:off x="2227" y="1744"/>
                <a:ext cx="64" cy="72"/>
              </a:xfrm>
              <a:custGeom>
                <a:avLst/>
                <a:gdLst/>
                <a:ahLst/>
                <a:cxnLst>
                  <a:cxn ang="0">
                    <a:pos x="64" y="72"/>
                  </a:cxn>
                  <a:cxn ang="0">
                    <a:pos x="0" y="16"/>
                  </a:cxn>
                  <a:cxn ang="0">
                    <a:pos x="0" y="0"/>
                  </a:cxn>
                  <a:cxn ang="0">
                    <a:pos x="64" y="54"/>
                  </a:cxn>
                  <a:cxn ang="0">
                    <a:pos x="64" y="72"/>
                  </a:cxn>
                  <a:cxn ang="0">
                    <a:pos x="64" y="72"/>
                  </a:cxn>
                </a:cxnLst>
                <a:rect l="0" t="0" r="r" b="b"/>
                <a:pathLst>
                  <a:path w="64" h="72">
                    <a:moveTo>
                      <a:pt x="64" y="72"/>
                    </a:moveTo>
                    <a:lnTo>
                      <a:pt x="0" y="16"/>
                    </a:lnTo>
                    <a:lnTo>
                      <a:pt x="0" y="0"/>
                    </a:lnTo>
                    <a:lnTo>
                      <a:pt x="64" y="54"/>
                    </a:lnTo>
                    <a:lnTo>
                      <a:pt x="64" y="72"/>
                    </a:lnTo>
                    <a:lnTo>
                      <a:pt x="64" y="7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0" name="Freeform 79"/>
              <p:cNvSpPr>
                <a:spLocks noChangeAspect="1"/>
              </p:cNvSpPr>
              <p:nvPr/>
            </p:nvSpPr>
            <p:spPr bwMode="auto">
              <a:xfrm>
                <a:off x="2227" y="1688"/>
                <a:ext cx="258" cy="110"/>
              </a:xfrm>
              <a:custGeom>
                <a:avLst/>
                <a:gdLst/>
                <a:ahLst/>
                <a:cxnLst>
                  <a:cxn ang="0">
                    <a:pos x="258" y="56"/>
                  </a:cxn>
                  <a:cxn ang="0">
                    <a:pos x="226" y="84"/>
                  </a:cxn>
                  <a:cxn ang="0">
                    <a:pos x="194" y="110"/>
                  </a:cxn>
                  <a:cxn ang="0">
                    <a:pos x="128" y="110"/>
                  </a:cxn>
                  <a:cxn ang="0">
                    <a:pos x="64" y="110"/>
                  </a:cxn>
                  <a:cxn ang="0">
                    <a:pos x="32" y="84"/>
                  </a:cxn>
                  <a:cxn ang="0">
                    <a:pos x="0" y="56"/>
                  </a:cxn>
                  <a:cxn ang="0">
                    <a:pos x="32" y="28"/>
                  </a:cxn>
                  <a:cxn ang="0">
                    <a:pos x="64" y="0"/>
                  </a:cxn>
                  <a:cxn ang="0">
                    <a:pos x="128" y="0"/>
                  </a:cxn>
                  <a:cxn ang="0">
                    <a:pos x="194" y="0"/>
                  </a:cxn>
                  <a:cxn ang="0">
                    <a:pos x="226" y="28"/>
                  </a:cxn>
                  <a:cxn ang="0">
                    <a:pos x="258" y="56"/>
                  </a:cxn>
                  <a:cxn ang="0">
                    <a:pos x="258" y="56"/>
                  </a:cxn>
                </a:cxnLst>
                <a:rect l="0" t="0" r="r" b="b"/>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lnTo>
                      <a:pt x="258" y="56"/>
                    </a:lnTo>
                    <a:close/>
                  </a:path>
                </a:pathLst>
              </a:cu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1" name="Freeform 80"/>
              <p:cNvSpPr>
                <a:spLocks noChangeAspect="1"/>
              </p:cNvSpPr>
              <p:nvPr/>
            </p:nvSpPr>
            <p:spPr bwMode="auto">
              <a:xfrm>
                <a:off x="2487" y="1861"/>
                <a:ext cx="130" cy="16"/>
              </a:xfrm>
              <a:custGeom>
                <a:avLst/>
                <a:gdLst/>
                <a:ahLst/>
                <a:cxnLst>
                  <a:cxn ang="0">
                    <a:pos x="130" y="16"/>
                  </a:cxn>
                  <a:cxn ang="0">
                    <a:pos x="0" y="16"/>
                  </a:cxn>
                  <a:cxn ang="0">
                    <a:pos x="0" y="0"/>
                  </a:cxn>
                  <a:cxn ang="0">
                    <a:pos x="130" y="0"/>
                  </a:cxn>
                  <a:cxn ang="0">
                    <a:pos x="130" y="16"/>
                  </a:cxn>
                  <a:cxn ang="0">
                    <a:pos x="130" y="16"/>
                  </a:cxn>
                </a:cxnLst>
                <a:rect l="0" t="0" r="r" b="b"/>
                <a:pathLst>
                  <a:path w="130" h="16">
                    <a:moveTo>
                      <a:pt x="130" y="16"/>
                    </a:moveTo>
                    <a:lnTo>
                      <a:pt x="0" y="16"/>
                    </a:lnTo>
                    <a:lnTo>
                      <a:pt x="0" y="0"/>
                    </a:lnTo>
                    <a:lnTo>
                      <a:pt x="130" y="0"/>
                    </a:lnTo>
                    <a:lnTo>
                      <a:pt x="130" y="16"/>
                    </a:lnTo>
                    <a:lnTo>
                      <a:pt x="130" y="1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2" name="Freeform 81"/>
              <p:cNvSpPr>
                <a:spLocks noChangeAspect="1"/>
              </p:cNvSpPr>
              <p:nvPr/>
            </p:nvSpPr>
            <p:spPr bwMode="auto">
              <a:xfrm>
                <a:off x="2617" y="1806"/>
                <a:ext cx="65" cy="71"/>
              </a:xfrm>
              <a:custGeom>
                <a:avLst/>
                <a:gdLst/>
                <a:ahLst/>
                <a:cxnLst>
                  <a:cxn ang="0">
                    <a:pos x="0" y="71"/>
                  </a:cxn>
                  <a:cxn ang="0">
                    <a:pos x="65" y="17"/>
                  </a:cxn>
                  <a:cxn ang="0">
                    <a:pos x="65" y="0"/>
                  </a:cxn>
                  <a:cxn ang="0">
                    <a:pos x="0" y="55"/>
                  </a:cxn>
                  <a:cxn ang="0">
                    <a:pos x="0" y="71"/>
                  </a:cxn>
                  <a:cxn ang="0">
                    <a:pos x="0" y="71"/>
                  </a:cxn>
                </a:cxnLst>
                <a:rect l="0" t="0" r="r" b="b"/>
                <a:pathLst>
                  <a:path w="65" h="71">
                    <a:moveTo>
                      <a:pt x="0" y="71"/>
                    </a:moveTo>
                    <a:lnTo>
                      <a:pt x="65" y="17"/>
                    </a:lnTo>
                    <a:lnTo>
                      <a:pt x="65" y="0"/>
                    </a:lnTo>
                    <a:lnTo>
                      <a:pt x="0" y="55"/>
                    </a:lnTo>
                    <a:lnTo>
                      <a:pt x="0" y="71"/>
                    </a:lnTo>
                    <a:lnTo>
                      <a:pt x="0" y="71"/>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3" name="Freeform 82"/>
              <p:cNvSpPr>
                <a:spLocks noChangeAspect="1"/>
              </p:cNvSpPr>
              <p:nvPr/>
            </p:nvSpPr>
            <p:spPr bwMode="auto">
              <a:xfrm>
                <a:off x="2423" y="1806"/>
                <a:ext cx="64" cy="71"/>
              </a:xfrm>
              <a:custGeom>
                <a:avLst/>
                <a:gdLst/>
                <a:ahLst/>
                <a:cxnLst>
                  <a:cxn ang="0">
                    <a:pos x="64" y="71"/>
                  </a:cxn>
                  <a:cxn ang="0">
                    <a:pos x="0" y="17"/>
                  </a:cxn>
                  <a:cxn ang="0">
                    <a:pos x="0" y="0"/>
                  </a:cxn>
                  <a:cxn ang="0">
                    <a:pos x="64" y="55"/>
                  </a:cxn>
                  <a:cxn ang="0">
                    <a:pos x="64" y="71"/>
                  </a:cxn>
                  <a:cxn ang="0">
                    <a:pos x="64" y="71"/>
                  </a:cxn>
                </a:cxnLst>
                <a:rect l="0" t="0" r="r" b="b"/>
                <a:pathLst>
                  <a:path w="64" h="71">
                    <a:moveTo>
                      <a:pt x="64" y="71"/>
                    </a:moveTo>
                    <a:lnTo>
                      <a:pt x="0" y="17"/>
                    </a:lnTo>
                    <a:lnTo>
                      <a:pt x="0" y="0"/>
                    </a:lnTo>
                    <a:lnTo>
                      <a:pt x="64" y="55"/>
                    </a:lnTo>
                    <a:lnTo>
                      <a:pt x="64" y="71"/>
                    </a:lnTo>
                    <a:lnTo>
                      <a:pt x="64" y="71"/>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4" name="Freeform 83"/>
              <p:cNvSpPr>
                <a:spLocks noChangeAspect="1"/>
              </p:cNvSpPr>
              <p:nvPr/>
            </p:nvSpPr>
            <p:spPr bwMode="auto">
              <a:xfrm>
                <a:off x="2423" y="1750"/>
                <a:ext cx="259" cy="111"/>
              </a:xfrm>
              <a:custGeom>
                <a:avLst/>
                <a:gdLst/>
                <a:ahLst/>
                <a:cxnLst>
                  <a:cxn ang="0">
                    <a:pos x="259" y="56"/>
                  </a:cxn>
                  <a:cxn ang="0">
                    <a:pos x="227" y="85"/>
                  </a:cxn>
                  <a:cxn ang="0">
                    <a:pos x="194" y="111"/>
                  </a:cxn>
                  <a:cxn ang="0">
                    <a:pos x="130" y="111"/>
                  </a:cxn>
                  <a:cxn ang="0">
                    <a:pos x="64" y="111"/>
                  </a:cxn>
                  <a:cxn ang="0">
                    <a:pos x="32" y="85"/>
                  </a:cxn>
                  <a:cxn ang="0">
                    <a:pos x="0" y="56"/>
                  </a:cxn>
                  <a:cxn ang="0">
                    <a:pos x="32" y="28"/>
                  </a:cxn>
                  <a:cxn ang="0">
                    <a:pos x="64" y="0"/>
                  </a:cxn>
                  <a:cxn ang="0">
                    <a:pos x="130" y="0"/>
                  </a:cxn>
                  <a:cxn ang="0">
                    <a:pos x="194" y="0"/>
                  </a:cxn>
                  <a:cxn ang="0">
                    <a:pos x="227" y="28"/>
                  </a:cxn>
                  <a:cxn ang="0">
                    <a:pos x="259" y="56"/>
                  </a:cxn>
                  <a:cxn ang="0">
                    <a:pos x="259" y="56"/>
                  </a:cxn>
                </a:cxnLst>
                <a:rect l="0" t="0" r="r" b="b"/>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lnTo>
                      <a:pt x="259" y="56"/>
                    </a:lnTo>
                    <a:close/>
                  </a:path>
                </a:pathLst>
              </a:cu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5" name="Freeform 84"/>
              <p:cNvSpPr>
                <a:spLocks noChangeAspect="1"/>
              </p:cNvSpPr>
              <p:nvPr/>
            </p:nvSpPr>
            <p:spPr bwMode="auto">
              <a:xfrm>
                <a:off x="2459" y="1342"/>
                <a:ext cx="14" cy="16"/>
              </a:xfrm>
              <a:custGeom>
                <a:avLst/>
                <a:gdLst/>
                <a:ahLst/>
                <a:cxnLst>
                  <a:cxn ang="0">
                    <a:pos x="2" y="0"/>
                  </a:cxn>
                  <a:cxn ang="0">
                    <a:pos x="12" y="0"/>
                  </a:cxn>
                  <a:cxn ang="0">
                    <a:pos x="14" y="16"/>
                  </a:cxn>
                  <a:cxn ang="0">
                    <a:pos x="0" y="16"/>
                  </a:cxn>
                  <a:cxn ang="0">
                    <a:pos x="2" y="0"/>
                  </a:cxn>
                  <a:cxn ang="0">
                    <a:pos x="2" y="0"/>
                  </a:cxn>
                </a:cxnLst>
                <a:rect l="0" t="0" r="r" b="b"/>
                <a:pathLst>
                  <a:path w="14" h="16">
                    <a:moveTo>
                      <a:pt x="2" y="0"/>
                    </a:moveTo>
                    <a:lnTo>
                      <a:pt x="12" y="0"/>
                    </a:lnTo>
                    <a:lnTo>
                      <a:pt x="14" y="16"/>
                    </a:lnTo>
                    <a:lnTo>
                      <a:pt x="0" y="16"/>
                    </a:lnTo>
                    <a:lnTo>
                      <a:pt x="2" y="0"/>
                    </a:lnTo>
                    <a:lnTo>
                      <a:pt x="2"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6" name="Freeform 85"/>
              <p:cNvSpPr>
                <a:spLocks noChangeAspect="1"/>
              </p:cNvSpPr>
              <p:nvPr/>
            </p:nvSpPr>
            <p:spPr bwMode="auto">
              <a:xfrm>
                <a:off x="2447" y="1354"/>
                <a:ext cx="38" cy="8"/>
              </a:xfrm>
              <a:custGeom>
                <a:avLst/>
                <a:gdLst/>
                <a:ahLst/>
                <a:cxnLst>
                  <a:cxn ang="0">
                    <a:pos x="18" y="0"/>
                  </a:cxn>
                  <a:cxn ang="0">
                    <a:pos x="28" y="4"/>
                  </a:cxn>
                  <a:cxn ang="0">
                    <a:pos x="38" y="8"/>
                  </a:cxn>
                  <a:cxn ang="0">
                    <a:pos x="18" y="8"/>
                  </a:cxn>
                  <a:cxn ang="0">
                    <a:pos x="0" y="8"/>
                  </a:cxn>
                  <a:cxn ang="0">
                    <a:pos x="10" y="4"/>
                  </a:cxn>
                  <a:cxn ang="0">
                    <a:pos x="18" y="0"/>
                  </a:cxn>
                  <a:cxn ang="0">
                    <a:pos x="18" y="0"/>
                  </a:cxn>
                </a:cxnLst>
                <a:rect l="0" t="0" r="r" b="b"/>
                <a:pathLst>
                  <a:path w="38" h="8">
                    <a:moveTo>
                      <a:pt x="18" y="0"/>
                    </a:moveTo>
                    <a:lnTo>
                      <a:pt x="28" y="4"/>
                    </a:lnTo>
                    <a:lnTo>
                      <a:pt x="38" y="8"/>
                    </a:lnTo>
                    <a:lnTo>
                      <a:pt x="18" y="8"/>
                    </a:lnTo>
                    <a:lnTo>
                      <a:pt x="0" y="8"/>
                    </a:lnTo>
                    <a:lnTo>
                      <a:pt x="10" y="4"/>
                    </a:lnTo>
                    <a:lnTo>
                      <a:pt x="18" y="0"/>
                    </a:lnTo>
                    <a:lnTo>
                      <a:pt x="18"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7" name="Freeform 86"/>
              <p:cNvSpPr>
                <a:spLocks noChangeAspect="1" noEditPoints="1"/>
              </p:cNvSpPr>
              <p:nvPr/>
            </p:nvSpPr>
            <p:spPr bwMode="auto">
              <a:xfrm>
                <a:off x="2347" y="1362"/>
                <a:ext cx="238" cy="366"/>
              </a:xfrm>
              <a:custGeom>
                <a:avLst/>
                <a:gdLst/>
                <a:ahLst/>
                <a:cxnLst>
                  <a:cxn ang="0">
                    <a:pos x="232" y="310"/>
                  </a:cxn>
                  <a:cxn ang="0">
                    <a:pos x="200" y="284"/>
                  </a:cxn>
                  <a:cxn ang="0">
                    <a:pos x="188" y="226"/>
                  </a:cxn>
                  <a:cxn ang="0">
                    <a:pos x="164" y="208"/>
                  </a:cxn>
                  <a:cxn ang="0">
                    <a:pos x="134" y="32"/>
                  </a:cxn>
                  <a:cxn ang="0">
                    <a:pos x="140" y="18"/>
                  </a:cxn>
                  <a:cxn ang="0">
                    <a:pos x="132" y="12"/>
                  </a:cxn>
                  <a:cxn ang="0">
                    <a:pos x="134" y="0"/>
                  </a:cxn>
                  <a:cxn ang="0">
                    <a:pos x="104" y="10"/>
                  </a:cxn>
                  <a:cxn ang="0">
                    <a:pos x="104" y="12"/>
                  </a:cxn>
                  <a:cxn ang="0">
                    <a:pos x="98" y="26"/>
                  </a:cxn>
                  <a:cxn ang="0">
                    <a:pos x="108" y="32"/>
                  </a:cxn>
                  <a:cxn ang="0">
                    <a:pos x="48" y="208"/>
                  </a:cxn>
                  <a:cxn ang="0">
                    <a:pos x="64" y="226"/>
                  </a:cxn>
                  <a:cxn ang="0">
                    <a:pos x="4" y="284"/>
                  </a:cxn>
                  <a:cxn ang="0">
                    <a:pos x="26" y="310"/>
                  </a:cxn>
                  <a:cxn ang="0">
                    <a:pos x="118" y="366"/>
                  </a:cxn>
                  <a:cxn ang="0">
                    <a:pos x="210" y="310"/>
                  </a:cxn>
                  <a:cxn ang="0">
                    <a:pos x="118" y="48"/>
                  </a:cxn>
                  <a:cxn ang="0">
                    <a:pos x="144" y="208"/>
                  </a:cxn>
                  <a:cxn ang="0">
                    <a:pos x="92" y="208"/>
                  </a:cxn>
                  <a:cxn ang="0">
                    <a:pos x="118" y="48"/>
                  </a:cxn>
                  <a:cxn ang="0">
                    <a:pos x="118" y="230"/>
                  </a:cxn>
                  <a:cxn ang="0">
                    <a:pos x="172" y="284"/>
                  </a:cxn>
                  <a:cxn ang="0">
                    <a:pos x="64" y="284"/>
                  </a:cxn>
                  <a:cxn ang="0">
                    <a:pos x="90" y="230"/>
                  </a:cxn>
                  <a:cxn ang="0">
                    <a:pos x="34" y="362"/>
                  </a:cxn>
                  <a:cxn ang="0">
                    <a:pos x="36" y="356"/>
                  </a:cxn>
                  <a:cxn ang="0">
                    <a:pos x="42" y="350"/>
                  </a:cxn>
                  <a:cxn ang="0">
                    <a:pos x="48" y="342"/>
                  </a:cxn>
                  <a:cxn ang="0">
                    <a:pos x="60" y="334"/>
                  </a:cxn>
                  <a:cxn ang="0">
                    <a:pos x="74" y="328"/>
                  </a:cxn>
                  <a:cxn ang="0">
                    <a:pos x="88" y="324"/>
                  </a:cxn>
                  <a:cxn ang="0">
                    <a:pos x="100" y="322"/>
                  </a:cxn>
                  <a:cxn ang="0">
                    <a:pos x="112" y="322"/>
                  </a:cxn>
                  <a:cxn ang="0">
                    <a:pos x="126" y="322"/>
                  </a:cxn>
                  <a:cxn ang="0">
                    <a:pos x="138" y="322"/>
                  </a:cxn>
                  <a:cxn ang="0">
                    <a:pos x="148" y="324"/>
                  </a:cxn>
                  <a:cxn ang="0">
                    <a:pos x="162" y="328"/>
                  </a:cxn>
                  <a:cxn ang="0">
                    <a:pos x="178" y="334"/>
                  </a:cxn>
                  <a:cxn ang="0">
                    <a:pos x="188" y="342"/>
                  </a:cxn>
                  <a:cxn ang="0">
                    <a:pos x="196" y="350"/>
                  </a:cxn>
                  <a:cxn ang="0">
                    <a:pos x="202" y="360"/>
                  </a:cxn>
                  <a:cxn ang="0">
                    <a:pos x="118" y="362"/>
                  </a:cxn>
                </a:cxnLst>
                <a:rect l="0" t="0" r="r" b="b"/>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lnTo>
                      <a:pt x="210" y="310"/>
                    </a:lnTo>
                    <a:close/>
                    <a:moveTo>
                      <a:pt x="118" y="48"/>
                    </a:moveTo>
                    <a:lnTo>
                      <a:pt x="118" y="50"/>
                    </a:lnTo>
                    <a:lnTo>
                      <a:pt x="144" y="208"/>
                    </a:lnTo>
                    <a:lnTo>
                      <a:pt x="118" y="208"/>
                    </a:lnTo>
                    <a:lnTo>
                      <a:pt x="92" y="208"/>
                    </a:lnTo>
                    <a:lnTo>
                      <a:pt x="118" y="48"/>
                    </a:lnTo>
                    <a:lnTo>
                      <a:pt x="118" y="48"/>
                    </a:lnTo>
                    <a:close/>
                    <a:moveTo>
                      <a:pt x="90" y="230"/>
                    </a:moveTo>
                    <a:lnTo>
                      <a:pt x="118" y="230"/>
                    </a:lnTo>
                    <a:lnTo>
                      <a:pt x="148" y="230"/>
                    </a:lnTo>
                    <a:lnTo>
                      <a:pt x="172" y="284"/>
                    </a:lnTo>
                    <a:lnTo>
                      <a:pt x="118" y="284"/>
                    </a:lnTo>
                    <a:lnTo>
                      <a:pt x="64" y="284"/>
                    </a:lnTo>
                    <a:lnTo>
                      <a:pt x="90" y="230"/>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lnTo>
                      <a:pt x="118" y="36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8" name="Freeform 87"/>
              <p:cNvSpPr>
                <a:spLocks noChangeAspect="1"/>
              </p:cNvSpPr>
              <p:nvPr/>
            </p:nvSpPr>
            <p:spPr bwMode="auto">
              <a:xfrm>
                <a:off x="2459" y="1342"/>
                <a:ext cx="14" cy="16"/>
              </a:xfrm>
              <a:custGeom>
                <a:avLst/>
                <a:gdLst/>
                <a:ahLst/>
                <a:cxnLst>
                  <a:cxn ang="0">
                    <a:pos x="2" y="0"/>
                  </a:cxn>
                  <a:cxn ang="0">
                    <a:pos x="12" y="0"/>
                  </a:cxn>
                  <a:cxn ang="0">
                    <a:pos x="14" y="16"/>
                  </a:cxn>
                  <a:cxn ang="0">
                    <a:pos x="0" y="16"/>
                  </a:cxn>
                  <a:cxn ang="0">
                    <a:pos x="2" y="0"/>
                  </a:cxn>
                  <a:cxn ang="0">
                    <a:pos x="2" y="0"/>
                  </a:cxn>
                </a:cxnLst>
                <a:rect l="0" t="0" r="r" b="b"/>
                <a:pathLst>
                  <a:path w="14" h="16">
                    <a:moveTo>
                      <a:pt x="2" y="0"/>
                    </a:moveTo>
                    <a:lnTo>
                      <a:pt x="12" y="0"/>
                    </a:lnTo>
                    <a:lnTo>
                      <a:pt x="14" y="16"/>
                    </a:lnTo>
                    <a:lnTo>
                      <a:pt x="0" y="16"/>
                    </a:lnTo>
                    <a:lnTo>
                      <a:pt x="2" y="0"/>
                    </a:lnTo>
                    <a:lnTo>
                      <a:pt x="2" y="0"/>
                    </a:lnTo>
                    <a:close/>
                  </a:path>
                </a:pathLst>
              </a:custGeom>
              <a:solidFill>
                <a:srgbClr val="325170"/>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19" name="Freeform 88"/>
              <p:cNvSpPr>
                <a:spLocks noChangeAspect="1"/>
              </p:cNvSpPr>
              <p:nvPr/>
            </p:nvSpPr>
            <p:spPr bwMode="auto">
              <a:xfrm>
                <a:off x="2447" y="1354"/>
                <a:ext cx="38" cy="8"/>
              </a:xfrm>
              <a:custGeom>
                <a:avLst/>
                <a:gdLst/>
                <a:ahLst/>
                <a:cxnLst>
                  <a:cxn ang="0">
                    <a:pos x="18" y="0"/>
                  </a:cxn>
                  <a:cxn ang="0">
                    <a:pos x="28" y="4"/>
                  </a:cxn>
                  <a:cxn ang="0">
                    <a:pos x="38" y="8"/>
                  </a:cxn>
                  <a:cxn ang="0">
                    <a:pos x="18" y="8"/>
                  </a:cxn>
                  <a:cxn ang="0">
                    <a:pos x="0" y="8"/>
                  </a:cxn>
                  <a:cxn ang="0">
                    <a:pos x="10" y="4"/>
                  </a:cxn>
                  <a:cxn ang="0">
                    <a:pos x="18" y="0"/>
                  </a:cxn>
                  <a:cxn ang="0">
                    <a:pos x="18" y="0"/>
                  </a:cxn>
                </a:cxnLst>
                <a:rect l="0" t="0" r="r" b="b"/>
                <a:pathLst>
                  <a:path w="38" h="8">
                    <a:moveTo>
                      <a:pt x="18" y="0"/>
                    </a:moveTo>
                    <a:lnTo>
                      <a:pt x="28" y="4"/>
                    </a:lnTo>
                    <a:lnTo>
                      <a:pt x="38" y="8"/>
                    </a:lnTo>
                    <a:lnTo>
                      <a:pt x="18" y="8"/>
                    </a:lnTo>
                    <a:lnTo>
                      <a:pt x="0" y="8"/>
                    </a:lnTo>
                    <a:lnTo>
                      <a:pt x="10" y="4"/>
                    </a:lnTo>
                    <a:lnTo>
                      <a:pt x="18" y="0"/>
                    </a:lnTo>
                    <a:lnTo>
                      <a:pt x="18" y="0"/>
                    </a:lnTo>
                    <a:close/>
                  </a:path>
                </a:pathLst>
              </a:custGeom>
              <a:solidFill>
                <a:srgbClr val="325170"/>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0" name="Freeform 89"/>
              <p:cNvSpPr>
                <a:spLocks noChangeAspect="1" noEditPoints="1"/>
              </p:cNvSpPr>
              <p:nvPr/>
            </p:nvSpPr>
            <p:spPr bwMode="auto">
              <a:xfrm>
                <a:off x="2347" y="1362"/>
                <a:ext cx="238" cy="366"/>
              </a:xfrm>
              <a:custGeom>
                <a:avLst/>
                <a:gdLst/>
                <a:ahLst/>
                <a:cxnLst>
                  <a:cxn ang="0">
                    <a:pos x="232" y="310"/>
                  </a:cxn>
                  <a:cxn ang="0">
                    <a:pos x="200" y="284"/>
                  </a:cxn>
                  <a:cxn ang="0">
                    <a:pos x="188" y="226"/>
                  </a:cxn>
                  <a:cxn ang="0">
                    <a:pos x="164" y="208"/>
                  </a:cxn>
                  <a:cxn ang="0">
                    <a:pos x="134" y="32"/>
                  </a:cxn>
                  <a:cxn ang="0">
                    <a:pos x="140" y="18"/>
                  </a:cxn>
                  <a:cxn ang="0">
                    <a:pos x="132" y="12"/>
                  </a:cxn>
                  <a:cxn ang="0">
                    <a:pos x="134" y="0"/>
                  </a:cxn>
                  <a:cxn ang="0">
                    <a:pos x="104" y="10"/>
                  </a:cxn>
                  <a:cxn ang="0">
                    <a:pos x="104" y="12"/>
                  </a:cxn>
                  <a:cxn ang="0">
                    <a:pos x="98" y="26"/>
                  </a:cxn>
                  <a:cxn ang="0">
                    <a:pos x="108" y="32"/>
                  </a:cxn>
                  <a:cxn ang="0">
                    <a:pos x="48" y="208"/>
                  </a:cxn>
                  <a:cxn ang="0">
                    <a:pos x="64" y="226"/>
                  </a:cxn>
                  <a:cxn ang="0">
                    <a:pos x="4" y="284"/>
                  </a:cxn>
                  <a:cxn ang="0">
                    <a:pos x="26" y="310"/>
                  </a:cxn>
                  <a:cxn ang="0">
                    <a:pos x="118" y="366"/>
                  </a:cxn>
                  <a:cxn ang="0">
                    <a:pos x="210" y="310"/>
                  </a:cxn>
                  <a:cxn ang="0">
                    <a:pos x="118" y="48"/>
                  </a:cxn>
                  <a:cxn ang="0">
                    <a:pos x="144" y="208"/>
                  </a:cxn>
                  <a:cxn ang="0">
                    <a:pos x="92" y="208"/>
                  </a:cxn>
                  <a:cxn ang="0">
                    <a:pos x="118" y="48"/>
                  </a:cxn>
                  <a:cxn ang="0">
                    <a:pos x="118" y="230"/>
                  </a:cxn>
                  <a:cxn ang="0">
                    <a:pos x="172" y="284"/>
                  </a:cxn>
                  <a:cxn ang="0">
                    <a:pos x="64" y="284"/>
                  </a:cxn>
                  <a:cxn ang="0">
                    <a:pos x="90" y="230"/>
                  </a:cxn>
                  <a:cxn ang="0">
                    <a:pos x="34" y="362"/>
                  </a:cxn>
                  <a:cxn ang="0">
                    <a:pos x="36" y="356"/>
                  </a:cxn>
                  <a:cxn ang="0">
                    <a:pos x="42" y="350"/>
                  </a:cxn>
                  <a:cxn ang="0">
                    <a:pos x="48" y="342"/>
                  </a:cxn>
                  <a:cxn ang="0">
                    <a:pos x="60" y="334"/>
                  </a:cxn>
                  <a:cxn ang="0">
                    <a:pos x="74" y="328"/>
                  </a:cxn>
                  <a:cxn ang="0">
                    <a:pos x="88" y="324"/>
                  </a:cxn>
                  <a:cxn ang="0">
                    <a:pos x="100" y="322"/>
                  </a:cxn>
                  <a:cxn ang="0">
                    <a:pos x="112" y="322"/>
                  </a:cxn>
                  <a:cxn ang="0">
                    <a:pos x="126" y="322"/>
                  </a:cxn>
                  <a:cxn ang="0">
                    <a:pos x="138" y="322"/>
                  </a:cxn>
                  <a:cxn ang="0">
                    <a:pos x="148" y="324"/>
                  </a:cxn>
                  <a:cxn ang="0">
                    <a:pos x="162" y="328"/>
                  </a:cxn>
                  <a:cxn ang="0">
                    <a:pos x="178" y="334"/>
                  </a:cxn>
                  <a:cxn ang="0">
                    <a:pos x="188" y="342"/>
                  </a:cxn>
                  <a:cxn ang="0">
                    <a:pos x="196" y="350"/>
                  </a:cxn>
                  <a:cxn ang="0">
                    <a:pos x="202" y="360"/>
                  </a:cxn>
                  <a:cxn ang="0">
                    <a:pos x="118" y="362"/>
                  </a:cxn>
                </a:cxnLst>
                <a:rect l="0" t="0" r="r" b="b"/>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lnTo>
                      <a:pt x="210" y="310"/>
                    </a:lnTo>
                    <a:close/>
                    <a:moveTo>
                      <a:pt x="118" y="48"/>
                    </a:moveTo>
                    <a:lnTo>
                      <a:pt x="118" y="50"/>
                    </a:lnTo>
                    <a:lnTo>
                      <a:pt x="144" y="208"/>
                    </a:lnTo>
                    <a:lnTo>
                      <a:pt x="118" y="208"/>
                    </a:lnTo>
                    <a:lnTo>
                      <a:pt x="92" y="208"/>
                    </a:lnTo>
                    <a:lnTo>
                      <a:pt x="118" y="48"/>
                    </a:lnTo>
                    <a:lnTo>
                      <a:pt x="118" y="48"/>
                    </a:lnTo>
                    <a:close/>
                    <a:moveTo>
                      <a:pt x="90" y="230"/>
                    </a:moveTo>
                    <a:lnTo>
                      <a:pt x="118" y="230"/>
                    </a:lnTo>
                    <a:lnTo>
                      <a:pt x="148" y="230"/>
                    </a:lnTo>
                    <a:lnTo>
                      <a:pt x="172" y="284"/>
                    </a:lnTo>
                    <a:lnTo>
                      <a:pt x="118" y="284"/>
                    </a:lnTo>
                    <a:lnTo>
                      <a:pt x="64" y="284"/>
                    </a:lnTo>
                    <a:lnTo>
                      <a:pt x="90" y="230"/>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lnTo>
                      <a:pt x="118" y="362"/>
                    </a:lnTo>
                    <a:close/>
                  </a:path>
                </a:pathLst>
              </a:custGeom>
              <a:solidFill>
                <a:srgbClr val="325170"/>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1" name="Freeform 90"/>
              <p:cNvSpPr>
                <a:spLocks noChangeAspect="1"/>
              </p:cNvSpPr>
              <p:nvPr/>
            </p:nvSpPr>
            <p:spPr bwMode="auto">
              <a:xfrm>
                <a:off x="2319" y="1314"/>
                <a:ext cx="20" cy="104"/>
              </a:xfrm>
              <a:custGeom>
                <a:avLst/>
                <a:gdLst/>
                <a:ahLst/>
                <a:cxnLst>
                  <a:cxn ang="0">
                    <a:pos x="10" y="2"/>
                  </a:cxn>
                  <a:cxn ang="0">
                    <a:pos x="9" y="4"/>
                  </a:cxn>
                  <a:cxn ang="0">
                    <a:pos x="8" y="8"/>
                  </a:cxn>
                  <a:cxn ang="0">
                    <a:pos x="5" y="17"/>
                  </a:cxn>
                  <a:cxn ang="0">
                    <a:pos x="4" y="26"/>
                  </a:cxn>
                  <a:cxn ang="0">
                    <a:pos x="5" y="34"/>
                  </a:cxn>
                  <a:cxn ang="0">
                    <a:pos x="7" y="42"/>
                  </a:cxn>
                  <a:cxn ang="0">
                    <a:pos x="8" y="47"/>
                  </a:cxn>
                  <a:cxn ang="0">
                    <a:pos x="9" y="50"/>
                  </a:cxn>
                  <a:cxn ang="0">
                    <a:pos x="9" y="51"/>
                  </a:cxn>
                  <a:cxn ang="0">
                    <a:pos x="8" y="52"/>
                  </a:cxn>
                  <a:cxn ang="0">
                    <a:pos x="7" y="51"/>
                  </a:cxn>
                  <a:cxn ang="0">
                    <a:pos x="5" y="47"/>
                  </a:cxn>
                  <a:cxn ang="0">
                    <a:pos x="1" y="37"/>
                  </a:cxn>
                  <a:cxn ang="0">
                    <a:pos x="0" y="26"/>
                  </a:cxn>
                  <a:cxn ang="0">
                    <a:pos x="1" y="16"/>
                  </a:cxn>
                  <a:cxn ang="0">
                    <a:pos x="4" y="6"/>
                  </a:cxn>
                  <a:cxn ang="0">
                    <a:pos x="7" y="2"/>
                  </a:cxn>
                  <a:cxn ang="0">
                    <a:pos x="9" y="0"/>
                  </a:cxn>
                  <a:cxn ang="0">
                    <a:pos x="10" y="1"/>
                  </a:cxn>
                  <a:cxn ang="0">
                    <a:pos x="10" y="2"/>
                  </a:cxn>
                </a:cxnLst>
                <a:rect l="0" t="0" r="r" b="b"/>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2" name="Freeform 91"/>
              <p:cNvSpPr>
                <a:spLocks noChangeAspect="1"/>
              </p:cNvSpPr>
              <p:nvPr/>
            </p:nvSpPr>
            <p:spPr bwMode="auto">
              <a:xfrm>
                <a:off x="2361" y="1324"/>
                <a:ext cx="16" cy="82"/>
              </a:xfrm>
              <a:custGeom>
                <a:avLst/>
                <a:gdLst/>
                <a:ahLst/>
                <a:cxnLst>
                  <a:cxn ang="0">
                    <a:pos x="8" y="2"/>
                  </a:cxn>
                  <a:cxn ang="0">
                    <a:pos x="7" y="4"/>
                  </a:cxn>
                  <a:cxn ang="0">
                    <a:pos x="6" y="7"/>
                  </a:cxn>
                  <a:cxn ang="0">
                    <a:pos x="5" y="14"/>
                  </a:cxn>
                  <a:cxn ang="0">
                    <a:pos x="4" y="21"/>
                  </a:cxn>
                  <a:cxn ang="0">
                    <a:pos x="4" y="27"/>
                  </a:cxn>
                  <a:cxn ang="0">
                    <a:pos x="6" y="33"/>
                  </a:cxn>
                  <a:cxn ang="0">
                    <a:pos x="7" y="37"/>
                  </a:cxn>
                  <a:cxn ang="0">
                    <a:pos x="8" y="40"/>
                  </a:cxn>
                  <a:cxn ang="0">
                    <a:pos x="7" y="41"/>
                  </a:cxn>
                  <a:cxn ang="0">
                    <a:pos x="7" y="41"/>
                  </a:cxn>
                  <a:cxn ang="0">
                    <a:pos x="6" y="40"/>
                  </a:cxn>
                  <a:cxn ang="0">
                    <a:pos x="4" y="38"/>
                  </a:cxn>
                  <a:cxn ang="0">
                    <a:pos x="1" y="30"/>
                  </a:cxn>
                  <a:cxn ang="0">
                    <a:pos x="0" y="21"/>
                  </a:cxn>
                  <a:cxn ang="0">
                    <a:pos x="1" y="13"/>
                  </a:cxn>
                  <a:cxn ang="0">
                    <a:pos x="4" y="5"/>
                  </a:cxn>
                  <a:cxn ang="0">
                    <a:pos x="6" y="2"/>
                  </a:cxn>
                  <a:cxn ang="0">
                    <a:pos x="8" y="0"/>
                  </a:cxn>
                  <a:cxn ang="0">
                    <a:pos x="8" y="1"/>
                  </a:cxn>
                  <a:cxn ang="0">
                    <a:pos x="8" y="2"/>
                  </a:cxn>
                </a:cxnLst>
                <a:rect l="0" t="0" r="r" b="b"/>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3" name="Freeform 92"/>
              <p:cNvSpPr>
                <a:spLocks noChangeAspect="1"/>
              </p:cNvSpPr>
              <p:nvPr/>
            </p:nvSpPr>
            <p:spPr bwMode="auto">
              <a:xfrm>
                <a:off x="2403" y="1336"/>
                <a:ext cx="12" cy="62"/>
              </a:xfrm>
              <a:custGeom>
                <a:avLst/>
                <a:gdLst/>
                <a:ahLst/>
                <a:cxnLst>
                  <a:cxn ang="0">
                    <a:pos x="6" y="1"/>
                  </a:cxn>
                  <a:cxn ang="0">
                    <a:pos x="6" y="2"/>
                  </a:cxn>
                  <a:cxn ang="0">
                    <a:pos x="5" y="4"/>
                  </a:cxn>
                  <a:cxn ang="0">
                    <a:pos x="3" y="10"/>
                  </a:cxn>
                  <a:cxn ang="0">
                    <a:pos x="3" y="15"/>
                  </a:cxn>
                  <a:cxn ang="0">
                    <a:pos x="3" y="20"/>
                  </a:cxn>
                  <a:cxn ang="0">
                    <a:pos x="4" y="25"/>
                  </a:cxn>
                  <a:cxn ang="0">
                    <a:pos x="5" y="28"/>
                  </a:cxn>
                  <a:cxn ang="0">
                    <a:pos x="6" y="30"/>
                  </a:cxn>
                  <a:cxn ang="0">
                    <a:pos x="6" y="30"/>
                  </a:cxn>
                  <a:cxn ang="0">
                    <a:pos x="5" y="31"/>
                  </a:cxn>
                  <a:cxn ang="0">
                    <a:pos x="4" y="30"/>
                  </a:cxn>
                  <a:cxn ang="0">
                    <a:pos x="3" y="28"/>
                  </a:cxn>
                  <a:cxn ang="0">
                    <a:pos x="1" y="22"/>
                  </a:cxn>
                  <a:cxn ang="0">
                    <a:pos x="0" y="15"/>
                  </a:cxn>
                  <a:cxn ang="0">
                    <a:pos x="1" y="9"/>
                  </a:cxn>
                  <a:cxn ang="0">
                    <a:pos x="3" y="3"/>
                  </a:cxn>
                  <a:cxn ang="0">
                    <a:pos x="5" y="1"/>
                  </a:cxn>
                  <a:cxn ang="0">
                    <a:pos x="6" y="0"/>
                  </a:cxn>
                  <a:cxn ang="0">
                    <a:pos x="6" y="0"/>
                  </a:cxn>
                  <a:cxn ang="0">
                    <a:pos x="6" y="1"/>
                  </a:cxn>
                </a:cxnLst>
                <a:rect l="0" t="0" r="r" b="b"/>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4" name="Freeform 93"/>
              <p:cNvSpPr>
                <a:spLocks noChangeAspect="1"/>
              </p:cNvSpPr>
              <p:nvPr/>
            </p:nvSpPr>
            <p:spPr bwMode="auto">
              <a:xfrm>
                <a:off x="2591" y="1314"/>
                <a:ext cx="22" cy="104"/>
              </a:xfrm>
              <a:custGeom>
                <a:avLst/>
                <a:gdLst/>
                <a:ahLst/>
                <a:cxnLst>
                  <a:cxn ang="0">
                    <a:pos x="0" y="2"/>
                  </a:cxn>
                  <a:cxn ang="0">
                    <a:pos x="1" y="4"/>
                  </a:cxn>
                  <a:cxn ang="0">
                    <a:pos x="3" y="8"/>
                  </a:cxn>
                  <a:cxn ang="0">
                    <a:pos x="5" y="17"/>
                  </a:cxn>
                  <a:cxn ang="0">
                    <a:pos x="6" y="26"/>
                  </a:cxn>
                  <a:cxn ang="0">
                    <a:pos x="5" y="34"/>
                  </a:cxn>
                  <a:cxn ang="0">
                    <a:pos x="4" y="42"/>
                  </a:cxn>
                  <a:cxn ang="0">
                    <a:pos x="2" y="47"/>
                  </a:cxn>
                  <a:cxn ang="0">
                    <a:pos x="1" y="50"/>
                  </a:cxn>
                  <a:cxn ang="0">
                    <a:pos x="1" y="51"/>
                  </a:cxn>
                  <a:cxn ang="0">
                    <a:pos x="2" y="52"/>
                  </a:cxn>
                  <a:cxn ang="0">
                    <a:pos x="4" y="51"/>
                  </a:cxn>
                  <a:cxn ang="0">
                    <a:pos x="6" y="47"/>
                  </a:cxn>
                  <a:cxn ang="0">
                    <a:pos x="9" y="37"/>
                  </a:cxn>
                  <a:cxn ang="0">
                    <a:pos x="10" y="26"/>
                  </a:cxn>
                  <a:cxn ang="0">
                    <a:pos x="9" y="16"/>
                  </a:cxn>
                  <a:cxn ang="0">
                    <a:pos x="6" y="6"/>
                  </a:cxn>
                  <a:cxn ang="0">
                    <a:pos x="3" y="2"/>
                  </a:cxn>
                  <a:cxn ang="0">
                    <a:pos x="1" y="0"/>
                  </a:cxn>
                  <a:cxn ang="0">
                    <a:pos x="1" y="1"/>
                  </a:cxn>
                  <a:cxn ang="0">
                    <a:pos x="0" y="2"/>
                  </a:cxn>
                </a:cxnLst>
                <a:rect l="0" t="0" r="r" b="b"/>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5" name="Freeform 94"/>
              <p:cNvSpPr>
                <a:spLocks noChangeAspect="1"/>
              </p:cNvSpPr>
              <p:nvPr/>
            </p:nvSpPr>
            <p:spPr bwMode="auto">
              <a:xfrm>
                <a:off x="2553" y="1324"/>
                <a:ext cx="16" cy="82"/>
              </a:xfrm>
              <a:custGeom>
                <a:avLst/>
                <a:gdLst/>
                <a:ahLst/>
                <a:cxnLst>
                  <a:cxn ang="0">
                    <a:pos x="0" y="2"/>
                  </a:cxn>
                  <a:cxn ang="0">
                    <a:pos x="1" y="4"/>
                  </a:cxn>
                  <a:cxn ang="0">
                    <a:pos x="2" y="7"/>
                  </a:cxn>
                  <a:cxn ang="0">
                    <a:pos x="4" y="14"/>
                  </a:cxn>
                  <a:cxn ang="0">
                    <a:pos x="4" y="21"/>
                  </a:cxn>
                  <a:cxn ang="0">
                    <a:pos x="4" y="27"/>
                  </a:cxn>
                  <a:cxn ang="0">
                    <a:pos x="3" y="33"/>
                  </a:cxn>
                  <a:cxn ang="0">
                    <a:pos x="1" y="37"/>
                  </a:cxn>
                  <a:cxn ang="0">
                    <a:pos x="1" y="40"/>
                  </a:cxn>
                  <a:cxn ang="0">
                    <a:pos x="1" y="41"/>
                  </a:cxn>
                  <a:cxn ang="0">
                    <a:pos x="1" y="41"/>
                  </a:cxn>
                  <a:cxn ang="0">
                    <a:pos x="3" y="40"/>
                  </a:cxn>
                  <a:cxn ang="0">
                    <a:pos x="4" y="38"/>
                  </a:cxn>
                  <a:cxn ang="0">
                    <a:pos x="7" y="30"/>
                  </a:cxn>
                  <a:cxn ang="0">
                    <a:pos x="8" y="21"/>
                  </a:cxn>
                  <a:cxn ang="0">
                    <a:pos x="7" y="13"/>
                  </a:cxn>
                  <a:cxn ang="0">
                    <a:pos x="5" y="5"/>
                  </a:cxn>
                  <a:cxn ang="0">
                    <a:pos x="2" y="2"/>
                  </a:cxn>
                  <a:cxn ang="0">
                    <a:pos x="1" y="0"/>
                  </a:cxn>
                  <a:cxn ang="0">
                    <a:pos x="0" y="1"/>
                  </a:cxn>
                  <a:cxn ang="0">
                    <a:pos x="0" y="2"/>
                  </a:cxn>
                </a:cxnLst>
                <a:rect l="0" t="0" r="r" b="b"/>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26" name="Freeform 95"/>
              <p:cNvSpPr>
                <a:spLocks noChangeAspect="1"/>
              </p:cNvSpPr>
              <p:nvPr/>
            </p:nvSpPr>
            <p:spPr bwMode="auto">
              <a:xfrm>
                <a:off x="2515" y="1336"/>
                <a:ext cx="12" cy="62"/>
              </a:xfrm>
              <a:custGeom>
                <a:avLst/>
                <a:gdLst/>
                <a:ahLst/>
                <a:cxnLst>
                  <a:cxn ang="0">
                    <a:pos x="0" y="1"/>
                  </a:cxn>
                  <a:cxn ang="0">
                    <a:pos x="0" y="2"/>
                  </a:cxn>
                  <a:cxn ang="0">
                    <a:pos x="1" y="4"/>
                  </a:cxn>
                  <a:cxn ang="0">
                    <a:pos x="3" y="10"/>
                  </a:cxn>
                  <a:cxn ang="0">
                    <a:pos x="3" y="15"/>
                  </a:cxn>
                  <a:cxn ang="0">
                    <a:pos x="3" y="20"/>
                  </a:cxn>
                  <a:cxn ang="0">
                    <a:pos x="2" y="25"/>
                  </a:cxn>
                  <a:cxn ang="0">
                    <a:pos x="1" y="28"/>
                  </a:cxn>
                  <a:cxn ang="0">
                    <a:pos x="0" y="30"/>
                  </a:cxn>
                  <a:cxn ang="0">
                    <a:pos x="0" y="30"/>
                  </a:cxn>
                  <a:cxn ang="0">
                    <a:pos x="1" y="31"/>
                  </a:cxn>
                  <a:cxn ang="0">
                    <a:pos x="2" y="30"/>
                  </a:cxn>
                  <a:cxn ang="0">
                    <a:pos x="3" y="28"/>
                  </a:cxn>
                  <a:cxn ang="0">
                    <a:pos x="6" y="22"/>
                  </a:cxn>
                  <a:cxn ang="0">
                    <a:pos x="6" y="15"/>
                  </a:cxn>
                  <a:cxn ang="0">
                    <a:pos x="6" y="9"/>
                  </a:cxn>
                  <a:cxn ang="0">
                    <a:pos x="3" y="3"/>
                  </a:cxn>
                  <a:cxn ang="0">
                    <a:pos x="2" y="1"/>
                  </a:cxn>
                  <a:cxn ang="0">
                    <a:pos x="0" y="0"/>
                  </a:cxn>
                  <a:cxn ang="0">
                    <a:pos x="0" y="0"/>
                  </a:cxn>
                  <a:cxn ang="0">
                    <a:pos x="0" y="1"/>
                  </a:cxn>
                </a:cxnLst>
                <a:rect l="0" t="0" r="r" b="b"/>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grpSp>
        <p:sp>
          <p:nvSpPr>
            <p:cNvPr id="102" name="Text Box 37"/>
            <p:cNvSpPr txBox="1">
              <a:spLocks noChangeArrowheads="1"/>
            </p:cNvSpPr>
            <p:nvPr/>
          </p:nvSpPr>
          <p:spPr bwMode="auto">
            <a:xfrm>
              <a:off x="2782235" y="5403675"/>
              <a:ext cx="177933"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err="1" smtClean="0">
                  <a:solidFill>
                    <a:srgbClr val="FFFFFF"/>
                  </a:solidFill>
                  <a:latin typeface="+mj-ea"/>
                  <a:ea typeface="+mj-ea"/>
                </a:rPr>
                <a:t>eLTE</a:t>
              </a:r>
              <a:endParaRPr lang="en-US" sz="600" b="1" dirty="0">
                <a:solidFill>
                  <a:srgbClr val="FFFFFF"/>
                </a:solidFill>
                <a:latin typeface="+mj-ea"/>
                <a:ea typeface="+mj-ea"/>
              </a:endParaRPr>
            </a:p>
          </p:txBody>
        </p:sp>
      </p:grpSp>
      <p:sp>
        <p:nvSpPr>
          <p:cNvPr id="128" name="矩形 127"/>
          <p:cNvSpPr/>
          <p:nvPr/>
        </p:nvSpPr>
        <p:spPr bwMode="auto">
          <a:xfrm>
            <a:off x="6572250" y="5640653"/>
            <a:ext cx="558615" cy="585505"/>
          </a:xfrm>
          <a:prstGeom prst="rect">
            <a:avLst/>
          </a:prstGeom>
          <a:solidFill>
            <a:srgbClr val="FF5D3D"/>
          </a:solidFill>
          <a:ln/>
          <a:extLst/>
        </p:spPr>
        <p:style>
          <a:lnRef idx="0">
            <a:schemeClr val="accent6"/>
          </a:lnRef>
          <a:fillRef idx="3">
            <a:schemeClr val="accent6"/>
          </a:fillRef>
          <a:effectRef idx="3">
            <a:schemeClr val="accent6"/>
          </a:effectRef>
          <a:fontRef idx="minor">
            <a:schemeClr val="lt1"/>
          </a:fontRef>
        </p:style>
        <p:txBody>
          <a:bodyPr lIns="101858" tIns="50929" rIns="101858" bIns="50929"/>
          <a:lstStyle/>
          <a:p>
            <a:pPr fontAlgn="ctr">
              <a:buClr>
                <a:srgbClr val="CC9900"/>
              </a:buClr>
              <a:buFont typeface="Wingdings" pitchFamily="2" charset="2"/>
              <a:buChar char="n"/>
              <a:defRPr/>
            </a:pPr>
            <a:endParaRPr lang="en-US" altLang="zh-CN" sz="600" dirty="0">
              <a:solidFill>
                <a:srgbClr val="000000"/>
              </a:solidFill>
              <a:latin typeface="+mj-ea"/>
              <a:ea typeface="+mj-ea"/>
            </a:endParaRPr>
          </a:p>
        </p:txBody>
      </p:sp>
      <p:sp>
        <p:nvSpPr>
          <p:cNvPr id="130" name="Text Box 43"/>
          <p:cNvSpPr txBox="1">
            <a:spLocks noChangeArrowheads="1"/>
          </p:cNvSpPr>
          <p:nvPr/>
        </p:nvSpPr>
        <p:spPr bwMode="auto">
          <a:xfrm>
            <a:off x="6601579" y="5929589"/>
            <a:ext cx="517766" cy="369332"/>
          </a:xfrm>
          <a:prstGeom prst="rect">
            <a:avLst/>
          </a:prstGeom>
          <a:noFill/>
          <a:ln w="9525" algn="ctr">
            <a:noFill/>
            <a:miter lim="800000"/>
            <a:headEnd/>
            <a:tailEnd/>
          </a:ln>
        </p:spPr>
        <p:txBody>
          <a:bodyPr wrap="square" lIns="0" tIns="0" rIns="0" bIns="0">
            <a:spAutoFit/>
          </a:bodyPr>
          <a:lstStyle/>
          <a:p>
            <a:pPr algn="ctr" fontAlgn="ctr">
              <a:spcBef>
                <a:spcPct val="50000"/>
              </a:spcBef>
            </a:pPr>
            <a:r>
              <a:rPr lang="en-US" sz="600" b="1" dirty="0" smtClean="0">
                <a:solidFill>
                  <a:srgbClr val="FFFFFF"/>
                </a:solidFill>
                <a:latin typeface="+mj-ea"/>
                <a:ea typeface="+mj-ea"/>
              </a:rPr>
              <a:t>Network power infrastructure </a:t>
            </a:r>
            <a:endParaRPr lang="en-US" altLang="zh-CN" sz="600" b="1" dirty="0" smtClean="0">
              <a:solidFill>
                <a:srgbClr val="FFFFFF"/>
              </a:solidFill>
              <a:latin typeface="+mj-ea"/>
              <a:ea typeface="+mj-ea"/>
            </a:endParaRPr>
          </a:p>
        </p:txBody>
      </p:sp>
      <p:grpSp>
        <p:nvGrpSpPr>
          <p:cNvPr id="131" name="Group 42"/>
          <p:cNvGrpSpPr>
            <a:grpSpLocks noChangeAspect="1"/>
          </p:cNvGrpSpPr>
          <p:nvPr/>
        </p:nvGrpSpPr>
        <p:grpSpPr bwMode="auto">
          <a:xfrm>
            <a:off x="6832273" y="5662727"/>
            <a:ext cx="245907" cy="280892"/>
            <a:chOff x="5506" y="5440"/>
            <a:chExt cx="312" cy="502"/>
          </a:xfrm>
        </p:grpSpPr>
        <p:sp>
          <p:nvSpPr>
            <p:cNvPr id="132" name="Freeform 43"/>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3" name="Freeform 44"/>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4" name="Freeform 45"/>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5" name="Freeform 46"/>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6" name="Freeform 47"/>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7" name="Freeform 48"/>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8" name="Freeform 49"/>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39" name="Freeform 50"/>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0" name="Freeform 51"/>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1" name="Freeform 52"/>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2" name="Freeform 53"/>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3" name="Freeform 54"/>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4" name="Freeform 55"/>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5" name="Freeform 56"/>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6" name="Freeform 57"/>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7" name="Freeform 58"/>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8" name="Freeform 59"/>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49" name="Freeform 60"/>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50" name="Freeform 61"/>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51" name="Freeform 62"/>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52" name="Freeform 63"/>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53" name="Freeform 64"/>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a:lstStyle/>
            <a:p>
              <a:pPr fontAlgn="ctr"/>
              <a:endParaRPr lang="en-US" altLang="zh-CN" sz="600" dirty="0">
                <a:solidFill>
                  <a:srgbClr val="FFFFFF"/>
                </a:solidFill>
                <a:latin typeface="+mj-ea"/>
                <a:ea typeface="+mj-ea"/>
              </a:endParaRPr>
            </a:p>
          </p:txBody>
        </p:sp>
      </p:grpSp>
      <p:sp>
        <p:nvSpPr>
          <p:cNvPr id="155" name="矩形 154"/>
          <p:cNvSpPr/>
          <p:nvPr/>
        </p:nvSpPr>
        <p:spPr bwMode="auto">
          <a:xfrm>
            <a:off x="5073751" y="5653370"/>
            <a:ext cx="1469924" cy="585505"/>
          </a:xfrm>
          <a:prstGeom prst="rect">
            <a:avLst/>
          </a:prstGeom>
          <a:solidFill>
            <a:srgbClr val="FF5D3D"/>
          </a:solidFill>
          <a:ln/>
          <a:extLst/>
        </p:spPr>
        <p:style>
          <a:lnRef idx="0">
            <a:schemeClr val="accent6"/>
          </a:lnRef>
          <a:fillRef idx="3">
            <a:schemeClr val="accent6"/>
          </a:fillRef>
          <a:effectRef idx="3">
            <a:schemeClr val="accent6"/>
          </a:effectRef>
          <a:fontRef idx="minor">
            <a:schemeClr val="lt1"/>
          </a:fontRef>
        </p:style>
        <p:txBody>
          <a:bodyPr lIns="101858" tIns="50929" rIns="101858" bIns="50929"/>
          <a:lstStyle/>
          <a:p>
            <a:pPr fontAlgn="ctr">
              <a:buClr>
                <a:srgbClr val="CC9900"/>
              </a:buClr>
              <a:buFont typeface="Wingdings" pitchFamily="2" charset="2"/>
              <a:buChar char="n"/>
              <a:defRPr/>
            </a:pPr>
            <a:endParaRPr lang="en-US" altLang="zh-CN" sz="600" dirty="0">
              <a:solidFill>
                <a:srgbClr val="000000"/>
              </a:solidFill>
              <a:latin typeface="+mj-ea"/>
              <a:ea typeface="+mj-ea"/>
            </a:endParaRPr>
          </a:p>
        </p:txBody>
      </p:sp>
      <p:grpSp>
        <p:nvGrpSpPr>
          <p:cNvPr id="156" name="组合 190"/>
          <p:cNvGrpSpPr/>
          <p:nvPr/>
        </p:nvGrpSpPr>
        <p:grpSpPr>
          <a:xfrm>
            <a:off x="5453762" y="5744469"/>
            <a:ext cx="302968" cy="409558"/>
            <a:chOff x="5634373" y="5095975"/>
            <a:chExt cx="302968" cy="409558"/>
          </a:xfrm>
        </p:grpSpPr>
        <p:grpSp>
          <p:nvGrpSpPr>
            <p:cNvPr id="185" name="组合 189"/>
            <p:cNvGrpSpPr/>
            <p:nvPr/>
          </p:nvGrpSpPr>
          <p:grpSpPr>
            <a:xfrm>
              <a:off x="5672645" y="5095975"/>
              <a:ext cx="226425" cy="238285"/>
              <a:chOff x="5670221" y="5095975"/>
              <a:chExt cx="226425" cy="238285"/>
            </a:xfrm>
          </p:grpSpPr>
          <p:sp>
            <p:nvSpPr>
              <p:cNvPr id="187" name="Oval 304"/>
              <p:cNvSpPr>
                <a:spLocks noChangeAspect="1" noChangeArrowheads="1"/>
              </p:cNvSpPr>
              <p:nvPr/>
            </p:nvSpPr>
            <p:spPr bwMode="auto">
              <a:xfrm>
                <a:off x="5670221" y="5252093"/>
                <a:ext cx="221135" cy="82167"/>
              </a:xfrm>
              <a:prstGeom prst="ellipse">
                <a:avLst/>
              </a:pr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8" name="Oval 305"/>
              <p:cNvSpPr>
                <a:spLocks noChangeAspect="1" noChangeArrowheads="1"/>
              </p:cNvSpPr>
              <p:nvPr/>
            </p:nvSpPr>
            <p:spPr bwMode="auto">
              <a:xfrm>
                <a:off x="5670221" y="5242425"/>
                <a:ext cx="221135" cy="82167"/>
              </a:xfrm>
              <a:prstGeom prst="ellipse">
                <a:avLst/>
              </a:pr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9" name="Oval 306"/>
              <p:cNvSpPr>
                <a:spLocks noChangeAspect="1" noChangeArrowheads="1"/>
              </p:cNvSpPr>
              <p:nvPr/>
            </p:nvSpPr>
            <p:spPr bwMode="auto">
              <a:xfrm>
                <a:off x="5670221" y="5238558"/>
                <a:ext cx="221135" cy="82167"/>
              </a:xfrm>
              <a:prstGeom prst="ellipse">
                <a:avLst/>
              </a:pr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0" name="Oval 307"/>
              <p:cNvSpPr>
                <a:spLocks noChangeAspect="1" noChangeArrowheads="1"/>
              </p:cNvSpPr>
              <p:nvPr/>
            </p:nvSpPr>
            <p:spPr bwMode="auto">
              <a:xfrm>
                <a:off x="5670221" y="5223092"/>
                <a:ext cx="221135" cy="82167"/>
              </a:xfrm>
              <a:prstGeom prst="ellipse">
                <a:avLst/>
              </a:pr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1" name="Oval 308"/>
              <p:cNvSpPr>
                <a:spLocks noChangeAspect="1" noChangeArrowheads="1"/>
              </p:cNvSpPr>
              <p:nvPr/>
            </p:nvSpPr>
            <p:spPr bwMode="auto">
              <a:xfrm>
                <a:off x="5670221" y="5213425"/>
                <a:ext cx="221135" cy="82167"/>
              </a:xfrm>
              <a:prstGeom prst="ellipse">
                <a:avLst/>
              </a:pr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2" name="Oval 309"/>
              <p:cNvSpPr>
                <a:spLocks noChangeAspect="1" noChangeArrowheads="1"/>
              </p:cNvSpPr>
              <p:nvPr/>
            </p:nvSpPr>
            <p:spPr bwMode="auto">
              <a:xfrm>
                <a:off x="5670221" y="5210525"/>
                <a:ext cx="221135" cy="82167"/>
              </a:xfrm>
              <a:prstGeom prst="ellipse">
                <a:avLst/>
              </a:pr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3" name="Oval 310"/>
              <p:cNvSpPr>
                <a:spLocks noChangeAspect="1" noChangeArrowheads="1"/>
              </p:cNvSpPr>
              <p:nvPr/>
            </p:nvSpPr>
            <p:spPr bwMode="auto">
              <a:xfrm>
                <a:off x="5670221" y="5195058"/>
                <a:ext cx="221135" cy="81201"/>
              </a:xfrm>
              <a:prstGeom prst="ellipse">
                <a:avLst/>
              </a:pr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4" name="Oval 311"/>
              <p:cNvSpPr>
                <a:spLocks noChangeAspect="1" noChangeArrowheads="1"/>
              </p:cNvSpPr>
              <p:nvPr/>
            </p:nvSpPr>
            <p:spPr bwMode="auto">
              <a:xfrm>
                <a:off x="5670221" y="5184909"/>
                <a:ext cx="221135" cy="81684"/>
              </a:xfrm>
              <a:prstGeom prst="ellipse">
                <a:avLst/>
              </a:pr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5" name="Oval 312"/>
              <p:cNvSpPr>
                <a:spLocks noChangeAspect="1" noChangeArrowheads="1"/>
              </p:cNvSpPr>
              <p:nvPr/>
            </p:nvSpPr>
            <p:spPr bwMode="auto">
              <a:xfrm>
                <a:off x="5675511" y="5181042"/>
                <a:ext cx="221135" cy="82650"/>
              </a:xfrm>
              <a:prstGeom prst="ellipse">
                <a:avLst/>
              </a:pr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6" name="Oval 313"/>
              <p:cNvSpPr>
                <a:spLocks noChangeAspect="1" noChangeArrowheads="1"/>
              </p:cNvSpPr>
              <p:nvPr/>
            </p:nvSpPr>
            <p:spPr bwMode="auto">
              <a:xfrm>
                <a:off x="5670221" y="5165575"/>
                <a:ext cx="221135" cy="82650"/>
              </a:xfrm>
              <a:prstGeom prst="ellipse">
                <a:avLst/>
              </a:pr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7" name="Oval 314"/>
              <p:cNvSpPr>
                <a:spLocks noChangeAspect="1" noChangeArrowheads="1"/>
              </p:cNvSpPr>
              <p:nvPr/>
            </p:nvSpPr>
            <p:spPr bwMode="auto">
              <a:xfrm>
                <a:off x="5670221" y="5155908"/>
                <a:ext cx="221135" cy="82650"/>
              </a:xfrm>
              <a:prstGeom prst="ellipse">
                <a:avLst/>
              </a:pr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8" name="Oval 315"/>
              <p:cNvSpPr>
                <a:spLocks noChangeAspect="1" noChangeArrowheads="1"/>
              </p:cNvSpPr>
              <p:nvPr/>
            </p:nvSpPr>
            <p:spPr bwMode="auto">
              <a:xfrm>
                <a:off x="5670221" y="5152041"/>
                <a:ext cx="221135" cy="82650"/>
              </a:xfrm>
              <a:prstGeom prst="ellipse">
                <a:avLst/>
              </a:pr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99" name="Oval 316"/>
              <p:cNvSpPr>
                <a:spLocks noChangeAspect="1" noChangeArrowheads="1"/>
              </p:cNvSpPr>
              <p:nvPr/>
            </p:nvSpPr>
            <p:spPr bwMode="auto">
              <a:xfrm>
                <a:off x="5670221" y="5136575"/>
                <a:ext cx="221135" cy="82650"/>
              </a:xfrm>
              <a:prstGeom prst="ellipse">
                <a:avLst/>
              </a:pr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0" name="Oval 317"/>
              <p:cNvSpPr>
                <a:spLocks noChangeAspect="1" noChangeArrowheads="1"/>
              </p:cNvSpPr>
              <p:nvPr/>
            </p:nvSpPr>
            <p:spPr bwMode="auto">
              <a:xfrm>
                <a:off x="5670221" y="5126908"/>
                <a:ext cx="221135" cy="82650"/>
              </a:xfrm>
              <a:prstGeom prst="ellipse">
                <a:avLst/>
              </a:pr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1" name="Oval 318"/>
              <p:cNvSpPr>
                <a:spLocks noChangeAspect="1" noChangeArrowheads="1"/>
              </p:cNvSpPr>
              <p:nvPr/>
            </p:nvSpPr>
            <p:spPr bwMode="auto">
              <a:xfrm>
                <a:off x="5670221" y="5124008"/>
                <a:ext cx="221135" cy="82650"/>
              </a:xfrm>
              <a:prstGeom prst="ellipse">
                <a:avLst/>
              </a:pr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2" name="Oval 319"/>
              <p:cNvSpPr>
                <a:spLocks noChangeAspect="1" noChangeArrowheads="1"/>
              </p:cNvSpPr>
              <p:nvPr/>
            </p:nvSpPr>
            <p:spPr bwMode="auto">
              <a:xfrm>
                <a:off x="5670221" y="5108542"/>
                <a:ext cx="221135" cy="82650"/>
              </a:xfrm>
              <a:prstGeom prst="ellipse">
                <a:avLst/>
              </a:pr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3" name="Oval 320"/>
              <p:cNvSpPr>
                <a:spLocks noChangeAspect="1" noChangeArrowheads="1"/>
              </p:cNvSpPr>
              <p:nvPr/>
            </p:nvSpPr>
            <p:spPr bwMode="auto">
              <a:xfrm>
                <a:off x="5670221" y="5099842"/>
                <a:ext cx="221135" cy="81201"/>
              </a:xfrm>
              <a:prstGeom prst="ellipse">
                <a:avLst/>
              </a:pr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4" name="Oval 321"/>
              <p:cNvSpPr>
                <a:spLocks noChangeAspect="1" noChangeArrowheads="1"/>
              </p:cNvSpPr>
              <p:nvPr/>
            </p:nvSpPr>
            <p:spPr bwMode="auto">
              <a:xfrm>
                <a:off x="5670221" y="5095975"/>
                <a:ext cx="221135" cy="82167"/>
              </a:xfrm>
              <a:prstGeom prst="ellipse">
                <a:avLst/>
              </a:pr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5" name="Freeform 322"/>
              <p:cNvSpPr>
                <a:spLocks noChangeAspect="1"/>
              </p:cNvSpPr>
              <p:nvPr/>
            </p:nvSpPr>
            <p:spPr bwMode="auto">
              <a:xfrm>
                <a:off x="5678411" y="5124008"/>
                <a:ext cx="111933" cy="47367"/>
              </a:xfrm>
              <a:custGeom>
                <a:avLst/>
                <a:gdLst/>
                <a:ahLst/>
                <a:cxnLst>
                  <a:cxn ang="0">
                    <a:pos x="82" y="47"/>
                  </a:cxn>
                  <a:cxn ang="0">
                    <a:pos x="32" y="39"/>
                  </a:cxn>
                  <a:cxn ang="0">
                    <a:pos x="8" y="0"/>
                  </a:cxn>
                  <a:cxn ang="0">
                    <a:pos x="35" y="35"/>
                  </a:cxn>
                  <a:cxn ang="0">
                    <a:pos x="82" y="47"/>
                  </a:cxn>
                </a:cxnLst>
                <a:rect l="0" t="0" r="r" b="b"/>
                <a:pathLst>
                  <a:path w="82" h="49">
                    <a:moveTo>
                      <a:pt x="82" y="47"/>
                    </a:moveTo>
                    <a:cubicBezTo>
                      <a:pt x="65" y="49"/>
                      <a:pt x="48" y="46"/>
                      <a:pt x="32" y="39"/>
                    </a:cubicBezTo>
                    <a:cubicBezTo>
                      <a:pt x="20" y="34"/>
                      <a:pt x="0" y="19"/>
                      <a:pt x="8" y="0"/>
                    </a:cubicBezTo>
                    <a:cubicBezTo>
                      <a:pt x="8" y="18"/>
                      <a:pt x="23" y="29"/>
                      <a:pt x="35" y="35"/>
                    </a:cubicBezTo>
                    <a:cubicBezTo>
                      <a:pt x="50" y="43"/>
                      <a:pt x="66" y="46"/>
                      <a:pt x="82" y="47"/>
                    </a:cubicBezTo>
                  </a:path>
                </a:pathLst>
              </a:custGeom>
              <a:solidFill>
                <a:srgbClr val="BDC9D6"/>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206" name="Freeform 323"/>
              <p:cNvSpPr>
                <a:spLocks noChangeAspect="1"/>
              </p:cNvSpPr>
              <p:nvPr/>
            </p:nvSpPr>
            <p:spPr bwMode="auto">
              <a:xfrm>
                <a:off x="5761678" y="5099842"/>
                <a:ext cx="124218" cy="57033"/>
              </a:xfrm>
              <a:custGeom>
                <a:avLst/>
                <a:gdLst/>
                <a:ahLst/>
                <a:cxnLst>
                  <a:cxn ang="0">
                    <a:pos x="6" y="0"/>
                  </a:cxn>
                  <a:cxn ang="0">
                    <a:pos x="76" y="20"/>
                  </a:cxn>
                  <a:cxn ang="0">
                    <a:pos x="74" y="59"/>
                  </a:cxn>
                  <a:cxn ang="0">
                    <a:pos x="61" y="18"/>
                  </a:cxn>
                  <a:cxn ang="0">
                    <a:pos x="0" y="0"/>
                  </a:cxn>
                  <a:cxn ang="0">
                    <a:pos x="6" y="0"/>
                  </a:cxn>
                </a:cxnLst>
                <a:rect l="0" t="0" r="r" b="b"/>
                <a:pathLst>
                  <a:path w="91" h="59">
                    <a:moveTo>
                      <a:pt x="6" y="0"/>
                    </a:moveTo>
                    <a:cubicBezTo>
                      <a:pt x="29" y="1"/>
                      <a:pt x="57" y="5"/>
                      <a:pt x="76" y="20"/>
                    </a:cubicBezTo>
                    <a:cubicBezTo>
                      <a:pt x="91" y="32"/>
                      <a:pt x="90" y="49"/>
                      <a:pt x="74" y="59"/>
                    </a:cubicBezTo>
                    <a:cubicBezTo>
                      <a:pt x="87" y="45"/>
                      <a:pt x="76" y="27"/>
                      <a:pt x="61" y="18"/>
                    </a:cubicBezTo>
                    <a:cubicBezTo>
                      <a:pt x="43" y="7"/>
                      <a:pt x="21" y="2"/>
                      <a:pt x="0" y="0"/>
                    </a:cubicBezTo>
                    <a:cubicBezTo>
                      <a:pt x="2" y="0"/>
                      <a:pt x="4" y="0"/>
                      <a:pt x="6" y="0"/>
                    </a:cubicBezTo>
                  </a:path>
                </a:pathLst>
              </a:custGeom>
              <a:solidFill>
                <a:srgbClr val="FFFFFF"/>
              </a:solidFill>
              <a:ln w="9525">
                <a:noFill/>
                <a:round/>
                <a:headEnd/>
                <a:tailEnd/>
              </a:ln>
            </p:spPr>
            <p:txBody>
              <a:bodyPr/>
              <a:lstStyle/>
              <a:p>
                <a:pPr fontAlgn="ctr"/>
                <a:endParaRPr lang="en-US" altLang="zh-CN" sz="600" dirty="0">
                  <a:solidFill>
                    <a:srgbClr val="FFFFFF"/>
                  </a:solidFill>
                  <a:latin typeface="+mj-ea"/>
                  <a:ea typeface="+mj-ea"/>
                </a:endParaRPr>
              </a:p>
            </p:txBody>
          </p:sp>
        </p:grpSp>
        <p:sp>
          <p:nvSpPr>
            <p:cNvPr id="186" name="Text Box 43"/>
            <p:cNvSpPr txBox="1">
              <a:spLocks noChangeArrowheads="1"/>
            </p:cNvSpPr>
            <p:nvPr/>
          </p:nvSpPr>
          <p:spPr bwMode="auto">
            <a:xfrm>
              <a:off x="5634373" y="5413200"/>
              <a:ext cx="302968"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smtClean="0">
                  <a:solidFill>
                    <a:srgbClr val="FFFFFF"/>
                  </a:solidFill>
                  <a:latin typeface="+mj-ea"/>
                  <a:ea typeface="+mj-ea"/>
                </a:rPr>
                <a:t>Storage</a:t>
              </a:r>
              <a:endParaRPr lang="en-US" altLang="zh-CN" sz="600" b="1" dirty="0" smtClean="0">
                <a:solidFill>
                  <a:srgbClr val="FFFFFF"/>
                </a:solidFill>
                <a:latin typeface="+mj-ea"/>
                <a:ea typeface="+mj-ea"/>
              </a:endParaRPr>
            </a:p>
          </p:txBody>
        </p:sp>
      </p:grpSp>
      <p:grpSp>
        <p:nvGrpSpPr>
          <p:cNvPr id="157" name="组合 191"/>
          <p:cNvGrpSpPr/>
          <p:nvPr/>
        </p:nvGrpSpPr>
        <p:grpSpPr>
          <a:xfrm>
            <a:off x="5164582" y="5724982"/>
            <a:ext cx="245907" cy="429045"/>
            <a:chOff x="5092865" y="5076488"/>
            <a:chExt cx="245907" cy="429045"/>
          </a:xfrm>
        </p:grpSpPr>
        <p:sp>
          <p:nvSpPr>
            <p:cNvPr id="161" name="Text Box 43"/>
            <p:cNvSpPr txBox="1">
              <a:spLocks noChangeArrowheads="1"/>
            </p:cNvSpPr>
            <p:nvPr/>
          </p:nvSpPr>
          <p:spPr bwMode="auto">
            <a:xfrm>
              <a:off x="5093188" y="5413200"/>
              <a:ext cx="245260"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smtClean="0">
                  <a:solidFill>
                    <a:srgbClr val="FFFFFF"/>
                  </a:solidFill>
                  <a:latin typeface="+mj-ea"/>
                  <a:ea typeface="+mj-ea"/>
                </a:rPr>
                <a:t>Server</a:t>
              </a:r>
              <a:endParaRPr lang="en-US" altLang="zh-CN" sz="600" b="1" dirty="0" smtClean="0">
                <a:solidFill>
                  <a:srgbClr val="FFFFFF"/>
                </a:solidFill>
                <a:latin typeface="+mj-ea"/>
                <a:ea typeface="+mj-ea"/>
              </a:endParaRPr>
            </a:p>
          </p:txBody>
        </p:sp>
        <p:grpSp>
          <p:nvGrpSpPr>
            <p:cNvPr id="162" name="Group 42"/>
            <p:cNvGrpSpPr>
              <a:grpSpLocks noChangeAspect="1"/>
            </p:cNvGrpSpPr>
            <p:nvPr/>
          </p:nvGrpSpPr>
          <p:grpSpPr bwMode="auto">
            <a:xfrm>
              <a:off x="5092865" y="5076488"/>
              <a:ext cx="245907" cy="280891"/>
              <a:chOff x="5506" y="5440"/>
              <a:chExt cx="312" cy="502"/>
            </a:xfrm>
          </p:grpSpPr>
          <p:sp>
            <p:nvSpPr>
              <p:cNvPr id="163" name="Freeform 43"/>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64" name="Freeform 44"/>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65" name="Freeform 45"/>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66" name="Freeform 46"/>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67" name="Freeform 47"/>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68" name="Freeform 48"/>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69" name="Freeform 49"/>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0" name="Freeform 50"/>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1" name="Freeform 51"/>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2" name="Freeform 52"/>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3" name="Freeform 53"/>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4" name="Freeform 54"/>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5" name="Freeform 55"/>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6" name="Freeform 56"/>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7" name="Freeform 57"/>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8" name="Freeform 58"/>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79" name="Freeform 59"/>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0" name="Freeform 60"/>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1" name="Freeform 61"/>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2" name="Freeform 62"/>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3" name="Freeform 63"/>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pPr fontAlgn="ctr"/>
                <a:endParaRPr lang="en-US" altLang="zh-CN" sz="600" dirty="0">
                  <a:solidFill>
                    <a:srgbClr val="FFFFFF"/>
                  </a:solidFill>
                  <a:latin typeface="+mj-ea"/>
                  <a:ea typeface="+mj-ea"/>
                </a:endParaRPr>
              </a:p>
            </p:txBody>
          </p:sp>
          <p:sp>
            <p:nvSpPr>
              <p:cNvPr id="184" name="Freeform 64"/>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a:lstStyle/>
              <a:p>
                <a:pPr fontAlgn="ctr"/>
                <a:endParaRPr lang="en-US" altLang="zh-CN" sz="600" dirty="0">
                  <a:solidFill>
                    <a:srgbClr val="FFFFFF"/>
                  </a:solidFill>
                  <a:latin typeface="+mj-ea"/>
                  <a:ea typeface="+mj-ea"/>
                </a:endParaRPr>
              </a:p>
            </p:txBody>
          </p:sp>
        </p:grpSp>
      </p:grpSp>
      <p:grpSp>
        <p:nvGrpSpPr>
          <p:cNvPr id="158" name="组合 187"/>
          <p:cNvGrpSpPr/>
          <p:nvPr/>
        </p:nvGrpSpPr>
        <p:grpSpPr>
          <a:xfrm>
            <a:off x="6169486" y="5760880"/>
            <a:ext cx="319091" cy="393147"/>
            <a:chOff x="6529566" y="5112386"/>
            <a:chExt cx="319091" cy="393147"/>
          </a:xfrm>
        </p:grpSpPr>
        <p:sp>
          <p:nvSpPr>
            <p:cNvPr id="159" name="Freeform 27"/>
            <p:cNvSpPr>
              <a:spLocks noEditPoints="1"/>
            </p:cNvSpPr>
            <p:nvPr/>
          </p:nvSpPr>
          <p:spPr bwMode="auto">
            <a:xfrm>
              <a:off x="6529566" y="5112386"/>
              <a:ext cx="319091" cy="236254"/>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rgbClr val="336699"/>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600" dirty="0">
                <a:solidFill>
                  <a:srgbClr val="000000"/>
                </a:solidFill>
                <a:latin typeface="+mj-ea"/>
                <a:ea typeface="+mj-ea"/>
                <a:cs typeface="Arial" pitchFamily="34" charset="0"/>
              </a:endParaRPr>
            </a:p>
          </p:txBody>
        </p:sp>
        <p:sp>
          <p:nvSpPr>
            <p:cNvPr id="160" name="Text Box 43"/>
            <p:cNvSpPr txBox="1">
              <a:spLocks noChangeArrowheads="1"/>
            </p:cNvSpPr>
            <p:nvPr/>
          </p:nvSpPr>
          <p:spPr bwMode="auto">
            <a:xfrm>
              <a:off x="6539231" y="5413200"/>
              <a:ext cx="299762"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err="1" smtClean="0">
                  <a:solidFill>
                    <a:srgbClr val="FFFFFF"/>
                  </a:solidFill>
                  <a:latin typeface="+mj-ea"/>
                  <a:ea typeface="+mj-ea"/>
                </a:rPr>
                <a:t>vCenter</a:t>
              </a:r>
              <a:endParaRPr lang="en-US" altLang="zh-CN" sz="600" b="1" dirty="0" smtClean="0">
                <a:solidFill>
                  <a:srgbClr val="FFFFFF"/>
                </a:solidFill>
                <a:latin typeface="+mj-ea"/>
                <a:ea typeface="+mj-ea"/>
              </a:endParaRPr>
            </a:p>
          </p:txBody>
        </p:sp>
      </p:grpSp>
      <p:sp>
        <p:nvSpPr>
          <p:cNvPr id="207" name="Rectangle 69"/>
          <p:cNvSpPr/>
          <p:nvPr/>
        </p:nvSpPr>
        <p:spPr bwMode="auto">
          <a:xfrm>
            <a:off x="7916753" y="383366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Host Management</a:t>
            </a:r>
            <a:endParaRPr lang="en-US" sz="700" b="1" dirty="0">
              <a:solidFill>
                <a:srgbClr val="FFFFFF"/>
              </a:solidFill>
              <a:latin typeface="+mj-ea"/>
              <a:ea typeface="+mj-ea"/>
            </a:endParaRPr>
          </a:p>
        </p:txBody>
      </p:sp>
      <p:sp>
        <p:nvSpPr>
          <p:cNvPr id="208" name="Rectangle 69"/>
          <p:cNvSpPr/>
          <p:nvPr/>
        </p:nvSpPr>
        <p:spPr bwMode="auto">
          <a:xfrm>
            <a:off x="6605663" y="226274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Server Stateless Computing</a:t>
            </a:r>
            <a:endParaRPr lang="en-US" altLang="en-US" sz="700" b="1" dirty="0">
              <a:solidFill>
                <a:srgbClr val="FFFFFF"/>
              </a:solidFill>
              <a:latin typeface="+mj-ea"/>
              <a:ea typeface="+mj-ea"/>
            </a:endParaRPr>
          </a:p>
        </p:txBody>
      </p:sp>
      <p:sp>
        <p:nvSpPr>
          <p:cNvPr id="209" name="Rectangle 69"/>
          <p:cNvSpPr/>
          <p:nvPr/>
        </p:nvSpPr>
        <p:spPr bwMode="auto">
          <a:xfrm>
            <a:off x="6605663" y="1899405"/>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Server Configuration Deployment</a:t>
            </a:r>
            <a:endParaRPr lang="en-US" altLang="en-US" sz="700" b="1" dirty="0">
              <a:solidFill>
                <a:srgbClr val="FFFFFF"/>
              </a:solidFill>
              <a:latin typeface="+mj-ea"/>
              <a:ea typeface="+mj-ea"/>
            </a:endParaRPr>
          </a:p>
        </p:txBody>
      </p:sp>
      <p:sp>
        <p:nvSpPr>
          <p:cNvPr id="210" name="Rectangle 69"/>
          <p:cNvSpPr/>
          <p:nvPr/>
        </p:nvSpPr>
        <p:spPr bwMode="auto">
          <a:xfrm>
            <a:off x="6605663" y="2626077"/>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lIns="101858" tIns="50929" rIns="101858" bIns="50929"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93031" fontAlgn="ctr">
              <a:defRPr/>
            </a:pPr>
            <a:r>
              <a:rPr lang="en-US" sz="700" b="1" dirty="0" smtClean="0">
                <a:solidFill>
                  <a:srgbClr val="FFFFFF"/>
                </a:solidFill>
                <a:latin typeface="+mj-ea"/>
                <a:ea typeface="+mj-ea"/>
              </a:rPr>
              <a:t>Storage Capacity Management</a:t>
            </a:r>
            <a:endParaRPr lang="en-US" sz="700" b="1" dirty="0">
              <a:solidFill>
                <a:srgbClr val="FFFFFF"/>
              </a:solidFill>
              <a:latin typeface="+mj-ea"/>
              <a:ea typeface="+mj-ea"/>
            </a:endParaRPr>
          </a:p>
        </p:txBody>
      </p:sp>
      <p:sp>
        <p:nvSpPr>
          <p:cNvPr id="211" name="Rectangle 69"/>
          <p:cNvSpPr/>
          <p:nvPr/>
        </p:nvSpPr>
        <p:spPr bwMode="auto">
          <a:xfrm>
            <a:off x="7916753" y="348116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Application Management</a:t>
            </a:r>
            <a:endParaRPr lang="en-US" sz="700" b="1" dirty="0">
              <a:solidFill>
                <a:srgbClr val="FFFFFF"/>
              </a:solidFill>
              <a:latin typeface="+mj-ea"/>
              <a:ea typeface="+mj-ea"/>
            </a:endParaRPr>
          </a:p>
        </p:txBody>
      </p:sp>
      <p:sp>
        <p:nvSpPr>
          <p:cNvPr id="212" name="Rectangle 69"/>
          <p:cNvSpPr/>
          <p:nvPr/>
        </p:nvSpPr>
        <p:spPr bwMode="auto">
          <a:xfrm>
            <a:off x="2648903" y="2626077"/>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err="1" smtClean="0">
                <a:solidFill>
                  <a:srgbClr val="FFFFFF"/>
                </a:solidFill>
                <a:latin typeface="+mj-ea"/>
                <a:ea typeface="+mj-ea"/>
              </a:rPr>
              <a:t>iPCA</a:t>
            </a:r>
            <a:r>
              <a:rPr lang="en-US" sz="700" b="1" dirty="0" smtClean="0">
                <a:solidFill>
                  <a:srgbClr val="FFFFFF"/>
                </a:solidFill>
                <a:latin typeface="+mj-ea"/>
                <a:ea typeface="+mj-ea"/>
              </a:rPr>
              <a:t> Management</a:t>
            </a:r>
            <a:endParaRPr lang="en-US" sz="700" b="1" dirty="0">
              <a:solidFill>
                <a:srgbClr val="FFFFFF"/>
              </a:solidFill>
              <a:latin typeface="+mj-ea"/>
              <a:ea typeface="+mj-ea"/>
            </a:endParaRPr>
          </a:p>
        </p:txBody>
      </p:sp>
      <p:grpSp>
        <p:nvGrpSpPr>
          <p:cNvPr id="213" name="组合 439"/>
          <p:cNvGrpSpPr/>
          <p:nvPr/>
        </p:nvGrpSpPr>
        <p:grpSpPr>
          <a:xfrm>
            <a:off x="7873248" y="5642620"/>
            <a:ext cx="2207154" cy="585505"/>
            <a:chOff x="6253278" y="5765627"/>
            <a:chExt cx="2207154" cy="585505"/>
          </a:xfrm>
        </p:grpSpPr>
        <p:sp>
          <p:nvSpPr>
            <p:cNvPr id="214" name="矩形 213"/>
            <p:cNvSpPr/>
            <p:nvPr/>
          </p:nvSpPr>
          <p:spPr bwMode="auto">
            <a:xfrm>
              <a:off x="6305077" y="5765627"/>
              <a:ext cx="2155355" cy="585505"/>
            </a:xfrm>
            <a:prstGeom prst="rect">
              <a:avLst/>
            </a:prstGeom>
            <a:solidFill>
              <a:srgbClr val="FF5D3D"/>
            </a:solidFill>
            <a:ln/>
            <a:extLst/>
          </p:spPr>
          <p:style>
            <a:lnRef idx="0">
              <a:schemeClr val="accent6"/>
            </a:lnRef>
            <a:fillRef idx="3">
              <a:schemeClr val="accent6"/>
            </a:fillRef>
            <a:effectRef idx="3">
              <a:schemeClr val="accent6"/>
            </a:effectRef>
            <a:fontRef idx="minor">
              <a:schemeClr val="lt1"/>
            </a:fontRef>
          </p:style>
          <p:txBody>
            <a:bodyPr lIns="101858" tIns="50929" rIns="101858" bIns="50929"/>
            <a:lstStyle/>
            <a:p>
              <a:pPr fontAlgn="ctr">
                <a:buClr>
                  <a:srgbClr val="CC9900"/>
                </a:buClr>
                <a:buFont typeface="Wingdings" pitchFamily="2" charset="2"/>
                <a:buChar char="n"/>
                <a:defRPr/>
              </a:pPr>
              <a:endParaRPr lang="en-US" altLang="zh-CN" sz="600" dirty="0">
                <a:solidFill>
                  <a:srgbClr val="000000"/>
                </a:solidFill>
                <a:latin typeface="+mj-ea"/>
                <a:ea typeface="+mj-ea"/>
              </a:endParaRPr>
            </a:p>
          </p:txBody>
        </p:sp>
        <p:pic>
          <p:nvPicPr>
            <p:cNvPr id="215" name="Picture 2" descr="C:\Users\SQUARE\Desktop\laptop-and-computer-26.png"/>
            <p:cNvPicPr>
              <a:picLocks noChangeAspect="1" noChangeArrowheads="1"/>
            </p:cNvPicPr>
            <p:nvPr/>
          </p:nvPicPr>
          <p:blipFill>
            <a:blip r:embed="rId8" cstate="print"/>
            <a:srcRect/>
            <a:stretch>
              <a:fillRect/>
            </a:stretch>
          </p:blipFill>
          <p:spPr bwMode="auto">
            <a:xfrm>
              <a:off x="6294897" y="5805783"/>
              <a:ext cx="304708" cy="304708"/>
            </a:xfrm>
            <a:prstGeom prst="rect">
              <a:avLst/>
            </a:prstGeom>
            <a:noFill/>
            <a:effectLst>
              <a:outerShdw blurRad="50800" dist="38100" dir="2700000" algn="tl" rotWithShape="0">
                <a:prstClr val="black">
                  <a:alpha val="40000"/>
                </a:prstClr>
              </a:outerShdw>
            </a:effectLst>
          </p:spPr>
        </p:pic>
        <p:pic>
          <p:nvPicPr>
            <p:cNvPr id="216" name="Picture 3" descr="C:\Users\SQUARE\Desktop\Hot_Database_Inactive.png"/>
            <p:cNvPicPr>
              <a:picLocks noChangeAspect="1" noChangeArrowheads="1"/>
            </p:cNvPicPr>
            <p:nvPr/>
          </p:nvPicPr>
          <p:blipFill>
            <a:blip r:embed="rId9" cstate="print"/>
            <a:srcRect/>
            <a:stretch>
              <a:fillRect/>
            </a:stretch>
          </p:blipFill>
          <p:spPr bwMode="auto">
            <a:xfrm>
              <a:off x="6999045" y="5818570"/>
              <a:ext cx="296387" cy="296387"/>
            </a:xfrm>
            <a:prstGeom prst="rect">
              <a:avLst/>
            </a:prstGeom>
            <a:noFill/>
            <a:effectLst>
              <a:outerShdw blurRad="50800" dist="38100" dir="2700000" algn="tl" rotWithShape="0">
                <a:prstClr val="black">
                  <a:alpha val="40000"/>
                </a:prstClr>
              </a:outerShdw>
            </a:effectLst>
          </p:spPr>
        </p:pic>
        <p:pic>
          <p:nvPicPr>
            <p:cNvPr id="217" name="Picture 4" descr="C:\Users\SQUARE\Desktop\acients-system-12.png"/>
            <p:cNvPicPr>
              <a:picLocks noChangeAspect="1" noChangeArrowheads="1"/>
            </p:cNvPicPr>
            <p:nvPr/>
          </p:nvPicPr>
          <p:blipFill>
            <a:blip r:embed="rId10" cstate="print"/>
            <a:srcRect/>
            <a:stretch>
              <a:fillRect/>
            </a:stretch>
          </p:blipFill>
          <p:spPr bwMode="auto">
            <a:xfrm>
              <a:off x="7414200" y="5812077"/>
              <a:ext cx="292118" cy="292118"/>
            </a:xfrm>
            <a:prstGeom prst="rect">
              <a:avLst/>
            </a:prstGeom>
            <a:noFill/>
            <a:effectLst>
              <a:outerShdw blurRad="50800" dist="38100" dir="2700000" algn="tl" rotWithShape="0">
                <a:prstClr val="black">
                  <a:alpha val="40000"/>
                </a:prstClr>
              </a:outerShdw>
            </a:effectLst>
          </p:spPr>
        </p:pic>
        <p:sp>
          <p:nvSpPr>
            <p:cNvPr id="218" name="TextBox 37"/>
            <p:cNvSpPr txBox="1">
              <a:spLocks noChangeArrowheads="1"/>
            </p:cNvSpPr>
            <p:nvPr/>
          </p:nvSpPr>
          <p:spPr bwMode="auto">
            <a:xfrm>
              <a:off x="6421559" y="6131719"/>
              <a:ext cx="643126" cy="184666"/>
            </a:xfrm>
            <a:prstGeom prst="rect">
              <a:avLst/>
            </a:prstGeom>
            <a:noFill/>
            <a:ln w="9525">
              <a:noFill/>
              <a:miter lim="800000"/>
              <a:headEnd/>
              <a:tailEnd/>
            </a:ln>
          </p:spPr>
          <p:txBody>
            <a:bodyPr wrap="none">
              <a:spAutoFit/>
            </a:bodyPr>
            <a:lstStyle/>
            <a:p>
              <a:pPr algn="ctr" fontAlgn="ctr"/>
              <a:r>
                <a:rPr lang="en-US" sz="600" b="1" dirty="0" smtClean="0">
                  <a:solidFill>
                    <a:srgbClr val="FFFFFF"/>
                  </a:solidFill>
                  <a:latin typeface="+mj-ea"/>
                  <a:ea typeface="+mj-ea"/>
                </a:rPr>
                <a:t>Middleware</a:t>
              </a:r>
              <a:endParaRPr lang="en-US" altLang="zh-CN" sz="600" b="1" dirty="0">
                <a:solidFill>
                  <a:srgbClr val="FFFFFF"/>
                </a:solidFill>
                <a:latin typeface="+mj-ea"/>
                <a:ea typeface="+mj-ea"/>
              </a:endParaRPr>
            </a:p>
          </p:txBody>
        </p:sp>
        <p:sp>
          <p:nvSpPr>
            <p:cNvPr id="219" name="TextBox 37"/>
            <p:cNvSpPr txBox="1">
              <a:spLocks noChangeArrowheads="1"/>
            </p:cNvSpPr>
            <p:nvPr/>
          </p:nvSpPr>
          <p:spPr bwMode="auto">
            <a:xfrm>
              <a:off x="6253278" y="6035250"/>
              <a:ext cx="369012" cy="184666"/>
            </a:xfrm>
            <a:prstGeom prst="rect">
              <a:avLst/>
            </a:prstGeom>
            <a:noFill/>
            <a:ln w="9525">
              <a:noFill/>
              <a:miter lim="800000"/>
              <a:headEnd/>
              <a:tailEnd/>
            </a:ln>
          </p:spPr>
          <p:txBody>
            <a:bodyPr wrap="none">
              <a:spAutoFit/>
            </a:bodyPr>
            <a:lstStyle/>
            <a:p>
              <a:pPr algn="ctr" fontAlgn="ctr"/>
              <a:r>
                <a:rPr lang="en-US" sz="600" b="1" dirty="0" smtClean="0">
                  <a:solidFill>
                    <a:srgbClr val="FFFFFF"/>
                  </a:solidFill>
                  <a:latin typeface="+mj-ea"/>
                  <a:ea typeface="+mj-ea"/>
                </a:rPr>
                <a:t>Host</a:t>
              </a:r>
              <a:endParaRPr lang="en-US" altLang="zh-CN" sz="600" b="1" dirty="0">
                <a:solidFill>
                  <a:srgbClr val="FFFFFF"/>
                </a:solidFill>
                <a:latin typeface="+mj-ea"/>
                <a:ea typeface="+mj-ea"/>
              </a:endParaRPr>
            </a:p>
          </p:txBody>
        </p:sp>
        <p:sp>
          <p:nvSpPr>
            <p:cNvPr id="220" name="TextBox 37"/>
            <p:cNvSpPr txBox="1">
              <a:spLocks noChangeArrowheads="1"/>
            </p:cNvSpPr>
            <p:nvPr/>
          </p:nvSpPr>
          <p:spPr bwMode="auto">
            <a:xfrm>
              <a:off x="6851211" y="6065521"/>
              <a:ext cx="552599" cy="184666"/>
            </a:xfrm>
            <a:prstGeom prst="rect">
              <a:avLst/>
            </a:prstGeom>
            <a:noFill/>
            <a:ln w="9525">
              <a:noFill/>
              <a:miter lim="800000"/>
              <a:headEnd/>
              <a:tailEnd/>
            </a:ln>
          </p:spPr>
          <p:txBody>
            <a:bodyPr wrap="square">
              <a:spAutoFit/>
            </a:bodyPr>
            <a:lstStyle/>
            <a:p>
              <a:pPr algn="ctr" fontAlgn="ctr"/>
              <a:r>
                <a:rPr lang="en-US" sz="600" b="1" dirty="0" smtClean="0">
                  <a:solidFill>
                    <a:srgbClr val="FFFFFF"/>
                  </a:solidFill>
                  <a:latin typeface="+mj-ea"/>
                  <a:ea typeface="+mj-ea"/>
                </a:rPr>
                <a:t>Database</a:t>
              </a:r>
              <a:endParaRPr lang="en-US" altLang="zh-CN" sz="600" b="1" dirty="0">
                <a:solidFill>
                  <a:srgbClr val="FFFFFF"/>
                </a:solidFill>
                <a:latin typeface="+mj-ea"/>
                <a:ea typeface="+mj-ea"/>
              </a:endParaRPr>
            </a:p>
          </p:txBody>
        </p:sp>
        <p:sp>
          <p:nvSpPr>
            <p:cNvPr id="221" name="TextBox 37"/>
            <p:cNvSpPr txBox="1">
              <a:spLocks noChangeArrowheads="1"/>
            </p:cNvSpPr>
            <p:nvPr/>
          </p:nvSpPr>
          <p:spPr bwMode="auto">
            <a:xfrm>
              <a:off x="7234379" y="6039975"/>
              <a:ext cx="773966" cy="184666"/>
            </a:xfrm>
            <a:prstGeom prst="rect">
              <a:avLst/>
            </a:prstGeom>
            <a:noFill/>
            <a:ln w="9525">
              <a:noFill/>
              <a:miter lim="800000"/>
              <a:headEnd/>
              <a:tailEnd/>
            </a:ln>
          </p:spPr>
          <p:txBody>
            <a:bodyPr wrap="square">
              <a:spAutoFit/>
            </a:bodyPr>
            <a:lstStyle/>
            <a:p>
              <a:pPr algn="ctr" fontAlgn="ctr"/>
              <a:r>
                <a:rPr lang="en-US" sz="600" b="1" dirty="0" smtClean="0">
                  <a:solidFill>
                    <a:srgbClr val="FFFFFF"/>
                  </a:solidFill>
                  <a:latin typeface="+mj-ea"/>
                  <a:ea typeface="+mj-ea"/>
                </a:rPr>
                <a:t>Application log</a:t>
              </a:r>
              <a:endParaRPr lang="en-US" altLang="zh-CN" sz="600" b="1" dirty="0">
                <a:solidFill>
                  <a:srgbClr val="FFFFFF"/>
                </a:solidFill>
                <a:latin typeface="+mj-ea"/>
                <a:ea typeface="+mj-ea"/>
              </a:endParaRPr>
            </a:p>
          </p:txBody>
        </p:sp>
        <p:pic>
          <p:nvPicPr>
            <p:cNvPr id="222" name="Picture 7" descr="C:\Users\SQUARE\Desktop\mail.png"/>
            <p:cNvPicPr>
              <a:picLocks noChangeAspect="1" noChangeArrowheads="1"/>
            </p:cNvPicPr>
            <p:nvPr/>
          </p:nvPicPr>
          <p:blipFill>
            <a:blip r:embed="rId11" cstate="print"/>
            <a:srcRect/>
            <a:stretch>
              <a:fillRect/>
            </a:stretch>
          </p:blipFill>
          <p:spPr bwMode="auto">
            <a:xfrm>
              <a:off x="7934492" y="5801271"/>
              <a:ext cx="313730" cy="313730"/>
            </a:xfrm>
            <a:prstGeom prst="rect">
              <a:avLst/>
            </a:prstGeom>
            <a:noFill/>
            <a:effectLst>
              <a:outerShdw blurRad="50800" dist="38100" dir="2700000" algn="tl" rotWithShape="0">
                <a:prstClr val="black">
                  <a:alpha val="40000"/>
                </a:prstClr>
              </a:outerShdw>
            </a:effectLst>
          </p:spPr>
        </p:pic>
        <p:sp>
          <p:nvSpPr>
            <p:cNvPr id="223" name="TextBox 37"/>
            <p:cNvSpPr txBox="1">
              <a:spLocks noChangeArrowheads="1"/>
            </p:cNvSpPr>
            <p:nvPr/>
          </p:nvSpPr>
          <p:spPr bwMode="auto">
            <a:xfrm>
              <a:off x="7924041" y="6049032"/>
              <a:ext cx="505827" cy="276999"/>
            </a:xfrm>
            <a:prstGeom prst="rect">
              <a:avLst/>
            </a:prstGeom>
            <a:noFill/>
            <a:ln w="9525">
              <a:noFill/>
              <a:miter lim="800000"/>
              <a:headEnd/>
              <a:tailEnd/>
            </a:ln>
          </p:spPr>
          <p:txBody>
            <a:bodyPr wrap="square">
              <a:spAutoFit/>
            </a:bodyPr>
            <a:lstStyle/>
            <a:p>
              <a:pPr algn="ctr" fontAlgn="ctr"/>
              <a:r>
                <a:rPr lang="en-US" sz="600" b="1" dirty="0" smtClean="0">
                  <a:solidFill>
                    <a:srgbClr val="FFFFFF"/>
                  </a:solidFill>
                  <a:latin typeface="+mj-ea"/>
                  <a:ea typeface="+mj-ea"/>
                </a:rPr>
                <a:t>Mail server</a:t>
              </a:r>
              <a:endParaRPr lang="en-US" altLang="zh-CN" sz="600" b="1" dirty="0">
                <a:solidFill>
                  <a:srgbClr val="FFFFFF"/>
                </a:solidFill>
                <a:latin typeface="+mj-ea"/>
                <a:ea typeface="+mj-ea"/>
              </a:endParaRPr>
            </a:p>
          </p:txBody>
        </p:sp>
        <p:pic>
          <p:nvPicPr>
            <p:cNvPr id="224" name="Picture 3" descr="C:\Users\SQUARE\Desktop\241f95cad1c8a786d4f7e3f66609c93d71cf506c.jpg"/>
            <p:cNvPicPr>
              <a:picLocks noChangeAspect="1" noChangeArrowheads="1"/>
            </p:cNvPicPr>
            <p:nvPr/>
          </p:nvPicPr>
          <p:blipFill>
            <a:blip r:embed="rId12" cstate="print">
              <a:duotone>
                <a:prstClr val="black"/>
                <a:schemeClr val="tx2">
                  <a:tint val="45000"/>
                  <a:satMod val="400000"/>
                </a:schemeClr>
              </a:duotone>
            </a:blip>
            <a:srcRect/>
            <a:stretch>
              <a:fillRect/>
            </a:stretch>
          </p:blipFill>
          <p:spPr bwMode="auto">
            <a:xfrm>
              <a:off x="6637504" y="5819883"/>
              <a:ext cx="293760" cy="293760"/>
            </a:xfrm>
            <a:prstGeom prst="rect">
              <a:avLst/>
            </a:prstGeom>
            <a:noFill/>
            <a:effectLst>
              <a:outerShdw blurRad="50800" dist="38100" dir="2700000" algn="tl" rotWithShape="0">
                <a:prstClr val="black">
                  <a:alpha val="40000"/>
                </a:prstClr>
              </a:outerShdw>
            </a:effectLst>
          </p:spPr>
        </p:pic>
      </p:grpSp>
      <p:sp>
        <p:nvSpPr>
          <p:cNvPr id="225" name="Text Box 43"/>
          <p:cNvSpPr txBox="1">
            <a:spLocks noChangeArrowheads="1"/>
          </p:cNvSpPr>
          <p:nvPr/>
        </p:nvSpPr>
        <p:spPr bwMode="auto">
          <a:xfrm>
            <a:off x="2590385" y="5980495"/>
            <a:ext cx="504056" cy="184666"/>
          </a:xfrm>
          <a:prstGeom prst="rect">
            <a:avLst/>
          </a:prstGeom>
          <a:noFill/>
          <a:ln w="9525" algn="ctr">
            <a:noFill/>
            <a:miter lim="800000"/>
            <a:headEnd/>
            <a:tailEnd/>
          </a:ln>
        </p:spPr>
        <p:txBody>
          <a:bodyPr wrap="square" lIns="0" tIns="0" rIns="0" bIns="0">
            <a:spAutoFit/>
          </a:bodyPr>
          <a:lstStyle/>
          <a:p>
            <a:pPr algn="ctr" fontAlgn="ctr">
              <a:spcBef>
                <a:spcPct val="50000"/>
              </a:spcBef>
            </a:pPr>
            <a:r>
              <a:rPr lang="en-US" sz="600" b="1" dirty="0" smtClean="0">
                <a:solidFill>
                  <a:srgbClr val="FFFFFF"/>
                </a:solidFill>
                <a:latin typeface="+mj-ea"/>
                <a:ea typeface="+mj-ea"/>
              </a:rPr>
              <a:t>Switch/</a:t>
            </a:r>
            <a:br>
              <a:rPr lang="en-US" sz="600" b="1" dirty="0" smtClean="0">
                <a:solidFill>
                  <a:srgbClr val="FFFFFF"/>
                </a:solidFill>
                <a:latin typeface="+mj-ea"/>
                <a:ea typeface="+mj-ea"/>
              </a:rPr>
            </a:br>
            <a:r>
              <a:rPr lang="en-US" sz="600" b="1" dirty="0" smtClean="0">
                <a:solidFill>
                  <a:srgbClr val="FFFFFF"/>
                </a:solidFill>
                <a:latin typeface="+mj-ea"/>
                <a:ea typeface="+mj-ea"/>
              </a:rPr>
              <a:t>Router</a:t>
            </a:r>
            <a:endParaRPr lang="en-US" altLang="zh-CN" sz="600" b="1" dirty="0" smtClean="0">
              <a:solidFill>
                <a:srgbClr val="FFFFFF"/>
              </a:solidFill>
              <a:latin typeface="+mj-ea"/>
              <a:ea typeface="+mj-ea"/>
            </a:endParaRPr>
          </a:p>
        </p:txBody>
      </p:sp>
      <p:sp>
        <p:nvSpPr>
          <p:cNvPr id="226" name="Rectangle 69"/>
          <p:cNvSpPr/>
          <p:nvPr/>
        </p:nvSpPr>
        <p:spPr bwMode="auto">
          <a:xfrm>
            <a:off x="7937342" y="1915019"/>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Customized Report (</a:t>
            </a:r>
            <a:r>
              <a:rPr lang="en-US" sz="700" b="1" dirty="0" err="1" smtClean="0">
                <a:solidFill>
                  <a:srgbClr val="FFFFFF"/>
                </a:solidFill>
                <a:latin typeface="+mj-ea"/>
                <a:ea typeface="+mj-ea"/>
              </a:rPr>
              <a:t>UniBI</a:t>
            </a:r>
            <a:r>
              <a:rPr lang="en-US" sz="700" b="1" dirty="0" smtClean="0">
                <a:solidFill>
                  <a:srgbClr val="FFFFFF"/>
                </a:solidFill>
                <a:latin typeface="+mj-ea"/>
                <a:ea typeface="+mj-ea"/>
              </a:rPr>
              <a:t>)</a:t>
            </a:r>
            <a:endParaRPr lang="en-US" sz="700" b="1" dirty="0">
              <a:solidFill>
                <a:srgbClr val="FFFFFF"/>
              </a:solidFill>
              <a:latin typeface="+mj-ea"/>
              <a:ea typeface="+mj-ea"/>
            </a:endParaRPr>
          </a:p>
        </p:txBody>
      </p:sp>
      <p:sp>
        <p:nvSpPr>
          <p:cNvPr id="227" name="Rectangle 69"/>
          <p:cNvSpPr/>
          <p:nvPr/>
        </p:nvSpPr>
        <p:spPr bwMode="auto">
          <a:xfrm>
            <a:off x="7924581" y="2626077"/>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Storage Report</a:t>
            </a:r>
            <a:endParaRPr lang="en-US" sz="700" b="1" dirty="0">
              <a:solidFill>
                <a:srgbClr val="FFFFFF"/>
              </a:solidFill>
              <a:latin typeface="+mj-ea"/>
              <a:ea typeface="+mj-ea"/>
            </a:endParaRPr>
          </a:p>
        </p:txBody>
      </p:sp>
      <p:sp>
        <p:nvSpPr>
          <p:cNvPr id="228" name="Rectangle 69"/>
          <p:cNvSpPr/>
          <p:nvPr/>
        </p:nvSpPr>
        <p:spPr bwMode="auto">
          <a:xfrm>
            <a:off x="7924581" y="2262741"/>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Network Report</a:t>
            </a:r>
            <a:endParaRPr lang="en-US" sz="700" b="1" dirty="0">
              <a:solidFill>
                <a:srgbClr val="FFFFFF"/>
              </a:solidFill>
              <a:latin typeface="+mj-ea"/>
              <a:ea typeface="+mj-ea"/>
            </a:endParaRPr>
          </a:p>
        </p:txBody>
      </p:sp>
      <p:grpSp>
        <p:nvGrpSpPr>
          <p:cNvPr id="229" name="组合 207"/>
          <p:cNvGrpSpPr/>
          <p:nvPr/>
        </p:nvGrpSpPr>
        <p:grpSpPr>
          <a:xfrm>
            <a:off x="5147715" y="1245108"/>
            <a:ext cx="1218603" cy="606362"/>
            <a:chOff x="5394681" y="151590"/>
            <a:chExt cx="1218603" cy="606362"/>
          </a:xfrm>
        </p:grpSpPr>
        <p:pic>
          <p:nvPicPr>
            <p:cNvPr id="230" name="Picture 158" descr="j0433944"/>
            <p:cNvPicPr>
              <a:picLocks noChangeAspect="1" noChangeArrowheads="1"/>
            </p:cNvPicPr>
            <p:nvPr/>
          </p:nvPicPr>
          <p:blipFill>
            <a:blip r:embed="rId13" cstate="print"/>
            <a:srcRect/>
            <a:stretch>
              <a:fillRect/>
            </a:stretch>
          </p:blipFill>
          <p:spPr bwMode="auto">
            <a:xfrm>
              <a:off x="5748216" y="151590"/>
              <a:ext cx="533164" cy="411196"/>
            </a:xfrm>
            <a:prstGeom prst="rect">
              <a:avLst/>
            </a:prstGeom>
            <a:noFill/>
            <a:ln w="9525">
              <a:noFill/>
              <a:miter lim="800000"/>
              <a:headEnd/>
              <a:tailEnd/>
            </a:ln>
          </p:spPr>
        </p:pic>
        <p:sp>
          <p:nvSpPr>
            <p:cNvPr id="231" name="矩形 230"/>
            <p:cNvSpPr/>
            <p:nvPr/>
          </p:nvSpPr>
          <p:spPr>
            <a:xfrm>
              <a:off x="5394681" y="511731"/>
              <a:ext cx="1218603" cy="246221"/>
            </a:xfrm>
            <a:prstGeom prst="rect">
              <a:avLst/>
            </a:prstGeom>
          </p:spPr>
          <p:txBody>
            <a:bodyPr wrap="none">
              <a:spAutoFit/>
            </a:bodyPr>
            <a:lstStyle/>
            <a:p>
              <a:pPr algn="ctr" defTabSz="914252" fontAlgn="ctr">
                <a:defRPr/>
              </a:pPr>
              <a:r>
                <a:rPr lang="en-US" sz="1000" b="1" dirty="0" smtClean="0">
                  <a:solidFill>
                    <a:schemeClr val="tx1"/>
                  </a:solidFill>
                  <a:latin typeface="+mj-ea"/>
                  <a:ea typeface="+mj-ea"/>
                </a:rPr>
                <a:t>O&amp;M personnel</a:t>
              </a:r>
              <a:endParaRPr lang="en-US" sz="1000" b="1" dirty="0">
                <a:solidFill>
                  <a:schemeClr val="tx1"/>
                </a:solidFill>
                <a:latin typeface="+mj-ea"/>
                <a:ea typeface="+mj-ea"/>
              </a:endParaRPr>
            </a:p>
          </p:txBody>
        </p:sp>
      </p:grpSp>
      <p:sp>
        <p:nvSpPr>
          <p:cNvPr id="232" name="Rectangle 69"/>
          <p:cNvSpPr/>
          <p:nvPr/>
        </p:nvSpPr>
        <p:spPr bwMode="auto">
          <a:xfrm>
            <a:off x="5286743" y="4186170"/>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700" b="1" dirty="0" smtClean="0">
                <a:solidFill>
                  <a:srgbClr val="FFFFFF"/>
                </a:solidFill>
                <a:latin typeface="+mj-ea"/>
                <a:ea typeface="+mj-ea"/>
              </a:rPr>
              <a:t>Region Monitoring</a:t>
            </a:r>
            <a:endParaRPr lang="en-US" altLang="zh-CN" sz="700" b="1" dirty="0" smtClean="0">
              <a:solidFill>
                <a:srgbClr val="FFFFFF"/>
              </a:solidFill>
              <a:latin typeface="+mj-ea"/>
              <a:ea typeface="+mj-ea"/>
            </a:endParaRPr>
          </a:p>
        </p:txBody>
      </p:sp>
      <p:sp>
        <p:nvSpPr>
          <p:cNvPr id="233" name="Freeform 27"/>
          <p:cNvSpPr>
            <a:spLocks noEditPoints="1"/>
          </p:cNvSpPr>
          <p:nvPr/>
        </p:nvSpPr>
        <p:spPr bwMode="auto">
          <a:xfrm>
            <a:off x="5786591" y="5756538"/>
            <a:ext cx="319091" cy="236254"/>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rgbClr val="336699"/>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600" dirty="0">
              <a:solidFill>
                <a:srgbClr val="000000"/>
              </a:solidFill>
              <a:latin typeface="+mj-ea"/>
              <a:ea typeface="+mj-ea"/>
              <a:cs typeface="Arial" pitchFamily="34" charset="0"/>
            </a:endParaRPr>
          </a:p>
        </p:txBody>
      </p:sp>
      <p:sp>
        <p:nvSpPr>
          <p:cNvPr id="234" name="Text Box 43"/>
          <p:cNvSpPr txBox="1">
            <a:spLocks noChangeArrowheads="1"/>
          </p:cNvSpPr>
          <p:nvPr/>
        </p:nvSpPr>
        <p:spPr bwMode="auto">
          <a:xfrm>
            <a:off x="5818697" y="6057352"/>
            <a:ext cx="254878" cy="92333"/>
          </a:xfrm>
          <a:prstGeom prst="rect">
            <a:avLst/>
          </a:prstGeom>
          <a:noFill/>
          <a:ln w="9525" algn="ctr">
            <a:noFill/>
            <a:miter lim="800000"/>
            <a:headEnd/>
            <a:tailEnd/>
          </a:ln>
        </p:spPr>
        <p:txBody>
          <a:bodyPr wrap="none" lIns="0" tIns="0" rIns="0" bIns="0">
            <a:spAutoFit/>
          </a:bodyPr>
          <a:lstStyle/>
          <a:p>
            <a:pPr algn="ctr" fontAlgn="ctr">
              <a:spcBef>
                <a:spcPct val="50000"/>
              </a:spcBef>
            </a:pPr>
            <a:r>
              <a:rPr lang="en-US" sz="600" b="1" dirty="0" smtClean="0">
                <a:solidFill>
                  <a:srgbClr val="FFFFFF"/>
                </a:solidFill>
                <a:latin typeface="+mj-ea"/>
                <a:ea typeface="+mj-ea"/>
              </a:rPr>
              <a:t>Fusion</a:t>
            </a:r>
            <a:endParaRPr lang="en-US" sz="600" b="1" dirty="0">
              <a:solidFill>
                <a:srgbClr val="FFFFFF"/>
              </a:solidFill>
              <a:latin typeface="+mj-ea"/>
              <a:ea typeface="+mj-ea"/>
            </a:endParaRPr>
          </a:p>
        </p:txBody>
      </p:sp>
      <p:sp>
        <p:nvSpPr>
          <p:cNvPr id="235" name="Rectangle 69"/>
          <p:cNvSpPr/>
          <p:nvPr/>
        </p:nvSpPr>
        <p:spPr bwMode="auto">
          <a:xfrm>
            <a:off x="3965056" y="4186170"/>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Customized Device Management</a:t>
            </a:r>
            <a:endParaRPr lang="en-US" altLang="en-US" sz="700" b="1" dirty="0">
              <a:solidFill>
                <a:srgbClr val="FFFFFF"/>
              </a:solidFill>
              <a:latin typeface="+mj-ea"/>
              <a:ea typeface="+mj-ea"/>
            </a:endParaRPr>
          </a:p>
        </p:txBody>
      </p:sp>
      <p:sp>
        <p:nvSpPr>
          <p:cNvPr id="236" name="Rectangle 69"/>
          <p:cNvSpPr/>
          <p:nvPr/>
        </p:nvSpPr>
        <p:spPr bwMode="auto">
          <a:xfrm>
            <a:off x="2648903" y="2989414"/>
            <a:ext cx="1152000" cy="270000"/>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Business Service Management</a:t>
            </a:r>
            <a:endParaRPr lang="en-US" sz="700" b="1" dirty="0">
              <a:solidFill>
                <a:srgbClr val="FFFFFF"/>
              </a:solidFill>
              <a:latin typeface="+mj-ea"/>
              <a:ea typeface="+mj-ea"/>
            </a:endParaRPr>
          </a:p>
        </p:txBody>
      </p:sp>
      <p:sp>
        <p:nvSpPr>
          <p:cNvPr id="237" name="Rectangle 69"/>
          <p:cNvSpPr/>
          <p:nvPr/>
        </p:nvSpPr>
        <p:spPr bwMode="auto">
          <a:xfrm>
            <a:off x="5286743" y="2989414"/>
            <a:ext cx="1152000" cy="270000"/>
          </a:xfrm>
          <a:prstGeom prst="rect">
            <a:avLst/>
          </a:prstGeom>
          <a:solidFill>
            <a:srgbClr val="0086CB"/>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r>
              <a:rPr lang="en-US" sz="700" b="1" dirty="0" smtClean="0">
                <a:solidFill>
                  <a:srgbClr val="FFFFFF"/>
                </a:solidFill>
                <a:latin typeface="+mj-ea"/>
                <a:ea typeface="+mj-ea"/>
              </a:rPr>
              <a:t>Asset Management</a:t>
            </a:r>
            <a:endParaRPr lang="en-US" sz="700" b="1" dirty="0">
              <a:solidFill>
                <a:srgbClr val="FFFFFF"/>
              </a:solidFill>
              <a:latin typeface="+mj-ea"/>
              <a:ea typeface="+mj-ea"/>
            </a:endParaRPr>
          </a:p>
        </p:txBody>
      </p:sp>
      <p:sp>
        <p:nvSpPr>
          <p:cNvPr id="238" name="Rectangle 69"/>
          <p:cNvSpPr/>
          <p:nvPr/>
        </p:nvSpPr>
        <p:spPr bwMode="auto">
          <a:xfrm>
            <a:off x="10540530" y="6091158"/>
            <a:ext cx="864096" cy="270000"/>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800" b="1" dirty="0" smtClean="0">
                <a:solidFill>
                  <a:srgbClr val="FFFFFF"/>
                </a:solidFill>
                <a:latin typeface="+mj-ea"/>
                <a:ea typeface="+mj-ea"/>
              </a:rPr>
              <a:t>Enhanced functions</a:t>
            </a:r>
            <a:endParaRPr lang="en-US" sz="800" b="1" dirty="0">
              <a:solidFill>
                <a:srgbClr val="FFFFFF"/>
              </a:solidFill>
              <a:latin typeface="+mj-ea"/>
              <a:ea typeface="+mj-ea"/>
            </a:endParaRPr>
          </a:p>
        </p:txBody>
      </p:sp>
      <p:sp>
        <p:nvSpPr>
          <p:cNvPr id="239" name="Rectangle 69"/>
          <p:cNvSpPr/>
          <p:nvPr/>
        </p:nvSpPr>
        <p:spPr bwMode="auto">
          <a:xfrm>
            <a:off x="10534254" y="5819752"/>
            <a:ext cx="864096" cy="270000"/>
          </a:xfrm>
          <a:prstGeom prst="rect">
            <a:avLst/>
          </a:prstGeom>
          <a:solidFill>
            <a:schemeClr val="tx2">
              <a:lumMod val="60000"/>
              <a:lumOff val="4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1858" tIns="50929" rIns="101858" bIns="50929" anchor="ctr"/>
          <a:lstStyle/>
          <a:p>
            <a:pPr algn="ctr" defTabSz="893031" fontAlgn="ctr">
              <a:defRPr/>
            </a:pPr>
            <a:r>
              <a:rPr lang="en-US" sz="800" b="1" dirty="0" smtClean="0">
                <a:solidFill>
                  <a:srgbClr val="FFFFFF"/>
                </a:solidFill>
                <a:latin typeface="+mj-ea"/>
                <a:ea typeface="+mj-ea"/>
              </a:rPr>
              <a:t>New components</a:t>
            </a:r>
            <a:endParaRPr lang="en-US" sz="800" b="1" dirty="0">
              <a:solidFill>
                <a:srgbClr val="FFFFFF"/>
              </a:solidFill>
              <a:latin typeface="+mj-ea"/>
              <a:ea typeface="+mj-ea"/>
            </a:endParaRPr>
          </a:p>
        </p:txBody>
      </p:sp>
    </p:spTree>
    <p:extLst>
      <p:ext uri="{BB962C8B-B14F-4D97-AF65-F5344CB8AC3E}">
        <p14:creationId xmlns:p14="http://schemas.microsoft.com/office/powerpoint/2010/main" val="2162728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err="1" smtClean="0">
                <a:latin typeface="+mj-ea"/>
                <a:ea typeface="+mj-ea"/>
              </a:rPr>
              <a:t>eSight</a:t>
            </a:r>
            <a:r>
              <a:rPr lang="en-US" dirty="0" smtClean="0">
                <a:latin typeface="+mj-ea"/>
                <a:ea typeface="+mj-ea"/>
              </a:rPr>
              <a:t> Architecture</a:t>
            </a:r>
            <a:endParaRPr lang="en-US" dirty="0">
              <a:latin typeface="+mj-ea"/>
              <a:ea typeface="+mj-ea"/>
            </a:endParaRPr>
          </a:p>
        </p:txBody>
      </p:sp>
      <p:sp>
        <p:nvSpPr>
          <p:cNvPr id="241" name="圆角矩形 297"/>
          <p:cNvSpPr>
            <a:spLocks noChangeArrowheads="1"/>
          </p:cNvSpPr>
          <p:nvPr/>
        </p:nvSpPr>
        <p:spPr bwMode="auto">
          <a:xfrm>
            <a:off x="2811761" y="2456420"/>
            <a:ext cx="5976937" cy="20970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
                <a:srgbClr val="CC9900"/>
              </a:buClr>
              <a:buSzTx/>
              <a:buFont typeface="Wingdings" panose="05000000000000000000" pitchFamily="2" charset="2"/>
              <a:buChar char="n"/>
            </a:pPr>
            <a:endParaRPr lang="en-US" altLang="zh-CN" sz="1800" dirty="0">
              <a:latin typeface="+mj-ea"/>
              <a:ea typeface="+mj-ea"/>
            </a:endParaRPr>
          </a:p>
        </p:txBody>
      </p:sp>
      <p:sp>
        <p:nvSpPr>
          <p:cNvPr id="242" name="TextBox 199"/>
          <p:cNvSpPr txBox="1">
            <a:spLocks noChangeArrowheads="1"/>
          </p:cNvSpPr>
          <p:nvPr/>
        </p:nvSpPr>
        <p:spPr bwMode="auto">
          <a:xfrm>
            <a:off x="7884418" y="1513760"/>
            <a:ext cx="31839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algn="ctr" eaLnBrk="1" fontAlgn="ctr" hangingPunct="1">
              <a:lnSpc>
                <a:spcPct val="100000"/>
              </a:lnSpc>
              <a:spcBef>
                <a:spcPct val="0"/>
              </a:spcBef>
              <a:buClrTx/>
              <a:buSzTx/>
              <a:buFontTx/>
              <a:buNone/>
            </a:pPr>
            <a:r>
              <a:rPr lang="en-US" sz="1400" dirty="0" smtClean="0">
                <a:latin typeface="+mj-ea"/>
                <a:ea typeface="+mj-ea"/>
              </a:rPr>
              <a:t>Web-based centralized maintenance page, allowing users to access the system anytime without installing the client</a:t>
            </a:r>
            <a:endParaRPr lang="en-US" sz="1400" dirty="0">
              <a:latin typeface="+mj-ea"/>
              <a:ea typeface="+mj-ea"/>
            </a:endParaRPr>
          </a:p>
        </p:txBody>
      </p:sp>
      <p:sp>
        <p:nvSpPr>
          <p:cNvPr id="243" name="圆角矩形 242"/>
          <p:cNvSpPr/>
          <p:nvPr/>
        </p:nvSpPr>
        <p:spPr>
          <a:xfrm>
            <a:off x="3200698" y="4051858"/>
            <a:ext cx="5111750" cy="393700"/>
          </a:xfrm>
          <a:prstGeom prst="roundRect">
            <a:avLst>
              <a:gd name="adj" fmla="val 3814"/>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ctr" hangingPunct="1">
              <a:defRPr/>
            </a:pPr>
            <a:r>
              <a:rPr lang="en-US" sz="1200" dirty="0" err="1" smtClean="0">
                <a:solidFill>
                  <a:schemeClr val="tx1"/>
                </a:solidFill>
                <a:latin typeface="+mj-ea"/>
                <a:ea typeface="+mj-ea"/>
              </a:rPr>
              <a:t>eSight</a:t>
            </a:r>
            <a:r>
              <a:rPr lang="en-US" sz="1200" dirty="0" smtClean="0">
                <a:solidFill>
                  <a:schemeClr val="tx1"/>
                </a:solidFill>
                <a:latin typeface="+mj-ea"/>
                <a:ea typeface="+mj-ea"/>
              </a:rPr>
              <a:t> Platform</a:t>
            </a:r>
            <a:endParaRPr lang="en-US" sz="1200" dirty="0">
              <a:solidFill>
                <a:schemeClr val="tx1"/>
              </a:solidFill>
              <a:latin typeface="+mj-ea"/>
              <a:ea typeface="+mj-ea"/>
            </a:endParaRPr>
          </a:p>
        </p:txBody>
      </p:sp>
      <p:sp>
        <p:nvSpPr>
          <p:cNvPr id="244" name="圆角矩形 243"/>
          <p:cNvSpPr/>
          <p:nvPr/>
        </p:nvSpPr>
        <p:spPr bwMode="auto">
          <a:xfrm>
            <a:off x="2880023" y="2583420"/>
            <a:ext cx="431800" cy="665163"/>
          </a:xfrm>
          <a:prstGeom prst="roundRect">
            <a:avLst>
              <a:gd name="adj" fmla="val 12167"/>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Open</a:t>
            </a:r>
          </a:p>
          <a:p>
            <a:pPr indent="-457146" algn="ctr" defTabSz="934984" eaLnBrk="1" fontAlgn="ctr" hangingPunct="1">
              <a:defRPr/>
            </a:pPr>
            <a:r>
              <a:rPr lang="en-US" sz="700" dirty="0" smtClean="0">
                <a:solidFill>
                  <a:schemeClr val="tx1"/>
                </a:solidFill>
                <a:latin typeface="+mj-ea"/>
                <a:ea typeface="+mj-ea"/>
              </a:rPr>
              <a:t>SDK</a:t>
            </a:r>
            <a:endParaRPr lang="en-US" altLang="zh-CN" sz="700" dirty="0">
              <a:solidFill>
                <a:schemeClr val="tx1"/>
              </a:solidFill>
              <a:latin typeface="+mj-ea"/>
              <a:ea typeface="+mj-ea"/>
            </a:endParaRPr>
          </a:p>
        </p:txBody>
      </p:sp>
      <p:sp>
        <p:nvSpPr>
          <p:cNvPr id="245" name="圆角矩形 244"/>
          <p:cNvSpPr/>
          <p:nvPr/>
        </p:nvSpPr>
        <p:spPr>
          <a:xfrm>
            <a:off x="4670723" y="2581833"/>
            <a:ext cx="433388"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WLAN</a:t>
            </a:r>
          </a:p>
          <a:p>
            <a:pPr indent="-457146" algn="ctr" defTabSz="934984" eaLnBrk="1" fontAlgn="ctr" hangingPunct="1">
              <a:defRPr/>
            </a:pPr>
            <a:r>
              <a:rPr lang="en-US" sz="700" dirty="0" smtClean="0">
                <a:solidFill>
                  <a:schemeClr val="tx1"/>
                </a:solidFill>
                <a:latin typeface="+mj-ea"/>
                <a:ea typeface="+mj-ea"/>
              </a:rPr>
              <a:t>Management</a:t>
            </a:r>
            <a:endParaRPr lang="en-US" sz="700" dirty="0">
              <a:solidFill>
                <a:schemeClr val="tx1"/>
              </a:solidFill>
              <a:latin typeface="+mj-ea"/>
              <a:ea typeface="+mj-ea"/>
            </a:endParaRPr>
          </a:p>
        </p:txBody>
      </p:sp>
      <p:sp>
        <p:nvSpPr>
          <p:cNvPr id="246" name="圆角矩形 245"/>
          <p:cNvSpPr/>
          <p:nvPr/>
        </p:nvSpPr>
        <p:spPr>
          <a:xfrm>
            <a:off x="3775373"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MPLS VPN Management</a:t>
            </a:r>
            <a:endParaRPr lang="en-US" sz="700" dirty="0">
              <a:solidFill>
                <a:schemeClr val="tx1"/>
              </a:solidFill>
              <a:latin typeface="+mj-ea"/>
              <a:ea typeface="+mj-ea"/>
            </a:endParaRPr>
          </a:p>
        </p:txBody>
      </p:sp>
      <p:sp>
        <p:nvSpPr>
          <p:cNvPr id="247" name="圆角矩形 246"/>
          <p:cNvSpPr/>
          <p:nvPr/>
        </p:nvSpPr>
        <p:spPr>
          <a:xfrm>
            <a:off x="5119986"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SLA</a:t>
            </a:r>
          </a:p>
          <a:p>
            <a:pPr indent="-457146" algn="ctr" defTabSz="934984" eaLnBrk="1" fontAlgn="ctr" hangingPunct="1">
              <a:defRPr/>
            </a:pPr>
            <a:r>
              <a:rPr lang="en-US" sz="700" dirty="0" smtClean="0">
                <a:solidFill>
                  <a:schemeClr val="tx1"/>
                </a:solidFill>
                <a:latin typeface="+mj-ea"/>
                <a:ea typeface="+mj-ea"/>
              </a:rPr>
              <a:t>Management</a:t>
            </a:r>
            <a:endParaRPr lang="en-US" sz="700" dirty="0">
              <a:solidFill>
                <a:schemeClr val="tx1"/>
              </a:solidFill>
              <a:latin typeface="+mj-ea"/>
              <a:ea typeface="+mj-ea"/>
            </a:endParaRPr>
          </a:p>
        </p:txBody>
      </p:sp>
      <p:sp>
        <p:nvSpPr>
          <p:cNvPr id="248" name="圆角矩形 247"/>
          <p:cNvSpPr/>
          <p:nvPr/>
        </p:nvSpPr>
        <p:spPr>
          <a:xfrm>
            <a:off x="2880023" y="3315258"/>
            <a:ext cx="431800" cy="663575"/>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Network Device Management</a:t>
            </a:r>
            <a:endParaRPr lang="en-US" sz="700" dirty="0">
              <a:solidFill>
                <a:schemeClr val="tx1"/>
              </a:solidFill>
              <a:latin typeface="+mj-ea"/>
              <a:ea typeface="+mj-ea"/>
            </a:endParaRPr>
          </a:p>
        </p:txBody>
      </p:sp>
      <p:sp>
        <p:nvSpPr>
          <p:cNvPr id="249" name="圆角矩形 248"/>
          <p:cNvSpPr/>
          <p:nvPr/>
        </p:nvSpPr>
        <p:spPr>
          <a:xfrm>
            <a:off x="5567661"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Network Traffic Analysis</a:t>
            </a:r>
            <a:endParaRPr lang="en-US" sz="700" dirty="0">
              <a:solidFill>
                <a:schemeClr val="tx1"/>
              </a:solidFill>
              <a:latin typeface="+mj-ea"/>
              <a:ea typeface="+mj-ea"/>
            </a:endParaRPr>
          </a:p>
        </p:txBody>
      </p:sp>
      <p:sp>
        <p:nvSpPr>
          <p:cNvPr id="250" name="圆角矩形 249"/>
          <p:cNvSpPr/>
          <p:nvPr/>
        </p:nvSpPr>
        <p:spPr>
          <a:xfrm>
            <a:off x="6301086"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UC/CC Device Management</a:t>
            </a:r>
            <a:endParaRPr lang="en-US" sz="700" dirty="0">
              <a:solidFill>
                <a:schemeClr val="tx1"/>
              </a:solidFill>
              <a:latin typeface="+mj-ea"/>
              <a:ea typeface="+mj-ea"/>
            </a:endParaRPr>
          </a:p>
        </p:txBody>
      </p:sp>
      <p:sp>
        <p:nvSpPr>
          <p:cNvPr id="251" name="圆角矩形 250"/>
          <p:cNvSpPr/>
          <p:nvPr/>
        </p:nvSpPr>
        <p:spPr>
          <a:xfrm>
            <a:off x="6015336"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err="1" smtClean="0">
                <a:solidFill>
                  <a:schemeClr val="tx1"/>
                </a:solidFill>
                <a:latin typeface="+mj-ea"/>
                <a:ea typeface="+mj-ea"/>
              </a:rPr>
              <a:t>IPSec</a:t>
            </a:r>
            <a:endParaRPr lang="en-US" sz="700" dirty="0" smtClean="0">
              <a:solidFill>
                <a:schemeClr val="tx1"/>
              </a:solidFill>
              <a:latin typeface="+mj-ea"/>
              <a:ea typeface="+mj-ea"/>
            </a:endParaRPr>
          </a:p>
          <a:p>
            <a:pPr indent="-457146" algn="ctr" defTabSz="934984" eaLnBrk="1" fontAlgn="ctr" hangingPunct="1">
              <a:defRPr/>
            </a:pPr>
            <a:r>
              <a:rPr lang="en-US" sz="700" dirty="0" smtClean="0">
                <a:solidFill>
                  <a:schemeClr val="tx1"/>
                </a:solidFill>
                <a:latin typeface="+mj-ea"/>
                <a:ea typeface="+mj-ea"/>
              </a:rPr>
              <a:t>VPN</a:t>
            </a:r>
          </a:p>
          <a:p>
            <a:pPr indent="-457146" algn="ctr" defTabSz="934984" eaLnBrk="1" fontAlgn="ctr" hangingPunct="1">
              <a:defRPr/>
            </a:pPr>
            <a:r>
              <a:rPr lang="en-US" sz="700" dirty="0" smtClean="0">
                <a:solidFill>
                  <a:schemeClr val="tx1"/>
                </a:solidFill>
                <a:latin typeface="+mj-ea"/>
                <a:ea typeface="+mj-ea"/>
              </a:rPr>
              <a:t>Management</a:t>
            </a:r>
            <a:endParaRPr lang="en-US" altLang="zh-CN" sz="700" dirty="0">
              <a:solidFill>
                <a:schemeClr val="tx1"/>
              </a:solidFill>
              <a:latin typeface="+mj-ea"/>
              <a:ea typeface="+mj-ea"/>
            </a:endParaRPr>
          </a:p>
        </p:txBody>
      </p:sp>
      <p:sp>
        <p:nvSpPr>
          <p:cNvPr id="252" name="圆角矩形 251"/>
          <p:cNvSpPr/>
          <p:nvPr/>
        </p:nvSpPr>
        <p:spPr>
          <a:xfrm>
            <a:off x="6463011"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Security Policy Management</a:t>
            </a:r>
            <a:endParaRPr lang="en-US" sz="700" dirty="0">
              <a:solidFill>
                <a:schemeClr val="tx1"/>
              </a:solidFill>
              <a:latin typeface="+mj-ea"/>
              <a:ea typeface="+mj-ea"/>
            </a:endParaRPr>
          </a:p>
        </p:txBody>
      </p:sp>
      <p:sp>
        <p:nvSpPr>
          <p:cNvPr id="253" name="圆角矩形 252"/>
          <p:cNvSpPr/>
          <p:nvPr/>
        </p:nvSpPr>
        <p:spPr bwMode="auto">
          <a:xfrm>
            <a:off x="2264073" y="5566333"/>
            <a:ext cx="7416800" cy="635000"/>
          </a:xfrm>
          <a:prstGeom prst="roundRect">
            <a:avLst>
              <a:gd name="adj" fmla="val 3811"/>
            </a:avLst>
          </a:prstGeom>
          <a:solidFill>
            <a:schemeClr val="bg1">
              <a:lumMod val="95000"/>
            </a:schemeClr>
          </a:solidFill>
          <a:ln w="19050" algn="ctr">
            <a:solidFill>
              <a:schemeClr val="bg2"/>
            </a:solidFill>
            <a:miter lim="800000"/>
            <a:headEnd/>
            <a:tailEnd/>
          </a:ln>
          <a:effectLst>
            <a:outerShdw blurRad="50800" dist="38100" dir="5400000" algn="t" rotWithShape="0">
              <a:prstClr val="black">
                <a:alpha val="40000"/>
              </a:prstClr>
            </a:outerShdw>
          </a:effectLst>
          <a:extLst/>
        </p:spPr>
        <p:txBody>
          <a:bodyPr wrap="none" lIns="59363" tIns="29678" rIns="59363" bIns="29678" anchor="ctr"/>
          <a:lstStyle/>
          <a:p>
            <a:pPr defTabSz="712788" fontAlgn="ctr">
              <a:lnSpc>
                <a:spcPct val="80000"/>
              </a:lnSpc>
              <a:buClr>
                <a:srgbClr val="CC9900"/>
              </a:buClr>
              <a:buFont typeface="Wingdings" pitchFamily="2" charset="2"/>
              <a:buChar char="n"/>
              <a:defRPr/>
            </a:pPr>
            <a:endParaRPr lang="en-US" altLang="zh-CN" dirty="0">
              <a:solidFill>
                <a:srgbClr val="2D2015"/>
              </a:solidFill>
              <a:latin typeface="+mj-ea"/>
              <a:ea typeface="+mj-ea"/>
            </a:endParaRPr>
          </a:p>
        </p:txBody>
      </p:sp>
      <p:grpSp>
        <p:nvGrpSpPr>
          <p:cNvPr id="254" name="组合 145"/>
          <p:cNvGrpSpPr>
            <a:grpSpLocks/>
          </p:cNvGrpSpPr>
          <p:nvPr/>
        </p:nvGrpSpPr>
        <p:grpSpPr bwMode="auto">
          <a:xfrm>
            <a:off x="2273598" y="5639413"/>
            <a:ext cx="998538" cy="431800"/>
            <a:chOff x="962001" y="5451582"/>
            <a:chExt cx="999294" cy="432969"/>
          </a:xfrm>
        </p:grpSpPr>
        <p:sp>
          <p:nvSpPr>
            <p:cNvPr id="255" name="Text Box 37"/>
            <p:cNvSpPr txBox="1">
              <a:spLocks noChangeArrowheads="1"/>
            </p:cNvSpPr>
            <p:nvPr/>
          </p:nvSpPr>
          <p:spPr bwMode="auto">
            <a:xfrm>
              <a:off x="962001" y="5722188"/>
              <a:ext cx="999294" cy="162363"/>
            </a:xfrm>
            <a:prstGeom prst="rect">
              <a:avLst/>
            </a:prstGeom>
            <a:noFill/>
            <a:ln w="9525" algn="ctr">
              <a:noFill/>
              <a:miter lim="800000"/>
              <a:headEnd/>
              <a:tailEnd/>
            </a:ln>
          </p:spPr>
          <p:txBody>
            <a:bodyPr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Switch/Router</a:t>
              </a:r>
              <a:endParaRPr lang="en-US" altLang="zh-CN" sz="1050" b="1" dirty="0">
                <a:solidFill>
                  <a:srgbClr val="333333"/>
                </a:solidFill>
                <a:latin typeface="+mj-ea"/>
                <a:ea typeface="+mj-ea"/>
              </a:endParaRPr>
            </a:p>
          </p:txBody>
        </p:sp>
        <p:pic>
          <p:nvPicPr>
            <p:cNvPr id="256" name="Picture 456" descr="图片235"/>
            <p:cNvPicPr>
              <a:picLocks noChangeAspect="1" noChangeArrowheads="1"/>
            </p:cNvPicPr>
            <p:nvPr/>
          </p:nvPicPr>
          <p:blipFill>
            <a:blip r:embed="rId3"/>
            <a:srcRect/>
            <a:stretch>
              <a:fillRect/>
            </a:stretch>
          </p:blipFill>
          <p:spPr bwMode="auto">
            <a:xfrm>
              <a:off x="1314693" y="5451582"/>
              <a:ext cx="305031" cy="216485"/>
            </a:xfrm>
            <a:prstGeom prst="rect">
              <a:avLst/>
            </a:prstGeom>
            <a:noFill/>
            <a:effectLst>
              <a:outerShdw blurRad="152400" dist="50800" dir="2700000" algn="tl" rotWithShape="0">
                <a:prstClr val="black"/>
              </a:outerShdw>
            </a:effectLst>
          </p:spPr>
        </p:pic>
      </p:grpSp>
      <p:grpSp>
        <p:nvGrpSpPr>
          <p:cNvPr id="257" name="组合 147"/>
          <p:cNvGrpSpPr>
            <a:grpSpLocks/>
          </p:cNvGrpSpPr>
          <p:nvPr/>
        </p:nvGrpSpPr>
        <p:grpSpPr bwMode="auto">
          <a:xfrm>
            <a:off x="3363926" y="5623538"/>
            <a:ext cx="594178" cy="447333"/>
            <a:chOff x="2237285" y="5436909"/>
            <a:chExt cx="592704" cy="447300"/>
          </a:xfrm>
        </p:grpSpPr>
        <p:sp>
          <p:nvSpPr>
            <p:cNvPr id="258" name="Text Box 37"/>
            <p:cNvSpPr txBox="1">
              <a:spLocks noChangeArrowheads="1"/>
            </p:cNvSpPr>
            <p:nvPr/>
          </p:nvSpPr>
          <p:spPr bwMode="auto">
            <a:xfrm>
              <a:off x="2237285" y="5722638"/>
              <a:ext cx="592704" cy="161571"/>
            </a:xfrm>
            <a:prstGeom prst="rect">
              <a:avLst/>
            </a:prstGeom>
            <a:noFill/>
            <a:ln w="9525" algn="ctr">
              <a:noFill/>
              <a:miter lim="800000"/>
              <a:headEnd/>
              <a:tailEnd/>
            </a:ln>
          </p:spPr>
          <p:txBody>
            <a:bodyPr wrap="square"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Security</a:t>
              </a:r>
              <a:endParaRPr lang="en-US" altLang="zh-CN" sz="1050" b="1" dirty="0">
                <a:solidFill>
                  <a:srgbClr val="333333"/>
                </a:solidFill>
                <a:latin typeface="+mj-ea"/>
                <a:ea typeface="+mj-ea"/>
              </a:endParaRPr>
            </a:p>
          </p:txBody>
        </p:sp>
        <p:grpSp>
          <p:nvGrpSpPr>
            <p:cNvPr id="259" name="Group 362"/>
            <p:cNvGrpSpPr>
              <a:grpSpLocks noChangeAspect="1"/>
            </p:cNvGrpSpPr>
            <p:nvPr/>
          </p:nvGrpSpPr>
          <p:grpSpPr bwMode="auto">
            <a:xfrm>
              <a:off x="2431438" y="5436909"/>
              <a:ext cx="282973" cy="245346"/>
              <a:chOff x="3050" y="311"/>
              <a:chExt cx="466" cy="487"/>
            </a:xfrm>
          </p:grpSpPr>
          <p:sp>
            <p:nvSpPr>
              <p:cNvPr id="260" name="Freeform 363"/>
              <p:cNvSpPr>
                <a:spLocks noChangeAspect="1"/>
              </p:cNvSpPr>
              <p:nvPr/>
            </p:nvSpPr>
            <p:spPr bwMode="auto">
              <a:xfrm>
                <a:off x="3435" y="374"/>
                <a:ext cx="81" cy="425"/>
              </a:xfrm>
              <a:custGeom>
                <a:avLst/>
                <a:gdLst>
                  <a:gd name="T0" fmla="*/ 39 w 40"/>
                  <a:gd name="T1" fmla="*/ 5 h 211"/>
                  <a:gd name="T2" fmla="*/ 5 w 40"/>
                  <a:gd name="T3" fmla="*/ 21 h 211"/>
                  <a:gd name="T4" fmla="*/ 0 w 40"/>
                  <a:gd name="T5" fmla="*/ 207 h 211"/>
                  <a:gd name="T6" fmla="*/ 9 w 40"/>
                  <a:gd name="T7" fmla="*/ 203 h 211"/>
                  <a:gd name="T8" fmla="*/ 36 w 40"/>
                  <a:gd name="T9" fmla="*/ 177 h 211"/>
                  <a:gd name="T10" fmla="*/ 40 w 40"/>
                  <a:gd name="T11" fmla="*/ 166 h 211"/>
                  <a:gd name="T12" fmla="*/ 40 w 40"/>
                  <a:gd name="T13" fmla="*/ 16 h 211"/>
                  <a:gd name="T14" fmla="*/ 39 w 40"/>
                  <a:gd name="T15" fmla="*/ 5 h 21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1"/>
                  <a:gd name="T26" fmla="*/ 40 w 4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1">
                    <a:moveTo>
                      <a:pt x="39" y="5"/>
                    </a:moveTo>
                    <a:cubicBezTo>
                      <a:pt x="35" y="0"/>
                      <a:pt x="5" y="21"/>
                      <a:pt x="5" y="21"/>
                    </a:cubicBezTo>
                    <a:cubicBezTo>
                      <a:pt x="0" y="207"/>
                      <a:pt x="0" y="207"/>
                      <a:pt x="0" y="207"/>
                    </a:cubicBezTo>
                    <a:cubicBezTo>
                      <a:pt x="0" y="207"/>
                      <a:pt x="0" y="211"/>
                      <a:pt x="9" y="203"/>
                    </a:cubicBezTo>
                    <a:cubicBezTo>
                      <a:pt x="17" y="196"/>
                      <a:pt x="32" y="182"/>
                      <a:pt x="36" y="177"/>
                    </a:cubicBezTo>
                    <a:cubicBezTo>
                      <a:pt x="39" y="174"/>
                      <a:pt x="40" y="174"/>
                      <a:pt x="40" y="166"/>
                    </a:cubicBezTo>
                    <a:cubicBezTo>
                      <a:pt x="40" y="16"/>
                      <a:pt x="40" y="16"/>
                      <a:pt x="40" y="16"/>
                    </a:cubicBezTo>
                    <a:cubicBezTo>
                      <a:pt x="40" y="6"/>
                      <a:pt x="39" y="6"/>
                      <a:pt x="39" y="5"/>
                    </a:cubicBez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261" name="Freeform 364"/>
              <p:cNvSpPr>
                <a:spLocks noChangeAspect="1"/>
              </p:cNvSpPr>
              <p:nvPr/>
            </p:nvSpPr>
            <p:spPr bwMode="auto">
              <a:xfrm>
                <a:off x="3049" y="311"/>
                <a:ext cx="459" cy="113"/>
              </a:xfrm>
              <a:custGeom>
                <a:avLst/>
                <a:gdLst>
                  <a:gd name="T0" fmla="*/ 229 w 229"/>
                  <a:gd name="T1" fmla="*/ 34 h 56"/>
                  <a:gd name="T2" fmla="*/ 199 w 229"/>
                  <a:gd name="T3" fmla="*/ 56 h 56"/>
                  <a:gd name="T4" fmla="*/ 8 w 229"/>
                  <a:gd name="T5" fmla="*/ 20 h 56"/>
                  <a:gd name="T6" fmla="*/ 1 w 229"/>
                  <a:gd name="T7" fmla="*/ 25 h 56"/>
                  <a:gd name="T8" fmla="*/ 4 w 229"/>
                  <a:gd name="T9" fmla="*/ 17 h 56"/>
                  <a:gd name="T10" fmla="*/ 29 w 229"/>
                  <a:gd name="T11" fmla="*/ 2 h 56"/>
                  <a:gd name="T12" fmla="*/ 33 w 229"/>
                  <a:gd name="T13" fmla="*/ 0 h 56"/>
                  <a:gd name="T14" fmla="*/ 222 w 229"/>
                  <a:gd name="T15" fmla="*/ 32 h 56"/>
                  <a:gd name="T16" fmla="*/ 229 w 229"/>
                  <a:gd name="T17" fmla="*/ 3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6"/>
                  <a:gd name="T29" fmla="*/ 229 w 22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6">
                    <a:moveTo>
                      <a:pt x="229" y="34"/>
                    </a:moveTo>
                    <a:cubicBezTo>
                      <a:pt x="199" y="56"/>
                      <a:pt x="199" y="56"/>
                      <a:pt x="199" y="56"/>
                    </a:cubicBezTo>
                    <a:cubicBezTo>
                      <a:pt x="86" y="36"/>
                      <a:pt x="17" y="22"/>
                      <a:pt x="8" y="20"/>
                    </a:cubicBezTo>
                    <a:cubicBezTo>
                      <a:pt x="3" y="19"/>
                      <a:pt x="1" y="25"/>
                      <a:pt x="1" y="25"/>
                    </a:cubicBezTo>
                    <a:cubicBezTo>
                      <a:pt x="1" y="25"/>
                      <a:pt x="0" y="20"/>
                      <a:pt x="4" y="17"/>
                    </a:cubicBezTo>
                    <a:cubicBezTo>
                      <a:pt x="7" y="15"/>
                      <a:pt x="22" y="6"/>
                      <a:pt x="29" y="2"/>
                    </a:cubicBezTo>
                    <a:cubicBezTo>
                      <a:pt x="31" y="0"/>
                      <a:pt x="33" y="0"/>
                      <a:pt x="33" y="0"/>
                    </a:cubicBezTo>
                    <a:cubicBezTo>
                      <a:pt x="33" y="0"/>
                      <a:pt x="219" y="32"/>
                      <a:pt x="222" y="32"/>
                    </a:cubicBezTo>
                    <a:cubicBezTo>
                      <a:pt x="229" y="34"/>
                      <a:pt x="229" y="34"/>
                      <a:pt x="229" y="34"/>
                    </a:cubicBez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262" name="Freeform 365"/>
              <p:cNvSpPr>
                <a:spLocks noChangeAspect="1"/>
              </p:cNvSpPr>
              <p:nvPr/>
            </p:nvSpPr>
            <p:spPr bwMode="auto">
              <a:xfrm>
                <a:off x="3427" y="380"/>
                <a:ext cx="89" cy="57"/>
              </a:xfrm>
              <a:custGeom>
                <a:avLst/>
                <a:gdLst>
                  <a:gd name="T0" fmla="*/ 0 w 44"/>
                  <a:gd name="T1" fmla="*/ 21 h 29"/>
                  <a:gd name="T2" fmla="*/ 39 w 44"/>
                  <a:gd name="T3" fmla="*/ 0 h 29"/>
                  <a:gd name="T4" fmla="*/ 44 w 44"/>
                  <a:gd name="T5" fmla="*/ 6 h 29"/>
                  <a:gd name="T6" fmla="*/ 8 w 44"/>
                  <a:gd name="T7" fmla="*/ 29 h 29"/>
                  <a:gd name="T8" fmla="*/ 0 w 44"/>
                  <a:gd name="T9" fmla="*/ 21 h 29"/>
                  <a:gd name="T10" fmla="*/ 0 60000 65536"/>
                  <a:gd name="T11" fmla="*/ 0 60000 65536"/>
                  <a:gd name="T12" fmla="*/ 0 60000 65536"/>
                  <a:gd name="T13" fmla="*/ 0 60000 65536"/>
                  <a:gd name="T14" fmla="*/ 0 60000 65536"/>
                  <a:gd name="T15" fmla="*/ 0 w 44"/>
                  <a:gd name="T16" fmla="*/ 0 h 29"/>
                  <a:gd name="T17" fmla="*/ 44 w 44"/>
                  <a:gd name="T18" fmla="*/ 29 h 29"/>
                </a:gdLst>
                <a:ahLst/>
                <a:cxnLst>
                  <a:cxn ang="T10">
                    <a:pos x="T0" y="T1"/>
                  </a:cxn>
                  <a:cxn ang="T11">
                    <a:pos x="T2" y="T3"/>
                  </a:cxn>
                  <a:cxn ang="T12">
                    <a:pos x="T4" y="T5"/>
                  </a:cxn>
                  <a:cxn ang="T13">
                    <a:pos x="T6" y="T7"/>
                  </a:cxn>
                  <a:cxn ang="T14">
                    <a:pos x="T8" y="T9"/>
                  </a:cxn>
                </a:cxnLst>
                <a:rect l="T15" t="T16" r="T17" b="T18"/>
                <a:pathLst>
                  <a:path w="44" h="29">
                    <a:moveTo>
                      <a:pt x="0" y="21"/>
                    </a:moveTo>
                    <a:cubicBezTo>
                      <a:pt x="0" y="21"/>
                      <a:pt x="35" y="1"/>
                      <a:pt x="39" y="0"/>
                    </a:cubicBezTo>
                    <a:cubicBezTo>
                      <a:pt x="42" y="1"/>
                      <a:pt x="43" y="3"/>
                      <a:pt x="44" y="6"/>
                    </a:cubicBezTo>
                    <a:cubicBezTo>
                      <a:pt x="8" y="29"/>
                      <a:pt x="8" y="29"/>
                      <a:pt x="8" y="29"/>
                    </a:cubicBezTo>
                    <a:lnTo>
                      <a:pt x="0" y="21"/>
                    </a:lnTo>
                    <a:close/>
                  </a:path>
                </a:pathLst>
              </a:custGeom>
              <a:solidFill>
                <a:srgbClr val="5D7695"/>
              </a:solidFill>
              <a:ln w="9525">
                <a:noFill/>
                <a:round/>
                <a:headEnd/>
                <a:tailEnd/>
              </a:ln>
            </p:spPr>
            <p:txBody>
              <a:bodyPr/>
              <a:lstStyle/>
              <a:p>
                <a:pPr eaLnBrk="1" fontAlgn="ctr" hangingPunct="1">
                  <a:defRPr/>
                </a:pPr>
                <a:endParaRPr lang="en-US" dirty="0">
                  <a:latin typeface="+mj-ea"/>
                  <a:ea typeface="+mj-ea"/>
                </a:endParaRPr>
              </a:p>
            </p:txBody>
          </p:sp>
          <p:sp>
            <p:nvSpPr>
              <p:cNvPr id="263" name="Freeform 366"/>
              <p:cNvSpPr>
                <a:spLocks noChangeAspect="1"/>
              </p:cNvSpPr>
              <p:nvPr/>
            </p:nvSpPr>
            <p:spPr bwMode="auto">
              <a:xfrm>
                <a:off x="3049" y="349"/>
                <a:ext cx="396" cy="447"/>
              </a:xfrm>
              <a:custGeom>
                <a:avLst/>
                <a:gdLst>
                  <a:gd name="T0" fmla="*/ 193 w 198"/>
                  <a:gd name="T1" fmla="*/ 35 h 223"/>
                  <a:gd name="T2" fmla="*/ 7 w 198"/>
                  <a:gd name="T3" fmla="*/ 1 h 223"/>
                  <a:gd name="T4" fmla="*/ 0 w 198"/>
                  <a:gd name="T5" fmla="*/ 5 h 223"/>
                  <a:gd name="T6" fmla="*/ 0 w 198"/>
                  <a:gd name="T7" fmla="*/ 168 h 223"/>
                  <a:gd name="T8" fmla="*/ 7 w 198"/>
                  <a:gd name="T9" fmla="*/ 181 h 223"/>
                  <a:gd name="T10" fmla="*/ 186 w 198"/>
                  <a:gd name="T11" fmla="*/ 220 h 223"/>
                  <a:gd name="T12" fmla="*/ 198 w 198"/>
                  <a:gd name="T13" fmla="*/ 213 h 223"/>
                  <a:gd name="T14" fmla="*/ 197 w 198"/>
                  <a:gd name="T15" fmla="*/ 44 h 223"/>
                  <a:gd name="T16" fmla="*/ 193 w 198"/>
                  <a:gd name="T17" fmla="*/ 35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3" y="35"/>
                    </a:moveTo>
                    <a:cubicBezTo>
                      <a:pt x="86" y="16"/>
                      <a:pt x="16" y="3"/>
                      <a:pt x="7" y="1"/>
                    </a:cubicBezTo>
                    <a:cubicBezTo>
                      <a:pt x="0" y="0"/>
                      <a:pt x="0" y="5"/>
                      <a:pt x="0" y="5"/>
                    </a:cubicBezTo>
                    <a:cubicBezTo>
                      <a:pt x="0" y="5"/>
                      <a:pt x="0" y="157"/>
                      <a:pt x="0" y="168"/>
                    </a:cubicBezTo>
                    <a:cubicBezTo>
                      <a:pt x="0" y="179"/>
                      <a:pt x="1" y="179"/>
                      <a:pt x="7" y="181"/>
                    </a:cubicBezTo>
                    <a:cubicBezTo>
                      <a:pt x="9" y="182"/>
                      <a:pt x="153" y="213"/>
                      <a:pt x="186" y="220"/>
                    </a:cubicBezTo>
                    <a:cubicBezTo>
                      <a:pt x="198" y="223"/>
                      <a:pt x="198" y="216"/>
                      <a:pt x="198" y="213"/>
                    </a:cubicBezTo>
                    <a:cubicBezTo>
                      <a:pt x="198" y="213"/>
                      <a:pt x="197" y="50"/>
                      <a:pt x="197" y="44"/>
                    </a:cubicBezTo>
                    <a:cubicBezTo>
                      <a:pt x="197" y="39"/>
                      <a:pt x="194" y="35"/>
                      <a:pt x="193" y="35"/>
                    </a:cubicBezTo>
                    <a:close/>
                  </a:path>
                </a:pathLst>
              </a:custGeom>
              <a:solidFill>
                <a:srgbClr val="8BA6BD"/>
              </a:solidFill>
              <a:ln w="9525">
                <a:noFill/>
                <a:round/>
                <a:headEnd/>
                <a:tailEnd/>
              </a:ln>
            </p:spPr>
            <p:txBody>
              <a:bodyPr/>
              <a:lstStyle/>
              <a:p>
                <a:pPr eaLnBrk="1" fontAlgn="ctr" hangingPunct="1">
                  <a:defRPr/>
                </a:pPr>
                <a:endParaRPr lang="en-US" dirty="0">
                  <a:latin typeface="+mj-ea"/>
                  <a:ea typeface="+mj-ea"/>
                </a:endParaRPr>
              </a:p>
            </p:txBody>
          </p:sp>
          <p:sp>
            <p:nvSpPr>
              <p:cNvPr id="264" name="Freeform 367"/>
              <p:cNvSpPr>
                <a:spLocks noChangeAspect="1"/>
              </p:cNvSpPr>
              <p:nvPr/>
            </p:nvSpPr>
            <p:spPr bwMode="auto">
              <a:xfrm>
                <a:off x="3062" y="361"/>
                <a:ext cx="373" cy="419"/>
              </a:xfrm>
              <a:custGeom>
                <a:avLst/>
                <a:gdLst>
                  <a:gd name="T0" fmla="*/ 179 w 186"/>
                  <a:gd name="T1" fmla="*/ 33 h 209"/>
                  <a:gd name="T2" fmla="*/ 6 w 186"/>
                  <a:gd name="T3" fmla="*/ 1 h 209"/>
                  <a:gd name="T4" fmla="*/ 0 w 186"/>
                  <a:gd name="T5" fmla="*/ 5 h 209"/>
                  <a:gd name="T6" fmla="*/ 0 w 186"/>
                  <a:gd name="T7" fmla="*/ 156 h 209"/>
                  <a:gd name="T8" fmla="*/ 6 w 186"/>
                  <a:gd name="T9" fmla="*/ 169 h 209"/>
                  <a:gd name="T10" fmla="*/ 175 w 186"/>
                  <a:gd name="T11" fmla="*/ 206 h 209"/>
                  <a:gd name="T12" fmla="*/ 184 w 186"/>
                  <a:gd name="T13" fmla="*/ 198 h 209"/>
                  <a:gd name="T14" fmla="*/ 184 w 186"/>
                  <a:gd name="T15" fmla="*/ 41 h 209"/>
                  <a:gd name="T16" fmla="*/ 179 w 186"/>
                  <a:gd name="T17" fmla="*/ 33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9"/>
                  <a:gd name="T29" fmla="*/ 186 w 186"/>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9">
                    <a:moveTo>
                      <a:pt x="179" y="33"/>
                    </a:moveTo>
                    <a:cubicBezTo>
                      <a:pt x="80" y="15"/>
                      <a:pt x="15" y="3"/>
                      <a:pt x="6" y="1"/>
                    </a:cubicBezTo>
                    <a:cubicBezTo>
                      <a:pt x="0" y="0"/>
                      <a:pt x="0" y="5"/>
                      <a:pt x="0" y="5"/>
                    </a:cubicBezTo>
                    <a:cubicBezTo>
                      <a:pt x="0" y="5"/>
                      <a:pt x="0" y="146"/>
                      <a:pt x="0" y="156"/>
                    </a:cubicBezTo>
                    <a:cubicBezTo>
                      <a:pt x="0" y="167"/>
                      <a:pt x="1" y="167"/>
                      <a:pt x="6" y="169"/>
                    </a:cubicBezTo>
                    <a:cubicBezTo>
                      <a:pt x="9" y="170"/>
                      <a:pt x="144" y="199"/>
                      <a:pt x="175" y="206"/>
                    </a:cubicBezTo>
                    <a:cubicBezTo>
                      <a:pt x="186" y="209"/>
                      <a:pt x="183" y="201"/>
                      <a:pt x="184" y="198"/>
                    </a:cubicBezTo>
                    <a:cubicBezTo>
                      <a:pt x="184" y="198"/>
                      <a:pt x="184" y="47"/>
                      <a:pt x="184" y="41"/>
                    </a:cubicBezTo>
                    <a:cubicBezTo>
                      <a:pt x="184" y="37"/>
                      <a:pt x="183" y="34"/>
                      <a:pt x="179" y="33"/>
                    </a:cubicBezTo>
                    <a:close/>
                  </a:path>
                </a:pathLst>
              </a:custGeom>
              <a:solidFill>
                <a:srgbClr val="5D7695"/>
              </a:solidFill>
              <a:ln w="9525">
                <a:noFill/>
                <a:round/>
                <a:headEnd/>
                <a:tailEnd/>
              </a:ln>
            </p:spPr>
            <p:txBody>
              <a:bodyPr/>
              <a:lstStyle/>
              <a:p>
                <a:pPr eaLnBrk="1" fontAlgn="ctr" hangingPunct="1">
                  <a:defRPr/>
                </a:pPr>
                <a:endParaRPr lang="en-US" dirty="0">
                  <a:latin typeface="+mj-ea"/>
                  <a:ea typeface="+mj-ea"/>
                </a:endParaRPr>
              </a:p>
            </p:txBody>
          </p:sp>
          <p:sp>
            <p:nvSpPr>
              <p:cNvPr id="265" name="Freeform 368"/>
              <p:cNvSpPr>
                <a:spLocks noChangeAspect="1" noEditPoints="1"/>
              </p:cNvSpPr>
              <p:nvPr/>
            </p:nvSpPr>
            <p:spPr bwMode="auto">
              <a:xfrm>
                <a:off x="3062" y="361"/>
                <a:ext cx="373" cy="416"/>
              </a:xfrm>
              <a:custGeom>
                <a:avLst/>
                <a:gdLst>
                  <a:gd name="T0" fmla="*/ 2 w 186"/>
                  <a:gd name="T1" fmla="*/ 2 h 207"/>
                  <a:gd name="T2" fmla="*/ 0 w 186"/>
                  <a:gd name="T3" fmla="*/ 5 h 207"/>
                  <a:gd name="T4" fmla="*/ 0 w 186"/>
                  <a:gd name="T5" fmla="*/ 156 h 207"/>
                  <a:gd name="T6" fmla="*/ 7 w 186"/>
                  <a:gd name="T7" fmla="*/ 169 h 207"/>
                  <a:gd name="T8" fmla="*/ 68 w 186"/>
                  <a:gd name="T9" fmla="*/ 183 h 207"/>
                  <a:gd name="T10" fmla="*/ 175 w 186"/>
                  <a:gd name="T11" fmla="*/ 206 h 207"/>
                  <a:gd name="T12" fmla="*/ 183 w 186"/>
                  <a:gd name="T13" fmla="*/ 206 h 207"/>
                  <a:gd name="T14" fmla="*/ 186 w 186"/>
                  <a:gd name="T15" fmla="*/ 198 h 207"/>
                  <a:gd name="T16" fmla="*/ 185 w 186"/>
                  <a:gd name="T17" fmla="*/ 41 h 207"/>
                  <a:gd name="T18" fmla="*/ 180 w 186"/>
                  <a:gd name="T19" fmla="*/ 32 h 207"/>
                  <a:gd name="T20" fmla="*/ 180 w 186"/>
                  <a:gd name="T21" fmla="*/ 32 h 207"/>
                  <a:gd name="T22" fmla="*/ 7 w 186"/>
                  <a:gd name="T23" fmla="*/ 1 h 207"/>
                  <a:gd name="T24" fmla="*/ 2 w 186"/>
                  <a:gd name="T25" fmla="*/ 2 h 207"/>
                  <a:gd name="T26" fmla="*/ 176 w 186"/>
                  <a:gd name="T27" fmla="*/ 205 h 207"/>
                  <a:gd name="T28" fmla="*/ 69 w 186"/>
                  <a:gd name="T29" fmla="*/ 181 h 207"/>
                  <a:gd name="T30" fmla="*/ 7 w 186"/>
                  <a:gd name="T31" fmla="*/ 168 h 207"/>
                  <a:gd name="T32" fmla="*/ 2 w 186"/>
                  <a:gd name="T33" fmla="*/ 156 h 207"/>
                  <a:gd name="T34" fmla="*/ 2 w 186"/>
                  <a:gd name="T35" fmla="*/ 5 h 207"/>
                  <a:gd name="T36" fmla="*/ 3 w 186"/>
                  <a:gd name="T37" fmla="*/ 3 h 207"/>
                  <a:gd name="T38" fmla="*/ 7 w 186"/>
                  <a:gd name="T39" fmla="*/ 2 h 207"/>
                  <a:gd name="T40" fmla="*/ 180 w 186"/>
                  <a:gd name="T41" fmla="*/ 34 h 207"/>
                  <a:gd name="T42" fmla="*/ 184 w 186"/>
                  <a:gd name="T43" fmla="*/ 41 h 207"/>
                  <a:gd name="T44" fmla="*/ 184 w 186"/>
                  <a:gd name="T45" fmla="*/ 198 h 207"/>
                  <a:gd name="T46" fmla="*/ 182 w 186"/>
                  <a:gd name="T47" fmla="*/ 205 h 207"/>
                  <a:gd name="T48" fmla="*/ 176 w 186"/>
                  <a:gd name="T49" fmla="*/ 205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207"/>
                  <a:gd name="T77" fmla="*/ 186 w 186"/>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207">
                    <a:moveTo>
                      <a:pt x="2" y="2"/>
                    </a:moveTo>
                    <a:cubicBezTo>
                      <a:pt x="0" y="3"/>
                      <a:pt x="0" y="5"/>
                      <a:pt x="0" y="5"/>
                    </a:cubicBezTo>
                    <a:cubicBezTo>
                      <a:pt x="0" y="156"/>
                      <a:pt x="0" y="156"/>
                      <a:pt x="0" y="156"/>
                    </a:cubicBezTo>
                    <a:cubicBezTo>
                      <a:pt x="0" y="167"/>
                      <a:pt x="2" y="168"/>
                      <a:pt x="7" y="169"/>
                    </a:cubicBezTo>
                    <a:cubicBezTo>
                      <a:pt x="8" y="170"/>
                      <a:pt x="31" y="175"/>
                      <a:pt x="68" y="183"/>
                    </a:cubicBezTo>
                    <a:cubicBezTo>
                      <a:pt x="175" y="206"/>
                      <a:pt x="175" y="206"/>
                      <a:pt x="175" y="206"/>
                    </a:cubicBezTo>
                    <a:cubicBezTo>
                      <a:pt x="177" y="207"/>
                      <a:pt x="181" y="207"/>
                      <a:pt x="183" y="206"/>
                    </a:cubicBezTo>
                    <a:cubicBezTo>
                      <a:pt x="186" y="204"/>
                      <a:pt x="186" y="199"/>
                      <a:pt x="186" y="198"/>
                    </a:cubicBezTo>
                    <a:cubicBezTo>
                      <a:pt x="185" y="41"/>
                      <a:pt x="185" y="41"/>
                      <a:pt x="185" y="41"/>
                    </a:cubicBezTo>
                    <a:cubicBezTo>
                      <a:pt x="185" y="37"/>
                      <a:pt x="185" y="33"/>
                      <a:pt x="180" y="32"/>
                    </a:cubicBezTo>
                    <a:cubicBezTo>
                      <a:pt x="180" y="32"/>
                      <a:pt x="180" y="32"/>
                      <a:pt x="180" y="32"/>
                    </a:cubicBezTo>
                    <a:cubicBezTo>
                      <a:pt x="7" y="1"/>
                      <a:pt x="7" y="1"/>
                      <a:pt x="7" y="1"/>
                    </a:cubicBezTo>
                    <a:cubicBezTo>
                      <a:pt x="5" y="0"/>
                      <a:pt x="3" y="1"/>
                      <a:pt x="2" y="2"/>
                    </a:cubicBezTo>
                    <a:close/>
                    <a:moveTo>
                      <a:pt x="176" y="205"/>
                    </a:moveTo>
                    <a:cubicBezTo>
                      <a:pt x="69" y="181"/>
                      <a:pt x="69" y="181"/>
                      <a:pt x="69" y="181"/>
                    </a:cubicBezTo>
                    <a:cubicBezTo>
                      <a:pt x="36" y="174"/>
                      <a:pt x="8" y="168"/>
                      <a:pt x="7" y="168"/>
                    </a:cubicBezTo>
                    <a:cubicBezTo>
                      <a:pt x="3" y="166"/>
                      <a:pt x="2" y="166"/>
                      <a:pt x="2" y="156"/>
                    </a:cubicBezTo>
                    <a:cubicBezTo>
                      <a:pt x="2" y="5"/>
                      <a:pt x="2" y="5"/>
                      <a:pt x="2" y="5"/>
                    </a:cubicBezTo>
                    <a:cubicBezTo>
                      <a:pt x="2" y="5"/>
                      <a:pt x="2" y="4"/>
                      <a:pt x="3" y="3"/>
                    </a:cubicBezTo>
                    <a:cubicBezTo>
                      <a:pt x="4" y="2"/>
                      <a:pt x="5" y="2"/>
                      <a:pt x="7" y="2"/>
                    </a:cubicBezTo>
                    <a:cubicBezTo>
                      <a:pt x="180" y="34"/>
                      <a:pt x="180" y="34"/>
                      <a:pt x="180" y="34"/>
                    </a:cubicBezTo>
                    <a:cubicBezTo>
                      <a:pt x="183" y="34"/>
                      <a:pt x="184" y="37"/>
                      <a:pt x="184" y="41"/>
                    </a:cubicBezTo>
                    <a:cubicBezTo>
                      <a:pt x="184" y="198"/>
                      <a:pt x="184" y="198"/>
                      <a:pt x="184" y="198"/>
                    </a:cubicBezTo>
                    <a:cubicBezTo>
                      <a:pt x="184" y="198"/>
                      <a:pt x="185" y="203"/>
                      <a:pt x="182" y="205"/>
                    </a:cubicBezTo>
                    <a:cubicBezTo>
                      <a:pt x="181" y="206"/>
                      <a:pt x="177" y="205"/>
                      <a:pt x="176" y="205"/>
                    </a:cubicBezTo>
                    <a:close/>
                  </a:path>
                </a:pathLst>
              </a:custGeom>
              <a:solidFill>
                <a:srgbClr val="2B4F7C"/>
              </a:solidFill>
              <a:ln w="9525">
                <a:noFill/>
                <a:round/>
                <a:headEnd/>
                <a:tailEnd/>
              </a:ln>
            </p:spPr>
            <p:txBody>
              <a:bodyPr/>
              <a:lstStyle/>
              <a:p>
                <a:pPr eaLnBrk="1" fontAlgn="ctr" hangingPunct="1">
                  <a:defRPr/>
                </a:pPr>
                <a:endParaRPr lang="en-US" dirty="0">
                  <a:latin typeface="+mj-ea"/>
                  <a:ea typeface="+mj-ea"/>
                </a:endParaRPr>
              </a:p>
            </p:txBody>
          </p:sp>
          <p:sp>
            <p:nvSpPr>
              <p:cNvPr id="266" name="Freeform 369"/>
              <p:cNvSpPr>
                <a:spLocks noChangeAspect="1" noEditPoints="1"/>
              </p:cNvSpPr>
              <p:nvPr/>
            </p:nvSpPr>
            <p:spPr bwMode="auto">
              <a:xfrm>
                <a:off x="3088" y="434"/>
                <a:ext cx="339" cy="236"/>
              </a:xfrm>
              <a:custGeom>
                <a:avLst/>
                <a:gdLst>
                  <a:gd name="T0" fmla="*/ 230 w 338"/>
                  <a:gd name="T1" fmla="*/ 114 h 238"/>
                  <a:gd name="T2" fmla="*/ 308 w 338"/>
                  <a:gd name="T3" fmla="*/ 130 h 238"/>
                  <a:gd name="T4" fmla="*/ 308 w 338"/>
                  <a:gd name="T5" fmla="*/ 118 h 238"/>
                  <a:gd name="T6" fmla="*/ 338 w 338"/>
                  <a:gd name="T7" fmla="*/ 146 h 238"/>
                  <a:gd name="T8" fmla="*/ 308 w 338"/>
                  <a:gd name="T9" fmla="*/ 162 h 238"/>
                  <a:gd name="T10" fmla="*/ 308 w 338"/>
                  <a:gd name="T11" fmla="*/ 148 h 238"/>
                  <a:gd name="T12" fmla="*/ 230 w 338"/>
                  <a:gd name="T13" fmla="*/ 132 h 238"/>
                  <a:gd name="T14" fmla="*/ 230 w 338"/>
                  <a:gd name="T15" fmla="*/ 114 h 238"/>
                  <a:gd name="T16" fmla="*/ 84 w 338"/>
                  <a:gd name="T17" fmla="*/ 42 h 238"/>
                  <a:gd name="T18" fmla="*/ 78 w 338"/>
                  <a:gd name="T19" fmla="*/ 50 h 238"/>
                  <a:gd name="T20" fmla="*/ 10 w 338"/>
                  <a:gd name="T21" fmla="*/ 0 h 238"/>
                  <a:gd name="T22" fmla="*/ 0 w 338"/>
                  <a:gd name="T23" fmla="*/ 14 h 238"/>
                  <a:gd name="T24" fmla="*/ 68 w 338"/>
                  <a:gd name="T25" fmla="*/ 64 h 238"/>
                  <a:gd name="T26" fmla="*/ 62 w 338"/>
                  <a:gd name="T27" fmla="*/ 76 h 238"/>
                  <a:gd name="T28" fmla="*/ 100 w 338"/>
                  <a:gd name="T29" fmla="*/ 80 h 238"/>
                  <a:gd name="T30" fmla="*/ 84 w 338"/>
                  <a:gd name="T31" fmla="*/ 42 h 238"/>
                  <a:gd name="T32" fmla="*/ 78 w 338"/>
                  <a:gd name="T33" fmla="*/ 110 h 238"/>
                  <a:gd name="T34" fmla="*/ 78 w 338"/>
                  <a:gd name="T35" fmla="*/ 124 h 238"/>
                  <a:gd name="T36" fmla="*/ 0 w 338"/>
                  <a:gd name="T37" fmla="*/ 108 h 238"/>
                  <a:gd name="T38" fmla="*/ 0 w 338"/>
                  <a:gd name="T39" fmla="*/ 126 h 238"/>
                  <a:gd name="T40" fmla="*/ 78 w 338"/>
                  <a:gd name="T41" fmla="*/ 142 h 238"/>
                  <a:gd name="T42" fmla="*/ 78 w 338"/>
                  <a:gd name="T43" fmla="*/ 156 h 238"/>
                  <a:gd name="T44" fmla="*/ 108 w 338"/>
                  <a:gd name="T45" fmla="*/ 140 h 238"/>
                  <a:gd name="T46" fmla="*/ 78 w 338"/>
                  <a:gd name="T47" fmla="*/ 110 h 238"/>
                  <a:gd name="T48" fmla="*/ 84 w 338"/>
                  <a:gd name="T49" fmla="*/ 228 h 238"/>
                  <a:gd name="T50" fmla="*/ 78 w 338"/>
                  <a:gd name="T51" fmla="*/ 214 h 238"/>
                  <a:gd name="T52" fmla="*/ 10 w 338"/>
                  <a:gd name="T53" fmla="*/ 238 h 238"/>
                  <a:gd name="T54" fmla="*/ 0 w 338"/>
                  <a:gd name="T55" fmla="*/ 222 h 238"/>
                  <a:gd name="T56" fmla="*/ 68 w 338"/>
                  <a:gd name="T57" fmla="*/ 198 h 238"/>
                  <a:gd name="T58" fmla="*/ 62 w 338"/>
                  <a:gd name="T59" fmla="*/ 184 h 238"/>
                  <a:gd name="T60" fmla="*/ 100 w 338"/>
                  <a:gd name="T61" fmla="*/ 196 h 238"/>
                  <a:gd name="T62" fmla="*/ 84 w 338"/>
                  <a:gd name="T63" fmla="*/ 228 h 238"/>
                  <a:gd name="T64" fmla="*/ 308 w 338"/>
                  <a:gd name="T65" fmla="*/ 194 h 238"/>
                  <a:gd name="T66" fmla="*/ 308 w 338"/>
                  <a:gd name="T67" fmla="*/ 206 h 238"/>
                  <a:gd name="T68" fmla="*/ 230 w 338"/>
                  <a:gd name="T69" fmla="*/ 190 h 238"/>
                  <a:gd name="T70" fmla="*/ 230 w 338"/>
                  <a:gd name="T71" fmla="*/ 208 h 238"/>
                  <a:gd name="T72" fmla="*/ 308 w 338"/>
                  <a:gd name="T73" fmla="*/ 224 h 238"/>
                  <a:gd name="T74" fmla="*/ 308 w 338"/>
                  <a:gd name="T75" fmla="*/ 238 h 238"/>
                  <a:gd name="T76" fmla="*/ 338 w 338"/>
                  <a:gd name="T77" fmla="*/ 224 h 238"/>
                  <a:gd name="T78" fmla="*/ 308 w 338"/>
                  <a:gd name="T79" fmla="*/ 194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238"/>
                  <a:gd name="T122" fmla="*/ 338 w 338"/>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238">
                    <a:moveTo>
                      <a:pt x="230" y="114"/>
                    </a:moveTo>
                    <a:lnTo>
                      <a:pt x="308" y="130"/>
                    </a:lnTo>
                    <a:lnTo>
                      <a:pt x="308" y="118"/>
                    </a:lnTo>
                    <a:lnTo>
                      <a:pt x="338" y="146"/>
                    </a:lnTo>
                    <a:lnTo>
                      <a:pt x="308" y="162"/>
                    </a:lnTo>
                    <a:lnTo>
                      <a:pt x="308" y="148"/>
                    </a:lnTo>
                    <a:lnTo>
                      <a:pt x="230" y="132"/>
                    </a:lnTo>
                    <a:lnTo>
                      <a:pt x="230" y="114"/>
                    </a:lnTo>
                    <a:close/>
                    <a:moveTo>
                      <a:pt x="84" y="42"/>
                    </a:moveTo>
                    <a:lnTo>
                      <a:pt x="78" y="50"/>
                    </a:lnTo>
                    <a:lnTo>
                      <a:pt x="10" y="0"/>
                    </a:lnTo>
                    <a:lnTo>
                      <a:pt x="0" y="14"/>
                    </a:lnTo>
                    <a:lnTo>
                      <a:pt x="68" y="64"/>
                    </a:lnTo>
                    <a:lnTo>
                      <a:pt x="62" y="76"/>
                    </a:lnTo>
                    <a:lnTo>
                      <a:pt x="100" y="80"/>
                    </a:lnTo>
                    <a:lnTo>
                      <a:pt x="84" y="42"/>
                    </a:lnTo>
                    <a:close/>
                    <a:moveTo>
                      <a:pt x="78" y="110"/>
                    </a:moveTo>
                    <a:lnTo>
                      <a:pt x="78" y="124"/>
                    </a:lnTo>
                    <a:lnTo>
                      <a:pt x="0" y="108"/>
                    </a:lnTo>
                    <a:lnTo>
                      <a:pt x="0" y="126"/>
                    </a:lnTo>
                    <a:lnTo>
                      <a:pt x="78" y="142"/>
                    </a:lnTo>
                    <a:lnTo>
                      <a:pt x="78" y="156"/>
                    </a:lnTo>
                    <a:lnTo>
                      <a:pt x="108" y="140"/>
                    </a:lnTo>
                    <a:lnTo>
                      <a:pt x="78" y="110"/>
                    </a:lnTo>
                    <a:close/>
                    <a:moveTo>
                      <a:pt x="84" y="228"/>
                    </a:moveTo>
                    <a:lnTo>
                      <a:pt x="78" y="214"/>
                    </a:lnTo>
                    <a:lnTo>
                      <a:pt x="10" y="238"/>
                    </a:lnTo>
                    <a:lnTo>
                      <a:pt x="0" y="222"/>
                    </a:lnTo>
                    <a:lnTo>
                      <a:pt x="68" y="198"/>
                    </a:lnTo>
                    <a:lnTo>
                      <a:pt x="62" y="184"/>
                    </a:lnTo>
                    <a:lnTo>
                      <a:pt x="100" y="196"/>
                    </a:lnTo>
                    <a:lnTo>
                      <a:pt x="84" y="228"/>
                    </a:lnTo>
                    <a:close/>
                    <a:moveTo>
                      <a:pt x="308" y="194"/>
                    </a:moveTo>
                    <a:lnTo>
                      <a:pt x="308" y="206"/>
                    </a:lnTo>
                    <a:lnTo>
                      <a:pt x="230" y="190"/>
                    </a:lnTo>
                    <a:lnTo>
                      <a:pt x="230" y="208"/>
                    </a:lnTo>
                    <a:lnTo>
                      <a:pt x="308" y="224"/>
                    </a:lnTo>
                    <a:lnTo>
                      <a:pt x="308" y="238"/>
                    </a:lnTo>
                    <a:lnTo>
                      <a:pt x="338" y="224"/>
                    </a:lnTo>
                    <a:lnTo>
                      <a:pt x="308" y="194"/>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267" name="Freeform 370"/>
              <p:cNvSpPr>
                <a:spLocks noChangeAspect="1" noEditPoints="1"/>
              </p:cNvSpPr>
              <p:nvPr/>
            </p:nvSpPr>
            <p:spPr bwMode="auto">
              <a:xfrm>
                <a:off x="3080" y="421"/>
                <a:ext cx="339" cy="243"/>
              </a:xfrm>
              <a:custGeom>
                <a:avLst/>
                <a:gdLst>
                  <a:gd name="T0" fmla="*/ 230 w 340"/>
                  <a:gd name="T1" fmla="*/ 116 h 240"/>
                  <a:gd name="T2" fmla="*/ 308 w 340"/>
                  <a:gd name="T3" fmla="*/ 132 h 240"/>
                  <a:gd name="T4" fmla="*/ 308 w 340"/>
                  <a:gd name="T5" fmla="*/ 118 h 240"/>
                  <a:gd name="T6" fmla="*/ 340 w 340"/>
                  <a:gd name="T7" fmla="*/ 148 h 240"/>
                  <a:gd name="T8" fmla="*/ 308 w 340"/>
                  <a:gd name="T9" fmla="*/ 164 h 240"/>
                  <a:gd name="T10" fmla="*/ 308 w 340"/>
                  <a:gd name="T11" fmla="*/ 150 h 240"/>
                  <a:gd name="T12" fmla="*/ 230 w 340"/>
                  <a:gd name="T13" fmla="*/ 134 h 240"/>
                  <a:gd name="T14" fmla="*/ 230 w 340"/>
                  <a:gd name="T15" fmla="*/ 116 h 240"/>
                  <a:gd name="T16" fmla="*/ 86 w 340"/>
                  <a:gd name="T17" fmla="*/ 42 h 240"/>
                  <a:gd name="T18" fmla="*/ 80 w 340"/>
                  <a:gd name="T19" fmla="*/ 52 h 240"/>
                  <a:gd name="T20" fmla="*/ 12 w 340"/>
                  <a:gd name="T21" fmla="*/ 0 h 240"/>
                  <a:gd name="T22" fmla="*/ 2 w 340"/>
                  <a:gd name="T23" fmla="*/ 14 h 240"/>
                  <a:gd name="T24" fmla="*/ 70 w 340"/>
                  <a:gd name="T25" fmla="*/ 66 h 240"/>
                  <a:gd name="T26" fmla="*/ 62 w 340"/>
                  <a:gd name="T27" fmla="*/ 76 h 240"/>
                  <a:gd name="T28" fmla="*/ 100 w 340"/>
                  <a:gd name="T29" fmla="*/ 80 h 240"/>
                  <a:gd name="T30" fmla="*/ 86 w 340"/>
                  <a:gd name="T31" fmla="*/ 42 h 240"/>
                  <a:gd name="T32" fmla="*/ 78 w 340"/>
                  <a:gd name="T33" fmla="*/ 112 h 240"/>
                  <a:gd name="T34" fmla="*/ 78 w 340"/>
                  <a:gd name="T35" fmla="*/ 124 h 240"/>
                  <a:gd name="T36" fmla="*/ 0 w 340"/>
                  <a:gd name="T37" fmla="*/ 108 h 240"/>
                  <a:gd name="T38" fmla="*/ 0 w 340"/>
                  <a:gd name="T39" fmla="*/ 126 h 240"/>
                  <a:gd name="T40" fmla="*/ 78 w 340"/>
                  <a:gd name="T41" fmla="*/ 142 h 240"/>
                  <a:gd name="T42" fmla="*/ 78 w 340"/>
                  <a:gd name="T43" fmla="*/ 156 h 240"/>
                  <a:gd name="T44" fmla="*/ 110 w 340"/>
                  <a:gd name="T45" fmla="*/ 140 h 240"/>
                  <a:gd name="T46" fmla="*/ 78 w 340"/>
                  <a:gd name="T47" fmla="*/ 112 h 240"/>
                  <a:gd name="T48" fmla="*/ 86 w 340"/>
                  <a:gd name="T49" fmla="*/ 228 h 240"/>
                  <a:gd name="T50" fmla="*/ 80 w 340"/>
                  <a:gd name="T51" fmla="*/ 216 h 240"/>
                  <a:gd name="T52" fmla="*/ 12 w 340"/>
                  <a:gd name="T53" fmla="*/ 240 h 240"/>
                  <a:gd name="T54" fmla="*/ 2 w 340"/>
                  <a:gd name="T55" fmla="*/ 222 h 240"/>
                  <a:gd name="T56" fmla="*/ 70 w 340"/>
                  <a:gd name="T57" fmla="*/ 198 h 240"/>
                  <a:gd name="T58" fmla="*/ 62 w 340"/>
                  <a:gd name="T59" fmla="*/ 184 h 240"/>
                  <a:gd name="T60" fmla="*/ 100 w 340"/>
                  <a:gd name="T61" fmla="*/ 196 h 240"/>
                  <a:gd name="T62" fmla="*/ 86 w 340"/>
                  <a:gd name="T63" fmla="*/ 228 h 240"/>
                  <a:gd name="T64" fmla="*/ 308 w 340"/>
                  <a:gd name="T65" fmla="*/ 194 h 240"/>
                  <a:gd name="T66" fmla="*/ 308 w 340"/>
                  <a:gd name="T67" fmla="*/ 208 h 240"/>
                  <a:gd name="T68" fmla="*/ 230 w 340"/>
                  <a:gd name="T69" fmla="*/ 192 h 240"/>
                  <a:gd name="T70" fmla="*/ 230 w 340"/>
                  <a:gd name="T71" fmla="*/ 210 h 240"/>
                  <a:gd name="T72" fmla="*/ 308 w 340"/>
                  <a:gd name="T73" fmla="*/ 226 h 240"/>
                  <a:gd name="T74" fmla="*/ 308 w 340"/>
                  <a:gd name="T75" fmla="*/ 240 h 240"/>
                  <a:gd name="T76" fmla="*/ 340 w 340"/>
                  <a:gd name="T77" fmla="*/ 224 h 240"/>
                  <a:gd name="T78" fmla="*/ 308 w 340"/>
                  <a:gd name="T79" fmla="*/ 194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0"/>
                  <a:gd name="T121" fmla="*/ 0 h 240"/>
                  <a:gd name="T122" fmla="*/ 340 w 34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0" h="240">
                    <a:moveTo>
                      <a:pt x="230" y="116"/>
                    </a:moveTo>
                    <a:lnTo>
                      <a:pt x="308" y="132"/>
                    </a:lnTo>
                    <a:lnTo>
                      <a:pt x="308" y="118"/>
                    </a:lnTo>
                    <a:lnTo>
                      <a:pt x="340" y="148"/>
                    </a:lnTo>
                    <a:lnTo>
                      <a:pt x="308" y="164"/>
                    </a:lnTo>
                    <a:lnTo>
                      <a:pt x="308" y="150"/>
                    </a:lnTo>
                    <a:lnTo>
                      <a:pt x="230" y="134"/>
                    </a:lnTo>
                    <a:lnTo>
                      <a:pt x="230" y="116"/>
                    </a:lnTo>
                    <a:close/>
                    <a:moveTo>
                      <a:pt x="86" y="42"/>
                    </a:moveTo>
                    <a:lnTo>
                      <a:pt x="80" y="52"/>
                    </a:lnTo>
                    <a:lnTo>
                      <a:pt x="12" y="0"/>
                    </a:lnTo>
                    <a:lnTo>
                      <a:pt x="2" y="14"/>
                    </a:lnTo>
                    <a:lnTo>
                      <a:pt x="70" y="66"/>
                    </a:lnTo>
                    <a:lnTo>
                      <a:pt x="62" y="76"/>
                    </a:lnTo>
                    <a:lnTo>
                      <a:pt x="100" y="80"/>
                    </a:lnTo>
                    <a:lnTo>
                      <a:pt x="86" y="42"/>
                    </a:lnTo>
                    <a:close/>
                    <a:moveTo>
                      <a:pt x="78" y="112"/>
                    </a:moveTo>
                    <a:lnTo>
                      <a:pt x="78" y="124"/>
                    </a:lnTo>
                    <a:lnTo>
                      <a:pt x="0" y="108"/>
                    </a:lnTo>
                    <a:lnTo>
                      <a:pt x="0" y="126"/>
                    </a:lnTo>
                    <a:lnTo>
                      <a:pt x="78" y="142"/>
                    </a:lnTo>
                    <a:lnTo>
                      <a:pt x="78" y="156"/>
                    </a:lnTo>
                    <a:lnTo>
                      <a:pt x="110" y="140"/>
                    </a:lnTo>
                    <a:lnTo>
                      <a:pt x="78" y="112"/>
                    </a:lnTo>
                    <a:close/>
                    <a:moveTo>
                      <a:pt x="86" y="228"/>
                    </a:moveTo>
                    <a:lnTo>
                      <a:pt x="80" y="216"/>
                    </a:lnTo>
                    <a:lnTo>
                      <a:pt x="12" y="240"/>
                    </a:lnTo>
                    <a:lnTo>
                      <a:pt x="2" y="222"/>
                    </a:lnTo>
                    <a:lnTo>
                      <a:pt x="70" y="198"/>
                    </a:lnTo>
                    <a:lnTo>
                      <a:pt x="62" y="184"/>
                    </a:lnTo>
                    <a:lnTo>
                      <a:pt x="100" y="196"/>
                    </a:lnTo>
                    <a:lnTo>
                      <a:pt x="86" y="228"/>
                    </a:lnTo>
                    <a:close/>
                    <a:moveTo>
                      <a:pt x="308" y="194"/>
                    </a:moveTo>
                    <a:lnTo>
                      <a:pt x="308" y="208"/>
                    </a:lnTo>
                    <a:lnTo>
                      <a:pt x="230" y="192"/>
                    </a:lnTo>
                    <a:lnTo>
                      <a:pt x="230" y="210"/>
                    </a:lnTo>
                    <a:lnTo>
                      <a:pt x="308" y="226"/>
                    </a:lnTo>
                    <a:lnTo>
                      <a:pt x="308" y="240"/>
                    </a:lnTo>
                    <a:lnTo>
                      <a:pt x="340" y="224"/>
                    </a:lnTo>
                    <a:lnTo>
                      <a:pt x="308" y="194"/>
                    </a:lnTo>
                    <a:close/>
                  </a:path>
                </a:pathLst>
              </a:custGeom>
              <a:solidFill>
                <a:srgbClr val="FFFFFF"/>
              </a:solidFill>
              <a:ln w="9525">
                <a:noFill/>
                <a:round/>
                <a:headEnd/>
                <a:tailEnd/>
              </a:ln>
            </p:spPr>
            <p:txBody>
              <a:bodyPr/>
              <a:lstStyle/>
              <a:p>
                <a:pPr eaLnBrk="1" fontAlgn="ctr" hangingPunct="1">
                  <a:defRPr/>
                </a:pPr>
                <a:endParaRPr lang="en-US" dirty="0">
                  <a:latin typeface="+mj-ea"/>
                  <a:ea typeface="+mj-ea"/>
                </a:endParaRPr>
              </a:p>
            </p:txBody>
          </p:sp>
          <p:sp>
            <p:nvSpPr>
              <p:cNvPr id="268" name="Freeform 371"/>
              <p:cNvSpPr>
                <a:spLocks noChangeAspect="1"/>
              </p:cNvSpPr>
              <p:nvPr/>
            </p:nvSpPr>
            <p:spPr bwMode="auto">
              <a:xfrm>
                <a:off x="3213" y="412"/>
                <a:ext cx="73" cy="302"/>
              </a:xfrm>
              <a:custGeom>
                <a:avLst/>
                <a:gdLst>
                  <a:gd name="T0" fmla="*/ 72 w 72"/>
                  <a:gd name="T1" fmla="*/ 188 h 304"/>
                  <a:gd name="T2" fmla="*/ 72 w 72"/>
                  <a:gd name="T3" fmla="*/ 188 h 304"/>
                  <a:gd name="T4" fmla="*/ 72 w 72"/>
                  <a:gd name="T5" fmla="*/ 246 h 304"/>
                  <a:gd name="T6" fmla="*/ 72 w 72"/>
                  <a:gd name="T7" fmla="*/ 304 h 304"/>
                  <a:gd name="T8" fmla="*/ 58 w 72"/>
                  <a:gd name="T9" fmla="*/ 302 h 304"/>
                  <a:gd name="T10" fmla="*/ 48 w 72"/>
                  <a:gd name="T11" fmla="*/ 298 h 304"/>
                  <a:gd name="T12" fmla="*/ 0 w 72"/>
                  <a:gd name="T13" fmla="*/ 290 h 304"/>
                  <a:gd name="T14" fmla="*/ 0 w 72"/>
                  <a:gd name="T15" fmla="*/ 218 h 304"/>
                  <a:gd name="T16" fmla="*/ 0 w 72"/>
                  <a:gd name="T17" fmla="*/ 190 h 304"/>
                  <a:gd name="T18" fmla="*/ 0 w 72"/>
                  <a:gd name="T19" fmla="*/ 126 h 304"/>
                  <a:gd name="T20" fmla="*/ 0 w 72"/>
                  <a:gd name="T21" fmla="*/ 104 h 304"/>
                  <a:gd name="T22" fmla="*/ 0 w 72"/>
                  <a:gd name="T23" fmla="*/ 36 h 304"/>
                  <a:gd name="T24" fmla="*/ 0 w 72"/>
                  <a:gd name="T25" fmla="*/ 0 h 304"/>
                  <a:gd name="T26" fmla="*/ 22 w 72"/>
                  <a:gd name="T27" fmla="*/ 4 h 304"/>
                  <a:gd name="T28" fmla="*/ 38 w 72"/>
                  <a:gd name="T29" fmla="*/ 8 h 304"/>
                  <a:gd name="T30" fmla="*/ 72 w 72"/>
                  <a:gd name="T31" fmla="*/ 14 h 304"/>
                  <a:gd name="T32" fmla="*/ 72 w 72"/>
                  <a:gd name="T33" fmla="*/ 64 h 304"/>
                  <a:gd name="T34" fmla="*/ 72 w 72"/>
                  <a:gd name="T35" fmla="*/ 110 h 304"/>
                  <a:gd name="T36" fmla="*/ 72 w 72"/>
                  <a:gd name="T37" fmla="*/ 154 h 304"/>
                  <a:gd name="T38" fmla="*/ 72 w 72"/>
                  <a:gd name="T39" fmla="*/ 188 h 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304"/>
                  <a:gd name="T62" fmla="*/ 72 w 72"/>
                  <a:gd name="T63" fmla="*/ 304 h 3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304">
                    <a:moveTo>
                      <a:pt x="72" y="188"/>
                    </a:moveTo>
                    <a:lnTo>
                      <a:pt x="72" y="188"/>
                    </a:lnTo>
                    <a:lnTo>
                      <a:pt x="72" y="246"/>
                    </a:lnTo>
                    <a:lnTo>
                      <a:pt x="72" y="304"/>
                    </a:lnTo>
                    <a:lnTo>
                      <a:pt x="58" y="302"/>
                    </a:lnTo>
                    <a:lnTo>
                      <a:pt x="48" y="298"/>
                    </a:lnTo>
                    <a:lnTo>
                      <a:pt x="0" y="290"/>
                    </a:lnTo>
                    <a:lnTo>
                      <a:pt x="0" y="218"/>
                    </a:lnTo>
                    <a:lnTo>
                      <a:pt x="0" y="190"/>
                    </a:lnTo>
                    <a:lnTo>
                      <a:pt x="0" y="126"/>
                    </a:lnTo>
                    <a:lnTo>
                      <a:pt x="0" y="104"/>
                    </a:lnTo>
                    <a:lnTo>
                      <a:pt x="0" y="36"/>
                    </a:lnTo>
                    <a:lnTo>
                      <a:pt x="0" y="0"/>
                    </a:lnTo>
                    <a:lnTo>
                      <a:pt x="22" y="4"/>
                    </a:lnTo>
                    <a:lnTo>
                      <a:pt x="38" y="8"/>
                    </a:lnTo>
                    <a:lnTo>
                      <a:pt x="72" y="14"/>
                    </a:lnTo>
                    <a:lnTo>
                      <a:pt x="72" y="64"/>
                    </a:lnTo>
                    <a:lnTo>
                      <a:pt x="72" y="110"/>
                    </a:lnTo>
                    <a:lnTo>
                      <a:pt x="72" y="154"/>
                    </a:lnTo>
                    <a:lnTo>
                      <a:pt x="72" y="188"/>
                    </a:lnTo>
                    <a:close/>
                  </a:path>
                </a:pathLst>
              </a:custGeom>
              <a:solidFill>
                <a:srgbClr val="B14638"/>
              </a:solidFill>
              <a:ln w="9525">
                <a:noFill/>
                <a:round/>
                <a:headEnd/>
                <a:tailEnd/>
              </a:ln>
            </p:spPr>
            <p:txBody>
              <a:bodyPr/>
              <a:lstStyle/>
              <a:p>
                <a:pPr eaLnBrk="1" fontAlgn="ctr" hangingPunct="1">
                  <a:defRPr/>
                </a:pPr>
                <a:endParaRPr lang="en-US" dirty="0">
                  <a:latin typeface="+mj-ea"/>
                  <a:ea typeface="+mj-ea"/>
                </a:endParaRPr>
              </a:p>
            </p:txBody>
          </p:sp>
          <p:sp>
            <p:nvSpPr>
              <p:cNvPr id="269" name="Freeform 372"/>
              <p:cNvSpPr>
                <a:spLocks noChangeAspect="1" noEditPoints="1"/>
              </p:cNvSpPr>
              <p:nvPr/>
            </p:nvSpPr>
            <p:spPr bwMode="auto">
              <a:xfrm>
                <a:off x="3208" y="406"/>
                <a:ext cx="81" cy="315"/>
              </a:xfrm>
              <a:custGeom>
                <a:avLst/>
                <a:gdLst>
                  <a:gd name="T0" fmla="*/ 80 w 80"/>
                  <a:gd name="T1" fmla="*/ 16 h 316"/>
                  <a:gd name="T2" fmla="*/ 0 w 80"/>
                  <a:gd name="T3" fmla="*/ 300 h 316"/>
                  <a:gd name="T4" fmla="*/ 30 w 80"/>
                  <a:gd name="T5" fmla="*/ 206 h 316"/>
                  <a:gd name="T6" fmla="*/ 76 w 80"/>
                  <a:gd name="T7" fmla="*/ 260 h 316"/>
                  <a:gd name="T8" fmla="*/ 76 w 80"/>
                  <a:gd name="T9" fmla="*/ 214 h 316"/>
                  <a:gd name="T10" fmla="*/ 76 w 80"/>
                  <a:gd name="T11" fmla="*/ 264 h 316"/>
                  <a:gd name="T12" fmla="*/ 54 w 80"/>
                  <a:gd name="T13" fmla="*/ 306 h 316"/>
                  <a:gd name="T14" fmla="*/ 76 w 80"/>
                  <a:gd name="T15" fmla="*/ 310 h 316"/>
                  <a:gd name="T16" fmla="*/ 48 w 80"/>
                  <a:gd name="T17" fmla="*/ 304 h 316"/>
                  <a:gd name="T18" fmla="*/ 4 w 80"/>
                  <a:gd name="T19" fmla="*/ 250 h 316"/>
                  <a:gd name="T20" fmla="*/ 48 w 80"/>
                  <a:gd name="T21" fmla="*/ 304 h 316"/>
                  <a:gd name="T22" fmla="*/ 26 w 80"/>
                  <a:gd name="T23" fmla="*/ 250 h 316"/>
                  <a:gd name="T24" fmla="*/ 4 w 80"/>
                  <a:gd name="T25" fmla="*/ 200 h 316"/>
                  <a:gd name="T26" fmla="*/ 4 w 80"/>
                  <a:gd name="T27" fmla="*/ 246 h 316"/>
                  <a:gd name="T28" fmla="*/ 48 w 80"/>
                  <a:gd name="T29" fmla="*/ 204 h 316"/>
                  <a:gd name="T30" fmla="*/ 4 w 80"/>
                  <a:gd name="T31" fmla="*/ 148 h 316"/>
                  <a:gd name="T32" fmla="*/ 4 w 80"/>
                  <a:gd name="T33" fmla="*/ 144 h 316"/>
                  <a:gd name="T34" fmla="*/ 24 w 80"/>
                  <a:gd name="T35" fmla="*/ 106 h 316"/>
                  <a:gd name="T36" fmla="*/ 4 w 80"/>
                  <a:gd name="T37" fmla="*/ 110 h 316"/>
                  <a:gd name="T38" fmla="*/ 4 w 80"/>
                  <a:gd name="T39" fmla="*/ 144 h 316"/>
                  <a:gd name="T40" fmla="*/ 48 w 80"/>
                  <a:gd name="T41" fmla="*/ 106 h 316"/>
                  <a:gd name="T42" fmla="*/ 4 w 80"/>
                  <a:gd name="T43" fmla="*/ 54 h 316"/>
                  <a:gd name="T44" fmla="*/ 4 w 80"/>
                  <a:gd name="T45" fmla="*/ 50 h 316"/>
                  <a:gd name="T46" fmla="*/ 22 w 80"/>
                  <a:gd name="T47" fmla="*/ 10 h 316"/>
                  <a:gd name="T48" fmla="*/ 4 w 80"/>
                  <a:gd name="T49" fmla="*/ 42 h 316"/>
                  <a:gd name="T50" fmla="*/ 26 w 80"/>
                  <a:gd name="T51" fmla="*/ 10 h 316"/>
                  <a:gd name="T52" fmla="*/ 76 w 80"/>
                  <a:gd name="T53" fmla="*/ 64 h 316"/>
                  <a:gd name="T54" fmla="*/ 42 w 80"/>
                  <a:gd name="T55" fmla="*/ 14 h 316"/>
                  <a:gd name="T56" fmla="*/ 76 w 80"/>
                  <a:gd name="T57" fmla="*/ 68 h 316"/>
                  <a:gd name="T58" fmla="*/ 52 w 80"/>
                  <a:gd name="T59" fmla="*/ 108 h 316"/>
                  <a:gd name="T60" fmla="*/ 76 w 80"/>
                  <a:gd name="T61" fmla="*/ 70 h 316"/>
                  <a:gd name="T62" fmla="*/ 76 w 80"/>
                  <a:gd name="T63" fmla="*/ 116 h 316"/>
                  <a:gd name="T64" fmla="*/ 28 w 80"/>
                  <a:gd name="T65" fmla="*/ 148 h 316"/>
                  <a:gd name="T66" fmla="*/ 76 w 80"/>
                  <a:gd name="T67" fmla="*/ 116 h 316"/>
                  <a:gd name="T68" fmla="*/ 52 w 80"/>
                  <a:gd name="T69" fmla="*/ 158 h 316"/>
                  <a:gd name="T70" fmla="*/ 76 w 80"/>
                  <a:gd name="T71" fmla="*/ 210 h 316"/>
                  <a:gd name="T72" fmla="*/ 76 w 80"/>
                  <a:gd name="T73" fmla="*/ 162 h 3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16"/>
                  <a:gd name="T113" fmla="*/ 80 w 80"/>
                  <a:gd name="T114" fmla="*/ 316 h 3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16">
                    <a:moveTo>
                      <a:pt x="0" y="0"/>
                    </a:moveTo>
                    <a:lnTo>
                      <a:pt x="80" y="16"/>
                    </a:lnTo>
                    <a:lnTo>
                      <a:pt x="80" y="316"/>
                    </a:lnTo>
                    <a:lnTo>
                      <a:pt x="0" y="300"/>
                    </a:lnTo>
                    <a:lnTo>
                      <a:pt x="0" y="0"/>
                    </a:lnTo>
                    <a:close/>
                    <a:moveTo>
                      <a:pt x="30" y="206"/>
                    </a:moveTo>
                    <a:lnTo>
                      <a:pt x="30" y="250"/>
                    </a:lnTo>
                    <a:lnTo>
                      <a:pt x="76" y="260"/>
                    </a:lnTo>
                    <a:lnTo>
                      <a:pt x="76" y="252"/>
                    </a:lnTo>
                    <a:lnTo>
                      <a:pt x="76" y="214"/>
                    </a:lnTo>
                    <a:lnTo>
                      <a:pt x="30" y="206"/>
                    </a:lnTo>
                    <a:close/>
                    <a:moveTo>
                      <a:pt x="76" y="264"/>
                    </a:moveTo>
                    <a:lnTo>
                      <a:pt x="54" y="260"/>
                    </a:lnTo>
                    <a:lnTo>
                      <a:pt x="54" y="306"/>
                    </a:lnTo>
                    <a:lnTo>
                      <a:pt x="62" y="308"/>
                    </a:lnTo>
                    <a:lnTo>
                      <a:pt x="76" y="310"/>
                    </a:lnTo>
                    <a:lnTo>
                      <a:pt x="76" y="264"/>
                    </a:lnTo>
                    <a:close/>
                    <a:moveTo>
                      <a:pt x="48" y="304"/>
                    </a:moveTo>
                    <a:lnTo>
                      <a:pt x="48" y="260"/>
                    </a:lnTo>
                    <a:lnTo>
                      <a:pt x="4" y="250"/>
                    </a:lnTo>
                    <a:lnTo>
                      <a:pt x="4" y="296"/>
                    </a:lnTo>
                    <a:lnTo>
                      <a:pt x="48" y="304"/>
                    </a:lnTo>
                    <a:close/>
                    <a:moveTo>
                      <a:pt x="4" y="246"/>
                    </a:moveTo>
                    <a:lnTo>
                      <a:pt x="26" y="250"/>
                    </a:lnTo>
                    <a:lnTo>
                      <a:pt x="26" y="204"/>
                    </a:lnTo>
                    <a:lnTo>
                      <a:pt x="4" y="200"/>
                    </a:lnTo>
                    <a:lnTo>
                      <a:pt x="4" y="224"/>
                    </a:lnTo>
                    <a:lnTo>
                      <a:pt x="4" y="246"/>
                    </a:lnTo>
                    <a:close/>
                    <a:moveTo>
                      <a:pt x="4" y="196"/>
                    </a:moveTo>
                    <a:lnTo>
                      <a:pt x="48" y="204"/>
                    </a:lnTo>
                    <a:lnTo>
                      <a:pt x="48" y="158"/>
                    </a:lnTo>
                    <a:lnTo>
                      <a:pt x="4" y="148"/>
                    </a:lnTo>
                    <a:lnTo>
                      <a:pt x="4" y="196"/>
                    </a:lnTo>
                    <a:close/>
                    <a:moveTo>
                      <a:pt x="4" y="144"/>
                    </a:moveTo>
                    <a:lnTo>
                      <a:pt x="24" y="148"/>
                    </a:lnTo>
                    <a:lnTo>
                      <a:pt x="24" y="106"/>
                    </a:lnTo>
                    <a:lnTo>
                      <a:pt x="4" y="102"/>
                    </a:lnTo>
                    <a:lnTo>
                      <a:pt x="4" y="110"/>
                    </a:lnTo>
                    <a:lnTo>
                      <a:pt x="4" y="132"/>
                    </a:lnTo>
                    <a:lnTo>
                      <a:pt x="4" y="144"/>
                    </a:lnTo>
                    <a:close/>
                    <a:moveTo>
                      <a:pt x="4" y="98"/>
                    </a:moveTo>
                    <a:lnTo>
                      <a:pt x="48" y="106"/>
                    </a:lnTo>
                    <a:lnTo>
                      <a:pt x="48" y="64"/>
                    </a:lnTo>
                    <a:lnTo>
                      <a:pt x="4" y="54"/>
                    </a:lnTo>
                    <a:lnTo>
                      <a:pt x="4" y="98"/>
                    </a:lnTo>
                    <a:close/>
                    <a:moveTo>
                      <a:pt x="4" y="50"/>
                    </a:moveTo>
                    <a:lnTo>
                      <a:pt x="22" y="54"/>
                    </a:lnTo>
                    <a:lnTo>
                      <a:pt x="22" y="10"/>
                    </a:lnTo>
                    <a:lnTo>
                      <a:pt x="4" y="6"/>
                    </a:lnTo>
                    <a:lnTo>
                      <a:pt x="4" y="42"/>
                    </a:lnTo>
                    <a:lnTo>
                      <a:pt x="4" y="50"/>
                    </a:lnTo>
                    <a:close/>
                    <a:moveTo>
                      <a:pt x="26" y="10"/>
                    </a:moveTo>
                    <a:lnTo>
                      <a:pt x="26" y="54"/>
                    </a:lnTo>
                    <a:lnTo>
                      <a:pt x="76" y="64"/>
                    </a:lnTo>
                    <a:lnTo>
                      <a:pt x="76" y="20"/>
                    </a:lnTo>
                    <a:lnTo>
                      <a:pt x="42" y="14"/>
                    </a:lnTo>
                    <a:lnTo>
                      <a:pt x="26" y="10"/>
                    </a:lnTo>
                    <a:close/>
                    <a:moveTo>
                      <a:pt x="76" y="68"/>
                    </a:moveTo>
                    <a:lnTo>
                      <a:pt x="52" y="64"/>
                    </a:lnTo>
                    <a:lnTo>
                      <a:pt x="52" y="108"/>
                    </a:lnTo>
                    <a:lnTo>
                      <a:pt x="76" y="112"/>
                    </a:lnTo>
                    <a:lnTo>
                      <a:pt x="76" y="70"/>
                    </a:lnTo>
                    <a:lnTo>
                      <a:pt x="76" y="68"/>
                    </a:lnTo>
                    <a:close/>
                    <a:moveTo>
                      <a:pt x="76" y="116"/>
                    </a:moveTo>
                    <a:lnTo>
                      <a:pt x="28" y="106"/>
                    </a:lnTo>
                    <a:lnTo>
                      <a:pt x="28" y="148"/>
                    </a:lnTo>
                    <a:lnTo>
                      <a:pt x="76" y="158"/>
                    </a:lnTo>
                    <a:lnTo>
                      <a:pt x="76" y="116"/>
                    </a:lnTo>
                    <a:close/>
                    <a:moveTo>
                      <a:pt x="76" y="162"/>
                    </a:moveTo>
                    <a:lnTo>
                      <a:pt x="52" y="158"/>
                    </a:lnTo>
                    <a:lnTo>
                      <a:pt x="52" y="206"/>
                    </a:lnTo>
                    <a:lnTo>
                      <a:pt x="76" y="210"/>
                    </a:lnTo>
                    <a:lnTo>
                      <a:pt x="76" y="194"/>
                    </a:lnTo>
                    <a:lnTo>
                      <a:pt x="76" y="162"/>
                    </a:lnTo>
                    <a:close/>
                  </a:path>
                </a:pathLst>
              </a:custGeom>
              <a:solidFill>
                <a:srgbClr val="FFFFFF"/>
              </a:solidFill>
              <a:ln w="9525">
                <a:noFill/>
                <a:round/>
                <a:headEnd/>
                <a:tailEnd/>
              </a:ln>
            </p:spPr>
            <p:txBody>
              <a:bodyPr/>
              <a:lstStyle/>
              <a:p>
                <a:pPr eaLnBrk="1" fontAlgn="ctr" hangingPunct="1">
                  <a:defRPr/>
                </a:pPr>
                <a:endParaRPr lang="en-US" dirty="0">
                  <a:latin typeface="+mj-ea"/>
                  <a:ea typeface="+mj-ea"/>
                </a:endParaRPr>
              </a:p>
            </p:txBody>
          </p:sp>
        </p:grpSp>
      </p:grpSp>
      <p:grpSp>
        <p:nvGrpSpPr>
          <p:cNvPr id="270" name="Group 303"/>
          <p:cNvGrpSpPr>
            <a:grpSpLocks noChangeAspect="1"/>
          </p:cNvGrpSpPr>
          <p:nvPr/>
        </p:nvGrpSpPr>
        <p:grpSpPr bwMode="auto">
          <a:xfrm>
            <a:off x="5056486" y="5602901"/>
            <a:ext cx="231775" cy="265112"/>
            <a:chOff x="1456" y="321"/>
            <a:chExt cx="324" cy="493"/>
          </a:xfrm>
        </p:grpSpPr>
        <p:sp>
          <p:nvSpPr>
            <p:cNvPr id="271" name="Oval 304"/>
            <p:cNvSpPr>
              <a:spLocks noChangeAspect="1" noChangeArrowheads="1"/>
            </p:cNvSpPr>
            <p:nvPr/>
          </p:nvSpPr>
          <p:spPr bwMode="auto">
            <a:xfrm>
              <a:off x="1456" y="643"/>
              <a:ext cx="324" cy="171"/>
            </a:xfrm>
            <a:prstGeom prst="ellipse">
              <a:avLst/>
            </a:prstGeom>
            <a:solidFill>
              <a:srgbClr val="0B3C68"/>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2" name="Oval 305"/>
            <p:cNvSpPr>
              <a:spLocks noChangeAspect="1" noChangeArrowheads="1"/>
            </p:cNvSpPr>
            <p:nvPr/>
          </p:nvSpPr>
          <p:spPr bwMode="auto">
            <a:xfrm>
              <a:off x="1456" y="625"/>
              <a:ext cx="324" cy="168"/>
            </a:xfrm>
            <a:prstGeom prst="ellipse">
              <a:avLst/>
            </a:prstGeom>
            <a:solidFill>
              <a:srgbClr val="BDC9D6"/>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3" name="Oval 306"/>
            <p:cNvSpPr>
              <a:spLocks noChangeAspect="1" noChangeArrowheads="1"/>
            </p:cNvSpPr>
            <p:nvPr/>
          </p:nvSpPr>
          <p:spPr bwMode="auto">
            <a:xfrm>
              <a:off x="1456" y="616"/>
              <a:ext cx="324" cy="171"/>
            </a:xfrm>
            <a:prstGeom prst="ellipse">
              <a:avLst/>
            </a:prstGeom>
            <a:solidFill>
              <a:srgbClr val="8BA6BD"/>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4" name="Oval 307"/>
            <p:cNvSpPr>
              <a:spLocks noChangeAspect="1" noChangeArrowheads="1"/>
            </p:cNvSpPr>
            <p:nvPr/>
          </p:nvSpPr>
          <p:spPr bwMode="auto">
            <a:xfrm>
              <a:off x="1456" y="584"/>
              <a:ext cx="324" cy="171"/>
            </a:xfrm>
            <a:prstGeom prst="ellipse">
              <a:avLst/>
            </a:prstGeom>
            <a:solidFill>
              <a:srgbClr val="0B3C68"/>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5" name="Oval 308"/>
            <p:cNvSpPr>
              <a:spLocks noChangeAspect="1" noChangeArrowheads="1"/>
            </p:cNvSpPr>
            <p:nvPr/>
          </p:nvSpPr>
          <p:spPr bwMode="auto">
            <a:xfrm>
              <a:off x="1456" y="563"/>
              <a:ext cx="324" cy="171"/>
            </a:xfrm>
            <a:prstGeom prst="ellipse">
              <a:avLst/>
            </a:prstGeom>
            <a:solidFill>
              <a:srgbClr val="BDC9D6"/>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6" name="Oval 309"/>
            <p:cNvSpPr>
              <a:spLocks noChangeAspect="1" noChangeArrowheads="1"/>
            </p:cNvSpPr>
            <p:nvPr/>
          </p:nvSpPr>
          <p:spPr bwMode="auto">
            <a:xfrm>
              <a:off x="1456" y="557"/>
              <a:ext cx="324" cy="171"/>
            </a:xfrm>
            <a:prstGeom prst="ellipse">
              <a:avLst/>
            </a:prstGeom>
            <a:solidFill>
              <a:srgbClr val="8BA6BD"/>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7" name="Oval 310"/>
            <p:cNvSpPr>
              <a:spLocks noChangeAspect="1" noChangeArrowheads="1"/>
            </p:cNvSpPr>
            <p:nvPr/>
          </p:nvSpPr>
          <p:spPr bwMode="auto">
            <a:xfrm>
              <a:off x="1456" y="525"/>
              <a:ext cx="324" cy="168"/>
            </a:xfrm>
            <a:prstGeom prst="ellipse">
              <a:avLst/>
            </a:prstGeom>
            <a:solidFill>
              <a:srgbClr val="0B3C68"/>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8" name="Oval 311"/>
            <p:cNvSpPr>
              <a:spLocks noChangeAspect="1" noChangeArrowheads="1"/>
            </p:cNvSpPr>
            <p:nvPr/>
          </p:nvSpPr>
          <p:spPr bwMode="auto">
            <a:xfrm>
              <a:off x="1456" y="504"/>
              <a:ext cx="324" cy="171"/>
            </a:xfrm>
            <a:prstGeom prst="ellipse">
              <a:avLst/>
            </a:prstGeom>
            <a:solidFill>
              <a:srgbClr val="BDC9D6"/>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79" name="Oval 312"/>
            <p:cNvSpPr>
              <a:spLocks noChangeAspect="1" noChangeArrowheads="1"/>
            </p:cNvSpPr>
            <p:nvPr/>
          </p:nvSpPr>
          <p:spPr bwMode="auto">
            <a:xfrm>
              <a:off x="1456" y="498"/>
              <a:ext cx="324" cy="171"/>
            </a:xfrm>
            <a:prstGeom prst="ellipse">
              <a:avLst/>
            </a:prstGeom>
            <a:solidFill>
              <a:srgbClr val="8BA6BD"/>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0" name="Oval 313"/>
            <p:cNvSpPr>
              <a:spLocks noChangeAspect="1" noChangeArrowheads="1"/>
            </p:cNvSpPr>
            <p:nvPr/>
          </p:nvSpPr>
          <p:spPr bwMode="auto">
            <a:xfrm>
              <a:off x="1456" y="466"/>
              <a:ext cx="324" cy="171"/>
            </a:xfrm>
            <a:prstGeom prst="ellipse">
              <a:avLst/>
            </a:prstGeom>
            <a:solidFill>
              <a:srgbClr val="0B3C68"/>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1" name="Oval 314"/>
            <p:cNvSpPr>
              <a:spLocks noChangeAspect="1" noChangeArrowheads="1"/>
            </p:cNvSpPr>
            <p:nvPr/>
          </p:nvSpPr>
          <p:spPr bwMode="auto">
            <a:xfrm>
              <a:off x="1456" y="445"/>
              <a:ext cx="324" cy="171"/>
            </a:xfrm>
            <a:prstGeom prst="ellipse">
              <a:avLst/>
            </a:prstGeom>
            <a:solidFill>
              <a:srgbClr val="BDC9D6"/>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2" name="Oval 315"/>
            <p:cNvSpPr>
              <a:spLocks noChangeAspect="1" noChangeArrowheads="1"/>
            </p:cNvSpPr>
            <p:nvPr/>
          </p:nvSpPr>
          <p:spPr bwMode="auto">
            <a:xfrm>
              <a:off x="1456" y="436"/>
              <a:ext cx="324" cy="171"/>
            </a:xfrm>
            <a:prstGeom prst="ellipse">
              <a:avLst/>
            </a:prstGeom>
            <a:solidFill>
              <a:srgbClr val="8BA6BD"/>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3" name="Oval 316"/>
            <p:cNvSpPr>
              <a:spLocks noChangeAspect="1" noChangeArrowheads="1"/>
            </p:cNvSpPr>
            <p:nvPr/>
          </p:nvSpPr>
          <p:spPr bwMode="auto">
            <a:xfrm>
              <a:off x="1456" y="404"/>
              <a:ext cx="324" cy="171"/>
            </a:xfrm>
            <a:prstGeom prst="ellipse">
              <a:avLst/>
            </a:prstGeom>
            <a:solidFill>
              <a:srgbClr val="0B3C68"/>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4" name="Oval 317"/>
            <p:cNvSpPr>
              <a:spLocks noChangeAspect="1" noChangeArrowheads="1"/>
            </p:cNvSpPr>
            <p:nvPr/>
          </p:nvSpPr>
          <p:spPr bwMode="auto">
            <a:xfrm>
              <a:off x="1456" y="386"/>
              <a:ext cx="324" cy="171"/>
            </a:xfrm>
            <a:prstGeom prst="ellipse">
              <a:avLst/>
            </a:prstGeom>
            <a:solidFill>
              <a:srgbClr val="BDC9D6"/>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5" name="Oval 318"/>
            <p:cNvSpPr>
              <a:spLocks noChangeAspect="1" noChangeArrowheads="1"/>
            </p:cNvSpPr>
            <p:nvPr/>
          </p:nvSpPr>
          <p:spPr bwMode="auto">
            <a:xfrm>
              <a:off x="1456" y="380"/>
              <a:ext cx="324" cy="171"/>
            </a:xfrm>
            <a:prstGeom prst="ellipse">
              <a:avLst/>
            </a:prstGeom>
            <a:solidFill>
              <a:srgbClr val="8BA6BD"/>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6" name="Oval 319"/>
            <p:cNvSpPr>
              <a:spLocks noChangeAspect="1" noChangeArrowheads="1"/>
            </p:cNvSpPr>
            <p:nvPr/>
          </p:nvSpPr>
          <p:spPr bwMode="auto">
            <a:xfrm>
              <a:off x="1456" y="348"/>
              <a:ext cx="324" cy="171"/>
            </a:xfrm>
            <a:prstGeom prst="ellipse">
              <a:avLst/>
            </a:prstGeom>
            <a:solidFill>
              <a:srgbClr val="0B3C68"/>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7" name="Oval 320"/>
            <p:cNvSpPr>
              <a:spLocks noChangeAspect="1" noChangeArrowheads="1"/>
            </p:cNvSpPr>
            <p:nvPr/>
          </p:nvSpPr>
          <p:spPr bwMode="auto">
            <a:xfrm>
              <a:off x="1456" y="330"/>
              <a:ext cx="324" cy="168"/>
            </a:xfrm>
            <a:prstGeom prst="ellipse">
              <a:avLst/>
            </a:prstGeom>
            <a:solidFill>
              <a:srgbClr val="BDC9D6"/>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8" name="Oval 321"/>
            <p:cNvSpPr>
              <a:spLocks noChangeAspect="1" noChangeArrowheads="1"/>
            </p:cNvSpPr>
            <p:nvPr/>
          </p:nvSpPr>
          <p:spPr bwMode="auto">
            <a:xfrm>
              <a:off x="1456" y="321"/>
              <a:ext cx="324" cy="171"/>
            </a:xfrm>
            <a:prstGeom prst="ellipse">
              <a:avLst/>
            </a:prstGeom>
            <a:solidFill>
              <a:srgbClr val="8BA6BD"/>
            </a:solidFill>
            <a:ln w="9525">
              <a:noFill/>
              <a:round/>
              <a:headEnd/>
              <a:tailEnd/>
            </a:ln>
          </p:spPr>
          <p:txBody>
            <a:bodyPr/>
            <a:lstStyle/>
            <a:p>
              <a:pPr eaLnBrk="1" fontAlgn="ctr" hangingPunct="1">
                <a:defRPr/>
              </a:pPr>
              <a:endParaRPr lang="en-US" altLang="zh-CN" sz="1800" dirty="0">
                <a:solidFill>
                  <a:srgbClr val="FFFFFF"/>
                </a:solidFill>
                <a:latin typeface="+mj-ea"/>
                <a:ea typeface="+mj-ea"/>
              </a:endParaRPr>
            </a:p>
          </p:txBody>
        </p:sp>
        <p:sp>
          <p:nvSpPr>
            <p:cNvPr id="289" name="Freeform 322"/>
            <p:cNvSpPr>
              <a:spLocks noChangeAspect="1"/>
            </p:cNvSpPr>
            <p:nvPr/>
          </p:nvSpPr>
          <p:spPr bwMode="auto">
            <a:xfrm>
              <a:off x="1467" y="380"/>
              <a:ext cx="164" cy="97"/>
            </a:xfrm>
            <a:custGeom>
              <a:avLst/>
              <a:gdLst>
                <a:gd name="T0" fmla="*/ 82 w 82"/>
                <a:gd name="T1" fmla="*/ 47 h 49"/>
                <a:gd name="T2" fmla="*/ 32 w 82"/>
                <a:gd name="T3" fmla="*/ 39 h 49"/>
                <a:gd name="T4" fmla="*/ 8 w 82"/>
                <a:gd name="T5" fmla="*/ 0 h 49"/>
                <a:gd name="T6" fmla="*/ 35 w 82"/>
                <a:gd name="T7" fmla="*/ 35 h 49"/>
                <a:gd name="T8" fmla="*/ 82 w 82"/>
                <a:gd name="T9" fmla="*/ 47 h 49"/>
                <a:gd name="T10" fmla="*/ 0 60000 65536"/>
                <a:gd name="T11" fmla="*/ 0 60000 65536"/>
                <a:gd name="T12" fmla="*/ 0 60000 65536"/>
                <a:gd name="T13" fmla="*/ 0 60000 65536"/>
                <a:gd name="T14" fmla="*/ 0 60000 65536"/>
                <a:gd name="T15" fmla="*/ 0 w 82"/>
                <a:gd name="T16" fmla="*/ 0 h 49"/>
                <a:gd name="T17" fmla="*/ 82 w 82"/>
                <a:gd name="T18" fmla="*/ 49 h 49"/>
              </a:gdLst>
              <a:ahLst/>
              <a:cxnLst>
                <a:cxn ang="T10">
                  <a:pos x="T0" y="T1"/>
                </a:cxn>
                <a:cxn ang="T11">
                  <a:pos x="T2" y="T3"/>
                </a:cxn>
                <a:cxn ang="T12">
                  <a:pos x="T4" y="T5"/>
                </a:cxn>
                <a:cxn ang="T13">
                  <a:pos x="T6" y="T7"/>
                </a:cxn>
                <a:cxn ang="T14">
                  <a:pos x="T8" y="T9"/>
                </a:cxn>
              </a:cxnLst>
              <a:rect l="T15" t="T16" r="T17" b="T18"/>
              <a:pathLst>
                <a:path w="82" h="49">
                  <a:moveTo>
                    <a:pt x="82" y="47"/>
                  </a:moveTo>
                  <a:cubicBezTo>
                    <a:pt x="65" y="49"/>
                    <a:pt x="48" y="46"/>
                    <a:pt x="32" y="39"/>
                  </a:cubicBezTo>
                  <a:cubicBezTo>
                    <a:pt x="20" y="34"/>
                    <a:pt x="0" y="19"/>
                    <a:pt x="8" y="0"/>
                  </a:cubicBezTo>
                  <a:cubicBezTo>
                    <a:pt x="8" y="18"/>
                    <a:pt x="23" y="29"/>
                    <a:pt x="35" y="35"/>
                  </a:cubicBezTo>
                  <a:cubicBezTo>
                    <a:pt x="50" y="43"/>
                    <a:pt x="66" y="46"/>
                    <a:pt x="82" y="47"/>
                  </a:cubicBezTo>
                </a:path>
              </a:pathLst>
            </a:custGeom>
            <a:solidFill>
              <a:srgbClr val="BDC9D6"/>
            </a:solidFill>
            <a:ln w="9525">
              <a:noFill/>
              <a:round/>
              <a:headEnd/>
              <a:tailEnd/>
            </a:ln>
          </p:spPr>
          <p:txBody>
            <a:bodyPr/>
            <a:lstStyle/>
            <a:p>
              <a:pPr eaLnBrk="1" fontAlgn="ctr" hangingPunct="1">
                <a:defRPr/>
              </a:pPr>
              <a:endParaRPr lang="en-US" dirty="0">
                <a:latin typeface="+mj-ea"/>
                <a:ea typeface="+mj-ea"/>
              </a:endParaRPr>
            </a:p>
          </p:txBody>
        </p:sp>
        <p:sp>
          <p:nvSpPr>
            <p:cNvPr id="290" name="Freeform 323"/>
            <p:cNvSpPr>
              <a:spLocks noChangeAspect="1"/>
            </p:cNvSpPr>
            <p:nvPr/>
          </p:nvSpPr>
          <p:spPr bwMode="auto">
            <a:xfrm>
              <a:off x="1589" y="330"/>
              <a:ext cx="182" cy="118"/>
            </a:xfrm>
            <a:custGeom>
              <a:avLst/>
              <a:gdLst>
                <a:gd name="T0" fmla="*/ 6 w 91"/>
                <a:gd name="T1" fmla="*/ 0 h 59"/>
                <a:gd name="T2" fmla="*/ 76 w 91"/>
                <a:gd name="T3" fmla="*/ 20 h 59"/>
                <a:gd name="T4" fmla="*/ 74 w 91"/>
                <a:gd name="T5" fmla="*/ 59 h 59"/>
                <a:gd name="T6" fmla="*/ 61 w 91"/>
                <a:gd name="T7" fmla="*/ 18 h 59"/>
                <a:gd name="T8" fmla="*/ 0 w 91"/>
                <a:gd name="T9" fmla="*/ 0 h 59"/>
                <a:gd name="T10" fmla="*/ 6 w 91"/>
                <a:gd name="T11" fmla="*/ 0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0"/>
                  </a:moveTo>
                  <a:cubicBezTo>
                    <a:pt x="29" y="1"/>
                    <a:pt x="57" y="5"/>
                    <a:pt x="76" y="20"/>
                  </a:cubicBezTo>
                  <a:cubicBezTo>
                    <a:pt x="91" y="32"/>
                    <a:pt x="90" y="49"/>
                    <a:pt x="74" y="59"/>
                  </a:cubicBezTo>
                  <a:cubicBezTo>
                    <a:pt x="87" y="45"/>
                    <a:pt x="76" y="27"/>
                    <a:pt x="61" y="18"/>
                  </a:cubicBezTo>
                  <a:cubicBezTo>
                    <a:pt x="43" y="7"/>
                    <a:pt x="21" y="2"/>
                    <a:pt x="0" y="0"/>
                  </a:cubicBezTo>
                  <a:cubicBezTo>
                    <a:pt x="2" y="0"/>
                    <a:pt x="4" y="0"/>
                    <a:pt x="6" y="0"/>
                  </a:cubicBezTo>
                </a:path>
              </a:pathLst>
            </a:custGeom>
            <a:solidFill>
              <a:srgbClr val="FFFFFF"/>
            </a:solidFill>
            <a:ln w="9525">
              <a:noFill/>
              <a:round/>
              <a:headEnd/>
              <a:tailEnd/>
            </a:ln>
          </p:spPr>
          <p:txBody>
            <a:bodyPr/>
            <a:lstStyle/>
            <a:p>
              <a:pPr eaLnBrk="1" fontAlgn="ctr" hangingPunct="1">
                <a:defRPr/>
              </a:pPr>
              <a:endParaRPr lang="en-US" dirty="0">
                <a:latin typeface="+mj-ea"/>
                <a:ea typeface="+mj-ea"/>
              </a:endParaRPr>
            </a:p>
          </p:txBody>
        </p:sp>
      </p:grpSp>
      <p:grpSp>
        <p:nvGrpSpPr>
          <p:cNvPr id="291" name="组合 153"/>
          <p:cNvGrpSpPr>
            <a:grpSpLocks/>
          </p:cNvGrpSpPr>
          <p:nvPr/>
        </p:nvGrpSpPr>
        <p:grpSpPr bwMode="auto">
          <a:xfrm>
            <a:off x="4016673" y="5591788"/>
            <a:ext cx="839788" cy="479425"/>
            <a:chOff x="2843808" y="5403882"/>
            <a:chExt cx="840607" cy="480669"/>
          </a:xfrm>
        </p:grpSpPr>
        <p:sp>
          <p:nvSpPr>
            <p:cNvPr id="292" name="Text Box 43"/>
            <p:cNvSpPr txBox="1">
              <a:spLocks noChangeArrowheads="1"/>
            </p:cNvSpPr>
            <p:nvPr/>
          </p:nvSpPr>
          <p:spPr bwMode="auto">
            <a:xfrm>
              <a:off x="2843808" y="5722206"/>
              <a:ext cx="840607" cy="162345"/>
            </a:xfrm>
            <a:prstGeom prst="rect">
              <a:avLst/>
            </a:prstGeom>
            <a:noFill/>
            <a:ln w="9525" algn="ctr">
              <a:noFill/>
              <a:miter lim="800000"/>
              <a:headEnd/>
              <a:tailEnd/>
            </a:ln>
          </p:spPr>
          <p:txBody>
            <a:bodyPr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Server</a:t>
              </a:r>
              <a:endParaRPr lang="en-US" altLang="zh-CN" sz="1050" b="1" dirty="0">
                <a:solidFill>
                  <a:srgbClr val="333333"/>
                </a:solidFill>
                <a:latin typeface="+mj-ea"/>
                <a:ea typeface="+mj-ea"/>
              </a:endParaRPr>
            </a:p>
          </p:txBody>
        </p:sp>
        <p:grpSp>
          <p:nvGrpSpPr>
            <p:cNvPr id="293" name="Group 42"/>
            <p:cNvGrpSpPr>
              <a:grpSpLocks noChangeAspect="1"/>
            </p:cNvGrpSpPr>
            <p:nvPr/>
          </p:nvGrpSpPr>
          <p:grpSpPr bwMode="auto">
            <a:xfrm>
              <a:off x="3131840" y="5403882"/>
              <a:ext cx="258261" cy="311400"/>
              <a:chOff x="5506" y="5440"/>
              <a:chExt cx="312" cy="502"/>
            </a:xfrm>
          </p:grpSpPr>
          <p:sp>
            <p:nvSpPr>
              <p:cNvPr id="294" name="Freeform 43"/>
              <p:cNvSpPr>
                <a:spLocks noChangeAspect="1"/>
              </p:cNvSpPr>
              <p:nvPr/>
            </p:nvSpPr>
            <p:spPr bwMode="auto">
              <a:xfrm>
                <a:off x="5653" y="5463"/>
                <a:ext cx="165" cy="480"/>
              </a:xfrm>
              <a:custGeom>
                <a:avLst/>
                <a:gdLst>
                  <a:gd name="T0" fmla="*/ 82 w 82"/>
                  <a:gd name="T1" fmla="*/ 76 h 239"/>
                  <a:gd name="T2" fmla="*/ 82 w 82"/>
                  <a:gd name="T3" fmla="*/ 3 h 239"/>
                  <a:gd name="T4" fmla="*/ 4 w 82"/>
                  <a:gd name="T5" fmla="*/ 63 h 239"/>
                  <a:gd name="T6" fmla="*/ 4 w 82"/>
                  <a:gd name="T7" fmla="*/ 227 h 239"/>
                  <a:gd name="T8" fmla="*/ 0 w 82"/>
                  <a:gd name="T9" fmla="*/ 236 h 239"/>
                  <a:gd name="T10" fmla="*/ 5 w 82"/>
                  <a:gd name="T11" fmla="*/ 235 h 239"/>
                  <a:gd name="T12" fmla="*/ 12 w 82"/>
                  <a:gd name="T13" fmla="*/ 229 h 239"/>
                  <a:gd name="T14" fmla="*/ 12 w 82"/>
                  <a:gd name="T15" fmla="*/ 226 h 239"/>
                  <a:gd name="T16" fmla="*/ 15 w 82"/>
                  <a:gd name="T17" fmla="*/ 227 h 239"/>
                  <a:gd name="T18" fmla="*/ 79 w 82"/>
                  <a:gd name="T19" fmla="*/ 176 h 239"/>
                  <a:gd name="T20" fmla="*/ 82 w 82"/>
                  <a:gd name="T21" fmla="*/ 172 h 239"/>
                  <a:gd name="T22" fmla="*/ 82 w 82"/>
                  <a:gd name="T23" fmla="*/ 76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295" name="Freeform 44"/>
              <p:cNvSpPr>
                <a:spLocks noChangeAspect="1"/>
              </p:cNvSpPr>
              <p:nvPr/>
            </p:nvSpPr>
            <p:spPr bwMode="auto">
              <a:xfrm>
                <a:off x="5506" y="5440"/>
                <a:ext cx="311" cy="149"/>
              </a:xfrm>
              <a:custGeom>
                <a:avLst/>
                <a:gdLst>
                  <a:gd name="T0" fmla="*/ 155 w 155"/>
                  <a:gd name="T1" fmla="*/ 14 h 74"/>
                  <a:gd name="T2" fmla="*/ 77 w 155"/>
                  <a:gd name="T3" fmla="*/ 74 h 74"/>
                  <a:gd name="T4" fmla="*/ 4 w 155"/>
                  <a:gd name="T5" fmla="*/ 59 h 74"/>
                  <a:gd name="T6" fmla="*/ 0 w 155"/>
                  <a:gd name="T7" fmla="*/ 61 h 74"/>
                  <a:gd name="T8" fmla="*/ 2 w 155"/>
                  <a:gd name="T9" fmla="*/ 57 h 74"/>
                  <a:gd name="T10" fmla="*/ 8 w 155"/>
                  <a:gd name="T11" fmla="*/ 52 h 74"/>
                  <a:gd name="T12" fmla="*/ 11 w 155"/>
                  <a:gd name="T13" fmla="*/ 53 h 74"/>
                  <a:gd name="T14" fmla="*/ 11 w 155"/>
                  <a:gd name="T15" fmla="*/ 50 h 74"/>
                  <a:gd name="T16" fmla="*/ 76 w 155"/>
                  <a:gd name="T17" fmla="*/ 1 h 74"/>
                  <a:gd name="T18" fmla="*/ 79 w 155"/>
                  <a:gd name="T19" fmla="*/ 0 h 74"/>
                  <a:gd name="T20" fmla="*/ 151 w 155"/>
                  <a:gd name="T21" fmla="*/ 11 h 74"/>
                  <a:gd name="T22" fmla="*/ 155 w 155"/>
                  <a:gd name="T23" fmla="*/ 1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296" name="Freeform 45"/>
              <p:cNvSpPr>
                <a:spLocks noChangeAspect="1"/>
              </p:cNvSpPr>
              <p:nvPr/>
            </p:nvSpPr>
            <p:spPr bwMode="auto">
              <a:xfrm>
                <a:off x="5657" y="5466"/>
                <a:ext cx="161" cy="126"/>
              </a:xfrm>
              <a:custGeom>
                <a:avLst/>
                <a:gdLst>
                  <a:gd name="T0" fmla="*/ 80 w 80"/>
                  <a:gd name="T1" fmla="*/ 2 h 62"/>
                  <a:gd name="T2" fmla="*/ 79 w 80"/>
                  <a:gd name="T3" fmla="*/ 0 h 62"/>
                  <a:gd name="T4" fmla="*/ 0 w 80"/>
                  <a:gd name="T5" fmla="*/ 61 h 62"/>
                  <a:gd name="T6" fmla="*/ 1 w 80"/>
                  <a:gd name="T7" fmla="*/ 62 h 62"/>
                  <a:gd name="T8" fmla="*/ 80 w 80"/>
                  <a:gd name="T9" fmla="*/ 2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a:lstStyle/>
              <a:p>
                <a:pPr eaLnBrk="1" fontAlgn="ctr" hangingPunct="1">
                  <a:defRPr/>
                </a:pPr>
                <a:endParaRPr lang="en-US" dirty="0">
                  <a:latin typeface="+mj-ea"/>
                  <a:ea typeface="+mj-ea"/>
                </a:endParaRPr>
              </a:p>
            </p:txBody>
          </p:sp>
          <p:sp>
            <p:nvSpPr>
              <p:cNvPr id="297" name="Freeform 46"/>
              <p:cNvSpPr>
                <a:spLocks noChangeAspect="1"/>
              </p:cNvSpPr>
              <p:nvPr/>
            </p:nvSpPr>
            <p:spPr bwMode="auto">
              <a:xfrm>
                <a:off x="5506" y="5555"/>
                <a:ext cx="159" cy="385"/>
              </a:xfrm>
              <a:custGeom>
                <a:avLst/>
                <a:gdLst>
                  <a:gd name="T0" fmla="*/ 79 w 79"/>
                  <a:gd name="T1" fmla="*/ 19 h 192"/>
                  <a:gd name="T2" fmla="*/ 76 w 79"/>
                  <a:gd name="T3" fmla="*/ 14 h 192"/>
                  <a:gd name="T4" fmla="*/ 4 w 79"/>
                  <a:gd name="T5" fmla="*/ 1 h 192"/>
                  <a:gd name="T6" fmla="*/ 0 w 79"/>
                  <a:gd name="T7" fmla="*/ 3 h 192"/>
                  <a:gd name="T8" fmla="*/ 0 w 79"/>
                  <a:gd name="T9" fmla="*/ 17 h 192"/>
                  <a:gd name="T10" fmla="*/ 3 w 79"/>
                  <a:gd name="T11" fmla="*/ 17 h 192"/>
                  <a:gd name="T12" fmla="*/ 0 w 79"/>
                  <a:gd name="T13" fmla="*/ 19 h 192"/>
                  <a:gd name="T14" fmla="*/ 0 w 79"/>
                  <a:gd name="T15" fmla="*/ 26 h 192"/>
                  <a:gd name="T16" fmla="*/ 0 w 79"/>
                  <a:gd name="T17" fmla="*/ 171 h 192"/>
                  <a:gd name="T18" fmla="*/ 4 w 79"/>
                  <a:gd name="T19" fmla="*/ 177 h 192"/>
                  <a:gd name="T20" fmla="*/ 73 w 79"/>
                  <a:gd name="T21" fmla="*/ 191 h 192"/>
                  <a:gd name="T22" fmla="*/ 78 w 79"/>
                  <a:gd name="T23" fmla="*/ 187 h 192"/>
                  <a:gd name="T24" fmla="*/ 79 w 79"/>
                  <a:gd name="T25" fmla="*/ 19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a:lstStyle/>
              <a:p>
                <a:pPr eaLnBrk="1" fontAlgn="ctr" hangingPunct="1">
                  <a:defRPr/>
                </a:pPr>
                <a:endParaRPr lang="en-US" dirty="0">
                  <a:latin typeface="+mj-ea"/>
                  <a:ea typeface="+mj-ea"/>
                </a:endParaRPr>
              </a:p>
            </p:txBody>
          </p:sp>
          <p:sp>
            <p:nvSpPr>
              <p:cNvPr id="298" name="Freeform 47"/>
              <p:cNvSpPr>
                <a:spLocks noChangeAspect="1"/>
              </p:cNvSpPr>
              <p:nvPr/>
            </p:nvSpPr>
            <p:spPr bwMode="auto">
              <a:xfrm>
                <a:off x="5557" y="5797"/>
                <a:ext cx="123"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299" name="Freeform 48"/>
              <p:cNvSpPr>
                <a:spLocks noChangeAspect="1"/>
              </p:cNvSpPr>
              <p:nvPr/>
            </p:nvSpPr>
            <p:spPr bwMode="auto">
              <a:xfrm>
                <a:off x="5557" y="5797"/>
                <a:ext cx="6" cy="5"/>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00" name="Freeform 49"/>
              <p:cNvSpPr>
                <a:spLocks noChangeAspect="1"/>
              </p:cNvSpPr>
              <p:nvPr/>
            </p:nvSpPr>
            <p:spPr bwMode="auto">
              <a:xfrm>
                <a:off x="5557" y="5809"/>
                <a:ext cx="123"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301" name="Freeform 50"/>
              <p:cNvSpPr>
                <a:spLocks noChangeAspect="1"/>
              </p:cNvSpPr>
              <p:nvPr/>
            </p:nvSpPr>
            <p:spPr bwMode="auto">
              <a:xfrm>
                <a:off x="5557" y="5809"/>
                <a:ext cx="6" cy="8"/>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02" name="Freeform 51"/>
              <p:cNvSpPr>
                <a:spLocks noChangeAspect="1"/>
              </p:cNvSpPr>
              <p:nvPr/>
            </p:nvSpPr>
            <p:spPr bwMode="auto">
              <a:xfrm>
                <a:off x="5557" y="5822"/>
                <a:ext cx="123" cy="2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303" name="Freeform 52"/>
              <p:cNvSpPr>
                <a:spLocks noChangeAspect="1"/>
              </p:cNvSpPr>
              <p:nvPr/>
            </p:nvSpPr>
            <p:spPr bwMode="auto">
              <a:xfrm>
                <a:off x="5557" y="5822"/>
                <a:ext cx="6" cy="5"/>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04" name="Freeform 53"/>
              <p:cNvSpPr>
                <a:spLocks noChangeAspect="1"/>
              </p:cNvSpPr>
              <p:nvPr/>
            </p:nvSpPr>
            <p:spPr bwMode="auto">
              <a:xfrm>
                <a:off x="5557" y="5838"/>
                <a:ext cx="123" cy="28"/>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305" name="Freeform 54"/>
              <p:cNvSpPr>
                <a:spLocks noChangeAspect="1"/>
              </p:cNvSpPr>
              <p:nvPr/>
            </p:nvSpPr>
            <p:spPr bwMode="auto">
              <a:xfrm>
                <a:off x="5557" y="5838"/>
                <a:ext cx="6" cy="5"/>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06" name="Freeform 55"/>
              <p:cNvSpPr>
                <a:spLocks noChangeAspect="1"/>
              </p:cNvSpPr>
              <p:nvPr/>
            </p:nvSpPr>
            <p:spPr bwMode="auto">
              <a:xfrm>
                <a:off x="5557" y="5851"/>
                <a:ext cx="123"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307" name="Freeform 56"/>
              <p:cNvSpPr>
                <a:spLocks noChangeAspect="1"/>
              </p:cNvSpPr>
              <p:nvPr/>
            </p:nvSpPr>
            <p:spPr bwMode="auto">
              <a:xfrm>
                <a:off x="5557" y="5848"/>
                <a:ext cx="6" cy="8"/>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08" name="Freeform 57"/>
              <p:cNvSpPr>
                <a:spLocks noChangeAspect="1"/>
              </p:cNvSpPr>
              <p:nvPr/>
            </p:nvSpPr>
            <p:spPr bwMode="auto">
              <a:xfrm>
                <a:off x="5557" y="5863"/>
                <a:ext cx="123"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309" name="Freeform 58"/>
              <p:cNvSpPr>
                <a:spLocks noChangeAspect="1"/>
              </p:cNvSpPr>
              <p:nvPr/>
            </p:nvSpPr>
            <p:spPr bwMode="auto">
              <a:xfrm>
                <a:off x="5557" y="5863"/>
                <a:ext cx="6" cy="5"/>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10" name="Freeform 59"/>
              <p:cNvSpPr>
                <a:spLocks noChangeAspect="1"/>
              </p:cNvSpPr>
              <p:nvPr/>
            </p:nvSpPr>
            <p:spPr bwMode="auto">
              <a:xfrm>
                <a:off x="5557" y="5876"/>
                <a:ext cx="123"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pPr eaLnBrk="1" fontAlgn="ctr" hangingPunct="1">
                  <a:defRPr/>
                </a:pPr>
                <a:endParaRPr lang="en-US" dirty="0">
                  <a:latin typeface="+mj-ea"/>
                  <a:ea typeface="+mj-ea"/>
                </a:endParaRPr>
              </a:p>
            </p:txBody>
          </p:sp>
          <p:sp>
            <p:nvSpPr>
              <p:cNvPr id="311" name="Freeform 60"/>
              <p:cNvSpPr>
                <a:spLocks noChangeAspect="1"/>
              </p:cNvSpPr>
              <p:nvPr/>
            </p:nvSpPr>
            <p:spPr bwMode="auto">
              <a:xfrm>
                <a:off x="5557" y="5876"/>
                <a:ext cx="6" cy="8"/>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12" name="Freeform 61"/>
              <p:cNvSpPr>
                <a:spLocks noChangeAspect="1"/>
              </p:cNvSpPr>
              <p:nvPr/>
            </p:nvSpPr>
            <p:spPr bwMode="auto">
              <a:xfrm>
                <a:off x="5506" y="5591"/>
                <a:ext cx="173" cy="33"/>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a:lstStyle/>
              <a:p>
                <a:pPr eaLnBrk="1" fontAlgn="ctr" hangingPunct="1">
                  <a:defRPr/>
                </a:pPr>
                <a:endParaRPr lang="en-US" dirty="0">
                  <a:latin typeface="+mj-ea"/>
                  <a:ea typeface="+mj-ea"/>
                </a:endParaRPr>
              </a:p>
            </p:txBody>
          </p:sp>
          <p:sp>
            <p:nvSpPr>
              <p:cNvPr id="313" name="Freeform 62"/>
              <p:cNvSpPr>
                <a:spLocks noChangeAspect="1"/>
              </p:cNvSpPr>
              <p:nvPr/>
            </p:nvSpPr>
            <p:spPr bwMode="auto">
              <a:xfrm>
                <a:off x="5532" y="5609"/>
                <a:ext cx="100" cy="31"/>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pPr eaLnBrk="1" fontAlgn="ctr" hangingPunct="1">
                  <a:defRPr/>
                </a:pPr>
                <a:endParaRPr lang="en-US" dirty="0">
                  <a:latin typeface="+mj-ea"/>
                  <a:ea typeface="+mj-ea"/>
                </a:endParaRPr>
              </a:p>
            </p:txBody>
          </p:sp>
          <p:sp>
            <p:nvSpPr>
              <p:cNvPr id="314" name="Freeform 63"/>
              <p:cNvSpPr>
                <a:spLocks noChangeAspect="1"/>
              </p:cNvSpPr>
              <p:nvPr/>
            </p:nvSpPr>
            <p:spPr bwMode="auto">
              <a:xfrm>
                <a:off x="5532" y="5609"/>
                <a:ext cx="10" cy="10"/>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solidFill>
                <a:srgbClr val="5D7695"/>
              </a:solidFill>
              <a:ln w="9525">
                <a:noFill/>
                <a:round/>
                <a:headEnd/>
                <a:tailEnd/>
              </a:ln>
            </p:spPr>
            <p:txBody>
              <a:bodyPr/>
              <a:lstStyle/>
              <a:p>
                <a:pPr eaLnBrk="1" fontAlgn="ctr" hangingPunct="1">
                  <a:defRPr/>
                </a:pPr>
                <a:endParaRPr lang="en-US" dirty="0">
                  <a:latin typeface="+mj-ea"/>
                  <a:ea typeface="+mj-ea"/>
                </a:endParaRPr>
              </a:p>
            </p:txBody>
          </p:sp>
          <p:sp>
            <p:nvSpPr>
              <p:cNvPr id="315" name="Freeform 64"/>
              <p:cNvSpPr>
                <a:spLocks noChangeAspect="1"/>
              </p:cNvSpPr>
              <p:nvPr/>
            </p:nvSpPr>
            <p:spPr bwMode="auto">
              <a:xfrm>
                <a:off x="5527" y="5540"/>
                <a:ext cx="157" cy="380"/>
              </a:xfrm>
              <a:custGeom>
                <a:avLst/>
                <a:gdLst>
                  <a:gd name="T0" fmla="*/ 0 w 78"/>
                  <a:gd name="T1" fmla="*/ 0 h 189"/>
                  <a:gd name="T2" fmla="*/ 75 w 78"/>
                  <a:gd name="T3" fmla="*/ 15 h 189"/>
                  <a:gd name="T4" fmla="*/ 77 w 78"/>
                  <a:gd name="T5" fmla="*/ 18 h 189"/>
                  <a:gd name="T6" fmla="*/ 78 w 78"/>
                  <a:gd name="T7" fmla="*/ 189 h 189"/>
                  <a:gd name="T8" fmla="*/ 75 w 78"/>
                  <a:gd name="T9" fmla="*/ 189 h 189"/>
                  <a:gd name="T10" fmla="*/ 75 w 78"/>
                  <a:gd name="T11" fmla="*/ 19 h 189"/>
                  <a:gd name="T12" fmla="*/ 73 w 78"/>
                  <a:gd name="T13" fmla="*/ 17 h 189"/>
                  <a:gd name="T14" fmla="*/ 0 w 78"/>
                  <a:gd name="T15" fmla="*/ 3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a:lstStyle/>
              <a:p>
                <a:pPr eaLnBrk="1" fontAlgn="ctr" hangingPunct="1">
                  <a:defRPr/>
                </a:pPr>
                <a:endParaRPr lang="en-US" dirty="0">
                  <a:latin typeface="+mj-ea"/>
                  <a:ea typeface="+mj-ea"/>
                </a:endParaRPr>
              </a:p>
            </p:txBody>
          </p:sp>
        </p:grpSp>
      </p:grpSp>
      <p:grpSp>
        <p:nvGrpSpPr>
          <p:cNvPr id="316" name="组合 151"/>
          <p:cNvGrpSpPr>
            <a:grpSpLocks/>
          </p:cNvGrpSpPr>
          <p:nvPr/>
        </p:nvGrpSpPr>
        <p:grpSpPr bwMode="auto">
          <a:xfrm>
            <a:off x="5720061" y="5683863"/>
            <a:ext cx="647700" cy="387350"/>
            <a:chOff x="4572000" y="5496086"/>
            <a:chExt cx="646656" cy="388465"/>
          </a:xfrm>
        </p:grpSpPr>
        <p:pic>
          <p:nvPicPr>
            <p:cNvPr id="317" name="图片 86" descr="IMG_902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496086"/>
              <a:ext cx="646656" cy="12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 name="Text Box 43"/>
            <p:cNvSpPr txBox="1">
              <a:spLocks noChangeArrowheads="1"/>
            </p:cNvSpPr>
            <p:nvPr/>
          </p:nvSpPr>
          <p:spPr bwMode="auto">
            <a:xfrm>
              <a:off x="4785967" y="5723752"/>
              <a:ext cx="228232" cy="160799"/>
            </a:xfrm>
            <a:prstGeom prst="rect">
              <a:avLst/>
            </a:prstGeom>
            <a:noFill/>
            <a:ln w="9525" algn="ctr">
              <a:noFill/>
              <a:miter lim="800000"/>
              <a:headEnd/>
              <a:tailEnd/>
            </a:ln>
          </p:spPr>
          <p:txBody>
            <a:bodyPr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UC</a:t>
              </a:r>
              <a:endParaRPr lang="en-US" sz="1050" b="1" dirty="0">
                <a:solidFill>
                  <a:srgbClr val="333333"/>
                </a:solidFill>
                <a:latin typeface="+mj-ea"/>
                <a:ea typeface="+mj-ea"/>
              </a:endParaRPr>
            </a:p>
          </p:txBody>
        </p:sp>
      </p:grpSp>
      <p:grpSp>
        <p:nvGrpSpPr>
          <p:cNvPr id="319" name="组合 149"/>
          <p:cNvGrpSpPr>
            <a:grpSpLocks/>
          </p:cNvGrpSpPr>
          <p:nvPr/>
        </p:nvGrpSpPr>
        <p:grpSpPr bwMode="auto">
          <a:xfrm>
            <a:off x="6629697" y="5644175"/>
            <a:ext cx="936625" cy="435056"/>
            <a:chOff x="5627538" y="5456613"/>
            <a:chExt cx="934213" cy="435974"/>
          </a:xfrm>
        </p:grpSpPr>
        <p:sp>
          <p:nvSpPr>
            <p:cNvPr id="320" name="Text Box 43"/>
            <p:cNvSpPr txBox="1">
              <a:spLocks noChangeArrowheads="1"/>
            </p:cNvSpPr>
            <p:nvPr/>
          </p:nvSpPr>
          <p:spPr bwMode="auto">
            <a:xfrm>
              <a:off x="5627538" y="5730663"/>
              <a:ext cx="934213" cy="161924"/>
            </a:xfrm>
            <a:prstGeom prst="rect">
              <a:avLst/>
            </a:prstGeom>
            <a:noFill/>
            <a:ln w="9525" algn="ctr">
              <a:noFill/>
              <a:miter lim="800000"/>
              <a:headEnd/>
              <a:tailEnd/>
            </a:ln>
          </p:spPr>
          <p:txBody>
            <a:bodyPr wrap="square"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Telepresence</a:t>
              </a:r>
              <a:endParaRPr lang="en-US" altLang="zh-CN" sz="1050" b="1" dirty="0">
                <a:solidFill>
                  <a:srgbClr val="333333"/>
                </a:solidFill>
                <a:latin typeface="+mj-ea"/>
                <a:ea typeface="+mj-ea"/>
              </a:endParaRPr>
            </a:p>
          </p:txBody>
        </p:sp>
        <p:pic>
          <p:nvPicPr>
            <p:cNvPr id="321" name="Picture 11" descr="ViewPoint 865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5456613"/>
              <a:ext cx="576362" cy="20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2" name="组合 150"/>
          <p:cNvGrpSpPr>
            <a:grpSpLocks/>
          </p:cNvGrpSpPr>
          <p:nvPr/>
        </p:nvGrpSpPr>
        <p:grpSpPr bwMode="auto">
          <a:xfrm>
            <a:off x="7604880" y="5658462"/>
            <a:ext cx="887749" cy="501566"/>
            <a:chOff x="6703407" y="5471750"/>
            <a:chExt cx="887826" cy="501628"/>
          </a:xfrm>
        </p:grpSpPr>
        <p:sp>
          <p:nvSpPr>
            <p:cNvPr id="323" name="Text Box 43"/>
            <p:cNvSpPr txBox="1">
              <a:spLocks noChangeArrowheads="1"/>
            </p:cNvSpPr>
            <p:nvPr/>
          </p:nvSpPr>
          <p:spPr bwMode="auto">
            <a:xfrm>
              <a:off x="6703407" y="5650173"/>
              <a:ext cx="887826" cy="323205"/>
            </a:xfrm>
            <a:prstGeom prst="rect">
              <a:avLst/>
            </a:prstGeom>
            <a:noFill/>
            <a:ln w="9525" algn="ctr">
              <a:noFill/>
              <a:miter lim="800000"/>
              <a:headEnd/>
              <a:tailEnd/>
            </a:ln>
          </p:spPr>
          <p:txBody>
            <a:bodyPr wrap="square"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Video surveillance</a:t>
              </a:r>
              <a:endParaRPr lang="en-US" altLang="zh-CN" sz="1050" b="1" dirty="0">
                <a:solidFill>
                  <a:srgbClr val="333333"/>
                </a:solidFill>
                <a:latin typeface="+mj-ea"/>
                <a:ea typeface="+mj-ea"/>
              </a:endParaRPr>
            </a:p>
          </p:txBody>
        </p:sp>
        <p:pic>
          <p:nvPicPr>
            <p:cNvPr id="324" name="Picture 31"/>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89087" y="5471750"/>
              <a:ext cx="528906" cy="17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5" name="Text Box 43"/>
          <p:cNvSpPr txBox="1">
            <a:spLocks noChangeArrowheads="1"/>
          </p:cNvSpPr>
          <p:nvPr/>
        </p:nvSpPr>
        <p:spPr bwMode="auto">
          <a:xfrm>
            <a:off x="8672811" y="5879728"/>
            <a:ext cx="811212" cy="323165"/>
          </a:xfrm>
          <a:prstGeom prst="rect">
            <a:avLst/>
          </a:prstGeom>
          <a:noFill/>
          <a:ln w="9525" algn="ctr">
            <a:noFill/>
            <a:miter lim="800000"/>
            <a:headEnd/>
            <a:tailEnd/>
          </a:ln>
        </p:spPr>
        <p:txBody>
          <a:bodyPr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Third-party device</a:t>
            </a:r>
            <a:endParaRPr lang="en-US" altLang="zh-CN" sz="1050" b="1" dirty="0">
              <a:solidFill>
                <a:srgbClr val="333333"/>
              </a:solidFill>
              <a:latin typeface="+mj-ea"/>
              <a:ea typeface="+mj-ea"/>
            </a:endParaRPr>
          </a:p>
        </p:txBody>
      </p:sp>
      <p:sp>
        <p:nvSpPr>
          <p:cNvPr id="326" name="Text Box 43"/>
          <p:cNvSpPr txBox="1">
            <a:spLocks noChangeArrowheads="1"/>
          </p:cNvSpPr>
          <p:nvPr/>
        </p:nvSpPr>
        <p:spPr bwMode="auto">
          <a:xfrm>
            <a:off x="4735811" y="5909288"/>
            <a:ext cx="841375" cy="161925"/>
          </a:xfrm>
          <a:prstGeom prst="rect">
            <a:avLst/>
          </a:prstGeom>
          <a:noFill/>
          <a:ln w="9525" algn="ctr">
            <a:noFill/>
            <a:miter lim="800000"/>
            <a:headEnd/>
            <a:tailEnd/>
          </a:ln>
        </p:spPr>
        <p:txBody>
          <a:bodyPr lIns="0" tIns="0" rIns="0" bIns="0">
            <a:spAutoFit/>
          </a:bodyPr>
          <a:lstStyle/>
          <a:p>
            <a:pPr algn="ctr" eaLnBrk="1" fontAlgn="ctr" hangingPunct="1">
              <a:spcBef>
                <a:spcPct val="50000"/>
              </a:spcBef>
              <a:defRPr/>
            </a:pPr>
            <a:r>
              <a:rPr lang="en-US" sz="1050" b="1" dirty="0" smtClean="0">
                <a:solidFill>
                  <a:srgbClr val="333333"/>
                </a:solidFill>
                <a:latin typeface="+mj-ea"/>
                <a:ea typeface="+mj-ea"/>
              </a:rPr>
              <a:t>Storage</a:t>
            </a:r>
            <a:endParaRPr lang="en-US" altLang="zh-CN" sz="1050" b="1" dirty="0">
              <a:solidFill>
                <a:srgbClr val="333333"/>
              </a:solidFill>
              <a:latin typeface="+mj-ea"/>
              <a:ea typeface="+mj-ea"/>
            </a:endParaRPr>
          </a:p>
        </p:txBody>
      </p:sp>
      <p:sp>
        <p:nvSpPr>
          <p:cNvPr id="327" name="圆角矩形 326"/>
          <p:cNvSpPr/>
          <p:nvPr/>
        </p:nvSpPr>
        <p:spPr>
          <a:xfrm>
            <a:off x="6790036"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Telepresence Device Management</a:t>
            </a:r>
            <a:endParaRPr lang="en-US" sz="700" dirty="0">
              <a:solidFill>
                <a:schemeClr val="tx1"/>
              </a:solidFill>
              <a:latin typeface="+mj-ea"/>
              <a:ea typeface="+mj-ea"/>
            </a:endParaRPr>
          </a:p>
        </p:txBody>
      </p:sp>
      <p:sp>
        <p:nvSpPr>
          <p:cNvPr id="328" name="圆角矩形 327"/>
          <p:cNvSpPr/>
          <p:nvPr/>
        </p:nvSpPr>
        <p:spPr>
          <a:xfrm>
            <a:off x="7278986"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Video Surveillance Device Management</a:t>
            </a:r>
            <a:endParaRPr lang="en-US" sz="700" dirty="0">
              <a:solidFill>
                <a:schemeClr val="tx1"/>
              </a:solidFill>
              <a:latin typeface="+mj-ea"/>
              <a:ea typeface="+mj-ea"/>
            </a:endParaRPr>
          </a:p>
        </p:txBody>
      </p:sp>
      <p:sp>
        <p:nvSpPr>
          <p:cNvPr id="329" name="圆角矩形 328"/>
          <p:cNvSpPr/>
          <p:nvPr/>
        </p:nvSpPr>
        <p:spPr>
          <a:xfrm>
            <a:off x="4346873"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Storage Device Management</a:t>
            </a:r>
            <a:endParaRPr lang="en-US" sz="700" dirty="0">
              <a:solidFill>
                <a:schemeClr val="tx1"/>
              </a:solidFill>
              <a:latin typeface="+mj-ea"/>
              <a:ea typeface="+mj-ea"/>
            </a:endParaRPr>
          </a:p>
        </p:txBody>
      </p:sp>
      <p:sp>
        <p:nvSpPr>
          <p:cNvPr id="330" name="圆角矩形 329"/>
          <p:cNvSpPr/>
          <p:nvPr/>
        </p:nvSpPr>
        <p:spPr>
          <a:xfrm>
            <a:off x="8255298" y="3315258"/>
            <a:ext cx="431800" cy="665162"/>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a:t>
            </a:r>
            <a:endParaRPr lang="en-US" altLang="zh-CN" sz="700" dirty="0">
              <a:solidFill>
                <a:schemeClr val="tx1"/>
              </a:solidFill>
              <a:latin typeface="+mj-ea"/>
              <a:ea typeface="+mj-ea"/>
            </a:endParaRPr>
          </a:p>
        </p:txBody>
      </p:sp>
      <p:pic>
        <p:nvPicPr>
          <p:cNvPr id="331" name="Picture 7" descr="브로셔-내용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648" y="4401108"/>
            <a:ext cx="57594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圆角矩形 331"/>
          <p:cNvSpPr/>
          <p:nvPr/>
        </p:nvSpPr>
        <p:spPr>
          <a:xfrm>
            <a:off x="4223048"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MPLS Tunnel</a:t>
            </a:r>
            <a:endParaRPr lang="en-US" altLang="zh-CN" sz="700" dirty="0" smtClean="0">
              <a:solidFill>
                <a:schemeClr val="tx1"/>
              </a:solidFill>
              <a:latin typeface="+mj-ea"/>
              <a:ea typeface="+mj-ea"/>
            </a:endParaRPr>
          </a:p>
          <a:p>
            <a:pPr indent="-457146" algn="ctr" defTabSz="934984" eaLnBrk="1" fontAlgn="ctr" hangingPunct="1">
              <a:defRPr/>
            </a:pPr>
            <a:r>
              <a:rPr lang="en-US" sz="700" dirty="0" smtClean="0">
                <a:solidFill>
                  <a:schemeClr val="tx1"/>
                </a:solidFill>
                <a:latin typeface="+mj-ea"/>
                <a:ea typeface="+mj-ea"/>
              </a:rPr>
              <a:t>Management</a:t>
            </a:r>
            <a:endParaRPr lang="en-US" sz="700" dirty="0">
              <a:solidFill>
                <a:schemeClr val="tx1"/>
              </a:solidFill>
              <a:latin typeface="+mj-ea"/>
              <a:ea typeface="+mj-ea"/>
            </a:endParaRPr>
          </a:p>
        </p:txBody>
      </p:sp>
      <p:sp>
        <p:nvSpPr>
          <p:cNvPr id="333" name="圆角矩形 332"/>
          <p:cNvSpPr/>
          <p:nvPr/>
        </p:nvSpPr>
        <p:spPr>
          <a:xfrm>
            <a:off x="3327698"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Intelligent Report</a:t>
            </a:r>
            <a:endParaRPr lang="en-US" sz="700" dirty="0">
              <a:solidFill>
                <a:schemeClr val="tx1"/>
              </a:solidFill>
              <a:latin typeface="+mj-ea"/>
              <a:ea typeface="+mj-ea"/>
            </a:endParaRPr>
          </a:p>
        </p:txBody>
      </p:sp>
      <p:sp>
        <p:nvSpPr>
          <p:cNvPr id="334" name="圆角矩形 333"/>
          <p:cNvSpPr/>
          <p:nvPr/>
        </p:nvSpPr>
        <p:spPr>
          <a:xfrm>
            <a:off x="8255298" y="2583420"/>
            <a:ext cx="431800" cy="665163"/>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a:t>
            </a:r>
            <a:endParaRPr lang="en-US" altLang="zh-CN" sz="700" dirty="0">
              <a:solidFill>
                <a:schemeClr val="tx1"/>
              </a:solidFill>
              <a:latin typeface="+mj-ea"/>
              <a:ea typeface="+mj-ea"/>
            </a:endParaRPr>
          </a:p>
        </p:txBody>
      </p:sp>
      <p:sp>
        <p:nvSpPr>
          <p:cNvPr id="335" name="矩形 296"/>
          <p:cNvSpPr>
            <a:spLocks noChangeArrowheads="1"/>
          </p:cNvSpPr>
          <p:nvPr/>
        </p:nvSpPr>
        <p:spPr bwMode="auto">
          <a:xfrm>
            <a:off x="8939510" y="2564370"/>
            <a:ext cx="17151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None/>
            </a:pPr>
            <a:r>
              <a:rPr lang="en-US" sz="1400" dirty="0" smtClean="0">
                <a:latin typeface="+mj-ea"/>
                <a:ea typeface="+mj-ea"/>
              </a:rPr>
              <a:t>Component-based architecture, allowing customers to establish a management system as needed</a:t>
            </a:r>
            <a:endParaRPr lang="en-US" altLang="zh-CN" sz="1400" dirty="0">
              <a:latin typeface="+mj-ea"/>
              <a:ea typeface="+mj-ea"/>
            </a:endParaRPr>
          </a:p>
        </p:txBody>
      </p:sp>
      <p:sp>
        <p:nvSpPr>
          <p:cNvPr id="336" name="TextBox 35"/>
          <p:cNvSpPr txBox="1"/>
          <p:nvPr/>
        </p:nvSpPr>
        <p:spPr>
          <a:xfrm>
            <a:off x="6629698" y="1703945"/>
            <a:ext cx="1276350" cy="284163"/>
          </a:xfrm>
          <a:prstGeom prst="rect">
            <a:avLst/>
          </a:prstGeom>
          <a:solidFill>
            <a:schemeClr val="bg1">
              <a:lumMod val="65000"/>
            </a:schemeClr>
          </a:solidFill>
          <a:ln w="25400" algn="ctr">
            <a:noFill/>
            <a:miter lim="800000"/>
            <a:headEnd/>
            <a:tailEnd/>
          </a:ln>
          <a:effectLst/>
        </p:spPr>
        <p:txBody>
          <a:bodyPr wrap="none" lIns="82013" tIns="41004" rIns="82013" bIns="41004" anchor="ctr"/>
          <a:lstStyle/>
          <a:p>
            <a:pPr algn="ctr" defTabSz="820738" eaLnBrk="1" fontAlgn="ctr" hangingPunct="1">
              <a:defRPr/>
            </a:pPr>
            <a:r>
              <a:rPr lang="en-US" sz="1100" b="1" dirty="0" smtClean="0">
                <a:solidFill>
                  <a:srgbClr val="FFFFFF"/>
                </a:solidFill>
                <a:latin typeface="+mj-ea"/>
                <a:ea typeface="+mj-ea"/>
              </a:rPr>
              <a:t>O&amp;M Personnel</a:t>
            </a:r>
            <a:endParaRPr lang="en-US" sz="1100" b="1" dirty="0">
              <a:solidFill>
                <a:srgbClr val="FFFFFF"/>
              </a:solidFill>
              <a:latin typeface="+mj-ea"/>
              <a:ea typeface="+mj-ea"/>
            </a:endParaRPr>
          </a:p>
        </p:txBody>
      </p:sp>
      <p:pic>
        <p:nvPicPr>
          <p:cNvPr id="337" name="Picture 158" descr="j04339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3436" y="1607108"/>
            <a:ext cx="533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 name="TextBox 37"/>
          <p:cNvSpPr txBox="1"/>
          <p:nvPr/>
        </p:nvSpPr>
        <p:spPr>
          <a:xfrm>
            <a:off x="3719811" y="1748395"/>
            <a:ext cx="587375" cy="219075"/>
          </a:xfrm>
          <a:prstGeom prst="rect">
            <a:avLst/>
          </a:prstGeom>
          <a:solidFill>
            <a:schemeClr val="bg1">
              <a:lumMod val="65000"/>
            </a:schemeClr>
          </a:solidFill>
          <a:ln w="25400" algn="ctr">
            <a:noFill/>
            <a:miter lim="800000"/>
            <a:headEnd/>
            <a:tailEnd/>
          </a:ln>
          <a:effectLst/>
        </p:spPr>
        <p:txBody>
          <a:bodyPr wrap="none" lIns="82013" tIns="41004" rIns="82013" bIns="41004" anchor="ctr"/>
          <a:lstStyle/>
          <a:p>
            <a:pPr algn="ctr" defTabSz="820738" eaLnBrk="1" fontAlgn="ctr" hangingPunct="1">
              <a:defRPr/>
            </a:pPr>
            <a:r>
              <a:rPr lang="en-US" sz="1100" b="1" dirty="0" smtClean="0">
                <a:solidFill>
                  <a:srgbClr val="FFFFFF"/>
                </a:solidFill>
                <a:latin typeface="+mj-ea"/>
                <a:ea typeface="+mj-ea"/>
              </a:rPr>
              <a:t>OSS</a:t>
            </a:r>
            <a:endParaRPr lang="en-US" altLang="zh-CN" sz="1100" b="1" dirty="0">
              <a:solidFill>
                <a:srgbClr val="FFFFFF"/>
              </a:solidFill>
              <a:latin typeface="+mj-ea"/>
              <a:ea typeface="+mj-ea"/>
            </a:endParaRPr>
          </a:p>
        </p:txBody>
      </p:sp>
      <p:sp>
        <p:nvSpPr>
          <p:cNvPr id="339" name="TextBox 38"/>
          <p:cNvSpPr txBox="1"/>
          <p:nvPr/>
        </p:nvSpPr>
        <p:spPr>
          <a:xfrm>
            <a:off x="4434186" y="1748395"/>
            <a:ext cx="787400" cy="209550"/>
          </a:xfrm>
          <a:prstGeom prst="rect">
            <a:avLst/>
          </a:prstGeom>
          <a:solidFill>
            <a:schemeClr val="bg1">
              <a:lumMod val="65000"/>
            </a:schemeClr>
          </a:solidFill>
          <a:ln w="25400" algn="ctr">
            <a:noFill/>
            <a:miter lim="800000"/>
            <a:headEnd/>
            <a:tailEnd/>
          </a:ln>
          <a:effectLst/>
        </p:spPr>
        <p:txBody>
          <a:bodyPr wrap="none" lIns="82013" tIns="41004" rIns="82013" bIns="41004" anchor="ctr"/>
          <a:lstStyle/>
          <a:p>
            <a:pPr algn="ctr" defTabSz="820738" eaLnBrk="1" fontAlgn="ctr" hangingPunct="1">
              <a:defRPr/>
            </a:pPr>
            <a:r>
              <a:rPr lang="en-US" sz="1100" b="1" dirty="0" smtClean="0">
                <a:solidFill>
                  <a:srgbClr val="FFFFFF"/>
                </a:solidFill>
                <a:latin typeface="+mj-ea"/>
                <a:ea typeface="+mj-ea"/>
              </a:rPr>
              <a:t>3rd   </a:t>
            </a:r>
            <a:r>
              <a:rPr lang="en-US" sz="1100" dirty="0" smtClean="0">
                <a:solidFill>
                  <a:srgbClr val="FFFFFF"/>
                </a:solidFill>
                <a:latin typeface="+mj-ea"/>
                <a:ea typeface="+mj-ea"/>
              </a:rPr>
              <a:t>Party</a:t>
            </a:r>
            <a:r>
              <a:rPr lang="en-US" sz="1100" b="1" dirty="0" smtClean="0">
                <a:solidFill>
                  <a:srgbClr val="FFFFFF"/>
                </a:solidFill>
                <a:latin typeface="+mj-ea"/>
                <a:ea typeface="+mj-ea"/>
              </a:rPr>
              <a:t>  </a:t>
            </a:r>
            <a:endParaRPr lang="en-US" altLang="zh-CN" sz="1100" b="1" dirty="0">
              <a:solidFill>
                <a:srgbClr val="FFFFFF"/>
              </a:solidFill>
              <a:latin typeface="+mj-ea"/>
              <a:ea typeface="+mj-ea"/>
            </a:endParaRPr>
          </a:p>
        </p:txBody>
      </p:sp>
      <p:sp>
        <p:nvSpPr>
          <p:cNvPr id="340" name="矩形 339"/>
          <p:cNvSpPr/>
          <p:nvPr/>
        </p:nvSpPr>
        <p:spPr bwMode="auto">
          <a:xfrm>
            <a:off x="3621386" y="1700770"/>
            <a:ext cx="1685925" cy="304800"/>
          </a:xfrm>
          <a:prstGeom prst="rect">
            <a:avLst/>
          </a:prstGeom>
          <a:solidFill>
            <a:schemeClr val="bg2">
              <a:lumMod val="40000"/>
              <a:lumOff val="60000"/>
              <a:alpha val="23000"/>
            </a:schemeClr>
          </a:solidFill>
          <a:ln>
            <a:noFill/>
          </a:ln>
          <a:effectLst/>
          <a:extLst/>
        </p:spPr>
        <p:txBody>
          <a:bodyPr/>
          <a:lstStyle/>
          <a:p>
            <a:pPr eaLnBrk="1" fontAlgn="ctr" hangingPunct="1">
              <a:buClr>
                <a:srgbClr val="CC9900"/>
              </a:buClr>
              <a:buFont typeface="Wingdings" pitchFamily="2" charset="2"/>
              <a:buChar char="n"/>
              <a:defRPr/>
            </a:pPr>
            <a:endParaRPr lang="en-US" altLang="zh-CN" sz="1800" dirty="0">
              <a:solidFill>
                <a:srgbClr val="000000"/>
              </a:solidFill>
              <a:latin typeface="+mj-ea"/>
              <a:ea typeface="+mj-ea"/>
            </a:endParaRPr>
          </a:p>
        </p:txBody>
      </p:sp>
      <p:sp>
        <p:nvSpPr>
          <p:cNvPr id="341" name="上箭头 303"/>
          <p:cNvSpPr>
            <a:spLocks noChangeArrowheads="1"/>
          </p:cNvSpPr>
          <p:nvPr/>
        </p:nvSpPr>
        <p:spPr bwMode="auto">
          <a:xfrm>
            <a:off x="4210348" y="2023033"/>
            <a:ext cx="484188" cy="431800"/>
          </a:xfrm>
          <a:prstGeom prst="upArrow">
            <a:avLst>
              <a:gd name="adj1" fmla="val 50000"/>
              <a:gd name="adj2" fmla="val 50000"/>
            </a:avLst>
          </a:prstGeom>
          <a:solidFill>
            <a:srgbClr val="7EA7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
                <a:srgbClr val="CC9900"/>
              </a:buClr>
              <a:buSzTx/>
              <a:buFont typeface="Wingdings" panose="05000000000000000000" pitchFamily="2" charset="2"/>
              <a:buChar char="n"/>
            </a:pPr>
            <a:endParaRPr lang="en-US" altLang="zh-CN" sz="1800" dirty="0">
              <a:solidFill>
                <a:srgbClr val="000000"/>
              </a:solidFill>
              <a:latin typeface="+mj-ea"/>
              <a:ea typeface="+mj-ea"/>
            </a:endParaRPr>
          </a:p>
        </p:txBody>
      </p:sp>
      <p:sp>
        <p:nvSpPr>
          <p:cNvPr id="342" name="上箭头 304"/>
          <p:cNvSpPr>
            <a:spLocks noChangeArrowheads="1"/>
          </p:cNvSpPr>
          <p:nvPr/>
        </p:nvSpPr>
        <p:spPr bwMode="auto">
          <a:xfrm>
            <a:off x="6974186" y="1996045"/>
            <a:ext cx="484187" cy="431800"/>
          </a:xfrm>
          <a:prstGeom prst="upArrow">
            <a:avLst>
              <a:gd name="adj1" fmla="val 50000"/>
              <a:gd name="adj2" fmla="val 50000"/>
            </a:avLst>
          </a:prstGeom>
          <a:solidFill>
            <a:srgbClr val="7EA7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
                <a:srgbClr val="CC9900"/>
              </a:buClr>
              <a:buSzTx/>
              <a:buFont typeface="Wingdings" panose="05000000000000000000" pitchFamily="2" charset="2"/>
              <a:buChar char="n"/>
            </a:pPr>
            <a:endParaRPr lang="en-US" altLang="zh-CN" sz="1800" dirty="0">
              <a:solidFill>
                <a:srgbClr val="000000"/>
              </a:solidFill>
              <a:latin typeface="+mj-ea"/>
              <a:ea typeface="+mj-ea"/>
            </a:endParaRPr>
          </a:p>
        </p:txBody>
      </p:sp>
      <p:sp>
        <p:nvSpPr>
          <p:cNvPr id="343" name="TextBox 305"/>
          <p:cNvSpPr txBox="1">
            <a:spLocks noChangeArrowheads="1"/>
          </p:cNvSpPr>
          <p:nvPr/>
        </p:nvSpPr>
        <p:spPr bwMode="auto">
          <a:xfrm>
            <a:off x="4705648" y="2143683"/>
            <a:ext cx="1101520" cy="276999"/>
          </a:xfrm>
          <a:prstGeom prst="rect">
            <a:avLst/>
          </a:prstGeom>
          <a:noFill/>
          <a:ln w="9525">
            <a:noFill/>
            <a:miter lim="800000"/>
            <a:headEnd/>
            <a:tailEnd/>
          </a:ln>
        </p:spPr>
        <p:txBody>
          <a:bodyPr wrap="none">
            <a:spAutoFit/>
          </a:bodyPr>
          <a:lstStyle/>
          <a:p>
            <a:pPr eaLnBrk="1" fontAlgn="ctr" hangingPunct="1">
              <a:defRPr/>
            </a:pPr>
            <a:r>
              <a:rPr lang="en-US" sz="1200" dirty="0" smtClean="0">
                <a:latin typeface="+mj-ea"/>
                <a:ea typeface="+mj-ea"/>
              </a:rPr>
              <a:t>SNMP/HTTP</a:t>
            </a:r>
            <a:endParaRPr lang="en-US" altLang="zh-CN" sz="1200" dirty="0">
              <a:latin typeface="+mj-ea"/>
              <a:ea typeface="+mj-ea"/>
            </a:endParaRPr>
          </a:p>
        </p:txBody>
      </p:sp>
      <p:sp>
        <p:nvSpPr>
          <p:cNvPr id="344" name="矩形 306"/>
          <p:cNvSpPr>
            <a:spLocks noChangeArrowheads="1"/>
          </p:cNvSpPr>
          <p:nvPr/>
        </p:nvSpPr>
        <p:spPr bwMode="auto">
          <a:xfrm>
            <a:off x="1735436" y="1473574"/>
            <a:ext cx="1993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algn="ctr" eaLnBrk="1" fontAlgn="ctr" hangingPunct="1">
              <a:lnSpc>
                <a:spcPct val="100000"/>
              </a:lnSpc>
              <a:spcBef>
                <a:spcPct val="0"/>
              </a:spcBef>
              <a:buClrTx/>
              <a:buSzTx/>
              <a:buFontTx/>
              <a:buNone/>
            </a:pPr>
            <a:r>
              <a:rPr lang="en-US" sz="1400" dirty="0" smtClean="0">
                <a:latin typeface="+mj-ea"/>
                <a:ea typeface="+mj-ea"/>
              </a:rPr>
              <a:t>Open interfaces, supporting integration with third-party systems</a:t>
            </a:r>
            <a:endParaRPr lang="en-US" altLang="zh-CN" sz="1400" dirty="0">
              <a:latin typeface="+mj-ea"/>
              <a:ea typeface="+mj-ea"/>
            </a:endParaRPr>
          </a:p>
        </p:txBody>
      </p:sp>
      <p:sp>
        <p:nvSpPr>
          <p:cNvPr id="345" name="矩形 307"/>
          <p:cNvSpPr>
            <a:spLocks noChangeArrowheads="1"/>
          </p:cNvSpPr>
          <p:nvPr/>
        </p:nvSpPr>
        <p:spPr bwMode="auto">
          <a:xfrm>
            <a:off x="5453361" y="4674158"/>
            <a:ext cx="720069" cy="307777"/>
          </a:xfrm>
          <a:prstGeom prst="rect">
            <a:avLst/>
          </a:prstGeom>
          <a:noFill/>
          <a:ln w="9525">
            <a:noFill/>
            <a:miter lim="800000"/>
            <a:headEnd/>
            <a:tailEnd/>
          </a:ln>
        </p:spPr>
        <p:txBody>
          <a:bodyPr wrap="none">
            <a:spAutoFit/>
          </a:bodyPr>
          <a:lstStyle/>
          <a:p>
            <a:pPr eaLnBrk="1" fontAlgn="ctr" hangingPunct="1">
              <a:defRPr/>
            </a:pPr>
            <a:r>
              <a:rPr lang="en-US" sz="1400" dirty="0" smtClean="0">
                <a:solidFill>
                  <a:srgbClr val="000000"/>
                </a:solidFill>
                <a:latin typeface="+mj-ea"/>
                <a:ea typeface="+mj-ea"/>
              </a:rPr>
              <a:t>SNMP</a:t>
            </a:r>
            <a:endParaRPr lang="en-US" altLang="zh-CN" sz="1400" dirty="0">
              <a:latin typeface="+mj-ea"/>
              <a:ea typeface="+mj-ea"/>
              <a:cs typeface="Times New Roman" pitchFamily="18" charset="0"/>
            </a:endParaRPr>
          </a:p>
        </p:txBody>
      </p:sp>
      <p:sp>
        <p:nvSpPr>
          <p:cNvPr id="346" name="矩形 308"/>
          <p:cNvSpPr>
            <a:spLocks noChangeArrowheads="1"/>
          </p:cNvSpPr>
          <p:nvPr/>
        </p:nvSpPr>
        <p:spPr bwMode="auto">
          <a:xfrm>
            <a:off x="5916722" y="4818620"/>
            <a:ext cx="643126" cy="276999"/>
          </a:xfrm>
          <a:prstGeom prst="rect">
            <a:avLst/>
          </a:prstGeom>
          <a:noFill/>
          <a:ln w="9525">
            <a:noFill/>
            <a:miter lim="800000"/>
            <a:headEnd/>
            <a:tailEnd/>
          </a:ln>
        </p:spPr>
        <p:txBody>
          <a:bodyPr wrap="none">
            <a:spAutoFit/>
          </a:bodyPr>
          <a:lstStyle/>
          <a:p>
            <a:pPr marL="457200" indent="-457200" algn="r" defTabSz="801688" eaLnBrk="1" fontAlgn="ctr" hangingPunct="1">
              <a:defRPr/>
            </a:pPr>
            <a:r>
              <a:rPr lang="en-US" sz="1200" dirty="0" smtClean="0">
                <a:solidFill>
                  <a:srgbClr val="000000"/>
                </a:solidFill>
                <a:latin typeface="+mj-ea"/>
                <a:ea typeface="+mj-ea"/>
              </a:rPr>
              <a:t>TR069</a:t>
            </a:r>
            <a:endParaRPr lang="en-US" altLang="zh-CN" sz="1200" dirty="0">
              <a:solidFill>
                <a:srgbClr val="000000"/>
              </a:solidFill>
              <a:latin typeface="+mj-ea"/>
              <a:ea typeface="+mj-ea"/>
              <a:cs typeface="Times New Roman" pitchFamily="18" charset="0"/>
            </a:endParaRPr>
          </a:p>
        </p:txBody>
      </p:sp>
      <p:sp>
        <p:nvSpPr>
          <p:cNvPr id="347" name="矩形 309"/>
          <p:cNvSpPr>
            <a:spLocks noChangeArrowheads="1"/>
          </p:cNvSpPr>
          <p:nvPr/>
        </p:nvSpPr>
        <p:spPr bwMode="auto">
          <a:xfrm>
            <a:off x="4793057" y="4874183"/>
            <a:ext cx="869854" cy="276999"/>
          </a:xfrm>
          <a:prstGeom prst="rect">
            <a:avLst/>
          </a:prstGeom>
          <a:noFill/>
          <a:ln w="9525">
            <a:noFill/>
            <a:miter lim="800000"/>
            <a:headEnd/>
            <a:tailEnd/>
          </a:ln>
        </p:spPr>
        <p:txBody>
          <a:bodyPr wrap="none">
            <a:spAutoFit/>
          </a:bodyPr>
          <a:lstStyle/>
          <a:p>
            <a:pPr marL="457200" indent="-457200" algn="r" defTabSz="801688" eaLnBrk="1" fontAlgn="ctr" hangingPunct="1">
              <a:defRPr/>
            </a:pPr>
            <a:r>
              <a:rPr lang="en-US" sz="1200" dirty="0" smtClean="0">
                <a:solidFill>
                  <a:srgbClr val="000000"/>
                </a:solidFill>
                <a:latin typeface="+mj-ea"/>
                <a:ea typeface="+mj-ea"/>
              </a:rPr>
              <a:t>FTP/SFTP</a:t>
            </a:r>
            <a:endParaRPr lang="en-US" altLang="zh-CN" sz="1200" dirty="0">
              <a:solidFill>
                <a:srgbClr val="000000"/>
              </a:solidFill>
              <a:latin typeface="+mj-ea"/>
              <a:ea typeface="+mj-ea"/>
              <a:cs typeface="Times New Roman" pitchFamily="18" charset="0"/>
            </a:endParaRPr>
          </a:p>
        </p:txBody>
      </p:sp>
      <p:sp>
        <p:nvSpPr>
          <p:cNvPr id="348" name="矩形 310"/>
          <p:cNvSpPr>
            <a:spLocks noChangeArrowheads="1"/>
          </p:cNvSpPr>
          <p:nvPr/>
        </p:nvSpPr>
        <p:spPr bwMode="auto">
          <a:xfrm>
            <a:off x="5063991" y="5212320"/>
            <a:ext cx="1160895" cy="261610"/>
          </a:xfrm>
          <a:prstGeom prst="rect">
            <a:avLst/>
          </a:prstGeom>
          <a:noFill/>
          <a:ln w="9525">
            <a:noFill/>
            <a:miter lim="800000"/>
            <a:headEnd/>
            <a:tailEnd/>
          </a:ln>
        </p:spPr>
        <p:txBody>
          <a:bodyPr wrap="none">
            <a:spAutoFit/>
          </a:bodyPr>
          <a:lstStyle/>
          <a:p>
            <a:pPr marL="457200" indent="-457200" algn="r" defTabSz="801688" eaLnBrk="1" fontAlgn="ctr" hangingPunct="1">
              <a:defRPr/>
            </a:pPr>
            <a:r>
              <a:rPr lang="en-US" sz="1100" dirty="0" smtClean="0">
                <a:solidFill>
                  <a:srgbClr val="000000"/>
                </a:solidFill>
                <a:latin typeface="+mj-ea"/>
                <a:ea typeface="+mj-ea"/>
              </a:rPr>
              <a:t>Telnet/</a:t>
            </a:r>
            <a:r>
              <a:rPr lang="en-US" sz="1100" dirty="0" err="1" smtClean="0">
                <a:solidFill>
                  <a:srgbClr val="000000"/>
                </a:solidFill>
                <a:latin typeface="+mj-ea"/>
                <a:ea typeface="+mj-ea"/>
              </a:rPr>
              <a:t>STelnet</a:t>
            </a:r>
            <a:endParaRPr lang="en-US" altLang="zh-CN" sz="1100" dirty="0">
              <a:solidFill>
                <a:srgbClr val="000000"/>
              </a:solidFill>
              <a:latin typeface="+mj-ea"/>
              <a:ea typeface="+mj-ea"/>
              <a:cs typeface="Times New Roman" pitchFamily="18" charset="0"/>
            </a:endParaRPr>
          </a:p>
        </p:txBody>
      </p:sp>
      <p:sp>
        <p:nvSpPr>
          <p:cNvPr id="349" name="矩形 311"/>
          <p:cNvSpPr>
            <a:spLocks noChangeArrowheads="1"/>
          </p:cNvSpPr>
          <p:nvPr/>
        </p:nvSpPr>
        <p:spPr bwMode="auto">
          <a:xfrm>
            <a:off x="4567875" y="5207558"/>
            <a:ext cx="588623" cy="261610"/>
          </a:xfrm>
          <a:prstGeom prst="rect">
            <a:avLst/>
          </a:prstGeom>
          <a:noFill/>
          <a:ln w="9525">
            <a:noFill/>
            <a:miter lim="800000"/>
            <a:headEnd/>
            <a:tailEnd/>
          </a:ln>
        </p:spPr>
        <p:txBody>
          <a:bodyPr wrap="none">
            <a:spAutoFit/>
          </a:bodyPr>
          <a:lstStyle/>
          <a:p>
            <a:pPr marL="457200" indent="-457200" algn="r" defTabSz="801688" eaLnBrk="1" fontAlgn="ctr" hangingPunct="1">
              <a:defRPr/>
            </a:pPr>
            <a:r>
              <a:rPr lang="en-US" sz="1100" dirty="0" smtClean="0">
                <a:solidFill>
                  <a:srgbClr val="000000"/>
                </a:solidFill>
                <a:latin typeface="+mj-ea"/>
                <a:ea typeface="+mj-ea"/>
              </a:rPr>
              <a:t>SMI-S</a:t>
            </a:r>
            <a:endParaRPr lang="en-US" altLang="zh-CN" sz="1100" dirty="0">
              <a:solidFill>
                <a:srgbClr val="000000"/>
              </a:solidFill>
              <a:latin typeface="+mj-ea"/>
              <a:ea typeface="+mj-ea"/>
              <a:cs typeface="Times New Roman" pitchFamily="18" charset="0"/>
            </a:endParaRPr>
          </a:p>
        </p:txBody>
      </p:sp>
      <p:sp>
        <p:nvSpPr>
          <p:cNvPr id="350" name="矩形 312"/>
          <p:cNvSpPr>
            <a:spLocks noChangeArrowheads="1"/>
          </p:cNvSpPr>
          <p:nvPr/>
        </p:nvSpPr>
        <p:spPr bwMode="auto">
          <a:xfrm>
            <a:off x="6275686" y="5204383"/>
            <a:ext cx="773994" cy="276999"/>
          </a:xfrm>
          <a:prstGeom prst="rect">
            <a:avLst/>
          </a:prstGeom>
          <a:noFill/>
          <a:ln w="9525">
            <a:noFill/>
            <a:miter lim="800000"/>
            <a:headEnd/>
            <a:tailEnd/>
          </a:ln>
        </p:spPr>
        <p:txBody>
          <a:bodyPr wrap="none">
            <a:spAutoFit/>
          </a:bodyPr>
          <a:lstStyle/>
          <a:p>
            <a:pPr eaLnBrk="1" fontAlgn="ctr" hangingPunct="1">
              <a:defRPr/>
            </a:pPr>
            <a:r>
              <a:rPr lang="en-US" sz="1200" dirty="0" err="1" smtClean="0">
                <a:solidFill>
                  <a:srgbClr val="000000"/>
                </a:solidFill>
                <a:latin typeface="+mj-ea"/>
                <a:ea typeface="+mj-ea"/>
              </a:rPr>
              <a:t>Netconf</a:t>
            </a:r>
            <a:endParaRPr lang="en-US" altLang="zh-CN" sz="1200" dirty="0">
              <a:latin typeface="+mj-ea"/>
              <a:ea typeface="+mj-ea"/>
              <a:cs typeface="Times New Roman" pitchFamily="18" charset="0"/>
            </a:endParaRPr>
          </a:p>
        </p:txBody>
      </p:sp>
      <p:sp>
        <p:nvSpPr>
          <p:cNvPr id="351" name="矩形 313"/>
          <p:cNvSpPr>
            <a:spLocks noChangeArrowheads="1"/>
          </p:cNvSpPr>
          <p:nvPr/>
        </p:nvSpPr>
        <p:spPr bwMode="auto">
          <a:xfrm>
            <a:off x="5631161" y="4996420"/>
            <a:ext cx="720069" cy="261610"/>
          </a:xfrm>
          <a:prstGeom prst="rect">
            <a:avLst/>
          </a:prstGeom>
          <a:noFill/>
          <a:ln w="9525">
            <a:noFill/>
            <a:miter lim="800000"/>
            <a:headEnd/>
            <a:tailEnd/>
          </a:ln>
        </p:spPr>
        <p:txBody>
          <a:bodyPr wrap="none">
            <a:spAutoFit/>
          </a:bodyPr>
          <a:lstStyle/>
          <a:p>
            <a:pPr eaLnBrk="1" fontAlgn="ctr" hangingPunct="1">
              <a:defRPr/>
            </a:pPr>
            <a:r>
              <a:rPr lang="en-US" sz="1100" dirty="0" err="1" smtClean="0">
                <a:solidFill>
                  <a:srgbClr val="000000"/>
                </a:solidFill>
                <a:latin typeface="+mj-ea"/>
                <a:ea typeface="+mj-ea"/>
              </a:rPr>
              <a:t>Netflow</a:t>
            </a:r>
            <a:endParaRPr lang="en-US" altLang="zh-CN" sz="1100" dirty="0">
              <a:latin typeface="+mj-ea"/>
              <a:ea typeface="+mj-ea"/>
              <a:cs typeface="Times New Roman" pitchFamily="18" charset="0"/>
            </a:endParaRPr>
          </a:p>
        </p:txBody>
      </p:sp>
      <p:sp>
        <p:nvSpPr>
          <p:cNvPr id="352" name="矩形 314"/>
          <p:cNvSpPr>
            <a:spLocks noChangeArrowheads="1"/>
          </p:cNvSpPr>
          <p:nvPr/>
        </p:nvSpPr>
        <p:spPr bwMode="auto">
          <a:xfrm>
            <a:off x="8039398" y="4600027"/>
            <a:ext cx="22686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None/>
            </a:pPr>
            <a:r>
              <a:rPr lang="en-US" sz="1400" dirty="0" smtClean="0">
                <a:latin typeface="+mj-ea"/>
                <a:ea typeface="+mj-ea"/>
              </a:rPr>
              <a:t>Centralized management of devices from multiple domains and vendors</a:t>
            </a:r>
            <a:endParaRPr lang="en-US" altLang="zh-CN" sz="1400" dirty="0" smtClean="0">
              <a:latin typeface="+mj-ea"/>
              <a:ea typeface="+mj-ea"/>
            </a:endParaRPr>
          </a:p>
          <a:p>
            <a:pPr eaLnBrk="1" fontAlgn="ctr" hangingPunct="1">
              <a:lnSpc>
                <a:spcPct val="100000"/>
              </a:lnSpc>
              <a:spcBef>
                <a:spcPct val="0"/>
              </a:spcBef>
              <a:buClrTx/>
              <a:buSzTx/>
              <a:buFontTx/>
              <a:buNone/>
            </a:pPr>
            <a:r>
              <a:rPr lang="en-US" sz="1400" dirty="0" smtClean="0">
                <a:latin typeface="+mj-ea"/>
                <a:ea typeface="+mj-ea"/>
              </a:rPr>
              <a:t> </a:t>
            </a:r>
            <a:endParaRPr lang="en-US" altLang="zh-CN" sz="1400" dirty="0">
              <a:latin typeface="+mj-ea"/>
              <a:ea typeface="+mj-ea"/>
            </a:endParaRPr>
          </a:p>
        </p:txBody>
      </p:sp>
      <p:sp>
        <p:nvSpPr>
          <p:cNvPr id="353" name="圆角矩形 352"/>
          <p:cNvSpPr/>
          <p:nvPr/>
        </p:nvSpPr>
        <p:spPr>
          <a:xfrm>
            <a:off x="3857923"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Server Management</a:t>
            </a:r>
            <a:endParaRPr lang="en-US" sz="700" dirty="0">
              <a:solidFill>
                <a:schemeClr val="tx1"/>
              </a:solidFill>
              <a:latin typeface="+mj-ea"/>
              <a:ea typeface="+mj-ea"/>
            </a:endParaRPr>
          </a:p>
        </p:txBody>
      </p:sp>
      <p:sp>
        <p:nvSpPr>
          <p:cNvPr id="354" name="圆角矩形 353"/>
          <p:cNvSpPr/>
          <p:nvPr/>
        </p:nvSpPr>
        <p:spPr>
          <a:xfrm>
            <a:off x="4834236" y="3313670"/>
            <a:ext cx="433387"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Host Management</a:t>
            </a:r>
            <a:endParaRPr lang="en-US" sz="700" dirty="0">
              <a:solidFill>
                <a:schemeClr val="tx1"/>
              </a:solidFill>
              <a:latin typeface="+mj-ea"/>
              <a:ea typeface="+mj-ea"/>
            </a:endParaRPr>
          </a:p>
        </p:txBody>
      </p:sp>
      <p:sp>
        <p:nvSpPr>
          <p:cNvPr id="355" name="圆角矩形 354"/>
          <p:cNvSpPr/>
          <p:nvPr/>
        </p:nvSpPr>
        <p:spPr>
          <a:xfrm>
            <a:off x="5323186"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chemeClr val="tx1"/>
                </a:solidFill>
                <a:latin typeface="+mj-ea"/>
                <a:ea typeface="+mj-ea"/>
              </a:rPr>
              <a:t>Virtualization Management</a:t>
            </a:r>
            <a:endParaRPr lang="en-US" sz="700" dirty="0">
              <a:solidFill>
                <a:schemeClr val="tx1"/>
              </a:solidFill>
              <a:latin typeface="+mj-ea"/>
              <a:ea typeface="+mj-ea"/>
            </a:endParaRPr>
          </a:p>
        </p:txBody>
      </p:sp>
      <p:sp>
        <p:nvSpPr>
          <p:cNvPr id="356" name="圆角矩形 355"/>
          <p:cNvSpPr/>
          <p:nvPr/>
        </p:nvSpPr>
        <p:spPr>
          <a:xfrm>
            <a:off x="3368973"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err="1" smtClean="0">
                <a:solidFill>
                  <a:schemeClr val="tx1"/>
                </a:solidFill>
                <a:latin typeface="+mj-ea"/>
                <a:ea typeface="+mj-ea"/>
              </a:rPr>
              <a:t>eLTE</a:t>
            </a:r>
            <a:r>
              <a:rPr lang="en-US" sz="700" dirty="0" smtClean="0">
                <a:solidFill>
                  <a:schemeClr val="tx1"/>
                </a:solidFill>
                <a:latin typeface="+mj-ea"/>
                <a:ea typeface="+mj-ea"/>
              </a:rPr>
              <a:t> Device Management</a:t>
            </a:r>
            <a:endParaRPr lang="en-US" sz="700" dirty="0">
              <a:solidFill>
                <a:schemeClr val="tx1"/>
              </a:solidFill>
              <a:latin typeface="+mj-ea"/>
              <a:ea typeface="+mj-ea"/>
            </a:endParaRPr>
          </a:p>
        </p:txBody>
      </p:sp>
      <p:sp>
        <p:nvSpPr>
          <p:cNvPr id="357" name="圆角矩形 356"/>
          <p:cNvSpPr/>
          <p:nvPr/>
        </p:nvSpPr>
        <p:spPr>
          <a:xfrm>
            <a:off x="5812136" y="3313670"/>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err="1" smtClean="0">
                <a:solidFill>
                  <a:schemeClr val="tx1"/>
                </a:solidFill>
                <a:latin typeface="+mj-ea"/>
                <a:ea typeface="+mj-ea"/>
              </a:rPr>
              <a:t>MicroDC</a:t>
            </a:r>
            <a:r>
              <a:rPr lang="en-US" sz="700" dirty="0" smtClean="0">
                <a:solidFill>
                  <a:schemeClr val="tx1"/>
                </a:solidFill>
                <a:latin typeface="+mj-ea"/>
                <a:ea typeface="+mj-ea"/>
              </a:rPr>
              <a:t> Device Management</a:t>
            </a:r>
            <a:endParaRPr lang="en-US" sz="700" dirty="0">
              <a:solidFill>
                <a:schemeClr val="tx1"/>
              </a:solidFill>
              <a:latin typeface="+mj-ea"/>
              <a:ea typeface="+mj-ea"/>
            </a:endParaRPr>
          </a:p>
        </p:txBody>
      </p:sp>
      <p:sp>
        <p:nvSpPr>
          <p:cNvPr id="358" name="圆角矩形 357"/>
          <p:cNvSpPr/>
          <p:nvPr/>
        </p:nvSpPr>
        <p:spPr>
          <a:xfrm>
            <a:off x="6910686"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Server Stateless Computing Management</a:t>
            </a:r>
            <a:endParaRPr lang="en-US" sz="700" dirty="0">
              <a:solidFill>
                <a:schemeClr val="tx1"/>
              </a:solidFill>
              <a:latin typeface="+mj-ea"/>
              <a:ea typeface="+mj-ea"/>
            </a:endParaRPr>
          </a:p>
        </p:txBody>
      </p:sp>
      <p:sp>
        <p:nvSpPr>
          <p:cNvPr id="359" name="圆角矩形 358"/>
          <p:cNvSpPr/>
          <p:nvPr/>
        </p:nvSpPr>
        <p:spPr>
          <a:xfrm>
            <a:off x="7358361" y="2581833"/>
            <a:ext cx="431800"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smtClean="0">
                <a:solidFill>
                  <a:schemeClr val="tx1"/>
                </a:solidFill>
                <a:latin typeface="+mj-ea"/>
                <a:ea typeface="+mj-ea"/>
              </a:rPr>
              <a:t>Server Configuration Deployment</a:t>
            </a:r>
            <a:endParaRPr lang="en-US" sz="700" dirty="0">
              <a:solidFill>
                <a:schemeClr val="tx1"/>
              </a:solidFill>
              <a:latin typeface="+mj-ea"/>
              <a:ea typeface="+mj-ea"/>
            </a:endParaRPr>
          </a:p>
        </p:txBody>
      </p:sp>
      <p:sp>
        <p:nvSpPr>
          <p:cNvPr id="360" name="圆角矩形 359"/>
          <p:cNvSpPr/>
          <p:nvPr/>
        </p:nvSpPr>
        <p:spPr>
          <a:xfrm>
            <a:off x="7806036" y="2581833"/>
            <a:ext cx="433387"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indent="-457146" algn="ctr" defTabSz="934984" eaLnBrk="1" fontAlgn="ctr" hangingPunct="1">
              <a:defRPr/>
            </a:pPr>
            <a:r>
              <a:rPr lang="en-US" sz="700" dirty="0" err="1" smtClean="0">
                <a:solidFill>
                  <a:schemeClr val="tx1"/>
                </a:solidFill>
                <a:latin typeface="+mj-ea"/>
                <a:ea typeface="+mj-ea"/>
              </a:rPr>
              <a:t>LogCenter</a:t>
            </a:r>
            <a:r>
              <a:rPr lang="en-US" sz="700" dirty="0" smtClean="0">
                <a:solidFill>
                  <a:schemeClr val="tx1"/>
                </a:solidFill>
                <a:latin typeface="+mj-ea"/>
                <a:ea typeface="+mj-ea"/>
              </a:rPr>
              <a:t> (Log Management)</a:t>
            </a:r>
            <a:endParaRPr lang="en-US" sz="700" dirty="0">
              <a:solidFill>
                <a:schemeClr val="tx1"/>
              </a:solidFill>
              <a:latin typeface="+mj-ea"/>
              <a:ea typeface="+mj-ea"/>
            </a:endParaRPr>
          </a:p>
        </p:txBody>
      </p:sp>
      <p:sp>
        <p:nvSpPr>
          <p:cNvPr id="361" name="圆角矩形 360"/>
          <p:cNvSpPr/>
          <p:nvPr/>
        </p:nvSpPr>
        <p:spPr>
          <a:xfrm>
            <a:off x="7766348" y="3313670"/>
            <a:ext cx="433388" cy="666750"/>
          </a:xfrm>
          <a:prstGeom prst="roundRect">
            <a:avLst/>
          </a:prstGeom>
          <a:solidFill>
            <a:schemeClr val="accent6">
              <a:lumMod val="40000"/>
              <a:lumOff val="6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ctr" hangingPunct="1">
              <a:defRPr/>
            </a:pPr>
            <a:r>
              <a:rPr lang="en-US" sz="700" dirty="0" smtClean="0">
                <a:solidFill>
                  <a:srgbClr val="000000"/>
                </a:solidFill>
                <a:latin typeface="+mj-ea"/>
                <a:ea typeface="+mj-ea"/>
              </a:rPr>
              <a:t>Infrastructure Management</a:t>
            </a:r>
            <a:endParaRPr lang="en-US" altLang="zh-CN" sz="700" dirty="0">
              <a:solidFill>
                <a:schemeClr val="tx1"/>
              </a:solidFill>
              <a:latin typeface="+mj-ea"/>
              <a:ea typeface="+mj-ea"/>
            </a:endParaRPr>
          </a:p>
        </p:txBody>
      </p:sp>
      <p:pic>
        <p:nvPicPr>
          <p:cNvPr id="36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8698" y="5602901"/>
            <a:ext cx="4762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455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1594800" y="410400"/>
            <a:ext cx="10117824" cy="640800"/>
          </a:xfrm>
        </p:spPr>
        <p:txBody>
          <a:bodyPr/>
          <a:lstStyle/>
          <a:p>
            <a:pPr fontAlgn="ctr"/>
            <a:r>
              <a:rPr lang="en-US" dirty="0" smtClean="0">
                <a:latin typeface="+mj-ea"/>
                <a:ea typeface="+mj-ea"/>
              </a:rPr>
              <a:t>Dependencies Between </a:t>
            </a:r>
            <a:r>
              <a:rPr lang="en-US" dirty="0" err="1" smtClean="0">
                <a:latin typeface="+mj-ea"/>
                <a:ea typeface="+mj-ea"/>
              </a:rPr>
              <a:t>eSight</a:t>
            </a:r>
            <a:r>
              <a:rPr lang="en-US" dirty="0" smtClean="0">
                <a:latin typeface="+mj-ea"/>
                <a:ea typeface="+mj-ea"/>
              </a:rPr>
              <a:t> Components</a:t>
            </a:r>
            <a:endParaRPr lang="en-US" dirty="0">
              <a:latin typeface="+mj-ea"/>
              <a:ea typeface="+mj-ea"/>
            </a:endParaRPr>
          </a:p>
        </p:txBody>
      </p:sp>
      <p:sp>
        <p:nvSpPr>
          <p:cNvPr id="125" name="五角星 124"/>
          <p:cNvSpPr/>
          <p:nvPr/>
        </p:nvSpPr>
        <p:spPr bwMode="auto">
          <a:xfrm>
            <a:off x="8986234" y="1400777"/>
            <a:ext cx="215900" cy="215900"/>
          </a:xfrm>
          <a:prstGeom prst="star5">
            <a:avLst/>
          </a:prstGeom>
          <a:solidFill>
            <a:srgbClr val="FF0000"/>
          </a:solidFill>
          <a:ln w="9525" cap="flat" cmpd="sng" algn="ctr">
            <a:solidFill>
              <a:srgbClr val="969696"/>
            </a:solidFill>
            <a:prstDash val="solid"/>
            <a:round/>
            <a:headEnd type="none" w="med" len="med"/>
            <a:tailEnd type="none" w="med" len="med"/>
          </a:ln>
          <a:effectLst/>
        </p:spPr>
        <p:txBody>
          <a:bodyPr wrap="none" lIns="79200" tIns="39600" rIns="79200" bIns="39600" anchor="ctr"/>
          <a:lstStyle/>
          <a:p>
            <a:pPr marL="457200" indent="-457200" defTabSz="801688" eaLnBrk="1" fontAlgn="ctr" hangingPunct="1">
              <a:buFontTx/>
              <a:buChar char="•"/>
              <a:defRPr/>
            </a:pPr>
            <a:endParaRPr lang="en-US" altLang="zh-CN" sz="800" dirty="0">
              <a:solidFill>
                <a:srgbClr val="000000"/>
              </a:solidFill>
              <a:latin typeface="+mj-ea"/>
              <a:ea typeface="+mj-ea"/>
              <a:cs typeface="Times New Roman" pitchFamily="18" charset="0"/>
            </a:endParaRPr>
          </a:p>
        </p:txBody>
      </p:sp>
      <p:grpSp>
        <p:nvGrpSpPr>
          <p:cNvPr id="126" name="组合 63"/>
          <p:cNvGrpSpPr>
            <a:grpSpLocks/>
          </p:cNvGrpSpPr>
          <p:nvPr/>
        </p:nvGrpSpPr>
        <p:grpSpPr bwMode="auto">
          <a:xfrm>
            <a:off x="1594800" y="1621133"/>
            <a:ext cx="9212595" cy="4604436"/>
            <a:chOff x="427038" y="1700213"/>
            <a:chExt cx="8105775" cy="3960812"/>
          </a:xfrm>
        </p:grpSpPr>
        <p:sp>
          <p:nvSpPr>
            <p:cNvPr id="127" name="矩形 126"/>
            <p:cNvSpPr/>
            <p:nvPr/>
          </p:nvSpPr>
          <p:spPr bwMode="auto">
            <a:xfrm>
              <a:off x="427038" y="5300660"/>
              <a:ext cx="8105775" cy="360365"/>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marL="457200" indent="-457200" algn="ctr" defTabSz="801688" eaLnBrk="1" fontAlgn="ctr" hangingPunct="1">
                <a:defRPr/>
              </a:pPr>
              <a:r>
                <a:rPr lang="en-US" sz="800" dirty="0" err="1" smtClean="0">
                  <a:solidFill>
                    <a:prstClr val="black"/>
                  </a:solidFill>
                  <a:latin typeface="+mj-ea"/>
                  <a:ea typeface="+mj-ea"/>
                </a:rPr>
                <a:t>eSight</a:t>
              </a:r>
              <a:r>
                <a:rPr lang="en-US" sz="800" dirty="0" smtClean="0">
                  <a:solidFill>
                    <a:prstClr val="black"/>
                  </a:solidFill>
                  <a:latin typeface="+mj-ea"/>
                  <a:ea typeface="+mj-ea"/>
                </a:rPr>
                <a:t> Platform</a:t>
              </a:r>
              <a:endParaRPr lang="en-US" sz="800" dirty="0">
                <a:solidFill>
                  <a:prstClr val="black"/>
                </a:solidFill>
                <a:latin typeface="+mj-ea"/>
                <a:ea typeface="+mj-ea"/>
              </a:endParaRPr>
            </a:p>
          </p:txBody>
        </p:sp>
        <p:sp>
          <p:nvSpPr>
            <p:cNvPr id="128" name="Rectangle 69"/>
            <p:cNvSpPr/>
            <p:nvPr/>
          </p:nvSpPr>
          <p:spPr bwMode="auto">
            <a:xfrm>
              <a:off x="2627130" y="2923852"/>
              <a:ext cx="1297448" cy="305910"/>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MPLS VPN Management Component</a:t>
              </a:r>
              <a:endParaRPr lang="en-US" sz="800" dirty="0">
                <a:solidFill>
                  <a:prstClr val="black"/>
                </a:solidFill>
                <a:latin typeface="+mj-ea"/>
                <a:ea typeface="+mj-ea"/>
              </a:endParaRPr>
            </a:p>
          </p:txBody>
        </p:sp>
        <p:sp>
          <p:nvSpPr>
            <p:cNvPr id="129" name="Rectangle 69"/>
            <p:cNvSpPr/>
            <p:nvPr/>
          </p:nvSpPr>
          <p:spPr bwMode="auto">
            <a:xfrm>
              <a:off x="2627130" y="2115034"/>
              <a:ext cx="1297448" cy="297902"/>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WLAN Management Component</a:t>
              </a:r>
              <a:endParaRPr lang="en-US" sz="800" dirty="0">
                <a:solidFill>
                  <a:prstClr val="black"/>
                </a:solidFill>
                <a:latin typeface="+mj-ea"/>
                <a:ea typeface="+mj-ea"/>
              </a:endParaRPr>
            </a:p>
          </p:txBody>
        </p:sp>
        <p:sp>
          <p:nvSpPr>
            <p:cNvPr id="130" name="Rectangle 69"/>
            <p:cNvSpPr/>
            <p:nvPr/>
          </p:nvSpPr>
          <p:spPr bwMode="auto">
            <a:xfrm>
              <a:off x="2627130" y="3284218"/>
              <a:ext cx="1297448" cy="305909"/>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Network Traffic Management Component</a:t>
              </a:r>
              <a:endParaRPr lang="en-US" altLang="zh-CN" sz="800" dirty="0">
                <a:solidFill>
                  <a:prstClr val="black"/>
                </a:solidFill>
                <a:latin typeface="+mj-ea"/>
                <a:ea typeface="+mj-ea"/>
              </a:endParaRPr>
            </a:p>
          </p:txBody>
        </p:sp>
        <p:sp>
          <p:nvSpPr>
            <p:cNvPr id="131" name="Rectangle 69"/>
            <p:cNvSpPr/>
            <p:nvPr/>
          </p:nvSpPr>
          <p:spPr bwMode="auto">
            <a:xfrm>
              <a:off x="2627130" y="3639778"/>
              <a:ext cx="1297448" cy="305909"/>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Network SLA Management Component</a:t>
              </a:r>
              <a:endParaRPr lang="en-US" sz="800" dirty="0">
                <a:solidFill>
                  <a:prstClr val="black"/>
                </a:solidFill>
                <a:latin typeface="+mj-ea"/>
                <a:ea typeface="+mj-ea"/>
              </a:endParaRPr>
            </a:p>
          </p:txBody>
        </p:sp>
        <p:sp>
          <p:nvSpPr>
            <p:cNvPr id="132" name="Rectangle 69"/>
            <p:cNvSpPr/>
            <p:nvPr/>
          </p:nvSpPr>
          <p:spPr bwMode="auto">
            <a:xfrm>
              <a:off x="1331320" y="2475398"/>
              <a:ext cx="1225368" cy="305910"/>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Security Policy Analysis Component</a:t>
              </a:r>
              <a:endParaRPr lang="en-US" altLang="en-US" sz="800" dirty="0">
                <a:solidFill>
                  <a:prstClr val="black"/>
                </a:solidFill>
                <a:latin typeface="+mj-ea"/>
                <a:ea typeface="+mj-ea"/>
              </a:endParaRPr>
            </a:p>
          </p:txBody>
        </p:sp>
        <p:sp>
          <p:nvSpPr>
            <p:cNvPr id="133" name="Rectangle 69"/>
            <p:cNvSpPr/>
            <p:nvPr/>
          </p:nvSpPr>
          <p:spPr bwMode="auto">
            <a:xfrm>
              <a:off x="2627130" y="2475398"/>
              <a:ext cx="1297448" cy="305910"/>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MPLS Tunnel Management Component</a:t>
              </a:r>
              <a:endParaRPr lang="en-US" sz="800" dirty="0">
                <a:solidFill>
                  <a:prstClr val="black"/>
                </a:solidFill>
                <a:latin typeface="+mj-ea"/>
                <a:ea typeface="+mj-ea"/>
              </a:endParaRPr>
            </a:p>
          </p:txBody>
        </p:sp>
        <p:sp>
          <p:nvSpPr>
            <p:cNvPr id="134" name="Rectangle 69"/>
            <p:cNvSpPr/>
            <p:nvPr/>
          </p:nvSpPr>
          <p:spPr bwMode="auto">
            <a:xfrm>
              <a:off x="1331320" y="2115034"/>
              <a:ext cx="1225368" cy="297902"/>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IPsec VPN Management Component</a:t>
              </a:r>
              <a:endParaRPr lang="en-US" altLang="en-US" sz="800" dirty="0">
                <a:solidFill>
                  <a:prstClr val="black"/>
                </a:solidFill>
                <a:latin typeface="+mj-ea"/>
                <a:ea typeface="+mj-ea"/>
              </a:endParaRPr>
            </a:p>
          </p:txBody>
        </p:sp>
        <p:sp>
          <p:nvSpPr>
            <p:cNvPr id="135" name="Rectangle 69"/>
            <p:cNvSpPr/>
            <p:nvPr/>
          </p:nvSpPr>
          <p:spPr bwMode="auto">
            <a:xfrm>
              <a:off x="1331320" y="3636575"/>
              <a:ext cx="1225368" cy="309113"/>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Log Management Component</a:t>
              </a:r>
              <a:endParaRPr lang="en-US" altLang="zh-CN" sz="800" dirty="0">
                <a:solidFill>
                  <a:prstClr val="black"/>
                </a:solidFill>
                <a:latin typeface="+mj-ea"/>
                <a:ea typeface="+mj-ea"/>
              </a:endParaRPr>
            </a:p>
          </p:txBody>
        </p:sp>
        <p:sp>
          <p:nvSpPr>
            <p:cNvPr id="136" name="Rectangle 69"/>
            <p:cNvSpPr/>
            <p:nvPr/>
          </p:nvSpPr>
          <p:spPr bwMode="auto">
            <a:xfrm>
              <a:off x="495842" y="2412935"/>
              <a:ext cx="322723" cy="1584004"/>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270" lIns="36000" tIns="36000" rIns="36000" bIns="36000" anchor="ctr"/>
            <a:lstStyle/>
            <a:p>
              <a:pPr algn="ctr" defTabSz="801688" eaLnBrk="1" fontAlgn="ctr" hangingPunct="1">
                <a:defRPr/>
              </a:pPr>
              <a:r>
                <a:rPr lang="en-US" sz="800" dirty="0" smtClean="0">
                  <a:solidFill>
                    <a:prstClr val="black"/>
                  </a:solidFill>
                  <a:latin typeface="+mj-ea"/>
                  <a:ea typeface="+mj-ea"/>
                </a:rPr>
                <a:t>Open</a:t>
              </a:r>
            </a:p>
            <a:p>
              <a:pPr algn="ctr" defTabSz="801688" eaLnBrk="1" fontAlgn="ctr" hangingPunct="1">
                <a:defRPr/>
              </a:pPr>
              <a:r>
                <a:rPr lang="en-US" sz="800" dirty="0" smtClean="0">
                  <a:solidFill>
                    <a:prstClr val="black"/>
                  </a:solidFill>
                  <a:latin typeface="+mj-ea"/>
                  <a:ea typeface="+mj-ea"/>
                </a:rPr>
                <a:t> SDK</a:t>
              </a:r>
              <a:endParaRPr lang="en-US" altLang="en-US" sz="800" dirty="0">
                <a:solidFill>
                  <a:prstClr val="black"/>
                </a:solidFill>
                <a:latin typeface="+mj-ea"/>
                <a:ea typeface="+mj-ea"/>
              </a:endParaRPr>
            </a:p>
          </p:txBody>
        </p:sp>
        <p:sp>
          <p:nvSpPr>
            <p:cNvPr id="137" name="Rectangle 69"/>
            <p:cNvSpPr/>
            <p:nvPr/>
          </p:nvSpPr>
          <p:spPr bwMode="auto">
            <a:xfrm>
              <a:off x="866074" y="2412935"/>
              <a:ext cx="360402" cy="1584004"/>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270"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01688" eaLnBrk="1" fontAlgn="ctr" hangingPunct="1">
                <a:defRPr/>
              </a:pPr>
              <a:r>
                <a:rPr lang="en-US" sz="800" dirty="0" smtClean="0">
                  <a:solidFill>
                    <a:prstClr val="black"/>
                  </a:solidFill>
                  <a:latin typeface="+mj-ea"/>
                  <a:ea typeface="+mj-ea"/>
                </a:rPr>
                <a:t>Intelligent Report Management Component</a:t>
              </a:r>
              <a:endParaRPr lang="en-US" altLang="zh-CN" sz="800" dirty="0">
                <a:solidFill>
                  <a:prstClr val="black"/>
                </a:solidFill>
                <a:latin typeface="+mj-ea"/>
                <a:ea typeface="+mj-ea"/>
              </a:endParaRPr>
            </a:p>
          </p:txBody>
        </p:sp>
        <p:sp>
          <p:nvSpPr>
            <p:cNvPr id="138" name="Rectangle 69"/>
            <p:cNvSpPr/>
            <p:nvPr/>
          </p:nvSpPr>
          <p:spPr bwMode="auto">
            <a:xfrm>
              <a:off x="3239813" y="4271373"/>
              <a:ext cx="901006" cy="382232"/>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Network Device Management</a:t>
              </a:r>
              <a:endParaRPr lang="en-US" sz="800" dirty="0">
                <a:solidFill>
                  <a:prstClr val="black"/>
                </a:solidFill>
                <a:latin typeface="+mj-ea"/>
                <a:ea typeface="+mj-ea"/>
              </a:endParaRPr>
            </a:p>
          </p:txBody>
        </p:sp>
        <p:sp>
          <p:nvSpPr>
            <p:cNvPr id="139" name="Rectangle 69"/>
            <p:cNvSpPr/>
            <p:nvPr/>
          </p:nvSpPr>
          <p:spPr bwMode="auto">
            <a:xfrm>
              <a:off x="1331320" y="2906236"/>
              <a:ext cx="1225368" cy="277824"/>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Security Policy Management Component</a:t>
              </a:r>
              <a:endParaRPr lang="en-US" altLang="en-US" sz="800" dirty="0">
                <a:solidFill>
                  <a:prstClr val="black"/>
                </a:solidFill>
                <a:latin typeface="+mj-ea"/>
                <a:ea typeface="+mj-ea"/>
              </a:endParaRPr>
            </a:p>
          </p:txBody>
        </p:sp>
        <p:sp>
          <p:nvSpPr>
            <p:cNvPr id="140" name="Rectangle 69"/>
            <p:cNvSpPr/>
            <p:nvPr/>
          </p:nvSpPr>
          <p:spPr bwMode="auto">
            <a:xfrm>
              <a:off x="1331320" y="3227279"/>
              <a:ext cx="1225368" cy="284370"/>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Expanded Log Management Component</a:t>
              </a:r>
              <a:endParaRPr lang="en-US" altLang="zh-CN" sz="800" dirty="0">
                <a:solidFill>
                  <a:prstClr val="black"/>
                </a:solidFill>
                <a:latin typeface="+mj-ea"/>
                <a:ea typeface="+mj-ea"/>
              </a:endParaRPr>
            </a:p>
          </p:txBody>
        </p:sp>
        <p:sp>
          <p:nvSpPr>
            <p:cNvPr id="141" name="矩形 36"/>
            <p:cNvSpPr>
              <a:spLocks noChangeArrowheads="1"/>
            </p:cNvSpPr>
            <p:nvPr/>
          </p:nvSpPr>
          <p:spPr bwMode="auto">
            <a:xfrm>
              <a:off x="1284288" y="1700213"/>
              <a:ext cx="2711450" cy="2305050"/>
            </a:xfrm>
            <a:prstGeom prst="rect">
              <a:avLst/>
            </a:prstGeom>
            <a:noFill/>
            <a:ln w="9525"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marL="457200" indent="-457200" defTabSz="801688">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defTabSz="801688">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defTabSz="801688">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defTabSz="801688">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defTabSz="801688">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Char char="•"/>
              </a:pPr>
              <a:endParaRPr lang="en-US" altLang="zh-CN" sz="800" dirty="0">
                <a:solidFill>
                  <a:srgbClr val="000000"/>
                </a:solidFill>
                <a:latin typeface="+mj-ea"/>
                <a:ea typeface="+mj-ea"/>
                <a:cs typeface="Times New Roman" panose="02020603050405020304" pitchFamily="18" charset="0"/>
              </a:endParaRPr>
            </a:p>
          </p:txBody>
        </p:sp>
        <p:cxnSp>
          <p:nvCxnSpPr>
            <p:cNvPr id="142" name="直接箭头连接符 38"/>
            <p:cNvCxnSpPr>
              <a:cxnSpLocks noChangeShapeType="1"/>
              <a:stCxn id="132" idx="2"/>
              <a:endCxn id="139" idx="0"/>
            </p:cNvCxnSpPr>
            <p:nvPr/>
          </p:nvCxnSpPr>
          <p:spPr bwMode="auto">
            <a:xfrm>
              <a:off x="1944004" y="2781308"/>
              <a:ext cx="0" cy="12492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 name="直接箭头连接符 40"/>
            <p:cNvCxnSpPr>
              <a:cxnSpLocks noChangeShapeType="1"/>
              <a:stCxn id="140" idx="2"/>
              <a:endCxn id="135" idx="0"/>
            </p:cNvCxnSpPr>
            <p:nvPr/>
          </p:nvCxnSpPr>
          <p:spPr bwMode="auto">
            <a:xfrm>
              <a:off x="1944004" y="3511649"/>
              <a:ext cx="0" cy="12492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4" name="直接箭头连接符 45"/>
            <p:cNvCxnSpPr>
              <a:cxnSpLocks noChangeShapeType="1"/>
              <a:stCxn id="141" idx="2"/>
              <a:endCxn id="138" idx="0"/>
            </p:cNvCxnSpPr>
            <p:nvPr/>
          </p:nvCxnSpPr>
          <p:spPr bwMode="auto">
            <a:xfrm rot="16200000" flipH="1">
              <a:off x="3032110" y="3613167"/>
              <a:ext cx="266110" cy="1050302"/>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5" name="直接箭头连接符 57"/>
            <p:cNvCxnSpPr>
              <a:cxnSpLocks noChangeShapeType="1"/>
            </p:cNvCxnSpPr>
            <p:nvPr/>
          </p:nvCxnSpPr>
          <p:spPr bwMode="auto">
            <a:xfrm>
              <a:off x="3708400" y="4652963"/>
              <a:ext cx="0"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6" name="直接箭头连接符 68"/>
            <p:cNvCxnSpPr>
              <a:cxnSpLocks noChangeShapeType="1"/>
              <a:stCxn id="137" idx="2"/>
            </p:cNvCxnSpPr>
            <p:nvPr/>
          </p:nvCxnSpPr>
          <p:spPr bwMode="auto">
            <a:xfrm flipH="1">
              <a:off x="1042988" y="3997325"/>
              <a:ext cx="4762" cy="13033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7" name="Rectangle 69"/>
            <p:cNvSpPr/>
            <p:nvPr/>
          </p:nvSpPr>
          <p:spPr bwMode="auto">
            <a:xfrm>
              <a:off x="7261576" y="2707634"/>
              <a:ext cx="1079568" cy="289893"/>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Telepresence Device Management</a:t>
              </a:r>
              <a:endParaRPr lang="en-US" sz="800" dirty="0">
                <a:solidFill>
                  <a:prstClr val="black"/>
                </a:solidFill>
                <a:latin typeface="+mj-ea"/>
                <a:ea typeface="+mj-ea"/>
              </a:endParaRPr>
            </a:p>
          </p:txBody>
        </p:sp>
        <p:sp>
          <p:nvSpPr>
            <p:cNvPr id="148" name="Rectangle 69"/>
            <p:cNvSpPr/>
            <p:nvPr/>
          </p:nvSpPr>
          <p:spPr bwMode="auto">
            <a:xfrm>
              <a:off x="7261576" y="3213746"/>
              <a:ext cx="1079568" cy="286690"/>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Video Surveillance Device Management</a:t>
              </a:r>
              <a:endParaRPr lang="en-US" sz="800" dirty="0">
                <a:solidFill>
                  <a:prstClr val="black"/>
                </a:solidFill>
                <a:latin typeface="+mj-ea"/>
                <a:ea typeface="+mj-ea"/>
              </a:endParaRPr>
            </a:p>
          </p:txBody>
        </p:sp>
        <p:sp>
          <p:nvSpPr>
            <p:cNvPr id="149" name="矩形 52"/>
            <p:cNvSpPr>
              <a:spLocks noChangeArrowheads="1"/>
            </p:cNvSpPr>
            <p:nvPr/>
          </p:nvSpPr>
          <p:spPr bwMode="auto">
            <a:xfrm>
              <a:off x="7188200" y="2636838"/>
              <a:ext cx="1223963" cy="1655762"/>
            </a:xfrm>
            <a:prstGeom prst="rect">
              <a:avLst/>
            </a:prstGeom>
            <a:noFill/>
            <a:ln w="9525"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marL="457200" indent="-457200" defTabSz="801688">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defTabSz="801688">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defTabSz="801688">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defTabSz="801688">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defTabSz="801688">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Char char="•"/>
              </a:pPr>
              <a:endParaRPr lang="en-US" altLang="zh-CN" sz="800" dirty="0">
                <a:solidFill>
                  <a:srgbClr val="000000"/>
                </a:solidFill>
                <a:latin typeface="+mj-ea"/>
                <a:ea typeface="+mj-ea"/>
                <a:cs typeface="Times New Roman" panose="02020603050405020304" pitchFamily="18" charset="0"/>
              </a:endParaRPr>
            </a:p>
          </p:txBody>
        </p:sp>
        <p:cxnSp>
          <p:nvCxnSpPr>
            <p:cNvPr id="150" name="直接箭头连接符 83"/>
            <p:cNvCxnSpPr>
              <a:cxnSpLocks noChangeShapeType="1"/>
            </p:cNvCxnSpPr>
            <p:nvPr/>
          </p:nvCxnSpPr>
          <p:spPr bwMode="auto">
            <a:xfrm>
              <a:off x="7764463" y="4292600"/>
              <a:ext cx="0" cy="1008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1" name="Rectangle 69"/>
            <p:cNvSpPr/>
            <p:nvPr/>
          </p:nvSpPr>
          <p:spPr bwMode="auto">
            <a:xfrm>
              <a:off x="1187159" y="4271373"/>
              <a:ext cx="1045167" cy="382232"/>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err="1" smtClean="0">
                  <a:solidFill>
                    <a:prstClr val="black"/>
                  </a:solidFill>
                  <a:latin typeface="+mj-ea"/>
                  <a:ea typeface="+mj-ea"/>
                </a:rPr>
                <a:t>eLTE</a:t>
              </a:r>
              <a:r>
                <a:rPr lang="en-US" sz="800" dirty="0" smtClean="0">
                  <a:solidFill>
                    <a:prstClr val="black"/>
                  </a:solidFill>
                  <a:latin typeface="+mj-ea"/>
                  <a:ea typeface="+mj-ea"/>
                </a:rPr>
                <a:t> Device Management</a:t>
              </a:r>
              <a:endParaRPr lang="en-US" sz="800" dirty="0">
                <a:solidFill>
                  <a:prstClr val="black"/>
                </a:solidFill>
                <a:latin typeface="+mj-ea"/>
                <a:ea typeface="+mj-ea"/>
              </a:endParaRPr>
            </a:p>
          </p:txBody>
        </p:sp>
        <p:sp>
          <p:nvSpPr>
            <p:cNvPr id="152" name="Rectangle 69"/>
            <p:cNvSpPr/>
            <p:nvPr/>
          </p:nvSpPr>
          <p:spPr bwMode="auto">
            <a:xfrm>
              <a:off x="2627130" y="1754668"/>
              <a:ext cx="1297448" cy="305910"/>
            </a:xfrm>
            <a:prstGeom prst="rect">
              <a:avLst/>
            </a:prstGeom>
            <a:solidFill>
              <a:srgbClr val="ADE4F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PON Management Component</a:t>
              </a:r>
              <a:endParaRPr lang="en-US" altLang="zh-CN" sz="800" dirty="0">
                <a:solidFill>
                  <a:prstClr val="black"/>
                </a:solidFill>
                <a:latin typeface="+mj-ea"/>
                <a:ea typeface="+mj-ea"/>
              </a:endParaRPr>
            </a:p>
          </p:txBody>
        </p:sp>
        <p:sp>
          <p:nvSpPr>
            <p:cNvPr id="153" name="Rectangle 69"/>
            <p:cNvSpPr/>
            <p:nvPr/>
          </p:nvSpPr>
          <p:spPr bwMode="auto">
            <a:xfrm>
              <a:off x="2302768" y="4271373"/>
              <a:ext cx="864965" cy="382232"/>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Network Power Infrastructure Management</a:t>
              </a:r>
              <a:endParaRPr lang="en-US" sz="800" dirty="0">
                <a:solidFill>
                  <a:prstClr val="black"/>
                </a:solidFill>
                <a:latin typeface="+mj-ea"/>
                <a:ea typeface="+mj-ea"/>
              </a:endParaRPr>
            </a:p>
          </p:txBody>
        </p:sp>
        <p:cxnSp>
          <p:nvCxnSpPr>
            <p:cNvPr id="154" name="直接箭头连接符 47"/>
            <p:cNvCxnSpPr>
              <a:cxnSpLocks noChangeShapeType="1"/>
            </p:cNvCxnSpPr>
            <p:nvPr/>
          </p:nvCxnSpPr>
          <p:spPr bwMode="auto">
            <a:xfrm>
              <a:off x="1692275" y="4652963"/>
              <a:ext cx="0"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5" name="直接箭头连接符 48"/>
            <p:cNvCxnSpPr>
              <a:cxnSpLocks noChangeShapeType="1"/>
            </p:cNvCxnSpPr>
            <p:nvPr/>
          </p:nvCxnSpPr>
          <p:spPr bwMode="auto">
            <a:xfrm>
              <a:off x="2713038" y="4652963"/>
              <a:ext cx="0"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6" name="五角星 155"/>
            <p:cNvSpPr/>
            <p:nvPr/>
          </p:nvSpPr>
          <p:spPr bwMode="auto">
            <a:xfrm>
              <a:off x="3057044" y="4350477"/>
              <a:ext cx="216241" cy="214617"/>
            </a:xfrm>
            <a:prstGeom prst="star5">
              <a:avLst/>
            </a:prstGeom>
            <a:solidFill>
              <a:srgbClr val="FF0000"/>
            </a:solidFill>
            <a:ln w="9525" cap="flat" cmpd="sng" algn="ctr">
              <a:solidFill>
                <a:srgbClr val="969696"/>
              </a:solidFill>
              <a:prstDash val="solid"/>
              <a:round/>
              <a:headEnd type="none" w="med" len="med"/>
              <a:tailEnd type="none" w="med" len="med"/>
            </a:ln>
            <a:effectLst/>
          </p:spPr>
          <p:txBody>
            <a:bodyPr wrap="none" lIns="36000" tIns="36000" rIns="36000" bIns="36000" anchor="ctr"/>
            <a:lstStyle/>
            <a:p>
              <a:pPr marL="457200" indent="-457200" defTabSz="801688" eaLnBrk="1" fontAlgn="ctr" hangingPunct="1">
                <a:buFontTx/>
                <a:buChar char="•"/>
                <a:defRPr/>
              </a:pPr>
              <a:endParaRPr lang="en-US" altLang="zh-CN" sz="800" dirty="0">
                <a:solidFill>
                  <a:srgbClr val="000000"/>
                </a:solidFill>
                <a:latin typeface="+mj-ea"/>
                <a:ea typeface="+mj-ea"/>
                <a:cs typeface="Times New Roman" pitchFamily="18" charset="0"/>
              </a:endParaRPr>
            </a:p>
          </p:txBody>
        </p:sp>
        <p:sp>
          <p:nvSpPr>
            <p:cNvPr id="157" name="Rectangle 69"/>
            <p:cNvSpPr/>
            <p:nvPr/>
          </p:nvSpPr>
          <p:spPr bwMode="auto">
            <a:xfrm>
              <a:off x="6727525" y="4365312"/>
              <a:ext cx="905920" cy="288292"/>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Application Management</a:t>
              </a:r>
              <a:endParaRPr lang="en-US" sz="800" dirty="0">
                <a:solidFill>
                  <a:prstClr val="black"/>
                </a:solidFill>
                <a:latin typeface="+mj-ea"/>
                <a:ea typeface="+mj-ea"/>
              </a:endParaRPr>
            </a:p>
          </p:txBody>
        </p:sp>
        <p:cxnSp>
          <p:nvCxnSpPr>
            <p:cNvPr id="158" name="直接箭头连接符 113"/>
            <p:cNvCxnSpPr>
              <a:cxnSpLocks noChangeShapeType="1"/>
            </p:cNvCxnSpPr>
            <p:nvPr/>
          </p:nvCxnSpPr>
          <p:spPr bwMode="auto">
            <a:xfrm>
              <a:off x="7156450" y="4652963"/>
              <a:ext cx="0"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9" name="Rectangle 69"/>
            <p:cNvSpPr/>
            <p:nvPr/>
          </p:nvSpPr>
          <p:spPr bwMode="auto">
            <a:xfrm>
              <a:off x="6080439" y="3141673"/>
              <a:ext cx="899368" cy="286691"/>
            </a:xfrm>
            <a:prstGeom prst="rect">
              <a:avLst/>
            </a:prstGeom>
            <a:solidFill>
              <a:srgbClr val="CCFF99"/>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err="1" smtClean="0">
                  <a:solidFill>
                    <a:prstClr val="black"/>
                  </a:solidFill>
                  <a:latin typeface="+mj-ea"/>
                  <a:ea typeface="+mj-ea"/>
                </a:rPr>
                <a:t>MicroDC</a:t>
              </a:r>
              <a:endParaRPr lang="en-US" sz="800" dirty="0">
                <a:solidFill>
                  <a:prstClr val="black"/>
                </a:solidFill>
                <a:latin typeface="+mj-ea"/>
                <a:ea typeface="+mj-ea"/>
              </a:endParaRPr>
            </a:p>
          </p:txBody>
        </p:sp>
        <p:sp>
          <p:nvSpPr>
            <p:cNvPr id="160" name="矩形 65"/>
            <p:cNvSpPr>
              <a:spLocks noChangeArrowheads="1"/>
            </p:cNvSpPr>
            <p:nvPr/>
          </p:nvSpPr>
          <p:spPr bwMode="auto">
            <a:xfrm>
              <a:off x="6011863" y="3068638"/>
              <a:ext cx="1044575" cy="431800"/>
            </a:xfrm>
            <a:prstGeom prst="rect">
              <a:avLst/>
            </a:prstGeom>
            <a:noFill/>
            <a:ln w="9525"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marL="457200" indent="-457200" defTabSz="801688">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defTabSz="801688">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defTabSz="801688">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defTabSz="801688">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defTabSz="801688">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Char char="•"/>
              </a:pPr>
              <a:endParaRPr lang="en-US" altLang="zh-CN" sz="800" dirty="0">
                <a:solidFill>
                  <a:srgbClr val="000000"/>
                </a:solidFill>
                <a:latin typeface="+mj-ea"/>
                <a:ea typeface="+mj-ea"/>
                <a:cs typeface="Times New Roman" panose="02020603050405020304" pitchFamily="18" charset="0"/>
              </a:endParaRPr>
            </a:p>
          </p:txBody>
        </p:sp>
        <p:sp>
          <p:nvSpPr>
            <p:cNvPr id="161" name="Rectangle 69"/>
            <p:cNvSpPr/>
            <p:nvPr/>
          </p:nvSpPr>
          <p:spPr bwMode="auto">
            <a:xfrm>
              <a:off x="4284980" y="4358906"/>
              <a:ext cx="923940" cy="289894"/>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01688" eaLnBrk="1" fontAlgn="ctr" hangingPunct="1">
                <a:defRPr/>
              </a:pPr>
              <a:r>
                <a:rPr lang="en-US" sz="800" dirty="0" smtClean="0">
                  <a:solidFill>
                    <a:prstClr val="black"/>
                  </a:solidFill>
                  <a:latin typeface="+mj-ea"/>
                  <a:ea typeface="+mj-ea"/>
                </a:rPr>
                <a:t>Storage Management</a:t>
              </a:r>
              <a:endParaRPr lang="en-US" altLang="zh-CN" sz="800" dirty="0" smtClean="0">
                <a:solidFill>
                  <a:prstClr val="black"/>
                </a:solidFill>
                <a:latin typeface="+mj-ea"/>
                <a:ea typeface="+mj-ea"/>
              </a:endParaRPr>
            </a:p>
          </p:txBody>
        </p:sp>
        <p:sp>
          <p:nvSpPr>
            <p:cNvPr id="162" name="矩形 72"/>
            <p:cNvSpPr>
              <a:spLocks noChangeArrowheads="1"/>
            </p:cNvSpPr>
            <p:nvPr/>
          </p:nvSpPr>
          <p:spPr bwMode="auto">
            <a:xfrm>
              <a:off x="4211638" y="3581400"/>
              <a:ext cx="1044575" cy="1143000"/>
            </a:xfrm>
            <a:prstGeom prst="rect">
              <a:avLst/>
            </a:prstGeom>
            <a:noFill/>
            <a:ln w="9525"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marL="457200" indent="-457200" defTabSz="801688">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defTabSz="801688">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defTabSz="801688">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defTabSz="801688">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defTabSz="801688">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Char char="•"/>
              </a:pPr>
              <a:endParaRPr lang="en-US" altLang="zh-CN" sz="800" dirty="0">
                <a:solidFill>
                  <a:srgbClr val="000000"/>
                </a:solidFill>
                <a:latin typeface="+mj-ea"/>
                <a:ea typeface="+mj-ea"/>
                <a:cs typeface="Times New Roman" panose="02020603050405020304" pitchFamily="18" charset="0"/>
              </a:endParaRPr>
            </a:p>
          </p:txBody>
        </p:sp>
        <p:sp>
          <p:nvSpPr>
            <p:cNvPr id="163" name="Rectangle 69"/>
            <p:cNvSpPr/>
            <p:nvPr/>
          </p:nvSpPr>
          <p:spPr bwMode="auto">
            <a:xfrm>
              <a:off x="4289895" y="4012955"/>
              <a:ext cx="899367" cy="288292"/>
            </a:xfrm>
            <a:prstGeom prst="rect">
              <a:avLst/>
            </a:prstGeom>
            <a:solidFill>
              <a:srgbClr val="CCFF99"/>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Virtualization Management</a:t>
              </a:r>
              <a:endParaRPr lang="en-US" sz="800" dirty="0">
                <a:solidFill>
                  <a:prstClr val="black"/>
                </a:solidFill>
                <a:latin typeface="+mj-ea"/>
                <a:ea typeface="+mj-ea"/>
              </a:endParaRPr>
            </a:p>
          </p:txBody>
        </p:sp>
        <p:sp>
          <p:nvSpPr>
            <p:cNvPr id="164" name="Rectangle 69"/>
            <p:cNvSpPr/>
            <p:nvPr/>
          </p:nvSpPr>
          <p:spPr bwMode="auto">
            <a:xfrm>
              <a:off x="4289895" y="3657395"/>
              <a:ext cx="899367" cy="288292"/>
            </a:xfrm>
            <a:prstGeom prst="rect">
              <a:avLst/>
            </a:prstGeom>
            <a:solidFill>
              <a:srgbClr val="CCFF99"/>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Host Management</a:t>
              </a:r>
              <a:endParaRPr lang="en-US" sz="800" dirty="0">
                <a:solidFill>
                  <a:prstClr val="black"/>
                </a:solidFill>
                <a:latin typeface="+mj-ea"/>
                <a:ea typeface="+mj-ea"/>
              </a:endParaRPr>
            </a:p>
          </p:txBody>
        </p:sp>
        <p:sp>
          <p:nvSpPr>
            <p:cNvPr id="165" name="Rectangle 69"/>
            <p:cNvSpPr/>
            <p:nvPr/>
          </p:nvSpPr>
          <p:spPr bwMode="auto">
            <a:xfrm>
              <a:off x="4067101" y="2596283"/>
              <a:ext cx="871450" cy="401244"/>
            </a:xfrm>
            <a:prstGeom prst="rect">
              <a:avLst/>
            </a:prstGeom>
            <a:solidFill>
              <a:srgbClr val="CCFF99"/>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01688" eaLnBrk="1" fontAlgn="ctr" hangingPunct="1">
                <a:defRPr/>
              </a:pPr>
              <a:r>
                <a:rPr lang="en-US" sz="800" dirty="0" smtClean="0">
                  <a:solidFill>
                    <a:prstClr val="black"/>
                  </a:solidFill>
                  <a:latin typeface="+mj-ea"/>
                  <a:ea typeface="+mj-ea"/>
                </a:rPr>
                <a:t>Storage Network Analysis Management</a:t>
              </a:r>
              <a:endParaRPr lang="en-US" sz="800" dirty="0">
                <a:solidFill>
                  <a:prstClr val="black"/>
                </a:solidFill>
                <a:latin typeface="+mj-ea"/>
                <a:ea typeface="+mj-ea"/>
              </a:endParaRPr>
            </a:p>
          </p:txBody>
        </p:sp>
        <p:sp>
          <p:nvSpPr>
            <p:cNvPr id="166" name="Rectangle 69"/>
            <p:cNvSpPr/>
            <p:nvPr/>
          </p:nvSpPr>
          <p:spPr bwMode="auto">
            <a:xfrm>
              <a:off x="4560196" y="3067998"/>
              <a:ext cx="915750" cy="289894"/>
            </a:xfrm>
            <a:prstGeom prst="rect">
              <a:avLst/>
            </a:prstGeom>
            <a:solidFill>
              <a:srgbClr val="CCFF99"/>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01688" eaLnBrk="1" fontAlgn="ctr" hangingPunct="1">
                <a:defRPr/>
              </a:pPr>
              <a:r>
                <a:rPr lang="en-US" sz="800" dirty="0" smtClean="0">
                  <a:solidFill>
                    <a:prstClr val="black"/>
                  </a:solidFill>
                  <a:latin typeface="+mj-ea"/>
                  <a:ea typeface="+mj-ea"/>
                </a:rPr>
                <a:t>Storage Capacity Management</a:t>
              </a:r>
              <a:endParaRPr lang="en-US" sz="800" dirty="0">
                <a:solidFill>
                  <a:prstClr val="black"/>
                </a:solidFill>
                <a:latin typeface="+mj-ea"/>
                <a:ea typeface="+mj-ea"/>
              </a:endParaRPr>
            </a:p>
          </p:txBody>
        </p:sp>
        <p:sp>
          <p:nvSpPr>
            <p:cNvPr id="167" name="五角星 166"/>
            <p:cNvSpPr/>
            <p:nvPr/>
          </p:nvSpPr>
          <p:spPr bwMode="auto">
            <a:xfrm>
              <a:off x="4979574" y="4301247"/>
              <a:ext cx="216241" cy="214617"/>
            </a:xfrm>
            <a:prstGeom prst="star5">
              <a:avLst/>
            </a:prstGeom>
            <a:solidFill>
              <a:srgbClr val="FF0000"/>
            </a:solidFill>
            <a:ln w="9525" cap="flat" cmpd="sng" algn="ctr">
              <a:solidFill>
                <a:srgbClr val="969696"/>
              </a:solidFill>
              <a:prstDash val="solid"/>
              <a:round/>
              <a:headEnd type="none" w="med" len="med"/>
              <a:tailEnd type="none" w="med" len="med"/>
            </a:ln>
            <a:effectLst/>
          </p:spPr>
          <p:txBody>
            <a:bodyPr wrap="none" lIns="36000" tIns="36000" rIns="36000" bIns="36000" anchor="ctr"/>
            <a:lstStyle/>
            <a:p>
              <a:pPr marL="457200" indent="-457200" defTabSz="801688" eaLnBrk="1" fontAlgn="ctr" hangingPunct="1">
                <a:buFontTx/>
                <a:buChar char="•"/>
                <a:defRPr/>
              </a:pPr>
              <a:endParaRPr lang="en-US" altLang="zh-CN" sz="800" dirty="0">
                <a:solidFill>
                  <a:srgbClr val="000000"/>
                </a:solidFill>
                <a:latin typeface="+mj-ea"/>
                <a:ea typeface="+mj-ea"/>
                <a:cs typeface="Times New Roman" pitchFamily="18" charset="0"/>
              </a:endParaRPr>
            </a:p>
          </p:txBody>
        </p:sp>
        <p:cxnSp>
          <p:nvCxnSpPr>
            <p:cNvPr id="168" name="直接箭头连接符 88"/>
            <p:cNvCxnSpPr>
              <a:cxnSpLocks noChangeShapeType="1"/>
              <a:stCxn id="136" idx="2"/>
            </p:cNvCxnSpPr>
            <p:nvPr/>
          </p:nvCxnSpPr>
          <p:spPr bwMode="auto">
            <a:xfrm flipH="1">
              <a:off x="655638" y="3997325"/>
              <a:ext cx="1587" cy="13033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9" name="直接箭头连接符 135"/>
            <p:cNvCxnSpPr>
              <a:cxnSpLocks noChangeShapeType="1"/>
              <a:stCxn id="133" idx="2"/>
              <a:endCxn id="128" idx="0"/>
            </p:cNvCxnSpPr>
            <p:nvPr/>
          </p:nvCxnSpPr>
          <p:spPr bwMode="auto">
            <a:xfrm>
              <a:off x="3276600" y="2781300"/>
              <a:ext cx="0" cy="1428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0" name="直接箭头连接符 45"/>
            <p:cNvCxnSpPr>
              <a:cxnSpLocks noChangeShapeType="1"/>
              <a:endCxn id="138" idx="0"/>
            </p:cNvCxnSpPr>
            <p:nvPr/>
          </p:nvCxnSpPr>
          <p:spPr bwMode="auto">
            <a:xfrm rot="5400000">
              <a:off x="3294047" y="3393469"/>
              <a:ext cx="1274173" cy="481635"/>
            </a:xfrm>
            <a:prstGeom prst="bentConnector3">
              <a:avLst>
                <a:gd name="adj1" fmla="val 88583"/>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1" name="Rectangle 69"/>
            <p:cNvSpPr/>
            <p:nvPr/>
          </p:nvSpPr>
          <p:spPr bwMode="auto">
            <a:xfrm>
              <a:off x="5364549" y="4358906"/>
              <a:ext cx="1007488" cy="289894"/>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01688" eaLnBrk="1" fontAlgn="ctr" hangingPunct="1">
                <a:defRPr/>
              </a:pPr>
              <a:r>
                <a:rPr lang="en-US" sz="800" dirty="0" smtClean="0">
                  <a:solidFill>
                    <a:prstClr val="black"/>
                  </a:solidFill>
                  <a:latin typeface="+mj-ea"/>
                  <a:ea typeface="+mj-ea"/>
                </a:rPr>
                <a:t>Server Management</a:t>
              </a:r>
              <a:endParaRPr lang="en-US" altLang="en-US" sz="800" dirty="0" smtClean="0">
                <a:solidFill>
                  <a:prstClr val="black"/>
                </a:solidFill>
                <a:latin typeface="+mj-ea"/>
                <a:ea typeface="+mj-ea"/>
              </a:endParaRPr>
            </a:p>
          </p:txBody>
        </p:sp>
        <p:sp>
          <p:nvSpPr>
            <p:cNvPr id="172" name="矩形 155"/>
            <p:cNvSpPr>
              <a:spLocks noChangeArrowheads="1"/>
            </p:cNvSpPr>
            <p:nvPr/>
          </p:nvSpPr>
          <p:spPr bwMode="auto">
            <a:xfrm>
              <a:off x="5292725" y="3536950"/>
              <a:ext cx="1150938" cy="720725"/>
            </a:xfrm>
            <a:prstGeom prst="rect">
              <a:avLst/>
            </a:prstGeom>
            <a:noFill/>
            <a:ln w="9525"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marL="457200" indent="-457200" defTabSz="801688">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defTabSz="801688">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defTabSz="801688">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defTabSz="801688">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defTabSz="801688">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defTabSz="801688"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Char char="•"/>
              </a:pPr>
              <a:endParaRPr lang="en-US" altLang="zh-CN" sz="800" dirty="0">
                <a:solidFill>
                  <a:srgbClr val="000000"/>
                </a:solidFill>
                <a:latin typeface="+mj-ea"/>
                <a:ea typeface="+mj-ea"/>
                <a:cs typeface="Times New Roman" panose="02020603050405020304" pitchFamily="18" charset="0"/>
              </a:endParaRPr>
            </a:p>
          </p:txBody>
        </p:sp>
        <p:sp>
          <p:nvSpPr>
            <p:cNvPr id="173" name="Rectangle 69"/>
            <p:cNvSpPr/>
            <p:nvPr/>
          </p:nvSpPr>
          <p:spPr bwMode="auto">
            <a:xfrm>
              <a:off x="5371102" y="3924867"/>
              <a:ext cx="1000935" cy="288292"/>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Server Configuration Deployment</a:t>
              </a:r>
              <a:endParaRPr lang="en-US" sz="800" dirty="0">
                <a:solidFill>
                  <a:prstClr val="black"/>
                </a:solidFill>
                <a:latin typeface="+mj-ea"/>
                <a:ea typeface="+mj-ea"/>
              </a:endParaRPr>
            </a:p>
          </p:txBody>
        </p:sp>
        <p:sp>
          <p:nvSpPr>
            <p:cNvPr id="174" name="Rectangle 69"/>
            <p:cNvSpPr/>
            <p:nvPr/>
          </p:nvSpPr>
          <p:spPr bwMode="auto">
            <a:xfrm>
              <a:off x="5371102" y="3599737"/>
              <a:ext cx="1000935" cy="289894"/>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Server Stateless Computing</a:t>
              </a:r>
              <a:endParaRPr lang="en-US" sz="800" dirty="0">
                <a:solidFill>
                  <a:prstClr val="black"/>
                </a:solidFill>
                <a:latin typeface="+mj-ea"/>
                <a:ea typeface="+mj-ea"/>
              </a:endParaRPr>
            </a:p>
          </p:txBody>
        </p:sp>
        <p:cxnSp>
          <p:nvCxnSpPr>
            <p:cNvPr id="175" name="直接箭头连接符 158"/>
            <p:cNvCxnSpPr>
              <a:cxnSpLocks noChangeShapeType="1"/>
              <a:stCxn id="171" idx="2"/>
            </p:cNvCxnSpPr>
            <p:nvPr/>
          </p:nvCxnSpPr>
          <p:spPr bwMode="auto">
            <a:xfrm>
              <a:off x="5867400" y="4648200"/>
              <a:ext cx="0" cy="6524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6" name="直接箭头连接符 161"/>
            <p:cNvCxnSpPr>
              <a:cxnSpLocks noChangeShapeType="1"/>
              <a:stCxn id="162" idx="2"/>
            </p:cNvCxnSpPr>
            <p:nvPr/>
          </p:nvCxnSpPr>
          <p:spPr bwMode="auto">
            <a:xfrm flipH="1">
              <a:off x="4732338" y="4724400"/>
              <a:ext cx="1587" cy="576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7" name="直接箭头连接符 167"/>
            <p:cNvCxnSpPr>
              <a:cxnSpLocks noChangeShapeType="1"/>
              <a:stCxn id="160" idx="2"/>
            </p:cNvCxnSpPr>
            <p:nvPr/>
          </p:nvCxnSpPr>
          <p:spPr bwMode="auto">
            <a:xfrm flipH="1">
              <a:off x="6532563" y="3500438"/>
              <a:ext cx="1587" cy="18002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8" name="直接箭头连接符 248"/>
            <p:cNvCxnSpPr>
              <a:cxnSpLocks noChangeShapeType="1"/>
            </p:cNvCxnSpPr>
            <p:nvPr/>
          </p:nvCxnSpPr>
          <p:spPr bwMode="auto">
            <a:xfrm>
              <a:off x="5003800" y="3357563"/>
              <a:ext cx="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9" name="直接箭头连接符 256"/>
            <p:cNvCxnSpPr>
              <a:cxnSpLocks noChangeShapeType="1"/>
            </p:cNvCxnSpPr>
            <p:nvPr/>
          </p:nvCxnSpPr>
          <p:spPr bwMode="auto">
            <a:xfrm>
              <a:off x="4500563" y="2997200"/>
              <a:ext cx="0" cy="576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0" name="直接箭头连接符 86"/>
            <p:cNvCxnSpPr>
              <a:cxnSpLocks noChangeShapeType="1"/>
              <a:stCxn id="172" idx="2"/>
              <a:endCxn id="171" idx="0"/>
            </p:cNvCxnSpPr>
            <p:nvPr/>
          </p:nvCxnSpPr>
          <p:spPr bwMode="auto">
            <a:xfrm>
              <a:off x="5867400" y="4257675"/>
              <a:ext cx="0" cy="101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1" name="五角星 180"/>
            <p:cNvSpPr/>
            <p:nvPr/>
          </p:nvSpPr>
          <p:spPr bwMode="auto">
            <a:xfrm>
              <a:off x="7417204" y="4293240"/>
              <a:ext cx="216241" cy="214617"/>
            </a:xfrm>
            <a:prstGeom prst="star5">
              <a:avLst/>
            </a:prstGeom>
            <a:solidFill>
              <a:srgbClr val="FF0000"/>
            </a:solidFill>
            <a:ln w="9525" cap="flat" cmpd="sng" algn="ctr">
              <a:solidFill>
                <a:srgbClr val="969696"/>
              </a:solidFill>
              <a:prstDash val="solid"/>
              <a:round/>
              <a:headEnd type="none" w="med" len="med"/>
              <a:tailEnd type="none" w="med" len="med"/>
            </a:ln>
            <a:effectLst/>
          </p:spPr>
          <p:txBody>
            <a:bodyPr wrap="none" lIns="36000" tIns="36000" rIns="36000" bIns="36000" anchor="ctr"/>
            <a:lstStyle/>
            <a:p>
              <a:pPr marL="457200" indent="-457200" defTabSz="801688" eaLnBrk="1" fontAlgn="ctr" hangingPunct="1">
                <a:buFontTx/>
                <a:buChar char="•"/>
                <a:defRPr/>
              </a:pPr>
              <a:endParaRPr lang="en-US" altLang="zh-CN" sz="800" dirty="0">
                <a:solidFill>
                  <a:srgbClr val="000000"/>
                </a:solidFill>
                <a:latin typeface="+mj-ea"/>
                <a:ea typeface="+mj-ea"/>
                <a:cs typeface="Times New Roman" pitchFamily="18" charset="0"/>
              </a:endParaRPr>
            </a:p>
          </p:txBody>
        </p:sp>
        <p:sp>
          <p:nvSpPr>
            <p:cNvPr id="182" name="Rectangle 69"/>
            <p:cNvSpPr/>
            <p:nvPr/>
          </p:nvSpPr>
          <p:spPr bwMode="auto">
            <a:xfrm>
              <a:off x="7261576" y="3708647"/>
              <a:ext cx="1079568" cy="288292"/>
            </a:xfrm>
            <a:prstGeom prst="rect">
              <a:avLst/>
            </a:prstGeom>
            <a:solidFill>
              <a:srgbClr val="ADE4F1"/>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algn="ctr" defTabSz="801688" eaLnBrk="1" fontAlgn="ctr" hangingPunct="1">
                <a:defRPr/>
              </a:pPr>
              <a:r>
                <a:rPr lang="en-US" sz="800" dirty="0" smtClean="0">
                  <a:solidFill>
                    <a:prstClr val="black"/>
                  </a:solidFill>
                  <a:latin typeface="+mj-ea"/>
                  <a:ea typeface="+mj-ea"/>
                </a:rPr>
                <a:t>UC/CC Device Management</a:t>
              </a:r>
              <a:endParaRPr lang="en-US" sz="800" dirty="0">
                <a:solidFill>
                  <a:prstClr val="black"/>
                </a:solidFill>
                <a:latin typeface="+mj-ea"/>
                <a:ea typeface="+mj-ea"/>
              </a:endParaRPr>
            </a:p>
          </p:txBody>
        </p:sp>
      </p:grpSp>
      <p:sp>
        <p:nvSpPr>
          <p:cNvPr id="183" name="矩形 53"/>
          <p:cNvSpPr>
            <a:spLocks noChangeArrowheads="1"/>
          </p:cNvSpPr>
          <p:nvPr/>
        </p:nvSpPr>
        <p:spPr bwMode="auto">
          <a:xfrm>
            <a:off x="9202134" y="1379358"/>
            <a:ext cx="221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eaLnBrk="1" fontAlgn="ctr" hangingPunct="1">
              <a:lnSpc>
                <a:spcPct val="100000"/>
              </a:lnSpc>
              <a:spcBef>
                <a:spcPct val="0"/>
              </a:spcBef>
              <a:buClrTx/>
              <a:buSzTx/>
              <a:buFontTx/>
              <a:buNone/>
            </a:pPr>
            <a:r>
              <a:rPr lang="en-US" sz="1200" dirty="0" smtClean="0">
                <a:latin typeface="+mj-ea"/>
                <a:ea typeface="+mj-ea"/>
              </a:rPr>
              <a:t>Components that require independently-deployed MySQL databases</a:t>
            </a:r>
            <a:endParaRPr lang="en-US" altLang="zh-CN" sz="1200" dirty="0">
              <a:latin typeface="+mj-ea"/>
              <a:ea typeface="+mj-ea"/>
            </a:endParaRPr>
          </a:p>
        </p:txBody>
      </p:sp>
    </p:spTree>
    <p:extLst>
      <p:ext uri="{BB962C8B-B14F-4D97-AF65-F5344CB8AC3E}">
        <p14:creationId xmlns:p14="http://schemas.microsoft.com/office/powerpoint/2010/main" val="4279272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r>
              <a:rPr lang="en-US" b="1" dirty="0" err="1" smtClean="0">
                <a:latin typeface="+mj-ea"/>
                <a:ea typeface="+mj-ea"/>
              </a:rPr>
              <a:t>eSight</a:t>
            </a:r>
            <a:r>
              <a:rPr lang="en-US" b="1" dirty="0" smtClean="0">
                <a:latin typeface="+mj-ea"/>
                <a:ea typeface="+mj-ea"/>
              </a:rPr>
              <a:t> Functions</a:t>
            </a:r>
            <a:endParaRPr lang="en-US" altLang="zh-CN" b="1" dirty="0" smtClean="0">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p>
          <a:p>
            <a:pPr fontAlgn="ctr"/>
            <a:endParaRPr lang="en-US" altLang="zh-CN" b="1" dirty="0">
              <a:latin typeface="+mj-ea"/>
              <a:ea typeface="+mj-ea"/>
            </a:endParaRPr>
          </a:p>
        </p:txBody>
      </p:sp>
    </p:spTree>
    <p:extLst>
      <p:ext uri="{BB962C8B-B14F-4D97-AF65-F5344CB8AC3E}">
        <p14:creationId xmlns:p14="http://schemas.microsoft.com/office/powerpoint/2010/main" val="1526147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err="1" smtClean="0">
                <a:latin typeface="+mj-ea"/>
                <a:ea typeface="+mj-ea"/>
              </a:rPr>
              <a:t>eSight</a:t>
            </a:r>
            <a:r>
              <a:rPr lang="en-US" dirty="0" smtClean="0">
                <a:latin typeface="+mj-ea"/>
                <a:ea typeface="+mj-ea"/>
              </a:rPr>
              <a:t> Functions</a:t>
            </a:r>
            <a:endParaRPr lang="en-US" dirty="0">
              <a:latin typeface="+mj-ea"/>
              <a:ea typeface="+mj-ea"/>
            </a:endParaRPr>
          </a:p>
        </p:txBody>
      </p:sp>
      <p:grpSp>
        <p:nvGrpSpPr>
          <p:cNvPr id="21" name="组合 33"/>
          <p:cNvGrpSpPr>
            <a:grpSpLocks/>
          </p:cNvGrpSpPr>
          <p:nvPr/>
        </p:nvGrpSpPr>
        <p:grpSpPr bwMode="auto">
          <a:xfrm>
            <a:off x="1594800" y="1676401"/>
            <a:ext cx="3169052" cy="4064000"/>
            <a:chOff x="1250268" y="1484784"/>
            <a:chExt cx="2133600" cy="4064781"/>
          </a:xfrm>
        </p:grpSpPr>
        <p:grpSp>
          <p:nvGrpSpPr>
            <p:cNvPr id="22" name="Group 3"/>
            <p:cNvGrpSpPr>
              <a:grpSpLocks/>
            </p:cNvGrpSpPr>
            <p:nvPr/>
          </p:nvGrpSpPr>
          <p:grpSpPr bwMode="auto">
            <a:xfrm>
              <a:off x="1250268" y="1484784"/>
              <a:ext cx="2133600" cy="2994025"/>
              <a:chOff x="576" y="1488"/>
              <a:chExt cx="1344" cy="1886"/>
            </a:xfrm>
          </p:grpSpPr>
          <p:sp>
            <p:nvSpPr>
              <p:cNvPr id="24" name="AutoShape 6"/>
              <p:cNvSpPr>
                <a:spLocks noChangeArrowheads="1"/>
              </p:cNvSpPr>
              <p:nvPr/>
            </p:nvSpPr>
            <p:spPr bwMode="gray">
              <a:xfrm>
                <a:off x="576" y="1488"/>
                <a:ext cx="1344" cy="12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lstStyle/>
              <a:p>
                <a:pPr marL="179388" indent="-179388" defTabSz="801688" fontAlgn="ctr">
                  <a:spcBef>
                    <a:spcPct val="30000"/>
                  </a:spcBef>
                  <a:buClr>
                    <a:srgbClr val="808080"/>
                  </a:buClr>
                  <a:buSzPct val="60000"/>
                  <a:buFont typeface="Wingdings" pitchFamily="2" charset="2"/>
                  <a:buChar char="l"/>
                  <a:defRPr/>
                </a:pPr>
                <a:r>
                  <a:rPr lang="en-US" sz="1400" dirty="0" smtClean="0">
                    <a:solidFill>
                      <a:schemeClr val="tx1"/>
                    </a:solidFill>
                    <a:latin typeface="+mj-ea"/>
                    <a:ea typeface="+mj-ea"/>
                  </a:rPr>
                  <a:t>Basic management functions</a:t>
                </a:r>
                <a:endParaRPr lang="en-US" altLang="zh-CN" sz="1400" dirty="0" smtClean="0">
                  <a:solidFill>
                    <a:schemeClr val="tx1"/>
                  </a:solidFill>
                  <a:latin typeface="+mj-ea"/>
                  <a:ea typeface="+mj-ea"/>
                </a:endParaRPr>
              </a:p>
              <a:p>
                <a:pPr marL="442913" lvl="2" indent="-179388" defTabSz="801688" fontAlgn="ctr">
                  <a:spcBef>
                    <a:spcPct val="30000"/>
                  </a:spcBef>
                  <a:buSzPct val="50000"/>
                  <a:buFont typeface="Wingdings" pitchFamily="2" charset="2"/>
                  <a:buChar char="o"/>
                  <a:defRPr/>
                </a:pPr>
                <a:r>
                  <a:rPr lang="en-US" sz="1400" dirty="0" smtClean="0">
                    <a:solidFill>
                      <a:schemeClr val="tx1"/>
                    </a:solidFill>
                    <a:latin typeface="+mj-ea"/>
                    <a:ea typeface="+mj-ea"/>
                  </a:rPr>
                  <a:t>Log management</a:t>
                </a:r>
                <a:endParaRPr lang="en-US" altLang="zh-CN" sz="1400" dirty="0" smtClean="0">
                  <a:solidFill>
                    <a:schemeClr val="tx1"/>
                  </a:solidFill>
                  <a:latin typeface="+mj-ea"/>
                  <a:ea typeface="+mj-ea"/>
                </a:endParaRPr>
              </a:p>
              <a:p>
                <a:pPr marL="442913" lvl="2" indent="-179388" defTabSz="801688" fontAlgn="ctr">
                  <a:spcBef>
                    <a:spcPct val="30000"/>
                  </a:spcBef>
                  <a:buSzPct val="50000"/>
                  <a:buFont typeface="Wingdings" pitchFamily="2" charset="2"/>
                  <a:buChar char="o"/>
                  <a:defRPr/>
                </a:pPr>
                <a:r>
                  <a:rPr lang="en-US" sz="1400" dirty="0" smtClean="0">
                    <a:solidFill>
                      <a:schemeClr val="tx1"/>
                    </a:solidFill>
                    <a:latin typeface="+mj-ea"/>
                    <a:ea typeface="+mj-ea"/>
                  </a:rPr>
                  <a:t>Resource management</a:t>
                </a:r>
                <a:endParaRPr lang="en-US" altLang="zh-CN" sz="1400" dirty="0" smtClean="0">
                  <a:solidFill>
                    <a:schemeClr val="tx1"/>
                  </a:solidFill>
                  <a:latin typeface="+mj-ea"/>
                  <a:ea typeface="+mj-ea"/>
                </a:endParaRPr>
              </a:p>
              <a:p>
                <a:pPr marL="442913" lvl="2" indent="-179388" defTabSz="801688" fontAlgn="ctr">
                  <a:spcBef>
                    <a:spcPct val="30000"/>
                  </a:spcBef>
                  <a:buSzPct val="50000"/>
                  <a:buFont typeface="Wingdings" pitchFamily="2" charset="2"/>
                  <a:buChar char="o"/>
                  <a:defRPr/>
                </a:pPr>
                <a:r>
                  <a:rPr lang="en-US" sz="1400" dirty="0" smtClean="0">
                    <a:solidFill>
                      <a:schemeClr val="tx1"/>
                    </a:solidFill>
                    <a:latin typeface="+mj-ea"/>
                    <a:ea typeface="+mj-ea"/>
                  </a:rPr>
                  <a:t>Alarm management</a:t>
                </a:r>
                <a:endParaRPr lang="en-US" altLang="zh-CN" sz="1400" dirty="0" smtClean="0">
                  <a:solidFill>
                    <a:schemeClr val="tx1"/>
                  </a:solidFill>
                  <a:latin typeface="+mj-ea"/>
                  <a:ea typeface="+mj-ea"/>
                </a:endParaRPr>
              </a:p>
              <a:p>
                <a:pPr marL="442913" lvl="2" indent="-179388" defTabSz="801688" fontAlgn="ctr">
                  <a:spcBef>
                    <a:spcPct val="30000"/>
                  </a:spcBef>
                  <a:buSzPct val="50000"/>
                  <a:buFont typeface="Wingdings" pitchFamily="2" charset="2"/>
                  <a:buChar char="o"/>
                  <a:defRPr/>
                </a:pPr>
                <a:r>
                  <a:rPr lang="en-US" sz="1400" dirty="0" smtClean="0">
                    <a:solidFill>
                      <a:schemeClr val="tx1"/>
                    </a:solidFill>
                    <a:latin typeface="+mj-ea"/>
                    <a:ea typeface="+mj-ea"/>
                  </a:rPr>
                  <a:t>Performance management</a:t>
                </a:r>
                <a:endParaRPr lang="en-US" altLang="zh-CN" sz="1400" dirty="0" smtClean="0">
                  <a:solidFill>
                    <a:schemeClr val="tx1"/>
                  </a:solidFill>
                  <a:latin typeface="+mj-ea"/>
                  <a:ea typeface="+mj-ea"/>
                </a:endParaRPr>
              </a:p>
              <a:p>
                <a:pPr marL="442913" lvl="2" indent="-179388" defTabSz="801688" fontAlgn="ctr">
                  <a:spcBef>
                    <a:spcPct val="30000"/>
                  </a:spcBef>
                  <a:buSzPct val="50000"/>
                  <a:buFont typeface="Wingdings" pitchFamily="2" charset="2"/>
                  <a:buChar char="o"/>
                  <a:defRPr/>
                </a:pPr>
                <a:r>
                  <a:rPr lang="en-US" sz="1400" dirty="0" smtClean="0">
                    <a:solidFill>
                      <a:schemeClr val="tx1"/>
                    </a:solidFill>
                    <a:latin typeface="+mj-ea"/>
                    <a:ea typeface="+mj-ea"/>
                  </a:rPr>
                  <a:t>License management</a:t>
                </a:r>
                <a:endParaRPr lang="en-US" altLang="zh-CN" sz="1400" dirty="0">
                  <a:solidFill>
                    <a:schemeClr val="tx1"/>
                  </a:solidFill>
                  <a:latin typeface="+mj-ea"/>
                  <a:ea typeface="+mj-ea"/>
                </a:endParaRPr>
              </a:p>
            </p:txBody>
          </p:sp>
          <p:sp>
            <p:nvSpPr>
              <p:cNvPr id="25" name="AutoShape 11"/>
              <p:cNvSpPr>
                <a:spLocks noChangeArrowheads="1"/>
              </p:cNvSpPr>
              <p:nvPr/>
            </p:nvSpPr>
            <p:spPr bwMode="gray">
              <a:xfrm>
                <a:off x="576" y="2832"/>
                <a:ext cx="1344" cy="54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algn="ctr" fontAlgn="ctr">
                  <a:defRPr/>
                </a:pPr>
                <a:r>
                  <a:rPr lang="en-US" sz="1400" dirty="0" smtClean="0">
                    <a:latin typeface="+mj-ea"/>
                    <a:ea typeface="+mj-ea"/>
                  </a:rPr>
                  <a:t>Network device and service management</a:t>
                </a:r>
                <a:endParaRPr lang="en-US" altLang="zh-CN" sz="1400" b="1" dirty="0">
                  <a:solidFill>
                    <a:srgbClr val="000000"/>
                  </a:solidFill>
                  <a:latin typeface="+mj-ea"/>
                  <a:ea typeface="+mj-ea"/>
                </a:endParaRPr>
              </a:p>
            </p:txBody>
          </p:sp>
        </p:grpSp>
        <p:sp>
          <p:nvSpPr>
            <p:cNvPr id="23" name="AutoShape 11"/>
            <p:cNvSpPr>
              <a:spLocks noChangeArrowheads="1"/>
            </p:cNvSpPr>
            <p:nvPr/>
          </p:nvSpPr>
          <p:spPr bwMode="gray">
            <a:xfrm>
              <a:off x="1250268" y="4688975"/>
              <a:ext cx="2133600" cy="86059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algn="ctr" fontAlgn="ctr">
                <a:defRPr/>
              </a:pPr>
              <a:r>
                <a:rPr lang="en-US" sz="1400" dirty="0" smtClean="0">
                  <a:latin typeface="+mj-ea"/>
                  <a:ea typeface="+mj-ea"/>
                </a:rPr>
                <a:t>Unified communications and collaboration management</a:t>
              </a:r>
              <a:endParaRPr lang="en-US" altLang="zh-CN" sz="1400" b="1" dirty="0">
                <a:solidFill>
                  <a:srgbClr val="000000"/>
                </a:solidFill>
                <a:latin typeface="+mj-ea"/>
                <a:ea typeface="+mj-ea"/>
              </a:endParaRPr>
            </a:p>
          </p:txBody>
        </p:sp>
      </p:grpSp>
      <p:grpSp>
        <p:nvGrpSpPr>
          <p:cNvPr id="26" name="组合 34"/>
          <p:cNvGrpSpPr>
            <a:grpSpLocks/>
          </p:cNvGrpSpPr>
          <p:nvPr/>
        </p:nvGrpSpPr>
        <p:grpSpPr bwMode="auto">
          <a:xfrm>
            <a:off x="5029200" y="1687513"/>
            <a:ext cx="2133600" cy="4057650"/>
            <a:chOff x="1250268" y="1484784"/>
            <a:chExt cx="2133600" cy="4056536"/>
          </a:xfrm>
        </p:grpSpPr>
        <p:grpSp>
          <p:nvGrpSpPr>
            <p:cNvPr id="27" name="Group 3"/>
            <p:cNvGrpSpPr>
              <a:grpSpLocks/>
            </p:cNvGrpSpPr>
            <p:nvPr/>
          </p:nvGrpSpPr>
          <p:grpSpPr bwMode="auto">
            <a:xfrm>
              <a:off x="1250268" y="1484784"/>
              <a:ext cx="2133600" cy="3013075"/>
              <a:chOff x="576" y="1488"/>
              <a:chExt cx="1344" cy="1898"/>
            </a:xfrm>
          </p:grpSpPr>
          <p:sp>
            <p:nvSpPr>
              <p:cNvPr id="29" name="AutoShape 6"/>
              <p:cNvSpPr>
                <a:spLocks noChangeArrowheads="1"/>
              </p:cNvSpPr>
              <p:nvPr/>
            </p:nvSpPr>
            <p:spPr bwMode="gray">
              <a:xfrm>
                <a:off x="576" y="1488"/>
                <a:ext cx="1344" cy="54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fontAlgn="ctr">
                  <a:defRPr/>
                </a:pPr>
                <a:r>
                  <a:rPr lang="en-US" sz="1400" dirty="0" smtClean="0">
                    <a:solidFill>
                      <a:srgbClr val="000000"/>
                    </a:solidFill>
                    <a:latin typeface="+mj-ea"/>
                    <a:ea typeface="+mj-ea"/>
                  </a:rPr>
                  <a:t>Server management</a:t>
                </a:r>
                <a:endParaRPr lang="en-US" altLang="zh-CN" sz="1400" dirty="0">
                  <a:solidFill>
                    <a:srgbClr val="000000"/>
                  </a:solidFill>
                  <a:latin typeface="+mj-ea"/>
                  <a:ea typeface="+mj-ea"/>
                </a:endParaRPr>
              </a:p>
            </p:txBody>
          </p:sp>
          <p:sp>
            <p:nvSpPr>
              <p:cNvPr id="30" name="AutoShape 10"/>
              <p:cNvSpPr>
                <a:spLocks noChangeArrowheads="1"/>
              </p:cNvSpPr>
              <p:nvPr/>
            </p:nvSpPr>
            <p:spPr bwMode="gray">
              <a:xfrm>
                <a:off x="576" y="2160"/>
                <a:ext cx="1344" cy="54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fontAlgn="ctr">
                  <a:defRPr/>
                </a:pPr>
                <a:r>
                  <a:rPr lang="en-US" sz="1400" dirty="0" smtClean="0">
                    <a:solidFill>
                      <a:srgbClr val="000000"/>
                    </a:solidFill>
                    <a:latin typeface="+mj-ea"/>
                    <a:ea typeface="+mj-ea"/>
                  </a:rPr>
                  <a:t>Storage management</a:t>
                </a:r>
                <a:endParaRPr lang="en-US" altLang="zh-CN" sz="1400" dirty="0">
                  <a:solidFill>
                    <a:srgbClr val="000000"/>
                  </a:solidFill>
                  <a:latin typeface="+mj-ea"/>
                  <a:ea typeface="+mj-ea"/>
                </a:endParaRPr>
              </a:p>
            </p:txBody>
          </p:sp>
          <p:sp>
            <p:nvSpPr>
              <p:cNvPr id="31" name="AutoShape 11"/>
              <p:cNvSpPr>
                <a:spLocks noChangeArrowheads="1"/>
              </p:cNvSpPr>
              <p:nvPr/>
            </p:nvSpPr>
            <p:spPr bwMode="gray">
              <a:xfrm>
                <a:off x="576" y="2847"/>
                <a:ext cx="1344" cy="54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fontAlgn="ctr">
                  <a:defRPr/>
                </a:pPr>
                <a:r>
                  <a:rPr lang="en-US" sz="1400" dirty="0" smtClean="0">
                    <a:solidFill>
                      <a:srgbClr val="000000"/>
                    </a:solidFill>
                    <a:latin typeface="+mj-ea"/>
                    <a:ea typeface="+mj-ea"/>
                  </a:rPr>
                  <a:t>Host management</a:t>
                </a:r>
                <a:endParaRPr lang="en-US" altLang="zh-CN" sz="1400" dirty="0">
                  <a:solidFill>
                    <a:srgbClr val="000000"/>
                  </a:solidFill>
                  <a:latin typeface="+mj-ea"/>
                  <a:ea typeface="+mj-ea"/>
                </a:endParaRPr>
              </a:p>
            </p:txBody>
          </p:sp>
        </p:grpSp>
        <p:sp>
          <p:nvSpPr>
            <p:cNvPr id="28" name="AutoShape 11"/>
            <p:cNvSpPr>
              <a:spLocks noChangeArrowheads="1"/>
            </p:cNvSpPr>
            <p:nvPr/>
          </p:nvSpPr>
          <p:spPr bwMode="gray">
            <a:xfrm>
              <a:off x="1250268" y="4681131"/>
              <a:ext cx="2133600" cy="86018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fontAlgn="ctr">
                <a:defRPr/>
              </a:pPr>
              <a:r>
                <a:rPr lang="en-US" sz="1400" dirty="0" smtClean="0">
                  <a:solidFill>
                    <a:srgbClr val="000000"/>
                  </a:solidFill>
                  <a:latin typeface="+mj-ea"/>
                  <a:ea typeface="+mj-ea"/>
                </a:rPr>
                <a:t>Computing virtualization management</a:t>
              </a:r>
              <a:endParaRPr lang="en-US" altLang="zh-CN" sz="1400" dirty="0">
                <a:solidFill>
                  <a:srgbClr val="000000"/>
                </a:solidFill>
                <a:latin typeface="+mj-ea"/>
                <a:ea typeface="+mj-ea"/>
              </a:endParaRPr>
            </a:p>
          </p:txBody>
        </p:sp>
      </p:grpSp>
      <p:grpSp>
        <p:nvGrpSpPr>
          <p:cNvPr id="32" name="组合 40"/>
          <p:cNvGrpSpPr>
            <a:grpSpLocks/>
          </p:cNvGrpSpPr>
          <p:nvPr/>
        </p:nvGrpSpPr>
        <p:grpSpPr bwMode="auto">
          <a:xfrm>
            <a:off x="7585075" y="1687513"/>
            <a:ext cx="2170112" cy="4065588"/>
            <a:chOff x="1213756" y="1484784"/>
            <a:chExt cx="2170113" cy="4064781"/>
          </a:xfrm>
        </p:grpSpPr>
        <p:grpSp>
          <p:nvGrpSpPr>
            <p:cNvPr id="33" name="Group 3"/>
            <p:cNvGrpSpPr>
              <a:grpSpLocks/>
            </p:cNvGrpSpPr>
            <p:nvPr/>
          </p:nvGrpSpPr>
          <p:grpSpPr bwMode="auto">
            <a:xfrm>
              <a:off x="1213756" y="1484784"/>
              <a:ext cx="2170113" cy="3013075"/>
              <a:chOff x="553" y="1488"/>
              <a:chExt cx="1367" cy="1898"/>
            </a:xfrm>
          </p:grpSpPr>
          <p:sp>
            <p:nvSpPr>
              <p:cNvPr id="35" name="AutoShape 6"/>
              <p:cNvSpPr>
                <a:spLocks noChangeArrowheads="1"/>
              </p:cNvSpPr>
              <p:nvPr/>
            </p:nvSpPr>
            <p:spPr bwMode="gray">
              <a:xfrm>
                <a:off x="553" y="1488"/>
                <a:ext cx="1344" cy="542"/>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nchor="ctr"/>
              <a:lstStyle/>
              <a:p>
                <a:pPr algn="ctr" fontAlgn="ctr">
                  <a:defRPr/>
                </a:pPr>
                <a:r>
                  <a:rPr lang="en-US" sz="1400" dirty="0" err="1" smtClean="0">
                    <a:solidFill>
                      <a:srgbClr val="000000"/>
                    </a:solidFill>
                    <a:latin typeface="+mj-ea"/>
                    <a:ea typeface="+mj-ea"/>
                  </a:rPr>
                  <a:t>MicroDC</a:t>
                </a:r>
                <a:r>
                  <a:rPr lang="en-US" sz="1400" dirty="0" smtClean="0">
                    <a:solidFill>
                      <a:srgbClr val="000000"/>
                    </a:solidFill>
                    <a:latin typeface="+mj-ea"/>
                    <a:ea typeface="+mj-ea"/>
                  </a:rPr>
                  <a:t> management</a:t>
                </a:r>
                <a:endParaRPr lang="en-US" altLang="zh-CN" sz="1400" dirty="0">
                  <a:solidFill>
                    <a:srgbClr val="000000"/>
                  </a:solidFill>
                  <a:latin typeface="+mj-ea"/>
                  <a:ea typeface="+mj-ea"/>
                </a:endParaRPr>
              </a:p>
            </p:txBody>
          </p:sp>
          <p:sp>
            <p:nvSpPr>
              <p:cNvPr id="36" name="AutoShape 10"/>
              <p:cNvSpPr>
                <a:spLocks noChangeArrowheads="1"/>
              </p:cNvSpPr>
              <p:nvPr/>
            </p:nvSpPr>
            <p:spPr bwMode="gray">
              <a:xfrm>
                <a:off x="576" y="2160"/>
                <a:ext cx="1344" cy="542"/>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nchor="ctr"/>
              <a:lstStyle/>
              <a:p>
                <a:pPr algn="ctr" fontAlgn="ctr">
                  <a:defRPr/>
                </a:pPr>
                <a:r>
                  <a:rPr lang="en-US" sz="1400" dirty="0" smtClean="0">
                    <a:solidFill>
                      <a:srgbClr val="000000"/>
                    </a:solidFill>
                    <a:latin typeface="+mj-ea"/>
                    <a:ea typeface="+mj-ea"/>
                  </a:rPr>
                  <a:t>Equipment room facility management</a:t>
                </a:r>
                <a:endParaRPr lang="en-US" altLang="zh-CN" sz="1400" dirty="0">
                  <a:solidFill>
                    <a:srgbClr val="000000"/>
                  </a:solidFill>
                  <a:latin typeface="+mj-ea"/>
                  <a:ea typeface="+mj-ea"/>
                </a:endParaRPr>
              </a:p>
            </p:txBody>
          </p:sp>
          <p:sp>
            <p:nvSpPr>
              <p:cNvPr id="37" name="AutoShape 11"/>
              <p:cNvSpPr>
                <a:spLocks noChangeArrowheads="1"/>
              </p:cNvSpPr>
              <p:nvPr/>
            </p:nvSpPr>
            <p:spPr bwMode="gray">
              <a:xfrm>
                <a:off x="576" y="2844"/>
                <a:ext cx="1344" cy="542"/>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nchor="ctr"/>
              <a:lstStyle/>
              <a:p>
                <a:pPr algn="ctr" fontAlgn="ctr">
                  <a:defRPr/>
                </a:pPr>
                <a:r>
                  <a:rPr lang="en-US" sz="1400" dirty="0" err="1" smtClean="0">
                    <a:solidFill>
                      <a:srgbClr val="000000"/>
                    </a:solidFill>
                    <a:latin typeface="+mj-ea"/>
                    <a:ea typeface="+mj-ea"/>
                  </a:rPr>
                  <a:t>eLTE</a:t>
                </a:r>
                <a:r>
                  <a:rPr lang="en-US" sz="1400" dirty="0" smtClean="0">
                    <a:solidFill>
                      <a:srgbClr val="000000"/>
                    </a:solidFill>
                    <a:latin typeface="+mj-ea"/>
                    <a:ea typeface="+mj-ea"/>
                  </a:rPr>
                  <a:t> management</a:t>
                </a:r>
                <a:endParaRPr lang="en-US" altLang="zh-CN" sz="1400" dirty="0">
                  <a:solidFill>
                    <a:srgbClr val="000000"/>
                  </a:solidFill>
                  <a:latin typeface="+mj-ea"/>
                  <a:ea typeface="+mj-ea"/>
                </a:endParaRPr>
              </a:p>
            </p:txBody>
          </p:sp>
        </p:grpSp>
        <p:sp>
          <p:nvSpPr>
            <p:cNvPr id="34" name="AutoShape 11"/>
            <p:cNvSpPr>
              <a:spLocks noChangeArrowheads="1"/>
            </p:cNvSpPr>
            <p:nvPr/>
          </p:nvSpPr>
          <p:spPr bwMode="gray">
            <a:xfrm>
              <a:off x="1250268" y="4689311"/>
              <a:ext cx="2133601" cy="860254"/>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nchor="ctr"/>
            <a:lstStyle/>
            <a:p>
              <a:pPr algn="ctr" fontAlgn="ctr">
                <a:defRPr/>
              </a:pPr>
              <a:r>
                <a:rPr lang="en-US" sz="1400" dirty="0" smtClean="0">
                  <a:latin typeface="+mj-ea"/>
                  <a:ea typeface="+mj-ea"/>
                </a:rPr>
                <a:t>Application management</a:t>
              </a:r>
              <a:endParaRPr lang="en-US" altLang="zh-CN" sz="1400" b="1" dirty="0">
                <a:solidFill>
                  <a:srgbClr val="000000"/>
                </a:solidFill>
                <a:latin typeface="+mj-ea"/>
                <a:ea typeface="+mj-ea"/>
              </a:endParaRPr>
            </a:p>
          </p:txBody>
        </p:sp>
      </p:grpSp>
    </p:spTree>
    <p:extLst>
      <p:ext uri="{BB962C8B-B14F-4D97-AF65-F5344CB8AC3E}">
        <p14:creationId xmlns:p14="http://schemas.microsoft.com/office/powerpoint/2010/main" val="3646083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r>
              <a:rPr lang="en-US" b="1" dirty="0" err="1" smtClean="0">
                <a:latin typeface="+mj-ea"/>
                <a:ea typeface="+mj-ea"/>
              </a:rPr>
              <a:t>eSight</a:t>
            </a:r>
            <a:r>
              <a:rPr lang="en-US" b="1" dirty="0" smtClean="0">
                <a:latin typeface="+mj-ea"/>
                <a:ea typeface="+mj-ea"/>
              </a:rPr>
              <a:t> Functions</a:t>
            </a:r>
            <a:endParaRPr lang="en-US" altLang="zh-CN" b="1" dirty="0" smtClean="0">
              <a:latin typeface="+mj-ea"/>
              <a:ea typeface="+mj-ea"/>
            </a:endParaRPr>
          </a:p>
          <a:p>
            <a:pPr lvl="1" fontAlgn="ctr">
              <a:buSzPct val="60000"/>
              <a:buFont typeface="Wingdings" panose="05000000000000000000" pitchFamily="2" charset="2"/>
              <a:buChar char="n"/>
            </a:pPr>
            <a:r>
              <a:rPr lang="en-US" dirty="0" smtClean="0">
                <a:latin typeface="+mj-ea"/>
                <a:ea typeface="+mj-ea"/>
              </a:rPr>
              <a:t>Basic Management Functions</a:t>
            </a:r>
            <a:endParaRPr lang="en-US" altLang="zh-CN" dirty="0" smtClean="0">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Server Management</a:t>
            </a:r>
            <a:endParaRPr lang="en-US" altLang="zh-CN" dirty="0" smtClean="0">
              <a:solidFill>
                <a:schemeClr val="bg1">
                  <a:lumMod val="50000"/>
                </a:schemeClr>
              </a:solidFill>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Storage Management</a:t>
            </a:r>
            <a:endParaRPr lang="en-US" altLang="zh-CN" dirty="0" smtClean="0">
              <a:solidFill>
                <a:schemeClr val="bg1">
                  <a:lumMod val="50000"/>
                </a:schemeClr>
              </a:solidFill>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Network and Security Management</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endParaRPr lang="en-US" altLang="zh-CN" b="1" dirty="0">
              <a:latin typeface="+mj-ea"/>
              <a:ea typeface="+mj-ea"/>
            </a:endParaRPr>
          </a:p>
        </p:txBody>
      </p:sp>
    </p:spTree>
    <p:extLst>
      <p:ext uri="{BB962C8B-B14F-4D97-AF65-F5344CB8AC3E}">
        <p14:creationId xmlns:p14="http://schemas.microsoft.com/office/powerpoint/2010/main" val="428970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fontAlgn="ctr"/>
            <a:endParaRPr lang="en-US" altLang="zh-CN" dirty="0">
              <a:latin typeface="Arial" panose="020B0604020202020204" pitchFamily="34" charset="0"/>
            </a:endParaRPr>
          </a:p>
        </p:txBody>
      </p:sp>
      <p:sp>
        <p:nvSpPr>
          <p:cNvPr id="14" name="标题 13"/>
          <p:cNvSpPr>
            <a:spLocks noGrp="1"/>
          </p:cNvSpPr>
          <p:nvPr>
            <p:ph type="ctrTitle" sz="quarter"/>
          </p:nvPr>
        </p:nvSpPr>
        <p:spPr/>
        <p:txBody>
          <a:bodyPr/>
          <a:lstStyle/>
          <a:p>
            <a:pPr fontAlgn="ctr"/>
            <a:r>
              <a:rPr lang="en-US" dirty="0" smtClean="0">
                <a:latin typeface="+mj-ea"/>
                <a:ea typeface="+mj-ea"/>
              </a:rPr>
              <a:t>Introduction to </a:t>
            </a:r>
            <a:r>
              <a:rPr lang="en-US" dirty="0" err="1" smtClean="0">
                <a:latin typeface="+mj-ea"/>
                <a:ea typeface="+mj-ea"/>
              </a:rPr>
              <a:t>eSight</a:t>
            </a:r>
            <a:endParaRPr lang="en-US" altLang="zh-CN" dirty="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Resource Management</a:t>
            </a:r>
            <a:endParaRPr lang="en-US" altLang="zh-CN" dirty="0">
              <a:latin typeface="+mj-ea"/>
              <a:ea typeface="+mj-ea"/>
            </a:endParaRPr>
          </a:p>
        </p:txBody>
      </p:sp>
      <p:sp>
        <p:nvSpPr>
          <p:cNvPr id="4" name="内容占位符 2"/>
          <p:cNvSpPr>
            <a:spLocks noGrp="1"/>
          </p:cNvSpPr>
          <p:nvPr>
            <p:ph type="body" sz="quarter" idx="10"/>
          </p:nvPr>
        </p:nvSpPr>
        <p:spPr>
          <a:xfrm>
            <a:off x="912285" y="1556792"/>
            <a:ext cx="10560048" cy="4680000"/>
          </a:xfrm>
        </p:spPr>
        <p:txBody>
          <a:bodyPr/>
          <a:lstStyle/>
          <a:p>
            <a:pPr fontAlgn="ctr"/>
            <a:r>
              <a:rPr lang="en-US" dirty="0" smtClean="0">
                <a:latin typeface="+mj-ea"/>
                <a:ea typeface="+mj-ea"/>
              </a:rPr>
              <a:t>Resource management includes adding and managing devices and subnets.</a:t>
            </a:r>
          </a:p>
          <a:p>
            <a:pPr fontAlgn="ctr"/>
            <a:r>
              <a:rPr lang="en-US" dirty="0" smtClean="0">
                <a:latin typeface="+mj-ea"/>
                <a:ea typeface="+mj-ea"/>
              </a:rPr>
              <a:t>Devices can be added to </a:t>
            </a:r>
            <a:r>
              <a:rPr lang="en-US" dirty="0" err="1" smtClean="0">
                <a:latin typeface="+mj-ea"/>
                <a:ea typeface="+mj-ea"/>
              </a:rPr>
              <a:t>eSight</a:t>
            </a:r>
            <a:r>
              <a:rPr lang="en-US" dirty="0" smtClean="0">
                <a:latin typeface="+mj-ea"/>
                <a:ea typeface="+mj-ea"/>
              </a:rPr>
              <a:t> in any of the following ways: automatic discovery, manual creation, and batch import.</a:t>
            </a:r>
          </a:p>
          <a:p>
            <a:pPr fontAlgn="ctr"/>
            <a:r>
              <a:rPr lang="en-US" dirty="0" smtClean="0">
                <a:latin typeface="+mj-ea"/>
                <a:ea typeface="+mj-ea"/>
              </a:rPr>
              <a:t>Multiple protocols are supported, including SNMP, </a:t>
            </a:r>
            <a:r>
              <a:rPr lang="en-US" dirty="0" err="1" smtClean="0">
                <a:latin typeface="+mj-ea"/>
                <a:ea typeface="+mj-ea"/>
              </a:rPr>
              <a:t>SNMP+Telnet</a:t>
            </a:r>
            <a:r>
              <a:rPr lang="en-US" dirty="0" smtClean="0">
                <a:latin typeface="+mj-ea"/>
                <a:ea typeface="+mj-ea"/>
              </a:rPr>
              <a:t>/</a:t>
            </a:r>
            <a:r>
              <a:rPr lang="en-US" dirty="0" err="1" smtClean="0">
                <a:latin typeface="+mj-ea"/>
                <a:ea typeface="+mj-ea"/>
              </a:rPr>
              <a:t>STelnet</a:t>
            </a:r>
            <a:r>
              <a:rPr lang="en-US" dirty="0" smtClean="0">
                <a:latin typeface="+mj-ea"/>
                <a:ea typeface="+mj-ea"/>
              </a:rPr>
              <a:t>, HTTPS, IPMI, MML, REST, SMI-S, SOAP, SSH, TLV, TR069, and WMI.</a:t>
            </a:r>
          </a:p>
          <a:p>
            <a:pPr fontAlgn="ctr"/>
            <a:endParaRPr lang="en-US" dirty="0">
              <a:latin typeface="+mj-ea"/>
              <a:ea typeface="+mj-ea"/>
            </a:endParaRPr>
          </a:p>
        </p:txBody>
      </p:sp>
      <p:sp>
        <p:nvSpPr>
          <p:cNvPr id="5" name="矩形: 圆角 4">
            <a:extLst>
              <a:ext uri="{FF2B5EF4-FFF2-40B4-BE49-F238E27FC236}">
                <a16:creationId xmlns:a16="http://schemas.microsoft.com/office/drawing/2014/main" xmlns="" id="{5FDAB2D0-166B-41DD-BEA1-E75ACFFF48AC}"/>
              </a:ext>
            </a:extLst>
          </p:cNvPr>
          <p:cNvSpPr/>
          <p:nvPr/>
        </p:nvSpPr>
        <p:spPr>
          <a:xfrm>
            <a:off x="2603612" y="4797152"/>
            <a:ext cx="6984776" cy="510778"/>
          </a:xfrm>
          <a:prstGeom prst="roundRect">
            <a:avLst/>
          </a:prstGeom>
          <a:ln>
            <a:solidFill>
              <a:schemeClr val="bg1">
                <a:lumMod val="50000"/>
              </a:schemeClr>
            </a:solidFill>
          </a:ln>
        </p:spPr>
        <p:txBody>
          <a:bodyPr wrap="square">
            <a:spAutoFit/>
          </a:bodyPr>
          <a:lstStyle/>
          <a:p>
            <a:pPr fontAlgn="ctr"/>
            <a:r>
              <a:rPr lang="en-US" sz="1200" dirty="0" smtClean="0">
                <a:latin typeface="+mj-ea"/>
                <a:ea typeface="+mj-ea"/>
              </a:rPr>
              <a:t>The SNMPv1 and SNMPv2c protocols have security risks. SNMPv3 is recommended. The Telnet protocol has security risks. </a:t>
            </a:r>
            <a:r>
              <a:rPr lang="en-US" sz="1200" dirty="0" err="1" smtClean="0">
                <a:latin typeface="+mj-ea"/>
                <a:ea typeface="+mj-ea"/>
              </a:rPr>
              <a:t>STelnet</a:t>
            </a:r>
            <a:r>
              <a:rPr lang="en-US" sz="1200" dirty="0" smtClean="0">
                <a:latin typeface="+mj-ea"/>
                <a:ea typeface="+mj-ea"/>
              </a:rPr>
              <a:t> is recommended.</a:t>
            </a:r>
            <a:endParaRPr lang="en-US" sz="1200" dirty="0">
              <a:latin typeface="+mj-ea"/>
              <a:ea typeface="+mj-ea"/>
            </a:endParaRPr>
          </a:p>
        </p:txBody>
      </p:sp>
    </p:spTree>
    <p:extLst>
      <p:ext uri="{BB962C8B-B14F-4D97-AF65-F5344CB8AC3E}">
        <p14:creationId xmlns:p14="http://schemas.microsoft.com/office/powerpoint/2010/main" val="2284958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Alarm Management</a:t>
            </a:r>
            <a:endParaRPr lang="en-US" altLang="zh-CN" dirty="0">
              <a:latin typeface="+mj-ea"/>
              <a:ea typeface="+mj-ea"/>
            </a:endParaRPr>
          </a:p>
        </p:txBody>
      </p:sp>
      <p:sp>
        <p:nvSpPr>
          <p:cNvPr id="4" name="内容占位符 2"/>
          <p:cNvSpPr>
            <a:spLocks noGrp="1"/>
          </p:cNvSpPr>
          <p:nvPr>
            <p:ph type="body" sz="quarter" idx="10"/>
          </p:nvPr>
        </p:nvSpPr>
        <p:spPr>
          <a:xfrm>
            <a:off x="912285" y="1592796"/>
            <a:ext cx="10560048" cy="4680000"/>
          </a:xfrm>
        </p:spPr>
        <p:txBody>
          <a:bodyPr/>
          <a:lstStyle/>
          <a:p>
            <a:pPr fontAlgn="ctr"/>
            <a:r>
              <a:rPr lang="en-US" sz="2000" dirty="0" err="1" smtClean="0">
                <a:latin typeface="+mj-ea"/>
                <a:ea typeface="+mj-ea"/>
              </a:rPr>
              <a:t>eSight</a:t>
            </a:r>
            <a:r>
              <a:rPr lang="en-US" sz="2000" dirty="0" smtClean="0">
                <a:latin typeface="+mj-ea"/>
                <a:ea typeface="+mj-ea"/>
              </a:rPr>
              <a:t> needs to promptly notify maintenance personnel of network exceptions so that the maintenance personnel can take proper measures to recover the network. </a:t>
            </a:r>
          </a:p>
          <a:p>
            <a:pPr fontAlgn="ctr"/>
            <a:r>
              <a:rPr lang="en-US" sz="2000" dirty="0" smtClean="0">
                <a:latin typeface="+mj-ea"/>
                <a:ea typeface="+mj-ea"/>
              </a:rPr>
              <a:t>Alarm management includes the following functions:</a:t>
            </a:r>
          </a:p>
          <a:p>
            <a:pPr lvl="1" fontAlgn="ctr"/>
            <a:r>
              <a:rPr lang="en-US" sz="1800" dirty="0" smtClean="0">
                <a:latin typeface="+mj-ea"/>
                <a:ea typeface="+mj-ea"/>
              </a:rPr>
              <a:t>Monitors network-wide alarms and remotely sends alarm notifications to notify maintenance engineers in a timely manner, ensuring troubleshooting efficiency.</a:t>
            </a:r>
          </a:p>
          <a:p>
            <a:pPr lvl="1" fontAlgn="ctr"/>
            <a:r>
              <a:rPr lang="en-US" sz="1800" dirty="0" smtClean="0">
                <a:latin typeface="+mj-ea"/>
                <a:ea typeface="+mj-ea"/>
              </a:rPr>
              <a:t>Blocks alarms and provides maintenance experience library to improve the efficiency and accuracy of alarm handling. </a:t>
            </a:r>
          </a:p>
          <a:p>
            <a:pPr lvl="1" fontAlgn="ctr"/>
            <a:r>
              <a:rPr lang="en-US" sz="1800" dirty="0" smtClean="0">
                <a:latin typeface="+mj-ea"/>
                <a:ea typeface="+mj-ea"/>
              </a:rPr>
              <a:t>Synchronizes alarms to ensure alarm reliability.</a:t>
            </a:r>
          </a:p>
          <a:p>
            <a:pPr lvl="1" fontAlgn="ctr"/>
            <a:r>
              <a:rPr lang="en-US" sz="1800" dirty="0" smtClean="0">
                <a:latin typeface="+mj-ea"/>
                <a:ea typeface="+mj-ea"/>
              </a:rPr>
              <a:t>Provides customized functions such as alarm filtering and alarm severity redefinition to meet requirements in various scenarios. </a:t>
            </a:r>
          </a:p>
          <a:p>
            <a:pPr fontAlgn="ctr"/>
            <a:endParaRPr lang="en-US" sz="2000" dirty="0">
              <a:latin typeface="+mj-ea"/>
              <a:ea typeface="+mj-ea"/>
            </a:endParaRPr>
          </a:p>
        </p:txBody>
      </p:sp>
    </p:spTree>
    <p:extLst>
      <p:ext uri="{BB962C8B-B14F-4D97-AF65-F5344CB8AC3E}">
        <p14:creationId xmlns:p14="http://schemas.microsoft.com/office/powerpoint/2010/main" val="841751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Performance Management</a:t>
            </a:r>
            <a:endParaRPr lang="en-US" altLang="zh-CN" dirty="0">
              <a:latin typeface="+mj-ea"/>
              <a:ea typeface="+mj-ea"/>
            </a:endParaRPr>
          </a:p>
        </p:txBody>
      </p:sp>
      <p:sp>
        <p:nvSpPr>
          <p:cNvPr id="4" name="内容占位符 2"/>
          <p:cNvSpPr>
            <a:spLocks noGrp="1"/>
          </p:cNvSpPr>
          <p:nvPr>
            <p:ph type="body" sz="quarter" idx="10"/>
          </p:nvPr>
        </p:nvSpPr>
        <p:spPr>
          <a:xfrm>
            <a:off x="912285" y="1556792"/>
            <a:ext cx="10560048" cy="4680000"/>
          </a:xfrm>
        </p:spPr>
        <p:txBody>
          <a:bodyPr/>
          <a:lstStyle/>
          <a:p>
            <a:pPr fontAlgn="ctr">
              <a:lnSpc>
                <a:spcPct val="100000"/>
              </a:lnSpc>
            </a:pPr>
            <a:r>
              <a:rPr lang="en-US" sz="1800" dirty="0" smtClean="0">
                <a:latin typeface="+mj-ea"/>
                <a:ea typeface="+mj-ea"/>
              </a:rPr>
              <a:t>The network performance may deteriorate due to internal or external factors, causing network faults. To ensure that the current network runs properly at a low cost and prepare for future network performance requirements, the network efficiency, such as the disconnection rate and usage, needs to be monitored. Performance management allows users to detect the deterioration trend in advance and eliminate these risks before faults occur.</a:t>
            </a:r>
            <a:endParaRPr lang="en-US" altLang="zh-CN" sz="1800" dirty="0" smtClean="0">
              <a:latin typeface="+mj-ea"/>
              <a:ea typeface="+mj-ea"/>
            </a:endParaRPr>
          </a:p>
          <a:p>
            <a:pPr fontAlgn="ctr">
              <a:lnSpc>
                <a:spcPct val="100000"/>
              </a:lnSpc>
            </a:pPr>
            <a:endParaRPr lang="en-US" sz="1800" dirty="0">
              <a:latin typeface="+mj-ea"/>
              <a:ea typeface="+mj-ea"/>
            </a:endParaRPr>
          </a:p>
        </p:txBody>
      </p:sp>
      <p:pic>
        <p:nvPicPr>
          <p:cNvPr id="5" name="Picture 2" descr="http://127.0.0.1:7890/pages/JZG0104G/10/JZG0104G/10/resources/pddoc/pd/SemiXML/zh-cn_image_0044732487.png">
            <a:extLst>
              <a:ext uri="{FF2B5EF4-FFF2-40B4-BE49-F238E27FC236}">
                <a16:creationId xmlns:a16="http://schemas.microsoft.com/office/drawing/2014/main" xmlns="" id="{08D59D9D-E8A2-4A02-8EB9-1F923CC3D1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478" b="36001"/>
          <a:stretch/>
        </p:blipFill>
        <p:spPr bwMode="auto">
          <a:xfrm>
            <a:off x="2423592" y="3046696"/>
            <a:ext cx="7848599" cy="333505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33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Topology Management</a:t>
            </a:r>
            <a:endParaRPr lang="en-US" altLang="zh-CN" dirty="0">
              <a:latin typeface="+mj-ea"/>
              <a:ea typeface="+mj-ea"/>
            </a:endParaRPr>
          </a:p>
        </p:txBody>
      </p:sp>
      <p:sp>
        <p:nvSpPr>
          <p:cNvPr id="4" name="内容占位符 2"/>
          <p:cNvSpPr>
            <a:spLocks noGrp="1"/>
          </p:cNvSpPr>
          <p:nvPr>
            <p:ph type="body" sz="quarter" idx="10"/>
          </p:nvPr>
        </p:nvSpPr>
        <p:spPr>
          <a:xfrm>
            <a:off x="912285" y="1520788"/>
            <a:ext cx="10560048" cy="4680000"/>
          </a:xfrm>
        </p:spPr>
        <p:txBody>
          <a:bodyPr/>
          <a:lstStyle/>
          <a:p>
            <a:pPr fontAlgn="ctr">
              <a:lnSpc>
                <a:spcPct val="100000"/>
              </a:lnSpc>
            </a:pPr>
            <a:r>
              <a:rPr lang="en-US" sz="1800" dirty="0" smtClean="0">
                <a:latin typeface="+mj-ea"/>
                <a:ea typeface="+mj-ea"/>
              </a:rPr>
              <a:t>Topology management displays the managed NEs and their connections and status in the topology view. Users can check the topology view to better understand the hierarchy and running status of devices on the entire network.</a:t>
            </a:r>
          </a:p>
          <a:p>
            <a:pPr fontAlgn="ctr">
              <a:lnSpc>
                <a:spcPct val="100000"/>
              </a:lnSpc>
            </a:pPr>
            <a:endParaRPr lang="en-US" sz="1800" dirty="0">
              <a:latin typeface="+mj-ea"/>
              <a:ea typeface="+mj-ea"/>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2600908"/>
            <a:ext cx="7848600" cy="3384527"/>
          </a:xfrm>
          <a:prstGeom prst="rect">
            <a:avLst/>
          </a:prstGeom>
        </p:spPr>
      </p:pic>
    </p:spTree>
    <p:extLst>
      <p:ext uri="{BB962C8B-B14F-4D97-AF65-F5344CB8AC3E}">
        <p14:creationId xmlns:p14="http://schemas.microsoft.com/office/powerpoint/2010/main" val="2394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Log Management</a:t>
            </a:r>
            <a:endParaRPr lang="en-US" altLang="zh-CN" dirty="0">
              <a:latin typeface="+mj-ea"/>
              <a:ea typeface="+mj-ea"/>
            </a:endParaRPr>
          </a:p>
        </p:txBody>
      </p:sp>
      <p:sp>
        <p:nvSpPr>
          <p:cNvPr id="4" name="内容占位符 2"/>
          <p:cNvSpPr>
            <a:spLocks noGrp="1"/>
          </p:cNvSpPr>
          <p:nvPr>
            <p:ph type="body" sz="quarter" idx="10"/>
          </p:nvPr>
        </p:nvSpPr>
        <p:spPr>
          <a:xfrm>
            <a:off x="912285" y="1557312"/>
            <a:ext cx="10560048" cy="4680000"/>
          </a:xfrm>
        </p:spPr>
        <p:txBody>
          <a:bodyPr/>
          <a:lstStyle/>
          <a:p>
            <a:pPr fontAlgn="ctr">
              <a:lnSpc>
                <a:spcPct val="100000"/>
              </a:lnSpc>
            </a:pPr>
            <a:r>
              <a:rPr lang="en-US" sz="1800" dirty="0" smtClean="0">
                <a:latin typeface="+mj-ea"/>
                <a:ea typeface="+mj-ea"/>
              </a:rPr>
              <a:t>Log management records important user operations and allows users to query the log list, view detailed log information, and export operation, system, and security logs to a CSV file. </a:t>
            </a:r>
          </a:p>
          <a:p>
            <a:pPr fontAlgn="ctr">
              <a:lnSpc>
                <a:spcPct val="100000"/>
              </a:lnSpc>
            </a:pPr>
            <a:r>
              <a:rPr lang="en-US" sz="1800" dirty="0" err="1" smtClean="0">
                <a:latin typeface="+mj-ea"/>
                <a:ea typeface="+mj-ea"/>
              </a:rPr>
              <a:t>eSight</a:t>
            </a:r>
            <a:r>
              <a:rPr lang="en-US" sz="1800" dirty="0" smtClean="0">
                <a:latin typeface="+mj-ea"/>
                <a:ea typeface="+mj-ea"/>
              </a:rPr>
              <a:t> logs mainly include security logs, system logs, operation logs, and background run logs.</a:t>
            </a:r>
            <a:endParaRPr lang="en-US" altLang="zh-CN" sz="1800" dirty="0" smtClean="0">
              <a:latin typeface="+mj-ea"/>
              <a:ea typeface="+mj-ea"/>
            </a:endParaRPr>
          </a:p>
          <a:p>
            <a:pPr fontAlgn="ctr">
              <a:lnSpc>
                <a:spcPct val="100000"/>
              </a:lnSpc>
            </a:pPr>
            <a:endParaRPr lang="en-US" sz="1800" dirty="0">
              <a:latin typeface="+mj-ea"/>
              <a:ea typeface="+mj-ea"/>
            </a:endParaRPr>
          </a:p>
        </p:txBody>
      </p:sp>
      <p:pic>
        <p:nvPicPr>
          <p:cNvPr id="5" name="图片 4">
            <a:extLst>
              <a:ext uri="{FF2B5EF4-FFF2-40B4-BE49-F238E27FC236}">
                <a16:creationId xmlns:a16="http://schemas.microsoft.com/office/drawing/2014/main" xmlns="" id="{BE8B581F-9835-4AE9-BE48-65CC34F7F1D3}"/>
              </a:ext>
            </a:extLst>
          </p:cNvPr>
          <p:cNvPicPr>
            <a:picLocks noChangeAspect="1"/>
          </p:cNvPicPr>
          <p:nvPr/>
        </p:nvPicPr>
        <p:blipFill>
          <a:blip r:embed="rId3"/>
          <a:stretch>
            <a:fillRect/>
          </a:stretch>
        </p:blipFill>
        <p:spPr>
          <a:xfrm>
            <a:off x="2027548" y="2600908"/>
            <a:ext cx="8346550" cy="3636404"/>
          </a:xfrm>
          <a:prstGeom prst="rect">
            <a:avLst/>
          </a:prstGeom>
          <a:ln>
            <a:solidFill>
              <a:schemeClr val="bg1">
                <a:lumMod val="50000"/>
              </a:schemeClr>
            </a:solidFill>
          </a:ln>
        </p:spPr>
      </p:pic>
    </p:spTree>
    <p:extLst>
      <p:ext uri="{BB962C8B-B14F-4D97-AF65-F5344CB8AC3E}">
        <p14:creationId xmlns:p14="http://schemas.microsoft.com/office/powerpoint/2010/main" val="3854882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Report Management</a:t>
            </a:r>
            <a:endParaRPr lang="en-US" altLang="zh-CN" dirty="0">
              <a:latin typeface="+mj-ea"/>
              <a:ea typeface="+mj-ea"/>
            </a:endParaRPr>
          </a:p>
        </p:txBody>
      </p:sp>
      <p:sp>
        <p:nvSpPr>
          <p:cNvPr id="4" name="内容占位符 2"/>
          <p:cNvSpPr>
            <a:spLocks noGrp="1"/>
          </p:cNvSpPr>
          <p:nvPr>
            <p:ph type="body" sz="quarter" idx="10"/>
          </p:nvPr>
        </p:nvSpPr>
        <p:spPr>
          <a:xfrm>
            <a:off x="912285" y="1580108"/>
            <a:ext cx="10560048" cy="4680000"/>
          </a:xfrm>
        </p:spPr>
        <p:txBody>
          <a:bodyPr/>
          <a:lstStyle/>
          <a:p>
            <a:pPr fontAlgn="ctr">
              <a:lnSpc>
                <a:spcPct val="100000"/>
              </a:lnSpc>
            </a:pPr>
            <a:r>
              <a:rPr lang="en-US" sz="1600" dirty="0" smtClean="0">
                <a:latin typeface="+mj-ea"/>
                <a:ea typeface="+mj-ea"/>
              </a:rPr>
              <a:t>Network report: </a:t>
            </a:r>
            <a:r>
              <a:rPr lang="en-US" sz="1600" dirty="0" err="1" smtClean="0">
                <a:latin typeface="+mj-ea"/>
                <a:ea typeface="+mj-ea"/>
              </a:rPr>
              <a:t>eSight</a:t>
            </a:r>
            <a:r>
              <a:rPr lang="en-US" sz="1600" dirty="0" smtClean="0">
                <a:latin typeface="+mj-ea"/>
                <a:ea typeface="+mj-ea"/>
              </a:rPr>
              <a:t> displays performance and alarm reports of network devices from multiple dimensions, helping users with analysis, optimization, and decision-making.</a:t>
            </a:r>
            <a:endParaRPr lang="en-US" altLang="zh-CN" sz="1600" dirty="0" smtClean="0">
              <a:latin typeface="+mj-ea"/>
              <a:ea typeface="+mj-ea"/>
            </a:endParaRPr>
          </a:p>
          <a:p>
            <a:pPr fontAlgn="ctr">
              <a:lnSpc>
                <a:spcPct val="100000"/>
              </a:lnSpc>
            </a:pPr>
            <a:r>
              <a:rPr lang="en-US" sz="1600" dirty="0" smtClean="0">
                <a:latin typeface="+mj-ea"/>
                <a:ea typeface="+mj-ea"/>
              </a:rPr>
              <a:t>Storage report: </a:t>
            </a:r>
            <a:r>
              <a:rPr lang="en-US" sz="1600" dirty="0" err="1" smtClean="0">
                <a:latin typeface="+mj-ea"/>
                <a:ea typeface="+mj-ea"/>
              </a:rPr>
              <a:t>eSight</a:t>
            </a:r>
            <a:r>
              <a:rPr lang="en-US" sz="1600" dirty="0" smtClean="0">
                <a:latin typeface="+mj-ea"/>
                <a:ea typeface="+mj-ea"/>
              </a:rPr>
              <a:t> displays performance and capacity analysis reports of storage devices, hosts, and virtualization servers from multiple dimensions, helping users analyze performance bottlenecks and plan capacity usage.</a:t>
            </a:r>
            <a:endParaRPr lang="en-US" altLang="zh-CN" sz="1600" dirty="0" smtClean="0">
              <a:latin typeface="+mj-ea"/>
              <a:ea typeface="+mj-ea"/>
            </a:endParaRPr>
          </a:p>
          <a:p>
            <a:pPr fontAlgn="ctr">
              <a:lnSpc>
                <a:spcPct val="100000"/>
              </a:lnSpc>
            </a:pPr>
            <a:r>
              <a:rPr lang="en-US" sz="1600" dirty="0" smtClean="0">
                <a:latin typeface="+mj-ea"/>
                <a:ea typeface="+mj-ea"/>
              </a:rPr>
              <a:t>Resource statistics report: Resource statistics reports collect statistics on the number of new resources managed by </a:t>
            </a:r>
            <a:r>
              <a:rPr lang="en-US" sz="1600" dirty="0" err="1" smtClean="0">
                <a:latin typeface="+mj-ea"/>
                <a:ea typeface="+mj-ea"/>
              </a:rPr>
              <a:t>eSight</a:t>
            </a:r>
            <a:r>
              <a:rPr lang="en-US" sz="1600" dirty="0" smtClean="0">
                <a:latin typeface="+mj-ea"/>
                <a:ea typeface="+mj-ea"/>
              </a:rPr>
              <a:t> and the total number of resources managed by </a:t>
            </a:r>
            <a:r>
              <a:rPr lang="en-US" sz="1600" dirty="0" err="1" smtClean="0">
                <a:latin typeface="+mj-ea"/>
                <a:ea typeface="+mj-ea"/>
              </a:rPr>
              <a:t>eSight</a:t>
            </a:r>
            <a:r>
              <a:rPr lang="en-US" sz="1600" dirty="0" smtClean="0">
                <a:latin typeface="+mj-ea"/>
                <a:ea typeface="+mj-ea"/>
              </a:rPr>
              <a:t> from dimensions such as time, region, category, type, and vendor. In addition, the report can display the trend and status of resource quantity.</a:t>
            </a:r>
          </a:p>
          <a:p>
            <a:pPr fontAlgn="ctr">
              <a:lnSpc>
                <a:spcPct val="100000"/>
              </a:lnSpc>
            </a:pPr>
            <a:endParaRPr lang="en-US" sz="1600" dirty="0">
              <a:latin typeface="+mj-ea"/>
              <a:ea typeface="+mj-ea"/>
            </a:endParaRPr>
          </a:p>
        </p:txBody>
      </p:sp>
      <p:pic>
        <p:nvPicPr>
          <p:cNvPr id="5" name="图片 4">
            <a:extLst>
              <a:ext uri="{FF2B5EF4-FFF2-40B4-BE49-F238E27FC236}">
                <a16:creationId xmlns:a16="http://schemas.microsoft.com/office/drawing/2014/main" xmlns="" id="{A564F1A8-0C4D-4FB4-A4EF-514FC722383F}"/>
              </a:ext>
            </a:extLst>
          </p:cNvPr>
          <p:cNvPicPr>
            <a:picLocks noChangeAspect="1"/>
          </p:cNvPicPr>
          <p:nvPr/>
        </p:nvPicPr>
        <p:blipFill>
          <a:blip r:embed="rId3"/>
          <a:stretch>
            <a:fillRect/>
          </a:stretch>
        </p:blipFill>
        <p:spPr>
          <a:xfrm>
            <a:off x="3143672" y="3920108"/>
            <a:ext cx="5721022" cy="2475359"/>
          </a:xfrm>
          <a:prstGeom prst="rect">
            <a:avLst/>
          </a:prstGeom>
          <a:ln>
            <a:solidFill>
              <a:schemeClr val="bg1">
                <a:lumMod val="50000"/>
              </a:schemeClr>
            </a:solidFill>
          </a:ln>
        </p:spPr>
      </p:pic>
    </p:spTree>
    <p:extLst>
      <p:ext uri="{BB962C8B-B14F-4D97-AF65-F5344CB8AC3E}">
        <p14:creationId xmlns:p14="http://schemas.microsoft.com/office/powerpoint/2010/main" val="3957466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Asset Management</a:t>
            </a:r>
            <a:endParaRPr lang="en-US" altLang="zh-CN" dirty="0">
              <a:latin typeface="+mj-ea"/>
              <a:ea typeface="+mj-ea"/>
            </a:endParaRPr>
          </a:p>
        </p:txBody>
      </p:sp>
      <p:sp>
        <p:nvSpPr>
          <p:cNvPr id="4" name="内容占位符 2"/>
          <p:cNvSpPr>
            <a:spLocks noGrp="1"/>
          </p:cNvSpPr>
          <p:nvPr>
            <p:ph type="body" sz="quarter" idx="10"/>
          </p:nvPr>
        </p:nvSpPr>
        <p:spPr>
          <a:xfrm>
            <a:off x="912285" y="1701750"/>
            <a:ext cx="10560048" cy="4680000"/>
          </a:xfrm>
        </p:spPr>
        <p:txBody>
          <a:bodyPr/>
          <a:lstStyle/>
          <a:p>
            <a:pPr marL="266700" indent="-266700" fontAlgn="ctr">
              <a:lnSpc>
                <a:spcPct val="100000"/>
              </a:lnSpc>
              <a:spcBef>
                <a:spcPts val="0"/>
              </a:spcBef>
            </a:pPr>
            <a:r>
              <a:rPr lang="en-US" sz="1200" dirty="0" err="1" smtClean="0">
                <a:latin typeface="+mj-ea"/>
                <a:ea typeface="+mj-ea"/>
              </a:rPr>
              <a:t>eSight</a:t>
            </a:r>
            <a:r>
              <a:rPr lang="en-US" sz="1200" dirty="0" smtClean="0">
                <a:latin typeface="+mj-ea"/>
                <a:ea typeface="+mj-ea"/>
              </a:rPr>
              <a:t> manages networks, servers, and storage assets throughout their life cycles from asset stock-in to online running to returning.</a:t>
            </a:r>
          </a:p>
          <a:p>
            <a:pPr marL="266700" indent="-266700" fontAlgn="ctr">
              <a:lnSpc>
                <a:spcPct val="100000"/>
              </a:lnSpc>
              <a:spcBef>
                <a:spcPts val="0"/>
              </a:spcBef>
            </a:pPr>
            <a:r>
              <a:rPr lang="en-US" sz="1200" dirty="0" smtClean="0">
                <a:latin typeface="+mj-ea"/>
                <a:ea typeface="+mj-ea"/>
              </a:rPr>
              <a:t>Bench sheet management</a:t>
            </a:r>
          </a:p>
          <a:p>
            <a:pPr marL="533400" lvl="1" indent="-266700" fontAlgn="ctr">
              <a:lnSpc>
                <a:spcPct val="100000"/>
              </a:lnSpc>
              <a:spcBef>
                <a:spcPts val="0"/>
              </a:spcBef>
            </a:pPr>
            <a:r>
              <a:rPr lang="en-US" sz="1200" dirty="0" smtClean="0">
                <a:latin typeface="+mj-ea"/>
                <a:ea typeface="+mj-ea"/>
              </a:rPr>
              <a:t>The bench sheet management function allows users to import, modify, and view assets such as devices and accessories, and provides asset modification functions such as deploying, removing, transferring, repairing, and returning assets.</a:t>
            </a:r>
          </a:p>
          <a:p>
            <a:pPr marL="266700" indent="-266700" fontAlgn="ctr">
              <a:lnSpc>
                <a:spcPct val="100000"/>
              </a:lnSpc>
              <a:spcBef>
                <a:spcPts val="0"/>
              </a:spcBef>
            </a:pPr>
            <a:r>
              <a:rPr lang="en-US" sz="1200" dirty="0" smtClean="0">
                <a:latin typeface="+mj-ea"/>
                <a:ea typeface="+mj-ea"/>
              </a:rPr>
              <a:t>Returned assets</a:t>
            </a:r>
          </a:p>
          <a:p>
            <a:pPr marL="533400" lvl="1" indent="-266700" fontAlgn="ctr">
              <a:lnSpc>
                <a:spcPct val="100000"/>
              </a:lnSpc>
              <a:spcBef>
                <a:spcPts val="0"/>
              </a:spcBef>
            </a:pPr>
            <a:r>
              <a:rPr lang="en-US" sz="1200" dirty="0" smtClean="0">
                <a:latin typeface="+mj-ea"/>
                <a:ea typeface="+mj-ea"/>
              </a:rPr>
              <a:t>Users can view the returned device and accessory assets and export them to an Excel file.</a:t>
            </a:r>
          </a:p>
          <a:p>
            <a:pPr fontAlgn="ctr">
              <a:lnSpc>
                <a:spcPct val="100000"/>
              </a:lnSpc>
              <a:spcBef>
                <a:spcPts val="0"/>
              </a:spcBef>
            </a:pPr>
            <a:endParaRPr lang="en-US" sz="1200" dirty="0">
              <a:latin typeface="+mj-ea"/>
              <a:ea typeface="+mj-ea"/>
            </a:endParaRPr>
          </a:p>
        </p:txBody>
      </p:sp>
      <p:sp>
        <p:nvSpPr>
          <p:cNvPr id="5" name="内容占位符 2">
            <a:extLst>
              <a:ext uri="{FF2B5EF4-FFF2-40B4-BE49-F238E27FC236}">
                <a16:creationId xmlns:a16="http://schemas.microsoft.com/office/drawing/2014/main" xmlns="" id="{71EFBD43-0F2C-4064-859D-715293365723}"/>
              </a:ext>
            </a:extLst>
          </p:cNvPr>
          <p:cNvSpPr txBox="1">
            <a:spLocks/>
          </p:cNvSpPr>
          <p:nvPr/>
        </p:nvSpPr>
        <p:spPr bwMode="auto">
          <a:xfrm>
            <a:off x="911423" y="3081803"/>
            <a:ext cx="3838242" cy="287898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fontAlgn="ctr">
              <a:lnSpc>
                <a:spcPct val="100000"/>
              </a:lnSpc>
            </a:pPr>
            <a:r>
              <a:rPr lang="en-US" sz="1400" dirty="0" smtClean="0">
                <a:latin typeface="+mj-ea"/>
                <a:ea typeface="+mj-ea"/>
              </a:rPr>
              <a:t>Location and rack management</a:t>
            </a:r>
          </a:p>
          <a:p>
            <a:pPr marL="533400" lvl="1" indent="-266700" fontAlgn="ctr">
              <a:lnSpc>
                <a:spcPct val="100000"/>
              </a:lnSpc>
            </a:pPr>
            <a:r>
              <a:rPr lang="en-US" sz="1200" dirty="0" smtClean="0">
                <a:latin typeface="+mj-ea"/>
                <a:ea typeface="+mj-ea"/>
              </a:rPr>
              <a:t>Before recording an asset to </a:t>
            </a:r>
            <a:r>
              <a:rPr lang="en-US" sz="1200" dirty="0" err="1" smtClean="0">
                <a:latin typeface="+mj-ea"/>
                <a:ea typeface="+mj-ea"/>
              </a:rPr>
              <a:t>eSight</a:t>
            </a:r>
            <a:r>
              <a:rPr lang="en-US" sz="1200" dirty="0" smtClean="0">
                <a:latin typeface="+mj-ea"/>
                <a:ea typeface="+mj-ea"/>
              </a:rPr>
              <a:t>, you need to define the location model, location instance, and cabinet information of the asset in the location and rack management component. In this way, the asset can be specified to a specific geographical location and cabinet when it is imported into the database.</a:t>
            </a:r>
          </a:p>
          <a:p>
            <a:pPr marL="266700" indent="-266700" fontAlgn="ctr">
              <a:lnSpc>
                <a:spcPct val="100000"/>
              </a:lnSpc>
            </a:pPr>
            <a:r>
              <a:rPr lang="en-US" sz="1400" dirty="0" smtClean="0">
                <a:latin typeface="+mj-ea"/>
                <a:ea typeface="+mj-ea"/>
              </a:rPr>
              <a:t>Model management</a:t>
            </a:r>
          </a:p>
          <a:p>
            <a:pPr marL="533400" lvl="1" indent="-266700" fontAlgn="ctr">
              <a:lnSpc>
                <a:spcPct val="100000"/>
              </a:lnSpc>
            </a:pPr>
            <a:r>
              <a:rPr lang="en-US" sz="1200" dirty="0" smtClean="0">
                <a:latin typeface="+mj-ea"/>
                <a:ea typeface="+mj-ea"/>
              </a:rPr>
              <a:t>An asset management model is preconfigured in the asset management component. If the model cannot meet the management requirements, you can add asset attribute fields based on the built-in model to meet the asset management requirements.</a:t>
            </a:r>
            <a:endParaRPr lang="en-US" altLang="zh-CN" sz="1200" dirty="0">
              <a:latin typeface="+mj-ea"/>
              <a:ea typeface="+mj-ea"/>
            </a:endParaRPr>
          </a:p>
        </p:txBody>
      </p:sp>
      <p:pic>
        <p:nvPicPr>
          <p:cNvPr id="7" name="Picture 2" descr="http://127.0.0.1:7890/pages/JZG0104G/10/JZG0104G/10/resources/hlp/asset/img/j_asset_004_fig_03.png">
            <a:extLst>
              <a:ext uri="{FF2B5EF4-FFF2-40B4-BE49-F238E27FC236}">
                <a16:creationId xmlns:a16="http://schemas.microsoft.com/office/drawing/2014/main" xmlns="" id="{6C257082-5922-477B-B3E9-46AD88841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41" b="5407"/>
          <a:stretch/>
        </p:blipFill>
        <p:spPr bwMode="auto">
          <a:xfrm>
            <a:off x="6096000" y="2990931"/>
            <a:ext cx="5364596" cy="346225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Asset Management</a:t>
            </a:r>
            <a:endParaRPr lang="en-US" dirty="0">
              <a:latin typeface="+mj-ea"/>
              <a:ea typeface="+mj-ea"/>
            </a:endParaRPr>
          </a:p>
        </p:txBody>
      </p:sp>
      <p:sp>
        <p:nvSpPr>
          <p:cNvPr id="4" name="内容占位符 2"/>
          <p:cNvSpPr>
            <a:spLocks noGrp="1"/>
          </p:cNvSpPr>
          <p:nvPr>
            <p:ph type="body" sz="quarter" idx="10"/>
          </p:nvPr>
        </p:nvSpPr>
        <p:spPr>
          <a:xfrm>
            <a:off x="912285" y="1509148"/>
            <a:ext cx="10560048" cy="4680000"/>
          </a:xfrm>
        </p:spPr>
        <p:txBody>
          <a:bodyPr/>
          <a:lstStyle/>
          <a:p>
            <a:pPr algn="l" fontAlgn="ctr">
              <a:lnSpc>
                <a:spcPct val="100000"/>
              </a:lnSpc>
            </a:pPr>
            <a:r>
              <a:rPr lang="en-US" sz="1800" dirty="0" smtClean="0">
                <a:latin typeface="+mj-ea"/>
                <a:ea typeface="+mj-ea"/>
              </a:rPr>
              <a:t>By managing devices, accessories, locations, changes, and models, </a:t>
            </a:r>
            <a:r>
              <a:rPr lang="en-US" sz="1800" dirty="0" err="1" smtClean="0">
                <a:latin typeface="+mj-ea"/>
                <a:ea typeface="+mj-ea"/>
              </a:rPr>
              <a:t>eSight</a:t>
            </a:r>
            <a:r>
              <a:rPr lang="en-US" sz="1800" dirty="0" smtClean="0">
                <a:latin typeface="+mj-ea"/>
                <a:ea typeface="+mj-ea"/>
              </a:rPr>
              <a:t> can manage data center assets such as networks, servers, and storage devices throughout their life cycles from stock-in, deployment, maintenance, to returning. This helps enterprises comprehensively understand asset distribution and running status and make correct investment decisions to lower the cost and enhance O&amp;M efficiency. </a:t>
            </a:r>
          </a:p>
          <a:p>
            <a:pPr algn="l" fontAlgn="ctr">
              <a:lnSpc>
                <a:spcPct val="100000"/>
              </a:lnSpc>
            </a:pPr>
            <a:endParaRPr lang="en-US" sz="1800" dirty="0">
              <a:latin typeface="+mj-ea"/>
              <a:ea typeface="+mj-ea"/>
            </a:endParaRPr>
          </a:p>
        </p:txBody>
      </p:sp>
      <p:grpSp>
        <p:nvGrpSpPr>
          <p:cNvPr id="2" name="组合 1"/>
          <p:cNvGrpSpPr/>
          <p:nvPr/>
        </p:nvGrpSpPr>
        <p:grpSpPr>
          <a:xfrm>
            <a:off x="4861022" y="2980158"/>
            <a:ext cx="3412224" cy="3412224"/>
            <a:chOff x="5233641" y="2761707"/>
            <a:chExt cx="3412224" cy="3412224"/>
          </a:xfrm>
        </p:grpSpPr>
        <p:sp>
          <p:nvSpPr>
            <p:cNvPr id="3" name="任意多边形 2"/>
            <p:cNvSpPr/>
            <p:nvPr/>
          </p:nvSpPr>
          <p:spPr>
            <a:xfrm>
              <a:off x="6393232" y="2761707"/>
              <a:ext cx="1093042" cy="1093042"/>
            </a:xfrm>
            <a:custGeom>
              <a:avLst/>
              <a:gdLst>
                <a:gd name="connsiteX0" fmla="*/ 0 w 1093042"/>
                <a:gd name="connsiteY0" fmla="*/ 546521 h 1093042"/>
                <a:gd name="connsiteX1" fmla="*/ 546521 w 1093042"/>
                <a:gd name="connsiteY1" fmla="*/ 0 h 1093042"/>
                <a:gd name="connsiteX2" fmla="*/ 1093042 w 1093042"/>
                <a:gd name="connsiteY2" fmla="*/ 546521 h 1093042"/>
                <a:gd name="connsiteX3" fmla="*/ 546521 w 1093042"/>
                <a:gd name="connsiteY3" fmla="*/ 1093042 h 1093042"/>
                <a:gd name="connsiteX4" fmla="*/ 0 w 1093042"/>
                <a:gd name="connsiteY4" fmla="*/ 546521 h 109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42" h="1093042">
                  <a:moveTo>
                    <a:pt x="0" y="546521"/>
                  </a:moveTo>
                  <a:cubicBezTo>
                    <a:pt x="0" y="244686"/>
                    <a:pt x="244686" y="0"/>
                    <a:pt x="546521" y="0"/>
                  </a:cubicBezTo>
                  <a:cubicBezTo>
                    <a:pt x="848356" y="0"/>
                    <a:pt x="1093042" y="244686"/>
                    <a:pt x="1093042" y="546521"/>
                  </a:cubicBezTo>
                  <a:cubicBezTo>
                    <a:pt x="1093042" y="848356"/>
                    <a:pt x="848356" y="1093042"/>
                    <a:pt x="546521" y="1093042"/>
                  </a:cubicBezTo>
                  <a:cubicBezTo>
                    <a:pt x="244686" y="1093042"/>
                    <a:pt x="0" y="848356"/>
                    <a:pt x="0" y="546521"/>
                  </a:cubicBezTo>
                  <a:close/>
                </a:path>
              </a:pathLst>
            </a:custGeom>
            <a:solidFill>
              <a:srgbClr val="0070C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none" lIns="182932" tIns="182932" rIns="182932" bIns="182932" numCol="1" spcCol="1270" anchor="ctr" anchorCtr="0">
              <a:noAutofit/>
            </a:bodyPr>
            <a:lstStyle/>
            <a:p>
              <a:pPr lvl="0" algn="ctr" defTabSz="800100">
                <a:lnSpc>
                  <a:spcPct val="90000"/>
                </a:lnSpc>
                <a:spcBef>
                  <a:spcPct val="0"/>
                </a:spcBef>
                <a:spcAft>
                  <a:spcPct val="35000"/>
                </a:spcAft>
              </a:pPr>
              <a:r>
                <a:rPr sz="1200" b="1" kern="1200" dirty="0">
                  <a:latin typeface="+mj-ea"/>
                  <a:ea typeface="+mj-ea"/>
                </a:rPr>
                <a:t>Stock-in</a:t>
              </a:r>
            </a:p>
          </p:txBody>
        </p:sp>
        <p:sp>
          <p:nvSpPr>
            <p:cNvPr id="5" name="任意多边形 4"/>
            <p:cNvSpPr/>
            <p:nvPr/>
          </p:nvSpPr>
          <p:spPr>
            <a:xfrm rot="2700000">
              <a:off x="7368829" y="3697773"/>
              <a:ext cx="289839" cy="368901"/>
            </a:xfrm>
            <a:custGeom>
              <a:avLst/>
              <a:gdLst>
                <a:gd name="connsiteX0" fmla="*/ 0 w 289839"/>
                <a:gd name="connsiteY0" fmla="*/ 73780 h 368901"/>
                <a:gd name="connsiteX1" fmla="*/ 144920 w 289839"/>
                <a:gd name="connsiteY1" fmla="*/ 73780 h 368901"/>
                <a:gd name="connsiteX2" fmla="*/ 144920 w 289839"/>
                <a:gd name="connsiteY2" fmla="*/ 0 h 368901"/>
                <a:gd name="connsiteX3" fmla="*/ 289839 w 289839"/>
                <a:gd name="connsiteY3" fmla="*/ 184451 h 368901"/>
                <a:gd name="connsiteX4" fmla="*/ 144920 w 289839"/>
                <a:gd name="connsiteY4" fmla="*/ 368901 h 368901"/>
                <a:gd name="connsiteX5" fmla="*/ 144920 w 289839"/>
                <a:gd name="connsiteY5" fmla="*/ 295121 h 368901"/>
                <a:gd name="connsiteX6" fmla="*/ 0 w 289839"/>
                <a:gd name="connsiteY6" fmla="*/ 295121 h 368901"/>
                <a:gd name="connsiteX7" fmla="*/ 0 w 289839"/>
                <a:gd name="connsiteY7" fmla="*/ 73780 h 3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39" h="368901">
                  <a:moveTo>
                    <a:pt x="0" y="73780"/>
                  </a:moveTo>
                  <a:lnTo>
                    <a:pt x="144920" y="73780"/>
                  </a:lnTo>
                  <a:lnTo>
                    <a:pt x="144920" y="0"/>
                  </a:lnTo>
                  <a:lnTo>
                    <a:pt x="289839" y="184451"/>
                  </a:lnTo>
                  <a:lnTo>
                    <a:pt x="144920" y="368901"/>
                  </a:lnTo>
                  <a:lnTo>
                    <a:pt x="144920" y="295121"/>
                  </a:lnTo>
                  <a:lnTo>
                    <a:pt x="0" y="295121"/>
                  </a:lnTo>
                  <a:lnTo>
                    <a:pt x="0" y="73780"/>
                  </a:lnTo>
                  <a:close/>
                </a:path>
              </a:pathLst>
            </a:custGeom>
            <a:solidFill>
              <a:srgbClr val="0070C0">
                <a:alpha val="5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73779" rIns="86951" bIns="73780" numCol="1" spcCol="1270" anchor="ctr" anchorCtr="0">
              <a:noAutofit/>
            </a:bodyPr>
            <a:lstStyle/>
            <a:p>
              <a:pPr lvl="0" algn="ctr" defTabSz="311150">
                <a:lnSpc>
                  <a:spcPct val="90000"/>
                </a:lnSpc>
                <a:spcBef>
                  <a:spcPct val="0"/>
                </a:spcBef>
                <a:spcAft>
                  <a:spcPct val="35000"/>
                </a:spcAft>
              </a:pPr>
              <a:endParaRPr lang="zh-CN" altLang="en-US" sz="700" b="1" kern="1200">
                <a:latin typeface="+mj-ea"/>
                <a:ea typeface="+mj-ea"/>
              </a:endParaRPr>
            </a:p>
          </p:txBody>
        </p:sp>
        <p:sp>
          <p:nvSpPr>
            <p:cNvPr id="6" name="任意多边形 5"/>
            <p:cNvSpPr/>
            <p:nvPr/>
          </p:nvSpPr>
          <p:spPr>
            <a:xfrm>
              <a:off x="7552823" y="3921298"/>
              <a:ext cx="1093042" cy="1093042"/>
            </a:xfrm>
            <a:custGeom>
              <a:avLst/>
              <a:gdLst>
                <a:gd name="connsiteX0" fmla="*/ 0 w 1093042"/>
                <a:gd name="connsiteY0" fmla="*/ 546521 h 1093042"/>
                <a:gd name="connsiteX1" fmla="*/ 546521 w 1093042"/>
                <a:gd name="connsiteY1" fmla="*/ 0 h 1093042"/>
                <a:gd name="connsiteX2" fmla="*/ 1093042 w 1093042"/>
                <a:gd name="connsiteY2" fmla="*/ 546521 h 1093042"/>
                <a:gd name="connsiteX3" fmla="*/ 546521 w 1093042"/>
                <a:gd name="connsiteY3" fmla="*/ 1093042 h 1093042"/>
                <a:gd name="connsiteX4" fmla="*/ 0 w 1093042"/>
                <a:gd name="connsiteY4" fmla="*/ 546521 h 109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42" h="1093042">
                  <a:moveTo>
                    <a:pt x="0" y="546521"/>
                  </a:moveTo>
                  <a:cubicBezTo>
                    <a:pt x="0" y="244686"/>
                    <a:pt x="244686" y="0"/>
                    <a:pt x="546521" y="0"/>
                  </a:cubicBezTo>
                  <a:cubicBezTo>
                    <a:pt x="848356" y="0"/>
                    <a:pt x="1093042" y="244686"/>
                    <a:pt x="1093042" y="546521"/>
                  </a:cubicBezTo>
                  <a:cubicBezTo>
                    <a:pt x="1093042" y="848356"/>
                    <a:pt x="848356" y="1093042"/>
                    <a:pt x="546521" y="1093042"/>
                  </a:cubicBezTo>
                  <a:cubicBezTo>
                    <a:pt x="244686" y="1093042"/>
                    <a:pt x="0" y="848356"/>
                    <a:pt x="0" y="546521"/>
                  </a:cubicBezTo>
                  <a:close/>
                </a:path>
              </a:pathLst>
            </a:custGeom>
            <a:solidFill>
              <a:srgbClr val="0070C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none" lIns="182932" tIns="182932" rIns="182932" bIns="182932" numCol="1" spcCol="1270" anchor="ctr" anchorCtr="0">
              <a:noAutofit/>
            </a:bodyPr>
            <a:lstStyle/>
            <a:p>
              <a:pPr lvl="0" algn="ctr" defTabSz="800100">
                <a:lnSpc>
                  <a:spcPct val="90000"/>
                </a:lnSpc>
                <a:spcBef>
                  <a:spcPct val="0"/>
                </a:spcBef>
                <a:spcAft>
                  <a:spcPct val="35000"/>
                </a:spcAft>
              </a:pPr>
              <a:r>
                <a:rPr sz="1200" b="1" kern="1200">
                  <a:latin typeface="+mj-ea"/>
                  <a:ea typeface="+mj-ea"/>
                </a:rPr>
                <a:t>Deployment</a:t>
              </a:r>
            </a:p>
          </p:txBody>
        </p:sp>
        <p:sp>
          <p:nvSpPr>
            <p:cNvPr id="15" name="任意多边形 14"/>
            <p:cNvSpPr/>
            <p:nvPr/>
          </p:nvSpPr>
          <p:spPr>
            <a:xfrm rot="18900000">
              <a:off x="7380430" y="4857363"/>
              <a:ext cx="289840" cy="368902"/>
            </a:xfrm>
            <a:custGeom>
              <a:avLst/>
              <a:gdLst>
                <a:gd name="connsiteX0" fmla="*/ 0 w 289839"/>
                <a:gd name="connsiteY0" fmla="*/ 73780 h 368901"/>
                <a:gd name="connsiteX1" fmla="*/ 144920 w 289839"/>
                <a:gd name="connsiteY1" fmla="*/ 73780 h 368901"/>
                <a:gd name="connsiteX2" fmla="*/ 144920 w 289839"/>
                <a:gd name="connsiteY2" fmla="*/ 0 h 368901"/>
                <a:gd name="connsiteX3" fmla="*/ 289839 w 289839"/>
                <a:gd name="connsiteY3" fmla="*/ 184451 h 368901"/>
                <a:gd name="connsiteX4" fmla="*/ 144920 w 289839"/>
                <a:gd name="connsiteY4" fmla="*/ 368901 h 368901"/>
                <a:gd name="connsiteX5" fmla="*/ 144920 w 289839"/>
                <a:gd name="connsiteY5" fmla="*/ 295121 h 368901"/>
                <a:gd name="connsiteX6" fmla="*/ 0 w 289839"/>
                <a:gd name="connsiteY6" fmla="*/ 295121 h 368901"/>
                <a:gd name="connsiteX7" fmla="*/ 0 w 289839"/>
                <a:gd name="connsiteY7" fmla="*/ 73780 h 3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39" h="368901">
                  <a:moveTo>
                    <a:pt x="289839" y="295121"/>
                  </a:moveTo>
                  <a:lnTo>
                    <a:pt x="144919" y="295121"/>
                  </a:lnTo>
                  <a:lnTo>
                    <a:pt x="144919" y="368901"/>
                  </a:lnTo>
                  <a:lnTo>
                    <a:pt x="0" y="184450"/>
                  </a:lnTo>
                  <a:lnTo>
                    <a:pt x="144919" y="0"/>
                  </a:lnTo>
                  <a:lnTo>
                    <a:pt x="144919" y="73780"/>
                  </a:lnTo>
                  <a:lnTo>
                    <a:pt x="289839" y="73780"/>
                  </a:lnTo>
                  <a:lnTo>
                    <a:pt x="289839" y="295121"/>
                  </a:lnTo>
                  <a:close/>
                </a:path>
              </a:pathLst>
            </a:custGeom>
            <a:solidFill>
              <a:srgbClr val="0070C0">
                <a:alpha val="5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86951" tIns="73780" rIns="1" bIns="73780" numCol="1" spcCol="1270" anchor="ctr" anchorCtr="0">
              <a:noAutofit/>
            </a:bodyPr>
            <a:lstStyle/>
            <a:p>
              <a:pPr lvl="0" algn="ctr" defTabSz="311150">
                <a:lnSpc>
                  <a:spcPct val="90000"/>
                </a:lnSpc>
                <a:spcBef>
                  <a:spcPct val="0"/>
                </a:spcBef>
                <a:spcAft>
                  <a:spcPct val="35000"/>
                </a:spcAft>
              </a:pPr>
              <a:endParaRPr lang="zh-CN" altLang="en-US" sz="700" b="1" kern="1200">
                <a:latin typeface="+mj-ea"/>
                <a:ea typeface="+mj-ea"/>
              </a:endParaRPr>
            </a:p>
          </p:txBody>
        </p:sp>
        <p:sp>
          <p:nvSpPr>
            <p:cNvPr id="16" name="任意多边形 15"/>
            <p:cNvSpPr/>
            <p:nvPr/>
          </p:nvSpPr>
          <p:spPr>
            <a:xfrm>
              <a:off x="6393232" y="5080889"/>
              <a:ext cx="1093042" cy="1093042"/>
            </a:xfrm>
            <a:custGeom>
              <a:avLst/>
              <a:gdLst>
                <a:gd name="connsiteX0" fmla="*/ 0 w 1093042"/>
                <a:gd name="connsiteY0" fmla="*/ 546521 h 1093042"/>
                <a:gd name="connsiteX1" fmla="*/ 546521 w 1093042"/>
                <a:gd name="connsiteY1" fmla="*/ 0 h 1093042"/>
                <a:gd name="connsiteX2" fmla="*/ 1093042 w 1093042"/>
                <a:gd name="connsiteY2" fmla="*/ 546521 h 1093042"/>
                <a:gd name="connsiteX3" fmla="*/ 546521 w 1093042"/>
                <a:gd name="connsiteY3" fmla="*/ 1093042 h 1093042"/>
                <a:gd name="connsiteX4" fmla="*/ 0 w 1093042"/>
                <a:gd name="connsiteY4" fmla="*/ 546521 h 109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42" h="1093042">
                  <a:moveTo>
                    <a:pt x="0" y="546521"/>
                  </a:moveTo>
                  <a:cubicBezTo>
                    <a:pt x="0" y="244686"/>
                    <a:pt x="244686" y="0"/>
                    <a:pt x="546521" y="0"/>
                  </a:cubicBezTo>
                  <a:cubicBezTo>
                    <a:pt x="848356" y="0"/>
                    <a:pt x="1093042" y="244686"/>
                    <a:pt x="1093042" y="546521"/>
                  </a:cubicBezTo>
                  <a:cubicBezTo>
                    <a:pt x="1093042" y="848356"/>
                    <a:pt x="848356" y="1093042"/>
                    <a:pt x="546521" y="1093042"/>
                  </a:cubicBezTo>
                  <a:cubicBezTo>
                    <a:pt x="244686" y="1093042"/>
                    <a:pt x="0" y="848356"/>
                    <a:pt x="0" y="546521"/>
                  </a:cubicBezTo>
                  <a:close/>
                </a:path>
              </a:pathLst>
            </a:custGeom>
            <a:solidFill>
              <a:srgbClr val="0070C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none" lIns="182932" tIns="182932" rIns="182932" bIns="182932" numCol="1" spcCol="1270" anchor="ctr" anchorCtr="0">
              <a:noAutofit/>
            </a:bodyPr>
            <a:lstStyle/>
            <a:p>
              <a:pPr lvl="0" algn="ctr" defTabSz="800100">
                <a:lnSpc>
                  <a:spcPct val="90000"/>
                </a:lnSpc>
                <a:spcBef>
                  <a:spcPct val="0"/>
                </a:spcBef>
                <a:spcAft>
                  <a:spcPct val="35000"/>
                </a:spcAft>
              </a:pPr>
              <a:r>
                <a:rPr sz="1200" b="1" kern="1200">
                  <a:latin typeface="+mj-ea"/>
                  <a:ea typeface="+mj-ea"/>
                </a:rPr>
                <a:t>Maintenance</a:t>
              </a:r>
            </a:p>
          </p:txBody>
        </p:sp>
        <p:sp>
          <p:nvSpPr>
            <p:cNvPr id="17" name="任意多边形 16"/>
            <p:cNvSpPr/>
            <p:nvPr/>
          </p:nvSpPr>
          <p:spPr>
            <a:xfrm rot="24300000">
              <a:off x="6220839" y="4868963"/>
              <a:ext cx="289840" cy="368902"/>
            </a:xfrm>
            <a:custGeom>
              <a:avLst/>
              <a:gdLst>
                <a:gd name="connsiteX0" fmla="*/ 0 w 289839"/>
                <a:gd name="connsiteY0" fmla="*/ 73780 h 368901"/>
                <a:gd name="connsiteX1" fmla="*/ 144920 w 289839"/>
                <a:gd name="connsiteY1" fmla="*/ 73780 h 368901"/>
                <a:gd name="connsiteX2" fmla="*/ 144920 w 289839"/>
                <a:gd name="connsiteY2" fmla="*/ 0 h 368901"/>
                <a:gd name="connsiteX3" fmla="*/ 289839 w 289839"/>
                <a:gd name="connsiteY3" fmla="*/ 184451 h 368901"/>
                <a:gd name="connsiteX4" fmla="*/ 144920 w 289839"/>
                <a:gd name="connsiteY4" fmla="*/ 368901 h 368901"/>
                <a:gd name="connsiteX5" fmla="*/ 144920 w 289839"/>
                <a:gd name="connsiteY5" fmla="*/ 295121 h 368901"/>
                <a:gd name="connsiteX6" fmla="*/ 0 w 289839"/>
                <a:gd name="connsiteY6" fmla="*/ 295121 h 368901"/>
                <a:gd name="connsiteX7" fmla="*/ 0 w 289839"/>
                <a:gd name="connsiteY7" fmla="*/ 73780 h 3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39" h="368901">
                  <a:moveTo>
                    <a:pt x="289839" y="295121"/>
                  </a:moveTo>
                  <a:lnTo>
                    <a:pt x="144919" y="295121"/>
                  </a:lnTo>
                  <a:lnTo>
                    <a:pt x="144919" y="368901"/>
                  </a:lnTo>
                  <a:lnTo>
                    <a:pt x="0" y="184450"/>
                  </a:lnTo>
                  <a:lnTo>
                    <a:pt x="144919" y="0"/>
                  </a:lnTo>
                  <a:lnTo>
                    <a:pt x="144919" y="73780"/>
                  </a:lnTo>
                  <a:lnTo>
                    <a:pt x="289839" y="73780"/>
                  </a:lnTo>
                  <a:lnTo>
                    <a:pt x="289839" y="295121"/>
                  </a:lnTo>
                  <a:close/>
                </a:path>
              </a:pathLst>
            </a:custGeom>
            <a:solidFill>
              <a:srgbClr val="0070C0">
                <a:alpha val="5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86952" tIns="73781" rIns="0" bIns="73779" numCol="1" spcCol="1270" anchor="ctr" anchorCtr="0">
              <a:noAutofit/>
            </a:bodyPr>
            <a:lstStyle/>
            <a:p>
              <a:pPr lvl="0" algn="ctr" defTabSz="311150">
                <a:lnSpc>
                  <a:spcPct val="90000"/>
                </a:lnSpc>
                <a:spcBef>
                  <a:spcPct val="0"/>
                </a:spcBef>
                <a:spcAft>
                  <a:spcPct val="35000"/>
                </a:spcAft>
              </a:pPr>
              <a:endParaRPr lang="zh-CN" altLang="en-US" sz="700" b="1" kern="1200">
                <a:latin typeface="+mj-ea"/>
                <a:ea typeface="+mj-ea"/>
              </a:endParaRPr>
            </a:p>
          </p:txBody>
        </p:sp>
        <p:sp>
          <p:nvSpPr>
            <p:cNvPr id="18" name="任意多边形 17"/>
            <p:cNvSpPr/>
            <p:nvPr/>
          </p:nvSpPr>
          <p:spPr>
            <a:xfrm>
              <a:off x="5233641" y="3921298"/>
              <a:ext cx="1093042" cy="1093042"/>
            </a:xfrm>
            <a:custGeom>
              <a:avLst/>
              <a:gdLst>
                <a:gd name="connsiteX0" fmla="*/ 0 w 1093042"/>
                <a:gd name="connsiteY0" fmla="*/ 546521 h 1093042"/>
                <a:gd name="connsiteX1" fmla="*/ 546521 w 1093042"/>
                <a:gd name="connsiteY1" fmla="*/ 0 h 1093042"/>
                <a:gd name="connsiteX2" fmla="*/ 1093042 w 1093042"/>
                <a:gd name="connsiteY2" fmla="*/ 546521 h 1093042"/>
                <a:gd name="connsiteX3" fmla="*/ 546521 w 1093042"/>
                <a:gd name="connsiteY3" fmla="*/ 1093042 h 1093042"/>
                <a:gd name="connsiteX4" fmla="*/ 0 w 1093042"/>
                <a:gd name="connsiteY4" fmla="*/ 546521 h 109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42" h="1093042">
                  <a:moveTo>
                    <a:pt x="0" y="546521"/>
                  </a:moveTo>
                  <a:cubicBezTo>
                    <a:pt x="0" y="244686"/>
                    <a:pt x="244686" y="0"/>
                    <a:pt x="546521" y="0"/>
                  </a:cubicBezTo>
                  <a:cubicBezTo>
                    <a:pt x="848356" y="0"/>
                    <a:pt x="1093042" y="244686"/>
                    <a:pt x="1093042" y="546521"/>
                  </a:cubicBezTo>
                  <a:cubicBezTo>
                    <a:pt x="1093042" y="848356"/>
                    <a:pt x="848356" y="1093042"/>
                    <a:pt x="546521" y="1093042"/>
                  </a:cubicBezTo>
                  <a:cubicBezTo>
                    <a:pt x="244686" y="1093042"/>
                    <a:pt x="0" y="848356"/>
                    <a:pt x="0" y="546521"/>
                  </a:cubicBezTo>
                  <a:close/>
                </a:path>
              </a:pathLst>
            </a:custGeom>
            <a:solidFill>
              <a:srgbClr val="0070C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none" lIns="182932" tIns="182932" rIns="182932" bIns="182932" numCol="1" spcCol="1270" anchor="ctr" anchorCtr="0">
              <a:noAutofit/>
            </a:bodyPr>
            <a:lstStyle/>
            <a:p>
              <a:pPr lvl="0" algn="ctr" defTabSz="800100">
                <a:lnSpc>
                  <a:spcPct val="90000"/>
                </a:lnSpc>
                <a:spcBef>
                  <a:spcPct val="0"/>
                </a:spcBef>
                <a:spcAft>
                  <a:spcPct val="35000"/>
                </a:spcAft>
              </a:pPr>
              <a:r>
                <a:rPr sz="1200" b="1" kern="1200">
                  <a:latin typeface="+mj-ea"/>
                  <a:ea typeface="+mj-ea"/>
                </a:rPr>
                <a:t>Returning</a:t>
              </a:r>
            </a:p>
          </p:txBody>
        </p:sp>
        <p:sp>
          <p:nvSpPr>
            <p:cNvPr id="19" name="任意多边形 18"/>
            <p:cNvSpPr/>
            <p:nvPr/>
          </p:nvSpPr>
          <p:spPr>
            <a:xfrm rot="18900000">
              <a:off x="6209238" y="3709374"/>
              <a:ext cx="289839" cy="368901"/>
            </a:xfrm>
            <a:custGeom>
              <a:avLst/>
              <a:gdLst>
                <a:gd name="connsiteX0" fmla="*/ 0 w 289839"/>
                <a:gd name="connsiteY0" fmla="*/ 73780 h 368901"/>
                <a:gd name="connsiteX1" fmla="*/ 144920 w 289839"/>
                <a:gd name="connsiteY1" fmla="*/ 73780 h 368901"/>
                <a:gd name="connsiteX2" fmla="*/ 144920 w 289839"/>
                <a:gd name="connsiteY2" fmla="*/ 0 h 368901"/>
                <a:gd name="connsiteX3" fmla="*/ 289839 w 289839"/>
                <a:gd name="connsiteY3" fmla="*/ 184451 h 368901"/>
                <a:gd name="connsiteX4" fmla="*/ 144920 w 289839"/>
                <a:gd name="connsiteY4" fmla="*/ 368901 h 368901"/>
                <a:gd name="connsiteX5" fmla="*/ 144920 w 289839"/>
                <a:gd name="connsiteY5" fmla="*/ 295121 h 368901"/>
                <a:gd name="connsiteX6" fmla="*/ 0 w 289839"/>
                <a:gd name="connsiteY6" fmla="*/ 295121 h 368901"/>
                <a:gd name="connsiteX7" fmla="*/ 0 w 289839"/>
                <a:gd name="connsiteY7" fmla="*/ 73780 h 3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39" h="368901">
                  <a:moveTo>
                    <a:pt x="0" y="73780"/>
                  </a:moveTo>
                  <a:lnTo>
                    <a:pt x="144920" y="73780"/>
                  </a:lnTo>
                  <a:lnTo>
                    <a:pt x="144920" y="0"/>
                  </a:lnTo>
                  <a:lnTo>
                    <a:pt x="289839" y="184451"/>
                  </a:lnTo>
                  <a:lnTo>
                    <a:pt x="144920" y="368901"/>
                  </a:lnTo>
                  <a:lnTo>
                    <a:pt x="144920" y="295121"/>
                  </a:lnTo>
                  <a:lnTo>
                    <a:pt x="0" y="295121"/>
                  </a:lnTo>
                  <a:lnTo>
                    <a:pt x="0" y="73780"/>
                  </a:lnTo>
                  <a:close/>
                </a:path>
              </a:pathLst>
            </a:custGeom>
            <a:solidFill>
              <a:srgbClr val="0070C0">
                <a:alpha val="5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1" tIns="73780" rIns="86952" bIns="73779" numCol="1" spcCol="1270" anchor="ctr" anchorCtr="0">
              <a:noAutofit/>
            </a:bodyPr>
            <a:lstStyle/>
            <a:p>
              <a:pPr lvl="0" algn="ctr" defTabSz="311150">
                <a:lnSpc>
                  <a:spcPct val="90000"/>
                </a:lnSpc>
                <a:spcBef>
                  <a:spcPct val="0"/>
                </a:spcBef>
                <a:spcAft>
                  <a:spcPct val="35000"/>
                </a:spcAft>
              </a:pPr>
              <a:endParaRPr lang="zh-CN" altLang="en-US" sz="700" b="1" kern="1200">
                <a:latin typeface="+mj-ea"/>
                <a:ea typeface="+mj-ea"/>
              </a:endParaRPr>
            </a:p>
          </p:txBody>
        </p:sp>
      </p:grpSp>
      <p:sp>
        <p:nvSpPr>
          <p:cNvPr id="8" name="TextBox 6"/>
          <p:cNvSpPr txBox="1"/>
          <p:nvPr/>
        </p:nvSpPr>
        <p:spPr>
          <a:xfrm>
            <a:off x="5890055" y="4371475"/>
            <a:ext cx="1351091" cy="954620"/>
          </a:xfrm>
          <a:prstGeom prst="rect">
            <a:avLst/>
          </a:prstGeom>
          <a:noFill/>
        </p:spPr>
        <p:txBody>
          <a:bodyPr wrap="square" rtlCol="0">
            <a:spAutoFit/>
          </a:bodyPr>
          <a:lstStyle/>
          <a:p>
            <a:pPr algn="ctr" fontAlgn="ctr"/>
            <a:r>
              <a:rPr lang="en-US" sz="1401" b="1" dirty="0" smtClean="0">
                <a:solidFill>
                  <a:srgbClr val="C00000"/>
                </a:solidFill>
                <a:latin typeface="+mj-ea"/>
                <a:ea typeface="+mj-ea"/>
              </a:rPr>
              <a:t>Life cycle management of ICT assets</a:t>
            </a:r>
            <a:endParaRPr lang="en-US" sz="1401" b="1" dirty="0">
              <a:solidFill>
                <a:srgbClr val="C00000"/>
              </a:solidFill>
              <a:latin typeface="+mj-ea"/>
              <a:ea typeface="+mj-ea"/>
            </a:endParaRPr>
          </a:p>
        </p:txBody>
      </p:sp>
      <p:sp>
        <p:nvSpPr>
          <p:cNvPr id="9" name="弧形 8"/>
          <p:cNvSpPr>
            <a:spLocks noChangeAspect="1"/>
          </p:cNvSpPr>
          <p:nvPr/>
        </p:nvSpPr>
        <p:spPr bwMode="auto">
          <a:xfrm>
            <a:off x="5861882" y="4119587"/>
            <a:ext cx="1355706" cy="1359159"/>
          </a:xfrm>
          <a:prstGeom prst="arc">
            <a:avLst>
              <a:gd name="adj1" fmla="val 16200000"/>
              <a:gd name="adj2" fmla="val 13772266"/>
            </a:avLst>
          </a:prstGeom>
          <a:noFill/>
          <a:ln w="50800">
            <a:gradFill>
              <a:gsLst>
                <a:gs pos="0">
                  <a:srgbClr val="92D050"/>
                </a:gs>
                <a:gs pos="66000">
                  <a:srgbClr val="92D050">
                    <a:alpha val="66000"/>
                  </a:srgbClr>
                </a:gs>
                <a:gs pos="100000">
                  <a:srgbClr val="92D050">
                    <a:alpha val="33000"/>
                  </a:srgbClr>
                </a:gs>
              </a:gsLst>
              <a:lin ang="0" scaled="0"/>
            </a:gradFill>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081" tIns="40041" rIns="80081" bIns="40041" numCol="1" rtlCol="0" anchor="t" anchorCtr="0" compatLnSpc="1">
            <a:prstTxWarp prst="textNoShape">
              <a:avLst/>
            </a:prstTxWarp>
          </a:bodyPr>
          <a:lstStyle/>
          <a:p>
            <a:pPr defTabSz="800832" fontAlgn="ctr">
              <a:buClr>
                <a:srgbClr val="CC9900"/>
              </a:buClr>
              <a:buFont typeface="Wingdings" pitchFamily="2" charset="2"/>
              <a:buChar char="n"/>
            </a:pPr>
            <a:endParaRPr lang="en-US" altLang="zh-CN" sz="1576" dirty="0">
              <a:latin typeface="+mj-ea"/>
              <a:ea typeface="+mj-ea"/>
            </a:endParaRPr>
          </a:p>
        </p:txBody>
      </p:sp>
      <p:sp>
        <p:nvSpPr>
          <p:cNvPr id="10" name="TextBox 9"/>
          <p:cNvSpPr txBox="1"/>
          <p:nvPr/>
        </p:nvSpPr>
        <p:spPr>
          <a:xfrm>
            <a:off x="7134661" y="2924944"/>
            <a:ext cx="2634054" cy="739177"/>
          </a:xfrm>
          <a:prstGeom prst="rect">
            <a:avLst/>
          </a:prstGeom>
          <a:noFill/>
        </p:spPr>
        <p:txBody>
          <a:bodyPr wrap="none" rtlCol="0">
            <a:spAutoFit/>
          </a:bodyPr>
          <a:lstStyle/>
          <a:p>
            <a:pPr marL="177800" indent="-177800" fontAlgn="ctr">
              <a:buFont typeface="Wingdings" pitchFamily="2" charset="2"/>
              <a:buChar char="ü"/>
            </a:pPr>
            <a:r>
              <a:rPr lang="en-US" sz="1051" dirty="0" smtClean="0">
                <a:latin typeface="+mj-ea"/>
                <a:ea typeface="+mj-ea"/>
              </a:rPr>
              <a:t>Asset stock-in</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Device and accessory management</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Batch import and export</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Asset model management</a:t>
            </a:r>
            <a:endParaRPr lang="en-US" altLang="zh-CN" sz="1051" dirty="0">
              <a:latin typeface="+mj-ea"/>
              <a:ea typeface="+mj-ea"/>
            </a:endParaRPr>
          </a:p>
        </p:txBody>
      </p:sp>
      <p:sp>
        <p:nvSpPr>
          <p:cNvPr id="12" name="TextBox 10"/>
          <p:cNvSpPr txBox="1"/>
          <p:nvPr/>
        </p:nvSpPr>
        <p:spPr>
          <a:xfrm>
            <a:off x="8371038" y="4231288"/>
            <a:ext cx="2162772" cy="577466"/>
          </a:xfrm>
          <a:prstGeom prst="rect">
            <a:avLst/>
          </a:prstGeom>
          <a:noFill/>
        </p:spPr>
        <p:txBody>
          <a:bodyPr wrap="none" rtlCol="0">
            <a:spAutoFit/>
          </a:bodyPr>
          <a:lstStyle/>
          <a:p>
            <a:pPr marL="177800" indent="-177800" fontAlgn="ctr">
              <a:buFont typeface="Wingdings" pitchFamily="2" charset="2"/>
              <a:buChar char="ü"/>
            </a:pPr>
            <a:r>
              <a:rPr lang="en-US" sz="1051" dirty="0" smtClean="0">
                <a:latin typeface="+mj-ea"/>
                <a:ea typeface="+mj-ea"/>
              </a:rPr>
              <a:t>Asset deployment</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Asset removing</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Asset location management</a:t>
            </a:r>
            <a:endParaRPr lang="en-US" altLang="zh-CN" sz="1051" dirty="0">
              <a:latin typeface="+mj-ea"/>
              <a:ea typeface="+mj-ea"/>
            </a:endParaRPr>
          </a:p>
        </p:txBody>
      </p:sp>
      <p:sp>
        <p:nvSpPr>
          <p:cNvPr id="13" name="TextBox 11"/>
          <p:cNvSpPr txBox="1"/>
          <p:nvPr/>
        </p:nvSpPr>
        <p:spPr>
          <a:xfrm>
            <a:off x="7165720" y="5555582"/>
            <a:ext cx="2802370" cy="739177"/>
          </a:xfrm>
          <a:prstGeom prst="rect">
            <a:avLst/>
          </a:prstGeom>
          <a:noFill/>
        </p:spPr>
        <p:txBody>
          <a:bodyPr wrap="none" rtlCol="0">
            <a:spAutoFit/>
          </a:bodyPr>
          <a:lstStyle/>
          <a:p>
            <a:pPr marL="177800" indent="-177800" fontAlgn="ctr">
              <a:buFont typeface="Wingdings" pitchFamily="2" charset="2"/>
              <a:buChar char="ü"/>
            </a:pPr>
            <a:r>
              <a:rPr lang="en-US" sz="1051" dirty="0" smtClean="0">
                <a:latin typeface="+mj-ea"/>
                <a:ea typeface="+mj-ea"/>
              </a:rPr>
              <a:t>Asset repairing</a:t>
            </a:r>
            <a:endParaRPr lang="en-US" altLang="zh-CN" sz="1051" b="1" dirty="0" smtClean="0">
              <a:latin typeface="+mj-ea"/>
              <a:ea typeface="+mj-ea"/>
            </a:endParaRPr>
          </a:p>
          <a:p>
            <a:pPr marL="177800" indent="-177800" fontAlgn="ctr">
              <a:buFont typeface="Wingdings" pitchFamily="2" charset="2"/>
              <a:buChar char="ü"/>
            </a:pPr>
            <a:r>
              <a:rPr lang="en-US" sz="1051" dirty="0" smtClean="0">
                <a:latin typeface="+mj-ea"/>
                <a:ea typeface="+mj-ea"/>
              </a:rPr>
              <a:t>Asset transferring</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Asset maintenance</a:t>
            </a:r>
            <a:endParaRPr lang="en-US" altLang="zh-CN" sz="1051" dirty="0" smtClean="0">
              <a:latin typeface="+mj-ea"/>
              <a:ea typeface="+mj-ea"/>
            </a:endParaRPr>
          </a:p>
          <a:p>
            <a:pPr marL="177800" indent="-177800" fontAlgn="ctr">
              <a:buFont typeface="Wingdings" pitchFamily="2" charset="2"/>
              <a:buChar char="ü"/>
            </a:pPr>
            <a:r>
              <a:rPr lang="en-US" sz="1051" dirty="0" smtClean="0">
                <a:latin typeface="+mj-ea"/>
                <a:ea typeface="+mj-ea"/>
              </a:rPr>
              <a:t>Asset querying and historical auditing</a:t>
            </a:r>
            <a:endParaRPr lang="en-US" altLang="zh-CN" sz="1051" dirty="0">
              <a:latin typeface="+mj-ea"/>
              <a:ea typeface="+mj-ea"/>
            </a:endParaRPr>
          </a:p>
        </p:txBody>
      </p:sp>
      <p:sp>
        <p:nvSpPr>
          <p:cNvPr id="14" name="TextBox 13"/>
          <p:cNvSpPr txBox="1"/>
          <p:nvPr/>
        </p:nvSpPr>
        <p:spPr>
          <a:xfrm>
            <a:off x="4259796" y="5201329"/>
            <a:ext cx="1351652" cy="334900"/>
          </a:xfrm>
          <a:prstGeom prst="rect">
            <a:avLst/>
          </a:prstGeom>
          <a:noFill/>
        </p:spPr>
        <p:txBody>
          <a:bodyPr wrap="none" rtlCol="0">
            <a:spAutoFit/>
          </a:bodyPr>
          <a:lstStyle/>
          <a:p>
            <a:pPr marL="177800" indent="-177800" fontAlgn="ctr">
              <a:lnSpc>
                <a:spcPct val="150000"/>
              </a:lnSpc>
              <a:buFont typeface="Wingdings" pitchFamily="2" charset="2"/>
              <a:buChar char="ü"/>
            </a:pPr>
            <a:r>
              <a:rPr lang="en-US" sz="1051" dirty="0" smtClean="0">
                <a:latin typeface="+mj-ea"/>
                <a:ea typeface="+mj-ea"/>
              </a:rPr>
              <a:t>Asset returning</a:t>
            </a:r>
            <a:endParaRPr lang="en-US" altLang="zh-CN" sz="1051" dirty="0">
              <a:latin typeface="+mj-ea"/>
              <a:ea typeface="+mj-ea"/>
            </a:endParaRPr>
          </a:p>
        </p:txBody>
      </p:sp>
    </p:spTree>
    <p:extLst>
      <p:ext uri="{BB962C8B-B14F-4D97-AF65-F5344CB8AC3E}">
        <p14:creationId xmlns:p14="http://schemas.microsoft.com/office/powerpoint/2010/main" val="2707107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Service Management</a:t>
            </a:r>
            <a:endParaRPr lang="en-US" altLang="zh-CN" dirty="0">
              <a:latin typeface="+mj-ea"/>
              <a:ea typeface="+mj-ea"/>
            </a:endParaRPr>
          </a:p>
        </p:txBody>
      </p:sp>
      <p:sp>
        <p:nvSpPr>
          <p:cNvPr id="4" name="内容占位符 2"/>
          <p:cNvSpPr>
            <a:spLocks noGrp="1"/>
          </p:cNvSpPr>
          <p:nvPr>
            <p:ph type="body" sz="quarter" idx="10"/>
          </p:nvPr>
        </p:nvSpPr>
        <p:spPr>
          <a:xfrm>
            <a:off x="912285" y="1556792"/>
            <a:ext cx="10560048" cy="4680000"/>
          </a:xfrm>
        </p:spPr>
        <p:txBody>
          <a:bodyPr/>
          <a:lstStyle/>
          <a:p>
            <a:pPr fontAlgn="ctr">
              <a:lnSpc>
                <a:spcPct val="100000"/>
              </a:lnSpc>
            </a:pPr>
            <a:r>
              <a:rPr lang="en-US" sz="1200" dirty="0" smtClean="0">
                <a:latin typeface="+mj-ea"/>
                <a:ea typeface="+mj-ea"/>
              </a:rPr>
              <a:t>The core value of service management lies in the ability to connect service processes to IT services and underlying applications and infrastructure components, providing insight into service quality from the service user perspective. The key to establishing service management is to connect service impacts with service models of IT assets and resources, including service definition, dependency discovery and mapping, service availability indicator definition for end users, and service model maintenance throughout the service life cycle.</a:t>
            </a:r>
            <a:endParaRPr lang="en-US" altLang="zh-CN" sz="1200" dirty="0" smtClean="0">
              <a:latin typeface="+mj-ea"/>
              <a:ea typeface="+mj-ea"/>
            </a:endParaRPr>
          </a:p>
          <a:p>
            <a:pPr fontAlgn="ctr">
              <a:lnSpc>
                <a:spcPct val="100000"/>
              </a:lnSpc>
            </a:pPr>
            <a:r>
              <a:rPr lang="en-US" sz="1200" dirty="0" smtClean="0">
                <a:latin typeface="+mj-ea"/>
                <a:ea typeface="+mj-ea"/>
              </a:rPr>
              <a:t>Based on the comprehensive infrastructure management capability, </a:t>
            </a:r>
            <a:r>
              <a:rPr lang="en-US" sz="1200" dirty="0" err="1" smtClean="0">
                <a:latin typeface="+mj-ea"/>
                <a:ea typeface="+mj-ea"/>
              </a:rPr>
              <a:t>eSight</a:t>
            </a:r>
            <a:r>
              <a:rPr lang="en-US" sz="1200" dirty="0" smtClean="0">
                <a:latin typeface="+mj-ea"/>
                <a:ea typeface="+mj-ea"/>
              </a:rPr>
              <a:t> can create a visualized model between services and IT infrastructure and application components (web service, application service, middleware, database, operating system, FC switch, storage device, switch, and router). In addition, </a:t>
            </a:r>
            <a:r>
              <a:rPr lang="en-US" sz="1200" dirty="0" err="1" smtClean="0">
                <a:latin typeface="+mj-ea"/>
                <a:ea typeface="+mj-ea"/>
              </a:rPr>
              <a:t>eSight</a:t>
            </a:r>
            <a:r>
              <a:rPr lang="en-US" sz="1200" dirty="0" smtClean="0">
                <a:latin typeface="+mj-ea"/>
                <a:ea typeface="+mj-ea"/>
              </a:rPr>
              <a:t> provides a 360-degree view for each service and displays service running status from various aspects including external service status, service application logical topology, application alarm, and system load.</a:t>
            </a:r>
            <a:endParaRPr lang="en-US" altLang="zh-CN" sz="1200" dirty="0" smtClean="0">
              <a:latin typeface="+mj-ea"/>
              <a:ea typeface="+mj-ea"/>
            </a:endParaRPr>
          </a:p>
          <a:p>
            <a:pPr fontAlgn="ctr">
              <a:lnSpc>
                <a:spcPct val="100000"/>
              </a:lnSpc>
            </a:pPr>
            <a:endParaRPr lang="en-US" sz="1200" dirty="0">
              <a:latin typeface="+mj-ea"/>
              <a:ea typeface="+mj-ea"/>
            </a:endParaRPr>
          </a:p>
        </p:txBody>
      </p:sp>
      <p:sp>
        <p:nvSpPr>
          <p:cNvPr id="5" name="内容占位符 2">
            <a:extLst>
              <a:ext uri="{FF2B5EF4-FFF2-40B4-BE49-F238E27FC236}">
                <a16:creationId xmlns:a16="http://schemas.microsoft.com/office/drawing/2014/main" xmlns="" id="{71EFBD43-0F2C-4064-859D-715293365723}"/>
              </a:ext>
            </a:extLst>
          </p:cNvPr>
          <p:cNvSpPr txBox="1">
            <a:spLocks/>
          </p:cNvSpPr>
          <p:nvPr/>
        </p:nvSpPr>
        <p:spPr bwMode="auto">
          <a:xfrm>
            <a:off x="911423" y="3289244"/>
            <a:ext cx="3838242" cy="287898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00000"/>
              </a:lnSpc>
            </a:pPr>
            <a:r>
              <a:rPr lang="en-US" sz="1200" dirty="0" smtClean="0">
                <a:latin typeface="+mj-ea"/>
                <a:ea typeface="+mj-ea"/>
              </a:rPr>
              <a:t>IT personnel only need to focus on specific IT infrastructure resources of the business service and solve related problems, greatly decreasing the time required for troubleshooting, quickly recovering services, and reducing the service interruption time. </a:t>
            </a:r>
            <a:endParaRPr lang="en-US" sz="1200" dirty="0">
              <a:latin typeface="+mj-ea"/>
              <a:ea typeface="+mj-ea"/>
            </a:endParaRPr>
          </a:p>
        </p:txBody>
      </p:sp>
      <p:pic>
        <p:nvPicPr>
          <p:cNvPr id="6" name="图片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015" y="3356992"/>
            <a:ext cx="6663318" cy="3036782"/>
          </a:xfrm>
          <a:prstGeom prst="rect">
            <a:avLst/>
          </a:prstGeom>
          <a:noFill/>
          <a:ln>
            <a:solidFill>
              <a:schemeClr val="bg1">
                <a:lumMod val="50000"/>
              </a:schemeClr>
            </a:solidFill>
          </a:ln>
        </p:spPr>
      </p:pic>
    </p:spTree>
    <p:extLst>
      <p:ext uri="{BB962C8B-B14F-4D97-AF65-F5344CB8AC3E}">
        <p14:creationId xmlns:p14="http://schemas.microsoft.com/office/powerpoint/2010/main" val="242876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Basic Management Functions: Infrastructure Management</a:t>
            </a:r>
            <a:endParaRPr lang="en-US" altLang="zh-CN" dirty="0">
              <a:latin typeface="+mj-ea"/>
              <a:ea typeface="+mj-ea"/>
            </a:endParaRPr>
          </a:p>
        </p:txBody>
      </p:sp>
      <p:grpSp>
        <p:nvGrpSpPr>
          <p:cNvPr id="7" name="组合 6"/>
          <p:cNvGrpSpPr/>
          <p:nvPr/>
        </p:nvGrpSpPr>
        <p:grpSpPr>
          <a:xfrm>
            <a:off x="1235460" y="2290686"/>
            <a:ext cx="5873568" cy="3514577"/>
            <a:chOff x="125239" y="1915983"/>
            <a:chExt cx="5933660" cy="3550534"/>
          </a:xfrm>
        </p:grpSpPr>
        <p:sp>
          <p:nvSpPr>
            <p:cNvPr id="8" name="矩形 7"/>
            <p:cNvSpPr/>
            <p:nvPr/>
          </p:nvSpPr>
          <p:spPr bwMode="auto">
            <a:xfrm>
              <a:off x="125239" y="2892283"/>
              <a:ext cx="3811500" cy="2574234"/>
            </a:xfrm>
            <a:prstGeom prst="rect">
              <a:avLst/>
            </a:prstGeom>
            <a:solidFill>
              <a:srgbClr val="777777">
                <a:lumMod val="20000"/>
                <a:lumOff val="80000"/>
              </a:srgbClr>
            </a:solidFill>
            <a:ln>
              <a:solidFill>
                <a:srgbClr val="777777"/>
              </a:solidFill>
            </a:ln>
            <a:effectLst/>
            <a:extLst/>
          </p:spPr>
          <p:txBody>
            <a:bodyPr vert="horz" wrap="square" lIns="80081" tIns="40041" rIns="80081" bIns="40041" numCol="1" rtlCol="0" anchor="b" anchorCtr="1" compatLnSpc="1">
              <a:prstTxWarp prst="textNoShape">
                <a:avLst/>
              </a:prstTxWarp>
              <a:noAutofit/>
            </a:bodyPr>
            <a:lstStyle/>
            <a:p>
              <a:pPr defTabSz="800832" fontAlgn="ctr">
                <a:buClr>
                  <a:srgbClr val="CC9900"/>
                </a:buClr>
                <a:defRPr/>
              </a:pPr>
              <a:r>
                <a:rPr lang="en-US" sz="800" dirty="0" smtClean="0">
                  <a:solidFill>
                    <a:sysClr val="windowText" lastClr="000000"/>
                  </a:solidFill>
                  <a:latin typeface="+mj-ea"/>
                  <a:ea typeface="+mj-ea"/>
                </a:rPr>
                <a:t>Data center domain</a:t>
              </a:r>
              <a:endParaRPr lang="en-US" altLang="zh-CN" sz="800" kern="0" dirty="0">
                <a:solidFill>
                  <a:srgbClr val="000000"/>
                </a:solidFill>
                <a:latin typeface="+mj-ea"/>
                <a:ea typeface="+mj-ea"/>
              </a:endParaRPr>
            </a:p>
          </p:txBody>
        </p:sp>
        <p:sp>
          <p:nvSpPr>
            <p:cNvPr id="9" name="矩形 8"/>
            <p:cNvSpPr/>
            <p:nvPr/>
          </p:nvSpPr>
          <p:spPr bwMode="auto">
            <a:xfrm>
              <a:off x="3991560" y="2892283"/>
              <a:ext cx="2067339" cy="2574234"/>
            </a:xfrm>
            <a:prstGeom prst="rect">
              <a:avLst/>
            </a:prstGeom>
            <a:solidFill>
              <a:srgbClr val="FFCC66">
                <a:lumMod val="20000"/>
                <a:lumOff val="80000"/>
              </a:srgbClr>
            </a:solidFill>
            <a:ln>
              <a:solidFill>
                <a:srgbClr val="777777"/>
              </a:solidFill>
            </a:ln>
            <a:effectLst/>
            <a:extLst/>
          </p:spPr>
          <p:txBody>
            <a:bodyPr vert="horz" wrap="square" lIns="80081" tIns="40041" rIns="80081" bIns="40041" numCol="1" rtlCol="0" anchor="b" anchorCtr="1" compatLnSpc="1">
              <a:prstTxWarp prst="textNoShape">
                <a:avLst/>
              </a:prstTxWarp>
              <a:noAutofit/>
            </a:bodyPr>
            <a:lstStyle/>
            <a:p>
              <a:pPr defTabSz="800832" fontAlgn="ctr">
                <a:buClr>
                  <a:srgbClr val="CC9900"/>
                </a:buClr>
                <a:defRPr/>
              </a:pPr>
              <a:r>
                <a:rPr lang="en-US" sz="800" dirty="0" smtClean="0">
                  <a:solidFill>
                    <a:sysClr val="windowText" lastClr="000000"/>
                  </a:solidFill>
                  <a:latin typeface="+mj-ea"/>
                  <a:ea typeface="+mj-ea"/>
                </a:rPr>
                <a:t>Communications energy domain (safe city)</a:t>
              </a:r>
              <a:endParaRPr lang="en-US" altLang="zh-CN" sz="800" kern="0" dirty="0">
                <a:solidFill>
                  <a:srgbClr val="000000"/>
                </a:solidFill>
                <a:latin typeface="+mj-ea"/>
                <a:ea typeface="+mj-ea"/>
              </a:endParaRPr>
            </a:p>
          </p:txBody>
        </p:sp>
        <p:sp>
          <p:nvSpPr>
            <p:cNvPr id="10" name="矩形 9"/>
            <p:cNvSpPr/>
            <p:nvPr/>
          </p:nvSpPr>
          <p:spPr bwMode="auto">
            <a:xfrm>
              <a:off x="166398" y="2958182"/>
              <a:ext cx="3722213" cy="907352"/>
            </a:xfrm>
            <a:prstGeom prst="rect">
              <a:avLst/>
            </a:prstGeom>
            <a:solidFill>
              <a:srgbClr val="92D050">
                <a:lumMod val="40000"/>
                <a:lumOff val="60000"/>
              </a:srgbClr>
            </a:solidFill>
            <a:ln>
              <a:solidFill>
                <a:srgbClr val="000000">
                  <a:lumMod val="50000"/>
                  <a:lumOff val="50000"/>
                </a:srgbClr>
              </a:solidFill>
            </a:ln>
            <a:effectLst/>
            <a:extLst/>
          </p:spPr>
          <p:txBody>
            <a:bodyPr vert="horz" wrap="square" lIns="80081" tIns="40041" rIns="80081" bIns="40041" numCol="1" rtlCol="0" anchor="t" anchorCtr="0" compatLnSpc="1">
              <a:prstTxWarp prst="textNoShape">
                <a:avLst/>
              </a:prstTxWarp>
              <a:noAutofit/>
            </a:bodyPr>
            <a:lstStyle/>
            <a:p>
              <a:pPr algn="ctr" defTabSz="800832" fontAlgn="ctr">
                <a:spcBef>
                  <a:spcPts val="0"/>
                </a:spcBef>
                <a:spcAft>
                  <a:spcPts val="0"/>
                </a:spcAft>
                <a:buClr>
                  <a:srgbClr val="CC9900"/>
                </a:buClr>
                <a:defRPr/>
              </a:pPr>
              <a:r>
                <a:rPr lang="en-US" sz="800" dirty="0" smtClean="0">
                  <a:solidFill>
                    <a:srgbClr val="000000"/>
                  </a:solidFill>
                  <a:latin typeface="+mj-ea"/>
                  <a:ea typeface="+mj-ea"/>
                </a:rPr>
                <a:t>Subsystem</a:t>
              </a:r>
              <a:endParaRPr lang="en-US" sz="800" dirty="0">
                <a:solidFill>
                  <a:srgbClr val="000000"/>
                </a:solidFill>
                <a:latin typeface="+mj-ea"/>
                <a:ea typeface="+mj-ea"/>
              </a:endParaRPr>
            </a:p>
          </p:txBody>
        </p:sp>
        <p:sp>
          <p:nvSpPr>
            <p:cNvPr id="12" name="矩形 11"/>
            <p:cNvSpPr/>
            <p:nvPr/>
          </p:nvSpPr>
          <p:spPr bwMode="auto">
            <a:xfrm>
              <a:off x="136579" y="1915983"/>
              <a:ext cx="5922320" cy="907352"/>
            </a:xfrm>
            <a:prstGeom prst="rect">
              <a:avLst/>
            </a:prstGeom>
            <a:solidFill>
              <a:srgbClr val="92D050">
                <a:lumMod val="40000"/>
                <a:lumOff val="60000"/>
              </a:srgbClr>
            </a:solidFill>
            <a:ln>
              <a:solidFill>
                <a:srgbClr val="000000">
                  <a:lumMod val="50000"/>
                  <a:lumOff val="50000"/>
                </a:srgbClr>
              </a:solidFill>
            </a:ln>
            <a:effectLst/>
            <a:extLst/>
          </p:spPr>
          <p:txBody>
            <a:bodyPr vert="horz" wrap="square" lIns="80081" tIns="40041" rIns="80081" bIns="40041" numCol="1" rtlCol="0" anchor="t" anchorCtr="0" compatLnSpc="1">
              <a:prstTxWarp prst="textNoShape">
                <a:avLst/>
              </a:prstTxWarp>
              <a:noAutofit/>
            </a:bodyPr>
            <a:lstStyle/>
            <a:p>
              <a:pPr algn="ctr" defTabSz="800832" fontAlgn="ctr">
                <a:spcBef>
                  <a:spcPts val="0"/>
                </a:spcBef>
                <a:spcAft>
                  <a:spcPts val="0"/>
                </a:spcAft>
                <a:buClr>
                  <a:srgbClr val="CC9900"/>
                </a:buClr>
                <a:defRPr/>
              </a:pPr>
              <a:r>
                <a:rPr lang="en-US" sz="800" dirty="0" smtClean="0">
                  <a:solidFill>
                    <a:srgbClr val="000000"/>
                  </a:solidFill>
                  <a:latin typeface="+mj-ea"/>
                  <a:ea typeface="+mj-ea"/>
                </a:rPr>
                <a:t>O&amp;M</a:t>
              </a:r>
              <a:endParaRPr lang="en-US" sz="800" dirty="0">
                <a:solidFill>
                  <a:srgbClr val="000000"/>
                </a:solidFill>
                <a:latin typeface="+mj-ea"/>
                <a:ea typeface="+mj-ea"/>
              </a:endParaRPr>
            </a:p>
          </p:txBody>
        </p:sp>
        <p:sp>
          <p:nvSpPr>
            <p:cNvPr id="13" name="TextBox 43"/>
            <p:cNvSpPr txBox="1"/>
            <p:nvPr/>
          </p:nvSpPr>
          <p:spPr>
            <a:xfrm>
              <a:off x="3865947" y="2219167"/>
              <a:ext cx="717272"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Battery management</a:t>
              </a:r>
              <a:endParaRPr lang="en-US" sz="800" dirty="0">
                <a:solidFill>
                  <a:srgbClr val="000000"/>
                </a:solidFill>
                <a:latin typeface="+mj-ea"/>
                <a:ea typeface="+mj-ea"/>
              </a:endParaRPr>
            </a:p>
          </p:txBody>
        </p:sp>
        <p:sp>
          <p:nvSpPr>
            <p:cNvPr id="14" name="TextBox 44"/>
            <p:cNvSpPr txBox="1"/>
            <p:nvPr/>
          </p:nvSpPr>
          <p:spPr>
            <a:xfrm>
              <a:off x="177530" y="2219167"/>
              <a:ext cx="696078"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Unified view</a:t>
              </a:r>
              <a:endParaRPr lang="en-US" sz="800" dirty="0">
                <a:solidFill>
                  <a:srgbClr val="000000"/>
                </a:solidFill>
                <a:latin typeface="+mj-ea"/>
                <a:ea typeface="+mj-ea"/>
              </a:endParaRPr>
            </a:p>
          </p:txBody>
        </p:sp>
        <p:sp>
          <p:nvSpPr>
            <p:cNvPr id="15" name="TextBox 45"/>
            <p:cNvSpPr txBox="1"/>
            <p:nvPr/>
          </p:nvSpPr>
          <p:spPr>
            <a:xfrm>
              <a:off x="884236" y="2219167"/>
              <a:ext cx="750773"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Device monitoring</a:t>
              </a:r>
              <a:endParaRPr lang="en-US" sz="800" dirty="0">
                <a:solidFill>
                  <a:srgbClr val="000000"/>
                </a:solidFill>
                <a:latin typeface="+mj-ea"/>
                <a:ea typeface="+mj-ea"/>
              </a:endParaRPr>
            </a:p>
          </p:txBody>
        </p:sp>
        <p:sp>
          <p:nvSpPr>
            <p:cNvPr id="16" name="TextBox 46"/>
            <p:cNvSpPr txBox="1"/>
            <p:nvPr/>
          </p:nvSpPr>
          <p:spPr>
            <a:xfrm>
              <a:off x="1645637" y="2219167"/>
              <a:ext cx="734800"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Energy efficiency analysis</a:t>
              </a:r>
              <a:endParaRPr lang="en-US" sz="800" dirty="0">
                <a:solidFill>
                  <a:srgbClr val="000000"/>
                </a:solidFill>
                <a:latin typeface="+mj-ea"/>
                <a:ea typeface="+mj-ea"/>
              </a:endParaRPr>
            </a:p>
          </p:txBody>
        </p:sp>
        <p:sp>
          <p:nvSpPr>
            <p:cNvPr id="17" name="TextBox 47"/>
            <p:cNvSpPr txBox="1"/>
            <p:nvPr/>
          </p:nvSpPr>
          <p:spPr>
            <a:xfrm>
              <a:off x="3120519" y="2219167"/>
              <a:ext cx="734800"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Linkage control</a:t>
              </a:r>
              <a:endParaRPr lang="en-US" sz="800" dirty="0">
                <a:solidFill>
                  <a:srgbClr val="000000"/>
                </a:solidFill>
                <a:latin typeface="+mj-ea"/>
                <a:ea typeface="+mj-ea"/>
              </a:endParaRPr>
            </a:p>
          </p:txBody>
        </p:sp>
        <p:sp>
          <p:nvSpPr>
            <p:cNvPr id="18" name="TextBox 48"/>
            <p:cNvSpPr txBox="1"/>
            <p:nvPr/>
          </p:nvSpPr>
          <p:spPr>
            <a:xfrm>
              <a:off x="2391065" y="2219167"/>
              <a:ext cx="718826"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Health report</a:t>
              </a:r>
              <a:endParaRPr lang="en-US" sz="800" dirty="0">
                <a:solidFill>
                  <a:srgbClr val="000000"/>
                </a:solidFill>
                <a:latin typeface="+mj-ea"/>
                <a:ea typeface="+mj-ea"/>
              </a:endParaRPr>
            </a:p>
          </p:txBody>
        </p:sp>
        <p:sp>
          <p:nvSpPr>
            <p:cNvPr id="19" name="TextBox 49"/>
            <p:cNvSpPr txBox="1"/>
            <p:nvPr/>
          </p:nvSpPr>
          <p:spPr>
            <a:xfrm>
              <a:off x="234687" y="3142922"/>
              <a:ext cx="758293" cy="535134"/>
            </a:xfrm>
            <a:prstGeom prst="rect">
              <a:avLst/>
            </a:prstGeom>
            <a:no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Power and environment monitoring</a:t>
              </a:r>
              <a:endParaRPr lang="en-US" sz="800" dirty="0">
                <a:solidFill>
                  <a:srgbClr val="000000"/>
                </a:solidFill>
                <a:latin typeface="+mj-ea"/>
                <a:ea typeface="+mj-ea"/>
              </a:endParaRPr>
            </a:p>
          </p:txBody>
        </p:sp>
        <p:sp>
          <p:nvSpPr>
            <p:cNvPr id="20" name="TextBox 50"/>
            <p:cNvSpPr txBox="1"/>
            <p:nvPr/>
          </p:nvSpPr>
          <p:spPr>
            <a:xfrm>
              <a:off x="244705" y="3921548"/>
              <a:ext cx="739570" cy="1242089"/>
            </a:xfrm>
            <a:prstGeom prst="rect">
              <a:avLst/>
            </a:prstGeom>
            <a:solidFill>
              <a:srgbClr val="FFFFFF"/>
            </a:solidFill>
            <a:ln>
              <a:solidFill>
                <a:srgbClr val="000000">
                  <a:lumMod val="50000"/>
                  <a:lumOff val="50000"/>
                </a:srgbClr>
              </a:solidFill>
            </a:ln>
          </p:spPr>
          <p:txBody>
            <a:bodyPr wrap="square" lIns="31528" rIns="15764" rtlCol="0" anchor="t" anchorCtr="0">
              <a:noAutofit/>
            </a:bodyPr>
            <a:lstStyle/>
            <a:p>
              <a:pPr defTabSz="800832" fontAlgn="ctr">
                <a:spcBef>
                  <a:spcPts val="0"/>
                </a:spcBef>
                <a:spcAft>
                  <a:spcPts val="0"/>
                </a:spcAft>
                <a:defRPr/>
              </a:pPr>
              <a:r>
                <a:rPr lang="en-US" sz="800" dirty="0" smtClean="0">
                  <a:solidFill>
                    <a:srgbClr val="000000"/>
                  </a:solidFill>
                  <a:latin typeface="+mj-ea"/>
                  <a:ea typeface="+mj-ea"/>
                </a:rPr>
                <a:t>UPS/Battery</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HVDC</a:t>
              </a:r>
            </a:p>
            <a:p>
              <a:pPr defTabSz="800832" fontAlgn="ctr">
                <a:spcBef>
                  <a:spcPts val="0"/>
                </a:spcBef>
                <a:spcAft>
                  <a:spcPts val="0"/>
                </a:spcAft>
                <a:defRPr/>
              </a:pPr>
              <a:r>
                <a:rPr lang="en-US" sz="800" dirty="0" smtClean="0">
                  <a:solidFill>
                    <a:srgbClr val="000000"/>
                  </a:solidFill>
                  <a:latin typeface="+mj-ea"/>
                  <a:ea typeface="+mj-ea"/>
                </a:rPr>
                <a:t>PDU</a:t>
              </a:r>
            </a:p>
            <a:p>
              <a:pPr defTabSz="800832" fontAlgn="ctr">
                <a:spcBef>
                  <a:spcPts val="0"/>
                </a:spcBef>
                <a:spcAft>
                  <a:spcPts val="0"/>
                </a:spcAft>
                <a:defRPr/>
              </a:pPr>
              <a:r>
                <a:rPr lang="en-US" sz="800" dirty="0" smtClean="0">
                  <a:solidFill>
                    <a:srgbClr val="000000"/>
                  </a:solidFill>
                  <a:latin typeface="+mj-ea"/>
                  <a:ea typeface="+mj-ea"/>
                </a:rPr>
                <a:t>Cabinet</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Air conditioner</a:t>
              </a:r>
              <a:endParaRPr lang="en-US" sz="800" dirty="0">
                <a:solidFill>
                  <a:srgbClr val="000000"/>
                </a:solidFill>
                <a:latin typeface="+mj-ea"/>
                <a:ea typeface="+mj-ea"/>
              </a:endParaRPr>
            </a:p>
          </p:txBody>
        </p:sp>
        <p:sp>
          <p:nvSpPr>
            <p:cNvPr id="21" name="TextBox 51"/>
            <p:cNvSpPr txBox="1"/>
            <p:nvPr/>
          </p:nvSpPr>
          <p:spPr>
            <a:xfrm>
              <a:off x="1131558" y="3142922"/>
              <a:ext cx="817877" cy="535134"/>
            </a:xfrm>
            <a:prstGeom prst="rect">
              <a:avLst/>
            </a:prstGeom>
            <a:no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Power transformation and distribution system</a:t>
              </a:r>
              <a:endParaRPr lang="en-US" sz="800" dirty="0">
                <a:solidFill>
                  <a:srgbClr val="000000"/>
                </a:solidFill>
                <a:latin typeface="+mj-ea"/>
                <a:ea typeface="+mj-ea"/>
              </a:endParaRPr>
            </a:p>
          </p:txBody>
        </p:sp>
        <p:sp>
          <p:nvSpPr>
            <p:cNvPr id="22" name="TextBox 52"/>
            <p:cNvSpPr txBox="1"/>
            <p:nvPr/>
          </p:nvSpPr>
          <p:spPr>
            <a:xfrm>
              <a:off x="1142629" y="3921915"/>
              <a:ext cx="800476" cy="1241677"/>
            </a:xfrm>
            <a:prstGeom prst="rect">
              <a:avLst/>
            </a:prstGeom>
            <a:solidFill>
              <a:srgbClr val="FFFFFF"/>
            </a:solidFill>
            <a:ln>
              <a:solidFill>
                <a:srgbClr val="000000">
                  <a:lumMod val="50000"/>
                  <a:lumOff val="50000"/>
                </a:srgbClr>
              </a:solidFill>
            </a:ln>
          </p:spPr>
          <p:txBody>
            <a:bodyPr wrap="square" lIns="31528" rIns="15764" rtlCol="0" anchor="t" anchorCtr="0">
              <a:noAutofit/>
            </a:bodyPr>
            <a:lstStyle/>
            <a:p>
              <a:pPr defTabSz="800832" fontAlgn="ctr">
                <a:spcBef>
                  <a:spcPts val="0"/>
                </a:spcBef>
                <a:spcAft>
                  <a:spcPts val="0"/>
                </a:spcAft>
                <a:defRPr/>
              </a:pPr>
              <a:r>
                <a:rPr lang="en-US" sz="800" dirty="0" smtClean="0">
                  <a:solidFill>
                    <a:srgbClr val="000000"/>
                  </a:solidFill>
                  <a:latin typeface="+mj-ea"/>
                  <a:ea typeface="+mj-ea"/>
                </a:rPr>
                <a:t>High-voltage cabinet</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Power generation cabinet</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Transformer</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Switchover control</a:t>
              </a:r>
              <a:endParaRPr lang="en-US" altLang="zh-CN" sz="800" kern="0" dirty="0" smtClean="0">
                <a:solidFill>
                  <a:srgbClr val="000000"/>
                </a:solidFill>
                <a:latin typeface="+mj-ea"/>
                <a:ea typeface="+mj-ea"/>
              </a:endParaRPr>
            </a:p>
            <a:p>
              <a:pPr defTabSz="800832" fontAlgn="ctr">
                <a:spcBef>
                  <a:spcPts val="0"/>
                </a:spcBef>
                <a:spcAft>
                  <a:spcPts val="0"/>
                </a:spcAft>
                <a:defRPr/>
              </a:pPr>
              <a:endParaRPr lang="en-US" altLang="zh-CN" sz="800" kern="0" dirty="0">
                <a:solidFill>
                  <a:srgbClr val="000000"/>
                </a:solidFill>
                <a:latin typeface="+mj-ea"/>
                <a:ea typeface="+mj-ea"/>
              </a:endParaRPr>
            </a:p>
          </p:txBody>
        </p:sp>
        <p:sp>
          <p:nvSpPr>
            <p:cNvPr id="23" name="TextBox 53"/>
            <p:cNvSpPr txBox="1"/>
            <p:nvPr/>
          </p:nvSpPr>
          <p:spPr>
            <a:xfrm>
              <a:off x="2088013" y="3142922"/>
              <a:ext cx="800476" cy="535134"/>
            </a:xfrm>
            <a:prstGeom prst="rect">
              <a:avLst/>
            </a:prstGeom>
            <a:no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Chiller teamwork control</a:t>
              </a:r>
              <a:endParaRPr lang="en-US" sz="800" dirty="0">
                <a:solidFill>
                  <a:srgbClr val="000000"/>
                </a:solidFill>
                <a:latin typeface="+mj-ea"/>
                <a:ea typeface="+mj-ea"/>
              </a:endParaRPr>
            </a:p>
          </p:txBody>
        </p:sp>
        <p:sp>
          <p:nvSpPr>
            <p:cNvPr id="24" name="TextBox 54"/>
            <p:cNvSpPr txBox="1"/>
            <p:nvPr/>
          </p:nvSpPr>
          <p:spPr>
            <a:xfrm>
              <a:off x="2084058" y="3921915"/>
              <a:ext cx="800476" cy="1241677"/>
            </a:xfrm>
            <a:prstGeom prst="rect">
              <a:avLst/>
            </a:prstGeom>
            <a:solidFill>
              <a:srgbClr val="FFFFFF"/>
            </a:solidFill>
            <a:ln>
              <a:solidFill>
                <a:srgbClr val="000000">
                  <a:lumMod val="50000"/>
                  <a:lumOff val="50000"/>
                </a:srgbClr>
              </a:solidFill>
            </a:ln>
          </p:spPr>
          <p:txBody>
            <a:bodyPr wrap="square" lIns="31528" rIns="15764" rtlCol="0" anchor="t" anchorCtr="0">
              <a:noAutofit/>
            </a:bodyPr>
            <a:lstStyle/>
            <a:p>
              <a:pPr defTabSz="800832" fontAlgn="ctr">
                <a:spcBef>
                  <a:spcPts val="0"/>
                </a:spcBef>
                <a:spcAft>
                  <a:spcPts val="0"/>
                </a:spcAft>
                <a:defRPr/>
              </a:pPr>
              <a:r>
                <a:rPr lang="en-US" sz="800" dirty="0" smtClean="0">
                  <a:solidFill>
                    <a:srgbClr val="000000"/>
                  </a:solidFill>
                  <a:latin typeface="+mj-ea"/>
                  <a:ea typeface="+mj-ea"/>
                </a:rPr>
                <a:t>Chiller</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Cooling level</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Cooling chilled pump</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Fresh air handling unit</a:t>
              </a:r>
              <a:endParaRPr lang="en-US" sz="800" dirty="0">
                <a:solidFill>
                  <a:srgbClr val="000000"/>
                </a:solidFill>
                <a:latin typeface="+mj-ea"/>
                <a:ea typeface="+mj-ea"/>
              </a:endParaRPr>
            </a:p>
          </p:txBody>
        </p:sp>
        <p:sp>
          <p:nvSpPr>
            <p:cNvPr id="25" name="TextBox 55"/>
            <p:cNvSpPr txBox="1"/>
            <p:nvPr/>
          </p:nvSpPr>
          <p:spPr>
            <a:xfrm>
              <a:off x="3009669" y="3142922"/>
              <a:ext cx="783074" cy="535134"/>
            </a:xfrm>
            <a:prstGeom prst="rect">
              <a:avLst/>
            </a:prstGeom>
            <a:no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Security monitoring</a:t>
              </a:r>
              <a:endParaRPr lang="en-US" sz="800" dirty="0">
                <a:solidFill>
                  <a:srgbClr val="000000"/>
                </a:solidFill>
                <a:latin typeface="+mj-ea"/>
                <a:ea typeface="+mj-ea"/>
              </a:endParaRPr>
            </a:p>
          </p:txBody>
        </p:sp>
        <p:sp>
          <p:nvSpPr>
            <p:cNvPr id="26" name="TextBox 56"/>
            <p:cNvSpPr txBox="1"/>
            <p:nvPr/>
          </p:nvSpPr>
          <p:spPr>
            <a:xfrm>
              <a:off x="3008089" y="3921915"/>
              <a:ext cx="791775" cy="1241677"/>
            </a:xfrm>
            <a:prstGeom prst="rect">
              <a:avLst/>
            </a:prstGeom>
            <a:solidFill>
              <a:srgbClr val="FFFFFF"/>
            </a:solidFill>
            <a:ln>
              <a:solidFill>
                <a:srgbClr val="000000">
                  <a:lumMod val="50000"/>
                  <a:lumOff val="50000"/>
                </a:srgbClr>
              </a:solidFill>
            </a:ln>
          </p:spPr>
          <p:txBody>
            <a:bodyPr wrap="square" lIns="31528" rIns="15764" rtlCol="0" anchor="t" anchorCtr="0">
              <a:noAutofit/>
            </a:bodyPr>
            <a:lstStyle/>
            <a:p>
              <a:pPr defTabSz="800832" fontAlgn="ctr">
                <a:spcBef>
                  <a:spcPts val="0"/>
                </a:spcBef>
                <a:spcAft>
                  <a:spcPts val="0"/>
                </a:spcAft>
                <a:defRPr/>
              </a:pPr>
              <a:r>
                <a:rPr lang="en-US" sz="800" dirty="0" smtClean="0">
                  <a:solidFill>
                    <a:srgbClr val="000000"/>
                  </a:solidFill>
                  <a:latin typeface="+mj-ea"/>
                  <a:ea typeface="+mj-ea"/>
                </a:rPr>
                <a:t>Video</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Access control</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a:t>
              </a:r>
              <a:endParaRPr lang="en-US" altLang="zh-CN" sz="800" kern="0" dirty="0">
                <a:solidFill>
                  <a:srgbClr val="000000"/>
                </a:solidFill>
                <a:latin typeface="+mj-ea"/>
                <a:ea typeface="+mj-ea"/>
              </a:endParaRPr>
            </a:p>
          </p:txBody>
        </p:sp>
        <p:cxnSp>
          <p:nvCxnSpPr>
            <p:cNvPr id="27" name="直接连接符 26"/>
            <p:cNvCxnSpPr>
              <a:stCxn id="19" idx="2"/>
              <a:endCxn id="20" idx="0"/>
            </p:cNvCxnSpPr>
            <p:nvPr/>
          </p:nvCxnSpPr>
          <p:spPr bwMode="auto">
            <a:xfrm>
              <a:off x="613834" y="3678057"/>
              <a:ext cx="656" cy="243491"/>
            </a:xfrm>
            <a:prstGeom prst="line">
              <a:avLst/>
            </a:prstGeom>
            <a:noFill/>
            <a:ln w="19050" cap="flat" cmpd="sng" algn="ctr">
              <a:solidFill>
                <a:srgbClr val="0000FF"/>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1544820" y="3678058"/>
              <a:ext cx="660" cy="243489"/>
            </a:xfrm>
            <a:prstGeom prst="line">
              <a:avLst/>
            </a:prstGeom>
            <a:noFill/>
            <a:ln w="19050" cap="flat" cmpd="sng" algn="ctr">
              <a:solidFill>
                <a:srgbClr val="0000FF"/>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nvCxnSpPr>
          <p:spPr bwMode="auto">
            <a:xfrm>
              <a:off x="2467105" y="3678058"/>
              <a:ext cx="660" cy="243489"/>
            </a:xfrm>
            <a:prstGeom prst="line">
              <a:avLst/>
            </a:prstGeom>
            <a:noFill/>
            <a:ln w="19050" cap="flat" cmpd="sng" algn="ctr">
              <a:solidFill>
                <a:srgbClr val="0000FF"/>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a:off x="3406794" y="3678058"/>
              <a:ext cx="660" cy="243489"/>
            </a:xfrm>
            <a:prstGeom prst="line">
              <a:avLst/>
            </a:prstGeom>
            <a:noFill/>
            <a:ln w="19050" cap="flat" cmpd="sng" algn="ctr">
              <a:solidFill>
                <a:srgbClr val="0000FF"/>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p:nvPr/>
          </p:nvCxnSpPr>
          <p:spPr bwMode="auto">
            <a:xfrm>
              <a:off x="4958206" y="4232000"/>
              <a:ext cx="0" cy="321901"/>
            </a:xfrm>
            <a:prstGeom prst="line">
              <a:avLst/>
            </a:prstGeom>
            <a:noFill/>
            <a:ln w="19050" cap="flat" cmpd="sng" algn="ctr">
              <a:solidFill>
                <a:srgbClr val="0000FF"/>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31"/>
            <p:cNvSpPr/>
            <p:nvPr/>
          </p:nvSpPr>
          <p:spPr bwMode="auto">
            <a:xfrm>
              <a:off x="4045156" y="2963233"/>
              <a:ext cx="1948984" cy="1254610"/>
            </a:xfrm>
            <a:prstGeom prst="rect">
              <a:avLst/>
            </a:prstGeom>
            <a:solidFill>
              <a:srgbClr val="0070C0">
                <a:lumMod val="20000"/>
                <a:lumOff val="80000"/>
              </a:srgbClr>
            </a:solidFill>
            <a:ln>
              <a:solidFill>
                <a:srgbClr val="000000">
                  <a:lumMod val="50000"/>
                  <a:lumOff val="50000"/>
                </a:srgbClr>
              </a:solidFill>
            </a:ln>
            <a:effectLst/>
            <a:extLst/>
          </p:spPr>
          <p:txBody>
            <a:bodyPr vert="horz" wrap="square" lIns="80081" tIns="40041" rIns="80081" bIns="40041" numCol="1" rtlCol="0" anchor="t" anchorCtr="0" compatLnSpc="1">
              <a:prstTxWarp prst="textNoShape">
                <a:avLst/>
              </a:prstTxWarp>
              <a:noAutofit/>
            </a:bodyPr>
            <a:lstStyle/>
            <a:p>
              <a:pPr algn="ctr" defTabSz="800832" fontAlgn="ctr">
                <a:spcBef>
                  <a:spcPts val="0"/>
                </a:spcBef>
                <a:spcAft>
                  <a:spcPts val="0"/>
                </a:spcAft>
                <a:buClr>
                  <a:srgbClr val="CC9900"/>
                </a:buClr>
                <a:defRPr/>
              </a:pPr>
              <a:endParaRPr lang="en-US" altLang="zh-CN" sz="800" kern="0" dirty="0">
                <a:solidFill>
                  <a:srgbClr val="000000"/>
                </a:solidFill>
                <a:latin typeface="+mj-ea"/>
                <a:ea typeface="+mj-ea"/>
              </a:endParaRPr>
            </a:p>
          </p:txBody>
        </p:sp>
        <p:sp>
          <p:nvSpPr>
            <p:cNvPr id="33" name="TextBox 67"/>
            <p:cNvSpPr txBox="1"/>
            <p:nvPr/>
          </p:nvSpPr>
          <p:spPr>
            <a:xfrm>
              <a:off x="4096039" y="3400107"/>
              <a:ext cx="862167" cy="305403"/>
            </a:xfrm>
            <a:prstGeom prst="rect">
              <a:avLst/>
            </a:prstGeom>
            <a:solidFill>
              <a:srgbClr val="0070C0">
                <a:lumMod val="20000"/>
                <a:lumOff val="8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Energy saving scheduling</a:t>
              </a:r>
              <a:endParaRPr lang="en-US" sz="800" dirty="0">
                <a:solidFill>
                  <a:srgbClr val="000000"/>
                </a:solidFill>
                <a:latin typeface="+mj-ea"/>
                <a:ea typeface="+mj-ea"/>
              </a:endParaRPr>
            </a:p>
          </p:txBody>
        </p:sp>
        <p:sp>
          <p:nvSpPr>
            <p:cNvPr id="34" name="TextBox 68"/>
            <p:cNvSpPr txBox="1"/>
            <p:nvPr/>
          </p:nvSpPr>
          <p:spPr>
            <a:xfrm>
              <a:off x="4097360" y="3803374"/>
              <a:ext cx="1835874" cy="305403"/>
            </a:xfrm>
            <a:prstGeom prst="rect">
              <a:avLst/>
            </a:prstGeom>
            <a:solidFill>
              <a:srgbClr val="0070C0">
                <a:lumMod val="20000"/>
                <a:lumOff val="8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Data collection, analysis, and processing</a:t>
              </a:r>
              <a:endParaRPr lang="en-US" sz="800" dirty="0">
                <a:solidFill>
                  <a:srgbClr val="000000"/>
                </a:solidFill>
                <a:latin typeface="+mj-ea"/>
                <a:ea typeface="+mj-ea"/>
              </a:endParaRPr>
            </a:p>
          </p:txBody>
        </p:sp>
        <p:sp>
          <p:nvSpPr>
            <p:cNvPr id="35" name="TextBox 69"/>
            <p:cNvSpPr txBox="1"/>
            <p:nvPr/>
          </p:nvSpPr>
          <p:spPr>
            <a:xfrm>
              <a:off x="5046475" y="3400107"/>
              <a:ext cx="863226" cy="305403"/>
            </a:xfrm>
            <a:prstGeom prst="rect">
              <a:avLst/>
            </a:prstGeom>
            <a:solidFill>
              <a:srgbClr val="0070C0">
                <a:lumMod val="20000"/>
                <a:lumOff val="8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Device management</a:t>
              </a:r>
              <a:endParaRPr lang="en-US" sz="800" dirty="0">
                <a:solidFill>
                  <a:srgbClr val="000000"/>
                </a:solidFill>
                <a:latin typeface="+mj-ea"/>
                <a:ea typeface="+mj-ea"/>
              </a:endParaRPr>
            </a:p>
          </p:txBody>
        </p:sp>
        <p:sp>
          <p:nvSpPr>
            <p:cNvPr id="36" name="TextBox 70"/>
            <p:cNvSpPr txBox="1"/>
            <p:nvPr/>
          </p:nvSpPr>
          <p:spPr>
            <a:xfrm>
              <a:off x="4472701" y="4433369"/>
              <a:ext cx="974492" cy="704261"/>
            </a:xfrm>
            <a:prstGeom prst="rect">
              <a:avLst/>
            </a:prstGeom>
            <a:solidFill>
              <a:srgbClr val="FFFFFF"/>
            </a:solidFill>
            <a:ln>
              <a:solidFill>
                <a:srgbClr val="000000">
                  <a:lumMod val="50000"/>
                  <a:lumOff val="50000"/>
                </a:srgbClr>
              </a:solidFill>
            </a:ln>
          </p:spPr>
          <p:txBody>
            <a:bodyPr wrap="square" lIns="31528" rIns="15764" rtlCol="0" anchor="t" anchorCtr="0">
              <a:noAutofit/>
            </a:bodyPr>
            <a:lstStyle/>
            <a:p>
              <a:pPr defTabSz="800832" fontAlgn="ctr">
                <a:spcBef>
                  <a:spcPts val="0"/>
                </a:spcBef>
                <a:spcAft>
                  <a:spcPts val="0"/>
                </a:spcAft>
                <a:defRPr/>
              </a:pPr>
              <a:r>
                <a:rPr lang="en-US" sz="800" dirty="0" smtClean="0">
                  <a:solidFill>
                    <a:srgbClr val="000000"/>
                  </a:solidFill>
                  <a:latin typeface="+mj-ea"/>
                  <a:ea typeface="+mj-ea"/>
                </a:rPr>
                <a:t>Power system</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Batteries</a:t>
              </a:r>
              <a:endParaRPr lang="en-US" altLang="zh-CN" sz="800" kern="0" dirty="0" smtClean="0">
                <a:solidFill>
                  <a:srgbClr val="000000"/>
                </a:solidFill>
                <a:latin typeface="+mj-ea"/>
                <a:ea typeface="+mj-ea"/>
              </a:endParaRPr>
            </a:p>
            <a:p>
              <a:pPr defTabSz="800832" fontAlgn="ctr">
                <a:spcBef>
                  <a:spcPts val="0"/>
                </a:spcBef>
                <a:spcAft>
                  <a:spcPts val="0"/>
                </a:spcAft>
                <a:defRPr/>
              </a:pPr>
              <a:r>
                <a:rPr lang="en-US" sz="800" dirty="0" smtClean="0">
                  <a:solidFill>
                    <a:srgbClr val="000000"/>
                  </a:solidFill>
                  <a:latin typeface="+mj-ea"/>
                  <a:ea typeface="+mj-ea"/>
                </a:rPr>
                <a:t>Hybrid power supply...</a:t>
              </a:r>
              <a:endParaRPr lang="en-US" altLang="zh-CN" sz="800" kern="0" dirty="0">
                <a:solidFill>
                  <a:srgbClr val="000000"/>
                </a:solidFill>
                <a:latin typeface="+mj-ea"/>
                <a:ea typeface="+mj-ea"/>
              </a:endParaRPr>
            </a:p>
          </p:txBody>
        </p:sp>
        <p:sp>
          <p:nvSpPr>
            <p:cNvPr id="37" name="TextBox 71"/>
            <p:cNvSpPr txBox="1"/>
            <p:nvPr/>
          </p:nvSpPr>
          <p:spPr>
            <a:xfrm>
              <a:off x="4593847" y="2219167"/>
              <a:ext cx="717272"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Capacity management</a:t>
              </a:r>
              <a:endParaRPr lang="en-US" sz="800" dirty="0">
                <a:solidFill>
                  <a:srgbClr val="000000"/>
                </a:solidFill>
                <a:latin typeface="+mj-ea"/>
                <a:ea typeface="+mj-ea"/>
              </a:endParaRPr>
            </a:p>
          </p:txBody>
        </p:sp>
        <p:sp>
          <p:nvSpPr>
            <p:cNvPr id="38" name="TextBox 72"/>
            <p:cNvSpPr txBox="1"/>
            <p:nvPr/>
          </p:nvSpPr>
          <p:spPr>
            <a:xfrm>
              <a:off x="5321750" y="2219167"/>
              <a:ext cx="677514" cy="471435"/>
            </a:xfrm>
            <a:prstGeom prst="rect">
              <a:avLst/>
            </a:prstGeom>
            <a:solidFill>
              <a:srgbClr val="92D050">
                <a:lumMod val="40000"/>
                <a:lumOff val="60000"/>
              </a:srgbClr>
            </a:solidFill>
            <a:ln>
              <a:solidFill>
                <a:srgbClr val="000000">
                  <a:lumMod val="50000"/>
                  <a:lumOff val="50000"/>
                </a:srgbClr>
              </a:solidFill>
            </a:ln>
          </p:spPr>
          <p:txBody>
            <a:bodyPr wrap="square" lIns="15764" rIns="15764" rtlCol="0" anchor="ctr" anchorCtr="0">
              <a:noAutofit/>
            </a:bodyPr>
            <a:lstStyle/>
            <a:p>
              <a:pPr algn="ctr" defTabSz="800832" fontAlgn="ctr">
                <a:spcBef>
                  <a:spcPts val="0"/>
                </a:spcBef>
                <a:spcAft>
                  <a:spcPts val="0"/>
                </a:spcAft>
                <a:defRPr/>
              </a:pPr>
              <a:r>
                <a:rPr lang="en-US" sz="800" dirty="0" smtClean="0">
                  <a:solidFill>
                    <a:srgbClr val="000000"/>
                  </a:solidFill>
                  <a:latin typeface="+mj-ea"/>
                  <a:ea typeface="+mj-ea"/>
                </a:rPr>
                <a:t>...</a:t>
              </a:r>
              <a:endParaRPr lang="en-US" altLang="zh-CN" sz="800" kern="0" dirty="0">
                <a:solidFill>
                  <a:srgbClr val="000000"/>
                </a:solidFill>
                <a:latin typeface="+mj-ea"/>
                <a:ea typeface="+mj-ea"/>
              </a:endParaRPr>
            </a:p>
          </p:txBody>
        </p:sp>
      </p:grpSp>
      <p:sp>
        <p:nvSpPr>
          <p:cNvPr id="39" name="TextBox 84"/>
          <p:cNvSpPr txBox="1">
            <a:spLocks noChangeArrowheads="1"/>
          </p:cNvSpPr>
          <p:nvPr/>
        </p:nvSpPr>
        <p:spPr bwMode="auto">
          <a:xfrm>
            <a:off x="7248128" y="4800664"/>
            <a:ext cx="4212469" cy="1409636"/>
          </a:xfrm>
          <a:prstGeom prst="rect">
            <a:avLst/>
          </a:prstGeom>
          <a:solidFill>
            <a:schemeClr val="bg1">
              <a:lumMod val="85000"/>
            </a:schemeClr>
          </a:solidFill>
          <a:ln w="9525">
            <a:noFill/>
            <a:miter lim="800000"/>
            <a:headEnd/>
            <a:tailEnd/>
          </a:ln>
        </p:spPr>
        <p:txBody>
          <a:bodyPr lIns="80054" tIns="40027" rIns="80054" bIns="40027"/>
          <a:lstStyle/>
          <a:p>
            <a:pPr marL="177800" indent="-177800" fontAlgn="ctr">
              <a:buFont typeface="Arial" pitchFamily="34" charset="0"/>
              <a:buChar char="•"/>
              <a:defRPr/>
            </a:pPr>
            <a:r>
              <a:rPr lang="en-US" sz="1051" dirty="0" smtClean="0">
                <a:latin typeface="+mj-ea"/>
                <a:ea typeface="+mj-ea"/>
              </a:rPr>
              <a:t>Recommendation of resource maximization policies and actions</a:t>
            </a:r>
            <a:endParaRPr lang="en-US" altLang="zh-CN" sz="1051" dirty="0" smtClean="0">
              <a:solidFill>
                <a:srgbClr val="000000"/>
              </a:solidFill>
              <a:latin typeface="+mj-ea"/>
              <a:ea typeface="+mj-ea"/>
            </a:endParaRPr>
          </a:p>
          <a:p>
            <a:pPr marL="177800" indent="-177800" fontAlgn="ctr">
              <a:buFont typeface="Arial" pitchFamily="34" charset="0"/>
              <a:buChar char="•"/>
              <a:defRPr/>
            </a:pPr>
            <a:r>
              <a:rPr lang="en-US" sz="1051" dirty="0" smtClean="0">
                <a:latin typeface="+mj-ea"/>
                <a:ea typeface="+mj-ea"/>
              </a:rPr>
              <a:t>Power grid quality management: load matching</a:t>
            </a:r>
            <a:endParaRPr lang="en-US" altLang="zh-CN" sz="1051" dirty="0" smtClean="0">
              <a:latin typeface="+mj-ea"/>
              <a:ea typeface="+mj-ea"/>
              <a:cs typeface="Calibri" pitchFamily="34" charset="0"/>
            </a:endParaRPr>
          </a:p>
          <a:p>
            <a:pPr marL="177800" indent="-177800" fontAlgn="ctr">
              <a:buFont typeface="Arial" pitchFamily="34" charset="0"/>
              <a:buChar char="•"/>
              <a:defRPr/>
            </a:pPr>
            <a:r>
              <a:rPr lang="en-US" sz="1051" dirty="0" smtClean="0">
                <a:latin typeface="+mj-ea"/>
                <a:ea typeface="+mj-ea"/>
              </a:rPr>
              <a:t>Identification of cold and hot islands and cooling optimization</a:t>
            </a:r>
            <a:endParaRPr lang="en-US" altLang="zh-CN" sz="1051" dirty="0" smtClean="0">
              <a:latin typeface="+mj-ea"/>
              <a:ea typeface="+mj-ea"/>
            </a:endParaRPr>
          </a:p>
          <a:p>
            <a:pPr marL="177800" indent="-177800" fontAlgn="ctr">
              <a:buFont typeface="Arial" pitchFamily="34" charset="0"/>
              <a:buChar char="•"/>
              <a:defRPr/>
            </a:pPr>
            <a:r>
              <a:rPr lang="en-US" sz="1051" dirty="0" smtClean="0">
                <a:latin typeface="+mj-ea"/>
                <a:ea typeface="+mj-ea"/>
              </a:rPr>
              <a:t>Visualization of KPI (PUE and SPUE) power consumption</a:t>
            </a:r>
          </a:p>
          <a:p>
            <a:pPr marL="177800" indent="-177800" fontAlgn="ctr">
              <a:buFont typeface="Arial" pitchFamily="34" charset="0"/>
              <a:buChar char="•"/>
              <a:defRPr/>
            </a:pPr>
            <a:r>
              <a:rPr lang="en-US" sz="1051" dirty="0" smtClean="0">
                <a:latin typeface="+mj-ea"/>
                <a:ea typeface="+mj-ea"/>
              </a:rPr>
              <a:t>Energy consumption statistics and analysis by domain</a:t>
            </a:r>
            <a:endParaRPr lang="en-US" altLang="zh-CN" sz="1051" dirty="0" smtClean="0">
              <a:latin typeface="+mj-ea"/>
              <a:ea typeface="+mj-ea"/>
              <a:cs typeface="Calibri" pitchFamily="34" charset="0"/>
            </a:endParaRPr>
          </a:p>
          <a:p>
            <a:pPr marL="177800" indent="-177800" fontAlgn="ctr">
              <a:buFont typeface="Arial" pitchFamily="34" charset="0"/>
              <a:buChar char="•"/>
              <a:defRPr/>
            </a:pPr>
            <a:r>
              <a:rPr lang="en-US" sz="1051" dirty="0" smtClean="0">
                <a:latin typeface="+mj-ea"/>
                <a:ea typeface="+mj-ea"/>
              </a:rPr>
              <a:t>Electricity cost analysis</a:t>
            </a:r>
            <a:endParaRPr lang="en-US" altLang="zh-CN" sz="1051" dirty="0" smtClean="0">
              <a:latin typeface="+mj-ea"/>
              <a:ea typeface="+mj-ea"/>
              <a:cs typeface="Calibri" pitchFamily="34" charset="0"/>
            </a:endParaRPr>
          </a:p>
          <a:p>
            <a:pPr marL="177800" indent="-177800" fontAlgn="ctr">
              <a:buFont typeface="Arial" pitchFamily="34" charset="0"/>
              <a:buChar char="•"/>
              <a:defRPr/>
            </a:pPr>
            <a:endParaRPr lang="en-US" altLang="zh-CN" sz="1051" dirty="0">
              <a:solidFill>
                <a:srgbClr val="000000"/>
              </a:solidFill>
              <a:latin typeface="+mj-ea"/>
              <a:ea typeface="+mj-ea"/>
            </a:endParaRPr>
          </a:p>
        </p:txBody>
      </p:sp>
      <p:sp>
        <p:nvSpPr>
          <p:cNvPr id="40" name="TextBox 84"/>
          <p:cNvSpPr txBox="1">
            <a:spLocks noChangeArrowheads="1"/>
          </p:cNvSpPr>
          <p:nvPr/>
        </p:nvSpPr>
        <p:spPr bwMode="auto">
          <a:xfrm>
            <a:off x="7248128" y="3427636"/>
            <a:ext cx="4212469" cy="1053833"/>
          </a:xfrm>
          <a:prstGeom prst="rect">
            <a:avLst/>
          </a:prstGeom>
          <a:solidFill>
            <a:schemeClr val="bg1">
              <a:lumMod val="85000"/>
            </a:schemeClr>
          </a:solidFill>
          <a:ln w="9525">
            <a:noFill/>
            <a:miter lim="800000"/>
            <a:headEnd/>
            <a:tailEnd/>
          </a:ln>
        </p:spPr>
        <p:txBody>
          <a:bodyPr lIns="80054" tIns="40027" rIns="80054" bIns="40027"/>
          <a:lstStyle/>
          <a:p>
            <a:pPr marL="177800" indent="-177800" fontAlgn="ctr">
              <a:buFont typeface="Arial" pitchFamily="34" charset="0"/>
              <a:buChar char="•"/>
              <a:defRPr/>
            </a:pPr>
            <a:r>
              <a:rPr lang="en-US" sz="1051" dirty="0" smtClean="0">
                <a:latin typeface="+mj-ea"/>
                <a:ea typeface="+mj-ea"/>
              </a:rPr>
              <a:t>Linkage control and fault isolation</a:t>
            </a:r>
            <a:endParaRPr lang="en-US" altLang="zh-CN" sz="1051" dirty="0" smtClean="0">
              <a:latin typeface="+mj-ea"/>
              <a:ea typeface="+mj-ea"/>
              <a:cs typeface="Calibri" pitchFamily="34" charset="0"/>
            </a:endParaRPr>
          </a:p>
          <a:p>
            <a:pPr marL="177800" indent="-177800" fontAlgn="ctr">
              <a:buFont typeface="Arial" pitchFamily="34" charset="0"/>
              <a:buChar char="•"/>
              <a:defRPr/>
            </a:pPr>
            <a:r>
              <a:rPr lang="en-US" sz="1051" dirty="0" smtClean="0">
                <a:latin typeface="+mj-ea"/>
                <a:ea typeface="+mj-ea"/>
              </a:rPr>
              <a:t>Device health check and report</a:t>
            </a:r>
            <a:endParaRPr lang="en-US" altLang="zh-CN" sz="1051" dirty="0" smtClean="0">
              <a:latin typeface="+mj-ea"/>
              <a:ea typeface="+mj-ea"/>
              <a:cs typeface="Calibri" pitchFamily="34" charset="0"/>
            </a:endParaRPr>
          </a:p>
          <a:p>
            <a:pPr marL="177800" indent="-177800" fontAlgn="ctr">
              <a:buFont typeface="Arial" pitchFamily="34" charset="0"/>
              <a:buChar char="•"/>
              <a:defRPr/>
            </a:pPr>
            <a:r>
              <a:rPr lang="en-US" sz="1051" dirty="0" smtClean="0">
                <a:latin typeface="+mj-ea"/>
                <a:ea typeface="+mj-ea"/>
              </a:rPr>
              <a:t>Dynamic configuration and evaluation</a:t>
            </a:r>
            <a:endParaRPr lang="en-US" altLang="zh-CN" sz="1051" dirty="0" smtClean="0">
              <a:latin typeface="+mj-ea"/>
              <a:ea typeface="+mj-ea"/>
              <a:cs typeface="Calibri" pitchFamily="34" charset="0"/>
            </a:endParaRPr>
          </a:p>
          <a:p>
            <a:pPr marL="177800" indent="-177800" fontAlgn="ctr">
              <a:buFont typeface="Arial" pitchFamily="34" charset="0"/>
              <a:buChar char="•"/>
              <a:defRPr/>
            </a:pPr>
            <a:r>
              <a:rPr lang="en-US" sz="1051" dirty="0" smtClean="0">
                <a:latin typeface="+mj-ea"/>
                <a:ea typeface="+mj-ea"/>
              </a:rPr>
              <a:t>Device reliability management (battery management, capacitor life evaluation, bus temperature monitoring, and fan blocking)</a:t>
            </a:r>
            <a:endParaRPr lang="en-US" altLang="zh-CN" sz="1051" dirty="0">
              <a:latin typeface="+mj-ea"/>
              <a:ea typeface="+mj-ea"/>
              <a:cs typeface="Calibri" pitchFamily="34" charset="0"/>
            </a:endParaRPr>
          </a:p>
        </p:txBody>
      </p:sp>
      <p:sp>
        <p:nvSpPr>
          <p:cNvPr id="41" name="TextBox 84"/>
          <p:cNvSpPr txBox="1">
            <a:spLocks noChangeArrowheads="1"/>
          </p:cNvSpPr>
          <p:nvPr/>
        </p:nvSpPr>
        <p:spPr bwMode="auto">
          <a:xfrm>
            <a:off x="7248128" y="2023071"/>
            <a:ext cx="4212469" cy="1063029"/>
          </a:xfrm>
          <a:prstGeom prst="rect">
            <a:avLst/>
          </a:prstGeom>
          <a:solidFill>
            <a:schemeClr val="bg1">
              <a:lumMod val="85000"/>
            </a:schemeClr>
          </a:solidFill>
          <a:ln w="9525">
            <a:noFill/>
            <a:miter lim="800000"/>
            <a:headEnd/>
            <a:tailEnd/>
          </a:ln>
        </p:spPr>
        <p:txBody>
          <a:bodyPr lIns="80054" tIns="40027" rIns="80054" bIns="40027"/>
          <a:lstStyle/>
          <a:p>
            <a:pPr marL="177800" indent="-177800" fontAlgn="ctr">
              <a:buFont typeface="Arial" pitchFamily="34" charset="0"/>
              <a:buChar char="•"/>
              <a:defRPr/>
            </a:pPr>
            <a:r>
              <a:rPr lang="en-US" sz="1051" dirty="0" smtClean="0">
                <a:latin typeface="+mj-ea"/>
                <a:ea typeface="+mj-ea"/>
              </a:rPr>
              <a:t>Unified management of the data center and site power supply</a:t>
            </a:r>
          </a:p>
          <a:p>
            <a:pPr marL="177800" indent="-177800" fontAlgn="ctr">
              <a:buFont typeface="Arial" pitchFamily="34" charset="0"/>
              <a:buChar char="•"/>
              <a:defRPr/>
            </a:pPr>
            <a:r>
              <a:rPr lang="en-US" sz="1051" dirty="0" smtClean="0">
                <a:latin typeface="+mj-ea"/>
                <a:ea typeface="+mj-ea"/>
              </a:rPr>
              <a:t>Integration of devices and subsystems and joint positioning</a:t>
            </a:r>
          </a:p>
          <a:p>
            <a:pPr marL="177800" indent="-177800" fontAlgn="ctr">
              <a:buFont typeface="Arial" pitchFamily="34" charset="0"/>
              <a:buChar char="•"/>
              <a:defRPr/>
            </a:pPr>
            <a:r>
              <a:rPr lang="en-US" sz="1051" dirty="0" smtClean="0">
                <a:latin typeface="+mj-ea"/>
                <a:ea typeface="+mj-ea"/>
              </a:rPr>
              <a:t>Comparison and analysis of the power supply component reliability to quickly identify outdated devices</a:t>
            </a:r>
            <a:endParaRPr lang="en-US" altLang="zh-CN" sz="1051" dirty="0" smtClean="0">
              <a:latin typeface="+mj-ea"/>
              <a:ea typeface="+mj-ea"/>
              <a:cs typeface="Calibri" pitchFamily="34" charset="0"/>
            </a:endParaRPr>
          </a:p>
          <a:p>
            <a:pPr marL="177800" indent="-177800" fontAlgn="ctr">
              <a:buFont typeface="Arial" pitchFamily="34" charset="0"/>
              <a:buChar char="•"/>
              <a:defRPr/>
            </a:pPr>
            <a:r>
              <a:rPr lang="en-US" sz="1051" dirty="0" smtClean="0">
                <a:latin typeface="+mj-ea"/>
                <a:ea typeface="+mj-ea"/>
              </a:rPr>
              <a:t>Visualization and WYSIWYG</a:t>
            </a:r>
            <a:endParaRPr lang="en-US" altLang="zh-CN" sz="1051" dirty="0">
              <a:latin typeface="+mj-ea"/>
              <a:ea typeface="+mj-ea"/>
              <a:cs typeface="Calibri" pitchFamily="34" charset="0"/>
            </a:endParaRPr>
          </a:p>
        </p:txBody>
      </p:sp>
      <p:sp>
        <p:nvSpPr>
          <p:cNvPr id="42" name="TextBox 40"/>
          <p:cNvSpPr txBox="1">
            <a:spLocks noChangeArrowheads="1"/>
          </p:cNvSpPr>
          <p:nvPr/>
        </p:nvSpPr>
        <p:spPr bwMode="auto">
          <a:xfrm>
            <a:off x="7248128" y="1728067"/>
            <a:ext cx="4212469" cy="280974"/>
          </a:xfrm>
          <a:prstGeom prst="rect">
            <a:avLst/>
          </a:prstGeom>
          <a:solidFill>
            <a:srgbClr val="0070C0"/>
          </a:solidFill>
          <a:ln w="9525">
            <a:solidFill>
              <a:schemeClr val="accent1"/>
            </a:solidFill>
            <a:miter lim="800000"/>
            <a:headEnd/>
            <a:tailEnd/>
          </a:ln>
        </p:spPr>
        <p:txBody>
          <a:bodyPr wrap="square">
            <a:spAutoFit/>
          </a:bodyPr>
          <a:lstStyle/>
          <a:p>
            <a:pPr fontAlgn="ctr"/>
            <a:r>
              <a:rPr lang="en-US" sz="1226" dirty="0" smtClean="0">
                <a:solidFill>
                  <a:schemeClr val="bg1"/>
                </a:solidFill>
                <a:latin typeface="+mj-ea"/>
                <a:ea typeface="+mj-ea"/>
              </a:rPr>
              <a:t>Simple O&amp;M</a:t>
            </a:r>
            <a:endParaRPr lang="en-US" altLang="zh-CN" sz="1226" b="1" dirty="0">
              <a:solidFill>
                <a:schemeClr val="bg1"/>
              </a:solidFill>
              <a:latin typeface="+mj-ea"/>
              <a:ea typeface="+mj-ea"/>
            </a:endParaRPr>
          </a:p>
        </p:txBody>
      </p:sp>
      <p:sp>
        <p:nvSpPr>
          <p:cNvPr id="43" name="TextBox 41"/>
          <p:cNvSpPr txBox="1">
            <a:spLocks noChangeArrowheads="1"/>
          </p:cNvSpPr>
          <p:nvPr/>
        </p:nvSpPr>
        <p:spPr bwMode="auto">
          <a:xfrm>
            <a:off x="7248128" y="3148806"/>
            <a:ext cx="4212469" cy="280974"/>
          </a:xfrm>
          <a:prstGeom prst="rect">
            <a:avLst/>
          </a:prstGeom>
          <a:solidFill>
            <a:srgbClr val="0070C0"/>
          </a:solidFill>
          <a:ln w="9525">
            <a:solidFill>
              <a:schemeClr val="accent1"/>
            </a:solidFill>
            <a:miter lim="800000"/>
            <a:headEnd/>
            <a:tailEnd/>
          </a:ln>
        </p:spPr>
        <p:txBody>
          <a:bodyPr wrap="square">
            <a:spAutoFit/>
          </a:bodyPr>
          <a:lstStyle/>
          <a:p>
            <a:pPr fontAlgn="ctr"/>
            <a:r>
              <a:rPr lang="en-US" sz="1226" dirty="0" smtClean="0">
                <a:solidFill>
                  <a:schemeClr val="bg1"/>
                </a:solidFill>
                <a:latin typeface="+mj-ea"/>
                <a:ea typeface="+mj-ea"/>
              </a:rPr>
              <a:t>Power supply reliability assurance</a:t>
            </a:r>
            <a:endParaRPr lang="en-US" altLang="zh-CN" sz="1226" b="1" dirty="0">
              <a:solidFill>
                <a:schemeClr val="bg1"/>
              </a:solidFill>
              <a:latin typeface="+mj-ea"/>
              <a:ea typeface="+mj-ea"/>
            </a:endParaRPr>
          </a:p>
        </p:txBody>
      </p:sp>
      <p:sp>
        <p:nvSpPr>
          <p:cNvPr id="44" name="TextBox 42"/>
          <p:cNvSpPr txBox="1">
            <a:spLocks noChangeArrowheads="1"/>
          </p:cNvSpPr>
          <p:nvPr/>
        </p:nvSpPr>
        <p:spPr bwMode="auto">
          <a:xfrm>
            <a:off x="7248128" y="4509529"/>
            <a:ext cx="4212469" cy="280974"/>
          </a:xfrm>
          <a:prstGeom prst="rect">
            <a:avLst/>
          </a:prstGeom>
          <a:solidFill>
            <a:srgbClr val="0070C0"/>
          </a:solidFill>
          <a:ln w="9525">
            <a:solidFill>
              <a:schemeClr val="accent1"/>
            </a:solidFill>
            <a:miter lim="800000"/>
            <a:headEnd/>
            <a:tailEnd/>
          </a:ln>
        </p:spPr>
        <p:txBody>
          <a:bodyPr wrap="square">
            <a:spAutoFit/>
          </a:bodyPr>
          <a:lstStyle/>
          <a:p>
            <a:pPr fontAlgn="ctr"/>
            <a:r>
              <a:rPr lang="en-US" sz="1226" b="1" dirty="0" smtClean="0">
                <a:solidFill>
                  <a:schemeClr val="bg1"/>
                </a:solidFill>
                <a:latin typeface="+mj-ea"/>
                <a:ea typeface="+mj-ea"/>
              </a:rPr>
              <a:t>Maximizing resource utilization</a:t>
            </a:r>
            <a:endParaRPr lang="en-US" sz="1226" b="1" dirty="0">
              <a:solidFill>
                <a:schemeClr val="bg1"/>
              </a:solidFill>
              <a:latin typeface="+mj-ea"/>
              <a:ea typeface="+mj-ea"/>
            </a:endParaRPr>
          </a:p>
        </p:txBody>
      </p:sp>
    </p:spTree>
    <p:extLst>
      <p:ext uri="{BB962C8B-B14F-4D97-AF65-F5344CB8AC3E}">
        <p14:creationId xmlns:p14="http://schemas.microsoft.com/office/powerpoint/2010/main" val="1326082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DA9E4883-4667-41B8-B49F-96C508D4C93C}"/>
              </a:ext>
            </a:extLst>
          </p:cNvPr>
          <p:cNvSpPr>
            <a:spLocks noGrp="1"/>
          </p:cNvSpPr>
          <p:nvPr>
            <p:ph type="body" sz="quarter" idx="10"/>
          </p:nvPr>
        </p:nvSpPr>
        <p:spPr>
          <a:xfrm>
            <a:off x="912284" y="1233488"/>
            <a:ext cx="10800340" cy="4679788"/>
          </a:xfrm>
        </p:spPr>
        <p:txBody>
          <a:bodyPr/>
          <a:lstStyle/>
          <a:p>
            <a:pPr algn="l" fontAlgn="ctr"/>
            <a:r>
              <a:rPr lang="en-US" dirty="0" err="1" smtClean="0"/>
              <a:t>eSight</a:t>
            </a:r>
            <a:r>
              <a:rPr lang="en-US" dirty="0" smtClean="0"/>
              <a:t> is an integrated convergent O&amp;M management solution oriented to enterprise data centers, campuses, branch networks, unified communications, videoconferencing, and video surveillance.</a:t>
            </a:r>
            <a:endParaRPr lang="en-US" altLang="zh-CN" dirty="0" smtClean="0"/>
          </a:p>
          <a:p>
            <a:pPr algn="l" fontAlgn="ctr"/>
            <a:r>
              <a:rPr lang="en-US" dirty="0" err="1" smtClean="0"/>
              <a:t>eSight</a:t>
            </a:r>
            <a:r>
              <a:rPr lang="en-US" dirty="0" smtClean="0"/>
              <a:t> centrally manages servers, storage devices, virtualization, switches, routers, WLANs, firewalls, </a:t>
            </a:r>
            <a:r>
              <a:rPr lang="en-US" dirty="0" err="1" smtClean="0"/>
              <a:t>eLTE</a:t>
            </a:r>
            <a:r>
              <a:rPr lang="en-US" dirty="0" smtClean="0"/>
              <a:t> devices, </a:t>
            </a:r>
            <a:r>
              <a:rPr lang="en-US" dirty="0" err="1" smtClean="0"/>
              <a:t>eNodeBs</a:t>
            </a:r>
            <a:r>
              <a:rPr lang="en-US" dirty="0" smtClean="0"/>
              <a:t>, service engines, equipment room facilities, UC, telepresence, video surveillance, and application systems. </a:t>
            </a:r>
            <a:r>
              <a:rPr lang="en-US" dirty="0" err="1" smtClean="0"/>
              <a:t>eSight</a:t>
            </a:r>
            <a:r>
              <a:rPr lang="en-US" dirty="0" smtClean="0"/>
              <a:t> enables automatic deployment, visualized fault diagnosis, and intelligent capacity analysis for enterprise ICT devices. With these functions, </a:t>
            </a:r>
            <a:r>
              <a:rPr lang="en-US" dirty="0" err="1" smtClean="0"/>
              <a:t>eSight</a:t>
            </a:r>
            <a:r>
              <a:rPr lang="en-US" dirty="0" smtClean="0"/>
              <a:t> effectively helps enterprises improve O&amp;M efficiency and resource usage at lower O&amp;M costs, ensuring reliable operations of ICT systems.</a:t>
            </a:r>
            <a:endParaRPr lang="en-US" altLang="zh-CN" dirty="0"/>
          </a:p>
        </p:txBody>
      </p:sp>
    </p:spTree>
    <p:extLst>
      <p:ext uri="{BB962C8B-B14F-4D97-AF65-F5344CB8AC3E}">
        <p14:creationId xmlns:p14="http://schemas.microsoft.com/office/powerpoint/2010/main" val="4140825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r>
              <a:rPr lang="en-US" b="1" dirty="0" err="1" smtClean="0">
                <a:latin typeface="+mj-ea"/>
                <a:ea typeface="+mj-ea"/>
              </a:rPr>
              <a:t>eSight</a:t>
            </a:r>
            <a:r>
              <a:rPr lang="en-US" b="1" dirty="0" smtClean="0">
                <a:latin typeface="+mj-ea"/>
                <a:ea typeface="+mj-ea"/>
              </a:rPr>
              <a:t> Functions</a:t>
            </a:r>
            <a:endParaRPr lang="en-US" altLang="zh-CN" b="1" dirty="0" smtClean="0">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Basic Management Functions</a:t>
            </a:r>
            <a:endParaRPr lang="en-US" altLang="zh-CN" dirty="0" smtClean="0">
              <a:solidFill>
                <a:schemeClr val="bg1">
                  <a:lumMod val="50000"/>
                </a:schemeClr>
              </a:solidFill>
              <a:latin typeface="+mj-ea"/>
              <a:ea typeface="+mj-ea"/>
            </a:endParaRPr>
          </a:p>
          <a:p>
            <a:pPr lvl="1" fontAlgn="ctr">
              <a:buClrTx/>
              <a:buSzPct val="60000"/>
              <a:buFont typeface="Wingdings" panose="05000000000000000000" pitchFamily="2" charset="2"/>
              <a:buChar char="n"/>
            </a:pPr>
            <a:r>
              <a:rPr lang="en-US" dirty="0" smtClean="0">
                <a:latin typeface="+mj-ea"/>
                <a:ea typeface="+mj-ea"/>
              </a:rPr>
              <a:t>Server Management</a:t>
            </a:r>
            <a:endParaRPr lang="en-US" altLang="zh-CN" dirty="0" smtClean="0">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Storage Management</a:t>
            </a:r>
            <a:endParaRPr lang="en-US" altLang="zh-CN" dirty="0" smtClean="0">
              <a:solidFill>
                <a:schemeClr val="bg1">
                  <a:lumMod val="50000"/>
                </a:schemeClr>
              </a:solidFill>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Network and Security Management</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p>
          <a:p>
            <a:pPr fontAlgn="ctr"/>
            <a:endParaRPr lang="en-US" altLang="zh-CN" b="1" dirty="0">
              <a:latin typeface="+mj-ea"/>
              <a:ea typeface="+mj-ea"/>
            </a:endParaRPr>
          </a:p>
        </p:txBody>
      </p:sp>
    </p:spTree>
    <p:extLst>
      <p:ext uri="{BB962C8B-B14F-4D97-AF65-F5344CB8AC3E}">
        <p14:creationId xmlns:p14="http://schemas.microsoft.com/office/powerpoint/2010/main" val="2795681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Server Management: Device Management</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357633"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600" dirty="0" smtClean="0">
                <a:latin typeface="+mj-ea"/>
                <a:ea typeface="+mj-ea"/>
              </a:rPr>
              <a:t>Server management: </a:t>
            </a:r>
            <a:r>
              <a:rPr lang="en-US" sz="1600" dirty="0" err="1" smtClean="0">
                <a:latin typeface="+mj-ea"/>
                <a:ea typeface="+mj-ea"/>
              </a:rPr>
              <a:t>eSight</a:t>
            </a:r>
            <a:r>
              <a:rPr lang="en-US" sz="1600" dirty="0" smtClean="0">
                <a:latin typeface="+mj-ea"/>
                <a:ea typeface="+mj-ea"/>
              </a:rPr>
              <a:t> provides centralized server fault monitoring, performance analysis, and virtual media integration tool, which greatly improve O&amp;M efficiency and reduce the O&amp;M cost.</a:t>
            </a:r>
            <a:endParaRPr lang="en-US" altLang="zh-CN" sz="1600" dirty="0">
              <a:latin typeface="+mj-ea"/>
              <a:ea typeface="+mj-ea"/>
            </a:endParaRPr>
          </a:p>
        </p:txBody>
      </p:sp>
      <p:pic>
        <p:nvPicPr>
          <p:cNvPr id="6" name="Picture 2" descr="http://127.0.0.1:7890/pages/JZG0104G/10/JZG0104G/10/resources/pddoc/pd/SemiXML/zh-cn_image_0044732270.png">
            <a:extLst>
              <a:ext uri="{FF2B5EF4-FFF2-40B4-BE49-F238E27FC236}">
                <a16:creationId xmlns:a16="http://schemas.microsoft.com/office/drawing/2014/main" xmlns="" id="{B53E6536-B499-44A4-A984-C721E62153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846" y="2391817"/>
            <a:ext cx="9870730" cy="363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70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Server Management: Stateless Computing Management</a:t>
            </a:r>
            <a:endParaRPr lang="en-US" altLang="zh-CN" dirty="0">
              <a:latin typeface="+mj-ea"/>
              <a:ea typeface="+mj-ea"/>
            </a:endParaRPr>
          </a:p>
        </p:txBody>
      </p:sp>
      <p:sp>
        <p:nvSpPr>
          <p:cNvPr id="7"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483928"/>
            <a:ext cx="10357633"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l" fontAlgn="ctr">
              <a:lnSpc>
                <a:spcPct val="100000"/>
              </a:lnSpc>
              <a:defRPr/>
            </a:pPr>
            <a:r>
              <a:rPr lang="en-US" sz="1200" dirty="0" smtClean="0">
                <a:latin typeface="+mj-ea"/>
                <a:ea typeface="+mj-ea"/>
              </a:rPr>
              <a:t>Stateless computing management: </a:t>
            </a:r>
            <a:r>
              <a:rPr lang="en-US" sz="1200" dirty="0" err="1" smtClean="0">
                <a:latin typeface="+mj-ea"/>
                <a:ea typeface="+mj-ea"/>
              </a:rPr>
              <a:t>eSight</a:t>
            </a:r>
            <a:r>
              <a:rPr lang="en-US" sz="1200" dirty="0" smtClean="0">
                <a:latin typeface="+mj-ea"/>
                <a:ea typeface="+mj-ea"/>
              </a:rPr>
              <a:t> extracts hardware attribute information, such as server attributes, network attributes, and storage attributes for unified management and dynamic configuration to minimize the impact of hardware differences on the system. </a:t>
            </a:r>
            <a:r>
              <a:rPr lang="en-US" sz="1200" dirty="0" err="1" smtClean="0">
                <a:latin typeface="+mj-ea"/>
                <a:ea typeface="+mj-ea"/>
              </a:rPr>
              <a:t>eSight</a:t>
            </a:r>
            <a:r>
              <a:rPr lang="en-US" sz="1200" dirty="0" smtClean="0">
                <a:latin typeface="+mj-ea"/>
                <a:ea typeface="+mj-ea"/>
              </a:rPr>
              <a:t> can quickly recover the system when a fault occurs, reducing the hardware replacement time and system downtime. You can also configure the Ethernet switch board and FC switch board on an E9000 server. For details, see the specifications list.</a:t>
            </a:r>
            <a:endParaRPr lang="en-US" altLang="zh-CN" sz="1200" kern="0" dirty="0">
              <a:latin typeface="+mj-ea"/>
              <a:ea typeface="+mj-ea"/>
              <a:sym typeface="Wingdings" pitchFamily="2" charset="2"/>
            </a:endParaRPr>
          </a:p>
        </p:txBody>
      </p:sp>
      <p:grpSp>
        <p:nvGrpSpPr>
          <p:cNvPr id="116" name="组合 115"/>
          <p:cNvGrpSpPr>
            <a:grpSpLocks/>
          </p:cNvGrpSpPr>
          <p:nvPr/>
        </p:nvGrpSpPr>
        <p:grpSpPr bwMode="auto">
          <a:xfrm>
            <a:off x="8590371" y="2920555"/>
            <a:ext cx="2609279" cy="3457726"/>
            <a:chOff x="821558" y="1114425"/>
            <a:chExt cx="2342812" cy="1543050"/>
          </a:xfrm>
        </p:grpSpPr>
        <p:sp>
          <p:nvSpPr>
            <p:cNvPr id="117" name="圆角矩形 116"/>
            <p:cNvSpPr>
              <a:spLocks noChangeArrowheads="1"/>
            </p:cNvSpPr>
            <p:nvPr/>
          </p:nvSpPr>
          <p:spPr bwMode="auto">
            <a:xfrm>
              <a:off x="904875" y="1114425"/>
              <a:ext cx="2143125" cy="1543050"/>
            </a:xfrm>
            <a:prstGeom prst="roundRect">
              <a:avLst>
                <a:gd name="adj" fmla="val 6866"/>
              </a:avLst>
            </a:prstGeom>
            <a:solidFill>
              <a:schemeClr val="bg1"/>
            </a:solidFill>
            <a:ln w="9525">
              <a:noFill/>
              <a:round/>
              <a:headEnd/>
              <a:tailEnd/>
            </a:ln>
          </p:spPr>
          <p:txBody>
            <a:bodyPr/>
            <a:lstStyle/>
            <a:p>
              <a:pPr defTabSz="1022819" fontAlgn="ctr">
                <a:buClr>
                  <a:srgbClr val="CC9900"/>
                </a:buClr>
                <a:buFont typeface="Wingdings" pitchFamily="2" charset="2"/>
                <a:buChar char="n"/>
              </a:pPr>
              <a:endParaRPr lang="en-US" altLang="zh-CN" sz="900" dirty="0">
                <a:latin typeface="+mj-ea"/>
                <a:ea typeface="+mj-ea"/>
              </a:endParaRPr>
            </a:p>
          </p:txBody>
        </p:sp>
        <p:pic>
          <p:nvPicPr>
            <p:cNvPr id="1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0151" y="1323976"/>
              <a:ext cx="488571" cy="205714"/>
            </a:xfrm>
            <a:prstGeom prst="rect">
              <a:avLst/>
            </a:prstGeom>
            <a:noFill/>
            <a:ln w="9525">
              <a:noFill/>
              <a:miter lim="800000"/>
              <a:headEnd/>
              <a:tailEnd/>
            </a:ln>
          </p:spPr>
        </p:pic>
        <p:pic>
          <p:nvPicPr>
            <p:cNvPr id="11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626" y="1460501"/>
              <a:ext cx="488571" cy="205714"/>
            </a:xfrm>
            <a:prstGeom prst="rect">
              <a:avLst/>
            </a:prstGeom>
            <a:noFill/>
            <a:ln w="9525">
              <a:noFill/>
              <a:miter lim="800000"/>
              <a:headEnd/>
              <a:tailEnd/>
            </a:ln>
          </p:spPr>
        </p:pic>
        <p:pic>
          <p:nvPicPr>
            <p:cNvPr id="12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9676" y="1584326"/>
              <a:ext cx="488571" cy="205714"/>
            </a:xfrm>
            <a:prstGeom prst="rect">
              <a:avLst/>
            </a:prstGeom>
            <a:noFill/>
            <a:ln w="9525">
              <a:noFill/>
              <a:miter lim="800000"/>
              <a:headEnd/>
              <a:tailEnd/>
            </a:ln>
          </p:spPr>
        </p:pic>
        <p:pic>
          <p:nvPicPr>
            <p:cNvPr id="1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3326" y="1704976"/>
              <a:ext cx="488571" cy="205714"/>
            </a:xfrm>
            <a:prstGeom prst="rect">
              <a:avLst/>
            </a:prstGeom>
            <a:noFill/>
            <a:ln w="9525">
              <a:noFill/>
              <a:miter lim="800000"/>
              <a:headEnd/>
              <a:tailEnd/>
            </a:ln>
          </p:spPr>
        </p:pic>
        <p:pic>
          <p:nvPicPr>
            <p:cNvPr id="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3326" y="2305051"/>
              <a:ext cx="488571" cy="205714"/>
            </a:xfrm>
            <a:prstGeom prst="rect">
              <a:avLst/>
            </a:prstGeom>
            <a:noFill/>
            <a:ln w="9525">
              <a:noFill/>
              <a:miter lim="800000"/>
              <a:headEnd/>
              <a:tailEnd/>
            </a:ln>
          </p:spPr>
        </p:pic>
        <p:sp>
          <p:nvSpPr>
            <p:cNvPr id="123" name="TextBox 122"/>
            <p:cNvSpPr txBox="1">
              <a:spLocks noChangeArrowheads="1"/>
            </p:cNvSpPr>
            <p:nvPr/>
          </p:nvSpPr>
          <p:spPr bwMode="auto">
            <a:xfrm>
              <a:off x="941803" y="1196870"/>
              <a:ext cx="2222567"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MAC address 1, WWN 1, and IP address 1</a:t>
              </a:r>
              <a:endParaRPr lang="en-US" altLang="zh-CN" sz="900" dirty="0">
                <a:latin typeface="+mj-ea"/>
                <a:ea typeface="+mj-ea"/>
              </a:endParaRPr>
            </a:p>
          </p:txBody>
        </p:sp>
        <p:sp>
          <p:nvSpPr>
            <p:cNvPr id="124" name="TextBox 123"/>
            <p:cNvSpPr txBox="1">
              <a:spLocks noChangeArrowheads="1"/>
            </p:cNvSpPr>
            <p:nvPr/>
          </p:nvSpPr>
          <p:spPr bwMode="auto">
            <a:xfrm rot="10800000">
              <a:off x="976042" y="1558309"/>
              <a:ext cx="290162" cy="388869"/>
            </a:xfrm>
            <a:prstGeom prst="rect">
              <a:avLst/>
            </a:prstGeom>
            <a:noFill/>
            <a:ln w="9525">
              <a:noFill/>
              <a:miter lim="800000"/>
              <a:headEnd/>
              <a:tailEnd/>
            </a:ln>
          </p:spPr>
          <p:txBody>
            <a:bodyPr vert="eaVert" wrap="none">
              <a:spAutoFit/>
            </a:bodyPr>
            <a:lstStyle/>
            <a:p>
              <a:pPr fontAlgn="ctr"/>
              <a:r>
                <a:rPr lang="en-US" sz="900" dirty="0" smtClean="0">
                  <a:latin typeface="+mj-ea"/>
                  <a:ea typeface="+mj-ea"/>
                </a:rPr>
                <a:t>Service device</a:t>
              </a:r>
              <a:endParaRPr lang="en-US" altLang="zh-CN" sz="900" dirty="0">
                <a:latin typeface="+mj-ea"/>
                <a:ea typeface="+mj-ea"/>
              </a:endParaRPr>
            </a:p>
          </p:txBody>
        </p:sp>
        <p:sp>
          <p:nvSpPr>
            <p:cNvPr id="125" name="TextBox 124"/>
            <p:cNvSpPr txBox="1">
              <a:spLocks noChangeArrowheads="1"/>
            </p:cNvSpPr>
            <p:nvPr/>
          </p:nvSpPr>
          <p:spPr bwMode="auto">
            <a:xfrm rot="10800000">
              <a:off x="821558" y="2332232"/>
              <a:ext cx="414518" cy="281629"/>
            </a:xfrm>
            <a:prstGeom prst="rect">
              <a:avLst/>
            </a:prstGeom>
            <a:noFill/>
            <a:ln w="9525">
              <a:noFill/>
              <a:miter lim="800000"/>
              <a:headEnd/>
              <a:tailEnd/>
            </a:ln>
          </p:spPr>
          <p:txBody>
            <a:bodyPr vert="eaVert" wrap="square">
              <a:spAutoFit/>
            </a:bodyPr>
            <a:lstStyle/>
            <a:p>
              <a:pPr algn="ctr" fontAlgn="ctr"/>
              <a:r>
                <a:rPr lang="en-US" sz="900" dirty="0" smtClean="0">
                  <a:latin typeface="+mj-ea"/>
                  <a:ea typeface="+mj-ea"/>
                </a:rPr>
                <a:t>Service device</a:t>
              </a:r>
              <a:endParaRPr lang="en-US" altLang="zh-CN" sz="900" dirty="0">
                <a:latin typeface="+mj-ea"/>
                <a:ea typeface="+mj-ea"/>
              </a:endParaRPr>
            </a:p>
          </p:txBody>
        </p:sp>
        <p:sp>
          <p:nvSpPr>
            <p:cNvPr id="126" name="TextBox 125"/>
            <p:cNvSpPr txBox="1">
              <a:spLocks noChangeArrowheads="1"/>
            </p:cNvSpPr>
            <p:nvPr/>
          </p:nvSpPr>
          <p:spPr bwMode="auto">
            <a:xfrm>
              <a:off x="887690" y="2089780"/>
              <a:ext cx="967983" cy="226625"/>
            </a:xfrm>
            <a:prstGeom prst="rect">
              <a:avLst/>
            </a:prstGeom>
            <a:noFill/>
            <a:ln w="9525">
              <a:noFill/>
              <a:miter lim="800000"/>
              <a:headEnd/>
              <a:tailEnd/>
            </a:ln>
          </p:spPr>
          <p:txBody>
            <a:bodyPr wrap="square">
              <a:spAutoFit/>
            </a:bodyPr>
            <a:lstStyle/>
            <a:p>
              <a:pPr fontAlgn="ctr"/>
              <a:r>
                <a:rPr lang="en-US" sz="900" dirty="0" smtClean="0">
                  <a:latin typeface="+mj-ea"/>
                  <a:ea typeface="+mj-ea"/>
                </a:rPr>
                <a:t>MAC address 1, WWN 1, and IP address 1</a:t>
              </a:r>
              <a:endParaRPr lang="en-US" altLang="zh-CN" sz="900" dirty="0">
                <a:latin typeface="+mj-ea"/>
                <a:ea typeface="+mj-ea"/>
              </a:endParaRPr>
            </a:p>
          </p:txBody>
        </p:sp>
        <p:grpSp>
          <p:nvGrpSpPr>
            <p:cNvPr id="127" name="组合 20"/>
            <p:cNvGrpSpPr>
              <a:grpSpLocks/>
            </p:cNvGrpSpPr>
            <p:nvPr/>
          </p:nvGrpSpPr>
          <p:grpSpPr bwMode="auto">
            <a:xfrm>
              <a:off x="1854721" y="2203399"/>
              <a:ext cx="630701" cy="216330"/>
              <a:chOff x="1759471" y="2203399"/>
              <a:chExt cx="630701" cy="216330"/>
            </a:xfrm>
          </p:grpSpPr>
          <p:sp>
            <p:nvSpPr>
              <p:cNvPr id="147" name="Freeform 13"/>
              <p:cNvSpPr>
                <a:spLocks noChangeAspect="1" noEditPoints="1"/>
              </p:cNvSpPr>
              <p:nvPr/>
            </p:nvSpPr>
            <p:spPr bwMode="auto">
              <a:xfrm>
                <a:off x="1904164" y="2203399"/>
                <a:ext cx="322908" cy="101880"/>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a:lstStyle/>
              <a:p>
                <a:pPr fontAlgn="ctr">
                  <a:defRPr/>
                </a:pPr>
                <a:endParaRPr lang="en-US" altLang="zh-CN" sz="900" dirty="0">
                  <a:latin typeface="+mj-ea"/>
                  <a:ea typeface="+mj-ea"/>
                </a:endParaRPr>
              </a:p>
            </p:txBody>
          </p:sp>
          <p:sp>
            <p:nvSpPr>
              <p:cNvPr id="148" name="TextBox 16"/>
              <p:cNvSpPr txBox="1">
                <a:spLocks noChangeArrowheads="1"/>
              </p:cNvSpPr>
              <p:nvPr/>
            </p:nvSpPr>
            <p:spPr bwMode="auto">
              <a:xfrm>
                <a:off x="1759471" y="2316718"/>
                <a:ext cx="630701"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FC switch</a:t>
                </a:r>
                <a:endParaRPr lang="en-US" sz="900" dirty="0">
                  <a:latin typeface="+mj-ea"/>
                  <a:ea typeface="+mj-ea"/>
                </a:endParaRPr>
              </a:p>
            </p:txBody>
          </p:sp>
        </p:grpSp>
        <p:grpSp>
          <p:nvGrpSpPr>
            <p:cNvPr id="128" name="组合 19"/>
            <p:cNvGrpSpPr>
              <a:grpSpLocks/>
            </p:cNvGrpSpPr>
            <p:nvPr/>
          </p:nvGrpSpPr>
          <p:grpSpPr bwMode="auto">
            <a:xfrm>
              <a:off x="2366134" y="1998096"/>
              <a:ext cx="694031" cy="291967"/>
              <a:chOff x="2347084" y="2179071"/>
              <a:chExt cx="694031" cy="291967"/>
            </a:xfrm>
          </p:grpSpPr>
          <p:pic>
            <p:nvPicPr>
              <p:cNvPr id="145" name="Picture 16" descr="E:\1华赛设计夹\2010-12\朱冬晴\华赛新图标(存储) AI文件\完成\png\存储图标-6\14.png"/>
              <p:cNvPicPr>
                <a:picLocks noChangeAspect="1" noChangeArrowheads="1"/>
              </p:cNvPicPr>
              <p:nvPr/>
            </p:nvPicPr>
            <p:blipFill>
              <a:blip r:embed="rId4" cstate="print">
                <a:grayscl/>
              </a:blip>
              <a:srcRect/>
              <a:stretch>
                <a:fillRect/>
              </a:stretch>
            </p:blipFill>
            <p:spPr bwMode="auto">
              <a:xfrm>
                <a:off x="2468123" y="2179071"/>
                <a:ext cx="489436" cy="187046"/>
              </a:xfrm>
              <a:prstGeom prst="rect">
                <a:avLst/>
              </a:prstGeom>
              <a:noFill/>
              <a:ln w="9525">
                <a:noFill/>
                <a:miter lim="800000"/>
                <a:headEnd/>
                <a:tailEnd/>
              </a:ln>
            </p:spPr>
          </p:pic>
          <p:sp>
            <p:nvSpPr>
              <p:cNvPr id="146" name="TextBox 145"/>
              <p:cNvSpPr txBox="1">
                <a:spLocks noChangeArrowheads="1"/>
              </p:cNvSpPr>
              <p:nvPr/>
            </p:nvSpPr>
            <p:spPr bwMode="auto">
              <a:xfrm>
                <a:off x="2347084" y="2368027"/>
                <a:ext cx="694031"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FC storage</a:t>
                </a:r>
                <a:endParaRPr lang="en-US" sz="900" dirty="0">
                  <a:latin typeface="+mj-ea"/>
                  <a:ea typeface="+mj-ea"/>
                </a:endParaRPr>
              </a:p>
            </p:txBody>
          </p:sp>
        </p:grpSp>
        <p:grpSp>
          <p:nvGrpSpPr>
            <p:cNvPr id="129" name="组合 21"/>
            <p:cNvGrpSpPr>
              <a:grpSpLocks/>
            </p:cNvGrpSpPr>
            <p:nvPr/>
          </p:nvGrpSpPr>
          <p:grpSpPr bwMode="auto">
            <a:xfrm>
              <a:off x="1957803" y="1543051"/>
              <a:ext cx="489650" cy="260874"/>
              <a:chOff x="1881603" y="1543051"/>
              <a:chExt cx="489650" cy="260874"/>
            </a:xfrm>
          </p:grpSpPr>
          <p:pic>
            <p:nvPicPr>
              <p:cNvPr id="143" name="Picture 16" descr="13"/>
              <p:cNvPicPr>
                <a:picLocks noChangeAspect="1" noChangeArrowheads="1"/>
              </p:cNvPicPr>
              <p:nvPr/>
            </p:nvPicPr>
            <p:blipFill>
              <a:blip r:embed="rId5" cstate="print"/>
              <a:srcRect/>
              <a:stretch>
                <a:fillRect/>
              </a:stretch>
            </p:blipFill>
            <p:spPr bwMode="auto">
              <a:xfrm>
                <a:off x="1905000" y="1543051"/>
                <a:ext cx="385714" cy="152399"/>
              </a:xfrm>
              <a:prstGeom prst="rect">
                <a:avLst/>
              </a:prstGeom>
              <a:noFill/>
              <a:ln w="9525">
                <a:noFill/>
                <a:miter lim="800000"/>
                <a:headEnd/>
                <a:tailEnd/>
              </a:ln>
            </p:spPr>
          </p:pic>
          <p:sp>
            <p:nvSpPr>
              <p:cNvPr id="144" name="TextBox 143"/>
              <p:cNvSpPr txBox="1">
                <a:spLocks noChangeArrowheads="1"/>
              </p:cNvSpPr>
              <p:nvPr/>
            </p:nvSpPr>
            <p:spPr bwMode="auto">
              <a:xfrm>
                <a:off x="1881603" y="1700914"/>
                <a:ext cx="489650"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Switch</a:t>
                </a:r>
                <a:endParaRPr lang="en-US" sz="900" dirty="0">
                  <a:latin typeface="+mj-ea"/>
                  <a:ea typeface="+mj-ea"/>
                </a:endParaRPr>
              </a:p>
            </p:txBody>
          </p:sp>
        </p:grpSp>
        <p:cxnSp>
          <p:nvCxnSpPr>
            <p:cNvPr id="130" name="肘形连接符 129"/>
            <p:cNvCxnSpPr>
              <a:cxnSpLocks noChangeShapeType="1"/>
            </p:cNvCxnSpPr>
            <p:nvPr/>
          </p:nvCxnSpPr>
          <p:spPr bwMode="auto">
            <a:xfrm>
              <a:off x="1688722" y="1426833"/>
              <a:ext cx="292478" cy="192418"/>
            </a:xfrm>
            <a:prstGeom prst="bentConnector3">
              <a:avLst>
                <a:gd name="adj1" fmla="val 50000"/>
              </a:avLst>
            </a:prstGeom>
            <a:noFill/>
            <a:ln w="9525">
              <a:solidFill>
                <a:schemeClr val="tx1"/>
              </a:solidFill>
              <a:miter lim="800000"/>
              <a:headEnd/>
              <a:tailEnd/>
            </a:ln>
          </p:spPr>
        </p:cxnSp>
        <p:cxnSp>
          <p:nvCxnSpPr>
            <p:cNvPr id="131" name="肘形连接符 130"/>
            <p:cNvCxnSpPr>
              <a:cxnSpLocks noChangeShapeType="1"/>
            </p:cNvCxnSpPr>
            <p:nvPr/>
          </p:nvCxnSpPr>
          <p:spPr bwMode="auto">
            <a:xfrm>
              <a:off x="1679197" y="1563358"/>
              <a:ext cx="302003" cy="55893"/>
            </a:xfrm>
            <a:prstGeom prst="bentConnector3">
              <a:avLst>
                <a:gd name="adj1" fmla="val 50000"/>
              </a:avLst>
            </a:prstGeom>
            <a:noFill/>
            <a:ln w="9525">
              <a:solidFill>
                <a:schemeClr val="tx1"/>
              </a:solidFill>
              <a:miter lim="800000"/>
              <a:headEnd/>
              <a:tailEnd/>
            </a:ln>
          </p:spPr>
        </p:cxnSp>
        <p:cxnSp>
          <p:nvCxnSpPr>
            <p:cNvPr id="132" name="肘形连接符 131"/>
            <p:cNvCxnSpPr>
              <a:cxnSpLocks noChangeShapeType="1"/>
            </p:cNvCxnSpPr>
            <p:nvPr/>
          </p:nvCxnSpPr>
          <p:spPr bwMode="auto">
            <a:xfrm flipV="1">
              <a:off x="1698247" y="1619251"/>
              <a:ext cx="282953" cy="67932"/>
            </a:xfrm>
            <a:prstGeom prst="bentConnector3">
              <a:avLst>
                <a:gd name="adj1" fmla="val 50000"/>
              </a:avLst>
            </a:prstGeom>
            <a:noFill/>
            <a:ln w="9525">
              <a:solidFill>
                <a:schemeClr val="tx1"/>
              </a:solidFill>
              <a:miter lim="800000"/>
              <a:headEnd/>
              <a:tailEnd/>
            </a:ln>
          </p:spPr>
        </p:cxnSp>
        <p:cxnSp>
          <p:nvCxnSpPr>
            <p:cNvPr id="133" name="肘形连接符 132"/>
            <p:cNvCxnSpPr>
              <a:cxnSpLocks noChangeShapeType="1"/>
            </p:cNvCxnSpPr>
            <p:nvPr/>
          </p:nvCxnSpPr>
          <p:spPr bwMode="auto">
            <a:xfrm flipV="1">
              <a:off x="1691897" y="1619251"/>
              <a:ext cx="289303" cy="188582"/>
            </a:xfrm>
            <a:prstGeom prst="bentConnector3">
              <a:avLst>
                <a:gd name="adj1" fmla="val 50000"/>
              </a:avLst>
            </a:prstGeom>
            <a:noFill/>
            <a:ln w="9525">
              <a:solidFill>
                <a:schemeClr val="tx1"/>
              </a:solidFill>
              <a:miter lim="800000"/>
              <a:headEnd/>
              <a:tailEnd/>
            </a:ln>
          </p:spPr>
        </p:cxnSp>
        <p:cxnSp>
          <p:nvCxnSpPr>
            <p:cNvPr id="134" name="肘形连接符 133"/>
            <p:cNvCxnSpPr>
              <a:cxnSpLocks noChangeShapeType="1"/>
            </p:cNvCxnSpPr>
            <p:nvPr/>
          </p:nvCxnSpPr>
          <p:spPr bwMode="auto">
            <a:xfrm flipV="1">
              <a:off x="1691897" y="1619251"/>
              <a:ext cx="289303" cy="788657"/>
            </a:xfrm>
            <a:prstGeom prst="bentConnector3">
              <a:avLst>
                <a:gd name="adj1" fmla="val 50000"/>
              </a:avLst>
            </a:prstGeom>
            <a:noFill/>
            <a:ln w="9525">
              <a:solidFill>
                <a:schemeClr val="tx1"/>
              </a:solidFill>
              <a:miter lim="800000"/>
              <a:headEnd/>
              <a:tailEnd/>
            </a:ln>
          </p:spPr>
        </p:cxnSp>
        <p:cxnSp>
          <p:nvCxnSpPr>
            <p:cNvPr id="135" name="肘形连接符 35"/>
            <p:cNvCxnSpPr>
              <a:cxnSpLocks noChangeShapeType="1"/>
            </p:cNvCxnSpPr>
            <p:nvPr/>
          </p:nvCxnSpPr>
          <p:spPr bwMode="auto">
            <a:xfrm rot="5400000" flipH="1" flipV="1">
              <a:off x="1579605" y="2075225"/>
              <a:ext cx="303546" cy="567533"/>
            </a:xfrm>
            <a:prstGeom prst="bentConnector4">
              <a:avLst>
                <a:gd name="adj1" fmla="val -1046"/>
                <a:gd name="adj2" fmla="val 78046"/>
              </a:avLst>
            </a:prstGeom>
            <a:noFill/>
            <a:ln w="9525">
              <a:solidFill>
                <a:srgbClr val="002060"/>
              </a:solidFill>
              <a:miter lim="800000"/>
              <a:headEnd/>
              <a:tailEnd/>
            </a:ln>
          </p:spPr>
        </p:cxnSp>
        <p:cxnSp>
          <p:nvCxnSpPr>
            <p:cNvPr id="136" name="形状 135"/>
            <p:cNvCxnSpPr>
              <a:cxnSpLocks noChangeShapeType="1"/>
            </p:cNvCxnSpPr>
            <p:nvPr/>
          </p:nvCxnSpPr>
          <p:spPr bwMode="auto">
            <a:xfrm rot="16200000" flipH="1">
              <a:off x="1583483" y="1774819"/>
              <a:ext cx="296215" cy="567956"/>
            </a:xfrm>
            <a:prstGeom prst="bentConnector4">
              <a:avLst>
                <a:gd name="adj1" fmla="val 49384"/>
                <a:gd name="adj2" fmla="val 78546"/>
              </a:avLst>
            </a:prstGeom>
            <a:noFill/>
            <a:ln w="9525">
              <a:solidFill>
                <a:srgbClr val="002060"/>
              </a:solidFill>
              <a:miter lim="800000"/>
              <a:headEnd/>
              <a:tailEnd/>
            </a:ln>
          </p:spPr>
        </p:cxnSp>
        <p:cxnSp>
          <p:nvCxnSpPr>
            <p:cNvPr id="137" name="形状 136"/>
            <p:cNvCxnSpPr>
              <a:cxnSpLocks noChangeShapeType="1"/>
            </p:cNvCxnSpPr>
            <p:nvPr/>
          </p:nvCxnSpPr>
          <p:spPr bwMode="auto">
            <a:xfrm rot="16200000" flipH="1">
              <a:off x="1472411" y="1680176"/>
              <a:ext cx="502243" cy="551843"/>
            </a:xfrm>
            <a:prstGeom prst="bentConnector4">
              <a:avLst>
                <a:gd name="adj1" fmla="val 634"/>
                <a:gd name="adj2" fmla="val 81412"/>
              </a:avLst>
            </a:prstGeom>
            <a:noFill/>
            <a:ln w="9525">
              <a:solidFill>
                <a:srgbClr val="002060"/>
              </a:solidFill>
              <a:miter lim="800000"/>
              <a:headEnd/>
              <a:tailEnd/>
            </a:ln>
          </p:spPr>
        </p:cxnSp>
        <p:cxnSp>
          <p:nvCxnSpPr>
            <p:cNvPr id="138" name="形状 137"/>
            <p:cNvCxnSpPr>
              <a:cxnSpLocks noChangeShapeType="1"/>
            </p:cNvCxnSpPr>
            <p:nvPr/>
          </p:nvCxnSpPr>
          <p:spPr bwMode="auto">
            <a:xfrm rot="16200000" flipH="1">
              <a:off x="1425108" y="1613179"/>
              <a:ext cx="619349" cy="561643"/>
            </a:xfrm>
            <a:prstGeom prst="bentConnector4">
              <a:avLst>
                <a:gd name="adj1" fmla="val -514"/>
                <a:gd name="adj2" fmla="val 77731"/>
              </a:avLst>
            </a:prstGeom>
            <a:noFill/>
            <a:ln w="9525">
              <a:solidFill>
                <a:srgbClr val="002060"/>
              </a:solidFill>
              <a:miter lim="800000"/>
              <a:headEnd/>
              <a:tailEnd/>
            </a:ln>
          </p:spPr>
        </p:cxnSp>
        <p:cxnSp>
          <p:nvCxnSpPr>
            <p:cNvPr id="139" name="形状 138"/>
            <p:cNvCxnSpPr>
              <a:cxnSpLocks noChangeShapeType="1"/>
            </p:cNvCxnSpPr>
            <p:nvPr/>
          </p:nvCxnSpPr>
          <p:spPr bwMode="auto">
            <a:xfrm rot="16200000" flipH="1">
              <a:off x="1351669" y="1543744"/>
              <a:ext cx="746718" cy="580233"/>
            </a:xfrm>
            <a:prstGeom prst="bentConnector4">
              <a:avLst>
                <a:gd name="adj1" fmla="val -426"/>
                <a:gd name="adj2" fmla="val 79074"/>
              </a:avLst>
            </a:prstGeom>
            <a:noFill/>
            <a:ln w="9525">
              <a:solidFill>
                <a:srgbClr val="002060"/>
              </a:solidFill>
              <a:miter lim="800000"/>
              <a:headEnd/>
              <a:tailEnd/>
            </a:ln>
          </p:spPr>
        </p:cxnSp>
        <p:cxnSp>
          <p:nvCxnSpPr>
            <p:cNvPr id="140" name="肘形连接符 139"/>
            <p:cNvCxnSpPr>
              <a:cxnSpLocks noChangeShapeType="1"/>
            </p:cNvCxnSpPr>
            <p:nvPr/>
          </p:nvCxnSpPr>
          <p:spPr bwMode="auto">
            <a:xfrm flipV="1">
              <a:off x="2009573" y="2091619"/>
              <a:ext cx="477600" cy="113414"/>
            </a:xfrm>
            <a:prstGeom prst="bentConnector3">
              <a:avLst>
                <a:gd name="adj1" fmla="val 50000"/>
              </a:avLst>
            </a:prstGeom>
            <a:noFill/>
            <a:ln w="9525">
              <a:solidFill>
                <a:srgbClr val="002060"/>
              </a:solidFill>
              <a:miter lim="800000"/>
              <a:headEnd/>
              <a:tailEnd/>
            </a:ln>
          </p:spPr>
        </p:cxnSp>
        <p:sp>
          <p:nvSpPr>
            <p:cNvPr id="141" name="云形 140"/>
            <p:cNvSpPr/>
            <p:nvPr/>
          </p:nvSpPr>
          <p:spPr bwMode="auto">
            <a:xfrm>
              <a:off x="2538015" y="1509802"/>
              <a:ext cx="350658" cy="188242"/>
            </a:xfrm>
            <a:prstGeom prst="cloud">
              <a:avLst/>
            </a:prstGeom>
            <a:noFill/>
            <a:ln>
              <a:solidFill>
                <a:srgbClr val="002060"/>
              </a:solidFill>
            </a:ln>
            <a:effectLst/>
            <a:extLst/>
          </p:spPr>
          <p:txBody>
            <a:bodyPr/>
            <a:lstStyle/>
            <a:p>
              <a:pPr defTabSz="1024076" fontAlgn="ctr">
                <a:buClr>
                  <a:srgbClr val="CC9900"/>
                </a:buClr>
                <a:buFont typeface="Wingdings" pitchFamily="2" charset="2"/>
                <a:buChar char="n"/>
                <a:defRPr/>
              </a:pPr>
              <a:endParaRPr lang="en-US" altLang="zh-CN" sz="900" dirty="0">
                <a:latin typeface="+mj-ea"/>
                <a:ea typeface="+mj-ea"/>
              </a:endParaRPr>
            </a:p>
          </p:txBody>
        </p:sp>
        <p:cxnSp>
          <p:nvCxnSpPr>
            <p:cNvPr id="142" name="肘形连接符 141"/>
            <p:cNvCxnSpPr>
              <a:cxnSpLocks noChangeShapeType="1"/>
              <a:endCxn id="141" idx="2"/>
            </p:cNvCxnSpPr>
            <p:nvPr/>
          </p:nvCxnSpPr>
          <p:spPr bwMode="auto">
            <a:xfrm flipV="1">
              <a:off x="2366914" y="1603772"/>
              <a:ext cx="172585" cy="15479"/>
            </a:xfrm>
            <a:prstGeom prst="bentConnector3">
              <a:avLst>
                <a:gd name="adj1" fmla="val 50000"/>
              </a:avLst>
            </a:prstGeom>
            <a:noFill/>
            <a:ln w="9525">
              <a:solidFill>
                <a:schemeClr val="tx1"/>
              </a:solidFill>
              <a:miter lim="800000"/>
              <a:headEnd/>
              <a:tailEnd/>
            </a:ln>
          </p:spPr>
        </p:cxnSp>
      </p:grpSp>
      <p:grpSp>
        <p:nvGrpSpPr>
          <p:cNvPr id="149" name="组合 149"/>
          <p:cNvGrpSpPr>
            <a:grpSpLocks/>
          </p:cNvGrpSpPr>
          <p:nvPr/>
        </p:nvGrpSpPr>
        <p:grpSpPr bwMode="auto">
          <a:xfrm>
            <a:off x="5782127" y="2911483"/>
            <a:ext cx="2609211" cy="3470268"/>
            <a:chOff x="821558" y="1114425"/>
            <a:chExt cx="2342751" cy="1548647"/>
          </a:xfrm>
        </p:grpSpPr>
        <p:sp>
          <p:nvSpPr>
            <p:cNvPr id="150" name="圆角矩形 151"/>
            <p:cNvSpPr>
              <a:spLocks noChangeArrowheads="1"/>
            </p:cNvSpPr>
            <p:nvPr/>
          </p:nvSpPr>
          <p:spPr bwMode="auto">
            <a:xfrm>
              <a:off x="904875" y="1114425"/>
              <a:ext cx="2143125" cy="1543050"/>
            </a:xfrm>
            <a:prstGeom prst="roundRect">
              <a:avLst>
                <a:gd name="adj" fmla="val 5051"/>
              </a:avLst>
            </a:prstGeom>
            <a:solidFill>
              <a:schemeClr val="bg1"/>
            </a:solidFill>
            <a:ln w="9525">
              <a:noFill/>
              <a:round/>
              <a:headEnd/>
              <a:tailEnd/>
            </a:ln>
          </p:spPr>
          <p:txBody>
            <a:bodyPr/>
            <a:lstStyle/>
            <a:p>
              <a:pPr defTabSz="1022819" fontAlgn="ctr">
                <a:buClr>
                  <a:srgbClr val="CC9900"/>
                </a:buClr>
                <a:buFont typeface="Wingdings" pitchFamily="2" charset="2"/>
                <a:buChar char="n"/>
              </a:pPr>
              <a:endParaRPr lang="en-US" altLang="zh-CN" sz="900" dirty="0">
                <a:latin typeface="+mj-ea"/>
                <a:ea typeface="+mj-ea"/>
              </a:endParaRPr>
            </a:p>
          </p:txBody>
        </p:sp>
        <p:pic>
          <p:nvPicPr>
            <p:cNvPr id="15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0151" y="1323976"/>
              <a:ext cx="488571" cy="205714"/>
            </a:xfrm>
            <a:prstGeom prst="rect">
              <a:avLst/>
            </a:prstGeom>
            <a:noFill/>
            <a:ln w="9525">
              <a:noFill/>
              <a:miter lim="800000"/>
              <a:headEnd/>
              <a:tailEnd/>
            </a:ln>
          </p:spPr>
        </p:pic>
        <p:pic>
          <p:nvPicPr>
            <p:cNvPr id="15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626" y="1460501"/>
              <a:ext cx="488571" cy="205714"/>
            </a:xfrm>
            <a:prstGeom prst="rect">
              <a:avLst/>
            </a:prstGeom>
            <a:noFill/>
            <a:ln w="9525">
              <a:noFill/>
              <a:miter lim="800000"/>
              <a:headEnd/>
              <a:tailEnd/>
            </a:ln>
          </p:spPr>
        </p:pic>
        <p:pic>
          <p:nvPicPr>
            <p:cNvPr id="15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9676" y="1584326"/>
              <a:ext cx="488571" cy="205714"/>
            </a:xfrm>
            <a:prstGeom prst="rect">
              <a:avLst/>
            </a:prstGeom>
            <a:noFill/>
            <a:ln w="9525">
              <a:noFill/>
              <a:miter lim="800000"/>
              <a:headEnd/>
              <a:tailEnd/>
            </a:ln>
          </p:spPr>
        </p:pic>
        <p:pic>
          <p:nvPicPr>
            <p:cNvPr id="1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3326" y="1704976"/>
              <a:ext cx="488571" cy="205714"/>
            </a:xfrm>
            <a:prstGeom prst="rect">
              <a:avLst/>
            </a:prstGeom>
            <a:noFill/>
            <a:ln w="9525">
              <a:noFill/>
              <a:miter lim="800000"/>
              <a:headEnd/>
              <a:tailEnd/>
            </a:ln>
          </p:spPr>
        </p:pic>
        <p:pic>
          <p:nvPicPr>
            <p:cNvPr id="15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3326" y="2305051"/>
              <a:ext cx="488571" cy="205714"/>
            </a:xfrm>
            <a:prstGeom prst="rect">
              <a:avLst/>
            </a:prstGeom>
            <a:noFill/>
            <a:ln w="9525">
              <a:noFill/>
              <a:miter lim="800000"/>
              <a:headEnd/>
              <a:tailEnd/>
            </a:ln>
          </p:spPr>
        </p:pic>
        <p:sp>
          <p:nvSpPr>
            <p:cNvPr id="156" name="TextBox 157"/>
            <p:cNvSpPr txBox="1">
              <a:spLocks noChangeArrowheads="1"/>
            </p:cNvSpPr>
            <p:nvPr/>
          </p:nvSpPr>
          <p:spPr bwMode="auto">
            <a:xfrm>
              <a:off x="941742" y="1219200"/>
              <a:ext cx="2222567"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MAC address 1, WWN 1, and IP address 1</a:t>
              </a:r>
              <a:endParaRPr lang="en-US" altLang="zh-CN" sz="900" dirty="0">
                <a:latin typeface="+mj-ea"/>
                <a:ea typeface="+mj-ea"/>
              </a:endParaRPr>
            </a:p>
          </p:txBody>
        </p:sp>
        <p:sp>
          <p:nvSpPr>
            <p:cNvPr id="157" name="TextBox 158"/>
            <p:cNvSpPr txBox="1">
              <a:spLocks noChangeArrowheads="1"/>
            </p:cNvSpPr>
            <p:nvPr/>
          </p:nvSpPr>
          <p:spPr bwMode="auto">
            <a:xfrm rot="10800000">
              <a:off x="895405" y="1535219"/>
              <a:ext cx="290162" cy="388869"/>
            </a:xfrm>
            <a:prstGeom prst="rect">
              <a:avLst/>
            </a:prstGeom>
            <a:noFill/>
            <a:ln w="9525">
              <a:noFill/>
              <a:miter lim="800000"/>
              <a:headEnd/>
              <a:tailEnd/>
            </a:ln>
          </p:spPr>
          <p:txBody>
            <a:bodyPr vert="eaVert" wrap="none">
              <a:spAutoFit/>
            </a:bodyPr>
            <a:lstStyle/>
            <a:p>
              <a:pPr fontAlgn="ctr"/>
              <a:r>
                <a:rPr lang="en-US" sz="900" dirty="0" smtClean="0">
                  <a:latin typeface="+mj-ea"/>
                  <a:ea typeface="+mj-ea"/>
                </a:rPr>
                <a:t>Service device</a:t>
              </a:r>
              <a:endParaRPr lang="en-US" altLang="zh-CN" sz="900" dirty="0">
                <a:latin typeface="+mj-ea"/>
                <a:ea typeface="+mj-ea"/>
              </a:endParaRPr>
            </a:p>
          </p:txBody>
        </p:sp>
        <p:sp>
          <p:nvSpPr>
            <p:cNvPr id="158" name="TextBox 159"/>
            <p:cNvSpPr txBox="1">
              <a:spLocks noChangeArrowheads="1"/>
            </p:cNvSpPr>
            <p:nvPr/>
          </p:nvSpPr>
          <p:spPr bwMode="auto">
            <a:xfrm rot="10800000">
              <a:off x="821558" y="2332232"/>
              <a:ext cx="414518" cy="330840"/>
            </a:xfrm>
            <a:prstGeom prst="rect">
              <a:avLst/>
            </a:prstGeom>
            <a:noFill/>
            <a:ln w="9525">
              <a:noFill/>
              <a:miter lim="800000"/>
              <a:headEnd/>
              <a:tailEnd/>
            </a:ln>
          </p:spPr>
          <p:txBody>
            <a:bodyPr vert="eaVert" wrap="square">
              <a:spAutoFit/>
            </a:bodyPr>
            <a:lstStyle/>
            <a:p>
              <a:pPr algn="ctr" fontAlgn="ctr"/>
              <a:r>
                <a:rPr lang="en-US" sz="900" dirty="0" smtClean="0">
                  <a:latin typeface="+mj-ea"/>
                  <a:ea typeface="+mj-ea"/>
                </a:rPr>
                <a:t>Standby device</a:t>
              </a:r>
              <a:endParaRPr lang="en-US" altLang="zh-CN" sz="900" dirty="0">
                <a:latin typeface="+mj-ea"/>
                <a:ea typeface="+mj-ea"/>
              </a:endParaRPr>
            </a:p>
          </p:txBody>
        </p:sp>
        <p:sp>
          <p:nvSpPr>
            <p:cNvPr id="159" name="TextBox 160"/>
            <p:cNvSpPr txBox="1">
              <a:spLocks noChangeArrowheads="1"/>
            </p:cNvSpPr>
            <p:nvPr/>
          </p:nvSpPr>
          <p:spPr bwMode="auto">
            <a:xfrm>
              <a:off x="852566" y="2093161"/>
              <a:ext cx="1080474" cy="226625"/>
            </a:xfrm>
            <a:prstGeom prst="rect">
              <a:avLst/>
            </a:prstGeom>
            <a:noFill/>
            <a:ln w="9525">
              <a:noFill/>
              <a:miter lim="800000"/>
              <a:headEnd/>
              <a:tailEnd/>
            </a:ln>
          </p:spPr>
          <p:txBody>
            <a:bodyPr wrap="square">
              <a:spAutoFit/>
            </a:bodyPr>
            <a:lstStyle/>
            <a:p>
              <a:pPr fontAlgn="ctr"/>
              <a:r>
                <a:rPr lang="en-US" sz="900" dirty="0" smtClean="0">
                  <a:latin typeface="+mj-ea"/>
                  <a:ea typeface="+mj-ea"/>
                </a:rPr>
                <a:t>MAC address </a:t>
              </a:r>
              <a:r>
                <a:rPr lang="en-US" sz="900" i="1" dirty="0" smtClean="0">
                  <a:latin typeface="+mj-ea"/>
                  <a:ea typeface="+mj-ea"/>
                </a:rPr>
                <a:t>n</a:t>
              </a:r>
              <a:r>
                <a:rPr lang="en-US" sz="900" dirty="0" smtClean="0">
                  <a:latin typeface="+mj-ea"/>
                  <a:ea typeface="+mj-ea"/>
                </a:rPr>
                <a:t>, WWN </a:t>
              </a:r>
              <a:r>
                <a:rPr lang="en-US" sz="900" i="1" dirty="0" smtClean="0">
                  <a:latin typeface="+mj-ea"/>
                  <a:ea typeface="+mj-ea"/>
                </a:rPr>
                <a:t>n</a:t>
              </a:r>
              <a:r>
                <a:rPr lang="en-US" sz="900" dirty="0" smtClean="0">
                  <a:latin typeface="+mj-ea"/>
                  <a:ea typeface="+mj-ea"/>
                </a:rPr>
                <a:t>, and IP address </a:t>
              </a:r>
              <a:r>
                <a:rPr lang="en-US" sz="900" i="1" dirty="0" smtClean="0">
                  <a:latin typeface="+mj-ea"/>
                  <a:ea typeface="+mj-ea"/>
                </a:rPr>
                <a:t>n</a:t>
              </a:r>
              <a:endParaRPr lang="en-US" altLang="zh-CN" sz="900" dirty="0">
                <a:latin typeface="+mj-ea"/>
                <a:ea typeface="+mj-ea"/>
              </a:endParaRPr>
            </a:p>
          </p:txBody>
        </p:sp>
        <p:grpSp>
          <p:nvGrpSpPr>
            <p:cNvPr id="160" name="组合 20"/>
            <p:cNvGrpSpPr>
              <a:grpSpLocks/>
            </p:cNvGrpSpPr>
            <p:nvPr/>
          </p:nvGrpSpPr>
          <p:grpSpPr bwMode="auto">
            <a:xfrm>
              <a:off x="1900677" y="2203399"/>
              <a:ext cx="630701" cy="211949"/>
              <a:chOff x="1805427" y="2203399"/>
              <a:chExt cx="630701" cy="211949"/>
            </a:xfrm>
          </p:grpSpPr>
          <p:sp>
            <p:nvSpPr>
              <p:cNvPr id="180" name="Freeform 13"/>
              <p:cNvSpPr>
                <a:spLocks noChangeAspect="1" noEditPoints="1"/>
              </p:cNvSpPr>
              <p:nvPr/>
            </p:nvSpPr>
            <p:spPr bwMode="auto">
              <a:xfrm>
                <a:off x="1904164" y="2203399"/>
                <a:ext cx="322908" cy="101880"/>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a:lstStyle/>
              <a:p>
                <a:pPr fontAlgn="ctr">
                  <a:defRPr/>
                </a:pPr>
                <a:endParaRPr lang="en-US" altLang="zh-CN" sz="900" dirty="0">
                  <a:latin typeface="+mj-ea"/>
                  <a:ea typeface="+mj-ea"/>
                </a:endParaRPr>
              </a:p>
            </p:txBody>
          </p:sp>
          <p:sp>
            <p:nvSpPr>
              <p:cNvPr id="181" name="TextBox 16"/>
              <p:cNvSpPr txBox="1">
                <a:spLocks noChangeArrowheads="1"/>
              </p:cNvSpPr>
              <p:nvPr/>
            </p:nvSpPr>
            <p:spPr bwMode="auto">
              <a:xfrm>
                <a:off x="1805427" y="2312337"/>
                <a:ext cx="630701"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FC switch</a:t>
                </a:r>
                <a:endParaRPr lang="en-US" sz="900" dirty="0">
                  <a:latin typeface="+mj-ea"/>
                  <a:ea typeface="+mj-ea"/>
                </a:endParaRPr>
              </a:p>
            </p:txBody>
          </p:sp>
        </p:grpSp>
        <p:grpSp>
          <p:nvGrpSpPr>
            <p:cNvPr id="161" name="组合 19"/>
            <p:cNvGrpSpPr>
              <a:grpSpLocks/>
            </p:cNvGrpSpPr>
            <p:nvPr/>
          </p:nvGrpSpPr>
          <p:grpSpPr bwMode="auto">
            <a:xfrm>
              <a:off x="2411297" y="1998096"/>
              <a:ext cx="694031" cy="283902"/>
              <a:chOff x="2392247" y="2179071"/>
              <a:chExt cx="694031" cy="283902"/>
            </a:xfrm>
          </p:grpSpPr>
          <p:pic>
            <p:nvPicPr>
              <p:cNvPr id="178" name="Picture 16" descr="E:\1华赛设计夹\2010-12\朱冬晴\华赛新图标(存储) AI文件\完成\png\存储图标-6\14.png"/>
              <p:cNvPicPr>
                <a:picLocks noChangeAspect="1" noChangeArrowheads="1"/>
              </p:cNvPicPr>
              <p:nvPr/>
            </p:nvPicPr>
            <p:blipFill>
              <a:blip r:embed="rId4" cstate="print">
                <a:grayscl/>
              </a:blip>
              <a:srcRect/>
              <a:stretch>
                <a:fillRect/>
              </a:stretch>
            </p:blipFill>
            <p:spPr bwMode="auto">
              <a:xfrm>
                <a:off x="2468123" y="2179071"/>
                <a:ext cx="489436" cy="187046"/>
              </a:xfrm>
              <a:prstGeom prst="rect">
                <a:avLst/>
              </a:prstGeom>
              <a:noFill/>
              <a:ln w="9525">
                <a:noFill/>
                <a:miter lim="800000"/>
                <a:headEnd/>
                <a:tailEnd/>
              </a:ln>
            </p:spPr>
          </p:pic>
          <p:sp>
            <p:nvSpPr>
              <p:cNvPr id="179" name="TextBox 247"/>
              <p:cNvSpPr txBox="1">
                <a:spLocks noChangeArrowheads="1"/>
              </p:cNvSpPr>
              <p:nvPr/>
            </p:nvSpPr>
            <p:spPr bwMode="auto">
              <a:xfrm>
                <a:off x="2392247" y="2359962"/>
                <a:ext cx="694031" cy="103011"/>
              </a:xfrm>
              <a:prstGeom prst="rect">
                <a:avLst/>
              </a:prstGeom>
              <a:noFill/>
              <a:ln w="9525">
                <a:noFill/>
                <a:miter lim="800000"/>
                <a:headEnd/>
                <a:tailEnd/>
              </a:ln>
            </p:spPr>
            <p:txBody>
              <a:bodyPr wrap="none">
                <a:spAutoFit/>
              </a:bodyPr>
              <a:lstStyle/>
              <a:p>
                <a:pPr fontAlgn="ctr"/>
                <a:r>
                  <a:rPr lang="en-US" sz="900" dirty="0" smtClean="0">
                    <a:latin typeface="+mj-ea"/>
                    <a:ea typeface="+mj-ea"/>
                  </a:rPr>
                  <a:t>FC storage</a:t>
                </a:r>
                <a:endParaRPr lang="en-US" sz="900" dirty="0">
                  <a:latin typeface="+mj-ea"/>
                  <a:ea typeface="+mj-ea"/>
                </a:endParaRPr>
              </a:p>
            </p:txBody>
          </p:sp>
        </p:grpSp>
        <p:grpSp>
          <p:nvGrpSpPr>
            <p:cNvPr id="162" name="组合 21"/>
            <p:cNvGrpSpPr>
              <a:grpSpLocks/>
            </p:cNvGrpSpPr>
            <p:nvPr/>
          </p:nvGrpSpPr>
          <p:grpSpPr bwMode="auto">
            <a:xfrm>
              <a:off x="1957803" y="1543051"/>
              <a:ext cx="489650" cy="233362"/>
              <a:chOff x="1881603" y="1543051"/>
              <a:chExt cx="489650" cy="233362"/>
            </a:xfrm>
          </p:grpSpPr>
          <p:pic>
            <p:nvPicPr>
              <p:cNvPr id="176" name="Picture 16" descr="13"/>
              <p:cNvPicPr>
                <a:picLocks noChangeAspect="1" noChangeArrowheads="1"/>
              </p:cNvPicPr>
              <p:nvPr/>
            </p:nvPicPr>
            <p:blipFill>
              <a:blip r:embed="rId5" cstate="print"/>
              <a:srcRect/>
              <a:stretch>
                <a:fillRect/>
              </a:stretch>
            </p:blipFill>
            <p:spPr bwMode="auto">
              <a:xfrm>
                <a:off x="1905000" y="1543051"/>
                <a:ext cx="385714" cy="152399"/>
              </a:xfrm>
              <a:prstGeom prst="rect">
                <a:avLst/>
              </a:prstGeom>
              <a:noFill/>
              <a:ln w="9525">
                <a:noFill/>
                <a:miter lim="800000"/>
                <a:headEnd/>
                <a:tailEnd/>
              </a:ln>
            </p:spPr>
          </p:pic>
          <p:sp>
            <p:nvSpPr>
              <p:cNvPr id="177" name="TextBox 245"/>
              <p:cNvSpPr txBox="1">
                <a:spLocks noChangeArrowheads="1"/>
              </p:cNvSpPr>
              <p:nvPr/>
            </p:nvSpPr>
            <p:spPr bwMode="auto">
              <a:xfrm>
                <a:off x="1881603" y="1673401"/>
                <a:ext cx="489650" cy="103012"/>
              </a:xfrm>
              <a:prstGeom prst="rect">
                <a:avLst/>
              </a:prstGeom>
              <a:noFill/>
              <a:ln w="9525">
                <a:noFill/>
                <a:miter lim="800000"/>
                <a:headEnd/>
                <a:tailEnd/>
              </a:ln>
            </p:spPr>
            <p:txBody>
              <a:bodyPr wrap="none">
                <a:spAutoFit/>
              </a:bodyPr>
              <a:lstStyle/>
              <a:p>
                <a:pPr fontAlgn="ctr"/>
                <a:r>
                  <a:rPr lang="en-US" sz="900" dirty="0" smtClean="0">
                    <a:latin typeface="+mj-ea"/>
                    <a:ea typeface="+mj-ea"/>
                  </a:rPr>
                  <a:t>Switch</a:t>
                </a:r>
                <a:endParaRPr lang="en-US" sz="900" dirty="0">
                  <a:latin typeface="+mj-ea"/>
                  <a:ea typeface="+mj-ea"/>
                </a:endParaRPr>
              </a:p>
            </p:txBody>
          </p:sp>
        </p:grpSp>
        <p:cxnSp>
          <p:nvCxnSpPr>
            <p:cNvPr id="163" name="肘形连接符 164"/>
            <p:cNvCxnSpPr>
              <a:cxnSpLocks noChangeShapeType="1"/>
            </p:cNvCxnSpPr>
            <p:nvPr/>
          </p:nvCxnSpPr>
          <p:spPr bwMode="auto">
            <a:xfrm>
              <a:off x="1688722" y="1426833"/>
              <a:ext cx="292478" cy="192418"/>
            </a:xfrm>
            <a:prstGeom prst="bentConnector3">
              <a:avLst>
                <a:gd name="adj1" fmla="val 50000"/>
              </a:avLst>
            </a:prstGeom>
            <a:noFill/>
            <a:ln w="9525">
              <a:solidFill>
                <a:schemeClr val="tx1"/>
              </a:solidFill>
              <a:miter lim="800000"/>
              <a:headEnd/>
              <a:tailEnd/>
            </a:ln>
          </p:spPr>
        </p:cxnSp>
        <p:cxnSp>
          <p:nvCxnSpPr>
            <p:cNvPr id="164" name="肘形连接符 165"/>
            <p:cNvCxnSpPr>
              <a:cxnSpLocks noChangeShapeType="1"/>
            </p:cNvCxnSpPr>
            <p:nvPr/>
          </p:nvCxnSpPr>
          <p:spPr bwMode="auto">
            <a:xfrm>
              <a:off x="1679197" y="1563358"/>
              <a:ext cx="302003" cy="55893"/>
            </a:xfrm>
            <a:prstGeom prst="bentConnector3">
              <a:avLst>
                <a:gd name="adj1" fmla="val 50000"/>
              </a:avLst>
            </a:prstGeom>
            <a:noFill/>
            <a:ln w="9525">
              <a:solidFill>
                <a:schemeClr val="tx1"/>
              </a:solidFill>
              <a:miter lim="800000"/>
              <a:headEnd/>
              <a:tailEnd/>
            </a:ln>
          </p:spPr>
        </p:cxnSp>
        <p:cxnSp>
          <p:nvCxnSpPr>
            <p:cNvPr id="165" name="肘形连接符 166"/>
            <p:cNvCxnSpPr>
              <a:cxnSpLocks noChangeShapeType="1"/>
            </p:cNvCxnSpPr>
            <p:nvPr/>
          </p:nvCxnSpPr>
          <p:spPr bwMode="auto">
            <a:xfrm flipV="1">
              <a:off x="1698247" y="1619251"/>
              <a:ext cx="282953" cy="67932"/>
            </a:xfrm>
            <a:prstGeom prst="bentConnector3">
              <a:avLst>
                <a:gd name="adj1" fmla="val 50000"/>
              </a:avLst>
            </a:prstGeom>
            <a:noFill/>
            <a:ln w="9525">
              <a:solidFill>
                <a:schemeClr val="tx1"/>
              </a:solidFill>
              <a:miter lim="800000"/>
              <a:headEnd/>
              <a:tailEnd/>
            </a:ln>
          </p:spPr>
        </p:cxnSp>
        <p:cxnSp>
          <p:nvCxnSpPr>
            <p:cNvPr id="166" name="肘形连接符 167"/>
            <p:cNvCxnSpPr>
              <a:cxnSpLocks noChangeShapeType="1"/>
            </p:cNvCxnSpPr>
            <p:nvPr/>
          </p:nvCxnSpPr>
          <p:spPr bwMode="auto">
            <a:xfrm flipV="1">
              <a:off x="1691897" y="1619251"/>
              <a:ext cx="289303" cy="188582"/>
            </a:xfrm>
            <a:prstGeom prst="bentConnector3">
              <a:avLst>
                <a:gd name="adj1" fmla="val 50000"/>
              </a:avLst>
            </a:prstGeom>
            <a:noFill/>
            <a:ln w="9525">
              <a:solidFill>
                <a:schemeClr val="tx1"/>
              </a:solidFill>
              <a:miter lim="800000"/>
              <a:headEnd/>
              <a:tailEnd/>
            </a:ln>
          </p:spPr>
        </p:cxnSp>
        <p:cxnSp>
          <p:nvCxnSpPr>
            <p:cNvPr id="167" name="肘形连接符 168"/>
            <p:cNvCxnSpPr>
              <a:cxnSpLocks noChangeShapeType="1"/>
            </p:cNvCxnSpPr>
            <p:nvPr/>
          </p:nvCxnSpPr>
          <p:spPr bwMode="auto">
            <a:xfrm flipV="1">
              <a:off x="1691897" y="1619251"/>
              <a:ext cx="289303" cy="788657"/>
            </a:xfrm>
            <a:prstGeom prst="bentConnector3">
              <a:avLst>
                <a:gd name="adj1" fmla="val 50000"/>
              </a:avLst>
            </a:prstGeom>
            <a:noFill/>
            <a:ln w="9525">
              <a:solidFill>
                <a:schemeClr val="tx1"/>
              </a:solidFill>
              <a:miter lim="800000"/>
              <a:headEnd/>
              <a:tailEnd/>
            </a:ln>
          </p:spPr>
        </p:cxnSp>
        <p:cxnSp>
          <p:nvCxnSpPr>
            <p:cNvPr id="168" name="肘形连接符 35"/>
            <p:cNvCxnSpPr>
              <a:cxnSpLocks noChangeShapeType="1"/>
            </p:cNvCxnSpPr>
            <p:nvPr/>
          </p:nvCxnSpPr>
          <p:spPr bwMode="auto">
            <a:xfrm rot="5400000" flipH="1" flipV="1">
              <a:off x="1579605" y="2075225"/>
              <a:ext cx="303546" cy="567533"/>
            </a:xfrm>
            <a:prstGeom prst="bentConnector4">
              <a:avLst>
                <a:gd name="adj1" fmla="val -1046"/>
                <a:gd name="adj2" fmla="val 78046"/>
              </a:avLst>
            </a:prstGeom>
            <a:noFill/>
            <a:ln w="9525">
              <a:solidFill>
                <a:srgbClr val="002060"/>
              </a:solidFill>
              <a:miter lim="800000"/>
              <a:headEnd/>
              <a:tailEnd/>
            </a:ln>
          </p:spPr>
        </p:cxnSp>
        <p:cxnSp>
          <p:nvCxnSpPr>
            <p:cNvPr id="169" name="形状 180"/>
            <p:cNvCxnSpPr>
              <a:cxnSpLocks noChangeShapeType="1"/>
            </p:cNvCxnSpPr>
            <p:nvPr/>
          </p:nvCxnSpPr>
          <p:spPr bwMode="auto">
            <a:xfrm rot="16200000" flipH="1">
              <a:off x="1583483" y="1774819"/>
              <a:ext cx="296215" cy="567956"/>
            </a:xfrm>
            <a:prstGeom prst="bentConnector4">
              <a:avLst>
                <a:gd name="adj1" fmla="val 49384"/>
                <a:gd name="adj2" fmla="val 78546"/>
              </a:avLst>
            </a:prstGeom>
            <a:noFill/>
            <a:ln w="9525">
              <a:solidFill>
                <a:srgbClr val="002060"/>
              </a:solidFill>
              <a:miter lim="800000"/>
              <a:headEnd/>
              <a:tailEnd/>
            </a:ln>
          </p:spPr>
        </p:cxnSp>
        <p:cxnSp>
          <p:nvCxnSpPr>
            <p:cNvPr id="170" name="形状 181"/>
            <p:cNvCxnSpPr>
              <a:cxnSpLocks noChangeShapeType="1"/>
            </p:cNvCxnSpPr>
            <p:nvPr/>
          </p:nvCxnSpPr>
          <p:spPr bwMode="auto">
            <a:xfrm rot="16200000" flipH="1">
              <a:off x="1472411" y="1680176"/>
              <a:ext cx="502243" cy="551843"/>
            </a:xfrm>
            <a:prstGeom prst="bentConnector4">
              <a:avLst>
                <a:gd name="adj1" fmla="val 634"/>
                <a:gd name="adj2" fmla="val 81412"/>
              </a:avLst>
            </a:prstGeom>
            <a:noFill/>
            <a:ln w="9525">
              <a:solidFill>
                <a:srgbClr val="002060"/>
              </a:solidFill>
              <a:miter lim="800000"/>
              <a:headEnd/>
              <a:tailEnd/>
            </a:ln>
          </p:spPr>
        </p:cxnSp>
        <p:cxnSp>
          <p:nvCxnSpPr>
            <p:cNvPr id="171" name="形状 201"/>
            <p:cNvCxnSpPr>
              <a:cxnSpLocks noChangeShapeType="1"/>
            </p:cNvCxnSpPr>
            <p:nvPr/>
          </p:nvCxnSpPr>
          <p:spPr bwMode="auto">
            <a:xfrm rot="16200000" flipH="1">
              <a:off x="1425108" y="1613179"/>
              <a:ext cx="619349" cy="561643"/>
            </a:xfrm>
            <a:prstGeom prst="bentConnector4">
              <a:avLst>
                <a:gd name="adj1" fmla="val -514"/>
                <a:gd name="adj2" fmla="val 77731"/>
              </a:avLst>
            </a:prstGeom>
            <a:noFill/>
            <a:ln w="9525">
              <a:solidFill>
                <a:srgbClr val="002060"/>
              </a:solidFill>
              <a:miter lim="800000"/>
              <a:headEnd/>
              <a:tailEnd/>
            </a:ln>
          </p:spPr>
        </p:cxnSp>
        <p:cxnSp>
          <p:nvCxnSpPr>
            <p:cNvPr id="172" name="形状 212"/>
            <p:cNvCxnSpPr>
              <a:cxnSpLocks noChangeShapeType="1"/>
            </p:cNvCxnSpPr>
            <p:nvPr/>
          </p:nvCxnSpPr>
          <p:spPr bwMode="auto">
            <a:xfrm rot="16200000" flipH="1">
              <a:off x="1351669" y="1543744"/>
              <a:ext cx="746718" cy="580233"/>
            </a:xfrm>
            <a:prstGeom prst="bentConnector4">
              <a:avLst>
                <a:gd name="adj1" fmla="val -426"/>
                <a:gd name="adj2" fmla="val 79074"/>
              </a:avLst>
            </a:prstGeom>
            <a:noFill/>
            <a:ln w="9525">
              <a:solidFill>
                <a:srgbClr val="002060"/>
              </a:solidFill>
              <a:miter lim="800000"/>
              <a:headEnd/>
              <a:tailEnd/>
            </a:ln>
          </p:spPr>
        </p:cxnSp>
        <p:cxnSp>
          <p:nvCxnSpPr>
            <p:cNvPr id="173" name="肘形连接符 213"/>
            <p:cNvCxnSpPr>
              <a:cxnSpLocks noChangeShapeType="1"/>
            </p:cNvCxnSpPr>
            <p:nvPr/>
          </p:nvCxnSpPr>
          <p:spPr bwMode="auto">
            <a:xfrm flipV="1">
              <a:off x="2009573" y="2091619"/>
              <a:ext cx="477600" cy="113414"/>
            </a:xfrm>
            <a:prstGeom prst="bentConnector3">
              <a:avLst>
                <a:gd name="adj1" fmla="val 50000"/>
              </a:avLst>
            </a:prstGeom>
            <a:noFill/>
            <a:ln w="9525">
              <a:solidFill>
                <a:srgbClr val="002060"/>
              </a:solidFill>
              <a:miter lim="800000"/>
              <a:headEnd/>
              <a:tailEnd/>
            </a:ln>
          </p:spPr>
        </p:cxnSp>
        <p:sp>
          <p:nvSpPr>
            <p:cNvPr id="174" name="云形 173"/>
            <p:cNvSpPr/>
            <p:nvPr/>
          </p:nvSpPr>
          <p:spPr bwMode="auto">
            <a:xfrm>
              <a:off x="2538016" y="1509802"/>
              <a:ext cx="350658" cy="188242"/>
            </a:xfrm>
            <a:prstGeom prst="cloud">
              <a:avLst/>
            </a:prstGeom>
            <a:noFill/>
            <a:ln>
              <a:solidFill>
                <a:srgbClr val="002060"/>
              </a:solidFill>
            </a:ln>
            <a:effectLst/>
            <a:extLst/>
          </p:spPr>
          <p:txBody>
            <a:bodyPr/>
            <a:lstStyle/>
            <a:p>
              <a:pPr defTabSz="1024076" fontAlgn="ctr">
                <a:buClr>
                  <a:srgbClr val="CC9900"/>
                </a:buClr>
                <a:buFont typeface="Wingdings" pitchFamily="2" charset="2"/>
                <a:buChar char="n"/>
                <a:defRPr/>
              </a:pPr>
              <a:endParaRPr lang="en-US" altLang="zh-CN" sz="900" dirty="0">
                <a:latin typeface="+mj-ea"/>
                <a:ea typeface="+mj-ea"/>
              </a:endParaRPr>
            </a:p>
          </p:txBody>
        </p:sp>
        <p:cxnSp>
          <p:nvCxnSpPr>
            <p:cNvPr id="175" name="肘形连接符 243"/>
            <p:cNvCxnSpPr>
              <a:cxnSpLocks noChangeShapeType="1"/>
              <a:endCxn id="174" idx="2"/>
            </p:cNvCxnSpPr>
            <p:nvPr/>
          </p:nvCxnSpPr>
          <p:spPr bwMode="auto">
            <a:xfrm flipV="1">
              <a:off x="2366914" y="1603772"/>
              <a:ext cx="172585" cy="15479"/>
            </a:xfrm>
            <a:prstGeom prst="bentConnector3">
              <a:avLst>
                <a:gd name="adj1" fmla="val 50000"/>
              </a:avLst>
            </a:prstGeom>
            <a:noFill/>
            <a:ln w="9525">
              <a:solidFill>
                <a:schemeClr val="tx1"/>
              </a:solidFill>
              <a:miter lim="800000"/>
              <a:headEnd/>
              <a:tailEnd/>
            </a:ln>
          </p:spPr>
        </p:cxnSp>
      </p:grpSp>
      <p:grpSp>
        <p:nvGrpSpPr>
          <p:cNvPr id="182" name="组合 250"/>
          <p:cNvGrpSpPr>
            <a:grpSpLocks/>
          </p:cNvGrpSpPr>
          <p:nvPr/>
        </p:nvGrpSpPr>
        <p:grpSpPr bwMode="auto">
          <a:xfrm>
            <a:off x="2614065" y="2902413"/>
            <a:ext cx="2608920" cy="3456214"/>
            <a:chOff x="821346" y="1114425"/>
            <a:chExt cx="2343862" cy="1543050"/>
          </a:xfrm>
        </p:grpSpPr>
        <p:sp>
          <p:nvSpPr>
            <p:cNvPr id="183" name="圆角矩形 251"/>
            <p:cNvSpPr>
              <a:spLocks noChangeArrowheads="1"/>
            </p:cNvSpPr>
            <p:nvPr/>
          </p:nvSpPr>
          <p:spPr bwMode="auto">
            <a:xfrm>
              <a:off x="904875" y="1114425"/>
              <a:ext cx="2143125" cy="1543050"/>
            </a:xfrm>
            <a:prstGeom prst="roundRect">
              <a:avLst>
                <a:gd name="adj" fmla="val 3236"/>
              </a:avLst>
            </a:prstGeom>
            <a:solidFill>
              <a:schemeClr val="bg1"/>
            </a:solidFill>
            <a:ln w="9525">
              <a:noFill/>
              <a:round/>
              <a:headEnd/>
              <a:tailEnd/>
            </a:ln>
          </p:spPr>
          <p:txBody>
            <a:bodyPr/>
            <a:lstStyle/>
            <a:p>
              <a:pPr defTabSz="1022819" fontAlgn="ctr">
                <a:buClr>
                  <a:srgbClr val="CC9900"/>
                </a:buClr>
                <a:buFont typeface="Wingdings" pitchFamily="2" charset="2"/>
                <a:buChar char="n"/>
              </a:pPr>
              <a:endParaRPr lang="en-US" altLang="zh-CN" sz="900" dirty="0">
                <a:latin typeface="+mj-ea"/>
                <a:ea typeface="+mj-ea"/>
              </a:endParaRPr>
            </a:p>
          </p:txBody>
        </p:sp>
        <p:pic>
          <p:nvPicPr>
            <p:cNvPr id="18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0151" y="1323976"/>
              <a:ext cx="488571" cy="205714"/>
            </a:xfrm>
            <a:prstGeom prst="rect">
              <a:avLst/>
            </a:prstGeom>
            <a:noFill/>
            <a:ln w="9525">
              <a:noFill/>
              <a:miter lim="800000"/>
              <a:headEnd/>
              <a:tailEnd/>
            </a:ln>
          </p:spPr>
        </p:pic>
        <p:pic>
          <p:nvPicPr>
            <p:cNvPr id="18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626" y="1460501"/>
              <a:ext cx="488571" cy="205714"/>
            </a:xfrm>
            <a:prstGeom prst="rect">
              <a:avLst/>
            </a:prstGeom>
            <a:noFill/>
            <a:ln w="9525">
              <a:noFill/>
              <a:miter lim="800000"/>
              <a:headEnd/>
              <a:tailEnd/>
            </a:ln>
          </p:spPr>
        </p:pic>
        <p:pic>
          <p:nvPicPr>
            <p:cNvPr id="18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9676" y="1584326"/>
              <a:ext cx="488571" cy="205714"/>
            </a:xfrm>
            <a:prstGeom prst="rect">
              <a:avLst/>
            </a:prstGeom>
            <a:noFill/>
            <a:ln w="9525">
              <a:noFill/>
              <a:miter lim="800000"/>
              <a:headEnd/>
              <a:tailEnd/>
            </a:ln>
          </p:spPr>
        </p:pic>
        <p:pic>
          <p:nvPicPr>
            <p:cNvPr id="18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3326" y="1704976"/>
              <a:ext cx="488571" cy="205714"/>
            </a:xfrm>
            <a:prstGeom prst="rect">
              <a:avLst/>
            </a:prstGeom>
            <a:noFill/>
            <a:ln w="9525">
              <a:noFill/>
              <a:miter lim="800000"/>
              <a:headEnd/>
              <a:tailEnd/>
            </a:ln>
          </p:spPr>
        </p:pic>
        <p:pic>
          <p:nvPicPr>
            <p:cNvPr id="18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3326" y="2305051"/>
              <a:ext cx="488571" cy="205714"/>
            </a:xfrm>
            <a:prstGeom prst="rect">
              <a:avLst/>
            </a:prstGeom>
            <a:noFill/>
            <a:ln w="9525">
              <a:noFill/>
              <a:miter lim="800000"/>
              <a:headEnd/>
              <a:tailEnd/>
            </a:ln>
          </p:spPr>
        </p:pic>
        <p:sp>
          <p:nvSpPr>
            <p:cNvPr id="189" name="TextBox 257"/>
            <p:cNvSpPr txBox="1">
              <a:spLocks noChangeArrowheads="1"/>
            </p:cNvSpPr>
            <p:nvPr/>
          </p:nvSpPr>
          <p:spPr bwMode="auto">
            <a:xfrm>
              <a:off x="941339" y="1219200"/>
              <a:ext cx="2223869" cy="103056"/>
            </a:xfrm>
            <a:prstGeom prst="rect">
              <a:avLst/>
            </a:prstGeom>
            <a:noFill/>
            <a:ln w="9525">
              <a:noFill/>
              <a:miter lim="800000"/>
              <a:headEnd/>
              <a:tailEnd/>
            </a:ln>
          </p:spPr>
          <p:txBody>
            <a:bodyPr wrap="none">
              <a:spAutoFit/>
            </a:bodyPr>
            <a:lstStyle/>
            <a:p>
              <a:pPr fontAlgn="ctr"/>
              <a:r>
                <a:rPr lang="en-US" sz="900" dirty="0" smtClean="0">
                  <a:latin typeface="+mj-ea"/>
                  <a:ea typeface="+mj-ea"/>
                </a:rPr>
                <a:t>MAC address 1, WWN 1, and IP address 1</a:t>
              </a:r>
              <a:endParaRPr lang="en-US" altLang="zh-CN" sz="900" dirty="0">
                <a:latin typeface="+mj-ea"/>
                <a:ea typeface="+mj-ea"/>
              </a:endParaRPr>
            </a:p>
          </p:txBody>
        </p:sp>
        <p:sp>
          <p:nvSpPr>
            <p:cNvPr id="190" name="TextBox 258"/>
            <p:cNvSpPr txBox="1">
              <a:spLocks noChangeArrowheads="1"/>
            </p:cNvSpPr>
            <p:nvPr/>
          </p:nvSpPr>
          <p:spPr bwMode="auto">
            <a:xfrm rot="10800000">
              <a:off x="895237" y="1535216"/>
              <a:ext cx="290332" cy="389039"/>
            </a:xfrm>
            <a:prstGeom prst="rect">
              <a:avLst/>
            </a:prstGeom>
            <a:noFill/>
            <a:ln w="9525">
              <a:noFill/>
              <a:miter lim="800000"/>
              <a:headEnd/>
              <a:tailEnd/>
            </a:ln>
          </p:spPr>
          <p:txBody>
            <a:bodyPr vert="eaVert" wrap="none">
              <a:spAutoFit/>
            </a:bodyPr>
            <a:lstStyle/>
            <a:p>
              <a:pPr fontAlgn="ctr"/>
              <a:r>
                <a:rPr lang="en-US" sz="900" dirty="0" smtClean="0">
                  <a:latin typeface="+mj-ea"/>
                  <a:ea typeface="+mj-ea"/>
                </a:rPr>
                <a:t>Service device</a:t>
              </a:r>
              <a:endParaRPr lang="en-US" altLang="zh-CN" sz="900" dirty="0">
                <a:latin typeface="+mj-ea"/>
                <a:ea typeface="+mj-ea"/>
              </a:endParaRPr>
            </a:p>
          </p:txBody>
        </p:sp>
        <p:sp>
          <p:nvSpPr>
            <p:cNvPr id="191" name="TextBox 12"/>
            <p:cNvSpPr txBox="1">
              <a:spLocks noChangeArrowheads="1"/>
            </p:cNvSpPr>
            <p:nvPr/>
          </p:nvSpPr>
          <p:spPr bwMode="auto">
            <a:xfrm rot="10800000">
              <a:off x="821346" y="2332232"/>
              <a:ext cx="414761" cy="273999"/>
            </a:xfrm>
            <a:prstGeom prst="rect">
              <a:avLst/>
            </a:prstGeom>
            <a:noFill/>
            <a:ln w="9525">
              <a:noFill/>
              <a:miter lim="800000"/>
              <a:headEnd/>
              <a:tailEnd/>
            </a:ln>
          </p:spPr>
          <p:txBody>
            <a:bodyPr vert="eaVert" wrap="square">
              <a:spAutoFit/>
            </a:bodyPr>
            <a:lstStyle/>
            <a:p>
              <a:pPr algn="ctr" fontAlgn="ctr"/>
              <a:r>
                <a:rPr lang="en-US" sz="900" dirty="0" smtClean="0">
                  <a:latin typeface="+mj-ea"/>
                  <a:ea typeface="+mj-ea"/>
                </a:rPr>
                <a:t>Standby device</a:t>
              </a:r>
              <a:endParaRPr lang="en-US" altLang="zh-CN" sz="900" dirty="0">
                <a:latin typeface="+mj-ea"/>
                <a:ea typeface="+mj-ea"/>
              </a:endParaRPr>
            </a:p>
          </p:txBody>
        </p:sp>
        <p:sp>
          <p:nvSpPr>
            <p:cNvPr id="192" name="TextBox 13"/>
            <p:cNvSpPr txBox="1">
              <a:spLocks noChangeArrowheads="1"/>
            </p:cNvSpPr>
            <p:nvPr/>
          </p:nvSpPr>
          <p:spPr bwMode="auto">
            <a:xfrm>
              <a:off x="877425" y="2080633"/>
              <a:ext cx="1080377" cy="226725"/>
            </a:xfrm>
            <a:prstGeom prst="rect">
              <a:avLst/>
            </a:prstGeom>
            <a:noFill/>
            <a:ln w="9525">
              <a:noFill/>
              <a:miter lim="800000"/>
              <a:headEnd/>
              <a:tailEnd/>
            </a:ln>
          </p:spPr>
          <p:txBody>
            <a:bodyPr wrap="square">
              <a:spAutoFit/>
            </a:bodyPr>
            <a:lstStyle/>
            <a:p>
              <a:pPr fontAlgn="ctr"/>
              <a:r>
                <a:rPr lang="en-US" sz="900" dirty="0" smtClean="0">
                  <a:latin typeface="+mj-ea"/>
                  <a:ea typeface="+mj-ea"/>
                </a:rPr>
                <a:t>MAC address </a:t>
              </a:r>
              <a:r>
                <a:rPr lang="en-US" sz="900" i="1" dirty="0" smtClean="0">
                  <a:latin typeface="+mj-ea"/>
                  <a:ea typeface="+mj-ea"/>
                </a:rPr>
                <a:t>n</a:t>
              </a:r>
              <a:r>
                <a:rPr lang="en-US" sz="900" dirty="0" smtClean="0">
                  <a:latin typeface="+mj-ea"/>
                  <a:ea typeface="+mj-ea"/>
                </a:rPr>
                <a:t>, WWN </a:t>
              </a:r>
              <a:r>
                <a:rPr lang="en-US" sz="900" i="1" dirty="0" smtClean="0">
                  <a:latin typeface="+mj-ea"/>
                  <a:ea typeface="+mj-ea"/>
                </a:rPr>
                <a:t>n</a:t>
              </a:r>
              <a:r>
                <a:rPr lang="en-US" sz="900" dirty="0" smtClean="0">
                  <a:latin typeface="+mj-ea"/>
                  <a:ea typeface="+mj-ea"/>
                </a:rPr>
                <a:t>, and IP address </a:t>
              </a:r>
              <a:r>
                <a:rPr lang="en-US" sz="900" i="1" dirty="0" smtClean="0">
                  <a:latin typeface="+mj-ea"/>
                  <a:ea typeface="+mj-ea"/>
                </a:rPr>
                <a:t>n</a:t>
              </a:r>
              <a:endParaRPr lang="en-US" altLang="zh-CN" sz="900" dirty="0">
                <a:latin typeface="+mj-ea"/>
                <a:ea typeface="+mj-ea"/>
              </a:endParaRPr>
            </a:p>
          </p:txBody>
        </p:sp>
        <p:grpSp>
          <p:nvGrpSpPr>
            <p:cNvPr id="193" name="组合 20"/>
            <p:cNvGrpSpPr>
              <a:grpSpLocks/>
            </p:cNvGrpSpPr>
            <p:nvPr/>
          </p:nvGrpSpPr>
          <p:grpSpPr bwMode="auto">
            <a:xfrm>
              <a:off x="1900799" y="2203200"/>
              <a:ext cx="631071" cy="225987"/>
              <a:chOff x="1805549" y="2203200"/>
              <a:chExt cx="631071" cy="225987"/>
            </a:xfrm>
          </p:grpSpPr>
          <p:sp>
            <p:nvSpPr>
              <p:cNvPr id="213" name="Freeform 13"/>
              <p:cNvSpPr>
                <a:spLocks noChangeAspect="1" noEditPoints="1"/>
              </p:cNvSpPr>
              <p:nvPr/>
            </p:nvSpPr>
            <p:spPr bwMode="auto">
              <a:xfrm>
                <a:off x="1903546" y="2203200"/>
                <a:ext cx="323097" cy="10192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a:lstStyle/>
              <a:p>
                <a:pPr fontAlgn="ctr">
                  <a:defRPr/>
                </a:pPr>
                <a:endParaRPr lang="en-US" altLang="zh-CN" sz="900" dirty="0">
                  <a:latin typeface="+mj-ea"/>
                  <a:ea typeface="+mj-ea"/>
                </a:endParaRPr>
              </a:p>
            </p:txBody>
          </p:sp>
          <p:sp>
            <p:nvSpPr>
              <p:cNvPr id="214" name="TextBox 16"/>
              <p:cNvSpPr txBox="1">
                <a:spLocks noChangeArrowheads="1"/>
              </p:cNvSpPr>
              <p:nvPr/>
            </p:nvSpPr>
            <p:spPr bwMode="auto">
              <a:xfrm>
                <a:off x="1805549" y="2326131"/>
                <a:ext cx="631071" cy="103056"/>
              </a:xfrm>
              <a:prstGeom prst="rect">
                <a:avLst/>
              </a:prstGeom>
              <a:noFill/>
              <a:ln w="9525">
                <a:noFill/>
                <a:miter lim="800000"/>
                <a:headEnd/>
                <a:tailEnd/>
              </a:ln>
            </p:spPr>
            <p:txBody>
              <a:bodyPr wrap="none">
                <a:spAutoFit/>
              </a:bodyPr>
              <a:lstStyle/>
              <a:p>
                <a:pPr fontAlgn="ctr"/>
                <a:r>
                  <a:rPr lang="en-US" sz="900" dirty="0" smtClean="0">
                    <a:latin typeface="+mj-ea"/>
                    <a:ea typeface="+mj-ea"/>
                  </a:rPr>
                  <a:t>FC switch</a:t>
                </a:r>
                <a:endParaRPr lang="en-US" sz="900" dirty="0">
                  <a:latin typeface="+mj-ea"/>
                  <a:ea typeface="+mj-ea"/>
                </a:endParaRPr>
              </a:p>
            </p:txBody>
          </p:sp>
        </p:grpSp>
        <p:grpSp>
          <p:nvGrpSpPr>
            <p:cNvPr id="194" name="组合 19"/>
            <p:cNvGrpSpPr>
              <a:grpSpLocks/>
            </p:cNvGrpSpPr>
            <p:nvPr/>
          </p:nvGrpSpPr>
          <p:grpSpPr bwMode="auto">
            <a:xfrm>
              <a:off x="2411419" y="1998096"/>
              <a:ext cx="694437" cy="297741"/>
              <a:chOff x="2392369" y="2179071"/>
              <a:chExt cx="694437" cy="297741"/>
            </a:xfrm>
          </p:grpSpPr>
          <p:pic>
            <p:nvPicPr>
              <p:cNvPr id="211" name="Picture 16" descr="E:\1华赛设计夹\2010-12\朱冬晴\华赛新图标(存储) AI文件\完成\png\存储图标-6\14.png"/>
              <p:cNvPicPr>
                <a:picLocks noChangeAspect="1" noChangeArrowheads="1"/>
              </p:cNvPicPr>
              <p:nvPr/>
            </p:nvPicPr>
            <p:blipFill>
              <a:blip r:embed="rId4" cstate="print">
                <a:grayscl/>
              </a:blip>
              <a:srcRect/>
              <a:stretch>
                <a:fillRect/>
              </a:stretch>
            </p:blipFill>
            <p:spPr bwMode="auto">
              <a:xfrm>
                <a:off x="2468123" y="2179071"/>
                <a:ext cx="489436" cy="187046"/>
              </a:xfrm>
              <a:prstGeom prst="rect">
                <a:avLst/>
              </a:prstGeom>
              <a:noFill/>
              <a:ln w="9525">
                <a:noFill/>
                <a:miter lim="800000"/>
                <a:headEnd/>
                <a:tailEnd/>
              </a:ln>
            </p:spPr>
          </p:pic>
          <p:sp>
            <p:nvSpPr>
              <p:cNvPr id="212" name="TextBox 280"/>
              <p:cNvSpPr txBox="1">
                <a:spLocks noChangeArrowheads="1"/>
              </p:cNvSpPr>
              <p:nvPr/>
            </p:nvSpPr>
            <p:spPr bwMode="auto">
              <a:xfrm>
                <a:off x="2392369" y="2373756"/>
                <a:ext cx="694437" cy="103056"/>
              </a:xfrm>
              <a:prstGeom prst="rect">
                <a:avLst/>
              </a:prstGeom>
              <a:noFill/>
              <a:ln w="9525">
                <a:noFill/>
                <a:miter lim="800000"/>
                <a:headEnd/>
                <a:tailEnd/>
              </a:ln>
            </p:spPr>
            <p:txBody>
              <a:bodyPr wrap="none">
                <a:spAutoFit/>
              </a:bodyPr>
              <a:lstStyle/>
              <a:p>
                <a:pPr fontAlgn="ctr"/>
                <a:r>
                  <a:rPr lang="en-US" sz="900" dirty="0" smtClean="0">
                    <a:latin typeface="+mj-ea"/>
                    <a:ea typeface="+mj-ea"/>
                  </a:rPr>
                  <a:t>FC storage</a:t>
                </a:r>
                <a:endParaRPr lang="en-US" sz="900" dirty="0">
                  <a:latin typeface="+mj-ea"/>
                  <a:ea typeface="+mj-ea"/>
                </a:endParaRPr>
              </a:p>
            </p:txBody>
          </p:sp>
        </p:grpSp>
        <p:grpSp>
          <p:nvGrpSpPr>
            <p:cNvPr id="195" name="组合 21"/>
            <p:cNvGrpSpPr>
              <a:grpSpLocks/>
            </p:cNvGrpSpPr>
            <p:nvPr/>
          </p:nvGrpSpPr>
          <p:grpSpPr bwMode="auto">
            <a:xfrm>
              <a:off x="1957803" y="1543051"/>
              <a:ext cx="489937" cy="233918"/>
              <a:chOff x="1881603" y="1543051"/>
              <a:chExt cx="489937" cy="233918"/>
            </a:xfrm>
          </p:grpSpPr>
          <p:pic>
            <p:nvPicPr>
              <p:cNvPr id="209" name="Picture 16" descr="13"/>
              <p:cNvPicPr>
                <a:picLocks noChangeAspect="1" noChangeArrowheads="1"/>
              </p:cNvPicPr>
              <p:nvPr/>
            </p:nvPicPr>
            <p:blipFill>
              <a:blip r:embed="rId5" cstate="print"/>
              <a:srcRect/>
              <a:stretch>
                <a:fillRect/>
              </a:stretch>
            </p:blipFill>
            <p:spPr bwMode="auto">
              <a:xfrm>
                <a:off x="1905000" y="1543051"/>
                <a:ext cx="385714" cy="152399"/>
              </a:xfrm>
              <a:prstGeom prst="rect">
                <a:avLst/>
              </a:prstGeom>
              <a:noFill/>
              <a:ln w="9525">
                <a:noFill/>
                <a:miter lim="800000"/>
                <a:headEnd/>
                <a:tailEnd/>
              </a:ln>
            </p:spPr>
          </p:pic>
          <p:sp>
            <p:nvSpPr>
              <p:cNvPr id="210" name="TextBox 278"/>
              <p:cNvSpPr txBox="1">
                <a:spLocks noChangeArrowheads="1"/>
              </p:cNvSpPr>
              <p:nvPr/>
            </p:nvSpPr>
            <p:spPr bwMode="auto">
              <a:xfrm>
                <a:off x="1881603" y="1673913"/>
                <a:ext cx="489937" cy="103056"/>
              </a:xfrm>
              <a:prstGeom prst="rect">
                <a:avLst/>
              </a:prstGeom>
              <a:noFill/>
              <a:ln w="9525">
                <a:noFill/>
                <a:miter lim="800000"/>
                <a:headEnd/>
                <a:tailEnd/>
              </a:ln>
            </p:spPr>
            <p:txBody>
              <a:bodyPr wrap="none">
                <a:spAutoFit/>
              </a:bodyPr>
              <a:lstStyle/>
              <a:p>
                <a:pPr fontAlgn="ctr"/>
                <a:r>
                  <a:rPr lang="en-US" sz="900" dirty="0" smtClean="0">
                    <a:latin typeface="+mj-ea"/>
                    <a:ea typeface="+mj-ea"/>
                  </a:rPr>
                  <a:t>Switch</a:t>
                </a:r>
                <a:endParaRPr lang="en-US" sz="900" dirty="0">
                  <a:latin typeface="+mj-ea"/>
                  <a:ea typeface="+mj-ea"/>
                </a:endParaRPr>
              </a:p>
            </p:txBody>
          </p:sp>
        </p:grpSp>
        <p:cxnSp>
          <p:nvCxnSpPr>
            <p:cNvPr id="196" name="肘形连接符 264"/>
            <p:cNvCxnSpPr>
              <a:cxnSpLocks noChangeShapeType="1"/>
            </p:cNvCxnSpPr>
            <p:nvPr/>
          </p:nvCxnSpPr>
          <p:spPr bwMode="auto">
            <a:xfrm>
              <a:off x="1688722" y="1426833"/>
              <a:ext cx="292478" cy="192418"/>
            </a:xfrm>
            <a:prstGeom prst="bentConnector3">
              <a:avLst>
                <a:gd name="adj1" fmla="val 50000"/>
              </a:avLst>
            </a:prstGeom>
            <a:noFill/>
            <a:ln w="9525">
              <a:solidFill>
                <a:schemeClr val="tx1"/>
              </a:solidFill>
              <a:miter lim="800000"/>
              <a:headEnd/>
              <a:tailEnd/>
            </a:ln>
          </p:spPr>
        </p:cxnSp>
        <p:cxnSp>
          <p:nvCxnSpPr>
            <p:cNvPr id="197" name="肘形连接符 265"/>
            <p:cNvCxnSpPr>
              <a:cxnSpLocks noChangeShapeType="1"/>
            </p:cNvCxnSpPr>
            <p:nvPr/>
          </p:nvCxnSpPr>
          <p:spPr bwMode="auto">
            <a:xfrm>
              <a:off x="1679197" y="1563358"/>
              <a:ext cx="302003" cy="55893"/>
            </a:xfrm>
            <a:prstGeom prst="bentConnector3">
              <a:avLst>
                <a:gd name="adj1" fmla="val 50000"/>
              </a:avLst>
            </a:prstGeom>
            <a:noFill/>
            <a:ln w="9525">
              <a:solidFill>
                <a:schemeClr val="tx1"/>
              </a:solidFill>
              <a:miter lim="800000"/>
              <a:headEnd/>
              <a:tailEnd/>
            </a:ln>
          </p:spPr>
        </p:cxnSp>
        <p:cxnSp>
          <p:nvCxnSpPr>
            <p:cNvPr id="198" name="肘形连接符 266"/>
            <p:cNvCxnSpPr>
              <a:cxnSpLocks noChangeShapeType="1"/>
            </p:cNvCxnSpPr>
            <p:nvPr/>
          </p:nvCxnSpPr>
          <p:spPr bwMode="auto">
            <a:xfrm flipV="1">
              <a:off x="1698247" y="1619251"/>
              <a:ext cx="282953" cy="67932"/>
            </a:xfrm>
            <a:prstGeom prst="bentConnector3">
              <a:avLst>
                <a:gd name="adj1" fmla="val 50000"/>
              </a:avLst>
            </a:prstGeom>
            <a:noFill/>
            <a:ln w="9525">
              <a:solidFill>
                <a:schemeClr val="tx1"/>
              </a:solidFill>
              <a:miter lim="800000"/>
              <a:headEnd/>
              <a:tailEnd/>
            </a:ln>
          </p:spPr>
        </p:cxnSp>
        <p:cxnSp>
          <p:nvCxnSpPr>
            <p:cNvPr id="199" name="肘形连接符 267"/>
            <p:cNvCxnSpPr>
              <a:cxnSpLocks noChangeShapeType="1"/>
            </p:cNvCxnSpPr>
            <p:nvPr/>
          </p:nvCxnSpPr>
          <p:spPr bwMode="auto">
            <a:xfrm flipV="1">
              <a:off x="1691897" y="1619251"/>
              <a:ext cx="289303" cy="188582"/>
            </a:xfrm>
            <a:prstGeom prst="bentConnector3">
              <a:avLst>
                <a:gd name="adj1" fmla="val 50000"/>
              </a:avLst>
            </a:prstGeom>
            <a:noFill/>
            <a:ln w="9525">
              <a:solidFill>
                <a:schemeClr val="tx1"/>
              </a:solidFill>
              <a:miter lim="800000"/>
              <a:headEnd/>
              <a:tailEnd/>
            </a:ln>
          </p:spPr>
        </p:cxnSp>
        <p:cxnSp>
          <p:nvCxnSpPr>
            <p:cNvPr id="200" name="肘形连接符 268"/>
            <p:cNvCxnSpPr>
              <a:cxnSpLocks noChangeShapeType="1"/>
            </p:cNvCxnSpPr>
            <p:nvPr/>
          </p:nvCxnSpPr>
          <p:spPr bwMode="auto">
            <a:xfrm flipV="1">
              <a:off x="1691897" y="1619251"/>
              <a:ext cx="289303" cy="788657"/>
            </a:xfrm>
            <a:prstGeom prst="bentConnector3">
              <a:avLst>
                <a:gd name="adj1" fmla="val 50000"/>
              </a:avLst>
            </a:prstGeom>
            <a:noFill/>
            <a:ln w="9525">
              <a:solidFill>
                <a:schemeClr val="tx1"/>
              </a:solidFill>
              <a:miter lim="800000"/>
              <a:headEnd/>
              <a:tailEnd/>
            </a:ln>
          </p:spPr>
        </p:cxnSp>
        <p:cxnSp>
          <p:nvCxnSpPr>
            <p:cNvPr id="201" name="肘形连接符 35"/>
            <p:cNvCxnSpPr>
              <a:cxnSpLocks noChangeShapeType="1"/>
            </p:cNvCxnSpPr>
            <p:nvPr/>
          </p:nvCxnSpPr>
          <p:spPr bwMode="auto">
            <a:xfrm rot="5400000" flipH="1" flipV="1">
              <a:off x="1579605" y="2075225"/>
              <a:ext cx="303546" cy="567533"/>
            </a:xfrm>
            <a:prstGeom prst="bentConnector4">
              <a:avLst>
                <a:gd name="adj1" fmla="val -1046"/>
                <a:gd name="adj2" fmla="val 78046"/>
              </a:avLst>
            </a:prstGeom>
            <a:noFill/>
            <a:ln w="9525">
              <a:solidFill>
                <a:srgbClr val="002060"/>
              </a:solidFill>
              <a:miter lim="800000"/>
              <a:headEnd/>
              <a:tailEnd/>
            </a:ln>
          </p:spPr>
        </p:cxnSp>
        <p:cxnSp>
          <p:nvCxnSpPr>
            <p:cNvPr id="202" name="形状 270"/>
            <p:cNvCxnSpPr>
              <a:cxnSpLocks noChangeShapeType="1"/>
            </p:cNvCxnSpPr>
            <p:nvPr/>
          </p:nvCxnSpPr>
          <p:spPr bwMode="auto">
            <a:xfrm rot="16200000" flipH="1">
              <a:off x="1583483" y="1774819"/>
              <a:ext cx="296215" cy="567956"/>
            </a:xfrm>
            <a:prstGeom prst="bentConnector4">
              <a:avLst>
                <a:gd name="adj1" fmla="val 49384"/>
                <a:gd name="adj2" fmla="val 78546"/>
              </a:avLst>
            </a:prstGeom>
            <a:noFill/>
            <a:ln w="9525">
              <a:solidFill>
                <a:srgbClr val="002060"/>
              </a:solidFill>
              <a:miter lim="800000"/>
              <a:headEnd/>
              <a:tailEnd/>
            </a:ln>
          </p:spPr>
        </p:cxnSp>
        <p:cxnSp>
          <p:nvCxnSpPr>
            <p:cNvPr id="203" name="形状 45"/>
            <p:cNvCxnSpPr>
              <a:cxnSpLocks noChangeShapeType="1"/>
            </p:cNvCxnSpPr>
            <p:nvPr/>
          </p:nvCxnSpPr>
          <p:spPr bwMode="auto">
            <a:xfrm rot="16200000" flipH="1">
              <a:off x="1472411" y="1680176"/>
              <a:ext cx="502243" cy="551843"/>
            </a:xfrm>
            <a:prstGeom prst="bentConnector4">
              <a:avLst>
                <a:gd name="adj1" fmla="val 634"/>
                <a:gd name="adj2" fmla="val 81412"/>
              </a:avLst>
            </a:prstGeom>
            <a:noFill/>
            <a:ln w="9525">
              <a:solidFill>
                <a:srgbClr val="002060"/>
              </a:solidFill>
              <a:miter lim="800000"/>
              <a:headEnd/>
              <a:tailEnd/>
            </a:ln>
          </p:spPr>
        </p:cxnSp>
        <p:cxnSp>
          <p:nvCxnSpPr>
            <p:cNvPr id="204" name="形状 272"/>
            <p:cNvCxnSpPr>
              <a:cxnSpLocks noChangeShapeType="1"/>
            </p:cNvCxnSpPr>
            <p:nvPr/>
          </p:nvCxnSpPr>
          <p:spPr bwMode="auto">
            <a:xfrm rot="16200000" flipH="1">
              <a:off x="1425108" y="1613179"/>
              <a:ext cx="619349" cy="561643"/>
            </a:xfrm>
            <a:prstGeom prst="bentConnector4">
              <a:avLst>
                <a:gd name="adj1" fmla="val -514"/>
                <a:gd name="adj2" fmla="val 77731"/>
              </a:avLst>
            </a:prstGeom>
            <a:noFill/>
            <a:ln w="9525">
              <a:solidFill>
                <a:srgbClr val="002060"/>
              </a:solidFill>
              <a:miter lim="800000"/>
              <a:headEnd/>
              <a:tailEnd/>
            </a:ln>
          </p:spPr>
        </p:cxnSp>
        <p:cxnSp>
          <p:nvCxnSpPr>
            <p:cNvPr id="205" name="形状 273"/>
            <p:cNvCxnSpPr>
              <a:cxnSpLocks noChangeShapeType="1"/>
            </p:cNvCxnSpPr>
            <p:nvPr/>
          </p:nvCxnSpPr>
          <p:spPr bwMode="auto">
            <a:xfrm rot="16200000" flipH="1">
              <a:off x="1351669" y="1543744"/>
              <a:ext cx="746718" cy="580233"/>
            </a:xfrm>
            <a:prstGeom prst="bentConnector4">
              <a:avLst>
                <a:gd name="adj1" fmla="val -426"/>
                <a:gd name="adj2" fmla="val 79074"/>
              </a:avLst>
            </a:prstGeom>
            <a:noFill/>
            <a:ln w="9525">
              <a:solidFill>
                <a:srgbClr val="002060"/>
              </a:solidFill>
              <a:miter lim="800000"/>
              <a:headEnd/>
              <a:tailEnd/>
            </a:ln>
          </p:spPr>
        </p:cxnSp>
        <p:cxnSp>
          <p:nvCxnSpPr>
            <p:cNvPr id="206" name="肘形连接符 274"/>
            <p:cNvCxnSpPr>
              <a:cxnSpLocks noChangeShapeType="1"/>
            </p:cNvCxnSpPr>
            <p:nvPr/>
          </p:nvCxnSpPr>
          <p:spPr bwMode="auto">
            <a:xfrm flipV="1">
              <a:off x="2009573" y="2091619"/>
              <a:ext cx="477600" cy="113414"/>
            </a:xfrm>
            <a:prstGeom prst="bentConnector3">
              <a:avLst>
                <a:gd name="adj1" fmla="val 50000"/>
              </a:avLst>
            </a:prstGeom>
            <a:noFill/>
            <a:ln w="9525">
              <a:solidFill>
                <a:srgbClr val="002060"/>
              </a:solidFill>
              <a:miter lim="800000"/>
              <a:headEnd/>
              <a:tailEnd/>
            </a:ln>
          </p:spPr>
        </p:cxnSp>
        <p:sp>
          <p:nvSpPr>
            <p:cNvPr id="207" name="云形 206"/>
            <p:cNvSpPr/>
            <p:nvPr/>
          </p:nvSpPr>
          <p:spPr bwMode="auto">
            <a:xfrm>
              <a:off x="2538974" y="1509975"/>
              <a:ext cx="349602" cy="187650"/>
            </a:xfrm>
            <a:prstGeom prst="cloud">
              <a:avLst/>
            </a:prstGeom>
            <a:noFill/>
            <a:ln>
              <a:solidFill>
                <a:srgbClr val="002060"/>
              </a:solidFill>
            </a:ln>
            <a:effectLst/>
            <a:extLst/>
          </p:spPr>
          <p:txBody>
            <a:bodyPr/>
            <a:lstStyle/>
            <a:p>
              <a:pPr defTabSz="1024076" fontAlgn="ctr">
                <a:buClr>
                  <a:srgbClr val="CC9900"/>
                </a:buClr>
                <a:buFont typeface="Wingdings" pitchFamily="2" charset="2"/>
                <a:buChar char="n"/>
                <a:defRPr/>
              </a:pPr>
              <a:endParaRPr lang="en-US" altLang="zh-CN" sz="900" dirty="0">
                <a:latin typeface="+mj-ea"/>
                <a:ea typeface="+mj-ea"/>
              </a:endParaRPr>
            </a:p>
          </p:txBody>
        </p:sp>
        <p:cxnSp>
          <p:nvCxnSpPr>
            <p:cNvPr id="208" name="肘形连接符 276"/>
            <p:cNvCxnSpPr>
              <a:cxnSpLocks noChangeShapeType="1"/>
              <a:endCxn id="207" idx="2"/>
            </p:cNvCxnSpPr>
            <p:nvPr/>
          </p:nvCxnSpPr>
          <p:spPr bwMode="auto">
            <a:xfrm flipV="1">
              <a:off x="2366914" y="1603772"/>
              <a:ext cx="172585" cy="15479"/>
            </a:xfrm>
            <a:prstGeom prst="bentConnector3">
              <a:avLst>
                <a:gd name="adj1" fmla="val 50000"/>
              </a:avLst>
            </a:prstGeom>
            <a:noFill/>
            <a:ln w="9525">
              <a:solidFill>
                <a:schemeClr val="tx1"/>
              </a:solidFill>
              <a:miter lim="800000"/>
              <a:headEnd/>
              <a:tailEnd/>
            </a:ln>
          </p:spPr>
        </p:cxnSp>
      </p:grpSp>
      <p:sp>
        <p:nvSpPr>
          <p:cNvPr id="215" name="下箭头 283"/>
          <p:cNvSpPr>
            <a:spLocks noChangeArrowheads="1"/>
          </p:cNvSpPr>
          <p:nvPr/>
        </p:nvSpPr>
        <p:spPr bwMode="auto">
          <a:xfrm>
            <a:off x="9189947" y="3442162"/>
            <a:ext cx="177008" cy="1613203"/>
          </a:xfrm>
          <a:prstGeom prst="downArrow">
            <a:avLst>
              <a:gd name="adj1" fmla="val 50000"/>
              <a:gd name="adj2" fmla="val 49908"/>
            </a:avLst>
          </a:prstGeom>
          <a:noFill/>
          <a:ln w="9525">
            <a:solidFill>
              <a:srgbClr val="FF0000"/>
            </a:solidFill>
            <a:miter lim="800000"/>
            <a:headEnd/>
            <a:tailEnd/>
          </a:ln>
        </p:spPr>
        <p:txBody>
          <a:bodyPr lIns="102407" tIns="51204" rIns="102407" bIns="51204"/>
          <a:lstStyle/>
          <a:p>
            <a:pPr defTabSz="1022819" fontAlgn="ctr">
              <a:buClr>
                <a:srgbClr val="CC9900"/>
              </a:buClr>
              <a:buFont typeface="Wingdings" pitchFamily="2" charset="2"/>
              <a:buChar char="n"/>
            </a:pPr>
            <a:endParaRPr lang="en-US" altLang="zh-CN" sz="2000" dirty="0">
              <a:latin typeface="+mj-ea"/>
              <a:ea typeface="+mj-ea"/>
            </a:endParaRPr>
          </a:p>
        </p:txBody>
      </p:sp>
      <p:sp>
        <p:nvSpPr>
          <p:cNvPr id="216" name="圆角矩形 284"/>
          <p:cNvSpPr>
            <a:spLocks noChangeArrowheads="1"/>
          </p:cNvSpPr>
          <p:nvPr/>
        </p:nvSpPr>
        <p:spPr bwMode="auto">
          <a:xfrm>
            <a:off x="2701066" y="2291025"/>
            <a:ext cx="2142356" cy="593246"/>
          </a:xfrm>
          <a:prstGeom prst="roundRect">
            <a:avLst>
              <a:gd name="adj" fmla="val 16667"/>
            </a:avLst>
          </a:prstGeom>
          <a:solidFill>
            <a:srgbClr val="C00000"/>
          </a:solidFill>
          <a:ln w="9525">
            <a:noFill/>
            <a:round/>
            <a:headEnd/>
            <a:tailEnd/>
          </a:ln>
        </p:spPr>
        <p:txBody>
          <a:bodyPr lIns="102407" tIns="51204" rIns="102407" bIns="51204" anchor="ctr"/>
          <a:lstStyle/>
          <a:p>
            <a:pPr algn="ctr" defTabSz="1022819" fontAlgn="ctr">
              <a:buClr>
                <a:srgbClr val="CC9900"/>
              </a:buClr>
            </a:pPr>
            <a:r>
              <a:rPr lang="en-US" sz="1200" dirty="0" smtClean="0">
                <a:solidFill>
                  <a:schemeClr val="bg1"/>
                </a:solidFill>
                <a:latin typeface="+mj-ea"/>
                <a:ea typeface="+mj-ea"/>
              </a:rPr>
              <a:t>Service resource pool creation</a:t>
            </a:r>
            <a:endParaRPr lang="en-US" sz="1200" dirty="0">
              <a:solidFill>
                <a:schemeClr val="bg1"/>
              </a:solidFill>
              <a:latin typeface="+mj-ea"/>
              <a:ea typeface="+mj-ea"/>
            </a:endParaRPr>
          </a:p>
        </p:txBody>
      </p:sp>
      <p:sp>
        <p:nvSpPr>
          <p:cNvPr id="217" name="圆角矩形 285"/>
          <p:cNvSpPr>
            <a:spLocks noChangeArrowheads="1"/>
          </p:cNvSpPr>
          <p:nvPr/>
        </p:nvSpPr>
        <p:spPr bwMode="auto">
          <a:xfrm>
            <a:off x="5859110" y="2250950"/>
            <a:ext cx="2142356" cy="674142"/>
          </a:xfrm>
          <a:prstGeom prst="roundRect">
            <a:avLst>
              <a:gd name="adj" fmla="val 16667"/>
            </a:avLst>
          </a:prstGeom>
          <a:solidFill>
            <a:srgbClr val="C00000"/>
          </a:solidFill>
          <a:ln w="9525">
            <a:noFill/>
            <a:round/>
            <a:headEnd/>
            <a:tailEnd/>
          </a:ln>
        </p:spPr>
        <p:txBody>
          <a:bodyPr lIns="102407" tIns="51204" rIns="102407" bIns="51204" anchor="ctr"/>
          <a:lstStyle/>
          <a:p>
            <a:pPr algn="ctr" defTabSz="1022819" fontAlgn="ctr">
              <a:buClr>
                <a:srgbClr val="CC9900"/>
              </a:buClr>
            </a:pPr>
            <a:r>
              <a:rPr lang="en-US" sz="1200" dirty="0" smtClean="0">
                <a:solidFill>
                  <a:schemeClr val="bg1"/>
                </a:solidFill>
                <a:latin typeface="+mj-ea"/>
                <a:ea typeface="+mj-ea"/>
              </a:rPr>
              <a:t>Faulty device detection</a:t>
            </a:r>
            <a:endParaRPr lang="en-US" altLang="zh-CN" sz="1200" dirty="0">
              <a:solidFill>
                <a:schemeClr val="bg1"/>
              </a:solidFill>
              <a:latin typeface="+mj-ea"/>
              <a:ea typeface="+mj-ea"/>
            </a:endParaRPr>
          </a:p>
        </p:txBody>
      </p:sp>
      <p:sp>
        <p:nvSpPr>
          <p:cNvPr id="218" name="圆角矩形 286"/>
          <p:cNvSpPr>
            <a:spLocks noChangeArrowheads="1"/>
          </p:cNvSpPr>
          <p:nvPr/>
        </p:nvSpPr>
        <p:spPr bwMode="auto">
          <a:xfrm>
            <a:off x="8678591" y="2312191"/>
            <a:ext cx="2311943" cy="593246"/>
          </a:xfrm>
          <a:prstGeom prst="roundRect">
            <a:avLst>
              <a:gd name="adj" fmla="val 16667"/>
            </a:avLst>
          </a:prstGeom>
          <a:solidFill>
            <a:srgbClr val="C00000"/>
          </a:solidFill>
          <a:ln w="9525">
            <a:noFill/>
            <a:round/>
            <a:headEnd/>
            <a:tailEnd/>
          </a:ln>
        </p:spPr>
        <p:txBody>
          <a:bodyPr lIns="102407" tIns="51204" rIns="102407" bIns="51204" anchor="ctr"/>
          <a:lstStyle/>
          <a:p>
            <a:pPr algn="ctr" defTabSz="1022819" fontAlgn="ctr">
              <a:buClr>
                <a:srgbClr val="CC9900"/>
              </a:buClr>
            </a:pPr>
            <a:r>
              <a:rPr lang="en-US" sz="1200" dirty="0" smtClean="0">
                <a:solidFill>
                  <a:schemeClr val="bg1"/>
                </a:solidFill>
                <a:latin typeface="+mj-ea"/>
                <a:ea typeface="+mj-ea"/>
              </a:rPr>
              <a:t>Fast migration of hardware configurations and active/standby switchover</a:t>
            </a:r>
            <a:endParaRPr lang="en-US" sz="1200" dirty="0">
              <a:solidFill>
                <a:schemeClr val="bg1"/>
              </a:solidFill>
              <a:latin typeface="+mj-ea"/>
              <a:ea typeface="+mj-ea"/>
            </a:endParaRPr>
          </a:p>
        </p:txBody>
      </p:sp>
      <p:sp>
        <p:nvSpPr>
          <p:cNvPr id="219" name="流程图: 汇总连接 218"/>
          <p:cNvSpPr/>
          <p:nvPr/>
        </p:nvSpPr>
        <p:spPr bwMode="auto">
          <a:xfrm>
            <a:off x="6367656" y="3352960"/>
            <a:ext cx="174198" cy="244929"/>
          </a:xfrm>
          <a:prstGeom prst="flowChartSummingJunction">
            <a:avLst/>
          </a:prstGeom>
          <a:noFill/>
          <a:ln w="19050">
            <a:solidFill>
              <a:schemeClr val="tx2">
                <a:lumMod val="60000"/>
                <a:lumOff val="40000"/>
              </a:schemeClr>
            </a:solidFill>
          </a:ln>
          <a:effectLst/>
          <a:extLst/>
        </p:spPr>
        <p:txBody>
          <a:bodyPr lIns="102407" tIns="51204" rIns="102407" bIns="51204"/>
          <a:lstStyle/>
          <a:p>
            <a:pPr defTabSz="1024076" fontAlgn="ctr">
              <a:buClr>
                <a:srgbClr val="CC9900"/>
              </a:buClr>
              <a:buFont typeface="Wingdings" pitchFamily="2" charset="2"/>
              <a:buChar char="n"/>
              <a:defRPr/>
            </a:pPr>
            <a:endParaRPr lang="en-US" altLang="zh-CN" sz="2000" dirty="0">
              <a:latin typeface="+mj-ea"/>
              <a:ea typeface="+mj-ea"/>
            </a:endParaRPr>
          </a:p>
        </p:txBody>
      </p:sp>
      <p:sp>
        <p:nvSpPr>
          <p:cNvPr id="220" name="燕尾形箭头 288"/>
          <p:cNvSpPr>
            <a:spLocks noChangeArrowheads="1"/>
          </p:cNvSpPr>
          <p:nvPr/>
        </p:nvSpPr>
        <p:spPr bwMode="auto">
          <a:xfrm>
            <a:off x="5225533" y="4225329"/>
            <a:ext cx="540858" cy="471714"/>
          </a:xfrm>
          <a:prstGeom prst="notchedRightArrow">
            <a:avLst>
              <a:gd name="adj1" fmla="val 50000"/>
              <a:gd name="adj2" fmla="val 50079"/>
            </a:avLst>
          </a:prstGeom>
          <a:noFill/>
          <a:ln w="9525">
            <a:solidFill>
              <a:srgbClr val="0070C0"/>
            </a:solidFill>
            <a:miter lim="800000"/>
            <a:headEnd/>
            <a:tailEnd/>
          </a:ln>
        </p:spPr>
        <p:txBody>
          <a:bodyPr lIns="102407" tIns="51204" rIns="102407" bIns="51204"/>
          <a:lstStyle/>
          <a:p>
            <a:pPr defTabSz="1022819" fontAlgn="ctr">
              <a:buClr>
                <a:srgbClr val="CC9900"/>
              </a:buClr>
              <a:buFont typeface="Wingdings" pitchFamily="2" charset="2"/>
              <a:buChar char="n"/>
            </a:pPr>
            <a:endParaRPr lang="en-US" altLang="zh-CN" sz="2000" dirty="0">
              <a:latin typeface="+mj-ea"/>
              <a:ea typeface="+mj-ea"/>
            </a:endParaRPr>
          </a:p>
        </p:txBody>
      </p:sp>
      <p:sp>
        <p:nvSpPr>
          <p:cNvPr id="221" name="燕尾形箭头 289"/>
          <p:cNvSpPr>
            <a:spLocks noChangeArrowheads="1"/>
          </p:cNvSpPr>
          <p:nvPr/>
        </p:nvSpPr>
        <p:spPr bwMode="auto">
          <a:xfrm>
            <a:off x="8271192" y="4216257"/>
            <a:ext cx="540858" cy="473227"/>
          </a:xfrm>
          <a:prstGeom prst="notchedRightArrow">
            <a:avLst>
              <a:gd name="adj1" fmla="val 50000"/>
              <a:gd name="adj2" fmla="val 49919"/>
            </a:avLst>
          </a:prstGeom>
          <a:noFill/>
          <a:ln w="9525">
            <a:solidFill>
              <a:srgbClr val="0070C0"/>
            </a:solidFill>
            <a:miter lim="800000"/>
            <a:headEnd/>
            <a:tailEnd/>
          </a:ln>
        </p:spPr>
        <p:txBody>
          <a:bodyPr lIns="102407" tIns="51204" rIns="102407" bIns="51204"/>
          <a:lstStyle/>
          <a:p>
            <a:pPr defTabSz="1022819" fontAlgn="ctr">
              <a:buClr>
                <a:srgbClr val="CC9900"/>
              </a:buClr>
              <a:buFont typeface="Wingdings" pitchFamily="2" charset="2"/>
              <a:buChar char="n"/>
            </a:pPr>
            <a:endParaRPr lang="en-US" altLang="zh-CN" sz="2000" dirty="0">
              <a:latin typeface="+mj-ea"/>
              <a:ea typeface="+mj-ea"/>
            </a:endParaRPr>
          </a:p>
        </p:txBody>
      </p:sp>
      <p:sp>
        <p:nvSpPr>
          <p:cNvPr id="222" name="流程图: 汇总连接 221"/>
          <p:cNvSpPr/>
          <p:nvPr/>
        </p:nvSpPr>
        <p:spPr bwMode="auto">
          <a:xfrm>
            <a:off x="9206805" y="3301556"/>
            <a:ext cx="175603" cy="243416"/>
          </a:xfrm>
          <a:prstGeom prst="flowChartSummingJunction">
            <a:avLst/>
          </a:prstGeom>
          <a:noFill/>
          <a:ln w="19050">
            <a:solidFill>
              <a:schemeClr val="tx2">
                <a:lumMod val="60000"/>
                <a:lumOff val="40000"/>
              </a:schemeClr>
            </a:solidFill>
          </a:ln>
          <a:effectLst/>
          <a:extLst/>
        </p:spPr>
        <p:txBody>
          <a:bodyPr lIns="102407" tIns="51204" rIns="102407" bIns="51204"/>
          <a:lstStyle/>
          <a:p>
            <a:pPr defTabSz="1024076" fontAlgn="ctr">
              <a:buClr>
                <a:srgbClr val="CC9900"/>
              </a:buClr>
              <a:buFont typeface="Wingdings" pitchFamily="2" charset="2"/>
              <a:buChar char="n"/>
              <a:defRPr/>
            </a:pPr>
            <a:endParaRPr lang="en-US" altLang="zh-CN" sz="2000" dirty="0">
              <a:latin typeface="+mj-ea"/>
              <a:ea typeface="+mj-ea"/>
            </a:endParaRPr>
          </a:p>
        </p:txBody>
      </p:sp>
    </p:spTree>
    <p:extLst>
      <p:ext uri="{BB962C8B-B14F-4D97-AF65-F5344CB8AC3E}">
        <p14:creationId xmlns:p14="http://schemas.microsoft.com/office/powerpoint/2010/main" val="19880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Server Management: Configuration Deployment</a:t>
            </a:r>
            <a:endParaRPr lang="en-US" altLang="zh-CN" dirty="0">
              <a:latin typeface="+mj-ea"/>
              <a:ea typeface="+mj-ea"/>
            </a:endParaRPr>
          </a:p>
        </p:txBody>
      </p:sp>
      <p:sp>
        <p:nvSpPr>
          <p:cNvPr id="274" name="矩形 56"/>
          <p:cNvSpPr>
            <a:spLocks noChangeArrowheads="1"/>
          </p:cNvSpPr>
          <p:nvPr/>
        </p:nvSpPr>
        <p:spPr bwMode="auto">
          <a:xfrm>
            <a:off x="6660877" y="5670036"/>
            <a:ext cx="4811986" cy="784830"/>
          </a:xfrm>
          <a:prstGeom prst="rect">
            <a:avLst/>
          </a:prstGeom>
          <a:noFill/>
          <a:ln w="9525">
            <a:noFill/>
            <a:miter lim="800000"/>
            <a:headEnd/>
            <a:tailEnd/>
          </a:ln>
        </p:spPr>
        <p:txBody>
          <a:bodyPr wrap="square">
            <a:spAutoFit/>
          </a:bodyPr>
          <a:lstStyle/>
          <a:p>
            <a:pPr marL="180975" indent="-180975" fontAlgn="ctr">
              <a:lnSpc>
                <a:spcPct val="125000"/>
              </a:lnSpc>
              <a:buClr>
                <a:schemeClr val="tx2"/>
              </a:buClr>
              <a:buSzTx/>
              <a:buFont typeface="Wingdings" pitchFamily="2" charset="2"/>
              <a:buChar char="Ø"/>
            </a:pPr>
            <a:r>
              <a:rPr lang="en-US" sz="1200" dirty="0" smtClean="0">
                <a:solidFill>
                  <a:srgbClr val="000000"/>
                </a:solidFill>
                <a:latin typeface="+mj-ea"/>
                <a:ea typeface="+mj-ea"/>
              </a:rPr>
              <a:t>Import and export of configuration templates, and template sharing among multiple NMSs</a:t>
            </a:r>
            <a:endParaRPr lang="en-US" altLang="zh-CN" sz="1200" dirty="0" smtClean="0">
              <a:solidFill>
                <a:srgbClr val="000000"/>
              </a:solidFill>
              <a:latin typeface="+mj-ea"/>
              <a:ea typeface="+mj-ea"/>
            </a:endParaRPr>
          </a:p>
          <a:p>
            <a:pPr marL="180975" indent="-180975" fontAlgn="ctr">
              <a:lnSpc>
                <a:spcPct val="125000"/>
              </a:lnSpc>
              <a:buClr>
                <a:schemeClr val="tx2"/>
              </a:buClr>
              <a:buFont typeface="Wingdings" pitchFamily="2" charset="2"/>
              <a:buChar char="Ø"/>
            </a:pPr>
            <a:r>
              <a:rPr lang="en-US" sz="1200" dirty="0" smtClean="0">
                <a:solidFill>
                  <a:srgbClr val="000000"/>
                </a:solidFill>
                <a:latin typeface="+mj-ea"/>
                <a:ea typeface="+mj-ea"/>
              </a:rPr>
              <a:t>Batch configuration and automatic deployment</a:t>
            </a:r>
            <a:endParaRPr lang="en-US" altLang="zh-CN" sz="1200" dirty="0" smtClean="0">
              <a:solidFill>
                <a:srgbClr val="000000"/>
              </a:solidFill>
              <a:latin typeface="+mj-ea"/>
              <a:ea typeface="+mj-ea"/>
            </a:endParaRPr>
          </a:p>
        </p:txBody>
      </p:sp>
      <p:grpSp>
        <p:nvGrpSpPr>
          <p:cNvPr id="276" name="组合 5"/>
          <p:cNvGrpSpPr/>
          <p:nvPr/>
        </p:nvGrpSpPr>
        <p:grpSpPr>
          <a:xfrm>
            <a:off x="6707560" y="1740250"/>
            <a:ext cx="4284982" cy="3936437"/>
            <a:chOff x="276672" y="1128543"/>
            <a:chExt cx="5159101" cy="4800281"/>
          </a:xfrm>
        </p:grpSpPr>
        <p:sp>
          <p:nvSpPr>
            <p:cNvPr id="277" name="Freeform 20"/>
            <p:cNvSpPr>
              <a:spLocks noEditPoints="1"/>
            </p:cNvSpPr>
            <p:nvPr/>
          </p:nvSpPr>
          <p:spPr bwMode="auto">
            <a:xfrm>
              <a:off x="276672" y="4750296"/>
              <a:ext cx="5083157" cy="1178528"/>
            </a:xfrm>
            <a:custGeom>
              <a:avLst/>
              <a:gdLst/>
              <a:ahLst/>
              <a:cxnLst>
                <a:cxn ang="0">
                  <a:pos x="8674" y="0"/>
                </a:cxn>
                <a:cxn ang="0">
                  <a:pos x="0" y="11085"/>
                </a:cxn>
                <a:cxn ang="0">
                  <a:pos x="1007" y="757"/>
                </a:cxn>
                <a:cxn ang="0">
                  <a:pos x="1789" y="2479"/>
                </a:cxn>
                <a:cxn ang="0">
                  <a:pos x="1007" y="757"/>
                </a:cxn>
                <a:cxn ang="0">
                  <a:pos x="1789" y="8606"/>
                </a:cxn>
                <a:cxn ang="0">
                  <a:pos x="1007" y="10328"/>
                </a:cxn>
                <a:cxn ang="0">
                  <a:pos x="2476" y="8606"/>
                </a:cxn>
                <a:cxn ang="0">
                  <a:pos x="3258" y="10328"/>
                </a:cxn>
                <a:cxn ang="0">
                  <a:pos x="2476" y="8606"/>
                </a:cxn>
                <a:cxn ang="0">
                  <a:pos x="4728" y="8606"/>
                </a:cxn>
                <a:cxn ang="0">
                  <a:pos x="3946" y="10328"/>
                </a:cxn>
                <a:cxn ang="0">
                  <a:pos x="5415" y="8606"/>
                </a:cxn>
                <a:cxn ang="0">
                  <a:pos x="6197" y="10328"/>
                </a:cxn>
                <a:cxn ang="0">
                  <a:pos x="5415" y="8606"/>
                </a:cxn>
                <a:cxn ang="0">
                  <a:pos x="7666" y="8606"/>
                </a:cxn>
                <a:cxn ang="0">
                  <a:pos x="6885" y="10328"/>
                </a:cxn>
                <a:cxn ang="0">
                  <a:pos x="1007" y="5990"/>
                </a:cxn>
                <a:cxn ang="0">
                  <a:pos x="1789" y="7712"/>
                </a:cxn>
                <a:cxn ang="0">
                  <a:pos x="1007" y="5990"/>
                </a:cxn>
                <a:cxn ang="0">
                  <a:pos x="3258" y="5990"/>
                </a:cxn>
                <a:cxn ang="0">
                  <a:pos x="2476" y="7712"/>
                </a:cxn>
                <a:cxn ang="0">
                  <a:pos x="3946" y="5990"/>
                </a:cxn>
                <a:cxn ang="0">
                  <a:pos x="4728" y="7712"/>
                </a:cxn>
                <a:cxn ang="0">
                  <a:pos x="3946" y="5990"/>
                </a:cxn>
                <a:cxn ang="0">
                  <a:pos x="6197" y="5990"/>
                </a:cxn>
                <a:cxn ang="0">
                  <a:pos x="5415" y="7712"/>
                </a:cxn>
                <a:cxn ang="0">
                  <a:pos x="6885" y="5990"/>
                </a:cxn>
                <a:cxn ang="0">
                  <a:pos x="7666" y="7712"/>
                </a:cxn>
                <a:cxn ang="0">
                  <a:pos x="6885" y="5990"/>
                </a:cxn>
                <a:cxn ang="0">
                  <a:pos x="1789" y="3373"/>
                </a:cxn>
                <a:cxn ang="0">
                  <a:pos x="1007" y="5095"/>
                </a:cxn>
                <a:cxn ang="0">
                  <a:pos x="2476" y="3373"/>
                </a:cxn>
                <a:cxn ang="0">
                  <a:pos x="3258" y="5095"/>
                </a:cxn>
                <a:cxn ang="0">
                  <a:pos x="2476" y="3373"/>
                </a:cxn>
                <a:cxn ang="0">
                  <a:pos x="4728" y="3373"/>
                </a:cxn>
                <a:cxn ang="0">
                  <a:pos x="3946" y="5095"/>
                </a:cxn>
                <a:cxn ang="0">
                  <a:pos x="5415" y="3373"/>
                </a:cxn>
                <a:cxn ang="0">
                  <a:pos x="6197" y="5095"/>
                </a:cxn>
                <a:cxn ang="0">
                  <a:pos x="5415" y="3373"/>
                </a:cxn>
                <a:cxn ang="0">
                  <a:pos x="3258" y="757"/>
                </a:cxn>
                <a:cxn ang="0">
                  <a:pos x="2476" y="2479"/>
                </a:cxn>
                <a:cxn ang="0">
                  <a:pos x="3946" y="757"/>
                </a:cxn>
                <a:cxn ang="0">
                  <a:pos x="4728" y="2479"/>
                </a:cxn>
                <a:cxn ang="0">
                  <a:pos x="3946" y="757"/>
                </a:cxn>
                <a:cxn ang="0">
                  <a:pos x="6197" y="757"/>
                </a:cxn>
                <a:cxn ang="0">
                  <a:pos x="5415" y="2479"/>
                </a:cxn>
                <a:cxn ang="0">
                  <a:pos x="6885" y="757"/>
                </a:cxn>
                <a:cxn ang="0">
                  <a:pos x="7666" y="2479"/>
                </a:cxn>
                <a:cxn ang="0">
                  <a:pos x="6885" y="757"/>
                </a:cxn>
                <a:cxn ang="0">
                  <a:pos x="7666" y="3373"/>
                </a:cxn>
                <a:cxn ang="0">
                  <a:pos x="6885" y="5095"/>
                </a:cxn>
              </a:cxnLst>
              <a:rect l="0" t="0" r="r" b="b"/>
              <a:pathLst>
                <a:path w="8674" h="11085">
                  <a:moveTo>
                    <a:pt x="0" y="0"/>
                  </a:moveTo>
                  <a:lnTo>
                    <a:pt x="8674" y="0"/>
                  </a:lnTo>
                  <a:lnTo>
                    <a:pt x="8674" y="11085"/>
                  </a:lnTo>
                  <a:lnTo>
                    <a:pt x="0" y="11085"/>
                  </a:lnTo>
                  <a:lnTo>
                    <a:pt x="0" y="0"/>
                  </a:lnTo>
                  <a:close/>
                  <a:moveTo>
                    <a:pt x="1007" y="757"/>
                  </a:moveTo>
                  <a:lnTo>
                    <a:pt x="1789" y="757"/>
                  </a:lnTo>
                  <a:lnTo>
                    <a:pt x="1789" y="2479"/>
                  </a:lnTo>
                  <a:lnTo>
                    <a:pt x="1007" y="2479"/>
                  </a:lnTo>
                  <a:lnTo>
                    <a:pt x="1007" y="757"/>
                  </a:lnTo>
                  <a:close/>
                  <a:moveTo>
                    <a:pt x="1007" y="8606"/>
                  </a:moveTo>
                  <a:lnTo>
                    <a:pt x="1789" y="8606"/>
                  </a:lnTo>
                  <a:lnTo>
                    <a:pt x="1789" y="10328"/>
                  </a:lnTo>
                  <a:lnTo>
                    <a:pt x="1007" y="10328"/>
                  </a:lnTo>
                  <a:lnTo>
                    <a:pt x="1007" y="8606"/>
                  </a:lnTo>
                  <a:close/>
                  <a:moveTo>
                    <a:pt x="2476" y="8606"/>
                  </a:moveTo>
                  <a:lnTo>
                    <a:pt x="3258" y="8606"/>
                  </a:lnTo>
                  <a:lnTo>
                    <a:pt x="3258" y="10328"/>
                  </a:lnTo>
                  <a:lnTo>
                    <a:pt x="2476" y="10328"/>
                  </a:lnTo>
                  <a:lnTo>
                    <a:pt x="2476" y="8606"/>
                  </a:lnTo>
                  <a:close/>
                  <a:moveTo>
                    <a:pt x="3946" y="8606"/>
                  </a:moveTo>
                  <a:lnTo>
                    <a:pt x="4728" y="8606"/>
                  </a:lnTo>
                  <a:lnTo>
                    <a:pt x="4728" y="10328"/>
                  </a:lnTo>
                  <a:lnTo>
                    <a:pt x="3946" y="10328"/>
                  </a:lnTo>
                  <a:lnTo>
                    <a:pt x="3946" y="8606"/>
                  </a:lnTo>
                  <a:close/>
                  <a:moveTo>
                    <a:pt x="5415" y="8606"/>
                  </a:moveTo>
                  <a:lnTo>
                    <a:pt x="6197" y="8606"/>
                  </a:lnTo>
                  <a:lnTo>
                    <a:pt x="6197" y="10328"/>
                  </a:lnTo>
                  <a:lnTo>
                    <a:pt x="5415" y="10328"/>
                  </a:lnTo>
                  <a:lnTo>
                    <a:pt x="5415" y="8606"/>
                  </a:lnTo>
                  <a:close/>
                  <a:moveTo>
                    <a:pt x="6885" y="8606"/>
                  </a:moveTo>
                  <a:lnTo>
                    <a:pt x="7666" y="8606"/>
                  </a:lnTo>
                  <a:lnTo>
                    <a:pt x="7666" y="10328"/>
                  </a:lnTo>
                  <a:lnTo>
                    <a:pt x="6885" y="10328"/>
                  </a:lnTo>
                  <a:lnTo>
                    <a:pt x="6885" y="8606"/>
                  </a:lnTo>
                  <a:close/>
                  <a:moveTo>
                    <a:pt x="1007" y="5990"/>
                  </a:moveTo>
                  <a:lnTo>
                    <a:pt x="1789" y="5990"/>
                  </a:lnTo>
                  <a:lnTo>
                    <a:pt x="1789" y="7712"/>
                  </a:lnTo>
                  <a:lnTo>
                    <a:pt x="1007" y="7712"/>
                  </a:lnTo>
                  <a:lnTo>
                    <a:pt x="1007" y="5990"/>
                  </a:lnTo>
                  <a:close/>
                  <a:moveTo>
                    <a:pt x="2476" y="5990"/>
                  </a:moveTo>
                  <a:lnTo>
                    <a:pt x="3258" y="5990"/>
                  </a:lnTo>
                  <a:lnTo>
                    <a:pt x="3258" y="7712"/>
                  </a:lnTo>
                  <a:lnTo>
                    <a:pt x="2476" y="7712"/>
                  </a:lnTo>
                  <a:lnTo>
                    <a:pt x="2476" y="5990"/>
                  </a:lnTo>
                  <a:close/>
                  <a:moveTo>
                    <a:pt x="3946" y="5990"/>
                  </a:moveTo>
                  <a:lnTo>
                    <a:pt x="4728" y="5990"/>
                  </a:lnTo>
                  <a:lnTo>
                    <a:pt x="4728" y="7712"/>
                  </a:lnTo>
                  <a:lnTo>
                    <a:pt x="3946" y="7712"/>
                  </a:lnTo>
                  <a:lnTo>
                    <a:pt x="3946" y="5990"/>
                  </a:lnTo>
                  <a:close/>
                  <a:moveTo>
                    <a:pt x="5415" y="5990"/>
                  </a:moveTo>
                  <a:lnTo>
                    <a:pt x="6197" y="5990"/>
                  </a:lnTo>
                  <a:lnTo>
                    <a:pt x="6197" y="7712"/>
                  </a:lnTo>
                  <a:lnTo>
                    <a:pt x="5415" y="7712"/>
                  </a:lnTo>
                  <a:lnTo>
                    <a:pt x="5415" y="5990"/>
                  </a:lnTo>
                  <a:close/>
                  <a:moveTo>
                    <a:pt x="6885" y="5990"/>
                  </a:moveTo>
                  <a:lnTo>
                    <a:pt x="7666" y="5990"/>
                  </a:lnTo>
                  <a:lnTo>
                    <a:pt x="7666" y="7712"/>
                  </a:lnTo>
                  <a:lnTo>
                    <a:pt x="6885" y="7712"/>
                  </a:lnTo>
                  <a:lnTo>
                    <a:pt x="6885" y="5990"/>
                  </a:lnTo>
                  <a:close/>
                  <a:moveTo>
                    <a:pt x="1007" y="3373"/>
                  </a:moveTo>
                  <a:lnTo>
                    <a:pt x="1789" y="3373"/>
                  </a:lnTo>
                  <a:lnTo>
                    <a:pt x="1789" y="5095"/>
                  </a:lnTo>
                  <a:lnTo>
                    <a:pt x="1007" y="5095"/>
                  </a:lnTo>
                  <a:lnTo>
                    <a:pt x="1007" y="3373"/>
                  </a:lnTo>
                  <a:close/>
                  <a:moveTo>
                    <a:pt x="2476" y="3373"/>
                  </a:moveTo>
                  <a:lnTo>
                    <a:pt x="3258" y="3373"/>
                  </a:lnTo>
                  <a:lnTo>
                    <a:pt x="3258" y="5095"/>
                  </a:lnTo>
                  <a:lnTo>
                    <a:pt x="2476" y="5095"/>
                  </a:lnTo>
                  <a:lnTo>
                    <a:pt x="2476" y="3373"/>
                  </a:lnTo>
                  <a:close/>
                  <a:moveTo>
                    <a:pt x="3946" y="3373"/>
                  </a:moveTo>
                  <a:lnTo>
                    <a:pt x="4728" y="3373"/>
                  </a:lnTo>
                  <a:lnTo>
                    <a:pt x="4728" y="5095"/>
                  </a:lnTo>
                  <a:lnTo>
                    <a:pt x="3946" y="5095"/>
                  </a:lnTo>
                  <a:lnTo>
                    <a:pt x="3946" y="3373"/>
                  </a:lnTo>
                  <a:close/>
                  <a:moveTo>
                    <a:pt x="5415" y="3373"/>
                  </a:moveTo>
                  <a:lnTo>
                    <a:pt x="6197" y="3373"/>
                  </a:lnTo>
                  <a:lnTo>
                    <a:pt x="6197" y="5095"/>
                  </a:lnTo>
                  <a:lnTo>
                    <a:pt x="5415" y="5095"/>
                  </a:lnTo>
                  <a:lnTo>
                    <a:pt x="5415" y="3373"/>
                  </a:lnTo>
                  <a:close/>
                  <a:moveTo>
                    <a:pt x="2476" y="757"/>
                  </a:moveTo>
                  <a:lnTo>
                    <a:pt x="3258" y="757"/>
                  </a:lnTo>
                  <a:lnTo>
                    <a:pt x="3258" y="2479"/>
                  </a:lnTo>
                  <a:lnTo>
                    <a:pt x="2476" y="2479"/>
                  </a:lnTo>
                  <a:lnTo>
                    <a:pt x="2476" y="757"/>
                  </a:lnTo>
                  <a:close/>
                  <a:moveTo>
                    <a:pt x="3946" y="757"/>
                  </a:moveTo>
                  <a:lnTo>
                    <a:pt x="4728" y="757"/>
                  </a:lnTo>
                  <a:lnTo>
                    <a:pt x="4728" y="2479"/>
                  </a:lnTo>
                  <a:lnTo>
                    <a:pt x="3946" y="2479"/>
                  </a:lnTo>
                  <a:lnTo>
                    <a:pt x="3946" y="757"/>
                  </a:lnTo>
                  <a:close/>
                  <a:moveTo>
                    <a:pt x="5415" y="757"/>
                  </a:moveTo>
                  <a:lnTo>
                    <a:pt x="6197" y="757"/>
                  </a:lnTo>
                  <a:lnTo>
                    <a:pt x="6197" y="2479"/>
                  </a:lnTo>
                  <a:lnTo>
                    <a:pt x="5415" y="2479"/>
                  </a:lnTo>
                  <a:lnTo>
                    <a:pt x="5415" y="757"/>
                  </a:lnTo>
                  <a:close/>
                  <a:moveTo>
                    <a:pt x="6885" y="757"/>
                  </a:moveTo>
                  <a:lnTo>
                    <a:pt x="7666" y="757"/>
                  </a:lnTo>
                  <a:lnTo>
                    <a:pt x="7666" y="2479"/>
                  </a:lnTo>
                  <a:lnTo>
                    <a:pt x="6885" y="2479"/>
                  </a:lnTo>
                  <a:lnTo>
                    <a:pt x="6885" y="757"/>
                  </a:lnTo>
                  <a:close/>
                  <a:moveTo>
                    <a:pt x="6885" y="3373"/>
                  </a:moveTo>
                  <a:lnTo>
                    <a:pt x="7666" y="3373"/>
                  </a:lnTo>
                  <a:lnTo>
                    <a:pt x="7666" y="5095"/>
                  </a:lnTo>
                  <a:lnTo>
                    <a:pt x="6885" y="5095"/>
                  </a:lnTo>
                  <a:lnTo>
                    <a:pt x="6885" y="3373"/>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dirty="0">
                <a:latin typeface="+mj-ea"/>
                <a:ea typeface="+mj-ea"/>
              </a:endParaRPr>
            </a:p>
          </p:txBody>
        </p:sp>
        <p:pic>
          <p:nvPicPr>
            <p:cNvPr id="278" name="Picture 4"/>
            <p:cNvPicPr>
              <a:picLocks noChangeAspect="1" noChangeArrowheads="1"/>
            </p:cNvPicPr>
            <p:nvPr/>
          </p:nvPicPr>
          <p:blipFill>
            <a:blip r:embed="rId3" cstate="print"/>
            <a:srcRect/>
            <a:stretch>
              <a:fillRect/>
            </a:stretch>
          </p:blipFill>
          <p:spPr bwMode="auto">
            <a:xfrm>
              <a:off x="2553008" y="1128543"/>
              <a:ext cx="762000" cy="552450"/>
            </a:xfrm>
            <a:prstGeom prst="rect">
              <a:avLst/>
            </a:prstGeom>
            <a:noFill/>
            <a:ln w="9525">
              <a:noFill/>
              <a:miter lim="800000"/>
              <a:headEnd/>
              <a:tailEnd/>
            </a:ln>
          </p:spPr>
        </p:pic>
        <p:cxnSp>
          <p:nvCxnSpPr>
            <p:cNvPr id="279" name="直接连接符 278"/>
            <p:cNvCxnSpPr>
              <a:stCxn id="300" idx="0"/>
              <a:endCxn id="278" idx="2"/>
            </p:cNvCxnSpPr>
            <p:nvPr/>
          </p:nvCxnSpPr>
          <p:spPr bwMode="auto">
            <a:xfrm flipV="1">
              <a:off x="2815706" y="1680993"/>
              <a:ext cx="118302" cy="349582"/>
            </a:xfrm>
            <a:prstGeom prst="line">
              <a:avLst/>
            </a:prstGeom>
            <a:solidFill>
              <a:srgbClr val="009999"/>
            </a:solidFill>
            <a:ln w="22225" cap="flat" cmpd="sng" algn="ctr">
              <a:solidFill>
                <a:srgbClr val="000000"/>
              </a:solidFill>
              <a:prstDash val="solid"/>
              <a:round/>
              <a:headEnd type="none" w="med" len="med"/>
              <a:tailEnd type="none" w="med" len="med"/>
            </a:ln>
            <a:effectLst/>
          </p:spPr>
        </p:cxnSp>
        <p:sp>
          <p:nvSpPr>
            <p:cNvPr id="280" name="TextBox 61"/>
            <p:cNvSpPr txBox="1"/>
            <p:nvPr/>
          </p:nvSpPr>
          <p:spPr>
            <a:xfrm>
              <a:off x="3373016" y="1149896"/>
              <a:ext cx="621849" cy="337786"/>
            </a:xfrm>
            <a:prstGeom prst="rect">
              <a:avLst/>
            </a:prstGeom>
            <a:noFill/>
          </p:spPr>
          <p:txBody>
            <a:bodyPr wrap="none" rtlCol="0">
              <a:spAutoFit/>
            </a:bodyPr>
            <a:lstStyle/>
            <a:p>
              <a:pPr fontAlgn="ctr"/>
              <a:r>
                <a:rPr lang="en-US" sz="1200" dirty="0" smtClean="0">
                  <a:solidFill>
                    <a:prstClr val="black"/>
                  </a:solidFill>
                  <a:latin typeface="+mj-ea"/>
                  <a:ea typeface="+mj-ea"/>
                </a:rPr>
                <a:t>User</a:t>
              </a:r>
              <a:endParaRPr lang="en-US" sz="1200" dirty="0">
                <a:solidFill>
                  <a:prstClr val="black"/>
                </a:solidFill>
                <a:latin typeface="+mj-ea"/>
                <a:ea typeface="+mj-ea"/>
              </a:endParaRPr>
            </a:p>
          </p:txBody>
        </p:sp>
        <p:sp>
          <p:nvSpPr>
            <p:cNvPr id="281" name="虚尾箭头 280"/>
            <p:cNvSpPr/>
            <p:nvPr/>
          </p:nvSpPr>
          <p:spPr bwMode="auto">
            <a:xfrm rot="5400000">
              <a:off x="2384941" y="1370376"/>
              <a:ext cx="1014569" cy="5087095"/>
            </a:xfrm>
            <a:prstGeom prst="stripedRightArrow">
              <a:avLst>
                <a:gd name="adj1" fmla="val 86473"/>
                <a:gd name="adj2" fmla="val 24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1" i="0" u="none" strike="noStrike" cap="none" normalizeH="0" baseline="0" dirty="0" smtClean="0">
                <a:ln>
                  <a:noFill/>
                </a:ln>
                <a:solidFill>
                  <a:schemeClr val="tx1"/>
                </a:solidFill>
                <a:effectLst/>
                <a:latin typeface="+mj-ea"/>
                <a:ea typeface="+mj-ea"/>
              </a:endParaRPr>
            </a:p>
          </p:txBody>
        </p:sp>
        <p:sp>
          <p:nvSpPr>
            <p:cNvPr id="282" name="椭圆 281"/>
            <p:cNvSpPr/>
            <p:nvPr/>
          </p:nvSpPr>
          <p:spPr bwMode="auto">
            <a:xfrm>
              <a:off x="1495399" y="2814815"/>
              <a:ext cx="1092121" cy="477520"/>
            </a:xfrm>
            <a:prstGeom prst="ellipse">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45720" rIns="36000" bIns="45720" numCol="1" rtlCol="0" anchor="ctr" anchorCtr="0" compatLnSpc="1">
              <a:prstTxWarp prst="textNoShape">
                <a:avLst/>
              </a:prstTxWarp>
            </a:bodyPr>
            <a:lstStyle/>
            <a:p>
              <a:pPr algn="ctr" fontAlgn="ctr" latinLnBrk="1"/>
              <a:r>
                <a:rPr lang="en-US" sz="900" b="1" dirty="0" smtClean="0">
                  <a:solidFill>
                    <a:schemeClr val="bg1"/>
                  </a:solidFill>
                  <a:latin typeface="+mj-ea"/>
                  <a:ea typeface="+mj-ea"/>
                </a:rPr>
                <a:t>Configure</a:t>
              </a:r>
            </a:p>
            <a:p>
              <a:pPr algn="ctr" fontAlgn="ctr" latinLnBrk="1"/>
              <a:r>
                <a:rPr lang="en-US" sz="900" b="1" dirty="0" smtClean="0">
                  <a:solidFill>
                    <a:schemeClr val="bg1"/>
                  </a:solidFill>
                  <a:latin typeface="+mj-ea"/>
                  <a:ea typeface="+mj-ea"/>
                </a:rPr>
                <a:t>a template</a:t>
              </a:r>
              <a:endParaRPr kumimoji="1" lang="en-US" altLang="ko-KR" sz="900" b="1" dirty="0" smtClean="0">
                <a:solidFill>
                  <a:schemeClr val="bg1"/>
                </a:solidFill>
                <a:latin typeface="+mj-ea"/>
                <a:ea typeface="+mj-ea"/>
              </a:endParaRPr>
            </a:p>
          </p:txBody>
        </p:sp>
        <p:sp>
          <p:nvSpPr>
            <p:cNvPr id="283" name="椭圆 282"/>
            <p:cNvSpPr/>
            <p:nvPr/>
          </p:nvSpPr>
          <p:spPr bwMode="auto">
            <a:xfrm>
              <a:off x="2671529" y="2814815"/>
              <a:ext cx="1092121" cy="477520"/>
            </a:xfrm>
            <a:prstGeom prst="ellipse">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45720" rIns="36000" bIns="45720" numCol="1" rtlCol="0" anchor="ctr" anchorCtr="0" compatLnSpc="1">
              <a:prstTxWarp prst="textNoShape">
                <a:avLst/>
              </a:prstTxWarp>
            </a:bodyPr>
            <a:lstStyle/>
            <a:p>
              <a:pPr algn="ctr" fontAlgn="ctr" latinLnBrk="1"/>
              <a:r>
                <a:rPr lang="en-US" sz="900" b="1" dirty="0" smtClean="0">
                  <a:solidFill>
                    <a:schemeClr val="bg1"/>
                  </a:solidFill>
                  <a:latin typeface="+mj-ea"/>
                  <a:ea typeface="+mj-ea"/>
                </a:rPr>
                <a:t>Select devices</a:t>
              </a:r>
              <a:endParaRPr kumimoji="1" lang="en-US" altLang="ko-KR" sz="900" b="1" dirty="0" smtClean="0">
                <a:solidFill>
                  <a:schemeClr val="bg1"/>
                </a:solidFill>
                <a:latin typeface="+mj-ea"/>
                <a:ea typeface="+mj-ea"/>
              </a:endParaRPr>
            </a:p>
          </p:txBody>
        </p:sp>
        <p:sp>
          <p:nvSpPr>
            <p:cNvPr id="284" name="椭圆 283"/>
            <p:cNvSpPr/>
            <p:nvPr/>
          </p:nvSpPr>
          <p:spPr bwMode="auto">
            <a:xfrm>
              <a:off x="3835658" y="2814815"/>
              <a:ext cx="1104123" cy="477520"/>
            </a:xfrm>
            <a:prstGeom prst="ellipse">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45720" rIns="36000" bIns="45720" numCol="1" rtlCol="0" anchor="ctr" anchorCtr="0" compatLnSpc="1">
              <a:prstTxWarp prst="textNoShape">
                <a:avLst/>
              </a:prstTxWarp>
            </a:bodyPr>
            <a:lstStyle/>
            <a:p>
              <a:pPr algn="ctr" fontAlgn="ctr" latinLnBrk="1"/>
              <a:r>
                <a:rPr lang="en-US" sz="900" b="1" dirty="0" smtClean="0">
                  <a:solidFill>
                    <a:schemeClr val="bg1"/>
                  </a:solidFill>
                  <a:latin typeface="+mj-ea"/>
                  <a:ea typeface="+mj-ea"/>
                </a:rPr>
                <a:t>Assign tasks</a:t>
              </a:r>
              <a:endParaRPr kumimoji="1" lang="en-US" altLang="ko-KR" sz="900" b="1" dirty="0" smtClean="0">
                <a:solidFill>
                  <a:schemeClr val="bg1"/>
                </a:solidFill>
                <a:latin typeface="+mj-ea"/>
                <a:ea typeface="+mj-ea"/>
              </a:endParaRPr>
            </a:p>
          </p:txBody>
        </p:sp>
        <p:sp>
          <p:nvSpPr>
            <p:cNvPr id="285" name="Freeform 1356"/>
            <p:cNvSpPr>
              <a:spLocks/>
            </p:cNvSpPr>
            <p:nvPr/>
          </p:nvSpPr>
          <p:spPr bwMode="auto">
            <a:xfrm>
              <a:off x="2813532" y="4390256"/>
              <a:ext cx="368581" cy="387240"/>
            </a:xfrm>
            <a:custGeom>
              <a:avLst/>
              <a:gdLst/>
              <a:ahLst/>
              <a:cxnLst>
                <a:cxn ang="0">
                  <a:pos x="222" y="354"/>
                </a:cxn>
                <a:cxn ang="0">
                  <a:pos x="222" y="340"/>
                </a:cxn>
                <a:cxn ang="0">
                  <a:pos x="29" y="340"/>
                </a:cxn>
                <a:cxn ang="0">
                  <a:pos x="29" y="30"/>
                </a:cxn>
                <a:cxn ang="0">
                  <a:pos x="259" y="30"/>
                </a:cxn>
                <a:cxn ang="0">
                  <a:pos x="259" y="297"/>
                </a:cxn>
                <a:cxn ang="0">
                  <a:pos x="212" y="344"/>
                </a:cxn>
                <a:cxn ang="0">
                  <a:pos x="222" y="354"/>
                </a:cxn>
                <a:cxn ang="0">
                  <a:pos x="222" y="340"/>
                </a:cxn>
                <a:cxn ang="0">
                  <a:pos x="222" y="354"/>
                </a:cxn>
                <a:cxn ang="0">
                  <a:pos x="233" y="367"/>
                </a:cxn>
                <a:cxn ang="0">
                  <a:pos x="290" y="312"/>
                </a:cxn>
                <a:cxn ang="0">
                  <a:pos x="290" y="0"/>
                </a:cxn>
                <a:cxn ang="0">
                  <a:pos x="0" y="0"/>
                </a:cxn>
                <a:cxn ang="0">
                  <a:pos x="0" y="371"/>
                </a:cxn>
                <a:cxn ang="0">
                  <a:pos x="229" y="371"/>
                </a:cxn>
                <a:cxn ang="0">
                  <a:pos x="233" y="367"/>
                </a:cxn>
                <a:cxn ang="0">
                  <a:pos x="222" y="354"/>
                </a:cxn>
              </a:cxnLst>
              <a:rect l="0" t="0" r="r" b="b"/>
              <a:pathLst>
                <a:path w="290" h="371">
                  <a:moveTo>
                    <a:pt x="222" y="354"/>
                  </a:moveTo>
                  <a:lnTo>
                    <a:pt x="222" y="340"/>
                  </a:lnTo>
                  <a:lnTo>
                    <a:pt x="29" y="340"/>
                  </a:lnTo>
                  <a:lnTo>
                    <a:pt x="29" y="30"/>
                  </a:lnTo>
                  <a:lnTo>
                    <a:pt x="259" y="30"/>
                  </a:lnTo>
                  <a:lnTo>
                    <a:pt x="259" y="297"/>
                  </a:lnTo>
                  <a:lnTo>
                    <a:pt x="212" y="344"/>
                  </a:lnTo>
                  <a:lnTo>
                    <a:pt x="222" y="354"/>
                  </a:lnTo>
                  <a:lnTo>
                    <a:pt x="222" y="340"/>
                  </a:lnTo>
                  <a:lnTo>
                    <a:pt x="222" y="354"/>
                  </a:lnTo>
                  <a:lnTo>
                    <a:pt x="233" y="367"/>
                  </a:lnTo>
                  <a:lnTo>
                    <a:pt x="290" y="312"/>
                  </a:lnTo>
                  <a:lnTo>
                    <a:pt x="290" y="0"/>
                  </a:lnTo>
                  <a:lnTo>
                    <a:pt x="0" y="0"/>
                  </a:lnTo>
                  <a:lnTo>
                    <a:pt x="0" y="371"/>
                  </a:lnTo>
                  <a:lnTo>
                    <a:pt x="229" y="371"/>
                  </a:lnTo>
                  <a:lnTo>
                    <a:pt x="233" y="367"/>
                  </a:lnTo>
                  <a:lnTo>
                    <a:pt x="222" y="35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dirty="0">
                <a:latin typeface="+mj-ea"/>
                <a:ea typeface="+mj-ea"/>
              </a:endParaRPr>
            </a:p>
          </p:txBody>
        </p:sp>
        <p:sp>
          <p:nvSpPr>
            <p:cNvPr id="286" name="Freeform 1382"/>
            <p:cNvSpPr>
              <a:spLocks/>
            </p:cNvSpPr>
            <p:nvPr/>
          </p:nvSpPr>
          <p:spPr bwMode="auto">
            <a:xfrm flipV="1">
              <a:off x="2755539" y="4547866"/>
              <a:ext cx="224962" cy="229629"/>
            </a:xfrm>
            <a:custGeom>
              <a:avLst/>
              <a:gdLst/>
              <a:ahLst/>
              <a:cxnLst>
                <a:cxn ang="0">
                  <a:pos x="83" y="2"/>
                </a:cxn>
                <a:cxn ang="0">
                  <a:pos x="83" y="2"/>
                </a:cxn>
                <a:cxn ang="0">
                  <a:pos x="88" y="0"/>
                </a:cxn>
                <a:cxn ang="0">
                  <a:pos x="94" y="2"/>
                </a:cxn>
                <a:cxn ang="0">
                  <a:pos x="177" y="100"/>
                </a:cxn>
                <a:cxn ang="0">
                  <a:pos x="177" y="100"/>
                </a:cxn>
                <a:cxn ang="0">
                  <a:pos x="177" y="104"/>
                </a:cxn>
                <a:cxn ang="0">
                  <a:pos x="173" y="106"/>
                </a:cxn>
                <a:cxn ang="0">
                  <a:pos x="155" y="106"/>
                </a:cxn>
                <a:cxn ang="0">
                  <a:pos x="155" y="106"/>
                </a:cxn>
                <a:cxn ang="0">
                  <a:pos x="151" y="108"/>
                </a:cxn>
                <a:cxn ang="0">
                  <a:pos x="149" y="112"/>
                </a:cxn>
                <a:cxn ang="0">
                  <a:pos x="149" y="212"/>
                </a:cxn>
                <a:cxn ang="0">
                  <a:pos x="149" y="212"/>
                </a:cxn>
                <a:cxn ang="0">
                  <a:pos x="147" y="218"/>
                </a:cxn>
                <a:cxn ang="0">
                  <a:pos x="141" y="220"/>
                </a:cxn>
                <a:cxn ang="0">
                  <a:pos x="37" y="220"/>
                </a:cxn>
                <a:cxn ang="0">
                  <a:pos x="37" y="220"/>
                </a:cxn>
                <a:cxn ang="0">
                  <a:pos x="30" y="218"/>
                </a:cxn>
                <a:cxn ang="0">
                  <a:pos x="28" y="212"/>
                </a:cxn>
                <a:cxn ang="0">
                  <a:pos x="28" y="112"/>
                </a:cxn>
                <a:cxn ang="0">
                  <a:pos x="28" y="112"/>
                </a:cxn>
                <a:cxn ang="0">
                  <a:pos x="26" y="108"/>
                </a:cxn>
                <a:cxn ang="0">
                  <a:pos x="22" y="106"/>
                </a:cxn>
                <a:cxn ang="0">
                  <a:pos x="4" y="106"/>
                </a:cxn>
                <a:cxn ang="0">
                  <a:pos x="4" y="106"/>
                </a:cxn>
                <a:cxn ang="0">
                  <a:pos x="0" y="104"/>
                </a:cxn>
                <a:cxn ang="0">
                  <a:pos x="0" y="100"/>
                </a:cxn>
                <a:cxn ang="0">
                  <a:pos x="83" y="2"/>
                </a:cxn>
              </a:cxnLst>
              <a:rect l="0" t="0" r="r" b="b"/>
              <a:pathLst>
                <a:path w="177" h="220">
                  <a:moveTo>
                    <a:pt x="83" y="2"/>
                  </a:moveTo>
                  <a:lnTo>
                    <a:pt x="83" y="2"/>
                  </a:lnTo>
                  <a:lnTo>
                    <a:pt x="88" y="0"/>
                  </a:lnTo>
                  <a:lnTo>
                    <a:pt x="94" y="2"/>
                  </a:lnTo>
                  <a:lnTo>
                    <a:pt x="177" y="100"/>
                  </a:lnTo>
                  <a:lnTo>
                    <a:pt x="177" y="100"/>
                  </a:lnTo>
                  <a:lnTo>
                    <a:pt x="177" y="104"/>
                  </a:lnTo>
                  <a:lnTo>
                    <a:pt x="173" y="106"/>
                  </a:lnTo>
                  <a:lnTo>
                    <a:pt x="155" y="106"/>
                  </a:lnTo>
                  <a:lnTo>
                    <a:pt x="155" y="106"/>
                  </a:lnTo>
                  <a:lnTo>
                    <a:pt x="151" y="108"/>
                  </a:lnTo>
                  <a:lnTo>
                    <a:pt x="149" y="112"/>
                  </a:lnTo>
                  <a:lnTo>
                    <a:pt x="149" y="212"/>
                  </a:lnTo>
                  <a:lnTo>
                    <a:pt x="149" y="212"/>
                  </a:lnTo>
                  <a:lnTo>
                    <a:pt x="147" y="218"/>
                  </a:lnTo>
                  <a:lnTo>
                    <a:pt x="141" y="220"/>
                  </a:lnTo>
                  <a:lnTo>
                    <a:pt x="37" y="220"/>
                  </a:lnTo>
                  <a:lnTo>
                    <a:pt x="37" y="220"/>
                  </a:lnTo>
                  <a:lnTo>
                    <a:pt x="30" y="218"/>
                  </a:lnTo>
                  <a:lnTo>
                    <a:pt x="28" y="212"/>
                  </a:lnTo>
                  <a:lnTo>
                    <a:pt x="28" y="112"/>
                  </a:lnTo>
                  <a:lnTo>
                    <a:pt x="28" y="112"/>
                  </a:lnTo>
                  <a:lnTo>
                    <a:pt x="26" y="108"/>
                  </a:lnTo>
                  <a:lnTo>
                    <a:pt x="22" y="106"/>
                  </a:lnTo>
                  <a:lnTo>
                    <a:pt x="4" y="106"/>
                  </a:lnTo>
                  <a:lnTo>
                    <a:pt x="4" y="106"/>
                  </a:lnTo>
                  <a:lnTo>
                    <a:pt x="0" y="104"/>
                  </a:lnTo>
                  <a:lnTo>
                    <a:pt x="0" y="100"/>
                  </a:lnTo>
                  <a:lnTo>
                    <a:pt x="83" y="2"/>
                  </a:ln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dirty="0">
                <a:latin typeface="+mj-ea"/>
                <a:ea typeface="+mj-ea"/>
              </a:endParaRPr>
            </a:p>
          </p:txBody>
        </p:sp>
        <p:sp>
          <p:nvSpPr>
            <p:cNvPr id="287" name="TextBox 68"/>
            <p:cNvSpPr txBox="1"/>
            <p:nvPr/>
          </p:nvSpPr>
          <p:spPr>
            <a:xfrm>
              <a:off x="752863" y="2650583"/>
              <a:ext cx="752164" cy="562977"/>
            </a:xfrm>
            <a:prstGeom prst="rect">
              <a:avLst/>
            </a:prstGeom>
            <a:solidFill>
              <a:schemeClr val="bg1">
                <a:lumMod val="50000"/>
              </a:schemeClr>
            </a:solidFill>
          </p:spPr>
          <p:txBody>
            <a:bodyPr wrap="none" rtlCol="0">
              <a:spAutoFit/>
            </a:bodyPr>
            <a:lstStyle/>
            <a:p>
              <a:pPr fontAlgn="ctr"/>
              <a:r>
                <a:rPr lang="en-US" sz="1200" b="1" dirty="0" smtClean="0">
                  <a:solidFill>
                    <a:schemeClr val="bg1"/>
                  </a:solidFill>
                  <a:latin typeface="+mj-ea"/>
                  <a:ea typeface="+mj-ea"/>
                </a:rPr>
                <a:t>Three</a:t>
              </a:r>
              <a:endParaRPr lang="en-US" altLang="zh-CN" sz="1200" b="1" dirty="0" smtClean="0">
                <a:solidFill>
                  <a:schemeClr val="bg1"/>
                </a:solidFill>
                <a:latin typeface="+mj-ea"/>
                <a:ea typeface="+mj-ea"/>
              </a:endParaRPr>
            </a:p>
            <a:p>
              <a:pPr fontAlgn="ctr"/>
              <a:r>
                <a:rPr lang="en-US" sz="1200" b="1" dirty="0" smtClean="0">
                  <a:solidFill>
                    <a:schemeClr val="bg1"/>
                  </a:solidFill>
                  <a:latin typeface="+mj-ea"/>
                  <a:ea typeface="+mj-ea"/>
                </a:rPr>
                <a:t>steps</a:t>
              </a:r>
              <a:endParaRPr lang="en-US" altLang="zh-CN" sz="1200" b="1" dirty="0">
                <a:solidFill>
                  <a:schemeClr val="bg1"/>
                </a:solidFill>
                <a:latin typeface="+mj-ea"/>
                <a:ea typeface="+mj-ea"/>
              </a:endParaRPr>
            </a:p>
          </p:txBody>
        </p:sp>
        <p:sp>
          <p:nvSpPr>
            <p:cNvPr id="288" name="TextBox 69"/>
            <p:cNvSpPr txBox="1"/>
            <p:nvPr/>
          </p:nvSpPr>
          <p:spPr>
            <a:xfrm>
              <a:off x="927514" y="3464189"/>
              <a:ext cx="3562719" cy="649299"/>
            </a:xfrm>
            <a:prstGeom prst="rect">
              <a:avLst/>
            </a:prstGeom>
            <a:noFill/>
          </p:spPr>
          <p:txBody>
            <a:bodyPr wrap="square" rtlCol="0">
              <a:spAutoFit/>
            </a:bodyPr>
            <a:lstStyle/>
            <a:p>
              <a:pPr algn="l" fontAlgn="ctr">
                <a:lnSpc>
                  <a:spcPct val="130000"/>
                </a:lnSpc>
              </a:pPr>
              <a:r>
                <a:rPr lang="en-US" sz="1100" dirty="0" smtClean="0">
                  <a:solidFill>
                    <a:schemeClr val="bg1"/>
                  </a:solidFill>
                  <a:latin typeface="+mj-ea"/>
                  <a:ea typeface="+mj-ea"/>
                </a:rPr>
                <a:t>1. Batch delivery of same configurations</a:t>
              </a:r>
              <a:endParaRPr lang="en-US" altLang="zh-CN" sz="1100" dirty="0" smtClean="0">
                <a:solidFill>
                  <a:schemeClr val="bg1"/>
                </a:solidFill>
                <a:latin typeface="+mj-ea"/>
                <a:ea typeface="+mj-ea"/>
              </a:endParaRPr>
            </a:p>
            <a:p>
              <a:pPr algn="l" fontAlgn="ctr">
                <a:lnSpc>
                  <a:spcPct val="130000"/>
                </a:lnSpc>
              </a:pPr>
              <a:r>
                <a:rPr lang="en-US" sz="1100" dirty="0" smtClean="0">
                  <a:solidFill>
                    <a:schemeClr val="bg1"/>
                  </a:solidFill>
                  <a:latin typeface="+mj-ea"/>
                  <a:ea typeface="+mj-ea"/>
                </a:rPr>
                <a:t>2. Unified task management</a:t>
              </a:r>
              <a:endParaRPr lang="en-US" altLang="zh-CN" sz="1100" dirty="0">
                <a:solidFill>
                  <a:schemeClr val="bg1"/>
                </a:solidFill>
                <a:latin typeface="+mj-ea"/>
                <a:ea typeface="+mj-ea"/>
              </a:endParaRPr>
            </a:p>
          </p:txBody>
        </p:sp>
        <p:sp>
          <p:nvSpPr>
            <p:cNvPr id="289" name="TextBox 70"/>
            <p:cNvSpPr txBox="1"/>
            <p:nvPr/>
          </p:nvSpPr>
          <p:spPr>
            <a:xfrm>
              <a:off x="464776" y="1128543"/>
              <a:ext cx="1786705" cy="1439801"/>
            </a:xfrm>
            <a:prstGeom prst="rect">
              <a:avLst/>
            </a:prstGeom>
            <a:noFill/>
          </p:spPr>
          <p:txBody>
            <a:bodyPr wrap="square" lIns="36000" tIns="36000" rIns="36000" bIns="36000" rtlCol="0">
              <a:spAutoFit/>
            </a:bodyPr>
            <a:lstStyle/>
            <a:p>
              <a:pPr marL="271463" indent="-184150" fontAlgn="ctr">
                <a:lnSpc>
                  <a:spcPct val="120000"/>
                </a:lnSpc>
                <a:buFont typeface="Wingdings" pitchFamily="2" charset="2"/>
                <a:buChar char="ü"/>
              </a:pPr>
              <a:r>
                <a:rPr lang="en-US" sz="1200" dirty="0" smtClean="0">
                  <a:latin typeface="+mj-ea"/>
                  <a:ea typeface="+mj-ea"/>
                </a:rPr>
                <a:t>Batch delivery</a:t>
              </a:r>
              <a:endParaRPr lang="en-US" altLang="zh-CN" sz="1200" dirty="0" smtClean="0">
                <a:latin typeface="+mj-ea"/>
                <a:ea typeface="+mj-ea"/>
              </a:endParaRPr>
            </a:p>
            <a:p>
              <a:pPr marL="271463" indent="-184150" fontAlgn="ctr">
                <a:lnSpc>
                  <a:spcPct val="120000"/>
                </a:lnSpc>
                <a:buFont typeface="Wingdings" pitchFamily="2" charset="2"/>
                <a:buChar char="ü"/>
              </a:pPr>
              <a:r>
                <a:rPr lang="en-US" sz="1200" dirty="0" smtClean="0">
                  <a:latin typeface="+mj-ea"/>
                  <a:ea typeface="+mj-ea"/>
                </a:rPr>
                <a:t>Record query</a:t>
              </a:r>
              <a:endParaRPr lang="en-US" altLang="zh-CN" sz="1200" dirty="0" smtClean="0">
                <a:latin typeface="+mj-ea"/>
                <a:ea typeface="+mj-ea"/>
              </a:endParaRPr>
            </a:p>
            <a:p>
              <a:pPr marL="271463" indent="-184150" fontAlgn="ctr">
                <a:lnSpc>
                  <a:spcPct val="120000"/>
                </a:lnSpc>
                <a:buFont typeface="Wingdings" pitchFamily="2" charset="2"/>
                <a:buChar char="ü"/>
              </a:pPr>
              <a:r>
                <a:rPr lang="en-US" sz="1200" dirty="0" smtClean="0">
                  <a:latin typeface="+mj-ea"/>
                  <a:ea typeface="+mj-ea"/>
                </a:rPr>
                <a:t>Batch restart</a:t>
              </a:r>
              <a:endParaRPr lang="en-US" altLang="zh-CN" sz="1200" dirty="0" smtClean="0">
                <a:latin typeface="+mj-ea"/>
                <a:ea typeface="+mj-ea"/>
              </a:endParaRPr>
            </a:p>
            <a:p>
              <a:pPr marL="271463" indent="-184150" fontAlgn="ctr">
                <a:lnSpc>
                  <a:spcPct val="120000"/>
                </a:lnSpc>
                <a:buFont typeface="Wingdings" pitchFamily="2" charset="2"/>
                <a:buChar char="ü"/>
              </a:pPr>
              <a:r>
                <a:rPr lang="en-US" sz="1200" dirty="0" smtClean="0">
                  <a:latin typeface="+mj-ea"/>
                  <a:ea typeface="+mj-ea"/>
                </a:rPr>
                <a:t>Task management</a:t>
              </a:r>
              <a:endParaRPr lang="en-US" altLang="zh-CN" sz="1200" dirty="0" smtClean="0">
                <a:latin typeface="+mj-ea"/>
                <a:ea typeface="+mj-ea"/>
              </a:endParaRPr>
            </a:p>
          </p:txBody>
        </p:sp>
        <p:pic>
          <p:nvPicPr>
            <p:cNvPr id="290" name="Picture 3"/>
            <p:cNvPicPr>
              <a:picLocks noChangeAspect="1" noChangeArrowheads="1"/>
            </p:cNvPicPr>
            <p:nvPr/>
          </p:nvPicPr>
          <p:blipFill>
            <a:blip r:embed="rId4" cstate="print"/>
            <a:srcRect/>
            <a:stretch>
              <a:fillRect/>
            </a:stretch>
          </p:blipFill>
          <p:spPr bwMode="auto">
            <a:xfrm>
              <a:off x="2167473" y="4884931"/>
              <a:ext cx="1440160" cy="351240"/>
            </a:xfrm>
            <a:prstGeom prst="rect">
              <a:avLst/>
            </a:prstGeom>
            <a:noFill/>
            <a:ln w="9525">
              <a:noFill/>
              <a:miter lim="800000"/>
              <a:headEnd/>
              <a:tailEnd/>
            </a:ln>
          </p:spPr>
        </p:pic>
      </p:grpSp>
      <p:pic>
        <p:nvPicPr>
          <p:cNvPr id="291" name="Picture 3"/>
          <p:cNvPicPr>
            <a:picLocks noChangeAspect="1" noChangeArrowheads="1"/>
          </p:cNvPicPr>
          <p:nvPr/>
        </p:nvPicPr>
        <p:blipFill>
          <a:blip r:embed="rId4" cstate="print"/>
          <a:srcRect/>
          <a:stretch>
            <a:fillRect/>
          </a:stretch>
        </p:blipFill>
        <p:spPr bwMode="auto">
          <a:xfrm>
            <a:off x="6744072" y="4820649"/>
            <a:ext cx="1234423" cy="288032"/>
          </a:xfrm>
          <a:prstGeom prst="rect">
            <a:avLst/>
          </a:prstGeom>
          <a:noFill/>
          <a:ln w="9525">
            <a:noFill/>
            <a:miter lim="800000"/>
            <a:headEnd/>
            <a:tailEnd/>
          </a:ln>
        </p:spPr>
      </p:pic>
      <p:pic>
        <p:nvPicPr>
          <p:cNvPr id="292" name="Picture 3"/>
          <p:cNvPicPr>
            <a:picLocks noChangeAspect="1" noChangeArrowheads="1"/>
          </p:cNvPicPr>
          <p:nvPr/>
        </p:nvPicPr>
        <p:blipFill>
          <a:blip r:embed="rId4" cstate="print"/>
          <a:srcRect/>
          <a:stretch>
            <a:fillRect/>
          </a:stretch>
        </p:blipFill>
        <p:spPr bwMode="auto">
          <a:xfrm>
            <a:off x="6744072" y="5292644"/>
            <a:ext cx="1234423" cy="288032"/>
          </a:xfrm>
          <a:prstGeom prst="rect">
            <a:avLst/>
          </a:prstGeom>
          <a:noFill/>
          <a:ln w="9525">
            <a:noFill/>
            <a:miter lim="800000"/>
            <a:headEnd/>
            <a:tailEnd/>
          </a:ln>
        </p:spPr>
      </p:pic>
      <p:pic>
        <p:nvPicPr>
          <p:cNvPr id="293" name="Picture 3"/>
          <p:cNvPicPr>
            <a:picLocks noChangeAspect="1" noChangeArrowheads="1"/>
          </p:cNvPicPr>
          <p:nvPr/>
        </p:nvPicPr>
        <p:blipFill>
          <a:blip r:embed="rId4" cstate="print"/>
          <a:srcRect/>
          <a:stretch>
            <a:fillRect/>
          </a:stretch>
        </p:blipFill>
        <p:spPr bwMode="auto">
          <a:xfrm>
            <a:off x="8256240" y="5292644"/>
            <a:ext cx="1234423" cy="288032"/>
          </a:xfrm>
          <a:prstGeom prst="rect">
            <a:avLst/>
          </a:prstGeom>
          <a:noFill/>
          <a:ln w="9525">
            <a:noFill/>
            <a:miter lim="800000"/>
            <a:headEnd/>
            <a:tailEnd/>
          </a:ln>
        </p:spPr>
      </p:pic>
      <p:pic>
        <p:nvPicPr>
          <p:cNvPr id="294" name="Picture 3"/>
          <p:cNvPicPr>
            <a:picLocks noChangeAspect="1" noChangeArrowheads="1"/>
          </p:cNvPicPr>
          <p:nvPr/>
        </p:nvPicPr>
        <p:blipFill>
          <a:blip r:embed="rId4" cstate="print"/>
          <a:srcRect/>
          <a:stretch>
            <a:fillRect/>
          </a:stretch>
        </p:blipFill>
        <p:spPr bwMode="auto">
          <a:xfrm>
            <a:off x="9614105" y="4820649"/>
            <a:ext cx="1234423" cy="288032"/>
          </a:xfrm>
          <a:prstGeom prst="rect">
            <a:avLst/>
          </a:prstGeom>
          <a:noFill/>
          <a:ln w="9525">
            <a:noFill/>
            <a:miter lim="800000"/>
            <a:headEnd/>
            <a:tailEnd/>
          </a:ln>
        </p:spPr>
      </p:pic>
      <p:pic>
        <p:nvPicPr>
          <p:cNvPr id="295" name="Picture 3"/>
          <p:cNvPicPr>
            <a:picLocks noChangeAspect="1" noChangeArrowheads="1"/>
          </p:cNvPicPr>
          <p:nvPr/>
        </p:nvPicPr>
        <p:blipFill>
          <a:blip r:embed="rId4" cstate="print"/>
          <a:srcRect/>
          <a:stretch>
            <a:fillRect/>
          </a:stretch>
        </p:blipFill>
        <p:spPr bwMode="auto">
          <a:xfrm>
            <a:off x="9614105" y="5292644"/>
            <a:ext cx="1234423" cy="288032"/>
          </a:xfrm>
          <a:prstGeom prst="rect">
            <a:avLst/>
          </a:prstGeom>
          <a:noFill/>
          <a:ln w="9525">
            <a:noFill/>
            <a:miter lim="800000"/>
            <a:headEnd/>
            <a:tailEnd/>
          </a:ln>
        </p:spPr>
      </p:pic>
      <p:sp>
        <p:nvSpPr>
          <p:cNvPr id="296" name="矩形 157"/>
          <p:cNvSpPr>
            <a:spLocks noChangeArrowheads="1"/>
          </p:cNvSpPr>
          <p:nvPr/>
        </p:nvSpPr>
        <p:spPr bwMode="auto">
          <a:xfrm>
            <a:off x="6672064" y="1644239"/>
            <a:ext cx="4320480" cy="3102388"/>
          </a:xfrm>
          <a:prstGeom prst="rect">
            <a:avLst/>
          </a:prstGeom>
          <a:noFill/>
          <a:ln w="9525" algn="ctr">
            <a:solidFill>
              <a:srgbClr val="990033"/>
            </a:solidFill>
            <a:round/>
            <a:headEnd/>
            <a:tailEnd/>
          </a:ln>
        </p:spPr>
        <p:txBody>
          <a:bodyPr wrap="square" lIns="0" tIns="0" rIns="0" bIns="0">
            <a:spAutoFit/>
          </a:bodyPr>
          <a:lstStyle/>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a:p>
            <a:pPr marL="177052" indent="-177052" algn="l" defTabSz="764192" eaLnBrk="0" fontAlgn="ctr" hangingPunct="0">
              <a:lnSpc>
                <a:spcPct val="140000"/>
              </a:lnSpc>
              <a:buClr>
                <a:srgbClr val="800000"/>
              </a:buClr>
              <a:defRPr/>
            </a:pPr>
            <a:endParaRPr lang="en-US" altLang="zh-CN" sz="800" b="1" dirty="0" smtClean="0">
              <a:solidFill>
                <a:srgbClr val="0000FF"/>
              </a:solidFill>
              <a:latin typeface="+mj-ea"/>
              <a:ea typeface="+mj-ea"/>
            </a:endParaRPr>
          </a:p>
        </p:txBody>
      </p:sp>
      <p:sp>
        <p:nvSpPr>
          <p:cNvPr id="297" name="Text Box 26"/>
          <p:cNvSpPr txBox="1">
            <a:spLocks noChangeArrowheads="1"/>
          </p:cNvSpPr>
          <p:nvPr/>
        </p:nvSpPr>
        <p:spPr bwMode="auto">
          <a:xfrm>
            <a:off x="6672064" y="1286727"/>
            <a:ext cx="4320480" cy="333915"/>
          </a:xfrm>
          <a:prstGeom prst="rect">
            <a:avLst/>
          </a:prstGeom>
          <a:solidFill>
            <a:srgbClr val="990000"/>
          </a:solidFill>
          <a:ln w="9525">
            <a:noFill/>
            <a:miter lim="800000"/>
            <a:headEnd/>
            <a:tailEnd/>
          </a:ln>
        </p:spPr>
        <p:txBody>
          <a:bodyPr wrap="square" lIns="86820" tIns="43423" rIns="86820" bIns="43423">
            <a:spAutoFit/>
          </a:bodyPr>
          <a:lstStyle/>
          <a:p>
            <a:pPr algn="ctr" fontAlgn="ctr">
              <a:buClr>
                <a:srgbClr val="A2A2A2"/>
              </a:buClr>
              <a:buSzPct val="70000"/>
            </a:pPr>
            <a:r>
              <a:rPr lang="en-US" sz="1600" b="1" dirty="0" smtClean="0">
                <a:solidFill>
                  <a:srgbClr val="FFFFFF"/>
                </a:solidFill>
                <a:latin typeface="+mj-ea"/>
                <a:ea typeface="+mj-ea"/>
              </a:rPr>
              <a:t>Batch deployment on </a:t>
            </a:r>
            <a:r>
              <a:rPr lang="en-US" sz="1600" b="1" dirty="0" err="1" smtClean="0">
                <a:solidFill>
                  <a:srgbClr val="FFFFFF"/>
                </a:solidFill>
                <a:latin typeface="+mj-ea"/>
                <a:ea typeface="+mj-ea"/>
              </a:rPr>
              <a:t>eSight</a:t>
            </a:r>
            <a:endParaRPr lang="en-US" altLang="zh-CN" sz="1600" b="1" dirty="0">
              <a:solidFill>
                <a:srgbClr val="FFFFFF"/>
              </a:solidFill>
              <a:latin typeface="+mj-ea"/>
              <a:ea typeface="+mj-ea"/>
            </a:endParaRPr>
          </a:p>
        </p:txBody>
      </p:sp>
      <p:sp>
        <p:nvSpPr>
          <p:cNvPr id="298" name="Freeform 5"/>
          <p:cNvSpPr>
            <a:spLocks noEditPoints="1"/>
          </p:cNvSpPr>
          <p:nvPr/>
        </p:nvSpPr>
        <p:spPr bwMode="auto">
          <a:xfrm>
            <a:off x="8400255" y="2420383"/>
            <a:ext cx="720081" cy="576064"/>
          </a:xfrm>
          <a:custGeom>
            <a:avLst/>
            <a:gdLst/>
            <a:ahLst/>
            <a:cxnLst>
              <a:cxn ang="0">
                <a:pos x="11410" y="2"/>
              </a:cxn>
              <a:cxn ang="0">
                <a:pos x="11555" y="20"/>
              </a:cxn>
              <a:cxn ang="0">
                <a:pos x="11692" y="59"/>
              </a:cxn>
              <a:cxn ang="0">
                <a:pos x="11821" y="117"/>
              </a:cxn>
              <a:cxn ang="0">
                <a:pos x="11939" y="193"/>
              </a:cxn>
              <a:cxn ang="0">
                <a:pos x="12044" y="284"/>
              </a:cxn>
              <a:cxn ang="0">
                <a:pos x="12136" y="390"/>
              </a:cxn>
              <a:cxn ang="0">
                <a:pos x="12211" y="508"/>
              </a:cxn>
              <a:cxn ang="0">
                <a:pos x="12270" y="637"/>
              </a:cxn>
              <a:cxn ang="0">
                <a:pos x="12309" y="774"/>
              </a:cxn>
              <a:cxn ang="0">
                <a:pos x="12327" y="919"/>
              </a:cxn>
              <a:cxn ang="0">
                <a:pos x="12327" y="8512"/>
              </a:cxn>
              <a:cxn ang="0">
                <a:pos x="12309" y="8656"/>
              </a:cxn>
              <a:cxn ang="0">
                <a:pos x="12270" y="8795"/>
              </a:cxn>
              <a:cxn ang="0">
                <a:pos x="12211" y="8923"/>
              </a:cxn>
              <a:cxn ang="0">
                <a:pos x="12136" y="9040"/>
              </a:cxn>
              <a:cxn ang="0">
                <a:pos x="12044" y="9146"/>
              </a:cxn>
              <a:cxn ang="0">
                <a:pos x="11939" y="9237"/>
              </a:cxn>
              <a:cxn ang="0">
                <a:pos x="11821" y="9313"/>
              </a:cxn>
              <a:cxn ang="0">
                <a:pos x="11692" y="9371"/>
              </a:cxn>
              <a:cxn ang="0">
                <a:pos x="11555" y="9411"/>
              </a:cxn>
              <a:cxn ang="0">
                <a:pos x="11410" y="9430"/>
              </a:cxn>
              <a:cxn ang="0">
                <a:pos x="8133" y="9818"/>
              </a:cxn>
              <a:cxn ang="0">
                <a:pos x="968" y="9431"/>
              </a:cxn>
              <a:cxn ang="0">
                <a:pos x="821" y="9420"/>
              </a:cxn>
              <a:cxn ang="0">
                <a:pos x="681" y="9387"/>
              </a:cxn>
              <a:cxn ang="0">
                <a:pos x="550" y="9335"/>
              </a:cxn>
              <a:cxn ang="0">
                <a:pos x="428" y="9265"/>
              </a:cxn>
              <a:cxn ang="0">
                <a:pos x="318" y="9179"/>
              </a:cxn>
              <a:cxn ang="0">
                <a:pos x="222" y="9077"/>
              </a:cxn>
              <a:cxn ang="0">
                <a:pos x="140" y="8964"/>
              </a:cxn>
              <a:cxn ang="0">
                <a:pos x="77" y="8838"/>
              </a:cxn>
              <a:cxn ang="0">
                <a:pos x="31" y="8703"/>
              </a:cxn>
              <a:cxn ang="0">
                <a:pos x="5" y="8561"/>
              </a:cxn>
              <a:cxn ang="0">
                <a:pos x="0" y="969"/>
              </a:cxn>
              <a:cxn ang="0">
                <a:pos x="11" y="822"/>
              </a:cxn>
              <a:cxn ang="0">
                <a:pos x="44" y="682"/>
              </a:cxn>
              <a:cxn ang="0">
                <a:pos x="96" y="550"/>
              </a:cxn>
              <a:cxn ang="0">
                <a:pos x="166" y="428"/>
              </a:cxn>
              <a:cxn ang="0">
                <a:pos x="252" y="318"/>
              </a:cxn>
              <a:cxn ang="0">
                <a:pos x="353" y="222"/>
              </a:cxn>
              <a:cxn ang="0">
                <a:pos x="467" y="141"/>
              </a:cxn>
              <a:cxn ang="0">
                <a:pos x="592" y="76"/>
              </a:cxn>
              <a:cxn ang="0">
                <a:pos x="727" y="30"/>
              </a:cxn>
              <a:cxn ang="0">
                <a:pos x="869" y="5"/>
              </a:cxn>
              <a:cxn ang="0">
                <a:pos x="2888" y="10546"/>
              </a:cxn>
              <a:cxn ang="0">
                <a:pos x="9033" y="10200"/>
              </a:cxn>
              <a:cxn ang="0">
                <a:pos x="2888" y="11322"/>
              </a:cxn>
              <a:cxn ang="0">
                <a:pos x="11211" y="969"/>
              </a:cxn>
              <a:cxn ang="0">
                <a:pos x="1117" y="969"/>
              </a:cxn>
            </a:cxnLst>
            <a:rect l="0" t="0" r="r" b="b"/>
            <a:pathLst>
              <a:path w="12329" h="11322">
                <a:moveTo>
                  <a:pt x="968" y="0"/>
                </a:moveTo>
                <a:lnTo>
                  <a:pt x="11361" y="0"/>
                </a:lnTo>
                <a:lnTo>
                  <a:pt x="11410" y="2"/>
                </a:lnTo>
                <a:lnTo>
                  <a:pt x="11459" y="5"/>
                </a:lnTo>
                <a:lnTo>
                  <a:pt x="11507" y="11"/>
                </a:lnTo>
                <a:lnTo>
                  <a:pt x="11555" y="20"/>
                </a:lnTo>
                <a:lnTo>
                  <a:pt x="11601" y="30"/>
                </a:lnTo>
                <a:lnTo>
                  <a:pt x="11647" y="44"/>
                </a:lnTo>
                <a:lnTo>
                  <a:pt x="11692" y="59"/>
                </a:lnTo>
                <a:lnTo>
                  <a:pt x="11736" y="76"/>
                </a:lnTo>
                <a:lnTo>
                  <a:pt x="11779" y="96"/>
                </a:lnTo>
                <a:lnTo>
                  <a:pt x="11821" y="117"/>
                </a:lnTo>
                <a:lnTo>
                  <a:pt x="11861" y="141"/>
                </a:lnTo>
                <a:lnTo>
                  <a:pt x="11901" y="167"/>
                </a:lnTo>
                <a:lnTo>
                  <a:pt x="11939" y="193"/>
                </a:lnTo>
                <a:lnTo>
                  <a:pt x="11975" y="222"/>
                </a:lnTo>
                <a:lnTo>
                  <a:pt x="12011" y="253"/>
                </a:lnTo>
                <a:lnTo>
                  <a:pt x="12044" y="284"/>
                </a:lnTo>
                <a:lnTo>
                  <a:pt x="12076" y="318"/>
                </a:lnTo>
                <a:lnTo>
                  <a:pt x="12107" y="354"/>
                </a:lnTo>
                <a:lnTo>
                  <a:pt x="12136" y="390"/>
                </a:lnTo>
                <a:lnTo>
                  <a:pt x="12162" y="428"/>
                </a:lnTo>
                <a:lnTo>
                  <a:pt x="12188" y="468"/>
                </a:lnTo>
                <a:lnTo>
                  <a:pt x="12211" y="508"/>
                </a:lnTo>
                <a:lnTo>
                  <a:pt x="12233" y="550"/>
                </a:lnTo>
                <a:lnTo>
                  <a:pt x="12252" y="593"/>
                </a:lnTo>
                <a:lnTo>
                  <a:pt x="12270" y="637"/>
                </a:lnTo>
                <a:lnTo>
                  <a:pt x="12285" y="682"/>
                </a:lnTo>
                <a:lnTo>
                  <a:pt x="12298" y="728"/>
                </a:lnTo>
                <a:lnTo>
                  <a:pt x="12309" y="774"/>
                </a:lnTo>
                <a:lnTo>
                  <a:pt x="12318" y="822"/>
                </a:lnTo>
                <a:lnTo>
                  <a:pt x="12324" y="870"/>
                </a:lnTo>
                <a:lnTo>
                  <a:pt x="12327" y="919"/>
                </a:lnTo>
                <a:lnTo>
                  <a:pt x="12329" y="969"/>
                </a:lnTo>
                <a:lnTo>
                  <a:pt x="12329" y="8462"/>
                </a:lnTo>
                <a:lnTo>
                  <a:pt x="12327" y="8512"/>
                </a:lnTo>
                <a:lnTo>
                  <a:pt x="12324" y="8561"/>
                </a:lnTo>
                <a:lnTo>
                  <a:pt x="12318" y="8609"/>
                </a:lnTo>
                <a:lnTo>
                  <a:pt x="12309" y="8656"/>
                </a:lnTo>
                <a:lnTo>
                  <a:pt x="12298" y="8703"/>
                </a:lnTo>
                <a:lnTo>
                  <a:pt x="12285" y="8750"/>
                </a:lnTo>
                <a:lnTo>
                  <a:pt x="12270" y="8795"/>
                </a:lnTo>
                <a:lnTo>
                  <a:pt x="12252" y="8838"/>
                </a:lnTo>
                <a:lnTo>
                  <a:pt x="12233" y="8881"/>
                </a:lnTo>
                <a:lnTo>
                  <a:pt x="12211" y="8923"/>
                </a:lnTo>
                <a:lnTo>
                  <a:pt x="12188" y="8964"/>
                </a:lnTo>
                <a:lnTo>
                  <a:pt x="12162" y="9003"/>
                </a:lnTo>
                <a:lnTo>
                  <a:pt x="12136" y="9040"/>
                </a:lnTo>
                <a:lnTo>
                  <a:pt x="12107" y="9077"/>
                </a:lnTo>
                <a:lnTo>
                  <a:pt x="12076" y="9112"/>
                </a:lnTo>
                <a:lnTo>
                  <a:pt x="12044" y="9146"/>
                </a:lnTo>
                <a:lnTo>
                  <a:pt x="12011" y="9179"/>
                </a:lnTo>
                <a:lnTo>
                  <a:pt x="11975" y="9209"/>
                </a:lnTo>
                <a:lnTo>
                  <a:pt x="11939" y="9237"/>
                </a:lnTo>
                <a:lnTo>
                  <a:pt x="11901" y="9265"/>
                </a:lnTo>
                <a:lnTo>
                  <a:pt x="11861" y="9290"/>
                </a:lnTo>
                <a:lnTo>
                  <a:pt x="11821" y="9313"/>
                </a:lnTo>
                <a:lnTo>
                  <a:pt x="11779" y="9335"/>
                </a:lnTo>
                <a:lnTo>
                  <a:pt x="11736" y="9354"/>
                </a:lnTo>
                <a:lnTo>
                  <a:pt x="11692" y="9371"/>
                </a:lnTo>
                <a:lnTo>
                  <a:pt x="11647" y="9387"/>
                </a:lnTo>
                <a:lnTo>
                  <a:pt x="11601" y="9400"/>
                </a:lnTo>
                <a:lnTo>
                  <a:pt x="11555" y="9411"/>
                </a:lnTo>
                <a:lnTo>
                  <a:pt x="11507" y="9420"/>
                </a:lnTo>
                <a:lnTo>
                  <a:pt x="11459" y="9426"/>
                </a:lnTo>
                <a:lnTo>
                  <a:pt x="11410" y="9430"/>
                </a:lnTo>
                <a:lnTo>
                  <a:pt x="11361" y="9431"/>
                </a:lnTo>
                <a:lnTo>
                  <a:pt x="8133" y="9431"/>
                </a:lnTo>
                <a:lnTo>
                  <a:pt x="8133" y="9818"/>
                </a:lnTo>
                <a:lnTo>
                  <a:pt x="4195" y="9818"/>
                </a:lnTo>
                <a:lnTo>
                  <a:pt x="4195" y="9431"/>
                </a:lnTo>
                <a:lnTo>
                  <a:pt x="968" y="9431"/>
                </a:lnTo>
                <a:lnTo>
                  <a:pt x="918" y="9430"/>
                </a:lnTo>
                <a:lnTo>
                  <a:pt x="869" y="9426"/>
                </a:lnTo>
                <a:lnTo>
                  <a:pt x="821" y="9420"/>
                </a:lnTo>
                <a:lnTo>
                  <a:pt x="774" y="9411"/>
                </a:lnTo>
                <a:lnTo>
                  <a:pt x="727" y="9400"/>
                </a:lnTo>
                <a:lnTo>
                  <a:pt x="681" y="9387"/>
                </a:lnTo>
                <a:lnTo>
                  <a:pt x="636" y="9371"/>
                </a:lnTo>
                <a:lnTo>
                  <a:pt x="592" y="9354"/>
                </a:lnTo>
                <a:lnTo>
                  <a:pt x="550" y="9335"/>
                </a:lnTo>
                <a:lnTo>
                  <a:pt x="508" y="9313"/>
                </a:lnTo>
                <a:lnTo>
                  <a:pt x="467" y="9290"/>
                </a:lnTo>
                <a:lnTo>
                  <a:pt x="428" y="9265"/>
                </a:lnTo>
                <a:lnTo>
                  <a:pt x="390" y="9237"/>
                </a:lnTo>
                <a:lnTo>
                  <a:pt x="353" y="9209"/>
                </a:lnTo>
                <a:lnTo>
                  <a:pt x="318" y="9179"/>
                </a:lnTo>
                <a:lnTo>
                  <a:pt x="285" y="9146"/>
                </a:lnTo>
                <a:lnTo>
                  <a:pt x="252" y="9112"/>
                </a:lnTo>
                <a:lnTo>
                  <a:pt x="222" y="9077"/>
                </a:lnTo>
                <a:lnTo>
                  <a:pt x="192" y="9040"/>
                </a:lnTo>
                <a:lnTo>
                  <a:pt x="166" y="9003"/>
                </a:lnTo>
                <a:lnTo>
                  <a:pt x="140" y="8964"/>
                </a:lnTo>
                <a:lnTo>
                  <a:pt x="117" y="8923"/>
                </a:lnTo>
                <a:lnTo>
                  <a:pt x="96" y="8881"/>
                </a:lnTo>
                <a:lnTo>
                  <a:pt x="77" y="8838"/>
                </a:lnTo>
                <a:lnTo>
                  <a:pt x="59" y="8795"/>
                </a:lnTo>
                <a:lnTo>
                  <a:pt x="44" y="8750"/>
                </a:lnTo>
                <a:lnTo>
                  <a:pt x="31" y="8703"/>
                </a:lnTo>
                <a:lnTo>
                  <a:pt x="19" y="8656"/>
                </a:lnTo>
                <a:lnTo>
                  <a:pt x="11" y="8609"/>
                </a:lnTo>
                <a:lnTo>
                  <a:pt x="5" y="8561"/>
                </a:lnTo>
                <a:lnTo>
                  <a:pt x="1" y="8512"/>
                </a:lnTo>
                <a:lnTo>
                  <a:pt x="0" y="8462"/>
                </a:lnTo>
                <a:lnTo>
                  <a:pt x="0" y="969"/>
                </a:lnTo>
                <a:lnTo>
                  <a:pt x="1" y="919"/>
                </a:lnTo>
                <a:lnTo>
                  <a:pt x="5" y="870"/>
                </a:lnTo>
                <a:lnTo>
                  <a:pt x="11" y="822"/>
                </a:lnTo>
                <a:lnTo>
                  <a:pt x="19" y="774"/>
                </a:lnTo>
                <a:lnTo>
                  <a:pt x="31" y="728"/>
                </a:lnTo>
                <a:lnTo>
                  <a:pt x="44" y="682"/>
                </a:lnTo>
                <a:lnTo>
                  <a:pt x="59" y="637"/>
                </a:lnTo>
                <a:lnTo>
                  <a:pt x="77" y="593"/>
                </a:lnTo>
                <a:lnTo>
                  <a:pt x="96" y="550"/>
                </a:lnTo>
                <a:lnTo>
                  <a:pt x="117" y="508"/>
                </a:lnTo>
                <a:lnTo>
                  <a:pt x="140" y="468"/>
                </a:lnTo>
                <a:lnTo>
                  <a:pt x="166" y="428"/>
                </a:lnTo>
                <a:lnTo>
                  <a:pt x="192" y="390"/>
                </a:lnTo>
                <a:lnTo>
                  <a:pt x="222" y="354"/>
                </a:lnTo>
                <a:lnTo>
                  <a:pt x="252" y="318"/>
                </a:lnTo>
                <a:lnTo>
                  <a:pt x="285" y="284"/>
                </a:lnTo>
                <a:lnTo>
                  <a:pt x="318" y="253"/>
                </a:lnTo>
                <a:lnTo>
                  <a:pt x="353" y="222"/>
                </a:lnTo>
                <a:lnTo>
                  <a:pt x="390" y="193"/>
                </a:lnTo>
                <a:lnTo>
                  <a:pt x="428" y="167"/>
                </a:lnTo>
                <a:lnTo>
                  <a:pt x="467" y="141"/>
                </a:lnTo>
                <a:lnTo>
                  <a:pt x="508" y="117"/>
                </a:lnTo>
                <a:lnTo>
                  <a:pt x="550" y="96"/>
                </a:lnTo>
                <a:lnTo>
                  <a:pt x="592" y="76"/>
                </a:lnTo>
                <a:lnTo>
                  <a:pt x="636" y="59"/>
                </a:lnTo>
                <a:lnTo>
                  <a:pt x="681" y="44"/>
                </a:lnTo>
                <a:lnTo>
                  <a:pt x="727" y="30"/>
                </a:lnTo>
                <a:lnTo>
                  <a:pt x="774" y="20"/>
                </a:lnTo>
                <a:lnTo>
                  <a:pt x="821" y="11"/>
                </a:lnTo>
                <a:lnTo>
                  <a:pt x="869" y="5"/>
                </a:lnTo>
                <a:lnTo>
                  <a:pt x="918" y="2"/>
                </a:lnTo>
                <a:lnTo>
                  <a:pt x="968" y="0"/>
                </a:lnTo>
                <a:close/>
                <a:moveTo>
                  <a:pt x="2888" y="10546"/>
                </a:moveTo>
                <a:lnTo>
                  <a:pt x="2888" y="10546"/>
                </a:lnTo>
                <a:lnTo>
                  <a:pt x="3295" y="10200"/>
                </a:lnTo>
                <a:lnTo>
                  <a:pt x="9033" y="10200"/>
                </a:lnTo>
                <a:lnTo>
                  <a:pt x="9441" y="10546"/>
                </a:lnTo>
                <a:lnTo>
                  <a:pt x="9441" y="11322"/>
                </a:lnTo>
                <a:lnTo>
                  <a:pt x="2888" y="11322"/>
                </a:lnTo>
                <a:lnTo>
                  <a:pt x="2888" y="10546"/>
                </a:lnTo>
                <a:close/>
                <a:moveTo>
                  <a:pt x="1117" y="969"/>
                </a:moveTo>
                <a:lnTo>
                  <a:pt x="11211" y="969"/>
                </a:lnTo>
                <a:lnTo>
                  <a:pt x="11211" y="8462"/>
                </a:lnTo>
                <a:lnTo>
                  <a:pt x="1117" y="8462"/>
                </a:lnTo>
                <a:lnTo>
                  <a:pt x="1117" y="969"/>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u="sng" dirty="0">
              <a:latin typeface="+mj-ea"/>
              <a:ea typeface="+mj-ea"/>
              <a:cs typeface="Arial" pitchFamily="34" charset="0"/>
            </a:endParaRPr>
          </a:p>
        </p:txBody>
      </p:sp>
      <p:sp>
        <p:nvSpPr>
          <p:cNvPr id="299" name="Freeform 6"/>
          <p:cNvSpPr>
            <a:spLocks noEditPoints="1"/>
          </p:cNvSpPr>
          <p:nvPr/>
        </p:nvSpPr>
        <p:spPr bwMode="auto">
          <a:xfrm>
            <a:off x="8976319" y="2324373"/>
            <a:ext cx="288032" cy="672076"/>
          </a:xfrm>
          <a:custGeom>
            <a:avLst/>
            <a:gdLst/>
            <a:ahLst/>
            <a:cxnLst>
              <a:cxn ang="0">
                <a:pos x="6426" y="15"/>
              </a:cxn>
              <a:cxn ang="0">
                <a:pos x="6572" y="81"/>
              </a:cxn>
              <a:cxn ang="0">
                <a:pos x="6686" y="190"/>
              </a:cxn>
              <a:cxn ang="0">
                <a:pos x="6759" y="332"/>
              </a:cxn>
              <a:cxn ang="0">
                <a:pos x="6780" y="12044"/>
              </a:cxn>
              <a:cxn ang="0">
                <a:pos x="6751" y="12206"/>
              </a:cxn>
              <a:cxn ang="0">
                <a:pos x="6671" y="12344"/>
              </a:cxn>
              <a:cxn ang="0">
                <a:pos x="6553" y="12447"/>
              </a:cxn>
              <a:cxn ang="0">
                <a:pos x="6403" y="12506"/>
              </a:cxn>
              <a:cxn ang="0">
                <a:pos x="424" y="12513"/>
              </a:cxn>
              <a:cxn ang="0">
                <a:pos x="268" y="12469"/>
              </a:cxn>
              <a:cxn ang="0">
                <a:pos x="139" y="12377"/>
              </a:cxn>
              <a:cxn ang="0">
                <a:pos x="47" y="12248"/>
              </a:cxn>
              <a:cxn ang="0">
                <a:pos x="3" y="12092"/>
              </a:cxn>
              <a:cxn ang="0">
                <a:pos x="1971" y="10952"/>
              </a:cxn>
              <a:cxn ang="0">
                <a:pos x="2201" y="10885"/>
              </a:cxn>
              <a:cxn ang="0">
                <a:pos x="2412" y="10778"/>
              </a:cxn>
              <a:cxn ang="0">
                <a:pos x="2782" y="10424"/>
              </a:cxn>
              <a:cxn ang="0">
                <a:pos x="2899" y="10222"/>
              </a:cxn>
              <a:cxn ang="0">
                <a:pos x="2963" y="10051"/>
              </a:cxn>
              <a:cxn ang="0">
                <a:pos x="3003" y="9870"/>
              </a:cxn>
              <a:cxn ang="0">
                <a:pos x="3018" y="9679"/>
              </a:cxn>
              <a:cxn ang="0">
                <a:pos x="6497" y="1691"/>
              </a:cxn>
              <a:cxn ang="0">
                <a:pos x="2719" y="1479"/>
              </a:cxn>
              <a:cxn ang="0">
                <a:pos x="2505" y="1273"/>
              </a:cxn>
              <a:cxn ang="0">
                <a:pos x="2248" y="1121"/>
              </a:cxn>
              <a:cxn ang="0">
                <a:pos x="1957" y="1032"/>
              </a:cxn>
              <a:cxn ang="0">
                <a:pos x="0" y="471"/>
              </a:cxn>
              <a:cxn ang="0">
                <a:pos x="28" y="310"/>
              </a:cxn>
              <a:cxn ang="0">
                <a:pos x="108" y="172"/>
              </a:cxn>
              <a:cxn ang="0">
                <a:pos x="227" y="69"/>
              </a:cxn>
              <a:cxn ang="0">
                <a:pos x="376" y="9"/>
              </a:cxn>
              <a:cxn ang="0">
                <a:pos x="5844" y="5014"/>
              </a:cxn>
              <a:cxn ang="0">
                <a:pos x="5995" y="5056"/>
              </a:cxn>
              <a:cxn ang="0">
                <a:pos x="6119" y="5145"/>
              </a:cxn>
              <a:cxn ang="0">
                <a:pos x="6208" y="5269"/>
              </a:cxn>
              <a:cxn ang="0">
                <a:pos x="6250" y="5419"/>
              </a:cxn>
              <a:cxn ang="0">
                <a:pos x="6238" y="5579"/>
              </a:cxn>
              <a:cxn ang="0">
                <a:pos x="6175" y="5720"/>
              </a:cxn>
              <a:cxn ang="0">
                <a:pos x="6070" y="5830"/>
              </a:cxn>
              <a:cxn ang="0">
                <a:pos x="5933" y="5900"/>
              </a:cxn>
              <a:cxn ang="0">
                <a:pos x="5775" y="5919"/>
              </a:cxn>
              <a:cxn ang="0">
                <a:pos x="5621" y="5885"/>
              </a:cxn>
              <a:cxn ang="0">
                <a:pos x="5493" y="5803"/>
              </a:cxn>
              <a:cxn ang="0">
                <a:pos x="5399" y="5682"/>
              </a:cxn>
              <a:cxn ang="0">
                <a:pos x="5349" y="5535"/>
              </a:cxn>
              <a:cxn ang="0">
                <a:pos x="5353" y="5374"/>
              </a:cxn>
              <a:cxn ang="0">
                <a:pos x="5409" y="5231"/>
              </a:cxn>
              <a:cxn ang="0">
                <a:pos x="5510" y="5115"/>
              </a:cxn>
              <a:cxn ang="0">
                <a:pos x="5643" y="5039"/>
              </a:cxn>
              <a:cxn ang="0">
                <a:pos x="5798" y="5011"/>
              </a:cxn>
              <a:cxn ang="0">
                <a:pos x="4028" y="9504"/>
              </a:cxn>
              <a:cxn ang="0">
                <a:pos x="3533" y="11795"/>
              </a:cxn>
              <a:cxn ang="0">
                <a:pos x="3006" y="2139"/>
              </a:cxn>
              <a:cxn ang="0">
                <a:pos x="3018" y="3648"/>
              </a:cxn>
            </a:cxnLst>
            <a:rect l="0" t="0" r="r" b="b"/>
            <a:pathLst>
              <a:path w="6780" h="12516">
                <a:moveTo>
                  <a:pt x="472" y="0"/>
                </a:moveTo>
                <a:lnTo>
                  <a:pt x="6309" y="0"/>
                </a:lnTo>
                <a:lnTo>
                  <a:pt x="6333" y="1"/>
                </a:lnTo>
                <a:lnTo>
                  <a:pt x="6357" y="2"/>
                </a:lnTo>
                <a:lnTo>
                  <a:pt x="6381" y="5"/>
                </a:lnTo>
                <a:lnTo>
                  <a:pt x="6403" y="9"/>
                </a:lnTo>
                <a:lnTo>
                  <a:pt x="6426" y="15"/>
                </a:lnTo>
                <a:lnTo>
                  <a:pt x="6448" y="22"/>
                </a:lnTo>
                <a:lnTo>
                  <a:pt x="6470" y="29"/>
                </a:lnTo>
                <a:lnTo>
                  <a:pt x="6491" y="37"/>
                </a:lnTo>
                <a:lnTo>
                  <a:pt x="6513" y="47"/>
                </a:lnTo>
                <a:lnTo>
                  <a:pt x="6533" y="57"/>
                </a:lnTo>
                <a:lnTo>
                  <a:pt x="6553" y="69"/>
                </a:lnTo>
                <a:lnTo>
                  <a:pt x="6572" y="81"/>
                </a:lnTo>
                <a:lnTo>
                  <a:pt x="6591" y="94"/>
                </a:lnTo>
                <a:lnTo>
                  <a:pt x="6608" y="109"/>
                </a:lnTo>
                <a:lnTo>
                  <a:pt x="6625" y="123"/>
                </a:lnTo>
                <a:lnTo>
                  <a:pt x="6642" y="138"/>
                </a:lnTo>
                <a:lnTo>
                  <a:pt x="6657" y="155"/>
                </a:lnTo>
                <a:lnTo>
                  <a:pt x="6671" y="172"/>
                </a:lnTo>
                <a:lnTo>
                  <a:pt x="6686" y="190"/>
                </a:lnTo>
                <a:lnTo>
                  <a:pt x="6699" y="208"/>
                </a:lnTo>
                <a:lnTo>
                  <a:pt x="6711" y="227"/>
                </a:lnTo>
                <a:lnTo>
                  <a:pt x="6723" y="247"/>
                </a:lnTo>
                <a:lnTo>
                  <a:pt x="6733" y="267"/>
                </a:lnTo>
                <a:lnTo>
                  <a:pt x="6743" y="289"/>
                </a:lnTo>
                <a:lnTo>
                  <a:pt x="6751" y="310"/>
                </a:lnTo>
                <a:lnTo>
                  <a:pt x="6759" y="332"/>
                </a:lnTo>
                <a:lnTo>
                  <a:pt x="6765" y="354"/>
                </a:lnTo>
                <a:lnTo>
                  <a:pt x="6771" y="377"/>
                </a:lnTo>
                <a:lnTo>
                  <a:pt x="6775" y="400"/>
                </a:lnTo>
                <a:lnTo>
                  <a:pt x="6778" y="423"/>
                </a:lnTo>
                <a:lnTo>
                  <a:pt x="6779" y="448"/>
                </a:lnTo>
                <a:lnTo>
                  <a:pt x="6780" y="471"/>
                </a:lnTo>
                <a:lnTo>
                  <a:pt x="6780" y="12044"/>
                </a:lnTo>
                <a:lnTo>
                  <a:pt x="6779" y="12068"/>
                </a:lnTo>
                <a:lnTo>
                  <a:pt x="6778" y="12092"/>
                </a:lnTo>
                <a:lnTo>
                  <a:pt x="6775" y="12115"/>
                </a:lnTo>
                <a:lnTo>
                  <a:pt x="6771" y="12139"/>
                </a:lnTo>
                <a:lnTo>
                  <a:pt x="6765" y="12162"/>
                </a:lnTo>
                <a:lnTo>
                  <a:pt x="6759" y="12184"/>
                </a:lnTo>
                <a:lnTo>
                  <a:pt x="6751" y="12206"/>
                </a:lnTo>
                <a:lnTo>
                  <a:pt x="6743" y="12227"/>
                </a:lnTo>
                <a:lnTo>
                  <a:pt x="6733" y="12248"/>
                </a:lnTo>
                <a:lnTo>
                  <a:pt x="6723" y="12268"/>
                </a:lnTo>
                <a:lnTo>
                  <a:pt x="6711" y="12289"/>
                </a:lnTo>
                <a:lnTo>
                  <a:pt x="6699" y="12307"/>
                </a:lnTo>
                <a:lnTo>
                  <a:pt x="6686" y="12325"/>
                </a:lnTo>
                <a:lnTo>
                  <a:pt x="6671" y="12344"/>
                </a:lnTo>
                <a:lnTo>
                  <a:pt x="6657" y="12360"/>
                </a:lnTo>
                <a:lnTo>
                  <a:pt x="6642" y="12377"/>
                </a:lnTo>
                <a:lnTo>
                  <a:pt x="6625" y="12393"/>
                </a:lnTo>
                <a:lnTo>
                  <a:pt x="6608" y="12407"/>
                </a:lnTo>
                <a:lnTo>
                  <a:pt x="6591" y="12422"/>
                </a:lnTo>
                <a:lnTo>
                  <a:pt x="6572" y="12435"/>
                </a:lnTo>
                <a:lnTo>
                  <a:pt x="6553" y="12447"/>
                </a:lnTo>
                <a:lnTo>
                  <a:pt x="6533" y="12459"/>
                </a:lnTo>
                <a:lnTo>
                  <a:pt x="6513" y="12469"/>
                </a:lnTo>
                <a:lnTo>
                  <a:pt x="6491" y="12478"/>
                </a:lnTo>
                <a:lnTo>
                  <a:pt x="6470" y="12487"/>
                </a:lnTo>
                <a:lnTo>
                  <a:pt x="6448" y="12494"/>
                </a:lnTo>
                <a:lnTo>
                  <a:pt x="6426" y="12501"/>
                </a:lnTo>
                <a:lnTo>
                  <a:pt x="6403" y="12506"/>
                </a:lnTo>
                <a:lnTo>
                  <a:pt x="6381" y="12510"/>
                </a:lnTo>
                <a:lnTo>
                  <a:pt x="6357" y="12513"/>
                </a:lnTo>
                <a:lnTo>
                  <a:pt x="6333" y="12515"/>
                </a:lnTo>
                <a:lnTo>
                  <a:pt x="6309" y="12516"/>
                </a:lnTo>
                <a:lnTo>
                  <a:pt x="472" y="12516"/>
                </a:lnTo>
                <a:lnTo>
                  <a:pt x="447" y="12515"/>
                </a:lnTo>
                <a:lnTo>
                  <a:pt x="424" y="12513"/>
                </a:lnTo>
                <a:lnTo>
                  <a:pt x="400" y="12510"/>
                </a:lnTo>
                <a:lnTo>
                  <a:pt x="376" y="12506"/>
                </a:lnTo>
                <a:lnTo>
                  <a:pt x="354" y="12501"/>
                </a:lnTo>
                <a:lnTo>
                  <a:pt x="331" y="12494"/>
                </a:lnTo>
                <a:lnTo>
                  <a:pt x="310" y="12487"/>
                </a:lnTo>
                <a:lnTo>
                  <a:pt x="288" y="12478"/>
                </a:lnTo>
                <a:lnTo>
                  <a:pt x="268" y="12469"/>
                </a:lnTo>
                <a:lnTo>
                  <a:pt x="247" y="12459"/>
                </a:lnTo>
                <a:lnTo>
                  <a:pt x="227" y="12447"/>
                </a:lnTo>
                <a:lnTo>
                  <a:pt x="209" y="12435"/>
                </a:lnTo>
                <a:lnTo>
                  <a:pt x="190" y="12422"/>
                </a:lnTo>
                <a:lnTo>
                  <a:pt x="172" y="12407"/>
                </a:lnTo>
                <a:lnTo>
                  <a:pt x="155" y="12393"/>
                </a:lnTo>
                <a:lnTo>
                  <a:pt x="139" y="12377"/>
                </a:lnTo>
                <a:lnTo>
                  <a:pt x="123" y="12360"/>
                </a:lnTo>
                <a:lnTo>
                  <a:pt x="108" y="12344"/>
                </a:lnTo>
                <a:lnTo>
                  <a:pt x="94" y="12325"/>
                </a:lnTo>
                <a:lnTo>
                  <a:pt x="81" y="12307"/>
                </a:lnTo>
                <a:lnTo>
                  <a:pt x="68" y="12289"/>
                </a:lnTo>
                <a:lnTo>
                  <a:pt x="57" y="12268"/>
                </a:lnTo>
                <a:lnTo>
                  <a:pt x="47" y="12248"/>
                </a:lnTo>
                <a:lnTo>
                  <a:pt x="38" y="12227"/>
                </a:lnTo>
                <a:lnTo>
                  <a:pt x="28" y="12206"/>
                </a:lnTo>
                <a:lnTo>
                  <a:pt x="21" y="12184"/>
                </a:lnTo>
                <a:lnTo>
                  <a:pt x="15" y="12162"/>
                </a:lnTo>
                <a:lnTo>
                  <a:pt x="10" y="12139"/>
                </a:lnTo>
                <a:lnTo>
                  <a:pt x="6" y="12115"/>
                </a:lnTo>
                <a:lnTo>
                  <a:pt x="3" y="12092"/>
                </a:lnTo>
                <a:lnTo>
                  <a:pt x="1" y="12068"/>
                </a:lnTo>
                <a:lnTo>
                  <a:pt x="0" y="12044"/>
                </a:lnTo>
                <a:lnTo>
                  <a:pt x="0" y="10974"/>
                </a:lnTo>
                <a:lnTo>
                  <a:pt x="1687" y="10974"/>
                </a:lnTo>
                <a:lnTo>
                  <a:pt x="1687" y="11795"/>
                </a:lnTo>
                <a:lnTo>
                  <a:pt x="1971" y="11795"/>
                </a:lnTo>
                <a:lnTo>
                  <a:pt x="1971" y="10952"/>
                </a:lnTo>
                <a:lnTo>
                  <a:pt x="2005" y="10945"/>
                </a:lnTo>
                <a:lnTo>
                  <a:pt x="2039" y="10937"/>
                </a:lnTo>
                <a:lnTo>
                  <a:pt x="2072" y="10928"/>
                </a:lnTo>
                <a:lnTo>
                  <a:pt x="2105" y="10919"/>
                </a:lnTo>
                <a:lnTo>
                  <a:pt x="2137" y="10909"/>
                </a:lnTo>
                <a:lnTo>
                  <a:pt x="2169" y="10897"/>
                </a:lnTo>
                <a:lnTo>
                  <a:pt x="2201" y="10885"/>
                </a:lnTo>
                <a:lnTo>
                  <a:pt x="2233" y="10872"/>
                </a:lnTo>
                <a:lnTo>
                  <a:pt x="2263" y="10858"/>
                </a:lnTo>
                <a:lnTo>
                  <a:pt x="2294" y="10844"/>
                </a:lnTo>
                <a:lnTo>
                  <a:pt x="2324" y="10829"/>
                </a:lnTo>
                <a:lnTo>
                  <a:pt x="2353" y="10812"/>
                </a:lnTo>
                <a:lnTo>
                  <a:pt x="2383" y="10796"/>
                </a:lnTo>
                <a:lnTo>
                  <a:pt x="2412" y="10778"/>
                </a:lnTo>
                <a:lnTo>
                  <a:pt x="2439" y="10760"/>
                </a:lnTo>
                <a:lnTo>
                  <a:pt x="2467" y="10741"/>
                </a:lnTo>
                <a:lnTo>
                  <a:pt x="2467" y="11795"/>
                </a:lnTo>
                <a:lnTo>
                  <a:pt x="2753" y="11795"/>
                </a:lnTo>
                <a:lnTo>
                  <a:pt x="2753" y="10466"/>
                </a:lnTo>
                <a:lnTo>
                  <a:pt x="2768" y="10446"/>
                </a:lnTo>
                <a:lnTo>
                  <a:pt x="2782" y="10424"/>
                </a:lnTo>
                <a:lnTo>
                  <a:pt x="2797" y="10403"/>
                </a:lnTo>
                <a:lnTo>
                  <a:pt x="2811" y="10381"/>
                </a:lnTo>
                <a:lnTo>
                  <a:pt x="2839" y="10337"/>
                </a:lnTo>
                <a:lnTo>
                  <a:pt x="2864" y="10292"/>
                </a:lnTo>
                <a:lnTo>
                  <a:pt x="2875" y="10269"/>
                </a:lnTo>
                <a:lnTo>
                  <a:pt x="2888" y="10246"/>
                </a:lnTo>
                <a:lnTo>
                  <a:pt x="2899" y="10222"/>
                </a:lnTo>
                <a:lnTo>
                  <a:pt x="2909" y="10199"/>
                </a:lnTo>
                <a:lnTo>
                  <a:pt x="2919" y="10175"/>
                </a:lnTo>
                <a:lnTo>
                  <a:pt x="2930" y="10150"/>
                </a:lnTo>
                <a:lnTo>
                  <a:pt x="2939" y="10126"/>
                </a:lnTo>
                <a:lnTo>
                  <a:pt x="2947" y="10101"/>
                </a:lnTo>
                <a:lnTo>
                  <a:pt x="2955" y="10077"/>
                </a:lnTo>
                <a:lnTo>
                  <a:pt x="2963" y="10051"/>
                </a:lnTo>
                <a:lnTo>
                  <a:pt x="2971" y="10025"/>
                </a:lnTo>
                <a:lnTo>
                  <a:pt x="2978" y="10000"/>
                </a:lnTo>
                <a:lnTo>
                  <a:pt x="2984" y="9974"/>
                </a:lnTo>
                <a:lnTo>
                  <a:pt x="2989" y="9949"/>
                </a:lnTo>
                <a:lnTo>
                  <a:pt x="2995" y="9922"/>
                </a:lnTo>
                <a:lnTo>
                  <a:pt x="2999" y="9896"/>
                </a:lnTo>
                <a:lnTo>
                  <a:pt x="3003" y="9870"/>
                </a:lnTo>
                <a:lnTo>
                  <a:pt x="3007" y="9843"/>
                </a:lnTo>
                <a:lnTo>
                  <a:pt x="3011" y="9817"/>
                </a:lnTo>
                <a:lnTo>
                  <a:pt x="3013" y="9789"/>
                </a:lnTo>
                <a:lnTo>
                  <a:pt x="3015" y="9762"/>
                </a:lnTo>
                <a:lnTo>
                  <a:pt x="3017" y="9735"/>
                </a:lnTo>
                <a:lnTo>
                  <a:pt x="3018" y="9707"/>
                </a:lnTo>
                <a:lnTo>
                  <a:pt x="3018" y="9679"/>
                </a:lnTo>
                <a:lnTo>
                  <a:pt x="3018" y="3934"/>
                </a:lnTo>
                <a:lnTo>
                  <a:pt x="6497" y="3934"/>
                </a:lnTo>
                <a:lnTo>
                  <a:pt x="6497" y="3771"/>
                </a:lnTo>
                <a:lnTo>
                  <a:pt x="6497" y="3771"/>
                </a:lnTo>
                <a:lnTo>
                  <a:pt x="6497" y="1977"/>
                </a:lnTo>
                <a:lnTo>
                  <a:pt x="6497" y="1746"/>
                </a:lnTo>
                <a:lnTo>
                  <a:pt x="6497" y="1691"/>
                </a:lnTo>
                <a:lnTo>
                  <a:pt x="2862" y="1691"/>
                </a:lnTo>
                <a:lnTo>
                  <a:pt x="2842" y="1655"/>
                </a:lnTo>
                <a:lnTo>
                  <a:pt x="2819" y="1618"/>
                </a:lnTo>
                <a:lnTo>
                  <a:pt x="2796" y="1582"/>
                </a:lnTo>
                <a:lnTo>
                  <a:pt x="2771" y="1547"/>
                </a:lnTo>
                <a:lnTo>
                  <a:pt x="2745" y="1512"/>
                </a:lnTo>
                <a:lnTo>
                  <a:pt x="2719" y="1479"/>
                </a:lnTo>
                <a:lnTo>
                  <a:pt x="2691" y="1447"/>
                </a:lnTo>
                <a:lnTo>
                  <a:pt x="2662" y="1416"/>
                </a:lnTo>
                <a:lnTo>
                  <a:pt x="2633" y="1385"/>
                </a:lnTo>
                <a:lnTo>
                  <a:pt x="2602" y="1355"/>
                </a:lnTo>
                <a:lnTo>
                  <a:pt x="2570" y="1327"/>
                </a:lnTo>
                <a:lnTo>
                  <a:pt x="2538" y="1299"/>
                </a:lnTo>
                <a:lnTo>
                  <a:pt x="2505" y="1273"/>
                </a:lnTo>
                <a:lnTo>
                  <a:pt x="2470" y="1248"/>
                </a:lnTo>
                <a:lnTo>
                  <a:pt x="2435" y="1223"/>
                </a:lnTo>
                <a:lnTo>
                  <a:pt x="2399" y="1201"/>
                </a:lnTo>
                <a:lnTo>
                  <a:pt x="2363" y="1179"/>
                </a:lnTo>
                <a:lnTo>
                  <a:pt x="2325" y="1159"/>
                </a:lnTo>
                <a:lnTo>
                  <a:pt x="2287" y="1139"/>
                </a:lnTo>
                <a:lnTo>
                  <a:pt x="2248" y="1121"/>
                </a:lnTo>
                <a:lnTo>
                  <a:pt x="2208" y="1104"/>
                </a:lnTo>
                <a:lnTo>
                  <a:pt x="2168" y="1089"/>
                </a:lnTo>
                <a:lnTo>
                  <a:pt x="2127" y="1075"/>
                </a:lnTo>
                <a:lnTo>
                  <a:pt x="2085" y="1061"/>
                </a:lnTo>
                <a:lnTo>
                  <a:pt x="2043" y="1050"/>
                </a:lnTo>
                <a:lnTo>
                  <a:pt x="2000" y="1041"/>
                </a:lnTo>
                <a:lnTo>
                  <a:pt x="1957" y="1032"/>
                </a:lnTo>
                <a:lnTo>
                  <a:pt x="1914" y="1025"/>
                </a:lnTo>
                <a:lnTo>
                  <a:pt x="1870" y="1019"/>
                </a:lnTo>
                <a:lnTo>
                  <a:pt x="1825" y="1015"/>
                </a:lnTo>
                <a:lnTo>
                  <a:pt x="1780" y="1013"/>
                </a:lnTo>
                <a:lnTo>
                  <a:pt x="1735" y="1012"/>
                </a:lnTo>
                <a:lnTo>
                  <a:pt x="0" y="1012"/>
                </a:lnTo>
                <a:lnTo>
                  <a:pt x="0" y="471"/>
                </a:lnTo>
                <a:lnTo>
                  <a:pt x="1" y="448"/>
                </a:lnTo>
                <a:lnTo>
                  <a:pt x="3" y="423"/>
                </a:lnTo>
                <a:lnTo>
                  <a:pt x="6" y="400"/>
                </a:lnTo>
                <a:lnTo>
                  <a:pt x="10" y="377"/>
                </a:lnTo>
                <a:lnTo>
                  <a:pt x="15" y="354"/>
                </a:lnTo>
                <a:lnTo>
                  <a:pt x="21" y="332"/>
                </a:lnTo>
                <a:lnTo>
                  <a:pt x="28" y="310"/>
                </a:lnTo>
                <a:lnTo>
                  <a:pt x="38" y="289"/>
                </a:lnTo>
                <a:lnTo>
                  <a:pt x="47" y="267"/>
                </a:lnTo>
                <a:lnTo>
                  <a:pt x="57" y="247"/>
                </a:lnTo>
                <a:lnTo>
                  <a:pt x="68" y="227"/>
                </a:lnTo>
                <a:lnTo>
                  <a:pt x="81" y="208"/>
                </a:lnTo>
                <a:lnTo>
                  <a:pt x="94" y="190"/>
                </a:lnTo>
                <a:lnTo>
                  <a:pt x="108" y="172"/>
                </a:lnTo>
                <a:lnTo>
                  <a:pt x="123" y="155"/>
                </a:lnTo>
                <a:lnTo>
                  <a:pt x="139" y="138"/>
                </a:lnTo>
                <a:lnTo>
                  <a:pt x="155" y="123"/>
                </a:lnTo>
                <a:lnTo>
                  <a:pt x="172" y="109"/>
                </a:lnTo>
                <a:lnTo>
                  <a:pt x="190" y="94"/>
                </a:lnTo>
                <a:lnTo>
                  <a:pt x="209" y="81"/>
                </a:lnTo>
                <a:lnTo>
                  <a:pt x="227" y="69"/>
                </a:lnTo>
                <a:lnTo>
                  <a:pt x="247" y="57"/>
                </a:lnTo>
                <a:lnTo>
                  <a:pt x="268" y="47"/>
                </a:lnTo>
                <a:lnTo>
                  <a:pt x="288" y="37"/>
                </a:lnTo>
                <a:lnTo>
                  <a:pt x="310" y="29"/>
                </a:lnTo>
                <a:lnTo>
                  <a:pt x="331" y="22"/>
                </a:lnTo>
                <a:lnTo>
                  <a:pt x="354" y="15"/>
                </a:lnTo>
                <a:lnTo>
                  <a:pt x="376" y="9"/>
                </a:lnTo>
                <a:lnTo>
                  <a:pt x="400" y="5"/>
                </a:lnTo>
                <a:lnTo>
                  <a:pt x="424" y="2"/>
                </a:lnTo>
                <a:lnTo>
                  <a:pt x="447" y="1"/>
                </a:lnTo>
                <a:lnTo>
                  <a:pt x="472" y="0"/>
                </a:lnTo>
                <a:close/>
                <a:moveTo>
                  <a:pt x="5798" y="5011"/>
                </a:moveTo>
                <a:lnTo>
                  <a:pt x="5822" y="5012"/>
                </a:lnTo>
                <a:lnTo>
                  <a:pt x="5844" y="5014"/>
                </a:lnTo>
                <a:lnTo>
                  <a:pt x="5867" y="5017"/>
                </a:lnTo>
                <a:lnTo>
                  <a:pt x="5889" y="5021"/>
                </a:lnTo>
                <a:lnTo>
                  <a:pt x="5912" y="5026"/>
                </a:lnTo>
                <a:lnTo>
                  <a:pt x="5933" y="5032"/>
                </a:lnTo>
                <a:lnTo>
                  <a:pt x="5954" y="5039"/>
                </a:lnTo>
                <a:lnTo>
                  <a:pt x="5974" y="5047"/>
                </a:lnTo>
                <a:lnTo>
                  <a:pt x="5995" y="5056"/>
                </a:lnTo>
                <a:lnTo>
                  <a:pt x="6014" y="5066"/>
                </a:lnTo>
                <a:lnTo>
                  <a:pt x="6034" y="5077"/>
                </a:lnTo>
                <a:lnTo>
                  <a:pt x="6052" y="5090"/>
                </a:lnTo>
                <a:lnTo>
                  <a:pt x="6070" y="5102"/>
                </a:lnTo>
                <a:lnTo>
                  <a:pt x="6087" y="5115"/>
                </a:lnTo>
                <a:lnTo>
                  <a:pt x="6103" y="5130"/>
                </a:lnTo>
                <a:lnTo>
                  <a:pt x="6119" y="5145"/>
                </a:lnTo>
                <a:lnTo>
                  <a:pt x="6134" y="5160"/>
                </a:lnTo>
                <a:lnTo>
                  <a:pt x="6148" y="5177"/>
                </a:lnTo>
                <a:lnTo>
                  <a:pt x="6162" y="5194"/>
                </a:lnTo>
                <a:lnTo>
                  <a:pt x="6175" y="5211"/>
                </a:lnTo>
                <a:lnTo>
                  <a:pt x="6186" y="5231"/>
                </a:lnTo>
                <a:lnTo>
                  <a:pt x="6197" y="5249"/>
                </a:lnTo>
                <a:lnTo>
                  <a:pt x="6208" y="5269"/>
                </a:lnTo>
                <a:lnTo>
                  <a:pt x="6217" y="5289"/>
                </a:lnTo>
                <a:lnTo>
                  <a:pt x="6225" y="5310"/>
                </a:lnTo>
                <a:lnTo>
                  <a:pt x="6232" y="5331"/>
                </a:lnTo>
                <a:lnTo>
                  <a:pt x="6238" y="5353"/>
                </a:lnTo>
                <a:lnTo>
                  <a:pt x="6244" y="5374"/>
                </a:lnTo>
                <a:lnTo>
                  <a:pt x="6247" y="5397"/>
                </a:lnTo>
                <a:lnTo>
                  <a:pt x="6250" y="5419"/>
                </a:lnTo>
                <a:lnTo>
                  <a:pt x="6252" y="5443"/>
                </a:lnTo>
                <a:lnTo>
                  <a:pt x="6253" y="5466"/>
                </a:lnTo>
                <a:lnTo>
                  <a:pt x="6252" y="5489"/>
                </a:lnTo>
                <a:lnTo>
                  <a:pt x="6250" y="5513"/>
                </a:lnTo>
                <a:lnTo>
                  <a:pt x="6247" y="5535"/>
                </a:lnTo>
                <a:lnTo>
                  <a:pt x="6244" y="5557"/>
                </a:lnTo>
                <a:lnTo>
                  <a:pt x="6238" y="5579"/>
                </a:lnTo>
                <a:lnTo>
                  <a:pt x="6232" y="5601"/>
                </a:lnTo>
                <a:lnTo>
                  <a:pt x="6225" y="5622"/>
                </a:lnTo>
                <a:lnTo>
                  <a:pt x="6217" y="5643"/>
                </a:lnTo>
                <a:lnTo>
                  <a:pt x="6208" y="5662"/>
                </a:lnTo>
                <a:lnTo>
                  <a:pt x="6197" y="5682"/>
                </a:lnTo>
                <a:lnTo>
                  <a:pt x="6186" y="5701"/>
                </a:lnTo>
                <a:lnTo>
                  <a:pt x="6175" y="5720"/>
                </a:lnTo>
                <a:lnTo>
                  <a:pt x="6162" y="5738"/>
                </a:lnTo>
                <a:lnTo>
                  <a:pt x="6148" y="5754"/>
                </a:lnTo>
                <a:lnTo>
                  <a:pt x="6134" y="5771"/>
                </a:lnTo>
                <a:lnTo>
                  <a:pt x="6119" y="5787"/>
                </a:lnTo>
                <a:lnTo>
                  <a:pt x="6103" y="5803"/>
                </a:lnTo>
                <a:lnTo>
                  <a:pt x="6087" y="5817"/>
                </a:lnTo>
                <a:lnTo>
                  <a:pt x="6070" y="5830"/>
                </a:lnTo>
                <a:lnTo>
                  <a:pt x="6052" y="5843"/>
                </a:lnTo>
                <a:lnTo>
                  <a:pt x="6034" y="5855"/>
                </a:lnTo>
                <a:lnTo>
                  <a:pt x="6014" y="5865"/>
                </a:lnTo>
                <a:lnTo>
                  <a:pt x="5995" y="5875"/>
                </a:lnTo>
                <a:lnTo>
                  <a:pt x="5974" y="5885"/>
                </a:lnTo>
                <a:lnTo>
                  <a:pt x="5954" y="5893"/>
                </a:lnTo>
                <a:lnTo>
                  <a:pt x="5933" y="5900"/>
                </a:lnTo>
                <a:lnTo>
                  <a:pt x="5912" y="5906"/>
                </a:lnTo>
                <a:lnTo>
                  <a:pt x="5889" y="5911"/>
                </a:lnTo>
                <a:lnTo>
                  <a:pt x="5867" y="5915"/>
                </a:lnTo>
                <a:lnTo>
                  <a:pt x="5844" y="5918"/>
                </a:lnTo>
                <a:lnTo>
                  <a:pt x="5822" y="5919"/>
                </a:lnTo>
                <a:lnTo>
                  <a:pt x="5798" y="5920"/>
                </a:lnTo>
                <a:lnTo>
                  <a:pt x="5775" y="5919"/>
                </a:lnTo>
                <a:lnTo>
                  <a:pt x="5752" y="5918"/>
                </a:lnTo>
                <a:lnTo>
                  <a:pt x="5729" y="5915"/>
                </a:lnTo>
                <a:lnTo>
                  <a:pt x="5707" y="5911"/>
                </a:lnTo>
                <a:lnTo>
                  <a:pt x="5685" y="5906"/>
                </a:lnTo>
                <a:lnTo>
                  <a:pt x="5663" y="5900"/>
                </a:lnTo>
                <a:lnTo>
                  <a:pt x="5643" y="5893"/>
                </a:lnTo>
                <a:lnTo>
                  <a:pt x="5621" y="5885"/>
                </a:lnTo>
                <a:lnTo>
                  <a:pt x="5602" y="5875"/>
                </a:lnTo>
                <a:lnTo>
                  <a:pt x="5582" y="5865"/>
                </a:lnTo>
                <a:lnTo>
                  <a:pt x="5563" y="5855"/>
                </a:lnTo>
                <a:lnTo>
                  <a:pt x="5544" y="5843"/>
                </a:lnTo>
                <a:lnTo>
                  <a:pt x="5527" y="5830"/>
                </a:lnTo>
                <a:lnTo>
                  <a:pt x="5510" y="5817"/>
                </a:lnTo>
                <a:lnTo>
                  <a:pt x="5493" y="5803"/>
                </a:lnTo>
                <a:lnTo>
                  <a:pt x="5477" y="5787"/>
                </a:lnTo>
                <a:lnTo>
                  <a:pt x="5462" y="5771"/>
                </a:lnTo>
                <a:lnTo>
                  <a:pt x="5448" y="5754"/>
                </a:lnTo>
                <a:lnTo>
                  <a:pt x="5434" y="5738"/>
                </a:lnTo>
                <a:lnTo>
                  <a:pt x="5421" y="5720"/>
                </a:lnTo>
                <a:lnTo>
                  <a:pt x="5409" y="5701"/>
                </a:lnTo>
                <a:lnTo>
                  <a:pt x="5399" y="5682"/>
                </a:lnTo>
                <a:lnTo>
                  <a:pt x="5389" y="5662"/>
                </a:lnTo>
                <a:lnTo>
                  <a:pt x="5380" y="5643"/>
                </a:lnTo>
                <a:lnTo>
                  <a:pt x="5371" y="5622"/>
                </a:lnTo>
                <a:lnTo>
                  <a:pt x="5364" y="5601"/>
                </a:lnTo>
                <a:lnTo>
                  <a:pt x="5358" y="5579"/>
                </a:lnTo>
                <a:lnTo>
                  <a:pt x="5353" y="5557"/>
                </a:lnTo>
                <a:lnTo>
                  <a:pt x="5349" y="5535"/>
                </a:lnTo>
                <a:lnTo>
                  <a:pt x="5346" y="5513"/>
                </a:lnTo>
                <a:lnTo>
                  <a:pt x="5345" y="5489"/>
                </a:lnTo>
                <a:lnTo>
                  <a:pt x="5344" y="5466"/>
                </a:lnTo>
                <a:lnTo>
                  <a:pt x="5345" y="5443"/>
                </a:lnTo>
                <a:lnTo>
                  <a:pt x="5346" y="5419"/>
                </a:lnTo>
                <a:lnTo>
                  <a:pt x="5349" y="5397"/>
                </a:lnTo>
                <a:lnTo>
                  <a:pt x="5353" y="5374"/>
                </a:lnTo>
                <a:lnTo>
                  <a:pt x="5358" y="5353"/>
                </a:lnTo>
                <a:lnTo>
                  <a:pt x="5364" y="5331"/>
                </a:lnTo>
                <a:lnTo>
                  <a:pt x="5371" y="5310"/>
                </a:lnTo>
                <a:lnTo>
                  <a:pt x="5380" y="5289"/>
                </a:lnTo>
                <a:lnTo>
                  <a:pt x="5389" y="5269"/>
                </a:lnTo>
                <a:lnTo>
                  <a:pt x="5399" y="5249"/>
                </a:lnTo>
                <a:lnTo>
                  <a:pt x="5409" y="5231"/>
                </a:lnTo>
                <a:lnTo>
                  <a:pt x="5421" y="5211"/>
                </a:lnTo>
                <a:lnTo>
                  <a:pt x="5434" y="5194"/>
                </a:lnTo>
                <a:lnTo>
                  <a:pt x="5448" y="5177"/>
                </a:lnTo>
                <a:lnTo>
                  <a:pt x="5462" y="5160"/>
                </a:lnTo>
                <a:lnTo>
                  <a:pt x="5477" y="5145"/>
                </a:lnTo>
                <a:lnTo>
                  <a:pt x="5493" y="5130"/>
                </a:lnTo>
                <a:lnTo>
                  <a:pt x="5510" y="5115"/>
                </a:lnTo>
                <a:lnTo>
                  <a:pt x="5527" y="5102"/>
                </a:lnTo>
                <a:lnTo>
                  <a:pt x="5544" y="5090"/>
                </a:lnTo>
                <a:lnTo>
                  <a:pt x="5563" y="5077"/>
                </a:lnTo>
                <a:lnTo>
                  <a:pt x="5582" y="5066"/>
                </a:lnTo>
                <a:lnTo>
                  <a:pt x="5602" y="5056"/>
                </a:lnTo>
                <a:lnTo>
                  <a:pt x="5621" y="5047"/>
                </a:lnTo>
                <a:lnTo>
                  <a:pt x="5643" y="5039"/>
                </a:lnTo>
                <a:lnTo>
                  <a:pt x="5663" y="5032"/>
                </a:lnTo>
                <a:lnTo>
                  <a:pt x="5685" y="5026"/>
                </a:lnTo>
                <a:lnTo>
                  <a:pt x="5707" y="5021"/>
                </a:lnTo>
                <a:lnTo>
                  <a:pt x="5729" y="5017"/>
                </a:lnTo>
                <a:lnTo>
                  <a:pt x="5752" y="5014"/>
                </a:lnTo>
                <a:lnTo>
                  <a:pt x="5775" y="5012"/>
                </a:lnTo>
                <a:lnTo>
                  <a:pt x="5798" y="5011"/>
                </a:lnTo>
                <a:close/>
                <a:moveTo>
                  <a:pt x="4808" y="11795"/>
                </a:moveTo>
                <a:lnTo>
                  <a:pt x="4808" y="9504"/>
                </a:lnTo>
                <a:lnTo>
                  <a:pt x="5094" y="9504"/>
                </a:lnTo>
                <a:lnTo>
                  <a:pt x="5094" y="11795"/>
                </a:lnTo>
                <a:lnTo>
                  <a:pt x="4808" y="11795"/>
                </a:lnTo>
                <a:close/>
                <a:moveTo>
                  <a:pt x="4028" y="11795"/>
                </a:moveTo>
                <a:lnTo>
                  <a:pt x="4028" y="9504"/>
                </a:lnTo>
                <a:lnTo>
                  <a:pt x="4313" y="9504"/>
                </a:lnTo>
                <a:lnTo>
                  <a:pt x="4313" y="11795"/>
                </a:lnTo>
                <a:lnTo>
                  <a:pt x="4028" y="11795"/>
                </a:lnTo>
                <a:close/>
                <a:moveTo>
                  <a:pt x="3247" y="11795"/>
                </a:moveTo>
                <a:lnTo>
                  <a:pt x="3247" y="9504"/>
                </a:lnTo>
                <a:lnTo>
                  <a:pt x="3533" y="9504"/>
                </a:lnTo>
                <a:lnTo>
                  <a:pt x="3533" y="11795"/>
                </a:lnTo>
                <a:lnTo>
                  <a:pt x="3247" y="11795"/>
                </a:lnTo>
                <a:close/>
                <a:moveTo>
                  <a:pt x="3018" y="3648"/>
                </a:moveTo>
                <a:lnTo>
                  <a:pt x="3018" y="2307"/>
                </a:lnTo>
                <a:lnTo>
                  <a:pt x="3017" y="2265"/>
                </a:lnTo>
                <a:lnTo>
                  <a:pt x="3015" y="2222"/>
                </a:lnTo>
                <a:lnTo>
                  <a:pt x="3012" y="2181"/>
                </a:lnTo>
                <a:lnTo>
                  <a:pt x="3006" y="2139"/>
                </a:lnTo>
                <a:lnTo>
                  <a:pt x="3000" y="2098"/>
                </a:lnTo>
                <a:lnTo>
                  <a:pt x="2993" y="2057"/>
                </a:lnTo>
                <a:lnTo>
                  <a:pt x="2985" y="2017"/>
                </a:lnTo>
                <a:lnTo>
                  <a:pt x="2975" y="1977"/>
                </a:lnTo>
                <a:lnTo>
                  <a:pt x="6212" y="1977"/>
                </a:lnTo>
                <a:lnTo>
                  <a:pt x="6212" y="3648"/>
                </a:lnTo>
                <a:lnTo>
                  <a:pt x="3018" y="364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u="sng" dirty="0">
              <a:latin typeface="+mj-ea"/>
              <a:ea typeface="+mj-ea"/>
              <a:cs typeface="Arial" pitchFamily="34" charset="0"/>
            </a:endParaRPr>
          </a:p>
        </p:txBody>
      </p:sp>
      <p:sp>
        <p:nvSpPr>
          <p:cNvPr id="300" name="TextBox 57"/>
          <p:cNvSpPr txBox="1"/>
          <p:nvPr/>
        </p:nvSpPr>
        <p:spPr>
          <a:xfrm>
            <a:off x="8440455" y="2479955"/>
            <a:ext cx="751888" cy="261610"/>
          </a:xfrm>
          <a:prstGeom prst="rect">
            <a:avLst/>
          </a:prstGeom>
          <a:noFill/>
        </p:spPr>
        <p:txBody>
          <a:bodyPr wrap="square" rtlCol="0">
            <a:spAutoFit/>
          </a:bodyPr>
          <a:lstStyle/>
          <a:p>
            <a:pPr fontAlgn="ctr"/>
            <a:r>
              <a:rPr lang="en-US" sz="1100" b="1" dirty="0" err="1" smtClean="0">
                <a:solidFill>
                  <a:srgbClr val="FF0000"/>
                </a:solidFill>
                <a:latin typeface="+mj-ea"/>
                <a:ea typeface="+mj-ea"/>
              </a:rPr>
              <a:t>eSight</a:t>
            </a:r>
            <a:endParaRPr lang="en-US" altLang="zh-CN" sz="1100" b="1" dirty="0">
              <a:solidFill>
                <a:srgbClr val="FF0000"/>
              </a:solidFill>
              <a:latin typeface="+mj-ea"/>
              <a:ea typeface="+mj-ea"/>
            </a:endParaRPr>
          </a:p>
        </p:txBody>
      </p:sp>
      <p:sp>
        <p:nvSpPr>
          <p:cNvPr id="302"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719921"/>
            <a:ext cx="5504683"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00000"/>
              </a:lnSpc>
            </a:pPr>
            <a:r>
              <a:rPr lang="en-US" sz="1400" dirty="0" smtClean="0">
                <a:latin typeface="+mj-ea"/>
                <a:ea typeface="+mj-ea"/>
              </a:rPr>
              <a:t>Supports batch power-on, power-off, and restart of servers.</a:t>
            </a:r>
            <a:endParaRPr lang="en-US" altLang="zh-CN" sz="1400" dirty="0" smtClean="0">
              <a:latin typeface="+mj-ea"/>
              <a:ea typeface="+mj-ea"/>
            </a:endParaRPr>
          </a:p>
          <a:p>
            <a:pPr fontAlgn="ctr">
              <a:lnSpc>
                <a:spcPct val="100000"/>
              </a:lnSpc>
            </a:pPr>
            <a:r>
              <a:rPr lang="en-US" sz="1400" dirty="0" smtClean="0">
                <a:latin typeface="+mj-ea"/>
                <a:ea typeface="+mj-ea"/>
              </a:rPr>
              <a:t>Supports batch configuration of management network ports.</a:t>
            </a:r>
            <a:endParaRPr lang="en-US" altLang="zh-CN" sz="1400" dirty="0" smtClean="0">
              <a:latin typeface="+mj-ea"/>
              <a:ea typeface="+mj-ea"/>
            </a:endParaRPr>
          </a:p>
          <a:p>
            <a:pPr fontAlgn="ctr">
              <a:lnSpc>
                <a:spcPct val="100000"/>
              </a:lnSpc>
            </a:pPr>
            <a:r>
              <a:rPr lang="en-US" sz="1400" dirty="0" smtClean="0">
                <a:latin typeface="+mj-ea"/>
                <a:ea typeface="+mj-ea"/>
              </a:rPr>
              <a:t>Supports the function of configuring </a:t>
            </a:r>
            <a:r>
              <a:rPr lang="en-US" sz="1400" dirty="0" err="1" smtClean="0">
                <a:latin typeface="+mj-ea"/>
                <a:ea typeface="+mj-ea"/>
              </a:rPr>
              <a:t>iBMC</a:t>
            </a:r>
            <a:r>
              <a:rPr lang="en-US" sz="1400" dirty="0" smtClean="0">
                <a:latin typeface="+mj-ea"/>
                <a:ea typeface="+mj-ea"/>
              </a:rPr>
              <a:t> (</a:t>
            </a:r>
            <a:r>
              <a:rPr lang="en-US" sz="1400" dirty="0" err="1" smtClean="0">
                <a:latin typeface="+mj-ea"/>
                <a:ea typeface="+mj-ea"/>
              </a:rPr>
              <a:t>iMana</a:t>
            </a:r>
            <a:r>
              <a:rPr lang="en-US" sz="1400" dirty="0" smtClean="0">
                <a:latin typeface="+mj-ea"/>
                <a:ea typeface="+mj-ea"/>
              </a:rPr>
              <a:t>).</a:t>
            </a:r>
            <a:endParaRPr lang="en-US" altLang="zh-CN" sz="1400" dirty="0" smtClean="0">
              <a:latin typeface="+mj-ea"/>
              <a:ea typeface="+mj-ea"/>
            </a:endParaRPr>
          </a:p>
          <a:p>
            <a:pPr fontAlgn="ctr">
              <a:lnSpc>
                <a:spcPct val="100000"/>
              </a:lnSpc>
            </a:pPr>
            <a:r>
              <a:rPr lang="en-US" sz="1400" dirty="0" smtClean="0">
                <a:latin typeface="+mj-ea"/>
                <a:ea typeface="+mj-ea"/>
              </a:rPr>
              <a:t>Supports batch configuration of BIOSs.</a:t>
            </a:r>
          </a:p>
          <a:p>
            <a:pPr fontAlgn="ctr">
              <a:lnSpc>
                <a:spcPct val="100000"/>
              </a:lnSpc>
            </a:pPr>
            <a:r>
              <a:rPr lang="en-US" sz="1400" dirty="0" smtClean="0">
                <a:latin typeface="+mj-ea"/>
                <a:ea typeface="+mj-ea"/>
              </a:rPr>
              <a:t>Supports batch configuration of RAID groups.</a:t>
            </a:r>
            <a:endParaRPr lang="en-US" altLang="zh-CN" sz="1400" dirty="0" smtClean="0">
              <a:latin typeface="+mj-ea"/>
              <a:ea typeface="+mj-ea"/>
            </a:endParaRPr>
          </a:p>
          <a:p>
            <a:pPr fontAlgn="ctr">
              <a:lnSpc>
                <a:spcPct val="100000"/>
              </a:lnSpc>
            </a:pPr>
            <a:r>
              <a:rPr lang="en-US" sz="1400" dirty="0" smtClean="0">
                <a:latin typeface="+mj-ea"/>
                <a:ea typeface="+mj-ea"/>
              </a:rPr>
              <a:t>Supports batch configuration of HBAs.</a:t>
            </a:r>
          </a:p>
          <a:p>
            <a:pPr fontAlgn="ctr">
              <a:lnSpc>
                <a:spcPct val="100000"/>
              </a:lnSpc>
            </a:pPr>
            <a:r>
              <a:rPr lang="en-US" sz="1400" dirty="0" smtClean="0">
                <a:latin typeface="+mj-ea"/>
                <a:ea typeface="+mj-ea"/>
              </a:rPr>
              <a:t>Supports batch configuration of CNAs.</a:t>
            </a:r>
          </a:p>
          <a:p>
            <a:pPr fontAlgn="ctr">
              <a:lnSpc>
                <a:spcPct val="100000"/>
              </a:lnSpc>
            </a:pPr>
            <a:r>
              <a:rPr lang="en-US" sz="1400" dirty="0" smtClean="0">
                <a:latin typeface="+mj-ea"/>
                <a:ea typeface="+mj-ea"/>
              </a:rPr>
              <a:t>Supports partition configuration when an operating system is installed.</a:t>
            </a:r>
            <a:endParaRPr lang="en-US" altLang="zh-CN" sz="1400" dirty="0" smtClean="0">
              <a:latin typeface="+mj-ea"/>
              <a:ea typeface="+mj-ea"/>
            </a:endParaRPr>
          </a:p>
          <a:p>
            <a:pPr fontAlgn="ctr">
              <a:lnSpc>
                <a:spcPct val="100000"/>
              </a:lnSpc>
            </a:pPr>
            <a:r>
              <a:rPr lang="en-US" sz="1400" dirty="0" smtClean="0">
                <a:latin typeface="+mj-ea"/>
                <a:ea typeface="+mj-ea"/>
              </a:rPr>
              <a:t>Supports batch operating system installation and deployment.</a:t>
            </a:r>
            <a:endParaRPr lang="en-US" altLang="zh-CN" sz="1400" dirty="0" smtClean="0">
              <a:latin typeface="+mj-ea"/>
              <a:ea typeface="+mj-ea"/>
            </a:endParaRPr>
          </a:p>
          <a:p>
            <a:pPr fontAlgn="ctr">
              <a:lnSpc>
                <a:spcPct val="100000"/>
              </a:lnSpc>
            </a:pPr>
            <a:r>
              <a:rPr lang="en-US" sz="1400" dirty="0" smtClean="0">
                <a:latin typeface="+mj-ea"/>
                <a:ea typeface="+mj-ea"/>
              </a:rPr>
              <a:t>Supports software distribution and automatic installation.</a:t>
            </a:r>
            <a:endParaRPr lang="en-US" altLang="zh-CN" sz="1400" dirty="0" smtClean="0">
              <a:latin typeface="+mj-ea"/>
              <a:ea typeface="+mj-ea"/>
            </a:endParaRPr>
          </a:p>
          <a:p>
            <a:pPr fontAlgn="ctr">
              <a:lnSpc>
                <a:spcPct val="100000"/>
              </a:lnSpc>
            </a:pPr>
            <a:r>
              <a:rPr lang="en-US" sz="1400" dirty="0" smtClean="0">
                <a:latin typeface="+mj-ea"/>
                <a:ea typeface="+mj-ea"/>
              </a:rPr>
              <a:t>Supports the function of configuring switch boards.</a:t>
            </a:r>
            <a:endParaRPr lang="en-US" altLang="zh-CN" sz="1400" dirty="0">
              <a:latin typeface="+mj-ea"/>
              <a:ea typeface="+mj-ea"/>
            </a:endParaRPr>
          </a:p>
        </p:txBody>
      </p:sp>
    </p:spTree>
    <p:extLst>
      <p:ext uri="{BB962C8B-B14F-4D97-AF65-F5344CB8AC3E}">
        <p14:creationId xmlns:p14="http://schemas.microsoft.com/office/powerpoint/2010/main" val="320543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Server Management: Firmware Upgrade</a:t>
            </a:r>
            <a:endParaRPr lang="en-US" altLang="zh-CN" dirty="0">
              <a:latin typeface="+mj-ea"/>
              <a:ea typeface="+mj-ea"/>
            </a:endParaRPr>
          </a:p>
        </p:txBody>
      </p:sp>
      <p:sp>
        <p:nvSpPr>
          <p:cNvPr id="113" name="TextBox 6"/>
          <p:cNvSpPr txBox="1"/>
          <p:nvPr/>
        </p:nvSpPr>
        <p:spPr>
          <a:xfrm>
            <a:off x="1199456" y="3716338"/>
            <a:ext cx="3479451" cy="2246769"/>
          </a:xfrm>
          <a:prstGeom prst="rect">
            <a:avLst/>
          </a:prstGeom>
          <a:noFill/>
        </p:spPr>
        <p:txBody>
          <a:bodyPr wrap="square" rtlCol="0">
            <a:spAutoFit/>
          </a:bodyPr>
          <a:lstStyle/>
          <a:p>
            <a:pPr fontAlgn="ctr"/>
            <a:r>
              <a:rPr lang="en-US" sz="1400" dirty="0" smtClean="0">
                <a:solidFill>
                  <a:srgbClr val="C00000"/>
                </a:solidFill>
                <a:latin typeface="+mj-ea"/>
                <a:ea typeface="+mj-ea"/>
              </a:rPr>
              <a:t>Prepare the upgrade package:</a:t>
            </a:r>
            <a:endParaRPr lang="en-US" altLang="zh-CN" sz="1400" dirty="0" smtClean="0">
              <a:solidFill>
                <a:srgbClr val="C00000"/>
              </a:solidFill>
              <a:latin typeface="+mj-ea"/>
              <a:ea typeface="+mj-ea"/>
            </a:endParaRPr>
          </a:p>
          <a:p>
            <a:pPr marL="228600" indent="-228600" fontAlgn="ctr">
              <a:buFont typeface="+mj-lt"/>
              <a:buAutoNum type="arabicPeriod"/>
            </a:pPr>
            <a:r>
              <a:rPr lang="en-US" sz="1400" dirty="0" smtClean="0">
                <a:latin typeface="+mj-ea"/>
                <a:ea typeface="+mj-ea"/>
              </a:rPr>
              <a:t>Manually download the firmware package from Huawei support website.</a:t>
            </a:r>
            <a:endParaRPr lang="en-US" altLang="zh-CN" sz="1400" dirty="0" smtClean="0">
              <a:latin typeface="+mj-ea"/>
              <a:ea typeface="+mj-ea"/>
            </a:endParaRPr>
          </a:p>
          <a:p>
            <a:pPr marL="228600" indent="-228600" fontAlgn="ctr">
              <a:buFont typeface="+mj-lt"/>
              <a:buAutoNum type="arabicPeriod"/>
            </a:pPr>
            <a:r>
              <a:rPr lang="en-US" sz="1400" dirty="0" smtClean="0">
                <a:latin typeface="+mj-ea"/>
                <a:ea typeface="+mj-ea"/>
              </a:rPr>
              <a:t>Firmware upgrade package management automatically downloads an upgrade package with a version later than that of the connected device from Huawei support website.</a:t>
            </a:r>
            <a:endParaRPr lang="en-US" sz="1400" dirty="0">
              <a:latin typeface="+mj-ea"/>
              <a:ea typeface="+mj-ea"/>
            </a:endParaRPr>
          </a:p>
        </p:txBody>
      </p:sp>
      <p:sp>
        <p:nvSpPr>
          <p:cNvPr id="114"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357633" cy="1050385"/>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l" defTabSz="784225" fontAlgn="ctr">
              <a:spcBef>
                <a:spcPct val="50000"/>
              </a:spcBef>
            </a:pPr>
            <a:r>
              <a:rPr lang="en-US" sz="1800" dirty="0" smtClean="0">
                <a:latin typeface="+mj-ea"/>
                <a:ea typeface="+mj-ea"/>
              </a:rPr>
              <a:t>Remote firmware upgrade greatly reduces manpower, travel expenses, and service costs, improves maintenance efficiency, and shortens the upgrade duration, quickly providing new service experience for customers and enhancing product competitiveness.</a:t>
            </a:r>
            <a:endParaRPr lang="en-US" sz="1800" dirty="0">
              <a:latin typeface="+mj-ea"/>
              <a:ea typeface="+mj-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2564904"/>
            <a:ext cx="6264696" cy="3672408"/>
          </a:xfrm>
          <a:prstGeom prst="rect">
            <a:avLst/>
          </a:prstGeom>
        </p:spPr>
      </p:pic>
    </p:spTree>
    <p:extLst>
      <p:ext uri="{BB962C8B-B14F-4D97-AF65-F5344CB8AC3E}">
        <p14:creationId xmlns:p14="http://schemas.microsoft.com/office/powerpoint/2010/main" val="1041173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r>
              <a:rPr lang="en-US" b="1" dirty="0" err="1" smtClean="0">
                <a:latin typeface="+mj-ea"/>
                <a:ea typeface="+mj-ea"/>
              </a:rPr>
              <a:t>eSight</a:t>
            </a:r>
            <a:r>
              <a:rPr lang="en-US" b="1" dirty="0" smtClean="0">
                <a:latin typeface="+mj-ea"/>
                <a:ea typeface="+mj-ea"/>
              </a:rPr>
              <a:t> Functions</a:t>
            </a:r>
            <a:endParaRPr lang="en-US" altLang="zh-CN" b="1" dirty="0" smtClean="0">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Basic Management Functions</a:t>
            </a:r>
            <a:endParaRPr lang="en-US" altLang="zh-CN" dirty="0" smtClean="0">
              <a:solidFill>
                <a:schemeClr val="bg1">
                  <a:lumMod val="50000"/>
                </a:schemeClr>
              </a:solidFill>
              <a:latin typeface="+mj-ea"/>
              <a:ea typeface="+mj-ea"/>
            </a:endParaRPr>
          </a:p>
          <a:p>
            <a:pPr lvl="1" fontAlgn="ctr">
              <a:buClrTx/>
            </a:pPr>
            <a:r>
              <a:rPr lang="en-US" dirty="0" smtClean="0">
                <a:solidFill>
                  <a:schemeClr val="bg1">
                    <a:lumMod val="50000"/>
                  </a:schemeClr>
                </a:solidFill>
                <a:latin typeface="+mj-ea"/>
                <a:ea typeface="+mj-ea"/>
              </a:rPr>
              <a:t>Server Management</a:t>
            </a:r>
            <a:endParaRPr lang="en-US" altLang="zh-CN" dirty="0" smtClean="0">
              <a:solidFill>
                <a:schemeClr val="bg1">
                  <a:lumMod val="50000"/>
                </a:schemeClr>
              </a:solidFill>
              <a:latin typeface="+mj-ea"/>
              <a:ea typeface="+mj-ea"/>
            </a:endParaRPr>
          </a:p>
          <a:p>
            <a:pPr lvl="1" fontAlgn="ctr">
              <a:buClrTx/>
              <a:buSzPct val="60000"/>
              <a:buFont typeface="Wingdings" panose="05000000000000000000" pitchFamily="2" charset="2"/>
              <a:buChar char="n"/>
            </a:pPr>
            <a:r>
              <a:rPr lang="en-US" dirty="0" smtClean="0">
                <a:latin typeface="+mj-ea"/>
                <a:ea typeface="+mj-ea"/>
              </a:rPr>
              <a:t>Storage Management</a:t>
            </a:r>
            <a:endParaRPr lang="en-US" altLang="zh-CN" dirty="0" smtClean="0">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Network and Security Management</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endParaRPr lang="en-US" altLang="zh-CN" b="1" dirty="0">
              <a:latin typeface="+mj-ea"/>
              <a:ea typeface="+mj-ea"/>
            </a:endParaRPr>
          </a:p>
        </p:txBody>
      </p:sp>
    </p:spTree>
    <p:extLst>
      <p:ext uri="{BB962C8B-B14F-4D97-AF65-F5344CB8AC3E}">
        <p14:creationId xmlns:p14="http://schemas.microsoft.com/office/powerpoint/2010/main" val="436628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Storage Management: Storage Device Discovery and Batch Import</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41236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dirty="0" smtClean="0">
                <a:latin typeface="+mj-ea"/>
                <a:ea typeface="+mj-ea"/>
              </a:rPr>
              <a:t>Huawei-developed storage devices:</a:t>
            </a:r>
          </a:p>
          <a:p>
            <a:pPr lvl="1" fontAlgn="ctr"/>
            <a:r>
              <a:rPr lang="en-US" sz="1600" dirty="0" smtClean="0">
                <a:latin typeface="+mj-ea"/>
                <a:ea typeface="+mj-ea"/>
              </a:rPr>
              <a:t>Unified storage devices</a:t>
            </a:r>
            <a:endParaRPr lang="en-US" altLang="zh-CN" sz="1600" dirty="0" smtClean="0">
              <a:latin typeface="+mj-ea"/>
              <a:ea typeface="+mj-ea"/>
            </a:endParaRPr>
          </a:p>
          <a:p>
            <a:pPr lvl="1" fontAlgn="ctr"/>
            <a:r>
              <a:rPr lang="en-US" sz="1600" dirty="0" smtClean="0">
                <a:latin typeface="+mj-ea"/>
                <a:ea typeface="+mj-ea"/>
              </a:rPr>
              <a:t>Massive storage devices</a:t>
            </a:r>
            <a:endParaRPr lang="en-US" altLang="zh-CN" sz="1600" dirty="0" smtClean="0">
              <a:latin typeface="+mj-ea"/>
              <a:ea typeface="+mj-ea"/>
            </a:endParaRPr>
          </a:p>
          <a:p>
            <a:pPr lvl="1" fontAlgn="ctr"/>
            <a:r>
              <a:rPr lang="en-US" sz="1600" dirty="0" smtClean="0">
                <a:latin typeface="+mj-ea"/>
                <a:ea typeface="+mj-ea"/>
              </a:rPr>
              <a:t>Data protection devices</a:t>
            </a:r>
            <a:endParaRPr lang="en-US" altLang="zh-CN" sz="1600" dirty="0" smtClean="0">
              <a:latin typeface="+mj-ea"/>
              <a:ea typeface="+mj-ea"/>
            </a:endParaRPr>
          </a:p>
          <a:p>
            <a:pPr fontAlgn="ctr"/>
            <a:r>
              <a:rPr lang="en-US" sz="1800" dirty="0" smtClean="0">
                <a:latin typeface="+mj-ea"/>
                <a:ea typeface="+mj-ea"/>
              </a:rPr>
              <a:t>Third-party storage devices and FC switches</a:t>
            </a:r>
            <a:endParaRPr lang="en-US" altLang="zh-CN" sz="1800" dirty="0" smtClean="0">
              <a:latin typeface="+mj-ea"/>
              <a:ea typeface="+mj-ea"/>
            </a:endParaRPr>
          </a:p>
          <a:p>
            <a:pPr fontAlgn="ctr"/>
            <a:r>
              <a:rPr lang="en-US" sz="1800" dirty="0" smtClean="0">
                <a:latin typeface="+mj-ea"/>
                <a:ea typeface="+mj-ea"/>
              </a:rPr>
              <a:t>The discovery modes are as follows:</a:t>
            </a:r>
            <a:endParaRPr lang="en-US" altLang="zh-CN" sz="1800" dirty="0" smtClean="0">
              <a:latin typeface="+mj-ea"/>
              <a:ea typeface="+mj-ea"/>
            </a:endParaRPr>
          </a:p>
          <a:p>
            <a:pPr lvl="1" fontAlgn="ctr"/>
            <a:r>
              <a:rPr lang="en-US" sz="1600" dirty="0" smtClean="0">
                <a:latin typeface="+mj-ea"/>
                <a:ea typeface="+mj-ea"/>
              </a:rPr>
              <a:t>Single addition</a:t>
            </a:r>
            <a:endParaRPr lang="en-US" altLang="zh-CN" sz="1600" dirty="0" smtClean="0">
              <a:latin typeface="+mj-ea"/>
              <a:ea typeface="+mj-ea"/>
            </a:endParaRPr>
          </a:p>
          <a:p>
            <a:pPr lvl="1" fontAlgn="ctr"/>
            <a:r>
              <a:rPr lang="en-US" sz="1600" dirty="0" smtClean="0">
                <a:latin typeface="+mj-ea"/>
                <a:ea typeface="+mj-ea"/>
              </a:rPr>
              <a:t>Automatic discovery</a:t>
            </a:r>
            <a:endParaRPr lang="en-US" altLang="zh-CN" sz="1600" dirty="0" smtClean="0">
              <a:latin typeface="+mj-ea"/>
              <a:ea typeface="+mj-ea"/>
            </a:endParaRPr>
          </a:p>
          <a:p>
            <a:pPr lvl="1" fontAlgn="ctr"/>
            <a:r>
              <a:rPr lang="en-US" sz="1600" dirty="0" smtClean="0">
                <a:latin typeface="+mj-ea"/>
                <a:ea typeface="+mj-ea"/>
              </a:rPr>
              <a:t>Batch import</a:t>
            </a:r>
            <a:endParaRPr lang="en-US" altLang="zh-CN" sz="1600" dirty="0">
              <a:latin typeface="+mj-ea"/>
              <a:ea typeface="+mj-ea"/>
            </a:endParaRPr>
          </a:p>
        </p:txBody>
      </p:sp>
    </p:spTree>
    <p:extLst>
      <p:ext uri="{BB962C8B-B14F-4D97-AF65-F5344CB8AC3E}">
        <p14:creationId xmlns:p14="http://schemas.microsoft.com/office/powerpoint/2010/main" val="3418552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Storage Management: Storage Device Management</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520788"/>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fontAlgn="ctr"/>
            <a:r>
              <a:rPr lang="en-US" sz="1800" dirty="0" smtClean="0">
                <a:latin typeface="+mj-ea"/>
                <a:ea typeface="+mj-ea"/>
              </a:rPr>
              <a:t>Storage device management includes:</a:t>
            </a:r>
            <a:endParaRPr lang="en-US" altLang="zh-CN" sz="1800" dirty="0" smtClean="0">
              <a:latin typeface="+mj-ea"/>
              <a:ea typeface="+mj-ea"/>
            </a:endParaRPr>
          </a:p>
          <a:p>
            <a:pPr lvl="1" fontAlgn="ctr"/>
            <a:r>
              <a:rPr lang="en-US" sz="1600" dirty="0" smtClean="0">
                <a:latin typeface="+mj-ea"/>
                <a:ea typeface="+mj-ea"/>
              </a:rPr>
              <a:t>Displaying the status and attribute of devices and their components.</a:t>
            </a:r>
            <a:endParaRPr lang="en-US" altLang="zh-CN" sz="1600" dirty="0" smtClean="0">
              <a:latin typeface="+mj-ea"/>
              <a:ea typeface="+mj-ea"/>
            </a:endParaRPr>
          </a:p>
          <a:p>
            <a:pPr lvl="1" fontAlgn="ctr"/>
            <a:r>
              <a:rPr lang="en-US" sz="1600" dirty="0" smtClean="0">
                <a:latin typeface="+mj-ea"/>
                <a:ea typeface="+mj-ea"/>
              </a:rPr>
              <a:t>Managing device alarms.</a:t>
            </a:r>
            <a:endParaRPr lang="en-US" altLang="zh-CN" sz="1600" dirty="0" smtClean="0">
              <a:latin typeface="+mj-ea"/>
              <a:ea typeface="+mj-ea"/>
            </a:endParaRPr>
          </a:p>
          <a:p>
            <a:pPr lvl="1" fontAlgn="ctr"/>
            <a:r>
              <a:rPr lang="en-US" sz="1600" dirty="0" smtClean="0">
                <a:latin typeface="+mj-ea"/>
                <a:ea typeface="+mj-ea"/>
              </a:rPr>
              <a:t>Maintaining discovery parameters</a:t>
            </a:r>
            <a:endParaRPr lang="en-US" altLang="zh-CN" sz="1600" dirty="0">
              <a:latin typeface="+mj-ea"/>
              <a:ea typeface="+mj-ea"/>
            </a:endParaRPr>
          </a:p>
        </p:txBody>
      </p:sp>
      <p:pic>
        <p:nvPicPr>
          <p:cNvPr id="4" name="Picture 6"/>
          <p:cNvPicPr>
            <a:picLocks noChangeAspect="1" noChangeArrowheads="1"/>
          </p:cNvPicPr>
          <p:nvPr/>
        </p:nvPicPr>
        <p:blipFill>
          <a:blip r:embed="rId3" cstate="print"/>
          <a:srcRect/>
          <a:stretch>
            <a:fillRect/>
          </a:stretch>
        </p:blipFill>
        <p:spPr bwMode="auto">
          <a:xfrm>
            <a:off x="2387588" y="3716338"/>
            <a:ext cx="7669213" cy="1470626"/>
          </a:xfrm>
          <a:prstGeom prst="rect">
            <a:avLst/>
          </a:prstGeom>
          <a:noFill/>
          <a:ln w="9525">
            <a:noFill/>
            <a:miter lim="800000"/>
            <a:headEnd/>
            <a:tailEnd/>
          </a:ln>
        </p:spPr>
      </p:pic>
      <p:sp>
        <p:nvSpPr>
          <p:cNvPr id="6" name="矩形 5"/>
          <p:cNvSpPr/>
          <p:nvPr/>
        </p:nvSpPr>
        <p:spPr bwMode="auto">
          <a:xfrm>
            <a:off x="2495600" y="4149142"/>
            <a:ext cx="468052" cy="1037822"/>
          </a:xfrm>
          <a:prstGeom prst="rect">
            <a:avLst/>
          </a:prstGeom>
          <a:noFill/>
          <a:ln w="9525" cap="flat" cmpd="sng" algn="ctr">
            <a:solidFill>
              <a:srgbClr val="FF09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ea"/>
              <a:ea typeface="+mj-ea"/>
            </a:endParaRPr>
          </a:p>
        </p:txBody>
      </p:sp>
      <p:sp>
        <p:nvSpPr>
          <p:cNvPr id="7" name="矩形标注 6"/>
          <p:cNvSpPr>
            <a:spLocks noChangeArrowheads="1"/>
          </p:cNvSpPr>
          <p:nvPr/>
        </p:nvSpPr>
        <p:spPr bwMode="auto">
          <a:xfrm>
            <a:off x="2495601" y="5516537"/>
            <a:ext cx="972108" cy="376299"/>
          </a:xfrm>
          <a:prstGeom prst="wedgeRectCallout">
            <a:avLst>
              <a:gd name="adj1" fmla="val -32393"/>
              <a:gd name="adj2" fmla="val -139793"/>
            </a:avLst>
          </a:prstGeom>
          <a:noFill/>
          <a:ln w="9525" algn="ctr">
            <a:solidFill>
              <a:srgbClr val="FF0000"/>
            </a:solidFill>
            <a:round/>
            <a:headEnd/>
            <a:tailEnd/>
          </a:ln>
        </p:spPr>
        <p:txBody>
          <a:bodyPr anchor="ctr"/>
          <a:lstStyle/>
          <a:p>
            <a:pPr fontAlgn="ctr"/>
            <a:r>
              <a:rPr lang="en-US" sz="1100" dirty="0" smtClean="0">
                <a:latin typeface="+mj-ea"/>
                <a:ea typeface="+mj-ea"/>
              </a:rPr>
              <a:t>Device directory</a:t>
            </a:r>
            <a:endParaRPr lang="en-US" altLang="zh-CN" sz="1100" dirty="0">
              <a:latin typeface="+mj-ea"/>
              <a:ea typeface="+mj-ea"/>
            </a:endParaRPr>
          </a:p>
        </p:txBody>
      </p:sp>
      <p:sp>
        <p:nvSpPr>
          <p:cNvPr id="8" name="矩形标注 6"/>
          <p:cNvSpPr>
            <a:spLocks noChangeArrowheads="1"/>
          </p:cNvSpPr>
          <p:nvPr/>
        </p:nvSpPr>
        <p:spPr bwMode="auto">
          <a:xfrm>
            <a:off x="6132004" y="3139113"/>
            <a:ext cx="1332148" cy="541221"/>
          </a:xfrm>
          <a:prstGeom prst="wedgeRectCallout">
            <a:avLst>
              <a:gd name="adj1" fmla="val -38276"/>
              <a:gd name="adj2" fmla="val 103622"/>
            </a:avLst>
          </a:prstGeom>
          <a:noFill/>
          <a:ln w="9525" algn="ctr">
            <a:solidFill>
              <a:srgbClr val="FF0000"/>
            </a:solidFill>
            <a:round/>
            <a:headEnd/>
            <a:tailEnd/>
          </a:ln>
        </p:spPr>
        <p:txBody>
          <a:bodyPr anchor="ctr"/>
          <a:lstStyle/>
          <a:p>
            <a:pPr fontAlgn="ctr"/>
            <a:r>
              <a:rPr lang="en-US" sz="1100" dirty="0" smtClean="0">
                <a:latin typeface="+mj-ea"/>
                <a:ea typeface="+mj-ea"/>
              </a:rPr>
              <a:t>Entering device information query criteria</a:t>
            </a:r>
            <a:endParaRPr lang="en-US" sz="1100" dirty="0">
              <a:latin typeface="+mj-ea"/>
              <a:ea typeface="+mj-ea"/>
            </a:endParaRPr>
          </a:p>
        </p:txBody>
      </p:sp>
      <p:sp>
        <p:nvSpPr>
          <p:cNvPr id="9" name="矩形 8"/>
          <p:cNvSpPr/>
          <p:nvPr/>
        </p:nvSpPr>
        <p:spPr bwMode="auto">
          <a:xfrm>
            <a:off x="3467709" y="3932361"/>
            <a:ext cx="5832647" cy="39604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ea"/>
              <a:ea typeface="+mj-ea"/>
            </a:endParaRPr>
          </a:p>
        </p:txBody>
      </p:sp>
      <p:sp>
        <p:nvSpPr>
          <p:cNvPr id="10" name="矩形标注 6"/>
          <p:cNvSpPr>
            <a:spLocks noChangeArrowheads="1"/>
          </p:cNvSpPr>
          <p:nvPr/>
        </p:nvSpPr>
        <p:spPr bwMode="auto">
          <a:xfrm>
            <a:off x="4871864" y="5372136"/>
            <a:ext cx="1404156" cy="520700"/>
          </a:xfrm>
          <a:prstGeom prst="wedgeRectCallout">
            <a:avLst>
              <a:gd name="adj1" fmla="val -94594"/>
              <a:gd name="adj2" fmla="val -219207"/>
            </a:avLst>
          </a:prstGeom>
          <a:noFill/>
          <a:ln w="9525" algn="ctr">
            <a:solidFill>
              <a:srgbClr val="FF0000"/>
            </a:solidFill>
            <a:round/>
            <a:headEnd/>
            <a:tailEnd/>
          </a:ln>
        </p:spPr>
        <p:txBody>
          <a:bodyPr anchor="ctr"/>
          <a:lstStyle/>
          <a:p>
            <a:pPr fontAlgn="ctr"/>
            <a:r>
              <a:rPr lang="en-US" sz="1100" dirty="0" smtClean="0">
                <a:latin typeface="+mj-ea"/>
                <a:ea typeface="+mj-ea"/>
              </a:rPr>
              <a:t>Moving and deleting the device</a:t>
            </a:r>
            <a:endParaRPr lang="en-US" sz="1100" dirty="0">
              <a:latin typeface="+mj-ea"/>
              <a:ea typeface="+mj-ea"/>
            </a:endParaRPr>
          </a:p>
        </p:txBody>
      </p:sp>
      <p:sp>
        <p:nvSpPr>
          <p:cNvPr id="12" name="矩形标注 6"/>
          <p:cNvSpPr>
            <a:spLocks noChangeArrowheads="1"/>
          </p:cNvSpPr>
          <p:nvPr/>
        </p:nvSpPr>
        <p:spPr bwMode="auto">
          <a:xfrm>
            <a:off x="3539856" y="5390329"/>
            <a:ext cx="1332008" cy="739379"/>
          </a:xfrm>
          <a:prstGeom prst="wedgeRectCallout">
            <a:avLst>
              <a:gd name="adj1" fmla="val -21140"/>
              <a:gd name="adj2" fmla="val -173126"/>
            </a:avLst>
          </a:prstGeom>
          <a:noFill/>
          <a:ln w="9525" algn="ctr">
            <a:solidFill>
              <a:srgbClr val="FF0000"/>
            </a:solidFill>
            <a:round/>
            <a:headEnd/>
            <a:tailEnd/>
          </a:ln>
        </p:spPr>
        <p:txBody>
          <a:bodyPr anchor="ctr"/>
          <a:lstStyle/>
          <a:p>
            <a:pPr fontAlgn="ctr"/>
            <a:r>
              <a:rPr lang="en-US" sz="1100" dirty="0" smtClean="0">
                <a:latin typeface="+mj-ea"/>
                <a:ea typeface="+mj-ea"/>
              </a:rPr>
              <a:t>Clicking the device name to go to the device details page</a:t>
            </a:r>
            <a:endParaRPr lang="en-US" sz="1100" dirty="0">
              <a:latin typeface="+mj-ea"/>
              <a:ea typeface="+mj-ea"/>
            </a:endParaRPr>
          </a:p>
        </p:txBody>
      </p:sp>
      <p:sp>
        <p:nvSpPr>
          <p:cNvPr id="13" name="矩形标注 6"/>
          <p:cNvSpPr>
            <a:spLocks noChangeArrowheads="1"/>
          </p:cNvSpPr>
          <p:nvPr/>
        </p:nvSpPr>
        <p:spPr bwMode="auto">
          <a:xfrm>
            <a:off x="5592254" y="4832461"/>
            <a:ext cx="1511858" cy="504000"/>
          </a:xfrm>
          <a:prstGeom prst="wedgeRectCallout">
            <a:avLst>
              <a:gd name="adj1" fmla="val -86554"/>
              <a:gd name="adj2" fmla="val -72365"/>
            </a:avLst>
          </a:prstGeom>
          <a:noFill/>
          <a:ln w="9525" algn="ctr">
            <a:solidFill>
              <a:srgbClr val="FF0000"/>
            </a:solidFill>
            <a:round/>
            <a:headEnd/>
            <a:tailEnd/>
          </a:ln>
        </p:spPr>
        <p:txBody>
          <a:bodyPr anchor="ctr"/>
          <a:lstStyle/>
          <a:p>
            <a:pPr fontAlgn="ctr"/>
            <a:r>
              <a:rPr lang="en-US" sz="1100" dirty="0" smtClean="0">
                <a:latin typeface="+mj-ea"/>
                <a:ea typeface="+mj-ea"/>
              </a:rPr>
              <a:t>Clicking the link to go to the device management page</a:t>
            </a:r>
            <a:endParaRPr lang="en-US" sz="1100" dirty="0">
              <a:latin typeface="+mj-ea"/>
              <a:ea typeface="+mj-ea"/>
            </a:endParaRPr>
          </a:p>
        </p:txBody>
      </p:sp>
      <p:sp>
        <p:nvSpPr>
          <p:cNvPr id="14" name="矩形标注 6"/>
          <p:cNvSpPr>
            <a:spLocks noChangeArrowheads="1"/>
          </p:cNvSpPr>
          <p:nvPr/>
        </p:nvSpPr>
        <p:spPr bwMode="auto">
          <a:xfrm>
            <a:off x="8688288" y="5390330"/>
            <a:ext cx="1512987" cy="503999"/>
          </a:xfrm>
          <a:prstGeom prst="wedgeRectCallout">
            <a:avLst>
              <a:gd name="adj1" fmla="val 22023"/>
              <a:gd name="adj2" fmla="val -169690"/>
            </a:avLst>
          </a:prstGeom>
          <a:noFill/>
          <a:ln w="9525" algn="ctr">
            <a:solidFill>
              <a:srgbClr val="FF0000"/>
            </a:solidFill>
            <a:round/>
            <a:headEnd/>
            <a:tailEnd/>
          </a:ln>
        </p:spPr>
        <p:txBody>
          <a:bodyPr anchor="ctr"/>
          <a:lstStyle/>
          <a:p>
            <a:pPr fontAlgn="ctr"/>
            <a:r>
              <a:rPr lang="en-US" sz="1100" dirty="0" smtClean="0">
                <a:latin typeface="+mj-ea"/>
                <a:ea typeface="+mj-ea"/>
              </a:rPr>
              <a:t>Moving, refreshing, and deleting the device</a:t>
            </a:r>
            <a:endParaRPr lang="en-US" sz="1100" dirty="0">
              <a:latin typeface="+mj-ea"/>
              <a:ea typeface="+mj-ea"/>
            </a:endParaRPr>
          </a:p>
        </p:txBody>
      </p:sp>
    </p:spTree>
    <p:extLst>
      <p:ext uri="{BB962C8B-B14F-4D97-AF65-F5344CB8AC3E}">
        <p14:creationId xmlns:p14="http://schemas.microsoft.com/office/powerpoint/2010/main" val="901152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Storage Management: Storage Visualization</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304355"/>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eaLnBrk="0" fontAlgn="ctr" hangingPunct="0">
              <a:buClr>
                <a:srgbClr val="808080"/>
              </a:buClr>
              <a:defRPr/>
            </a:pPr>
            <a:r>
              <a:rPr lang="en-US" sz="1800" dirty="0" smtClean="0">
                <a:latin typeface="+mj-ea"/>
                <a:ea typeface="+mj-ea"/>
              </a:rPr>
              <a:t>Monitors the whole storage process from the front-end host port, controller, LUN, storage pool, to the hard disk.</a:t>
            </a:r>
            <a:endParaRPr lang="en-US" altLang="zh-CN" sz="1800" dirty="0">
              <a:latin typeface="+mj-ea"/>
              <a:ea typeface="+mj-ea"/>
            </a:endParaRPr>
          </a:p>
        </p:txBody>
      </p:sp>
      <p:pic>
        <p:nvPicPr>
          <p:cNvPr id="15" name="Picture 2"/>
          <p:cNvPicPr>
            <a:picLocks noChangeAspect="1" noChangeArrowheads="1"/>
          </p:cNvPicPr>
          <p:nvPr/>
        </p:nvPicPr>
        <p:blipFill>
          <a:blip r:embed="rId3" cstate="print"/>
          <a:stretch>
            <a:fillRect/>
          </a:stretch>
        </p:blipFill>
        <p:spPr>
          <a:xfrm>
            <a:off x="2274887" y="2780928"/>
            <a:ext cx="7642225" cy="2544324"/>
          </a:xfrm>
          <a:prstGeom prst="rect">
            <a:avLst/>
          </a:prstGeom>
          <a:noFill/>
        </p:spPr>
      </p:pic>
      <p:sp>
        <p:nvSpPr>
          <p:cNvPr id="16" name="矩形标注 5"/>
          <p:cNvSpPr>
            <a:spLocks noChangeArrowheads="1"/>
          </p:cNvSpPr>
          <p:nvPr/>
        </p:nvSpPr>
        <p:spPr bwMode="auto">
          <a:xfrm>
            <a:off x="3652416" y="2480968"/>
            <a:ext cx="792000" cy="288000"/>
          </a:xfrm>
          <a:prstGeom prst="wedgeRectCallout">
            <a:avLst>
              <a:gd name="adj1" fmla="val -52938"/>
              <a:gd name="adj2" fmla="val 196015"/>
            </a:avLst>
          </a:prstGeom>
          <a:solidFill>
            <a:schemeClr val="bg1"/>
          </a:solidFill>
          <a:ln w="9525" algn="ctr">
            <a:solidFill>
              <a:srgbClr val="FF0000"/>
            </a:solidFill>
            <a:round/>
            <a:headEnd/>
            <a:tailEnd/>
          </a:ln>
        </p:spPr>
        <p:txBody>
          <a:bodyPr/>
          <a:lstStyle/>
          <a:p>
            <a:pPr algn="ctr" fontAlgn="ctr"/>
            <a:r>
              <a:rPr lang="en-US" sz="1100" dirty="0" smtClean="0">
                <a:latin typeface="+mj-ea"/>
                <a:ea typeface="+mj-ea"/>
              </a:rPr>
              <a:t>FC port</a:t>
            </a:r>
            <a:endParaRPr lang="en-US" sz="1100" dirty="0">
              <a:latin typeface="+mj-ea"/>
              <a:ea typeface="+mj-ea"/>
            </a:endParaRPr>
          </a:p>
        </p:txBody>
      </p:sp>
      <p:sp>
        <p:nvSpPr>
          <p:cNvPr id="17" name="矩形标注 8"/>
          <p:cNvSpPr>
            <a:spLocks noChangeArrowheads="1"/>
          </p:cNvSpPr>
          <p:nvPr/>
        </p:nvSpPr>
        <p:spPr bwMode="auto">
          <a:xfrm>
            <a:off x="5560671" y="4533148"/>
            <a:ext cx="1111393" cy="288000"/>
          </a:xfrm>
          <a:prstGeom prst="wedgeRectCallout">
            <a:avLst>
              <a:gd name="adj1" fmla="val -62989"/>
              <a:gd name="adj2" fmla="val 125334"/>
            </a:avLst>
          </a:prstGeom>
          <a:solidFill>
            <a:schemeClr val="bg1"/>
          </a:solidFill>
          <a:ln w="9525" algn="ctr">
            <a:solidFill>
              <a:srgbClr val="FF0000"/>
            </a:solidFill>
            <a:round/>
            <a:headEnd/>
            <a:tailEnd/>
          </a:ln>
        </p:spPr>
        <p:txBody>
          <a:bodyPr/>
          <a:lstStyle/>
          <a:p>
            <a:pPr algn="ctr" fontAlgn="ctr"/>
            <a:r>
              <a:rPr lang="en-US" sz="1100" dirty="0" smtClean="0">
                <a:latin typeface="+mj-ea"/>
                <a:ea typeface="+mj-ea"/>
              </a:rPr>
              <a:t>RAID group</a:t>
            </a:r>
            <a:endParaRPr lang="en-US" sz="1100" dirty="0">
              <a:latin typeface="+mj-ea"/>
              <a:ea typeface="+mj-ea"/>
            </a:endParaRPr>
          </a:p>
        </p:txBody>
      </p:sp>
      <p:sp>
        <p:nvSpPr>
          <p:cNvPr id="18" name="矩形标注 6"/>
          <p:cNvSpPr>
            <a:spLocks noChangeArrowheads="1"/>
          </p:cNvSpPr>
          <p:nvPr/>
        </p:nvSpPr>
        <p:spPr bwMode="auto">
          <a:xfrm>
            <a:off x="3177871" y="5001215"/>
            <a:ext cx="936000" cy="288000"/>
          </a:xfrm>
          <a:prstGeom prst="wedgeRectCallout">
            <a:avLst>
              <a:gd name="adj1" fmla="val -13219"/>
              <a:gd name="adj2" fmla="val -200848"/>
            </a:avLst>
          </a:prstGeom>
          <a:solidFill>
            <a:schemeClr val="bg1"/>
          </a:solidFill>
          <a:ln w="9525" algn="ctr">
            <a:solidFill>
              <a:srgbClr val="FF0000"/>
            </a:solidFill>
            <a:round/>
            <a:headEnd/>
            <a:tailEnd/>
          </a:ln>
        </p:spPr>
        <p:txBody>
          <a:bodyPr/>
          <a:lstStyle/>
          <a:p>
            <a:pPr algn="ctr" fontAlgn="ctr"/>
            <a:r>
              <a:rPr lang="en-US" sz="1100" dirty="0" smtClean="0">
                <a:latin typeface="+mj-ea"/>
                <a:ea typeface="+mj-ea"/>
              </a:rPr>
              <a:t>iSCSI port</a:t>
            </a:r>
            <a:endParaRPr lang="en-US" sz="1100" dirty="0">
              <a:latin typeface="+mj-ea"/>
              <a:ea typeface="+mj-ea"/>
            </a:endParaRPr>
          </a:p>
        </p:txBody>
      </p:sp>
      <p:sp>
        <p:nvSpPr>
          <p:cNvPr id="19" name="矩形标注 9"/>
          <p:cNvSpPr>
            <a:spLocks noChangeArrowheads="1"/>
          </p:cNvSpPr>
          <p:nvPr/>
        </p:nvSpPr>
        <p:spPr bwMode="auto">
          <a:xfrm>
            <a:off x="6280708" y="2804972"/>
            <a:ext cx="824942" cy="288000"/>
          </a:xfrm>
          <a:prstGeom prst="wedgeRectCallout">
            <a:avLst>
              <a:gd name="adj1" fmla="val -42620"/>
              <a:gd name="adj2" fmla="val 129895"/>
            </a:avLst>
          </a:prstGeom>
          <a:solidFill>
            <a:schemeClr val="bg1"/>
          </a:solidFill>
          <a:ln w="9525" algn="ctr">
            <a:solidFill>
              <a:srgbClr val="FF0000"/>
            </a:solidFill>
            <a:round/>
            <a:headEnd/>
            <a:tailEnd/>
          </a:ln>
        </p:spPr>
        <p:txBody>
          <a:bodyPr/>
          <a:lstStyle/>
          <a:p>
            <a:pPr algn="ctr" fontAlgn="ctr"/>
            <a:r>
              <a:rPr lang="en-US" sz="1100" dirty="0" smtClean="0">
                <a:latin typeface="+mj-ea"/>
                <a:ea typeface="+mj-ea"/>
              </a:rPr>
              <a:t>Hard disk</a:t>
            </a:r>
            <a:endParaRPr lang="en-US" sz="1100" dirty="0">
              <a:latin typeface="+mj-ea"/>
              <a:ea typeface="+mj-ea"/>
            </a:endParaRPr>
          </a:p>
        </p:txBody>
      </p:sp>
    </p:spTree>
    <p:extLst>
      <p:ext uri="{BB962C8B-B14F-4D97-AF65-F5344CB8AC3E}">
        <p14:creationId xmlns:p14="http://schemas.microsoft.com/office/powerpoint/2010/main" val="3843047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1594800" y="410400"/>
            <a:ext cx="10117824" cy="640800"/>
          </a:xfrm>
        </p:spPr>
        <p:txBody>
          <a:bodyPr/>
          <a:lstStyle/>
          <a:p>
            <a:pPr fontAlgn="ctr"/>
            <a:r>
              <a:rPr lang="en-US" dirty="0" smtClean="0">
                <a:latin typeface="+mj-ea"/>
                <a:ea typeface="+mj-ea"/>
              </a:rPr>
              <a:t>Storage Management: Storage Visualization</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dirty="0" smtClean="0">
                <a:latin typeface="+mj-ea"/>
                <a:ea typeface="+mj-ea"/>
              </a:rPr>
              <a:t>The integrated Storage Device Manager displays the device rack diagram.</a:t>
            </a:r>
            <a:endParaRPr lang="en-US" sz="1800" dirty="0">
              <a:latin typeface="+mj-ea"/>
              <a:ea typeface="+mj-ea"/>
            </a:endParaRPr>
          </a:p>
        </p:txBody>
      </p:sp>
      <p:pic>
        <p:nvPicPr>
          <p:cNvPr id="9" name="Picture 3"/>
          <p:cNvPicPr>
            <a:picLocks noChangeAspect="1" noChangeArrowheads="1"/>
          </p:cNvPicPr>
          <p:nvPr/>
        </p:nvPicPr>
        <p:blipFill>
          <a:blip r:embed="rId3" cstate="print"/>
          <a:srcRect/>
          <a:stretch>
            <a:fillRect/>
          </a:stretch>
        </p:blipFill>
        <p:spPr bwMode="auto">
          <a:xfrm>
            <a:off x="2171564" y="1771296"/>
            <a:ext cx="7524836" cy="4610454"/>
          </a:xfrm>
          <a:prstGeom prst="rect">
            <a:avLst/>
          </a:prstGeom>
          <a:noFill/>
          <a:ln w="9525">
            <a:noFill/>
            <a:miter lim="800000"/>
            <a:headEnd/>
            <a:tailEnd/>
          </a:ln>
        </p:spPr>
      </p:pic>
    </p:spTree>
    <p:extLst>
      <p:ext uri="{BB962C8B-B14F-4D97-AF65-F5344CB8AC3E}">
        <p14:creationId xmlns:p14="http://schemas.microsoft.com/office/powerpoint/2010/main" val="343737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Grp="1" noChangeArrowheads="1"/>
          </p:cNvSpPr>
          <p:nvPr>
            <p:ph idx="1"/>
          </p:nvPr>
        </p:nvSpPr>
        <p:spPr/>
        <p:txBody>
          <a:bodyPr/>
          <a:lstStyle/>
          <a:p>
            <a:pPr fontAlgn="ctr"/>
            <a:r>
              <a:rPr lang="en-US" dirty="0" smtClean="0"/>
              <a:t>Upon completion of this course, you will understand:</a:t>
            </a:r>
          </a:p>
          <a:p>
            <a:pPr lvl="1" fontAlgn="ctr"/>
            <a:r>
              <a:rPr lang="en-US" dirty="0" err="1" smtClean="0"/>
              <a:t>eSight</a:t>
            </a:r>
            <a:r>
              <a:rPr lang="en-US" dirty="0" smtClean="0"/>
              <a:t> overview</a:t>
            </a:r>
          </a:p>
          <a:p>
            <a:pPr lvl="1" fontAlgn="ctr"/>
            <a:r>
              <a:rPr lang="en-US" dirty="0" err="1" smtClean="0"/>
              <a:t>eSight</a:t>
            </a:r>
            <a:r>
              <a:rPr lang="en-US" dirty="0" smtClean="0"/>
              <a:t> architecture</a:t>
            </a:r>
          </a:p>
          <a:p>
            <a:pPr lvl="1" fontAlgn="ctr"/>
            <a:r>
              <a:rPr lang="en-US" dirty="0" err="1" smtClean="0"/>
              <a:t>eSight</a:t>
            </a:r>
            <a:r>
              <a:rPr lang="en-US" dirty="0" smtClean="0"/>
              <a:t> functions</a:t>
            </a:r>
            <a:endParaRPr lang="en-US" altLang="zh-CN" dirty="0" smtClean="0"/>
          </a:p>
          <a:p>
            <a:pPr lvl="1" fontAlgn="ctr"/>
            <a:r>
              <a:rPr lang="en-US" dirty="0" smtClean="0"/>
              <a:t>eSight deployment</a:t>
            </a:r>
            <a:endParaRPr lang="en-US" altLang="zh-CN" dirty="0" smtClean="0"/>
          </a:p>
          <a:p>
            <a:pPr fontAlgn="ctr"/>
            <a:endParaRPr lang="en-US" altLang="zh-CN" dirty="0" smtClean="0"/>
          </a:p>
          <a:p>
            <a:pPr lvl="1" fontAlgn="ctr"/>
            <a:endParaRPr lang="en-US" altLang="zh-CN" dirty="0"/>
          </a:p>
        </p:txBody>
      </p:sp>
    </p:spTree>
    <p:extLst>
      <p:ext uri="{BB962C8B-B14F-4D97-AF65-F5344CB8AC3E}">
        <p14:creationId xmlns:p14="http://schemas.microsoft.com/office/powerpoint/2010/main" val="1699634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Storage Management: Storage Device Mapping View</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520788"/>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spcBef>
                <a:spcPts val="600"/>
              </a:spcBef>
              <a:buClr>
                <a:srgbClr val="595959"/>
              </a:buClr>
              <a:buSzPct val="50000"/>
            </a:pPr>
            <a:r>
              <a:rPr lang="en-US" sz="1600" dirty="0" smtClean="0">
                <a:solidFill>
                  <a:srgbClr val="080808"/>
                </a:solidFill>
                <a:latin typeface="+mj-ea"/>
                <a:ea typeface="+mj-ea"/>
              </a:rPr>
              <a:t>Displays the mappings between arrays and unified storage devices.</a:t>
            </a:r>
            <a:endParaRPr lang="en-US" altLang="zh-CN" sz="1600" dirty="0" smtClean="0">
              <a:solidFill>
                <a:srgbClr val="080808"/>
              </a:solidFill>
              <a:latin typeface="+mj-ea"/>
              <a:ea typeface="+mj-ea"/>
            </a:endParaRPr>
          </a:p>
          <a:p>
            <a:pPr lvl="1" fontAlgn="ctr">
              <a:spcBef>
                <a:spcPts val="600"/>
              </a:spcBef>
              <a:buClr>
                <a:srgbClr val="595959"/>
              </a:buClr>
            </a:pPr>
            <a:r>
              <a:rPr lang="en-US" sz="1400" dirty="0" smtClean="0">
                <a:solidFill>
                  <a:srgbClr val="080808"/>
                </a:solidFill>
                <a:latin typeface="+mj-ea"/>
                <a:ea typeface="+mj-ea"/>
              </a:rPr>
              <a:t>LUNs can be mapped to host groups or hosts. One host group can contain multiple hosts, and one host can be configured with multiple initiators.</a:t>
            </a:r>
            <a:endParaRPr lang="en-US" altLang="zh-CN" sz="1400" dirty="0">
              <a:solidFill>
                <a:srgbClr val="080808"/>
              </a:solidFill>
              <a:latin typeface="+mj-ea"/>
              <a:ea typeface="+mj-ea"/>
              <a:cs typeface="Arial"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2387588" y="2780928"/>
            <a:ext cx="7108825" cy="2852738"/>
          </a:xfrm>
          <a:prstGeom prst="rect">
            <a:avLst/>
          </a:prstGeom>
          <a:noFill/>
          <a:ln w="9525">
            <a:noFill/>
            <a:miter lim="800000"/>
            <a:headEnd/>
            <a:tailEnd/>
          </a:ln>
        </p:spPr>
      </p:pic>
      <p:sp>
        <p:nvSpPr>
          <p:cNvPr id="10" name="矩形标注 14"/>
          <p:cNvSpPr>
            <a:spLocks noChangeArrowheads="1"/>
          </p:cNvSpPr>
          <p:nvPr/>
        </p:nvSpPr>
        <p:spPr bwMode="auto">
          <a:xfrm>
            <a:off x="4403812" y="2926080"/>
            <a:ext cx="756084" cy="321883"/>
          </a:xfrm>
          <a:prstGeom prst="wedgeRectCallout">
            <a:avLst>
              <a:gd name="adj1" fmla="val -55224"/>
              <a:gd name="adj2" fmla="val 79661"/>
            </a:avLst>
          </a:prstGeom>
          <a:solidFill>
            <a:schemeClr val="bg1"/>
          </a:solidFill>
          <a:ln w="9525" algn="ctr">
            <a:solidFill>
              <a:srgbClr val="FF0000"/>
            </a:solidFill>
            <a:round/>
            <a:headEnd/>
            <a:tailEnd/>
          </a:ln>
        </p:spPr>
        <p:txBody>
          <a:bodyPr anchor="ctr"/>
          <a:lstStyle/>
          <a:p>
            <a:pPr algn="ctr" fontAlgn="ctr"/>
            <a:r>
              <a:rPr lang="en-US" sz="1100" dirty="0" smtClean="0">
                <a:latin typeface="+mj-ea"/>
                <a:ea typeface="+mj-ea"/>
              </a:rPr>
              <a:t>Host group</a:t>
            </a:r>
            <a:endParaRPr lang="en-US" sz="1100" dirty="0">
              <a:latin typeface="+mj-ea"/>
              <a:ea typeface="+mj-ea"/>
            </a:endParaRPr>
          </a:p>
        </p:txBody>
      </p:sp>
      <p:sp>
        <p:nvSpPr>
          <p:cNvPr id="12" name="矩形标注 15"/>
          <p:cNvSpPr>
            <a:spLocks noChangeArrowheads="1"/>
          </p:cNvSpPr>
          <p:nvPr/>
        </p:nvSpPr>
        <p:spPr bwMode="auto">
          <a:xfrm>
            <a:off x="3143238" y="4364087"/>
            <a:ext cx="539750" cy="288938"/>
          </a:xfrm>
          <a:prstGeom prst="wedgeRectCallout">
            <a:avLst>
              <a:gd name="adj1" fmla="val 88575"/>
              <a:gd name="adj2" fmla="val 48292"/>
            </a:avLst>
          </a:prstGeom>
          <a:solidFill>
            <a:schemeClr val="bg1"/>
          </a:solidFill>
          <a:ln w="9525" algn="ctr">
            <a:solidFill>
              <a:srgbClr val="FF0000"/>
            </a:solidFill>
            <a:round/>
            <a:headEnd/>
            <a:tailEnd/>
          </a:ln>
        </p:spPr>
        <p:txBody>
          <a:bodyPr anchor="ctr"/>
          <a:lstStyle/>
          <a:p>
            <a:pPr algn="ctr" fontAlgn="ctr"/>
            <a:r>
              <a:rPr lang="en-US" sz="1100" dirty="0" smtClean="0">
                <a:latin typeface="+mj-ea"/>
                <a:ea typeface="+mj-ea"/>
              </a:rPr>
              <a:t>Host</a:t>
            </a:r>
            <a:endParaRPr lang="en-US" sz="1100" dirty="0">
              <a:latin typeface="+mj-ea"/>
              <a:ea typeface="+mj-ea"/>
            </a:endParaRPr>
          </a:p>
        </p:txBody>
      </p:sp>
      <p:sp>
        <p:nvSpPr>
          <p:cNvPr id="13" name="矩形标注 16"/>
          <p:cNvSpPr>
            <a:spLocks noChangeArrowheads="1"/>
          </p:cNvSpPr>
          <p:nvPr/>
        </p:nvSpPr>
        <p:spPr bwMode="auto">
          <a:xfrm>
            <a:off x="2962988" y="5156175"/>
            <a:ext cx="720000" cy="288000"/>
          </a:xfrm>
          <a:prstGeom prst="wedgeRectCallout">
            <a:avLst>
              <a:gd name="adj1" fmla="val 88634"/>
              <a:gd name="adj2" fmla="val -172183"/>
            </a:avLst>
          </a:prstGeom>
          <a:solidFill>
            <a:schemeClr val="bg1"/>
          </a:solidFill>
          <a:ln w="9525" algn="ctr">
            <a:solidFill>
              <a:srgbClr val="FF0000"/>
            </a:solidFill>
            <a:round/>
            <a:headEnd/>
            <a:tailEnd/>
          </a:ln>
        </p:spPr>
        <p:txBody>
          <a:bodyPr anchor="ctr"/>
          <a:lstStyle/>
          <a:p>
            <a:pPr algn="ctr" fontAlgn="ctr"/>
            <a:r>
              <a:rPr lang="en-US" sz="1100" dirty="0" smtClean="0">
                <a:latin typeface="+mj-ea"/>
                <a:ea typeface="+mj-ea"/>
              </a:rPr>
              <a:t>Initiator</a:t>
            </a:r>
            <a:endParaRPr lang="en-US" sz="1100" dirty="0">
              <a:latin typeface="+mj-ea"/>
              <a:ea typeface="+mj-ea"/>
            </a:endParaRPr>
          </a:p>
        </p:txBody>
      </p:sp>
      <p:sp>
        <p:nvSpPr>
          <p:cNvPr id="14" name="矩形标注 15"/>
          <p:cNvSpPr>
            <a:spLocks noChangeArrowheads="1"/>
          </p:cNvSpPr>
          <p:nvPr/>
        </p:nvSpPr>
        <p:spPr bwMode="auto">
          <a:xfrm>
            <a:off x="5663555" y="2895600"/>
            <a:ext cx="1152525" cy="532383"/>
          </a:xfrm>
          <a:prstGeom prst="wedgeRectCallout">
            <a:avLst>
              <a:gd name="adj1" fmla="val -80128"/>
              <a:gd name="adj2" fmla="val 53217"/>
            </a:avLst>
          </a:prstGeom>
          <a:solidFill>
            <a:schemeClr val="bg1"/>
          </a:solidFill>
          <a:ln w="9525" algn="ctr">
            <a:solidFill>
              <a:srgbClr val="FF0000"/>
            </a:solidFill>
            <a:round/>
            <a:headEnd/>
            <a:tailEnd/>
          </a:ln>
        </p:spPr>
        <p:txBody>
          <a:bodyPr anchor="ctr"/>
          <a:lstStyle/>
          <a:p>
            <a:pPr algn="ctr" fontAlgn="ctr"/>
            <a:r>
              <a:rPr lang="en-US" sz="1100" dirty="0" smtClean="0">
                <a:latin typeface="+mj-ea"/>
                <a:ea typeface="+mj-ea"/>
              </a:rPr>
              <a:t>(2) The LUN is mapped to a host group.</a:t>
            </a:r>
            <a:endParaRPr lang="en-US" sz="1100" dirty="0">
              <a:latin typeface="+mj-ea"/>
              <a:ea typeface="+mj-ea"/>
            </a:endParaRPr>
          </a:p>
        </p:txBody>
      </p:sp>
      <p:sp>
        <p:nvSpPr>
          <p:cNvPr id="20" name="矩形标注 13"/>
          <p:cNvSpPr>
            <a:spLocks noChangeArrowheads="1"/>
          </p:cNvSpPr>
          <p:nvPr/>
        </p:nvSpPr>
        <p:spPr bwMode="auto">
          <a:xfrm>
            <a:off x="5843972" y="4894708"/>
            <a:ext cx="1260140" cy="693515"/>
          </a:xfrm>
          <a:prstGeom prst="wedgeRectCallout">
            <a:avLst>
              <a:gd name="adj1" fmla="val -54618"/>
              <a:gd name="adj2" fmla="val -81002"/>
            </a:avLst>
          </a:prstGeom>
          <a:solidFill>
            <a:schemeClr val="bg1"/>
          </a:solidFill>
          <a:ln w="9525" algn="ctr">
            <a:solidFill>
              <a:srgbClr val="FF0000"/>
            </a:solidFill>
            <a:round/>
            <a:headEnd/>
            <a:tailEnd/>
          </a:ln>
        </p:spPr>
        <p:txBody>
          <a:bodyPr anchor="ctr"/>
          <a:lstStyle/>
          <a:p>
            <a:pPr algn="ctr" fontAlgn="ctr"/>
            <a:r>
              <a:rPr lang="en-US" sz="1100" dirty="0" smtClean="0">
                <a:latin typeface="+mj-ea"/>
                <a:ea typeface="+mj-ea"/>
              </a:rPr>
              <a:t>(1) The LUNs are mapped to a host in a host group.</a:t>
            </a:r>
            <a:endParaRPr lang="en-US" sz="1100" dirty="0">
              <a:latin typeface="+mj-ea"/>
              <a:ea typeface="+mj-ea"/>
            </a:endParaRPr>
          </a:p>
        </p:txBody>
      </p:sp>
    </p:spTree>
    <p:extLst>
      <p:ext uri="{BB962C8B-B14F-4D97-AF65-F5344CB8AC3E}">
        <p14:creationId xmlns:p14="http://schemas.microsoft.com/office/powerpoint/2010/main" val="2168793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Storage Management: Storage System Health Evaluation</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702097"/>
            <a:ext cx="5965145"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algn="l" fontAlgn="ctr"/>
            <a:r>
              <a:rPr lang="en-US" sz="2000" dirty="0" err="1" smtClean="0">
                <a:latin typeface="+mj-ea"/>
                <a:ea typeface="+mj-ea"/>
              </a:rPr>
              <a:t>eSight</a:t>
            </a:r>
            <a:r>
              <a:rPr lang="en-US" sz="2000" dirty="0" smtClean="0">
                <a:latin typeface="+mj-ea"/>
                <a:ea typeface="+mj-ea"/>
              </a:rPr>
              <a:t> can assess the overall health of a device from the workload, exception, and alarm statistics dimensions.</a:t>
            </a:r>
            <a:endParaRPr lang="en-US" altLang="zh-CN" sz="2000" dirty="0" smtClean="0">
              <a:latin typeface="+mj-ea"/>
              <a:ea typeface="+mj-ea"/>
            </a:endParaRPr>
          </a:p>
          <a:p>
            <a:pPr marL="542925" lvl="1" indent="-276225" fontAlgn="ctr"/>
            <a:r>
              <a:rPr lang="en-US" sz="1800" dirty="0" smtClean="0">
                <a:latin typeface="+mj-ea"/>
                <a:ea typeface="+mj-ea"/>
              </a:rPr>
              <a:t>Health score</a:t>
            </a:r>
            <a:endParaRPr lang="en-US" altLang="zh-CN" sz="1800" dirty="0" smtClean="0">
              <a:latin typeface="+mj-ea"/>
              <a:ea typeface="+mj-ea"/>
            </a:endParaRPr>
          </a:p>
          <a:p>
            <a:pPr marL="542925" lvl="1" indent="-276225" fontAlgn="ctr"/>
            <a:r>
              <a:rPr lang="en-US" sz="1800" dirty="0" smtClean="0">
                <a:latin typeface="+mj-ea"/>
                <a:ea typeface="+mj-ea"/>
              </a:rPr>
              <a:t>Health trend in the last 24 hours</a:t>
            </a:r>
            <a:endParaRPr lang="en-US" altLang="zh-CN" sz="1800" dirty="0" smtClean="0">
              <a:latin typeface="+mj-ea"/>
              <a:ea typeface="+mj-ea"/>
            </a:endParaRPr>
          </a:p>
          <a:p>
            <a:pPr marL="542925" lvl="1" indent="-276225" fontAlgn="ctr"/>
            <a:r>
              <a:rPr lang="en-US" sz="1800" dirty="0" smtClean="0">
                <a:latin typeface="+mj-ea"/>
                <a:ea typeface="+mj-ea"/>
              </a:rPr>
              <a:t>Load and exceptions in the last hour</a:t>
            </a:r>
            <a:endParaRPr lang="en-US" altLang="zh-CN" sz="1800" dirty="0" smtClean="0">
              <a:latin typeface="+mj-ea"/>
              <a:ea typeface="+mj-ea"/>
            </a:endParaRPr>
          </a:p>
          <a:p>
            <a:pPr marL="542925" lvl="1" indent="-276225" fontAlgn="ctr"/>
            <a:r>
              <a:rPr lang="en-US" sz="1800" dirty="0" smtClean="0">
                <a:latin typeface="+mj-ea"/>
                <a:ea typeface="+mj-ea"/>
              </a:rPr>
              <a:t>Workload of each component</a:t>
            </a:r>
            <a:endParaRPr lang="en-US" altLang="zh-CN" sz="1800" dirty="0" smtClean="0">
              <a:latin typeface="+mj-ea"/>
              <a:ea typeface="+mj-ea"/>
            </a:endParaRPr>
          </a:p>
          <a:p>
            <a:pPr marL="542925" lvl="1" indent="-276225" fontAlgn="ctr"/>
            <a:r>
              <a:rPr lang="en-US" sz="1800" dirty="0" smtClean="0">
                <a:latin typeface="+mj-ea"/>
                <a:ea typeface="+mj-ea"/>
              </a:rPr>
              <a:t>Exception statistics of each component</a:t>
            </a:r>
            <a:endParaRPr lang="en-US" altLang="zh-CN" sz="1800" dirty="0" smtClean="0">
              <a:latin typeface="+mj-ea"/>
              <a:ea typeface="+mj-ea"/>
            </a:endParaRPr>
          </a:p>
          <a:p>
            <a:pPr marL="542925" lvl="1" indent="-276225" fontAlgn="ctr"/>
            <a:r>
              <a:rPr lang="en-US" sz="1800" dirty="0" smtClean="0">
                <a:latin typeface="+mj-ea"/>
                <a:ea typeface="+mj-ea"/>
              </a:rPr>
              <a:t>Alarm statistics</a:t>
            </a:r>
            <a:endParaRPr lang="en-US" altLang="zh-CN" sz="1800" dirty="0">
              <a:latin typeface="+mj-ea"/>
              <a:ea typeface="+mj-ea"/>
            </a:endParaRPr>
          </a:p>
        </p:txBody>
      </p:sp>
      <p:pic>
        <p:nvPicPr>
          <p:cNvPr id="15" name="Picture 3"/>
          <p:cNvPicPr>
            <a:picLocks noChangeAspect="1" noChangeArrowheads="1"/>
          </p:cNvPicPr>
          <p:nvPr/>
        </p:nvPicPr>
        <p:blipFill>
          <a:blip r:embed="rId3" cstate="print"/>
          <a:srcRect/>
          <a:stretch>
            <a:fillRect/>
          </a:stretch>
        </p:blipFill>
        <p:spPr bwMode="auto">
          <a:xfrm>
            <a:off x="6996100" y="1233488"/>
            <a:ext cx="3713441" cy="5077530"/>
          </a:xfrm>
          <a:prstGeom prst="rect">
            <a:avLst/>
          </a:prstGeom>
          <a:noFill/>
          <a:ln w="9525">
            <a:noFill/>
            <a:miter lim="800000"/>
            <a:headEnd/>
            <a:tailEnd/>
          </a:ln>
        </p:spPr>
      </p:pic>
    </p:spTree>
    <p:extLst>
      <p:ext uri="{BB962C8B-B14F-4D97-AF65-F5344CB8AC3E}">
        <p14:creationId xmlns:p14="http://schemas.microsoft.com/office/powerpoint/2010/main" val="3807352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Storage Management: Cloud Service</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l" fontAlgn="ctr">
              <a:defRPr/>
            </a:pPr>
            <a:r>
              <a:rPr lang="en-US" sz="2000" dirty="0" smtClean="0">
                <a:latin typeface="+mj-ea"/>
                <a:ea typeface="+mj-ea"/>
              </a:rPr>
              <a:t>Cloud Service automatically sends device or </a:t>
            </a:r>
            <a:r>
              <a:rPr lang="en-US" sz="2000" dirty="0" err="1" smtClean="0">
                <a:latin typeface="+mj-ea"/>
                <a:ea typeface="+mj-ea"/>
              </a:rPr>
              <a:t>eSight</a:t>
            </a:r>
            <a:r>
              <a:rPr lang="en-US" sz="2000" dirty="0" smtClean="0">
                <a:latin typeface="+mj-ea"/>
                <a:ea typeface="+mj-ea"/>
              </a:rPr>
              <a:t> information to the O&amp;M center through emails.</a:t>
            </a:r>
            <a:endParaRPr lang="en-US" altLang="zh-CN" sz="2000" dirty="0" smtClean="0">
              <a:latin typeface="+mj-ea"/>
              <a:ea typeface="+mj-ea"/>
            </a:endParaRPr>
          </a:p>
          <a:p>
            <a:pPr algn="l" fontAlgn="ctr">
              <a:defRPr/>
            </a:pPr>
            <a:r>
              <a:rPr lang="en-US" sz="2000" dirty="0" smtClean="0">
                <a:latin typeface="+mj-ea"/>
                <a:ea typeface="+mj-ea"/>
              </a:rPr>
              <a:t>The O&amp;M center analyzes the running status of </a:t>
            </a:r>
            <a:r>
              <a:rPr lang="en-US" sz="2000" dirty="0" err="1" smtClean="0">
                <a:latin typeface="+mj-ea"/>
                <a:ea typeface="+mj-ea"/>
              </a:rPr>
              <a:t>eSight</a:t>
            </a:r>
            <a:r>
              <a:rPr lang="en-US" sz="2000" dirty="0" smtClean="0">
                <a:latin typeface="+mj-ea"/>
                <a:ea typeface="+mj-ea"/>
              </a:rPr>
              <a:t> and devices, detects faults in a timely manner, and reminds users of handling the faults.</a:t>
            </a:r>
            <a:endParaRPr lang="en-US" altLang="zh-CN" sz="2000" dirty="0" smtClean="0">
              <a:latin typeface="+mj-ea"/>
              <a:ea typeface="+mj-ea"/>
            </a:endParaRPr>
          </a:p>
          <a:p>
            <a:pPr algn="l" fontAlgn="ctr">
              <a:defRPr/>
            </a:pPr>
            <a:r>
              <a:rPr lang="en-US" sz="2000" dirty="0" smtClean="0">
                <a:latin typeface="+mj-ea"/>
                <a:ea typeface="+mj-ea"/>
              </a:rPr>
              <a:t>The backhaul information includes the health check report and event log package of the storage device, which can reflect the hardware and software configurations and fault status of the device.</a:t>
            </a:r>
            <a:endParaRPr lang="en-US" sz="2000" dirty="0">
              <a:latin typeface="+mj-ea"/>
              <a:ea typeface="+mj-ea"/>
            </a:endParaRPr>
          </a:p>
        </p:txBody>
      </p:sp>
    </p:spTree>
    <p:extLst>
      <p:ext uri="{BB962C8B-B14F-4D97-AF65-F5344CB8AC3E}">
        <p14:creationId xmlns:p14="http://schemas.microsoft.com/office/powerpoint/2010/main" val="1170180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r>
              <a:rPr lang="en-US" b="1" dirty="0" err="1" smtClean="0">
                <a:latin typeface="+mj-ea"/>
                <a:ea typeface="+mj-ea"/>
              </a:rPr>
              <a:t>eSight</a:t>
            </a:r>
            <a:r>
              <a:rPr lang="en-US" b="1" dirty="0" smtClean="0">
                <a:latin typeface="+mj-ea"/>
                <a:ea typeface="+mj-ea"/>
              </a:rPr>
              <a:t> Functions</a:t>
            </a:r>
            <a:endParaRPr lang="en-US" altLang="zh-CN" b="1" dirty="0" smtClean="0">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Basic Management Functions</a:t>
            </a:r>
            <a:endParaRPr lang="en-US" altLang="zh-CN" dirty="0" smtClean="0">
              <a:solidFill>
                <a:schemeClr val="bg1">
                  <a:lumMod val="50000"/>
                </a:schemeClr>
              </a:solidFill>
              <a:latin typeface="+mj-ea"/>
              <a:ea typeface="+mj-ea"/>
            </a:endParaRPr>
          </a:p>
          <a:p>
            <a:pPr lvl="1" fontAlgn="ctr">
              <a:buClrTx/>
            </a:pPr>
            <a:r>
              <a:rPr lang="en-US" dirty="0" smtClean="0">
                <a:solidFill>
                  <a:schemeClr val="bg1">
                    <a:lumMod val="50000"/>
                  </a:schemeClr>
                </a:solidFill>
                <a:latin typeface="+mj-ea"/>
                <a:ea typeface="+mj-ea"/>
              </a:rPr>
              <a:t>Server Management</a:t>
            </a:r>
            <a:endParaRPr lang="en-US" altLang="zh-CN" dirty="0" smtClean="0">
              <a:solidFill>
                <a:schemeClr val="bg1">
                  <a:lumMod val="50000"/>
                </a:schemeClr>
              </a:solidFill>
              <a:latin typeface="+mj-ea"/>
              <a:ea typeface="+mj-ea"/>
            </a:endParaRPr>
          </a:p>
          <a:p>
            <a:pPr lvl="1" fontAlgn="ctr">
              <a:buClr>
                <a:schemeClr val="bg1">
                  <a:lumMod val="50000"/>
                </a:schemeClr>
              </a:buClr>
            </a:pPr>
            <a:r>
              <a:rPr lang="en-US" dirty="0" smtClean="0">
                <a:solidFill>
                  <a:schemeClr val="bg1">
                    <a:lumMod val="50000"/>
                  </a:schemeClr>
                </a:solidFill>
                <a:latin typeface="+mj-ea"/>
                <a:ea typeface="+mj-ea"/>
              </a:rPr>
              <a:t>Storage Management</a:t>
            </a:r>
            <a:endParaRPr lang="en-US" altLang="zh-CN" dirty="0" smtClean="0">
              <a:solidFill>
                <a:schemeClr val="bg1">
                  <a:lumMod val="50000"/>
                </a:schemeClr>
              </a:solidFill>
              <a:latin typeface="+mj-ea"/>
              <a:ea typeface="+mj-ea"/>
            </a:endParaRPr>
          </a:p>
          <a:p>
            <a:pPr lvl="1" fontAlgn="ctr">
              <a:buClrTx/>
              <a:buSzPct val="60000"/>
              <a:buFont typeface="Wingdings" panose="05000000000000000000" pitchFamily="2" charset="2"/>
              <a:buChar char="n"/>
            </a:pPr>
            <a:r>
              <a:rPr lang="en-US" dirty="0" smtClean="0">
                <a:latin typeface="+mj-ea"/>
                <a:ea typeface="+mj-ea"/>
              </a:rPr>
              <a:t>Network and Security Management</a:t>
            </a:r>
            <a:endParaRPr lang="en-US" altLang="zh-CN" dirty="0" smtClean="0">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endParaRPr lang="en-US" altLang="zh-CN" b="1" dirty="0">
              <a:latin typeface="+mj-ea"/>
              <a:ea typeface="+mj-ea"/>
            </a:endParaRPr>
          </a:p>
        </p:txBody>
      </p:sp>
    </p:spTree>
    <p:extLst>
      <p:ext uri="{BB962C8B-B14F-4D97-AF65-F5344CB8AC3E}">
        <p14:creationId xmlns:p14="http://schemas.microsoft.com/office/powerpoint/2010/main" val="2977124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Network Management</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772829"/>
            <a:ext cx="51730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00000"/>
              </a:lnSpc>
            </a:pPr>
            <a:r>
              <a:rPr lang="en-US" sz="2000" dirty="0" smtClean="0">
                <a:latin typeface="+mj-ea"/>
                <a:ea typeface="+mj-ea"/>
              </a:rPr>
              <a:t>IP topology management</a:t>
            </a:r>
          </a:p>
          <a:p>
            <a:pPr fontAlgn="ctr">
              <a:lnSpc>
                <a:spcPct val="100000"/>
              </a:lnSpc>
            </a:pPr>
            <a:r>
              <a:rPr lang="en-US" sz="2000" dirty="0" smtClean="0">
                <a:latin typeface="+mj-ea"/>
                <a:ea typeface="+mj-ea"/>
              </a:rPr>
              <a:t>Link management</a:t>
            </a:r>
          </a:p>
          <a:p>
            <a:pPr fontAlgn="ctr">
              <a:lnSpc>
                <a:spcPct val="100000"/>
              </a:lnSpc>
            </a:pPr>
            <a:r>
              <a:rPr lang="en-US" sz="2000" dirty="0" smtClean="0">
                <a:latin typeface="+mj-ea"/>
                <a:ea typeface="+mj-ea"/>
              </a:rPr>
              <a:t>Single-NE feature management</a:t>
            </a:r>
          </a:p>
          <a:p>
            <a:pPr fontAlgn="ctr">
              <a:lnSpc>
                <a:spcPct val="100000"/>
              </a:lnSpc>
            </a:pPr>
            <a:r>
              <a:rPr lang="en-US" sz="2000" dirty="0" smtClean="0">
                <a:latin typeface="+mj-ea"/>
                <a:ea typeface="+mj-ea"/>
              </a:rPr>
              <a:t>Terminal resource</a:t>
            </a:r>
          </a:p>
          <a:p>
            <a:pPr fontAlgn="ctr">
              <a:lnSpc>
                <a:spcPct val="100000"/>
              </a:lnSpc>
            </a:pPr>
            <a:r>
              <a:rPr lang="en-US" sz="2000" dirty="0" smtClean="0">
                <a:latin typeface="+mj-ea"/>
                <a:ea typeface="+mj-ea"/>
              </a:rPr>
              <a:t>VLAN management</a:t>
            </a:r>
          </a:p>
          <a:p>
            <a:pPr fontAlgn="ctr">
              <a:lnSpc>
                <a:spcPct val="100000"/>
              </a:lnSpc>
            </a:pPr>
            <a:r>
              <a:rPr lang="en-US" sz="2000" dirty="0" smtClean="0">
                <a:latin typeface="+mj-ea"/>
                <a:ea typeface="+mj-ea"/>
              </a:rPr>
              <a:t>Smart configuration tool</a:t>
            </a:r>
          </a:p>
          <a:p>
            <a:pPr fontAlgn="ctr">
              <a:lnSpc>
                <a:spcPct val="100000"/>
              </a:lnSpc>
            </a:pPr>
            <a:r>
              <a:rPr lang="en-US" sz="2000" dirty="0" smtClean="0">
                <a:latin typeface="+mj-ea"/>
                <a:ea typeface="+mj-ea"/>
              </a:rPr>
              <a:t>Configuration file management</a:t>
            </a:r>
          </a:p>
          <a:p>
            <a:pPr fontAlgn="ctr">
              <a:lnSpc>
                <a:spcPct val="100000"/>
              </a:lnSpc>
            </a:pPr>
            <a:r>
              <a:rPr lang="en-US" sz="2000" dirty="0" smtClean="0">
                <a:latin typeface="+mj-ea"/>
                <a:ea typeface="+mj-ea"/>
              </a:rPr>
              <a:t>MIB management</a:t>
            </a:r>
          </a:p>
          <a:p>
            <a:pPr fontAlgn="ctr">
              <a:lnSpc>
                <a:spcPct val="100000"/>
              </a:lnSpc>
            </a:pPr>
            <a:r>
              <a:rPr lang="en-US" sz="2000" dirty="0" smtClean="0">
                <a:latin typeface="+mj-ea"/>
                <a:ea typeface="+mj-ea"/>
              </a:rPr>
              <a:t>Device software management</a:t>
            </a:r>
            <a:endParaRPr lang="en-US" sz="2000" dirty="0">
              <a:latin typeface="+mj-ea"/>
              <a:ea typeface="+mj-ea"/>
            </a:endParaRPr>
          </a:p>
        </p:txBody>
      </p:sp>
      <p:sp>
        <p:nvSpPr>
          <p:cNvPr id="42" name="文本占位符 38">
            <a:extLst>
              <a:ext uri="{FF2B5EF4-FFF2-40B4-BE49-F238E27FC236}">
                <a16:creationId xmlns:a16="http://schemas.microsoft.com/office/drawing/2014/main" xmlns="" id="{F479C78E-BA33-458E-A2A2-9951F31DB517}"/>
              </a:ext>
            </a:extLst>
          </p:cNvPr>
          <p:cNvSpPr txBox="1">
            <a:spLocks/>
          </p:cNvSpPr>
          <p:nvPr/>
        </p:nvSpPr>
        <p:spPr bwMode="auto">
          <a:xfrm>
            <a:off x="6090598" y="1767775"/>
            <a:ext cx="51730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00000"/>
              </a:lnSpc>
            </a:pPr>
            <a:r>
              <a:rPr lang="en-US" sz="2000" dirty="0" smtClean="0">
                <a:latin typeface="+mj-ea"/>
                <a:ea typeface="+mj-ea"/>
              </a:rPr>
              <a:t>SLA management</a:t>
            </a:r>
          </a:p>
          <a:p>
            <a:pPr fontAlgn="ctr">
              <a:lnSpc>
                <a:spcPct val="100000"/>
              </a:lnSpc>
            </a:pPr>
            <a:r>
              <a:rPr lang="en-US" sz="2000" dirty="0" err="1" smtClean="0">
                <a:latin typeface="+mj-ea"/>
                <a:ea typeface="+mj-ea"/>
              </a:rPr>
              <a:t>iPCA</a:t>
            </a:r>
            <a:r>
              <a:rPr lang="en-US" sz="2000" dirty="0" smtClean="0">
                <a:latin typeface="+mj-ea"/>
                <a:ea typeface="+mj-ea"/>
              </a:rPr>
              <a:t> management</a:t>
            </a:r>
          </a:p>
          <a:p>
            <a:pPr fontAlgn="ctr">
              <a:lnSpc>
                <a:spcPct val="100000"/>
              </a:lnSpc>
            </a:pPr>
            <a:r>
              <a:rPr lang="en-US" sz="2000" dirty="0" err="1" smtClean="0">
                <a:latin typeface="+mj-ea"/>
                <a:ea typeface="+mj-ea"/>
              </a:rPr>
              <a:t>QoS</a:t>
            </a:r>
            <a:r>
              <a:rPr lang="en-US" sz="2000" dirty="0" smtClean="0">
                <a:latin typeface="+mj-ea"/>
                <a:ea typeface="+mj-ea"/>
              </a:rPr>
              <a:t> management</a:t>
            </a:r>
          </a:p>
          <a:p>
            <a:pPr fontAlgn="ctr">
              <a:lnSpc>
                <a:spcPct val="100000"/>
              </a:lnSpc>
            </a:pPr>
            <a:r>
              <a:rPr lang="en-US" sz="2000" dirty="0" smtClean="0">
                <a:latin typeface="+mj-ea"/>
                <a:ea typeface="+mj-ea"/>
              </a:rPr>
              <a:t>Network traffic analysis</a:t>
            </a:r>
          </a:p>
          <a:p>
            <a:pPr fontAlgn="ctr">
              <a:lnSpc>
                <a:spcPct val="100000"/>
              </a:lnSpc>
            </a:pPr>
            <a:r>
              <a:rPr lang="en-US" sz="2000" dirty="0" smtClean="0">
                <a:latin typeface="+mj-ea"/>
                <a:ea typeface="+mj-ea"/>
              </a:rPr>
              <a:t>IPsec VPN management</a:t>
            </a:r>
          </a:p>
          <a:p>
            <a:pPr fontAlgn="ctr">
              <a:lnSpc>
                <a:spcPct val="100000"/>
              </a:lnSpc>
            </a:pPr>
            <a:r>
              <a:rPr lang="en-US" sz="2000" dirty="0" smtClean="0">
                <a:latin typeface="+mj-ea"/>
                <a:ea typeface="+mj-ea"/>
              </a:rPr>
              <a:t>Secure Center (security policy management)</a:t>
            </a:r>
          </a:p>
          <a:p>
            <a:pPr fontAlgn="ctr">
              <a:lnSpc>
                <a:spcPct val="100000"/>
              </a:lnSpc>
            </a:pPr>
            <a:r>
              <a:rPr lang="en-US" sz="2000" dirty="0" smtClean="0">
                <a:latin typeface="+mj-ea"/>
                <a:ea typeface="+mj-ea"/>
              </a:rPr>
              <a:t>SVF management</a:t>
            </a:r>
          </a:p>
          <a:p>
            <a:pPr fontAlgn="ctr">
              <a:lnSpc>
                <a:spcPct val="100000"/>
              </a:lnSpc>
            </a:pPr>
            <a:r>
              <a:rPr lang="en-US" sz="2000" dirty="0" smtClean="0">
                <a:latin typeface="+mj-ea"/>
                <a:ea typeface="+mj-ea"/>
              </a:rPr>
              <a:t>Zero touch provisioning (ZTP)</a:t>
            </a:r>
          </a:p>
          <a:p>
            <a:pPr fontAlgn="ctr">
              <a:lnSpc>
                <a:spcPct val="100000"/>
              </a:lnSpc>
            </a:pPr>
            <a:r>
              <a:rPr lang="en-US" sz="2000" dirty="0" err="1" smtClean="0">
                <a:latin typeface="+mj-ea"/>
                <a:ea typeface="+mj-ea"/>
              </a:rPr>
              <a:t>eSight</a:t>
            </a:r>
            <a:r>
              <a:rPr lang="en-US" sz="2000" dirty="0" smtClean="0">
                <a:latin typeface="+mj-ea"/>
                <a:ea typeface="+mj-ea"/>
              </a:rPr>
              <a:t> Mobile</a:t>
            </a:r>
            <a:endParaRPr lang="en-US" sz="2000" dirty="0">
              <a:latin typeface="+mj-ea"/>
              <a:ea typeface="+mj-ea"/>
            </a:endParaRPr>
          </a:p>
        </p:txBody>
      </p:sp>
      <p:sp>
        <p:nvSpPr>
          <p:cNvPr id="6"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8"/>
            <a:ext cx="10429641" cy="54634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dirty="0" err="1" smtClean="0">
                <a:latin typeface="+mj-ea"/>
                <a:ea typeface="+mj-ea"/>
              </a:rPr>
              <a:t>eSight</a:t>
            </a:r>
            <a:r>
              <a:rPr lang="en-US" dirty="0" smtClean="0">
                <a:latin typeface="+mj-ea"/>
                <a:ea typeface="+mj-ea"/>
              </a:rPr>
              <a:t> network management provides the following functions:</a:t>
            </a:r>
            <a:endParaRPr lang="en-US" altLang="zh-CN" sz="1800" dirty="0">
              <a:latin typeface="+mj-ea"/>
              <a:ea typeface="+mj-ea"/>
            </a:endParaRPr>
          </a:p>
        </p:txBody>
      </p:sp>
    </p:spTree>
    <p:extLst>
      <p:ext uri="{BB962C8B-B14F-4D97-AF65-F5344CB8AC3E}">
        <p14:creationId xmlns:p14="http://schemas.microsoft.com/office/powerpoint/2010/main" val="2078005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Security Management</a:t>
            </a:r>
            <a:endParaRPr lang="en-US" altLang="zh-CN" dirty="0">
              <a:latin typeface="+mj-ea"/>
              <a:ea typeface="+mj-ea"/>
            </a:endParaRPr>
          </a:p>
        </p:txBody>
      </p:sp>
      <p:graphicFrame>
        <p:nvGraphicFramePr>
          <p:cNvPr id="8" name="内容占位符 3"/>
          <p:cNvGraphicFramePr>
            <a:graphicFrameLocks/>
          </p:cNvGraphicFramePr>
          <p:nvPr>
            <p:extLst>
              <p:ext uri="{D42A27DB-BD31-4B8C-83A1-F6EECF244321}">
                <p14:modId xmlns:p14="http://schemas.microsoft.com/office/powerpoint/2010/main" val="2180713806"/>
              </p:ext>
            </p:extLst>
          </p:nvPr>
        </p:nvGraphicFramePr>
        <p:xfrm>
          <a:off x="1008063" y="1251112"/>
          <a:ext cx="10464800" cy="5121053"/>
        </p:xfrm>
        <a:graphic>
          <a:graphicData uri="http://schemas.openxmlformats.org/drawingml/2006/table">
            <a:tbl>
              <a:tblPr firstRow="1" bandRow="1"/>
              <a:tblGrid>
                <a:gridCol w="1388495">
                  <a:extLst>
                    <a:ext uri="{9D8B030D-6E8A-4147-A177-3AD203B41FA5}">
                      <a16:colId xmlns:a16="http://schemas.microsoft.com/office/drawing/2014/main" xmlns="" val="20000"/>
                    </a:ext>
                  </a:extLst>
                </a:gridCol>
                <a:gridCol w="3172149">
                  <a:extLst>
                    <a:ext uri="{9D8B030D-6E8A-4147-A177-3AD203B41FA5}">
                      <a16:colId xmlns:a16="http://schemas.microsoft.com/office/drawing/2014/main" xmlns="" val="20001"/>
                    </a:ext>
                  </a:extLst>
                </a:gridCol>
                <a:gridCol w="5904156">
                  <a:extLst>
                    <a:ext uri="{9D8B030D-6E8A-4147-A177-3AD203B41FA5}">
                      <a16:colId xmlns:a16="http://schemas.microsoft.com/office/drawing/2014/main" xmlns="" val="20002"/>
                    </a:ext>
                  </a:extLst>
                </a:gridCol>
              </a:tblGrid>
              <a:tr h="426299">
                <a:tc>
                  <a:txBody>
                    <a:bodyPr/>
                    <a:lstStyle/>
                    <a:p>
                      <a:pPr algn="ctr" fontAlgn="ctr"/>
                      <a:r>
                        <a:rPr lang="en-US" sz="1200" b="1" dirty="0" smtClean="0">
                          <a:latin typeface="+mj-ea"/>
                          <a:ea typeface="+mj-ea"/>
                        </a:rPr>
                        <a:t>Protection Mechanism</a:t>
                      </a:r>
                      <a:endParaRPr lang="en-US" sz="1200" b="1" dirty="0">
                        <a:latin typeface="+mj-ea"/>
                        <a:ea typeface="+mj-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sz="1200" b="1" dirty="0" smtClean="0">
                          <a:latin typeface="+mj-ea"/>
                          <a:ea typeface="+mj-ea"/>
                        </a:rPr>
                        <a:t>Mechanism Description</a:t>
                      </a:r>
                      <a:endParaRPr lang="en-US" sz="1200" b="1" dirty="0">
                        <a:latin typeface="+mj-ea"/>
                        <a:ea typeface="+mj-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sz="1200" b="1" dirty="0" smtClean="0">
                          <a:latin typeface="+mj-ea"/>
                          <a:ea typeface="+mj-ea"/>
                        </a:rPr>
                        <a:t>Security Policy</a:t>
                      </a:r>
                      <a:endParaRPr lang="en-US" sz="1200" b="1" dirty="0">
                        <a:latin typeface="+mj-ea"/>
                        <a:ea typeface="+mj-ea"/>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596017">
                <a:tc>
                  <a:txBody>
                    <a:bodyPr/>
                    <a:lstStyle/>
                    <a:p>
                      <a:pPr fontAlgn="ctr"/>
                      <a:r>
                        <a:rPr lang="en-US" sz="1200" dirty="0" smtClean="0">
                          <a:latin typeface="+mj-ea"/>
                          <a:ea typeface="+mj-ea"/>
                        </a:rPr>
                        <a:t>System security</a:t>
                      </a:r>
                      <a:endParaRPr lang="en-US" sz="1200" dirty="0">
                        <a:latin typeface="+mj-ea"/>
                        <a:ea typeface="+mj-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r>
                        <a:rPr lang="en-US" sz="1200" dirty="0" smtClean="0">
                          <a:latin typeface="+mj-ea"/>
                          <a:ea typeface="+mj-ea"/>
                        </a:rPr>
                        <a:t>System security ensures that the operating system, database, and middleware run properly.</a:t>
                      </a:r>
                      <a:endParaRPr lang="en-US" sz="1200" dirty="0">
                        <a:latin typeface="+mj-ea"/>
                        <a:ea typeface="+mj-ea"/>
                      </a:endParaRPr>
                    </a:p>
                  </a:txBody>
                  <a:tcPr marL="90000" marR="90000" marT="46800" marB="46800" anchor="ctr"/>
                </a:tc>
                <a:tc>
                  <a:txBody>
                    <a:bodyPr/>
                    <a:lstStyle/>
                    <a:p>
                      <a:pPr fontAlgn="ctr"/>
                      <a:r>
                        <a:rPr lang="en-US" sz="1100" dirty="0" smtClean="0">
                          <a:latin typeface="+mj-ea"/>
                          <a:ea typeface="+mj-ea"/>
                        </a:rPr>
                        <a:t>Patch policy, hardening policy, password policy, authentication, data encryption, security log, minimum permission principle, and file permission management</a:t>
                      </a:r>
                      <a:endParaRPr lang="en-US" sz="1100" dirty="0">
                        <a:latin typeface="+mj-ea"/>
                        <a:ea typeface="+mj-ea"/>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058573">
                <a:tc>
                  <a:txBody>
                    <a:bodyPr/>
                    <a:lstStyle/>
                    <a:p>
                      <a:pPr fontAlgn="ctr"/>
                      <a:r>
                        <a:rPr lang="en-US" sz="1200" dirty="0" smtClean="0">
                          <a:latin typeface="+mj-ea"/>
                          <a:ea typeface="+mj-ea"/>
                        </a:rPr>
                        <a:t>Network security</a:t>
                      </a:r>
                      <a:endParaRPr lang="en-US" sz="1200" dirty="0">
                        <a:latin typeface="+mj-ea"/>
                        <a:ea typeface="+mj-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r>
                        <a:rPr lang="en-US" sz="1200" dirty="0" smtClean="0">
                          <a:latin typeface="+mj-ea"/>
                          <a:ea typeface="+mj-ea"/>
                        </a:rPr>
                        <a:t>Network security includes the normal running of network devices such as switches, routers, and firewalls.</a:t>
                      </a:r>
                      <a:endParaRPr lang="en-US" sz="1200" dirty="0">
                        <a:latin typeface="+mj-ea"/>
                        <a:ea typeface="+mj-ea"/>
                      </a:endParaRPr>
                    </a:p>
                  </a:txBody>
                  <a:tcPr marL="90000" marR="90000" marT="46800" marB="46800" anchor="ctr"/>
                </a:tc>
                <a:tc>
                  <a:txBody>
                    <a:bodyPr/>
                    <a:lstStyle/>
                    <a:p>
                      <a:pPr marL="285750" indent="-285750" fontAlgn="ctr">
                        <a:buFont typeface="Arial" panose="020B0604020202020204" pitchFamily="34" charset="0"/>
                        <a:buChar char="•"/>
                      </a:pPr>
                      <a:r>
                        <a:rPr lang="en-US" sz="1100" dirty="0" smtClean="0">
                          <a:latin typeface="+mj-ea"/>
                          <a:ea typeface="+mj-ea"/>
                        </a:rPr>
                        <a:t>Network isolation: The LAN is isolated from the external network through routers to enhance data communication security.</a:t>
                      </a:r>
                    </a:p>
                    <a:p>
                      <a:pPr marL="285750" indent="-285750" fontAlgn="ctr">
                        <a:buFont typeface="Arial" panose="020B0604020202020204" pitchFamily="34" charset="0"/>
                        <a:buChar char="•"/>
                      </a:pPr>
                      <a:r>
                        <a:rPr lang="en-US" sz="1100" dirty="0" smtClean="0">
                          <a:latin typeface="+mj-ea"/>
                          <a:ea typeface="+mj-ea"/>
                        </a:rPr>
                        <a:t>Network firewalls are set up in the system to ensure system network security.</a:t>
                      </a:r>
                    </a:p>
                    <a:p>
                      <a:pPr marL="285750" indent="-285750" fontAlgn="ctr">
                        <a:buFont typeface="Arial" panose="020B0604020202020204" pitchFamily="34" charset="0"/>
                        <a:buChar char="•"/>
                      </a:pPr>
                      <a:r>
                        <a:rPr lang="en-US" sz="1100" dirty="0" smtClean="0">
                          <a:latin typeface="+mj-ea"/>
                          <a:ea typeface="+mj-ea"/>
                        </a:rPr>
                        <a:t>Permission on services that can be accessed externally is controlled and managed.</a:t>
                      </a:r>
                      <a:endParaRPr lang="en-US" sz="1100" dirty="0">
                        <a:latin typeface="+mj-ea"/>
                        <a:ea typeface="+mj-ea"/>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058573">
                <a:tc>
                  <a:txBody>
                    <a:bodyPr/>
                    <a:lstStyle/>
                    <a:p>
                      <a:pPr fontAlgn="ctr"/>
                      <a:r>
                        <a:rPr lang="en-US" sz="1200" dirty="0" smtClean="0">
                          <a:latin typeface="+mj-ea"/>
                          <a:ea typeface="+mj-ea"/>
                        </a:rPr>
                        <a:t>Data security</a:t>
                      </a:r>
                      <a:endParaRPr lang="en-US" sz="1200" dirty="0">
                        <a:latin typeface="+mj-ea"/>
                        <a:ea typeface="+mj-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r>
                        <a:rPr lang="en-US" sz="1200" dirty="0" smtClean="0">
                          <a:latin typeface="+mj-ea"/>
                          <a:ea typeface="+mj-ea"/>
                        </a:rPr>
                        <a:t>Data security includes the storage, transmission, and management security of user identity information, configuration information for normal system running, system run logs, and database data.</a:t>
                      </a:r>
                      <a:endParaRPr lang="en-US" sz="1200" dirty="0">
                        <a:latin typeface="+mj-ea"/>
                        <a:ea typeface="+mj-ea"/>
                      </a:endParaRPr>
                    </a:p>
                  </a:txBody>
                  <a:tcPr marL="90000" marR="90000" marT="46800" marB="46800" anchor="ctr"/>
                </a:tc>
                <a:tc>
                  <a:txBody>
                    <a:bodyPr/>
                    <a:lstStyle/>
                    <a:p>
                      <a:pPr marL="285750" indent="-285750" fontAlgn="ctr">
                        <a:buFont typeface="Arial" panose="020B0604020202020204" pitchFamily="34" charset="0"/>
                        <a:buChar char="•"/>
                      </a:pPr>
                      <a:r>
                        <a:rPr lang="en-US" sz="1100" dirty="0" smtClean="0">
                          <a:latin typeface="+mj-ea"/>
                          <a:ea typeface="+mj-ea"/>
                        </a:rPr>
                        <a:t>Encryption policy: Sensitive data is encrypted for storage and transmission.</a:t>
                      </a:r>
                    </a:p>
                    <a:p>
                      <a:pPr marL="285750" indent="-285750" fontAlgn="ctr">
                        <a:buFont typeface="Arial" panose="020B0604020202020204" pitchFamily="34" charset="0"/>
                        <a:buChar char="•"/>
                      </a:pPr>
                      <a:r>
                        <a:rPr lang="en-US" sz="1100" dirty="0" smtClean="0">
                          <a:latin typeface="+mj-ea"/>
                          <a:ea typeface="+mj-ea"/>
                        </a:rPr>
                        <a:t>User management policy: minimum authorization</a:t>
                      </a:r>
                    </a:p>
                    <a:p>
                      <a:pPr marL="285750" indent="-285750" fontAlgn="ctr">
                        <a:buFont typeface="Arial" panose="020B0604020202020204" pitchFamily="34" charset="0"/>
                        <a:buChar char="•"/>
                      </a:pPr>
                      <a:r>
                        <a:rPr lang="en-US" sz="1100" dirty="0" smtClean="0">
                          <a:latin typeface="+mj-ea"/>
                          <a:ea typeface="+mj-ea"/>
                        </a:rPr>
                        <a:t>Backup/Restoration policy: Key data is periodically backed up.</a:t>
                      </a:r>
                    </a:p>
                    <a:p>
                      <a:pPr marL="285750" indent="-285750" fontAlgn="ctr">
                        <a:buFont typeface="Arial" panose="020B0604020202020204" pitchFamily="34" charset="0"/>
                        <a:buChar char="•"/>
                      </a:pPr>
                      <a:r>
                        <a:rPr lang="en-US" sz="1100" dirty="0" smtClean="0">
                          <a:latin typeface="+mj-ea"/>
                          <a:ea typeface="+mj-ea"/>
                        </a:rPr>
                        <a:t>Data storage security: The HA two-node cluster switchover mechanism is supported to restore the system in a timely manner.</a:t>
                      </a:r>
                      <a:endParaRPr lang="en-US" sz="1100" dirty="0">
                        <a:latin typeface="+mj-ea"/>
                        <a:ea typeface="+mj-ea"/>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21360">
                <a:tc>
                  <a:txBody>
                    <a:bodyPr/>
                    <a:lstStyle/>
                    <a:p>
                      <a:pPr fontAlgn="ctr"/>
                      <a:r>
                        <a:rPr lang="en-US" sz="1200" dirty="0" smtClean="0">
                          <a:latin typeface="+mj-ea"/>
                          <a:ea typeface="+mj-ea"/>
                        </a:rPr>
                        <a:t>Operation and maintenance security</a:t>
                      </a:r>
                      <a:endParaRPr lang="en-US" sz="1200" dirty="0">
                        <a:latin typeface="+mj-ea"/>
                        <a:ea typeface="+mj-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fontAlgn="ctr"/>
                      <a:r>
                        <a:rPr lang="en-US" sz="1200" dirty="0" err="1" smtClean="0">
                          <a:latin typeface="+mj-ea"/>
                          <a:ea typeface="+mj-ea"/>
                        </a:rPr>
                        <a:t>eSight</a:t>
                      </a:r>
                      <a:r>
                        <a:rPr lang="en-US" sz="1200" dirty="0" smtClean="0">
                          <a:latin typeface="+mj-ea"/>
                          <a:ea typeface="+mj-ea"/>
                        </a:rPr>
                        <a:t> provides security mechanisms for users, applications, and auditing to ensure O&amp;M security.</a:t>
                      </a:r>
                      <a:endParaRPr lang="en-US" sz="1200" dirty="0">
                        <a:latin typeface="+mj-ea"/>
                        <a:ea typeface="+mj-ea"/>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285750" indent="-285750" fontAlgn="ctr">
                        <a:buFont typeface="Arial" panose="020B0604020202020204" pitchFamily="34" charset="0"/>
                        <a:buChar char="•"/>
                      </a:pPr>
                      <a:r>
                        <a:rPr lang="en-US" sz="1100" dirty="0" smtClean="0">
                          <a:latin typeface="+mj-ea"/>
                          <a:ea typeface="+mj-ea"/>
                        </a:rPr>
                        <a:t>Group- and permission-based access mechanism</a:t>
                      </a:r>
                    </a:p>
                    <a:p>
                      <a:pPr marL="285750" indent="-285750" fontAlgn="ctr">
                        <a:buFont typeface="Arial" panose="020B0604020202020204" pitchFamily="34" charset="0"/>
                        <a:buChar char="•"/>
                      </a:pPr>
                      <a:r>
                        <a:rPr lang="en-US" sz="1100" dirty="0" smtClean="0">
                          <a:latin typeface="+mj-ea"/>
                          <a:ea typeface="+mj-ea"/>
                        </a:rPr>
                        <a:t>Login access control policy: password policy, login lock and unlock, and authentication policy</a:t>
                      </a:r>
                    </a:p>
                    <a:p>
                      <a:pPr marL="285750" indent="-285750" fontAlgn="ctr">
                        <a:buFont typeface="Arial" panose="020B0604020202020204" pitchFamily="34" charset="0"/>
                        <a:buChar char="•"/>
                      </a:pPr>
                      <a:r>
                        <a:rPr lang="en-US" sz="1100" dirty="0" smtClean="0">
                          <a:latin typeface="+mj-ea"/>
                          <a:ea typeface="+mj-ea"/>
                        </a:rPr>
                        <a:t>Audit logs: security logs, operation logs, and system logs</a:t>
                      </a:r>
                    </a:p>
                    <a:p>
                      <a:pPr marL="285750" indent="-285750" fontAlgn="ctr">
                        <a:buFont typeface="Arial" panose="020B0604020202020204" pitchFamily="34" charset="0"/>
                        <a:buChar char="•"/>
                      </a:pPr>
                      <a:r>
                        <a:rPr lang="en-US" sz="1100" dirty="0" smtClean="0">
                          <a:latin typeface="+mj-ea"/>
                          <a:ea typeface="+mj-ea"/>
                        </a:rPr>
                        <a:t>Automatic client logout mechanism</a:t>
                      </a:r>
                    </a:p>
                    <a:p>
                      <a:pPr marL="285750" indent="-285750" fontAlgn="ctr">
                        <a:buFont typeface="Arial" panose="020B0604020202020204" pitchFamily="34" charset="0"/>
                        <a:buChar char="•"/>
                      </a:pPr>
                      <a:r>
                        <a:rPr lang="en-US" sz="1100" dirty="0" smtClean="0">
                          <a:latin typeface="+mj-ea"/>
                          <a:ea typeface="+mj-ea"/>
                        </a:rPr>
                        <a:t>Application software security mechanism: Provides password and identity authentication, and uses high-strength data encryption algorithms to encrypt sensitive user information for storage. The system allocates a password to each user and verifies the password when providing services for the user, securing user information.</a:t>
                      </a:r>
                      <a:endParaRPr lang="en-US" sz="1100" dirty="0">
                        <a:latin typeface="+mj-ea"/>
                        <a:ea typeface="+mj-ea"/>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06533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Functions</a:t>
            </a:r>
            <a:endParaRPr lang="en-US" altLang="zh-CN" dirty="0" smtClean="0">
              <a:solidFill>
                <a:schemeClr val="bg1">
                  <a:lumMod val="50000"/>
                </a:schemeClr>
              </a:solidFill>
              <a:latin typeface="+mj-ea"/>
              <a:ea typeface="+mj-ea"/>
            </a:endParaRPr>
          </a:p>
          <a:p>
            <a:pPr fontAlgn="ctr"/>
            <a:r>
              <a:rPr lang="en-US" b="1" dirty="0" smtClean="0">
                <a:latin typeface="+mj-ea"/>
                <a:ea typeface="+mj-ea"/>
              </a:rPr>
              <a:t>eSight Deployment</a:t>
            </a:r>
            <a:endParaRPr lang="en-US" altLang="zh-CN" b="1" dirty="0">
              <a:latin typeface="+mj-ea"/>
              <a:ea typeface="+mj-ea"/>
            </a:endParaRPr>
          </a:p>
        </p:txBody>
      </p:sp>
    </p:spTree>
    <p:extLst>
      <p:ext uri="{BB962C8B-B14F-4D97-AF65-F5344CB8AC3E}">
        <p14:creationId xmlns:p14="http://schemas.microsoft.com/office/powerpoint/2010/main" val="3433986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Deployment Modes</a:t>
            </a:r>
            <a:endParaRPr lang="en-US" dirty="0">
              <a:latin typeface="+mj-ea"/>
              <a:ea typeface="+mj-ea"/>
            </a:endParaRPr>
          </a:p>
        </p:txBody>
      </p:sp>
      <p:graphicFrame>
        <p:nvGraphicFramePr>
          <p:cNvPr id="5" name="图示 4"/>
          <p:cNvGraphicFramePr/>
          <p:nvPr>
            <p:extLst>
              <p:ext uri="{D42A27DB-BD31-4B8C-83A1-F6EECF244321}">
                <p14:modId xmlns:p14="http://schemas.microsoft.com/office/powerpoint/2010/main" val="3312094618"/>
              </p:ext>
            </p:extLst>
          </p:nvPr>
        </p:nvGraphicFramePr>
        <p:xfrm>
          <a:off x="3143672" y="16843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826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Single-Server Deployment</a:t>
            </a:r>
            <a:endParaRPr lang="en-US"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err="1" smtClean="0">
                <a:latin typeface="+mj-ea"/>
                <a:ea typeface="+mj-ea"/>
              </a:rPr>
              <a:t>eSight</a:t>
            </a:r>
            <a:r>
              <a:rPr lang="en-US" sz="2000" dirty="0" smtClean="0">
                <a:latin typeface="+mj-ea"/>
                <a:ea typeface="+mj-ea"/>
              </a:rPr>
              <a:t> is deployed in a local single-node system. This mode applies to scenarios with low security requirements.</a:t>
            </a:r>
            <a:endParaRPr lang="en-US" sz="2000" dirty="0">
              <a:latin typeface="+mj-ea"/>
              <a:ea typeface="+mj-ea"/>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476590388"/>
              </p:ext>
            </p:extLst>
          </p:nvPr>
        </p:nvGraphicFramePr>
        <p:xfrm>
          <a:off x="3035660" y="2130845"/>
          <a:ext cx="5688013" cy="3879850"/>
        </p:xfrm>
        <a:graphic>
          <a:graphicData uri="http://schemas.openxmlformats.org/presentationml/2006/ole">
            <mc:AlternateContent xmlns:mc="http://schemas.openxmlformats.org/markup-compatibility/2006">
              <mc:Choice xmlns:v="urn:schemas-microsoft-com:vml" Requires="v">
                <p:oleObj spid="_x0000_s1068" name="Visio" r:id="rId5" imgW="5191220" imgH="3609880" progId="Visio.Drawing.11">
                  <p:embed/>
                </p:oleObj>
              </mc:Choice>
              <mc:Fallback>
                <p:oleObj name="Visio" r:id="rId5" imgW="5191220" imgH="3609880" progId="Visio.Drawing.11">
                  <p:embed/>
                  <p:pic>
                    <p:nvPicPr>
                      <p:cNvPr id="0" name=""/>
                      <p:cNvPicPr>
                        <a:picLocks noChangeAspect="1" noChangeArrowheads="1"/>
                      </p:cNvPicPr>
                      <p:nvPr/>
                    </p:nvPicPr>
                    <p:blipFill>
                      <a:blip r:embed="rId6"/>
                      <a:srcRect/>
                      <a:stretch>
                        <a:fillRect/>
                      </a:stretch>
                    </p:blipFill>
                    <p:spPr bwMode="auto">
                      <a:xfrm>
                        <a:off x="3035660" y="2130845"/>
                        <a:ext cx="568801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00955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Distributed Server Deployment</a:t>
            </a:r>
            <a:endParaRPr lang="en-US"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smtClean="0">
                <a:latin typeface="+mj-ea"/>
                <a:ea typeface="+mj-ea"/>
              </a:rPr>
              <a:t>One </a:t>
            </a:r>
            <a:r>
              <a:rPr lang="en-US" sz="2000" dirty="0" err="1" smtClean="0">
                <a:latin typeface="+mj-ea"/>
                <a:ea typeface="+mj-ea"/>
              </a:rPr>
              <a:t>eSight</a:t>
            </a:r>
            <a:r>
              <a:rPr lang="en-US" sz="2000" dirty="0" smtClean="0">
                <a:latin typeface="+mj-ea"/>
                <a:ea typeface="+mj-ea"/>
              </a:rPr>
              <a:t> server and one or more distributed collector servers are required.</a:t>
            </a:r>
            <a:endParaRPr lang="en-US" altLang="zh-CN" sz="2000" dirty="0" smtClean="0">
              <a:latin typeface="+mj-ea"/>
              <a:ea typeface="+mj-ea"/>
            </a:endParaRPr>
          </a:p>
          <a:p>
            <a:pPr fontAlgn="ctr"/>
            <a:r>
              <a:rPr lang="en-US" sz="2000" dirty="0" smtClean="0">
                <a:latin typeface="+mj-ea"/>
                <a:ea typeface="+mj-ea"/>
              </a:rPr>
              <a:t>This mode applies to large-scale network management.</a:t>
            </a:r>
            <a:endParaRPr lang="en-US" sz="2000" dirty="0">
              <a:latin typeface="+mj-ea"/>
              <a:ea typeface="+mj-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12" y="2348880"/>
            <a:ext cx="3780420" cy="3747492"/>
          </a:xfrm>
          <a:prstGeom prst="rect">
            <a:avLst/>
          </a:prstGeom>
        </p:spPr>
      </p:pic>
    </p:spTree>
    <p:extLst>
      <p:ext uri="{BB962C8B-B14F-4D97-AF65-F5344CB8AC3E}">
        <p14:creationId xmlns:p14="http://schemas.microsoft.com/office/powerpoint/2010/main" val="99102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E8F755C-6404-4272-BBA0-DD01379CDBBA}"/>
              </a:ext>
            </a:extLst>
          </p:cNvPr>
          <p:cNvSpPr>
            <a:spLocks noGrp="1"/>
          </p:cNvSpPr>
          <p:nvPr>
            <p:ph type="body" sz="quarter" idx="10"/>
          </p:nvPr>
        </p:nvSpPr>
        <p:spPr/>
        <p:txBody>
          <a:bodyPr/>
          <a:lstStyle/>
          <a:p>
            <a:pPr fontAlgn="ctr"/>
            <a:r>
              <a:rPr lang="en-US" b="1" dirty="0" err="1" smtClean="0">
                <a:latin typeface="+mj-ea"/>
                <a:ea typeface="+mj-ea"/>
              </a:rPr>
              <a:t>eSight</a:t>
            </a:r>
            <a:r>
              <a:rPr lang="en-US" b="1" dirty="0" smtClean="0">
                <a:latin typeface="+mj-ea"/>
                <a:ea typeface="+mj-ea"/>
              </a:rPr>
              <a:t> Overview</a:t>
            </a: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Architecture</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err="1" smtClean="0">
                <a:solidFill>
                  <a:schemeClr val="bg1">
                    <a:lumMod val="50000"/>
                  </a:schemeClr>
                </a:solidFill>
                <a:latin typeface="+mj-ea"/>
                <a:ea typeface="+mj-ea"/>
              </a:rPr>
              <a:t>eSight</a:t>
            </a:r>
            <a:r>
              <a:rPr lang="en-US" dirty="0" smtClean="0">
                <a:solidFill>
                  <a:schemeClr val="bg1">
                    <a:lumMod val="50000"/>
                  </a:schemeClr>
                </a:solidFill>
                <a:latin typeface="+mj-ea"/>
                <a:ea typeface="+mj-ea"/>
              </a:rPr>
              <a:t> Functions</a:t>
            </a:r>
            <a:endParaRPr lang="en-US" altLang="zh-CN" dirty="0" smtClean="0">
              <a:solidFill>
                <a:schemeClr val="bg1">
                  <a:lumMod val="50000"/>
                </a:schemeClr>
              </a:solidFill>
              <a:latin typeface="+mj-ea"/>
              <a:ea typeface="+mj-ea"/>
            </a:endParaRPr>
          </a:p>
          <a:p>
            <a:pPr fontAlgn="ctr">
              <a:buClr>
                <a:schemeClr val="bg1">
                  <a:lumMod val="50000"/>
                </a:schemeClr>
              </a:buClr>
            </a:pPr>
            <a:r>
              <a:rPr lang="en-US" dirty="0" smtClean="0">
                <a:solidFill>
                  <a:schemeClr val="bg1">
                    <a:lumMod val="50000"/>
                  </a:schemeClr>
                </a:solidFill>
                <a:latin typeface="+mj-ea"/>
                <a:ea typeface="+mj-ea"/>
              </a:rPr>
              <a:t>eSight Deployment</a:t>
            </a:r>
            <a:endParaRPr lang="en-US" altLang="zh-CN" dirty="0" smtClean="0">
              <a:solidFill>
                <a:schemeClr val="bg1">
                  <a:lumMod val="50000"/>
                </a:schemeClr>
              </a:solidFill>
              <a:latin typeface="+mj-ea"/>
              <a:ea typeface="+mj-ea"/>
            </a:endParaRPr>
          </a:p>
          <a:p>
            <a:pPr fontAlgn="ctr"/>
            <a:endParaRPr lang="en-US" altLang="zh-CN" dirty="0">
              <a:solidFill>
                <a:schemeClr val="bg1">
                  <a:lumMod val="50000"/>
                </a:schemeClr>
              </a:solidFill>
              <a:latin typeface="+mj-ea"/>
              <a:ea typeface="+mj-ea"/>
            </a:endParaRPr>
          </a:p>
        </p:txBody>
      </p:sp>
    </p:spTree>
    <p:extLst>
      <p:ext uri="{BB962C8B-B14F-4D97-AF65-F5344CB8AC3E}">
        <p14:creationId xmlns:p14="http://schemas.microsoft.com/office/powerpoint/2010/main" val="1010039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Local HA System Deployment</a:t>
            </a:r>
            <a:endParaRPr lang="en-US"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err="1" smtClean="0">
                <a:latin typeface="+mj-ea"/>
                <a:ea typeface="+mj-ea"/>
              </a:rPr>
              <a:t>eSight</a:t>
            </a:r>
            <a:r>
              <a:rPr lang="en-US" sz="2000" dirty="0" smtClean="0">
                <a:latin typeface="+mj-ea"/>
                <a:ea typeface="+mj-ea"/>
              </a:rPr>
              <a:t> is deployed in a local two-node cluster and uses local disaster recovery (DR).</a:t>
            </a:r>
            <a:endParaRPr lang="en-US" altLang="en-US" sz="2000" dirty="0">
              <a:latin typeface="+mj-ea"/>
              <a:ea typeface="+mj-ea"/>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4212018774"/>
              </p:ext>
            </p:extLst>
          </p:nvPr>
        </p:nvGraphicFramePr>
        <p:xfrm>
          <a:off x="4007768" y="1952625"/>
          <a:ext cx="4572000" cy="4429125"/>
        </p:xfrm>
        <a:graphic>
          <a:graphicData uri="http://schemas.openxmlformats.org/presentationml/2006/ole">
            <mc:AlternateContent xmlns:mc="http://schemas.openxmlformats.org/markup-compatibility/2006">
              <mc:Choice xmlns:v="urn:schemas-microsoft-com:vml" Requires="v">
                <p:oleObj spid="_x0000_s2092" name="Visio" r:id="rId5" imgW="4543425" imgH="5086350" progId="Visio.Drawing.11">
                  <p:embed/>
                </p:oleObj>
              </mc:Choice>
              <mc:Fallback>
                <p:oleObj name="Visio" r:id="rId5" imgW="4543425" imgH="5086350" progId="Visio.Drawing.11">
                  <p:embed/>
                  <p:pic>
                    <p:nvPicPr>
                      <p:cNvPr id="0" name=""/>
                      <p:cNvPicPr>
                        <a:picLocks noChangeAspect="1" noChangeArrowheads="1"/>
                      </p:cNvPicPr>
                      <p:nvPr/>
                    </p:nvPicPr>
                    <p:blipFill>
                      <a:blip r:embed="rId6"/>
                      <a:srcRect/>
                      <a:stretch>
                        <a:fillRect/>
                      </a:stretch>
                    </p:blipFill>
                    <p:spPr bwMode="auto">
                      <a:xfrm>
                        <a:off x="4007768" y="1952625"/>
                        <a:ext cx="4572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48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Remote HA System Deployment</a:t>
            </a:r>
            <a:endParaRPr lang="en-US"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err="1" smtClean="0">
                <a:latin typeface="+mj-ea"/>
                <a:ea typeface="+mj-ea"/>
              </a:rPr>
              <a:t>eSight</a:t>
            </a:r>
            <a:r>
              <a:rPr lang="en-US" sz="2000" dirty="0" smtClean="0">
                <a:latin typeface="+mj-ea"/>
                <a:ea typeface="+mj-ea"/>
              </a:rPr>
              <a:t> is deployed in a remote two-node cluster and uses remote DR.</a:t>
            </a:r>
            <a:endParaRPr lang="en-US" sz="2000" dirty="0">
              <a:latin typeface="+mj-ea"/>
              <a:ea typeface="+mj-ea"/>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987294102"/>
              </p:ext>
            </p:extLst>
          </p:nvPr>
        </p:nvGraphicFramePr>
        <p:xfrm>
          <a:off x="3881437" y="1772816"/>
          <a:ext cx="4429125" cy="4487862"/>
        </p:xfrm>
        <a:graphic>
          <a:graphicData uri="http://schemas.openxmlformats.org/presentationml/2006/ole">
            <mc:AlternateContent xmlns:mc="http://schemas.openxmlformats.org/markup-compatibility/2006">
              <mc:Choice xmlns:v="urn:schemas-microsoft-com:vml" Requires="v">
                <p:oleObj spid="_x0000_s3116" name="Visio" r:id="rId5" imgW="4991195" imgH="5019770" progId="Visio.Drawing.11">
                  <p:embed/>
                </p:oleObj>
              </mc:Choice>
              <mc:Fallback>
                <p:oleObj name="Visio" r:id="rId5" imgW="4991195" imgH="5019770" progId="Visio.Drawing.11">
                  <p:embed/>
                  <p:pic>
                    <p:nvPicPr>
                      <p:cNvPr id="0" name=""/>
                      <p:cNvPicPr>
                        <a:picLocks noChangeAspect="1" noChangeArrowheads="1"/>
                      </p:cNvPicPr>
                      <p:nvPr/>
                    </p:nvPicPr>
                    <p:blipFill>
                      <a:blip r:embed="rId6"/>
                      <a:srcRect/>
                      <a:stretch>
                        <a:fillRect/>
                      </a:stretch>
                    </p:blipFill>
                    <p:spPr bwMode="auto">
                      <a:xfrm>
                        <a:off x="3881437" y="1772816"/>
                        <a:ext cx="4429125"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56795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Networking Modes</a:t>
            </a:r>
            <a:endParaRPr lang="en-US" altLang="zh-CN" dirty="0">
              <a:latin typeface="+mj-ea"/>
              <a:ea typeface="+mj-ea"/>
            </a:endParaRPr>
          </a:p>
        </p:txBody>
      </p:sp>
      <p:graphicFrame>
        <p:nvGraphicFramePr>
          <p:cNvPr id="5" name="图示 4"/>
          <p:cNvGraphicFramePr/>
          <p:nvPr>
            <p:extLst>
              <p:ext uri="{D42A27DB-BD31-4B8C-83A1-F6EECF244321}">
                <p14:modId xmlns:p14="http://schemas.microsoft.com/office/powerpoint/2010/main" val="3091620223"/>
              </p:ext>
            </p:extLst>
          </p:nvPr>
        </p:nvGraphicFramePr>
        <p:xfrm>
          <a:off x="3143672" y="16843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611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1594800" y="410400"/>
            <a:ext cx="10045816" cy="640800"/>
          </a:xfrm>
        </p:spPr>
        <p:txBody>
          <a:bodyPr/>
          <a:lstStyle/>
          <a:p>
            <a:pPr fontAlgn="ctr"/>
            <a:r>
              <a:rPr lang="en-US" dirty="0" smtClean="0">
                <a:latin typeface="+mj-ea"/>
                <a:ea typeface="+mj-ea"/>
              </a:rPr>
              <a:t>Networking Mode: Integration Networking</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err="1" smtClean="0">
                <a:latin typeface="+mj-ea"/>
                <a:ea typeface="+mj-ea"/>
              </a:rPr>
              <a:t>eSight</a:t>
            </a:r>
            <a:r>
              <a:rPr lang="en-US" sz="2000" dirty="0" smtClean="0">
                <a:latin typeface="+mj-ea"/>
                <a:ea typeface="+mj-ea"/>
              </a:rPr>
              <a:t> can be integrated into third-party systems such as upper-layer OSSs. Third-party systems can obtain network resources and alarms managed by </a:t>
            </a:r>
            <a:r>
              <a:rPr lang="en-US" sz="2000" dirty="0" err="1" smtClean="0">
                <a:latin typeface="+mj-ea"/>
                <a:ea typeface="+mj-ea"/>
              </a:rPr>
              <a:t>eSight</a:t>
            </a:r>
            <a:r>
              <a:rPr lang="en-US" sz="2000" dirty="0" smtClean="0">
                <a:latin typeface="+mj-ea"/>
                <a:ea typeface="+mj-ea"/>
              </a:rPr>
              <a:t> through SNMP or HTTP interfaces. </a:t>
            </a:r>
            <a:endParaRPr lang="en-US" altLang="en-US" sz="2000" dirty="0">
              <a:latin typeface="+mj-ea"/>
              <a:ea typeface="+mj-e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7" y="2600908"/>
            <a:ext cx="42132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9549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Networking Mode: Hierarchical Management Networking</a:t>
            </a:r>
            <a:endParaRPr lang="en-US" altLang="zh-CN" dirty="0">
              <a:latin typeface="+mj-ea"/>
              <a:ea typeface="+mj-ea"/>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411877"/>
            <a:ext cx="10429641"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err="1" smtClean="0">
                <a:latin typeface="+mj-ea"/>
                <a:ea typeface="+mj-ea"/>
              </a:rPr>
              <a:t>eSight</a:t>
            </a:r>
            <a:r>
              <a:rPr lang="en-US" sz="2000" dirty="0" smtClean="0">
                <a:latin typeface="+mj-ea"/>
                <a:ea typeface="+mj-ea"/>
              </a:rPr>
              <a:t> supports hierarchical management, allowing enterprise HQs to monitor and manage networks in different regions. </a:t>
            </a:r>
            <a:endParaRPr lang="en-US" altLang="en-US" sz="2000" dirty="0">
              <a:latin typeface="+mj-ea"/>
              <a:ea typeface="+mj-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233" y="2528900"/>
            <a:ext cx="5087060" cy="3372321"/>
          </a:xfrm>
          <a:prstGeom prst="rect">
            <a:avLst/>
          </a:prstGeom>
        </p:spPr>
      </p:pic>
    </p:spTree>
    <p:extLst>
      <p:ext uri="{BB962C8B-B14F-4D97-AF65-F5344CB8AC3E}">
        <p14:creationId xmlns:p14="http://schemas.microsoft.com/office/powerpoint/2010/main" val="1543908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Standards and Protocols</a:t>
            </a:r>
            <a:endParaRPr lang="en-US" altLang="zh-CN" dirty="0">
              <a:latin typeface="+mj-ea"/>
              <a:ea typeface="+mj-ea"/>
            </a:endParaRPr>
          </a:p>
        </p:txBody>
      </p:sp>
      <p:sp>
        <p:nvSpPr>
          <p:cNvPr id="4" name="内容占位符 2"/>
          <p:cNvSpPr>
            <a:spLocks noGrp="1"/>
          </p:cNvSpPr>
          <p:nvPr>
            <p:ph type="body" sz="quarter" idx="10"/>
          </p:nvPr>
        </p:nvSpPr>
        <p:spPr/>
        <p:txBody>
          <a:bodyPr/>
          <a:lstStyle/>
          <a:p>
            <a:pPr marL="271463" indent="-271463" fontAlgn="ctr"/>
            <a:r>
              <a:rPr lang="en-US" sz="1400" dirty="0" smtClean="0">
                <a:latin typeface="+mj-ea"/>
                <a:ea typeface="+mj-ea"/>
              </a:rPr>
              <a:t>SNMP and MIB-II standards for interfaces between </a:t>
            </a:r>
            <a:r>
              <a:rPr lang="en-US" sz="1400" dirty="0" err="1" smtClean="0">
                <a:latin typeface="+mj-ea"/>
                <a:ea typeface="+mj-ea"/>
              </a:rPr>
              <a:t>eSight</a:t>
            </a:r>
            <a:r>
              <a:rPr lang="en-US" sz="1400" dirty="0" smtClean="0">
                <a:latin typeface="+mj-ea"/>
                <a:ea typeface="+mj-ea"/>
              </a:rPr>
              <a:t> and devices</a:t>
            </a:r>
          </a:p>
          <a:p>
            <a:pPr marL="542925" lvl="1" indent="-271463" fontAlgn="ctr"/>
            <a:r>
              <a:rPr lang="en-US" sz="1400" dirty="0" smtClean="0">
                <a:latin typeface="+mj-ea"/>
                <a:ea typeface="+mj-ea"/>
              </a:rPr>
              <a:t>RFC1155: structure and identification of management information for TCP/IP-based Internet</a:t>
            </a:r>
          </a:p>
          <a:p>
            <a:pPr marL="542925" lvl="1" indent="-271463" fontAlgn="ctr"/>
            <a:r>
              <a:rPr lang="en-US" sz="1400" dirty="0" smtClean="0">
                <a:latin typeface="+mj-ea"/>
                <a:ea typeface="+mj-ea"/>
              </a:rPr>
              <a:t>RFC1157: simple network management protocol</a:t>
            </a:r>
          </a:p>
          <a:p>
            <a:pPr marL="542925" lvl="1" indent="-271463" fontAlgn="ctr"/>
            <a:r>
              <a:rPr lang="en-US" sz="1400" dirty="0" smtClean="0">
                <a:latin typeface="+mj-ea"/>
                <a:ea typeface="+mj-ea"/>
              </a:rPr>
              <a:t>RFC1213: management information base for network management of TCP/IP-based internet (MIB-II) •XML 1.0</a:t>
            </a:r>
          </a:p>
          <a:p>
            <a:pPr marL="271463" indent="-271463" fontAlgn="ctr"/>
            <a:r>
              <a:rPr lang="en-US" sz="1400" dirty="0" smtClean="0">
                <a:latin typeface="+mj-ea"/>
                <a:ea typeface="+mj-ea"/>
              </a:rPr>
              <a:t>ITU-T X.733: fault management specification</a:t>
            </a:r>
          </a:p>
          <a:p>
            <a:pPr marL="271463" indent="-271463" fontAlgn="ctr"/>
            <a:r>
              <a:rPr lang="en-US" sz="1400" dirty="0" smtClean="0">
                <a:latin typeface="+mj-ea"/>
                <a:ea typeface="+mj-ea"/>
              </a:rPr>
              <a:t>JSR-286 </a:t>
            </a:r>
            <a:r>
              <a:rPr lang="en-US" sz="1400" dirty="0" err="1" smtClean="0">
                <a:latin typeface="+mj-ea"/>
                <a:ea typeface="+mj-ea"/>
              </a:rPr>
              <a:t>Portlets</a:t>
            </a:r>
            <a:r>
              <a:rPr lang="en-US" sz="1400" dirty="0" smtClean="0">
                <a:latin typeface="+mj-ea"/>
                <a:ea typeface="+mj-ea"/>
              </a:rPr>
              <a:t> specifications: Java </a:t>
            </a:r>
            <a:r>
              <a:rPr lang="en-US" sz="1400" dirty="0" err="1" smtClean="0">
                <a:latin typeface="+mj-ea"/>
                <a:ea typeface="+mj-ea"/>
              </a:rPr>
              <a:t>Portlet</a:t>
            </a:r>
            <a:r>
              <a:rPr lang="en-US" sz="1400" dirty="0" smtClean="0">
                <a:latin typeface="+mj-ea"/>
                <a:ea typeface="+mj-ea"/>
              </a:rPr>
              <a:t> specification v2.0</a:t>
            </a:r>
          </a:p>
          <a:p>
            <a:pPr marL="271463" indent="-271463" fontAlgn="ctr"/>
            <a:r>
              <a:rPr lang="en-US" sz="1400" dirty="0" smtClean="0">
                <a:latin typeface="+mj-ea"/>
                <a:ea typeface="+mj-ea"/>
              </a:rPr>
              <a:t>HTTP/1.0|HTTP/1.1: Hypertext Transfer Protocol</a:t>
            </a:r>
          </a:p>
          <a:p>
            <a:pPr marL="271463" indent="-271463" fontAlgn="ctr"/>
            <a:r>
              <a:rPr lang="en-US" sz="1400" dirty="0" smtClean="0">
                <a:latin typeface="+mj-ea"/>
                <a:ea typeface="+mj-ea"/>
              </a:rPr>
              <a:t>HTTPS: Hypertext Transfer Protocol Secure</a:t>
            </a:r>
          </a:p>
          <a:p>
            <a:pPr marL="271463" indent="-271463" fontAlgn="ctr"/>
            <a:r>
              <a:rPr lang="en-US" sz="1400" dirty="0" smtClean="0">
                <a:latin typeface="+mj-ea"/>
                <a:ea typeface="+mj-ea"/>
              </a:rPr>
              <a:t>Session Initiation Protocol (SIP) RFC3261</a:t>
            </a:r>
          </a:p>
          <a:p>
            <a:pPr marL="271463" indent="-271463" fontAlgn="ctr"/>
            <a:r>
              <a:rPr lang="en-US" sz="1400" dirty="0" smtClean="0">
                <a:latin typeface="+mj-ea"/>
                <a:ea typeface="+mj-ea"/>
              </a:rPr>
              <a:t>Transfer Control Protocol (TCP) RFC0872</a:t>
            </a:r>
          </a:p>
          <a:p>
            <a:pPr marL="271463" indent="-271463" fontAlgn="ctr"/>
            <a:r>
              <a:rPr lang="en-US" sz="1400" dirty="0" smtClean="0">
                <a:latin typeface="+mj-ea"/>
                <a:ea typeface="+mj-ea"/>
              </a:rPr>
              <a:t>TCP and User Datagram Protocol (UDP) RFC1356</a:t>
            </a:r>
          </a:p>
          <a:p>
            <a:pPr marL="271463" indent="-271463" fontAlgn="ctr"/>
            <a:r>
              <a:rPr lang="en-US" sz="1400" dirty="0" smtClean="0">
                <a:latin typeface="+mj-ea"/>
                <a:ea typeface="+mj-ea"/>
              </a:rPr>
              <a:t>Storage Management Initiative – Specification (SMI-S)</a:t>
            </a:r>
          </a:p>
          <a:p>
            <a:pPr marL="271463" indent="-271463" fontAlgn="ctr"/>
            <a:r>
              <a:rPr lang="en-US" sz="1400" dirty="0" smtClean="0">
                <a:latin typeface="+mj-ea"/>
                <a:ea typeface="+mj-ea"/>
              </a:rPr>
              <a:t>Modbus Protocol</a:t>
            </a:r>
          </a:p>
          <a:p>
            <a:pPr marL="271463" indent="-271463" fontAlgn="ctr"/>
            <a:endParaRPr lang="en-US" sz="1400" dirty="0">
              <a:latin typeface="+mj-ea"/>
              <a:ea typeface="+mj-ea"/>
            </a:endParaRPr>
          </a:p>
        </p:txBody>
      </p:sp>
    </p:spTree>
    <p:extLst>
      <p:ext uri="{BB962C8B-B14F-4D97-AF65-F5344CB8AC3E}">
        <p14:creationId xmlns:p14="http://schemas.microsoft.com/office/powerpoint/2010/main" val="2188236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xmlns="" id="{1481E393-F9D4-4BC2-9066-49243C1A4295}"/>
              </a:ext>
            </a:extLst>
          </p:cNvPr>
          <p:cNvSpPr>
            <a:spLocks noGrp="1"/>
          </p:cNvSpPr>
          <p:nvPr>
            <p:ph sz="quarter" idx="11"/>
          </p:nvPr>
        </p:nvSpPr>
        <p:spPr/>
        <p:txBody>
          <a:bodyPr/>
          <a:lstStyle/>
          <a:p>
            <a:pPr fontAlgn="ctr"/>
            <a:r>
              <a:rPr lang="en-US" dirty="0" err="1" smtClean="0">
                <a:latin typeface="+mj-ea"/>
                <a:ea typeface="+mj-ea"/>
              </a:rPr>
              <a:t>eSight</a:t>
            </a:r>
            <a:r>
              <a:rPr lang="en-US" dirty="0" smtClean="0">
                <a:latin typeface="+mj-ea"/>
                <a:ea typeface="+mj-ea"/>
              </a:rPr>
              <a:t> Overview</a:t>
            </a:r>
          </a:p>
          <a:p>
            <a:pPr fontAlgn="ctr"/>
            <a:r>
              <a:rPr lang="en-US" dirty="0" err="1" smtClean="0">
                <a:latin typeface="+mj-ea"/>
                <a:ea typeface="+mj-ea"/>
              </a:rPr>
              <a:t>eSight</a:t>
            </a:r>
            <a:r>
              <a:rPr lang="en-US" dirty="0" smtClean="0">
                <a:latin typeface="+mj-ea"/>
                <a:ea typeface="+mj-ea"/>
              </a:rPr>
              <a:t> Architecture</a:t>
            </a:r>
          </a:p>
          <a:p>
            <a:pPr fontAlgn="ctr"/>
            <a:r>
              <a:rPr lang="en-US" dirty="0" err="1" smtClean="0">
                <a:latin typeface="+mj-ea"/>
                <a:ea typeface="+mj-ea"/>
              </a:rPr>
              <a:t>eSight</a:t>
            </a:r>
            <a:r>
              <a:rPr lang="en-US" dirty="0" smtClean="0">
                <a:latin typeface="+mj-ea"/>
                <a:ea typeface="+mj-ea"/>
              </a:rPr>
              <a:t> Functions</a:t>
            </a:r>
            <a:endParaRPr lang="en-US" altLang="zh-CN" dirty="0" smtClean="0">
              <a:latin typeface="+mj-ea"/>
              <a:ea typeface="+mj-ea"/>
            </a:endParaRPr>
          </a:p>
          <a:p>
            <a:pPr fontAlgn="ctr"/>
            <a:r>
              <a:rPr lang="en-US" dirty="0" smtClean="0">
                <a:latin typeface="+mj-ea"/>
                <a:ea typeface="+mj-ea"/>
              </a:rPr>
              <a:t>eSight Deployment</a:t>
            </a:r>
          </a:p>
          <a:p>
            <a:pPr fontAlgn="ctr"/>
            <a:endParaRPr lang="en-US" altLang="zh-CN" dirty="0">
              <a:latin typeface="+mj-ea"/>
              <a:ea typeface="+mj-ea"/>
            </a:endParaRPr>
          </a:p>
        </p:txBody>
      </p:sp>
    </p:spTree>
    <p:extLst>
      <p:ext uri="{BB962C8B-B14F-4D97-AF65-F5344CB8AC3E}">
        <p14:creationId xmlns:p14="http://schemas.microsoft.com/office/powerpoint/2010/main" val="372942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pPr marL="271463" indent="-271463" fontAlgn="ctr"/>
            <a:r>
              <a:rPr lang="en-US" dirty="0" err="1" smtClean="0">
                <a:latin typeface="+mj-ea"/>
                <a:ea typeface="+mj-ea"/>
              </a:rPr>
              <a:t>eSight</a:t>
            </a:r>
            <a:r>
              <a:rPr lang="en-US" dirty="0" smtClean="0">
                <a:latin typeface="+mj-ea"/>
                <a:ea typeface="+mj-ea"/>
              </a:rPr>
              <a:t> product:</a:t>
            </a:r>
            <a:endParaRPr lang="en-US" altLang="zh-CN" dirty="0" smtClean="0">
              <a:latin typeface="+mj-ea"/>
              <a:ea typeface="+mj-ea"/>
            </a:endParaRPr>
          </a:p>
          <a:p>
            <a:pPr marL="542925" lvl="1" indent="-271463" fontAlgn="ctr"/>
            <a:r>
              <a:rPr lang="en-US" dirty="0" smtClean="0">
                <a:latin typeface="+mj-ea"/>
                <a:ea typeface="+mj-ea"/>
              </a:rPr>
              <a:t>http://e.huawei.com/cn/products/software/mgmt-sys/esight</a:t>
            </a:r>
          </a:p>
          <a:p>
            <a:pPr marL="271463" indent="-271463" fontAlgn="ctr"/>
            <a:r>
              <a:rPr lang="en-US" dirty="0" err="1" smtClean="0">
                <a:latin typeface="+mj-ea"/>
                <a:ea typeface="+mj-ea"/>
              </a:rPr>
              <a:t>eSight</a:t>
            </a:r>
            <a:r>
              <a:rPr lang="en-US" dirty="0" smtClean="0">
                <a:latin typeface="+mj-ea"/>
                <a:ea typeface="+mj-ea"/>
              </a:rPr>
              <a:t> Demo:</a:t>
            </a:r>
            <a:endParaRPr lang="en-US" altLang="zh-CN" dirty="0" smtClean="0">
              <a:latin typeface="+mj-ea"/>
              <a:ea typeface="+mj-ea"/>
            </a:endParaRPr>
          </a:p>
          <a:p>
            <a:pPr marL="542925" lvl="1" indent="-271463" fontAlgn="ctr"/>
            <a:r>
              <a:rPr lang="en-US" dirty="0" smtClean="0">
                <a:latin typeface="+mj-ea"/>
                <a:ea typeface="+mj-ea"/>
              </a:rPr>
              <a:t>https://122.112.233.209:31943/</a:t>
            </a:r>
            <a:endParaRPr lang="en-US" altLang="zh-CN" dirty="0">
              <a:latin typeface="+mj-ea"/>
              <a:ea typeface="+mj-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pPr fontAlgn="ctr"/>
            <a:r>
              <a:rPr lang="en-US" dirty="0" smtClean="0">
                <a:latin typeface="+mj-ea"/>
                <a:ea typeface="+mj-ea"/>
              </a:rPr>
              <a:t>Huawei e-Learning website:</a:t>
            </a:r>
            <a:endParaRPr lang="en-US" altLang="zh-CN" dirty="0" smtClean="0">
              <a:latin typeface="+mj-ea"/>
              <a:ea typeface="+mj-ea"/>
            </a:endParaRPr>
          </a:p>
          <a:p>
            <a:pPr lvl="1" fontAlgn="ctr"/>
            <a:r>
              <a:rPr lang="en-US" dirty="0" smtClean="0">
                <a:latin typeface="+mj-ea"/>
                <a:ea typeface="+mj-ea"/>
              </a:rPr>
              <a:t>http://support.huawei.com/learning/Index!toTrainIndex</a:t>
            </a:r>
          </a:p>
          <a:p>
            <a:pPr fontAlgn="ctr"/>
            <a:r>
              <a:rPr lang="en-US" dirty="0" smtClean="0">
                <a:latin typeface="+mj-ea"/>
                <a:ea typeface="+mj-ea"/>
              </a:rPr>
              <a:t>Huawei support case library:</a:t>
            </a:r>
            <a:endParaRPr lang="en-US" altLang="zh-CN" dirty="0" smtClean="0">
              <a:latin typeface="+mj-ea"/>
              <a:ea typeface="+mj-ea"/>
            </a:endParaRPr>
          </a:p>
          <a:p>
            <a:pPr lvl="1" fontAlgn="ctr"/>
            <a:r>
              <a:rPr lang="en-US" dirty="0" smtClean="0">
                <a:latin typeface="+mj-ea"/>
                <a:ea typeface="+mj-ea"/>
              </a:rPr>
              <a:t>http://support.huawei.com/enterprise/servicecenter?lang=zh</a:t>
            </a:r>
            <a:endParaRPr lang="en-US" altLang="zh-CN" dirty="0" smtClean="0">
              <a:latin typeface="+mj-ea"/>
              <a:ea typeface="+mj-ea"/>
            </a:endParaRPr>
          </a:p>
          <a:p>
            <a:pPr fontAlgn="ctr"/>
            <a:endParaRPr lang="en-US" altLang="zh-CN" dirty="0">
              <a:latin typeface="+mj-ea"/>
              <a:ea typeface="+mj-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Arial" panose="020B0604020202020204" pitchFamily="34" charset="0"/>
              </a:rPr>
              <a:t>Product Positioning</a:t>
            </a:r>
            <a:endParaRPr lang="en-US" dirty="0">
              <a:latin typeface="Arial" panose="020B0604020202020204" pitchFamily="34" charset="0"/>
            </a:endParaRPr>
          </a:p>
        </p:txBody>
      </p:sp>
      <p:sp>
        <p:nvSpPr>
          <p:cNvPr id="5"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5034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l" fontAlgn="ctr"/>
            <a:r>
              <a:rPr lang="en-US" sz="1800" dirty="0" err="1" smtClean="0">
                <a:latin typeface="+mj-ea"/>
                <a:ea typeface="+mj-ea"/>
              </a:rPr>
              <a:t>eSight</a:t>
            </a:r>
            <a:r>
              <a:rPr lang="en-US" sz="1800" dirty="0" smtClean="0">
                <a:latin typeface="+mj-ea"/>
                <a:ea typeface="+mj-ea"/>
              </a:rPr>
              <a:t> is a new-generation comprehensive operation and maintenance solution developed by Huawei for network infrastructure management, unified communications, telepresence conferencing, video surveillance, and data centers of enterprises. </a:t>
            </a:r>
            <a:r>
              <a:rPr lang="en-US" sz="1800" dirty="0" err="1" smtClean="0">
                <a:latin typeface="+mj-ea"/>
                <a:ea typeface="+mj-ea"/>
              </a:rPr>
              <a:t>eSight</a:t>
            </a:r>
            <a:r>
              <a:rPr lang="en-US" sz="1800" dirty="0" smtClean="0">
                <a:latin typeface="+mj-ea"/>
                <a:ea typeface="+mj-ea"/>
              </a:rPr>
              <a:t> supports unified monitoring and configuration management over devices of various types and from various vendors, monitors and analyzes network and service quality, and implements unified management and intelligent association for enterprise resources, services, and users. </a:t>
            </a:r>
            <a:endParaRPr lang="en-US" sz="1800" dirty="0">
              <a:latin typeface="+mj-ea"/>
              <a:ea typeface="+mj-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653" y="3645024"/>
            <a:ext cx="7272808" cy="2628292"/>
          </a:xfrm>
          <a:prstGeom prst="rect">
            <a:avLst/>
          </a:prstGeom>
        </p:spPr>
      </p:pic>
    </p:spTree>
    <p:extLst>
      <p:ext uri="{BB962C8B-B14F-4D97-AF65-F5344CB8AC3E}">
        <p14:creationId xmlns:p14="http://schemas.microsoft.com/office/powerpoint/2010/main" val="3235988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Product Positioning</a:t>
            </a:r>
            <a:endParaRPr lang="en-US" dirty="0">
              <a:latin typeface="+mj-ea"/>
              <a:ea typeface="+mj-ea"/>
            </a:endParaRPr>
          </a:p>
        </p:txBody>
      </p:sp>
      <p:sp>
        <p:nvSpPr>
          <p:cNvPr id="331" name="TextBox 5"/>
          <p:cNvSpPr txBox="1"/>
          <p:nvPr/>
        </p:nvSpPr>
        <p:spPr>
          <a:xfrm>
            <a:off x="991047" y="4652268"/>
            <a:ext cx="4528517" cy="1372683"/>
          </a:xfrm>
          <a:prstGeom prst="rect">
            <a:avLst/>
          </a:prstGeom>
          <a:noFill/>
        </p:spPr>
        <p:txBody>
          <a:bodyPr wrap="square">
            <a:spAutoFit/>
          </a:bodyPr>
          <a:lstStyle/>
          <a:p>
            <a:pPr eaLnBrk="1" fontAlgn="ctr" hangingPunct="1">
              <a:lnSpc>
                <a:spcPct val="130000"/>
              </a:lnSpc>
              <a:defRPr/>
            </a:pPr>
            <a:r>
              <a:rPr lang="en-US" sz="1600" dirty="0" smtClean="0">
                <a:latin typeface="+mj-ea"/>
                <a:ea typeface="+mj-ea"/>
              </a:rPr>
              <a:t>Losses caused by device faults and service interruption</a:t>
            </a:r>
          </a:p>
          <a:p>
            <a:pPr eaLnBrk="1" fontAlgn="ctr" hangingPunct="1">
              <a:lnSpc>
                <a:spcPct val="130000"/>
              </a:lnSpc>
              <a:defRPr/>
            </a:pPr>
            <a:r>
              <a:rPr lang="en-US" sz="1600" dirty="0" smtClean="0">
                <a:latin typeface="+mj-ea"/>
                <a:ea typeface="+mj-ea"/>
              </a:rPr>
              <a:t>Repeated capital investment caused by lack of planning basis</a:t>
            </a:r>
            <a:endParaRPr lang="en-US" altLang="zh-CN" sz="1600" dirty="0">
              <a:latin typeface="+mj-ea"/>
              <a:ea typeface="+mj-ea"/>
            </a:endParaRPr>
          </a:p>
        </p:txBody>
      </p:sp>
      <p:sp>
        <p:nvSpPr>
          <p:cNvPr id="332" name="矩形 331"/>
          <p:cNvSpPr/>
          <p:nvPr/>
        </p:nvSpPr>
        <p:spPr>
          <a:xfrm>
            <a:off x="991047" y="1915964"/>
            <a:ext cx="4627673" cy="1372683"/>
          </a:xfrm>
          <a:prstGeom prst="rect">
            <a:avLst/>
          </a:prstGeom>
        </p:spPr>
        <p:txBody>
          <a:bodyPr wrap="square">
            <a:spAutoFit/>
          </a:bodyPr>
          <a:lstStyle/>
          <a:p>
            <a:pPr eaLnBrk="1" fontAlgn="ctr" hangingPunct="1">
              <a:lnSpc>
                <a:spcPct val="130000"/>
              </a:lnSpc>
              <a:defRPr/>
            </a:pPr>
            <a:r>
              <a:rPr lang="en-US" sz="1600" dirty="0" smtClean="0">
                <a:latin typeface="+mj-ea"/>
                <a:ea typeface="+mj-ea"/>
              </a:rPr>
              <a:t>Independent device management with multiple maintenance systems used</a:t>
            </a:r>
            <a:endParaRPr lang="en-US" altLang="zh-CN" sz="1600" dirty="0" smtClean="0">
              <a:latin typeface="+mj-ea"/>
              <a:ea typeface="+mj-ea"/>
            </a:endParaRPr>
          </a:p>
          <a:p>
            <a:pPr eaLnBrk="1" fontAlgn="ctr" hangingPunct="1">
              <a:lnSpc>
                <a:spcPct val="130000"/>
              </a:lnSpc>
              <a:defRPr/>
            </a:pPr>
            <a:r>
              <a:rPr lang="en-US" sz="1600" dirty="0" smtClean="0">
                <a:latin typeface="+mj-ea"/>
                <a:ea typeface="+mj-ea"/>
              </a:rPr>
              <a:t>Associated troubleshooting failure caused by multi-person maintenance and management</a:t>
            </a:r>
            <a:endParaRPr lang="en-US" altLang="zh-CN" sz="1600" dirty="0">
              <a:latin typeface="+mj-ea"/>
              <a:ea typeface="+mj-ea"/>
            </a:endParaRPr>
          </a:p>
        </p:txBody>
      </p:sp>
      <p:sp>
        <p:nvSpPr>
          <p:cNvPr id="333" name="矩形 332"/>
          <p:cNvSpPr/>
          <p:nvPr/>
        </p:nvSpPr>
        <p:spPr>
          <a:xfrm>
            <a:off x="991047" y="3434383"/>
            <a:ext cx="4655250" cy="1126462"/>
          </a:xfrm>
          <a:prstGeom prst="rect">
            <a:avLst/>
          </a:prstGeom>
        </p:spPr>
        <p:txBody>
          <a:bodyPr wrap="square">
            <a:spAutoFit/>
          </a:bodyPr>
          <a:lstStyle/>
          <a:p>
            <a:pPr eaLnBrk="1" fontAlgn="ctr" hangingPunct="1">
              <a:lnSpc>
                <a:spcPct val="140000"/>
              </a:lnSpc>
              <a:defRPr/>
            </a:pPr>
            <a:r>
              <a:rPr lang="en-US" sz="1600" dirty="0" smtClean="0">
                <a:latin typeface="+mj-ea"/>
                <a:ea typeface="+mj-ea"/>
              </a:rPr>
              <a:t>Time-consuming and costly site deployment</a:t>
            </a:r>
            <a:endParaRPr lang="en-US" altLang="zh-CN" sz="1600" dirty="0" smtClean="0">
              <a:latin typeface="+mj-ea"/>
              <a:ea typeface="+mj-ea"/>
            </a:endParaRPr>
          </a:p>
          <a:p>
            <a:pPr eaLnBrk="1" fontAlgn="ctr" hangingPunct="1">
              <a:lnSpc>
                <a:spcPct val="140000"/>
              </a:lnSpc>
              <a:defRPr/>
            </a:pPr>
            <a:r>
              <a:rPr lang="en-US" sz="1600" dirty="0" smtClean="0">
                <a:latin typeface="+mj-ea"/>
                <a:ea typeface="+mj-ea"/>
              </a:rPr>
              <a:t>Time-consuming and labor-intensive troubleshooting</a:t>
            </a:r>
            <a:endParaRPr lang="en-US" altLang="zh-CN" sz="1600" dirty="0">
              <a:latin typeface="+mj-ea"/>
              <a:ea typeface="+mj-ea"/>
            </a:endParaRPr>
          </a:p>
        </p:txBody>
      </p:sp>
      <p:sp>
        <p:nvSpPr>
          <p:cNvPr id="334" name="矩形 14"/>
          <p:cNvSpPr>
            <a:spLocks noChangeArrowheads="1"/>
          </p:cNvSpPr>
          <p:nvPr/>
        </p:nvSpPr>
        <p:spPr bwMode="auto">
          <a:xfrm>
            <a:off x="5581332" y="2456483"/>
            <a:ext cx="1271588" cy="317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anose="020B06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anose="020B0603040504020204" pitchFamily="34" charset="0"/>
                <a:ea typeface="华文细黑" panose="02010600040101010101" pitchFamily="2" charset="-122"/>
              </a:defRPr>
            </a:lvl9pPr>
          </a:lstStyle>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r>
              <a:rPr lang="en-US" sz="1400" b="1" dirty="0" smtClean="0">
                <a:solidFill>
                  <a:srgbClr val="C00000"/>
                </a:solidFill>
                <a:latin typeface="+mj-ea"/>
                <a:ea typeface="+mj-ea"/>
              </a:rPr>
              <a:t>Manpower</a:t>
            </a:r>
            <a:endParaRPr lang="en-US" altLang="zh-CN" sz="1400" b="1" dirty="0" smtClean="0">
              <a:solidFill>
                <a:srgbClr val="C0000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r>
              <a:rPr lang="en-US" sz="1400" b="1" dirty="0" smtClean="0">
                <a:solidFill>
                  <a:srgbClr val="C00000"/>
                </a:solidFill>
                <a:latin typeface="+mj-ea"/>
                <a:ea typeface="+mj-ea"/>
              </a:rPr>
              <a:t>Time</a:t>
            </a:r>
            <a:endParaRPr lang="en-US" altLang="zh-CN" sz="1400" b="1" dirty="0" smtClean="0">
              <a:solidFill>
                <a:srgbClr val="C0000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endParaRPr lang="en-US" altLang="zh-CN" sz="1400" b="1" dirty="0" smtClean="0">
              <a:solidFill>
                <a:srgbClr val="7030A0"/>
              </a:solidFill>
              <a:latin typeface="+mj-ea"/>
              <a:ea typeface="+mj-ea"/>
            </a:endParaRPr>
          </a:p>
          <a:p>
            <a:pPr algn="ctr" eaLnBrk="1" fontAlgn="ctr" hangingPunct="1">
              <a:lnSpc>
                <a:spcPct val="130000"/>
              </a:lnSpc>
              <a:spcBef>
                <a:spcPct val="0"/>
              </a:spcBef>
              <a:buClrTx/>
              <a:buSzTx/>
              <a:buFontTx/>
              <a:buNone/>
            </a:pPr>
            <a:r>
              <a:rPr lang="en-US" sz="1400" b="1" dirty="0" smtClean="0">
                <a:solidFill>
                  <a:srgbClr val="C00000"/>
                </a:solidFill>
                <a:latin typeface="+mj-ea"/>
                <a:ea typeface="+mj-ea"/>
              </a:rPr>
              <a:t>Capital</a:t>
            </a:r>
            <a:endParaRPr lang="en-US" altLang="zh-CN" sz="1400" b="1" dirty="0">
              <a:solidFill>
                <a:srgbClr val="C00000"/>
              </a:solidFill>
              <a:latin typeface="+mj-ea"/>
              <a:ea typeface="+mj-ea"/>
            </a:endParaRPr>
          </a:p>
        </p:txBody>
      </p:sp>
      <p:grpSp>
        <p:nvGrpSpPr>
          <p:cNvPr id="335" name="组合 160"/>
          <p:cNvGrpSpPr/>
          <p:nvPr/>
        </p:nvGrpSpPr>
        <p:grpSpPr>
          <a:xfrm>
            <a:off x="5898748" y="1988381"/>
            <a:ext cx="595449" cy="849683"/>
            <a:chOff x="5947571" y="2628900"/>
            <a:chExt cx="906464" cy="1052514"/>
          </a:xfrm>
          <a:solidFill>
            <a:schemeClr val="accent1"/>
          </a:solidFill>
        </p:grpSpPr>
        <p:sp>
          <p:nvSpPr>
            <p:cNvPr id="336" name="Freeform 772"/>
            <p:cNvSpPr>
              <a:spLocks/>
            </p:cNvSpPr>
            <p:nvPr/>
          </p:nvSpPr>
          <p:spPr bwMode="auto">
            <a:xfrm>
              <a:off x="6607968" y="2690813"/>
              <a:ext cx="157163" cy="157163"/>
            </a:xfrm>
            <a:custGeom>
              <a:avLst/>
              <a:gdLst/>
              <a:ahLst/>
              <a:cxnLst>
                <a:cxn ang="0">
                  <a:pos x="197" y="98"/>
                </a:cxn>
                <a:cxn ang="0">
                  <a:pos x="196" y="119"/>
                </a:cxn>
                <a:cxn ang="0">
                  <a:pos x="190" y="137"/>
                </a:cxn>
                <a:cxn ang="0">
                  <a:pos x="181" y="153"/>
                </a:cxn>
                <a:cxn ang="0">
                  <a:pos x="168" y="168"/>
                </a:cxn>
                <a:cxn ang="0">
                  <a:pos x="154" y="180"/>
                </a:cxn>
                <a:cxn ang="0">
                  <a:pos x="137" y="189"/>
                </a:cxn>
                <a:cxn ang="0">
                  <a:pos x="119" y="195"/>
                </a:cxn>
                <a:cxn ang="0">
                  <a:pos x="98" y="198"/>
                </a:cxn>
                <a:cxn ang="0">
                  <a:pos x="89" y="196"/>
                </a:cxn>
                <a:cxn ang="0">
                  <a:pos x="70" y="193"/>
                </a:cxn>
                <a:cxn ang="0">
                  <a:pos x="52" y="186"/>
                </a:cxn>
                <a:cxn ang="0">
                  <a:pos x="35" y="174"/>
                </a:cxn>
                <a:cxn ang="0">
                  <a:pos x="22" y="161"/>
                </a:cxn>
                <a:cxn ang="0">
                  <a:pos x="12" y="146"/>
                </a:cxn>
                <a:cxn ang="0">
                  <a:pos x="4" y="128"/>
                </a:cxn>
                <a:cxn ang="0">
                  <a:pos x="0" y="109"/>
                </a:cxn>
                <a:cxn ang="0">
                  <a:pos x="0" y="98"/>
                </a:cxn>
                <a:cxn ang="0">
                  <a:pos x="1" y="79"/>
                </a:cxn>
                <a:cxn ang="0">
                  <a:pos x="7" y="59"/>
                </a:cxn>
                <a:cxn ang="0">
                  <a:pos x="16" y="43"/>
                </a:cxn>
                <a:cxn ang="0">
                  <a:pos x="28" y="28"/>
                </a:cxn>
                <a:cxn ang="0">
                  <a:pos x="43" y="16"/>
                </a:cxn>
                <a:cxn ang="0">
                  <a:pos x="59" y="7"/>
                </a:cxn>
                <a:cxn ang="0">
                  <a:pos x="79" y="1"/>
                </a:cxn>
                <a:cxn ang="0">
                  <a:pos x="98" y="0"/>
                </a:cxn>
                <a:cxn ang="0">
                  <a:pos x="108" y="0"/>
                </a:cxn>
                <a:cxn ang="0">
                  <a:pos x="128" y="4"/>
                </a:cxn>
                <a:cxn ang="0">
                  <a:pos x="145" y="12"/>
                </a:cxn>
                <a:cxn ang="0">
                  <a:pos x="162" y="22"/>
                </a:cxn>
                <a:cxn ang="0">
                  <a:pos x="175" y="36"/>
                </a:cxn>
                <a:cxn ang="0">
                  <a:pos x="186" y="50"/>
                </a:cxn>
                <a:cxn ang="0">
                  <a:pos x="193" y="68"/>
                </a:cxn>
                <a:cxn ang="0">
                  <a:pos x="197" y="88"/>
                </a:cxn>
                <a:cxn ang="0">
                  <a:pos x="197" y="98"/>
                </a:cxn>
              </a:cxnLst>
              <a:rect l="0" t="0" r="r" b="b"/>
              <a:pathLst>
                <a:path w="197" h="198">
                  <a:moveTo>
                    <a:pt x="197" y="98"/>
                  </a:moveTo>
                  <a:lnTo>
                    <a:pt x="197" y="98"/>
                  </a:lnTo>
                  <a:lnTo>
                    <a:pt x="197" y="109"/>
                  </a:lnTo>
                  <a:lnTo>
                    <a:pt x="196" y="119"/>
                  </a:lnTo>
                  <a:lnTo>
                    <a:pt x="193" y="128"/>
                  </a:lnTo>
                  <a:lnTo>
                    <a:pt x="190" y="137"/>
                  </a:lnTo>
                  <a:lnTo>
                    <a:pt x="186" y="146"/>
                  </a:lnTo>
                  <a:lnTo>
                    <a:pt x="181" y="153"/>
                  </a:lnTo>
                  <a:lnTo>
                    <a:pt x="175" y="161"/>
                  </a:lnTo>
                  <a:lnTo>
                    <a:pt x="168" y="168"/>
                  </a:lnTo>
                  <a:lnTo>
                    <a:pt x="162" y="174"/>
                  </a:lnTo>
                  <a:lnTo>
                    <a:pt x="154" y="180"/>
                  </a:lnTo>
                  <a:lnTo>
                    <a:pt x="145" y="186"/>
                  </a:lnTo>
                  <a:lnTo>
                    <a:pt x="137" y="189"/>
                  </a:lnTo>
                  <a:lnTo>
                    <a:pt x="128" y="193"/>
                  </a:lnTo>
                  <a:lnTo>
                    <a:pt x="119" y="195"/>
                  </a:lnTo>
                  <a:lnTo>
                    <a:pt x="108" y="196"/>
                  </a:lnTo>
                  <a:lnTo>
                    <a:pt x="98" y="198"/>
                  </a:lnTo>
                  <a:lnTo>
                    <a:pt x="98" y="198"/>
                  </a:lnTo>
                  <a:lnTo>
                    <a:pt x="89" y="196"/>
                  </a:lnTo>
                  <a:lnTo>
                    <a:pt x="79" y="195"/>
                  </a:lnTo>
                  <a:lnTo>
                    <a:pt x="70" y="193"/>
                  </a:lnTo>
                  <a:lnTo>
                    <a:pt x="59" y="189"/>
                  </a:lnTo>
                  <a:lnTo>
                    <a:pt x="52" y="186"/>
                  </a:lnTo>
                  <a:lnTo>
                    <a:pt x="43" y="180"/>
                  </a:lnTo>
                  <a:lnTo>
                    <a:pt x="35" y="174"/>
                  </a:lnTo>
                  <a:lnTo>
                    <a:pt x="28" y="168"/>
                  </a:lnTo>
                  <a:lnTo>
                    <a:pt x="22" y="161"/>
                  </a:lnTo>
                  <a:lnTo>
                    <a:pt x="16" y="153"/>
                  </a:lnTo>
                  <a:lnTo>
                    <a:pt x="12" y="146"/>
                  </a:lnTo>
                  <a:lnTo>
                    <a:pt x="7" y="137"/>
                  </a:lnTo>
                  <a:lnTo>
                    <a:pt x="4" y="128"/>
                  </a:lnTo>
                  <a:lnTo>
                    <a:pt x="1" y="119"/>
                  </a:lnTo>
                  <a:lnTo>
                    <a:pt x="0" y="109"/>
                  </a:lnTo>
                  <a:lnTo>
                    <a:pt x="0" y="98"/>
                  </a:lnTo>
                  <a:lnTo>
                    <a:pt x="0" y="98"/>
                  </a:lnTo>
                  <a:lnTo>
                    <a:pt x="0" y="88"/>
                  </a:lnTo>
                  <a:lnTo>
                    <a:pt x="1" y="79"/>
                  </a:lnTo>
                  <a:lnTo>
                    <a:pt x="4" y="68"/>
                  </a:lnTo>
                  <a:lnTo>
                    <a:pt x="7" y="59"/>
                  </a:lnTo>
                  <a:lnTo>
                    <a:pt x="12" y="50"/>
                  </a:lnTo>
                  <a:lnTo>
                    <a:pt x="16" y="43"/>
                  </a:lnTo>
                  <a:lnTo>
                    <a:pt x="22" y="36"/>
                  </a:lnTo>
                  <a:lnTo>
                    <a:pt x="28" y="28"/>
                  </a:lnTo>
                  <a:lnTo>
                    <a:pt x="35" y="22"/>
                  </a:lnTo>
                  <a:lnTo>
                    <a:pt x="43" y="16"/>
                  </a:lnTo>
                  <a:lnTo>
                    <a:pt x="52" y="12"/>
                  </a:lnTo>
                  <a:lnTo>
                    <a:pt x="59" y="7"/>
                  </a:lnTo>
                  <a:lnTo>
                    <a:pt x="70" y="4"/>
                  </a:lnTo>
                  <a:lnTo>
                    <a:pt x="79" y="1"/>
                  </a:lnTo>
                  <a:lnTo>
                    <a:pt x="89" y="0"/>
                  </a:lnTo>
                  <a:lnTo>
                    <a:pt x="98" y="0"/>
                  </a:lnTo>
                  <a:lnTo>
                    <a:pt x="98" y="0"/>
                  </a:lnTo>
                  <a:lnTo>
                    <a:pt x="108" y="0"/>
                  </a:lnTo>
                  <a:lnTo>
                    <a:pt x="119" y="1"/>
                  </a:lnTo>
                  <a:lnTo>
                    <a:pt x="128" y="4"/>
                  </a:lnTo>
                  <a:lnTo>
                    <a:pt x="137" y="7"/>
                  </a:lnTo>
                  <a:lnTo>
                    <a:pt x="145" y="12"/>
                  </a:lnTo>
                  <a:lnTo>
                    <a:pt x="154" y="16"/>
                  </a:lnTo>
                  <a:lnTo>
                    <a:pt x="162" y="22"/>
                  </a:lnTo>
                  <a:lnTo>
                    <a:pt x="168" y="28"/>
                  </a:lnTo>
                  <a:lnTo>
                    <a:pt x="175" y="36"/>
                  </a:lnTo>
                  <a:lnTo>
                    <a:pt x="181" y="43"/>
                  </a:lnTo>
                  <a:lnTo>
                    <a:pt x="186" y="50"/>
                  </a:lnTo>
                  <a:lnTo>
                    <a:pt x="190" y="59"/>
                  </a:lnTo>
                  <a:lnTo>
                    <a:pt x="193" y="68"/>
                  </a:lnTo>
                  <a:lnTo>
                    <a:pt x="196" y="79"/>
                  </a:lnTo>
                  <a:lnTo>
                    <a:pt x="197" y="88"/>
                  </a:lnTo>
                  <a:lnTo>
                    <a:pt x="197" y="98"/>
                  </a:lnTo>
                  <a:lnTo>
                    <a:pt x="197" y="98"/>
                  </a:lnTo>
                  <a:close/>
                </a:path>
              </a:pathLst>
            </a:custGeom>
            <a:grpFill/>
            <a:ln w="9525">
              <a:noFill/>
              <a:round/>
              <a:headEnd/>
              <a:tailEnd/>
            </a:ln>
          </p:spPr>
          <p:txBody>
            <a:bodyPr/>
            <a:lstStyle/>
            <a:p>
              <a:pPr eaLnBrk="1" fontAlgn="ctr" hangingPunct="1">
                <a:defRPr/>
              </a:pPr>
              <a:endParaRPr lang="en-US" altLang="zh-CN" dirty="0">
                <a:latin typeface="+mj-ea"/>
                <a:ea typeface="+mj-ea"/>
              </a:endParaRPr>
            </a:p>
          </p:txBody>
        </p:sp>
        <p:sp>
          <p:nvSpPr>
            <p:cNvPr id="337" name="Freeform 773"/>
            <p:cNvSpPr>
              <a:spLocks/>
            </p:cNvSpPr>
            <p:nvPr/>
          </p:nvSpPr>
          <p:spPr bwMode="auto">
            <a:xfrm>
              <a:off x="6520659" y="2868616"/>
              <a:ext cx="333376" cy="706439"/>
            </a:xfrm>
            <a:custGeom>
              <a:avLst/>
              <a:gdLst/>
              <a:ahLst/>
              <a:cxnLst>
                <a:cxn ang="0">
                  <a:pos x="421" y="80"/>
                </a:cxn>
                <a:cxn ang="0">
                  <a:pos x="421" y="80"/>
                </a:cxn>
                <a:cxn ang="0">
                  <a:pos x="420" y="64"/>
                </a:cxn>
                <a:cxn ang="0">
                  <a:pos x="417" y="49"/>
                </a:cxn>
                <a:cxn ang="0">
                  <a:pos x="412" y="36"/>
                </a:cxn>
                <a:cxn ang="0">
                  <a:pos x="406" y="24"/>
                </a:cxn>
                <a:cxn ang="0">
                  <a:pos x="397" y="14"/>
                </a:cxn>
                <a:cxn ang="0">
                  <a:pos x="388" y="6"/>
                </a:cxn>
                <a:cxn ang="0">
                  <a:pos x="379" y="2"/>
                </a:cxn>
                <a:cxn ang="0">
                  <a:pos x="369" y="0"/>
                </a:cxn>
                <a:cxn ang="0">
                  <a:pos x="52" y="0"/>
                </a:cxn>
                <a:cxn ang="0">
                  <a:pos x="52" y="0"/>
                </a:cxn>
                <a:cxn ang="0">
                  <a:pos x="42" y="2"/>
                </a:cxn>
                <a:cxn ang="0">
                  <a:pos x="31" y="6"/>
                </a:cxn>
                <a:cxn ang="0">
                  <a:pos x="22" y="14"/>
                </a:cxn>
                <a:cxn ang="0">
                  <a:pos x="15" y="24"/>
                </a:cxn>
                <a:cxn ang="0">
                  <a:pos x="9" y="36"/>
                </a:cxn>
                <a:cxn ang="0">
                  <a:pos x="3" y="49"/>
                </a:cxn>
                <a:cxn ang="0">
                  <a:pos x="0" y="64"/>
                </a:cxn>
                <a:cxn ang="0">
                  <a:pos x="0" y="80"/>
                </a:cxn>
                <a:cxn ang="0">
                  <a:pos x="0" y="439"/>
                </a:cxn>
                <a:cxn ang="0">
                  <a:pos x="57" y="439"/>
                </a:cxn>
                <a:cxn ang="0">
                  <a:pos x="57" y="811"/>
                </a:cxn>
                <a:cxn ang="0">
                  <a:pos x="57" y="811"/>
                </a:cxn>
                <a:cxn ang="0">
                  <a:pos x="58" y="828"/>
                </a:cxn>
                <a:cxn ang="0">
                  <a:pos x="63" y="842"/>
                </a:cxn>
                <a:cxn ang="0">
                  <a:pos x="70" y="856"/>
                </a:cxn>
                <a:cxn ang="0">
                  <a:pos x="80" y="868"/>
                </a:cxn>
                <a:cxn ang="0">
                  <a:pos x="91" y="877"/>
                </a:cxn>
                <a:cxn ang="0">
                  <a:pos x="104" y="884"/>
                </a:cxn>
                <a:cxn ang="0">
                  <a:pos x="119" y="889"/>
                </a:cxn>
                <a:cxn ang="0">
                  <a:pos x="136" y="890"/>
                </a:cxn>
                <a:cxn ang="0">
                  <a:pos x="286" y="890"/>
                </a:cxn>
                <a:cxn ang="0">
                  <a:pos x="286" y="890"/>
                </a:cxn>
                <a:cxn ang="0">
                  <a:pos x="301" y="889"/>
                </a:cxn>
                <a:cxn ang="0">
                  <a:pos x="315" y="884"/>
                </a:cxn>
                <a:cxn ang="0">
                  <a:pos x="329" y="877"/>
                </a:cxn>
                <a:cxn ang="0">
                  <a:pos x="341" y="868"/>
                </a:cxn>
                <a:cxn ang="0">
                  <a:pos x="350" y="856"/>
                </a:cxn>
                <a:cxn ang="0">
                  <a:pos x="357" y="842"/>
                </a:cxn>
                <a:cxn ang="0">
                  <a:pos x="362" y="828"/>
                </a:cxn>
                <a:cxn ang="0">
                  <a:pos x="363" y="811"/>
                </a:cxn>
                <a:cxn ang="0">
                  <a:pos x="363" y="439"/>
                </a:cxn>
                <a:cxn ang="0">
                  <a:pos x="421" y="439"/>
                </a:cxn>
                <a:cxn ang="0">
                  <a:pos x="421" y="80"/>
                </a:cxn>
              </a:cxnLst>
              <a:rect l="0" t="0" r="r" b="b"/>
              <a:pathLst>
                <a:path w="421" h="890">
                  <a:moveTo>
                    <a:pt x="421" y="80"/>
                  </a:moveTo>
                  <a:lnTo>
                    <a:pt x="421" y="80"/>
                  </a:lnTo>
                  <a:lnTo>
                    <a:pt x="420" y="64"/>
                  </a:lnTo>
                  <a:lnTo>
                    <a:pt x="417" y="49"/>
                  </a:lnTo>
                  <a:lnTo>
                    <a:pt x="412" y="36"/>
                  </a:lnTo>
                  <a:lnTo>
                    <a:pt x="406" y="24"/>
                  </a:lnTo>
                  <a:lnTo>
                    <a:pt x="397" y="14"/>
                  </a:lnTo>
                  <a:lnTo>
                    <a:pt x="388" y="6"/>
                  </a:lnTo>
                  <a:lnTo>
                    <a:pt x="379" y="2"/>
                  </a:lnTo>
                  <a:lnTo>
                    <a:pt x="369" y="0"/>
                  </a:lnTo>
                  <a:lnTo>
                    <a:pt x="52" y="0"/>
                  </a:lnTo>
                  <a:lnTo>
                    <a:pt x="52" y="0"/>
                  </a:lnTo>
                  <a:lnTo>
                    <a:pt x="42" y="2"/>
                  </a:lnTo>
                  <a:lnTo>
                    <a:pt x="31" y="6"/>
                  </a:lnTo>
                  <a:lnTo>
                    <a:pt x="22" y="14"/>
                  </a:lnTo>
                  <a:lnTo>
                    <a:pt x="15" y="24"/>
                  </a:lnTo>
                  <a:lnTo>
                    <a:pt x="9" y="36"/>
                  </a:lnTo>
                  <a:lnTo>
                    <a:pt x="3" y="49"/>
                  </a:lnTo>
                  <a:lnTo>
                    <a:pt x="0" y="64"/>
                  </a:lnTo>
                  <a:lnTo>
                    <a:pt x="0" y="80"/>
                  </a:lnTo>
                  <a:lnTo>
                    <a:pt x="0" y="439"/>
                  </a:lnTo>
                  <a:lnTo>
                    <a:pt x="57" y="439"/>
                  </a:lnTo>
                  <a:lnTo>
                    <a:pt x="57" y="811"/>
                  </a:lnTo>
                  <a:lnTo>
                    <a:pt x="57" y="811"/>
                  </a:lnTo>
                  <a:lnTo>
                    <a:pt x="58" y="828"/>
                  </a:lnTo>
                  <a:lnTo>
                    <a:pt x="63" y="842"/>
                  </a:lnTo>
                  <a:lnTo>
                    <a:pt x="70" y="856"/>
                  </a:lnTo>
                  <a:lnTo>
                    <a:pt x="80" y="868"/>
                  </a:lnTo>
                  <a:lnTo>
                    <a:pt x="91" y="877"/>
                  </a:lnTo>
                  <a:lnTo>
                    <a:pt x="104" y="884"/>
                  </a:lnTo>
                  <a:lnTo>
                    <a:pt x="119" y="889"/>
                  </a:lnTo>
                  <a:lnTo>
                    <a:pt x="136" y="890"/>
                  </a:lnTo>
                  <a:lnTo>
                    <a:pt x="286" y="890"/>
                  </a:lnTo>
                  <a:lnTo>
                    <a:pt x="286" y="890"/>
                  </a:lnTo>
                  <a:lnTo>
                    <a:pt x="301" y="889"/>
                  </a:lnTo>
                  <a:lnTo>
                    <a:pt x="315" y="884"/>
                  </a:lnTo>
                  <a:lnTo>
                    <a:pt x="329" y="877"/>
                  </a:lnTo>
                  <a:lnTo>
                    <a:pt x="341" y="868"/>
                  </a:lnTo>
                  <a:lnTo>
                    <a:pt x="350" y="856"/>
                  </a:lnTo>
                  <a:lnTo>
                    <a:pt x="357" y="842"/>
                  </a:lnTo>
                  <a:lnTo>
                    <a:pt x="362" y="828"/>
                  </a:lnTo>
                  <a:lnTo>
                    <a:pt x="363" y="811"/>
                  </a:lnTo>
                  <a:lnTo>
                    <a:pt x="363" y="439"/>
                  </a:lnTo>
                  <a:lnTo>
                    <a:pt x="421" y="439"/>
                  </a:lnTo>
                  <a:lnTo>
                    <a:pt x="421" y="80"/>
                  </a:lnTo>
                  <a:close/>
                </a:path>
              </a:pathLst>
            </a:custGeom>
            <a:grpFill/>
            <a:ln w="9525">
              <a:noFill/>
              <a:round/>
              <a:headEnd/>
              <a:tailEnd/>
            </a:ln>
          </p:spPr>
          <p:txBody>
            <a:bodyPr/>
            <a:lstStyle/>
            <a:p>
              <a:pPr eaLnBrk="1" fontAlgn="ctr" hangingPunct="1">
                <a:defRPr/>
              </a:pPr>
              <a:endParaRPr lang="en-US" altLang="zh-CN" dirty="0">
                <a:latin typeface="+mj-ea"/>
                <a:ea typeface="+mj-ea"/>
              </a:endParaRPr>
            </a:p>
          </p:txBody>
        </p:sp>
        <p:sp>
          <p:nvSpPr>
            <p:cNvPr id="338" name="Freeform 774"/>
            <p:cNvSpPr>
              <a:spLocks/>
            </p:cNvSpPr>
            <p:nvPr/>
          </p:nvSpPr>
          <p:spPr bwMode="auto">
            <a:xfrm>
              <a:off x="6036468" y="2690813"/>
              <a:ext cx="157163" cy="157163"/>
            </a:xfrm>
            <a:custGeom>
              <a:avLst/>
              <a:gdLst/>
              <a:ahLst/>
              <a:cxnLst>
                <a:cxn ang="0">
                  <a:pos x="0" y="98"/>
                </a:cxn>
                <a:cxn ang="0">
                  <a:pos x="1" y="119"/>
                </a:cxn>
                <a:cxn ang="0">
                  <a:pos x="7" y="137"/>
                </a:cxn>
                <a:cxn ang="0">
                  <a:pos x="16" y="153"/>
                </a:cxn>
                <a:cxn ang="0">
                  <a:pos x="28" y="168"/>
                </a:cxn>
                <a:cxn ang="0">
                  <a:pos x="43" y="180"/>
                </a:cxn>
                <a:cxn ang="0">
                  <a:pos x="59" y="189"/>
                </a:cxn>
                <a:cxn ang="0">
                  <a:pos x="78" y="195"/>
                </a:cxn>
                <a:cxn ang="0">
                  <a:pos x="98" y="198"/>
                </a:cxn>
                <a:cxn ang="0">
                  <a:pos x="108" y="196"/>
                </a:cxn>
                <a:cxn ang="0">
                  <a:pos x="127" y="193"/>
                </a:cxn>
                <a:cxn ang="0">
                  <a:pos x="145" y="186"/>
                </a:cxn>
                <a:cxn ang="0">
                  <a:pos x="162" y="174"/>
                </a:cxn>
                <a:cxn ang="0">
                  <a:pos x="175" y="161"/>
                </a:cxn>
                <a:cxn ang="0">
                  <a:pos x="185" y="146"/>
                </a:cxn>
                <a:cxn ang="0">
                  <a:pos x="193" y="128"/>
                </a:cxn>
                <a:cxn ang="0">
                  <a:pos x="196" y="109"/>
                </a:cxn>
                <a:cxn ang="0">
                  <a:pos x="197" y="98"/>
                </a:cxn>
                <a:cxn ang="0">
                  <a:pos x="194" y="79"/>
                </a:cxn>
                <a:cxn ang="0">
                  <a:pos x="190" y="59"/>
                </a:cxn>
                <a:cxn ang="0">
                  <a:pos x="179" y="43"/>
                </a:cxn>
                <a:cxn ang="0">
                  <a:pos x="168" y="28"/>
                </a:cxn>
                <a:cxn ang="0">
                  <a:pos x="153" y="16"/>
                </a:cxn>
                <a:cxn ang="0">
                  <a:pos x="136" y="7"/>
                </a:cxn>
                <a:cxn ang="0">
                  <a:pos x="118" y="1"/>
                </a:cxn>
                <a:cxn ang="0">
                  <a:pos x="98" y="0"/>
                </a:cxn>
                <a:cxn ang="0">
                  <a:pos x="87" y="0"/>
                </a:cxn>
                <a:cxn ang="0">
                  <a:pos x="68" y="4"/>
                </a:cxn>
                <a:cxn ang="0">
                  <a:pos x="52" y="12"/>
                </a:cxn>
                <a:cxn ang="0">
                  <a:pos x="35" y="22"/>
                </a:cxn>
                <a:cxn ang="0">
                  <a:pos x="22" y="36"/>
                </a:cxn>
                <a:cxn ang="0">
                  <a:pos x="11" y="50"/>
                </a:cxn>
                <a:cxn ang="0">
                  <a:pos x="4" y="68"/>
                </a:cxn>
                <a:cxn ang="0">
                  <a:pos x="0" y="88"/>
                </a:cxn>
                <a:cxn ang="0">
                  <a:pos x="0" y="98"/>
                </a:cxn>
              </a:cxnLst>
              <a:rect l="0" t="0" r="r" b="b"/>
              <a:pathLst>
                <a:path w="197" h="198">
                  <a:moveTo>
                    <a:pt x="0" y="98"/>
                  </a:moveTo>
                  <a:lnTo>
                    <a:pt x="0" y="98"/>
                  </a:lnTo>
                  <a:lnTo>
                    <a:pt x="0" y="109"/>
                  </a:lnTo>
                  <a:lnTo>
                    <a:pt x="1" y="119"/>
                  </a:lnTo>
                  <a:lnTo>
                    <a:pt x="4" y="128"/>
                  </a:lnTo>
                  <a:lnTo>
                    <a:pt x="7" y="137"/>
                  </a:lnTo>
                  <a:lnTo>
                    <a:pt x="11" y="146"/>
                  </a:lnTo>
                  <a:lnTo>
                    <a:pt x="16" y="153"/>
                  </a:lnTo>
                  <a:lnTo>
                    <a:pt x="22" y="161"/>
                  </a:lnTo>
                  <a:lnTo>
                    <a:pt x="28" y="168"/>
                  </a:lnTo>
                  <a:lnTo>
                    <a:pt x="35" y="174"/>
                  </a:lnTo>
                  <a:lnTo>
                    <a:pt x="43" y="180"/>
                  </a:lnTo>
                  <a:lnTo>
                    <a:pt x="52" y="186"/>
                  </a:lnTo>
                  <a:lnTo>
                    <a:pt x="59" y="189"/>
                  </a:lnTo>
                  <a:lnTo>
                    <a:pt x="68" y="193"/>
                  </a:lnTo>
                  <a:lnTo>
                    <a:pt x="78" y="195"/>
                  </a:lnTo>
                  <a:lnTo>
                    <a:pt x="87" y="196"/>
                  </a:lnTo>
                  <a:lnTo>
                    <a:pt x="98" y="198"/>
                  </a:lnTo>
                  <a:lnTo>
                    <a:pt x="98" y="198"/>
                  </a:lnTo>
                  <a:lnTo>
                    <a:pt x="108" y="196"/>
                  </a:lnTo>
                  <a:lnTo>
                    <a:pt x="118" y="195"/>
                  </a:lnTo>
                  <a:lnTo>
                    <a:pt x="127" y="193"/>
                  </a:lnTo>
                  <a:lnTo>
                    <a:pt x="136" y="189"/>
                  </a:lnTo>
                  <a:lnTo>
                    <a:pt x="145" y="186"/>
                  </a:lnTo>
                  <a:lnTo>
                    <a:pt x="153" y="180"/>
                  </a:lnTo>
                  <a:lnTo>
                    <a:pt x="162" y="174"/>
                  </a:lnTo>
                  <a:lnTo>
                    <a:pt x="168" y="168"/>
                  </a:lnTo>
                  <a:lnTo>
                    <a:pt x="175" y="161"/>
                  </a:lnTo>
                  <a:lnTo>
                    <a:pt x="179" y="153"/>
                  </a:lnTo>
                  <a:lnTo>
                    <a:pt x="185" y="146"/>
                  </a:lnTo>
                  <a:lnTo>
                    <a:pt x="190" y="137"/>
                  </a:lnTo>
                  <a:lnTo>
                    <a:pt x="193" y="128"/>
                  </a:lnTo>
                  <a:lnTo>
                    <a:pt x="194" y="119"/>
                  </a:lnTo>
                  <a:lnTo>
                    <a:pt x="196" y="109"/>
                  </a:lnTo>
                  <a:lnTo>
                    <a:pt x="197" y="98"/>
                  </a:lnTo>
                  <a:lnTo>
                    <a:pt x="197" y="98"/>
                  </a:lnTo>
                  <a:lnTo>
                    <a:pt x="196" y="88"/>
                  </a:lnTo>
                  <a:lnTo>
                    <a:pt x="194" y="79"/>
                  </a:lnTo>
                  <a:lnTo>
                    <a:pt x="193" y="68"/>
                  </a:lnTo>
                  <a:lnTo>
                    <a:pt x="190" y="59"/>
                  </a:lnTo>
                  <a:lnTo>
                    <a:pt x="185" y="50"/>
                  </a:lnTo>
                  <a:lnTo>
                    <a:pt x="179" y="43"/>
                  </a:lnTo>
                  <a:lnTo>
                    <a:pt x="175" y="36"/>
                  </a:lnTo>
                  <a:lnTo>
                    <a:pt x="168" y="28"/>
                  </a:lnTo>
                  <a:lnTo>
                    <a:pt x="162" y="22"/>
                  </a:lnTo>
                  <a:lnTo>
                    <a:pt x="153" y="16"/>
                  </a:lnTo>
                  <a:lnTo>
                    <a:pt x="145" y="12"/>
                  </a:lnTo>
                  <a:lnTo>
                    <a:pt x="136" y="7"/>
                  </a:lnTo>
                  <a:lnTo>
                    <a:pt x="127" y="4"/>
                  </a:lnTo>
                  <a:lnTo>
                    <a:pt x="118" y="1"/>
                  </a:lnTo>
                  <a:lnTo>
                    <a:pt x="108" y="0"/>
                  </a:lnTo>
                  <a:lnTo>
                    <a:pt x="98" y="0"/>
                  </a:lnTo>
                  <a:lnTo>
                    <a:pt x="98" y="0"/>
                  </a:lnTo>
                  <a:lnTo>
                    <a:pt x="87" y="0"/>
                  </a:lnTo>
                  <a:lnTo>
                    <a:pt x="78" y="1"/>
                  </a:lnTo>
                  <a:lnTo>
                    <a:pt x="68" y="4"/>
                  </a:lnTo>
                  <a:lnTo>
                    <a:pt x="59" y="7"/>
                  </a:lnTo>
                  <a:lnTo>
                    <a:pt x="52" y="12"/>
                  </a:lnTo>
                  <a:lnTo>
                    <a:pt x="43" y="16"/>
                  </a:lnTo>
                  <a:lnTo>
                    <a:pt x="35" y="22"/>
                  </a:lnTo>
                  <a:lnTo>
                    <a:pt x="28" y="28"/>
                  </a:lnTo>
                  <a:lnTo>
                    <a:pt x="22" y="36"/>
                  </a:lnTo>
                  <a:lnTo>
                    <a:pt x="16" y="43"/>
                  </a:lnTo>
                  <a:lnTo>
                    <a:pt x="11" y="50"/>
                  </a:lnTo>
                  <a:lnTo>
                    <a:pt x="7" y="59"/>
                  </a:lnTo>
                  <a:lnTo>
                    <a:pt x="4" y="68"/>
                  </a:lnTo>
                  <a:lnTo>
                    <a:pt x="1" y="79"/>
                  </a:lnTo>
                  <a:lnTo>
                    <a:pt x="0" y="88"/>
                  </a:lnTo>
                  <a:lnTo>
                    <a:pt x="0" y="98"/>
                  </a:lnTo>
                  <a:lnTo>
                    <a:pt x="0" y="98"/>
                  </a:lnTo>
                  <a:close/>
                </a:path>
              </a:pathLst>
            </a:custGeom>
            <a:grpFill/>
            <a:ln w="9525">
              <a:noFill/>
              <a:round/>
              <a:headEnd/>
              <a:tailEnd/>
            </a:ln>
          </p:spPr>
          <p:txBody>
            <a:bodyPr/>
            <a:lstStyle/>
            <a:p>
              <a:pPr eaLnBrk="1" fontAlgn="ctr" hangingPunct="1">
                <a:defRPr/>
              </a:pPr>
              <a:endParaRPr lang="en-US" altLang="zh-CN" dirty="0">
                <a:latin typeface="+mj-ea"/>
                <a:ea typeface="+mj-ea"/>
              </a:endParaRPr>
            </a:p>
          </p:txBody>
        </p:sp>
        <p:sp>
          <p:nvSpPr>
            <p:cNvPr id="339" name="Freeform 775"/>
            <p:cNvSpPr>
              <a:spLocks/>
            </p:cNvSpPr>
            <p:nvPr/>
          </p:nvSpPr>
          <p:spPr bwMode="auto">
            <a:xfrm>
              <a:off x="5947571" y="2868616"/>
              <a:ext cx="333376" cy="706439"/>
            </a:xfrm>
            <a:custGeom>
              <a:avLst/>
              <a:gdLst/>
              <a:ahLst/>
              <a:cxnLst>
                <a:cxn ang="0">
                  <a:pos x="0" y="80"/>
                </a:cxn>
                <a:cxn ang="0">
                  <a:pos x="0" y="80"/>
                </a:cxn>
                <a:cxn ang="0">
                  <a:pos x="0" y="64"/>
                </a:cxn>
                <a:cxn ang="0">
                  <a:pos x="3" y="49"/>
                </a:cxn>
                <a:cxn ang="0">
                  <a:pos x="9" y="36"/>
                </a:cxn>
                <a:cxn ang="0">
                  <a:pos x="15" y="24"/>
                </a:cxn>
                <a:cxn ang="0">
                  <a:pos x="22" y="14"/>
                </a:cxn>
                <a:cxn ang="0">
                  <a:pos x="31" y="6"/>
                </a:cxn>
                <a:cxn ang="0">
                  <a:pos x="42" y="2"/>
                </a:cxn>
                <a:cxn ang="0">
                  <a:pos x="52" y="0"/>
                </a:cxn>
                <a:cxn ang="0">
                  <a:pos x="369" y="0"/>
                </a:cxn>
                <a:cxn ang="0">
                  <a:pos x="369" y="0"/>
                </a:cxn>
                <a:cxn ang="0">
                  <a:pos x="379" y="2"/>
                </a:cxn>
                <a:cxn ang="0">
                  <a:pos x="388" y="6"/>
                </a:cxn>
                <a:cxn ang="0">
                  <a:pos x="397" y="14"/>
                </a:cxn>
                <a:cxn ang="0">
                  <a:pos x="406" y="24"/>
                </a:cxn>
                <a:cxn ang="0">
                  <a:pos x="412" y="36"/>
                </a:cxn>
                <a:cxn ang="0">
                  <a:pos x="416" y="49"/>
                </a:cxn>
                <a:cxn ang="0">
                  <a:pos x="419" y="64"/>
                </a:cxn>
                <a:cxn ang="0">
                  <a:pos x="421" y="80"/>
                </a:cxn>
                <a:cxn ang="0">
                  <a:pos x="421" y="439"/>
                </a:cxn>
                <a:cxn ang="0">
                  <a:pos x="363" y="439"/>
                </a:cxn>
                <a:cxn ang="0">
                  <a:pos x="363" y="811"/>
                </a:cxn>
                <a:cxn ang="0">
                  <a:pos x="363" y="811"/>
                </a:cxn>
                <a:cxn ang="0">
                  <a:pos x="361" y="828"/>
                </a:cxn>
                <a:cxn ang="0">
                  <a:pos x="357" y="842"/>
                </a:cxn>
                <a:cxn ang="0">
                  <a:pos x="349" y="856"/>
                </a:cxn>
                <a:cxn ang="0">
                  <a:pos x="341" y="868"/>
                </a:cxn>
                <a:cxn ang="0">
                  <a:pos x="329" y="877"/>
                </a:cxn>
                <a:cxn ang="0">
                  <a:pos x="315" y="884"/>
                </a:cxn>
                <a:cxn ang="0">
                  <a:pos x="300" y="889"/>
                </a:cxn>
                <a:cxn ang="0">
                  <a:pos x="286" y="890"/>
                </a:cxn>
                <a:cxn ang="0">
                  <a:pos x="135" y="890"/>
                </a:cxn>
                <a:cxn ang="0">
                  <a:pos x="135" y="890"/>
                </a:cxn>
                <a:cxn ang="0">
                  <a:pos x="119" y="889"/>
                </a:cxn>
                <a:cxn ang="0">
                  <a:pos x="104" y="884"/>
                </a:cxn>
                <a:cxn ang="0">
                  <a:pos x="91" y="877"/>
                </a:cxn>
                <a:cxn ang="0">
                  <a:pos x="80" y="868"/>
                </a:cxn>
                <a:cxn ang="0">
                  <a:pos x="70" y="856"/>
                </a:cxn>
                <a:cxn ang="0">
                  <a:pos x="62" y="842"/>
                </a:cxn>
                <a:cxn ang="0">
                  <a:pos x="58" y="828"/>
                </a:cxn>
                <a:cxn ang="0">
                  <a:pos x="57" y="811"/>
                </a:cxn>
                <a:cxn ang="0">
                  <a:pos x="57" y="439"/>
                </a:cxn>
                <a:cxn ang="0">
                  <a:pos x="0" y="439"/>
                </a:cxn>
                <a:cxn ang="0">
                  <a:pos x="0" y="80"/>
                </a:cxn>
              </a:cxnLst>
              <a:rect l="0" t="0" r="r" b="b"/>
              <a:pathLst>
                <a:path w="421" h="890">
                  <a:moveTo>
                    <a:pt x="0" y="80"/>
                  </a:moveTo>
                  <a:lnTo>
                    <a:pt x="0" y="80"/>
                  </a:lnTo>
                  <a:lnTo>
                    <a:pt x="0" y="64"/>
                  </a:lnTo>
                  <a:lnTo>
                    <a:pt x="3" y="49"/>
                  </a:lnTo>
                  <a:lnTo>
                    <a:pt x="9" y="36"/>
                  </a:lnTo>
                  <a:lnTo>
                    <a:pt x="15" y="24"/>
                  </a:lnTo>
                  <a:lnTo>
                    <a:pt x="22" y="14"/>
                  </a:lnTo>
                  <a:lnTo>
                    <a:pt x="31" y="6"/>
                  </a:lnTo>
                  <a:lnTo>
                    <a:pt x="42" y="2"/>
                  </a:lnTo>
                  <a:lnTo>
                    <a:pt x="52" y="0"/>
                  </a:lnTo>
                  <a:lnTo>
                    <a:pt x="369" y="0"/>
                  </a:lnTo>
                  <a:lnTo>
                    <a:pt x="369" y="0"/>
                  </a:lnTo>
                  <a:lnTo>
                    <a:pt x="379" y="2"/>
                  </a:lnTo>
                  <a:lnTo>
                    <a:pt x="388" y="6"/>
                  </a:lnTo>
                  <a:lnTo>
                    <a:pt x="397" y="14"/>
                  </a:lnTo>
                  <a:lnTo>
                    <a:pt x="406" y="24"/>
                  </a:lnTo>
                  <a:lnTo>
                    <a:pt x="412" y="36"/>
                  </a:lnTo>
                  <a:lnTo>
                    <a:pt x="416" y="49"/>
                  </a:lnTo>
                  <a:lnTo>
                    <a:pt x="419" y="64"/>
                  </a:lnTo>
                  <a:lnTo>
                    <a:pt x="421" y="80"/>
                  </a:lnTo>
                  <a:lnTo>
                    <a:pt x="421" y="439"/>
                  </a:lnTo>
                  <a:lnTo>
                    <a:pt x="363" y="439"/>
                  </a:lnTo>
                  <a:lnTo>
                    <a:pt x="363" y="811"/>
                  </a:lnTo>
                  <a:lnTo>
                    <a:pt x="363" y="811"/>
                  </a:lnTo>
                  <a:lnTo>
                    <a:pt x="361" y="828"/>
                  </a:lnTo>
                  <a:lnTo>
                    <a:pt x="357" y="842"/>
                  </a:lnTo>
                  <a:lnTo>
                    <a:pt x="349" y="856"/>
                  </a:lnTo>
                  <a:lnTo>
                    <a:pt x="341" y="868"/>
                  </a:lnTo>
                  <a:lnTo>
                    <a:pt x="329" y="877"/>
                  </a:lnTo>
                  <a:lnTo>
                    <a:pt x="315" y="884"/>
                  </a:lnTo>
                  <a:lnTo>
                    <a:pt x="300" y="889"/>
                  </a:lnTo>
                  <a:lnTo>
                    <a:pt x="286" y="890"/>
                  </a:lnTo>
                  <a:lnTo>
                    <a:pt x="135" y="890"/>
                  </a:lnTo>
                  <a:lnTo>
                    <a:pt x="135" y="890"/>
                  </a:lnTo>
                  <a:lnTo>
                    <a:pt x="119" y="889"/>
                  </a:lnTo>
                  <a:lnTo>
                    <a:pt x="104" y="884"/>
                  </a:lnTo>
                  <a:lnTo>
                    <a:pt x="91" y="877"/>
                  </a:lnTo>
                  <a:lnTo>
                    <a:pt x="80" y="868"/>
                  </a:lnTo>
                  <a:lnTo>
                    <a:pt x="70" y="856"/>
                  </a:lnTo>
                  <a:lnTo>
                    <a:pt x="62" y="842"/>
                  </a:lnTo>
                  <a:lnTo>
                    <a:pt x="58" y="828"/>
                  </a:lnTo>
                  <a:lnTo>
                    <a:pt x="57" y="811"/>
                  </a:lnTo>
                  <a:lnTo>
                    <a:pt x="57" y="439"/>
                  </a:lnTo>
                  <a:lnTo>
                    <a:pt x="0" y="439"/>
                  </a:lnTo>
                  <a:lnTo>
                    <a:pt x="0" y="80"/>
                  </a:lnTo>
                  <a:close/>
                </a:path>
              </a:pathLst>
            </a:custGeom>
            <a:grpFill/>
            <a:ln w="9525">
              <a:noFill/>
              <a:round/>
              <a:headEnd/>
              <a:tailEnd/>
            </a:ln>
          </p:spPr>
          <p:txBody>
            <a:bodyPr/>
            <a:lstStyle/>
            <a:p>
              <a:pPr eaLnBrk="1" fontAlgn="ctr" hangingPunct="1">
                <a:defRPr/>
              </a:pPr>
              <a:endParaRPr lang="en-US" altLang="zh-CN" dirty="0">
                <a:latin typeface="+mj-ea"/>
                <a:ea typeface="+mj-ea"/>
              </a:endParaRPr>
            </a:p>
          </p:txBody>
        </p:sp>
        <p:sp>
          <p:nvSpPr>
            <p:cNvPr id="340" name="Freeform 776"/>
            <p:cNvSpPr>
              <a:spLocks/>
            </p:cNvSpPr>
            <p:nvPr/>
          </p:nvSpPr>
          <p:spPr bwMode="auto">
            <a:xfrm>
              <a:off x="6307931" y="2628900"/>
              <a:ext cx="185738" cy="187325"/>
            </a:xfrm>
            <a:custGeom>
              <a:avLst/>
              <a:gdLst/>
              <a:ahLst/>
              <a:cxnLst>
                <a:cxn ang="0">
                  <a:pos x="234" y="118"/>
                </a:cxn>
                <a:cxn ang="0">
                  <a:pos x="231" y="141"/>
                </a:cxn>
                <a:cxn ang="0">
                  <a:pos x="226" y="164"/>
                </a:cxn>
                <a:cxn ang="0">
                  <a:pos x="214" y="183"/>
                </a:cxn>
                <a:cxn ang="0">
                  <a:pos x="200" y="201"/>
                </a:cxn>
                <a:cxn ang="0">
                  <a:pos x="182" y="216"/>
                </a:cxn>
                <a:cxn ang="0">
                  <a:pos x="163" y="226"/>
                </a:cxn>
                <a:cxn ang="0">
                  <a:pos x="141" y="234"/>
                </a:cxn>
                <a:cxn ang="0">
                  <a:pos x="117" y="235"/>
                </a:cxn>
                <a:cxn ang="0">
                  <a:pos x="105" y="235"/>
                </a:cxn>
                <a:cxn ang="0">
                  <a:pos x="81" y="231"/>
                </a:cxn>
                <a:cxn ang="0">
                  <a:pos x="60" y="222"/>
                </a:cxn>
                <a:cxn ang="0">
                  <a:pos x="41" y="208"/>
                </a:cxn>
                <a:cxn ang="0">
                  <a:pos x="26" y="192"/>
                </a:cxn>
                <a:cxn ang="0">
                  <a:pos x="13" y="174"/>
                </a:cxn>
                <a:cxn ang="0">
                  <a:pos x="4" y="153"/>
                </a:cxn>
                <a:cxn ang="0">
                  <a:pos x="0" y="129"/>
                </a:cxn>
                <a:cxn ang="0">
                  <a:pos x="0" y="118"/>
                </a:cxn>
                <a:cxn ang="0">
                  <a:pos x="1" y="94"/>
                </a:cxn>
                <a:cxn ang="0">
                  <a:pos x="8" y="71"/>
                </a:cxn>
                <a:cxn ang="0">
                  <a:pos x="19" y="52"/>
                </a:cxn>
                <a:cxn ang="0">
                  <a:pos x="34" y="34"/>
                </a:cxn>
                <a:cxn ang="0">
                  <a:pos x="52" y="19"/>
                </a:cxn>
                <a:cxn ang="0">
                  <a:pos x="71" y="9"/>
                </a:cxn>
                <a:cxn ang="0">
                  <a:pos x="93" y="3"/>
                </a:cxn>
                <a:cxn ang="0">
                  <a:pos x="117" y="0"/>
                </a:cxn>
                <a:cxn ang="0">
                  <a:pos x="129" y="0"/>
                </a:cxn>
                <a:cxn ang="0">
                  <a:pos x="151" y="4"/>
                </a:cxn>
                <a:cxn ang="0">
                  <a:pos x="174" y="13"/>
                </a:cxn>
                <a:cxn ang="0">
                  <a:pos x="191" y="27"/>
                </a:cxn>
                <a:cxn ang="0">
                  <a:pos x="208" y="43"/>
                </a:cxn>
                <a:cxn ang="0">
                  <a:pos x="220" y="61"/>
                </a:cxn>
                <a:cxn ang="0">
                  <a:pos x="229" y="83"/>
                </a:cxn>
                <a:cxn ang="0">
                  <a:pos x="234" y="106"/>
                </a:cxn>
                <a:cxn ang="0">
                  <a:pos x="234" y="118"/>
                </a:cxn>
              </a:cxnLst>
              <a:rect l="0" t="0" r="r" b="b"/>
              <a:pathLst>
                <a:path w="234" h="235">
                  <a:moveTo>
                    <a:pt x="234" y="118"/>
                  </a:moveTo>
                  <a:lnTo>
                    <a:pt x="234" y="118"/>
                  </a:lnTo>
                  <a:lnTo>
                    <a:pt x="234" y="129"/>
                  </a:lnTo>
                  <a:lnTo>
                    <a:pt x="231" y="141"/>
                  </a:lnTo>
                  <a:lnTo>
                    <a:pt x="229" y="153"/>
                  </a:lnTo>
                  <a:lnTo>
                    <a:pt x="226" y="164"/>
                  </a:lnTo>
                  <a:lnTo>
                    <a:pt x="220" y="174"/>
                  </a:lnTo>
                  <a:lnTo>
                    <a:pt x="214" y="183"/>
                  </a:lnTo>
                  <a:lnTo>
                    <a:pt x="208" y="192"/>
                  </a:lnTo>
                  <a:lnTo>
                    <a:pt x="200" y="201"/>
                  </a:lnTo>
                  <a:lnTo>
                    <a:pt x="191" y="208"/>
                  </a:lnTo>
                  <a:lnTo>
                    <a:pt x="182" y="216"/>
                  </a:lnTo>
                  <a:lnTo>
                    <a:pt x="174" y="222"/>
                  </a:lnTo>
                  <a:lnTo>
                    <a:pt x="163" y="226"/>
                  </a:lnTo>
                  <a:lnTo>
                    <a:pt x="151" y="231"/>
                  </a:lnTo>
                  <a:lnTo>
                    <a:pt x="141" y="234"/>
                  </a:lnTo>
                  <a:lnTo>
                    <a:pt x="129" y="235"/>
                  </a:lnTo>
                  <a:lnTo>
                    <a:pt x="117" y="235"/>
                  </a:lnTo>
                  <a:lnTo>
                    <a:pt x="117" y="235"/>
                  </a:lnTo>
                  <a:lnTo>
                    <a:pt x="105" y="235"/>
                  </a:lnTo>
                  <a:lnTo>
                    <a:pt x="93" y="234"/>
                  </a:lnTo>
                  <a:lnTo>
                    <a:pt x="81" y="231"/>
                  </a:lnTo>
                  <a:lnTo>
                    <a:pt x="71" y="226"/>
                  </a:lnTo>
                  <a:lnTo>
                    <a:pt x="60" y="222"/>
                  </a:lnTo>
                  <a:lnTo>
                    <a:pt x="52" y="216"/>
                  </a:lnTo>
                  <a:lnTo>
                    <a:pt x="41" y="208"/>
                  </a:lnTo>
                  <a:lnTo>
                    <a:pt x="34" y="201"/>
                  </a:lnTo>
                  <a:lnTo>
                    <a:pt x="26" y="192"/>
                  </a:lnTo>
                  <a:lnTo>
                    <a:pt x="19" y="183"/>
                  </a:lnTo>
                  <a:lnTo>
                    <a:pt x="13" y="174"/>
                  </a:lnTo>
                  <a:lnTo>
                    <a:pt x="8" y="164"/>
                  </a:lnTo>
                  <a:lnTo>
                    <a:pt x="4" y="153"/>
                  </a:lnTo>
                  <a:lnTo>
                    <a:pt x="1" y="141"/>
                  </a:lnTo>
                  <a:lnTo>
                    <a:pt x="0" y="129"/>
                  </a:lnTo>
                  <a:lnTo>
                    <a:pt x="0" y="118"/>
                  </a:lnTo>
                  <a:lnTo>
                    <a:pt x="0" y="118"/>
                  </a:lnTo>
                  <a:lnTo>
                    <a:pt x="0" y="106"/>
                  </a:lnTo>
                  <a:lnTo>
                    <a:pt x="1" y="94"/>
                  </a:lnTo>
                  <a:lnTo>
                    <a:pt x="4" y="83"/>
                  </a:lnTo>
                  <a:lnTo>
                    <a:pt x="8" y="71"/>
                  </a:lnTo>
                  <a:lnTo>
                    <a:pt x="13" y="61"/>
                  </a:lnTo>
                  <a:lnTo>
                    <a:pt x="19" y="52"/>
                  </a:lnTo>
                  <a:lnTo>
                    <a:pt x="26" y="43"/>
                  </a:lnTo>
                  <a:lnTo>
                    <a:pt x="34" y="34"/>
                  </a:lnTo>
                  <a:lnTo>
                    <a:pt x="41" y="27"/>
                  </a:lnTo>
                  <a:lnTo>
                    <a:pt x="52" y="19"/>
                  </a:lnTo>
                  <a:lnTo>
                    <a:pt x="60" y="13"/>
                  </a:lnTo>
                  <a:lnTo>
                    <a:pt x="71" y="9"/>
                  </a:lnTo>
                  <a:lnTo>
                    <a:pt x="81" y="4"/>
                  </a:lnTo>
                  <a:lnTo>
                    <a:pt x="93" y="3"/>
                  </a:lnTo>
                  <a:lnTo>
                    <a:pt x="105" y="0"/>
                  </a:lnTo>
                  <a:lnTo>
                    <a:pt x="117" y="0"/>
                  </a:lnTo>
                  <a:lnTo>
                    <a:pt x="117" y="0"/>
                  </a:lnTo>
                  <a:lnTo>
                    <a:pt x="129" y="0"/>
                  </a:lnTo>
                  <a:lnTo>
                    <a:pt x="141" y="3"/>
                  </a:lnTo>
                  <a:lnTo>
                    <a:pt x="151" y="4"/>
                  </a:lnTo>
                  <a:lnTo>
                    <a:pt x="163" y="9"/>
                  </a:lnTo>
                  <a:lnTo>
                    <a:pt x="174" y="13"/>
                  </a:lnTo>
                  <a:lnTo>
                    <a:pt x="182" y="19"/>
                  </a:lnTo>
                  <a:lnTo>
                    <a:pt x="191" y="27"/>
                  </a:lnTo>
                  <a:lnTo>
                    <a:pt x="200" y="34"/>
                  </a:lnTo>
                  <a:lnTo>
                    <a:pt x="208" y="43"/>
                  </a:lnTo>
                  <a:lnTo>
                    <a:pt x="214" y="52"/>
                  </a:lnTo>
                  <a:lnTo>
                    <a:pt x="220" y="61"/>
                  </a:lnTo>
                  <a:lnTo>
                    <a:pt x="226" y="71"/>
                  </a:lnTo>
                  <a:lnTo>
                    <a:pt x="229" y="83"/>
                  </a:lnTo>
                  <a:lnTo>
                    <a:pt x="231" y="94"/>
                  </a:lnTo>
                  <a:lnTo>
                    <a:pt x="234" y="106"/>
                  </a:lnTo>
                  <a:lnTo>
                    <a:pt x="234" y="118"/>
                  </a:lnTo>
                  <a:lnTo>
                    <a:pt x="234" y="118"/>
                  </a:lnTo>
                  <a:close/>
                </a:path>
              </a:pathLst>
            </a:custGeom>
            <a:grpFill/>
            <a:ln w="9525">
              <a:noFill/>
              <a:round/>
              <a:headEnd/>
              <a:tailEnd/>
            </a:ln>
          </p:spPr>
          <p:txBody>
            <a:bodyPr/>
            <a:lstStyle/>
            <a:p>
              <a:pPr eaLnBrk="1" fontAlgn="ctr" hangingPunct="1">
                <a:defRPr/>
              </a:pPr>
              <a:endParaRPr lang="en-US" altLang="zh-CN" dirty="0">
                <a:latin typeface="+mj-ea"/>
                <a:ea typeface="+mj-ea"/>
              </a:endParaRPr>
            </a:p>
          </p:txBody>
        </p:sp>
        <p:sp>
          <p:nvSpPr>
            <p:cNvPr id="341" name="Freeform 777"/>
            <p:cNvSpPr>
              <a:spLocks/>
            </p:cNvSpPr>
            <p:nvPr/>
          </p:nvSpPr>
          <p:spPr bwMode="auto">
            <a:xfrm>
              <a:off x="6201571" y="2840039"/>
              <a:ext cx="396875" cy="841375"/>
            </a:xfrm>
            <a:custGeom>
              <a:avLst/>
              <a:gdLst/>
              <a:ahLst/>
              <a:cxnLst>
                <a:cxn ang="0">
                  <a:pos x="501" y="96"/>
                </a:cxn>
                <a:cxn ang="0">
                  <a:pos x="501" y="96"/>
                </a:cxn>
                <a:cxn ang="0">
                  <a:pos x="501" y="76"/>
                </a:cxn>
                <a:cxn ang="0">
                  <a:pos x="496" y="58"/>
                </a:cxn>
                <a:cxn ang="0">
                  <a:pos x="490" y="42"/>
                </a:cxn>
                <a:cxn ang="0">
                  <a:pos x="483" y="29"/>
                </a:cxn>
                <a:cxn ang="0">
                  <a:pos x="474" y="17"/>
                </a:cxn>
                <a:cxn ang="0">
                  <a:pos x="464" y="8"/>
                </a:cxn>
                <a:cxn ang="0">
                  <a:pos x="458" y="5"/>
                </a:cxn>
                <a:cxn ang="0">
                  <a:pos x="452" y="2"/>
                </a:cxn>
                <a:cxn ang="0">
                  <a:pos x="446" y="0"/>
                </a:cxn>
                <a:cxn ang="0">
                  <a:pos x="438" y="0"/>
                </a:cxn>
                <a:cxn ang="0">
                  <a:pos x="62" y="0"/>
                </a:cxn>
                <a:cxn ang="0">
                  <a:pos x="62" y="0"/>
                </a:cxn>
                <a:cxn ang="0">
                  <a:pos x="56" y="0"/>
                </a:cxn>
                <a:cxn ang="0">
                  <a:pos x="50" y="2"/>
                </a:cxn>
                <a:cxn ang="0">
                  <a:pos x="44" y="5"/>
                </a:cxn>
                <a:cxn ang="0">
                  <a:pos x="38" y="8"/>
                </a:cxn>
                <a:cxn ang="0">
                  <a:pos x="28" y="17"/>
                </a:cxn>
                <a:cxn ang="0">
                  <a:pos x="19" y="29"/>
                </a:cxn>
                <a:cxn ang="0">
                  <a:pos x="10" y="42"/>
                </a:cxn>
                <a:cxn ang="0">
                  <a:pos x="6" y="58"/>
                </a:cxn>
                <a:cxn ang="0">
                  <a:pos x="1" y="76"/>
                </a:cxn>
                <a:cxn ang="0">
                  <a:pos x="0" y="96"/>
                </a:cxn>
                <a:cxn ang="0">
                  <a:pos x="0" y="523"/>
                </a:cxn>
                <a:cxn ang="0">
                  <a:pos x="68" y="523"/>
                </a:cxn>
                <a:cxn ang="0">
                  <a:pos x="68" y="966"/>
                </a:cxn>
                <a:cxn ang="0">
                  <a:pos x="68" y="966"/>
                </a:cxn>
                <a:cxn ang="0">
                  <a:pos x="68" y="975"/>
                </a:cxn>
                <a:cxn ang="0">
                  <a:pos x="70" y="984"/>
                </a:cxn>
                <a:cxn ang="0">
                  <a:pos x="73" y="993"/>
                </a:cxn>
                <a:cxn ang="0">
                  <a:pos x="76" y="1002"/>
                </a:cxn>
                <a:cxn ang="0">
                  <a:pos x="84" y="1018"/>
                </a:cxn>
                <a:cxn ang="0">
                  <a:pos x="95" y="1032"/>
                </a:cxn>
                <a:cxn ang="0">
                  <a:pos x="110" y="1044"/>
                </a:cxn>
                <a:cxn ang="0">
                  <a:pos x="125" y="1053"/>
                </a:cxn>
                <a:cxn ang="0">
                  <a:pos x="134" y="1056"/>
                </a:cxn>
                <a:cxn ang="0">
                  <a:pos x="142" y="1057"/>
                </a:cxn>
                <a:cxn ang="0">
                  <a:pos x="151" y="1059"/>
                </a:cxn>
                <a:cxn ang="0">
                  <a:pos x="162" y="1060"/>
                </a:cxn>
                <a:cxn ang="0">
                  <a:pos x="340" y="1060"/>
                </a:cxn>
                <a:cxn ang="0">
                  <a:pos x="340" y="1060"/>
                </a:cxn>
                <a:cxn ang="0">
                  <a:pos x="349" y="1059"/>
                </a:cxn>
                <a:cxn ang="0">
                  <a:pos x="358" y="1057"/>
                </a:cxn>
                <a:cxn ang="0">
                  <a:pos x="367" y="1056"/>
                </a:cxn>
                <a:cxn ang="0">
                  <a:pos x="376" y="1053"/>
                </a:cxn>
                <a:cxn ang="0">
                  <a:pos x="392" y="1044"/>
                </a:cxn>
                <a:cxn ang="0">
                  <a:pos x="406" y="1032"/>
                </a:cxn>
                <a:cxn ang="0">
                  <a:pos x="418" y="1018"/>
                </a:cxn>
                <a:cxn ang="0">
                  <a:pos x="426" y="1002"/>
                </a:cxn>
                <a:cxn ang="0">
                  <a:pos x="429" y="993"/>
                </a:cxn>
                <a:cxn ang="0">
                  <a:pos x="431" y="984"/>
                </a:cxn>
                <a:cxn ang="0">
                  <a:pos x="432" y="975"/>
                </a:cxn>
                <a:cxn ang="0">
                  <a:pos x="434" y="966"/>
                </a:cxn>
                <a:cxn ang="0">
                  <a:pos x="434" y="523"/>
                </a:cxn>
                <a:cxn ang="0">
                  <a:pos x="501" y="523"/>
                </a:cxn>
                <a:cxn ang="0">
                  <a:pos x="501" y="96"/>
                </a:cxn>
              </a:cxnLst>
              <a:rect l="0" t="0" r="r" b="b"/>
              <a:pathLst>
                <a:path w="501" h="1060">
                  <a:moveTo>
                    <a:pt x="501" y="96"/>
                  </a:moveTo>
                  <a:lnTo>
                    <a:pt x="501" y="96"/>
                  </a:lnTo>
                  <a:lnTo>
                    <a:pt x="501" y="76"/>
                  </a:lnTo>
                  <a:lnTo>
                    <a:pt x="496" y="58"/>
                  </a:lnTo>
                  <a:lnTo>
                    <a:pt x="490" y="42"/>
                  </a:lnTo>
                  <a:lnTo>
                    <a:pt x="483" y="29"/>
                  </a:lnTo>
                  <a:lnTo>
                    <a:pt x="474" y="17"/>
                  </a:lnTo>
                  <a:lnTo>
                    <a:pt x="464" y="8"/>
                  </a:lnTo>
                  <a:lnTo>
                    <a:pt x="458" y="5"/>
                  </a:lnTo>
                  <a:lnTo>
                    <a:pt x="452" y="2"/>
                  </a:lnTo>
                  <a:lnTo>
                    <a:pt x="446" y="0"/>
                  </a:lnTo>
                  <a:lnTo>
                    <a:pt x="438" y="0"/>
                  </a:lnTo>
                  <a:lnTo>
                    <a:pt x="62" y="0"/>
                  </a:lnTo>
                  <a:lnTo>
                    <a:pt x="62" y="0"/>
                  </a:lnTo>
                  <a:lnTo>
                    <a:pt x="56" y="0"/>
                  </a:lnTo>
                  <a:lnTo>
                    <a:pt x="50" y="2"/>
                  </a:lnTo>
                  <a:lnTo>
                    <a:pt x="44" y="5"/>
                  </a:lnTo>
                  <a:lnTo>
                    <a:pt x="38" y="8"/>
                  </a:lnTo>
                  <a:lnTo>
                    <a:pt x="28" y="17"/>
                  </a:lnTo>
                  <a:lnTo>
                    <a:pt x="19" y="29"/>
                  </a:lnTo>
                  <a:lnTo>
                    <a:pt x="10" y="42"/>
                  </a:lnTo>
                  <a:lnTo>
                    <a:pt x="6" y="58"/>
                  </a:lnTo>
                  <a:lnTo>
                    <a:pt x="1" y="76"/>
                  </a:lnTo>
                  <a:lnTo>
                    <a:pt x="0" y="96"/>
                  </a:lnTo>
                  <a:lnTo>
                    <a:pt x="0" y="523"/>
                  </a:lnTo>
                  <a:lnTo>
                    <a:pt x="68" y="523"/>
                  </a:lnTo>
                  <a:lnTo>
                    <a:pt x="68" y="966"/>
                  </a:lnTo>
                  <a:lnTo>
                    <a:pt x="68" y="966"/>
                  </a:lnTo>
                  <a:lnTo>
                    <a:pt x="68" y="975"/>
                  </a:lnTo>
                  <a:lnTo>
                    <a:pt x="70" y="984"/>
                  </a:lnTo>
                  <a:lnTo>
                    <a:pt x="73" y="993"/>
                  </a:lnTo>
                  <a:lnTo>
                    <a:pt x="76" y="1002"/>
                  </a:lnTo>
                  <a:lnTo>
                    <a:pt x="84" y="1018"/>
                  </a:lnTo>
                  <a:lnTo>
                    <a:pt x="95" y="1032"/>
                  </a:lnTo>
                  <a:lnTo>
                    <a:pt x="110" y="1044"/>
                  </a:lnTo>
                  <a:lnTo>
                    <a:pt x="125" y="1053"/>
                  </a:lnTo>
                  <a:lnTo>
                    <a:pt x="134" y="1056"/>
                  </a:lnTo>
                  <a:lnTo>
                    <a:pt x="142" y="1057"/>
                  </a:lnTo>
                  <a:lnTo>
                    <a:pt x="151" y="1059"/>
                  </a:lnTo>
                  <a:lnTo>
                    <a:pt x="162" y="1060"/>
                  </a:lnTo>
                  <a:lnTo>
                    <a:pt x="340" y="1060"/>
                  </a:lnTo>
                  <a:lnTo>
                    <a:pt x="340" y="1060"/>
                  </a:lnTo>
                  <a:lnTo>
                    <a:pt x="349" y="1059"/>
                  </a:lnTo>
                  <a:lnTo>
                    <a:pt x="358" y="1057"/>
                  </a:lnTo>
                  <a:lnTo>
                    <a:pt x="367" y="1056"/>
                  </a:lnTo>
                  <a:lnTo>
                    <a:pt x="376" y="1053"/>
                  </a:lnTo>
                  <a:lnTo>
                    <a:pt x="392" y="1044"/>
                  </a:lnTo>
                  <a:lnTo>
                    <a:pt x="406" y="1032"/>
                  </a:lnTo>
                  <a:lnTo>
                    <a:pt x="418" y="1018"/>
                  </a:lnTo>
                  <a:lnTo>
                    <a:pt x="426" y="1002"/>
                  </a:lnTo>
                  <a:lnTo>
                    <a:pt x="429" y="993"/>
                  </a:lnTo>
                  <a:lnTo>
                    <a:pt x="431" y="984"/>
                  </a:lnTo>
                  <a:lnTo>
                    <a:pt x="432" y="975"/>
                  </a:lnTo>
                  <a:lnTo>
                    <a:pt x="434" y="966"/>
                  </a:lnTo>
                  <a:lnTo>
                    <a:pt x="434" y="523"/>
                  </a:lnTo>
                  <a:lnTo>
                    <a:pt x="501" y="523"/>
                  </a:lnTo>
                  <a:lnTo>
                    <a:pt x="501" y="96"/>
                  </a:lnTo>
                  <a:close/>
                </a:path>
              </a:pathLst>
            </a:custGeom>
            <a:grpFill/>
            <a:ln w="9525">
              <a:noFill/>
              <a:round/>
              <a:headEnd/>
              <a:tailEnd/>
            </a:ln>
          </p:spPr>
          <p:txBody>
            <a:bodyPr/>
            <a:lstStyle/>
            <a:p>
              <a:pPr eaLnBrk="1" fontAlgn="ctr" hangingPunct="1">
                <a:defRPr/>
              </a:pPr>
              <a:endParaRPr lang="en-US" altLang="zh-CN" dirty="0">
                <a:latin typeface="+mj-ea"/>
                <a:ea typeface="+mj-ea"/>
              </a:endParaRPr>
            </a:p>
          </p:txBody>
        </p:sp>
      </p:grpSp>
      <p:sp>
        <p:nvSpPr>
          <p:cNvPr id="342" name="Freeform 95"/>
          <p:cNvSpPr>
            <a:spLocks noEditPoints="1"/>
          </p:cNvSpPr>
          <p:nvPr/>
        </p:nvSpPr>
        <p:spPr bwMode="auto">
          <a:xfrm>
            <a:off x="5890895" y="3316908"/>
            <a:ext cx="582613" cy="508000"/>
          </a:xfrm>
          <a:custGeom>
            <a:avLst/>
            <a:gdLst>
              <a:gd name="T0" fmla="*/ 761833495 w 14805"/>
              <a:gd name="T1" fmla="*/ 104386459 h 16100"/>
              <a:gd name="T2" fmla="*/ 707168930 w 14805"/>
              <a:gd name="T3" fmla="*/ 126470386 h 16100"/>
              <a:gd name="T4" fmla="*/ 377047536 w 14805"/>
              <a:gd name="T5" fmla="*/ 320258819 h 16100"/>
              <a:gd name="T6" fmla="*/ 389357494 w 14805"/>
              <a:gd name="T7" fmla="*/ 294060154 h 16100"/>
              <a:gd name="T8" fmla="*/ 381312436 w 14805"/>
              <a:gd name="T9" fmla="*/ 284195962 h 16100"/>
              <a:gd name="T10" fmla="*/ 379605839 w 14805"/>
              <a:gd name="T11" fmla="*/ 273264496 h 16100"/>
              <a:gd name="T12" fmla="*/ 195319109 w 14805"/>
              <a:gd name="T13" fmla="*/ 187191721 h 16100"/>
              <a:gd name="T14" fmla="*/ 191418141 w 14805"/>
              <a:gd name="T15" fmla="*/ 180312265 h 16100"/>
              <a:gd name="T16" fmla="*/ 195744942 w 14805"/>
              <a:gd name="T17" fmla="*/ 173370114 h 16100"/>
              <a:gd name="T18" fmla="*/ 206958501 w 14805"/>
              <a:gd name="T19" fmla="*/ 168783473 h 16100"/>
              <a:gd name="T20" fmla="*/ 220731858 w 14805"/>
              <a:gd name="T21" fmla="*/ 168187125 h 16100"/>
              <a:gd name="T22" fmla="*/ 409528181 w 14805"/>
              <a:gd name="T23" fmla="*/ 247003105 h 16100"/>
              <a:gd name="T24" fmla="*/ 438536839 w 14805"/>
              <a:gd name="T25" fmla="*/ 241473667 h 16100"/>
              <a:gd name="T26" fmla="*/ 463341041 w 14805"/>
              <a:gd name="T27" fmla="*/ 242291042 h 16100"/>
              <a:gd name="T28" fmla="*/ 548353821 w 14805"/>
              <a:gd name="T29" fmla="*/ 188637312 h 16100"/>
              <a:gd name="T30" fmla="*/ 558836369 w 14805"/>
              <a:gd name="T31" fmla="*/ 186658100 h 16100"/>
              <a:gd name="T32" fmla="*/ 571694545 w 14805"/>
              <a:gd name="T33" fmla="*/ 188102682 h 16100"/>
              <a:gd name="T34" fmla="*/ 583090778 w 14805"/>
              <a:gd name="T35" fmla="*/ 192689322 h 16100"/>
              <a:gd name="T36" fmla="*/ 588393245 w 14805"/>
              <a:gd name="T37" fmla="*/ 198532363 h 16100"/>
              <a:gd name="T38" fmla="*/ 586321221 w 14805"/>
              <a:gd name="T39" fmla="*/ 203966228 h 16100"/>
              <a:gd name="T40" fmla="*/ 513861478 w 14805"/>
              <a:gd name="T41" fmla="*/ 273452677 h 16100"/>
              <a:gd name="T42" fmla="*/ 511729048 w 14805"/>
              <a:gd name="T43" fmla="*/ 284886873 h 16100"/>
              <a:gd name="T44" fmla="*/ 551341065 w 14805"/>
              <a:gd name="T45" fmla="*/ 310897388 h 16100"/>
              <a:gd name="T46" fmla="*/ 556398878 w 14805"/>
              <a:gd name="T47" fmla="*/ 317619522 h 16100"/>
              <a:gd name="T48" fmla="*/ 553533902 w 14805"/>
              <a:gd name="T49" fmla="*/ 324688137 h 16100"/>
              <a:gd name="T50" fmla="*/ 543235641 w 14805"/>
              <a:gd name="T51" fmla="*/ 329839257 h 16100"/>
              <a:gd name="T52" fmla="*/ 529584592 w 14805"/>
              <a:gd name="T53" fmla="*/ 331127558 h 16100"/>
              <a:gd name="T54" fmla="*/ 516542167 w 14805"/>
              <a:gd name="T55" fmla="*/ 328237385 h 16100"/>
              <a:gd name="T56" fmla="*/ 455418291 w 14805"/>
              <a:gd name="T57" fmla="*/ 310363736 h 16100"/>
              <a:gd name="T58" fmla="*/ 413489556 w 14805"/>
              <a:gd name="T59" fmla="*/ 336185092 h 16100"/>
              <a:gd name="T60" fmla="*/ 402460324 w 14805"/>
              <a:gd name="T61" fmla="*/ 337598815 h 16100"/>
              <a:gd name="T62" fmla="*/ 389540207 w 14805"/>
              <a:gd name="T63" fmla="*/ 335556876 h 16100"/>
              <a:gd name="T64" fmla="*/ 379545472 w 14805"/>
              <a:gd name="T65" fmla="*/ 331096667 h 16100"/>
              <a:gd name="T66" fmla="*/ 374730818 w 14805"/>
              <a:gd name="T67" fmla="*/ 325221758 h 16100"/>
              <a:gd name="T68" fmla="*/ 593512959 w 14805"/>
              <a:gd name="T69" fmla="*/ 61318692 h 16100"/>
              <a:gd name="T70" fmla="*/ 247363392 w 14805"/>
              <a:gd name="T71" fmla="*/ 105988331 h 16100"/>
              <a:gd name="T72" fmla="*/ 113717912 w 14805"/>
              <a:gd name="T73" fmla="*/ 180061389 h 16100"/>
              <a:gd name="T74" fmla="*/ 69108488 w 14805"/>
              <a:gd name="T75" fmla="*/ 283064983 h 16100"/>
              <a:gd name="T76" fmla="*/ 144736692 w 14805"/>
              <a:gd name="T77" fmla="*/ 390938941 h 16100"/>
              <a:gd name="T78" fmla="*/ 319823094 w 14805"/>
              <a:gd name="T79" fmla="*/ 458351582 h 16100"/>
              <a:gd name="T80" fmla="*/ 526416129 w 14805"/>
              <a:gd name="T81" fmla="*/ 466487439 h 16100"/>
              <a:gd name="T82" fmla="*/ 684133305 w 14805"/>
              <a:gd name="T83" fmla="*/ 429325472 h 16100"/>
              <a:gd name="T84" fmla="*/ 793217742 w 14805"/>
              <a:gd name="T85" fmla="*/ 361032729 h 16100"/>
              <a:gd name="T86" fmla="*/ 814486441 w 14805"/>
              <a:gd name="T87" fmla="*/ 410603621 h 16100"/>
              <a:gd name="T88" fmla="*/ 657744891 w 14805"/>
              <a:gd name="T89" fmla="*/ 479806284 h 16100"/>
              <a:gd name="T90" fmla="*/ 451151856 w 14805"/>
              <a:gd name="T91" fmla="*/ 505754072 h 16100"/>
              <a:gd name="T92" fmla="*/ 199158098 w 14805"/>
              <a:gd name="T93" fmla="*/ 465921950 h 16100"/>
              <a:gd name="T94" fmla="*/ 35528335 w 14805"/>
              <a:gd name="T95" fmla="*/ 363420139 h 16100"/>
              <a:gd name="T96" fmla="*/ 7678017 w 14805"/>
              <a:gd name="T97" fmla="*/ 230039439 h 16100"/>
              <a:gd name="T98" fmla="*/ 111828601 w 14805"/>
              <a:gd name="T99" fmla="*/ 119747243 h 16100"/>
              <a:gd name="T100" fmla="*/ 308182168 w 14805"/>
              <a:gd name="T101" fmla="*/ 52114584 h 16100"/>
              <a:gd name="T102" fmla="*/ 824177651 w 14805"/>
              <a:gd name="T103" fmla="*/ 142302064 h 16100"/>
              <a:gd name="T104" fmla="*/ 855196431 w 14805"/>
              <a:gd name="T105" fmla="*/ 169631707 h 16100"/>
              <a:gd name="T106" fmla="*/ 774388146 w 14805"/>
              <a:gd name="T107" fmla="*/ 167621636 h 16100"/>
              <a:gd name="T108" fmla="*/ 902243346 w 14805"/>
              <a:gd name="T109" fmla="*/ 272919024 h 16100"/>
              <a:gd name="T110" fmla="*/ 896697760 w 14805"/>
              <a:gd name="T111" fmla="*/ 309390080 h 16100"/>
              <a:gd name="T112" fmla="*/ 830819675 w 14805"/>
              <a:gd name="T113" fmla="*/ 296761168 h 16100"/>
              <a:gd name="T114" fmla="*/ 815827534 w 14805"/>
              <a:gd name="T115" fmla="*/ 213484949 h 16100"/>
              <a:gd name="T116" fmla="*/ 894260230 w 14805"/>
              <a:gd name="T117" fmla="*/ 229505818 h 16100"/>
              <a:gd name="T118" fmla="*/ 826005021 w 14805"/>
              <a:gd name="T119" fmla="*/ 233745977 h 16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805"/>
              <a:gd name="T181" fmla="*/ 0 h 16100"/>
              <a:gd name="T182" fmla="*/ 14805 w 14805"/>
              <a:gd name="T183" fmla="*/ 16100 h 16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805" h="16100">
                <a:moveTo>
                  <a:pt x="11678" y="2642"/>
                </a:moveTo>
                <a:lnTo>
                  <a:pt x="11756" y="2700"/>
                </a:lnTo>
                <a:lnTo>
                  <a:pt x="11834" y="2757"/>
                </a:lnTo>
                <a:lnTo>
                  <a:pt x="11911" y="2816"/>
                </a:lnTo>
                <a:lnTo>
                  <a:pt x="11988" y="2876"/>
                </a:lnTo>
                <a:lnTo>
                  <a:pt x="12063" y="2937"/>
                </a:lnTo>
                <a:lnTo>
                  <a:pt x="12139" y="2999"/>
                </a:lnTo>
                <a:lnTo>
                  <a:pt x="12212" y="3062"/>
                </a:lnTo>
                <a:lnTo>
                  <a:pt x="12287" y="3125"/>
                </a:lnTo>
                <a:lnTo>
                  <a:pt x="12358" y="3191"/>
                </a:lnTo>
                <a:lnTo>
                  <a:pt x="12429" y="3256"/>
                </a:lnTo>
                <a:lnTo>
                  <a:pt x="12501" y="3323"/>
                </a:lnTo>
                <a:lnTo>
                  <a:pt x="12571" y="3390"/>
                </a:lnTo>
                <a:lnTo>
                  <a:pt x="12639" y="3458"/>
                </a:lnTo>
                <a:lnTo>
                  <a:pt x="12708" y="3528"/>
                </a:lnTo>
                <a:lnTo>
                  <a:pt x="12775" y="3597"/>
                </a:lnTo>
                <a:lnTo>
                  <a:pt x="12841" y="3669"/>
                </a:lnTo>
                <a:lnTo>
                  <a:pt x="11900" y="4311"/>
                </a:lnTo>
                <a:lnTo>
                  <a:pt x="11851" y="4262"/>
                </a:lnTo>
                <a:lnTo>
                  <a:pt x="11803" y="4214"/>
                </a:lnTo>
                <a:lnTo>
                  <a:pt x="11754" y="4166"/>
                </a:lnTo>
                <a:lnTo>
                  <a:pt x="11705" y="4119"/>
                </a:lnTo>
                <a:lnTo>
                  <a:pt x="11654" y="4072"/>
                </a:lnTo>
                <a:lnTo>
                  <a:pt x="11604" y="4026"/>
                </a:lnTo>
                <a:lnTo>
                  <a:pt x="11553" y="3980"/>
                </a:lnTo>
                <a:lnTo>
                  <a:pt x="11502" y="3934"/>
                </a:lnTo>
                <a:lnTo>
                  <a:pt x="11448" y="3890"/>
                </a:lnTo>
                <a:lnTo>
                  <a:pt x="11396" y="3847"/>
                </a:lnTo>
                <a:lnTo>
                  <a:pt x="11343" y="3803"/>
                </a:lnTo>
                <a:lnTo>
                  <a:pt x="11290" y="3759"/>
                </a:lnTo>
                <a:lnTo>
                  <a:pt x="11235" y="3718"/>
                </a:lnTo>
                <a:lnTo>
                  <a:pt x="11181" y="3676"/>
                </a:lnTo>
                <a:lnTo>
                  <a:pt x="11127" y="3635"/>
                </a:lnTo>
                <a:lnTo>
                  <a:pt x="11072" y="3593"/>
                </a:lnTo>
                <a:lnTo>
                  <a:pt x="11678" y="2642"/>
                </a:lnTo>
                <a:close/>
                <a:moveTo>
                  <a:pt x="6187" y="10195"/>
                </a:moveTo>
                <a:lnTo>
                  <a:pt x="6585" y="9599"/>
                </a:lnTo>
                <a:lnTo>
                  <a:pt x="6564" y="9580"/>
                </a:lnTo>
                <a:lnTo>
                  <a:pt x="6544" y="9560"/>
                </a:lnTo>
                <a:lnTo>
                  <a:pt x="6525" y="9540"/>
                </a:lnTo>
                <a:lnTo>
                  <a:pt x="6506" y="9519"/>
                </a:lnTo>
                <a:lnTo>
                  <a:pt x="6488" y="9498"/>
                </a:lnTo>
                <a:lnTo>
                  <a:pt x="6470" y="9476"/>
                </a:lnTo>
                <a:lnTo>
                  <a:pt x="6452" y="9454"/>
                </a:lnTo>
                <a:lnTo>
                  <a:pt x="6436" y="9432"/>
                </a:lnTo>
                <a:lnTo>
                  <a:pt x="6419" y="9408"/>
                </a:lnTo>
                <a:lnTo>
                  <a:pt x="6404" y="9385"/>
                </a:lnTo>
                <a:lnTo>
                  <a:pt x="6389" y="9361"/>
                </a:lnTo>
                <a:lnTo>
                  <a:pt x="6374" y="9337"/>
                </a:lnTo>
                <a:lnTo>
                  <a:pt x="6360" y="9313"/>
                </a:lnTo>
                <a:lnTo>
                  <a:pt x="6346" y="9288"/>
                </a:lnTo>
                <a:lnTo>
                  <a:pt x="6334" y="9263"/>
                </a:lnTo>
                <a:lnTo>
                  <a:pt x="6322" y="9236"/>
                </a:lnTo>
                <a:lnTo>
                  <a:pt x="6311" y="9210"/>
                </a:lnTo>
                <a:lnTo>
                  <a:pt x="6300" y="9184"/>
                </a:lnTo>
                <a:lnTo>
                  <a:pt x="6290" y="9158"/>
                </a:lnTo>
                <a:lnTo>
                  <a:pt x="6281" y="9130"/>
                </a:lnTo>
                <a:lnTo>
                  <a:pt x="6272" y="9103"/>
                </a:lnTo>
                <a:lnTo>
                  <a:pt x="6264" y="9075"/>
                </a:lnTo>
                <a:lnTo>
                  <a:pt x="6257" y="9047"/>
                </a:lnTo>
                <a:lnTo>
                  <a:pt x="6250" y="9019"/>
                </a:lnTo>
                <a:lnTo>
                  <a:pt x="6244" y="8991"/>
                </a:lnTo>
                <a:lnTo>
                  <a:pt x="6239" y="8962"/>
                </a:lnTo>
                <a:lnTo>
                  <a:pt x="6235" y="8932"/>
                </a:lnTo>
                <a:lnTo>
                  <a:pt x="6232" y="8903"/>
                </a:lnTo>
                <a:lnTo>
                  <a:pt x="6229" y="8874"/>
                </a:lnTo>
                <a:lnTo>
                  <a:pt x="6227" y="8844"/>
                </a:lnTo>
                <a:lnTo>
                  <a:pt x="6226" y="8815"/>
                </a:lnTo>
                <a:lnTo>
                  <a:pt x="6226" y="8785"/>
                </a:lnTo>
                <a:lnTo>
                  <a:pt x="6226" y="8756"/>
                </a:lnTo>
                <a:lnTo>
                  <a:pt x="6227" y="8727"/>
                </a:lnTo>
                <a:lnTo>
                  <a:pt x="6229" y="8699"/>
                </a:lnTo>
                <a:lnTo>
                  <a:pt x="6231" y="8671"/>
                </a:lnTo>
                <a:lnTo>
                  <a:pt x="6234" y="8644"/>
                </a:lnTo>
                <a:lnTo>
                  <a:pt x="6238" y="8616"/>
                </a:lnTo>
                <a:lnTo>
                  <a:pt x="6243" y="8588"/>
                </a:lnTo>
                <a:lnTo>
                  <a:pt x="6248" y="8561"/>
                </a:lnTo>
                <a:lnTo>
                  <a:pt x="3284" y="6050"/>
                </a:lnTo>
                <a:lnTo>
                  <a:pt x="3269" y="6036"/>
                </a:lnTo>
                <a:lnTo>
                  <a:pt x="3254" y="6022"/>
                </a:lnTo>
                <a:lnTo>
                  <a:pt x="3240" y="6007"/>
                </a:lnTo>
                <a:lnTo>
                  <a:pt x="3228" y="5992"/>
                </a:lnTo>
                <a:lnTo>
                  <a:pt x="3216" y="5976"/>
                </a:lnTo>
                <a:lnTo>
                  <a:pt x="3205" y="5959"/>
                </a:lnTo>
                <a:lnTo>
                  <a:pt x="3195" y="5943"/>
                </a:lnTo>
                <a:lnTo>
                  <a:pt x="3186" y="5926"/>
                </a:lnTo>
                <a:lnTo>
                  <a:pt x="3177" y="5908"/>
                </a:lnTo>
                <a:lnTo>
                  <a:pt x="3170" y="5891"/>
                </a:lnTo>
                <a:lnTo>
                  <a:pt x="3163" y="5871"/>
                </a:lnTo>
                <a:lnTo>
                  <a:pt x="3157" y="5853"/>
                </a:lnTo>
                <a:lnTo>
                  <a:pt x="3153" y="5835"/>
                </a:lnTo>
                <a:lnTo>
                  <a:pt x="3149" y="5816"/>
                </a:lnTo>
                <a:lnTo>
                  <a:pt x="3146" y="5797"/>
                </a:lnTo>
                <a:lnTo>
                  <a:pt x="3143" y="5778"/>
                </a:lnTo>
                <a:lnTo>
                  <a:pt x="3142" y="5759"/>
                </a:lnTo>
                <a:lnTo>
                  <a:pt x="3141" y="5740"/>
                </a:lnTo>
                <a:lnTo>
                  <a:pt x="3142" y="5721"/>
                </a:lnTo>
                <a:lnTo>
                  <a:pt x="3145" y="5701"/>
                </a:lnTo>
                <a:lnTo>
                  <a:pt x="3147" y="5682"/>
                </a:lnTo>
                <a:lnTo>
                  <a:pt x="3150" y="5663"/>
                </a:lnTo>
                <a:lnTo>
                  <a:pt x="3155" y="5644"/>
                </a:lnTo>
                <a:lnTo>
                  <a:pt x="3160" y="5626"/>
                </a:lnTo>
                <a:lnTo>
                  <a:pt x="3166" y="5608"/>
                </a:lnTo>
                <a:lnTo>
                  <a:pt x="3174" y="5589"/>
                </a:lnTo>
                <a:lnTo>
                  <a:pt x="3182" y="5572"/>
                </a:lnTo>
                <a:lnTo>
                  <a:pt x="3191" y="5553"/>
                </a:lnTo>
                <a:lnTo>
                  <a:pt x="3201" y="5536"/>
                </a:lnTo>
                <a:lnTo>
                  <a:pt x="3212" y="5519"/>
                </a:lnTo>
                <a:lnTo>
                  <a:pt x="3223" y="5503"/>
                </a:lnTo>
                <a:lnTo>
                  <a:pt x="3237" y="5486"/>
                </a:lnTo>
                <a:lnTo>
                  <a:pt x="3250" y="5472"/>
                </a:lnTo>
                <a:lnTo>
                  <a:pt x="3264" y="5457"/>
                </a:lnTo>
                <a:lnTo>
                  <a:pt x="3279" y="5444"/>
                </a:lnTo>
                <a:lnTo>
                  <a:pt x="3294" y="5431"/>
                </a:lnTo>
                <a:lnTo>
                  <a:pt x="3310" y="5420"/>
                </a:lnTo>
                <a:lnTo>
                  <a:pt x="3326" y="5409"/>
                </a:lnTo>
                <a:lnTo>
                  <a:pt x="3342" y="5399"/>
                </a:lnTo>
                <a:lnTo>
                  <a:pt x="3361" y="5388"/>
                </a:lnTo>
                <a:lnTo>
                  <a:pt x="3378" y="5380"/>
                </a:lnTo>
                <a:lnTo>
                  <a:pt x="3396" y="5373"/>
                </a:lnTo>
                <a:lnTo>
                  <a:pt x="3414" y="5366"/>
                </a:lnTo>
                <a:lnTo>
                  <a:pt x="3432" y="5361"/>
                </a:lnTo>
                <a:lnTo>
                  <a:pt x="3450" y="5356"/>
                </a:lnTo>
                <a:lnTo>
                  <a:pt x="3469" y="5352"/>
                </a:lnTo>
                <a:lnTo>
                  <a:pt x="3488" y="5349"/>
                </a:lnTo>
                <a:lnTo>
                  <a:pt x="3507" y="5347"/>
                </a:lnTo>
                <a:lnTo>
                  <a:pt x="3526" y="5346"/>
                </a:lnTo>
                <a:lnTo>
                  <a:pt x="3545" y="5346"/>
                </a:lnTo>
                <a:lnTo>
                  <a:pt x="3565" y="5346"/>
                </a:lnTo>
                <a:lnTo>
                  <a:pt x="3584" y="5348"/>
                </a:lnTo>
                <a:lnTo>
                  <a:pt x="3603" y="5350"/>
                </a:lnTo>
                <a:lnTo>
                  <a:pt x="3622" y="5354"/>
                </a:lnTo>
                <a:lnTo>
                  <a:pt x="3641" y="5358"/>
                </a:lnTo>
                <a:lnTo>
                  <a:pt x="3659" y="5363"/>
                </a:lnTo>
                <a:lnTo>
                  <a:pt x="3677" y="5369"/>
                </a:lnTo>
                <a:lnTo>
                  <a:pt x="3696" y="5376"/>
                </a:lnTo>
                <a:lnTo>
                  <a:pt x="3713" y="5385"/>
                </a:lnTo>
                <a:lnTo>
                  <a:pt x="3731" y="5394"/>
                </a:lnTo>
                <a:lnTo>
                  <a:pt x="3748" y="5404"/>
                </a:lnTo>
                <a:lnTo>
                  <a:pt x="3766" y="5415"/>
                </a:lnTo>
                <a:lnTo>
                  <a:pt x="3782" y="5427"/>
                </a:lnTo>
                <a:lnTo>
                  <a:pt x="3798" y="5439"/>
                </a:lnTo>
                <a:lnTo>
                  <a:pt x="6686" y="7886"/>
                </a:lnTo>
                <a:lnTo>
                  <a:pt x="6720" y="7863"/>
                </a:lnTo>
                <a:lnTo>
                  <a:pt x="6756" y="7840"/>
                </a:lnTo>
                <a:lnTo>
                  <a:pt x="6792" y="7819"/>
                </a:lnTo>
                <a:lnTo>
                  <a:pt x="6830" y="7798"/>
                </a:lnTo>
                <a:lnTo>
                  <a:pt x="6867" y="7780"/>
                </a:lnTo>
                <a:lnTo>
                  <a:pt x="6906" y="7763"/>
                </a:lnTo>
                <a:lnTo>
                  <a:pt x="6945" y="7747"/>
                </a:lnTo>
                <a:lnTo>
                  <a:pt x="6986" y="7733"/>
                </a:lnTo>
                <a:lnTo>
                  <a:pt x="7027" y="7721"/>
                </a:lnTo>
                <a:lnTo>
                  <a:pt x="7068" y="7710"/>
                </a:lnTo>
                <a:lnTo>
                  <a:pt x="7110" y="7700"/>
                </a:lnTo>
                <a:lnTo>
                  <a:pt x="7153" y="7692"/>
                </a:lnTo>
                <a:lnTo>
                  <a:pt x="7196" y="7687"/>
                </a:lnTo>
                <a:lnTo>
                  <a:pt x="7241" y="7682"/>
                </a:lnTo>
                <a:lnTo>
                  <a:pt x="7285" y="7680"/>
                </a:lnTo>
                <a:lnTo>
                  <a:pt x="7330" y="7678"/>
                </a:lnTo>
                <a:lnTo>
                  <a:pt x="7361" y="7679"/>
                </a:lnTo>
                <a:lnTo>
                  <a:pt x="7392" y="7680"/>
                </a:lnTo>
                <a:lnTo>
                  <a:pt x="7423" y="7683"/>
                </a:lnTo>
                <a:lnTo>
                  <a:pt x="7454" y="7685"/>
                </a:lnTo>
                <a:lnTo>
                  <a:pt x="7484" y="7689"/>
                </a:lnTo>
                <a:lnTo>
                  <a:pt x="7514" y="7694"/>
                </a:lnTo>
                <a:lnTo>
                  <a:pt x="7544" y="7699"/>
                </a:lnTo>
                <a:lnTo>
                  <a:pt x="7574" y="7705"/>
                </a:lnTo>
                <a:lnTo>
                  <a:pt x="7603" y="7713"/>
                </a:lnTo>
                <a:lnTo>
                  <a:pt x="7633" y="7721"/>
                </a:lnTo>
                <a:lnTo>
                  <a:pt x="7661" y="7729"/>
                </a:lnTo>
                <a:lnTo>
                  <a:pt x="7690" y="7738"/>
                </a:lnTo>
                <a:lnTo>
                  <a:pt x="7717" y="7749"/>
                </a:lnTo>
                <a:lnTo>
                  <a:pt x="7745" y="7759"/>
                </a:lnTo>
                <a:lnTo>
                  <a:pt x="7772" y="7771"/>
                </a:lnTo>
                <a:lnTo>
                  <a:pt x="7800" y="7783"/>
                </a:lnTo>
                <a:lnTo>
                  <a:pt x="8960" y="6049"/>
                </a:lnTo>
                <a:lnTo>
                  <a:pt x="8968" y="6036"/>
                </a:lnTo>
                <a:lnTo>
                  <a:pt x="8977" y="6025"/>
                </a:lnTo>
                <a:lnTo>
                  <a:pt x="8987" y="6015"/>
                </a:lnTo>
                <a:lnTo>
                  <a:pt x="8998" y="6005"/>
                </a:lnTo>
                <a:lnTo>
                  <a:pt x="9009" y="5996"/>
                </a:lnTo>
                <a:lnTo>
                  <a:pt x="9021" y="5987"/>
                </a:lnTo>
                <a:lnTo>
                  <a:pt x="9035" y="5979"/>
                </a:lnTo>
                <a:lnTo>
                  <a:pt x="9048" y="5972"/>
                </a:lnTo>
                <a:lnTo>
                  <a:pt x="9062" y="5966"/>
                </a:lnTo>
                <a:lnTo>
                  <a:pt x="9076" y="5960"/>
                </a:lnTo>
                <a:lnTo>
                  <a:pt x="9091" y="5955"/>
                </a:lnTo>
                <a:lnTo>
                  <a:pt x="9106" y="5951"/>
                </a:lnTo>
                <a:lnTo>
                  <a:pt x="9121" y="5948"/>
                </a:lnTo>
                <a:lnTo>
                  <a:pt x="9137" y="5945"/>
                </a:lnTo>
                <a:lnTo>
                  <a:pt x="9153" y="5943"/>
                </a:lnTo>
                <a:lnTo>
                  <a:pt x="9170" y="5942"/>
                </a:lnTo>
                <a:lnTo>
                  <a:pt x="9187" y="5942"/>
                </a:lnTo>
                <a:lnTo>
                  <a:pt x="9204" y="5943"/>
                </a:lnTo>
                <a:lnTo>
                  <a:pt x="9221" y="5944"/>
                </a:lnTo>
                <a:lnTo>
                  <a:pt x="9239" y="5945"/>
                </a:lnTo>
                <a:lnTo>
                  <a:pt x="9257" y="5948"/>
                </a:lnTo>
                <a:lnTo>
                  <a:pt x="9275" y="5952"/>
                </a:lnTo>
                <a:lnTo>
                  <a:pt x="9292" y="5956"/>
                </a:lnTo>
                <a:lnTo>
                  <a:pt x="9310" y="5960"/>
                </a:lnTo>
                <a:lnTo>
                  <a:pt x="9328" y="5967"/>
                </a:lnTo>
                <a:lnTo>
                  <a:pt x="9346" y="5973"/>
                </a:lnTo>
                <a:lnTo>
                  <a:pt x="9363" y="5980"/>
                </a:lnTo>
                <a:lnTo>
                  <a:pt x="9381" y="5988"/>
                </a:lnTo>
                <a:lnTo>
                  <a:pt x="9399" y="5997"/>
                </a:lnTo>
                <a:lnTo>
                  <a:pt x="9416" y="6006"/>
                </a:lnTo>
                <a:lnTo>
                  <a:pt x="9435" y="6017"/>
                </a:lnTo>
                <a:lnTo>
                  <a:pt x="9452" y="6027"/>
                </a:lnTo>
                <a:lnTo>
                  <a:pt x="9468" y="6041"/>
                </a:lnTo>
                <a:lnTo>
                  <a:pt x="9485" y="6053"/>
                </a:lnTo>
                <a:lnTo>
                  <a:pt x="9500" y="6065"/>
                </a:lnTo>
                <a:lnTo>
                  <a:pt x="9515" y="6078"/>
                </a:lnTo>
                <a:lnTo>
                  <a:pt x="9529" y="6092"/>
                </a:lnTo>
                <a:lnTo>
                  <a:pt x="9543" y="6105"/>
                </a:lnTo>
                <a:lnTo>
                  <a:pt x="9555" y="6120"/>
                </a:lnTo>
                <a:lnTo>
                  <a:pt x="9568" y="6134"/>
                </a:lnTo>
                <a:lnTo>
                  <a:pt x="9579" y="6149"/>
                </a:lnTo>
                <a:lnTo>
                  <a:pt x="9589" y="6163"/>
                </a:lnTo>
                <a:lnTo>
                  <a:pt x="9599" y="6179"/>
                </a:lnTo>
                <a:lnTo>
                  <a:pt x="9609" y="6194"/>
                </a:lnTo>
                <a:lnTo>
                  <a:pt x="9617" y="6211"/>
                </a:lnTo>
                <a:lnTo>
                  <a:pt x="9625" y="6226"/>
                </a:lnTo>
                <a:lnTo>
                  <a:pt x="9632" y="6242"/>
                </a:lnTo>
                <a:lnTo>
                  <a:pt x="9639" y="6257"/>
                </a:lnTo>
                <a:lnTo>
                  <a:pt x="9644" y="6273"/>
                </a:lnTo>
                <a:lnTo>
                  <a:pt x="9649" y="6289"/>
                </a:lnTo>
                <a:lnTo>
                  <a:pt x="9652" y="6305"/>
                </a:lnTo>
                <a:lnTo>
                  <a:pt x="9655" y="6320"/>
                </a:lnTo>
                <a:lnTo>
                  <a:pt x="9657" y="6336"/>
                </a:lnTo>
                <a:lnTo>
                  <a:pt x="9659" y="6351"/>
                </a:lnTo>
                <a:lnTo>
                  <a:pt x="9659" y="6367"/>
                </a:lnTo>
                <a:lnTo>
                  <a:pt x="9659" y="6382"/>
                </a:lnTo>
                <a:lnTo>
                  <a:pt x="9657" y="6397"/>
                </a:lnTo>
                <a:lnTo>
                  <a:pt x="9655" y="6412"/>
                </a:lnTo>
                <a:lnTo>
                  <a:pt x="9652" y="6426"/>
                </a:lnTo>
                <a:lnTo>
                  <a:pt x="9648" y="6440"/>
                </a:lnTo>
                <a:lnTo>
                  <a:pt x="9643" y="6454"/>
                </a:lnTo>
                <a:lnTo>
                  <a:pt x="9637" y="6467"/>
                </a:lnTo>
                <a:lnTo>
                  <a:pt x="9629" y="6480"/>
                </a:lnTo>
                <a:lnTo>
                  <a:pt x="9621" y="6493"/>
                </a:lnTo>
                <a:lnTo>
                  <a:pt x="8359" y="8381"/>
                </a:lnTo>
                <a:lnTo>
                  <a:pt x="8367" y="8405"/>
                </a:lnTo>
                <a:lnTo>
                  <a:pt x="8376" y="8428"/>
                </a:lnTo>
                <a:lnTo>
                  <a:pt x="8383" y="8453"/>
                </a:lnTo>
                <a:lnTo>
                  <a:pt x="8391" y="8477"/>
                </a:lnTo>
                <a:lnTo>
                  <a:pt x="8404" y="8526"/>
                </a:lnTo>
                <a:lnTo>
                  <a:pt x="8414" y="8576"/>
                </a:lnTo>
                <a:lnTo>
                  <a:pt x="8420" y="8602"/>
                </a:lnTo>
                <a:lnTo>
                  <a:pt x="8424" y="8628"/>
                </a:lnTo>
                <a:lnTo>
                  <a:pt x="8427" y="8654"/>
                </a:lnTo>
                <a:lnTo>
                  <a:pt x="8430" y="8679"/>
                </a:lnTo>
                <a:lnTo>
                  <a:pt x="8432" y="8705"/>
                </a:lnTo>
                <a:lnTo>
                  <a:pt x="8433" y="8731"/>
                </a:lnTo>
                <a:lnTo>
                  <a:pt x="8434" y="8758"/>
                </a:lnTo>
                <a:lnTo>
                  <a:pt x="8435" y="8785"/>
                </a:lnTo>
                <a:lnTo>
                  <a:pt x="8434" y="8817"/>
                </a:lnTo>
                <a:lnTo>
                  <a:pt x="8433" y="8850"/>
                </a:lnTo>
                <a:lnTo>
                  <a:pt x="8430" y="8882"/>
                </a:lnTo>
                <a:lnTo>
                  <a:pt x="8427" y="8913"/>
                </a:lnTo>
                <a:lnTo>
                  <a:pt x="8423" y="8946"/>
                </a:lnTo>
                <a:lnTo>
                  <a:pt x="8418" y="8977"/>
                </a:lnTo>
                <a:lnTo>
                  <a:pt x="8411" y="9008"/>
                </a:lnTo>
                <a:lnTo>
                  <a:pt x="8404" y="9038"/>
                </a:lnTo>
                <a:lnTo>
                  <a:pt x="8397" y="9069"/>
                </a:lnTo>
                <a:lnTo>
                  <a:pt x="8388" y="9100"/>
                </a:lnTo>
                <a:lnTo>
                  <a:pt x="8379" y="9129"/>
                </a:lnTo>
                <a:lnTo>
                  <a:pt x="8369" y="9158"/>
                </a:lnTo>
                <a:lnTo>
                  <a:pt x="8358" y="9187"/>
                </a:lnTo>
                <a:lnTo>
                  <a:pt x="8347" y="9215"/>
                </a:lnTo>
                <a:lnTo>
                  <a:pt x="8334" y="9243"/>
                </a:lnTo>
                <a:lnTo>
                  <a:pt x="8321" y="9272"/>
                </a:lnTo>
                <a:lnTo>
                  <a:pt x="8991" y="9839"/>
                </a:lnTo>
                <a:lnTo>
                  <a:pt x="9006" y="9853"/>
                </a:lnTo>
                <a:lnTo>
                  <a:pt x="9020" y="9867"/>
                </a:lnTo>
                <a:lnTo>
                  <a:pt x="9035" y="9882"/>
                </a:lnTo>
                <a:lnTo>
                  <a:pt x="9047" y="9897"/>
                </a:lnTo>
                <a:lnTo>
                  <a:pt x="9059" y="9914"/>
                </a:lnTo>
                <a:lnTo>
                  <a:pt x="9070" y="9930"/>
                </a:lnTo>
                <a:lnTo>
                  <a:pt x="9079" y="9947"/>
                </a:lnTo>
                <a:lnTo>
                  <a:pt x="9089" y="9964"/>
                </a:lnTo>
                <a:lnTo>
                  <a:pt x="9097" y="9982"/>
                </a:lnTo>
                <a:lnTo>
                  <a:pt x="9104" y="9999"/>
                </a:lnTo>
                <a:lnTo>
                  <a:pt x="9111" y="10017"/>
                </a:lnTo>
                <a:lnTo>
                  <a:pt x="9117" y="10035"/>
                </a:lnTo>
                <a:lnTo>
                  <a:pt x="9121" y="10054"/>
                </a:lnTo>
                <a:lnTo>
                  <a:pt x="9125" y="10074"/>
                </a:lnTo>
                <a:lnTo>
                  <a:pt x="9128" y="10092"/>
                </a:lnTo>
                <a:lnTo>
                  <a:pt x="9130" y="10111"/>
                </a:lnTo>
                <a:lnTo>
                  <a:pt x="9131" y="10131"/>
                </a:lnTo>
                <a:lnTo>
                  <a:pt x="9131" y="10149"/>
                </a:lnTo>
                <a:lnTo>
                  <a:pt x="9130" y="10169"/>
                </a:lnTo>
                <a:lnTo>
                  <a:pt x="9129" y="10188"/>
                </a:lnTo>
                <a:lnTo>
                  <a:pt x="9126" y="10206"/>
                </a:lnTo>
                <a:lnTo>
                  <a:pt x="9123" y="10226"/>
                </a:lnTo>
                <a:lnTo>
                  <a:pt x="9118" y="10245"/>
                </a:lnTo>
                <a:lnTo>
                  <a:pt x="9114" y="10264"/>
                </a:lnTo>
                <a:lnTo>
                  <a:pt x="9107" y="10282"/>
                </a:lnTo>
                <a:lnTo>
                  <a:pt x="9100" y="10301"/>
                </a:lnTo>
                <a:lnTo>
                  <a:pt x="9092" y="10318"/>
                </a:lnTo>
                <a:lnTo>
                  <a:pt x="9083" y="10336"/>
                </a:lnTo>
                <a:lnTo>
                  <a:pt x="9073" y="10353"/>
                </a:lnTo>
                <a:lnTo>
                  <a:pt x="9062" y="10370"/>
                </a:lnTo>
                <a:lnTo>
                  <a:pt x="9051" y="10387"/>
                </a:lnTo>
                <a:lnTo>
                  <a:pt x="9038" y="10403"/>
                </a:lnTo>
                <a:lnTo>
                  <a:pt x="9023" y="10418"/>
                </a:lnTo>
                <a:lnTo>
                  <a:pt x="9009" y="10433"/>
                </a:lnTo>
                <a:lnTo>
                  <a:pt x="8994" y="10446"/>
                </a:lnTo>
                <a:lnTo>
                  <a:pt x="8980" y="10459"/>
                </a:lnTo>
                <a:lnTo>
                  <a:pt x="8964" y="10471"/>
                </a:lnTo>
                <a:lnTo>
                  <a:pt x="8947" y="10482"/>
                </a:lnTo>
                <a:lnTo>
                  <a:pt x="8931" y="10491"/>
                </a:lnTo>
                <a:lnTo>
                  <a:pt x="8914" y="10500"/>
                </a:lnTo>
                <a:lnTo>
                  <a:pt x="8896" y="10509"/>
                </a:lnTo>
                <a:lnTo>
                  <a:pt x="8878" y="10516"/>
                </a:lnTo>
                <a:lnTo>
                  <a:pt x="8860" y="10523"/>
                </a:lnTo>
                <a:lnTo>
                  <a:pt x="8842" y="10528"/>
                </a:lnTo>
                <a:lnTo>
                  <a:pt x="8823" y="10533"/>
                </a:lnTo>
                <a:lnTo>
                  <a:pt x="8804" y="10537"/>
                </a:lnTo>
                <a:lnTo>
                  <a:pt x="8785" y="10540"/>
                </a:lnTo>
                <a:lnTo>
                  <a:pt x="8766" y="10541"/>
                </a:lnTo>
                <a:lnTo>
                  <a:pt x="8747" y="10543"/>
                </a:lnTo>
                <a:lnTo>
                  <a:pt x="8728" y="10543"/>
                </a:lnTo>
                <a:lnTo>
                  <a:pt x="8709" y="10543"/>
                </a:lnTo>
                <a:lnTo>
                  <a:pt x="8690" y="10541"/>
                </a:lnTo>
                <a:lnTo>
                  <a:pt x="8671" y="10538"/>
                </a:lnTo>
                <a:lnTo>
                  <a:pt x="8652" y="10535"/>
                </a:lnTo>
                <a:lnTo>
                  <a:pt x="8633" y="10530"/>
                </a:lnTo>
                <a:lnTo>
                  <a:pt x="8614" y="10525"/>
                </a:lnTo>
                <a:lnTo>
                  <a:pt x="8595" y="10519"/>
                </a:lnTo>
                <a:lnTo>
                  <a:pt x="8577" y="10512"/>
                </a:lnTo>
                <a:lnTo>
                  <a:pt x="8559" y="10504"/>
                </a:lnTo>
                <a:lnTo>
                  <a:pt x="8542" y="10495"/>
                </a:lnTo>
                <a:lnTo>
                  <a:pt x="8525" y="10485"/>
                </a:lnTo>
                <a:lnTo>
                  <a:pt x="8508" y="10474"/>
                </a:lnTo>
                <a:lnTo>
                  <a:pt x="8492" y="10462"/>
                </a:lnTo>
                <a:lnTo>
                  <a:pt x="8476" y="10449"/>
                </a:lnTo>
                <a:lnTo>
                  <a:pt x="7728" y="9815"/>
                </a:lnTo>
                <a:lnTo>
                  <a:pt x="7705" y="9824"/>
                </a:lnTo>
                <a:lnTo>
                  <a:pt x="7683" y="9831"/>
                </a:lnTo>
                <a:lnTo>
                  <a:pt x="7661" y="9839"/>
                </a:lnTo>
                <a:lnTo>
                  <a:pt x="7638" y="9846"/>
                </a:lnTo>
                <a:lnTo>
                  <a:pt x="7615" y="9852"/>
                </a:lnTo>
                <a:lnTo>
                  <a:pt x="7591" y="9858"/>
                </a:lnTo>
                <a:lnTo>
                  <a:pt x="7568" y="9864"/>
                </a:lnTo>
                <a:lnTo>
                  <a:pt x="7544" y="9868"/>
                </a:lnTo>
                <a:lnTo>
                  <a:pt x="7520" y="9873"/>
                </a:lnTo>
                <a:lnTo>
                  <a:pt x="7497" y="9877"/>
                </a:lnTo>
                <a:lnTo>
                  <a:pt x="7473" y="9880"/>
                </a:lnTo>
                <a:lnTo>
                  <a:pt x="7449" y="9883"/>
                </a:lnTo>
                <a:lnTo>
                  <a:pt x="7424" y="9886"/>
                </a:lnTo>
                <a:lnTo>
                  <a:pt x="7399" y="9887"/>
                </a:lnTo>
                <a:lnTo>
                  <a:pt x="7374" y="9889"/>
                </a:lnTo>
                <a:lnTo>
                  <a:pt x="7350" y="9889"/>
                </a:lnTo>
                <a:lnTo>
                  <a:pt x="6849" y="10639"/>
                </a:lnTo>
                <a:lnTo>
                  <a:pt x="6840" y="10652"/>
                </a:lnTo>
                <a:lnTo>
                  <a:pt x="6831" y="10663"/>
                </a:lnTo>
                <a:lnTo>
                  <a:pt x="6820" y="10674"/>
                </a:lnTo>
                <a:lnTo>
                  <a:pt x="6810" y="10684"/>
                </a:lnTo>
                <a:lnTo>
                  <a:pt x="6798" y="10693"/>
                </a:lnTo>
                <a:lnTo>
                  <a:pt x="6785" y="10702"/>
                </a:lnTo>
                <a:lnTo>
                  <a:pt x="6773" y="10710"/>
                </a:lnTo>
                <a:lnTo>
                  <a:pt x="6760" y="10717"/>
                </a:lnTo>
                <a:lnTo>
                  <a:pt x="6746" y="10724"/>
                </a:lnTo>
                <a:lnTo>
                  <a:pt x="6732" y="10729"/>
                </a:lnTo>
                <a:lnTo>
                  <a:pt x="6717" y="10734"/>
                </a:lnTo>
                <a:lnTo>
                  <a:pt x="6702" y="10738"/>
                </a:lnTo>
                <a:lnTo>
                  <a:pt x="6686" y="10742"/>
                </a:lnTo>
                <a:lnTo>
                  <a:pt x="6671" y="10744"/>
                </a:lnTo>
                <a:lnTo>
                  <a:pt x="6654" y="10746"/>
                </a:lnTo>
                <a:lnTo>
                  <a:pt x="6638" y="10747"/>
                </a:lnTo>
                <a:lnTo>
                  <a:pt x="6621" y="10747"/>
                </a:lnTo>
                <a:lnTo>
                  <a:pt x="6604" y="10747"/>
                </a:lnTo>
                <a:lnTo>
                  <a:pt x="6586" y="10746"/>
                </a:lnTo>
                <a:lnTo>
                  <a:pt x="6569" y="10744"/>
                </a:lnTo>
                <a:lnTo>
                  <a:pt x="6551" y="10742"/>
                </a:lnTo>
                <a:lnTo>
                  <a:pt x="6533" y="10738"/>
                </a:lnTo>
                <a:lnTo>
                  <a:pt x="6515" y="10734"/>
                </a:lnTo>
                <a:lnTo>
                  <a:pt x="6498" y="10729"/>
                </a:lnTo>
                <a:lnTo>
                  <a:pt x="6480" y="10723"/>
                </a:lnTo>
                <a:lnTo>
                  <a:pt x="6462" y="10717"/>
                </a:lnTo>
                <a:lnTo>
                  <a:pt x="6444" y="10709"/>
                </a:lnTo>
                <a:lnTo>
                  <a:pt x="6427" y="10700"/>
                </a:lnTo>
                <a:lnTo>
                  <a:pt x="6409" y="10692"/>
                </a:lnTo>
                <a:lnTo>
                  <a:pt x="6392" y="10682"/>
                </a:lnTo>
                <a:lnTo>
                  <a:pt x="6373" y="10672"/>
                </a:lnTo>
                <a:lnTo>
                  <a:pt x="6357" y="10660"/>
                </a:lnTo>
                <a:lnTo>
                  <a:pt x="6356" y="10660"/>
                </a:lnTo>
                <a:lnTo>
                  <a:pt x="6339" y="10649"/>
                </a:lnTo>
                <a:lnTo>
                  <a:pt x="6322" y="10637"/>
                </a:lnTo>
                <a:lnTo>
                  <a:pt x="6307" y="10624"/>
                </a:lnTo>
                <a:lnTo>
                  <a:pt x="6292" y="10611"/>
                </a:lnTo>
                <a:lnTo>
                  <a:pt x="6278" y="10598"/>
                </a:lnTo>
                <a:lnTo>
                  <a:pt x="6264" y="10584"/>
                </a:lnTo>
                <a:lnTo>
                  <a:pt x="6252" y="10570"/>
                </a:lnTo>
                <a:lnTo>
                  <a:pt x="6240" y="10555"/>
                </a:lnTo>
                <a:lnTo>
                  <a:pt x="6228" y="10540"/>
                </a:lnTo>
                <a:lnTo>
                  <a:pt x="6217" y="10525"/>
                </a:lnTo>
                <a:lnTo>
                  <a:pt x="6207" y="10510"/>
                </a:lnTo>
                <a:lnTo>
                  <a:pt x="6198" y="10495"/>
                </a:lnTo>
                <a:lnTo>
                  <a:pt x="6190" y="10479"/>
                </a:lnTo>
                <a:lnTo>
                  <a:pt x="6181" y="10464"/>
                </a:lnTo>
                <a:lnTo>
                  <a:pt x="6174" y="10448"/>
                </a:lnTo>
                <a:lnTo>
                  <a:pt x="6168" y="10432"/>
                </a:lnTo>
                <a:lnTo>
                  <a:pt x="6163" y="10417"/>
                </a:lnTo>
                <a:lnTo>
                  <a:pt x="6158" y="10401"/>
                </a:lnTo>
                <a:lnTo>
                  <a:pt x="6154" y="10385"/>
                </a:lnTo>
                <a:lnTo>
                  <a:pt x="6152" y="10368"/>
                </a:lnTo>
                <a:lnTo>
                  <a:pt x="6149" y="10353"/>
                </a:lnTo>
                <a:lnTo>
                  <a:pt x="6149" y="10338"/>
                </a:lnTo>
                <a:lnTo>
                  <a:pt x="6148" y="10322"/>
                </a:lnTo>
                <a:lnTo>
                  <a:pt x="6149" y="10307"/>
                </a:lnTo>
                <a:lnTo>
                  <a:pt x="6150" y="10292"/>
                </a:lnTo>
                <a:lnTo>
                  <a:pt x="6152" y="10278"/>
                </a:lnTo>
                <a:lnTo>
                  <a:pt x="6156" y="10263"/>
                </a:lnTo>
                <a:lnTo>
                  <a:pt x="6160" y="10249"/>
                </a:lnTo>
                <a:lnTo>
                  <a:pt x="6165" y="10236"/>
                </a:lnTo>
                <a:lnTo>
                  <a:pt x="6171" y="10221"/>
                </a:lnTo>
                <a:lnTo>
                  <a:pt x="6178" y="10208"/>
                </a:lnTo>
                <a:lnTo>
                  <a:pt x="6187" y="10195"/>
                </a:lnTo>
                <a:close/>
                <a:moveTo>
                  <a:pt x="9739" y="1952"/>
                </a:moveTo>
                <a:lnTo>
                  <a:pt x="8050" y="2929"/>
                </a:lnTo>
                <a:lnTo>
                  <a:pt x="6361" y="3905"/>
                </a:lnTo>
                <a:lnTo>
                  <a:pt x="6361" y="2490"/>
                </a:lnTo>
                <a:lnTo>
                  <a:pt x="6085" y="2544"/>
                </a:lnTo>
                <a:lnTo>
                  <a:pt x="5814" y="2608"/>
                </a:lnTo>
                <a:lnTo>
                  <a:pt x="5546" y="2686"/>
                </a:lnTo>
                <a:lnTo>
                  <a:pt x="5285" y="2773"/>
                </a:lnTo>
                <a:lnTo>
                  <a:pt x="5028" y="2873"/>
                </a:lnTo>
                <a:lnTo>
                  <a:pt x="4777" y="2983"/>
                </a:lnTo>
                <a:lnTo>
                  <a:pt x="4531" y="3102"/>
                </a:lnTo>
                <a:lnTo>
                  <a:pt x="4292" y="3233"/>
                </a:lnTo>
                <a:lnTo>
                  <a:pt x="4059" y="3374"/>
                </a:lnTo>
                <a:lnTo>
                  <a:pt x="3833" y="3524"/>
                </a:lnTo>
                <a:lnTo>
                  <a:pt x="3614" y="3684"/>
                </a:lnTo>
                <a:lnTo>
                  <a:pt x="3402" y="3852"/>
                </a:lnTo>
                <a:lnTo>
                  <a:pt x="3197" y="4030"/>
                </a:lnTo>
                <a:lnTo>
                  <a:pt x="3000" y="4216"/>
                </a:lnTo>
                <a:lnTo>
                  <a:pt x="2812" y="4410"/>
                </a:lnTo>
                <a:lnTo>
                  <a:pt x="2632" y="4612"/>
                </a:lnTo>
                <a:lnTo>
                  <a:pt x="2460" y="4822"/>
                </a:lnTo>
                <a:lnTo>
                  <a:pt x="2297" y="5039"/>
                </a:lnTo>
                <a:lnTo>
                  <a:pt x="2144" y="5263"/>
                </a:lnTo>
                <a:lnTo>
                  <a:pt x="2000" y="5494"/>
                </a:lnTo>
                <a:lnTo>
                  <a:pt x="1866" y="5732"/>
                </a:lnTo>
                <a:lnTo>
                  <a:pt x="1743" y="5975"/>
                </a:lnTo>
                <a:lnTo>
                  <a:pt x="1629" y="6225"/>
                </a:lnTo>
                <a:lnTo>
                  <a:pt x="1527" y="6479"/>
                </a:lnTo>
                <a:lnTo>
                  <a:pt x="1435" y="6740"/>
                </a:lnTo>
                <a:lnTo>
                  <a:pt x="1355" y="7006"/>
                </a:lnTo>
                <a:lnTo>
                  <a:pt x="1285" y="7276"/>
                </a:lnTo>
                <a:lnTo>
                  <a:pt x="1229" y="7551"/>
                </a:lnTo>
                <a:lnTo>
                  <a:pt x="1184" y="7830"/>
                </a:lnTo>
                <a:lnTo>
                  <a:pt x="1152" y="8112"/>
                </a:lnTo>
                <a:lnTo>
                  <a:pt x="1133" y="8399"/>
                </a:lnTo>
                <a:lnTo>
                  <a:pt x="1126" y="8688"/>
                </a:lnTo>
                <a:lnTo>
                  <a:pt x="1134" y="9011"/>
                </a:lnTo>
                <a:lnTo>
                  <a:pt x="1159" y="9330"/>
                </a:lnTo>
                <a:lnTo>
                  <a:pt x="1198" y="9644"/>
                </a:lnTo>
                <a:lnTo>
                  <a:pt x="1253" y="9953"/>
                </a:lnTo>
                <a:lnTo>
                  <a:pt x="1324" y="10257"/>
                </a:lnTo>
                <a:lnTo>
                  <a:pt x="1408" y="10555"/>
                </a:lnTo>
                <a:lnTo>
                  <a:pt x="1507" y="10846"/>
                </a:lnTo>
                <a:lnTo>
                  <a:pt x="1620" y="11131"/>
                </a:lnTo>
                <a:lnTo>
                  <a:pt x="1746" y="11410"/>
                </a:lnTo>
                <a:lnTo>
                  <a:pt x="1884" y="11681"/>
                </a:lnTo>
                <a:lnTo>
                  <a:pt x="2036" y="11944"/>
                </a:lnTo>
                <a:lnTo>
                  <a:pt x="2200" y="12199"/>
                </a:lnTo>
                <a:lnTo>
                  <a:pt x="2375" y="12445"/>
                </a:lnTo>
                <a:lnTo>
                  <a:pt x="2562" y="12683"/>
                </a:lnTo>
                <a:lnTo>
                  <a:pt x="2759" y="12911"/>
                </a:lnTo>
                <a:lnTo>
                  <a:pt x="2968" y="13129"/>
                </a:lnTo>
                <a:lnTo>
                  <a:pt x="3185" y="13338"/>
                </a:lnTo>
                <a:lnTo>
                  <a:pt x="3413" y="13535"/>
                </a:lnTo>
                <a:lnTo>
                  <a:pt x="3650" y="13722"/>
                </a:lnTo>
                <a:lnTo>
                  <a:pt x="3896" y="13897"/>
                </a:lnTo>
                <a:lnTo>
                  <a:pt x="4151" y="14061"/>
                </a:lnTo>
                <a:lnTo>
                  <a:pt x="4414" y="14213"/>
                </a:lnTo>
                <a:lnTo>
                  <a:pt x="4685" y="14352"/>
                </a:lnTo>
                <a:lnTo>
                  <a:pt x="4962" y="14478"/>
                </a:lnTo>
                <a:lnTo>
                  <a:pt x="5248" y="14591"/>
                </a:lnTo>
                <a:lnTo>
                  <a:pt x="5539" y="14690"/>
                </a:lnTo>
                <a:lnTo>
                  <a:pt x="5837" y="14775"/>
                </a:lnTo>
                <a:lnTo>
                  <a:pt x="6140" y="14845"/>
                </a:lnTo>
                <a:lnTo>
                  <a:pt x="6449" y="14901"/>
                </a:lnTo>
                <a:lnTo>
                  <a:pt x="6762" y="14940"/>
                </a:lnTo>
                <a:lnTo>
                  <a:pt x="7080" y="14965"/>
                </a:lnTo>
                <a:lnTo>
                  <a:pt x="7403" y="14973"/>
                </a:lnTo>
                <a:lnTo>
                  <a:pt x="7655" y="14968"/>
                </a:lnTo>
                <a:lnTo>
                  <a:pt x="7905" y="14953"/>
                </a:lnTo>
                <a:lnTo>
                  <a:pt x="8152" y="14929"/>
                </a:lnTo>
                <a:lnTo>
                  <a:pt x="8396" y="14894"/>
                </a:lnTo>
                <a:lnTo>
                  <a:pt x="8638" y="14850"/>
                </a:lnTo>
                <a:lnTo>
                  <a:pt x="8876" y="14798"/>
                </a:lnTo>
                <a:lnTo>
                  <a:pt x="9110" y="14737"/>
                </a:lnTo>
                <a:lnTo>
                  <a:pt x="9342" y="14665"/>
                </a:lnTo>
                <a:lnTo>
                  <a:pt x="9569" y="14587"/>
                </a:lnTo>
                <a:lnTo>
                  <a:pt x="9792" y="14499"/>
                </a:lnTo>
                <a:lnTo>
                  <a:pt x="10010" y="14403"/>
                </a:lnTo>
                <a:lnTo>
                  <a:pt x="10225" y="14299"/>
                </a:lnTo>
                <a:lnTo>
                  <a:pt x="10435" y="14188"/>
                </a:lnTo>
                <a:lnTo>
                  <a:pt x="10641" y="14068"/>
                </a:lnTo>
                <a:lnTo>
                  <a:pt x="10841" y="13942"/>
                </a:lnTo>
                <a:lnTo>
                  <a:pt x="11036" y="13808"/>
                </a:lnTo>
                <a:lnTo>
                  <a:pt x="11226" y="13667"/>
                </a:lnTo>
                <a:lnTo>
                  <a:pt x="11410" y="13519"/>
                </a:lnTo>
                <a:lnTo>
                  <a:pt x="11589" y="13365"/>
                </a:lnTo>
                <a:lnTo>
                  <a:pt x="11761" y="13203"/>
                </a:lnTo>
                <a:lnTo>
                  <a:pt x="11928" y="13036"/>
                </a:lnTo>
                <a:lnTo>
                  <a:pt x="12088" y="12863"/>
                </a:lnTo>
                <a:lnTo>
                  <a:pt x="12241" y="12683"/>
                </a:lnTo>
                <a:lnTo>
                  <a:pt x="12388" y="12498"/>
                </a:lnTo>
                <a:lnTo>
                  <a:pt x="12529" y="12307"/>
                </a:lnTo>
                <a:lnTo>
                  <a:pt x="12661" y="12112"/>
                </a:lnTo>
                <a:lnTo>
                  <a:pt x="12787" y="11911"/>
                </a:lnTo>
                <a:lnTo>
                  <a:pt x="12906" y="11705"/>
                </a:lnTo>
                <a:lnTo>
                  <a:pt x="13016" y="11493"/>
                </a:lnTo>
                <a:lnTo>
                  <a:pt x="13119" y="11278"/>
                </a:lnTo>
                <a:lnTo>
                  <a:pt x="13214" y="11059"/>
                </a:lnTo>
                <a:lnTo>
                  <a:pt x="13301" y="10834"/>
                </a:lnTo>
                <a:lnTo>
                  <a:pt x="14420" y="11044"/>
                </a:lnTo>
                <a:lnTo>
                  <a:pt x="14323" y="11316"/>
                </a:lnTo>
                <a:lnTo>
                  <a:pt x="14214" y="11584"/>
                </a:lnTo>
                <a:lnTo>
                  <a:pt x="14097" y="11847"/>
                </a:lnTo>
                <a:lnTo>
                  <a:pt x="13969" y="12103"/>
                </a:lnTo>
                <a:lnTo>
                  <a:pt x="13831" y="12355"/>
                </a:lnTo>
                <a:lnTo>
                  <a:pt x="13684" y="12600"/>
                </a:lnTo>
                <a:lnTo>
                  <a:pt x="13529" y="12840"/>
                </a:lnTo>
                <a:lnTo>
                  <a:pt x="13365" y="13071"/>
                </a:lnTo>
                <a:lnTo>
                  <a:pt x="13192" y="13298"/>
                </a:lnTo>
                <a:lnTo>
                  <a:pt x="13011" y="13517"/>
                </a:lnTo>
                <a:lnTo>
                  <a:pt x="12821" y="13729"/>
                </a:lnTo>
                <a:lnTo>
                  <a:pt x="12624" y="13933"/>
                </a:lnTo>
                <a:lnTo>
                  <a:pt x="12419" y="14130"/>
                </a:lnTo>
                <a:lnTo>
                  <a:pt x="12207" y="14319"/>
                </a:lnTo>
                <a:lnTo>
                  <a:pt x="11988" y="14500"/>
                </a:lnTo>
                <a:lnTo>
                  <a:pt x="11762" y="14672"/>
                </a:lnTo>
                <a:lnTo>
                  <a:pt x="11529" y="14836"/>
                </a:lnTo>
                <a:lnTo>
                  <a:pt x="11290" y="14991"/>
                </a:lnTo>
                <a:lnTo>
                  <a:pt x="11044" y="15138"/>
                </a:lnTo>
                <a:lnTo>
                  <a:pt x="10793" y="15274"/>
                </a:lnTo>
                <a:lnTo>
                  <a:pt x="10536" y="15402"/>
                </a:lnTo>
                <a:lnTo>
                  <a:pt x="10274" y="15518"/>
                </a:lnTo>
                <a:lnTo>
                  <a:pt x="10005" y="15626"/>
                </a:lnTo>
                <a:lnTo>
                  <a:pt x="9734" y="15723"/>
                </a:lnTo>
                <a:lnTo>
                  <a:pt x="9456" y="15809"/>
                </a:lnTo>
                <a:lnTo>
                  <a:pt x="9174" y="15886"/>
                </a:lnTo>
                <a:lnTo>
                  <a:pt x="8888" y="15950"/>
                </a:lnTo>
                <a:lnTo>
                  <a:pt x="8598" y="16003"/>
                </a:lnTo>
                <a:lnTo>
                  <a:pt x="8304" y="16046"/>
                </a:lnTo>
                <a:lnTo>
                  <a:pt x="8006" y="16076"/>
                </a:lnTo>
                <a:lnTo>
                  <a:pt x="7706" y="16094"/>
                </a:lnTo>
                <a:lnTo>
                  <a:pt x="7403" y="16100"/>
                </a:lnTo>
                <a:lnTo>
                  <a:pt x="7023" y="16091"/>
                </a:lnTo>
                <a:lnTo>
                  <a:pt x="6647" y="16062"/>
                </a:lnTo>
                <a:lnTo>
                  <a:pt x="6277" y="16014"/>
                </a:lnTo>
                <a:lnTo>
                  <a:pt x="5913" y="15949"/>
                </a:lnTo>
                <a:lnTo>
                  <a:pt x="5555" y="15867"/>
                </a:lnTo>
                <a:lnTo>
                  <a:pt x="5205" y="15766"/>
                </a:lnTo>
                <a:lnTo>
                  <a:pt x="4861" y="15649"/>
                </a:lnTo>
                <a:lnTo>
                  <a:pt x="4525" y="15516"/>
                </a:lnTo>
                <a:lnTo>
                  <a:pt x="4197" y="15367"/>
                </a:lnTo>
                <a:lnTo>
                  <a:pt x="3878" y="15203"/>
                </a:lnTo>
                <a:lnTo>
                  <a:pt x="3568" y="15025"/>
                </a:lnTo>
                <a:lnTo>
                  <a:pt x="3268" y="14832"/>
                </a:lnTo>
                <a:lnTo>
                  <a:pt x="2978" y="14625"/>
                </a:lnTo>
                <a:lnTo>
                  <a:pt x="2697" y="14404"/>
                </a:lnTo>
                <a:lnTo>
                  <a:pt x="2429" y="14171"/>
                </a:lnTo>
                <a:lnTo>
                  <a:pt x="2172" y="13925"/>
                </a:lnTo>
                <a:lnTo>
                  <a:pt x="1926" y="13668"/>
                </a:lnTo>
                <a:lnTo>
                  <a:pt x="1693" y="13399"/>
                </a:lnTo>
                <a:lnTo>
                  <a:pt x="1473" y="13119"/>
                </a:lnTo>
                <a:lnTo>
                  <a:pt x="1266" y="12828"/>
                </a:lnTo>
                <a:lnTo>
                  <a:pt x="1073" y="12528"/>
                </a:lnTo>
                <a:lnTo>
                  <a:pt x="895" y="12217"/>
                </a:lnTo>
                <a:lnTo>
                  <a:pt x="732" y="11898"/>
                </a:lnTo>
                <a:lnTo>
                  <a:pt x="583" y="11569"/>
                </a:lnTo>
                <a:lnTo>
                  <a:pt x="450" y="11233"/>
                </a:lnTo>
                <a:lnTo>
                  <a:pt x="334" y="10889"/>
                </a:lnTo>
                <a:lnTo>
                  <a:pt x="233" y="10537"/>
                </a:lnTo>
                <a:lnTo>
                  <a:pt x="151" y="10179"/>
                </a:lnTo>
                <a:lnTo>
                  <a:pt x="85" y="9815"/>
                </a:lnTo>
                <a:lnTo>
                  <a:pt x="38" y="9445"/>
                </a:lnTo>
                <a:lnTo>
                  <a:pt x="9" y="9069"/>
                </a:lnTo>
                <a:lnTo>
                  <a:pt x="0" y="8688"/>
                </a:lnTo>
                <a:lnTo>
                  <a:pt x="8" y="8341"/>
                </a:lnTo>
                <a:lnTo>
                  <a:pt x="32" y="7998"/>
                </a:lnTo>
                <a:lnTo>
                  <a:pt x="71" y="7659"/>
                </a:lnTo>
                <a:lnTo>
                  <a:pt x="126" y="7323"/>
                </a:lnTo>
                <a:lnTo>
                  <a:pt x="195" y="6994"/>
                </a:lnTo>
                <a:lnTo>
                  <a:pt x="279" y="6670"/>
                </a:lnTo>
                <a:lnTo>
                  <a:pt x="377" y="6352"/>
                </a:lnTo>
                <a:lnTo>
                  <a:pt x="489" y="6041"/>
                </a:lnTo>
                <a:lnTo>
                  <a:pt x="614" y="5736"/>
                </a:lnTo>
                <a:lnTo>
                  <a:pt x="752" y="5437"/>
                </a:lnTo>
                <a:lnTo>
                  <a:pt x="902" y="5146"/>
                </a:lnTo>
                <a:lnTo>
                  <a:pt x="1066" y="4862"/>
                </a:lnTo>
                <a:lnTo>
                  <a:pt x="1241" y="4587"/>
                </a:lnTo>
                <a:lnTo>
                  <a:pt x="1428" y="4320"/>
                </a:lnTo>
                <a:lnTo>
                  <a:pt x="1626" y="4061"/>
                </a:lnTo>
                <a:lnTo>
                  <a:pt x="1835" y="3812"/>
                </a:lnTo>
                <a:lnTo>
                  <a:pt x="2054" y="3572"/>
                </a:lnTo>
                <a:lnTo>
                  <a:pt x="2283" y="3343"/>
                </a:lnTo>
                <a:lnTo>
                  <a:pt x="2522" y="3122"/>
                </a:lnTo>
                <a:lnTo>
                  <a:pt x="2772" y="2913"/>
                </a:lnTo>
                <a:lnTo>
                  <a:pt x="3029" y="2715"/>
                </a:lnTo>
                <a:lnTo>
                  <a:pt x="3295" y="2527"/>
                </a:lnTo>
                <a:lnTo>
                  <a:pt x="3571" y="2352"/>
                </a:lnTo>
                <a:lnTo>
                  <a:pt x="3853" y="2188"/>
                </a:lnTo>
                <a:lnTo>
                  <a:pt x="4143" y="2037"/>
                </a:lnTo>
                <a:lnTo>
                  <a:pt x="4442" y="1898"/>
                </a:lnTo>
                <a:lnTo>
                  <a:pt x="4745" y="1772"/>
                </a:lnTo>
                <a:lnTo>
                  <a:pt x="5057" y="1659"/>
                </a:lnTo>
                <a:lnTo>
                  <a:pt x="5375" y="1561"/>
                </a:lnTo>
                <a:lnTo>
                  <a:pt x="5698" y="1476"/>
                </a:lnTo>
                <a:lnTo>
                  <a:pt x="6027" y="1406"/>
                </a:lnTo>
                <a:lnTo>
                  <a:pt x="6361" y="1349"/>
                </a:lnTo>
                <a:lnTo>
                  <a:pt x="6361" y="0"/>
                </a:lnTo>
                <a:lnTo>
                  <a:pt x="8050" y="976"/>
                </a:lnTo>
                <a:lnTo>
                  <a:pt x="9739" y="1952"/>
                </a:lnTo>
                <a:close/>
                <a:moveTo>
                  <a:pt x="12449" y="4959"/>
                </a:moveTo>
                <a:lnTo>
                  <a:pt x="13380" y="4324"/>
                </a:lnTo>
                <a:lnTo>
                  <a:pt x="13428" y="4392"/>
                </a:lnTo>
                <a:lnTo>
                  <a:pt x="13476" y="4461"/>
                </a:lnTo>
                <a:lnTo>
                  <a:pt x="13524" y="4530"/>
                </a:lnTo>
                <a:lnTo>
                  <a:pt x="13571" y="4600"/>
                </a:lnTo>
                <a:lnTo>
                  <a:pt x="13617" y="4670"/>
                </a:lnTo>
                <a:lnTo>
                  <a:pt x="13661" y="4740"/>
                </a:lnTo>
                <a:lnTo>
                  <a:pt x="13707" y="4812"/>
                </a:lnTo>
                <a:lnTo>
                  <a:pt x="13751" y="4883"/>
                </a:lnTo>
                <a:lnTo>
                  <a:pt x="13793" y="4956"/>
                </a:lnTo>
                <a:lnTo>
                  <a:pt x="13835" y="5028"/>
                </a:lnTo>
                <a:lnTo>
                  <a:pt x="13876" y="5102"/>
                </a:lnTo>
                <a:lnTo>
                  <a:pt x="13917" y="5175"/>
                </a:lnTo>
                <a:lnTo>
                  <a:pt x="13956" y="5250"/>
                </a:lnTo>
                <a:lnTo>
                  <a:pt x="13995" y="5324"/>
                </a:lnTo>
                <a:lnTo>
                  <a:pt x="14033" y="5400"/>
                </a:lnTo>
                <a:lnTo>
                  <a:pt x="14070" y="5475"/>
                </a:lnTo>
                <a:lnTo>
                  <a:pt x="13075" y="6004"/>
                </a:lnTo>
                <a:lnTo>
                  <a:pt x="13042" y="5936"/>
                </a:lnTo>
                <a:lnTo>
                  <a:pt x="13008" y="5867"/>
                </a:lnTo>
                <a:lnTo>
                  <a:pt x="12973" y="5799"/>
                </a:lnTo>
                <a:lnTo>
                  <a:pt x="12938" y="5732"/>
                </a:lnTo>
                <a:lnTo>
                  <a:pt x="12901" y="5665"/>
                </a:lnTo>
                <a:lnTo>
                  <a:pt x="12863" y="5598"/>
                </a:lnTo>
                <a:lnTo>
                  <a:pt x="12825" y="5531"/>
                </a:lnTo>
                <a:lnTo>
                  <a:pt x="12787" y="5466"/>
                </a:lnTo>
                <a:lnTo>
                  <a:pt x="12747" y="5401"/>
                </a:lnTo>
                <a:lnTo>
                  <a:pt x="12707" y="5336"/>
                </a:lnTo>
                <a:lnTo>
                  <a:pt x="12665" y="5272"/>
                </a:lnTo>
                <a:lnTo>
                  <a:pt x="12624" y="5208"/>
                </a:lnTo>
                <a:lnTo>
                  <a:pt x="12582" y="5146"/>
                </a:lnTo>
                <a:lnTo>
                  <a:pt x="12538" y="5083"/>
                </a:lnTo>
                <a:lnTo>
                  <a:pt x="12494" y="5021"/>
                </a:lnTo>
                <a:lnTo>
                  <a:pt x="12449" y="4959"/>
                </a:lnTo>
                <a:close/>
                <a:moveTo>
                  <a:pt x="13679" y="8685"/>
                </a:moveTo>
                <a:lnTo>
                  <a:pt x="14805" y="8645"/>
                </a:lnTo>
                <a:lnTo>
                  <a:pt x="14805" y="8656"/>
                </a:lnTo>
                <a:lnTo>
                  <a:pt x="14805" y="8667"/>
                </a:lnTo>
                <a:lnTo>
                  <a:pt x="14805" y="8678"/>
                </a:lnTo>
                <a:lnTo>
                  <a:pt x="14805" y="8688"/>
                </a:lnTo>
                <a:lnTo>
                  <a:pt x="14804" y="8787"/>
                </a:lnTo>
                <a:lnTo>
                  <a:pt x="14802" y="8885"/>
                </a:lnTo>
                <a:lnTo>
                  <a:pt x="14799" y="8984"/>
                </a:lnTo>
                <a:lnTo>
                  <a:pt x="14794" y="9081"/>
                </a:lnTo>
                <a:lnTo>
                  <a:pt x="14789" y="9178"/>
                </a:lnTo>
                <a:lnTo>
                  <a:pt x="14781" y="9276"/>
                </a:lnTo>
                <a:lnTo>
                  <a:pt x="14773" y="9372"/>
                </a:lnTo>
                <a:lnTo>
                  <a:pt x="14764" y="9468"/>
                </a:lnTo>
                <a:lnTo>
                  <a:pt x="14753" y="9564"/>
                </a:lnTo>
                <a:lnTo>
                  <a:pt x="14741" y="9660"/>
                </a:lnTo>
                <a:lnTo>
                  <a:pt x="14728" y="9755"/>
                </a:lnTo>
                <a:lnTo>
                  <a:pt x="14714" y="9849"/>
                </a:lnTo>
                <a:lnTo>
                  <a:pt x="14697" y="9944"/>
                </a:lnTo>
                <a:lnTo>
                  <a:pt x="14680" y="10037"/>
                </a:lnTo>
                <a:lnTo>
                  <a:pt x="14662" y="10132"/>
                </a:lnTo>
                <a:lnTo>
                  <a:pt x="14644" y="10225"/>
                </a:lnTo>
                <a:lnTo>
                  <a:pt x="13537" y="10017"/>
                </a:lnTo>
                <a:lnTo>
                  <a:pt x="13553" y="9938"/>
                </a:lnTo>
                <a:lnTo>
                  <a:pt x="13569" y="9856"/>
                </a:lnTo>
                <a:lnTo>
                  <a:pt x="13584" y="9776"/>
                </a:lnTo>
                <a:lnTo>
                  <a:pt x="13598" y="9693"/>
                </a:lnTo>
                <a:lnTo>
                  <a:pt x="13610" y="9612"/>
                </a:lnTo>
                <a:lnTo>
                  <a:pt x="13622" y="9529"/>
                </a:lnTo>
                <a:lnTo>
                  <a:pt x="13633" y="9447"/>
                </a:lnTo>
                <a:lnTo>
                  <a:pt x="13642" y="9363"/>
                </a:lnTo>
                <a:lnTo>
                  <a:pt x="13650" y="9280"/>
                </a:lnTo>
                <a:lnTo>
                  <a:pt x="13658" y="9197"/>
                </a:lnTo>
                <a:lnTo>
                  <a:pt x="13664" y="9113"/>
                </a:lnTo>
                <a:lnTo>
                  <a:pt x="13669" y="9028"/>
                </a:lnTo>
                <a:lnTo>
                  <a:pt x="13673" y="8945"/>
                </a:lnTo>
                <a:lnTo>
                  <a:pt x="13676" y="8859"/>
                </a:lnTo>
                <a:lnTo>
                  <a:pt x="13678" y="8773"/>
                </a:lnTo>
                <a:lnTo>
                  <a:pt x="13679" y="8688"/>
                </a:lnTo>
                <a:lnTo>
                  <a:pt x="13679" y="8687"/>
                </a:lnTo>
                <a:lnTo>
                  <a:pt x="13679" y="8685"/>
                </a:lnTo>
                <a:close/>
                <a:moveTo>
                  <a:pt x="13387" y="6796"/>
                </a:moveTo>
                <a:lnTo>
                  <a:pt x="14396" y="6260"/>
                </a:lnTo>
                <a:lnTo>
                  <a:pt x="14427" y="6353"/>
                </a:lnTo>
                <a:lnTo>
                  <a:pt x="14457" y="6446"/>
                </a:lnTo>
                <a:lnTo>
                  <a:pt x="14486" y="6540"/>
                </a:lnTo>
                <a:lnTo>
                  <a:pt x="14514" y="6633"/>
                </a:lnTo>
                <a:lnTo>
                  <a:pt x="14541" y="6729"/>
                </a:lnTo>
                <a:lnTo>
                  <a:pt x="14566" y="6823"/>
                </a:lnTo>
                <a:lnTo>
                  <a:pt x="14590" y="6919"/>
                </a:lnTo>
                <a:lnTo>
                  <a:pt x="14613" y="7015"/>
                </a:lnTo>
                <a:lnTo>
                  <a:pt x="14635" y="7112"/>
                </a:lnTo>
                <a:lnTo>
                  <a:pt x="14655" y="7209"/>
                </a:lnTo>
                <a:lnTo>
                  <a:pt x="14674" y="7306"/>
                </a:lnTo>
                <a:lnTo>
                  <a:pt x="14692" y="7404"/>
                </a:lnTo>
                <a:lnTo>
                  <a:pt x="14709" y="7503"/>
                </a:lnTo>
                <a:lnTo>
                  <a:pt x="14725" y="7601"/>
                </a:lnTo>
                <a:lnTo>
                  <a:pt x="14739" y="7701"/>
                </a:lnTo>
                <a:lnTo>
                  <a:pt x="14752" y="7799"/>
                </a:lnTo>
                <a:lnTo>
                  <a:pt x="13621" y="7840"/>
                </a:lnTo>
                <a:lnTo>
                  <a:pt x="13611" y="7773"/>
                </a:lnTo>
                <a:lnTo>
                  <a:pt x="13601" y="7706"/>
                </a:lnTo>
                <a:lnTo>
                  <a:pt x="13590" y="7640"/>
                </a:lnTo>
                <a:lnTo>
                  <a:pt x="13579" y="7573"/>
                </a:lnTo>
                <a:lnTo>
                  <a:pt x="13566" y="7508"/>
                </a:lnTo>
                <a:lnTo>
                  <a:pt x="13554" y="7441"/>
                </a:lnTo>
                <a:lnTo>
                  <a:pt x="13540" y="7376"/>
                </a:lnTo>
                <a:lnTo>
                  <a:pt x="13526" y="7310"/>
                </a:lnTo>
                <a:lnTo>
                  <a:pt x="13511" y="7246"/>
                </a:lnTo>
                <a:lnTo>
                  <a:pt x="13496" y="7181"/>
                </a:lnTo>
                <a:lnTo>
                  <a:pt x="13478" y="7116"/>
                </a:lnTo>
                <a:lnTo>
                  <a:pt x="13461" y="7052"/>
                </a:lnTo>
                <a:lnTo>
                  <a:pt x="13444" y="6987"/>
                </a:lnTo>
                <a:lnTo>
                  <a:pt x="13426" y="6924"/>
                </a:lnTo>
                <a:lnTo>
                  <a:pt x="13407" y="6861"/>
                </a:lnTo>
                <a:lnTo>
                  <a:pt x="13387" y="67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ctr"/>
            <a:endParaRPr lang="en-US" altLang="zh-CN" dirty="0">
              <a:latin typeface="+mj-ea"/>
              <a:ea typeface="+mj-ea"/>
            </a:endParaRPr>
          </a:p>
        </p:txBody>
      </p:sp>
      <p:sp>
        <p:nvSpPr>
          <p:cNvPr id="343" name="Freeform 36"/>
          <p:cNvSpPr>
            <a:spLocks noEditPoints="1"/>
          </p:cNvSpPr>
          <p:nvPr/>
        </p:nvSpPr>
        <p:spPr bwMode="auto">
          <a:xfrm>
            <a:off x="5935345" y="4509120"/>
            <a:ext cx="601663" cy="735013"/>
          </a:xfrm>
          <a:custGeom>
            <a:avLst/>
            <a:gdLst>
              <a:gd name="T0" fmla="*/ 903127792 w 15408"/>
              <a:gd name="T1" fmla="*/ 1331588027 h 16272"/>
              <a:gd name="T2" fmla="*/ 848826457 w 15408"/>
              <a:gd name="T3" fmla="*/ 1167905754 h 16272"/>
              <a:gd name="T4" fmla="*/ 800240100 w 15408"/>
              <a:gd name="T5" fmla="*/ 946711650 h 16272"/>
              <a:gd name="T6" fmla="*/ 714500350 w 15408"/>
              <a:gd name="T7" fmla="*/ 752060721 h 16272"/>
              <a:gd name="T8" fmla="*/ 603038687 w 15408"/>
              <a:gd name="T9" fmla="*/ 588376371 h 16272"/>
              <a:gd name="T10" fmla="*/ 471570089 w 15408"/>
              <a:gd name="T11" fmla="*/ 460084260 h 16272"/>
              <a:gd name="T12" fmla="*/ 325812542 w 15408"/>
              <a:gd name="T13" fmla="*/ 380454871 h 16272"/>
              <a:gd name="T14" fmla="*/ 85739750 w 15408"/>
              <a:gd name="T15" fmla="*/ 522017552 h 16272"/>
              <a:gd name="T16" fmla="*/ 22864444 w 15408"/>
              <a:gd name="T17" fmla="*/ 685701858 h 16272"/>
              <a:gd name="T18" fmla="*/ 0 w 15408"/>
              <a:gd name="T19" fmla="*/ 862656734 h 16272"/>
              <a:gd name="T20" fmla="*/ 14290472 w 15408"/>
              <a:gd name="T21" fmla="*/ 1101546891 h 16272"/>
              <a:gd name="T22" fmla="*/ 122894627 w 15408"/>
              <a:gd name="T23" fmla="*/ 1318317456 h 16272"/>
              <a:gd name="T24" fmla="*/ 108604194 w 15408"/>
              <a:gd name="T25" fmla="*/ 1499695871 h 16272"/>
              <a:gd name="T26" fmla="*/ 342960484 w 15408"/>
              <a:gd name="T27" fmla="*/ 203498006 h 16272"/>
              <a:gd name="T28" fmla="*/ 385770868 w 15408"/>
              <a:gd name="T29" fmla="*/ 154835240 h 16272"/>
              <a:gd name="T30" fmla="*/ 465853588 w 15408"/>
              <a:gd name="T31" fmla="*/ 115021585 h 16272"/>
              <a:gd name="T32" fmla="*/ 551594861 w 15408"/>
              <a:gd name="T33" fmla="*/ 132715649 h 16272"/>
              <a:gd name="T34" fmla="*/ 583031752 w 15408"/>
              <a:gd name="T35" fmla="*/ 176954877 h 16272"/>
              <a:gd name="T36" fmla="*/ 588748254 w 15408"/>
              <a:gd name="T37" fmla="*/ 252160727 h 16272"/>
              <a:gd name="T38" fmla="*/ 557309839 w 15408"/>
              <a:gd name="T39" fmla="*/ 314096052 h 16272"/>
              <a:gd name="T40" fmla="*/ 497292002 w 15408"/>
              <a:gd name="T41" fmla="*/ 353909708 h 16272"/>
              <a:gd name="T42" fmla="*/ 382972869 w 15408"/>
              <a:gd name="T43" fmla="*/ 380454871 h 16272"/>
              <a:gd name="T44" fmla="*/ 374397375 w 15408"/>
              <a:gd name="T45" fmla="*/ 327366578 h 16272"/>
              <a:gd name="T46" fmla="*/ 514439945 w 15408"/>
              <a:gd name="T47" fmla="*/ 265433331 h 16272"/>
              <a:gd name="T48" fmla="*/ 543020890 w 15408"/>
              <a:gd name="T49" fmla="*/ 225617598 h 16272"/>
              <a:gd name="T50" fmla="*/ 531647358 w 15408"/>
              <a:gd name="T51" fmla="*/ 199074468 h 16272"/>
              <a:gd name="T52" fmla="*/ 474427559 w 15408"/>
              <a:gd name="T53" fmla="*/ 190319267 h 16272"/>
              <a:gd name="T54" fmla="*/ 405835790 w 15408"/>
              <a:gd name="T55" fmla="*/ 225617598 h 16272"/>
              <a:gd name="T56" fmla="*/ 345817953 w 15408"/>
              <a:gd name="T57" fmla="*/ 283129429 h 16272"/>
              <a:gd name="T58" fmla="*/ 145757548 w 15408"/>
              <a:gd name="T59" fmla="*/ 376029344 h 16272"/>
              <a:gd name="T60" fmla="*/ 308664599 w 15408"/>
              <a:gd name="T61" fmla="*/ 230041091 h 16272"/>
              <a:gd name="T62" fmla="*/ 314379539 w 15408"/>
              <a:gd name="T63" fmla="*/ 119445078 h 16272"/>
              <a:gd name="T64" fmla="*/ 337243982 w 15408"/>
              <a:gd name="T65" fmla="*/ 13272604 h 16272"/>
              <a:gd name="T66" fmla="*/ 182912464 w 15408"/>
              <a:gd name="T67" fmla="*/ 17696097 h 16272"/>
              <a:gd name="T68" fmla="*/ 37153393 w 15408"/>
              <a:gd name="T69" fmla="*/ 88478455 h 16272"/>
              <a:gd name="T70" fmla="*/ 51443827 w 15408"/>
              <a:gd name="T71" fmla="*/ 207921500 h 16272"/>
              <a:gd name="T72" fmla="*/ 108604194 w 15408"/>
              <a:gd name="T73" fmla="*/ 287552922 h 16272"/>
              <a:gd name="T74" fmla="*/ 145757548 w 15408"/>
              <a:gd name="T75" fmla="*/ 376029344 h 16272"/>
              <a:gd name="T76" fmla="*/ 360108426 w 15408"/>
              <a:gd name="T77" fmla="*/ 1247535144 h 16272"/>
              <a:gd name="T78" fmla="*/ 328670011 w 15408"/>
              <a:gd name="T79" fmla="*/ 1185599819 h 16272"/>
              <a:gd name="T80" fmla="*/ 311522069 w 15408"/>
              <a:gd name="T81" fmla="*/ 1150209657 h 16272"/>
              <a:gd name="T82" fmla="*/ 308664599 w 15408"/>
              <a:gd name="T83" fmla="*/ 990948845 h 16272"/>
              <a:gd name="T84" fmla="*/ 380113838 w 15408"/>
              <a:gd name="T85" fmla="*/ 1128090020 h 16272"/>
              <a:gd name="T86" fmla="*/ 394404310 w 15408"/>
              <a:gd name="T87" fmla="*/ 1136937053 h 16272"/>
              <a:gd name="T88" fmla="*/ 405835790 w 15408"/>
              <a:gd name="T89" fmla="*/ 1128090020 h 16272"/>
              <a:gd name="T90" fmla="*/ 405835790 w 15408"/>
              <a:gd name="T91" fmla="*/ 1030764533 h 16272"/>
              <a:gd name="T92" fmla="*/ 334386513 w 15408"/>
              <a:gd name="T93" fmla="*/ 911319455 h 16272"/>
              <a:gd name="T94" fmla="*/ 311522069 w 15408"/>
              <a:gd name="T95" fmla="*/ 844960637 h 16272"/>
              <a:gd name="T96" fmla="*/ 308664599 w 15408"/>
              <a:gd name="T97" fmla="*/ 747635150 h 16272"/>
              <a:gd name="T98" fmla="*/ 322953510 w 15408"/>
              <a:gd name="T99" fmla="*/ 698972429 h 16272"/>
              <a:gd name="T100" fmla="*/ 348675462 w 15408"/>
              <a:gd name="T101" fmla="*/ 668005760 h 16272"/>
              <a:gd name="T102" fmla="*/ 431557703 w 15408"/>
              <a:gd name="T103" fmla="*/ 628192104 h 16272"/>
              <a:gd name="T104" fmla="*/ 460138609 w 15408"/>
              <a:gd name="T105" fmla="*/ 685701858 h 16272"/>
              <a:gd name="T106" fmla="*/ 474427559 w 15408"/>
              <a:gd name="T107" fmla="*/ 721092020 h 16272"/>
              <a:gd name="T108" fmla="*/ 408694783 w 15408"/>
              <a:gd name="T109" fmla="*/ 849386163 h 16272"/>
              <a:gd name="T110" fmla="*/ 405835790 w 15408"/>
              <a:gd name="T111" fmla="*/ 738788117 h 16272"/>
              <a:gd name="T112" fmla="*/ 385770868 w 15408"/>
              <a:gd name="T113" fmla="*/ 743211656 h 16272"/>
              <a:gd name="T114" fmla="*/ 385770868 w 15408"/>
              <a:gd name="T115" fmla="*/ 800723442 h 16272"/>
              <a:gd name="T116" fmla="*/ 400120812 w 15408"/>
              <a:gd name="T117" fmla="*/ 853809702 h 16272"/>
              <a:gd name="T118" fmla="*/ 474427559 w 15408"/>
              <a:gd name="T119" fmla="*/ 977678319 h 16272"/>
              <a:gd name="T120" fmla="*/ 485860562 w 15408"/>
              <a:gd name="T121" fmla="*/ 1105970429 h 16272"/>
              <a:gd name="T122" fmla="*/ 477286590 w 15408"/>
              <a:gd name="T123" fmla="*/ 1163480183 h 16272"/>
              <a:gd name="T124" fmla="*/ 454422147 w 15408"/>
              <a:gd name="T125" fmla="*/ 1198872378 h 162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408"/>
              <a:gd name="T190" fmla="*/ 0 h 16272"/>
              <a:gd name="T191" fmla="*/ 15408 w 15408"/>
              <a:gd name="T192" fmla="*/ 16272 h 162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408" h="16272">
                <a:moveTo>
                  <a:pt x="1824" y="16272"/>
                </a:moveTo>
                <a:lnTo>
                  <a:pt x="15408" y="16272"/>
                </a:lnTo>
                <a:lnTo>
                  <a:pt x="15168" y="14448"/>
                </a:lnTo>
                <a:lnTo>
                  <a:pt x="13632" y="14496"/>
                </a:lnTo>
                <a:lnTo>
                  <a:pt x="14352" y="13488"/>
                </a:lnTo>
                <a:lnTo>
                  <a:pt x="14256" y="12672"/>
                </a:lnTo>
                <a:lnTo>
                  <a:pt x="14016" y="11856"/>
                </a:lnTo>
                <a:lnTo>
                  <a:pt x="13776" y="11040"/>
                </a:lnTo>
                <a:lnTo>
                  <a:pt x="13440" y="10272"/>
                </a:lnTo>
                <a:lnTo>
                  <a:pt x="13008" y="9552"/>
                </a:lnTo>
                <a:lnTo>
                  <a:pt x="12528" y="8832"/>
                </a:lnTo>
                <a:lnTo>
                  <a:pt x="12000" y="8160"/>
                </a:lnTo>
                <a:lnTo>
                  <a:pt x="11424" y="7536"/>
                </a:lnTo>
                <a:lnTo>
                  <a:pt x="10800" y="6960"/>
                </a:lnTo>
                <a:lnTo>
                  <a:pt x="10128" y="6384"/>
                </a:lnTo>
                <a:lnTo>
                  <a:pt x="9456" y="5856"/>
                </a:lnTo>
                <a:lnTo>
                  <a:pt x="8688" y="5424"/>
                </a:lnTo>
                <a:lnTo>
                  <a:pt x="7920" y="4992"/>
                </a:lnTo>
                <a:lnTo>
                  <a:pt x="7104" y="4656"/>
                </a:lnTo>
                <a:lnTo>
                  <a:pt x="6288" y="4368"/>
                </a:lnTo>
                <a:lnTo>
                  <a:pt x="5472" y="4128"/>
                </a:lnTo>
                <a:lnTo>
                  <a:pt x="2736" y="4656"/>
                </a:lnTo>
                <a:lnTo>
                  <a:pt x="2016" y="5136"/>
                </a:lnTo>
                <a:lnTo>
                  <a:pt x="1440" y="5664"/>
                </a:lnTo>
                <a:lnTo>
                  <a:pt x="1008" y="6191"/>
                </a:lnTo>
                <a:lnTo>
                  <a:pt x="624" y="6816"/>
                </a:lnTo>
                <a:lnTo>
                  <a:pt x="384" y="7440"/>
                </a:lnTo>
                <a:lnTo>
                  <a:pt x="192" y="8064"/>
                </a:lnTo>
                <a:lnTo>
                  <a:pt x="48" y="8736"/>
                </a:lnTo>
                <a:lnTo>
                  <a:pt x="0" y="9360"/>
                </a:lnTo>
                <a:lnTo>
                  <a:pt x="48" y="10032"/>
                </a:lnTo>
                <a:lnTo>
                  <a:pt x="48" y="10704"/>
                </a:lnTo>
                <a:lnTo>
                  <a:pt x="240" y="11952"/>
                </a:lnTo>
                <a:lnTo>
                  <a:pt x="480" y="13152"/>
                </a:lnTo>
                <a:lnTo>
                  <a:pt x="672" y="14160"/>
                </a:lnTo>
                <a:lnTo>
                  <a:pt x="2064" y="14304"/>
                </a:lnTo>
                <a:lnTo>
                  <a:pt x="96" y="14976"/>
                </a:lnTo>
                <a:lnTo>
                  <a:pt x="336" y="16272"/>
                </a:lnTo>
                <a:lnTo>
                  <a:pt x="1824" y="16272"/>
                </a:lnTo>
                <a:close/>
                <a:moveTo>
                  <a:pt x="5424" y="2736"/>
                </a:moveTo>
                <a:lnTo>
                  <a:pt x="5568" y="2448"/>
                </a:lnTo>
                <a:lnTo>
                  <a:pt x="5760" y="2208"/>
                </a:lnTo>
                <a:lnTo>
                  <a:pt x="6000" y="2016"/>
                </a:lnTo>
                <a:lnTo>
                  <a:pt x="6192" y="1824"/>
                </a:lnTo>
                <a:lnTo>
                  <a:pt x="6479" y="1680"/>
                </a:lnTo>
                <a:lnTo>
                  <a:pt x="6720" y="1536"/>
                </a:lnTo>
                <a:lnTo>
                  <a:pt x="7296" y="1344"/>
                </a:lnTo>
                <a:lnTo>
                  <a:pt x="7824" y="1248"/>
                </a:lnTo>
                <a:lnTo>
                  <a:pt x="8352" y="1248"/>
                </a:lnTo>
                <a:lnTo>
                  <a:pt x="8832" y="1296"/>
                </a:lnTo>
                <a:lnTo>
                  <a:pt x="9264" y="1440"/>
                </a:lnTo>
                <a:lnTo>
                  <a:pt x="9504" y="1584"/>
                </a:lnTo>
                <a:lnTo>
                  <a:pt x="9648" y="1728"/>
                </a:lnTo>
                <a:lnTo>
                  <a:pt x="9792" y="1920"/>
                </a:lnTo>
                <a:lnTo>
                  <a:pt x="9888" y="2112"/>
                </a:lnTo>
                <a:lnTo>
                  <a:pt x="9936" y="2448"/>
                </a:lnTo>
                <a:lnTo>
                  <a:pt x="9888" y="2736"/>
                </a:lnTo>
                <a:lnTo>
                  <a:pt x="9744" y="2976"/>
                </a:lnTo>
                <a:lnTo>
                  <a:pt x="9600" y="3216"/>
                </a:lnTo>
                <a:lnTo>
                  <a:pt x="9360" y="3408"/>
                </a:lnTo>
                <a:lnTo>
                  <a:pt x="9168" y="3552"/>
                </a:lnTo>
                <a:lnTo>
                  <a:pt x="8929" y="3648"/>
                </a:lnTo>
                <a:lnTo>
                  <a:pt x="8352" y="3840"/>
                </a:lnTo>
                <a:lnTo>
                  <a:pt x="7680" y="3984"/>
                </a:lnTo>
                <a:lnTo>
                  <a:pt x="7008" y="4080"/>
                </a:lnTo>
                <a:lnTo>
                  <a:pt x="6432" y="4128"/>
                </a:lnTo>
                <a:lnTo>
                  <a:pt x="6000" y="4128"/>
                </a:lnTo>
                <a:lnTo>
                  <a:pt x="5664" y="3648"/>
                </a:lnTo>
                <a:lnTo>
                  <a:pt x="6288" y="3552"/>
                </a:lnTo>
                <a:lnTo>
                  <a:pt x="7296" y="3312"/>
                </a:lnTo>
                <a:lnTo>
                  <a:pt x="8256" y="3024"/>
                </a:lnTo>
                <a:lnTo>
                  <a:pt x="8640" y="2880"/>
                </a:lnTo>
                <a:lnTo>
                  <a:pt x="8880" y="2736"/>
                </a:lnTo>
                <a:lnTo>
                  <a:pt x="9072" y="2592"/>
                </a:lnTo>
                <a:lnTo>
                  <a:pt x="9120" y="2448"/>
                </a:lnTo>
                <a:lnTo>
                  <a:pt x="9072" y="2352"/>
                </a:lnTo>
                <a:lnTo>
                  <a:pt x="9024" y="2256"/>
                </a:lnTo>
                <a:lnTo>
                  <a:pt x="8929" y="2160"/>
                </a:lnTo>
                <a:lnTo>
                  <a:pt x="8640" y="2112"/>
                </a:lnTo>
                <a:lnTo>
                  <a:pt x="8304" y="2065"/>
                </a:lnTo>
                <a:lnTo>
                  <a:pt x="7968" y="2065"/>
                </a:lnTo>
                <a:lnTo>
                  <a:pt x="7584" y="2160"/>
                </a:lnTo>
                <a:lnTo>
                  <a:pt x="7200" y="2256"/>
                </a:lnTo>
                <a:lnTo>
                  <a:pt x="6816" y="2448"/>
                </a:lnTo>
                <a:lnTo>
                  <a:pt x="6432" y="2592"/>
                </a:lnTo>
                <a:lnTo>
                  <a:pt x="6096" y="2832"/>
                </a:lnTo>
                <a:lnTo>
                  <a:pt x="5808" y="3072"/>
                </a:lnTo>
                <a:lnTo>
                  <a:pt x="5568" y="3312"/>
                </a:lnTo>
                <a:lnTo>
                  <a:pt x="5424" y="2736"/>
                </a:lnTo>
                <a:close/>
                <a:moveTo>
                  <a:pt x="2448" y="4080"/>
                </a:moveTo>
                <a:lnTo>
                  <a:pt x="5232" y="3360"/>
                </a:lnTo>
                <a:lnTo>
                  <a:pt x="5184" y="2928"/>
                </a:lnTo>
                <a:lnTo>
                  <a:pt x="5184" y="2496"/>
                </a:lnTo>
                <a:lnTo>
                  <a:pt x="5184" y="2112"/>
                </a:lnTo>
                <a:lnTo>
                  <a:pt x="5232" y="1680"/>
                </a:lnTo>
                <a:lnTo>
                  <a:pt x="5280" y="1296"/>
                </a:lnTo>
                <a:lnTo>
                  <a:pt x="5376" y="912"/>
                </a:lnTo>
                <a:lnTo>
                  <a:pt x="5520" y="480"/>
                </a:lnTo>
                <a:lnTo>
                  <a:pt x="5664" y="144"/>
                </a:lnTo>
                <a:lnTo>
                  <a:pt x="3648" y="0"/>
                </a:lnTo>
                <a:lnTo>
                  <a:pt x="3552" y="528"/>
                </a:lnTo>
                <a:lnTo>
                  <a:pt x="3072" y="192"/>
                </a:lnTo>
                <a:lnTo>
                  <a:pt x="1200" y="480"/>
                </a:lnTo>
                <a:lnTo>
                  <a:pt x="1872" y="1872"/>
                </a:lnTo>
                <a:lnTo>
                  <a:pt x="624" y="960"/>
                </a:lnTo>
                <a:lnTo>
                  <a:pt x="0" y="1776"/>
                </a:lnTo>
                <a:lnTo>
                  <a:pt x="432" y="2016"/>
                </a:lnTo>
                <a:lnTo>
                  <a:pt x="864" y="2256"/>
                </a:lnTo>
                <a:lnTo>
                  <a:pt x="1200" y="2544"/>
                </a:lnTo>
                <a:lnTo>
                  <a:pt x="1536" y="2832"/>
                </a:lnTo>
                <a:lnTo>
                  <a:pt x="1824" y="3120"/>
                </a:lnTo>
                <a:lnTo>
                  <a:pt x="2064" y="3408"/>
                </a:lnTo>
                <a:lnTo>
                  <a:pt x="2256" y="3744"/>
                </a:lnTo>
                <a:lnTo>
                  <a:pt x="2448" y="4080"/>
                </a:lnTo>
                <a:close/>
                <a:moveTo>
                  <a:pt x="7248" y="13152"/>
                </a:moveTo>
                <a:lnTo>
                  <a:pt x="7248" y="13536"/>
                </a:lnTo>
                <a:lnTo>
                  <a:pt x="6048" y="13536"/>
                </a:lnTo>
                <a:lnTo>
                  <a:pt x="6048" y="13152"/>
                </a:lnTo>
                <a:lnTo>
                  <a:pt x="5664" y="13008"/>
                </a:lnTo>
                <a:lnTo>
                  <a:pt x="5520" y="12864"/>
                </a:lnTo>
                <a:lnTo>
                  <a:pt x="5424" y="12768"/>
                </a:lnTo>
                <a:lnTo>
                  <a:pt x="5328" y="12624"/>
                </a:lnTo>
                <a:lnTo>
                  <a:pt x="5232" y="12480"/>
                </a:lnTo>
                <a:lnTo>
                  <a:pt x="5184" y="12288"/>
                </a:lnTo>
                <a:lnTo>
                  <a:pt x="5184" y="12144"/>
                </a:lnTo>
                <a:lnTo>
                  <a:pt x="5184" y="10752"/>
                </a:lnTo>
                <a:lnTo>
                  <a:pt x="6384" y="10752"/>
                </a:lnTo>
                <a:lnTo>
                  <a:pt x="6384" y="12144"/>
                </a:lnTo>
                <a:lnTo>
                  <a:pt x="6384" y="12240"/>
                </a:lnTo>
                <a:lnTo>
                  <a:pt x="6432" y="12288"/>
                </a:lnTo>
                <a:lnTo>
                  <a:pt x="6528" y="12336"/>
                </a:lnTo>
                <a:lnTo>
                  <a:pt x="6624" y="12336"/>
                </a:lnTo>
                <a:lnTo>
                  <a:pt x="6720" y="12336"/>
                </a:lnTo>
                <a:lnTo>
                  <a:pt x="6768" y="12288"/>
                </a:lnTo>
                <a:lnTo>
                  <a:pt x="6816" y="12240"/>
                </a:lnTo>
                <a:lnTo>
                  <a:pt x="6864" y="12144"/>
                </a:lnTo>
                <a:lnTo>
                  <a:pt x="6864" y="11424"/>
                </a:lnTo>
                <a:lnTo>
                  <a:pt x="6816" y="11184"/>
                </a:lnTo>
                <a:lnTo>
                  <a:pt x="6672" y="10992"/>
                </a:lnTo>
                <a:lnTo>
                  <a:pt x="6336" y="10608"/>
                </a:lnTo>
                <a:lnTo>
                  <a:pt x="5616" y="9888"/>
                </a:lnTo>
                <a:lnTo>
                  <a:pt x="5424" y="9648"/>
                </a:lnTo>
                <a:lnTo>
                  <a:pt x="5280" y="9408"/>
                </a:lnTo>
                <a:lnTo>
                  <a:pt x="5232" y="9168"/>
                </a:lnTo>
                <a:lnTo>
                  <a:pt x="5184" y="8976"/>
                </a:lnTo>
                <a:lnTo>
                  <a:pt x="5184" y="8304"/>
                </a:lnTo>
                <a:lnTo>
                  <a:pt x="5184" y="8112"/>
                </a:lnTo>
                <a:lnTo>
                  <a:pt x="5232" y="7872"/>
                </a:lnTo>
                <a:lnTo>
                  <a:pt x="5328" y="7728"/>
                </a:lnTo>
                <a:lnTo>
                  <a:pt x="5424" y="7584"/>
                </a:lnTo>
                <a:lnTo>
                  <a:pt x="5520" y="7440"/>
                </a:lnTo>
                <a:lnTo>
                  <a:pt x="5664" y="7344"/>
                </a:lnTo>
                <a:lnTo>
                  <a:pt x="5856" y="7248"/>
                </a:lnTo>
                <a:lnTo>
                  <a:pt x="6048" y="7200"/>
                </a:lnTo>
                <a:lnTo>
                  <a:pt x="6048" y="6816"/>
                </a:lnTo>
                <a:lnTo>
                  <a:pt x="7248" y="6816"/>
                </a:lnTo>
                <a:lnTo>
                  <a:pt x="7248" y="7200"/>
                </a:lnTo>
                <a:lnTo>
                  <a:pt x="7584" y="7344"/>
                </a:lnTo>
                <a:lnTo>
                  <a:pt x="7728" y="7440"/>
                </a:lnTo>
                <a:lnTo>
                  <a:pt x="7824" y="7536"/>
                </a:lnTo>
                <a:lnTo>
                  <a:pt x="7920" y="7680"/>
                </a:lnTo>
                <a:lnTo>
                  <a:pt x="7968" y="7824"/>
                </a:lnTo>
                <a:lnTo>
                  <a:pt x="8016" y="8208"/>
                </a:lnTo>
                <a:lnTo>
                  <a:pt x="8016" y="9216"/>
                </a:lnTo>
                <a:lnTo>
                  <a:pt x="6864" y="9216"/>
                </a:lnTo>
                <a:lnTo>
                  <a:pt x="6864" y="8112"/>
                </a:lnTo>
                <a:lnTo>
                  <a:pt x="6816" y="8064"/>
                </a:lnTo>
                <a:lnTo>
                  <a:pt x="6816" y="8016"/>
                </a:lnTo>
                <a:lnTo>
                  <a:pt x="6672" y="7968"/>
                </a:lnTo>
                <a:lnTo>
                  <a:pt x="6576" y="7968"/>
                </a:lnTo>
                <a:lnTo>
                  <a:pt x="6479" y="8064"/>
                </a:lnTo>
                <a:lnTo>
                  <a:pt x="6432" y="8160"/>
                </a:lnTo>
                <a:lnTo>
                  <a:pt x="6432" y="8304"/>
                </a:lnTo>
                <a:lnTo>
                  <a:pt x="6479" y="8688"/>
                </a:lnTo>
                <a:lnTo>
                  <a:pt x="6479" y="8880"/>
                </a:lnTo>
                <a:lnTo>
                  <a:pt x="6576" y="9024"/>
                </a:lnTo>
                <a:lnTo>
                  <a:pt x="6720" y="9264"/>
                </a:lnTo>
                <a:lnTo>
                  <a:pt x="6912" y="9456"/>
                </a:lnTo>
                <a:lnTo>
                  <a:pt x="7584" y="10176"/>
                </a:lnTo>
                <a:lnTo>
                  <a:pt x="7968" y="10608"/>
                </a:lnTo>
                <a:lnTo>
                  <a:pt x="8112" y="10944"/>
                </a:lnTo>
                <a:lnTo>
                  <a:pt x="8160" y="11280"/>
                </a:lnTo>
                <a:lnTo>
                  <a:pt x="8160" y="12000"/>
                </a:lnTo>
                <a:lnTo>
                  <a:pt x="8112" y="12240"/>
                </a:lnTo>
                <a:lnTo>
                  <a:pt x="8112" y="12432"/>
                </a:lnTo>
                <a:lnTo>
                  <a:pt x="8016" y="12624"/>
                </a:lnTo>
                <a:lnTo>
                  <a:pt x="7920" y="12768"/>
                </a:lnTo>
                <a:lnTo>
                  <a:pt x="7824" y="12912"/>
                </a:lnTo>
                <a:lnTo>
                  <a:pt x="7632" y="13008"/>
                </a:lnTo>
                <a:lnTo>
                  <a:pt x="7488" y="13104"/>
                </a:lnTo>
                <a:lnTo>
                  <a:pt x="7248" y="13152"/>
                </a:lnTo>
                <a:close/>
              </a:path>
            </a:pathLst>
          </a:custGeom>
          <a:solidFill>
            <a:schemeClr val="accent1"/>
          </a:solidFill>
          <a:ln w="9525">
            <a:solidFill>
              <a:schemeClr val="accent1"/>
            </a:solidFill>
            <a:round/>
            <a:headEnd/>
            <a:tailEnd/>
          </a:ln>
        </p:spPr>
        <p:txBody>
          <a:bodyPr/>
          <a:lstStyle/>
          <a:p>
            <a:pPr fontAlgn="ctr"/>
            <a:endParaRPr lang="en-US" altLang="zh-CN" dirty="0">
              <a:latin typeface="+mj-ea"/>
              <a:ea typeface="+mj-ea"/>
            </a:endParaRPr>
          </a:p>
        </p:txBody>
      </p:sp>
      <p:sp>
        <p:nvSpPr>
          <p:cNvPr id="344" name="标题 1"/>
          <p:cNvSpPr txBox="1">
            <a:spLocks/>
          </p:cNvSpPr>
          <p:nvPr/>
        </p:nvSpPr>
        <p:spPr bwMode="auto">
          <a:xfrm>
            <a:off x="1866658" y="1411908"/>
            <a:ext cx="3076201" cy="544512"/>
          </a:xfrm>
          <a:prstGeom prst="rect">
            <a:avLst/>
          </a:prstGeom>
          <a:noFill/>
          <a:ln>
            <a:noFill/>
          </a:ln>
          <a:extLst/>
        </p:spPr>
        <p:txBody>
          <a:bodyPr lIns="0" tIns="40064" rIns="80129" bIns="40064" anchor="ctr"/>
          <a:lstStyle/>
          <a:p>
            <a:pPr algn="ctr" fontAlgn="ctr">
              <a:defRPr/>
            </a:pPr>
            <a:r>
              <a:rPr lang="en-US" sz="2400" b="1" dirty="0" smtClean="0">
                <a:solidFill>
                  <a:srgbClr val="C00000"/>
                </a:solidFill>
                <a:latin typeface="+mj-ea"/>
                <a:ea typeface="+mj-ea"/>
              </a:rPr>
              <a:t>Traditional O&amp;M</a:t>
            </a:r>
            <a:endParaRPr lang="en-US" altLang="zh-CN" sz="2400" kern="0" dirty="0">
              <a:solidFill>
                <a:srgbClr val="C00000"/>
              </a:solidFill>
              <a:latin typeface="+mj-ea"/>
              <a:ea typeface="+mj-ea"/>
              <a:cs typeface="+mj-cs"/>
            </a:endParaRPr>
          </a:p>
        </p:txBody>
      </p:sp>
      <p:sp>
        <p:nvSpPr>
          <p:cNvPr id="345" name="矩形 344"/>
          <p:cNvSpPr/>
          <p:nvPr/>
        </p:nvSpPr>
        <p:spPr>
          <a:xfrm>
            <a:off x="6906895" y="1915964"/>
            <a:ext cx="4392810" cy="1372683"/>
          </a:xfrm>
          <a:prstGeom prst="rect">
            <a:avLst/>
          </a:prstGeom>
        </p:spPr>
        <p:txBody>
          <a:bodyPr wrap="square">
            <a:spAutoFit/>
          </a:bodyPr>
          <a:lstStyle/>
          <a:p>
            <a:pPr eaLnBrk="1" fontAlgn="ctr" hangingPunct="1">
              <a:lnSpc>
                <a:spcPct val="130000"/>
              </a:lnSpc>
              <a:defRPr/>
            </a:pPr>
            <a:r>
              <a:rPr lang="en-US" sz="1600" dirty="0" smtClean="0">
                <a:latin typeface="+mj-ea"/>
                <a:ea typeface="+mj-ea"/>
              </a:rPr>
              <a:t>Unified management of devices by one maintenance system</a:t>
            </a:r>
            <a:endParaRPr lang="en-US" altLang="zh-CN" sz="1600" dirty="0" smtClean="0">
              <a:solidFill>
                <a:srgbClr val="C00000"/>
              </a:solidFill>
              <a:latin typeface="+mj-ea"/>
              <a:ea typeface="+mj-ea"/>
            </a:endParaRPr>
          </a:p>
          <a:p>
            <a:pPr eaLnBrk="1" fontAlgn="ctr" hangingPunct="1">
              <a:lnSpc>
                <a:spcPct val="130000"/>
              </a:lnSpc>
              <a:defRPr/>
            </a:pPr>
            <a:r>
              <a:rPr lang="en-US" sz="1600" dirty="0" smtClean="0">
                <a:latin typeface="+mj-ea"/>
                <a:ea typeface="+mj-ea"/>
              </a:rPr>
              <a:t>Reduced maintenance costs and associated troubleshooting</a:t>
            </a:r>
            <a:endParaRPr lang="en-US" altLang="zh-CN" sz="1600" dirty="0">
              <a:latin typeface="+mj-ea"/>
              <a:ea typeface="+mj-ea"/>
            </a:endParaRPr>
          </a:p>
        </p:txBody>
      </p:sp>
      <p:sp>
        <p:nvSpPr>
          <p:cNvPr id="346" name="矩形 345"/>
          <p:cNvSpPr/>
          <p:nvPr/>
        </p:nvSpPr>
        <p:spPr>
          <a:xfrm>
            <a:off x="6906894" y="3415704"/>
            <a:ext cx="4608836" cy="732508"/>
          </a:xfrm>
          <a:prstGeom prst="rect">
            <a:avLst/>
          </a:prstGeom>
        </p:spPr>
        <p:txBody>
          <a:bodyPr wrap="square">
            <a:spAutoFit/>
          </a:bodyPr>
          <a:lstStyle/>
          <a:p>
            <a:pPr eaLnBrk="1" fontAlgn="ctr" hangingPunct="1">
              <a:lnSpc>
                <a:spcPct val="130000"/>
              </a:lnSpc>
              <a:defRPr/>
            </a:pPr>
            <a:r>
              <a:rPr lang="en-US" sz="1600" dirty="0" smtClean="0">
                <a:latin typeface="+mj-ea"/>
                <a:ea typeface="+mj-ea"/>
              </a:rPr>
              <a:t>Automatic deployment with higher efficiency</a:t>
            </a:r>
            <a:endParaRPr lang="en-US" altLang="zh-CN" sz="1600" dirty="0" smtClean="0">
              <a:latin typeface="+mj-ea"/>
              <a:ea typeface="+mj-ea"/>
            </a:endParaRPr>
          </a:p>
          <a:p>
            <a:pPr eaLnBrk="1" fontAlgn="ctr" hangingPunct="1">
              <a:lnSpc>
                <a:spcPct val="130000"/>
              </a:lnSpc>
              <a:defRPr/>
            </a:pPr>
            <a:r>
              <a:rPr lang="en-US" sz="1600" dirty="0" smtClean="0">
                <a:latin typeface="+mj-ea"/>
                <a:ea typeface="+mj-ea"/>
              </a:rPr>
              <a:t>Visualized diagnosis with reduced downtime</a:t>
            </a:r>
            <a:endParaRPr lang="en-US" sz="1600" dirty="0">
              <a:latin typeface="+mj-ea"/>
              <a:ea typeface="+mj-ea"/>
            </a:endParaRPr>
          </a:p>
        </p:txBody>
      </p:sp>
      <p:sp>
        <p:nvSpPr>
          <p:cNvPr id="347" name="TextBox 12"/>
          <p:cNvSpPr txBox="1"/>
          <p:nvPr/>
        </p:nvSpPr>
        <p:spPr>
          <a:xfrm>
            <a:off x="6906895" y="4472248"/>
            <a:ext cx="4392810" cy="1692771"/>
          </a:xfrm>
          <a:prstGeom prst="rect">
            <a:avLst/>
          </a:prstGeom>
          <a:noFill/>
        </p:spPr>
        <p:txBody>
          <a:bodyPr wrap="square">
            <a:spAutoFit/>
          </a:bodyPr>
          <a:lstStyle/>
          <a:p>
            <a:pPr eaLnBrk="1" fontAlgn="ctr" hangingPunct="1">
              <a:lnSpc>
                <a:spcPct val="130000"/>
              </a:lnSpc>
              <a:defRPr/>
            </a:pPr>
            <a:r>
              <a:rPr lang="en-US" sz="1600" dirty="0" smtClean="0">
                <a:latin typeface="+mj-ea"/>
                <a:ea typeface="+mj-ea"/>
              </a:rPr>
              <a:t>Full lifecycle management of installation, deployment, maintenance, optimization, and upgrade</a:t>
            </a:r>
          </a:p>
          <a:p>
            <a:pPr eaLnBrk="1" fontAlgn="ctr" hangingPunct="1">
              <a:lnSpc>
                <a:spcPct val="130000"/>
              </a:lnSpc>
              <a:defRPr/>
            </a:pPr>
            <a:r>
              <a:rPr lang="en-US" sz="1600" dirty="0" smtClean="0">
                <a:latin typeface="+mj-ea"/>
                <a:ea typeface="+mj-ea"/>
              </a:rPr>
              <a:t>Intelligent capacity analysis with increased resource value</a:t>
            </a:r>
            <a:endParaRPr lang="en-US" sz="1600" dirty="0">
              <a:latin typeface="+mj-ea"/>
              <a:ea typeface="+mj-ea"/>
            </a:endParaRPr>
          </a:p>
        </p:txBody>
      </p:sp>
      <p:sp>
        <p:nvSpPr>
          <p:cNvPr id="348" name="标题 1"/>
          <p:cNvSpPr txBox="1">
            <a:spLocks/>
          </p:cNvSpPr>
          <p:nvPr/>
        </p:nvSpPr>
        <p:spPr bwMode="auto">
          <a:xfrm>
            <a:off x="7953852" y="1411908"/>
            <a:ext cx="1617662" cy="544512"/>
          </a:xfrm>
          <a:prstGeom prst="rect">
            <a:avLst/>
          </a:prstGeom>
          <a:noFill/>
          <a:ln>
            <a:noFill/>
          </a:ln>
          <a:extLst/>
        </p:spPr>
        <p:txBody>
          <a:bodyPr lIns="0" tIns="40064" rIns="80129" bIns="40064" anchor="ctr"/>
          <a:lstStyle/>
          <a:p>
            <a:pPr algn="ctr" fontAlgn="ctr">
              <a:defRPr/>
            </a:pPr>
            <a:r>
              <a:rPr lang="en-US" sz="2400" b="1" dirty="0" err="1" smtClean="0">
                <a:solidFill>
                  <a:srgbClr val="C00000"/>
                </a:solidFill>
                <a:latin typeface="+mj-ea"/>
                <a:ea typeface="+mj-ea"/>
              </a:rPr>
              <a:t>eSight</a:t>
            </a:r>
            <a:endParaRPr lang="en-US" altLang="zh-CN" sz="2400" kern="0" dirty="0">
              <a:solidFill>
                <a:srgbClr val="C00000"/>
              </a:solidFill>
              <a:latin typeface="+mj-ea"/>
              <a:ea typeface="+mj-ea"/>
              <a:cs typeface="+mj-cs"/>
            </a:endParaRPr>
          </a:p>
        </p:txBody>
      </p:sp>
    </p:spTree>
    <p:extLst>
      <p:ext uri="{BB962C8B-B14F-4D97-AF65-F5344CB8AC3E}">
        <p14:creationId xmlns:p14="http://schemas.microsoft.com/office/powerpoint/2010/main" val="30457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Product Features</a:t>
            </a:r>
            <a:endParaRPr lang="en-US" dirty="0">
              <a:latin typeface="+mj-ea"/>
              <a:ea typeface="+mj-ea"/>
            </a:endParaRPr>
          </a:p>
        </p:txBody>
      </p:sp>
      <p:sp>
        <p:nvSpPr>
          <p:cNvPr id="21"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5034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fontAlgn="ctr">
              <a:defRPr/>
            </a:pPr>
            <a:r>
              <a:rPr lang="en-US" sz="2000" dirty="0" smtClean="0">
                <a:latin typeface="+mj-ea"/>
                <a:ea typeface="+mj-ea"/>
              </a:rPr>
              <a:t>Lightweight and web-based clients</a:t>
            </a:r>
          </a:p>
          <a:p>
            <a:pPr marL="533400" lvl="1" indent="-266700" fontAlgn="ctr">
              <a:defRPr/>
            </a:pPr>
            <a:r>
              <a:rPr lang="en-US" dirty="0" err="1" smtClean="0">
                <a:latin typeface="+mj-ea"/>
                <a:ea typeface="+mj-ea"/>
              </a:rPr>
              <a:t>eSight</a:t>
            </a:r>
            <a:r>
              <a:rPr lang="en-US" dirty="0" smtClean="0">
                <a:latin typeface="+mj-ea"/>
                <a:ea typeface="+mj-ea"/>
              </a:rPr>
              <a:t> uses the B/S architecture and requires no other plug-ins.</a:t>
            </a:r>
            <a:endParaRPr lang="en-US" altLang="zh-CN" dirty="0" smtClean="0">
              <a:latin typeface="+mj-ea"/>
              <a:ea typeface="+mj-ea"/>
            </a:endParaRPr>
          </a:p>
          <a:p>
            <a:pPr marL="533400" lvl="1" indent="-266700" fontAlgn="ctr">
              <a:defRPr/>
            </a:pPr>
            <a:r>
              <a:rPr lang="en-US" dirty="0" smtClean="0">
                <a:latin typeface="+mj-ea"/>
                <a:ea typeface="+mj-ea"/>
              </a:rPr>
              <a:t>With the distributed feature, </a:t>
            </a:r>
            <a:r>
              <a:rPr lang="en-US" dirty="0" err="1" smtClean="0">
                <a:latin typeface="+mj-ea"/>
                <a:ea typeface="+mj-ea"/>
              </a:rPr>
              <a:t>eSight</a:t>
            </a:r>
            <a:r>
              <a:rPr lang="en-US" dirty="0" smtClean="0">
                <a:latin typeface="+mj-ea"/>
                <a:ea typeface="+mj-ea"/>
              </a:rPr>
              <a:t> allows users to perform operations like querying and browsing anywhere anytime.</a:t>
            </a:r>
            <a:endParaRPr lang="en-US" altLang="zh-CN" dirty="0" smtClean="0">
              <a:latin typeface="+mj-ea"/>
              <a:ea typeface="+mj-ea"/>
            </a:endParaRPr>
          </a:p>
          <a:p>
            <a:pPr marL="266700" lvl="1" indent="-266700" fontAlgn="ctr">
              <a:buClr>
                <a:srgbClr val="808080"/>
              </a:buClr>
              <a:buSzPct val="60000"/>
              <a:buFont typeface="Wingdings" pitchFamily="2" charset="2"/>
              <a:buChar char="l"/>
              <a:defRPr/>
            </a:pPr>
            <a:r>
              <a:rPr lang="en-US" dirty="0" smtClean="0">
                <a:latin typeface="+mj-ea"/>
                <a:ea typeface="+mj-ea"/>
              </a:rPr>
              <a:t>Large-scale management capability</a:t>
            </a:r>
            <a:endParaRPr lang="en-US" altLang="zh-CN" dirty="0" smtClean="0">
              <a:latin typeface="+mj-ea"/>
              <a:ea typeface="+mj-ea"/>
            </a:endParaRPr>
          </a:p>
          <a:p>
            <a:pPr marL="533400" lvl="1" indent="-266700" fontAlgn="ctr">
              <a:defRPr/>
            </a:pPr>
            <a:r>
              <a:rPr lang="en-US" dirty="0" smtClean="0">
                <a:latin typeface="+mj-ea"/>
                <a:ea typeface="+mj-ea"/>
              </a:rPr>
              <a:t>A maximum of 20,000 NEs can be managed.</a:t>
            </a:r>
            <a:endParaRPr lang="en-US" altLang="zh-CN" dirty="0" smtClean="0">
              <a:latin typeface="+mj-ea"/>
              <a:ea typeface="+mj-ea"/>
            </a:endParaRPr>
          </a:p>
          <a:p>
            <a:pPr marL="533400" lvl="1" indent="-266700" fontAlgn="ctr">
              <a:defRPr/>
            </a:pPr>
            <a:r>
              <a:rPr lang="en-US" dirty="0" smtClean="0">
                <a:latin typeface="+mj-ea"/>
                <a:ea typeface="+mj-ea"/>
              </a:rPr>
              <a:t>A maximum of 100 clients can be online at the same time.</a:t>
            </a:r>
            <a:endParaRPr lang="en-US" altLang="en-US" dirty="0">
              <a:latin typeface="+mj-ea"/>
              <a:ea typeface="+mj-ea"/>
            </a:endParaRPr>
          </a:p>
        </p:txBody>
      </p:sp>
    </p:spTree>
    <p:extLst>
      <p:ext uri="{BB962C8B-B14F-4D97-AF65-F5344CB8AC3E}">
        <p14:creationId xmlns:p14="http://schemas.microsoft.com/office/powerpoint/2010/main" val="377386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pPr fontAlgn="ctr"/>
            <a:r>
              <a:rPr lang="en-US" dirty="0" smtClean="0">
                <a:latin typeface="+mj-ea"/>
                <a:ea typeface="+mj-ea"/>
              </a:rPr>
              <a:t>Product Features</a:t>
            </a:r>
            <a:endParaRPr lang="en-US" dirty="0">
              <a:latin typeface="+mj-ea"/>
              <a:ea typeface="+mj-ea"/>
            </a:endParaRPr>
          </a:p>
        </p:txBody>
      </p:sp>
      <p:sp>
        <p:nvSpPr>
          <p:cNvPr id="21" name="文本占位符 38">
            <a:extLst>
              <a:ext uri="{FF2B5EF4-FFF2-40B4-BE49-F238E27FC236}">
                <a16:creationId xmlns:a16="http://schemas.microsoft.com/office/drawing/2014/main" xmlns="" id="{F479C78E-BA33-458E-A2A2-9951F31DB517}"/>
              </a:ext>
            </a:extLst>
          </p:cNvPr>
          <p:cNvSpPr txBox="1">
            <a:spLocks/>
          </p:cNvSpPr>
          <p:nvPr/>
        </p:nvSpPr>
        <p:spPr bwMode="auto">
          <a:xfrm>
            <a:off x="922943" y="1226487"/>
            <a:ext cx="10503457" cy="460892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266700" indent="-266700" fontAlgn="ctr">
              <a:defRPr/>
            </a:pPr>
            <a:r>
              <a:rPr lang="en-US" dirty="0" smtClean="0">
                <a:latin typeface="+mj-ea"/>
                <a:ea typeface="+mj-ea"/>
              </a:rPr>
              <a:t>Support for multiple types of operating systems</a:t>
            </a:r>
          </a:p>
          <a:p>
            <a:pPr marL="622300" lvl="1" indent="-355600" fontAlgn="ctr">
              <a:defRPr/>
            </a:pPr>
            <a:r>
              <a:rPr lang="en-US" dirty="0" smtClean="0">
                <a:latin typeface="+mj-ea"/>
                <a:ea typeface="+mj-ea"/>
              </a:rPr>
              <a:t>Windows</a:t>
            </a:r>
          </a:p>
          <a:p>
            <a:pPr marL="622300" lvl="1" indent="-355600" fontAlgn="ctr">
              <a:defRPr/>
            </a:pPr>
            <a:r>
              <a:rPr lang="en-US" dirty="0" smtClean="0">
                <a:latin typeface="+mj-ea"/>
                <a:ea typeface="+mj-ea"/>
              </a:rPr>
              <a:t>SUSE Linux</a:t>
            </a:r>
          </a:p>
          <a:p>
            <a:pPr marL="266700" indent="-266700" fontAlgn="ctr">
              <a:defRPr/>
            </a:pPr>
            <a:r>
              <a:rPr lang="en-US" dirty="0" smtClean="0">
                <a:latin typeface="+mj-ea"/>
                <a:ea typeface="+mj-ea"/>
              </a:rPr>
              <a:t>Support for multiple types of databases</a:t>
            </a:r>
            <a:endParaRPr lang="en-US" altLang="zh-CN" dirty="0" smtClean="0">
              <a:latin typeface="+mj-ea"/>
              <a:ea typeface="+mj-ea"/>
            </a:endParaRPr>
          </a:p>
          <a:p>
            <a:pPr marL="622300" lvl="1" indent="-355600" fontAlgn="ctr">
              <a:defRPr/>
            </a:pPr>
            <a:r>
              <a:rPr lang="en-US" dirty="0" smtClean="0">
                <a:latin typeface="+mj-ea"/>
                <a:ea typeface="+mj-ea"/>
              </a:rPr>
              <a:t>Oracle </a:t>
            </a:r>
          </a:p>
          <a:p>
            <a:pPr marL="622300" lvl="1" indent="-355600" fontAlgn="ctr">
              <a:defRPr/>
            </a:pPr>
            <a:r>
              <a:rPr lang="en-US" dirty="0" smtClean="0">
                <a:latin typeface="+mj-ea"/>
                <a:ea typeface="+mj-ea"/>
              </a:rPr>
              <a:t>MySQL</a:t>
            </a:r>
          </a:p>
          <a:p>
            <a:pPr marL="622300" lvl="1" indent="-355600" fontAlgn="ctr">
              <a:defRPr/>
            </a:pPr>
            <a:r>
              <a:rPr lang="en-US" dirty="0" smtClean="0">
                <a:latin typeface="+mj-ea"/>
                <a:ea typeface="+mj-ea"/>
              </a:rPr>
              <a:t>SQL Server</a:t>
            </a:r>
            <a:endParaRPr lang="en-US" dirty="0">
              <a:latin typeface="+mj-ea"/>
              <a:ea typeface="+mj-ea"/>
            </a:endParaRPr>
          </a:p>
        </p:txBody>
      </p:sp>
    </p:spTree>
    <p:extLst>
      <p:ext uri="{BB962C8B-B14F-4D97-AF65-F5344CB8AC3E}">
        <p14:creationId xmlns:p14="http://schemas.microsoft.com/office/powerpoint/2010/main" val="3582644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培训与认证部-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CC226774B8D87F4D92D9D1F6859ED44E" ma:contentTypeVersion="0" ma:contentTypeDescription="新建文档。" ma:contentTypeScope="" ma:versionID="15bce46875ac2ce7cb7e987677f92eb8">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E3093B-232B-4C15-AB25-7F1FBE134870}">
  <ds:schemaRefs>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3.xml><?xml version="1.0" encoding="utf-8"?>
<ds:datastoreItem xmlns:ds="http://schemas.openxmlformats.org/officeDocument/2006/customXml" ds:itemID="{E17BD8AE-C614-4C71-A6E9-9364E002D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65703</TotalTime>
  <Words>4735</Words>
  <Application>Microsoft Office PowerPoint</Application>
  <PresentationFormat>宽屏</PresentationFormat>
  <Paragraphs>666</Paragraphs>
  <Slides>59</Slides>
  <Notes>59</Notes>
  <HiddenSlides>3</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59</vt:i4>
      </vt:variant>
    </vt:vector>
  </HeadingPairs>
  <TitlesOfParts>
    <vt:vector size="73" baseType="lpstr">
      <vt:lpstr>MS PGothic</vt:lpstr>
      <vt:lpstr>黑体</vt:lpstr>
      <vt:lpstr>宋体</vt:lpstr>
      <vt:lpstr>微软雅黑</vt:lpstr>
      <vt:lpstr>Arial</vt:lpstr>
      <vt:lpstr>Book Antiqua</vt:lpstr>
      <vt:lpstr>Calibri</vt:lpstr>
      <vt:lpstr>FrutigerNext LT Light</vt:lpstr>
      <vt:lpstr>FrutigerNext LT Medium</vt:lpstr>
      <vt:lpstr>FrutigerNext LT Regular</vt:lpstr>
      <vt:lpstr>Times New Roman</vt:lpstr>
      <vt:lpstr>Wingdings</vt:lpstr>
      <vt:lpstr>培训与认证部-母版</vt:lpstr>
      <vt:lpstr>Visio</vt:lpstr>
      <vt:lpstr>PowerPoint 演示文稿</vt:lpstr>
      <vt:lpstr>Introduction to eSight</vt:lpstr>
      <vt:lpstr>PowerPoint 演示文稿</vt:lpstr>
      <vt:lpstr>PowerPoint 演示文稿</vt:lpstr>
      <vt:lpstr>PowerPoint 演示文稿</vt:lpstr>
      <vt:lpstr>Product Positioning</vt:lpstr>
      <vt:lpstr>Product Positioning</vt:lpstr>
      <vt:lpstr>Product Features</vt:lpstr>
      <vt:lpstr>Product Features</vt:lpstr>
      <vt:lpstr>Product Features</vt:lpstr>
      <vt:lpstr>Product Features</vt:lpstr>
      <vt:lpstr>Product Features</vt:lpstr>
      <vt:lpstr>PowerPoint 演示文稿</vt:lpstr>
      <vt:lpstr>Overall eSight Solution</vt:lpstr>
      <vt:lpstr>eSight Architecture</vt:lpstr>
      <vt:lpstr>Dependencies Between eSight Components</vt:lpstr>
      <vt:lpstr>PowerPoint 演示文稿</vt:lpstr>
      <vt:lpstr>eSight Functions</vt:lpstr>
      <vt:lpstr>PowerPoint 演示文稿</vt:lpstr>
      <vt:lpstr>Basic Management Functions: Resource Management</vt:lpstr>
      <vt:lpstr>Basic Management Functions: Alarm Management</vt:lpstr>
      <vt:lpstr>Basic Management Functions: Performance Management</vt:lpstr>
      <vt:lpstr>Basic Management Functions: Topology Management</vt:lpstr>
      <vt:lpstr>Basic Management Functions: Log Management</vt:lpstr>
      <vt:lpstr>Basic Management Functions: Report Management</vt:lpstr>
      <vt:lpstr>Basic Management Functions: Asset Management</vt:lpstr>
      <vt:lpstr>Basic Management Functions: Asset Management</vt:lpstr>
      <vt:lpstr>Basic Management Functions: Service Management</vt:lpstr>
      <vt:lpstr>Basic Management Functions: Infrastructure Management</vt:lpstr>
      <vt:lpstr>PowerPoint 演示文稿</vt:lpstr>
      <vt:lpstr>Server Management: Device Management</vt:lpstr>
      <vt:lpstr>Server Management: Stateless Computing Management</vt:lpstr>
      <vt:lpstr>Server Management: Configuration Deployment</vt:lpstr>
      <vt:lpstr>Server Management: Firmware Upgrade</vt:lpstr>
      <vt:lpstr>PowerPoint 演示文稿</vt:lpstr>
      <vt:lpstr>Storage Management: Storage Device Discovery and Batch Import</vt:lpstr>
      <vt:lpstr>Storage Management: Storage Device Management</vt:lpstr>
      <vt:lpstr>Storage Management: Storage Visualization</vt:lpstr>
      <vt:lpstr>Storage Management: Storage Visualization</vt:lpstr>
      <vt:lpstr>Storage Management: Storage Device Mapping View</vt:lpstr>
      <vt:lpstr>Storage Management: Storage System Health Evaluation</vt:lpstr>
      <vt:lpstr>Storage Management: Cloud Service</vt:lpstr>
      <vt:lpstr>PowerPoint 演示文稿</vt:lpstr>
      <vt:lpstr>Network Management</vt:lpstr>
      <vt:lpstr>Security Management</vt:lpstr>
      <vt:lpstr>PowerPoint 演示文稿</vt:lpstr>
      <vt:lpstr>Deployment Modes</vt:lpstr>
      <vt:lpstr>Single-Server Deployment</vt:lpstr>
      <vt:lpstr>Distributed Server Deployment</vt:lpstr>
      <vt:lpstr>Local HA System Deployment</vt:lpstr>
      <vt:lpstr>Remote HA System Deployment</vt:lpstr>
      <vt:lpstr>Networking Modes</vt:lpstr>
      <vt:lpstr>Networking Mode: Integration Networking</vt:lpstr>
      <vt:lpstr>Networking Mode: Hierarchical Management Networking</vt:lpstr>
      <vt:lpstr>Standards and Protocols</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zhangyuezjhw</cp:lastModifiedBy>
  <cp:revision>2543</cp:revision>
  <dcterms:created xsi:type="dcterms:W3CDTF">2003-08-21T06:48:56Z</dcterms:created>
  <dcterms:modified xsi:type="dcterms:W3CDTF">2019-06-11T06:35:00Z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(3)0P+MWCYDj4OXYfwL4MRQfLLf5rz/zKJgw6gGKtkK2gnF7kGW57wC9PPW+NxN/mNW4R78zvfT
kGMtb5Irds2n+ZB2M8w1wgOo9NpKWD7zahi1lnSjyM+sKXequtEvWUC/BsEKc3Y8ZEUYG5Rm
OYN5AR5k/S8jEAr5toao9XZdWTAwyMdvvhLKW1QMfm+1qqcg/A+JtdH15V+czX5v+gmDweRb
KLXwylLn1NniUK2HDW</vt:lpwstr>
  </property>
  <property fmtid="{D5CDD505-2E9C-101B-9397-08002B2CF9AE}" pid="18" name="_2015_ms_pID_7253431">
    <vt:lpwstr>JRkwHo5Fl9k2Ue34gql2eRbRYSfjYNpzMivB9IKlS9VHVmA0gjm+GF
YtBAcHe1LKPKFclgnHbjktV4PKnC0Ww+MBmaXRLIdDE8yLAVbzmIvBo18pxtCFy6cVC6wt8T
T8sZbNcQeuPxO6pJKYXRnRYEf5jQJ5c+SGGPmUITpcZbvR0prHraz0ENF1r7/jF3z37pTI7U
EHi8+pGew0DEG7swf+eBNiF16QzhWg7BtvdB</vt:lpwstr>
  </property>
  <property fmtid="{D5CDD505-2E9C-101B-9397-08002B2CF9AE}" pid="19" name="_2015_ms_pID_7253432">
    <vt:lpwstr>U+D1PKcLoMLDhfFv8bXE4JSGKmoYdGCW9y4/
vmYlJM9VJFbppmp0ki23ZaXtHaDYOA==</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1558322111</vt:lpwstr>
  </property>
</Properties>
</file>