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43"/>
  </p:notesMasterIdLst>
  <p:handoutMasterIdLst>
    <p:handoutMasterId r:id="rId44"/>
  </p:handoutMasterIdLst>
  <p:sldIdLst>
    <p:sldId id="256" r:id="rId5"/>
    <p:sldId id="257" r:id="rId6"/>
    <p:sldId id="258" r:id="rId7"/>
    <p:sldId id="259" r:id="rId8"/>
    <p:sldId id="317" r:id="rId9"/>
    <p:sldId id="260" r:id="rId10"/>
    <p:sldId id="308" r:id="rId11"/>
    <p:sldId id="278" r:id="rId12"/>
    <p:sldId id="281" r:id="rId13"/>
    <p:sldId id="282" r:id="rId14"/>
    <p:sldId id="283" r:id="rId15"/>
    <p:sldId id="284" r:id="rId16"/>
    <p:sldId id="285" r:id="rId17"/>
    <p:sldId id="286" r:id="rId18"/>
    <p:sldId id="287" r:id="rId19"/>
    <p:sldId id="288" r:id="rId20"/>
    <p:sldId id="309" r:id="rId21"/>
    <p:sldId id="290" r:id="rId22"/>
    <p:sldId id="316" r:id="rId23"/>
    <p:sldId id="294" r:id="rId24"/>
    <p:sldId id="295" r:id="rId25"/>
    <p:sldId id="296" r:id="rId26"/>
    <p:sldId id="297" r:id="rId27"/>
    <p:sldId id="298" r:id="rId28"/>
    <p:sldId id="299" r:id="rId29"/>
    <p:sldId id="311" r:id="rId30"/>
    <p:sldId id="301" r:id="rId31"/>
    <p:sldId id="318" r:id="rId32"/>
    <p:sldId id="302" r:id="rId33"/>
    <p:sldId id="303" r:id="rId34"/>
    <p:sldId id="312" r:id="rId35"/>
    <p:sldId id="306" r:id="rId36"/>
    <p:sldId id="307" r:id="rId37"/>
    <p:sldId id="313" r:id="rId38"/>
    <p:sldId id="304" r:id="rId39"/>
    <p:sldId id="314" r:id="rId40"/>
    <p:sldId id="315" r:id="rId41"/>
    <p:sldId id="305" r:id="rId42"/>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11" userDrawn="1">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B0F0"/>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18" autoAdjust="0"/>
    <p:restoredTop sz="90244" autoAdjust="0"/>
  </p:normalViewPr>
  <p:slideViewPr>
    <p:cSldViewPr showGuides="1">
      <p:cViewPr varScale="1">
        <p:scale>
          <a:sx n="63" d="100"/>
          <a:sy n="63" d="100"/>
        </p:scale>
        <p:origin x="156" y="72"/>
      </p:cViewPr>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p:scale>
          <a:sx n="48" d="100"/>
          <a:sy n="48" d="100"/>
        </p:scale>
        <p:origin x="2898" y="54"/>
      </p:cViewPr>
      <p:guideLst>
        <p:guide orient="horz" pos="482"/>
        <p:guide orient="horz" pos="2908"/>
        <p:guide orient="horz" pos="5967"/>
        <p:guide pos="2411"/>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t>请将此处改为本章标题</a:t>
            </a:r>
            <a:endParaRPr lang="en-US" altLang="zh-CN"/>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k:@MSITStore:E:\29-NGFW_V1R1C10\03%20&#37197;&#32622;&#24211;\02.&#39033;&#30446;&#37197;&#32622;&#24211;\08.&#36164;&#26009;&#24320;&#21457;\02.&#38750;CI\02.&#36807;&#31243;&#31649;&#29702;\05.&#36164;&#26009;&#21457;&#24067;\20140516-&#31532;23&#25209;&#36164;&#26009;&#36716;&#27979;&#35797;(B050)\&#36716;&#27979;&#35797;&#25163;&#20876;\ngfw_v1r1c10_cd_zh.chm::/hg/sec_ngfw_inst_0047.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mk:@MSITStore:E:\29-NGFW_V1R1C10\03%20&#37197;&#32622;&#24211;\02.&#39033;&#30446;&#37197;&#32622;&#24211;\08.&#36164;&#26009;&#24320;&#21457;\02.&#38750;CI\02.&#36807;&#31243;&#31649;&#29702;\05.&#36164;&#26009;&#21457;&#24067;\20140516-&#31532;23&#25209;&#36164;&#26009;&#36716;&#27979;&#35797;(B050)\&#36716;&#27979;&#35797;&#25163;&#20876;\ngfw_v1r1c10_cd_zh.chm::/hg/sec_ngfw_inst_0049.html" TargetMode="External"/><Relationship Id="rId4" Type="http://schemas.openxmlformats.org/officeDocument/2006/relationships/hyperlink" Target="mk:@MSITStore:E:\29-NGFW_V1R1C10\03%20&#37197;&#32622;&#24211;\02.&#39033;&#30446;&#37197;&#32622;&#24211;\08.&#36164;&#26009;&#24320;&#21457;\02.&#38750;CI\02.&#36807;&#31243;&#31649;&#29702;\05.&#36164;&#26009;&#21457;&#24067;\20140516-&#31532;23&#25209;&#36164;&#26009;&#36716;&#27979;&#35797;(B050)\&#36716;&#27979;&#35797;&#25163;&#20876;\ngfw_v1r1c10_cd_zh.chm::/hg/sec_ngfw_inst_0048.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27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795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4203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0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55916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25279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23117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65434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584200" y="765175"/>
            <a:ext cx="5930900" cy="3336925"/>
          </a:xfrm>
          <a:ln/>
        </p:spPr>
      </p:sp>
      <p:sp>
        <p:nvSpPr>
          <p:cNvPr id="50179" name="Rectangle 3"/>
          <p:cNvSpPr>
            <a:spLocks noGrp="1" noChangeArrowheads="1"/>
          </p:cNvSpPr>
          <p:nvPr>
            <p:ph type="body" idx="1"/>
          </p:nvPr>
        </p:nvSpPr>
        <p:spPr>
          <a:noFill/>
          <a:ln/>
        </p:spPr>
        <p:txBody>
          <a:bodyPr/>
          <a:lstStyle/>
          <a:p>
            <a:pPr eaLnBrk="1" hangingPunct="1">
              <a:buFont typeface="Wingdings" pitchFamily="2" charset="2"/>
              <a:buNone/>
            </a:pPr>
            <a:endParaRPr lang="zh-CN" altLang="en-US" smtClean="0"/>
          </a:p>
        </p:txBody>
      </p:sp>
    </p:spTree>
    <p:extLst>
      <p:ext uri="{BB962C8B-B14F-4D97-AF65-F5344CB8AC3E}">
        <p14:creationId xmlns:p14="http://schemas.microsoft.com/office/powerpoint/2010/main" val="223965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 USG6000 employs the multi-core CPU+Switch architecture. The traffic from all interfaces must go through the switching chip to be processed by the CPU. After CPU processing, the traffic is forwarded from the switching chip. On the USG6680, some traffic will be forwarded to SPUB for processing.</a:t>
            </a:r>
          </a:p>
          <a:p>
            <a:endParaRPr lang="zh-CN" altLang="en-US" smtClean="0"/>
          </a:p>
          <a:p>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37171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2427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352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altLang="zh-CN" sz="1050" dirty="0" smtClean="0"/>
              <a:t>The USG6680 supports a limited number of expansion cards. The number of supported expansion cards is determined by the power. On the USG6680 V1R1C20, the power is updated to 700W, and the number of supported expansion cards is not limited.</a:t>
            </a:r>
          </a:p>
          <a:p>
            <a:pPr>
              <a:lnSpc>
                <a:spcPct val="100000"/>
              </a:lnSpc>
            </a:pPr>
            <a:r>
              <a:rPr lang="en-US" altLang="zh-CN" sz="1050" dirty="0" smtClean="0"/>
              <a:t>Capacity expansion of the USG6680 is as follows:</a:t>
            </a:r>
            <a:endParaRPr lang="zh-CN" altLang="en-US" sz="1050" dirty="0" smtClean="0"/>
          </a:p>
          <a:p>
            <a:pPr>
              <a:lnSpc>
                <a:spcPct val="100000"/>
              </a:lnSpc>
            </a:pPr>
            <a:r>
              <a:rPr lang="en-US" altLang="zh-CN" sz="1050" dirty="0" smtClean="0"/>
              <a:t>2XG8GE : 1</a:t>
            </a:r>
          </a:p>
          <a:p>
            <a:pPr>
              <a:lnSpc>
                <a:spcPct val="100000"/>
              </a:lnSpc>
            </a:pPr>
            <a:r>
              <a:rPr lang="en-US" altLang="zh-CN" sz="1050" dirty="0" smtClean="0"/>
              <a:t>4GE-BYPASS: 2</a:t>
            </a:r>
          </a:p>
          <a:p>
            <a:pPr>
              <a:lnSpc>
                <a:spcPct val="100000"/>
              </a:lnSpc>
            </a:pPr>
            <a:r>
              <a:rPr lang="en-US" altLang="zh-CN" sz="1050" dirty="0" smtClean="0"/>
              <a:t>2XG: 1</a:t>
            </a:r>
          </a:p>
          <a:p>
            <a:pPr>
              <a:lnSpc>
                <a:spcPct val="100000"/>
              </a:lnSpc>
            </a:pPr>
            <a:r>
              <a:rPr lang="en-US" altLang="zh-CN" sz="1050" dirty="0" smtClean="0"/>
              <a:t>8GE: 2</a:t>
            </a:r>
          </a:p>
          <a:p>
            <a:pPr>
              <a:lnSpc>
                <a:spcPct val="100000"/>
              </a:lnSpc>
            </a:pPr>
            <a:r>
              <a:rPr lang="en-US" altLang="zh-CN" sz="1050" dirty="0" smtClean="0"/>
              <a:t>8GEF: 1</a:t>
            </a:r>
          </a:p>
          <a:p>
            <a:pPr>
              <a:lnSpc>
                <a:spcPct val="100000"/>
              </a:lnSpc>
            </a:pPr>
            <a:r>
              <a:rPr lang="en-US" altLang="zh-CN" sz="1050" dirty="0" smtClean="0"/>
              <a:t>The USG6600 provides both Wide Service Interface Card (WSIC) and Extended Service Interface Card (XSIC, 2 times higher than WSIC cards) slots. The lower half of the XSIC slot houses a WSIC card. The upper half does not house any card and is reserved for an XSIC card in the future.</a:t>
            </a:r>
          </a:p>
          <a:p>
            <a:pPr>
              <a:lnSpc>
                <a:spcPct val="100000"/>
              </a:lnSpc>
            </a:pPr>
            <a:r>
              <a:rPr lang="en-US" altLang="zh-CN" sz="1050" dirty="0" smtClean="0"/>
              <a:t>8GE WSIC interface card: provides eight RJ45 GE ports.</a:t>
            </a:r>
            <a:endParaRPr lang="zh-CN" altLang="en-US" sz="1050" dirty="0" smtClean="0"/>
          </a:p>
          <a:p>
            <a:pPr>
              <a:lnSpc>
                <a:spcPct val="100000"/>
              </a:lnSpc>
            </a:pPr>
            <a:r>
              <a:rPr lang="en-US" altLang="zh-CN" sz="1050" dirty="0" smtClean="0">
                <a:hlinkClick r:id="rId3" action="ppaction://hlinkfile"/>
              </a:rPr>
              <a:t>2XG8GE WSIC interface card: </a:t>
            </a:r>
            <a:r>
              <a:rPr lang="en-US" altLang="zh-CN" sz="1050" dirty="0" smtClean="0"/>
              <a:t>provides eight Gigabit RJ45 and two 10G SPF+ ports.</a:t>
            </a:r>
            <a:endParaRPr lang="zh-CN" altLang="en-US" sz="1050" dirty="0" smtClean="0"/>
          </a:p>
          <a:p>
            <a:pPr>
              <a:lnSpc>
                <a:spcPct val="100000"/>
              </a:lnSpc>
            </a:pPr>
            <a:r>
              <a:rPr lang="en-US" altLang="zh-CN" sz="1050" dirty="0" smtClean="0">
                <a:hlinkClick r:id="rId4" action="ppaction://hlinkfile"/>
              </a:rPr>
              <a:t>8GEF WSIC interface card:</a:t>
            </a:r>
            <a:r>
              <a:rPr lang="zh-CN" altLang="en-US" sz="1050" dirty="0" smtClean="0"/>
              <a:t> </a:t>
            </a:r>
            <a:r>
              <a:rPr lang="en-US" altLang="zh-CN" sz="1050" dirty="0" smtClean="0"/>
              <a:t>provides eight Gigabit SFP ports.</a:t>
            </a:r>
            <a:endParaRPr lang="zh-CN" altLang="en-US" sz="1050" dirty="0" smtClean="0"/>
          </a:p>
          <a:p>
            <a:pPr>
              <a:lnSpc>
                <a:spcPct val="100000"/>
              </a:lnSpc>
            </a:pPr>
            <a:r>
              <a:rPr lang="en-US" altLang="zh-CN" sz="1050" dirty="0" smtClean="0">
                <a:hlinkClick r:id="rId5" action="ppaction://hlinkfile"/>
              </a:rPr>
              <a:t>4GE-BYPASS WSIC card:</a:t>
            </a:r>
            <a:r>
              <a:rPr lang="zh-CN" altLang="en-US" sz="1050" dirty="0" smtClean="0"/>
              <a:t> </a:t>
            </a:r>
            <a:r>
              <a:rPr lang="en-US" altLang="zh-CN" sz="1050" dirty="0" smtClean="0"/>
              <a:t>provides two electrical bypass links.</a:t>
            </a:r>
          </a:p>
          <a:p>
            <a:pPr>
              <a:lnSpc>
                <a:spcPct val="100000"/>
              </a:lnSpc>
            </a:pPr>
            <a:r>
              <a:rPr lang="en-US" altLang="zh-CN" sz="1050" dirty="0" smtClean="0"/>
              <a:t>Do not replace the expansion card during power-on, because the expansion card does not support hot swap; otherwise, the expansion card may be damaged.</a:t>
            </a:r>
            <a:endParaRPr lang="zh-CN" altLang="en-US" sz="1050" dirty="0" smtClean="0"/>
          </a:p>
          <a:p>
            <a:pPr>
              <a:lnSpc>
                <a:spcPct val="100000"/>
              </a:lnSpc>
            </a:pPr>
            <a:r>
              <a:rPr lang="en-US" altLang="zh-CN" sz="1050" dirty="0" smtClean="0"/>
              <a:t>Replacing expansion cards will interrupt services. Please replace expansion cards during off-peak hours.</a:t>
            </a:r>
            <a:endParaRPr lang="zh-CN" altLang="en-US" sz="1050" dirty="0" smtClean="0"/>
          </a:p>
          <a:p>
            <a:pPr>
              <a:lnSpc>
                <a:spcPct val="100000"/>
              </a:lnSpc>
            </a:pPr>
            <a:r>
              <a:rPr lang="en-US" altLang="zh-CN" sz="1050" dirty="0" smtClean="0"/>
              <a:t>Wear the ESD wrist strap while working on the USG to avoid possible damages to the USG and expansion cards.</a:t>
            </a:r>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170306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a:xfrm>
            <a:off x="584200" y="765175"/>
            <a:ext cx="5930900" cy="3336925"/>
          </a:xfrm>
          <a:ln/>
        </p:spPr>
      </p:sp>
      <p:sp>
        <p:nvSpPr>
          <p:cNvPr id="75779" name="Rectangle 3"/>
          <p:cNvSpPr>
            <a:spLocks noGrp="1"/>
          </p:cNvSpPr>
          <p:nvPr>
            <p:ph type="body" idx="1"/>
          </p:nvPr>
        </p:nvSpPr>
        <p:spPr>
          <a:noFill/>
          <a:ln/>
        </p:spPr>
        <p:txBody>
          <a:bodyPr/>
          <a:lstStyle/>
          <a:p>
            <a:pPr eaLnBrk="1" hangingPunct="1"/>
            <a:endParaRPr lang="zh-CN" altLang="en-US" smtClean="0"/>
          </a:p>
        </p:txBody>
      </p:sp>
    </p:spTree>
    <p:extLst>
      <p:ext uri="{BB962C8B-B14F-4D97-AF65-F5344CB8AC3E}">
        <p14:creationId xmlns:p14="http://schemas.microsoft.com/office/powerpoint/2010/main" val="4004100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a:xfrm>
            <a:off x="584200" y="765175"/>
            <a:ext cx="5930900" cy="3336925"/>
          </a:xfrm>
          <a:ln/>
        </p:spPr>
      </p:sp>
      <p:sp>
        <p:nvSpPr>
          <p:cNvPr id="76803" name="Rectangle 3"/>
          <p:cNvSpPr>
            <a:spLocks noGrp="1"/>
          </p:cNvSpPr>
          <p:nvPr>
            <p:ph type="body" idx="1"/>
          </p:nvPr>
        </p:nvSpPr>
        <p:spPr>
          <a:noFill/>
          <a:ln/>
        </p:spPr>
        <p:txBody>
          <a:bodyPr/>
          <a:lstStyle/>
          <a:p>
            <a:pPr eaLnBrk="1" hangingPunct="1"/>
            <a:endParaRPr lang="zh-CN" altLang="en-US" smtClean="0"/>
          </a:p>
        </p:txBody>
      </p:sp>
    </p:spTree>
    <p:extLst>
      <p:ext uri="{BB962C8B-B14F-4D97-AF65-F5344CB8AC3E}">
        <p14:creationId xmlns:p14="http://schemas.microsoft.com/office/powerpoint/2010/main" val="1317653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98908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p:cNvSpPr>
          <p:nvPr>
            <p:ph type="body" idx="1"/>
          </p:nvPr>
        </p:nvSpPr>
        <p:spPr/>
        <p:txBody>
          <a:bodyPr/>
          <a:lstStyle/>
          <a:p>
            <a:r>
              <a:rPr lang="en-US" altLang="zh-CN" dirty="0" smtClean="0"/>
              <a:t>Normally, bypass GE0/GE1 is one pair interfaces and GE2/GE3 is other pair. Bypass card detect heart information between CPU and itself, to estimate whether normal status. When CPU happened </a:t>
            </a:r>
            <a:r>
              <a:rPr lang="en-GB" altLang="zh-CN" dirty="0" smtClean="0"/>
              <a:t>exception occurs, Bypass card change to bypass status, relay device connect GE0 and GE1, or GE2 and GE2. Upstream and Downstream  pass through the device in bypass, until CPU have recovered normal status.</a:t>
            </a:r>
            <a:endParaRPr lang="zh-CN" altLang="en-US" dirty="0" smtClean="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269333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55791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9001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备注占位符 2"/>
          <p:cNvSpPr>
            <a:spLocks noGrp="1"/>
          </p:cNvSpPr>
          <p:nvPr>
            <p:ph type="body" idx="1"/>
          </p:nvPr>
        </p:nvSpPr>
        <p:spPr/>
        <p:txBody>
          <a:bodyPr/>
          <a:lstStyle/>
          <a:p>
            <a:r>
              <a:rPr lang="en-US" altLang="zh-CN" dirty="0" smtClean="0"/>
              <a:t>The SM-HDD-SAS300G-A hard disk has the following functions:</a:t>
            </a:r>
            <a:endParaRPr lang="zh-CN" altLang="en-US" dirty="0" smtClean="0"/>
          </a:p>
          <a:p>
            <a:pPr lvl="1"/>
            <a:r>
              <a:rPr lang="en-US" altLang="zh-CN" dirty="0" smtClean="0"/>
              <a:t>Stores log and report data.</a:t>
            </a:r>
            <a:endParaRPr lang="zh-CN" altLang="en-US" dirty="0" smtClean="0"/>
          </a:p>
          <a:p>
            <a:pPr lvl="1"/>
            <a:r>
              <a:rPr lang="en-US" altLang="zh-CN" dirty="0" smtClean="0"/>
              <a:t>Can function with another hard disk to form RAID1 and provide reliable backup for user data. Once the working hard disk is faulty, the system automatically reads data from the mirroring hard disk, ensuring user services.</a:t>
            </a:r>
            <a:endParaRPr lang="zh-CN" altLang="en-US" dirty="0" smtClean="0"/>
          </a:p>
          <a:p>
            <a:pPr lvl="1"/>
            <a:r>
              <a:rPr lang="en-US" altLang="zh-CN" dirty="0" smtClean="0"/>
              <a:t>Supports "hot replacement", that is, replacing the faulty hard disk without powering it off. After the replacement, you only need to restore data from the mirroring hard disk.</a:t>
            </a:r>
          </a:p>
          <a:p>
            <a:r>
              <a:rPr lang="en-US" altLang="zh-CN" dirty="0" smtClean="0"/>
              <a:t>The SM-HDD-SAS300G-B hard disk group has the following functions:</a:t>
            </a:r>
            <a:endParaRPr lang="zh-CN" altLang="en-US" dirty="0" smtClean="0"/>
          </a:p>
          <a:p>
            <a:pPr lvl="1"/>
            <a:r>
              <a:rPr lang="en-US" altLang="zh-CN" dirty="0" smtClean="0"/>
              <a:t>Stores log and report data.</a:t>
            </a:r>
            <a:endParaRPr lang="zh-CN" altLang="en-US" dirty="0" smtClean="0"/>
          </a:p>
          <a:p>
            <a:pPr lvl="1"/>
            <a:r>
              <a:rPr lang="en-US" altLang="zh-CN" dirty="0" smtClean="0"/>
              <a:t>Hard disk SM-HDD-SAS300G-A is hot swappable, but the hard disk card is not hot swappable.</a:t>
            </a:r>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2192095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备注占位符 6"/>
          <p:cNvSpPr>
            <a:spLocks noGrp="1"/>
          </p:cNvSpPr>
          <p:nvPr>
            <p:ph type="body" idx="1"/>
          </p:nvPr>
        </p:nvSpPr>
        <p:spPr>
          <a:xfrm>
            <a:off x="684213" y="765174"/>
            <a:ext cx="5931494" cy="6260343"/>
          </a:xfrm>
        </p:spPr>
        <p:txBody>
          <a:bodyPr/>
          <a:lstStyle/>
          <a:p>
            <a:pPr>
              <a:lnSpc>
                <a:spcPct val="100000"/>
              </a:lnSpc>
            </a:pPr>
            <a:r>
              <a:rPr lang="en-US" altLang="zh-CN" dirty="0" smtClean="0"/>
              <a:t>Replacing </a:t>
            </a:r>
            <a:r>
              <a:rPr lang="en-US" altLang="zh-CN" dirty="0"/>
              <a:t>a hard disk:</a:t>
            </a:r>
          </a:p>
          <a:p>
            <a:pPr lvl="1">
              <a:lnSpc>
                <a:spcPct val="100000"/>
              </a:lnSpc>
            </a:pPr>
            <a:r>
              <a:rPr lang="en-US" altLang="zh-CN" dirty="0" smtClean="0"/>
              <a:t>When </a:t>
            </a:r>
            <a:r>
              <a:rPr lang="en-US" altLang="zh-CN" dirty="0"/>
              <a:t>dual hard disks are used, the new disk can replace only the faulty disk but cannot exchange slots with the other hard disk. Otherwise, the two disks may fail to be identified.</a:t>
            </a:r>
          </a:p>
          <a:p>
            <a:pPr lvl="1">
              <a:lnSpc>
                <a:spcPct val="100000"/>
              </a:lnSpc>
            </a:pPr>
            <a:r>
              <a:rPr lang="en-US" altLang="zh-CN" dirty="0" smtClean="0"/>
              <a:t>After </a:t>
            </a:r>
            <a:r>
              <a:rPr lang="en-US" altLang="zh-CN" dirty="0"/>
              <a:t>you replace the hard disks, run the disk online command in the system view for the new disks to start working. When dual hard disks are used and you run the disk online command, the active and standby disks automatically synchronize data. The synchronization process make take several hours. Do not remove or insert the hard disks. Otherwise, data loss may occur.</a:t>
            </a:r>
          </a:p>
          <a:p>
            <a:pPr>
              <a:lnSpc>
                <a:spcPct val="100000"/>
              </a:lnSpc>
            </a:pPr>
            <a:r>
              <a:rPr lang="en-US" altLang="zh-CN" dirty="0"/>
              <a:t>When dual hard disks are used and you run the disk online command, it takes several hours to change the </a:t>
            </a:r>
            <a:r>
              <a:rPr lang="en-US" altLang="zh-CN" dirty="0" err="1"/>
              <a:t>Filesystem</a:t>
            </a:r>
            <a:r>
              <a:rPr lang="en-US" altLang="zh-CN" dirty="0"/>
              <a:t> Status to Mounted. Please wait. Other services are available during this process, but the hard disks do not log these services. After data is synchronized, the hard disks automatically start working. You can run the display disk information command in the user view on the other day to check whether the </a:t>
            </a:r>
            <a:r>
              <a:rPr lang="en-US" altLang="zh-CN" dirty="0" err="1"/>
              <a:t>Filesystem</a:t>
            </a:r>
            <a:r>
              <a:rPr lang="en-US" altLang="zh-CN" dirty="0"/>
              <a:t> Status is Mounted. If not, contact Huawei technical support </a:t>
            </a:r>
            <a:r>
              <a:rPr lang="en-US" altLang="zh-CN" dirty="0" err="1" smtClean="0"/>
              <a:t>personnel.Explain</a:t>
            </a:r>
            <a:r>
              <a:rPr lang="en-US" altLang="zh-CN" dirty="0" smtClean="0"/>
              <a:t> </a:t>
            </a:r>
            <a:r>
              <a:rPr lang="en-US" altLang="zh-CN" dirty="0"/>
              <a:t>that it takes a long time for data synchronization when dual hard disks are used. Please wait.</a:t>
            </a:r>
          </a:p>
          <a:p>
            <a:pPr>
              <a:lnSpc>
                <a:spcPct val="100000"/>
              </a:lnSpc>
            </a:pPr>
            <a:r>
              <a:rPr lang="en-US" altLang="zh-CN" dirty="0"/>
              <a:t>Expanding the capacity of hard disks:</a:t>
            </a:r>
          </a:p>
          <a:p>
            <a:pPr lvl="1">
              <a:lnSpc>
                <a:spcPct val="100000"/>
              </a:lnSpc>
            </a:pPr>
            <a:r>
              <a:rPr lang="en-US" altLang="zh-CN" dirty="0" smtClean="0"/>
              <a:t>Run </a:t>
            </a:r>
            <a:r>
              <a:rPr lang="en-US" altLang="zh-CN" dirty="0"/>
              <a:t>the disk offline command in the system view and wait for about 30 seconds. After the system displays a message indicating that the hard disk has stopped working, remove the filler panel from the slot to expand the capacity and then install the new hard disk.</a:t>
            </a:r>
          </a:p>
          <a:p>
            <a:pPr lvl="1">
              <a:lnSpc>
                <a:spcPct val="100000"/>
              </a:lnSpc>
            </a:pPr>
            <a:r>
              <a:rPr lang="en-US" altLang="zh-CN" dirty="0" smtClean="0"/>
              <a:t>Run </a:t>
            </a:r>
            <a:r>
              <a:rPr lang="en-US" altLang="zh-CN" dirty="0"/>
              <a:t>the reset raid primary-disk disk-id command in the system view to construct RAID with disk-id as the active disk and synchronize data. In the example, the command should be reset raid primary-disk 0. After a few hours, run the display disk information command. If </a:t>
            </a:r>
            <a:r>
              <a:rPr lang="en-US" altLang="zh-CN" dirty="0" err="1"/>
              <a:t>Filesystem</a:t>
            </a:r>
            <a:r>
              <a:rPr lang="en-US" altLang="zh-CN" dirty="0"/>
              <a:t> Status is Mounted and </a:t>
            </a:r>
            <a:r>
              <a:rPr lang="en-US" altLang="zh-CN" dirty="0" err="1"/>
              <a:t>DiskRaidMode</a:t>
            </a:r>
            <a:r>
              <a:rPr lang="en-US" altLang="zh-CN" dirty="0"/>
              <a:t> is ACTIVE, the hard disks after capacity expansion are working properly. </a:t>
            </a:r>
            <a:r>
              <a:rPr lang="en-US" altLang="zh-CN" dirty="0" smtClean="0"/>
              <a:t>The </a:t>
            </a:r>
            <a:r>
              <a:rPr lang="en-US" altLang="zh-CN" dirty="0"/>
              <a:t>synchronization process may take a very long time, which depends on the service data volume.</a:t>
            </a:r>
          </a:p>
          <a:p>
            <a:pPr>
              <a:lnSpc>
                <a:spcPct val="100000"/>
              </a:lnSpc>
            </a:pPr>
            <a:endParaRPr lang="en-US" altLang="zh-CN" dirty="0"/>
          </a:p>
          <a:p>
            <a:pPr>
              <a:lnSpc>
                <a:spcPct val="100000"/>
              </a:lnSpc>
            </a:pPr>
            <a:endParaRPr lang="zh-CN" altLang="en-US" dirty="0"/>
          </a:p>
        </p:txBody>
      </p:sp>
    </p:spTree>
    <p:extLst>
      <p:ext uri="{BB962C8B-B14F-4D97-AF65-F5344CB8AC3E}">
        <p14:creationId xmlns:p14="http://schemas.microsoft.com/office/powerpoint/2010/main" val="2873848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8741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64024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41496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07882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26193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43509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What are the features of the USG6000 series?</a:t>
            </a:r>
          </a:p>
          <a:p>
            <a:pPr lvl="1"/>
            <a:r>
              <a:rPr lang="en-US" altLang="zh-CN" smtClean="0"/>
              <a:t>New 10-Gigabit Multi-Core Hardware Platform</a:t>
            </a:r>
          </a:p>
          <a:p>
            <a:pPr lvl="1"/>
            <a:r>
              <a:rPr lang="en-US" altLang="zh-CN" smtClean="0"/>
              <a:t>Professional Content Security Defense</a:t>
            </a:r>
          </a:p>
          <a:p>
            <a:pPr lvl="1"/>
            <a:r>
              <a:rPr lang="en-US" altLang="zh-CN" smtClean="0"/>
              <a:t>Integration of Security, Routing, and VPN Services</a:t>
            </a:r>
          </a:p>
          <a:p>
            <a:pPr lvl="1"/>
            <a:r>
              <a:rPr lang="en-US" altLang="zh-CN" smtClean="0"/>
              <a:t>Refined Management by Application and User</a:t>
            </a:r>
          </a:p>
          <a:p>
            <a:pPr lvl="1"/>
            <a:r>
              <a:rPr lang="en-US" altLang="zh-CN" smtClean="0"/>
              <a:t>Visualized Management and Diversified Logs and Reports</a:t>
            </a:r>
          </a:p>
          <a:p>
            <a:pPr lvl="1"/>
            <a:r>
              <a:rPr lang="en-US" altLang="zh-CN" smtClean="0"/>
              <a:t>Carrier-Class Reliability</a:t>
            </a:r>
          </a:p>
          <a:p>
            <a:pPr lvl="1"/>
            <a:r>
              <a:rPr lang="en-US" altLang="zh-CN" smtClean="0"/>
              <a:t>Flexible Scalability</a:t>
            </a:r>
          </a:p>
          <a:p>
            <a:r>
              <a:rPr lang="en-US" altLang="zh-CN" smtClean="0"/>
              <a:t>What is the role of the WSIC-4GE-BYPASS card?</a:t>
            </a:r>
          </a:p>
          <a:p>
            <a:pPr lvl="1"/>
            <a:r>
              <a:rPr lang="en-US" altLang="zh-CN" smtClean="0"/>
              <a:t>Normally, bypass GE0/GE1 is one pair interfaces and GE2/GE3 is other pair. Bypass card detect heart information between CPU and itself, to estimate whether normal status.When CPU happened exception occurs, Bypass card change to bypass status, relay device connect GE0 and GE1, or GE2 and GE2. Upstream and Downstream  pass through the device in bypass, until CPU have recovered normal status.</a:t>
            </a:r>
          </a:p>
          <a:p>
            <a:pPr lvl="1"/>
            <a:endParaRPr lang="en-US" altLang="zh-CN" smtClean="0"/>
          </a:p>
          <a:p>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381880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12258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00964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24185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6900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6516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7241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7865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919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3775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9453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dirty="0" smtClean="0">
                <a:solidFill>
                  <a:schemeClr val="tx1">
                    <a:lumMod val="75000"/>
                    <a:lumOff val="25000"/>
                  </a:schemeClr>
                </a:solidFill>
                <a:latin typeface="+mn-ea"/>
                <a:ea typeface="+mn-ea"/>
              </a:rPr>
              <a:t>Revision Record</a:t>
            </a:r>
            <a:endParaRPr lang="zh-CN" altLang="en-US" sz="3500" b="1" dirty="0" smtClean="0">
              <a:solidFill>
                <a:schemeClr val="tx1">
                  <a:lumMod val="75000"/>
                  <a:lumOff val="25000"/>
                </a:schemeClr>
              </a:solidFill>
              <a:latin typeface="+mn-ea"/>
              <a:ea typeface="+mn-ea"/>
            </a:endParaRPr>
          </a:p>
        </p:txBody>
      </p:sp>
      <p:sp>
        <p:nvSpPr>
          <p:cNvPr id="64"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a:spcBef>
                <a:spcPct val="50000"/>
              </a:spcBef>
            </a:pPr>
            <a:r>
              <a:rPr lang="en-US" altLang="zh-CN" sz="2800" kern="1200" dirty="0" smtClean="0">
                <a:solidFill>
                  <a:srgbClr val="4D4D4D"/>
                </a:solidFill>
                <a:latin typeface="+mn-ea"/>
                <a:ea typeface="+mn-ea"/>
                <a:cs typeface="+mn-cs"/>
              </a:rPr>
              <a:t>Do Not Print this Page</a:t>
            </a:r>
            <a:endParaRPr lang="zh-CN" altLang="en-US" sz="2800" kern="1200" dirty="0">
              <a:solidFill>
                <a:srgbClr val="4D4D4D"/>
              </a:solidFill>
              <a:latin typeface="+mn-ea"/>
              <a:ea typeface="+mn-ea"/>
              <a:cs typeface="+mn-cs"/>
            </a:endParaRPr>
          </a:p>
        </p:txBody>
      </p:sp>
      <p:graphicFrame>
        <p:nvGraphicFramePr>
          <p:cNvPr id="30" name="Group 3"/>
          <p:cNvGraphicFramePr>
            <a:graphicFrameLocks noGrp="1"/>
          </p:cNvGraphicFramePr>
          <p:nvPr userDrawn="1">
            <p:extLst>
              <p:ext uri="{D42A27DB-BD31-4B8C-83A1-F6EECF244321}">
                <p14:modId xmlns:p14="http://schemas.microsoft.com/office/powerpoint/2010/main" val="3494048295"/>
              </p:ext>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Course Code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 Version</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n-ea"/>
                          <a:ea typeface="+mn-ea"/>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1" name="Group 21"/>
          <p:cNvGraphicFramePr>
            <a:graphicFrameLocks noGrp="1"/>
          </p:cNvGraphicFramePr>
          <p:nvPr userDrawn="1">
            <p:extLst>
              <p:ext uri="{D42A27DB-BD31-4B8C-83A1-F6EECF244321}">
                <p14:modId xmlns:p14="http://schemas.microsoft.com/office/powerpoint/2010/main" val="3173793265"/>
              </p:ext>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Author/ID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Reviewer/ID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New</a:t>
                      </a:r>
                      <a:r>
                        <a:rPr kumimoji="1" lang="zh-CN" altLang="zh-CN" sz="1600" b="1" i="0" u="none" strike="noStrike" cap="none" normalizeH="0" baseline="0" dirty="0">
                          <a:ln>
                            <a:noFill/>
                          </a:ln>
                          <a:solidFill>
                            <a:schemeClr val="tx1"/>
                          </a:solidFill>
                          <a:effectLst/>
                          <a:latin typeface="+mn-ea"/>
                          <a:ea typeface="+mn-ea"/>
                        </a:rPr>
                        <a:t>/</a:t>
                      </a:r>
                      <a:r>
                        <a:rPr kumimoji="1" lang="en-US" altLang="zh-CN" sz="1600" b="1" i="0" u="none" strike="noStrike" cap="none" normalizeH="0" baseline="0" dirty="0">
                          <a:ln>
                            <a:noFill/>
                          </a:ln>
                          <a:solidFill>
                            <a:schemeClr val="tx1"/>
                          </a:solidFill>
                          <a:effectLst/>
                          <a:latin typeface="+mn-ea"/>
                          <a:ea typeface="+mn-ea"/>
                        </a:rPr>
                        <a:t> Update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2"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Course Code</a:t>
            </a:r>
          </a:p>
        </p:txBody>
      </p:sp>
      <p:sp>
        <p:nvSpPr>
          <p:cNvPr id="33"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Product</a:t>
            </a:r>
          </a:p>
        </p:txBody>
      </p:sp>
      <p:sp>
        <p:nvSpPr>
          <p:cNvPr id="34"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8"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49"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0"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1"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2"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3"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4"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5"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6"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7"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8"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9"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60"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61"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62"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77"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78"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79"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0"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1"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82"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83"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4"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5"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Quiz">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smtClean="0"/>
              <a:t>Question description.</a:t>
            </a:r>
            <a:endParaRPr lang="en-US" altLang="zh-CN"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Quiz</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4"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5"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Section Summary(Optional)">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Click here to edit summary</a:t>
            </a:r>
            <a:endParaRPr lang="zh-CN" altLang="en-US"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Section Summary</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Summary">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Summary</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More Information(Optional)">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More information for trainees</a:t>
            </a:r>
            <a:endParaRPr lang="zh-CN" altLang="en-US"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More Information</a:t>
            </a:r>
            <a:endParaRPr lang="en-US" altLang="zh-CN" sz="3500" b="1" kern="1200" dirty="0">
              <a:solidFill>
                <a:schemeClr val="tx1">
                  <a:lumMod val="75000"/>
                  <a:lumOff val="25000"/>
                </a:schemeClr>
              </a:solidFill>
              <a:latin typeface="+mn-ea"/>
              <a:ea typeface="+mn-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Recommendations(Optional)">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Recommendations</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Thank You">
    <p:spTree>
      <p:nvGrpSpPr>
        <p:cNvPr id="1" name=""/>
        <p:cNvGrpSpPr/>
        <p:nvPr/>
      </p:nvGrpSpPr>
      <p:grpSpPr>
        <a:xfrm>
          <a:off x="0" y="0"/>
          <a:ext cx="0" cy="0"/>
          <a:chOff x="0" y="0"/>
          <a:chExt cx="0" cy="0"/>
        </a:xfrm>
      </p:grpSpPr>
      <p:pic>
        <p:nvPicPr>
          <p:cNvPr id="7"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userDrawn="1"/>
        </p:nvGrpSpPr>
        <p:grpSpPr>
          <a:xfrm>
            <a:off x="4106469" y="2676330"/>
            <a:ext cx="3971726" cy="1543241"/>
            <a:chOff x="4698555" y="2537610"/>
            <a:chExt cx="3971726" cy="1543241"/>
          </a:xfrm>
        </p:grpSpPr>
        <p:sp>
          <p:nvSpPr>
            <p:cNvPr id="5" name="Text Box 9">
              <a:extLst>
                <a:ext uri="{FF2B5EF4-FFF2-40B4-BE49-F238E27FC236}">
                  <a16:creationId xmlns:a16="http://schemas.microsoft.com/office/drawing/2014/main" xmlns=""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6" name="Text Box 8">
              <a:extLst>
                <a:ext uri="{FF2B5EF4-FFF2-40B4-BE49-F238E27FC236}">
                  <a16:creationId xmlns:a16="http://schemas.microsoft.com/office/drawing/2014/main" xmlns=""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smtClean="0">
                  <a:sym typeface="FrutigerNext LT Regular" pitchFamily="34" charset="0"/>
                </a:rPr>
                <a:t>Thank You</a:t>
              </a:r>
              <a:endParaRPr lang="zh-CN" altLang="zh-CN" dirty="0">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Titl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en-US" altLang="zh-CN" dirty="0" smtClean="0"/>
              <a:t>Click to Edit Title</a:t>
            </a:r>
            <a:endParaRPr lang="zh-CN" altLang="en-US" dirty="0"/>
          </a:p>
        </p:txBody>
      </p:sp>
      <p:sp>
        <p:nvSpPr>
          <p:cNvPr id="3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en-US" altLang="zh-CN" dirty="0" smtClean="0"/>
              <a:t>Click to Edit Title</a:t>
            </a:r>
            <a:endParaRPr lang="zh-CN" altLang="en-US" dirty="0" smtClean="0"/>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Foreword">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mn-ea"/>
                <a:ea typeface="+mn-ea"/>
                <a:cs typeface="Arial" panose="020B0604020202020204" pitchFamily="34" charset="0"/>
              </a:defRPr>
            </a:lvl1pPr>
            <a:lvl5pPr>
              <a:buNone/>
              <a:defRPr/>
            </a:lvl5pPr>
          </a:lstStyle>
          <a:p>
            <a:pPr eaLnBrk="1" hangingPunct="1"/>
            <a:r>
              <a:rPr lang="en-US" altLang="zh-CN" dirty="0" smtClean="0"/>
              <a:t>The chapter describes ...</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Foreword</a:t>
            </a:r>
            <a:endParaRPr lang="zh-CN" altLang="en-US"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Objectives">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smtClean="0">
              <a:ln>
                <a:noFill/>
              </a:ln>
              <a:solidFill>
                <a:srgbClr val="000000"/>
              </a:solidFill>
              <a:effectLst/>
              <a:uLnTx/>
              <a:uFillTx/>
              <a:latin typeface="+mn-lt"/>
              <a:ea typeface="+mn-ea"/>
              <a:cs typeface="+mn-cs"/>
            </a:endParaRP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Objectives</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Contents">
    <p:spTree>
      <p:nvGrpSpPr>
        <p:cNvPr id="1" name=""/>
        <p:cNvGrpSpPr/>
        <p:nvPr/>
      </p:nvGrpSpPr>
      <p:grpSpPr>
        <a:xfrm>
          <a:off x="0" y="0"/>
          <a:ext cx="0" cy="0"/>
          <a:chOff x="0" y="0"/>
          <a:chExt cx="0" cy="0"/>
        </a:xfrm>
      </p:grpSpPr>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mn-ea"/>
                <a:ea typeface="+mn-ea"/>
                <a:cs typeface="Arial" pitchFamily="34" charset="0"/>
              </a:rPr>
              <a:t>Contents</a:t>
            </a:r>
            <a:endParaRPr lang="en-US" altLang="zh-CN" sz="3500" b="1" kern="1200" dirty="0">
              <a:solidFill>
                <a:schemeClr val="tx1">
                  <a:lumMod val="75000"/>
                  <a:lumOff val="25000"/>
                </a:schemeClr>
              </a:solidFill>
              <a:latin typeface="+mn-ea"/>
              <a:ea typeface="+mn-ea"/>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mn-lt"/>
                <a:ea typeface="+mn-ea"/>
                <a:cs typeface="+mn-cs"/>
              </a:defRPr>
            </a:lvl1pPr>
          </a:lstStyle>
          <a:p>
            <a:r>
              <a:rPr lang="en-US" altLang="zh-CN" dirty="0" smtClean="0"/>
              <a:t>Item 1</a:t>
            </a:r>
            <a:endParaRPr lang="zh-CN" altLang="en-US" dirty="0"/>
          </a:p>
        </p:txBody>
      </p:sp>
      <p:sp>
        <p:nvSpPr>
          <p:cNvPr id="2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Overview and Objectives(Optional)">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Overview and Objectives</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 and Content">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en-US" altLang="zh-CN" dirty="0" smtClean="0"/>
              <a:t>Click here to edit</a:t>
            </a:r>
            <a:endParaRPr lang="zh-CN" altLang="en-US" dirty="0"/>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8" name="组合 7"/>
          <p:cNvGrpSpPr/>
          <p:nvPr userDrawn="1"/>
        </p:nvGrpSpPr>
        <p:grpSpPr>
          <a:xfrm>
            <a:off x="587388" y="505779"/>
            <a:ext cx="374708" cy="445558"/>
            <a:chOff x="-1647825" y="2492375"/>
            <a:chExt cx="1947863" cy="2316163"/>
          </a:xfrm>
          <a:solidFill>
            <a:schemeClr val="bg1"/>
          </a:solidFill>
        </p:grpSpPr>
        <p:sp>
          <p:nvSpPr>
            <p:cNvPr id="9"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Title Only">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White Backgroun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9"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Rectangle 69"/>
          <p:cNvSpPr>
            <a:spLocks noChangeArrowheads="1"/>
          </p:cNvSpPr>
          <p:nvPr userDrawn="1"/>
        </p:nvSpPr>
        <p:spPr bwMode="auto">
          <a:xfrm>
            <a:off x="119336" y="6500581"/>
            <a:ext cx="70467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n-ea"/>
                <a:cs typeface="Arial" pitchFamily="34" charset="0"/>
              </a:rPr>
              <a:t>Page</a:t>
            </a:r>
            <a:r>
              <a:rPr lang="en-US" altLang="zh-CN" sz="1200" baseline="0" dirty="0">
                <a:latin typeface="+mj-lt"/>
                <a:ea typeface="+mn-ea"/>
                <a:cs typeface="Arial" pitchFamily="34" charset="0"/>
              </a:rPr>
              <a:t> </a:t>
            </a:r>
            <a:fld id="{2F2CF7F5-F178-4429-B6CA-28062DF31937}" type="slidenum">
              <a:rPr lang="en-US" altLang="zh-CN" sz="1200" smtClean="0">
                <a:latin typeface="+mj-lt"/>
                <a:ea typeface="+mn-ea"/>
                <a:cs typeface="Arial" pitchFamily="34" charset="0"/>
              </a:rPr>
              <a:pPr defTabSz="801668" eaLnBrk="0" fontAlgn="base" hangingPunct="0">
                <a:defRPr/>
              </a:pPr>
              <a:t>‹#›</a:t>
            </a:fld>
            <a:endParaRPr lang="en-US" altLang="zh-CN" sz="1200" dirty="0">
              <a:latin typeface="+mj-lt"/>
              <a:ea typeface="+mn-ea"/>
              <a:cs typeface="Arial" pitchFamily="34" charset="0"/>
            </a:endParaRPr>
          </a:p>
        </p:txBody>
      </p:sp>
      <p:sp>
        <p:nvSpPr>
          <p:cNvPr id="11"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58" r:id="rId7"/>
    <p:sldLayoutId id="2147483828"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b="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40.emf"/><Relationship Id="rId5" Type="http://schemas.openxmlformats.org/officeDocument/2006/relationships/oleObject" Target="../embeddings/oleObject2.bin"/><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4.png"/><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42.emf"/><Relationship Id="rId5" Type="http://schemas.openxmlformats.org/officeDocument/2006/relationships/oleObject" Target="../embeddings/oleObject3.bin"/><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40" name="DtsShapeName" descr="7061C352C6745DDE801475@9B82G0@C909;?8A9;O89QNQPHOVDH!!!BIHO@]p47096!!!!@5E596E111GC1GED7BE111GC1GED7BE!!!!!!!!!!!!!!!!!!!!!!!!!!!!!!!!!!!!!!!!!!!!!!!!!!!!9:J;Q9:J;P[11036784E!!BIHO@]{11036784!@5E15E311306187719D11306187719D!!!!!!!!!!!!!!!!!!!!!!!!!!!!!!!!!!!!!!!!!!!!!!!!!!!!9=0&gt;b9=:8jE71139125!!!BIHO@]e71139125!@5E158G1102E29D086D1102E29D086D!!!!!!!!!!!!!!!!!!!!!!!!!!!!!!!!!!!!!!!!!!!!!!!!!!!!9=F;383K;BB26513!!!!!!BIHO@]b26513!!!!@5E19B011306188854E01!遥吓纪撑泞辩/qqu!!!!!!!!!!!!!!!!!!!!!!!!!!!!!!!!!!!!!!!!!!!!!9=LGW9=LF8B26513!!!!!!BIHO@]b26513!!!!!!!!!!!!!!!!!!!!!!!!!!!!!!!!!!!!!!!!!!!!!!!!!!!!!!!!!!!!!!!!!!!!!!!!!!!!!!!!!!!!!!!!!!!!!!!!!!!!!!!!!!!!!!!!!!!!!!!!!!!!!!!!!!!!!!!!!!!!!!!!!!!!!!!!!!!!!!!!!!!!!!!!!!!!!!!!!!!!!!!!!!!!!!!!!!!!!!!!!!!!!!!!!!!!!!!!!!!!!!!!!!!!!!!!!!!!!!!!!!!!!!!!!!!!!!!!!!!!!!!!!!!!!!!!!!!!!!!!!!!!!!!!!!!!!!!!!!!!!!!!!!!!!!!!!!!!!!!!!!!!!!!!!!!!!!!!!!!!!!!!!!!!!!!!!!!!!!!!!!!!!!!!!!!!!!!!!!!!!!!!!!!!!!!!!!!!!!!!!!!!!!!!!!!!!!!!!!!!!!!!!!!!!!!!!!!!!!!!!!!!!!!!!!!!!!!!!!!!!!!!!!!!!!!!!!!!!!!!!!!!!!!!!!!!!!!!!!!!!!!!!!!!!!!!!!!!!!!!!!!!!!!!!!!!!!!!!!!!!!!!!!!!!!!!!!!!!!!!!!!!!!!!!!!!!!!!!!!!!!!!!!!!!!!!!!!!!!!!!!!!!!!!!!!!!!!!!!!!!!!!!!!!!!!!!!!!!!!!!!!!!!!!!!!!!!!!!!!!!!!!!!!!!!!!!!!!!!!!!!!!!!!!!!!!!!!!!!!!!!!!!!!!!!!!!!!!!!!!!!!!!!!!!!!!!!!!!!!!!!!!!!!!!!!!!!!!!!!!!!!!!!!!!!!!!!!!!!!!!!!!!!!!!!!!!!!!!!!!!!!!!!!!!!!!!!!!!!!!!!!!!!!!!!!!!!!!!!!!!!!!!!!!!!!!!!!!!!!!!!!!!!!!!!!!!!!!!!!!!!!!!!!!!!!!!!!!!!!!!!!!!!!!!!!!!!!!!!!!!!!!!!!!!!!!!!!!!!!!!!!!!!!!!!!!!!!!!!!!!!!!!!!!!!!!!!!!!!!!!!!!!!!!!!!!!!!!!!!!!!!!!!!!!!!!!!!!!!!!!!!!!!!!!!!!!!!!!!!!!!!!!!!!!!!!!!!!!!!!!!!!!!!!!!!!!!!!!!!!!!!!!!!!!!!!!!!!!!!!!!!!!!!!!!!!!!!!!!!!!!!!!!!!!!!!!!!!!!!!!!!!!!!!!!!!!!!!!!!!!!!!!!!!!!!!!!!!!!!!!!!!!!!!!!!!!!!!!!!!!!!!!!!!!!!!!!!!!!!!!!!!!!!!!!!!!!!!!!!!!!!!!!!!!!!!!!!!!!!!!!!!!!!!!!!!!!!!!!!!!!!!!!!!!!!!!!!!!!!!!!!!!!!!!!!!!!!!!!!!!!!!!!!!!!!!!!!!!!!!!!!!!!!!!!!!!!!!!!!!!!!!!!!!!!!!!!!!!!!!!!!!!!!!!!!!!!!!!!!!!!!!!!!!!!!!!!!!!!!!!!!!!!!!!!!!!!!!!!!!!!!!!!!!!!!!!!!!!!!!!!!!!!!!!!!!!!!!!!!!!!!!!!!!!!!!!!!!!!!!!!!!!!!!!!!!!!!!!!!!!!!!!!!!!!!!!!!!!!!!!!!!!!!!!!!!!!!!!!!!!!!!!!!!!!!!!!!!!!!!!!!!!!!!!!!!!!!!!!!!!!!!!!!!!!!!!!!!!!!!!!!!!!!!!!!!!!!!!!!!!!!!!!!!!!!!!!!!!!!!!!!!!!!!!!!!!!!!!!!!!!!!!!!!!!!!!!!!!!!!!!!!!!!!!!!!!!!!!!!!!!!!!!!!!!!!!!!!!!!!!!!!!!!!!!!!!!!!!!!!!!!!!!!!!!!!!!!!!!!!!!!!!!!!!!!!!!!!!!!!!!!!!!!!!!!!!!!!!!!!!!!!!!!!!!!!!!!!!!!!!!!!!!!!!!!!!!!!!!!!!!!!!!!!!!!!!!!!!!!!!!!!!!!!!!!!!!!!!!!!!!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endParaRPr lang="zh-CN" altLang="en-US"/>
          </a:p>
        </p:txBody>
      </p:sp>
      <p:sp>
        <p:nvSpPr>
          <p:cNvPr id="58" name="文本占位符 57"/>
          <p:cNvSpPr>
            <a:spLocks noGrp="1"/>
          </p:cNvSpPr>
          <p:nvPr>
            <p:ph type="body" sz="quarter" idx="13"/>
          </p:nvPr>
        </p:nvSpPr>
        <p:spPr/>
        <p:txBody>
          <a:bodyPr/>
          <a:lstStyle/>
          <a:p>
            <a:r>
              <a:rPr lang="en-US" altLang="zh-CN" dirty="0" smtClean="0"/>
              <a:t>Yuan </a:t>
            </a:r>
            <a:r>
              <a:rPr lang="en-US" altLang="zh-CN" dirty="0" err="1" smtClean="0"/>
              <a:t>Weihua</a:t>
            </a:r>
            <a:r>
              <a:rPr lang="en-US" altLang="zh-CN" dirty="0" smtClean="0"/>
              <a:t>/WX462781</a:t>
            </a:r>
            <a:endParaRPr lang="zh-CN" altLang="en-US" dirty="0"/>
          </a:p>
        </p:txBody>
      </p:sp>
      <p:sp>
        <p:nvSpPr>
          <p:cNvPr id="59" name="文本占位符 58"/>
          <p:cNvSpPr>
            <a:spLocks noGrp="1"/>
          </p:cNvSpPr>
          <p:nvPr>
            <p:ph type="body" sz="quarter" idx="14"/>
          </p:nvPr>
        </p:nvSpPr>
        <p:spPr/>
        <p:txBody>
          <a:bodyPr/>
          <a:lstStyle/>
          <a:p>
            <a:r>
              <a:rPr lang="en-US" altLang="zh-CN" dirty="0" smtClean="0"/>
              <a:t>2019.4.10</a:t>
            </a:r>
            <a:endParaRPr lang="zh-CN" altLang="en-US" dirty="0"/>
          </a:p>
        </p:txBody>
      </p:sp>
      <p:sp>
        <p:nvSpPr>
          <p:cNvPr id="60" name="文本占位符 59"/>
          <p:cNvSpPr>
            <a:spLocks noGrp="1"/>
          </p:cNvSpPr>
          <p:nvPr>
            <p:ph type="body" sz="quarter" idx="15"/>
          </p:nvPr>
        </p:nvSpPr>
        <p:spPr/>
        <p:txBody>
          <a:bodyPr/>
          <a:lstStyle/>
          <a:p>
            <a:r>
              <a:rPr lang="en-US" altLang="zh-CN" dirty="0" smtClean="0"/>
              <a:t>Liu </a:t>
            </a:r>
            <a:r>
              <a:rPr lang="en-US" altLang="zh-CN" dirty="0" err="1" smtClean="0"/>
              <a:t>Lican</a:t>
            </a:r>
            <a:r>
              <a:rPr lang="en-US" altLang="zh-CN" dirty="0" smtClean="0"/>
              <a:t>/00180730</a:t>
            </a:r>
            <a:endParaRPr lang="zh-CN" altLang="en-US" dirty="0"/>
          </a:p>
        </p:txBody>
      </p:sp>
      <p:sp>
        <p:nvSpPr>
          <p:cNvPr id="61" name="文本占位符 60"/>
          <p:cNvSpPr>
            <a:spLocks noGrp="1"/>
          </p:cNvSpPr>
          <p:nvPr>
            <p:ph type="body" sz="quarter" idx="16"/>
          </p:nvPr>
        </p:nvSpPr>
        <p:spPr/>
        <p:txBody>
          <a:bodyPr/>
          <a:lstStyle/>
          <a:p>
            <a:r>
              <a:rPr lang="en-US" altLang="zh-CN" dirty="0" smtClean="0"/>
              <a:t>HCDCA106</a:t>
            </a:r>
            <a:endParaRPr lang="zh-CN" altLang="en-US" dirty="0"/>
          </a:p>
        </p:txBody>
      </p:sp>
      <p:sp>
        <p:nvSpPr>
          <p:cNvPr id="62" name="文本占位符 61"/>
          <p:cNvSpPr>
            <a:spLocks noGrp="1"/>
          </p:cNvSpPr>
          <p:nvPr>
            <p:ph type="body" sz="quarter" idx="17"/>
          </p:nvPr>
        </p:nvSpPr>
        <p:spPr/>
        <p:txBody>
          <a:bodyPr/>
          <a:lstStyle/>
          <a:p>
            <a:r>
              <a:rPr lang="en-US" altLang="zh-CN" dirty="0" smtClean="0"/>
              <a:t>USG6000</a:t>
            </a:r>
            <a:endParaRPr lang="en-US" altLang="zh-CN" dirty="0"/>
          </a:p>
        </p:txBody>
      </p:sp>
      <p:sp>
        <p:nvSpPr>
          <p:cNvPr id="63" name="文本占位符 62"/>
          <p:cNvSpPr>
            <a:spLocks noGrp="1"/>
          </p:cNvSpPr>
          <p:nvPr>
            <p:ph type="body" sz="quarter" idx="18"/>
          </p:nvPr>
        </p:nvSpPr>
        <p:spPr/>
        <p:txBody>
          <a:bodyPr/>
          <a:lstStyle/>
          <a:p>
            <a:r>
              <a:rPr lang="en-US" altLang="zh-CN" dirty="0" smtClean="0"/>
              <a:t>V500R001C50</a:t>
            </a:r>
            <a:endParaRPr lang="en-US" altLang="zh-CN" dirty="0"/>
          </a:p>
        </p:txBody>
      </p:sp>
      <p:sp>
        <p:nvSpPr>
          <p:cNvPr id="5120" name="文本占位符 5119"/>
          <p:cNvSpPr>
            <a:spLocks noGrp="1"/>
          </p:cNvSpPr>
          <p:nvPr>
            <p:ph type="body" sz="quarter" idx="19"/>
          </p:nvPr>
        </p:nvSpPr>
        <p:spPr/>
        <p:txBody>
          <a:bodyPr/>
          <a:lstStyle/>
          <a:p>
            <a:r>
              <a:rPr lang="en-US" altLang="zh-CN" dirty="0" smtClean="0"/>
              <a:t>1.0</a:t>
            </a:r>
            <a:endParaRPr lang="zh-CN" altLang="en-US" dirty="0"/>
          </a:p>
        </p:txBody>
      </p:sp>
      <p:sp>
        <p:nvSpPr>
          <p:cNvPr id="5121" name="文本占位符 5120"/>
          <p:cNvSpPr>
            <a:spLocks noGrp="1"/>
          </p:cNvSpPr>
          <p:nvPr>
            <p:ph type="body" sz="quarter" idx="20"/>
          </p:nvPr>
        </p:nvSpPr>
        <p:spPr/>
        <p:txBody>
          <a:bodyPr/>
          <a:lstStyle/>
          <a:p>
            <a:r>
              <a:rPr lang="en-US" altLang="zh-CN" dirty="0" smtClean="0"/>
              <a:t>V1.5</a:t>
            </a:r>
            <a:endParaRPr lang="zh-CN" altLang="en-US" dirty="0"/>
          </a:p>
        </p:txBody>
      </p:sp>
      <p:sp>
        <p:nvSpPr>
          <p:cNvPr id="5123" name="文本占位符 5122"/>
          <p:cNvSpPr>
            <a:spLocks noGrp="1"/>
          </p:cNvSpPr>
          <p:nvPr>
            <p:ph type="body" sz="quarter" idx="21"/>
          </p:nvPr>
        </p:nvSpPr>
        <p:spPr/>
        <p:txBody>
          <a:bodyPr/>
          <a:lstStyle/>
          <a:p>
            <a:endParaRPr lang="zh-CN" altLang="en-US"/>
          </a:p>
        </p:txBody>
      </p:sp>
      <p:sp>
        <p:nvSpPr>
          <p:cNvPr id="5124" name="文本占位符 5123"/>
          <p:cNvSpPr>
            <a:spLocks noGrp="1"/>
          </p:cNvSpPr>
          <p:nvPr>
            <p:ph type="body" sz="quarter" idx="22"/>
          </p:nvPr>
        </p:nvSpPr>
        <p:spPr/>
        <p:txBody>
          <a:bodyPr/>
          <a:lstStyle/>
          <a:p>
            <a:endParaRPr lang="zh-CN" altLang="en-US"/>
          </a:p>
        </p:txBody>
      </p:sp>
      <p:sp>
        <p:nvSpPr>
          <p:cNvPr id="5125" name="文本占位符 5124"/>
          <p:cNvSpPr>
            <a:spLocks noGrp="1"/>
          </p:cNvSpPr>
          <p:nvPr>
            <p:ph type="body" sz="quarter" idx="23"/>
          </p:nvPr>
        </p:nvSpPr>
        <p:spPr/>
        <p:txBody>
          <a:bodyPr/>
          <a:lstStyle/>
          <a:p>
            <a:endParaRPr lang="zh-CN" altLang="en-US"/>
          </a:p>
        </p:txBody>
      </p:sp>
      <p:sp>
        <p:nvSpPr>
          <p:cNvPr id="5126" name="文本占位符 5125"/>
          <p:cNvSpPr>
            <a:spLocks noGrp="1"/>
          </p:cNvSpPr>
          <p:nvPr>
            <p:ph type="body" sz="quarter" idx="24"/>
          </p:nvPr>
        </p:nvSpPr>
        <p:spPr/>
        <p:txBody>
          <a:bodyPr/>
          <a:lstStyle/>
          <a:p>
            <a:endParaRPr lang="zh-CN" altLang="en-US"/>
          </a:p>
        </p:txBody>
      </p:sp>
      <p:sp>
        <p:nvSpPr>
          <p:cNvPr id="5127" name="文本占位符 5126"/>
          <p:cNvSpPr>
            <a:spLocks noGrp="1"/>
          </p:cNvSpPr>
          <p:nvPr>
            <p:ph type="body" sz="quarter" idx="25"/>
          </p:nvPr>
        </p:nvSpPr>
        <p:spPr/>
        <p:txBody>
          <a:bodyPr/>
          <a:lstStyle/>
          <a:p>
            <a:endParaRPr lang="zh-CN" altLang="en-US"/>
          </a:p>
        </p:txBody>
      </p:sp>
      <p:sp>
        <p:nvSpPr>
          <p:cNvPr id="5128" name="文本占位符 5127"/>
          <p:cNvSpPr>
            <a:spLocks noGrp="1"/>
          </p:cNvSpPr>
          <p:nvPr>
            <p:ph type="body" sz="quarter" idx="26"/>
          </p:nvPr>
        </p:nvSpPr>
        <p:spPr/>
        <p:txBody>
          <a:bodyPr/>
          <a:lstStyle/>
          <a:p>
            <a:endParaRPr lang="zh-CN" altLang="en-US"/>
          </a:p>
        </p:txBody>
      </p:sp>
      <p:sp>
        <p:nvSpPr>
          <p:cNvPr id="5129" name="文本占位符 5128"/>
          <p:cNvSpPr>
            <a:spLocks noGrp="1"/>
          </p:cNvSpPr>
          <p:nvPr>
            <p:ph type="body" sz="quarter" idx="27"/>
          </p:nvPr>
        </p:nvSpPr>
        <p:spPr/>
        <p:txBody>
          <a:bodyPr/>
          <a:lstStyle/>
          <a:p>
            <a:endParaRPr lang="zh-CN" altLang="en-US"/>
          </a:p>
        </p:txBody>
      </p:sp>
      <p:sp>
        <p:nvSpPr>
          <p:cNvPr id="5130" name="文本占位符 5129"/>
          <p:cNvSpPr>
            <a:spLocks noGrp="1"/>
          </p:cNvSpPr>
          <p:nvPr>
            <p:ph type="body" sz="quarter" idx="28"/>
          </p:nvPr>
        </p:nvSpPr>
        <p:spPr/>
        <p:txBody>
          <a:bodyPr/>
          <a:lstStyle/>
          <a:p>
            <a:endParaRPr lang="zh-CN" altLang="en-US"/>
          </a:p>
        </p:txBody>
      </p:sp>
      <p:sp>
        <p:nvSpPr>
          <p:cNvPr id="5131" name="文本占位符 5130"/>
          <p:cNvSpPr>
            <a:spLocks noGrp="1"/>
          </p:cNvSpPr>
          <p:nvPr>
            <p:ph type="body" sz="quarter" idx="29"/>
          </p:nvPr>
        </p:nvSpPr>
        <p:spPr/>
        <p:txBody>
          <a:bodyPr/>
          <a:lstStyle/>
          <a:p>
            <a:endParaRPr lang="zh-CN" altLang="en-US"/>
          </a:p>
        </p:txBody>
      </p:sp>
      <p:sp>
        <p:nvSpPr>
          <p:cNvPr id="5132" name="文本占位符 5131"/>
          <p:cNvSpPr>
            <a:spLocks noGrp="1"/>
          </p:cNvSpPr>
          <p:nvPr>
            <p:ph type="body" sz="quarter" idx="30"/>
          </p:nvPr>
        </p:nvSpPr>
        <p:spPr/>
        <p:txBody>
          <a:bodyPr/>
          <a:lstStyle/>
          <a:p>
            <a:endParaRPr lang="zh-CN" altLang="en-US"/>
          </a:p>
        </p:txBody>
      </p:sp>
      <p:sp>
        <p:nvSpPr>
          <p:cNvPr id="5133" name="文本占位符 5132"/>
          <p:cNvSpPr>
            <a:spLocks noGrp="1"/>
          </p:cNvSpPr>
          <p:nvPr>
            <p:ph type="body" sz="quarter" idx="31"/>
          </p:nvPr>
        </p:nvSpPr>
        <p:spPr/>
        <p:txBody>
          <a:bodyPr/>
          <a:lstStyle/>
          <a:p>
            <a:endParaRPr lang="zh-CN" altLang="en-US"/>
          </a:p>
        </p:txBody>
      </p:sp>
      <p:sp>
        <p:nvSpPr>
          <p:cNvPr id="5134" name="文本占位符 5133"/>
          <p:cNvSpPr>
            <a:spLocks noGrp="1"/>
          </p:cNvSpPr>
          <p:nvPr>
            <p:ph type="body" sz="quarter" idx="32"/>
          </p:nvPr>
        </p:nvSpPr>
        <p:spPr/>
        <p:txBody>
          <a:bodyPr/>
          <a:lstStyle/>
          <a:p>
            <a:endParaRPr lang="zh-CN" altLang="en-US"/>
          </a:p>
        </p:txBody>
      </p:sp>
      <p:sp>
        <p:nvSpPr>
          <p:cNvPr id="5135" name="文本占位符 5134"/>
          <p:cNvSpPr>
            <a:spLocks noGrp="1"/>
          </p:cNvSpPr>
          <p:nvPr>
            <p:ph type="body" sz="quarter" idx="33"/>
          </p:nvPr>
        </p:nvSpPr>
        <p:spPr/>
        <p:txBody>
          <a:bodyPr/>
          <a:lstStyle/>
          <a:p>
            <a:endParaRPr lang="zh-CN" altLang="en-US"/>
          </a:p>
        </p:txBody>
      </p:sp>
      <p:sp>
        <p:nvSpPr>
          <p:cNvPr id="5136" name="文本占位符 5135"/>
          <p:cNvSpPr>
            <a:spLocks noGrp="1"/>
          </p:cNvSpPr>
          <p:nvPr>
            <p:ph type="body" sz="quarter" idx="34"/>
          </p:nvPr>
        </p:nvSpPr>
        <p:spPr/>
        <p:txBody>
          <a:bodyPr/>
          <a:lstStyle/>
          <a:p>
            <a:endParaRPr lang="zh-CN" altLang="en-US"/>
          </a:p>
        </p:txBody>
      </p:sp>
      <p:sp>
        <p:nvSpPr>
          <p:cNvPr id="5137" name="文本占位符 5136"/>
          <p:cNvSpPr>
            <a:spLocks noGrp="1"/>
          </p:cNvSpPr>
          <p:nvPr>
            <p:ph type="body" sz="quarter" idx="35"/>
          </p:nvPr>
        </p:nvSpPr>
        <p:spPr/>
        <p:txBody>
          <a:bodyPr/>
          <a:lstStyle/>
          <a:p>
            <a:endParaRPr lang="zh-CN" altLang="en-US"/>
          </a:p>
        </p:txBody>
      </p:sp>
      <p:sp>
        <p:nvSpPr>
          <p:cNvPr id="5138" name="文本占位符 5137"/>
          <p:cNvSpPr>
            <a:spLocks noGrp="1"/>
          </p:cNvSpPr>
          <p:nvPr>
            <p:ph type="body" sz="quarter" idx="36"/>
          </p:nvPr>
        </p:nvSpPr>
        <p:spPr/>
        <p:txBody>
          <a:bodyPr/>
          <a:lstStyle/>
          <a:p>
            <a:endParaRPr lang="zh-CN" altLang="en-US"/>
          </a:p>
        </p:txBody>
      </p:sp>
      <p:sp>
        <p:nvSpPr>
          <p:cNvPr id="5139" name="文本占位符 5138"/>
          <p:cNvSpPr>
            <a:spLocks noGrp="1"/>
          </p:cNvSpPr>
          <p:nvPr>
            <p:ph type="body" sz="quarter" idx="37"/>
          </p:nvPr>
        </p:nvSpPr>
        <p:spPr/>
        <p:txBody>
          <a:bodyPr/>
          <a:lstStyle/>
          <a:p>
            <a:endParaRPr lang="zh-CN" altLang="en-US"/>
          </a:p>
        </p:txBody>
      </p:sp>
      <p:sp>
        <p:nvSpPr>
          <p:cNvPr id="5141" name="文本占位符 5140"/>
          <p:cNvSpPr>
            <a:spLocks noGrp="1"/>
          </p:cNvSpPr>
          <p:nvPr>
            <p:ph type="body" sz="quarter" idx="38"/>
          </p:nvPr>
        </p:nvSpPr>
        <p:spPr/>
        <p:txBody>
          <a:bodyPr/>
          <a:lstStyle/>
          <a:p>
            <a:endParaRPr lang="zh-CN" altLang="en-US"/>
          </a:p>
        </p:txBody>
      </p:sp>
      <p:sp>
        <p:nvSpPr>
          <p:cNvPr id="5142" name="文本占位符 5141"/>
          <p:cNvSpPr>
            <a:spLocks noGrp="1"/>
          </p:cNvSpPr>
          <p:nvPr>
            <p:ph type="body" sz="quarter" idx="39"/>
          </p:nvPr>
        </p:nvSpPr>
        <p:spPr/>
        <p:txBody>
          <a:bodyPr/>
          <a:lstStyle/>
          <a:p>
            <a:endParaRPr lang="zh-CN" altLang="en-US"/>
          </a:p>
        </p:txBody>
      </p:sp>
      <p:sp>
        <p:nvSpPr>
          <p:cNvPr id="5143" name="文本占位符 5142"/>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7633363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type="body" sz="quarter" idx="10"/>
          </p:nvPr>
        </p:nvSpPr>
        <p:spPr/>
        <p:txBody>
          <a:bodyPr/>
          <a:lstStyle/>
          <a:p>
            <a:r>
              <a:rPr lang="en-US" altLang="zh-CN" smtClean="0"/>
              <a:t>USG6620/6630 Rear Panel</a:t>
            </a:r>
            <a:endParaRPr lang="zh-CN" altLang="en-US" dirty="0"/>
          </a:p>
        </p:txBody>
      </p:sp>
      <p:sp>
        <p:nvSpPr>
          <p:cNvPr id="2" name="文本占位符 1"/>
          <p:cNvSpPr>
            <a:spLocks noGrp="1"/>
          </p:cNvSpPr>
          <p:nvPr>
            <p:ph type="body" sz="quarter" idx="12"/>
          </p:nvPr>
        </p:nvSpPr>
        <p:spPr>
          <a:xfrm>
            <a:off x="1595500" y="410400"/>
            <a:ext cx="9831600" cy="593393"/>
          </a:xfrm>
        </p:spPr>
        <p:txBody>
          <a:bodyPr/>
          <a:lstStyle/>
          <a:p>
            <a:r>
              <a:rPr lang="en-US" altLang="zh-CN" sz="3200" dirty="0" smtClean="0"/>
              <a:t>Product Appearance of the USG6600 </a:t>
            </a:r>
            <a:r>
              <a:rPr lang="en-US" altLang="zh-CN" sz="3200" dirty="0" smtClean="0"/>
              <a:t>Series (3)</a:t>
            </a:r>
            <a:endParaRPr lang="zh-CN" altLang="en-US" sz="3200" dirty="0"/>
          </a:p>
        </p:txBody>
      </p:sp>
      <p:sp>
        <p:nvSpPr>
          <p:cNvPr id="6" name="矩形 5"/>
          <p:cNvSpPr/>
          <p:nvPr/>
        </p:nvSpPr>
        <p:spPr>
          <a:xfrm>
            <a:off x="2555875" y="5375276"/>
            <a:ext cx="7550150" cy="246221"/>
          </a:xfrm>
          <a:prstGeom prst="rect">
            <a:avLst/>
          </a:prstGeom>
        </p:spPr>
        <p:txBody>
          <a:bodyPr>
            <a:spAutoFit/>
          </a:bodyPr>
          <a:lstStyle/>
          <a:p>
            <a:pPr>
              <a:buNone/>
              <a:defRPr/>
            </a:pPr>
            <a:r>
              <a:rPr lang="en-US" altLang="zh-CN" dirty="0"/>
              <a:t>If no hard disk is installed, a filler panel must be installed on slot HDD4 to ensure normal air flow and keep out dust.</a:t>
            </a:r>
            <a:endParaRPr lang="zh-CN" altLang="en-US" dirty="0">
              <a:latin typeface="+mn-lt"/>
              <a:ea typeface="+mn-ea"/>
            </a:endParaRPr>
          </a:p>
        </p:txBody>
      </p:sp>
      <p:pic>
        <p:nvPicPr>
          <p:cNvPr id="7" name="Picture 1" descr="F:\NSG_V1R1C10\en-us\hg\images\inst_0066_fig01.png"/>
          <p:cNvPicPr>
            <a:picLocks noChangeAspect="1" noChangeArrowheads="1"/>
          </p:cNvPicPr>
          <p:nvPr/>
        </p:nvPicPr>
        <p:blipFill>
          <a:blip r:embed="rId3" cstate="print"/>
          <a:srcRect/>
          <a:stretch>
            <a:fillRect/>
          </a:stretch>
        </p:blipFill>
        <p:spPr bwMode="auto">
          <a:xfrm>
            <a:off x="2531604" y="2465740"/>
            <a:ext cx="7570800" cy="2367416"/>
          </a:xfrm>
          <a:prstGeom prst="rect">
            <a:avLst/>
          </a:prstGeom>
          <a:noFill/>
        </p:spPr>
      </p:pic>
    </p:spTree>
    <p:extLst>
      <p:ext uri="{BB962C8B-B14F-4D97-AF65-F5344CB8AC3E}">
        <p14:creationId xmlns:p14="http://schemas.microsoft.com/office/powerpoint/2010/main" val="1296864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F:\NSG_V1R1C10\en-us\hg\images\inst_0076_fig01.png"/>
          <p:cNvPicPr>
            <a:picLocks noChangeAspect="1" noChangeArrowheads="1"/>
          </p:cNvPicPr>
          <p:nvPr/>
        </p:nvPicPr>
        <p:blipFill>
          <a:blip r:embed="rId3" cstate="print"/>
          <a:srcRect/>
          <a:stretch>
            <a:fillRect/>
          </a:stretch>
        </p:blipFill>
        <p:spPr bwMode="auto">
          <a:xfrm>
            <a:off x="2963652" y="2001308"/>
            <a:ext cx="6570000" cy="4200001"/>
          </a:xfrm>
          <a:prstGeom prst="rect">
            <a:avLst/>
          </a:prstGeom>
          <a:noFill/>
        </p:spPr>
      </p:pic>
      <p:sp>
        <p:nvSpPr>
          <p:cNvPr id="9" name="内容占位符 8"/>
          <p:cNvSpPr>
            <a:spLocks noGrp="1"/>
          </p:cNvSpPr>
          <p:nvPr>
            <p:ph type="body" sz="quarter" idx="10"/>
          </p:nvPr>
        </p:nvSpPr>
        <p:spPr/>
        <p:txBody>
          <a:bodyPr/>
          <a:lstStyle/>
          <a:p>
            <a:pPr>
              <a:defRPr/>
            </a:pPr>
            <a:r>
              <a:rPr lang="en-US" altLang="zh-CN" sz="2400" dirty="0"/>
              <a:t>USG6650/6660 Front Panel</a:t>
            </a:r>
            <a:endParaRPr lang="zh-CN" altLang="en-US" sz="2400" b="1" dirty="0"/>
          </a:p>
        </p:txBody>
      </p:sp>
      <p:sp>
        <p:nvSpPr>
          <p:cNvPr id="3" name="文本占位符 2"/>
          <p:cNvSpPr>
            <a:spLocks noGrp="1"/>
          </p:cNvSpPr>
          <p:nvPr>
            <p:ph type="body" sz="quarter" idx="12"/>
          </p:nvPr>
        </p:nvSpPr>
        <p:spPr>
          <a:xfrm>
            <a:off x="1595500" y="410400"/>
            <a:ext cx="9831600" cy="593393"/>
          </a:xfrm>
        </p:spPr>
        <p:txBody>
          <a:bodyPr/>
          <a:lstStyle/>
          <a:p>
            <a:r>
              <a:rPr lang="en-US" altLang="zh-CN" sz="3200" dirty="0"/>
              <a:t>Product Appearance of the USG6600 </a:t>
            </a:r>
            <a:r>
              <a:rPr lang="en-US" altLang="zh-CN" sz="3200" dirty="0" smtClean="0"/>
              <a:t>Series (4)</a:t>
            </a:r>
            <a:endParaRPr lang="zh-CN" altLang="en-US" sz="3200" dirty="0"/>
          </a:p>
        </p:txBody>
      </p:sp>
      <p:grpSp>
        <p:nvGrpSpPr>
          <p:cNvPr id="2" name="组合 15"/>
          <p:cNvGrpSpPr>
            <a:grpSpLocks/>
          </p:cNvGrpSpPr>
          <p:nvPr/>
        </p:nvGrpSpPr>
        <p:grpSpPr bwMode="auto">
          <a:xfrm>
            <a:off x="3900488" y="3933825"/>
            <a:ext cx="5543550" cy="1366838"/>
            <a:chOff x="2375756" y="3933056"/>
            <a:chExt cx="5544616" cy="1368152"/>
          </a:xfrm>
        </p:grpSpPr>
        <p:sp>
          <p:nvSpPr>
            <p:cNvPr id="26630" name="矩形 5"/>
            <p:cNvSpPr>
              <a:spLocks noChangeArrowheads="1"/>
            </p:cNvSpPr>
            <p:nvPr/>
          </p:nvSpPr>
          <p:spPr bwMode="auto">
            <a:xfrm>
              <a:off x="2375756" y="3933056"/>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3</a:t>
              </a:r>
              <a:endParaRPr lang="zh-CN" altLang="en-US" sz="1200">
                <a:latin typeface="+mn-ea"/>
                <a:ea typeface="+mn-ea"/>
              </a:endParaRPr>
            </a:p>
          </p:txBody>
        </p:sp>
        <p:sp>
          <p:nvSpPr>
            <p:cNvPr id="26631" name="矩形 6"/>
            <p:cNvSpPr>
              <a:spLocks noChangeArrowheads="1"/>
            </p:cNvSpPr>
            <p:nvPr/>
          </p:nvSpPr>
          <p:spPr bwMode="auto">
            <a:xfrm>
              <a:off x="5148064" y="3933056"/>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4</a:t>
              </a:r>
              <a:endParaRPr lang="zh-CN" altLang="en-US" sz="1200">
                <a:latin typeface="+mn-ea"/>
                <a:ea typeface="+mn-ea"/>
              </a:endParaRPr>
            </a:p>
          </p:txBody>
        </p:sp>
        <p:sp>
          <p:nvSpPr>
            <p:cNvPr id="26632" name="矩形 7"/>
            <p:cNvSpPr>
              <a:spLocks noChangeArrowheads="1"/>
            </p:cNvSpPr>
            <p:nvPr/>
          </p:nvSpPr>
          <p:spPr bwMode="auto">
            <a:xfrm>
              <a:off x="2375756" y="5049180"/>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7</a:t>
              </a:r>
              <a:endParaRPr lang="zh-CN" altLang="en-US" sz="1200">
                <a:latin typeface="+mn-ea"/>
                <a:ea typeface="+mn-ea"/>
              </a:endParaRPr>
            </a:p>
          </p:txBody>
        </p:sp>
        <p:sp>
          <p:nvSpPr>
            <p:cNvPr id="26633" name="矩形 9"/>
            <p:cNvSpPr>
              <a:spLocks noChangeArrowheads="1"/>
            </p:cNvSpPr>
            <p:nvPr/>
          </p:nvSpPr>
          <p:spPr bwMode="auto">
            <a:xfrm>
              <a:off x="5148064" y="5049180"/>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8</a:t>
              </a:r>
              <a:endParaRPr lang="zh-CN" altLang="en-US" sz="1200">
                <a:latin typeface="+mn-ea"/>
                <a:ea typeface="+mn-ea"/>
              </a:endParaRPr>
            </a:p>
          </p:txBody>
        </p:sp>
        <p:sp>
          <p:nvSpPr>
            <p:cNvPr id="26634" name="矩形 13"/>
            <p:cNvSpPr>
              <a:spLocks noChangeArrowheads="1"/>
            </p:cNvSpPr>
            <p:nvPr/>
          </p:nvSpPr>
          <p:spPr bwMode="auto">
            <a:xfrm>
              <a:off x="2375756" y="4437112"/>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5</a:t>
              </a:r>
              <a:endParaRPr lang="zh-CN" altLang="en-US" sz="1200" dirty="0">
                <a:latin typeface="+mn-ea"/>
                <a:ea typeface="+mn-ea"/>
              </a:endParaRPr>
            </a:p>
          </p:txBody>
        </p:sp>
        <p:sp>
          <p:nvSpPr>
            <p:cNvPr id="26635" name="矩形 14"/>
            <p:cNvSpPr>
              <a:spLocks noChangeArrowheads="1"/>
            </p:cNvSpPr>
            <p:nvPr/>
          </p:nvSpPr>
          <p:spPr bwMode="auto">
            <a:xfrm>
              <a:off x="5148064" y="4437112"/>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6</a:t>
              </a:r>
              <a:endParaRPr lang="zh-CN" altLang="en-US" sz="1200">
                <a:latin typeface="+mn-ea"/>
                <a:ea typeface="+mn-ea"/>
              </a:endParaRPr>
            </a:p>
          </p:txBody>
        </p:sp>
      </p:grpSp>
    </p:spTree>
    <p:extLst>
      <p:ext uri="{BB962C8B-B14F-4D97-AF65-F5344CB8AC3E}">
        <p14:creationId xmlns:p14="http://schemas.microsoft.com/office/powerpoint/2010/main" val="7823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2317150" y="4041068"/>
            <a:ext cx="4496400" cy="2171398"/>
          </a:xfrm>
          <a:prstGeom prst="rect">
            <a:avLst/>
          </a:prstGeom>
          <a:noFill/>
          <a:ln w="9525">
            <a:noFill/>
            <a:miter lim="800000"/>
            <a:headEnd/>
            <a:tailEnd/>
          </a:ln>
        </p:spPr>
      </p:pic>
      <p:pic>
        <p:nvPicPr>
          <p:cNvPr id="29697" name="Picture 1"/>
          <p:cNvPicPr>
            <a:picLocks noChangeAspect="1" noChangeArrowheads="1"/>
          </p:cNvPicPr>
          <p:nvPr/>
        </p:nvPicPr>
        <p:blipFill>
          <a:blip r:embed="rId4" cstate="print"/>
          <a:srcRect/>
          <a:stretch>
            <a:fillRect/>
          </a:stretch>
        </p:blipFill>
        <p:spPr bwMode="auto">
          <a:xfrm>
            <a:off x="5646763" y="1341438"/>
            <a:ext cx="4518000" cy="2626744"/>
          </a:xfrm>
          <a:prstGeom prst="rect">
            <a:avLst/>
          </a:prstGeom>
          <a:noFill/>
          <a:ln w="9525">
            <a:noFill/>
            <a:miter lim="800000"/>
            <a:headEnd/>
            <a:tailEnd/>
          </a:ln>
        </p:spPr>
      </p:pic>
      <p:sp>
        <p:nvSpPr>
          <p:cNvPr id="9" name="内容占位符 8"/>
          <p:cNvSpPr>
            <a:spLocks noGrp="1"/>
          </p:cNvSpPr>
          <p:nvPr>
            <p:ph type="body" sz="quarter" idx="10"/>
          </p:nvPr>
        </p:nvSpPr>
        <p:spPr/>
        <p:txBody>
          <a:bodyPr/>
          <a:lstStyle/>
          <a:p>
            <a:r>
              <a:rPr lang="en-US" altLang="zh-CN" smtClean="0"/>
              <a:t>USG6650/6660 Rear Panel</a:t>
            </a:r>
            <a:endParaRPr lang="zh-CN" altLang="en-US" dirty="0"/>
          </a:p>
        </p:txBody>
      </p:sp>
      <p:sp>
        <p:nvSpPr>
          <p:cNvPr id="2" name="文本占位符 1"/>
          <p:cNvSpPr>
            <a:spLocks noGrp="1"/>
          </p:cNvSpPr>
          <p:nvPr>
            <p:ph type="body" sz="quarter" idx="12"/>
          </p:nvPr>
        </p:nvSpPr>
        <p:spPr>
          <a:xfrm>
            <a:off x="1595500" y="410400"/>
            <a:ext cx="9831600" cy="593393"/>
          </a:xfrm>
        </p:spPr>
        <p:txBody>
          <a:bodyPr/>
          <a:lstStyle/>
          <a:p>
            <a:r>
              <a:rPr lang="en-US" altLang="zh-CN" sz="3200" dirty="0" smtClean="0"/>
              <a:t>Product Appearance of the USG6600 </a:t>
            </a:r>
            <a:r>
              <a:rPr lang="en-US" altLang="zh-CN" sz="3200" dirty="0" smtClean="0"/>
              <a:t>Series (5)</a:t>
            </a:r>
            <a:endParaRPr lang="zh-CN" altLang="en-US" sz="3200" dirty="0"/>
          </a:p>
        </p:txBody>
      </p:sp>
      <p:sp>
        <p:nvSpPr>
          <p:cNvPr id="27654" name="矩形 10"/>
          <p:cNvSpPr>
            <a:spLocks noChangeArrowheads="1"/>
          </p:cNvSpPr>
          <p:nvPr/>
        </p:nvSpPr>
        <p:spPr bwMode="auto">
          <a:xfrm>
            <a:off x="1523492" y="1989139"/>
            <a:ext cx="3959733" cy="1200329"/>
          </a:xfrm>
          <a:prstGeom prst="rect">
            <a:avLst/>
          </a:prstGeom>
          <a:noFill/>
          <a:ln w="9525">
            <a:noFill/>
            <a:miter lim="800000"/>
            <a:headEnd/>
            <a:tailEnd/>
          </a:ln>
        </p:spPr>
        <p:txBody>
          <a:bodyPr wrap="square">
            <a:spAutoFit/>
          </a:bodyPr>
          <a:lstStyle/>
          <a:p>
            <a:pPr marL="171450" indent="-171450">
              <a:buFont typeface="Wingdings" panose="05000000000000000000" pitchFamily="2" charset="2"/>
              <a:buChar char="l"/>
            </a:pPr>
            <a:r>
              <a:rPr lang="en-US" altLang="zh-CN" sz="1200" dirty="0">
                <a:latin typeface="+mn-ea"/>
                <a:ea typeface="+mn-ea"/>
              </a:rPr>
              <a:t>The USG6650/6660 supports two 350W power modules for 1+1 redundancy. USG6650 supports only AC power modules, and USG6660 supports both AC and DC power modules for 1+1 power redundancy so that if one power module is faulty, it can be hot-swapped. </a:t>
            </a:r>
            <a:endParaRPr lang="zh-CN" altLang="en-US" sz="1200" dirty="0">
              <a:latin typeface="+mn-ea"/>
              <a:ea typeface="+mn-ea"/>
            </a:endParaRPr>
          </a:p>
        </p:txBody>
      </p:sp>
      <p:sp>
        <p:nvSpPr>
          <p:cNvPr id="27655" name="矩形 11"/>
          <p:cNvSpPr>
            <a:spLocks noChangeArrowheads="1"/>
          </p:cNvSpPr>
          <p:nvPr/>
        </p:nvSpPr>
        <p:spPr bwMode="auto">
          <a:xfrm>
            <a:off x="6802437" y="4206916"/>
            <a:ext cx="4670425" cy="1569660"/>
          </a:xfrm>
          <a:prstGeom prst="rect">
            <a:avLst/>
          </a:prstGeom>
          <a:noFill/>
          <a:ln w="9525">
            <a:noFill/>
            <a:miter lim="800000"/>
            <a:headEnd/>
            <a:tailEnd/>
          </a:ln>
        </p:spPr>
        <p:txBody>
          <a:bodyPr wrap="square">
            <a:spAutoFit/>
          </a:bodyPr>
          <a:lstStyle/>
          <a:p>
            <a:pPr marL="171450" indent="-171450">
              <a:buFont typeface="Wingdings" panose="05000000000000000000" pitchFamily="2" charset="2"/>
              <a:buChar char="l"/>
            </a:pPr>
            <a:r>
              <a:rPr lang="en-US" altLang="zh-CN" sz="1200" dirty="0">
                <a:latin typeface="+mn-ea"/>
                <a:ea typeface="+mn-ea"/>
              </a:rPr>
              <a:t>The USG6650/6660 provides a dedicated fan module for heat dissipation. The fan module supports hot-swapping. However, to prevent overheating, do not operate the device without a functioning fan module for more than one minute.</a:t>
            </a:r>
            <a:endParaRPr lang="zh-CN" altLang="en-US" sz="1200" dirty="0">
              <a:latin typeface="+mn-ea"/>
              <a:ea typeface="+mn-ea"/>
            </a:endParaRPr>
          </a:p>
          <a:p>
            <a:pPr marL="171450" indent="-171450">
              <a:buFont typeface="Wingdings" panose="05000000000000000000" pitchFamily="2" charset="2"/>
              <a:buChar char="l"/>
            </a:pPr>
            <a:r>
              <a:rPr lang="en-US" altLang="zh-CN" sz="1200" dirty="0">
                <a:latin typeface="+mn-ea"/>
                <a:ea typeface="+mn-ea"/>
              </a:rPr>
              <a:t>The USG6650/6660 provides Hard disk slots, support 2.5-inch SAS hard disks. You can install two hard disks to form a RAID-1 array and store log and report data.</a:t>
            </a:r>
          </a:p>
        </p:txBody>
      </p:sp>
    </p:spTree>
    <p:extLst>
      <p:ext uri="{BB962C8B-B14F-4D97-AF65-F5344CB8AC3E}">
        <p14:creationId xmlns:p14="http://schemas.microsoft.com/office/powerpoint/2010/main" val="2034851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F:\NSG_V1R1\en-us\hg\images\inst_0002_fig01.png"/>
          <p:cNvPicPr>
            <a:picLocks noChangeAspect="1" noChangeArrowheads="1"/>
          </p:cNvPicPr>
          <p:nvPr/>
        </p:nvPicPr>
        <p:blipFill>
          <a:blip r:embed="rId3" cstate="print"/>
          <a:srcRect/>
          <a:stretch>
            <a:fillRect/>
          </a:stretch>
        </p:blipFill>
        <p:spPr bwMode="auto">
          <a:xfrm>
            <a:off x="2819636" y="1952836"/>
            <a:ext cx="6570000" cy="4210000"/>
          </a:xfrm>
          <a:prstGeom prst="rect">
            <a:avLst/>
          </a:prstGeom>
          <a:noFill/>
        </p:spPr>
      </p:pic>
      <p:sp>
        <p:nvSpPr>
          <p:cNvPr id="9" name="内容占位符 8"/>
          <p:cNvSpPr>
            <a:spLocks noGrp="1"/>
          </p:cNvSpPr>
          <p:nvPr>
            <p:ph type="body" sz="quarter" idx="10"/>
          </p:nvPr>
        </p:nvSpPr>
        <p:spPr/>
        <p:txBody>
          <a:bodyPr/>
          <a:lstStyle/>
          <a:p>
            <a:r>
              <a:rPr lang="en-US" altLang="zh-CN" smtClean="0"/>
              <a:t>USG6670 Front Panel</a:t>
            </a:r>
            <a:endParaRPr lang="zh-CN" altLang="en-US" dirty="0"/>
          </a:p>
        </p:txBody>
      </p:sp>
      <p:sp>
        <p:nvSpPr>
          <p:cNvPr id="3" name="文本占位符 2"/>
          <p:cNvSpPr>
            <a:spLocks noGrp="1"/>
          </p:cNvSpPr>
          <p:nvPr>
            <p:ph type="body" sz="quarter" idx="12"/>
          </p:nvPr>
        </p:nvSpPr>
        <p:spPr>
          <a:xfrm>
            <a:off x="1595500" y="410400"/>
            <a:ext cx="9831600" cy="593393"/>
          </a:xfrm>
        </p:spPr>
        <p:txBody>
          <a:bodyPr/>
          <a:lstStyle/>
          <a:p>
            <a:r>
              <a:rPr lang="en-US" altLang="zh-CN" sz="3200" dirty="0" smtClean="0"/>
              <a:t>Product Appearance of the USG6600 </a:t>
            </a:r>
            <a:r>
              <a:rPr lang="en-US" altLang="zh-CN" sz="3200" dirty="0" smtClean="0"/>
              <a:t>Series (6)</a:t>
            </a:r>
            <a:endParaRPr lang="zh-CN" altLang="en-US" sz="3200" dirty="0"/>
          </a:p>
        </p:txBody>
      </p:sp>
      <p:grpSp>
        <p:nvGrpSpPr>
          <p:cNvPr id="2" name="组合 15"/>
          <p:cNvGrpSpPr>
            <a:grpSpLocks/>
          </p:cNvGrpSpPr>
          <p:nvPr/>
        </p:nvGrpSpPr>
        <p:grpSpPr bwMode="auto">
          <a:xfrm>
            <a:off x="3863975" y="3968751"/>
            <a:ext cx="5545138" cy="1331913"/>
            <a:chOff x="2339752" y="3969060"/>
            <a:chExt cx="5544616" cy="1332148"/>
          </a:xfrm>
        </p:grpSpPr>
        <p:sp>
          <p:nvSpPr>
            <p:cNvPr id="28678" name="矩形 6"/>
            <p:cNvSpPr>
              <a:spLocks noChangeArrowheads="1"/>
            </p:cNvSpPr>
            <p:nvPr/>
          </p:nvSpPr>
          <p:spPr bwMode="auto">
            <a:xfrm>
              <a:off x="5112060" y="3969060"/>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4</a:t>
              </a:r>
              <a:endParaRPr lang="zh-CN" altLang="en-US" sz="1200">
                <a:latin typeface="+mn-ea"/>
                <a:ea typeface="+mn-ea"/>
              </a:endParaRPr>
            </a:p>
          </p:txBody>
        </p:sp>
        <p:sp>
          <p:nvSpPr>
            <p:cNvPr id="28679" name="矩形 7"/>
            <p:cNvSpPr>
              <a:spLocks noChangeArrowheads="1"/>
            </p:cNvSpPr>
            <p:nvPr/>
          </p:nvSpPr>
          <p:spPr bwMode="auto">
            <a:xfrm>
              <a:off x="2339752" y="5049180"/>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7</a:t>
              </a:r>
              <a:endParaRPr lang="zh-CN" altLang="en-US" sz="1200">
                <a:latin typeface="+mn-ea"/>
                <a:ea typeface="+mn-ea"/>
              </a:endParaRPr>
            </a:p>
          </p:txBody>
        </p:sp>
        <p:sp>
          <p:nvSpPr>
            <p:cNvPr id="28680" name="矩形 9"/>
            <p:cNvSpPr>
              <a:spLocks noChangeArrowheads="1"/>
            </p:cNvSpPr>
            <p:nvPr/>
          </p:nvSpPr>
          <p:spPr bwMode="auto">
            <a:xfrm>
              <a:off x="5112060" y="5049180"/>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8</a:t>
              </a:r>
              <a:endParaRPr lang="zh-CN" altLang="en-US" sz="1200">
                <a:latin typeface="+mn-ea"/>
                <a:ea typeface="+mn-ea"/>
              </a:endParaRPr>
            </a:p>
          </p:txBody>
        </p:sp>
        <p:sp>
          <p:nvSpPr>
            <p:cNvPr id="28681" name="矩形 13"/>
            <p:cNvSpPr>
              <a:spLocks noChangeArrowheads="1"/>
            </p:cNvSpPr>
            <p:nvPr/>
          </p:nvSpPr>
          <p:spPr bwMode="auto">
            <a:xfrm>
              <a:off x="2339752" y="4437112"/>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5</a:t>
              </a:r>
              <a:endParaRPr lang="zh-CN" altLang="en-US" sz="1200">
                <a:latin typeface="+mn-ea"/>
                <a:ea typeface="+mn-ea"/>
              </a:endParaRPr>
            </a:p>
          </p:txBody>
        </p:sp>
        <p:sp>
          <p:nvSpPr>
            <p:cNvPr id="28682" name="矩形 14"/>
            <p:cNvSpPr>
              <a:spLocks noChangeArrowheads="1"/>
            </p:cNvSpPr>
            <p:nvPr/>
          </p:nvSpPr>
          <p:spPr bwMode="auto">
            <a:xfrm>
              <a:off x="5112060" y="4437112"/>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sz="1200" dirty="0">
                  <a:latin typeface="+mn-ea"/>
                  <a:ea typeface="+mn-ea"/>
                </a:rPr>
                <a:t>Slot 6</a:t>
              </a:r>
              <a:endParaRPr lang="zh-CN" altLang="en-US" sz="1200">
                <a:latin typeface="+mn-ea"/>
                <a:ea typeface="+mn-ea"/>
              </a:endParaRPr>
            </a:p>
          </p:txBody>
        </p:sp>
      </p:grpSp>
    </p:spTree>
    <p:extLst>
      <p:ext uri="{BB962C8B-B14F-4D97-AF65-F5344CB8AC3E}">
        <p14:creationId xmlns:p14="http://schemas.microsoft.com/office/powerpoint/2010/main" val="15374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2279650" y="4009490"/>
            <a:ext cx="4500000" cy="2155814"/>
          </a:xfrm>
          <a:prstGeom prst="rect">
            <a:avLst/>
          </a:prstGeom>
          <a:noFill/>
          <a:ln w="9525">
            <a:noFill/>
            <a:miter lim="800000"/>
            <a:headEnd/>
            <a:tailEnd/>
          </a:ln>
        </p:spPr>
      </p:pic>
      <p:pic>
        <p:nvPicPr>
          <p:cNvPr id="25601" name="Picture 1"/>
          <p:cNvPicPr>
            <a:picLocks noChangeAspect="1" noChangeArrowheads="1"/>
          </p:cNvPicPr>
          <p:nvPr/>
        </p:nvPicPr>
        <p:blipFill>
          <a:blip r:embed="rId4" cstate="print"/>
          <a:srcRect/>
          <a:stretch>
            <a:fillRect/>
          </a:stretch>
        </p:blipFill>
        <p:spPr bwMode="auto">
          <a:xfrm>
            <a:off x="5646763" y="1341439"/>
            <a:ext cx="4518000" cy="2657647"/>
          </a:xfrm>
          <a:prstGeom prst="rect">
            <a:avLst/>
          </a:prstGeom>
          <a:noFill/>
          <a:ln w="9525">
            <a:noFill/>
            <a:miter lim="800000"/>
            <a:headEnd/>
            <a:tailEnd/>
          </a:ln>
        </p:spPr>
      </p:pic>
      <p:sp>
        <p:nvSpPr>
          <p:cNvPr id="9" name="内容占位符 8"/>
          <p:cNvSpPr>
            <a:spLocks noGrp="1"/>
          </p:cNvSpPr>
          <p:nvPr>
            <p:ph type="body" sz="quarter" idx="10"/>
          </p:nvPr>
        </p:nvSpPr>
        <p:spPr/>
        <p:txBody>
          <a:bodyPr/>
          <a:lstStyle/>
          <a:p>
            <a:r>
              <a:rPr lang="en-US" altLang="zh-CN" smtClean="0"/>
              <a:t>USG6670 Rear Panel</a:t>
            </a:r>
            <a:endParaRPr lang="zh-CN" altLang="en-US" dirty="0"/>
          </a:p>
        </p:txBody>
      </p:sp>
      <p:sp>
        <p:nvSpPr>
          <p:cNvPr id="3" name="文本占位符 2"/>
          <p:cNvSpPr>
            <a:spLocks noGrp="1"/>
          </p:cNvSpPr>
          <p:nvPr>
            <p:ph type="body" sz="quarter" idx="12"/>
          </p:nvPr>
        </p:nvSpPr>
        <p:spPr>
          <a:xfrm>
            <a:off x="1595500" y="410400"/>
            <a:ext cx="9831600" cy="593393"/>
          </a:xfrm>
        </p:spPr>
        <p:txBody>
          <a:bodyPr/>
          <a:lstStyle/>
          <a:p>
            <a:r>
              <a:rPr lang="en-US" altLang="zh-CN" sz="3200" dirty="0" smtClean="0"/>
              <a:t>Product Appearance of the USG6600 </a:t>
            </a:r>
            <a:r>
              <a:rPr lang="en-US" altLang="zh-CN" sz="3200" dirty="0" smtClean="0"/>
              <a:t>Series (7)</a:t>
            </a:r>
            <a:endParaRPr lang="zh-CN" altLang="en-US" sz="3200" dirty="0"/>
          </a:p>
        </p:txBody>
      </p:sp>
      <p:sp>
        <p:nvSpPr>
          <p:cNvPr id="29702" name="矩形 10"/>
          <p:cNvSpPr>
            <a:spLocks noChangeArrowheads="1"/>
          </p:cNvSpPr>
          <p:nvPr/>
        </p:nvSpPr>
        <p:spPr bwMode="auto">
          <a:xfrm>
            <a:off x="6780213" y="4221088"/>
            <a:ext cx="4692650" cy="1569660"/>
          </a:xfrm>
          <a:prstGeom prst="rect">
            <a:avLst/>
          </a:prstGeom>
          <a:noFill/>
          <a:ln w="9525">
            <a:noFill/>
            <a:miter lim="800000"/>
            <a:headEnd/>
            <a:tailEnd/>
          </a:ln>
        </p:spPr>
        <p:txBody>
          <a:bodyPr wrap="square">
            <a:spAutoFit/>
          </a:bodyPr>
          <a:lstStyle/>
          <a:p>
            <a:pPr marL="171450" indent="-171450">
              <a:buFont typeface="Wingdings" panose="05000000000000000000" pitchFamily="2" charset="2"/>
              <a:buChar char="l"/>
            </a:pPr>
            <a:r>
              <a:rPr lang="en-US" altLang="zh-CN" sz="1200" dirty="0">
                <a:latin typeface="+mn-ea"/>
                <a:ea typeface="+mn-ea"/>
              </a:rPr>
              <a:t>The USG6670 provides a dedicated fan module for heat dissipation. The fan module supports hot-swapping. However, to prevent overheating, do not operate the device without a functioning fan module for more than one minute.</a:t>
            </a:r>
            <a:endParaRPr lang="zh-CN" altLang="en-US" sz="1200" dirty="0">
              <a:latin typeface="+mn-ea"/>
              <a:ea typeface="+mn-ea"/>
            </a:endParaRPr>
          </a:p>
          <a:p>
            <a:pPr marL="171450" indent="-171450">
              <a:buFont typeface="Wingdings" panose="05000000000000000000" pitchFamily="2" charset="2"/>
              <a:buChar char="l"/>
            </a:pPr>
            <a:r>
              <a:rPr lang="en-US" altLang="zh-CN" sz="1200" dirty="0">
                <a:latin typeface="+mn-ea"/>
                <a:ea typeface="+mn-ea"/>
              </a:rPr>
              <a:t>The USG6670 provides Hard disk slots, support 2.5-inch SAS hard disks. You can install two hard disks to form a RAID-1 array and store log and report data.</a:t>
            </a:r>
            <a:endParaRPr lang="zh-CN" altLang="en-US" sz="1200" dirty="0">
              <a:latin typeface="+mn-ea"/>
              <a:ea typeface="+mn-ea"/>
            </a:endParaRPr>
          </a:p>
        </p:txBody>
      </p:sp>
      <p:sp>
        <p:nvSpPr>
          <p:cNvPr id="29703" name="矩形 13"/>
          <p:cNvSpPr>
            <a:spLocks noChangeArrowheads="1"/>
          </p:cNvSpPr>
          <p:nvPr/>
        </p:nvSpPr>
        <p:spPr bwMode="auto">
          <a:xfrm>
            <a:off x="1307468" y="2266951"/>
            <a:ext cx="4104320" cy="646331"/>
          </a:xfrm>
          <a:prstGeom prst="rect">
            <a:avLst/>
          </a:prstGeom>
          <a:noFill/>
          <a:ln w="9525">
            <a:noFill/>
            <a:miter lim="800000"/>
            <a:headEnd/>
            <a:tailEnd/>
          </a:ln>
        </p:spPr>
        <p:txBody>
          <a:bodyPr wrap="square">
            <a:spAutoFit/>
          </a:bodyPr>
          <a:lstStyle/>
          <a:p>
            <a:pPr marL="171450" indent="-171450">
              <a:buFont typeface="Wingdings" panose="05000000000000000000" pitchFamily="2" charset="2"/>
              <a:buChar char="l"/>
            </a:pPr>
            <a:r>
              <a:rPr lang="en-US" altLang="zh-CN" sz="1200" dirty="0">
                <a:latin typeface="+mn-ea"/>
                <a:ea typeface="+mn-ea"/>
              </a:rPr>
              <a:t>The USG6670 supports two AC or DC 350W power modules for 1+1 redundancy so that if one power module is faulty, it can be hot-swapped. </a:t>
            </a:r>
            <a:endParaRPr lang="zh-CN" altLang="en-US" sz="1200" dirty="0">
              <a:latin typeface="+mn-ea"/>
              <a:ea typeface="+mn-ea"/>
            </a:endParaRPr>
          </a:p>
        </p:txBody>
      </p:sp>
    </p:spTree>
    <p:extLst>
      <p:ext uri="{BB962C8B-B14F-4D97-AF65-F5344CB8AC3E}">
        <p14:creationId xmlns:p14="http://schemas.microsoft.com/office/powerpoint/2010/main" val="1716383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type="body" sz="quarter" idx="10"/>
          </p:nvPr>
        </p:nvSpPr>
        <p:spPr/>
        <p:txBody>
          <a:bodyPr/>
          <a:lstStyle/>
          <a:p>
            <a:pPr>
              <a:defRPr/>
            </a:pPr>
            <a:r>
              <a:rPr lang="en-US" altLang="zh-CN" sz="2400" dirty="0"/>
              <a:t>USG6680 Front Panel</a:t>
            </a:r>
            <a:endParaRPr lang="zh-CN" altLang="en-US" sz="2400" b="1" dirty="0"/>
          </a:p>
        </p:txBody>
      </p:sp>
      <p:sp>
        <p:nvSpPr>
          <p:cNvPr id="2" name="文本占位符 1"/>
          <p:cNvSpPr>
            <a:spLocks noGrp="1"/>
          </p:cNvSpPr>
          <p:nvPr>
            <p:ph type="body" sz="quarter" idx="12"/>
          </p:nvPr>
        </p:nvSpPr>
        <p:spPr>
          <a:xfrm>
            <a:off x="1595500" y="410400"/>
            <a:ext cx="9831600" cy="593393"/>
          </a:xfrm>
        </p:spPr>
        <p:txBody>
          <a:bodyPr/>
          <a:lstStyle/>
          <a:p>
            <a:r>
              <a:rPr lang="en-US" altLang="zh-CN" sz="3200" dirty="0"/>
              <a:t>Product Appearance of the USG6600 </a:t>
            </a:r>
            <a:r>
              <a:rPr lang="en-US" altLang="zh-CN" sz="3200" dirty="0" smtClean="0"/>
              <a:t>Series (8)</a:t>
            </a:r>
            <a:endParaRPr lang="zh-CN" altLang="en-US" sz="3200" dirty="0"/>
          </a:p>
        </p:txBody>
      </p:sp>
      <p:pic>
        <p:nvPicPr>
          <p:cNvPr id="11" name="Picture 1" descr="F:\NSG_V1R1\en-us\hg\images\inst_0002_fig01.png"/>
          <p:cNvPicPr>
            <a:picLocks noChangeAspect="1" noChangeArrowheads="1"/>
          </p:cNvPicPr>
          <p:nvPr/>
        </p:nvPicPr>
        <p:blipFill>
          <a:blip r:embed="rId3" cstate="print"/>
          <a:srcRect/>
          <a:stretch>
            <a:fillRect/>
          </a:stretch>
        </p:blipFill>
        <p:spPr bwMode="auto">
          <a:xfrm>
            <a:off x="2819636" y="2027312"/>
            <a:ext cx="6570000" cy="4210000"/>
          </a:xfrm>
          <a:prstGeom prst="rect">
            <a:avLst/>
          </a:prstGeom>
          <a:noFill/>
        </p:spPr>
      </p:pic>
      <p:grpSp>
        <p:nvGrpSpPr>
          <p:cNvPr id="12" name="组合 15"/>
          <p:cNvGrpSpPr>
            <a:grpSpLocks/>
          </p:cNvGrpSpPr>
          <p:nvPr/>
        </p:nvGrpSpPr>
        <p:grpSpPr bwMode="auto">
          <a:xfrm>
            <a:off x="3863975" y="3968753"/>
            <a:ext cx="5545138" cy="1404465"/>
            <a:chOff x="2339752" y="3969060"/>
            <a:chExt cx="5544616" cy="1404712"/>
          </a:xfrm>
        </p:grpSpPr>
        <p:sp>
          <p:nvSpPr>
            <p:cNvPr id="13" name="矩形 6"/>
            <p:cNvSpPr>
              <a:spLocks noChangeArrowheads="1"/>
            </p:cNvSpPr>
            <p:nvPr/>
          </p:nvSpPr>
          <p:spPr bwMode="auto">
            <a:xfrm>
              <a:off x="5112060" y="3969060"/>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dirty="0">
                  <a:ea typeface="宋体" pitchFamily="2" charset="-122"/>
                </a:rPr>
                <a:t>Slot 4</a:t>
              </a:r>
              <a:endParaRPr lang="zh-CN" altLang="en-US">
                <a:ea typeface="宋体" pitchFamily="2" charset="-122"/>
              </a:endParaRPr>
            </a:p>
          </p:txBody>
        </p:sp>
        <p:sp>
          <p:nvSpPr>
            <p:cNvPr id="14" name="矩形 7"/>
            <p:cNvSpPr>
              <a:spLocks noChangeArrowheads="1"/>
            </p:cNvSpPr>
            <p:nvPr/>
          </p:nvSpPr>
          <p:spPr bwMode="auto">
            <a:xfrm>
              <a:off x="2339752" y="5121744"/>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dirty="0">
                  <a:ea typeface="宋体" pitchFamily="2" charset="-122"/>
                </a:rPr>
                <a:t>Slot 7</a:t>
              </a:r>
              <a:endParaRPr lang="zh-CN" altLang="en-US">
                <a:ea typeface="宋体" pitchFamily="2" charset="-122"/>
              </a:endParaRPr>
            </a:p>
          </p:txBody>
        </p:sp>
        <p:sp>
          <p:nvSpPr>
            <p:cNvPr id="15" name="矩形 9"/>
            <p:cNvSpPr>
              <a:spLocks noChangeArrowheads="1"/>
            </p:cNvSpPr>
            <p:nvPr/>
          </p:nvSpPr>
          <p:spPr bwMode="auto">
            <a:xfrm>
              <a:off x="5112060" y="5121743"/>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dirty="0">
                  <a:ea typeface="宋体" pitchFamily="2" charset="-122"/>
                </a:rPr>
                <a:t>Slot 8</a:t>
              </a:r>
              <a:endParaRPr lang="zh-CN" altLang="en-US">
                <a:ea typeface="宋体" pitchFamily="2" charset="-122"/>
              </a:endParaRPr>
            </a:p>
          </p:txBody>
        </p:sp>
        <p:sp>
          <p:nvSpPr>
            <p:cNvPr id="16" name="矩形 13"/>
            <p:cNvSpPr>
              <a:spLocks noChangeArrowheads="1"/>
            </p:cNvSpPr>
            <p:nvPr/>
          </p:nvSpPr>
          <p:spPr bwMode="auto">
            <a:xfrm>
              <a:off x="2339752" y="4509676"/>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dirty="0">
                  <a:ea typeface="宋体" pitchFamily="2" charset="-122"/>
                </a:rPr>
                <a:t>Slot 5</a:t>
              </a:r>
              <a:endParaRPr lang="zh-CN" altLang="en-US">
                <a:ea typeface="宋体" pitchFamily="2" charset="-122"/>
              </a:endParaRPr>
            </a:p>
          </p:txBody>
        </p:sp>
        <p:sp>
          <p:nvSpPr>
            <p:cNvPr id="17" name="矩形 14"/>
            <p:cNvSpPr>
              <a:spLocks noChangeArrowheads="1"/>
            </p:cNvSpPr>
            <p:nvPr/>
          </p:nvSpPr>
          <p:spPr bwMode="auto">
            <a:xfrm>
              <a:off x="5112060" y="4509676"/>
              <a:ext cx="2772308" cy="252028"/>
            </a:xfrm>
            <a:prstGeom prst="rect">
              <a:avLst/>
            </a:prstGeom>
            <a:solidFill>
              <a:schemeClr val="accent1"/>
            </a:solidFill>
            <a:ln w="9525" algn="ctr">
              <a:solidFill>
                <a:schemeClr val="tx1"/>
              </a:solidFill>
              <a:round/>
              <a:headEnd/>
              <a:tailEnd/>
            </a:ln>
          </p:spPr>
          <p:txBody>
            <a:bodyPr/>
            <a:lstStyle/>
            <a:p>
              <a:pPr algn="ctr" fontAlgn="t">
                <a:spcBef>
                  <a:spcPct val="0"/>
                </a:spcBef>
                <a:buSzTx/>
                <a:buFontTx/>
                <a:buNone/>
              </a:pPr>
              <a:r>
                <a:rPr lang="en-US" altLang="zh-CN" dirty="0">
                  <a:ea typeface="宋体" pitchFamily="2" charset="-122"/>
                </a:rPr>
                <a:t>Slot 6</a:t>
              </a:r>
              <a:endParaRPr lang="zh-CN" altLang="en-US">
                <a:ea typeface="宋体" pitchFamily="2" charset="-122"/>
              </a:endParaRPr>
            </a:p>
          </p:txBody>
        </p:sp>
      </p:grpSp>
    </p:spTree>
    <p:extLst>
      <p:ext uri="{BB962C8B-B14F-4D97-AF65-F5344CB8AC3E}">
        <p14:creationId xmlns:p14="http://schemas.microsoft.com/office/powerpoint/2010/main" val="33684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2244725" y="4113076"/>
            <a:ext cx="4536000" cy="2106000"/>
          </a:xfrm>
          <a:prstGeom prst="rect">
            <a:avLst/>
          </a:prstGeom>
          <a:noFill/>
          <a:ln w="9525">
            <a:noFill/>
            <a:miter lim="800000"/>
            <a:headEnd/>
            <a:tailEnd/>
          </a:ln>
        </p:spPr>
      </p:pic>
      <p:pic>
        <p:nvPicPr>
          <p:cNvPr id="21505" name="Picture 1"/>
          <p:cNvPicPr>
            <a:picLocks noChangeAspect="1" noChangeArrowheads="1"/>
          </p:cNvPicPr>
          <p:nvPr/>
        </p:nvPicPr>
        <p:blipFill>
          <a:blip r:embed="rId4" cstate="print"/>
          <a:srcRect/>
          <a:stretch>
            <a:fillRect/>
          </a:stretch>
        </p:blipFill>
        <p:spPr bwMode="auto">
          <a:xfrm>
            <a:off x="5614988" y="1341438"/>
            <a:ext cx="4550400" cy="2651470"/>
          </a:xfrm>
          <a:prstGeom prst="rect">
            <a:avLst/>
          </a:prstGeom>
          <a:noFill/>
          <a:ln w="9525">
            <a:noFill/>
            <a:miter lim="800000"/>
            <a:headEnd/>
            <a:tailEnd/>
          </a:ln>
        </p:spPr>
      </p:pic>
      <p:sp>
        <p:nvSpPr>
          <p:cNvPr id="9" name="内容占位符 8"/>
          <p:cNvSpPr>
            <a:spLocks noGrp="1"/>
          </p:cNvSpPr>
          <p:nvPr>
            <p:ph type="body" sz="quarter" idx="10"/>
          </p:nvPr>
        </p:nvSpPr>
        <p:spPr/>
        <p:txBody>
          <a:bodyPr/>
          <a:lstStyle/>
          <a:p>
            <a:r>
              <a:rPr lang="en-US" altLang="zh-CN" smtClean="0"/>
              <a:t>USG6680 Rear Panel</a:t>
            </a:r>
            <a:endParaRPr lang="zh-CN" altLang="en-US" dirty="0"/>
          </a:p>
        </p:txBody>
      </p:sp>
      <p:sp>
        <p:nvSpPr>
          <p:cNvPr id="2" name="文本占位符 1"/>
          <p:cNvSpPr>
            <a:spLocks noGrp="1"/>
          </p:cNvSpPr>
          <p:nvPr>
            <p:ph type="body" sz="quarter" idx="12"/>
          </p:nvPr>
        </p:nvSpPr>
        <p:spPr>
          <a:xfrm>
            <a:off x="1595500" y="410400"/>
            <a:ext cx="9831600" cy="593393"/>
          </a:xfrm>
        </p:spPr>
        <p:txBody>
          <a:bodyPr/>
          <a:lstStyle/>
          <a:p>
            <a:r>
              <a:rPr lang="en-US" altLang="zh-CN" sz="3200" dirty="0" smtClean="0"/>
              <a:t>Product Appearance of the USG6600 </a:t>
            </a:r>
            <a:r>
              <a:rPr lang="en-US" altLang="zh-CN" sz="3200" dirty="0" smtClean="0"/>
              <a:t>Series (9)</a:t>
            </a:r>
            <a:endParaRPr lang="zh-CN" altLang="en-US" sz="3200" dirty="0"/>
          </a:p>
        </p:txBody>
      </p:sp>
      <p:sp>
        <p:nvSpPr>
          <p:cNvPr id="31750" name="矩形 7"/>
          <p:cNvSpPr>
            <a:spLocks noChangeArrowheads="1"/>
          </p:cNvSpPr>
          <p:nvPr/>
        </p:nvSpPr>
        <p:spPr bwMode="auto">
          <a:xfrm>
            <a:off x="6780212" y="4545125"/>
            <a:ext cx="4464359" cy="1015663"/>
          </a:xfrm>
          <a:prstGeom prst="rect">
            <a:avLst/>
          </a:prstGeom>
          <a:noFill/>
          <a:ln w="9525">
            <a:noFill/>
            <a:miter lim="800000"/>
            <a:headEnd/>
            <a:tailEnd/>
          </a:ln>
        </p:spPr>
        <p:txBody>
          <a:bodyPr wrap="square">
            <a:spAutoFit/>
          </a:bodyPr>
          <a:lstStyle/>
          <a:p>
            <a:pPr marL="171450" indent="-171450">
              <a:buFont typeface="Wingdings" panose="05000000000000000000" pitchFamily="2" charset="2"/>
              <a:buChar char="l"/>
            </a:pPr>
            <a:r>
              <a:rPr lang="en-US" altLang="zh-CN" sz="1200" dirty="0">
                <a:latin typeface="+mn-ea"/>
                <a:ea typeface="+mn-ea"/>
              </a:rPr>
              <a:t>USG6680 provides an SPUB board to share the service processing workload with the MPU. </a:t>
            </a:r>
          </a:p>
          <a:p>
            <a:pPr marL="171450" indent="-171450">
              <a:buFont typeface="Wingdings" panose="05000000000000000000" pitchFamily="2" charset="2"/>
              <a:buChar char="l"/>
            </a:pPr>
            <a:r>
              <a:rPr lang="en-US" altLang="zh-CN" sz="1200" dirty="0">
                <a:latin typeface="+mn-ea"/>
                <a:ea typeface="+mn-ea"/>
              </a:rPr>
              <a:t>The USG6680 provides Hard disk slots, support 2.5-inch SAS hard disks. You can install two hard disks to form a RAID-1 array and store log and report data.</a:t>
            </a:r>
            <a:endParaRPr lang="zh-CN" altLang="en-US" sz="1200" dirty="0">
              <a:latin typeface="+mn-ea"/>
              <a:ea typeface="+mn-ea"/>
            </a:endParaRPr>
          </a:p>
        </p:txBody>
      </p:sp>
      <p:sp>
        <p:nvSpPr>
          <p:cNvPr id="31751" name="矩形 9"/>
          <p:cNvSpPr>
            <a:spLocks noChangeArrowheads="1"/>
          </p:cNvSpPr>
          <p:nvPr/>
        </p:nvSpPr>
        <p:spPr bwMode="auto">
          <a:xfrm>
            <a:off x="1307468" y="1989138"/>
            <a:ext cx="4307520" cy="1569660"/>
          </a:xfrm>
          <a:prstGeom prst="rect">
            <a:avLst/>
          </a:prstGeom>
          <a:noFill/>
          <a:ln w="9525">
            <a:noFill/>
            <a:miter lim="800000"/>
            <a:headEnd/>
            <a:tailEnd/>
          </a:ln>
        </p:spPr>
        <p:txBody>
          <a:bodyPr wrap="square">
            <a:spAutoFit/>
          </a:bodyPr>
          <a:lstStyle/>
          <a:p>
            <a:pPr marL="171450" indent="-171450">
              <a:buFont typeface="Wingdings" panose="05000000000000000000" pitchFamily="2" charset="2"/>
              <a:buChar char="l"/>
            </a:pPr>
            <a:r>
              <a:rPr lang="en-US" altLang="zh-CN" sz="1200" dirty="0">
                <a:latin typeface="+mn-ea"/>
                <a:ea typeface="+mn-ea"/>
              </a:rPr>
              <a:t>The USG6680 supports two AC or DC 350W power modules for 1+1 redundancy so that if one power module is faulty, it can be hot-swapped. </a:t>
            </a:r>
            <a:endParaRPr lang="zh-CN" altLang="en-US" sz="1200" dirty="0">
              <a:latin typeface="+mn-ea"/>
              <a:ea typeface="+mn-ea"/>
            </a:endParaRPr>
          </a:p>
          <a:p>
            <a:pPr marL="171450" indent="-171450">
              <a:buFont typeface="Wingdings" panose="05000000000000000000" pitchFamily="2" charset="2"/>
              <a:buChar char="l"/>
            </a:pPr>
            <a:r>
              <a:rPr lang="en-US" altLang="zh-CN" sz="1200" dirty="0">
                <a:latin typeface="+mn-ea"/>
                <a:ea typeface="+mn-ea"/>
              </a:rPr>
              <a:t>The USG6680 provides a dedicated fan module for heat dissipation. The fan module supports hot-swapping. However, to prevent overheating, do not operate the device without a functioning fan module for more than one minute.</a:t>
            </a:r>
            <a:endParaRPr lang="zh-CN" altLang="en-US" sz="1200" dirty="0">
              <a:latin typeface="+mn-ea"/>
              <a:ea typeface="+mn-ea"/>
            </a:endParaRPr>
          </a:p>
        </p:txBody>
      </p:sp>
    </p:spTree>
    <p:extLst>
      <p:ext uri="{BB962C8B-B14F-4D97-AF65-F5344CB8AC3E}">
        <p14:creationId xmlns:p14="http://schemas.microsoft.com/office/powerpoint/2010/main" val="3602170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0"/>
          </p:nvPr>
        </p:nvSpPr>
        <p:spPr/>
        <p:txBody>
          <a:bodyPr/>
          <a:lstStyle/>
          <a:p>
            <a:r>
              <a:rPr lang="en-US" altLang="zh-CN" b="1" dirty="0" smtClean="0"/>
              <a:t>USG6000 Series Product Appearance and Panel Views</a:t>
            </a:r>
          </a:p>
          <a:p>
            <a:pPr lvl="1"/>
            <a:r>
              <a:rPr lang="en-US" altLang="zh-CN" dirty="0" smtClean="0">
                <a:solidFill>
                  <a:schemeClr val="bg1">
                    <a:lumMod val="50000"/>
                  </a:schemeClr>
                </a:solidFill>
              </a:rPr>
              <a:t>USG6000 Series Portfolio and </a:t>
            </a:r>
            <a:r>
              <a:rPr lang="en-US" altLang="zh-CN" dirty="0">
                <a:solidFill>
                  <a:schemeClr val="bg1">
                    <a:lumMod val="50000"/>
                  </a:schemeClr>
                </a:solidFill>
              </a:rPr>
              <a:t>Product Appearance </a:t>
            </a:r>
            <a:endParaRPr lang="zh-CN" altLang="en-US" dirty="0" smtClean="0">
              <a:solidFill>
                <a:schemeClr val="bg1">
                  <a:lumMod val="50000"/>
                </a:schemeClr>
              </a:solidFill>
            </a:endParaRPr>
          </a:p>
          <a:p>
            <a:pPr lvl="1">
              <a:buSzPct val="60000"/>
              <a:buFont typeface="Wingdings" panose="05000000000000000000" pitchFamily="2" charset="2"/>
              <a:buChar char="n"/>
            </a:pPr>
            <a:r>
              <a:rPr lang="en-US" altLang="zh-CN" dirty="0" smtClean="0"/>
              <a:t>USG6000 Series Hardware Architecture</a:t>
            </a:r>
          </a:p>
          <a:p>
            <a:r>
              <a:rPr lang="en-US" altLang="zh-CN" dirty="0" smtClean="0">
                <a:solidFill>
                  <a:schemeClr val="bg1">
                    <a:lumMod val="50000"/>
                  </a:schemeClr>
                </a:solidFill>
              </a:rPr>
              <a:t>Expansion Cards for USG6000 Series</a:t>
            </a:r>
          </a:p>
          <a:p>
            <a:r>
              <a:rPr lang="en-US" altLang="zh-CN" dirty="0" smtClean="0">
                <a:solidFill>
                  <a:schemeClr val="bg1">
                    <a:lumMod val="50000"/>
                  </a:schemeClr>
                </a:solidFill>
              </a:rPr>
              <a:t>Hard Disks for USG6000 Series</a:t>
            </a:r>
          </a:p>
          <a:p>
            <a:r>
              <a:rPr lang="en-US" altLang="zh-CN" dirty="0" smtClean="0">
                <a:solidFill>
                  <a:schemeClr val="bg1">
                    <a:lumMod val="50000"/>
                  </a:schemeClr>
                </a:solidFill>
              </a:rPr>
              <a:t>Power Supply for USG6000 Series</a:t>
            </a:r>
            <a:endParaRPr lang="zh-CN" altLang="en-US" dirty="0" smtClean="0">
              <a:solidFill>
                <a:schemeClr val="bg1">
                  <a:lumMod val="50000"/>
                </a:schemeClr>
              </a:solidFill>
            </a:endParaRPr>
          </a:p>
        </p:txBody>
      </p:sp>
    </p:spTree>
    <p:extLst>
      <p:ext uri="{BB962C8B-B14F-4D97-AF65-F5344CB8AC3E}">
        <p14:creationId xmlns:p14="http://schemas.microsoft.com/office/powerpoint/2010/main" val="1166092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USG6000 Series Hardware Architecture</a:t>
            </a:r>
            <a:endParaRPr lang="zh-CN" altLang="en-US" dirty="0"/>
          </a:p>
        </p:txBody>
      </p:sp>
      <p:grpSp>
        <p:nvGrpSpPr>
          <p:cNvPr id="6" name="组合 5"/>
          <p:cNvGrpSpPr/>
          <p:nvPr/>
        </p:nvGrpSpPr>
        <p:grpSpPr>
          <a:xfrm>
            <a:off x="1703512" y="1304764"/>
            <a:ext cx="8546529" cy="4854055"/>
            <a:chOff x="1703512" y="1304764"/>
            <a:chExt cx="8546529" cy="4854055"/>
          </a:xfrm>
        </p:grpSpPr>
        <p:sp>
          <p:nvSpPr>
            <p:cNvPr id="52" name="Rectangle 5"/>
            <p:cNvSpPr>
              <a:spLocks noChangeArrowheads="1"/>
            </p:cNvSpPr>
            <p:nvPr/>
          </p:nvSpPr>
          <p:spPr bwMode="auto">
            <a:xfrm>
              <a:off x="1703512" y="4797152"/>
              <a:ext cx="8546529" cy="1361667"/>
            </a:xfrm>
            <a:prstGeom prst="rect">
              <a:avLst/>
            </a:prstGeom>
            <a:solidFill>
              <a:srgbClr val="006699"/>
            </a:solidFill>
            <a:ln w="9525" algn="ctr">
              <a:noFill/>
              <a:miter lim="800000"/>
              <a:headEnd/>
              <a:tailEnd/>
            </a:ln>
          </p:spPr>
          <p:txBody>
            <a:bodyPr wrap="square" lIns="68337" tIns="34169" rIns="68337" bIns="34169" anchor="ctr">
              <a:spAutoFit/>
            </a:bodyPr>
            <a:lstStyle/>
            <a:p>
              <a:pPr>
                <a:buClr>
                  <a:srgbClr val="CC9900"/>
                </a:buClr>
                <a:buNone/>
                <a:defRPr/>
              </a:pPr>
              <a:r>
                <a:rPr lang="en-US" altLang="zh-CN" sz="1400" b="1" dirty="0">
                  <a:solidFill>
                    <a:schemeClr val="bg1"/>
                  </a:solidFill>
                  <a:latin typeface="+mn-ea"/>
                  <a:ea typeface="+mn-ea"/>
                </a:rPr>
                <a:t>Multi-core CPU+Switch architecture</a:t>
              </a:r>
              <a:endParaRPr lang="en-US" altLang="zh-CN" sz="1400" dirty="0">
                <a:solidFill>
                  <a:schemeClr val="bg1"/>
                </a:solidFill>
                <a:latin typeface="+mn-ea"/>
                <a:ea typeface="+mn-ea"/>
              </a:endParaRPr>
            </a:p>
            <a:p>
              <a:pPr marL="285750" indent="-285750">
                <a:buClr>
                  <a:srgbClr val="CC9900"/>
                </a:buClr>
                <a:buFont typeface="Wingdings" panose="05000000000000000000" pitchFamily="2" charset="2"/>
                <a:buChar char="l"/>
                <a:defRPr/>
              </a:pPr>
              <a:r>
                <a:rPr lang="en-US" altLang="zh-CN" sz="1400" b="1" dirty="0">
                  <a:solidFill>
                    <a:schemeClr val="bg1"/>
                  </a:solidFill>
                  <a:latin typeface="+mn-ea"/>
                  <a:ea typeface="+mn-ea"/>
                </a:rPr>
                <a:t>The CPU and switching chip both provide two 20G high-speed service ports.</a:t>
              </a:r>
              <a:endParaRPr lang="en-US" altLang="zh-CN" sz="1400" dirty="0">
                <a:solidFill>
                  <a:schemeClr val="bg1"/>
                </a:solidFill>
                <a:latin typeface="+mn-ea"/>
                <a:ea typeface="+mn-ea"/>
              </a:endParaRPr>
            </a:p>
            <a:p>
              <a:pPr marL="285750" indent="-285750">
                <a:buClr>
                  <a:srgbClr val="CC9900"/>
                </a:buClr>
                <a:buFont typeface="Wingdings" panose="05000000000000000000" pitchFamily="2" charset="2"/>
                <a:buChar char="l"/>
                <a:defRPr/>
              </a:pPr>
              <a:r>
                <a:rPr lang="en-US" altLang="zh-CN" sz="1400" b="1" dirty="0">
                  <a:solidFill>
                    <a:schemeClr val="bg1"/>
                  </a:solidFill>
                  <a:latin typeface="+mn-ea"/>
                  <a:ea typeface="+mn-ea"/>
                </a:rPr>
                <a:t>The switching capacity is high, so the upstream bandwidth in the expansion slot does not have any bottleneck.</a:t>
              </a:r>
              <a:endParaRPr lang="en-US" altLang="zh-CN" sz="1400" dirty="0">
                <a:solidFill>
                  <a:schemeClr val="bg1"/>
                </a:solidFill>
                <a:latin typeface="+mn-ea"/>
                <a:ea typeface="+mn-ea"/>
              </a:endParaRPr>
            </a:p>
            <a:p>
              <a:pPr marL="285750" indent="-285750">
                <a:buClr>
                  <a:srgbClr val="CC9900"/>
                </a:buClr>
                <a:buFont typeface="Wingdings" panose="05000000000000000000" pitchFamily="2" charset="2"/>
                <a:buChar char="l"/>
                <a:defRPr/>
              </a:pPr>
              <a:r>
                <a:rPr lang="en-US" altLang="zh-CN" sz="1400" b="1" dirty="0">
                  <a:solidFill>
                    <a:schemeClr val="bg1"/>
                  </a:solidFill>
                  <a:latin typeface="+mn-ea"/>
                  <a:ea typeface="+mn-ea"/>
                </a:rPr>
                <a:t>Provides various cards for flexible configuration.</a:t>
              </a:r>
              <a:endParaRPr lang="en-US" altLang="zh-CN" sz="1400" dirty="0">
                <a:solidFill>
                  <a:schemeClr val="bg1"/>
                </a:solidFill>
                <a:latin typeface="+mn-ea"/>
                <a:ea typeface="+mn-ea"/>
              </a:endParaRPr>
            </a:p>
            <a:p>
              <a:pPr marL="285750" indent="-285750">
                <a:buClr>
                  <a:srgbClr val="CC9900"/>
                </a:buClr>
                <a:buFont typeface="Wingdings" panose="05000000000000000000" pitchFamily="2" charset="2"/>
                <a:buChar char="l"/>
                <a:defRPr/>
              </a:pPr>
              <a:r>
                <a:rPr lang="en-US" altLang="zh-CN" sz="1400" b="1" dirty="0">
                  <a:solidFill>
                    <a:schemeClr val="bg1"/>
                  </a:solidFill>
                  <a:latin typeface="+mn-ea"/>
                  <a:ea typeface="+mn-ea"/>
                </a:rPr>
                <a:t>The USG6680 supports expansion of SPUB, providing 1+1 CPU processing capability.</a:t>
              </a:r>
              <a:endParaRPr lang="zh-CN" altLang="en-US" sz="1400" dirty="0">
                <a:solidFill>
                  <a:schemeClr val="bg1"/>
                </a:solidFill>
                <a:latin typeface="+mn-ea"/>
                <a:ea typeface="+mn-ea"/>
              </a:endParaRPr>
            </a:p>
          </p:txBody>
        </p:sp>
        <p:cxnSp>
          <p:nvCxnSpPr>
            <p:cNvPr id="39" name="直接箭头连接符 38"/>
            <p:cNvCxnSpPr>
              <a:endCxn id="18" idx="1"/>
            </p:cNvCxnSpPr>
            <p:nvPr/>
          </p:nvCxnSpPr>
          <p:spPr bwMode="auto">
            <a:xfrm flipV="1">
              <a:off x="6470651" y="2212975"/>
              <a:ext cx="982663" cy="185738"/>
            </a:xfrm>
            <a:prstGeom prst="straightConnector1">
              <a:avLst/>
            </a:prstGeom>
            <a:ln w="47625">
              <a:solidFill>
                <a:srgbClr val="FFC000"/>
              </a:solidFill>
              <a:headEnd type="triangle"/>
              <a:tailEnd type="triangle"/>
            </a:ln>
            <a:extLst/>
          </p:spPr>
          <p:style>
            <a:lnRef idx="1">
              <a:schemeClr val="dk1"/>
            </a:lnRef>
            <a:fillRef idx="0">
              <a:schemeClr val="dk1"/>
            </a:fillRef>
            <a:effectRef idx="0">
              <a:schemeClr val="dk1"/>
            </a:effectRef>
            <a:fontRef idx="minor">
              <a:schemeClr val="tx1"/>
            </a:fontRef>
          </p:style>
        </p:cxnSp>
        <p:cxnSp>
          <p:nvCxnSpPr>
            <p:cNvPr id="40" name="直接箭头连接符 39"/>
            <p:cNvCxnSpPr>
              <a:endCxn id="21" idx="1"/>
            </p:cNvCxnSpPr>
            <p:nvPr/>
          </p:nvCxnSpPr>
          <p:spPr bwMode="auto">
            <a:xfrm flipV="1">
              <a:off x="6486525" y="2784476"/>
              <a:ext cx="966788" cy="92075"/>
            </a:xfrm>
            <a:prstGeom prst="straightConnector1">
              <a:avLst/>
            </a:prstGeom>
            <a:ln w="47625">
              <a:solidFill>
                <a:srgbClr val="FFC000"/>
              </a:solidFill>
              <a:headEnd type="triangle"/>
              <a:tailEnd type="triangle"/>
            </a:ln>
            <a:extLst/>
          </p:spPr>
          <p:style>
            <a:lnRef idx="1">
              <a:schemeClr val="dk1"/>
            </a:lnRef>
            <a:fillRef idx="0">
              <a:schemeClr val="dk1"/>
            </a:fillRef>
            <a:effectRef idx="0">
              <a:schemeClr val="dk1"/>
            </a:effectRef>
            <a:fontRef idx="minor">
              <a:schemeClr val="tx1"/>
            </a:fontRef>
          </p:style>
        </p:cxnSp>
        <p:cxnSp>
          <p:nvCxnSpPr>
            <p:cNvPr id="45" name="直接箭头连接符 44"/>
            <p:cNvCxnSpPr/>
            <p:nvPr/>
          </p:nvCxnSpPr>
          <p:spPr bwMode="auto">
            <a:xfrm>
              <a:off x="6470650" y="3352800"/>
              <a:ext cx="965200" cy="0"/>
            </a:xfrm>
            <a:prstGeom prst="straightConnector1">
              <a:avLst/>
            </a:prstGeom>
            <a:ln w="47625">
              <a:solidFill>
                <a:srgbClr val="FFC000"/>
              </a:solidFill>
              <a:headEnd type="triangle"/>
              <a:tailEnd type="triangle"/>
            </a:ln>
            <a:extLst/>
          </p:spPr>
          <p:style>
            <a:lnRef idx="1">
              <a:schemeClr val="dk1"/>
            </a:lnRef>
            <a:fillRef idx="0">
              <a:schemeClr val="dk1"/>
            </a:fillRef>
            <a:effectRef idx="0">
              <a:schemeClr val="dk1"/>
            </a:effectRef>
            <a:fontRef idx="minor">
              <a:schemeClr val="tx1"/>
            </a:fontRef>
          </p:style>
        </p:cxnSp>
        <p:cxnSp>
          <p:nvCxnSpPr>
            <p:cNvPr id="47" name="直接箭头连接符 46"/>
            <p:cNvCxnSpPr/>
            <p:nvPr/>
          </p:nvCxnSpPr>
          <p:spPr bwMode="auto">
            <a:xfrm>
              <a:off x="6470650" y="3470275"/>
              <a:ext cx="965200" cy="1588"/>
            </a:xfrm>
            <a:prstGeom prst="straightConnector1">
              <a:avLst/>
            </a:prstGeom>
            <a:ln w="47625">
              <a:solidFill>
                <a:srgbClr val="FFC000"/>
              </a:solidFill>
              <a:headEnd type="triangle"/>
              <a:tailEnd type="triangle"/>
            </a:ln>
            <a:extLst/>
          </p:spPr>
          <p:style>
            <a:lnRef idx="1">
              <a:schemeClr val="dk1"/>
            </a:lnRef>
            <a:fillRef idx="0">
              <a:schemeClr val="dk1"/>
            </a:fillRef>
            <a:effectRef idx="0">
              <a:schemeClr val="dk1"/>
            </a:effectRef>
            <a:fontRef idx="minor">
              <a:schemeClr val="tx1"/>
            </a:fontRef>
          </p:style>
        </p:cxnSp>
        <p:cxnSp>
          <p:nvCxnSpPr>
            <p:cNvPr id="48" name="直接箭头连接符 47"/>
            <p:cNvCxnSpPr/>
            <p:nvPr/>
          </p:nvCxnSpPr>
          <p:spPr bwMode="auto">
            <a:xfrm>
              <a:off x="6470650" y="3233739"/>
              <a:ext cx="965200" cy="1587"/>
            </a:xfrm>
            <a:prstGeom prst="straightConnector1">
              <a:avLst/>
            </a:prstGeom>
            <a:ln w="47625">
              <a:solidFill>
                <a:srgbClr val="FFC000"/>
              </a:solidFill>
              <a:headEnd type="triangle"/>
              <a:tailEnd type="triangle"/>
            </a:ln>
            <a:extLst/>
          </p:spPr>
          <p:style>
            <a:lnRef idx="1">
              <a:schemeClr val="dk1"/>
            </a:lnRef>
            <a:fillRef idx="0">
              <a:schemeClr val="dk1"/>
            </a:fillRef>
            <a:effectRef idx="0">
              <a:schemeClr val="dk1"/>
            </a:effectRef>
            <a:fontRef idx="minor">
              <a:schemeClr val="tx1"/>
            </a:fontRef>
          </p:style>
        </p:cxnSp>
        <p:cxnSp>
          <p:nvCxnSpPr>
            <p:cNvPr id="127" name="形状 126"/>
            <p:cNvCxnSpPr>
              <a:stCxn id="32" idx="2"/>
              <a:endCxn id="30" idx="1"/>
            </p:cNvCxnSpPr>
            <p:nvPr/>
          </p:nvCxnSpPr>
          <p:spPr bwMode="auto">
            <a:xfrm rot="16200000" flipH="1">
              <a:off x="6342858" y="2820195"/>
              <a:ext cx="446087" cy="1774825"/>
            </a:xfrm>
            <a:prstGeom prst="bentConnector2">
              <a:avLst/>
            </a:prstGeom>
            <a:ln w="47625">
              <a:solidFill>
                <a:srgbClr val="FFC000"/>
              </a:solidFill>
              <a:headEnd type="triangle" w="med" len="med"/>
              <a:tailEnd type="triangle" w="med" len="med"/>
            </a:ln>
            <a:extLst/>
          </p:spPr>
          <p:style>
            <a:lnRef idx="1">
              <a:schemeClr val="dk1"/>
            </a:lnRef>
            <a:fillRef idx="0">
              <a:schemeClr val="dk1"/>
            </a:fillRef>
            <a:effectRef idx="0">
              <a:schemeClr val="dk1"/>
            </a:effectRef>
            <a:fontRef idx="minor">
              <a:schemeClr val="tx1"/>
            </a:fontRef>
          </p:style>
        </p:cxnSp>
        <p:sp>
          <p:nvSpPr>
            <p:cNvPr id="12" name="Rectangle 33"/>
            <p:cNvSpPr>
              <a:spLocks noChangeArrowheads="1"/>
            </p:cNvSpPr>
            <p:nvPr/>
          </p:nvSpPr>
          <p:spPr bwMode="auto">
            <a:xfrm>
              <a:off x="2813051" y="1477964"/>
              <a:ext cx="1198563" cy="3246437"/>
            </a:xfrm>
            <a:prstGeom prst="rect">
              <a:avLst/>
            </a:prstGeom>
            <a:solidFill>
              <a:srgbClr val="CCFF99">
                <a:alpha val="50000"/>
              </a:srgbClr>
            </a:solidFill>
            <a:ln w="9525" algn="ctr">
              <a:noFill/>
              <a:miter lim="800000"/>
              <a:headEnd/>
              <a:tailEnd/>
            </a:ln>
            <a:effectLst>
              <a:outerShdw dist="107763" dir="18900000" algn="ctr" rotWithShape="0">
                <a:srgbClr val="808080">
                  <a:alpha val="50000"/>
                </a:srgbClr>
              </a:outerShdw>
            </a:effectLst>
          </p:spPr>
          <p:txBody>
            <a:bodyPr wrap="none" lIns="78904" tIns="39452" rIns="78904" bIns="39452" anchor="ctr"/>
            <a:lstStyle/>
            <a:p>
              <a:pPr>
                <a:defRPr/>
              </a:pPr>
              <a:endParaRPr lang="zh-CN" altLang="en-US" sz="1200" dirty="0">
                <a:solidFill>
                  <a:srgbClr val="000000"/>
                </a:solidFill>
                <a:latin typeface="+mn-ea"/>
                <a:ea typeface="+mn-ea"/>
              </a:endParaRPr>
            </a:p>
            <a:p>
              <a:pPr>
                <a:defRPr/>
              </a:pPr>
              <a:endParaRPr lang="zh-CN" altLang="en-US" sz="1200" b="1" dirty="0">
                <a:solidFill>
                  <a:srgbClr val="000000"/>
                </a:solidFill>
                <a:latin typeface="+mn-ea"/>
                <a:ea typeface="+mn-ea"/>
              </a:endParaRPr>
            </a:p>
          </p:txBody>
        </p:sp>
        <p:sp>
          <p:nvSpPr>
            <p:cNvPr id="13" name="Rectangle 34"/>
            <p:cNvSpPr>
              <a:spLocks noChangeArrowheads="1"/>
            </p:cNvSpPr>
            <p:nvPr/>
          </p:nvSpPr>
          <p:spPr bwMode="auto">
            <a:xfrm>
              <a:off x="2963652" y="2847975"/>
              <a:ext cx="1066800" cy="485940"/>
            </a:xfrm>
            <a:prstGeom prst="rect">
              <a:avLst/>
            </a:prstGeom>
            <a:noFill/>
            <a:ln w="28575" algn="ctr">
              <a:noFill/>
              <a:miter lim="800000"/>
              <a:headEnd/>
              <a:tailEnd/>
            </a:ln>
          </p:spPr>
          <p:txBody>
            <a:bodyPr wrap="square" lIns="78904" tIns="39452" rIns="78904" bIns="39452">
              <a:spAutoFit/>
            </a:bodyPr>
            <a:lstStyle/>
            <a:p>
              <a:pPr>
                <a:lnSpc>
                  <a:spcPct val="110000"/>
                </a:lnSpc>
                <a:spcBef>
                  <a:spcPct val="40000"/>
                </a:spcBef>
                <a:buNone/>
              </a:pPr>
              <a:r>
                <a:rPr lang="en-US" altLang="zh-CN" sz="1200" b="1" dirty="0">
                  <a:solidFill>
                    <a:srgbClr val="000000"/>
                  </a:solidFill>
                  <a:latin typeface="+mn-ea"/>
                  <a:ea typeface="+mn-ea"/>
                </a:rPr>
                <a:t>Multi-core processor</a:t>
              </a:r>
            </a:p>
          </p:txBody>
        </p:sp>
        <p:grpSp>
          <p:nvGrpSpPr>
            <p:cNvPr id="32781" name="组合 235"/>
            <p:cNvGrpSpPr>
              <a:grpSpLocks/>
            </p:cNvGrpSpPr>
            <p:nvPr/>
          </p:nvGrpSpPr>
          <p:grpSpPr bwMode="auto">
            <a:xfrm>
              <a:off x="7428148" y="1304764"/>
              <a:ext cx="1620180" cy="527213"/>
              <a:chOff x="5677534" y="575351"/>
              <a:chExt cx="2412543" cy="639095"/>
            </a:xfrm>
          </p:grpSpPr>
          <p:sp>
            <p:nvSpPr>
              <p:cNvPr id="15" name="Rectangle 33"/>
              <p:cNvSpPr>
                <a:spLocks noChangeArrowheads="1"/>
              </p:cNvSpPr>
              <p:nvPr/>
            </p:nvSpPr>
            <p:spPr bwMode="auto">
              <a:xfrm>
                <a:off x="5715008" y="750668"/>
                <a:ext cx="2160587" cy="463778"/>
              </a:xfrm>
              <a:prstGeom prst="rect">
                <a:avLst/>
              </a:prstGeom>
              <a:solidFill>
                <a:srgbClr val="CCFF99">
                  <a:alpha val="50000"/>
                </a:srgbClr>
              </a:solidFill>
              <a:ln w="9525" algn="ctr">
                <a:noFill/>
                <a:miter lim="800000"/>
                <a:headEnd/>
                <a:tailEnd/>
              </a:ln>
              <a:effectLst>
                <a:outerShdw dist="107763" dir="18900000" algn="ctr" rotWithShape="0">
                  <a:srgbClr val="808080">
                    <a:alpha val="50000"/>
                  </a:srgbClr>
                </a:outerShdw>
              </a:effectLst>
            </p:spPr>
            <p:txBody>
              <a:bodyPr wrap="none" anchor="ctr"/>
              <a:lstStyle/>
              <a:p>
                <a:pPr>
                  <a:defRPr/>
                </a:pPr>
                <a:endParaRPr lang="zh-CN" altLang="en-US" sz="1200" dirty="0">
                  <a:solidFill>
                    <a:srgbClr val="000000"/>
                  </a:solidFill>
                  <a:latin typeface="+mn-ea"/>
                  <a:ea typeface="+mn-ea"/>
                </a:endParaRPr>
              </a:p>
              <a:p>
                <a:pPr>
                  <a:defRPr/>
                </a:pPr>
                <a:endParaRPr lang="zh-CN" altLang="en-US" sz="1200" b="1" dirty="0">
                  <a:solidFill>
                    <a:srgbClr val="000000"/>
                  </a:solidFill>
                  <a:latin typeface="+mn-ea"/>
                  <a:ea typeface="+mn-ea"/>
                </a:endParaRPr>
              </a:p>
            </p:txBody>
          </p:sp>
          <p:sp>
            <p:nvSpPr>
              <p:cNvPr id="16" name="Rectangle 34"/>
              <p:cNvSpPr>
                <a:spLocks noChangeArrowheads="1"/>
              </p:cNvSpPr>
              <p:nvPr/>
            </p:nvSpPr>
            <p:spPr bwMode="auto">
              <a:xfrm>
                <a:off x="5677534" y="575351"/>
                <a:ext cx="2412543" cy="604408"/>
              </a:xfrm>
              <a:prstGeom prst="rect">
                <a:avLst/>
              </a:prstGeom>
              <a:noFill/>
              <a:ln w="28575" algn="ctr">
                <a:noFill/>
                <a:miter lim="800000"/>
                <a:headEnd/>
                <a:tailEnd/>
              </a:ln>
            </p:spPr>
            <p:txBody>
              <a:bodyPr wrap="square">
                <a:spAutoFit/>
              </a:bodyPr>
              <a:lstStyle/>
              <a:p>
                <a:pPr>
                  <a:lnSpc>
                    <a:spcPct val="110000"/>
                  </a:lnSpc>
                  <a:spcBef>
                    <a:spcPct val="40000"/>
                  </a:spcBef>
                  <a:buNone/>
                  <a:defRPr/>
                </a:pPr>
                <a:r>
                  <a:rPr lang="en-US" altLang="zh-CN" sz="1200" b="1" dirty="0">
                    <a:solidFill>
                      <a:srgbClr val="000000"/>
                    </a:solidFill>
                    <a:latin typeface="+mn-ea"/>
                    <a:ea typeface="+mn-ea"/>
                  </a:rPr>
                  <a:t>Out-of-band management port</a:t>
                </a:r>
              </a:p>
            </p:txBody>
          </p:sp>
        </p:grpSp>
        <p:grpSp>
          <p:nvGrpSpPr>
            <p:cNvPr id="32782" name="组合 236"/>
            <p:cNvGrpSpPr>
              <a:grpSpLocks/>
            </p:cNvGrpSpPr>
            <p:nvPr/>
          </p:nvGrpSpPr>
          <p:grpSpPr bwMode="auto">
            <a:xfrm>
              <a:off x="7453314" y="2020883"/>
              <a:ext cx="1450975" cy="384174"/>
              <a:chOff x="5715008" y="1679362"/>
              <a:chExt cx="2160587" cy="463778"/>
            </a:xfrm>
          </p:grpSpPr>
          <p:sp>
            <p:nvSpPr>
              <p:cNvPr id="18" name="Rectangle 33"/>
              <p:cNvSpPr>
                <a:spLocks noChangeArrowheads="1"/>
              </p:cNvSpPr>
              <p:nvPr/>
            </p:nvSpPr>
            <p:spPr bwMode="auto">
              <a:xfrm>
                <a:off x="5715008" y="1679362"/>
                <a:ext cx="2160587" cy="463778"/>
              </a:xfrm>
              <a:prstGeom prst="rect">
                <a:avLst/>
              </a:prstGeom>
              <a:solidFill>
                <a:srgbClr val="CCFF99">
                  <a:alpha val="50000"/>
                </a:srgbClr>
              </a:solidFill>
              <a:ln w="9525" algn="ctr">
                <a:noFill/>
                <a:miter lim="800000"/>
                <a:headEnd/>
                <a:tailEnd/>
              </a:ln>
              <a:effectLst>
                <a:outerShdw dist="107763" dir="18900000" algn="ctr" rotWithShape="0">
                  <a:srgbClr val="808080">
                    <a:alpha val="50000"/>
                  </a:srgbClr>
                </a:outerShdw>
              </a:effectLst>
            </p:spPr>
            <p:txBody>
              <a:bodyPr wrap="none" anchor="ctr"/>
              <a:lstStyle/>
              <a:p>
                <a:pPr>
                  <a:defRPr/>
                </a:pPr>
                <a:endParaRPr lang="zh-CN" altLang="en-US" sz="1200" dirty="0">
                  <a:solidFill>
                    <a:srgbClr val="000000"/>
                  </a:solidFill>
                  <a:latin typeface="+mn-ea"/>
                  <a:ea typeface="+mn-ea"/>
                </a:endParaRPr>
              </a:p>
              <a:p>
                <a:pPr>
                  <a:defRPr/>
                </a:pPr>
                <a:endParaRPr lang="zh-CN" altLang="en-US" sz="1200" b="1" dirty="0">
                  <a:solidFill>
                    <a:srgbClr val="000000"/>
                  </a:solidFill>
                  <a:latin typeface="+mn-ea"/>
                  <a:ea typeface="+mn-ea"/>
                </a:endParaRPr>
              </a:p>
            </p:txBody>
          </p:sp>
          <p:sp>
            <p:nvSpPr>
              <p:cNvPr id="19" name="Rectangle 34"/>
              <p:cNvSpPr>
                <a:spLocks noChangeArrowheads="1"/>
              </p:cNvSpPr>
              <p:nvPr/>
            </p:nvSpPr>
            <p:spPr bwMode="auto">
              <a:xfrm>
                <a:off x="6003401" y="1750273"/>
                <a:ext cx="1872194" cy="356689"/>
              </a:xfrm>
              <a:prstGeom prst="rect">
                <a:avLst/>
              </a:prstGeom>
              <a:noFill/>
              <a:ln w="28575" algn="ctr">
                <a:noFill/>
                <a:miter lim="800000"/>
                <a:headEnd/>
                <a:tailEnd/>
              </a:ln>
            </p:spPr>
            <p:txBody>
              <a:bodyPr>
                <a:spAutoFit/>
              </a:bodyPr>
              <a:lstStyle/>
              <a:p>
                <a:pPr>
                  <a:lnSpc>
                    <a:spcPct val="110000"/>
                  </a:lnSpc>
                  <a:spcBef>
                    <a:spcPct val="40000"/>
                  </a:spcBef>
                  <a:buNone/>
                  <a:defRPr/>
                </a:pPr>
                <a:r>
                  <a:rPr lang="en-US" altLang="zh-CN" sz="1200" b="1" dirty="0">
                    <a:solidFill>
                      <a:srgbClr val="000000"/>
                    </a:solidFill>
                    <a:latin typeface="+mn-ea"/>
                    <a:ea typeface="+mn-ea"/>
                  </a:rPr>
                  <a:t>Fixed port</a:t>
                </a:r>
              </a:p>
            </p:txBody>
          </p:sp>
        </p:grpSp>
        <p:grpSp>
          <p:nvGrpSpPr>
            <p:cNvPr id="32783" name="组合 237"/>
            <p:cNvGrpSpPr>
              <a:grpSpLocks/>
            </p:cNvGrpSpPr>
            <p:nvPr/>
          </p:nvGrpSpPr>
          <p:grpSpPr bwMode="auto">
            <a:xfrm>
              <a:off x="7453315" y="2593975"/>
              <a:ext cx="1556193" cy="382588"/>
              <a:chOff x="5715008" y="2750932"/>
              <a:chExt cx="2317262" cy="463778"/>
            </a:xfrm>
          </p:grpSpPr>
          <p:sp>
            <p:nvSpPr>
              <p:cNvPr id="21" name="Rectangle 33"/>
              <p:cNvSpPr>
                <a:spLocks noChangeArrowheads="1"/>
              </p:cNvSpPr>
              <p:nvPr/>
            </p:nvSpPr>
            <p:spPr bwMode="auto">
              <a:xfrm>
                <a:off x="5715008" y="2750932"/>
                <a:ext cx="2160587" cy="463778"/>
              </a:xfrm>
              <a:prstGeom prst="rect">
                <a:avLst/>
              </a:prstGeom>
              <a:solidFill>
                <a:srgbClr val="FFC000">
                  <a:alpha val="50000"/>
                </a:srgbClr>
              </a:solidFill>
              <a:ln w="9525" algn="ctr">
                <a:noFill/>
                <a:miter lim="800000"/>
                <a:headEnd/>
                <a:tailEnd/>
              </a:ln>
              <a:effectLst>
                <a:outerShdw dist="107763" dir="18900000" algn="ctr" rotWithShape="0">
                  <a:srgbClr val="808080">
                    <a:alpha val="50000"/>
                  </a:srgbClr>
                </a:outerShdw>
              </a:effectLst>
            </p:spPr>
            <p:txBody>
              <a:bodyPr wrap="none" anchor="ctr"/>
              <a:lstStyle/>
              <a:p>
                <a:pPr>
                  <a:defRPr/>
                </a:pPr>
                <a:endParaRPr lang="zh-CN" altLang="en-US" sz="1200" dirty="0">
                  <a:solidFill>
                    <a:srgbClr val="000000"/>
                  </a:solidFill>
                  <a:latin typeface="+mn-ea"/>
                  <a:ea typeface="+mn-ea"/>
                </a:endParaRPr>
              </a:p>
              <a:p>
                <a:pPr>
                  <a:defRPr/>
                </a:pPr>
                <a:endParaRPr lang="zh-CN" altLang="en-US" sz="1200" b="1" dirty="0">
                  <a:solidFill>
                    <a:srgbClr val="000000"/>
                  </a:solidFill>
                  <a:latin typeface="+mn-ea"/>
                  <a:ea typeface="+mn-ea"/>
                </a:endParaRPr>
              </a:p>
            </p:txBody>
          </p:sp>
          <p:sp>
            <p:nvSpPr>
              <p:cNvPr id="22" name="Rectangle 34"/>
              <p:cNvSpPr>
                <a:spLocks noChangeArrowheads="1"/>
              </p:cNvSpPr>
              <p:nvPr/>
            </p:nvSpPr>
            <p:spPr bwMode="auto">
              <a:xfrm>
                <a:off x="5784758" y="2802981"/>
                <a:ext cx="2247512" cy="358168"/>
              </a:xfrm>
              <a:prstGeom prst="rect">
                <a:avLst/>
              </a:prstGeom>
              <a:noFill/>
              <a:ln w="28575" algn="ctr">
                <a:noFill/>
                <a:miter lim="800000"/>
                <a:headEnd/>
                <a:tailEnd/>
              </a:ln>
            </p:spPr>
            <p:txBody>
              <a:bodyPr wrap="square">
                <a:spAutoFit/>
              </a:bodyPr>
              <a:lstStyle/>
              <a:p>
                <a:pPr>
                  <a:lnSpc>
                    <a:spcPct val="110000"/>
                  </a:lnSpc>
                  <a:spcBef>
                    <a:spcPct val="40000"/>
                  </a:spcBef>
                  <a:buNone/>
                  <a:defRPr/>
                </a:pPr>
                <a:r>
                  <a:rPr lang="en-US" altLang="zh-CN" sz="1200" b="1" dirty="0">
                    <a:solidFill>
                      <a:srgbClr val="000000"/>
                    </a:solidFill>
                    <a:latin typeface="+mn-ea"/>
                    <a:ea typeface="+mn-ea"/>
                  </a:rPr>
                  <a:t>Expansion port</a:t>
                </a:r>
              </a:p>
            </p:txBody>
          </p:sp>
        </p:grpSp>
        <p:grpSp>
          <p:nvGrpSpPr>
            <p:cNvPr id="32784" name="组合 238"/>
            <p:cNvGrpSpPr>
              <a:grpSpLocks/>
            </p:cNvGrpSpPr>
            <p:nvPr/>
          </p:nvGrpSpPr>
          <p:grpSpPr bwMode="auto">
            <a:xfrm>
              <a:off x="7453314" y="3165476"/>
              <a:ext cx="1450975" cy="384175"/>
              <a:chOff x="5715008" y="3751044"/>
              <a:chExt cx="2160587" cy="463798"/>
            </a:xfrm>
          </p:grpSpPr>
          <p:sp>
            <p:nvSpPr>
              <p:cNvPr id="24" name="Rectangle 33"/>
              <p:cNvSpPr>
                <a:spLocks noChangeArrowheads="1"/>
              </p:cNvSpPr>
              <p:nvPr/>
            </p:nvSpPr>
            <p:spPr bwMode="auto">
              <a:xfrm>
                <a:off x="5715008" y="3751044"/>
                <a:ext cx="2160587" cy="463798"/>
              </a:xfrm>
              <a:prstGeom prst="rect">
                <a:avLst/>
              </a:prstGeom>
              <a:solidFill>
                <a:srgbClr val="FFC000">
                  <a:alpha val="50000"/>
                </a:srgbClr>
              </a:solidFill>
              <a:ln w="9525" algn="ctr">
                <a:noFill/>
                <a:miter lim="800000"/>
                <a:headEnd/>
                <a:tailEnd/>
              </a:ln>
              <a:effectLst>
                <a:outerShdw dist="107763" dir="18900000" algn="ctr" rotWithShape="0">
                  <a:srgbClr val="808080">
                    <a:alpha val="50000"/>
                  </a:srgbClr>
                </a:outerShdw>
              </a:effectLst>
            </p:spPr>
            <p:txBody>
              <a:bodyPr wrap="none" anchor="ctr"/>
              <a:lstStyle/>
              <a:p>
                <a:pPr>
                  <a:defRPr/>
                </a:pPr>
                <a:endParaRPr lang="zh-CN" altLang="en-US" sz="1200" dirty="0">
                  <a:solidFill>
                    <a:srgbClr val="000000"/>
                  </a:solidFill>
                  <a:latin typeface="+mn-ea"/>
                  <a:ea typeface="+mn-ea"/>
                </a:endParaRPr>
              </a:p>
              <a:p>
                <a:pPr>
                  <a:defRPr/>
                </a:pPr>
                <a:endParaRPr lang="zh-CN" altLang="en-US" sz="1200" b="1" dirty="0">
                  <a:solidFill>
                    <a:srgbClr val="000000"/>
                  </a:solidFill>
                  <a:latin typeface="+mn-ea"/>
                  <a:ea typeface="+mn-ea"/>
                </a:endParaRPr>
              </a:p>
            </p:txBody>
          </p:sp>
          <p:sp>
            <p:nvSpPr>
              <p:cNvPr id="25" name="Rectangle 34"/>
              <p:cNvSpPr>
                <a:spLocks noChangeArrowheads="1"/>
              </p:cNvSpPr>
              <p:nvPr/>
            </p:nvSpPr>
            <p:spPr bwMode="auto">
              <a:xfrm>
                <a:off x="6003401" y="3751044"/>
                <a:ext cx="1872194" cy="356703"/>
              </a:xfrm>
              <a:prstGeom prst="rect">
                <a:avLst/>
              </a:prstGeom>
              <a:noFill/>
              <a:ln w="28575" algn="ctr">
                <a:noFill/>
                <a:miter lim="800000"/>
                <a:headEnd/>
                <a:tailEnd/>
              </a:ln>
            </p:spPr>
            <p:txBody>
              <a:bodyPr>
                <a:spAutoFit/>
              </a:bodyPr>
              <a:lstStyle/>
              <a:p>
                <a:pPr>
                  <a:lnSpc>
                    <a:spcPct val="110000"/>
                  </a:lnSpc>
                  <a:spcBef>
                    <a:spcPct val="40000"/>
                  </a:spcBef>
                  <a:buFont typeface="Wingdings" pitchFamily="2" charset="2"/>
                  <a:buNone/>
                  <a:defRPr/>
                </a:pPr>
                <a:r>
                  <a:rPr lang="en-US" altLang="zh-CN" sz="1200" b="1" dirty="0">
                    <a:solidFill>
                      <a:srgbClr val="000000"/>
                    </a:solidFill>
                    <a:latin typeface="+mn-ea"/>
                    <a:ea typeface="+mn-ea"/>
                  </a:rPr>
                  <a:t>…….</a:t>
                </a:r>
              </a:p>
            </p:txBody>
          </p:sp>
        </p:grpSp>
        <p:grpSp>
          <p:nvGrpSpPr>
            <p:cNvPr id="32785" name="组合 240"/>
            <p:cNvGrpSpPr>
              <a:grpSpLocks/>
            </p:cNvGrpSpPr>
            <p:nvPr/>
          </p:nvGrpSpPr>
          <p:grpSpPr bwMode="auto">
            <a:xfrm>
              <a:off x="7453314" y="4310064"/>
              <a:ext cx="1450975" cy="384175"/>
              <a:chOff x="5786446" y="4965490"/>
              <a:chExt cx="2160587" cy="463778"/>
            </a:xfrm>
          </p:grpSpPr>
          <p:sp>
            <p:nvSpPr>
              <p:cNvPr id="27" name="Rectangle 33"/>
              <p:cNvSpPr>
                <a:spLocks noChangeArrowheads="1"/>
              </p:cNvSpPr>
              <p:nvPr/>
            </p:nvSpPr>
            <p:spPr bwMode="auto">
              <a:xfrm>
                <a:off x="5786446" y="4965490"/>
                <a:ext cx="2160587" cy="463778"/>
              </a:xfrm>
              <a:prstGeom prst="rect">
                <a:avLst/>
              </a:prstGeom>
              <a:solidFill>
                <a:srgbClr val="FFC000">
                  <a:alpha val="50000"/>
                </a:srgbClr>
              </a:solidFill>
              <a:ln w="9525" algn="ctr">
                <a:noFill/>
                <a:miter lim="800000"/>
                <a:headEnd/>
                <a:tailEnd/>
              </a:ln>
              <a:effectLst>
                <a:outerShdw dist="107763" dir="18900000" algn="ctr" rotWithShape="0">
                  <a:srgbClr val="808080">
                    <a:alpha val="50000"/>
                  </a:srgbClr>
                </a:outerShdw>
              </a:effectLst>
            </p:spPr>
            <p:txBody>
              <a:bodyPr wrap="none" anchor="ctr"/>
              <a:lstStyle/>
              <a:p>
                <a:pPr>
                  <a:defRPr/>
                </a:pPr>
                <a:endParaRPr lang="zh-CN" altLang="en-US" sz="1200" dirty="0">
                  <a:solidFill>
                    <a:srgbClr val="000000"/>
                  </a:solidFill>
                  <a:latin typeface="+mn-ea"/>
                  <a:ea typeface="+mn-ea"/>
                </a:endParaRPr>
              </a:p>
              <a:p>
                <a:pPr>
                  <a:defRPr/>
                </a:pPr>
                <a:endParaRPr lang="zh-CN" altLang="en-US" sz="1200" b="1" dirty="0">
                  <a:solidFill>
                    <a:srgbClr val="000000"/>
                  </a:solidFill>
                  <a:latin typeface="+mn-ea"/>
                  <a:ea typeface="+mn-ea"/>
                </a:endParaRPr>
              </a:p>
            </p:txBody>
          </p:sp>
          <p:sp>
            <p:nvSpPr>
              <p:cNvPr id="28" name="Rectangle 34"/>
              <p:cNvSpPr>
                <a:spLocks noChangeArrowheads="1"/>
              </p:cNvSpPr>
              <p:nvPr/>
            </p:nvSpPr>
            <p:spPr bwMode="auto">
              <a:xfrm>
                <a:off x="6074839" y="5036398"/>
                <a:ext cx="1872194" cy="356688"/>
              </a:xfrm>
              <a:prstGeom prst="rect">
                <a:avLst/>
              </a:prstGeom>
              <a:noFill/>
              <a:ln w="28575" algn="ctr">
                <a:noFill/>
                <a:miter lim="800000"/>
                <a:headEnd/>
                <a:tailEnd/>
              </a:ln>
            </p:spPr>
            <p:txBody>
              <a:bodyPr>
                <a:spAutoFit/>
              </a:bodyPr>
              <a:lstStyle/>
              <a:p>
                <a:pPr>
                  <a:lnSpc>
                    <a:spcPct val="110000"/>
                  </a:lnSpc>
                  <a:spcBef>
                    <a:spcPct val="40000"/>
                  </a:spcBef>
                  <a:buFont typeface="Wingdings" pitchFamily="2" charset="2"/>
                  <a:buNone/>
                  <a:defRPr/>
                </a:pPr>
                <a:r>
                  <a:rPr lang="en-US" altLang="zh-CN" sz="1200" b="1" dirty="0">
                    <a:solidFill>
                      <a:srgbClr val="000000"/>
                    </a:solidFill>
                    <a:latin typeface="+mn-ea"/>
                    <a:ea typeface="+mn-ea"/>
                  </a:rPr>
                  <a:t>HDD</a:t>
                </a:r>
              </a:p>
            </p:txBody>
          </p:sp>
        </p:grpSp>
        <p:grpSp>
          <p:nvGrpSpPr>
            <p:cNvPr id="32786" name="组合 239"/>
            <p:cNvGrpSpPr>
              <a:grpSpLocks/>
            </p:cNvGrpSpPr>
            <p:nvPr/>
          </p:nvGrpSpPr>
          <p:grpSpPr bwMode="auto">
            <a:xfrm>
              <a:off x="7453314" y="3738564"/>
              <a:ext cx="1450975" cy="382587"/>
              <a:chOff x="5786446" y="3571880"/>
              <a:chExt cx="2160587" cy="463778"/>
            </a:xfrm>
          </p:grpSpPr>
          <p:sp>
            <p:nvSpPr>
              <p:cNvPr id="30" name="Rectangle 33"/>
              <p:cNvSpPr>
                <a:spLocks noChangeArrowheads="1"/>
              </p:cNvSpPr>
              <p:nvPr/>
            </p:nvSpPr>
            <p:spPr bwMode="auto">
              <a:xfrm>
                <a:off x="5786446" y="3571880"/>
                <a:ext cx="2160587" cy="463778"/>
              </a:xfrm>
              <a:prstGeom prst="rect">
                <a:avLst/>
              </a:prstGeom>
              <a:solidFill>
                <a:srgbClr val="C00000">
                  <a:alpha val="50000"/>
                </a:srgbClr>
              </a:solidFill>
              <a:ln w="9525" algn="ctr">
                <a:noFill/>
                <a:miter lim="800000"/>
                <a:headEnd/>
                <a:tailEnd/>
              </a:ln>
              <a:effectLst>
                <a:outerShdw dist="107763" dir="18900000" algn="ctr" rotWithShape="0">
                  <a:srgbClr val="808080">
                    <a:alpha val="50000"/>
                  </a:srgbClr>
                </a:outerShdw>
              </a:effectLst>
            </p:spPr>
            <p:txBody>
              <a:bodyPr wrap="none" anchor="ctr"/>
              <a:lstStyle/>
              <a:p>
                <a:pPr>
                  <a:defRPr/>
                </a:pPr>
                <a:endParaRPr lang="zh-CN" altLang="en-US" sz="1200" dirty="0">
                  <a:solidFill>
                    <a:srgbClr val="000000"/>
                  </a:solidFill>
                  <a:latin typeface="+mn-ea"/>
                  <a:ea typeface="+mn-ea"/>
                </a:endParaRPr>
              </a:p>
              <a:p>
                <a:pPr>
                  <a:defRPr/>
                </a:pPr>
                <a:endParaRPr lang="zh-CN" altLang="en-US" sz="1200" b="1" dirty="0">
                  <a:solidFill>
                    <a:srgbClr val="000000"/>
                  </a:solidFill>
                  <a:latin typeface="+mn-ea"/>
                  <a:ea typeface="+mn-ea"/>
                </a:endParaRPr>
              </a:p>
            </p:txBody>
          </p:sp>
          <p:sp>
            <p:nvSpPr>
              <p:cNvPr id="31" name="Rectangle 34"/>
              <p:cNvSpPr>
                <a:spLocks noChangeArrowheads="1"/>
              </p:cNvSpPr>
              <p:nvPr/>
            </p:nvSpPr>
            <p:spPr bwMode="auto">
              <a:xfrm>
                <a:off x="5928279" y="3650779"/>
                <a:ext cx="1872194" cy="358169"/>
              </a:xfrm>
              <a:prstGeom prst="rect">
                <a:avLst/>
              </a:prstGeom>
              <a:noFill/>
              <a:ln w="28575" algn="ctr">
                <a:noFill/>
                <a:miter lim="800000"/>
                <a:headEnd/>
                <a:tailEnd/>
              </a:ln>
            </p:spPr>
            <p:txBody>
              <a:bodyPr>
                <a:spAutoFit/>
              </a:bodyPr>
              <a:lstStyle/>
              <a:p>
                <a:pPr>
                  <a:lnSpc>
                    <a:spcPct val="110000"/>
                  </a:lnSpc>
                  <a:spcBef>
                    <a:spcPct val="40000"/>
                  </a:spcBef>
                  <a:buFont typeface="Wingdings" pitchFamily="2" charset="2"/>
                  <a:buNone/>
                  <a:defRPr/>
                </a:pPr>
                <a:r>
                  <a:rPr lang="en-US" altLang="zh-CN" sz="1200" b="1" dirty="0">
                    <a:solidFill>
                      <a:srgbClr val="000000"/>
                    </a:solidFill>
                    <a:latin typeface="+mn-ea"/>
                    <a:ea typeface="+mn-ea"/>
                  </a:rPr>
                  <a:t>SPUB</a:t>
                </a:r>
              </a:p>
            </p:txBody>
          </p:sp>
        </p:grpSp>
        <p:sp>
          <p:nvSpPr>
            <p:cNvPr id="32" name="Rectangle 33"/>
            <p:cNvSpPr>
              <a:spLocks noChangeArrowheads="1"/>
            </p:cNvSpPr>
            <p:nvPr/>
          </p:nvSpPr>
          <p:spPr bwMode="auto">
            <a:xfrm>
              <a:off x="4935538" y="2386013"/>
              <a:ext cx="1485900" cy="1098550"/>
            </a:xfrm>
            <a:prstGeom prst="rect">
              <a:avLst/>
            </a:prstGeom>
            <a:solidFill>
              <a:srgbClr val="CCFF99">
                <a:alpha val="50000"/>
              </a:srgbClr>
            </a:solidFill>
            <a:ln w="9525" algn="ctr">
              <a:noFill/>
              <a:miter lim="800000"/>
              <a:headEnd/>
              <a:tailEnd/>
            </a:ln>
            <a:effectLst>
              <a:outerShdw dist="107763" dir="18900000" algn="ctr" rotWithShape="0">
                <a:srgbClr val="808080">
                  <a:alpha val="50000"/>
                </a:srgbClr>
              </a:outerShdw>
            </a:effectLst>
          </p:spPr>
          <p:txBody>
            <a:bodyPr wrap="none" lIns="78904" tIns="39452" rIns="78904" bIns="39452" anchor="ctr"/>
            <a:lstStyle/>
            <a:p>
              <a:pPr>
                <a:defRPr/>
              </a:pPr>
              <a:endParaRPr lang="zh-CN" altLang="en-US" sz="1200" dirty="0">
                <a:solidFill>
                  <a:srgbClr val="000000"/>
                </a:solidFill>
                <a:latin typeface="+mn-ea"/>
                <a:ea typeface="+mn-ea"/>
              </a:endParaRPr>
            </a:p>
            <a:p>
              <a:pPr>
                <a:defRPr/>
              </a:pPr>
              <a:endParaRPr lang="zh-CN" altLang="en-US" sz="1200" b="1" dirty="0">
                <a:solidFill>
                  <a:srgbClr val="000000"/>
                </a:solidFill>
                <a:latin typeface="+mn-ea"/>
                <a:ea typeface="+mn-ea"/>
              </a:endParaRPr>
            </a:p>
          </p:txBody>
        </p:sp>
        <p:sp>
          <p:nvSpPr>
            <p:cNvPr id="33" name="Rectangle 34"/>
            <p:cNvSpPr>
              <a:spLocks noChangeArrowheads="1"/>
            </p:cNvSpPr>
            <p:nvPr/>
          </p:nvSpPr>
          <p:spPr bwMode="auto">
            <a:xfrm>
              <a:off x="5123893" y="1880829"/>
              <a:ext cx="1398959" cy="762939"/>
            </a:xfrm>
            <a:prstGeom prst="rect">
              <a:avLst/>
            </a:prstGeom>
            <a:noFill/>
            <a:ln w="28575" algn="ctr">
              <a:noFill/>
              <a:miter lim="800000"/>
              <a:headEnd/>
              <a:tailEnd/>
            </a:ln>
          </p:spPr>
          <p:txBody>
            <a:bodyPr wrap="square" lIns="78904" tIns="39452" rIns="78904" bIns="39452">
              <a:spAutoFit/>
            </a:bodyPr>
            <a:lstStyle/>
            <a:p>
              <a:pPr algn="ctr">
                <a:lnSpc>
                  <a:spcPct val="110000"/>
                </a:lnSpc>
                <a:spcBef>
                  <a:spcPct val="40000"/>
                </a:spcBef>
                <a:buNone/>
                <a:defRPr/>
              </a:pPr>
              <a:r>
                <a:rPr lang="en-US" altLang="zh-CN" sz="1200" b="1" dirty="0">
                  <a:solidFill>
                    <a:srgbClr val="000000"/>
                  </a:solidFill>
                  <a:latin typeface="+mn-ea"/>
                  <a:ea typeface="+mn-ea"/>
                </a:rPr>
                <a:t>Ethernet switching 480G</a:t>
              </a:r>
            </a:p>
            <a:p>
              <a:pPr algn="ctr">
                <a:lnSpc>
                  <a:spcPct val="110000"/>
                </a:lnSpc>
                <a:spcBef>
                  <a:spcPct val="40000"/>
                </a:spcBef>
                <a:buFont typeface="Wingdings" pitchFamily="2" charset="2"/>
                <a:buNone/>
                <a:defRPr/>
              </a:pPr>
              <a:endParaRPr lang="en-US" altLang="zh-CN" sz="1200" b="1" dirty="0">
                <a:solidFill>
                  <a:srgbClr val="000000"/>
                </a:solidFill>
                <a:latin typeface="+mn-ea"/>
                <a:ea typeface="+mn-ea"/>
              </a:endParaRPr>
            </a:p>
          </p:txBody>
        </p:sp>
        <p:sp>
          <p:nvSpPr>
            <p:cNvPr id="34" name="左大括号 33"/>
            <p:cNvSpPr/>
            <p:nvPr/>
          </p:nvSpPr>
          <p:spPr bwMode="auto">
            <a:xfrm>
              <a:off x="7310438" y="2127251"/>
              <a:ext cx="95250" cy="1770063"/>
            </a:xfrm>
            <a:prstGeom prst="leftBrace">
              <a:avLst/>
            </a:prstGeom>
            <a:ln/>
            <a:extLst/>
          </p:spPr>
          <p:style>
            <a:lnRef idx="1">
              <a:schemeClr val="dk1"/>
            </a:lnRef>
            <a:fillRef idx="0">
              <a:schemeClr val="dk1"/>
            </a:fillRef>
            <a:effectRef idx="0">
              <a:schemeClr val="dk1"/>
            </a:effectRef>
            <a:fontRef idx="minor">
              <a:schemeClr val="tx1"/>
            </a:fontRef>
          </p:style>
          <p:txBody>
            <a:bodyPr lIns="78904" tIns="39452" rIns="78904" bIns="39452" anchor="ctr"/>
            <a:lstStyle/>
            <a:p>
              <a:pPr algn="ctr">
                <a:defRPr/>
              </a:pPr>
              <a:endParaRPr lang="zh-CN" altLang="en-US" sz="1200" dirty="0">
                <a:latin typeface="+mn-ea"/>
              </a:endParaRPr>
            </a:p>
          </p:txBody>
        </p:sp>
        <p:cxnSp>
          <p:nvCxnSpPr>
            <p:cNvPr id="35" name="肘形连接符 245"/>
            <p:cNvCxnSpPr/>
            <p:nvPr/>
          </p:nvCxnSpPr>
          <p:spPr bwMode="auto">
            <a:xfrm>
              <a:off x="5080001" y="2540001"/>
              <a:ext cx="1198563" cy="708025"/>
            </a:xfrm>
            <a:prstGeom prst="curvedConnector3">
              <a:avLst>
                <a:gd name="adj1" fmla="val 50000"/>
              </a:avLst>
            </a:prstGeom>
            <a:ln w="66675" cap="rnd">
              <a:solidFill>
                <a:srgbClr val="FFC000"/>
              </a:solidFill>
              <a:bevel/>
              <a:headEnd type="triangle"/>
              <a:tailEnd type="triangle"/>
            </a:ln>
            <a:extLst/>
          </p:spPr>
          <p:style>
            <a:lnRef idx="1">
              <a:schemeClr val="dk1"/>
            </a:lnRef>
            <a:fillRef idx="0">
              <a:schemeClr val="dk1"/>
            </a:fillRef>
            <a:effectRef idx="0">
              <a:schemeClr val="dk1"/>
            </a:effectRef>
            <a:fontRef idx="minor">
              <a:schemeClr val="tx1"/>
            </a:fontRef>
          </p:style>
        </p:cxnSp>
        <p:cxnSp>
          <p:nvCxnSpPr>
            <p:cNvPr id="36" name="肘形连接符 250"/>
            <p:cNvCxnSpPr/>
            <p:nvPr/>
          </p:nvCxnSpPr>
          <p:spPr bwMode="auto">
            <a:xfrm flipV="1">
              <a:off x="5030788" y="2540001"/>
              <a:ext cx="1200150" cy="708025"/>
            </a:xfrm>
            <a:prstGeom prst="curvedConnector3">
              <a:avLst>
                <a:gd name="adj1" fmla="val 50000"/>
              </a:avLst>
            </a:prstGeom>
            <a:ln w="66675" cap="rnd">
              <a:solidFill>
                <a:srgbClr val="FFC000"/>
              </a:solidFill>
              <a:bevel/>
              <a:headEnd type="triangle"/>
              <a:tailEnd type="triangle"/>
            </a:ln>
            <a:extLst/>
          </p:spPr>
          <p:style>
            <a:lnRef idx="1">
              <a:schemeClr val="dk1"/>
            </a:lnRef>
            <a:fillRef idx="0">
              <a:schemeClr val="dk1"/>
            </a:fillRef>
            <a:effectRef idx="0">
              <a:schemeClr val="dk1"/>
            </a:effectRef>
            <a:fontRef idx="minor">
              <a:schemeClr val="tx1"/>
            </a:fontRef>
          </p:style>
        </p:cxnSp>
        <p:cxnSp>
          <p:nvCxnSpPr>
            <p:cNvPr id="37" name="直接箭头连接符 36"/>
            <p:cNvCxnSpPr/>
            <p:nvPr/>
          </p:nvCxnSpPr>
          <p:spPr bwMode="auto">
            <a:xfrm>
              <a:off x="4068764" y="2540000"/>
              <a:ext cx="846137" cy="1588"/>
            </a:xfrm>
            <a:prstGeom prst="straightConnector1">
              <a:avLst/>
            </a:prstGeom>
            <a:ln w="47625">
              <a:solidFill>
                <a:srgbClr val="FFC000"/>
              </a:solidFill>
              <a:headEnd type="triangle"/>
              <a:tailEnd type="triangle"/>
            </a:ln>
            <a:extLst/>
          </p:spPr>
          <p:style>
            <a:lnRef idx="1">
              <a:schemeClr val="dk1"/>
            </a:lnRef>
            <a:fillRef idx="0">
              <a:schemeClr val="dk1"/>
            </a:fillRef>
            <a:effectRef idx="0">
              <a:schemeClr val="dk1"/>
            </a:effectRef>
            <a:fontRef idx="minor">
              <a:schemeClr val="tx1"/>
            </a:fontRef>
          </p:style>
        </p:cxnSp>
        <p:cxnSp>
          <p:nvCxnSpPr>
            <p:cNvPr id="38" name="直接箭头连接符 37"/>
            <p:cNvCxnSpPr/>
            <p:nvPr/>
          </p:nvCxnSpPr>
          <p:spPr bwMode="auto">
            <a:xfrm>
              <a:off x="4068764" y="3306764"/>
              <a:ext cx="846137" cy="1587"/>
            </a:xfrm>
            <a:prstGeom prst="straightConnector1">
              <a:avLst/>
            </a:prstGeom>
            <a:ln w="47625">
              <a:solidFill>
                <a:srgbClr val="FFC000"/>
              </a:solidFill>
              <a:headEnd type="triangle"/>
              <a:tailEnd type="triangle"/>
            </a:ln>
            <a:extLst/>
          </p:spPr>
          <p:style>
            <a:lnRef idx="1">
              <a:schemeClr val="dk1"/>
            </a:lnRef>
            <a:fillRef idx="0">
              <a:schemeClr val="dk1"/>
            </a:fillRef>
            <a:effectRef idx="0">
              <a:schemeClr val="dk1"/>
            </a:effectRef>
            <a:fontRef idx="minor">
              <a:schemeClr val="tx1"/>
            </a:fontRef>
          </p:style>
        </p:cxnSp>
        <p:sp>
          <p:nvSpPr>
            <p:cNvPr id="41" name="Rectangle 34"/>
            <p:cNvSpPr>
              <a:spLocks noChangeArrowheads="1"/>
            </p:cNvSpPr>
            <p:nvPr/>
          </p:nvSpPr>
          <p:spPr bwMode="auto">
            <a:xfrm>
              <a:off x="4149725" y="2244726"/>
              <a:ext cx="788988" cy="282807"/>
            </a:xfrm>
            <a:prstGeom prst="rect">
              <a:avLst/>
            </a:prstGeom>
            <a:noFill/>
            <a:ln w="28575" algn="ctr">
              <a:noFill/>
              <a:miter lim="800000"/>
              <a:headEnd/>
              <a:tailEnd/>
            </a:ln>
          </p:spPr>
          <p:txBody>
            <a:bodyPr lIns="78904" tIns="39452" rIns="78904" bIns="39452">
              <a:spAutoFit/>
            </a:bodyPr>
            <a:lstStyle/>
            <a:p>
              <a:pPr algn="ctr">
                <a:lnSpc>
                  <a:spcPct val="110000"/>
                </a:lnSpc>
                <a:spcBef>
                  <a:spcPct val="40000"/>
                </a:spcBef>
                <a:buFont typeface="Wingdings" pitchFamily="2" charset="2"/>
                <a:buNone/>
                <a:defRPr/>
              </a:pPr>
              <a:r>
                <a:rPr lang="en-US" altLang="zh-CN" sz="1200" b="1" dirty="0">
                  <a:solidFill>
                    <a:srgbClr val="000000"/>
                  </a:solidFill>
                  <a:latin typeface="+mn-ea"/>
                  <a:ea typeface="+mn-ea"/>
                </a:rPr>
                <a:t>20G</a:t>
              </a:r>
            </a:p>
          </p:txBody>
        </p:sp>
        <p:sp>
          <p:nvSpPr>
            <p:cNvPr id="42" name="Rectangle 34"/>
            <p:cNvSpPr>
              <a:spLocks noChangeArrowheads="1"/>
            </p:cNvSpPr>
            <p:nvPr/>
          </p:nvSpPr>
          <p:spPr bwMode="auto">
            <a:xfrm>
              <a:off x="4102100" y="3071814"/>
              <a:ext cx="788988" cy="282807"/>
            </a:xfrm>
            <a:prstGeom prst="rect">
              <a:avLst/>
            </a:prstGeom>
            <a:noFill/>
            <a:ln w="28575" algn="ctr">
              <a:noFill/>
              <a:miter lim="800000"/>
              <a:headEnd/>
              <a:tailEnd/>
            </a:ln>
          </p:spPr>
          <p:txBody>
            <a:bodyPr lIns="78904" tIns="39452" rIns="78904" bIns="39452">
              <a:spAutoFit/>
            </a:bodyPr>
            <a:lstStyle/>
            <a:p>
              <a:pPr algn="ctr">
                <a:lnSpc>
                  <a:spcPct val="110000"/>
                </a:lnSpc>
                <a:spcBef>
                  <a:spcPct val="40000"/>
                </a:spcBef>
                <a:buFont typeface="Wingdings" pitchFamily="2" charset="2"/>
                <a:buNone/>
                <a:defRPr/>
              </a:pPr>
              <a:r>
                <a:rPr lang="en-US" altLang="zh-CN" sz="1200" b="1" dirty="0">
                  <a:solidFill>
                    <a:srgbClr val="000000"/>
                  </a:solidFill>
                  <a:latin typeface="+mn-ea"/>
                  <a:ea typeface="+mn-ea"/>
                </a:rPr>
                <a:t>20G</a:t>
              </a:r>
            </a:p>
          </p:txBody>
        </p:sp>
        <p:sp>
          <p:nvSpPr>
            <p:cNvPr id="43" name="Rectangle 34"/>
            <p:cNvSpPr>
              <a:spLocks noChangeArrowheads="1"/>
            </p:cNvSpPr>
            <p:nvPr/>
          </p:nvSpPr>
          <p:spPr bwMode="auto">
            <a:xfrm>
              <a:off x="6421439" y="2103439"/>
              <a:ext cx="788987" cy="282807"/>
            </a:xfrm>
            <a:prstGeom prst="rect">
              <a:avLst/>
            </a:prstGeom>
            <a:noFill/>
            <a:ln w="28575" algn="ctr">
              <a:noFill/>
              <a:miter lim="800000"/>
              <a:headEnd/>
              <a:tailEnd/>
            </a:ln>
          </p:spPr>
          <p:txBody>
            <a:bodyPr lIns="78904" tIns="39452" rIns="78904" bIns="39452">
              <a:spAutoFit/>
            </a:bodyPr>
            <a:lstStyle/>
            <a:p>
              <a:pPr algn="ctr">
                <a:lnSpc>
                  <a:spcPct val="110000"/>
                </a:lnSpc>
                <a:spcBef>
                  <a:spcPct val="40000"/>
                </a:spcBef>
                <a:buFont typeface="Wingdings" pitchFamily="2" charset="2"/>
                <a:buNone/>
                <a:defRPr/>
              </a:pPr>
              <a:r>
                <a:rPr lang="en-US" altLang="zh-CN" sz="1200" b="1" dirty="0">
                  <a:solidFill>
                    <a:srgbClr val="000000"/>
                  </a:solidFill>
                  <a:latin typeface="+mn-ea"/>
                  <a:ea typeface="+mn-ea"/>
                </a:rPr>
                <a:t>20G</a:t>
              </a:r>
            </a:p>
          </p:txBody>
        </p:sp>
        <p:sp>
          <p:nvSpPr>
            <p:cNvPr id="44" name="Rectangle 34"/>
            <p:cNvSpPr>
              <a:spLocks noChangeArrowheads="1"/>
            </p:cNvSpPr>
            <p:nvPr/>
          </p:nvSpPr>
          <p:spPr bwMode="auto">
            <a:xfrm>
              <a:off x="6421439" y="2579689"/>
              <a:ext cx="788987" cy="282807"/>
            </a:xfrm>
            <a:prstGeom prst="rect">
              <a:avLst/>
            </a:prstGeom>
            <a:noFill/>
            <a:ln w="28575" algn="ctr">
              <a:noFill/>
              <a:miter lim="800000"/>
              <a:headEnd/>
              <a:tailEnd/>
            </a:ln>
          </p:spPr>
          <p:txBody>
            <a:bodyPr lIns="78904" tIns="39452" rIns="78904" bIns="39452">
              <a:spAutoFit/>
            </a:bodyPr>
            <a:lstStyle/>
            <a:p>
              <a:pPr algn="ctr">
                <a:lnSpc>
                  <a:spcPct val="110000"/>
                </a:lnSpc>
                <a:spcBef>
                  <a:spcPct val="40000"/>
                </a:spcBef>
                <a:buFont typeface="Wingdings" pitchFamily="2" charset="2"/>
                <a:buNone/>
                <a:defRPr/>
              </a:pPr>
              <a:r>
                <a:rPr lang="en-US" altLang="zh-CN" sz="1200" b="1" dirty="0">
                  <a:solidFill>
                    <a:srgbClr val="000000"/>
                  </a:solidFill>
                  <a:latin typeface="+mn-ea"/>
                  <a:ea typeface="+mn-ea"/>
                </a:rPr>
                <a:t>20G</a:t>
              </a:r>
            </a:p>
          </p:txBody>
        </p:sp>
        <p:cxnSp>
          <p:nvCxnSpPr>
            <p:cNvPr id="49" name="直接箭头连接符 48"/>
            <p:cNvCxnSpPr/>
            <p:nvPr/>
          </p:nvCxnSpPr>
          <p:spPr bwMode="auto">
            <a:xfrm>
              <a:off x="4068763" y="1627188"/>
              <a:ext cx="3384550" cy="0"/>
            </a:xfrm>
            <a:prstGeom prst="straightConnector1">
              <a:avLst/>
            </a:prstGeom>
            <a:ln w="47625">
              <a:solidFill>
                <a:srgbClr val="7030A0"/>
              </a:solidFill>
              <a:headEnd type="triangle"/>
              <a:tailEnd type="triangle"/>
            </a:ln>
            <a:extLst/>
          </p:spPr>
          <p:style>
            <a:lnRef idx="1">
              <a:schemeClr val="dk1"/>
            </a:lnRef>
            <a:fillRef idx="0">
              <a:schemeClr val="dk1"/>
            </a:fillRef>
            <a:effectRef idx="0">
              <a:schemeClr val="dk1"/>
            </a:effectRef>
            <a:fontRef idx="minor">
              <a:schemeClr val="tx1"/>
            </a:fontRef>
          </p:style>
        </p:cxnSp>
        <p:cxnSp>
          <p:nvCxnSpPr>
            <p:cNvPr id="50" name="直接箭头连接符 49"/>
            <p:cNvCxnSpPr/>
            <p:nvPr/>
          </p:nvCxnSpPr>
          <p:spPr bwMode="auto">
            <a:xfrm flipV="1">
              <a:off x="4062413" y="4483100"/>
              <a:ext cx="3384550" cy="0"/>
            </a:xfrm>
            <a:prstGeom prst="straightConnector1">
              <a:avLst/>
            </a:prstGeom>
            <a:ln w="47625">
              <a:solidFill>
                <a:srgbClr val="00B050"/>
              </a:solidFill>
              <a:headEnd type="triangle"/>
              <a:tailEnd type="triangle"/>
            </a:ln>
            <a:extLst/>
          </p:spPr>
          <p:style>
            <a:lnRef idx="1">
              <a:schemeClr val="dk1"/>
            </a:lnRef>
            <a:fillRef idx="0">
              <a:schemeClr val="dk1"/>
            </a:fillRef>
            <a:effectRef idx="0">
              <a:schemeClr val="dk1"/>
            </a:effectRef>
            <a:fontRef idx="minor">
              <a:schemeClr val="tx1"/>
            </a:fontRef>
          </p:style>
        </p:cxnSp>
        <p:sp>
          <p:nvSpPr>
            <p:cNvPr id="51" name="Rectangle 34"/>
            <p:cNvSpPr>
              <a:spLocks noChangeArrowheads="1"/>
            </p:cNvSpPr>
            <p:nvPr/>
          </p:nvSpPr>
          <p:spPr bwMode="auto">
            <a:xfrm>
              <a:off x="5367339" y="4192589"/>
              <a:ext cx="788987" cy="282807"/>
            </a:xfrm>
            <a:prstGeom prst="rect">
              <a:avLst/>
            </a:prstGeom>
            <a:noFill/>
            <a:ln w="28575" algn="ctr">
              <a:noFill/>
              <a:miter lim="800000"/>
              <a:headEnd/>
              <a:tailEnd/>
            </a:ln>
          </p:spPr>
          <p:txBody>
            <a:bodyPr lIns="78904" tIns="39452" rIns="78904" bIns="39452">
              <a:spAutoFit/>
            </a:bodyPr>
            <a:lstStyle/>
            <a:p>
              <a:pPr algn="ctr">
                <a:lnSpc>
                  <a:spcPct val="110000"/>
                </a:lnSpc>
                <a:spcBef>
                  <a:spcPct val="40000"/>
                </a:spcBef>
                <a:buFont typeface="Wingdings" pitchFamily="2" charset="2"/>
                <a:buNone/>
                <a:defRPr/>
              </a:pPr>
              <a:r>
                <a:rPr lang="en-US" altLang="zh-CN" sz="1200" b="1" dirty="0">
                  <a:solidFill>
                    <a:srgbClr val="000000"/>
                  </a:solidFill>
                  <a:latin typeface="+mn-ea"/>
                  <a:ea typeface="+mn-ea"/>
                </a:rPr>
                <a:t>PCI</a:t>
              </a:r>
            </a:p>
          </p:txBody>
        </p:sp>
        <p:sp>
          <p:nvSpPr>
            <p:cNvPr id="128" name="Rectangle 34"/>
            <p:cNvSpPr>
              <a:spLocks noChangeArrowheads="1"/>
            </p:cNvSpPr>
            <p:nvPr/>
          </p:nvSpPr>
          <p:spPr bwMode="auto">
            <a:xfrm>
              <a:off x="6373814" y="3709989"/>
              <a:ext cx="788987" cy="282807"/>
            </a:xfrm>
            <a:prstGeom prst="rect">
              <a:avLst/>
            </a:prstGeom>
            <a:noFill/>
            <a:ln w="28575" algn="ctr">
              <a:noFill/>
              <a:miter lim="800000"/>
              <a:headEnd/>
              <a:tailEnd/>
            </a:ln>
          </p:spPr>
          <p:txBody>
            <a:bodyPr lIns="78904" tIns="39452" rIns="78904" bIns="39452">
              <a:spAutoFit/>
            </a:bodyPr>
            <a:lstStyle/>
            <a:p>
              <a:pPr algn="ctr">
                <a:lnSpc>
                  <a:spcPct val="110000"/>
                </a:lnSpc>
                <a:spcBef>
                  <a:spcPct val="40000"/>
                </a:spcBef>
                <a:buFont typeface="Wingdings" pitchFamily="2" charset="2"/>
                <a:buNone/>
                <a:defRPr/>
              </a:pPr>
              <a:r>
                <a:rPr lang="en-US" altLang="zh-CN" sz="1200" b="1" dirty="0">
                  <a:solidFill>
                    <a:srgbClr val="000000"/>
                  </a:solidFill>
                  <a:latin typeface="+mn-ea"/>
                  <a:ea typeface="+mn-ea"/>
                </a:rPr>
                <a:t>20G</a:t>
              </a:r>
            </a:p>
          </p:txBody>
        </p:sp>
        <p:sp>
          <p:nvSpPr>
            <p:cNvPr id="129" name="任意多边形 128"/>
            <p:cNvSpPr/>
            <p:nvPr/>
          </p:nvSpPr>
          <p:spPr bwMode="auto">
            <a:xfrm>
              <a:off x="3792539" y="2000251"/>
              <a:ext cx="3895725" cy="2155825"/>
            </a:xfrm>
            <a:custGeom>
              <a:avLst/>
              <a:gdLst>
                <a:gd name="connsiteX0" fmla="*/ 5403976 w 5804026"/>
                <a:gd name="connsiteY0" fmla="*/ 0 h 2609850"/>
                <a:gd name="connsiteX1" fmla="*/ 5318251 w 5804026"/>
                <a:gd name="connsiteY1" fmla="*/ 19050 h 2609850"/>
                <a:gd name="connsiteX2" fmla="*/ 5289676 w 5804026"/>
                <a:gd name="connsiteY2" fmla="*/ 38100 h 2609850"/>
                <a:gd name="connsiteX3" fmla="*/ 5261101 w 5804026"/>
                <a:gd name="connsiteY3" fmla="*/ 47625 h 2609850"/>
                <a:gd name="connsiteX4" fmla="*/ 5232526 w 5804026"/>
                <a:gd name="connsiteY4" fmla="*/ 66675 h 2609850"/>
                <a:gd name="connsiteX5" fmla="*/ 5156326 w 5804026"/>
                <a:gd name="connsiteY5" fmla="*/ 85725 h 2609850"/>
                <a:gd name="connsiteX6" fmla="*/ 5127751 w 5804026"/>
                <a:gd name="connsiteY6" fmla="*/ 104775 h 2609850"/>
                <a:gd name="connsiteX7" fmla="*/ 5061076 w 5804026"/>
                <a:gd name="connsiteY7" fmla="*/ 123825 h 2609850"/>
                <a:gd name="connsiteX8" fmla="*/ 5003926 w 5804026"/>
                <a:gd name="connsiteY8" fmla="*/ 152400 h 2609850"/>
                <a:gd name="connsiteX9" fmla="*/ 4965826 w 5804026"/>
                <a:gd name="connsiteY9" fmla="*/ 171450 h 2609850"/>
                <a:gd name="connsiteX10" fmla="*/ 4918201 w 5804026"/>
                <a:gd name="connsiteY10" fmla="*/ 180975 h 2609850"/>
                <a:gd name="connsiteX11" fmla="*/ 4870576 w 5804026"/>
                <a:gd name="connsiteY11" fmla="*/ 200025 h 2609850"/>
                <a:gd name="connsiteX12" fmla="*/ 4775326 w 5804026"/>
                <a:gd name="connsiteY12" fmla="*/ 228600 h 2609850"/>
                <a:gd name="connsiteX13" fmla="*/ 4746751 w 5804026"/>
                <a:gd name="connsiteY13" fmla="*/ 247650 h 2609850"/>
                <a:gd name="connsiteX14" fmla="*/ 4661026 w 5804026"/>
                <a:gd name="connsiteY14" fmla="*/ 257175 h 2609850"/>
                <a:gd name="connsiteX15" fmla="*/ 4613401 w 5804026"/>
                <a:gd name="connsiteY15" fmla="*/ 266700 h 2609850"/>
                <a:gd name="connsiteX16" fmla="*/ 4537201 w 5804026"/>
                <a:gd name="connsiteY16" fmla="*/ 276225 h 2609850"/>
                <a:gd name="connsiteX17" fmla="*/ 4422901 w 5804026"/>
                <a:gd name="connsiteY17" fmla="*/ 295275 h 2609850"/>
                <a:gd name="connsiteX18" fmla="*/ 4356226 w 5804026"/>
                <a:gd name="connsiteY18" fmla="*/ 304800 h 2609850"/>
                <a:gd name="connsiteX19" fmla="*/ 4327651 w 5804026"/>
                <a:gd name="connsiteY19" fmla="*/ 314325 h 2609850"/>
                <a:gd name="connsiteX20" fmla="*/ 4241926 w 5804026"/>
                <a:gd name="connsiteY20" fmla="*/ 333375 h 2609850"/>
                <a:gd name="connsiteX21" fmla="*/ 4175251 w 5804026"/>
                <a:gd name="connsiteY21" fmla="*/ 342900 h 2609850"/>
                <a:gd name="connsiteX22" fmla="*/ 4146676 w 5804026"/>
                <a:gd name="connsiteY22" fmla="*/ 352425 h 2609850"/>
                <a:gd name="connsiteX23" fmla="*/ 4003801 w 5804026"/>
                <a:gd name="connsiteY23" fmla="*/ 381000 h 2609850"/>
                <a:gd name="connsiteX24" fmla="*/ 3784726 w 5804026"/>
                <a:gd name="connsiteY24" fmla="*/ 390525 h 2609850"/>
                <a:gd name="connsiteX25" fmla="*/ 3660901 w 5804026"/>
                <a:gd name="connsiteY25" fmla="*/ 409575 h 2609850"/>
                <a:gd name="connsiteX26" fmla="*/ 3613276 w 5804026"/>
                <a:gd name="connsiteY26" fmla="*/ 419100 h 2609850"/>
                <a:gd name="connsiteX27" fmla="*/ 3575176 w 5804026"/>
                <a:gd name="connsiteY27" fmla="*/ 428625 h 2609850"/>
                <a:gd name="connsiteX28" fmla="*/ 3422776 w 5804026"/>
                <a:gd name="connsiteY28" fmla="*/ 438150 h 2609850"/>
                <a:gd name="connsiteX29" fmla="*/ 3203701 w 5804026"/>
                <a:gd name="connsiteY29" fmla="*/ 466725 h 2609850"/>
                <a:gd name="connsiteX30" fmla="*/ 3051301 w 5804026"/>
                <a:gd name="connsiteY30" fmla="*/ 476250 h 2609850"/>
                <a:gd name="connsiteX31" fmla="*/ 2032126 w 5804026"/>
                <a:gd name="connsiteY31" fmla="*/ 476250 h 2609850"/>
                <a:gd name="connsiteX32" fmla="*/ 1889251 w 5804026"/>
                <a:gd name="connsiteY32" fmla="*/ 466725 h 2609850"/>
                <a:gd name="connsiteX33" fmla="*/ 1127251 w 5804026"/>
                <a:gd name="connsiteY33" fmla="*/ 457200 h 2609850"/>
                <a:gd name="connsiteX34" fmla="*/ 384301 w 5804026"/>
                <a:gd name="connsiteY34" fmla="*/ 466725 h 2609850"/>
                <a:gd name="connsiteX35" fmla="*/ 327151 w 5804026"/>
                <a:gd name="connsiteY35" fmla="*/ 485775 h 2609850"/>
                <a:gd name="connsiteX36" fmla="*/ 212851 w 5804026"/>
                <a:gd name="connsiteY36" fmla="*/ 581025 h 2609850"/>
                <a:gd name="connsiteX37" fmla="*/ 184276 w 5804026"/>
                <a:gd name="connsiteY37" fmla="*/ 600075 h 2609850"/>
                <a:gd name="connsiteX38" fmla="*/ 108076 w 5804026"/>
                <a:gd name="connsiteY38" fmla="*/ 714375 h 2609850"/>
                <a:gd name="connsiteX39" fmla="*/ 89026 w 5804026"/>
                <a:gd name="connsiteY39" fmla="*/ 742950 h 2609850"/>
                <a:gd name="connsiteX40" fmla="*/ 69976 w 5804026"/>
                <a:gd name="connsiteY40" fmla="*/ 800100 h 2609850"/>
                <a:gd name="connsiteX41" fmla="*/ 60451 w 5804026"/>
                <a:gd name="connsiteY41" fmla="*/ 847725 h 2609850"/>
                <a:gd name="connsiteX42" fmla="*/ 41401 w 5804026"/>
                <a:gd name="connsiteY42" fmla="*/ 885825 h 2609850"/>
                <a:gd name="connsiteX43" fmla="*/ 31876 w 5804026"/>
                <a:gd name="connsiteY43" fmla="*/ 923925 h 2609850"/>
                <a:gd name="connsiteX44" fmla="*/ 22351 w 5804026"/>
                <a:gd name="connsiteY44" fmla="*/ 952500 h 2609850"/>
                <a:gd name="connsiteX45" fmla="*/ 3301 w 5804026"/>
                <a:gd name="connsiteY45" fmla="*/ 1038225 h 2609850"/>
                <a:gd name="connsiteX46" fmla="*/ 22351 w 5804026"/>
                <a:gd name="connsiteY46" fmla="*/ 1209675 h 2609850"/>
                <a:gd name="connsiteX47" fmla="*/ 41401 w 5804026"/>
                <a:gd name="connsiteY47" fmla="*/ 1266825 h 2609850"/>
                <a:gd name="connsiteX48" fmla="*/ 50926 w 5804026"/>
                <a:gd name="connsiteY48" fmla="*/ 1304925 h 2609850"/>
                <a:gd name="connsiteX49" fmla="*/ 60451 w 5804026"/>
                <a:gd name="connsiteY49" fmla="*/ 1333500 h 2609850"/>
                <a:gd name="connsiteX50" fmla="*/ 79501 w 5804026"/>
                <a:gd name="connsiteY50" fmla="*/ 1409700 h 2609850"/>
                <a:gd name="connsiteX51" fmla="*/ 108076 w 5804026"/>
                <a:gd name="connsiteY51" fmla="*/ 1428750 h 2609850"/>
                <a:gd name="connsiteX52" fmla="*/ 127126 w 5804026"/>
                <a:gd name="connsiteY52" fmla="*/ 1457325 h 2609850"/>
                <a:gd name="connsiteX53" fmla="*/ 184276 w 5804026"/>
                <a:gd name="connsiteY53" fmla="*/ 1485900 h 2609850"/>
                <a:gd name="connsiteX54" fmla="*/ 270001 w 5804026"/>
                <a:gd name="connsiteY54" fmla="*/ 1552575 h 2609850"/>
                <a:gd name="connsiteX55" fmla="*/ 365251 w 5804026"/>
                <a:gd name="connsiteY55" fmla="*/ 1619250 h 2609850"/>
                <a:gd name="connsiteX56" fmla="*/ 393826 w 5804026"/>
                <a:gd name="connsiteY56" fmla="*/ 1628775 h 2609850"/>
                <a:gd name="connsiteX57" fmla="*/ 450976 w 5804026"/>
                <a:gd name="connsiteY57" fmla="*/ 1676400 h 2609850"/>
                <a:gd name="connsiteX58" fmla="*/ 479551 w 5804026"/>
                <a:gd name="connsiteY58" fmla="*/ 1685925 h 2609850"/>
                <a:gd name="connsiteX59" fmla="*/ 508126 w 5804026"/>
                <a:gd name="connsiteY59" fmla="*/ 1704975 h 2609850"/>
                <a:gd name="connsiteX60" fmla="*/ 603376 w 5804026"/>
                <a:gd name="connsiteY60" fmla="*/ 1733550 h 2609850"/>
                <a:gd name="connsiteX61" fmla="*/ 765301 w 5804026"/>
                <a:gd name="connsiteY61" fmla="*/ 1762125 h 2609850"/>
                <a:gd name="connsiteX62" fmla="*/ 851026 w 5804026"/>
                <a:gd name="connsiteY62" fmla="*/ 1771650 h 2609850"/>
                <a:gd name="connsiteX63" fmla="*/ 946276 w 5804026"/>
                <a:gd name="connsiteY63" fmla="*/ 1790700 h 2609850"/>
                <a:gd name="connsiteX64" fmla="*/ 1089151 w 5804026"/>
                <a:gd name="connsiteY64" fmla="*/ 1809750 h 2609850"/>
                <a:gd name="connsiteX65" fmla="*/ 1193926 w 5804026"/>
                <a:gd name="connsiteY65" fmla="*/ 1828800 h 2609850"/>
                <a:gd name="connsiteX66" fmla="*/ 1851151 w 5804026"/>
                <a:gd name="connsiteY66" fmla="*/ 1819275 h 2609850"/>
                <a:gd name="connsiteX67" fmla="*/ 2422651 w 5804026"/>
                <a:gd name="connsiteY67" fmla="*/ 1828800 h 2609850"/>
                <a:gd name="connsiteX68" fmla="*/ 2508376 w 5804026"/>
                <a:gd name="connsiteY68" fmla="*/ 1866900 h 2609850"/>
                <a:gd name="connsiteX69" fmla="*/ 2536951 w 5804026"/>
                <a:gd name="connsiteY69" fmla="*/ 1876425 h 2609850"/>
                <a:gd name="connsiteX70" fmla="*/ 2584576 w 5804026"/>
                <a:gd name="connsiteY70" fmla="*/ 1933575 h 2609850"/>
                <a:gd name="connsiteX71" fmla="*/ 2622676 w 5804026"/>
                <a:gd name="connsiteY71" fmla="*/ 1990725 h 2609850"/>
                <a:gd name="connsiteX72" fmla="*/ 2613151 w 5804026"/>
                <a:gd name="connsiteY72" fmla="*/ 2124075 h 2609850"/>
                <a:gd name="connsiteX73" fmla="*/ 2603626 w 5804026"/>
                <a:gd name="connsiteY73" fmla="*/ 2152650 h 2609850"/>
                <a:gd name="connsiteX74" fmla="*/ 2594101 w 5804026"/>
                <a:gd name="connsiteY74" fmla="*/ 2190750 h 2609850"/>
                <a:gd name="connsiteX75" fmla="*/ 2613151 w 5804026"/>
                <a:gd name="connsiteY75" fmla="*/ 2314575 h 2609850"/>
                <a:gd name="connsiteX76" fmla="*/ 2660776 w 5804026"/>
                <a:gd name="connsiteY76" fmla="*/ 2371725 h 2609850"/>
                <a:gd name="connsiteX77" fmla="*/ 2698876 w 5804026"/>
                <a:gd name="connsiteY77" fmla="*/ 2400300 h 2609850"/>
                <a:gd name="connsiteX78" fmla="*/ 2717926 w 5804026"/>
                <a:gd name="connsiteY78" fmla="*/ 2428875 h 2609850"/>
                <a:gd name="connsiteX79" fmla="*/ 2784601 w 5804026"/>
                <a:gd name="connsiteY79" fmla="*/ 2466975 h 2609850"/>
                <a:gd name="connsiteX80" fmla="*/ 2813176 w 5804026"/>
                <a:gd name="connsiteY80" fmla="*/ 2476500 h 2609850"/>
                <a:gd name="connsiteX81" fmla="*/ 2841751 w 5804026"/>
                <a:gd name="connsiteY81" fmla="*/ 2495550 h 2609850"/>
                <a:gd name="connsiteX82" fmla="*/ 2898901 w 5804026"/>
                <a:gd name="connsiteY82" fmla="*/ 2505075 h 2609850"/>
                <a:gd name="connsiteX83" fmla="*/ 3022726 w 5804026"/>
                <a:gd name="connsiteY83" fmla="*/ 2524125 h 2609850"/>
                <a:gd name="connsiteX84" fmla="*/ 3079876 w 5804026"/>
                <a:gd name="connsiteY84" fmla="*/ 2543175 h 2609850"/>
                <a:gd name="connsiteX85" fmla="*/ 3222751 w 5804026"/>
                <a:gd name="connsiteY85" fmla="*/ 2562225 h 2609850"/>
                <a:gd name="connsiteX86" fmla="*/ 3365626 w 5804026"/>
                <a:gd name="connsiteY86" fmla="*/ 2581275 h 2609850"/>
                <a:gd name="connsiteX87" fmla="*/ 3489451 w 5804026"/>
                <a:gd name="connsiteY87" fmla="*/ 2600325 h 2609850"/>
                <a:gd name="connsiteX88" fmla="*/ 3927601 w 5804026"/>
                <a:gd name="connsiteY88" fmla="*/ 2609850 h 2609850"/>
                <a:gd name="connsiteX89" fmla="*/ 5051551 w 5804026"/>
                <a:gd name="connsiteY89" fmla="*/ 2590800 h 2609850"/>
                <a:gd name="connsiteX90" fmla="*/ 5108701 w 5804026"/>
                <a:gd name="connsiteY90" fmla="*/ 2581275 h 2609850"/>
                <a:gd name="connsiteX91" fmla="*/ 5203951 w 5804026"/>
                <a:gd name="connsiteY91" fmla="*/ 2571750 h 2609850"/>
                <a:gd name="connsiteX92" fmla="*/ 5242051 w 5804026"/>
                <a:gd name="connsiteY92" fmla="*/ 2562225 h 2609850"/>
                <a:gd name="connsiteX93" fmla="*/ 5270626 w 5804026"/>
                <a:gd name="connsiteY93" fmla="*/ 2552700 h 2609850"/>
                <a:gd name="connsiteX94" fmla="*/ 5384926 w 5804026"/>
                <a:gd name="connsiteY94" fmla="*/ 2533650 h 2609850"/>
                <a:gd name="connsiteX95" fmla="*/ 5423026 w 5804026"/>
                <a:gd name="connsiteY95" fmla="*/ 2524125 h 2609850"/>
                <a:gd name="connsiteX96" fmla="*/ 5499226 w 5804026"/>
                <a:gd name="connsiteY96" fmla="*/ 2505075 h 2609850"/>
                <a:gd name="connsiteX97" fmla="*/ 5527801 w 5804026"/>
                <a:gd name="connsiteY97" fmla="*/ 2486025 h 2609850"/>
                <a:gd name="connsiteX98" fmla="*/ 5565901 w 5804026"/>
                <a:gd name="connsiteY98" fmla="*/ 2428875 h 2609850"/>
                <a:gd name="connsiteX99" fmla="*/ 5584951 w 5804026"/>
                <a:gd name="connsiteY99" fmla="*/ 2371725 h 2609850"/>
                <a:gd name="connsiteX100" fmla="*/ 5575426 w 5804026"/>
                <a:gd name="connsiteY100" fmla="*/ 2305050 h 2609850"/>
                <a:gd name="connsiteX101" fmla="*/ 5565901 w 5804026"/>
                <a:gd name="connsiteY101" fmla="*/ 2276475 h 2609850"/>
                <a:gd name="connsiteX102" fmla="*/ 5508751 w 5804026"/>
                <a:gd name="connsiteY102" fmla="*/ 2238375 h 2609850"/>
                <a:gd name="connsiteX103" fmla="*/ 5470651 w 5804026"/>
                <a:gd name="connsiteY103" fmla="*/ 2209800 h 2609850"/>
                <a:gd name="connsiteX104" fmla="*/ 5442076 w 5804026"/>
                <a:gd name="connsiteY104" fmla="*/ 2200275 h 2609850"/>
                <a:gd name="connsiteX105" fmla="*/ 5318251 w 5804026"/>
                <a:gd name="connsiteY105" fmla="*/ 2181225 h 2609850"/>
                <a:gd name="connsiteX106" fmla="*/ 5280151 w 5804026"/>
                <a:gd name="connsiteY106" fmla="*/ 2171700 h 2609850"/>
                <a:gd name="connsiteX107" fmla="*/ 5108701 w 5804026"/>
                <a:gd name="connsiteY107" fmla="*/ 2162175 h 2609850"/>
                <a:gd name="connsiteX108" fmla="*/ 5032501 w 5804026"/>
                <a:gd name="connsiteY108" fmla="*/ 2143125 h 2609850"/>
                <a:gd name="connsiteX109" fmla="*/ 5003926 w 5804026"/>
                <a:gd name="connsiteY109" fmla="*/ 2133600 h 2609850"/>
                <a:gd name="connsiteX110" fmla="*/ 4394326 w 5804026"/>
                <a:gd name="connsiteY110" fmla="*/ 2143125 h 2609850"/>
                <a:gd name="connsiteX111" fmla="*/ 4318126 w 5804026"/>
                <a:gd name="connsiteY111" fmla="*/ 2152650 h 2609850"/>
                <a:gd name="connsiteX112" fmla="*/ 4203826 w 5804026"/>
                <a:gd name="connsiteY112" fmla="*/ 2171700 h 2609850"/>
                <a:gd name="connsiteX113" fmla="*/ 4127626 w 5804026"/>
                <a:gd name="connsiteY113" fmla="*/ 2181225 h 2609850"/>
                <a:gd name="connsiteX114" fmla="*/ 4089526 w 5804026"/>
                <a:gd name="connsiteY114" fmla="*/ 2190750 h 2609850"/>
                <a:gd name="connsiteX115" fmla="*/ 4022851 w 5804026"/>
                <a:gd name="connsiteY115" fmla="*/ 2200275 h 2609850"/>
                <a:gd name="connsiteX116" fmla="*/ 3232276 w 5804026"/>
                <a:gd name="connsiteY116" fmla="*/ 2190750 h 2609850"/>
                <a:gd name="connsiteX117" fmla="*/ 3146551 w 5804026"/>
                <a:gd name="connsiteY117" fmla="*/ 2171700 h 2609850"/>
                <a:gd name="connsiteX118" fmla="*/ 3079876 w 5804026"/>
                <a:gd name="connsiteY118" fmla="*/ 2152650 h 2609850"/>
                <a:gd name="connsiteX119" fmla="*/ 3051301 w 5804026"/>
                <a:gd name="connsiteY119" fmla="*/ 2133600 h 2609850"/>
                <a:gd name="connsiteX120" fmla="*/ 3032251 w 5804026"/>
                <a:gd name="connsiteY120" fmla="*/ 2105025 h 2609850"/>
                <a:gd name="connsiteX121" fmla="*/ 3051301 w 5804026"/>
                <a:gd name="connsiteY121" fmla="*/ 1943100 h 2609850"/>
                <a:gd name="connsiteX122" fmla="*/ 3070351 w 5804026"/>
                <a:gd name="connsiteY122" fmla="*/ 1905000 h 2609850"/>
                <a:gd name="connsiteX123" fmla="*/ 3060826 w 5804026"/>
                <a:gd name="connsiteY123" fmla="*/ 1771650 h 2609850"/>
                <a:gd name="connsiteX124" fmla="*/ 3032251 w 5804026"/>
                <a:gd name="connsiteY124" fmla="*/ 1733550 h 2609850"/>
                <a:gd name="connsiteX125" fmla="*/ 3022726 w 5804026"/>
                <a:gd name="connsiteY125" fmla="*/ 1704975 h 2609850"/>
                <a:gd name="connsiteX126" fmla="*/ 2965576 w 5804026"/>
                <a:gd name="connsiteY126" fmla="*/ 1666875 h 2609850"/>
                <a:gd name="connsiteX127" fmla="*/ 2898901 w 5804026"/>
                <a:gd name="connsiteY127" fmla="*/ 1638300 h 2609850"/>
                <a:gd name="connsiteX128" fmla="*/ 2870326 w 5804026"/>
                <a:gd name="connsiteY128" fmla="*/ 1619250 h 2609850"/>
                <a:gd name="connsiteX129" fmla="*/ 2689351 w 5804026"/>
                <a:gd name="connsiteY129" fmla="*/ 1590675 h 2609850"/>
                <a:gd name="connsiteX130" fmla="*/ 2575051 w 5804026"/>
                <a:gd name="connsiteY130" fmla="*/ 1571625 h 2609850"/>
                <a:gd name="connsiteX131" fmla="*/ 2517901 w 5804026"/>
                <a:gd name="connsiteY131" fmla="*/ 1562100 h 2609850"/>
                <a:gd name="connsiteX132" fmla="*/ 2441701 w 5804026"/>
                <a:gd name="connsiteY132" fmla="*/ 1552575 h 2609850"/>
                <a:gd name="connsiteX133" fmla="*/ 2403601 w 5804026"/>
                <a:gd name="connsiteY133" fmla="*/ 1543050 h 2609850"/>
                <a:gd name="connsiteX134" fmla="*/ 2355976 w 5804026"/>
                <a:gd name="connsiteY134" fmla="*/ 1533525 h 2609850"/>
                <a:gd name="connsiteX135" fmla="*/ 2289301 w 5804026"/>
                <a:gd name="connsiteY135" fmla="*/ 1524000 h 2609850"/>
                <a:gd name="connsiteX136" fmla="*/ 2241676 w 5804026"/>
                <a:gd name="connsiteY136" fmla="*/ 1514475 h 2609850"/>
                <a:gd name="connsiteX137" fmla="*/ 2213101 w 5804026"/>
                <a:gd name="connsiteY137" fmla="*/ 1504950 h 2609850"/>
                <a:gd name="connsiteX138" fmla="*/ 2136901 w 5804026"/>
                <a:gd name="connsiteY138" fmla="*/ 1495425 h 2609850"/>
                <a:gd name="connsiteX139" fmla="*/ 2022601 w 5804026"/>
                <a:gd name="connsiteY139" fmla="*/ 1466850 h 2609850"/>
                <a:gd name="connsiteX140" fmla="*/ 1994026 w 5804026"/>
                <a:gd name="connsiteY140" fmla="*/ 1457325 h 2609850"/>
                <a:gd name="connsiteX141" fmla="*/ 1955926 w 5804026"/>
                <a:gd name="connsiteY141" fmla="*/ 1447800 h 2609850"/>
                <a:gd name="connsiteX142" fmla="*/ 1879726 w 5804026"/>
                <a:gd name="connsiteY142" fmla="*/ 1438275 h 2609850"/>
                <a:gd name="connsiteX143" fmla="*/ 1841626 w 5804026"/>
                <a:gd name="connsiteY143" fmla="*/ 1428750 h 2609850"/>
                <a:gd name="connsiteX144" fmla="*/ 1632076 w 5804026"/>
                <a:gd name="connsiteY144" fmla="*/ 1409700 h 2609850"/>
                <a:gd name="connsiteX145" fmla="*/ 1146301 w 5804026"/>
                <a:gd name="connsiteY145" fmla="*/ 1400175 h 2609850"/>
                <a:gd name="connsiteX146" fmla="*/ 936751 w 5804026"/>
                <a:gd name="connsiteY146" fmla="*/ 1390650 h 2609850"/>
                <a:gd name="connsiteX147" fmla="*/ 879601 w 5804026"/>
                <a:gd name="connsiteY147" fmla="*/ 1371600 h 2609850"/>
                <a:gd name="connsiteX148" fmla="*/ 517651 w 5804026"/>
                <a:gd name="connsiteY148" fmla="*/ 1362075 h 2609850"/>
                <a:gd name="connsiteX149" fmla="*/ 431926 w 5804026"/>
                <a:gd name="connsiteY149" fmla="*/ 1333500 h 2609850"/>
                <a:gd name="connsiteX150" fmla="*/ 403351 w 5804026"/>
                <a:gd name="connsiteY150" fmla="*/ 1314450 h 2609850"/>
                <a:gd name="connsiteX151" fmla="*/ 317626 w 5804026"/>
                <a:gd name="connsiteY151" fmla="*/ 1276350 h 2609850"/>
                <a:gd name="connsiteX152" fmla="*/ 298576 w 5804026"/>
                <a:gd name="connsiteY152" fmla="*/ 1247775 h 2609850"/>
                <a:gd name="connsiteX153" fmla="*/ 279526 w 5804026"/>
                <a:gd name="connsiteY153" fmla="*/ 1190625 h 2609850"/>
                <a:gd name="connsiteX154" fmla="*/ 260476 w 5804026"/>
                <a:gd name="connsiteY154" fmla="*/ 1162050 h 2609850"/>
                <a:gd name="connsiteX155" fmla="*/ 241426 w 5804026"/>
                <a:gd name="connsiteY155" fmla="*/ 1104900 h 2609850"/>
                <a:gd name="connsiteX156" fmla="*/ 250951 w 5804026"/>
                <a:gd name="connsiteY156" fmla="*/ 981075 h 2609850"/>
                <a:gd name="connsiteX157" fmla="*/ 289051 w 5804026"/>
                <a:gd name="connsiteY157" fmla="*/ 895350 h 2609850"/>
                <a:gd name="connsiteX158" fmla="*/ 327151 w 5804026"/>
                <a:gd name="connsiteY158" fmla="*/ 866775 h 2609850"/>
                <a:gd name="connsiteX159" fmla="*/ 393826 w 5804026"/>
                <a:gd name="connsiteY159" fmla="*/ 857250 h 2609850"/>
                <a:gd name="connsiteX160" fmla="*/ 517651 w 5804026"/>
                <a:gd name="connsiteY160" fmla="*/ 838200 h 2609850"/>
                <a:gd name="connsiteX161" fmla="*/ 593851 w 5804026"/>
                <a:gd name="connsiteY161" fmla="*/ 828675 h 2609850"/>
                <a:gd name="connsiteX162" fmla="*/ 631951 w 5804026"/>
                <a:gd name="connsiteY162" fmla="*/ 819150 h 2609850"/>
                <a:gd name="connsiteX163" fmla="*/ 727201 w 5804026"/>
                <a:gd name="connsiteY163" fmla="*/ 809625 h 2609850"/>
                <a:gd name="connsiteX164" fmla="*/ 1041526 w 5804026"/>
                <a:gd name="connsiteY164" fmla="*/ 809625 h 2609850"/>
                <a:gd name="connsiteX165" fmla="*/ 1070101 w 5804026"/>
                <a:gd name="connsiteY165" fmla="*/ 819150 h 2609850"/>
                <a:gd name="connsiteX166" fmla="*/ 1251076 w 5804026"/>
                <a:gd name="connsiteY166" fmla="*/ 828675 h 2609850"/>
                <a:gd name="connsiteX167" fmla="*/ 1784476 w 5804026"/>
                <a:gd name="connsiteY167" fmla="*/ 819150 h 2609850"/>
                <a:gd name="connsiteX168" fmla="*/ 1851151 w 5804026"/>
                <a:gd name="connsiteY168" fmla="*/ 809625 h 2609850"/>
                <a:gd name="connsiteX169" fmla="*/ 1946401 w 5804026"/>
                <a:gd name="connsiteY169" fmla="*/ 800100 h 2609850"/>
                <a:gd name="connsiteX170" fmla="*/ 2060701 w 5804026"/>
                <a:gd name="connsiteY170" fmla="*/ 781050 h 2609850"/>
                <a:gd name="connsiteX171" fmla="*/ 2241676 w 5804026"/>
                <a:gd name="connsiteY171" fmla="*/ 752475 h 2609850"/>
                <a:gd name="connsiteX172" fmla="*/ 3784726 w 5804026"/>
                <a:gd name="connsiteY172" fmla="*/ 742950 h 2609850"/>
                <a:gd name="connsiteX173" fmla="*/ 4022851 w 5804026"/>
                <a:gd name="connsiteY173" fmla="*/ 733425 h 2609850"/>
                <a:gd name="connsiteX174" fmla="*/ 4089526 w 5804026"/>
                <a:gd name="connsiteY174" fmla="*/ 723900 h 2609850"/>
                <a:gd name="connsiteX175" fmla="*/ 4203826 w 5804026"/>
                <a:gd name="connsiteY175" fmla="*/ 704850 h 2609850"/>
                <a:gd name="connsiteX176" fmla="*/ 4318126 w 5804026"/>
                <a:gd name="connsiteY176" fmla="*/ 685800 h 2609850"/>
                <a:gd name="connsiteX177" fmla="*/ 4375276 w 5804026"/>
                <a:gd name="connsiteY177" fmla="*/ 676275 h 2609850"/>
                <a:gd name="connsiteX178" fmla="*/ 4403851 w 5804026"/>
                <a:gd name="connsiteY178" fmla="*/ 666750 h 2609850"/>
                <a:gd name="connsiteX179" fmla="*/ 4518151 w 5804026"/>
                <a:gd name="connsiteY179" fmla="*/ 647700 h 2609850"/>
                <a:gd name="connsiteX180" fmla="*/ 4565776 w 5804026"/>
                <a:gd name="connsiteY180" fmla="*/ 638175 h 2609850"/>
                <a:gd name="connsiteX181" fmla="*/ 4699126 w 5804026"/>
                <a:gd name="connsiteY181" fmla="*/ 619125 h 2609850"/>
                <a:gd name="connsiteX182" fmla="*/ 4746751 w 5804026"/>
                <a:gd name="connsiteY182" fmla="*/ 609600 h 2609850"/>
                <a:gd name="connsiteX183" fmla="*/ 4784851 w 5804026"/>
                <a:gd name="connsiteY183" fmla="*/ 600075 h 2609850"/>
                <a:gd name="connsiteX184" fmla="*/ 4927726 w 5804026"/>
                <a:gd name="connsiteY184" fmla="*/ 581025 h 2609850"/>
                <a:gd name="connsiteX185" fmla="*/ 4984876 w 5804026"/>
                <a:gd name="connsiteY185" fmla="*/ 552450 h 2609850"/>
                <a:gd name="connsiteX186" fmla="*/ 5042026 w 5804026"/>
                <a:gd name="connsiteY186" fmla="*/ 533400 h 2609850"/>
                <a:gd name="connsiteX187" fmla="*/ 5080126 w 5804026"/>
                <a:gd name="connsiteY187" fmla="*/ 504825 h 2609850"/>
                <a:gd name="connsiteX188" fmla="*/ 5127751 w 5804026"/>
                <a:gd name="connsiteY188" fmla="*/ 495300 h 2609850"/>
                <a:gd name="connsiteX189" fmla="*/ 5165851 w 5804026"/>
                <a:gd name="connsiteY189" fmla="*/ 485775 h 2609850"/>
                <a:gd name="connsiteX190" fmla="*/ 5232526 w 5804026"/>
                <a:gd name="connsiteY190" fmla="*/ 447675 h 2609850"/>
                <a:gd name="connsiteX191" fmla="*/ 5280151 w 5804026"/>
                <a:gd name="connsiteY191" fmla="*/ 438150 h 2609850"/>
                <a:gd name="connsiteX192" fmla="*/ 5308726 w 5804026"/>
                <a:gd name="connsiteY192" fmla="*/ 419100 h 2609850"/>
                <a:gd name="connsiteX193" fmla="*/ 5346826 w 5804026"/>
                <a:gd name="connsiteY193" fmla="*/ 409575 h 2609850"/>
                <a:gd name="connsiteX194" fmla="*/ 5403976 w 5804026"/>
                <a:gd name="connsiteY194" fmla="*/ 390525 h 2609850"/>
                <a:gd name="connsiteX195" fmla="*/ 5451601 w 5804026"/>
                <a:gd name="connsiteY195" fmla="*/ 361950 h 2609850"/>
                <a:gd name="connsiteX196" fmla="*/ 5480176 w 5804026"/>
                <a:gd name="connsiteY196" fmla="*/ 352425 h 2609850"/>
                <a:gd name="connsiteX197" fmla="*/ 5518276 w 5804026"/>
                <a:gd name="connsiteY197" fmla="*/ 333375 h 2609850"/>
                <a:gd name="connsiteX198" fmla="*/ 5575426 w 5804026"/>
                <a:gd name="connsiteY198" fmla="*/ 314325 h 2609850"/>
                <a:gd name="connsiteX199" fmla="*/ 5604001 w 5804026"/>
                <a:gd name="connsiteY199" fmla="*/ 304800 h 2609850"/>
                <a:gd name="connsiteX200" fmla="*/ 5651626 w 5804026"/>
                <a:gd name="connsiteY200" fmla="*/ 285750 h 2609850"/>
                <a:gd name="connsiteX201" fmla="*/ 5680201 w 5804026"/>
                <a:gd name="connsiteY201" fmla="*/ 276225 h 2609850"/>
                <a:gd name="connsiteX202" fmla="*/ 5718301 w 5804026"/>
                <a:gd name="connsiteY202" fmla="*/ 257175 h 2609850"/>
                <a:gd name="connsiteX203" fmla="*/ 5775451 w 5804026"/>
                <a:gd name="connsiteY203" fmla="*/ 238125 h 2609850"/>
                <a:gd name="connsiteX204" fmla="*/ 5804026 w 5804026"/>
                <a:gd name="connsiteY204" fmla="*/ 219075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5804026" h="2609850">
                  <a:moveTo>
                    <a:pt x="5403976" y="0"/>
                  </a:moveTo>
                  <a:cubicBezTo>
                    <a:pt x="5375401" y="6350"/>
                    <a:pt x="5346021" y="9793"/>
                    <a:pt x="5318251" y="19050"/>
                  </a:cubicBezTo>
                  <a:cubicBezTo>
                    <a:pt x="5307391" y="22670"/>
                    <a:pt x="5299915" y="32980"/>
                    <a:pt x="5289676" y="38100"/>
                  </a:cubicBezTo>
                  <a:cubicBezTo>
                    <a:pt x="5280696" y="42590"/>
                    <a:pt x="5270081" y="43135"/>
                    <a:pt x="5261101" y="47625"/>
                  </a:cubicBezTo>
                  <a:cubicBezTo>
                    <a:pt x="5250862" y="52745"/>
                    <a:pt x="5243245" y="62655"/>
                    <a:pt x="5232526" y="66675"/>
                  </a:cubicBezTo>
                  <a:cubicBezTo>
                    <a:pt x="5189052" y="82978"/>
                    <a:pt x="5191580" y="68098"/>
                    <a:pt x="5156326" y="85725"/>
                  </a:cubicBezTo>
                  <a:cubicBezTo>
                    <a:pt x="5146087" y="90845"/>
                    <a:pt x="5137990" y="99655"/>
                    <a:pt x="5127751" y="104775"/>
                  </a:cubicBezTo>
                  <a:cubicBezTo>
                    <a:pt x="5114086" y="111607"/>
                    <a:pt x="5073283" y="120773"/>
                    <a:pt x="5061076" y="123825"/>
                  </a:cubicBezTo>
                  <a:cubicBezTo>
                    <a:pt x="5006162" y="160434"/>
                    <a:pt x="5059135" y="128739"/>
                    <a:pt x="5003926" y="152400"/>
                  </a:cubicBezTo>
                  <a:cubicBezTo>
                    <a:pt x="4990875" y="157993"/>
                    <a:pt x="4979296" y="166960"/>
                    <a:pt x="4965826" y="171450"/>
                  </a:cubicBezTo>
                  <a:cubicBezTo>
                    <a:pt x="4950467" y="176570"/>
                    <a:pt x="4933708" y="176323"/>
                    <a:pt x="4918201" y="180975"/>
                  </a:cubicBezTo>
                  <a:cubicBezTo>
                    <a:pt x="4901824" y="185888"/>
                    <a:pt x="4886796" y="194618"/>
                    <a:pt x="4870576" y="200025"/>
                  </a:cubicBezTo>
                  <a:cubicBezTo>
                    <a:pt x="4843953" y="208899"/>
                    <a:pt x="4797407" y="213879"/>
                    <a:pt x="4775326" y="228600"/>
                  </a:cubicBezTo>
                  <a:cubicBezTo>
                    <a:pt x="4765801" y="234950"/>
                    <a:pt x="4757857" y="244874"/>
                    <a:pt x="4746751" y="247650"/>
                  </a:cubicBezTo>
                  <a:cubicBezTo>
                    <a:pt x="4718859" y="254623"/>
                    <a:pt x="4689488" y="253109"/>
                    <a:pt x="4661026" y="257175"/>
                  </a:cubicBezTo>
                  <a:cubicBezTo>
                    <a:pt x="4644999" y="259465"/>
                    <a:pt x="4629402" y="264238"/>
                    <a:pt x="4613401" y="266700"/>
                  </a:cubicBezTo>
                  <a:cubicBezTo>
                    <a:pt x="4588101" y="270592"/>
                    <a:pt x="4562601" y="273050"/>
                    <a:pt x="4537201" y="276225"/>
                  </a:cubicBezTo>
                  <a:cubicBezTo>
                    <a:pt x="4479122" y="295585"/>
                    <a:pt x="4524985" y="282514"/>
                    <a:pt x="4422901" y="295275"/>
                  </a:cubicBezTo>
                  <a:cubicBezTo>
                    <a:pt x="4400624" y="298060"/>
                    <a:pt x="4378451" y="301625"/>
                    <a:pt x="4356226" y="304800"/>
                  </a:cubicBezTo>
                  <a:cubicBezTo>
                    <a:pt x="4346701" y="307975"/>
                    <a:pt x="4337305" y="311567"/>
                    <a:pt x="4327651" y="314325"/>
                  </a:cubicBezTo>
                  <a:cubicBezTo>
                    <a:pt x="4303676" y="321175"/>
                    <a:pt x="4265496" y="329447"/>
                    <a:pt x="4241926" y="333375"/>
                  </a:cubicBezTo>
                  <a:cubicBezTo>
                    <a:pt x="4219781" y="337066"/>
                    <a:pt x="4197476" y="339725"/>
                    <a:pt x="4175251" y="342900"/>
                  </a:cubicBezTo>
                  <a:cubicBezTo>
                    <a:pt x="4165726" y="346075"/>
                    <a:pt x="4156362" y="349783"/>
                    <a:pt x="4146676" y="352425"/>
                  </a:cubicBezTo>
                  <a:cubicBezTo>
                    <a:pt x="4099428" y="365311"/>
                    <a:pt x="4052892" y="377727"/>
                    <a:pt x="4003801" y="381000"/>
                  </a:cubicBezTo>
                  <a:cubicBezTo>
                    <a:pt x="3930869" y="385862"/>
                    <a:pt x="3857751" y="387350"/>
                    <a:pt x="3784726" y="390525"/>
                  </a:cubicBezTo>
                  <a:cubicBezTo>
                    <a:pt x="3720361" y="411980"/>
                    <a:pt x="3783681" y="393204"/>
                    <a:pt x="3660901" y="409575"/>
                  </a:cubicBezTo>
                  <a:cubicBezTo>
                    <a:pt x="3644854" y="411715"/>
                    <a:pt x="3629080" y="415588"/>
                    <a:pt x="3613276" y="419100"/>
                  </a:cubicBezTo>
                  <a:cubicBezTo>
                    <a:pt x="3600497" y="421940"/>
                    <a:pt x="3588202" y="427322"/>
                    <a:pt x="3575176" y="428625"/>
                  </a:cubicBezTo>
                  <a:cubicBezTo>
                    <a:pt x="3524529" y="433690"/>
                    <a:pt x="3473576" y="434975"/>
                    <a:pt x="3422776" y="438150"/>
                  </a:cubicBezTo>
                  <a:cubicBezTo>
                    <a:pt x="3364999" y="446404"/>
                    <a:pt x="3242518" y="464299"/>
                    <a:pt x="3203701" y="466725"/>
                  </a:cubicBezTo>
                  <a:lnTo>
                    <a:pt x="3051301" y="476250"/>
                  </a:lnTo>
                  <a:cubicBezTo>
                    <a:pt x="2710081" y="589990"/>
                    <a:pt x="3012214" y="492722"/>
                    <a:pt x="2032126" y="476250"/>
                  </a:cubicBezTo>
                  <a:cubicBezTo>
                    <a:pt x="1984402" y="475448"/>
                    <a:pt x="1936971" y="467730"/>
                    <a:pt x="1889251" y="466725"/>
                  </a:cubicBezTo>
                  <a:lnTo>
                    <a:pt x="1127251" y="457200"/>
                  </a:lnTo>
                  <a:cubicBezTo>
                    <a:pt x="879601" y="460375"/>
                    <a:pt x="631814" y="457885"/>
                    <a:pt x="384301" y="466725"/>
                  </a:cubicBezTo>
                  <a:cubicBezTo>
                    <a:pt x="364233" y="467442"/>
                    <a:pt x="327151" y="485775"/>
                    <a:pt x="327151" y="485775"/>
                  </a:cubicBezTo>
                  <a:cubicBezTo>
                    <a:pt x="253812" y="559114"/>
                    <a:pt x="292417" y="527981"/>
                    <a:pt x="212851" y="581025"/>
                  </a:cubicBezTo>
                  <a:lnTo>
                    <a:pt x="184276" y="600075"/>
                  </a:lnTo>
                  <a:lnTo>
                    <a:pt x="108076" y="714375"/>
                  </a:lnTo>
                  <a:cubicBezTo>
                    <a:pt x="101726" y="723900"/>
                    <a:pt x="92646" y="732090"/>
                    <a:pt x="89026" y="742950"/>
                  </a:cubicBezTo>
                  <a:cubicBezTo>
                    <a:pt x="82676" y="762000"/>
                    <a:pt x="73914" y="780409"/>
                    <a:pt x="69976" y="800100"/>
                  </a:cubicBezTo>
                  <a:cubicBezTo>
                    <a:pt x="66801" y="815975"/>
                    <a:pt x="65571" y="832366"/>
                    <a:pt x="60451" y="847725"/>
                  </a:cubicBezTo>
                  <a:cubicBezTo>
                    <a:pt x="55961" y="861195"/>
                    <a:pt x="46387" y="872530"/>
                    <a:pt x="41401" y="885825"/>
                  </a:cubicBezTo>
                  <a:cubicBezTo>
                    <a:pt x="36804" y="898082"/>
                    <a:pt x="35472" y="911338"/>
                    <a:pt x="31876" y="923925"/>
                  </a:cubicBezTo>
                  <a:cubicBezTo>
                    <a:pt x="29118" y="933579"/>
                    <a:pt x="24529" y="942699"/>
                    <a:pt x="22351" y="952500"/>
                  </a:cubicBezTo>
                  <a:cubicBezTo>
                    <a:pt x="0" y="1053080"/>
                    <a:pt x="24743" y="973899"/>
                    <a:pt x="3301" y="1038225"/>
                  </a:cubicBezTo>
                  <a:cubicBezTo>
                    <a:pt x="5808" y="1065806"/>
                    <a:pt x="13660" y="1172015"/>
                    <a:pt x="22351" y="1209675"/>
                  </a:cubicBezTo>
                  <a:cubicBezTo>
                    <a:pt x="26866" y="1229241"/>
                    <a:pt x="36531" y="1247344"/>
                    <a:pt x="41401" y="1266825"/>
                  </a:cubicBezTo>
                  <a:cubicBezTo>
                    <a:pt x="44576" y="1279525"/>
                    <a:pt x="47330" y="1292338"/>
                    <a:pt x="50926" y="1304925"/>
                  </a:cubicBezTo>
                  <a:cubicBezTo>
                    <a:pt x="53684" y="1314579"/>
                    <a:pt x="58016" y="1323760"/>
                    <a:pt x="60451" y="1333500"/>
                  </a:cubicBezTo>
                  <a:cubicBezTo>
                    <a:pt x="61098" y="1336087"/>
                    <a:pt x="71584" y="1399803"/>
                    <a:pt x="79501" y="1409700"/>
                  </a:cubicBezTo>
                  <a:cubicBezTo>
                    <a:pt x="86652" y="1418639"/>
                    <a:pt x="98551" y="1422400"/>
                    <a:pt x="108076" y="1428750"/>
                  </a:cubicBezTo>
                  <a:cubicBezTo>
                    <a:pt x="114426" y="1438275"/>
                    <a:pt x="119031" y="1449230"/>
                    <a:pt x="127126" y="1457325"/>
                  </a:cubicBezTo>
                  <a:cubicBezTo>
                    <a:pt x="145590" y="1475789"/>
                    <a:pt x="161035" y="1478153"/>
                    <a:pt x="184276" y="1485900"/>
                  </a:cubicBezTo>
                  <a:cubicBezTo>
                    <a:pt x="242447" y="1544071"/>
                    <a:pt x="178857" y="1484217"/>
                    <a:pt x="270001" y="1552575"/>
                  </a:cubicBezTo>
                  <a:cubicBezTo>
                    <a:pt x="287389" y="1565616"/>
                    <a:pt x="351179" y="1614559"/>
                    <a:pt x="365251" y="1619250"/>
                  </a:cubicBezTo>
                  <a:lnTo>
                    <a:pt x="393826" y="1628775"/>
                  </a:lnTo>
                  <a:cubicBezTo>
                    <a:pt x="414892" y="1649841"/>
                    <a:pt x="424454" y="1663139"/>
                    <a:pt x="450976" y="1676400"/>
                  </a:cubicBezTo>
                  <a:cubicBezTo>
                    <a:pt x="459956" y="1680890"/>
                    <a:pt x="470571" y="1681435"/>
                    <a:pt x="479551" y="1685925"/>
                  </a:cubicBezTo>
                  <a:cubicBezTo>
                    <a:pt x="489790" y="1691045"/>
                    <a:pt x="497665" y="1700326"/>
                    <a:pt x="508126" y="1704975"/>
                  </a:cubicBezTo>
                  <a:cubicBezTo>
                    <a:pt x="530404" y="1714877"/>
                    <a:pt x="576625" y="1727818"/>
                    <a:pt x="603376" y="1733550"/>
                  </a:cubicBezTo>
                  <a:cubicBezTo>
                    <a:pt x="673401" y="1748555"/>
                    <a:pt x="699328" y="1753878"/>
                    <a:pt x="765301" y="1762125"/>
                  </a:cubicBezTo>
                  <a:cubicBezTo>
                    <a:pt x="793830" y="1765691"/>
                    <a:pt x="822627" y="1767166"/>
                    <a:pt x="851026" y="1771650"/>
                  </a:cubicBezTo>
                  <a:cubicBezTo>
                    <a:pt x="883009" y="1776700"/>
                    <a:pt x="914338" y="1785377"/>
                    <a:pt x="946276" y="1790700"/>
                  </a:cubicBezTo>
                  <a:cubicBezTo>
                    <a:pt x="1031786" y="1804952"/>
                    <a:pt x="984231" y="1798092"/>
                    <a:pt x="1089151" y="1809750"/>
                  </a:cubicBezTo>
                  <a:cubicBezTo>
                    <a:pt x="1129337" y="1823145"/>
                    <a:pt x="1140074" y="1828800"/>
                    <a:pt x="1193926" y="1828800"/>
                  </a:cubicBezTo>
                  <a:cubicBezTo>
                    <a:pt x="1413024" y="1828800"/>
                    <a:pt x="1632076" y="1822450"/>
                    <a:pt x="1851151" y="1819275"/>
                  </a:cubicBezTo>
                  <a:cubicBezTo>
                    <a:pt x="2041651" y="1822450"/>
                    <a:pt x="2232321" y="1820149"/>
                    <a:pt x="2422651" y="1828800"/>
                  </a:cubicBezTo>
                  <a:cubicBezTo>
                    <a:pt x="2476713" y="1831257"/>
                    <a:pt x="2471045" y="1848234"/>
                    <a:pt x="2508376" y="1866900"/>
                  </a:cubicBezTo>
                  <a:cubicBezTo>
                    <a:pt x="2517356" y="1871390"/>
                    <a:pt x="2527426" y="1873250"/>
                    <a:pt x="2536951" y="1876425"/>
                  </a:cubicBezTo>
                  <a:cubicBezTo>
                    <a:pt x="2605024" y="1978535"/>
                    <a:pt x="2499013" y="1823566"/>
                    <a:pt x="2584576" y="1933575"/>
                  </a:cubicBezTo>
                  <a:cubicBezTo>
                    <a:pt x="2598632" y="1951647"/>
                    <a:pt x="2622676" y="1990725"/>
                    <a:pt x="2622676" y="1990725"/>
                  </a:cubicBezTo>
                  <a:cubicBezTo>
                    <a:pt x="2619501" y="2035175"/>
                    <a:pt x="2618358" y="2079817"/>
                    <a:pt x="2613151" y="2124075"/>
                  </a:cubicBezTo>
                  <a:cubicBezTo>
                    <a:pt x="2611978" y="2134046"/>
                    <a:pt x="2606384" y="2142996"/>
                    <a:pt x="2603626" y="2152650"/>
                  </a:cubicBezTo>
                  <a:cubicBezTo>
                    <a:pt x="2600030" y="2165237"/>
                    <a:pt x="2597276" y="2178050"/>
                    <a:pt x="2594101" y="2190750"/>
                  </a:cubicBezTo>
                  <a:cubicBezTo>
                    <a:pt x="2596833" y="2218067"/>
                    <a:pt x="2595988" y="2280248"/>
                    <a:pt x="2613151" y="2314575"/>
                  </a:cubicBezTo>
                  <a:cubicBezTo>
                    <a:pt x="2624174" y="2336621"/>
                    <a:pt x="2642344" y="2355926"/>
                    <a:pt x="2660776" y="2371725"/>
                  </a:cubicBezTo>
                  <a:cubicBezTo>
                    <a:pt x="2672829" y="2382056"/>
                    <a:pt x="2687651" y="2389075"/>
                    <a:pt x="2698876" y="2400300"/>
                  </a:cubicBezTo>
                  <a:cubicBezTo>
                    <a:pt x="2706971" y="2408395"/>
                    <a:pt x="2709831" y="2420780"/>
                    <a:pt x="2717926" y="2428875"/>
                  </a:cubicBezTo>
                  <a:cubicBezTo>
                    <a:pt x="2729883" y="2440832"/>
                    <a:pt x="2771527" y="2461372"/>
                    <a:pt x="2784601" y="2466975"/>
                  </a:cubicBezTo>
                  <a:cubicBezTo>
                    <a:pt x="2793829" y="2470930"/>
                    <a:pt x="2804196" y="2472010"/>
                    <a:pt x="2813176" y="2476500"/>
                  </a:cubicBezTo>
                  <a:cubicBezTo>
                    <a:pt x="2823415" y="2481620"/>
                    <a:pt x="2830891" y="2491930"/>
                    <a:pt x="2841751" y="2495550"/>
                  </a:cubicBezTo>
                  <a:cubicBezTo>
                    <a:pt x="2860073" y="2501657"/>
                    <a:pt x="2879963" y="2501287"/>
                    <a:pt x="2898901" y="2505075"/>
                  </a:cubicBezTo>
                  <a:cubicBezTo>
                    <a:pt x="3002014" y="2525698"/>
                    <a:pt x="2842464" y="2504096"/>
                    <a:pt x="3022726" y="2524125"/>
                  </a:cubicBezTo>
                  <a:cubicBezTo>
                    <a:pt x="3041776" y="2530475"/>
                    <a:pt x="3059951" y="2540684"/>
                    <a:pt x="3079876" y="2543175"/>
                  </a:cubicBezTo>
                  <a:cubicBezTo>
                    <a:pt x="3178353" y="2555485"/>
                    <a:pt x="3130736" y="2549080"/>
                    <a:pt x="3222751" y="2562225"/>
                  </a:cubicBezTo>
                  <a:cubicBezTo>
                    <a:pt x="3291677" y="2585200"/>
                    <a:pt x="3225782" y="2565737"/>
                    <a:pt x="3365626" y="2581275"/>
                  </a:cubicBezTo>
                  <a:cubicBezTo>
                    <a:pt x="3399226" y="2585008"/>
                    <a:pt x="3456777" y="2599092"/>
                    <a:pt x="3489451" y="2600325"/>
                  </a:cubicBezTo>
                  <a:cubicBezTo>
                    <a:pt x="3635432" y="2605834"/>
                    <a:pt x="3781551" y="2606675"/>
                    <a:pt x="3927601" y="2609850"/>
                  </a:cubicBezTo>
                  <a:lnTo>
                    <a:pt x="5051551" y="2590800"/>
                  </a:lnTo>
                  <a:cubicBezTo>
                    <a:pt x="5070848" y="2590028"/>
                    <a:pt x="5089537" y="2583670"/>
                    <a:pt x="5108701" y="2581275"/>
                  </a:cubicBezTo>
                  <a:cubicBezTo>
                    <a:pt x="5140363" y="2577317"/>
                    <a:pt x="5172201" y="2574925"/>
                    <a:pt x="5203951" y="2571750"/>
                  </a:cubicBezTo>
                  <a:cubicBezTo>
                    <a:pt x="5216651" y="2568575"/>
                    <a:pt x="5229464" y="2565821"/>
                    <a:pt x="5242051" y="2562225"/>
                  </a:cubicBezTo>
                  <a:cubicBezTo>
                    <a:pt x="5251705" y="2559467"/>
                    <a:pt x="5260781" y="2554669"/>
                    <a:pt x="5270626" y="2552700"/>
                  </a:cubicBezTo>
                  <a:cubicBezTo>
                    <a:pt x="5308501" y="2545125"/>
                    <a:pt x="5347454" y="2543018"/>
                    <a:pt x="5384926" y="2533650"/>
                  </a:cubicBezTo>
                  <a:cubicBezTo>
                    <a:pt x="5397626" y="2530475"/>
                    <a:pt x="5410247" y="2526965"/>
                    <a:pt x="5423026" y="2524125"/>
                  </a:cubicBezTo>
                  <a:cubicBezTo>
                    <a:pt x="5442589" y="2519778"/>
                    <a:pt x="5478801" y="2515287"/>
                    <a:pt x="5499226" y="2505075"/>
                  </a:cubicBezTo>
                  <a:cubicBezTo>
                    <a:pt x="5509465" y="2499955"/>
                    <a:pt x="5518276" y="2492375"/>
                    <a:pt x="5527801" y="2486025"/>
                  </a:cubicBezTo>
                  <a:cubicBezTo>
                    <a:pt x="5540501" y="2466975"/>
                    <a:pt x="5558661" y="2450595"/>
                    <a:pt x="5565901" y="2428875"/>
                  </a:cubicBezTo>
                  <a:lnTo>
                    <a:pt x="5584951" y="2371725"/>
                  </a:lnTo>
                  <a:cubicBezTo>
                    <a:pt x="5581776" y="2349500"/>
                    <a:pt x="5579829" y="2327065"/>
                    <a:pt x="5575426" y="2305050"/>
                  </a:cubicBezTo>
                  <a:cubicBezTo>
                    <a:pt x="5573457" y="2295205"/>
                    <a:pt x="5573001" y="2283575"/>
                    <a:pt x="5565901" y="2276475"/>
                  </a:cubicBezTo>
                  <a:cubicBezTo>
                    <a:pt x="5549712" y="2260286"/>
                    <a:pt x="5527067" y="2252112"/>
                    <a:pt x="5508751" y="2238375"/>
                  </a:cubicBezTo>
                  <a:cubicBezTo>
                    <a:pt x="5496051" y="2228850"/>
                    <a:pt x="5484434" y="2217676"/>
                    <a:pt x="5470651" y="2209800"/>
                  </a:cubicBezTo>
                  <a:cubicBezTo>
                    <a:pt x="5461934" y="2204819"/>
                    <a:pt x="5451816" y="2202710"/>
                    <a:pt x="5442076" y="2200275"/>
                  </a:cubicBezTo>
                  <a:cubicBezTo>
                    <a:pt x="5383809" y="2185708"/>
                    <a:pt x="5387654" y="2192792"/>
                    <a:pt x="5318251" y="2181225"/>
                  </a:cubicBezTo>
                  <a:cubicBezTo>
                    <a:pt x="5305338" y="2179073"/>
                    <a:pt x="5293188" y="2172885"/>
                    <a:pt x="5280151" y="2171700"/>
                  </a:cubicBezTo>
                  <a:cubicBezTo>
                    <a:pt x="5223148" y="2166518"/>
                    <a:pt x="5165851" y="2165350"/>
                    <a:pt x="5108701" y="2162175"/>
                  </a:cubicBezTo>
                  <a:cubicBezTo>
                    <a:pt x="5043382" y="2140402"/>
                    <a:pt x="5124453" y="2166113"/>
                    <a:pt x="5032501" y="2143125"/>
                  </a:cubicBezTo>
                  <a:cubicBezTo>
                    <a:pt x="5022761" y="2140690"/>
                    <a:pt x="5013451" y="2136775"/>
                    <a:pt x="5003926" y="2133600"/>
                  </a:cubicBezTo>
                  <a:lnTo>
                    <a:pt x="4394326" y="2143125"/>
                  </a:lnTo>
                  <a:cubicBezTo>
                    <a:pt x="4368738" y="2143836"/>
                    <a:pt x="4343499" y="2149267"/>
                    <a:pt x="4318126" y="2152650"/>
                  </a:cubicBezTo>
                  <a:cubicBezTo>
                    <a:pt x="4056533" y="2187529"/>
                    <a:pt x="4402466" y="2141140"/>
                    <a:pt x="4203826" y="2171700"/>
                  </a:cubicBezTo>
                  <a:cubicBezTo>
                    <a:pt x="4178526" y="2175592"/>
                    <a:pt x="4152875" y="2177017"/>
                    <a:pt x="4127626" y="2181225"/>
                  </a:cubicBezTo>
                  <a:cubicBezTo>
                    <a:pt x="4114713" y="2183377"/>
                    <a:pt x="4102406" y="2188408"/>
                    <a:pt x="4089526" y="2190750"/>
                  </a:cubicBezTo>
                  <a:cubicBezTo>
                    <a:pt x="4067437" y="2194766"/>
                    <a:pt x="4045076" y="2197100"/>
                    <a:pt x="4022851" y="2200275"/>
                  </a:cubicBezTo>
                  <a:lnTo>
                    <a:pt x="3232276" y="2190750"/>
                  </a:lnTo>
                  <a:cubicBezTo>
                    <a:pt x="3185634" y="2189702"/>
                    <a:pt x="3182836" y="2182067"/>
                    <a:pt x="3146551" y="2171700"/>
                  </a:cubicBezTo>
                  <a:cubicBezTo>
                    <a:pt x="3132309" y="2167631"/>
                    <a:pt x="3095101" y="2160263"/>
                    <a:pt x="3079876" y="2152650"/>
                  </a:cubicBezTo>
                  <a:cubicBezTo>
                    <a:pt x="3069637" y="2147530"/>
                    <a:pt x="3060826" y="2139950"/>
                    <a:pt x="3051301" y="2133600"/>
                  </a:cubicBezTo>
                  <a:cubicBezTo>
                    <a:pt x="3044951" y="2124075"/>
                    <a:pt x="3032923" y="2116453"/>
                    <a:pt x="3032251" y="2105025"/>
                  </a:cubicBezTo>
                  <a:cubicBezTo>
                    <a:pt x="3029686" y="2061422"/>
                    <a:pt x="3030569" y="1991475"/>
                    <a:pt x="3051301" y="1943100"/>
                  </a:cubicBezTo>
                  <a:cubicBezTo>
                    <a:pt x="3056894" y="1930049"/>
                    <a:pt x="3064001" y="1917700"/>
                    <a:pt x="3070351" y="1905000"/>
                  </a:cubicBezTo>
                  <a:cubicBezTo>
                    <a:pt x="3067176" y="1860550"/>
                    <a:pt x="3070493" y="1815152"/>
                    <a:pt x="3060826" y="1771650"/>
                  </a:cubicBezTo>
                  <a:cubicBezTo>
                    <a:pt x="3057382" y="1756153"/>
                    <a:pt x="3040127" y="1747333"/>
                    <a:pt x="3032251" y="1733550"/>
                  </a:cubicBezTo>
                  <a:cubicBezTo>
                    <a:pt x="3027270" y="1724833"/>
                    <a:pt x="3028295" y="1713329"/>
                    <a:pt x="3022726" y="1704975"/>
                  </a:cubicBezTo>
                  <a:cubicBezTo>
                    <a:pt x="2995642" y="1664349"/>
                    <a:pt x="3000527" y="1684351"/>
                    <a:pt x="2965576" y="1666875"/>
                  </a:cubicBezTo>
                  <a:cubicBezTo>
                    <a:pt x="2899797" y="1633986"/>
                    <a:pt x="2978195" y="1658124"/>
                    <a:pt x="2898901" y="1638300"/>
                  </a:cubicBezTo>
                  <a:cubicBezTo>
                    <a:pt x="2889376" y="1631950"/>
                    <a:pt x="2881267" y="1622617"/>
                    <a:pt x="2870326" y="1619250"/>
                  </a:cubicBezTo>
                  <a:cubicBezTo>
                    <a:pt x="2814509" y="1602075"/>
                    <a:pt x="2747209" y="1597104"/>
                    <a:pt x="2689351" y="1590675"/>
                  </a:cubicBezTo>
                  <a:cubicBezTo>
                    <a:pt x="2618816" y="1573041"/>
                    <a:pt x="2679106" y="1586490"/>
                    <a:pt x="2575051" y="1571625"/>
                  </a:cubicBezTo>
                  <a:cubicBezTo>
                    <a:pt x="2555932" y="1568894"/>
                    <a:pt x="2537020" y="1564831"/>
                    <a:pt x="2517901" y="1562100"/>
                  </a:cubicBezTo>
                  <a:cubicBezTo>
                    <a:pt x="2492561" y="1558480"/>
                    <a:pt x="2466950" y="1556783"/>
                    <a:pt x="2441701" y="1552575"/>
                  </a:cubicBezTo>
                  <a:cubicBezTo>
                    <a:pt x="2428788" y="1550423"/>
                    <a:pt x="2416380" y="1545890"/>
                    <a:pt x="2403601" y="1543050"/>
                  </a:cubicBezTo>
                  <a:cubicBezTo>
                    <a:pt x="2387797" y="1539538"/>
                    <a:pt x="2371945" y="1536187"/>
                    <a:pt x="2355976" y="1533525"/>
                  </a:cubicBezTo>
                  <a:cubicBezTo>
                    <a:pt x="2333831" y="1529834"/>
                    <a:pt x="2311446" y="1527691"/>
                    <a:pt x="2289301" y="1524000"/>
                  </a:cubicBezTo>
                  <a:cubicBezTo>
                    <a:pt x="2273332" y="1521338"/>
                    <a:pt x="2257382" y="1518402"/>
                    <a:pt x="2241676" y="1514475"/>
                  </a:cubicBezTo>
                  <a:cubicBezTo>
                    <a:pt x="2231936" y="1512040"/>
                    <a:pt x="2222979" y="1506746"/>
                    <a:pt x="2213101" y="1504950"/>
                  </a:cubicBezTo>
                  <a:cubicBezTo>
                    <a:pt x="2187916" y="1500371"/>
                    <a:pt x="2162301" y="1498600"/>
                    <a:pt x="2136901" y="1495425"/>
                  </a:cubicBezTo>
                  <a:cubicBezTo>
                    <a:pt x="2066962" y="1460456"/>
                    <a:pt x="2129013" y="1486198"/>
                    <a:pt x="2022601" y="1466850"/>
                  </a:cubicBezTo>
                  <a:cubicBezTo>
                    <a:pt x="2012723" y="1465054"/>
                    <a:pt x="2003680" y="1460083"/>
                    <a:pt x="1994026" y="1457325"/>
                  </a:cubicBezTo>
                  <a:cubicBezTo>
                    <a:pt x="1981439" y="1453729"/>
                    <a:pt x="1968839" y="1449952"/>
                    <a:pt x="1955926" y="1447800"/>
                  </a:cubicBezTo>
                  <a:cubicBezTo>
                    <a:pt x="1930677" y="1443592"/>
                    <a:pt x="1904975" y="1442483"/>
                    <a:pt x="1879726" y="1438275"/>
                  </a:cubicBezTo>
                  <a:cubicBezTo>
                    <a:pt x="1866813" y="1436123"/>
                    <a:pt x="1854539" y="1430902"/>
                    <a:pt x="1841626" y="1428750"/>
                  </a:cubicBezTo>
                  <a:cubicBezTo>
                    <a:pt x="1785433" y="1419385"/>
                    <a:pt x="1679146" y="1411148"/>
                    <a:pt x="1632076" y="1409700"/>
                  </a:cubicBezTo>
                  <a:cubicBezTo>
                    <a:pt x="1470196" y="1404719"/>
                    <a:pt x="1308226" y="1403350"/>
                    <a:pt x="1146301" y="1400175"/>
                  </a:cubicBezTo>
                  <a:cubicBezTo>
                    <a:pt x="1076451" y="1397000"/>
                    <a:pt x="1006275" y="1398099"/>
                    <a:pt x="936751" y="1390650"/>
                  </a:cubicBezTo>
                  <a:cubicBezTo>
                    <a:pt x="916785" y="1388511"/>
                    <a:pt x="899675" y="1372128"/>
                    <a:pt x="879601" y="1371600"/>
                  </a:cubicBezTo>
                  <a:lnTo>
                    <a:pt x="517651" y="1362075"/>
                  </a:lnTo>
                  <a:cubicBezTo>
                    <a:pt x="481271" y="1352980"/>
                    <a:pt x="467794" y="1351434"/>
                    <a:pt x="431926" y="1333500"/>
                  </a:cubicBezTo>
                  <a:cubicBezTo>
                    <a:pt x="421687" y="1328380"/>
                    <a:pt x="413812" y="1319099"/>
                    <a:pt x="403351" y="1314450"/>
                  </a:cubicBezTo>
                  <a:cubicBezTo>
                    <a:pt x="301336" y="1269110"/>
                    <a:pt x="382295" y="1319463"/>
                    <a:pt x="317626" y="1276350"/>
                  </a:cubicBezTo>
                  <a:cubicBezTo>
                    <a:pt x="311276" y="1266825"/>
                    <a:pt x="303225" y="1258236"/>
                    <a:pt x="298576" y="1247775"/>
                  </a:cubicBezTo>
                  <a:cubicBezTo>
                    <a:pt x="290421" y="1229425"/>
                    <a:pt x="290665" y="1207333"/>
                    <a:pt x="279526" y="1190625"/>
                  </a:cubicBezTo>
                  <a:cubicBezTo>
                    <a:pt x="273176" y="1181100"/>
                    <a:pt x="265125" y="1172511"/>
                    <a:pt x="260476" y="1162050"/>
                  </a:cubicBezTo>
                  <a:cubicBezTo>
                    <a:pt x="252321" y="1143700"/>
                    <a:pt x="241426" y="1104900"/>
                    <a:pt x="241426" y="1104900"/>
                  </a:cubicBezTo>
                  <a:cubicBezTo>
                    <a:pt x="244601" y="1063625"/>
                    <a:pt x="244495" y="1021965"/>
                    <a:pt x="250951" y="981075"/>
                  </a:cubicBezTo>
                  <a:cubicBezTo>
                    <a:pt x="254488" y="958675"/>
                    <a:pt x="269770" y="914631"/>
                    <a:pt x="289051" y="895350"/>
                  </a:cubicBezTo>
                  <a:cubicBezTo>
                    <a:pt x="300276" y="884125"/>
                    <a:pt x="312232" y="872200"/>
                    <a:pt x="327151" y="866775"/>
                  </a:cubicBezTo>
                  <a:cubicBezTo>
                    <a:pt x="348250" y="859103"/>
                    <a:pt x="371601" y="860425"/>
                    <a:pt x="393826" y="857250"/>
                  </a:cubicBezTo>
                  <a:cubicBezTo>
                    <a:pt x="454328" y="837083"/>
                    <a:pt x="407149" y="850478"/>
                    <a:pt x="517651" y="838200"/>
                  </a:cubicBezTo>
                  <a:cubicBezTo>
                    <a:pt x="543092" y="835373"/>
                    <a:pt x="568602" y="832883"/>
                    <a:pt x="593851" y="828675"/>
                  </a:cubicBezTo>
                  <a:cubicBezTo>
                    <a:pt x="606764" y="826523"/>
                    <a:pt x="618992" y="821001"/>
                    <a:pt x="631951" y="819150"/>
                  </a:cubicBezTo>
                  <a:cubicBezTo>
                    <a:pt x="663539" y="814637"/>
                    <a:pt x="695451" y="812800"/>
                    <a:pt x="727201" y="809625"/>
                  </a:cubicBezTo>
                  <a:cubicBezTo>
                    <a:pt x="844031" y="770682"/>
                    <a:pt x="766219" y="792940"/>
                    <a:pt x="1041526" y="809625"/>
                  </a:cubicBezTo>
                  <a:cubicBezTo>
                    <a:pt x="1051548" y="810232"/>
                    <a:pt x="1060102" y="818241"/>
                    <a:pt x="1070101" y="819150"/>
                  </a:cubicBezTo>
                  <a:cubicBezTo>
                    <a:pt x="1130261" y="824619"/>
                    <a:pt x="1190751" y="825500"/>
                    <a:pt x="1251076" y="828675"/>
                  </a:cubicBezTo>
                  <a:lnTo>
                    <a:pt x="1784476" y="819150"/>
                  </a:lnTo>
                  <a:cubicBezTo>
                    <a:pt x="1806915" y="818438"/>
                    <a:pt x="1828854" y="812248"/>
                    <a:pt x="1851151" y="809625"/>
                  </a:cubicBezTo>
                  <a:cubicBezTo>
                    <a:pt x="1882841" y="805897"/>
                    <a:pt x="1914651" y="803275"/>
                    <a:pt x="1946401" y="800100"/>
                  </a:cubicBezTo>
                  <a:cubicBezTo>
                    <a:pt x="2011164" y="778512"/>
                    <a:pt x="1939476" y="800191"/>
                    <a:pt x="2060701" y="781050"/>
                  </a:cubicBezTo>
                  <a:cubicBezTo>
                    <a:pt x="2129402" y="770202"/>
                    <a:pt x="2172378" y="753286"/>
                    <a:pt x="2241676" y="752475"/>
                  </a:cubicBezTo>
                  <a:lnTo>
                    <a:pt x="3784726" y="742950"/>
                  </a:lnTo>
                  <a:cubicBezTo>
                    <a:pt x="3864101" y="739775"/>
                    <a:pt x="3943567" y="738380"/>
                    <a:pt x="4022851" y="733425"/>
                  </a:cubicBezTo>
                  <a:cubicBezTo>
                    <a:pt x="4045258" y="732025"/>
                    <a:pt x="4067350" y="727401"/>
                    <a:pt x="4089526" y="723900"/>
                  </a:cubicBezTo>
                  <a:cubicBezTo>
                    <a:pt x="4127679" y="717876"/>
                    <a:pt x="4165589" y="710312"/>
                    <a:pt x="4203826" y="704850"/>
                  </a:cubicBezTo>
                  <a:cubicBezTo>
                    <a:pt x="4331595" y="686597"/>
                    <a:pt x="4215988" y="704371"/>
                    <a:pt x="4318126" y="685800"/>
                  </a:cubicBezTo>
                  <a:cubicBezTo>
                    <a:pt x="4337127" y="682345"/>
                    <a:pt x="4356423" y="680465"/>
                    <a:pt x="4375276" y="676275"/>
                  </a:cubicBezTo>
                  <a:cubicBezTo>
                    <a:pt x="4385077" y="674097"/>
                    <a:pt x="4394006" y="668719"/>
                    <a:pt x="4403851" y="666750"/>
                  </a:cubicBezTo>
                  <a:cubicBezTo>
                    <a:pt x="4441726" y="659175"/>
                    <a:pt x="4480276" y="655275"/>
                    <a:pt x="4518151" y="647700"/>
                  </a:cubicBezTo>
                  <a:cubicBezTo>
                    <a:pt x="4534026" y="644525"/>
                    <a:pt x="4549775" y="640637"/>
                    <a:pt x="4565776" y="638175"/>
                  </a:cubicBezTo>
                  <a:cubicBezTo>
                    <a:pt x="4700326" y="617475"/>
                    <a:pt x="4587162" y="639482"/>
                    <a:pt x="4699126" y="619125"/>
                  </a:cubicBezTo>
                  <a:cubicBezTo>
                    <a:pt x="4715054" y="616229"/>
                    <a:pt x="4730947" y="613112"/>
                    <a:pt x="4746751" y="609600"/>
                  </a:cubicBezTo>
                  <a:cubicBezTo>
                    <a:pt x="4759530" y="606760"/>
                    <a:pt x="4771892" y="601926"/>
                    <a:pt x="4784851" y="600075"/>
                  </a:cubicBezTo>
                  <a:cubicBezTo>
                    <a:pt x="4979729" y="572235"/>
                    <a:pt x="4806437" y="605283"/>
                    <a:pt x="4927726" y="581025"/>
                  </a:cubicBezTo>
                  <a:cubicBezTo>
                    <a:pt x="4946776" y="571500"/>
                    <a:pt x="4965216" y="560642"/>
                    <a:pt x="4984876" y="552450"/>
                  </a:cubicBezTo>
                  <a:cubicBezTo>
                    <a:pt x="5003412" y="544727"/>
                    <a:pt x="5042026" y="533400"/>
                    <a:pt x="5042026" y="533400"/>
                  </a:cubicBezTo>
                  <a:cubicBezTo>
                    <a:pt x="5054726" y="523875"/>
                    <a:pt x="5065619" y="511272"/>
                    <a:pt x="5080126" y="504825"/>
                  </a:cubicBezTo>
                  <a:cubicBezTo>
                    <a:pt x="5094920" y="498250"/>
                    <a:pt x="5111947" y="498812"/>
                    <a:pt x="5127751" y="495300"/>
                  </a:cubicBezTo>
                  <a:cubicBezTo>
                    <a:pt x="5140530" y="492460"/>
                    <a:pt x="5153151" y="488950"/>
                    <a:pt x="5165851" y="485775"/>
                  </a:cubicBezTo>
                  <a:cubicBezTo>
                    <a:pt x="5186754" y="471840"/>
                    <a:pt x="5208356" y="455732"/>
                    <a:pt x="5232526" y="447675"/>
                  </a:cubicBezTo>
                  <a:cubicBezTo>
                    <a:pt x="5247885" y="442555"/>
                    <a:pt x="5264276" y="441325"/>
                    <a:pt x="5280151" y="438150"/>
                  </a:cubicBezTo>
                  <a:cubicBezTo>
                    <a:pt x="5289676" y="431800"/>
                    <a:pt x="5298204" y="423609"/>
                    <a:pt x="5308726" y="419100"/>
                  </a:cubicBezTo>
                  <a:cubicBezTo>
                    <a:pt x="5320758" y="413943"/>
                    <a:pt x="5334287" y="413337"/>
                    <a:pt x="5346826" y="409575"/>
                  </a:cubicBezTo>
                  <a:cubicBezTo>
                    <a:pt x="5366060" y="403805"/>
                    <a:pt x="5385695" y="398834"/>
                    <a:pt x="5403976" y="390525"/>
                  </a:cubicBezTo>
                  <a:cubicBezTo>
                    <a:pt x="5420830" y="382864"/>
                    <a:pt x="5435042" y="370229"/>
                    <a:pt x="5451601" y="361950"/>
                  </a:cubicBezTo>
                  <a:cubicBezTo>
                    <a:pt x="5460581" y="357460"/>
                    <a:pt x="5470948" y="356380"/>
                    <a:pt x="5480176" y="352425"/>
                  </a:cubicBezTo>
                  <a:cubicBezTo>
                    <a:pt x="5493227" y="346832"/>
                    <a:pt x="5505093" y="338648"/>
                    <a:pt x="5518276" y="333375"/>
                  </a:cubicBezTo>
                  <a:cubicBezTo>
                    <a:pt x="5536920" y="325917"/>
                    <a:pt x="5556376" y="320675"/>
                    <a:pt x="5575426" y="314325"/>
                  </a:cubicBezTo>
                  <a:cubicBezTo>
                    <a:pt x="5584951" y="311150"/>
                    <a:pt x="5594679" y="308529"/>
                    <a:pt x="5604001" y="304800"/>
                  </a:cubicBezTo>
                  <a:cubicBezTo>
                    <a:pt x="5619876" y="298450"/>
                    <a:pt x="5635617" y="291753"/>
                    <a:pt x="5651626" y="285750"/>
                  </a:cubicBezTo>
                  <a:cubicBezTo>
                    <a:pt x="5661027" y="282225"/>
                    <a:pt x="5670973" y="280180"/>
                    <a:pt x="5680201" y="276225"/>
                  </a:cubicBezTo>
                  <a:cubicBezTo>
                    <a:pt x="5693252" y="270632"/>
                    <a:pt x="5705118" y="262448"/>
                    <a:pt x="5718301" y="257175"/>
                  </a:cubicBezTo>
                  <a:cubicBezTo>
                    <a:pt x="5736945" y="249717"/>
                    <a:pt x="5758743" y="249264"/>
                    <a:pt x="5775451" y="238125"/>
                  </a:cubicBezTo>
                  <a:lnTo>
                    <a:pt x="5804026" y="219075"/>
                  </a:lnTo>
                </a:path>
              </a:pathLst>
            </a:custGeom>
            <a:ln w="25400">
              <a:solidFill>
                <a:srgbClr val="00B0F0"/>
              </a:solidFill>
              <a:headEnd type="none" w="med" len="med"/>
              <a:tailEnd type="arrow" w="med" len="med"/>
            </a:ln>
            <a:extLst/>
          </p:spPr>
          <p:style>
            <a:lnRef idx="1">
              <a:schemeClr val="dk1"/>
            </a:lnRef>
            <a:fillRef idx="0">
              <a:schemeClr val="dk1"/>
            </a:fillRef>
            <a:effectRef idx="0">
              <a:schemeClr val="dk1"/>
            </a:effectRef>
            <a:fontRef idx="minor">
              <a:schemeClr val="tx1"/>
            </a:fontRef>
          </p:style>
          <p:txBody>
            <a:bodyPr lIns="78904" tIns="39452" rIns="78904" bIns="39452" anchor="ctr"/>
            <a:lstStyle/>
            <a:p>
              <a:pPr algn="ctr">
                <a:defRPr/>
              </a:pPr>
              <a:endParaRPr lang="zh-CN" altLang="en-US" sz="1200">
                <a:latin typeface="+mn-ea"/>
              </a:endParaRPr>
            </a:p>
          </p:txBody>
        </p:sp>
      </p:grpSp>
    </p:spTree>
    <p:extLst>
      <p:ext uri="{BB962C8B-B14F-4D97-AF65-F5344CB8AC3E}">
        <p14:creationId xmlns:p14="http://schemas.microsoft.com/office/powerpoint/2010/main" val="27893924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0"/>
          </p:nvPr>
        </p:nvSpPr>
        <p:spPr/>
        <p:txBody>
          <a:bodyPr/>
          <a:lstStyle/>
          <a:p>
            <a:r>
              <a:rPr lang="en-US" altLang="zh-CN" dirty="0" smtClean="0">
                <a:solidFill>
                  <a:schemeClr val="bg1">
                    <a:lumMod val="50000"/>
                  </a:schemeClr>
                </a:solidFill>
              </a:rPr>
              <a:t>USG6000 Series Product Appearance and Panel Views</a:t>
            </a:r>
          </a:p>
          <a:p>
            <a:r>
              <a:rPr lang="en-US" altLang="zh-CN" b="1" dirty="0" smtClean="0"/>
              <a:t>Expansion Cards for USG6000 Series</a:t>
            </a:r>
          </a:p>
          <a:p>
            <a:r>
              <a:rPr lang="en-US" altLang="zh-CN" dirty="0" smtClean="0">
                <a:solidFill>
                  <a:schemeClr val="bg1">
                    <a:lumMod val="50000"/>
                  </a:schemeClr>
                </a:solidFill>
              </a:rPr>
              <a:t>Hard Disks for USG6000 Series</a:t>
            </a:r>
          </a:p>
          <a:p>
            <a:r>
              <a:rPr lang="en-US" altLang="zh-CN" dirty="0" smtClean="0">
                <a:solidFill>
                  <a:schemeClr val="bg1">
                    <a:lumMod val="50000"/>
                  </a:schemeClr>
                </a:solidFill>
              </a:rPr>
              <a:t>Power Supply for USG6000 Series</a:t>
            </a:r>
            <a:endParaRPr lang="zh-CN" altLang="en-US" dirty="0" smtClean="0">
              <a:solidFill>
                <a:schemeClr val="bg1">
                  <a:lumMod val="50000"/>
                </a:schemeClr>
              </a:solidFill>
            </a:endParaRPr>
          </a:p>
        </p:txBody>
      </p:sp>
    </p:spTree>
    <p:extLst>
      <p:ext uri="{BB962C8B-B14F-4D97-AF65-F5344CB8AC3E}">
        <p14:creationId xmlns:p14="http://schemas.microsoft.com/office/powerpoint/2010/main" val="442070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p:txBody>
          <a:bodyPr/>
          <a:lstStyle/>
          <a:p>
            <a:r>
              <a:rPr lang="en-US" altLang="zh-CN" smtClean="0"/>
              <a:t>USG6000 Series Product Introduction</a:t>
            </a:r>
            <a:endParaRPr lang="zh-CN" altLang="en-US" dirty="0" smtClean="0"/>
          </a:p>
        </p:txBody>
      </p:sp>
      <p:sp>
        <p:nvSpPr>
          <p:cNvPr id="4" name="文本占位符 3"/>
          <p:cNvSpPr>
            <a:spLocks noGrp="1"/>
          </p:cNvSpPr>
          <p:nvPr>
            <p:ph type="body" sz="quarter" idx="10"/>
          </p:nvPr>
        </p:nvSpPr>
        <p:spPr/>
        <p:txBody>
          <a:bodyPr/>
          <a:lstStyle/>
          <a:p>
            <a:r>
              <a:rPr lang="en-US" altLang="zh-CN" smtClean="0"/>
              <a:t>Huawei Data Center Series of Courses</a:t>
            </a:r>
            <a:endParaRPr lang="zh-CN" altLang="en-US" smtClean="0"/>
          </a:p>
          <a:p>
            <a:endParaRPr lang="zh-CN" altLang="en-US" dirty="0"/>
          </a:p>
        </p:txBody>
      </p:sp>
      <p:sp>
        <p:nvSpPr>
          <p:cNvPr id="9219" name="DtsShapeName" descr="C154C70B9C3559GCC830E79G768D033509:B;?9:B;A[42974!!!!!!BIHO@]{42974!!!!@5E13C6111GC1B1@220111GC1B1@220!!!!!!!!!!!!!!!!!!!!!!!!!!!!!!!!!!!!!!!!!!!!!!!!!!!!9=K?L9=OA4G78860CB!!!!BIHO@]g78860!!!!@5EB1BE113061888604ER011110!R32'22'42'BY311E!雏嵌艰容!HRRTD0/1/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DDDDDD"/>
          </a:solidFill>
          <a:ln w="9525" algn="ctr">
            <a:solidFill>
              <a:schemeClr val="tx1"/>
            </a:solidFill>
            <a:prstDash val="dashDot"/>
            <a:miter lim="800000"/>
            <a:headEnd/>
            <a:tailEnd/>
          </a:ln>
        </p:spPr>
        <p:txBody>
          <a:bodyPr wrap="none" lIns="80152" tIns="40076" rIns="80152" bIns="40076" anchor="ctr"/>
          <a:lstStyle/>
          <a:p>
            <a:endParaRPr lang="zh-CN" altLang="en-US"/>
          </a:p>
        </p:txBody>
      </p:sp>
    </p:spTree>
    <p:extLst>
      <p:ext uri="{BB962C8B-B14F-4D97-AF65-F5344CB8AC3E}">
        <p14:creationId xmlns:p14="http://schemas.microsoft.com/office/powerpoint/2010/main" val="2973054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Expansion Card Appearance</a:t>
            </a:r>
            <a:endParaRPr lang="zh-CN" altLang="en-US" dirty="0"/>
          </a:p>
        </p:txBody>
      </p:sp>
      <p:grpSp>
        <p:nvGrpSpPr>
          <p:cNvPr id="6" name="组合 5"/>
          <p:cNvGrpSpPr/>
          <p:nvPr/>
        </p:nvGrpSpPr>
        <p:grpSpPr>
          <a:xfrm>
            <a:off x="1847528" y="1474502"/>
            <a:ext cx="8934574" cy="4881562"/>
            <a:chOff x="2279650" y="1358900"/>
            <a:chExt cx="7926388" cy="4881562"/>
          </a:xfrm>
        </p:grpSpPr>
        <p:sp>
          <p:nvSpPr>
            <p:cNvPr id="13" name="圆角矩形 12"/>
            <p:cNvSpPr/>
            <p:nvPr/>
          </p:nvSpPr>
          <p:spPr bwMode="auto">
            <a:xfrm rot="16200000">
              <a:off x="6076951" y="-998537"/>
              <a:ext cx="930275" cy="5645150"/>
            </a:xfrm>
            <a:prstGeom prst="roundRect">
              <a:avLst>
                <a:gd name="adj" fmla="val 6796"/>
              </a:avLst>
            </a:prstGeom>
            <a:noFill/>
            <a:ln>
              <a:solidFill>
                <a:srgbClr val="00B0F0"/>
              </a:solidFill>
              <a:prstDash val="sysDash"/>
            </a:ln>
            <a:effectLst/>
            <a:extLst/>
          </p:spPr>
          <p:txBody>
            <a:bodyPr lIns="98464" tIns="49232" rIns="98464" bIns="49232"/>
            <a:lstStyle/>
            <a:p>
              <a:pPr>
                <a:buClr>
                  <a:srgbClr val="CC9900"/>
                </a:buClr>
                <a:buFont typeface="Wingdings" pitchFamily="2" charset="2"/>
                <a:buChar char="n"/>
                <a:defRPr/>
              </a:pPr>
              <a:endParaRPr lang="zh-CN" altLang="en-US" sz="2200" kern="0" dirty="0">
                <a:solidFill>
                  <a:srgbClr val="000000"/>
                </a:solidFill>
                <a:latin typeface="+mn-ea"/>
                <a:ea typeface="+mn-ea"/>
              </a:endParaRPr>
            </a:p>
          </p:txBody>
        </p:sp>
        <p:pic>
          <p:nvPicPr>
            <p:cNvPr id="35845" name="Picture 2"/>
            <p:cNvPicPr>
              <a:picLocks noChangeAspect="1" noChangeArrowheads="1"/>
            </p:cNvPicPr>
            <p:nvPr/>
          </p:nvPicPr>
          <p:blipFill>
            <a:blip r:embed="rId3" cstate="print"/>
            <a:srcRect/>
            <a:stretch>
              <a:fillRect/>
            </a:stretch>
          </p:blipFill>
          <p:spPr bwMode="auto">
            <a:xfrm>
              <a:off x="3863976" y="5487989"/>
              <a:ext cx="5534025" cy="701675"/>
            </a:xfrm>
            <a:prstGeom prst="rect">
              <a:avLst/>
            </a:prstGeom>
            <a:noFill/>
            <a:ln w="9525">
              <a:noFill/>
              <a:miter lim="800000"/>
              <a:headEnd/>
              <a:tailEnd/>
            </a:ln>
          </p:spPr>
        </p:pic>
        <p:pic>
          <p:nvPicPr>
            <p:cNvPr id="35846" name="Picture 3"/>
            <p:cNvPicPr>
              <a:picLocks noChangeAspect="1" noChangeArrowheads="1"/>
            </p:cNvPicPr>
            <p:nvPr/>
          </p:nvPicPr>
          <p:blipFill>
            <a:blip r:embed="rId4" cstate="print"/>
            <a:srcRect/>
            <a:stretch>
              <a:fillRect/>
            </a:stretch>
          </p:blipFill>
          <p:spPr bwMode="auto">
            <a:xfrm>
              <a:off x="3863976" y="2914651"/>
              <a:ext cx="5534025" cy="720725"/>
            </a:xfrm>
            <a:prstGeom prst="rect">
              <a:avLst/>
            </a:prstGeom>
            <a:noFill/>
            <a:ln w="9525">
              <a:noFill/>
              <a:miter lim="800000"/>
              <a:headEnd/>
              <a:tailEnd/>
            </a:ln>
          </p:spPr>
        </p:pic>
        <p:pic>
          <p:nvPicPr>
            <p:cNvPr id="35847" name="Picture 4"/>
            <p:cNvPicPr>
              <a:picLocks noChangeAspect="1" noChangeArrowheads="1"/>
            </p:cNvPicPr>
            <p:nvPr/>
          </p:nvPicPr>
          <p:blipFill>
            <a:blip r:embed="rId5" cstate="print"/>
            <a:srcRect/>
            <a:stretch>
              <a:fillRect/>
            </a:stretch>
          </p:blipFill>
          <p:spPr bwMode="auto">
            <a:xfrm>
              <a:off x="3863976" y="1531939"/>
              <a:ext cx="5534025" cy="714375"/>
            </a:xfrm>
            <a:prstGeom prst="rect">
              <a:avLst/>
            </a:prstGeom>
            <a:noFill/>
            <a:ln w="9525">
              <a:noFill/>
              <a:miter lim="800000"/>
              <a:headEnd/>
              <a:tailEnd/>
            </a:ln>
          </p:spPr>
        </p:pic>
        <p:pic>
          <p:nvPicPr>
            <p:cNvPr id="35848" name="Picture 5"/>
            <p:cNvPicPr>
              <a:picLocks noChangeAspect="1" noChangeArrowheads="1"/>
            </p:cNvPicPr>
            <p:nvPr/>
          </p:nvPicPr>
          <p:blipFill>
            <a:blip r:embed="rId6" cstate="print"/>
            <a:srcRect/>
            <a:stretch>
              <a:fillRect/>
            </a:stretch>
          </p:blipFill>
          <p:spPr bwMode="auto">
            <a:xfrm>
              <a:off x="3863976" y="4243388"/>
              <a:ext cx="5534025" cy="709612"/>
            </a:xfrm>
            <a:prstGeom prst="rect">
              <a:avLst/>
            </a:prstGeom>
            <a:noFill/>
            <a:ln w="9525">
              <a:noFill/>
              <a:miter lim="800000"/>
              <a:headEnd/>
              <a:tailEnd/>
            </a:ln>
          </p:spPr>
        </p:pic>
        <p:sp>
          <p:nvSpPr>
            <p:cNvPr id="11" name="圆角矩形 10"/>
            <p:cNvSpPr/>
            <p:nvPr/>
          </p:nvSpPr>
          <p:spPr bwMode="auto">
            <a:xfrm>
              <a:off x="2279650" y="1358901"/>
              <a:ext cx="1162050" cy="930275"/>
            </a:xfrm>
            <a:prstGeom prst="roundRect">
              <a:avLst/>
            </a:prstGeom>
            <a:solidFill>
              <a:srgbClr val="00B0F0"/>
            </a:solidFill>
            <a:ln>
              <a:solidFill>
                <a:srgbClr val="00B0F0"/>
              </a:solidFill>
            </a:ln>
            <a:effectLst>
              <a:outerShdw blurRad="50800" dist="38100" dir="2700000" algn="tl" rotWithShape="0">
                <a:prstClr val="black">
                  <a:alpha val="40000"/>
                </a:prstClr>
              </a:outerShdw>
            </a:effectLst>
            <a:extLst/>
          </p:spPr>
          <p:txBody>
            <a:bodyPr lIns="98464" tIns="49232" rIns="98464" bIns="49232" anchor="ctr"/>
            <a:lstStyle/>
            <a:p>
              <a:pPr>
                <a:buFont typeface="Wingdings" pitchFamily="2" charset="2"/>
                <a:buNone/>
                <a:defRPr/>
              </a:pPr>
              <a:r>
                <a:rPr lang="en-US" altLang="zh-CN" sz="1600" b="1" dirty="0">
                  <a:solidFill>
                    <a:schemeClr val="bg1"/>
                  </a:solidFill>
                  <a:latin typeface="+mn-ea"/>
                  <a:ea typeface="+mn-ea"/>
                </a:rPr>
                <a:t>8GEF </a:t>
              </a:r>
            </a:p>
            <a:p>
              <a:pPr>
                <a:buNone/>
                <a:defRPr/>
              </a:pPr>
              <a:r>
                <a:rPr lang="en-US" altLang="zh-CN" sz="1600" b="1" dirty="0">
                  <a:solidFill>
                    <a:schemeClr val="bg1"/>
                  </a:solidFill>
                  <a:latin typeface="+mn-ea"/>
                  <a:ea typeface="+mn-ea"/>
                </a:rPr>
                <a:t>WSIC</a:t>
              </a:r>
              <a:r>
                <a:rPr lang="zh-CN" altLang="en-US" sz="1600" b="1" dirty="0">
                  <a:solidFill>
                    <a:schemeClr val="bg1"/>
                  </a:solidFill>
                  <a:latin typeface="+mn-ea"/>
                  <a:ea typeface="+mn-ea"/>
                </a:rPr>
                <a:t> </a:t>
              </a:r>
              <a:r>
                <a:rPr lang="en-US" altLang="zh-CN" sz="1600" b="1" dirty="0">
                  <a:solidFill>
                    <a:schemeClr val="bg1"/>
                  </a:solidFill>
                  <a:latin typeface="+mn-ea"/>
                  <a:ea typeface="+mn-ea"/>
                </a:rPr>
                <a:t>interface card</a:t>
              </a:r>
              <a:endParaRPr lang="zh-CN" altLang="en-US" sz="1600" b="1" dirty="0">
                <a:solidFill>
                  <a:schemeClr val="bg1"/>
                </a:solidFill>
                <a:latin typeface="+mn-ea"/>
                <a:ea typeface="+mn-ea"/>
              </a:endParaRPr>
            </a:p>
          </p:txBody>
        </p:sp>
        <p:sp>
          <p:nvSpPr>
            <p:cNvPr id="20" name="圆角矩形 19"/>
            <p:cNvSpPr/>
            <p:nvPr/>
          </p:nvSpPr>
          <p:spPr bwMode="auto">
            <a:xfrm rot="16200000">
              <a:off x="6076951" y="355601"/>
              <a:ext cx="930275" cy="5645150"/>
            </a:xfrm>
            <a:prstGeom prst="roundRect">
              <a:avLst>
                <a:gd name="adj" fmla="val 6796"/>
              </a:avLst>
            </a:prstGeom>
            <a:noFill/>
            <a:ln>
              <a:solidFill>
                <a:srgbClr val="92D050"/>
              </a:solidFill>
              <a:prstDash val="sysDash"/>
            </a:ln>
            <a:effectLst/>
            <a:extLst/>
          </p:spPr>
          <p:txBody>
            <a:bodyPr lIns="98464" tIns="49232" rIns="98464" bIns="49232"/>
            <a:lstStyle/>
            <a:p>
              <a:pPr>
                <a:buClr>
                  <a:srgbClr val="CC9900"/>
                </a:buClr>
                <a:buFont typeface="Wingdings" pitchFamily="2" charset="2"/>
                <a:buChar char="n"/>
                <a:defRPr/>
              </a:pPr>
              <a:endParaRPr lang="zh-CN" altLang="en-US" sz="2200" kern="0" dirty="0">
                <a:solidFill>
                  <a:srgbClr val="000000"/>
                </a:solidFill>
                <a:latin typeface="+mn-ea"/>
                <a:ea typeface="+mn-ea"/>
              </a:endParaRPr>
            </a:p>
          </p:txBody>
        </p:sp>
        <p:sp>
          <p:nvSpPr>
            <p:cNvPr id="21" name="圆角矩形 20"/>
            <p:cNvSpPr/>
            <p:nvPr/>
          </p:nvSpPr>
          <p:spPr bwMode="auto">
            <a:xfrm>
              <a:off x="2279650" y="2713039"/>
              <a:ext cx="1162050" cy="930275"/>
            </a:xfrm>
            <a:prstGeom prst="roundRect">
              <a:avLst/>
            </a:prstGeom>
            <a:solidFill>
              <a:srgbClr val="92D050"/>
            </a:solidFill>
            <a:ln>
              <a:noFill/>
            </a:ln>
            <a:effectLst>
              <a:outerShdw blurRad="50800" dist="38100" dir="2700000" algn="tl" rotWithShape="0">
                <a:prstClr val="black">
                  <a:alpha val="40000"/>
                </a:prstClr>
              </a:outerShdw>
            </a:effectLst>
            <a:extLst/>
          </p:spPr>
          <p:txBody>
            <a:bodyPr lIns="98464" tIns="49232" rIns="98464" bIns="49232" anchor="ctr"/>
            <a:lstStyle/>
            <a:p>
              <a:pPr>
                <a:buNone/>
                <a:defRPr/>
              </a:pPr>
              <a:r>
                <a:rPr lang="en-US" altLang="zh-CN" sz="1600" b="1" dirty="0">
                  <a:latin typeface="+mn-ea"/>
                  <a:ea typeface="+mn-ea"/>
                </a:rPr>
                <a:t>2XG8GE WSIC</a:t>
              </a:r>
              <a:r>
                <a:rPr lang="zh-CN" altLang="en-US" sz="1600" b="1" dirty="0">
                  <a:latin typeface="+mn-ea"/>
                  <a:ea typeface="+mn-ea"/>
                </a:rPr>
                <a:t> </a:t>
              </a:r>
              <a:r>
                <a:rPr lang="en-US" altLang="zh-CN" sz="1600" b="1" dirty="0">
                  <a:latin typeface="+mn-ea"/>
                  <a:ea typeface="+mn-ea"/>
                </a:rPr>
                <a:t>interface card</a:t>
              </a:r>
              <a:endParaRPr lang="zh-CN" altLang="en-US" sz="1600" b="1" dirty="0">
                <a:latin typeface="+mn-ea"/>
                <a:ea typeface="+mn-ea"/>
              </a:endParaRPr>
            </a:p>
          </p:txBody>
        </p:sp>
        <p:sp>
          <p:nvSpPr>
            <p:cNvPr id="22" name="圆角矩形 21"/>
            <p:cNvSpPr/>
            <p:nvPr/>
          </p:nvSpPr>
          <p:spPr bwMode="auto">
            <a:xfrm rot="16200000">
              <a:off x="6076951" y="1647826"/>
              <a:ext cx="930275" cy="5645150"/>
            </a:xfrm>
            <a:prstGeom prst="roundRect">
              <a:avLst>
                <a:gd name="adj" fmla="val 6796"/>
              </a:avLst>
            </a:prstGeom>
            <a:noFill/>
            <a:ln>
              <a:solidFill>
                <a:srgbClr val="C00000"/>
              </a:solidFill>
              <a:prstDash val="sysDash"/>
            </a:ln>
            <a:effectLst/>
            <a:extLst/>
          </p:spPr>
          <p:txBody>
            <a:bodyPr lIns="98464" tIns="49232" rIns="98464" bIns="49232"/>
            <a:lstStyle/>
            <a:p>
              <a:pPr>
                <a:buClr>
                  <a:srgbClr val="CC9900"/>
                </a:buClr>
                <a:buFont typeface="Wingdings" pitchFamily="2" charset="2"/>
                <a:buChar char="n"/>
                <a:defRPr/>
              </a:pPr>
              <a:endParaRPr lang="zh-CN" altLang="en-US" sz="2200" kern="0" dirty="0">
                <a:solidFill>
                  <a:srgbClr val="000000"/>
                </a:solidFill>
                <a:latin typeface="+mn-ea"/>
                <a:ea typeface="+mn-ea"/>
              </a:endParaRPr>
            </a:p>
          </p:txBody>
        </p:sp>
        <p:sp>
          <p:nvSpPr>
            <p:cNvPr id="23" name="圆角矩形 22"/>
            <p:cNvSpPr/>
            <p:nvPr/>
          </p:nvSpPr>
          <p:spPr bwMode="auto">
            <a:xfrm>
              <a:off x="2279650" y="4005264"/>
              <a:ext cx="1162050" cy="930275"/>
            </a:xfrm>
            <a:prstGeom prst="roundRect">
              <a:avLst/>
            </a:prstGeom>
            <a:solidFill>
              <a:srgbClr val="C00000"/>
            </a:solidFill>
            <a:ln>
              <a:solidFill>
                <a:srgbClr val="990000"/>
              </a:solidFill>
            </a:ln>
            <a:effectLst>
              <a:outerShdw blurRad="50800" dist="38100" dir="2700000" algn="tl" rotWithShape="0">
                <a:prstClr val="black">
                  <a:alpha val="40000"/>
                </a:prstClr>
              </a:outerShdw>
            </a:effectLst>
            <a:extLst/>
          </p:spPr>
          <p:txBody>
            <a:bodyPr lIns="98464" tIns="49232" rIns="98464" bIns="49232" anchor="ctr"/>
            <a:lstStyle/>
            <a:p>
              <a:pPr>
                <a:buFont typeface="Wingdings" pitchFamily="2" charset="2"/>
                <a:buNone/>
                <a:defRPr/>
              </a:pPr>
              <a:r>
                <a:rPr lang="en-US" altLang="zh-CN" sz="1600" b="1" dirty="0">
                  <a:solidFill>
                    <a:schemeClr val="bg1"/>
                  </a:solidFill>
                  <a:latin typeface="+mn-ea"/>
                  <a:ea typeface="+mn-ea"/>
                </a:rPr>
                <a:t>4GE-BYPASS WSIC</a:t>
              </a:r>
              <a:r>
                <a:rPr lang="zh-CN" altLang="en-US" sz="1600" b="1" dirty="0">
                  <a:solidFill>
                    <a:schemeClr val="bg1"/>
                  </a:solidFill>
                  <a:latin typeface="+mn-ea"/>
                  <a:ea typeface="+mn-ea"/>
                </a:rPr>
                <a:t> </a:t>
              </a:r>
              <a:r>
                <a:rPr lang="en-US" altLang="zh-CN" sz="1600" b="1" dirty="0">
                  <a:solidFill>
                    <a:schemeClr val="bg1"/>
                  </a:solidFill>
                  <a:latin typeface="+mn-ea"/>
                  <a:ea typeface="+mn-ea"/>
                </a:rPr>
                <a:t>card</a:t>
              </a:r>
              <a:endParaRPr lang="zh-CN" altLang="en-US" sz="1600" b="1" dirty="0">
                <a:solidFill>
                  <a:schemeClr val="bg1"/>
                </a:solidFill>
                <a:latin typeface="+mn-ea"/>
                <a:ea typeface="+mn-ea"/>
              </a:endParaRPr>
            </a:p>
          </p:txBody>
        </p:sp>
        <p:sp>
          <p:nvSpPr>
            <p:cNvPr id="24" name="圆角矩形 23"/>
            <p:cNvSpPr/>
            <p:nvPr/>
          </p:nvSpPr>
          <p:spPr bwMode="auto">
            <a:xfrm rot="16200000">
              <a:off x="6076951" y="2871788"/>
              <a:ext cx="930275" cy="5645150"/>
            </a:xfrm>
            <a:prstGeom prst="roundRect">
              <a:avLst>
                <a:gd name="adj" fmla="val 6796"/>
              </a:avLst>
            </a:prstGeom>
            <a:noFill/>
            <a:ln>
              <a:solidFill>
                <a:srgbClr val="FFC000"/>
              </a:solidFill>
              <a:prstDash val="sysDash"/>
            </a:ln>
            <a:effectLst/>
            <a:extLst/>
          </p:spPr>
          <p:txBody>
            <a:bodyPr lIns="98464" tIns="49232" rIns="98464" bIns="49232"/>
            <a:lstStyle/>
            <a:p>
              <a:pPr>
                <a:buClr>
                  <a:srgbClr val="CC9900"/>
                </a:buClr>
                <a:buFont typeface="Wingdings" pitchFamily="2" charset="2"/>
                <a:buChar char="n"/>
                <a:defRPr/>
              </a:pPr>
              <a:endParaRPr lang="zh-CN" altLang="en-US" sz="2200" kern="0" dirty="0">
                <a:solidFill>
                  <a:srgbClr val="000000"/>
                </a:solidFill>
                <a:latin typeface="+mn-ea"/>
                <a:ea typeface="+mn-ea"/>
              </a:endParaRPr>
            </a:p>
          </p:txBody>
        </p:sp>
        <p:sp>
          <p:nvSpPr>
            <p:cNvPr id="25" name="圆角矩形 24"/>
            <p:cNvSpPr/>
            <p:nvPr/>
          </p:nvSpPr>
          <p:spPr bwMode="auto">
            <a:xfrm>
              <a:off x="2279650" y="5229226"/>
              <a:ext cx="1162050" cy="930275"/>
            </a:xfrm>
            <a:prstGeom prst="roundRect">
              <a:avLst/>
            </a:prstGeom>
            <a:solidFill>
              <a:srgbClr val="FFC000"/>
            </a:solidFill>
            <a:ln>
              <a:noFill/>
            </a:ln>
            <a:effectLst>
              <a:outerShdw blurRad="50800" dist="38100" dir="2700000" algn="tl" rotWithShape="0">
                <a:prstClr val="black">
                  <a:alpha val="40000"/>
                </a:prstClr>
              </a:outerShdw>
            </a:effectLst>
            <a:extLst/>
          </p:spPr>
          <p:txBody>
            <a:bodyPr lIns="98464" tIns="49232" rIns="98464" bIns="49232" anchor="ctr"/>
            <a:lstStyle/>
            <a:p>
              <a:pPr>
                <a:buFont typeface="Wingdings" pitchFamily="2" charset="2"/>
                <a:buNone/>
                <a:defRPr/>
              </a:pPr>
              <a:r>
                <a:rPr lang="en-US" altLang="zh-CN" sz="1600" b="1" dirty="0">
                  <a:latin typeface="+mn-ea"/>
                  <a:ea typeface="+mn-ea"/>
                </a:rPr>
                <a:t>8GE </a:t>
              </a:r>
            </a:p>
            <a:p>
              <a:pPr>
                <a:buNone/>
                <a:defRPr/>
              </a:pPr>
              <a:r>
                <a:rPr lang="en-US" altLang="zh-CN" sz="1600" b="1" dirty="0">
                  <a:latin typeface="+mn-ea"/>
                  <a:ea typeface="+mn-ea"/>
                </a:rPr>
                <a:t>WSIC interface card</a:t>
              </a:r>
              <a:endParaRPr lang="zh-CN" altLang="en-US" sz="1600" b="1" dirty="0">
                <a:latin typeface="+mn-ea"/>
                <a:ea typeface="+mn-ea"/>
              </a:endParaRPr>
            </a:p>
          </p:txBody>
        </p:sp>
        <p:grpSp>
          <p:nvGrpSpPr>
            <p:cNvPr id="3" name="组合 15"/>
            <p:cNvGrpSpPr>
              <a:grpSpLocks/>
            </p:cNvGrpSpPr>
            <p:nvPr/>
          </p:nvGrpSpPr>
          <p:grpSpPr bwMode="auto">
            <a:xfrm>
              <a:off x="7086600" y="4789487"/>
              <a:ext cx="3119438" cy="1450975"/>
              <a:chOff x="6193085" y="4457501"/>
              <a:chExt cx="5112568" cy="1933575"/>
            </a:xfrm>
          </p:grpSpPr>
          <p:sp>
            <p:nvSpPr>
              <p:cNvPr id="35857" name="TextBox 4095"/>
              <p:cNvSpPr txBox="1">
                <a:spLocks noChangeArrowheads="1"/>
              </p:cNvSpPr>
              <p:nvPr/>
            </p:nvSpPr>
            <p:spPr bwMode="auto">
              <a:xfrm>
                <a:off x="6193085" y="4567041"/>
                <a:ext cx="3480618" cy="1353477"/>
              </a:xfrm>
              <a:prstGeom prst="rect">
                <a:avLst/>
              </a:prstGeom>
              <a:solidFill>
                <a:srgbClr val="FFFF00"/>
              </a:solidFill>
              <a:ln w="9525">
                <a:noFill/>
                <a:miter lim="800000"/>
                <a:headEnd/>
                <a:tailEnd/>
              </a:ln>
            </p:spPr>
            <p:txBody>
              <a:bodyPr>
                <a:spAutoFit/>
              </a:bodyPr>
              <a:lstStyle/>
              <a:p>
                <a:pPr>
                  <a:buFont typeface="Wingdings" pitchFamily="2" charset="2"/>
                  <a:buChar char="u"/>
                </a:pPr>
                <a:r>
                  <a:rPr lang="en-US" altLang="zh-CN" sz="1200" b="1" dirty="0">
                    <a:latin typeface="+mn-ea"/>
                    <a:ea typeface="+mn-ea"/>
                  </a:rPr>
                  <a:t>The expansion cards </a:t>
                </a:r>
                <a:r>
                  <a:rPr lang="en-US" altLang="zh-CN" sz="1200" b="1" dirty="0">
                    <a:solidFill>
                      <a:srgbClr val="FF0000"/>
                    </a:solidFill>
                    <a:latin typeface="+mn-ea"/>
                    <a:ea typeface="+mn-ea"/>
                  </a:rPr>
                  <a:t>do not support hot swap.</a:t>
                </a:r>
                <a:r>
                  <a:rPr lang="zh-CN" altLang="en-US" sz="1200" b="1" dirty="0">
                    <a:solidFill>
                      <a:srgbClr val="FF0000"/>
                    </a:solidFill>
                    <a:latin typeface="+mn-ea"/>
                    <a:ea typeface="+mn-ea"/>
                  </a:rPr>
                  <a:t> </a:t>
                </a:r>
                <a:endParaRPr lang="en-US" altLang="zh-CN" sz="1200" b="1" dirty="0">
                  <a:solidFill>
                    <a:srgbClr val="FF0000"/>
                  </a:solidFill>
                  <a:latin typeface="+mn-ea"/>
                  <a:ea typeface="+mn-ea"/>
                </a:endParaRPr>
              </a:p>
              <a:p>
                <a:pPr>
                  <a:buFont typeface="Wingdings" pitchFamily="2" charset="2"/>
                  <a:buChar char="u"/>
                </a:pPr>
                <a:r>
                  <a:rPr lang="en-US" altLang="zh-CN" sz="1200" b="1" dirty="0">
                    <a:latin typeface="+mn-ea"/>
                    <a:ea typeface="+mn-ea"/>
                  </a:rPr>
                  <a:t>You are advised to replace expansion cards during off-peak hours.</a:t>
                </a:r>
              </a:p>
            </p:txBody>
          </p:sp>
          <p:pic>
            <p:nvPicPr>
              <p:cNvPr id="35858" name="Picture 7" descr="C:\Users\r90006721\Pictures\傻瓜书\shop-for-dummy-book.jpg"/>
              <p:cNvPicPr>
                <a:picLocks noChangeAspect="1" noChangeArrowheads="1"/>
              </p:cNvPicPr>
              <p:nvPr/>
            </p:nvPicPr>
            <p:blipFill>
              <a:blip r:embed="rId7" cstate="print"/>
              <a:srcRect/>
              <a:stretch>
                <a:fillRect/>
              </a:stretch>
            </p:blipFill>
            <p:spPr bwMode="auto">
              <a:xfrm>
                <a:off x="9445103" y="4457501"/>
                <a:ext cx="1860550" cy="1933575"/>
              </a:xfrm>
              <a:prstGeom prst="rect">
                <a:avLst/>
              </a:prstGeom>
              <a:noFill/>
              <a:ln w="9525">
                <a:noFill/>
                <a:miter lim="800000"/>
                <a:headEnd/>
                <a:tailEnd/>
              </a:ln>
            </p:spPr>
          </p:pic>
        </p:grpSp>
      </p:grpSp>
    </p:spTree>
    <p:extLst>
      <p:ext uri="{BB962C8B-B14F-4D97-AF65-F5344CB8AC3E}">
        <p14:creationId xmlns:p14="http://schemas.microsoft.com/office/powerpoint/2010/main" val="29566493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1595500" y="410400"/>
            <a:ext cx="9831600" cy="593393"/>
          </a:xfrm>
        </p:spPr>
        <p:txBody>
          <a:bodyPr/>
          <a:lstStyle/>
          <a:p>
            <a:r>
              <a:rPr lang="en-US" altLang="zh-CN" sz="3200" dirty="0" smtClean="0"/>
              <a:t>WSIC-8GEF Interface Card Panel and Indicators</a:t>
            </a:r>
            <a:endParaRPr lang="zh-CN" altLang="en-US" sz="3200" dirty="0"/>
          </a:p>
        </p:txBody>
      </p:sp>
      <p:graphicFrame>
        <p:nvGraphicFramePr>
          <p:cNvPr id="467009" name="Group 65"/>
          <p:cNvGraphicFramePr>
            <a:graphicFrameLocks noGrp="1"/>
          </p:cNvGraphicFramePr>
          <p:nvPr>
            <p:ph idx="4294967295"/>
            <p:extLst>
              <p:ext uri="{D42A27DB-BD31-4B8C-83A1-F6EECF244321}">
                <p14:modId xmlns:p14="http://schemas.microsoft.com/office/powerpoint/2010/main" val="2525544135"/>
              </p:ext>
            </p:extLst>
          </p:nvPr>
        </p:nvGraphicFramePr>
        <p:xfrm>
          <a:off x="1991544" y="3730106"/>
          <a:ext cx="7848600" cy="1220203"/>
        </p:xfrm>
        <a:graphic>
          <a:graphicData uri="http://schemas.openxmlformats.org/drawingml/2006/table">
            <a:tbl>
              <a:tblPr firstRow="1" bandRow="1"/>
              <a:tblGrid>
                <a:gridCol w="1399046"/>
                <a:gridCol w="1399046"/>
                <a:gridCol w="5050508"/>
              </a:tblGrid>
              <a:tr h="469432">
                <a:tc>
                  <a:txBody>
                    <a:bodyPr/>
                    <a:lstStyle/>
                    <a:p>
                      <a:pPr algn="ctr"/>
                      <a:r>
                        <a:rPr lang="en-GB" sz="1400" b="1" dirty="0"/>
                        <a:t>Indicator</a:t>
                      </a:r>
                      <a:endParaRPr lang="en-GB" sz="1400" b="1" dirty="0">
                        <a:latin typeface="+mn-lt"/>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Color</a:t>
                      </a:r>
                      <a:endParaRPr lang="en-GB" sz="1400" b="1" dirty="0">
                        <a:latin typeface="+mn-lt"/>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Description</a:t>
                      </a:r>
                      <a:endParaRPr lang="en-GB" sz="1400" b="1" dirty="0">
                        <a:latin typeface="+mn-lt"/>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75077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altLang="zh-CN" sz="1400" dirty="0" smtClean="0"/>
                        <a:t>Indicators 0 through 7 </a:t>
                      </a:r>
                      <a:endParaRPr lang="en-US" altLang="zh-CN" sz="1400" kern="1200" dirty="0" smtClean="0">
                        <a:solidFill>
                          <a:schemeClr val="tx1"/>
                        </a:solidFill>
                        <a:latin typeface="+mn-lt"/>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Green</a:t>
                      </a:r>
                      <a:endParaRPr kumimoji="0" lang="zh-CN" altLang="en-US" sz="1400" b="0" i="0" u="none" strike="noStrike" cap="none" normalizeH="0" baseline="0" dirty="0" smtClean="0">
                        <a:ln>
                          <a:noFill/>
                        </a:ln>
                        <a:solidFill>
                          <a:schemeClr val="tx1"/>
                        </a:solidFill>
                        <a:effectLst/>
                        <a:latin typeface="+mn-lt"/>
                        <a:ea typeface="+mn-ea"/>
                      </a:endParaRPr>
                    </a:p>
                  </a:txBody>
                  <a:tcPr marL="90000" marR="90000" marT="46800" marB="46800" anchor="ctr" horzOverflow="overflow">
                    <a:lnB w="28575" cap="flat" cmpd="sng" algn="ctr">
                      <a:solidFill>
                        <a:schemeClr val="tx1"/>
                      </a:solidFill>
                      <a:prstDash val="solid"/>
                      <a:round/>
                      <a:headEnd type="none" w="med" len="med"/>
                      <a:tailEnd type="none" w="med" len="med"/>
                    </a:lnB>
                  </a:tcPr>
                </a:tc>
                <a:tc>
                  <a:txBody>
                    <a:bodyPr/>
                    <a:lstStyle/>
                    <a:p>
                      <a:pPr>
                        <a:buFont typeface="Arial"/>
                        <a:buNone/>
                      </a:pPr>
                      <a:r>
                        <a:rPr lang="en-US" sz="1400" dirty="0"/>
                        <a:t>Steady on: The link of the port is connected. </a:t>
                      </a:r>
                    </a:p>
                    <a:p>
                      <a:pPr>
                        <a:buFont typeface="Arial"/>
                        <a:buNone/>
                      </a:pPr>
                      <a:r>
                        <a:rPr lang="en-US" sz="1400" dirty="0"/>
                        <a:t>Blink: Data is being sent or received through the port. </a:t>
                      </a:r>
                    </a:p>
                    <a:p>
                      <a:pPr>
                        <a:buFont typeface="Arial"/>
                        <a:buNone/>
                      </a:pPr>
                      <a:r>
                        <a:rPr lang="en-US" sz="1400" dirty="0"/>
                        <a:t>Off: The link of the port is disconnected.</a:t>
                      </a: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pic>
        <p:nvPicPr>
          <p:cNvPr id="36874" name="Picture 25" descr="E:\NSG_V1R1\zh-cn\hg\images_common\inst_0048_fig01.png"/>
          <p:cNvPicPr>
            <a:picLocks noChangeAspect="1" noChangeArrowheads="1"/>
          </p:cNvPicPr>
          <p:nvPr/>
        </p:nvPicPr>
        <p:blipFill>
          <a:blip r:embed="rId3" cstate="print"/>
          <a:srcRect/>
          <a:stretch>
            <a:fillRect/>
          </a:stretch>
        </p:blipFill>
        <p:spPr bwMode="auto">
          <a:xfrm>
            <a:off x="2243572" y="2384884"/>
            <a:ext cx="7073900" cy="720725"/>
          </a:xfrm>
          <a:prstGeom prst="rect">
            <a:avLst/>
          </a:prstGeom>
          <a:noFill/>
          <a:ln w="9525">
            <a:noFill/>
            <a:miter lim="800000"/>
            <a:headEnd/>
            <a:tailEnd/>
          </a:ln>
        </p:spPr>
      </p:pic>
    </p:spTree>
    <p:extLst>
      <p:ext uri="{BB962C8B-B14F-4D97-AF65-F5344CB8AC3E}">
        <p14:creationId xmlns:p14="http://schemas.microsoft.com/office/powerpoint/2010/main" val="1134629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NSG_V1R1\zh-cn\hg\images_common\inst_0047_fig01.png"/>
          <p:cNvPicPr>
            <a:picLocks noChangeAspect="1" noChangeArrowheads="1"/>
          </p:cNvPicPr>
          <p:nvPr/>
        </p:nvPicPr>
        <p:blipFill>
          <a:blip r:embed="rId3" cstate="print"/>
          <a:srcRect/>
          <a:stretch>
            <a:fillRect/>
          </a:stretch>
        </p:blipFill>
        <p:spPr bwMode="auto">
          <a:xfrm>
            <a:off x="2674938" y="1412876"/>
            <a:ext cx="7073900" cy="1439863"/>
          </a:xfrm>
          <a:prstGeom prst="rect">
            <a:avLst/>
          </a:prstGeom>
          <a:noFill/>
          <a:ln w="9525">
            <a:noFill/>
            <a:miter lim="800000"/>
            <a:headEnd/>
            <a:tailEnd/>
          </a:ln>
        </p:spPr>
      </p:pic>
      <p:sp>
        <p:nvSpPr>
          <p:cNvPr id="3" name="文本占位符 2"/>
          <p:cNvSpPr>
            <a:spLocks noGrp="1"/>
          </p:cNvSpPr>
          <p:nvPr>
            <p:ph type="body" sz="quarter" idx="12"/>
          </p:nvPr>
        </p:nvSpPr>
        <p:spPr>
          <a:xfrm>
            <a:off x="1595500" y="410400"/>
            <a:ext cx="9831600" cy="562615"/>
          </a:xfrm>
        </p:spPr>
        <p:txBody>
          <a:bodyPr/>
          <a:lstStyle/>
          <a:p>
            <a:r>
              <a:rPr lang="en-US" altLang="zh-CN" sz="3000" dirty="0" smtClean="0"/>
              <a:t>WSIC-2XG8GE </a:t>
            </a:r>
            <a:r>
              <a:rPr lang="en-US" altLang="zh-CN" sz="3000" dirty="0"/>
              <a:t>Interface Card Panel and Indicators</a:t>
            </a:r>
            <a:endParaRPr lang="zh-CN" altLang="en-US" sz="3000" dirty="0"/>
          </a:p>
        </p:txBody>
      </p:sp>
      <p:graphicFrame>
        <p:nvGraphicFramePr>
          <p:cNvPr id="467009" name="Group 65"/>
          <p:cNvGraphicFramePr>
            <a:graphicFrameLocks noGrp="1"/>
          </p:cNvGraphicFramePr>
          <p:nvPr>
            <p:ph idx="4294967295"/>
            <p:extLst>
              <p:ext uri="{D42A27DB-BD31-4B8C-83A1-F6EECF244321}">
                <p14:modId xmlns:p14="http://schemas.microsoft.com/office/powerpoint/2010/main" val="3589926818"/>
              </p:ext>
            </p:extLst>
          </p:nvPr>
        </p:nvGraphicFramePr>
        <p:xfrm>
          <a:off x="2171700" y="2996952"/>
          <a:ext cx="7848600" cy="3279096"/>
        </p:xfrm>
        <a:graphic>
          <a:graphicData uri="http://schemas.openxmlformats.org/drawingml/2006/table">
            <a:tbl>
              <a:tblPr firstRow="1" bandRow="1"/>
              <a:tblGrid>
                <a:gridCol w="1399046"/>
                <a:gridCol w="1399046"/>
                <a:gridCol w="5050508"/>
              </a:tblGrid>
              <a:tr h="463550">
                <a:tc>
                  <a:txBody>
                    <a:bodyPr/>
                    <a:lstStyle/>
                    <a:p>
                      <a:pPr algn="ctr"/>
                      <a:r>
                        <a:rPr lang="en-GB" sz="1400" b="1" dirty="0"/>
                        <a:t>Indicator</a:t>
                      </a:r>
                      <a:endParaRPr lang="en-GB" sz="1400" b="1" dirty="0">
                        <a:latin typeface="+mn-lt"/>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Color</a:t>
                      </a:r>
                      <a:endParaRPr lang="en-GB" sz="1400" b="1" dirty="0">
                        <a:latin typeface="+mn-lt"/>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Description</a:t>
                      </a:r>
                      <a:endParaRPr lang="en-GB" sz="1400" b="1" dirty="0">
                        <a:latin typeface="+mn-lt"/>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587083">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lang="en-US" altLang="zh-CN" sz="1400" dirty="0" smtClean="0"/>
                        <a:t>LINK indicator</a:t>
                      </a:r>
                      <a:endParaRPr lang="zh-CN" altLang="en-US" sz="1400" dirty="0" smtClean="0">
                        <a:latin typeface="+mn-lt"/>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Green</a:t>
                      </a:r>
                      <a:endParaRPr kumimoji="0" lang="zh-CN" altLang="en-US" sz="1400" b="0" i="0" u="none" strike="noStrike" cap="none" normalizeH="0" baseline="0" dirty="0" smtClean="0">
                        <a:ln>
                          <a:noFill/>
                        </a:ln>
                        <a:solidFill>
                          <a:schemeClr val="tx1"/>
                        </a:solidFill>
                        <a:effectLst/>
                        <a:latin typeface="+mn-lt"/>
                        <a:ea typeface="+mn-ea"/>
                      </a:endParaRPr>
                    </a:p>
                  </a:txBody>
                  <a:tcPr marL="90000" marR="90000" marT="46800" marB="46800" anchor="ctr" horzOverflow="overflow"/>
                </a:tc>
                <a:tc>
                  <a:txBody>
                    <a:bodyPr/>
                    <a:lstStyle/>
                    <a:p>
                      <a:r>
                        <a:rPr lang="en-US" altLang="zh-CN" sz="1400" dirty="0" smtClean="0"/>
                        <a:t>Off: The link is disconnected. </a:t>
                      </a:r>
                    </a:p>
                    <a:p>
                      <a:r>
                        <a:rPr lang="en-US" altLang="zh-CN" sz="1400" dirty="0" smtClean="0"/>
                        <a:t>Steady on: The link is connected.</a:t>
                      </a:r>
                      <a:endParaRPr lang="en-US" altLang="zh-CN" sz="1400" dirty="0"/>
                    </a:p>
                  </a:txBody>
                  <a:tcPr marL="90000" marR="90000" marT="46800" marB="46800">
                    <a:lnR w="28575" cap="flat" cmpd="sng" algn="ctr">
                      <a:solidFill>
                        <a:schemeClr val="tx1"/>
                      </a:solidFill>
                      <a:prstDash val="solid"/>
                      <a:round/>
                      <a:headEnd type="none" w="med" len="med"/>
                      <a:tailEnd type="none" w="med" len="med"/>
                    </a:lnR>
                  </a:tcPr>
                </a:tc>
              </a:tr>
              <a:tr h="5400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altLang="zh-CN" sz="1400" kern="1200" dirty="0" smtClean="0"/>
                        <a:t>ACT indicator</a:t>
                      </a:r>
                      <a:endParaRPr lang="en-US" altLang="zh-CN" sz="1400" kern="1200" dirty="0" smtClean="0">
                        <a:solidFill>
                          <a:schemeClr val="tx1"/>
                        </a:solidFill>
                        <a:latin typeface="+mn-lt"/>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Yellow</a:t>
                      </a:r>
                      <a:endParaRPr kumimoji="0" lang="zh-CN" altLang="en-US" sz="1400" b="0" i="0" u="none" strike="noStrike" cap="none" normalizeH="0" baseline="0" dirty="0" smtClean="0">
                        <a:ln>
                          <a:noFill/>
                        </a:ln>
                        <a:solidFill>
                          <a:schemeClr val="tx1"/>
                        </a:solidFill>
                        <a:effectLst/>
                        <a:latin typeface="+mn-lt"/>
                        <a:ea typeface="+mn-ea"/>
                      </a:endParaRPr>
                    </a:p>
                  </a:txBody>
                  <a:tcPr marL="90000" marR="90000" marT="46800" marB="46800" anchor="ctr" horzOverflow="overflow"/>
                </a:tc>
                <a:tc>
                  <a:txBody>
                    <a:bodyPr/>
                    <a:lstStyle/>
                    <a:p>
                      <a:r>
                        <a:rPr lang="en-US" altLang="zh-CN" sz="1400" dirty="0" smtClean="0"/>
                        <a:t>Blink: Data is being sent or received. </a:t>
                      </a:r>
                    </a:p>
                    <a:p>
                      <a:r>
                        <a:rPr lang="en-US" altLang="zh-CN" sz="1400" dirty="0" smtClean="0"/>
                        <a:t>Off: No data is being sent or received.</a:t>
                      </a:r>
                      <a:endParaRPr lang="en-US" altLang="zh-CN" sz="1400" dirty="0"/>
                    </a:p>
                  </a:txBody>
                  <a:tcPr marL="90000" marR="90000" marT="46800" marB="46800">
                    <a:lnR w="28575" cap="flat" cmpd="sng" algn="ctr">
                      <a:solidFill>
                        <a:schemeClr val="tx1"/>
                      </a:solidFill>
                      <a:prstDash val="solid"/>
                      <a:round/>
                      <a:headEnd type="none" w="med" len="med"/>
                      <a:tailEnd type="none" w="med" len="med"/>
                    </a:lnR>
                  </a:tcPr>
                </a:tc>
              </a:tr>
              <a:tr h="741363">
                <a:tc>
                  <a:txBody>
                    <a:bodyPr/>
                    <a:lstStyle/>
                    <a:p>
                      <a:pPr algn="l"/>
                      <a:r>
                        <a:rPr lang="en-US" altLang="zh-CN" sz="1400" dirty="0" smtClean="0"/>
                        <a:t>Indicator 0</a:t>
                      </a:r>
                      <a:endParaRPr lang="zh-CN" altLang="en-US" sz="1400" dirty="0">
                        <a:latin typeface="+mn-lt"/>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pPr algn="ctr">
                        <a:buFont typeface="Arial"/>
                        <a:buNone/>
                      </a:pPr>
                      <a:r>
                        <a:rPr lang="en-US" altLang="zh-CN" sz="1400" dirty="0" smtClean="0"/>
                        <a:t>Green</a:t>
                      </a:r>
                      <a:endParaRPr lang="zh-CN" altLang="en-US" sz="1400" dirty="0">
                        <a:latin typeface="+mn-lt"/>
                        <a:ea typeface="+mn-ea"/>
                      </a:endParaRPr>
                    </a:p>
                  </a:txBody>
                  <a:tcPr marL="90000" marR="90000" marT="46800" marB="46800"/>
                </a:tc>
                <a:tc>
                  <a:txBody>
                    <a:bodyPr/>
                    <a:lstStyle/>
                    <a:p>
                      <a:r>
                        <a:rPr lang="en-US" altLang="zh-CN" sz="1400" dirty="0" smtClean="0"/>
                        <a:t>Steady on: The link of SFP+ port 0 is connected. </a:t>
                      </a:r>
                    </a:p>
                    <a:p>
                      <a:r>
                        <a:rPr lang="en-US" altLang="zh-CN" sz="1400" dirty="0" smtClean="0"/>
                        <a:t>Blink: Data is being sent or received through SFP+ port 0. </a:t>
                      </a:r>
                    </a:p>
                    <a:p>
                      <a:r>
                        <a:rPr lang="en-US" altLang="zh-CN" sz="1400" dirty="0" smtClean="0"/>
                        <a:t>Off: The link of SFP+ port 0 is disconnected.</a:t>
                      </a:r>
                      <a:endParaRPr lang="en-US" altLang="zh-CN" sz="1400" dirty="0"/>
                    </a:p>
                  </a:txBody>
                  <a:tcPr marL="90000" marR="90000" marT="46800" marB="46800">
                    <a:lnR w="28575" cap="flat" cmpd="sng" algn="ctr">
                      <a:solidFill>
                        <a:schemeClr val="tx1"/>
                      </a:solidFill>
                      <a:prstDash val="solid"/>
                      <a:round/>
                      <a:headEnd type="none" w="med" len="med"/>
                      <a:tailEnd type="none" w="med" len="med"/>
                    </a:lnR>
                  </a:tcPr>
                </a:tc>
              </a:tr>
              <a:tr h="741363">
                <a:tc>
                  <a:txBody>
                    <a:bodyPr/>
                    <a:lstStyle/>
                    <a:p>
                      <a:pPr algn="l"/>
                      <a:r>
                        <a:rPr lang="en-US" altLang="zh-CN" sz="1400" dirty="0" smtClean="0"/>
                        <a:t>Indicator 1</a:t>
                      </a:r>
                      <a:endParaRPr lang="zh-CN" altLang="en-US" sz="1400" dirty="0">
                        <a:latin typeface="+mn-lt"/>
                        <a:ea typeface="+mn-ea"/>
                      </a:endParaRP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buFont typeface="Arial"/>
                        <a:buNone/>
                      </a:pPr>
                      <a:r>
                        <a:rPr lang="en-US" altLang="zh-CN" sz="1400" dirty="0" smtClean="0"/>
                        <a:t>Green</a:t>
                      </a:r>
                      <a:endParaRPr lang="zh-CN" altLang="en-US" sz="1400" dirty="0">
                        <a:latin typeface="+mn-lt"/>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pPr>
                        <a:buFont typeface="Arial"/>
                        <a:buNone/>
                      </a:pPr>
                      <a:r>
                        <a:rPr lang="en-US" sz="1400" dirty="0"/>
                        <a:t>Steady on: The link of SFP+ port 1 is connected. </a:t>
                      </a:r>
                    </a:p>
                    <a:p>
                      <a:pPr>
                        <a:buFont typeface="Arial"/>
                        <a:buNone/>
                      </a:pPr>
                      <a:r>
                        <a:rPr lang="en-US" sz="1400" dirty="0"/>
                        <a:t>Blink: Data is being sent or received through SFP+ port 1. </a:t>
                      </a:r>
                    </a:p>
                    <a:p>
                      <a:pPr>
                        <a:buFont typeface="Arial"/>
                        <a:buNone/>
                      </a:pPr>
                      <a:r>
                        <a:rPr lang="en-US" sz="1400" dirty="0"/>
                        <a:t>Off: The link of SFP+ port 1 is disconnected.</a:t>
                      </a: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712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1595500" y="410400"/>
            <a:ext cx="9831600" cy="562615"/>
          </a:xfrm>
        </p:spPr>
        <p:txBody>
          <a:bodyPr/>
          <a:lstStyle/>
          <a:p>
            <a:r>
              <a:rPr lang="en-US" altLang="zh-CN" sz="3000" dirty="0"/>
              <a:t>WSIC-8GE Interface Card Panel and Indicators</a:t>
            </a:r>
            <a:endParaRPr lang="zh-CN" altLang="en-US" sz="3000" dirty="0"/>
          </a:p>
        </p:txBody>
      </p:sp>
      <p:graphicFrame>
        <p:nvGraphicFramePr>
          <p:cNvPr id="467009" name="Group 65"/>
          <p:cNvGraphicFramePr>
            <a:graphicFrameLocks noGrp="1"/>
          </p:cNvGraphicFramePr>
          <p:nvPr>
            <p:ph idx="4294967295"/>
            <p:extLst>
              <p:ext uri="{D42A27DB-BD31-4B8C-83A1-F6EECF244321}">
                <p14:modId xmlns:p14="http://schemas.microsoft.com/office/powerpoint/2010/main" val="3621586714"/>
              </p:ext>
            </p:extLst>
          </p:nvPr>
        </p:nvGraphicFramePr>
        <p:xfrm>
          <a:off x="2351584" y="3825044"/>
          <a:ext cx="7848600" cy="1946276"/>
        </p:xfrm>
        <a:graphic>
          <a:graphicData uri="http://schemas.openxmlformats.org/drawingml/2006/table">
            <a:tbl>
              <a:tblPr firstRow="1" bandRow="1"/>
              <a:tblGrid>
                <a:gridCol w="1399046"/>
                <a:gridCol w="1399046"/>
                <a:gridCol w="5050508"/>
              </a:tblGrid>
              <a:tr h="463550">
                <a:tc>
                  <a:txBody>
                    <a:bodyPr/>
                    <a:lstStyle/>
                    <a:p>
                      <a:pPr algn="ctr"/>
                      <a:r>
                        <a:rPr lang="en-GB" sz="1400" b="1" dirty="0"/>
                        <a:t>Indicator</a:t>
                      </a:r>
                      <a:endParaRPr lang="en-GB" sz="1400" b="1" dirty="0">
                        <a:latin typeface="+mn-lt"/>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Color</a:t>
                      </a:r>
                      <a:endParaRPr lang="en-GB" sz="1400" b="1" dirty="0">
                        <a:latin typeface="+mn-lt"/>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Description</a:t>
                      </a:r>
                      <a:endParaRPr lang="en-GB" sz="1400" b="1" dirty="0">
                        <a:latin typeface="+mn-lt"/>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741363">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lang="en-US" altLang="zh-CN" sz="1400" dirty="0" smtClean="0"/>
                        <a:t>LINK indicator</a:t>
                      </a:r>
                      <a:endParaRPr lang="zh-CN" altLang="en-US" sz="1400" dirty="0" smtClean="0">
                        <a:latin typeface="+mn-lt"/>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Green</a:t>
                      </a:r>
                      <a:endParaRPr kumimoji="0" lang="zh-CN" altLang="en-US" sz="1400" b="0" i="0" u="none" strike="noStrike" cap="none" normalizeH="0" baseline="0" dirty="0" smtClean="0">
                        <a:ln>
                          <a:noFill/>
                        </a:ln>
                        <a:solidFill>
                          <a:schemeClr val="tx1"/>
                        </a:solidFill>
                        <a:effectLst/>
                        <a:latin typeface="+mn-lt"/>
                        <a:ea typeface="+mn-ea"/>
                      </a:endParaRPr>
                    </a:p>
                  </a:txBody>
                  <a:tcPr marL="90000" marR="90000" marT="46800" marB="46800" anchor="ctr" horzOverflow="overflow"/>
                </a:tc>
                <a:tc>
                  <a:txBody>
                    <a:bodyPr/>
                    <a:lstStyle/>
                    <a:p>
                      <a:r>
                        <a:rPr lang="en-US" altLang="zh-CN" sz="1400" dirty="0" smtClean="0"/>
                        <a:t>Off: The link is disconnected. </a:t>
                      </a:r>
                    </a:p>
                    <a:p>
                      <a:r>
                        <a:rPr lang="en-US" altLang="zh-CN" sz="1400" dirty="0" smtClean="0"/>
                        <a:t>Steady on: The link is connected.</a:t>
                      </a:r>
                      <a:endParaRPr lang="en-US" altLang="zh-CN" sz="1400" dirty="0"/>
                    </a:p>
                  </a:txBody>
                  <a:tcPr marL="90000" marR="90000" marT="46800" marB="46800">
                    <a:lnR w="28575" cap="flat" cmpd="sng" algn="ctr">
                      <a:solidFill>
                        <a:schemeClr val="tx1"/>
                      </a:solidFill>
                      <a:prstDash val="solid"/>
                      <a:round/>
                      <a:headEnd type="none" w="med" len="med"/>
                      <a:tailEnd type="none" w="med" len="med"/>
                    </a:lnR>
                  </a:tcPr>
                </a:tc>
              </a:tr>
              <a:tr h="7413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altLang="zh-CN" sz="1400" kern="1200" dirty="0" smtClean="0"/>
                        <a:t>ACT indicator</a:t>
                      </a:r>
                      <a:endParaRPr lang="en-US" altLang="zh-CN" sz="1400" kern="1200" dirty="0" smtClean="0">
                        <a:solidFill>
                          <a:schemeClr val="tx1"/>
                        </a:solidFill>
                        <a:latin typeface="+mn-lt"/>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Yellow</a:t>
                      </a:r>
                      <a:endParaRPr kumimoji="0" lang="zh-CN" altLang="en-US" sz="1400" b="0" i="0" u="none" strike="noStrike" cap="none" normalizeH="0" baseline="0" dirty="0" smtClean="0">
                        <a:ln>
                          <a:noFill/>
                        </a:ln>
                        <a:solidFill>
                          <a:schemeClr val="tx1"/>
                        </a:solidFill>
                        <a:effectLst/>
                        <a:latin typeface="+mn-lt"/>
                        <a:ea typeface="+mn-ea"/>
                      </a:endParaRPr>
                    </a:p>
                  </a:txBody>
                  <a:tcPr marL="90000" marR="90000" marT="46800" marB="46800" anchor="ctr" horzOverflow="overflow">
                    <a:lnB w="28575" cap="flat" cmpd="sng" algn="ctr">
                      <a:solidFill>
                        <a:schemeClr val="tx1"/>
                      </a:solidFill>
                      <a:prstDash val="solid"/>
                      <a:round/>
                      <a:headEnd type="none" w="med" len="med"/>
                      <a:tailEnd type="none" w="med" len="med"/>
                    </a:lnB>
                  </a:tcPr>
                </a:tc>
                <a:tc>
                  <a:txBody>
                    <a:bodyPr/>
                    <a:lstStyle/>
                    <a:p>
                      <a:r>
                        <a:rPr lang="en-US" altLang="zh-CN" sz="1400" dirty="0" smtClean="0"/>
                        <a:t>Blink: Data is being sent or received. </a:t>
                      </a:r>
                    </a:p>
                    <a:p>
                      <a:r>
                        <a:rPr lang="en-US" altLang="zh-CN" sz="1400" dirty="0" smtClean="0"/>
                        <a:t>Off: No data is being sent or received.</a:t>
                      </a:r>
                      <a:endParaRPr lang="en-US" altLang="zh-CN" sz="1400" dirty="0"/>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pic>
        <p:nvPicPr>
          <p:cNvPr id="38925" name="Picture 23" descr="E:\NSG_V1R1\zh-cn\hg\images_common\inst_0046_fig01.png"/>
          <p:cNvPicPr>
            <a:picLocks noChangeAspect="1" noChangeArrowheads="1"/>
          </p:cNvPicPr>
          <p:nvPr/>
        </p:nvPicPr>
        <p:blipFill>
          <a:blip r:embed="rId3" cstate="print"/>
          <a:srcRect/>
          <a:stretch>
            <a:fillRect/>
          </a:stretch>
        </p:blipFill>
        <p:spPr bwMode="auto">
          <a:xfrm>
            <a:off x="2674938" y="1736726"/>
            <a:ext cx="7073900" cy="1439863"/>
          </a:xfrm>
          <a:prstGeom prst="rect">
            <a:avLst/>
          </a:prstGeom>
          <a:noFill/>
          <a:ln w="9525">
            <a:noFill/>
            <a:miter lim="800000"/>
            <a:headEnd/>
            <a:tailEnd/>
          </a:ln>
        </p:spPr>
      </p:pic>
    </p:spTree>
    <p:extLst>
      <p:ext uri="{BB962C8B-B14F-4D97-AF65-F5344CB8AC3E}">
        <p14:creationId xmlns:p14="http://schemas.microsoft.com/office/powerpoint/2010/main" val="69047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内容占位符 27"/>
          <p:cNvSpPr>
            <a:spLocks noGrp="1"/>
          </p:cNvSpPr>
          <p:nvPr>
            <p:ph type="body" sz="quarter" idx="10"/>
          </p:nvPr>
        </p:nvSpPr>
        <p:spPr>
          <a:xfrm>
            <a:off x="993592" y="3824832"/>
            <a:ext cx="10560048" cy="1980432"/>
          </a:xfrm>
        </p:spPr>
        <p:txBody>
          <a:bodyPr/>
          <a:lstStyle/>
          <a:p>
            <a:r>
              <a:rPr lang="en-US" altLang="zh-CN" sz="1600" dirty="0" smtClean="0"/>
              <a:t>The 4GE-BYPASS card provides two pairs of interfaces to allow traffic to bypass the device in case of a failure, such as power failure and unexpected restart. </a:t>
            </a:r>
          </a:p>
          <a:p>
            <a:r>
              <a:rPr lang="en-US" altLang="zh-CN" sz="1600" dirty="0" smtClean="0"/>
              <a:t>The interfaces of the 4GE-BYPASS card can serve as the service interfaces of the NGFW.  </a:t>
            </a:r>
          </a:p>
          <a:p>
            <a:pPr lvl="1"/>
            <a:r>
              <a:rPr lang="en-US" altLang="zh-CN" sz="1400" dirty="0" smtClean="0"/>
              <a:t>When the NGFW is working normally, traffic from </a:t>
            </a:r>
            <a:r>
              <a:rPr lang="en-US" altLang="zh-CN" sz="1400" dirty="0" err="1" smtClean="0"/>
              <a:t>Router_up</a:t>
            </a:r>
            <a:r>
              <a:rPr lang="en-US" altLang="zh-CN" sz="1400" dirty="0" smtClean="0"/>
              <a:t> goes to the NGFW through GE0. After the traffic is processed by the NGFW, the traffic is sent to </a:t>
            </a:r>
            <a:r>
              <a:rPr lang="en-US" altLang="zh-CN" sz="1400" dirty="0" err="1" smtClean="0"/>
              <a:t>Router_down</a:t>
            </a:r>
            <a:r>
              <a:rPr lang="en-US" altLang="zh-CN" sz="1400" dirty="0" smtClean="0"/>
              <a:t> out of interface GE1.</a:t>
            </a:r>
          </a:p>
          <a:p>
            <a:pPr lvl="1"/>
            <a:r>
              <a:rPr lang="en-US" altLang="zh-CN" sz="1400" dirty="0" smtClean="0"/>
              <a:t>When the NGFW fails or is powered off, traffic from </a:t>
            </a:r>
            <a:r>
              <a:rPr lang="en-US" altLang="zh-CN" sz="1400" dirty="0" err="1" smtClean="0"/>
              <a:t>Router_up</a:t>
            </a:r>
            <a:r>
              <a:rPr lang="en-US" altLang="zh-CN" sz="1400" dirty="0" smtClean="0"/>
              <a:t> goes to GE0, and then to GE1, and then to </a:t>
            </a:r>
            <a:r>
              <a:rPr lang="en-US" altLang="zh-CN" sz="1400" dirty="0" err="1" smtClean="0"/>
              <a:t>Router_down</a:t>
            </a:r>
            <a:r>
              <a:rPr lang="en-US" altLang="zh-CN" sz="1400" dirty="0" smtClean="0"/>
              <a:t>. It is equivalent that </a:t>
            </a:r>
            <a:r>
              <a:rPr lang="en-US" altLang="zh-CN" sz="1400" dirty="0" err="1" smtClean="0"/>
              <a:t>Router_up</a:t>
            </a:r>
            <a:r>
              <a:rPr lang="en-US" altLang="zh-CN" sz="1400" dirty="0" smtClean="0"/>
              <a:t> is directly connected to </a:t>
            </a:r>
            <a:r>
              <a:rPr lang="en-US" altLang="zh-CN" sz="1400" dirty="0" err="1" smtClean="0"/>
              <a:t>Router_down</a:t>
            </a:r>
            <a:r>
              <a:rPr lang="en-US" altLang="zh-CN" sz="1400" dirty="0" smtClean="0"/>
              <a:t>.</a:t>
            </a:r>
          </a:p>
          <a:p>
            <a:pPr lvl="1"/>
            <a:endParaRPr lang="zh-CN" altLang="en-US" sz="1400" dirty="0" smtClean="0"/>
          </a:p>
          <a:p>
            <a:endParaRPr lang="zh-CN" altLang="en-US" sz="1600" dirty="0" smtClean="0"/>
          </a:p>
          <a:p>
            <a:endParaRPr lang="zh-CN" altLang="en-US" sz="1600" dirty="0"/>
          </a:p>
        </p:txBody>
      </p:sp>
      <p:sp>
        <p:nvSpPr>
          <p:cNvPr id="4" name="文本占位符 3"/>
          <p:cNvSpPr>
            <a:spLocks noGrp="1"/>
          </p:cNvSpPr>
          <p:nvPr>
            <p:ph type="body" sz="quarter" idx="12"/>
          </p:nvPr>
        </p:nvSpPr>
        <p:spPr/>
        <p:txBody>
          <a:bodyPr/>
          <a:lstStyle/>
          <a:p>
            <a:r>
              <a:rPr lang="en-US" altLang="zh-CN" smtClean="0"/>
              <a:t>WSIC-4GE-BYPASS Introduction</a:t>
            </a:r>
            <a:endParaRPr lang="zh-CN" altLang="en-US" dirty="0"/>
          </a:p>
        </p:txBody>
      </p:sp>
      <p:grpSp>
        <p:nvGrpSpPr>
          <p:cNvPr id="7" name="组合 6"/>
          <p:cNvGrpSpPr/>
          <p:nvPr/>
        </p:nvGrpSpPr>
        <p:grpSpPr>
          <a:xfrm>
            <a:off x="2459596" y="1233488"/>
            <a:ext cx="8236767" cy="2627560"/>
            <a:chOff x="2495550" y="1433513"/>
            <a:chExt cx="7553790" cy="2532062"/>
          </a:xfrm>
        </p:grpSpPr>
        <p:grpSp>
          <p:nvGrpSpPr>
            <p:cNvPr id="1029" name="组合 30"/>
            <p:cNvGrpSpPr>
              <a:grpSpLocks/>
            </p:cNvGrpSpPr>
            <p:nvPr/>
          </p:nvGrpSpPr>
          <p:grpSpPr bwMode="auto">
            <a:xfrm>
              <a:off x="2495550" y="1433513"/>
              <a:ext cx="4032250" cy="2532062"/>
              <a:chOff x="1727200" y="1268760"/>
              <a:chExt cx="5616576" cy="3525837"/>
            </a:xfrm>
          </p:grpSpPr>
          <p:sp>
            <p:nvSpPr>
              <p:cNvPr id="473373" name="Rectangle 285"/>
              <p:cNvSpPr>
                <a:spLocks noChangeArrowheads="1"/>
              </p:cNvSpPr>
              <p:nvPr/>
            </p:nvSpPr>
            <p:spPr bwMode="auto">
              <a:xfrm>
                <a:off x="1809017" y="1843505"/>
                <a:ext cx="2520825" cy="2951092"/>
              </a:xfrm>
              <a:prstGeom prst="rect">
                <a:avLst/>
              </a:prstGeom>
              <a:solidFill>
                <a:srgbClr val="B2B2B2"/>
              </a:solidFill>
              <a:ln w="9525">
                <a:noFill/>
                <a:miter lim="800000"/>
                <a:headEnd/>
                <a:tailEnd/>
              </a:ln>
              <a:effectLst>
                <a:outerShdw dist="107763" dir="2700000" algn="ctr" rotWithShape="0">
                  <a:schemeClr val="bg2">
                    <a:alpha val="50000"/>
                  </a:schemeClr>
                </a:outerShdw>
              </a:effectLst>
            </p:spPr>
            <p:txBody>
              <a:bodyPr wrap="none" lIns="0" tIns="0" rIns="79200" bIns="39600"/>
              <a:lstStyle/>
              <a:p>
                <a:pPr>
                  <a:buFont typeface="Wingdings" pitchFamily="2" charset="2"/>
                  <a:buNone/>
                  <a:defRPr/>
                </a:pPr>
                <a:r>
                  <a:rPr lang="en-US" altLang="zh-CN" sz="1200" b="1" dirty="0">
                    <a:solidFill>
                      <a:srgbClr val="C00000"/>
                    </a:solidFill>
                    <a:latin typeface="+mn-ea"/>
                    <a:ea typeface="+mn-ea"/>
                  </a:rPr>
                  <a:t>Bypass</a:t>
                </a:r>
                <a:r>
                  <a:rPr lang="zh-CN" altLang="en-US" sz="1200" b="1" dirty="0">
                    <a:solidFill>
                      <a:srgbClr val="C00000"/>
                    </a:solidFill>
                    <a:latin typeface="+mn-ea"/>
                    <a:ea typeface="+mn-ea"/>
                  </a:rPr>
                  <a:t> </a:t>
                </a:r>
                <a:r>
                  <a:rPr lang="en-US" altLang="zh-CN" sz="1200" b="1" dirty="0">
                    <a:solidFill>
                      <a:srgbClr val="C00000"/>
                    </a:solidFill>
                    <a:latin typeface="+mn-ea"/>
                    <a:ea typeface="+mn-ea"/>
                  </a:rPr>
                  <a:t>card</a:t>
                </a:r>
                <a:endParaRPr lang="zh-CN" altLang="en-US" sz="1200" b="1" dirty="0">
                  <a:solidFill>
                    <a:srgbClr val="C00000"/>
                  </a:solidFill>
                  <a:latin typeface="+mn-ea"/>
                  <a:ea typeface="+mn-ea"/>
                </a:endParaRPr>
              </a:p>
            </p:txBody>
          </p:sp>
          <p:sp>
            <p:nvSpPr>
              <p:cNvPr id="473336" name="Rectangle 248"/>
              <p:cNvSpPr>
                <a:spLocks noChangeArrowheads="1"/>
              </p:cNvSpPr>
              <p:nvPr/>
            </p:nvSpPr>
            <p:spPr bwMode="auto">
              <a:xfrm>
                <a:off x="2304337" y="3930270"/>
                <a:ext cx="1240511" cy="433269"/>
              </a:xfrm>
              <a:prstGeom prst="rect">
                <a:avLst/>
              </a:prstGeom>
              <a:solidFill>
                <a:srgbClr val="99CCFF"/>
              </a:solidFill>
              <a:ln w="9525">
                <a:noFill/>
                <a:miter lim="800000"/>
                <a:headEnd/>
                <a:tailEnd/>
              </a:ln>
              <a:effectLst>
                <a:outerShdw dist="107763" dir="2700000" algn="ctr" rotWithShape="0">
                  <a:schemeClr val="bg2">
                    <a:alpha val="50000"/>
                  </a:schemeClr>
                </a:outerShdw>
              </a:effectLst>
            </p:spPr>
            <p:txBody>
              <a:bodyPr wrap="none" lIns="79200" tIns="39600" rIns="79200" bIns="39600" anchor="ctr"/>
              <a:lstStyle/>
              <a:p>
                <a:pPr algn="ctr">
                  <a:buFont typeface="Wingdings" pitchFamily="2" charset="2"/>
                  <a:buNone/>
                  <a:defRPr/>
                </a:pPr>
                <a:r>
                  <a:rPr lang="en-US" altLang="zh-CN" sz="1200" b="1" dirty="0">
                    <a:latin typeface="+mn-ea"/>
                    <a:ea typeface="+mn-ea"/>
                  </a:rPr>
                  <a:t>GE3</a:t>
                </a:r>
              </a:p>
            </p:txBody>
          </p:sp>
          <p:sp>
            <p:nvSpPr>
              <p:cNvPr id="473337" name="Rectangle 249"/>
              <p:cNvSpPr>
                <a:spLocks noChangeArrowheads="1"/>
              </p:cNvSpPr>
              <p:nvPr/>
            </p:nvSpPr>
            <p:spPr bwMode="auto">
              <a:xfrm>
                <a:off x="2304337" y="3355525"/>
                <a:ext cx="1240511" cy="431058"/>
              </a:xfrm>
              <a:prstGeom prst="rect">
                <a:avLst/>
              </a:prstGeom>
              <a:solidFill>
                <a:srgbClr val="99CCFF"/>
              </a:solidFill>
              <a:ln w="9525">
                <a:noFill/>
                <a:miter lim="800000"/>
                <a:headEnd/>
                <a:tailEnd/>
              </a:ln>
              <a:effectLst>
                <a:outerShdw dist="107763" dir="2700000" algn="ctr" rotWithShape="0">
                  <a:schemeClr val="bg2">
                    <a:alpha val="50000"/>
                  </a:schemeClr>
                </a:outerShdw>
              </a:effectLst>
            </p:spPr>
            <p:txBody>
              <a:bodyPr wrap="none" lIns="79200" tIns="39600" rIns="79200" bIns="39600" anchor="ctr"/>
              <a:lstStyle/>
              <a:p>
                <a:pPr algn="ctr">
                  <a:buFont typeface="Wingdings" pitchFamily="2" charset="2"/>
                  <a:buNone/>
                  <a:defRPr/>
                </a:pPr>
                <a:r>
                  <a:rPr lang="en-US" altLang="zh-CN" sz="1200" b="1" dirty="0">
                    <a:latin typeface="+mn-ea"/>
                    <a:ea typeface="+mn-ea"/>
                  </a:rPr>
                  <a:t>GE2</a:t>
                </a:r>
              </a:p>
            </p:txBody>
          </p:sp>
          <p:sp>
            <p:nvSpPr>
              <p:cNvPr id="473339" name="Rectangle 251"/>
              <p:cNvSpPr>
                <a:spLocks noChangeArrowheads="1"/>
              </p:cNvSpPr>
              <p:nvPr/>
            </p:nvSpPr>
            <p:spPr bwMode="auto">
              <a:xfrm>
                <a:off x="2304337" y="2778569"/>
                <a:ext cx="1240511" cy="431059"/>
              </a:xfrm>
              <a:prstGeom prst="rect">
                <a:avLst/>
              </a:prstGeom>
              <a:solidFill>
                <a:srgbClr val="99CCFF"/>
              </a:solidFill>
              <a:ln w="9525">
                <a:noFill/>
                <a:miter lim="800000"/>
                <a:headEnd/>
                <a:tailEnd/>
              </a:ln>
              <a:effectLst>
                <a:outerShdw dist="107763" dir="2700000" algn="ctr" rotWithShape="0">
                  <a:schemeClr val="bg2">
                    <a:alpha val="50000"/>
                  </a:schemeClr>
                </a:outerShdw>
              </a:effectLst>
            </p:spPr>
            <p:txBody>
              <a:bodyPr wrap="none" lIns="79200" tIns="39600" rIns="79200" bIns="39600" anchor="ctr"/>
              <a:lstStyle/>
              <a:p>
                <a:pPr algn="ctr">
                  <a:buFont typeface="Wingdings" pitchFamily="2" charset="2"/>
                  <a:buNone/>
                  <a:defRPr/>
                </a:pPr>
                <a:r>
                  <a:rPr lang="en-US" altLang="zh-CN" sz="1200" b="1" dirty="0">
                    <a:latin typeface="+mn-ea"/>
                    <a:ea typeface="+mn-ea"/>
                  </a:rPr>
                  <a:t>GE1</a:t>
                </a:r>
              </a:p>
            </p:txBody>
          </p:sp>
          <p:sp>
            <p:nvSpPr>
              <p:cNvPr id="473340" name="Rectangle 252"/>
              <p:cNvSpPr>
                <a:spLocks noChangeArrowheads="1"/>
              </p:cNvSpPr>
              <p:nvPr/>
            </p:nvSpPr>
            <p:spPr bwMode="auto">
              <a:xfrm>
                <a:off x="2304337" y="2201615"/>
                <a:ext cx="1240511" cy="433269"/>
              </a:xfrm>
              <a:prstGeom prst="rect">
                <a:avLst/>
              </a:prstGeom>
              <a:solidFill>
                <a:srgbClr val="99CCFF"/>
              </a:solidFill>
              <a:ln w="9525">
                <a:noFill/>
                <a:miter lim="800000"/>
                <a:headEnd/>
                <a:tailEnd/>
              </a:ln>
              <a:effectLst>
                <a:outerShdw dist="107763" dir="2700000" algn="ctr" rotWithShape="0">
                  <a:schemeClr val="bg2">
                    <a:alpha val="50000"/>
                  </a:schemeClr>
                </a:outerShdw>
              </a:effectLst>
            </p:spPr>
            <p:txBody>
              <a:bodyPr wrap="none" lIns="79200" tIns="39600" rIns="79200" bIns="39600" anchor="ctr"/>
              <a:lstStyle/>
              <a:p>
                <a:pPr algn="ctr">
                  <a:buFont typeface="Wingdings" pitchFamily="2" charset="2"/>
                  <a:buNone/>
                  <a:defRPr/>
                </a:pPr>
                <a:r>
                  <a:rPr lang="en-US" altLang="zh-CN" sz="1200" b="1" dirty="0">
                    <a:latin typeface="+mn-ea"/>
                    <a:ea typeface="+mn-ea"/>
                  </a:rPr>
                  <a:t>GE0</a:t>
                </a:r>
              </a:p>
            </p:txBody>
          </p:sp>
          <p:sp>
            <p:nvSpPr>
              <p:cNvPr id="473342" name="Rectangle 254"/>
              <p:cNvSpPr>
                <a:spLocks noChangeArrowheads="1"/>
              </p:cNvSpPr>
              <p:nvPr/>
            </p:nvSpPr>
            <p:spPr bwMode="auto">
              <a:xfrm>
                <a:off x="3825677" y="2201615"/>
                <a:ext cx="351588" cy="2232662"/>
              </a:xfrm>
              <a:prstGeom prst="rect">
                <a:avLst/>
              </a:prstGeom>
              <a:solidFill>
                <a:srgbClr val="FFCC99"/>
              </a:solidFill>
              <a:ln w="9525">
                <a:noFill/>
                <a:miter lim="800000"/>
                <a:headEnd/>
                <a:tailEnd/>
              </a:ln>
              <a:effectLst>
                <a:outerShdw dist="107763" dir="2700000" algn="ctr" rotWithShape="0">
                  <a:schemeClr val="bg2">
                    <a:alpha val="50000"/>
                  </a:schemeClr>
                </a:outerShdw>
              </a:effectLst>
            </p:spPr>
            <p:txBody>
              <a:bodyPr wrap="none" lIns="79200" tIns="39600" rIns="79200" bIns="39600" anchor="ctr"/>
              <a:lstStyle/>
              <a:p>
                <a:pPr algn="ctr">
                  <a:buNone/>
                  <a:defRPr/>
                </a:pPr>
                <a:endParaRPr lang="en-US" altLang="zh-CN" sz="1200" b="1" dirty="0">
                  <a:latin typeface="+mn-ea"/>
                  <a:ea typeface="+mn-ea"/>
                </a:endParaRPr>
              </a:p>
            </p:txBody>
          </p:sp>
          <p:sp>
            <p:nvSpPr>
              <p:cNvPr id="25610" name="Line 255"/>
              <p:cNvSpPr>
                <a:spLocks noChangeShapeType="1"/>
              </p:cNvSpPr>
              <p:nvPr/>
            </p:nvSpPr>
            <p:spPr bwMode="auto">
              <a:xfrm>
                <a:off x="1727200" y="2418249"/>
                <a:ext cx="577137" cy="0"/>
              </a:xfrm>
              <a:prstGeom prst="line">
                <a:avLst/>
              </a:prstGeom>
              <a:noFill/>
              <a:ln w="9525">
                <a:solidFill>
                  <a:schemeClr val="tx1"/>
                </a:solidFill>
                <a:round/>
                <a:headEnd/>
                <a:tailEnd/>
              </a:ln>
            </p:spPr>
            <p:txBody>
              <a:bodyPr/>
              <a:lstStyle/>
              <a:p>
                <a:pPr>
                  <a:buFont typeface="Wingdings" pitchFamily="2" charset="2"/>
                  <a:buNone/>
                  <a:defRPr/>
                </a:pPr>
                <a:endParaRPr lang="zh-CN" altLang="en-US" sz="1200">
                  <a:latin typeface="+mn-ea"/>
                  <a:ea typeface="+mn-ea"/>
                </a:endParaRPr>
              </a:p>
            </p:txBody>
          </p:sp>
          <p:sp>
            <p:nvSpPr>
              <p:cNvPr id="25611" name="Line 256"/>
              <p:cNvSpPr>
                <a:spLocks noChangeShapeType="1"/>
              </p:cNvSpPr>
              <p:nvPr/>
            </p:nvSpPr>
            <p:spPr bwMode="auto">
              <a:xfrm>
                <a:off x="1727200" y="2995204"/>
                <a:ext cx="577137" cy="0"/>
              </a:xfrm>
              <a:prstGeom prst="line">
                <a:avLst/>
              </a:prstGeom>
              <a:noFill/>
              <a:ln w="9525">
                <a:solidFill>
                  <a:schemeClr val="tx1"/>
                </a:solidFill>
                <a:round/>
                <a:headEnd/>
                <a:tailEnd/>
              </a:ln>
            </p:spPr>
            <p:txBody>
              <a:bodyPr/>
              <a:lstStyle/>
              <a:p>
                <a:pPr>
                  <a:buFont typeface="Wingdings" pitchFamily="2" charset="2"/>
                  <a:buNone/>
                  <a:defRPr/>
                </a:pPr>
                <a:endParaRPr lang="zh-CN" altLang="en-US" sz="1200">
                  <a:latin typeface="+mn-ea"/>
                  <a:ea typeface="+mn-ea"/>
                </a:endParaRPr>
              </a:p>
            </p:txBody>
          </p:sp>
          <p:sp>
            <p:nvSpPr>
              <p:cNvPr id="25612" name="Line 257"/>
              <p:cNvSpPr>
                <a:spLocks noChangeShapeType="1"/>
              </p:cNvSpPr>
              <p:nvPr/>
            </p:nvSpPr>
            <p:spPr bwMode="auto">
              <a:xfrm>
                <a:off x="1727200" y="3569949"/>
                <a:ext cx="577137" cy="0"/>
              </a:xfrm>
              <a:prstGeom prst="line">
                <a:avLst/>
              </a:prstGeom>
              <a:noFill/>
              <a:ln w="9525">
                <a:solidFill>
                  <a:schemeClr val="tx1"/>
                </a:solidFill>
                <a:round/>
                <a:headEnd/>
                <a:tailEnd/>
              </a:ln>
            </p:spPr>
            <p:txBody>
              <a:bodyPr/>
              <a:lstStyle/>
              <a:p>
                <a:pPr>
                  <a:buFont typeface="Wingdings" pitchFamily="2" charset="2"/>
                  <a:buNone/>
                  <a:defRPr/>
                </a:pPr>
                <a:endParaRPr lang="zh-CN" altLang="en-US" sz="1200">
                  <a:latin typeface="+mn-ea"/>
                  <a:ea typeface="+mn-ea"/>
                </a:endParaRPr>
              </a:p>
            </p:txBody>
          </p:sp>
          <p:sp>
            <p:nvSpPr>
              <p:cNvPr id="25613" name="Line 258"/>
              <p:cNvSpPr>
                <a:spLocks noChangeShapeType="1"/>
              </p:cNvSpPr>
              <p:nvPr/>
            </p:nvSpPr>
            <p:spPr bwMode="auto">
              <a:xfrm>
                <a:off x="1727200" y="4146905"/>
                <a:ext cx="577137" cy="0"/>
              </a:xfrm>
              <a:prstGeom prst="line">
                <a:avLst/>
              </a:prstGeom>
              <a:noFill/>
              <a:ln w="9525">
                <a:solidFill>
                  <a:schemeClr val="tx1"/>
                </a:solidFill>
                <a:round/>
                <a:headEnd/>
                <a:tailEnd/>
              </a:ln>
            </p:spPr>
            <p:txBody>
              <a:bodyPr/>
              <a:lstStyle/>
              <a:p>
                <a:pPr>
                  <a:buFont typeface="Wingdings" pitchFamily="2" charset="2"/>
                  <a:buNone/>
                  <a:defRPr/>
                </a:pPr>
                <a:endParaRPr lang="zh-CN" altLang="en-US" sz="1200">
                  <a:latin typeface="+mn-ea"/>
                  <a:ea typeface="+mn-ea"/>
                </a:endParaRPr>
              </a:p>
            </p:txBody>
          </p:sp>
          <p:sp>
            <p:nvSpPr>
              <p:cNvPr id="473356" name="Rectangle 268"/>
              <p:cNvSpPr>
                <a:spLocks noChangeArrowheads="1"/>
              </p:cNvSpPr>
              <p:nvPr/>
            </p:nvSpPr>
            <p:spPr bwMode="auto">
              <a:xfrm>
                <a:off x="4473573" y="2201615"/>
                <a:ext cx="1430680" cy="2232662"/>
              </a:xfrm>
              <a:prstGeom prst="rect">
                <a:avLst/>
              </a:prstGeom>
              <a:solidFill>
                <a:srgbClr val="99CCFF"/>
              </a:solidFill>
              <a:ln w="9525">
                <a:noFill/>
                <a:miter lim="800000"/>
                <a:headEnd/>
                <a:tailEnd/>
              </a:ln>
              <a:effectLst>
                <a:outerShdw dist="107763" dir="2700000" algn="ctr" rotWithShape="0">
                  <a:schemeClr val="bg2">
                    <a:alpha val="50000"/>
                  </a:schemeClr>
                </a:outerShdw>
              </a:effectLst>
            </p:spPr>
            <p:txBody>
              <a:bodyPr wrap="none" lIns="79200" tIns="39600" rIns="79200" bIns="39600" anchor="ctr"/>
              <a:lstStyle/>
              <a:p>
                <a:pPr algn="ctr">
                  <a:buFont typeface="Wingdings" pitchFamily="2" charset="2"/>
                  <a:buNone/>
                  <a:defRPr/>
                </a:pPr>
                <a:endParaRPr lang="zh-CN" altLang="en-US" sz="1200" b="1">
                  <a:latin typeface="+mn-ea"/>
                  <a:ea typeface="+mn-ea"/>
                </a:endParaRPr>
              </a:p>
            </p:txBody>
          </p:sp>
          <p:sp>
            <p:nvSpPr>
              <p:cNvPr id="25615" name="Freeform 269"/>
              <p:cNvSpPr>
                <a:spLocks/>
              </p:cNvSpPr>
              <p:nvPr/>
            </p:nvSpPr>
            <p:spPr bwMode="auto">
              <a:xfrm>
                <a:off x="4652685" y="3050469"/>
                <a:ext cx="1174173" cy="557060"/>
              </a:xfrm>
              <a:custGeom>
                <a:avLst/>
                <a:gdLst>
                  <a:gd name="T0" fmla="*/ 0 w 567"/>
                  <a:gd name="T1" fmla="*/ 2147483647 h 409"/>
                  <a:gd name="T2" fmla="*/ 2147483647 w 567"/>
                  <a:gd name="T3" fmla="*/ 2147483647 h 409"/>
                  <a:gd name="T4" fmla="*/ 2147483647 w 567"/>
                  <a:gd name="T5" fmla="*/ 0 h 409"/>
                  <a:gd name="T6" fmla="*/ 2147483647 w 567"/>
                  <a:gd name="T7" fmla="*/ 2147483647 h 409"/>
                  <a:gd name="T8" fmla="*/ 0 60000 65536"/>
                  <a:gd name="T9" fmla="*/ 0 60000 65536"/>
                  <a:gd name="T10" fmla="*/ 0 60000 65536"/>
                  <a:gd name="T11" fmla="*/ 0 60000 65536"/>
                  <a:gd name="T12" fmla="*/ 0 w 567"/>
                  <a:gd name="T13" fmla="*/ 0 h 409"/>
                  <a:gd name="T14" fmla="*/ 567 w 567"/>
                  <a:gd name="T15" fmla="*/ 409 h 409"/>
                </a:gdLst>
                <a:ahLst/>
                <a:cxnLst>
                  <a:cxn ang="T8">
                    <a:pos x="T0" y="T1"/>
                  </a:cxn>
                  <a:cxn ang="T9">
                    <a:pos x="T2" y="T3"/>
                  </a:cxn>
                  <a:cxn ang="T10">
                    <a:pos x="T4" y="T5"/>
                  </a:cxn>
                  <a:cxn ang="T11">
                    <a:pos x="T6" y="T7"/>
                  </a:cxn>
                </a:cxnLst>
                <a:rect l="T12" t="T13" r="T14" b="T15"/>
                <a:pathLst>
                  <a:path w="567" h="409">
                    <a:moveTo>
                      <a:pt x="0" y="409"/>
                    </a:moveTo>
                    <a:lnTo>
                      <a:pt x="227" y="409"/>
                    </a:lnTo>
                    <a:lnTo>
                      <a:pt x="318" y="0"/>
                    </a:lnTo>
                    <a:lnTo>
                      <a:pt x="567" y="6"/>
                    </a:lnTo>
                  </a:path>
                </a:pathLst>
              </a:custGeom>
              <a:noFill/>
              <a:ln w="63500" cap="flat" cmpd="sng">
                <a:solidFill>
                  <a:srgbClr val="FF9900"/>
                </a:solidFill>
                <a:prstDash val="solid"/>
                <a:round/>
                <a:headEnd type="triangle" w="med" len="med"/>
                <a:tailEnd type="triangle" w="med" len="med"/>
              </a:ln>
            </p:spPr>
            <p:txBody>
              <a:bodyPr wrap="none" lIns="79200" tIns="39600" rIns="79200" bIns="39600" anchor="ctr" anchorCtr="1"/>
              <a:lstStyle/>
              <a:p>
                <a:pPr>
                  <a:buFont typeface="Wingdings" pitchFamily="2" charset="2"/>
                  <a:buNone/>
                  <a:defRPr/>
                </a:pPr>
                <a:endParaRPr lang="zh-CN" altLang="en-US" sz="1200">
                  <a:latin typeface="+mn-ea"/>
                  <a:ea typeface="+mn-ea"/>
                </a:endParaRPr>
              </a:p>
            </p:txBody>
          </p:sp>
          <p:sp>
            <p:nvSpPr>
              <p:cNvPr id="25616" name="Freeform 270"/>
              <p:cNvSpPr>
                <a:spLocks/>
              </p:cNvSpPr>
              <p:nvPr/>
            </p:nvSpPr>
            <p:spPr bwMode="auto">
              <a:xfrm flipV="1">
                <a:off x="4652685" y="3050469"/>
                <a:ext cx="1174173" cy="552639"/>
              </a:xfrm>
              <a:custGeom>
                <a:avLst/>
                <a:gdLst>
                  <a:gd name="T0" fmla="*/ 0 w 567"/>
                  <a:gd name="T1" fmla="*/ 2147483647 h 409"/>
                  <a:gd name="T2" fmla="*/ 2147483647 w 567"/>
                  <a:gd name="T3" fmla="*/ 2147483647 h 409"/>
                  <a:gd name="T4" fmla="*/ 2147483647 w 567"/>
                  <a:gd name="T5" fmla="*/ 0 h 409"/>
                  <a:gd name="T6" fmla="*/ 2147483647 w 567"/>
                  <a:gd name="T7" fmla="*/ 2147483647 h 409"/>
                  <a:gd name="T8" fmla="*/ 0 60000 65536"/>
                  <a:gd name="T9" fmla="*/ 0 60000 65536"/>
                  <a:gd name="T10" fmla="*/ 0 60000 65536"/>
                  <a:gd name="T11" fmla="*/ 0 60000 65536"/>
                  <a:gd name="T12" fmla="*/ 0 w 567"/>
                  <a:gd name="T13" fmla="*/ 0 h 409"/>
                  <a:gd name="T14" fmla="*/ 567 w 567"/>
                  <a:gd name="T15" fmla="*/ 409 h 409"/>
                </a:gdLst>
                <a:ahLst/>
                <a:cxnLst>
                  <a:cxn ang="T8">
                    <a:pos x="T0" y="T1"/>
                  </a:cxn>
                  <a:cxn ang="T9">
                    <a:pos x="T2" y="T3"/>
                  </a:cxn>
                  <a:cxn ang="T10">
                    <a:pos x="T4" y="T5"/>
                  </a:cxn>
                  <a:cxn ang="T11">
                    <a:pos x="T6" y="T7"/>
                  </a:cxn>
                </a:cxnLst>
                <a:rect l="T12" t="T13" r="T14" b="T15"/>
                <a:pathLst>
                  <a:path w="567" h="409">
                    <a:moveTo>
                      <a:pt x="0" y="409"/>
                    </a:moveTo>
                    <a:lnTo>
                      <a:pt x="227" y="409"/>
                    </a:lnTo>
                    <a:lnTo>
                      <a:pt x="318" y="0"/>
                    </a:lnTo>
                    <a:lnTo>
                      <a:pt x="567" y="6"/>
                    </a:lnTo>
                  </a:path>
                </a:pathLst>
              </a:custGeom>
              <a:noFill/>
              <a:ln w="63500" cap="flat" cmpd="sng">
                <a:solidFill>
                  <a:srgbClr val="FF9900"/>
                </a:solidFill>
                <a:prstDash val="solid"/>
                <a:round/>
                <a:headEnd type="triangle" w="med" len="med"/>
                <a:tailEnd type="triangle" w="med" len="med"/>
              </a:ln>
            </p:spPr>
            <p:txBody>
              <a:bodyPr wrap="none" lIns="79200" tIns="39600" rIns="79200" bIns="39600" anchor="ctr" anchorCtr="1"/>
              <a:lstStyle/>
              <a:p>
                <a:pPr>
                  <a:buFont typeface="Wingdings" pitchFamily="2" charset="2"/>
                  <a:buNone/>
                  <a:defRPr/>
                </a:pPr>
                <a:endParaRPr lang="zh-CN" altLang="en-US" sz="1200">
                  <a:latin typeface="+mn-ea"/>
                  <a:ea typeface="+mn-ea"/>
                </a:endParaRPr>
              </a:p>
            </p:txBody>
          </p:sp>
          <p:sp>
            <p:nvSpPr>
              <p:cNvPr id="25617" name="Text Box 271"/>
              <p:cNvSpPr txBox="1">
                <a:spLocks noChangeArrowheads="1"/>
              </p:cNvSpPr>
              <p:nvPr/>
            </p:nvSpPr>
            <p:spPr bwMode="auto">
              <a:xfrm>
                <a:off x="4435395" y="3195139"/>
                <a:ext cx="1521340" cy="368504"/>
              </a:xfrm>
              <a:prstGeom prst="rect">
                <a:avLst/>
              </a:prstGeom>
              <a:noFill/>
              <a:ln w="9525">
                <a:noFill/>
                <a:miter lim="800000"/>
                <a:headEnd/>
                <a:tailEnd/>
              </a:ln>
            </p:spPr>
            <p:txBody>
              <a:bodyPr wrap="square" lIns="79200" tIns="39600" rIns="79200" bIns="39600" anchorCtr="1">
                <a:spAutoFit/>
              </a:bodyPr>
              <a:lstStyle/>
              <a:p>
                <a:pPr algn="ctr">
                  <a:spcBef>
                    <a:spcPct val="50000"/>
                  </a:spcBef>
                  <a:buFont typeface="Wingdings" pitchFamily="2" charset="2"/>
                  <a:buNone/>
                  <a:defRPr/>
                </a:pPr>
                <a:r>
                  <a:rPr lang="en-US" altLang="zh-CN" sz="1200" b="1" dirty="0">
                    <a:latin typeface="+mn-ea"/>
                    <a:ea typeface="+mn-ea"/>
                  </a:rPr>
                  <a:t>Switching</a:t>
                </a:r>
              </a:p>
            </p:txBody>
          </p:sp>
          <p:sp>
            <p:nvSpPr>
              <p:cNvPr id="473360" name="Rectangle 272"/>
              <p:cNvSpPr>
                <a:spLocks noChangeArrowheads="1"/>
              </p:cNvSpPr>
              <p:nvPr/>
            </p:nvSpPr>
            <p:spPr bwMode="auto">
              <a:xfrm>
                <a:off x="6273531" y="2707832"/>
                <a:ext cx="873445" cy="1222438"/>
              </a:xfrm>
              <a:prstGeom prst="rect">
                <a:avLst/>
              </a:prstGeom>
              <a:solidFill>
                <a:srgbClr val="99CCFF"/>
              </a:solidFill>
              <a:ln w="9525">
                <a:noFill/>
                <a:miter lim="800000"/>
                <a:headEnd/>
                <a:tailEnd/>
              </a:ln>
              <a:effectLst>
                <a:outerShdw dist="107763" dir="2700000" algn="ctr" rotWithShape="0">
                  <a:schemeClr val="bg2">
                    <a:alpha val="50000"/>
                  </a:schemeClr>
                </a:outerShdw>
              </a:effectLst>
            </p:spPr>
            <p:txBody>
              <a:bodyPr wrap="none" lIns="79200" tIns="39600" rIns="79200" bIns="39600" anchor="ctr"/>
              <a:lstStyle/>
              <a:p>
                <a:pPr algn="ctr">
                  <a:buFont typeface="Wingdings" pitchFamily="2" charset="2"/>
                  <a:buNone/>
                  <a:defRPr/>
                </a:pPr>
                <a:r>
                  <a:rPr lang="en-US" altLang="zh-CN" sz="1200" b="1" dirty="0">
                    <a:latin typeface="+mn-ea"/>
                    <a:ea typeface="+mn-ea"/>
                  </a:rPr>
                  <a:t>CPU</a:t>
                </a:r>
              </a:p>
            </p:txBody>
          </p:sp>
          <p:sp>
            <p:nvSpPr>
              <p:cNvPr id="25619" name="Line 273"/>
              <p:cNvSpPr>
                <a:spLocks noChangeShapeType="1"/>
              </p:cNvSpPr>
              <p:nvPr/>
            </p:nvSpPr>
            <p:spPr bwMode="auto">
              <a:xfrm>
                <a:off x="3248540" y="2418249"/>
                <a:ext cx="2450065" cy="0"/>
              </a:xfrm>
              <a:prstGeom prst="line">
                <a:avLst/>
              </a:prstGeom>
              <a:noFill/>
              <a:ln w="19050">
                <a:solidFill>
                  <a:schemeClr val="tx1"/>
                </a:solidFill>
                <a:prstDash val="dash"/>
                <a:round/>
                <a:headEnd/>
                <a:tailEnd/>
              </a:ln>
            </p:spPr>
            <p:txBody>
              <a:bodyPr/>
              <a:lstStyle/>
              <a:p>
                <a:pPr>
                  <a:buFont typeface="Wingdings" pitchFamily="2" charset="2"/>
                  <a:buNone/>
                  <a:defRPr/>
                </a:pPr>
                <a:endParaRPr lang="zh-CN" altLang="en-US" sz="1200">
                  <a:latin typeface="+mn-ea"/>
                  <a:ea typeface="+mn-ea"/>
                </a:endParaRPr>
              </a:p>
            </p:txBody>
          </p:sp>
          <p:sp>
            <p:nvSpPr>
              <p:cNvPr id="25620" name="Line 274"/>
              <p:cNvSpPr>
                <a:spLocks noChangeShapeType="1"/>
              </p:cNvSpPr>
              <p:nvPr/>
            </p:nvSpPr>
            <p:spPr bwMode="auto">
              <a:xfrm>
                <a:off x="3248540" y="2995204"/>
                <a:ext cx="2450065" cy="0"/>
              </a:xfrm>
              <a:prstGeom prst="line">
                <a:avLst/>
              </a:prstGeom>
              <a:noFill/>
              <a:ln w="19050">
                <a:solidFill>
                  <a:schemeClr val="tx1"/>
                </a:solidFill>
                <a:prstDash val="dash"/>
                <a:round/>
                <a:headEnd/>
                <a:tailEnd/>
              </a:ln>
            </p:spPr>
            <p:txBody>
              <a:bodyPr/>
              <a:lstStyle/>
              <a:p>
                <a:pPr>
                  <a:buFont typeface="Wingdings" pitchFamily="2" charset="2"/>
                  <a:buNone/>
                  <a:defRPr/>
                </a:pPr>
                <a:endParaRPr lang="zh-CN" altLang="en-US" sz="1200">
                  <a:latin typeface="+mn-ea"/>
                  <a:ea typeface="+mn-ea"/>
                </a:endParaRPr>
              </a:p>
            </p:txBody>
          </p:sp>
          <p:sp>
            <p:nvSpPr>
              <p:cNvPr id="25621" name="Line 275"/>
              <p:cNvSpPr>
                <a:spLocks noChangeShapeType="1"/>
              </p:cNvSpPr>
              <p:nvPr/>
            </p:nvSpPr>
            <p:spPr bwMode="auto">
              <a:xfrm>
                <a:off x="3248540" y="3569949"/>
                <a:ext cx="2450065" cy="0"/>
              </a:xfrm>
              <a:prstGeom prst="line">
                <a:avLst/>
              </a:prstGeom>
              <a:noFill/>
              <a:ln w="19050">
                <a:solidFill>
                  <a:schemeClr val="tx1"/>
                </a:solidFill>
                <a:prstDash val="dash"/>
                <a:round/>
                <a:headEnd/>
                <a:tailEnd/>
              </a:ln>
            </p:spPr>
            <p:txBody>
              <a:bodyPr/>
              <a:lstStyle/>
              <a:p>
                <a:pPr>
                  <a:buFont typeface="Wingdings" pitchFamily="2" charset="2"/>
                  <a:buNone/>
                  <a:defRPr/>
                </a:pPr>
                <a:endParaRPr lang="zh-CN" altLang="en-US" sz="1200">
                  <a:latin typeface="+mn-ea"/>
                  <a:ea typeface="+mn-ea"/>
                </a:endParaRPr>
              </a:p>
            </p:txBody>
          </p:sp>
          <p:sp>
            <p:nvSpPr>
              <p:cNvPr id="25622" name="Line 276"/>
              <p:cNvSpPr>
                <a:spLocks noChangeShapeType="1"/>
              </p:cNvSpPr>
              <p:nvPr/>
            </p:nvSpPr>
            <p:spPr bwMode="auto">
              <a:xfrm>
                <a:off x="3248540" y="4146905"/>
                <a:ext cx="2450065" cy="0"/>
              </a:xfrm>
              <a:prstGeom prst="line">
                <a:avLst/>
              </a:prstGeom>
              <a:noFill/>
              <a:ln w="19050">
                <a:solidFill>
                  <a:schemeClr val="tx1"/>
                </a:solidFill>
                <a:prstDash val="dash"/>
                <a:round/>
                <a:headEnd/>
                <a:tailEnd/>
              </a:ln>
            </p:spPr>
            <p:txBody>
              <a:bodyPr/>
              <a:lstStyle/>
              <a:p>
                <a:pPr>
                  <a:buFont typeface="Wingdings" pitchFamily="2" charset="2"/>
                  <a:buNone/>
                  <a:defRPr/>
                </a:pPr>
                <a:endParaRPr lang="zh-CN" altLang="en-US" sz="1200">
                  <a:latin typeface="+mn-ea"/>
                  <a:ea typeface="+mn-ea"/>
                </a:endParaRPr>
              </a:p>
            </p:txBody>
          </p:sp>
          <p:sp>
            <p:nvSpPr>
              <p:cNvPr id="25623" name="Freeform 281"/>
              <p:cNvSpPr>
                <a:spLocks/>
              </p:cNvSpPr>
              <p:nvPr/>
            </p:nvSpPr>
            <p:spPr bwMode="auto">
              <a:xfrm rot="21079282">
                <a:off x="3465243" y="2418249"/>
                <a:ext cx="504165" cy="649904"/>
              </a:xfrm>
              <a:custGeom>
                <a:avLst/>
                <a:gdLst>
                  <a:gd name="T0" fmla="*/ 2147483647 w 326"/>
                  <a:gd name="T1" fmla="*/ 0 h 409"/>
                  <a:gd name="T2" fmla="*/ 2147483647 w 326"/>
                  <a:gd name="T3" fmla="*/ 2147483647 h 409"/>
                  <a:gd name="T4" fmla="*/ 0 w 326"/>
                  <a:gd name="T5" fmla="*/ 2147483647 h 409"/>
                  <a:gd name="T6" fmla="*/ 0 60000 65536"/>
                  <a:gd name="T7" fmla="*/ 0 60000 65536"/>
                  <a:gd name="T8" fmla="*/ 0 60000 65536"/>
                  <a:gd name="T9" fmla="*/ 0 w 326"/>
                  <a:gd name="T10" fmla="*/ 0 h 409"/>
                  <a:gd name="T11" fmla="*/ 326 w 326"/>
                  <a:gd name="T12" fmla="*/ 409 h 409"/>
                </a:gdLst>
                <a:ahLst/>
                <a:cxnLst>
                  <a:cxn ang="T6">
                    <a:pos x="T0" y="T1"/>
                  </a:cxn>
                  <a:cxn ang="T7">
                    <a:pos x="T2" y="T3"/>
                  </a:cxn>
                  <a:cxn ang="T8">
                    <a:pos x="T4" y="T5"/>
                  </a:cxn>
                </a:cxnLst>
                <a:rect l="T9" t="T10" r="T11" b="T12"/>
                <a:pathLst>
                  <a:path w="326" h="409">
                    <a:moveTo>
                      <a:pt x="46" y="0"/>
                    </a:moveTo>
                    <a:cubicBezTo>
                      <a:pt x="186" y="57"/>
                      <a:pt x="326" y="114"/>
                      <a:pt x="318" y="182"/>
                    </a:cubicBezTo>
                    <a:cubicBezTo>
                      <a:pt x="310" y="250"/>
                      <a:pt x="23" y="364"/>
                      <a:pt x="0" y="409"/>
                    </a:cubicBezTo>
                  </a:path>
                </a:pathLst>
              </a:custGeom>
              <a:noFill/>
              <a:ln w="28575" cap="flat" cmpd="sng">
                <a:solidFill>
                  <a:srgbClr val="FF0000"/>
                </a:solidFill>
                <a:prstDash val="sysDot"/>
                <a:round/>
                <a:headEnd type="triangle" w="med" len="med"/>
                <a:tailEnd type="triangle" w="med" len="med"/>
              </a:ln>
            </p:spPr>
            <p:txBody>
              <a:bodyPr/>
              <a:lstStyle/>
              <a:p>
                <a:pPr>
                  <a:buFont typeface="Wingdings" pitchFamily="2" charset="2"/>
                  <a:buNone/>
                  <a:defRPr/>
                </a:pPr>
                <a:endParaRPr lang="zh-CN" altLang="en-US" sz="1200">
                  <a:latin typeface="+mn-ea"/>
                  <a:ea typeface="+mn-ea"/>
                </a:endParaRPr>
              </a:p>
            </p:txBody>
          </p:sp>
          <p:sp>
            <p:nvSpPr>
              <p:cNvPr id="25624" name="Freeform 282"/>
              <p:cNvSpPr>
                <a:spLocks/>
              </p:cNvSpPr>
              <p:nvPr/>
            </p:nvSpPr>
            <p:spPr bwMode="auto">
              <a:xfrm rot="21079282">
                <a:off x="3465243" y="3499211"/>
                <a:ext cx="504165" cy="649904"/>
              </a:xfrm>
              <a:custGeom>
                <a:avLst/>
                <a:gdLst>
                  <a:gd name="T0" fmla="*/ 2147483647 w 326"/>
                  <a:gd name="T1" fmla="*/ 0 h 409"/>
                  <a:gd name="T2" fmla="*/ 2147483647 w 326"/>
                  <a:gd name="T3" fmla="*/ 2147483647 h 409"/>
                  <a:gd name="T4" fmla="*/ 0 w 326"/>
                  <a:gd name="T5" fmla="*/ 2147483647 h 409"/>
                  <a:gd name="T6" fmla="*/ 0 60000 65536"/>
                  <a:gd name="T7" fmla="*/ 0 60000 65536"/>
                  <a:gd name="T8" fmla="*/ 0 60000 65536"/>
                  <a:gd name="T9" fmla="*/ 0 w 326"/>
                  <a:gd name="T10" fmla="*/ 0 h 409"/>
                  <a:gd name="T11" fmla="*/ 326 w 326"/>
                  <a:gd name="T12" fmla="*/ 409 h 409"/>
                </a:gdLst>
                <a:ahLst/>
                <a:cxnLst>
                  <a:cxn ang="T6">
                    <a:pos x="T0" y="T1"/>
                  </a:cxn>
                  <a:cxn ang="T7">
                    <a:pos x="T2" y="T3"/>
                  </a:cxn>
                  <a:cxn ang="T8">
                    <a:pos x="T4" y="T5"/>
                  </a:cxn>
                </a:cxnLst>
                <a:rect l="T9" t="T10" r="T11" b="T12"/>
                <a:pathLst>
                  <a:path w="326" h="409">
                    <a:moveTo>
                      <a:pt x="46" y="0"/>
                    </a:moveTo>
                    <a:cubicBezTo>
                      <a:pt x="186" y="57"/>
                      <a:pt x="326" y="114"/>
                      <a:pt x="318" y="182"/>
                    </a:cubicBezTo>
                    <a:cubicBezTo>
                      <a:pt x="310" y="250"/>
                      <a:pt x="23" y="364"/>
                      <a:pt x="0" y="409"/>
                    </a:cubicBezTo>
                  </a:path>
                </a:pathLst>
              </a:custGeom>
              <a:noFill/>
              <a:ln w="28575" cap="flat" cmpd="sng">
                <a:solidFill>
                  <a:srgbClr val="FF0000"/>
                </a:solidFill>
                <a:prstDash val="sysDot"/>
                <a:round/>
                <a:headEnd type="triangle" w="med" len="med"/>
                <a:tailEnd type="triangle" w="med" len="med"/>
              </a:ln>
            </p:spPr>
            <p:txBody>
              <a:bodyPr/>
              <a:lstStyle/>
              <a:p>
                <a:pPr>
                  <a:buFont typeface="Wingdings" pitchFamily="2" charset="2"/>
                  <a:buNone/>
                  <a:defRPr/>
                </a:pPr>
                <a:endParaRPr lang="zh-CN" altLang="en-US" sz="1200">
                  <a:latin typeface="+mn-ea"/>
                  <a:ea typeface="+mn-ea"/>
                </a:endParaRPr>
              </a:p>
            </p:txBody>
          </p:sp>
          <p:sp>
            <p:nvSpPr>
              <p:cNvPr id="25625" name="AutoShape 284"/>
              <p:cNvSpPr>
                <a:spLocks noChangeArrowheads="1"/>
              </p:cNvSpPr>
              <p:nvPr/>
            </p:nvSpPr>
            <p:spPr bwMode="auto">
              <a:xfrm>
                <a:off x="5543818" y="1268760"/>
                <a:ext cx="1799958" cy="576955"/>
              </a:xfrm>
              <a:prstGeom prst="cloudCallout">
                <a:avLst>
                  <a:gd name="adj1" fmla="val -106565"/>
                  <a:gd name="adj2" fmla="val 99155"/>
                </a:avLst>
              </a:prstGeom>
              <a:noFill/>
              <a:ln w="9525">
                <a:solidFill>
                  <a:srgbClr val="0066FF"/>
                </a:solidFill>
                <a:round/>
                <a:headEnd/>
                <a:tailEnd/>
              </a:ln>
            </p:spPr>
            <p:txBody>
              <a:bodyPr/>
              <a:lstStyle/>
              <a:p>
                <a:pPr algn="ctr">
                  <a:buFont typeface="Wingdings" pitchFamily="2" charset="2"/>
                  <a:buNone/>
                  <a:defRPr/>
                </a:pPr>
                <a:r>
                  <a:rPr lang="en-US" altLang="zh-CN" sz="1200" dirty="0">
                    <a:solidFill>
                      <a:srgbClr val="C00000"/>
                    </a:solidFill>
                    <a:latin typeface="+mn-ea"/>
                    <a:ea typeface="+mn-ea"/>
                  </a:rPr>
                  <a:t>Failover</a:t>
                </a:r>
              </a:p>
            </p:txBody>
          </p:sp>
          <p:sp>
            <p:nvSpPr>
              <p:cNvPr id="25626" name="Line 286"/>
              <p:cNvSpPr>
                <a:spLocks noChangeShapeType="1"/>
              </p:cNvSpPr>
              <p:nvPr/>
            </p:nvSpPr>
            <p:spPr bwMode="auto">
              <a:xfrm>
                <a:off x="5842338" y="3209629"/>
                <a:ext cx="574925" cy="0"/>
              </a:xfrm>
              <a:prstGeom prst="line">
                <a:avLst/>
              </a:prstGeom>
              <a:noFill/>
              <a:ln w="57150">
                <a:solidFill>
                  <a:srgbClr val="0066FF"/>
                </a:solidFill>
                <a:round/>
                <a:headEnd/>
                <a:tailEnd/>
              </a:ln>
            </p:spPr>
            <p:txBody>
              <a:bodyPr/>
              <a:lstStyle/>
              <a:p>
                <a:pPr>
                  <a:buFont typeface="Wingdings" pitchFamily="2" charset="2"/>
                  <a:buNone/>
                  <a:defRPr/>
                </a:pPr>
                <a:endParaRPr lang="zh-CN" altLang="en-US" sz="1200">
                  <a:latin typeface="+mn-ea"/>
                  <a:ea typeface="+mn-ea"/>
                </a:endParaRPr>
              </a:p>
            </p:txBody>
          </p:sp>
          <p:sp>
            <p:nvSpPr>
              <p:cNvPr id="25627" name="Line 287"/>
              <p:cNvSpPr>
                <a:spLocks noChangeShapeType="1"/>
              </p:cNvSpPr>
              <p:nvPr/>
            </p:nvSpPr>
            <p:spPr bwMode="auto">
              <a:xfrm>
                <a:off x="5842338" y="3426263"/>
                <a:ext cx="574925" cy="0"/>
              </a:xfrm>
              <a:prstGeom prst="line">
                <a:avLst/>
              </a:prstGeom>
              <a:noFill/>
              <a:ln w="57150">
                <a:solidFill>
                  <a:srgbClr val="0066FF"/>
                </a:solidFill>
                <a:round/>
                <a:headEnd/>
                <a:tailEnd/>
              </a:ln>
            </p:spPr>
            <p:txBody>
              <a:bodyPr/>
              <a:lstStyle/>
              <a:p>
                <a:pPr>
                  <a:buFont typeface="Wingdings" pitchFamily="2" charset="2"/>
                  <a:buNone/>
                  <a:defRPr/>
                </a:pPr>
                <a:endParaRPr lang="zh-CN" altLang="en-US" sz="1200">
                  <a:latin typeface="+mn-ea"/>
                  <a:ea typeface="+mn-ea"/>
                </a:endParaRPr>
              </a:p>
            </p:txBody>
          </p:sp>
        </p:grpSp>
        <p:graphicFrame>
          <p:nvGraphicFramePr>
            <p:cNvPr id="1026" name="Object 6"/>
            <p:cNvGraphicFramePr>
              <a:graphicFrameLocks noChangeAspect="1"/>
            </p:cNvGraphicFramePr>
            <p:nvPr>
              <p:extLst>
                <p:ext uri="{D42A27DB-BD31-4B8C-83A1-F6EECF244321}">
                  <p14:modId xmlns:p14="http://schemas.microsoft.com/office/powerpoint/2010/main" val="11949225"/>
                </p:ext>
              </p:extLst>
            </p:nvPr>
          </p:nvGraphicFramePr>
          <p:xfrm>
            <a:off x="6556840" y="2265498"/>
            <a:ext cx="3492500" cy="1287463"/>
          </p:xfrm>
          <a:graphic>
            <a:graphicData uri="http://schemas.openxmlformats.org/presentationml/2006/ole">
              <mc:AlternateContent xmlns:mc="http://schemas.openxmlformats.org/markup-compatibility/2006">
                <mc:Choice xmlns:v="urn:schemas-microsoft-com:vml" Requires="v">
                  <p:oleObj spid="_x0000_s1033" name="Visio" r:id="rId4" imgW="4402304" imgH="2085936" progId="Visio.Drawing.11">
                    <p:embed/>
                  </p:oleObj>
                </mc:Choice>
                <mc:Fallback>
                  <p:oleObj name="Visio" r:id="rId4" imgW="4402304" imgH="208593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840" y="2265498"/>
                          <a:ext cx="3492500"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Box 29"/>
            <p:cNvSpPr txBox="1"/>
            <p:nvPr/>
          </p:nvSpPr>
          <p:spPr>
            <a:xfrm>
              <a:off x="3971764" y="2178050"/>
              <a:ext cx="369332" cy="1397000"/>
            </a:xfrm>
            <a:prstGeom prst="rect">
              <a:avLst/>
            </a:prstGeom>
            <a:noFill/>
          </p:spPr>
          <p:txBody>
            <a:bodyPr vert="eaVert" wrap="square" rtlCol="0">
              <a:spAutoFit/>
            </a:bodyPr>
            <a:lstStyle/>
            <a:p>
              <a:pPr algn="ctr">
                <a:buNone/>
                <a:defRPr/>
              </a:pPr>
              <a:r>
                <a:rPr lang="en-US" altLang="zh-CN" sz="1200" b="1" dirty="0">
                  <a:latin typeface="+mn-ea"/>
                  <a:ea typeface="+mn-ea"/>
                </a:rPr>
                <a:t>Relay device</a:t>
              </a:r>
            </a:p>
          </p:txBody>
        </p:sp>
      </p:grpSp>
    </p:spTree>
    <p:extLst>
      <p:ext uri="{BB962C8B-B14F-4D97-AF65-F5344CB8AC3E}">
        <p14:creationId xmlns:p14="http://schemas.microsoft.com/office/powerpoint/2010/main" val="533498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NSG_V1R1\zh-cn\hg\images_common\inst_0049_fig01.png"/>
          <p:cNvPicPr>
            <a:picLocks noChangeAspect="1" noChangeArrowheads="1"/>
          </p:cNvPicPr>
          <p:nvPr/>
        </p:nvPicPr>
        <p:blipFill>
          <a:blip r:embed="rId3" cstate="print"/>
          <a:srcRect/>
          <a:stretch>
            <a:fillRect/>
          </a:stretch>
        </p:blipFill>
        <p:spPr bwMode="auto">
          <a:xfrm>
            <a:off x="3323010" y="1340769"/>
            <a:ext cx="5041242" cy="1017073"/>
          </a:xfrm>
          <a:prstGeom prst="rect">
            <a:avLst/>
          </a:prstGeom>
          <a:noFill/>
          <a:ln w="9525">
            <a:noFill/>
            <a:miter lim="800000"/>
            <a:headEnd/>
            <a:tailEnd/>
          </a:ln>
        </p:spPr>
      </p:pic>
      <p:sp>
        <p:nvSpPr>
          <p:cNvPr id="3" name="文本占位符 2"/>
          <p:cNvSpPr>
            <a:spLocks noGrp="1"/>
          </p:cNvSpPr>
          <p:nvPr>
            <p:ph type="body" sz="quarter" idx="12"/>
          </p:nvPr>
        </p:nvSpPr>
        <p:spPr/>
        <p:txBody>
          <a:bodyPr/>
          <a:lstStyle/>
          <a:p>
            <a:r>
              <a:rPr lang="en-US" altLang="zh-CN" smtClean="0"/>
              <a:t>WSIC-4GE-BYPASS Panel and Indicators</a:t>
            </a:r>
            <a:endParaRPr lang="zh-CN" altLang="en-US" dirty="0"/>
          </a:p>
        </p:txBody>
      </p:sp>
      <p:graphicFrame>
        <p:nvGraphicFramePr>
          <p:cNvPr id="467009" name="Group 65"/>
          <p:cNvGraphicFramePr>
            <a:graphicFrameLocks noGrp="1"/>
          </p:cNvGraphicFramePr>
          <p:nvPr>
            <p:ph idx="4294967295"/>
            <p:extLst>
              <p:ext uri="{D42A27DB-BD31-4B8C-83A1-F6EECF244321}">
                <p14:modId xmlns:p14="http://schemas.microsoft.com/office/powerpoint/2010/main" val="699642345"/>
              </p:ext>
            </p:extLst>
          </p:nvPr>
        </p:nvGraphicFramePr>
        <p:xfrm>
          <a:off x="1991544" y="2425264"/>
          <a:ext cx="7848600" cy="3973200"/>
        </p:xfrm>
        <a:graphic>
          <a:graphicData uri="http://schemas.openxmlformats.org/drawingml/2006/table">
            <a:tbl>
              <a:tblPr firstRow="1" bandRow="1"/>
              <a:tblGrid>
                <a:gridCol w="1295872"/>
                <a:gridCol w="972108"/>
                <a:gridCol w="5580620"/>
              </a:tblGrid>
              <a:tr h="287396">
                <a:tc>
                  <a:txBody>
                    <a:bodyPr/>
                    <a:lstStyle/>
                    <a:p>
                      <a:pPr algn="ctr"/>
                      <a:r>
                        <a:rPr lang="en-GB" sz="1400" b="1" dirty="0"/>
                        <a:t>Indicator</a:t>
                      </a:r>
                      <a:endParaRPr lang="en-GB" sz="1400" b="1" dirty="0">
                        <a:latin typeface="+mn-lt"/>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Color</a:t>
                      </a:r>
                      <a:endParaRPr lang="en-GB" sz="1400" b="1" dirty="0">
                        <a:latin typeface="+mn-lt"/>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Description</a:t>
                      </a:r>
                      <a:endParaRPr lang="en-GB" sz="1400" b="1" dirty="0">
                        <a:latin typeface="+mn-lt"/>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442436">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lang="en-US" altLang="zh-CN" sz="1200" dirty="0" smtClean="0"/>
                        <a:t>LINK indicator</a:t>
                      </a:r>
                      <a:endParaRPr lang="zh-CN" altLang="en-US" sz="1200" dirty="0" smtClean="0">
                        <a:latin typeface="+mn-lt"/>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effectLst/>
                        </a:rPr>
                        <a:t>Green</a:t>
                      </a:r>
                      <a:endParaRPr kumimoji="0" lang="zh-CN" altLang="en-US" sz="1200" b="0" i="0" u="none" strike="noStrike" cap="none" normalizeH="0" baseline="0" dirty="0" smtClean="0">
                        <a:ln>
                          <a:noFill/>
                        </a:ln>
                        <a:solidFill>
                          <a:schemeClr val="tx1"/>
                        </a:solidFill>
                        <a:effectLst/>
                        <a:latin typeface="+mn-lt"/>
                        <a:ea typeface="+mn-ea"/>
                      </a:endParaRPr>
                    </a:p>
                  </a:txBody>
                  <a:tcPr marL="90000" marR="90000" marT="46800" marB="46800" anchor="ctr" horzOverflow="overflow"/>
                </a:tc>
                <a:tc>
                  <a:txBody>
                    <a:bodyPr/>
                    <a:lstStyle/>
                    <a:p>
                      <a:r>
                        <a:rPr lang="en-US" altLang="zh-CN" sz="1200" dirty="0" smtClean="0"/>
                        <a:t>Off: The link is disconnected. </a:t>
                      </a:r>
                    </a:p>
                    <a:p>
                      <a:r>
                        <a:rPr lang="en-US" altLang="zh-CN" sz="1200" dirty="0" smtClean="0"/>
                        <a:t>Steady on: The link is connected.</a:t>
                      </a:r>
                      <a:endParaRPr lang="en-US" altLang="zh-CN" sz="1200" dirty="0"/>
                    </a:p>
                  </a:txBody>
                  <a:tcPr marL="90000" marR="90000" marT="46800" marB="46800">
                    <a:lnR w="28575" cap="flat" cmpd="sng" algn="ctr">
                      <a:solidFill>
                        <a:schemeClr val="tx1"/>
                      </a:solidFill>
                      <a:prstDash val="solid"/>
                      <a:round/>
                      <a:headEnd type="none" w="med" len="med"/>
                      <a:tailEnd type="none" w="med" len="med"/>
                    </a:lnR>
                  </a:tcPr>
                </a:tc>
              </a:tr>
              <a:tr h="43008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altLang="zh-CN" sz="1200" kern="1200" dirty="0" smtClean="0"/>
                        <a:t>ACT indicator</a:t>
                      </a:r>
                      <a:endParaRPr lang="en-US" altLang="zh-CN" sz="1200" kern="1200" dirty="0" smtClean="0">
                        <a:solidFill>
                          <a:schemeClr val="tx1"/>
                        </a:solidFill>
                        <a:latin typeface="+mn-lt"/>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200" u="none" strike="noStrike" cap="none" normalizeH="0" baseline="0" dirty="0" smtClean="0">
                          <a:ln>
                            <a:noFill/>
                          </a:ln>
                          <a:effectLst/>
                        </a:rPr>
                        <a:t>Yellow</a:t>
                      </a:r>
                      <a:endParaRPr kumimoji="0" lang="zh-CN" altLang="en-US" sz="1200" b="0" i="0" u="none" strike="noStrike" cap="none" normalizeH="0" baseline="0" dirty="0" smtClean="0">
                        <a:ln>
                          <a:noFill/>
                        </a:ln>
                        <a:solidFill>
                          <a:schemeClr val="tx1"/>
                        </a:solidFill>
                        <a:effectLst/>
                        <a:latin typeface="+mn-lt"/>
                        <a:ea typeface="+mn-ea"/>
                      </a:endParaRPr>
                    </a:p>
                  </a:txBody>
                  <a:tcPr marL="90000" marR="90000" marT="46800" marB="46800" anchor="ctr" horzOverflow="overflow"/>
                </a:tc>
                <a:tc>
                  <a:txBody>
                    <a:bodyPr/>
                    <a:lstStyle/>
                    <a:p>
                      <a:r>
                        <a:rPr lang="en-US" altLang="zh-CN" sz="1200" dirty="0" smtClean="0"/>
                        <a:t>Blink: Data is being sent or received. </a:t>
                      </a:r>
                    </a:p>
                    <a:p>
                      <a:r>
                        <a:rPr lang="en-US" altLang="zh-CN" sz="1200" dirty="0" smtClean="0"/>
                        <a:t>Off: No data is being sent or received.</a:t>
                      </a:r>
                      <a:endParaRPr lang="en-US" altLang="zh-CN" sz="1200" dirty="0"/>
                    </a:p>
                  </a:txBody>
                  <a:tcPr marL="90000" marR="90000" marT="46800" marB="46800">
                    <a:lnR w="28575" cap="flat" cmpd="sng" algn="ctr">
                      <a:solidFill>
                        <a:schemeClr val="tx1"/>
                      </a:solidFill>
                      <a:prstDash val="solid"/>
                      <a:round/>
                      <a:headEnd type="none" w="med" len="med"/>
                      <a:tailEnd type="none" w="med" len="med"/>
                    </a:lnR>
                  </a:tcPr>
                </a:tc>
              </a:tr>
              <a:tr h="1286204">
                <a:tc>
                  <a:txBody>
                    <a:bodyPr/>
                    <a:lstStyle/>
                    <a:p>
                      <a:r>
                        <a:rPr lang="en-US" altLang="zh-CN" sz="1200" dirty="0" smtClean="0"/>
                        <a:t>Indicator 0-1</a:t>
                      </a:r>
                      <a:endParaRPr lang="zh-CN" altLang="en-US" sz="1200" dirty="0">
                        <a:latin typeface="+mn-lt"/>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pPr algn="ctr">
                        <a:buFont typeface="Arial"/>
                        <a:buNone/>
                      </a:pPr>
                      <a:r>
                        <a:rPr lang="en-US" altLang="zh-CN" sz="1200" dirty="0" smtClean="0"/>
                        <a:t>Green</a:t>
                      </a:r>
                      <a:endParaRPr lang="zh-CN" altLang="en-US" sz="1200" dirty="0">
                        <a:latin typeface="+mn-lt"/>
                        <a:ea typeface="+mn-ea"/>
                      </a:endParaRPr>
                    </a:p>
                  </a:txBody>
                  <a:tcPr marL="90000" marR="90000" marT="46800" marB="46800"/>
                </a:tc>
                <a:tc>
                  <a:txBody>
                    <a:bodyPr/>
                    <a:lstStyle/>
                    <a:p>
                      <a:r>
                        <a:rPr lang="en-US" altLang="zh-CN" sz="1200" dirty="0" smtClean="0"/>
                        <a:t>Status indicator of the Layer 2 bypass link formed by GE0 and GE1 Steady on: The card is powered on. The bypass formed by GE0 and GE1 is in protection state. </a:t>
                      </a:r>
                    </a:p>
                    <a:p>
                      <a:r>
                        <a:rPr lang="en-US" altLang="zh-CN" sz="1200" dirty="0" smtClean="0"/>
                        <a:t>Blink: The card is powered on. The bypass formed by GE0 and GE1 is in working state. </a:t>
                      </a:r>
                    </a:p>
                    <a:p>
                      <a:r>
                        <a:rPr lang="en-US" altLang="zh-CN" sz="1200" dirty="0" smtClean="0"/>
                        <a:t>Off: The card is powered off. The bypass formed by GE0 and GE1 is in protection state.</a:t>
                      </a:r>
                      <a:endParaRPr lang="en-US" altLang="zh-CN" sz="1200" dirty="0"/>
                    </a:p>
                  </a:txBody>
                  <a:tcPr marL="90000" marR="90000" marT="46800" marB="46800">
                    <a:lnR w="28575" cap="flat" cmpd="sng" algn="ctr">
                      <a:solidFill>
                        <a:schemeClr val="tx1"/>
                      </a:solidFill>
                      <a:prstDash val="solid"/>
                      <a:round/>
                      <a:headEnd type="none" w="med" len="med"/>
                      <a:tailEnd type="none" w="med" len="med"/>
                    </a:lnR>
                  </a:tcPr>
                </a:tc>
              </a:tr>
              <a:tr h="1286204">
                <a:tc>
                  <a:txBody>
                    <a:bodyPr/>
                    <a:lstStyle/>
                    <a:p>
                      <a:r>
                        <a:rPr lang="en-US" altLang="zh-CN" sz="1200" dirty="0" smtClean="0"/>
                        <a:t>Indicator 2-3</a:t>
                      </a:r>
                      <a:endParaRPr lang="zh-CN" altLang="en-US" sz="1200" dirty="0">
                        <a:latin typeface="+mn-lt"/>
                        <a:ea typeface="+mn-ea"/>
                      </a:endParaRP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buFont typeface="Arial"/>
                        <a:buNone/>
                      </a:pPr>
                      <a:r>
                        <a:rPr lang="en-US" altLang="zh-CN" sz="1200" dirty="0" smtClean="0"/>
                        <a:t>Green</a:t>
                      </a:r>
                      <a:endParaRPr lang="zh-CN" altLang="en-US" sz="1200" dirty="0">
                        <a:latin typeface="+mn-lt"/>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pPr>
                        <a:buFont typeface="Arial"/>
                        <a:buNone/>
                      </a:pPr>
                      <a:r>
                        <a:rPr lang="en-US" sz="1200" dirty="0"/>
                        <a:t>Status indicator of the Layer 2 bypass link formed by GE2 and GE3 Steady on: The card is powered on. The bypass formed by GE2 and GE3 is in protection state. </a:t>
                      </a:r>
                    </a:p>
                    <a:p>
                      <a:pPr>
                        <a:buFont typeface="Arial"/>
                        <a:buNone/>
                      </a:pPr>
                      <a:r>
                        <a:rPr lang="en-US" sz="1200" dirty="0"/>
                        <a:t>Blink: The card is powered on. The bypass formed by GE2 and GE3 is in working state. </a:t>
                      </a:r>
                    </a:p>
                    <a:p>
                      <a:pPr>
                        <a:buFont typeface="Arial"/>
                        <a:buNone/>
                      </a:pPr>
                      <a:r>
                        <a:rPr lang="en-US" sz="1200" dirty="0"/>
                        <a:t>Off: The card is powered off. The bypass formed by GE2 and GE3 is in protection state.</a:t>
                      </a: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709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0"/>
          </p:nvPr>
        </p:nvSpPr>
        <p:spPr/>
        <p:txBody>
          <a:bodyPr/>
          <a:lstStyle/>
          <a:p>
            <a:r>
              <a:rPr lang="en-US" altLang="zh-CN" dirty="0" smtClean="0">
                <a:solidFill>
                  <a:schemeClr val="bg1">
                    <a:lumMod val="50000"/>
                  </a:schemeClr>
                </a:solidFill>
              </a:rPr>
              <a:t>USG6000 Series Product Appearance and Panel Views</a:t>
            </a:r>
          </a:p>
          <a:p>
            <a:r>
              <a:rPr lang="en-US" altLang="zh-CN" dirty="0" smtClean="0">
                <a:solidFill>
                  <a:schemeClr val="bg1">
                    <a:lumMod val="50000"/>
                  </a:schemeClr>
                </a:solidFill>
              </a:rPr>
              <a:t>Expansion Cards for USG6000 Series</a:t>
            </a:r>
          </a:p>
          <a:p>
            <a:r>
              <a:rPr lang="en-US" altLang="zh-CN" b="1" dirty="0" smtClean="0"/>
              <a:t>Hard Disks for USG6000 Series</a:t>
            </a:r>
          </a:p>
          <a:p>
            <a:r>
              <a:rPr lang="en-US" altLang="zh-CN" dirty="0" smtClean="0">
                <a:solidFill>
                  <a:schemeClr val="bg1">
                    <a:lumMod val="50000"/>
                  </a:schemeClr>
                </a:solidFill>
              </a:rPr>
              <a:t>Power Supply for USG6000 Series</a:t>
            </a:r>
            <a:endParaRPr lang="zh-CN" altLang="en-US" dirty="0" smtClean="0">
              <a:solidFill>
                <a:schemeClr val="bg1">
                  <a:lumMod val="50000"/>
                </a:schemeClr>
              </a:solidFill>
            </a:endParaRPr>
          </a:p>
        </p:txBody>
      </p:sp>
    </p:spTree>
    <p:extLst>
      <p:ext uri="{BB962C8B-B14F-4D97-AF65-F5344CB8AC3E}">
        <p14:creationId xmlns:p14="http://schemas.microsoft.com/office/powerpoint/2010/main" val="1818760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Hard Disk Appearance</a:t>
            </a:r>
            <a:endParaRPr lang="zh-CN" altLang="en-US" dirty="0"/>
          </a:p>
        </p:txBody>
      </p:sp>
      <p:grpSp>
        <p:nvGrpSpPr>
          <p:cNvPr id="7" name="组合 6"/>
          <p:cNvGrpSpPr/>
          <p:nvPr/>
        </p:nvGrpSpPr>
        <p:grpSpPr>
          <a:xfrm>
            <a:off x="2243572" y="1399511"/>
            <a:ext cx="8424936" cy="4633653"/>
            <a:chOff x="2279576" y="1376363"/>
            <a:chExt cx="7812868" cy="4633653"/>
          </a:xfrm>
        </p:grpSpPr>
        <p:pic>
          <p:nvPicPr>
            <p:cNvPr id="128003" name="Picture 3"/>
            <p:cNvPicPr>
              <a:picLocks noChangeAspect="1" noChangeArrowheads="1"/>
            </p:cNvPicPr>
            <p:nvPr/>
          </p:nvPicPr>
          <p:blipFill>
            <a:blip r:embed="rId3" cstate="print"/>
            <a:srcRect/>
            <a:stretch>
              <a:fillRect/>
            </a:stretch>
          </p:blipFill>
          <p:spPr bwMode="auto">
            <a:xfrm>
              <a:off x="2279576" y="2535528"/>
              <a:ext cx="3823200" cy="3446172"/>
            </a:xfrm>
            <a:prstGeom prst="rect">
              <a:avLst/>
            </a:prstGeom>
            <a:noFill/>
            <a:ln w="9525">
              <a:noFill/>
              <a:miter lim="800000"/>
              <a:headEnd/>
              <a:tailEnd/>
            </a:ln>
          </p:spPr>
        </p:pic>
        <p:pic>
          <p:nvPicPr>
            <p:cNvPr id="128002" name="Picture 2"/>
            <p:cNvPicPr>
              <a:picLocks noChangeAspect="1" noChangeArrowheads="1"/>
            </p:cNvPicPr>
            <p:nvPr/>
          </p:nvPicPr>
          <p:blipFill>
            <a:blip r:embed="rId4" cstate="print"/>
            <a:srcRect/>
            <a:stretch>
              <a:fillRect/>
            </a:stretch>
          </p:blipFill>
          <p:spPr bwMode="auto">
            <a:xfrm>
              <a:off x="6240016" y="2501950"/>
              <a:ext cx="3848400" cy="3483334"/>
            </a:xfrm>
            <a:prstGeom prst="rect">
              <a:avLst/>
            </a:prstGeom>
            <a:noFill/>
            <a:ln w="9525">
              <a:noFill/>
              <a:miter lim="800000"/>
              <a:headEnd/>
              <a:tailEnd/>
            </a:ln>
          </p:spPr>
        </p:pic>
        <p:sp>
          <p:nvSpPr>
            <p:cNvPr id="6" name="单圆角矩形 5"/>
            <p:cNvSpPr/>
            <p:nvPr/>
          </p:nvSpPr>
          <p:spPr>
            <a:xfrm>
              <a:off x="2284414" y="1376363"/>
              <a:ext cx="2371725" cy="374650"/>
            </a:xfrm>
            <a:prstGeom prst="snipRoundRect">
              <a:avLst>
                <a:gd name="adj1" fmla="val 0"/>
                <a:gd name="adj2" fmla="val 50000"/>
              </a:avLst>
            </a:prstGeom>
            <a:solidFill>
              <a:srgbClr val="00B0F0"/>
            </a:solid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lIns="98464" tIns="49232" rIns="98464" bIns="49232" anchor="ctr"/>
            <a:lstStyle/>
            <a:p>
              <a:pPr>
                <a:buFont typeface="Wingdings" pitchFamily="2" charset="2"/>
                <a:buNone/>
                <a:defRPr/>
              </a:pPr>
              <a:r>
                <a:rPr lang="en-US" altLang="zh-CN" sz="1400" b="1" dirty="0">
                  <a:latin typeface="+mn-ea"/>
                </a:rPr>
                <a:t>SM-HDD-SAS300G-B</a:t>
              </a:r>
            </a:p>
          </p:txBody>
        </p:sp>
        <p:sp>
          <p:nvSpPr>
            <p:cNvPr id="8" name="单圆角矩形 7"/>
            <p:cNvSpPr/>
            <p:nvPr/>
          </p:nvSpPr>
          <p:spPr>
            <a:xfrm>
              <a:off x="6232526" y="1376363"/>
              <a:ext cx="2371725" cy="374650"/>
            </a:xfrm>
            <a:prstGeom prst="snipRoundRect">
              <a:avLst>
                <a:gd name="adj1" fmla="val 0"/>
                <a:gd name="adj2" fmla="val 50000"/>
              </a:avLst>
            </a:prstGeom>
            <a:solidFill>
              <a:srgbClr val="00B050"/>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lIns="98464" tIns="49232" rIns="98464" bIns="49232" anchor="ctr"/>
            <a:lstStyle/>
            <a:p>
              <a:pPr>
                <a:buFont typeface="Wingdings" pitchFamily="2" charset="2"/>
                <a:buNone/>
                <a:defRPr/>
              </a:pPr>
              <a:r>
                <a:rPr lang="en-US" altLang="zh-CN" sz="1400" b="1" dirty="0">
                  <a:latin typeface="+mn-ea"/>
                </a:rPr>
                <a:t>SM-HDD-SAS300G-A</a:t>
              </a:r>
            </a:p>
          </p:txBody>
        </p:sp>
        <p:cxnSp>
          <p:nvCxnSpPr>
            <p:cNvPr id="10" name="曲线连接符 9"/>
            <p:cNvCxnSpPr/>
            <p:nvPr/>
          </p:nvCxnSpPr>
          <p:spPr bwMode="auto">
            <a:xfrm>
              <a:off x="4872039" y="2492375"/>
              <a:ext cx="2663825" cy="590550"/>
            </a:xfrm>
            <a:prstGeom prst="curvedConnector3">
              <a:avLst>
                <a:gd name="adj1" fmla="val 50000"/>
              </a:avLst>
            </a:prstGeom>
            <a:ln w="38100">
              <a:solidFill>
                <a:srgbClr val="FFC000"/>
              </a:solidFill>
              <a:tailEnd type="arrow"/>
            </a:ln>
            <a:extLst/>
          </p:spPr>
          <p:style>
            <a:lnRef idx="1">
              <a:schemeClr val="dk1"/>
            </a:lnRef>
            <a:fillRef idx="0">
              <a:schemeClr val="dk1"/>
            </a:fillRef>
            <a:effectRef idx="0">
              <a:schemeClr val="dk1"/>
            </a:effectRef>
            <a:fontRef idx="minor">
              <a:schemeClr val="tx1"/>
            </a:fontRef>
          </p:style>
        </p:cxnSp>
        <p:sp>
          <p:nvSpPr>
            <p:cNvPr id="16392" name="横卷形 10"/>
            <p:cNvSpPr>
              <a:spLocks noChangeArrowheads="1"/>
            </p:cNvSpPr>
            <p:nvPr/>
          </p:nvSpPr>
          <p:spPr bwMode="auto">
            <a:xfrm rot="19840168">
              <a:off x="2306639" y="2214564"/>
              <a:ext cx="1812925" cy="604837"/>
            </a:xfrm>
            <a:prstGeom prst="horizontalScroll">
              <a:avLst>
                <a:gd name="adj" fmla="val 12500"/>
              </a:avLst>
            </a:prstGeom>
            <a:solidFill>
              <a:srgbClr val="FFC000"/>
            </a:solidFill>
            <a:ln w="9525">
              <a:solidFill>
                <a:srgbClr val="FF0000"/>
              </a:solidFill>
              <a:round/>
              <a:headEnd/>
              <a:tailEnd/>
            </a:ln>
          </p:spPr>
          <p:txBody>
            <a:bodyPr lIns="98464" tIns="49232" rIns="98464" bIns="49232"/>
            <a:lstStyle/>
            <a:p>
              <a:pPr defTabSz="984250">
                <a:buClr>
                  <a:srgbClr val="CC9900"/>
                </a:buClr>
                <a:defRPr/>
              </a:pPr>
              <a:r>
                <a:rPr lang="en-US" altLang="zh-CN" sz="1400" dirty="0">
                  <a:latin typeface="+mn-ea"/>
                  <a:ea typeface="+mn-ea"/>
                </a:rPr>
                <a:t>USG6300/6500(1U)</a:t>
              </a:r>
              <a:endParaRPr lang="zh-CN" altLang="en-US" sz="1400" dirty="0">
                <a:latin typeface="+mn-ea"/>
                <a:ea typeface="+mn-ea"/>
              </a:endParaRPr>
            </a:p>
          </p:txBody>
        </p:sp>
        <p:sp>
          <p:nvSpPr>
            <p:cNvPr id="16393" name="横卷形 11"/>
            <p:cNvSpPr>
              <a:spLocks noChangeArrowheads="1"/>
            </p:cNvSpPr>
            <p:nvPr/>
          </p:nvSpPr>
          <p:spPr bwMode="auto">
            <a:xfrm rot="19840168">
              <a:off x="6534151" y="2111375"/>
              <a:ext cx="1450975" cy="604838"/>
            </a:xfrm>
            <a:prstGeom prst="horizontalScroll">
              <a:avLst>
                <a:gd name="adj" fmla="val 12500"/>
              </a:avLst>
            </a:prstGeom>
            <a:solidFill>
              <a:srgbClr val="FFC000"/>
            </a:solidFill>
            <a:ln w="9525">
              <a:solidFill>
                <a:srgbClr val="FF0000"/>
              </a:solidFill>
              <a:round/>
              <a:headEnd/>
              <a:tailEnd/>
            </a:ln>
          </p:spPr>
          <p:txBody>
            <a:bodyPr lIns="98464" tIns="49232" rIns="98464" bIns="49232"/>
            <a:lstStyle/>
            <a:p>
              <a:pPr defTabSz="984250">
                <a:buClr>
                  <a:srgbClr val="CC9900"/>
                </a:buClr>
                <a:defRPr/>
              </a:pPr>
              <a:r>
                <a:rPr lang="en-US" altLang="zh-CN" sz="1400" dirty="0">
                  <a:latin typeface="+mn-ea"/>
                  <a:ea typeface="+mn-ea"/>
                </a:rPr>
                <a:t>USG6600(3U)</a:t>
              </a:r>
              <a:endParaRPr lang="zh-CN" altLang="en-US" sz="1400" dirty="0">
                <a:latin typeface="+mn-ea"/>
                <a:ea typeface="+mn-ea"/>
              </a:endParaRPr>
            </a:p>
          </p:txBody>
        </p:sp>
        <p:sp>
          <p:nvSpPr>
            <p:cNvPr id="13" name="矩形 12"/>
            <p:cNvSpPr/>
            <p:nvPr/>
          </p:nvSpPr>
          <p:spPr bwMode="auto">
            <a:xfrm>
              <a:off x="6244044" y="1751013"/>
              <a:ext cx="3848400" cy="4237200"/>
            </a:xfrm>
            <a:prstGeom prst="rect">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sp>
          <p:nvSpPr>
            <p:cNvPr id="15" name="矩形 14"/>
            <p:cNvSpPr/>
            <p:nvPr/>
          </p:nvSpPr>
          <p:spPr bwMode="auto">
            <a:xfrm>
              <a:off x="2279576" y="1772816"/>
              <a:ext cx="3848400" cy="4237200"/>
            </a:xfrm>
            <a:prstGeom prst="rect">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latin typeface="+mn-ea"/>
                <a:ea typeface="+mn-ea"/>
              </a:endParaRPr>
            </a:p>
          </p:txBody>
        </p:sp>
      </p:grpSp>
    </p:spTree>
    <p:extLst>
      <p:ext uri="{BB962C8B-B14F-4D97-AF65-F5344CB8AC3E}">
        <p14:creationId xmlns:p14="http://schemas.microsoft.com/office/powerpoint/2010/main" val="155739506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18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SM-HDD-SAS300G-B Panel and Indicators</a:t>
            </a:r>
            <a:endParaRPr lang="zh-CN" altLang="en-US" dirty="0"/>
          </a:p>
        </p:txBody>
      </p:sp>
      <p:graphicFrame>
        <p:nvGraphicFramePr>
          <p:cNvPr id="15" name="Group 65"/>
          <p:cNvGraphicFramePr>
            <a:graphicFrameLocks noGrp="1"/>
          </p:cNvGraphicFramePr>
          <p:nvPr>
            <p:ph idx="4294967295"/>
            <p:extLst>
              <p:ext uri="{D42A27DB-BD31-4B8C-83A1-F6EECF244321}">
                <p14:modId xmlns:p14="http://schemas.microsoft.com/office/powerpoint/2010/main" val="2748679304"/>
              </p:ext>
            </p:extLst>
          </p:nvPr>
        </p:nvGraphicFramePr>
        <p:xfrm>
          <a:off x="1955540" y="3465004"/>
          <a:ext cx="7848600" cy="2151953"/>
        </p:xfrm>
        <a:graphic>
          <a:graphicData uri="http://schemas.openxmlformats.org/drawingml/2006/table">
            <a:tbl>
              <a:tblPr firstRow="1" bandRow="1"/>
              <a:tblGrid>
                <a:gridCol w="1399046"/>
                <a:gridCol w="1399046"/>
                <a:gridCol w="5050508"/>
              </a:tblGrid>
              <a:tr h="463550">
                <a:tc>
                  <a:txBody>
                    <a:bodyPr/>
                    <a:lstStyle/>
                    <a:p>
                      <a:pPr algn="ctr"/>
                      <a:r>
                        <a:rPr lang="en-GB" sz="1400" b="1" dirty="0"/>
                        <a:t>Indicator</a:t>
                      </a:r>
                      <a:endParaRPr lang="en-GB" sz="1400" b="1" dirty="0">
                        <a:latin typeface="+mn-lt"/>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Color</a:t>
                      </a:r>
                      <a:endParaRPr lang="en-GB" sz="1400" b="1" dirty="0">
                        <a:latin typeface="+mn-lt"/>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Description</a:t>
                      </a:r>
                      <a:endParaRPr lang="en-GB" sz="1400" b="1" dirty="0">
                        <a:latin typeface="+mn-lt"/>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741363">
                <a:tc>
                  <a:txBody>
                    <a:bodyPr/>
                    <a:lstStyle/>
                    <a:p>
                      <a:r>
                        <a:rPr lang="en-US" altLang="zh-CN" sz="1400" dirty="0" smtClean="0"/>
                        <a:t>ALM indicator</a:t>
                      </a:r>
                      <a:endParaRPr lang="zh-CN" altLang="en-US" sz="1400" b="0" dirty="0">
                        <a:latin typeface="+mn-lt"/>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pPr algn="ctr">
                        <a:buFont typeface="Arial"/>
                        <a:buNone/>
                      </a:pPr>
                      <a:r>
                        <a:rPr lang="en-US" altLang="zh-CN" sz="1400" dirty="0" smtClean="0"/>
                        <a:t>Red</a:t>
                      </a:r>
                      <a:endParaRPr lang="zh-CN" altLang="en-US" sz="1400" b="0" dirty="0">
                        <a:latin typeface="+mn-lt"/>
                        <a:ea typeface="+mn-ea"/>
                      </a:endParaRPr>
                    </a:p>
                  </a:txBody>
                  <a:tcPr marL="90000" marR="90000" marT="46800" marB="46800"/>
                </a:tc>
                <a:tc>
                  <a:txBody>
                    <a:bodyPr/>
                    <a:lstStyle/>
                    <a:p>
                      <a:r>
                        <a:rPr lang="en-US" altLang="zh-CN" sz="1400" dirty="0" smtClean="0"/>
                        <a:t>Steady on: The hard disk fails. </a:t>
                      </a:r>
                    </a:p>
                    <a:p>
                      <a:r>
                        <a:rPr lang="en-US" altLang="zh-CN" sz="1400" dirty="0" smtClean="0"/>
                        <a:t>Off: The hard disk is running properly.</a:t>
                      </a:r>
                      <a:endParaRPr lang="en-US" altLang="zh-CN" sz="1400" b="0" dirty="0">
                        <a:latin typeface="+mn-lt"/>
                      </a:endParaRPr>
                    </a:p>
                  </a:txBody>
                  <a:tcPr marL="90000" marR="90000" marT="46800" marB="46800">
                    <a:lnR w="28575" cap="flat" cmpd="sng" algn="ctr">
                      <a:solidFill>
                        <a:schemeClr val="tx1"/>
                      </a:solidFill>
                      <a:prstDash val="solid"/>
                      <a:round/>
                      <a:headEnd type="none" w="med" len="med"/>
                      <a:tailEnd type="none" w="med" len="med"/>
                    </a:lnR>
                  </a:tcPr>
                </a:tc>
              </a:tr>
              <a:tr h="741363">
                <a:tc>
                  <a:txBody>
                    <a:bodyPr/>
                    <a:lstStyle/>
                    <a:p>
                      <a:r>
                        <a:rPr lang="en-US" altLang="zh-CN" sz="1400" dirty="0" smtClean="0"/>
                        <a:t>RUN indicator</a:t>
                      </a:r>
                      <a:endParaRPr lang="zh-CN" altLang="en-US" sz="1400" b="0" dirty="0">
                        <a:latin typeface="+mn-lt"/>
                        <a:ea typeface="+mn-ea"/>
                      </a:endParaRP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buFont typeface="Arial"/>
                        <a:buNone/>
                      </a:pPr>
                      <a:r>
                        <a:rPr lang="en-US" altLang="zh-CN" sz="1400" dirty="0" smtClean="0"/>
                        <a:t>Green</a:t>
                      </a:r>
                      <a:endParaRPr lang="zh-CN" altLang="en-US" sz="1400" b="0" dirty="0">
                        <a:latin typeface="+mn-lt"/>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pPr>
                        <a:buFont typeface="Arial"/>
                        <a:buNone/>
                      </a:pPr>
                      <a:r>
                        <a:rPr lang="en-US" sz="1400" dirty="0"/>
                        <a:t>Steady on: The hard disk is running. </a:t>
                      </a:r>
                    </a:p>
                    <a:p>
                      <a:pPr>
                        <a:buFont typeface="Arial"/>
                        <a:buNone/>
                      </a:pPr>
                      <a:r>
                        <a:rPr lang="en-US" sz="1400" dirty="0"/>
                        <a:t>Blink twice every second (2 Hz): Data is being read from or written to the hard disk. </a:t>
                      </a:r>
                    </a:p>
                    <a:p>
                      <a:pPr>
                        <a:buFont typeface="Arial"/>
                        <a:buNone/>
                      </a:pPr>
                      <a:r>
                        <a:rPr lang="en-US" sz="1400" dirty="0"/>
                        <a:t>Off: The hard disk is not detected.</a:t>
                      </a:r>
                      <a:endParaRPr lang="en-US" sz="1400" b="0" dirty="0">
                        <a:latin typeface="+mn-lt"/>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16" name="矩形 15"/>
          <p:cNvSpPr/>
          <p:nvPr/>
        </p:nvSpPr>
        <p:spPr>
          <a:xfrm>
            <a:off x="1811524" y="5697252"/>
            <a:ext cx="8909050" cy="544765"/>
          </a:xfrm>
          <a:prstGeom prst="rect">
            <a:avLst/>
          </a:prstGeom>
        </p:spPr>
        <p:txBody>
          <a:bodyPr wrap="square">
            <a:spAutoFit/>
          </a:bodyPr>
          <a:lstStyle/>
          <a:p>
            <a:pPr lvl="1">
              <a:lnSpc>
                <a:spcPct val="105000"/>
              </a:lnSpc>
              <a:buNone/>
              <a:defRPr/>
            </a:pPr>
            <a:r>
              <a:rPr lang="en-US" altLang="zh-CN" sz="1400" dirty="0">
                <a:latin typeface="+mn-ea"/>
                <a:ea typeface="+mn-ea"/>
              </a:rPr>
              <a:t>Hard disk unit SM-HDD-SAS300G-A is hot-swappable, but the hard disk card is not. </a:t>
            </a:r>
          </a:p>
          <a:p>
            <a:pPr lvl="1">
              <a:lnSpc>
                <a:spcPct val="105000"/>
              </a:lnSpc>
              <a:buFont typeface="Wingdings" pitchFamily="2" charset="2"/>
              <a:buNone/>
              <a:defRPr/>
            </a:pPr>
            <a:endParaRPr lang="en-US" altLang="zh-CN" sz="1400" dirty="0">
              <a:latin typeface="+mn-ea"/>
              <a:ea typeface="+mn-ea"/>
            </a:endParaRPr>
          </a:p>
        </p:txBody>
      </p:sp>
      <p:pic>
        <p:nvPicPr>
          <p:cNvPr id="129026" name="Picture 2"/>
          <p:cNvPicPr>
            <a:picLocks noChangeAspect="1" noChangeArrowheads="1"/>
          </p:cNvPicPr>
          <p:nvPr/>
        </p:nvPicPr>
        <p:blipFill>
          <a:blip r:embed="rId3" cstate="print"/>
          <a:srcRect/>
          <a:stretch>
            <a:fillRect/>
          </a:stretch>
        </p:blipFill>
        <p:spPr bwMode="auto">
          <a:xfrm>
            <a:off x="4115780" y="1390650"/>
            <a:ext cx="3429000" cy="2038350"/>
          </a:xfrm>
          <a:prstGeom prst="rect">
            <a:avLst/>
          </a:prstGeom>
          <a:noFill/>
          <a:ln w="9525">
            <a:noFill/>
            <a:miter lim="800000"/>
            <a:headEnd/>
            <a:tailEnd/>
          </a:ln>
        </p:spPr>
      </p:pic>
    </p:spTree>
    <p:extLst>
      <p:ext uri="{BB962C8B-B14F-4D97-AF65-F5344CB8AC3E}">
        <p14:creationId xmlns:p14="http://schemas.microsoft.com/office/powerpoint/2010/main" val="19833343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6"/>
          <p:cNvSpPr>
            <a:spLocks noGrp="1" noChangeArrowheads="1"/>
          </p:cNvSpPr>
          <p:nvPr>
            <p:ph idx="1"/>
          </p:nvPr>
        </p:nvSpPr>
        <p:spPr/>
        <p:txBody>
          <a:bodyPr/>
          <a:lstStyle/>
          <a:p>
            <a:r>
              <a:rPr lang="en-US" altLang="zh-CN" dirty="0" smtClean="0"/>
              <a:t>Upon completion of this course, you will be able to:</a:t>
            </a:r>
          </a:p>
          <a:p>
            <a:pPr lvl="1"/>
            <a:r>
              <a:rPr lang="en-US" altLang="zh-CN" dirty="0" smtClean="0"/>
              <a:t>Understand the USG6000 series products</a:t>
            </a:r>
          </a:p>
          <a:p>
            <a:pPr lvl="1"/>
            <a:r>
              <a:rPr lang="en-US" altLang="zh-CN" dirty="0" smtClean="0"/>
              <a:t>Be familiar with the interface cards of the USG6000 series products</a:t>
            </a:r>
          </a:p>
          <a:p>
            <a:pPr lvl="1"/>
            <a:r>
              <a:rPr lang="en-US" altLang="zh-CN" dirty="0" smtClean="0"/>
              <a:t>Understand the hard disk of the USG6000 series products</a:t>
            </a:r>
          </a:p>
          <a:p>
            <a:pPr lvl="1"/>
            <a:r>
              <a:rPr lang="en-US" altLang="zh-CN" dirty="0" smtClean="0"/>
              <a:t>Understand the power supply of the USG6000 series products</a:t>
            </a:r>
          </a:p>
          <a:p>
            <a:pPr lvl="1"/>
            <a:endParaRPr lang="zh-CN" altLang="en-US" dirty="0" smtClean="0"/>
          </a:p>
        </p:txBody>
      </p:sp>
    </p:spTree>
    <p:extLst>
      <p:ext uri="{BB962C8B-B14F-4D97-AF65-F5344CB8AC3E}">
        <p14:creationId xmlns:p14="http://schemas.microsoft.com/office/powerpoint/2010/main" val="2601040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SM-HDD-SAS300G-A Panel and Indicators</a:t>
            </a:r>
            <a:endParaRPr lang="zh-CN" altLang="en-US" dirty="0"/>
          </a:p>
        </p:txBody>
      </p:sp>
      <p:graphicFrame>
        <p:nvGraphicFramePr>
          <p:cNvPr id="15" name="Group 65"/>
          <p:cNvGraphicFramePr>
            <a:graphicFrameLocks noGrp="1"/>
          </p:cNvGraphicFramePr>
          <p:nvPr>
            <p:ph idx="4294967295"/>
            <p:extLst>
              <p:ext uri="{D42A27DB-BD31-4B8C-83A1-F6EECF244321}">
                <p14:modId xmlns:p14="http://schemas.microsoft.com/office/powerpoint/2010/main" val="2396358927"/>
              </p:ext>
            </p:extLst>
          </p:nvPr>
        </p:nvGraphicFramePr>
        <p:xfrm>
          <a:off x="2027548" y="2708920"/>
          <a:ext cx="7848600" cy="1827152"/>
        </p:xfrm>
        <a:graphic>
          <a:graphicData uri="http://schemas.openxmlformats.org/drawingml/2006/table">
            <a:tbl>
              <a:tblPr firstRow="1" bandRow="1"/>
              <a:tblGrid>
                <a:gridCol w="1399046"/>
                <a:gridCol w="1399046"/>
                <a:gridCol w="5050508"/>
              </a:tblGrid>
              <a:tr h="359792">
                <a:tc>
                  <a:txBody>
                    <a:bodyPr/>
                    <a:lstStyle/>
                    <a:p>
                      <a:pPr algn="ctr"/>
                      <a:r>
                        <a:rPr lang="en-GB" sz="1400" b="1" dirty="0"/>
                        <a:t>Indicator</a:t>
                      </a:r>
                      <a:endParaRPr lang="en-GB" sz="1400" b="1" dirty="0">
                        <a:latin typeface="+mn-lt"/>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Color</a:t>
                      </a:r>
                      <a:endParaRPr lang="en-GB" sz="1400" b="1" dirty="0">
                        <a:latin typeface="+mn-lt"/>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GB" sz="1400" b="1" dirty="0"/>
                        <a:t>Description</a:t>
                      </a:r>
                      <a:endParaRPr lang="en-GB" sz="1400" b="1" dirty="0">
                        <a:latin typeface="+mn-lt"/>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508310">
                <a:tc>
                  <a:txBody>
                    <a:bodyPr/>
                    <a:lstStyle/>
                    <a:p>
                      <a:r>
                        <a:rPr lang="en-US" altLang="zh-CN" sz="1400" dirty="0" smtClean="0"/>
                        <a:t>ALM indicator</a:t>
                      </a:r>
                      <a:endParaRPr lang="zh-CN" altLang="en-US" sz="1400" b="0" dirty="0">
                        <a:latin typeface="+mn-lt"/>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pPr algn="ctr">
                        <a:buFont typeface="Arial"/>
                        <a:buNone/>
                      </a:pPr>
                      <a:r>
                        <a:rPr lang="en-US" altLang="zh-CN" sz="1400" dirty="0" smtClean="0"/>
                        <a:t>Red</a:t>
                      </a:r>
                      <a:endParaRPr lang="zh-CN" altLang="en-US" sz="1400" b="0" dirty="0">
                        <a:latin typeface="+mn-lt"/>
                        <a:ea typeface="+mn-ea"/>
                      </a:endParaRPr>
                    </a:p>
                  </a:txBody>
                  <a:tcPr marL="90000" marR="90000" marT="46800" marB="46800"/>
                </a:tc>
                <a:tc>
                  <a:txBody>
                    <a:bodyPr/>
                    <a:lstStyle/>
                    <a:p>
                      <a:r>
                        <a:rPr lang="en-US" altLang="zh-CN" sz="1400" dirty="0" smtClean="0"/>
                        <a:t>Steady on: The hard disk fails. </a:t>
                      </a:r>
                    </a:p>
                    <a:p>
                      <a:r>
                        <a:rPr lang="en-US" altLang="zh-CN" sz="1400" dirty="0" smtClean="0"/>
                        <a:t>Off: The hard disk is running properly.</a:t>
                      </a:r>
                      <a:endParaRPr lang="en-US" altLang="zh-CN" sz="1400" b="0" dirty="0">
                        <a:latin typeface="+mn-lt"/>
                      </a:endParaRPr>
                    </a:p>
                  </a:txBody>
                  <a:tcPr marL="90000" marR="90000" marT="46800" marB="46800">
                    <a:lnR w="28575" cap="flat" cmpd="sng" algn="ctr">
                      <a:solidFill>
                        <a:schemeClr val="tx1"/>
                      </a:solidFill>
                      <a:prstDash val="solid"/>
                      <a:round/>
                      <a:headEnd type="none" w="med" len="med"/>
                      <a:tailEnd type="none" w="med" len="med"/>
                    </a:lnR>
                  </a:tcPr>
                </a:tc>
              </a:tr>
              <a:tr h="741363">
                <a:tc>
                  <a:txBody>
                    <a:bodyPr/>
                    <a:lstStyle/>
                    <a:p>
                      <a:r>
                        <a:rPr lang="en-US" altLang="zh-CN" sz="1400" dirty="0" smtClean="0"/>
                        <a:t>RUN indicator</a:t>
                      </a:r>
                      <a:endParaRPr lang="zh-CN" altLang="en-US" sz="1400" b="0" dirty="0">
                        <a:latin typeface="+mn-lt"/>
                        <a:ea typeface="+mn-ea"/>
                      </a:endParaRP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buFont typeface="Arial"/>
                        <a:buNone/>
                      </a:pPr>
                      <a:r>
                        <a:rPr lang="en-US" altLang="zh-CN" sz="1400" dirty="0" smtClean="0"/>
                        <a:t>Green</a:t>
                      </a:r>
                      <a:endParaRPr lang="zh-CN" altLang="en-US" sz="1400" b="0" dirty="0">
                        <a:latin typeface="+mn-lt"/>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pPr>
                        <a:buFont typeface="Arial"/>
                        <a:buNone/>
                      </a:pPr>
                      <a:r>
                        <a:rPr lang="en-US" sz="1400" dirty="0"/>
                        <a:t>Steady on: The hard disk is running. </a:t>
                      </a:r>
                    </a:p>
                    <a:p>
                      <a:pPr>
                        <a:buFont typeface="Arial"/>
                        <a:buNone/>
                      </a:pPr>
                      <a:r>
                        <a:rPr lang="en-US" sz="1400" dirty="0"/>
                        <a:t>Blink twice every second (2 Hz): Data is being read from or written to the hard disk. </a:t>
                      </a:r>
                    </a:p>
                    <a:p>
                      <a:pPr>
                        <a:buFont typeface="Arial"/>
                        <a:buNone/>
                      </a:pPr>
                      <a:r>
                        <a:rPr lang="en-US" sz="1400" dirty="0"/>
                        <a:t>Off: The hard disk is not detected.</a:t>
                      </a:r>
                      <a:endParaRPr lang="en-US" sz="1400" b="0" dirty="0">
                        <a:latin typeface="+mn-lt"/>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16" name="矩形 15"/>
          <p:cNvSpPr/>
          <p:nvPr/>
        </p:nvSpPr>
        <p:spPr>
          <a:xfrm>
            <a:off x="1337835" y="4833156"/>
            <a:ext cx="9516330" cy="997196"/>
          </a:xfrm>
          <a:prstGeom prst="rect">
            <a:avLst/>
          </a:prstGeom>
        </p:spPr>
        <p:txBody>
          <a:bodyPr wrap="square">
            <a:spAutoFit/>
          </a:bodyPr>
          <a:lstStyle/>
          <a:p>
            <a:pPr lvl="1">
              <a:lnSpc>
                <a:spcPct val="105000"/>
              </a:lnSpc>
              <a:buFont typeface="Wingdings" pitchFamily="2" charset="2"/>
              <a:buNone/>
              <a:defRPr/>
            </a:pPr>
            <a:r>
              <a:rPr lang="en-US" altLang="zh-CN" sz="1400" dirty="0">
                <a:latin typeface="+mn-ea"/>
                <a:ea typeface="+mn-ea"/>
              </a:rPr>
              <a:t>Works with another hard disk unit to form a RAID1 for reliable user data backup. Once the working hard disk fails, the system automatically reads data from the mirror hard disk, ensuring non-stop services. </a:t>
            </a:r>
          </a:p>
          <a:p>
            <a:pPr lvl="1">
              <a:lnSpc>
                <a:spcPct val="105000"/>
              </a:lnSpc>
              <a:buFont typeface="Wingdings" pitchFamily="2" charset="2"/>
              <a:buNone/>
              <a:defRPr/>
            </a:pPr>
            <a:r>
              <a:rPr lang="en-US" altLang="zh-CN" sz="1400" dirty="0">
                <a:latin typeface="+mn-ea"/>
                <a:ea typeface="+mn-ea"/>
              </a:rPr>
              <a:t>Supports hot swap. If a hard disk fails, you can replace it without powering off the NGFW. After the replacement, you can restore data from the mirror hard disk.</a:t>
            </a:r>
          </a:p>
        </p:txBody>
      </p:sp>
      <p:pic>
        <p:nvPicPr>
          <p:cNvPr id="130050" name="Picture 2"/>
          <p:cNvPicPr>
            <a:picLocks noChangeAspect="1" noChangeArrowheads="1"/>
          </p:cNvPicPr>
          <p:nvPr/>
        </p:nvPicPr>
        <p:blipFill>
          <a:blip r:embed="rId3" cstate="print"/>
          <a:srcRect/>
          <a:stretch>
            <a:fillRect/>
          </a:stretch>
        </p:blipFill>
        <p:spPr bwMode="auto">
          <a:xfrm>
            <a:off x="3805239" y="1700808"/>
            <a:ext cx="4581525" cy="742950"/>
          </a:xfrm>
          <a:prstGeom prst="rect">
            <a:avLst/>
          </a:prstGeom>
          <a:noFill/>
          <a:ln w="9525">
            <a:noFill/>
            <a:miter lim="800000"/>
            <a:headEnd/>
            <a:tailEnd/>
          </a:ln>
        </p:spPr>
      </p:pic>
    </p:spTree>
    <p:extLst>
      <p:ext uri="{BB962C8B-B14F-4D97-AF65-F5344CB8AC3E}">
        <p14:creationId xmlns:p14="http://schemas.microsoft.com/office/powerpoint/2010/main" val="9608383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0"/>
          </p:nvPr>
        </p:nvSpPr>
        <p:spPr/>
        <p:txBody>
          <a:bodyPr/>
          <a:lstStyle/>
          <a:p>
            <a:r>
              <a:rPr lang="en-US" altLang="zh-CN" b="1" dirty="0" smtClean="0">
                <a:solidFill>
                  <a:schemeClr val="bg1">
                    <a:lumMod val="50000"/>
                  </a:schemeClr>
                </a:solidFill>
              </a:rPr>
              <a:t>USG6000 Series Product Appearance and Panel Views</a:t>
            </a:r>
          </a:p>
          <a:p>
            <a:r>
              <a:rPr lang="en-US" altLang="zh-CN" dirty="0" smtClean="0">
                <a:solidFill>
                  <a:schemeClr val="bg1">
                    <a:lumMod val="50000"/>
                  </a:schemeClr>
                </a:solidFill>
              </a:rPr>
              <a:t>Expansion Cards for USG6000 Series</a:t>
            </a:r>
          </a:p>
          <a:p>
            <a:r>
              <a:rPr lang="en-US" altLang="zh-CN" dirty="0" smtClean="0">
                <a:solidFill>
                  <a:schemeClr val="bg1">
                    <a:lumMod val="50000"/>
                  </a:schemeClr>
                </a:solidFill>
              </a:rPr>
              <a:t>Hard Disks for USG6000 Series</a:t>
            </a:r>
          </a:p>
          <a:p>
            <a:r>
              <a:rPr lang="en-US" altLang="zh-CN" b="1" dirty="0" smtClean="0"/>
              <a:t>Power Supply for USG6000 Series</a:t>
            </a:r>
            <a:endParaRPr lang="zh-CN" altLang="en-US" b="1" dirty="0" smtClean="0"/>
          </a:p>
        </p:txBody>
      </p:sp>
    </p:spTree>
    <p:extLst>
      <p:ext uri="{BB962C8B-B14F-4D97-AF65-F5344CB8AC3E}">
        <p14:creationId xmlns:p14="http://schemas.microsoft.com/office/powerpoint/2010/main" val="3768110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DC Power Module</a:t>
            </a:r>
            <a:endParaRPr lang="zh-CN" altLang="en-US" dirty="0"/>
          </a:p>
        </p:txBody>
      </p:sp>
      <p:sp>
        <p:nvSpPr>
          <p:cNvPr id="7" name="AutoShape 7" descr="dc_8160e"/>
          <p:cNvSpPr>
            <a:spLocks noChangeAspect="1" noChangeArrowheads="1"/>
          </p:cNvSpPr>
          <p:nvPr/>
        </p:nvSpPr>
        <p:spPr bwMode="auto">
          <a:xfrm>
            <a:off x="5948363" y="3155057"/>
            <a:ext cx="296862" cy="296862"/>
          </a:xfrm>
          <a:prstGeom prst="rect">
            <a:avLst/>
          </a:prstGeom>
          <a:noFill/>
        </p:spPr>
        <p:txBody>
          <a:bodyPr/>
          <a:lstStyle/>
          <a:p>
            <a:endParaRPr lang="zh-CN" altLang="en-US" sz="1400">
              <a:latin typeface="+mn-lt"/>
              <a:ea typeface="+mn-ea"/>
            </a:endParaRPr>
          </a:p>
        </p:txBody>
      </p:sp>
      <p:pic>
        <p:nvPicPr>
          <p:cNvPr id="125953" name="Picture 1"/>
          <p:cNvPicPr>
            <a:picLocks noChangeAspect="1" noChangeArrowheads="1"/>
          </p:cNvPicPr>
          <p:nvPr/>
        </p:nvPicPr>
        <p:blipFill>
          <a:blip r:embed="rId4" cstate="print"/>
          <a:srcRect/>
          <a:stretch>
            <a:fillRect/>
          </a:stretch>
        </p:blipFill>
        <p:spPr bwMode="auto">
          <a:xfrm>
            <a:off x="1883532" y="1772816"/>
            <a:ext cx="2905125" cy="1693863"/>
          </a:xfrm>
          <a:prstGeom prst="rect">
            <a:avLst/>
          </a:prstGeom>
          <a:noFill/>
          <a:ln w="9525">
            <a:noFill/>
            <a:miter lim="800000"/>
            <a:headEnd/>
            <a:tailEnd/>
          </a:ln>
        </p:spPr>
      </p:pic>
      <p:graphicFrame>
        <p:nvGraphicFramePr>
          <p:cNvPr id="125954" name="Object 2"/>
          <p:cNvGraphicFramePr>
            <a:graphicFrameLocks noChangeAspect="1"/>
          </p:cNvGraphicFramePr>
          <p:nvPr>
            <p:extLst/>
          </p:nvPr>
        </p:nvGraphicFramePr>
        <p:xfrm>
          <a:off x="1487488" y="4329100"/>
          <a:ext cx="3785394" cy="981075"/>
        </p:xfrm>
        <a:graphic>
          <a:graphicData uri="http://schemas.openxmlformats.org/presentationml/2006/ole">
            <mc:AlternateContent xmlns:mc="http://schemas.openxmlformats.org/markup-compatibility/2006">
              <mc:Choice xmlns:v="urn:schemas-microsoft-com:vml" Requires="v">
                <p:oleObj spid="_x0000_s2057" name="Visio" r:id="rId5" imgW="1650662" imgH="362748" progId="Visio.Drawing.11">
                  <p:embed/>
                </p:oleObj>
              </mc:Choice>
              <mc:Fallback>
                <p:oleObj name="Visio" r:id="rId5" imgW="1650662" imgH="36274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7488" y="4329100"/>
                        <a:ext cx="3785394" cy="981075"/>
                      </a:xfrm>
                      <a:prstGeom prst="rect">
                        <a:avLst/>
                      </a:prstGeom>
                      <a:noFill/>
                      <a:extLst/>
                    </p:spPr>
                  </p:pic>
                </p:oleObj>
              </mc:Fallback>
            </mc:AlternateContent>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684811701"/>
              </p:ext>
            </p:extLst>
          </p:nvPr>
        </p:nvGraphicFramePr>
        <p:xfrm>
          <a:off x="6096000" y="1340768"/>
          <a:ext cx="4279267" cy="2222009"/>
        </p:xfrm>
        <a:graphic>
          <a:graphicData uri="http://schemas.openxmlformats.org/drawingml/2006/table">
            <a:tbl>
              <a:tblPr/>
              <a:tblGrid>
                <a:gridCol w="2140507">
                  <a:extLst>
                    <a:ext uri="{9D8B030D-6E8A-4147-A177-3AD203B41FA5}">
                      <a16:colId xmlns:a16="http://schemas.microsoft.com/office/drawing/2014/main" xmlns="" val="20000"/>
                    </a:ext>
                  </a:extLst>
                </a:gridCol>
                <a:gridCol w="2138760">
                  <a:extLst>
                    <a:ext uri="{9D8B030D-6E8A-4147-A177-3AD203B41FA5}">
                      <a16:colId xmlns:a16="http://schemas.microsoft.com/office/drawing/2014/main" xmlns="" val="20001"/>
                    </a:ext>
                  </a:extLst>
                </a:gridCol>
              </a:tblGrid>
              <a:tr h="153988">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ea"/>
                          <a:ea typeface="+mn-ea"/>
                          <a:cs typeface="Book Antiqua" pitchFamily="18" charset="0"/>
                        </a:rPr>
                        <a:t>Item</a:t>
                      </a:r>
                      <a:endParaRPr kumimoji="0" lang="zh-CN" altLang="en-US" sz="1200" b="1" i="0" u="none" strike="noStrike" cap="none" normalizeH="0" baseline="0" dirty="0">
                        <a:ln>
                          <a:noFill/>
                        </a:ln>
                        <a:solidFill>
                          <a:schemeClr val="tx1"/>
                        </a:solidFill>
                        <a:effectLst/>
                        <a:latin typeface="+mn-ea"/>
                        <a:ea typeface="+mn-ea"/>
                        <a:cs typeface="Book Antiqua"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lg" len="lg"/>
                      <a:tailEnd type="none" w="med" len="med"/>
                    </a:lnB>
                    <a:lnTlToBr>
                      <a:noFill/>
                    </a:lnTlToBr>
                    <a:lnBlToTr>
                      <a:noFill/>
                    </a:lnBlToTr>
                    <a:solidFill>
                      <a:srgbClr val="D9D9D9"/>
                    </a:solid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ea"/>
                          <a:ea typeface="+mn-ea"/>
                          <a:cs typeface="Book Antiqua" pitchFamily="18" charset="0"/>
                        </a:rPr>
                        <a:t>Description</a:t>
                      </a:r>
                      <a:endParaRPr kumimoji="0" lang="zh-CN" altLang="en-US" sz="1200" b="1" i="0" u="none" strike="noStrike" cap="none" normalizeH="0" baseline="0" dirty="0">
                        <a:ln>
                          <a:noFill/>
                        </a:ln>
                        <a:solidFill>
                          <a:schemeClr val="tx1"/>
                        </a:solidFill>
                        <a:effectLst/>
                        <a:latin typeface="+mn-ea"/>
                        <a:ea typeface="+mn-ea"/>
                        <a:cs typeface="Book Antiqua" pitchFamily="18" charset="0"/>
                      </a:endParaRP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lg" len="lg"/>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152400">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fr-FR" altLang="zh-CN" sz="1200" dirty="0" smtClean="0">
                          <a:latin typeface="+mn-ea"/>
                          <a:ea typeface="+mn-ea"/>
                        </a:rPr>
                        <a:t>Dimensions (H</a:t>
                      </a:r>
                      <a:r>
                        <a:rPr lang="fr-FR" altLang="zh-CN" sz="1200" baseline="30000" dirty="0" smtClean="0">
                          <a:latin typeface="+mn-ea"/>
                          <a:ea typeface="+mn-ea"/>
                        </a:rPr>
                        <a:t>b</a:t>
                      </a:r>
                      <a:r>
                        <a:rPr lang="fr-FR" altLang="zh-CN" sz="1200" dirty="0" smtClean="0">
                          <a:latin typeface="+mn-ea"/>
                          <a:ea typeface="+mn-ea"/>
                        </a:rPr>
                        <a:t> x W</a:t>
                      </a:r>
                      <a:r>
                        <a:rPr lang="fr-FR" altLang="zh-CN" sz="1200" baseline="30000" dirty="0" smtClean="0">
                          <a:latin typeface="+mn-ea"/>
                          <a:ea typeface="+mn-ea"/>
                        </a:rPr>
                        <a:t>a</a:t>
                      </a:r>
                      <a:r>
                        <a:rPr lang="fr-FR" altLang="zh-CN" sz="1200" dirty="0" smtClean="0">
                          <a:latin typeface="+mn-ea"/>
                          <a:ea typeface="+mn-ea"/>
                        </a:rPr>
                        <a:t> x D)</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40mm×69mm×195mm</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1"/>
                  </a:ext>
                </a:extLst>
              </a:tr>
              <a:tr h="152400">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Weight</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0.82kg</a:t>
                      </a:r>
                      <a:endParaRPr kumimoji="0" lang="en-US" altLang="zh-CN"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2"/>
                  </a:ext>
                </a:extLst>
              </a:tr>
              <a:tr h="301769">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input voltage </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-40V DC </a:t>
                      </a:r>
                      <a:r>
                        <a:rPr kumimoji="0" lang="zh-CN" altLang="en-US" sz="1200" b="0" i="0" u="none" strike="noStrike" cap="none" normalizeH="0" baseline="0" dirty="0">
                          <a:ln>
                            <a:noFill/>
                          </a:ln>
                          <a:solidFill>
                            <a:schemeClr val="tx1"/>
                          </a:solidFill>
                          <a:effectLst/>
                          <a:latin typeface="+mn-ea"/>
                          <a:ea typeface="+mn-ea"/>
                          <a:cs typeface="Arial" pitchFamily="34" charset="0"/>
                        </a:rPr>
                        <a:t>～ </a:t>
                      </a:r>
                      <a:r>
                        <a:rPr kumimoji="0" lang="en-US" altLang="zh-CN" sz="1200" b="0" i="0" u="none" strike="noStrike" cap="none" normalizeH="0" baseline="0" dirty="0">
                          <a:ln>
                            <a:noFill/>
                          </a:ln>
                          <a:solidFill>
                            <a:schemeClr val="tx1"/>
                          </a:solidFill>
                          <a:effectLst/>
                          <a:latin typeface="+mn-ea"/>
                          <a:ea typeface="+mn-ea"/>
                          <a:cs typeface="Arial" pitchFamily="34" charset="0"/>
                        </a:rPr>
                        <a:t>-72V DC</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3"/>
                  </a:ext>
                </a:extLst>
              </a:tr>
              <a:tr h="152400">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Rated input voltage</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-48V/-60V</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4"/>
                  </a:ext>
                </a:extLst>
              </a:tr>
              <a:tr h="153988">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voltage</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12V </a:t>
                      </a:r>
                      <a:r>
                        <a:rPr kumimoji="0" lang="en-US" altLang="zh-CN" sz="1200" b="0" i="0" u="none" strike="noStrike" cap="none" normalizeH="0" baseline="0" dirty="0">
                          <a:ln>
                            <a:noFill/>
                          </a:ln>
                          <a:solidFill>
                            <a:schemeClr val="tx1"/>
                          </a:solidFill>
                          <a:effectLst/>
                          <a:latin typeface="+mn-ea"/>
                          <a:ea typeface="+mn-ea"/>
                          <a:cs typeface="Arial" pitchFamily="34" charset="0"/>
                        </a:rPr>
                        <a:t>DC</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5"/>
                  </a:ext>
                </a:extLst>
              </a:tr>
              <a:tr h="152400">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current</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14.2A</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6"/>
                  </a:ext>
                </a:extLst>
              </a:tr>
              <a:tr h="215900">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power</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170W</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7313258"/>
              </p:ext>
            </p:extLst>
          </p:nvPr>
        </p:nvGraphicFramePr>
        <p:xfrm>
          <a:off x="6096000" y="3969060"/>
          <a:ext cx="4567300" cy="2194560"/>
        </p:xfrm>
        <a:graphic>
          <a:graphicData uri="http://schemas.openxmlformats.org/drawingml/2006/table">
            <a:tbl>
              <a:tblPr/>
              <a:tblGrid>
                <a:gridCol w="2284583">
                  <a:extLst>
                    <a:ext uri="{9D8B030D-6E8A-4147-A177-3AD203B41FA5}">
                      <a16:colId xmlns:a16="http://schemas.microsoft.com/office/drawing/2014/main" xmlns="" val="20000"/>
                    </a:ext>
                  </a:extLst>
                </a:gridCol>
                <a:gridCol w="2282717">
                  <a:extLst>
                    <a:ext uri="{9D8B030D-6E8A-4147-A177-3AD203B41FA5}">
                      <a16:colId xmlns:a16="http://schemas.microsoft.com/office/drawing/2014/main" xmlns="" val="20001"/>
                    </a:ext>
                  </a:extLst>
                </a:gridCol>
              </a:tblGrid>
              <a:tr h="153988">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ea"/>
                          <a:ea typeface="+mn-ea"/>
                          <a:cs typeface="Book Antiqua" pitchFamily="18" charset="0"/>
                        </a:rPr>
                        <a:t>Item</a:t>
                      </a:r>
                      <a:endParaRPr kumimoji="0" lang="zh-CN" altLang="en-US" sz="1200" b="1" i="0" u="none" strike="noStrike" cap="none" normalizeH="0" baseline="0" dirty="0">
                        <a:ln>
                          <a:noFill/>
                        </a:ln>
                        <a:solidFill>
                          <a:schemeClr val="tx1"/>
                        </a:solidFill>
                        <a:effectLst/>
                        <a:latin typeface="+mn-ea"/>
                        <a:ea typeface="+mn-ea"/>
                        <a:cs typeface="Book Antiqua"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lg" len="lg"/>
                      <a:tailEnd type="none" w="med" len="med"/>
                    </a:lnB>
                    <a:lnTlToBr>
                      <a:noFill/>
                    </a:lnTlToBr>
                    <a:lnBlToTr>
                      <a:noFill/>
                    </a:lnBlToTr>
                    <a:solidFill>
                      <a:srgbClr val="D9D9D9"/>
                    </a:solid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ea"/>
                          <a:ea typeface="+mn-ea"/>
                          <a:cs typeface="Book Antiqua" pitchFamily="18" charset="0"/>
                        </a:rPr>
                        <a:t>Description</a:t>
                      </a:r>
                      <a:endParaRPr kumimoji="0" lang="zh-CN" altLang="en-US" sz="1200" b="1" i="0" u="none" strike="noStrike" cap="none" normalizeH="0" baseline="0" dirty="0">
                        <a:ln>
                          <a:noFill/>
                        </a:ln>
                        <a:solidFill>
                          <a:schemeClr val="tx1"/>
                        </a:solidFill>
                        <a:effectLst/>
                        <a:latin typeface="+mn-ea"/>
                        <a:ea typeface="+mn-ea"/>
                        <a:cs typeface="Book Antiqua" pitchFamily="18" charset="0"/>
                      </a:endParaRP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lg" len="lg"/>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152400">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fr-FR" altLang="zh-CN" sz="1200" dirty="0" smtClean="0">
                          <a:latin typeface="+mn-ea"/>
                          <a:ea typeface="+mn-ea"/>
                        </a:rPr>
                        <a:t>Dimensions (H</a:t>
                      </a:r>
                      <a:r>
                        <a:rPr lang="fr-FR" altLang="zh-CN" sz="1200" baseline="30000" dirty="0" smtClean="0">
                          <a:latin typeface="+mn-ea"/>
                          <a:ea typeface="+mn-ea"/>
                        </a:rPr>
                        <a:t>b</a:t>
                      </a:r>
                      <a:r>
                        <a:rPr lang="fr-FR" altLang="zh-CN" sz="1200" dirty="0" smtClean="0">
                          <a:latin typeface="+mn-ea"/>
                          <a:ea typeface="+mn-ea"/>
                        </a:rPr>
                        <a:t> x W</a:t>
                      </a:r>
                      <a:r>
                        <a:rPr lang="fr-FR" altLang="zh-CN" sz="1200" baseline="30000" dirty="0" smtClean="0">
                          <a:latin typeface="+mn-ea"/>
                          <a:ea typeface="+mn-ea"/>
                        </a:rPr>
                        <a:t>a</a:t>
                      </a:r>
                      <a:r>
                        <a:rPr lang="fr-FR" altLang="zh-CN" sz="1200" dirty="0" smtClean="0">
                          <a:latin typeface="+mn-ea"/>
                          <a:ea typeface="+mn-ea"/>
                        </a:rPr>
                        <a:t> x D)</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38.5mm×201mm×260.5mm</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1"/>
                  </a:ext>
                </a:extLst>
              </a:tr>
              <a:tr h="152400">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Weight</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1.28kg</a:t>
                      </a:r>
                      <a:endParaRPr kumimoji="0" lang="en-US" altLang="zh-CN"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2"/>
                  </a:ext>
                </a:extLst>
              </a:tr>
              <a:tr h="153988">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input voltage </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-40V DC </a:t>
                      </a:r>
                      <a:r>
                        <a:rPr kumimoji="0" lang="zh-CN" altLang="en-US" sz="1200" b="0" i="0" u="none" strike="noStrike" cap="none" normalizeH="0" baseline="0" dirty="0">
                          <a:ln>
                            <a:noFill/>
                          </a:ln>
                          <a:solidFill>
                            <a:schemeClr val="tx1"/>
                          </a:solidFill>
                          <a:effectLst/>
                          <a:latin typeface="+mn-ea"/>
                          <a:ea typeface="+mn-ea"/>
                          <a:cs typeface="Arial" pitchFamily="34" charset="0"/>
                        </a:rPr>
                        <a:t>～ </a:t>
                      </a:r>
                      <a:r>
                        <a:rPr kumimoji="0" lang="en-US" altLang="zh-CN" sz="1200" b="0" i="0" u="none" strike="noStrike" cap="none" normalizeH="0" baseline="0" dirty="0">
                          <a:ln>
                            <a:noFill/>
                          </a:ln>
                          <a:solidFill>
                            <a:schemeClr val="tx1"/>
                          </a:solidFill>
                          <a:effectLst/>
                          <a:latin typeface="+mn-ea"/>
                          <a:ea typeface="+mn-ea"/>
                          <a:cs typeface="Arial" pitchFamily="34" charset="0"/>
                        </a:rPr>
                        <a:t>-72V DC</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3"/>
                  </a:ext>
                </a:extLst>
              </a:tr>
              <a:tr h="152400">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Rated input voltage</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-48V/-60V</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4"/>
                  </a:ext>
                </a:extLst>
              </a:tr>
              <a:tr h="153988">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voltage</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ea"/>
                          <a:ea typeface="+mn-ea"/>
                          <a:cs typeface="Arial" pitchFamily="34" charset="0"/>
                        </a:rPr>
                        <a:t> </a:t>
                      </a:r>
                      <a:r>
                        <a:rPr kumimoji="0" lang="en-US" altLang="zh-CN" sz="1200" b="0" i="0" u="none" strike="noStrike" cap="none" normalizeH="0" baseline="0" dirty="0">
                          <a:ln>
                            <a:noFill/>
                          </a:ln>
                          <a:solidFill>
                            <a:schemeClr val="tx1"/>
                          </a:solidFill>
                          <a:effectLst/>
                          <a:latin typeface="+mn-ea"/>
                          <a:ea typeface="+mn-ea"/>
                          <a:cs typeface="Arial" pitchFamily="34" charset="0"/>
                        </a:rPr>
                        <a:t>12V DC</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5"/>
                  </a:ext>
                </a:extLst>
              </a:tr>
              <a:tr h="152400">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current</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29.2A</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6"/>
                  </a:ext>
                </a:extLst>
              </a:tr>
              <a:tr h="215900">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power</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350W</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881104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AC Power Module</a:t>
            </a:r>
            <a:endParaRPr lang="zh-CN" altLang="en-US" dirty="0"/>
          </a:p>
        </p:txBody>
      </p:sp>
      <p:sp>
        <p:nvSpPr>
          <p:cNvPr id="7" name="AutoShape 7" descr="dc_8160e"/>
          <p:cNvSpPr>
            <a:spLocks noChangeAspect="1" noChangeArrowheads="1"/>
          </p:cNvSpPr>
          <p:nvPr/>
        </p:nvSpPr>
        <p:spPr bwMode="auto">
          <a:xfrm>
            <a:off x="5948363" y="3155057"/>
            <a:ext cx="296862" cy="296862"/>
          </a:xfrm>
          <a:prstGeom prst="rect">
            <a:avLst/>
          </a:prstGeom>
          <a:noFill/>
        </p:spPr>
        <p:txBody>
          <a:bodyPr/>
          <a:lstStyle/>
          <a:p>
            <a:endParaRPr lang="zh-CN" altLang="en-US" sz="1400"/>
          </a:p>
        </p:txBody>
      </p:sp>
      <p:sp>
        <p:nvSpPr>
          <p:cNvPr id="125955" name="Rectangle 3"/>
          <p:cNvSpPr>
            <a:spLocks noChangeArrowheads="1"/>
          </p:cNvSpPr>
          <p:nvPr/>
        </p:nvSpPr>
        <p:spPr bwMode="auto">
          <a:xfrm>
            <a:off x="1524001" y="-123110"/>
            <a:ext cx="184731"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29027" name="Picture 3"/>
          <p:cNvPicPr>
            <a:picLocks noChangeAspect="1" noChangeArrowheads="1"/>
          </p:cNvPicPr>
          <p:nvPr/>
        </p:nvPicPr>
        <p:blipFill>
          <a:blip r:embed="rId4" cstate="print"/>
          <a:srcRect/>
          <a:stretch>
            <a:fillRect/>
          </a:stretch>
        </p:blipFill>
        <p:spPr bwMode="auto">
          <a:xfrm>
            <a:off x="2279576" y="1340768"/>
            <a:ext cx="2530475" cy="1487488"/>
          </a:xfrm>
          <a:prstGeom prst="rect">
            <a:avLst/>
          </a:prstGeom>
          <a:noFill/>
          <a:ln w="9525">
            <a:noFill/>
            <a:miter lim="800000"/>
            <a:headEnd/>
            <a:tailEnd/>
          </a:ln>
        </p:spPr>
      </p:pic>
      <p:sp>
        <p:nvSpPr>
          <p:cNvPr id="129029" name="Rectangle 5"/>
          <p:cNvSpPr>
            <a:spLocks noChangeArrowheads="1"/>
          </p:cNvSpPr>
          <p:nvPr/>
        </p:nvSpPr>
        <p:spPr bwMode="auto">
          <a:xfrm>
            <a:off x="1524001" y="-123110"/>
            <a:ext cx="184731"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9028" name="Object 4"/>
          <p:cNvGraphicFramePr>
            <a:graphicFrameLocks noChangeAspect="1"/>
          </p:cNvGraphicFramePr>
          <p:nvPr>
            <p:extLst>
              <p:ext uri="{D42A27DB-BD31-4B8C-83A1-F6EECF244321}">
                <p14:modId xmlns:p14="http://schemas.microsoft.com/office/powerpoint/2010/main" val="387765469"/>
              </p:ext>
            </p:extLst>
          </p:nvPr>
        </p:nvGraphicFramePr>
        <p:xfrm>
          <a:off x="1991544" y="3068960"/>
          <a:ext cx="3161990" cy="837954"/>
        </p:xfrm>
        <a:graphic>
          <a:graphicData uri="http://schemas.openxmlformats.org/presentationml/2006/ole">
            <mc:AlternateContent xmlns:mc="http://schemas.openxmlformats.org/markup-compatibility/2006">
              <mc:Choice xmlns:v="urn:schemas-microsoft-com:vml" Requires="v">
                <p:oleObj spid="_x0000_s3081" name="Visio" r:id="rId5" imgW="1650662" imgH="362748" progId="Visio.Drawing.11">
                  <p:embed/>
                </p:oleObj>
              </mc:Choice>
              <mc:Fallback>
                <p:oleObj name="Visio" r:id="rId5" imgW="1650662" imgH="36274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544" y="3068960"/>
                        <a:ext cx="3161990" cy="837954"/>
                      </a:xfrm>
                      <a:prstGeom prst="rect">
                        <a:avLst/>
                      </a:prstGeom>
                      <a:noFill/>
                      <a:extLst/>
                    </p:spPr>
                  </p:pic>
                </p:oleObj>
              </mc:Fallback>
            </mc:AlternateContent>
          </a:graphicData>
        </a:graphic>
      </p:graphicFrame>
      <p:pic>
        <p:nvPicPr>
          <p:cNvPr id="129030" name="Picture 6"/>
          <p:cNvPicPr>
            <a:picLocks noChangeAspect="1" noChangeArrowheads="1"/>
          </p:cNvPicPr>
          <p:nvPr/>
        </p:nvPicPr>
        <p:blipFill>
          <a:blip r:embed="rId7" cstate="print"/>
          <a:srcRect/>
          <a:stretch>
            <a:fillRect/>
          </a:stretch>
        </p:blipFill>
        <p:spPr bwMode="auto">
          <a:xfrm>
            <a:off x="6924092" y="3465004"/>
            <a:ext cx="3146674" cy="698120"/>
          </a:xfrm>
          <a:prstGeom prst="rect">
            <a:avLst/>
          </a:prstGeom>
          <a:noFill/>
          <a:ln w="9525">
            <a:noFill/>
            <a:miter lim="800000"/>
            <a:headEnd/>
            <a:tailEnd/>
          </a:ln>
        </p:spPr>
      </p:pic>
      <p:graphicFrame>
        <p:nvGraphicFramePr>
          <p:cNvPr id="15" name="表格 14"/>
          <p:cNvGraphicFramePr>
            <a:graphicFrameLocks noGrp="1"/>
          </p:cNvGraphicFramePr>
          <p:nvPr>
            <p:extLst>
              <p:ext uri="{D42A27DB-BD31-4B8C-83A1-F6EECF244321}">
                <p14:modId xmlns:p14="http://schemas.microsoft.com/office/powerpoint/2010/main" val="655001729"/>
              </p:ext>
            </p:extLst>
          </p:nvPr>
        </p:nvGraphicFramePr>
        <p:xfrm>
          <a:off x="6096000" y="1233488"/>
          <a:ext cx="4912446" cy="2194560"/>
        </p:xfrm>
        <a:graphic>
          <a:graphicData uri="http://schemas.openxmlformats.org/drawingml/2006/table">
            <a:tbl>
              <a:tblPr/>
              <a:tblGrid>
                <a:gridCol w="2457226">
                  <a:extLst>
                    <a:ext uri="{9D8B030D-6E8A-4147-A177-3AD203B41FA5}">
                      <a16:colId xmlns:a16="http://schemas.microsoft.com/office/drawing/2014/main" xmlns="" val="20000"/>
                    </a:ext>
                  </a:extLst>
                </a:gridCol>
                <a:gridCol w="2455220">
                  <a:extLst>
                    <a:ext uri="{9D8B030D-6E8A-4147-A177-3AD203B41FA5}">
                      <a16:colId xmlns:a16="http://schemas.microsoft.com/office/drawing/2014/main" xmlns="" val="20001"/>
                    </a:ext>
                  </a:extLst>
                </a:gridCol>
              </a:tblGrid>
              <a:tr h="220433">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ea"/>
                          <a:ea typeface="+mn-ea"/>
                          <a:cs typeface="Book Antiqua" pitchFamily="18" charset="0"/>
                        </a:rPr>
                        <a:t>Item</a:t>
                      </a:r>
                      <a:endParaRPr kumimoji="0" lang="zh-CN" altLang="en-US" sz="1200" b="1" i="0" u="none" strike="noStrike" cap="none" normalizeH="0" baseline="0" dirty="0">
                        <a:ln>
                          <a:noFill/>
                        </a:ln>
                        <a:solidFill>
                          <a:schemeClr val="tx1"/>
                        </a:solidFill>
                        <a:effectLst/>
                        <a:latin typeface="+mn-ea"/>
                        <a:ea typeface="+mn-ea"/>
                        <a:cs typeface="Book Antiqua"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lg" len="lg"/>
                      <a:tailEnd type="none" w="med" len="med"/>
                    </a:lnB>
                    <a:lnTlToBr>
                      <a:noFill/>
                    </a:lnTlToBr>
                    <a:lnBlToTr>
                      <a:noFill/>
                    </a:lnBlToTr>
                    <a:solidFill>
                      <a:srgbClr val="D9D9D9"/>
                    </a:solid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ea"/>
                          <a:ea typeface="+mn-ea"/>
                          <a:cs typeface="Book Antiqua" pitchFamily="18" charset="0"/>
                        </a:rPr>
                        <a:t>Description</a:t>
                      </a:r>
                      <a:endParaRPr kumimoji="0" lang="zh-CN" altLang="en-US" sz="1200" b="1" i="0" u="none" strike="noStrike" cap="none" normalizeH="0" baseline="0" dirty="0">
                        <a:ln>
                          <a:noFill/>
                        </a:ln>
                        <a:solidFill>
                          <a:schemeClr val="tx1"/>
                        </a:solidFill>
                        <a:effectLst/>
                        <a:latin typeface="+mn-ea"/>
                        <a:ea typeface="+mn-ea"/>
                        <a:cs typeface="Book Antiqua" pitchFamily="18" charset="0"/>
                      </a:endParaRP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lg" len="lg"/>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220433">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fr-FR" altLang="zh-CN" sz="1200" dirty="0" smtClean="0">
                          <a:latin typeface="+mn-ea"/>
                          <a:ea typeface="+mn-ea"/>
                        </a:rPr>
                        <a:t>Dimensions (H</a:t>
                      </a:r>
                      <a:r>
                        <a:rPr lang="fr-FR" altLang="zh-CN" sz="1200" baseline="30000" dirty="0" smtClean="0">
                          <a:latin typeface="+mn-ea"/>
                          <a:ea typeface="+mn-ea"/>
                        </a:rPr>
                        <a:t>b</a:t>
                      </a:r>
                      <a:r>
                        <a:rPr lang="fr-FR" altLang="zh-CN" sz="1200" dirty="0" smtClean="0">
                          <a:latin typeface="+mn-ea"/>
                          <a:ea typeface="+mn-ea"/>
                        </a:rPr>
                        <a:t> x W</a:t>
                      </a:r>
                      <a:r>
                        <a:rPr lang="fr-FR" altLang="zh-CN" sz="1200" baseline="30000" dirty="0" smtClean="0">
                          <a:latin typeface="+mn-ea"/>
                          <a:ea typeface="+mn-ea"/>
                        </a:rPr>
                        <a:t>a</a:t>
                      </a:r>
                      <a:r>
                        <a:rPr lang="fr-FR" altLang="zh-CN" sz="1200" dirty="0" smtClean="0">
                          <a:latin typeface="+mn-ea"/>
                          <a:ea typeface="+mn-ea"/>
                        </a:rPr>
                        <a:t> x D)</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40mm×69mm×195mm</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1"/>
                  </a:ext>
                </a:extLst>
              </a:tr>
              <a:tr h="220433">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Weight</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0.82kg</a:t>
                      </a:r>
                      <a:endParaRPr kumimoji="0" lang="en-US" altLang="zh-CN"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2"/>
                  </a:ext>
                </a:extLst>
              </a:tr>
              <a:tr h="220433">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input voltage </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90V  </a:t>
                      </a:r>
                      <a:r>
                        <a:rPr kumimoji="0" lang="zh-CN" altLang="en-US" sz="1200" b="0" i="0" u="none" strike="noStrike" cap="none" normalizeH="0" baseline="0" dirty="0">
                          <a:ln>
                            <a:noFill/>
                          </a:ln>
                          <a:solidFill>
                            <a:schemeClr val="tx1"/>
                          </a:solidFill>
                          <a:effectLst/>
                          <a:latin typeface="+mn-ea"/>
                          <a:ea typeface="+mn-ea"/>
                          <a:cs typeface="Arial" pitchFamily="34" charset="0"/>
                        </a:rPr>
                        <a:t>～ </a:t>
                      </a:r>
                      <a:r>
                        <a:rPr kumimoji="0" lang="en-US" altLang="zh-CN" sz="1200" b="0" i="0" u="none" strike="noStrike" cap="none" normalizeH="0" baseline="0" dirty="0">
                          <a:ln>
                            <a:noFill/>
                          </a:ln>
                          <a:solidFill>
                            <a:schemeClr val="tx1"/>
                          </a:solidFill>
                          <a:effectLst/>
                          <a:latin typeface="+mn-ea"/>
                          <a:ea typeface="+mn-ea"/>
                          <a:cs typeface="Arial" pitchFamily="34" charset="0"/>
                        </a:rPr>
                        <a:t>264V </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3"/>
                  </a:ext>
                </a:extLst>
              </a:tr>
              <a:tr h="220433">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Rated input voltage</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100V   ~  240V</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4"/>
                  </a:ext>
                </a:extLst>
              </a:tr>
              <a:tr h="220433">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voltage</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12V </a:t>
                      </a:r>
                      <a:r>
                        <a:rPr kumimoji="0" lang="en-US" altLang="zh-CN" sz="1200" b="0" i="0" u="none" strike="noStrike" cap="none" normalizeH="0" baseline="0" dirty="0">
                          <a:ln>
                            <a:noFill/>
                          </a:ln>
                          <a:solidFill>
                            <a:schemeClr val="tx1"/>
                          </a:solidFill>
                          <a:effectLst/>
                          <a:latin typeface="+mn-ea"/>
                          <a:ea typeface="+mn-ea"/>
                          <a:cs typeface="Arial" pitchFamily="34" charset="0"/>
                        </a:rPr>
                        <a:t>DC</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5"/>
                  </a:ext>
                </a:extLst>
              </a:tr>
              <a:tr h="220433">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current</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14.2A</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6"/>
                  </a:ext>
                </a:extLst>
              </a:tr>
              <a:tr h="220433">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power</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170W</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245937255"/>
              </p:ext>
            </p:extLst>
          </p:nvPr>
        </p:nvGraphicFramePr>
        <p:xfrm>
          <a:off x="1163452" y="4004310"/>
          <a:ext cx="4428418" cy="2377440"/>
        </p:xfrm>
        <a:graphic>
          <a:graphicData uri="http://schemas.openxmlformats.org/drawingml/2006/table">
            <a:tbl>
              <a:tblPr/>
              <a:tblGrid>
                <a:gridCol w="2215113">
                  <a:extLst>
                    <a:ext uri="{9D8B030D-6E8A-4147-A177-3AD203B41FA5}">
                      <a16:colId xmlns:a16="http://schemas.microsoft.com/office/drawing/2014/main" xmlns="" val="20000"/>
                    </a:ext>
                  </a:extLst>
                </a:gridCol>
                <a:gridCol w="2213305">
                  <a:extLst>
                    <a:ext uri="{9D8B030D-6E8A-4147-A177-3AD203B41FA5}">
                      <a16:colId xmlns:a16="http://schemas.microsoft.com/office/drawing/2014/main" xmlns="" val="20001"/>
                    </a:ext>
                  </a:extLst>
                </a:gridCol>
              </a:tblGrid>
              <a:tr h="227176">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ea"/>
                          <a:ea typeface="+mn-ea"/>
                          <a:cs typeface="Book Antiqua" pitchFamily="18" charset="0"/>
                        </a:rPr>
                        <a:t>Item</a:t>
                      </a:r>
                      <a:endParaRPr kumimoji="0" lang="zh-CN" altLang="en-US" sz="1200" b="1" i="0" u="none" strike="noStrike" cap="none" normalizeH="0" baseline="0" dirty="0">
                        <a:ln>
                          <a:noFill/>
                        </a:ln>
                        <a:solidFill>
                          <a:schemeClr val="tx1"/>
                        </a:solidFill>
                        <a:effectLst/>
                        <a:latin typeface="+mn-ea"/>
                        <a:ea typeface="+mn-ea"/>
                        <a:cs typeface="Book Antiqua"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lg" len="lg"/>
                      <a:tailEnd type="none" w="med" len="med"/>
                    </a:lnB>
                    <a:lnTlToBr>
                      <a:noFill/>
                    </a:lnTlToBr>
                    <a:lnBlToTr>
                      <a:noFill/>
                    </a:lnBlToTr>
                    <a:solidFill>
                      <a:srgbClr val="D9D9D9"/>
                    </a:solid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ea"/>
                          <a:ea typeface="+mn-ea"/>
                          <a:cs typeface="Book Antiqua" pitchFamily="18" charset="0"/>
                        </a:rPr>
                        <a:t>Description</a:t>
                      </a:r>
                      <a:endParaRPr kumimoji="0" lang="zh-CN" altLang="en-US" sz="1200" b="1" i="0" u="none" strike="noStrike" cap="none" normalizeH="0" baseline="0" dirty="0">
                        <a:ln>
                          <a:noFill/>
                        </a:ln>
                        <a:solidFill>
                          <a:schemeClr val="tx1"/>
                        </a:solidFill>
                        <a:effectLst/>
                        <a:latin typeface="+mn-ea"/>
                        <a:ea typeface="+mn-ea"/>
                        <a:cs typeface="Book Antiqua" pitchFamily="18" charset="0"/>
                      </a:endParaRP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lg" len="lg"/>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227176">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fr-FR" altLang="zh-CN" sz="1200" dirty="0" smtClean="0">
                          <a:latin typeface="+mn-ea"/>
                          <a:ea typeface="+mn-ea"/>
                        </a:rPr>
                        <a:t>Dimensions (H</a:t>
                      </a:r>
                      <a:r>
                        <a:rPr lang="fr-FR" altLang="zh-CN" sz="1200" baseline="30000" dirty="0" smtClean="0">
                          <a:latin typeface="+mn-ea"/>
                          <a:ea typeface="+mn-ea"/>
                        </a:rPr>
                        <a:t>b</a:t>
                      </a:r>
                      <a:r>
                        <a:rPr lang="fr-FR" altLang="zh-CN" sz="1200" dirty="0" smtClean="0">
                          <a:latin typeface="+mn-ea"/>
                          <a:ea typeface="+mn-ea"/>
                        </a:rPr>
                        <a:t> x W</a:t>
                      </a:r>
                      <a:r>
                        <a:rPr lang="fr-FR" altLang="zh-CN" sz="1200" baseline="30000" dirty="0" smtClean="0">
                          <a:latin typeface="+mn-ea"/>
                          <a:ea typeface="+mn-ea"/>
                        </a:rPr>
                        <a:t>a</a:t>
                      </a:r>
                      <a:r>
                        <a:rPr lang="fr-FR" altLang="zh-CN" sz="1200" dirty="0" smtClean="0">
                          <a:latin typeface="+mn-ea"/>
                          <a:ea typeface="+mn-ea"/>
                        </a:rPr>
                        <a:t> x D)</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38.5mm×201mm×260.5mm</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1"/>
                  </a:ext>
                </a:extLst>
              </a:tr>
              <a:tr h="246156">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Weight</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1.45kg</a:t>
                      </a:r>
                      <a:endParaRPr kumimoji="0" lang="en-US" altLang="zh-CN"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2"/>
                  </a:ext>
                </a:extLst>
              </a:tr>
              <a:tr h="227176">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input voltage </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90V  </a:t>
                      </a:r>
                      <a:r>
                        <a:rPr kumimoji="0" lang="zh-CN" altLang="en-US" sz="1200" b="0" i="0" u="none" strike="noStrike" cap="none" normalizeH="0" baseline="0" dirty="0">
                          <a:ln>
                            <a:noFill/>
                          </a:ln>
                          <a:solidFill>
                            <a:schemeClr val="tx1"/>
                          </a:solidFill>
                          <a:effectLst/>
                          <a:latin typeface="+mn-ea"/>
                          <a:ea typeface="+mn-ea"/>
                          <a:cs typeface="Arial" pitchFamily="34" charset="0"/>
                        </a:rPr>
                        <a:t>～ </a:t>
                      </a:r>
                      <a:r>
                        <a:rPr kumimoji="0" lang="en-US" altLang="zh-CN" sz="1200" b="0" i="0" u="none" strike="noStrike" cap="none" normalizeH="0" baseline="0" dirty="0">
                          <a:ln>
                            <a:noFill/>
                          </a:ln>
                          <a:solidFill>
                            <a:schemeClr val="tx1"/>
                          </a:solidFill>
                          <a:effectLst/>
                          <a:latin typeface="+mn-ea"/>
                          <a:ea typeface="+mn-ea"/>
                          <a:cs typeface="Arial" pitchFamily="34" charset="0"/>
                        </a:rPr>
                        <a:t>264V </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3"/>
                  </a:ext>
                </a:extLst>
              </a:tr>
              <a:tr h="227176">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Rated input voltage</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100V   ~  240V</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4"/>
                  </a:ext>
                </a:extLst>
              </a:tr>
              <a:tr h="227176">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voltage</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12V </a:t>
                      </a:r>
                      <a:r>
                        <a:rPr kumimoji="0" lang="en-US" altLang="zh-CN" sz="1200" b="0" i="0" u="none" strike="noStrike" cap="none" normalizeH="0" baseline="0" dirty="0">
                          <a:ln>
                            <a:noFill/>
                          </a:ln>
                          <a:solidFill>
                            <a:schemeClr val="tx1"/>
                          </a:solidFill>
                          <a:effectLst/>
                          <a:latin typeface="+mn-ea"/>
                          <a:ea typeface="+mn-ea"/>
                          <a:cs typeface="Arial" pitchFamily="34" charset="0"/>
                        </a:rPr>
                        <a:t>DC</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5"/>
                  </a:ext>
                </a:extLst>
              </a:tr>
              <a:tr h="227176">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current</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29.2A</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6"/>
                  </a:ext>
                </a:extLst>
              </a:tr>
              <a:tr h="227176">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power</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350W</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1417401132"/>
              </p:ext>
            </p:extLst>
          </p:nvPr>
        </p:nvGraphicFramePr>
        <p:xfrm>
          <a:off x="6088198" y="4199123"/>
          <a:ext cx="5227638" cy="2194560"/>
        </p:xfrm>
        <a:graphic>
          <a:graphicData uri="http://schemas.openxmlformats.org/drawingml/2006/table">
            <a:tbl>
              <a:tblPr/>
              <a:tblGrid>
                <a:gridCol w="2614887">
                  <a:extLst>
                    <a:ext uri="{9D8B030D-6E8A-4147-A177-3AD203B41FA5}">
                      <a16:colId xmlns:a16="http://schemas.microsoft.com/office/drawing/2014/main" xmlns="" val="20000"/>
                    </a:ext>
                  </a:extLst>
                </a:gridCol>
                <a:gridCol w="2612751">
                  <a:extLst>
                    <a:ext uri="{9D8B030D-6E8A-4147-A177-3AD203B41FA5}">
                      <a16:colId xmlns:a16="http://schemas.microsoft.com/office/drawing/2014/main" xmlns="" val="20001"/>
                    </a:ext>
                  </a:extLst>
                </a:gridCol>
              </a:tblGrid>
              <a:tr h="231264">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ea"/>
                          <a:ea typeface="+mn-ea"/>
                          <a:cs typeface="Book Antiqua" pitchFamily="18" charset="0"/>
                        </a:rPr>
                        <a:t>Item</a:t>
                      </a:r>
                      <a:endParaRPr kumimoji="0" lang="zh-CN" altLang="en-US" sz="1200" b="1" i="0" u="none" strike="noStrike" cap="none" normalizeH="0" baseline="0" dirty="0">
                        <a:ln>
                          <a:noFill/>
                        </a:ln>
                        <a:solidFill>
                          <a:schemeClr val="tx1"/>
                        </a:solidFill>
                        <a:effectLst/>
                        <a:latin typeface="+mn-ea"/>
                        <a:ea typeface="+mn-ea"/>
                        <a:cs typeface="Book Antiqua"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lg" len="lg"/>
                      <a:tailEnd type="none" w="med" len="med"/>
                    </a:lnB>
                    <a:lnTlToBr>
                      <a:noFill/>
                    </a:lnTlToBr>
                    <a:lnBlToTr>
                      <a:noFill/>
                    </a:lnBlToTr>
                    <a:solidFill>
                      <a:srgbClr val="D9D9D9"/>
                    </a:solid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ea"/>
                          <a:ea typeface="+mn-ea"/>
                          <a:cs typeface="Book Antiqua" pitchFamily="18" charset="0"/>
                        </a:rPr>
                        <a:t>Description</a:t>
                      </a:r>
                      <a:endParaRPr kumimoji="0" lang="zh-CN" altLang="en-US" sz="1200" b="1" i="0" u="none" strike="noStrike" cap="none" normalizeH="0" baseline="0" dirty="0">
                        <a:ln>
                          <a:noFill/>
                        </a:ln>
                        <a:solidFill>
                          <a:schemeClr val="tx1"/>
                        </a:solidFill>
                        <a:effectLst/>
                        <a:latin typeface="+mn-ea"/>
                        <a:ea typeface="+mn-ea"/>
                        <a:cs typeface="Book Antiqua" pitchFamily="18" charset="0"/>
                      </a:endParaRP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lg" len="lg"/>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231264">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fr-FR" altLang="zh-CN" sz="1200" dirty="0" smtClean="0">
                          <a:latin typeface="+mn-ea"/>
                          <a:ea typeface="+mn-ea"/>
                        </a:rPr>
                        <a:t>Dimensions (H</a:t>
                      </a:r>
                      <a:r>
                        <a:rPr lang="fr-FR" altLang="zh-CN" sz="1200" baseline="30000" dirty="0" smtClean="0">
                          <a:latin typeface="+mn-ea"/>
                          <a:ea typeface="+mn-ea"/>
                        </a:rPr>
                        <a:t>b</a:t>
                      </a:r>
                      <a:r>
                        <a:rPr lang="fr-FR" altLang="zh-CN" sz="1200" dirty="0" smtClean="0">
                          <a:latin typeface="+mn-ea"/>
                          <a:ea typeface="+mn-ea"/>
                        </a:rPr>
                        <a:t> x W</a:t>
                      </a:r>
                      <a:r>
                        <a:rPr lang="fr-FR" altLang="zh-CN" sz="1200" baseline="30000" dirty="0" smtClean="0">
                          <a:latin typeface="+mn-ea"/>
                          <a:ea typeface="+mn-ea"/>
                        </a:rPr>
                        <a:t>a</a:t>
                      </a:r>
                      <a:r>
                        <a:rPr lang="fr-FR" altLang="zh-CN" sz="1200" dirty="0" smtClean="0">
                          <a:latin typeface="+mn-ea"/>
                          <a:ea typeface="+mn-ea"/>
                        </a:rPr>
                        <a:t> x D)</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38.5mm×201mm×260.5mm</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1"/>
                  </a:ext>
                </a:extLst>
              </a:tr>
              <a:tr h="231264">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Weight</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1.28kg</a:t>
                      </a:r>
                      <a:endParaRPr kumimoji="0" lang="en-US" altLang="zh-CN"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2"/>
                  </a:ext>
                </a:extLst>
              </a:tr>
              <a:tr h="231264">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input voltage </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90V  </a:t>
                      </a:r>
                      <a:r>
                        <a:rPr kumimoji="0" lang="zh-CN" altLang="en-US" sz="1200" b="0" i="0" u="none" strike="noStrike" cap="none" normalizeH="0" baseline="0" dirty="0">
                          <a:ln>
                            <a:noFill/>
                          </a:ln>
                          <a:solidFill>
                            <a:schemeClr val="tx1"/>
                          </a:solidFill>
                          <a:effectLst/>
                          <a:latin typeface="+mn-ea"/>
                          <a:ea typeface="+mn-ea"/>
                          <a:cs typeface="Arial" pitchFamily="34" charset="0"/>
                        </a:rPr>
                        <a:t>～ </a:t>
                      </a:r>
                      <a:r>
                        <a:rPr kumimoji="0" lang="en-US" altLang="zh-CN" sz="1200" b="0" i="0" u="none" strike="noStrike" cap="none" normalizeH="0" baseline="0" dirty="0">
                          <a:ln>
                            <a:noFill/>
                          </a:ln>
                          <a:solidFill>
                            <a:schemeClr val="tx1"/>
                          </a:solidFill>
                          <a:effectLst/>
                          <a:latin typeface="+mn-ea"/>
                          <a:ea typeface="+mn-ea"/>
                          <a:cs typeface="Arial" pitchFamily="34" charset="0"/>
                        </a:rPr>
                        <a:t>264V </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3"/>
                  </a:ext>
                </a:extLst>
              </a:tr>
              <a:tr h="231264">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Rated input voltage</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100V   ~  240V</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4"/>
                  </a:ext>
                </a:extLst>
              </a:tr>
              <a:tr h="231264">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voltage</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Arial" pitchFamily="34" charset="0"/>
                        </a:rPr>
                        <a:t>12V </a:t>
                      </a:r>
                      <a:r>
                        <a:rPr kumimoji="0" lang="en-US" altLang="zh-CN" sz="1200" b="0" i="0" u="none" strike="noStrike" cap="none" normalizeH="0" baseline="0" dirty="0">
                          <a:ln>
                            <a:noFill/>
                          </a:ln>
                          <a:solidFill>
                            <a:schemeClr val="tx1"/>
                          </a:solidFill>
                          <a:effectLst/>
                          <a:latin typeface="+mn-ea"/>
                          <a:ea typeface="+mn-ea"/>
                          <a:cs typeface="Arial" pitchFamily="34" charset="0"/>
                        </a:rPr>
                        <a:t>DC</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5"/>
                  </a:ext>
                </a:extLst>
              </a:tr>
              <a:tr h="231264">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current</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58.4A</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12700" cap="flat" cmpd="sng" algn="ctr">
                      <a:solidFill>
                        <a:srgbClr val="000000"/>
                      </a:solidFill>
                      <a:prstDash val="solid"/>
                      <a:round/>
                      <a:headEnd type="none" w="lg" len="lg"/>
                      <a:tailEnd type="none" w="med" len="med"/>
                    </a:lnB>
                    <a:lnTlToBr>
                      <a:noFill/>
                    </a:lnTlToBr>
                    <a:lnBlToTr>
                      <a:noFill/>
                    </a:lnBlToTr>
                    <a:noFill/>
                  </a:tcPr>
                </a:tc>
                <a:extLst>
                  <a:ext uri="{0D108BD9-81ED-4DB2-BD59-A6C34878D82A}">
                    <a16:rowId xmlns:a16="http://schemas.microsoft.com/office/drawing/2014/main" xmlns="" val="10006"/>
                  </a:ext>
                </a:extLst>
              </a:tr>
              <a:tr h="231264">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lang="en-US" altLang="zh-CN" sz="1200" dirty="0" smtClean="0">
                          <a:latin typeface="+mn-ea"/>
                          <a:ea typeface="+mn-ea"/>
                        </a:rPr>
                        <a:t>Maximum output power</a:t>
                      </a:r>
                      <a:endParaRPr kumimoji="0" lang="zh-CN" altLang="en-US" sz="1200" b="0" i="0" u="none" strike="noStrike" cap="none" normalizeH="0" baseline="0" dirty="0">
                        <a:ln>
                          <a:noFill/>
                        </a:ln>
                        <a:solidFill>
                          <a:schemeClr val="tx1"/>
                        </a:solidFill>
                        <a:effectLst/>
                        <a:latin typeface="+mn-ea"/>
                        <a:ea typeface="+mn-ea"/>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lg" len="lg"/>
                      <a:tailEnd type="none" w="med" len="med"/>
                    </a:lnR>
                    <a:lnT w="12700" cap="flat" cmpd="sng" algn="ctr">
                      <a:solidFill>
                        <a:srgbClr val="000000"/>
                      </a:solidFill>
                      <a:prstDash val="solid"/>
                      <a:round/>
                      <a:headEnd type="none" w="lg" len="lg"/>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mn-ea"/>
                          <a:ea typeface="+mn-ea"/>
                          <a:cs typeface="Arial" pitchFamily="34" charset="0"/>
                        </a:rPr>
                        <a:t>700W</a:t>
                      </a:r>
                    </a:p>
                  </a:txBody>
                  <a:tcPr anchor="ctr" horzOverflow="overflow">
                    <a:lnL w="12700" cap="flat" cmpd="sng" algn="ctr">
                      <a:solidFill>
                        <a:srgbClr val="000000"/>
                      </a:solidFill>
                      <a:prstDash val="solid"/>
                      <a:round/>
                      <a:headEnd type="none" w="lg" len="lg"/>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lg" len="lg"/>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594878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t>What are the features of the USG6000 series?</a:t>
            </a:r>
          </a:p>
          <a:p>
            <a:r>
              <a:rPr lang="en-US" altLang="zh-CN" dirty="0" smtClean="0"/>
              <a:t>What is the role of the WSIC-4GE-BYPASS card?</a:t>
            </a:r>
            <a:endParaRPr lang="zh-CN" altLang="en-US" dirty="0"/>
          </a:p>
        </p:txBody>
      </p:sp>
    </p:spTree>
    <p:extLst>
      <p:ext uri="{BB962C8B-B14F-4D97-AF65-F5344CB8AC3E}">
        <p14:creationId xmlns:p14="http://schemas.microsoft.com/office/powerpoint/2010/main" val="1469174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body" sz="quarter" idx="11"/>
          </p:nvPr>
        </p:nvSpPr>
        <p:spPr/>
        <p:txBody>
          <a:bodyPr/>
          <a:lstStyle/>
          <a:p>
            <a:r>
              <a:rPr lang="en-US" altLang="zh-CN" smtClean="0"/>
              <a:t>USG6000 series products</a:t>
            </a:r>
          </a:p>
          <a:p>
            <a:r>
              <a:rPr lang="en-US" altLang="zh-CN" smtClean="0"/>
              <a:t>The interface cards of the USG6000 series products</a:t>
            </a:r>
          </a:p>
          <a:p>
            <a:r>
              <a:rPr lang="en-US" altLang="zh-CN" smtClean="0"/>
              <a:t>The hard disk of the USG6000 series products</a:t>
            </a:r>
          </a:p>
          <a:p>
            <a:r>
              <a:rPr lang="en-US" altLang="zh-CN" smtClean="0"/>
              <a:t>The power supply of the USG6000 series products</a:t>
            </a:r>
          </a:p>
          <a:p>
            <a:endParaRPr lang="en-US" altLang="zh-CN" dirty="0"/>
          </a:p>
        </p:txBody>
      </p:sp>
    </p:spTree>
    <p:extLst>
      <p:ext uri="{BB962C8B-B14F-4D97-AF65-F5344CB8AC3E}">
        <p14:creationId xmlns:p14="http://schemas.microsoft.com/office/powerpoint/2010/main" val="41304007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latin typeface="微软雅黑" panose="020B0503020204020204" pitchFamily="34" charset="-122"/>
                <a:ea typeface="微软雅黑" panose="020B0503020204020204" pitchFamily="34" charset="-122"/>
              </a:rPr>
              <a:t>Huawei Learning Website</a:t>
            </a:r>
          </a:p>
          <a:p>
            <a:pPr lvl="1"/>
            <a:r>
              <a:rPr lang="en-US" altLang="zh-CN" dirty="0">
                <a:latin typeface="微软雅黑" panose="020B0503020204020204" pitchFamily="34" charset="-122"/>
                <a:ea typeface="微软雅黑" panose="020B0503020204020204" pitchFamily="34" charset="-122"/>
              </a:rPr>
              <a:t>http://support.huawei.com/learning/Index!toTrainIndex</a:t>
            </a:r>
          </a:p>
          <a:p>
            <a:r>
              <a:rPr lang="en-US" altLang="zh-CN" dirty="0">
                <a:latin typeface="微软雅黑" panose="020B0503020204020204" pitchFamily="34" charset="-122"/>
                <a:ea typeface="微软雅黑" panose="020B0503020204020204" pitchFamily="34" charset="-122"/>
              </a:rPr>
              <a:t>Huawei Support Case Library</a:t>
            </a:r>
          </a:p>
          <a:p>
            <a:pPr lvl="1"/>
            <a:r>
              <a:rPr lang="en-US" altLang="zh-CN" dirty="0">
                <a:latin typeface="微软雅黑" panose="020B0503020204020204" pitchFamily="34" charset="-122"/>
                <a:ea typeface="微软雅黑" panose="020B0503020204020204" pitchFamily="34" charset="-122"/>
              </a:rPr>
              <a:t>http://support.huawei.com/enterprise/servicecenter?lang=zh</a:t>
            </a:r>
          </a:p>
          <a:p>
            <a:endParaRPr lang="zh-CN" altLang="en-US" dirty="0"/>
          </a:p>
        </p:txBody>
      </p:sp>
    </p:spTree>
    <p:extLst>
      <p:ext uri="{BB962C8B-B14F-4D97-AF65-F5344CB8AC3E}">
        <p14:creationId xmlns:p14="http://schemas.microsoft.com/office/powerpoint/2010/main" val="2645048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mtClean="0"/>
              <a:t>Cloud DC solution</a:t>
            </a:r>
          </a:p>
          <a:p>
            <a:pPr lvl="1"/>
            <a:r>
              <a:rPr lang="en-US" altLang="zh-CN" smtClean="0"/>
              <a:t>http://e.huawei.com/cn/solutions/business-needs/data-center</a:t>
            </a:r>
          </a:p>
          <a:p>
            <a:endParaRPr lang="zh-CN" altLang="en-US" dirty="0"/>
          </a:p>
        </p:txBody>
      </p:sp>
    </p:spTree>
    <p:extLst>
      <p:ext uri="{BB962C8B-B14F-4D97-AF65-F5344CB8AC3E}">
        <p14:creationId xmlns:p14="http://schemas.microsoft.com/office/powerpoint/2010/main" val="2212427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349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0"/>
          </p:nvPr>
        </p:nvSpPr>
        <p:spPr/>
        <p:txBody>
          <a:bodyPr/>
          <a:lstStyle/>
          <a:p>
            <a:r>
              <a:rPr lang="en-US" altLang="zh-CN" b="1" dirty="0" smtClean="0"/>
              <a:t>USG6000 Series Product Appearance and Panel Views</a:t>
            </a:r>
          </a:p>
          <a:p>
            <a:pPr lvl="1">
              <a:buSzPct val="60000"/>
              <a:buFont typeface="Wingdings" panose="05000000000000000000" pitchFamily="2" charset="2"/>
              <a:buChar char="n"/>
            </a:pPr>
            <a:r>
              <a:rPr lang="en-US" altLang="zh-CN" dirty="0" smtClean="0"/>
              <a:t>USG6000 Series Portfolio and </a:t>
            </a:r>
            <a:r>
              <a:rPr lang="en-US" altLang="zh-CN" dirty="0"/>
              <a:t>Product Appearance </a:t>
            </a:r>
            <a:endParaRPr lang="zh-CN" altLang="en-US" dirty="0" smtClean="0"/>
          </a:p>
          <a:p>
            <a:pPr lvl="1"/>
            <a:r>
              <a:rPr lang="en-US" altLang="zh-CN" dirty="0" smtClean="0">
                <a:solidFill>
                  <a:schemeClr val="bg1">
                    <a:lumMod val="50000"/>
                  </a:schemeClr>
                </a:solidFill>
              </a:rPr>
              <a:t>USG6000 Series Hardware Architecture </a:t>
            </a:r>
          </a:p>
          <a:p>
            <a:r>
              <a:rPr lang="en-US" altLang="zh-CN" dirty="0" smtClean="0">
                <a:solidFill>
                  <a:schemeClr val="bg1">
                    <a:lumMod val="50000"/>
                  </a:schemeClr>
                </a:solidFill>
              </a:rPr>
              <a:t>Expansion Cards for USG6000 Series</a:t>
            </a:r>
          </a:p>
          <a:p>
            <a:r>
              <a:rPr lang="en-US" altLang="zh-CN" dirty="0" smtClean="0">
                <a:solidFill>
                  <a:schemeClr val="bg1">
                    <a:lumMod val="50000"/>
                  </a:schemeClr>
                </a:solidFill>
              </a:rPr>
              <a:t>Hard Disks for USG6000 Series</a:t>
            </a:r>
          </a:p>
          <a:p>
            <a:r>
              <a:rPr lang="en-US" altLang="zh-CN" dirty="0" smtClean="0">
                <a:solidFill>
                  <a:schemeClr val="bg1">
                    <a:lumMod val="50000"/>
                  </a:schemeClr>
                </a:solidFill>
              </a:rPr>
              <a:t>Power Supply for USG6000 Series</a:t>
            </a:r>
            <a:endParaRPr lang="zh-CN" altLang="en-US" dirty="0" smtClean="0">
              <a:solidFill>
                <a:schemeClr val="bg1">
                  <a:lumMod val="50000"/>
                </a:schemeClr>
              </a:solidFill>
            </a:endParaRPr>
          </a:p>
        </p:txBody>
      </p:sp>
    </p:spTree>
    <p:extLst>
      <p:ext uri="{BB962C8B-B14F-4D97-AF65-F5344CB8AC3E}">
        <p14:creationId xmlns:p14="http://schemas.microsoft.com/office/powerpoint/2010/main" val="386294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t>New 10-Gigabit Multi-Core Hardware </a:t>
            </a:r>
            <a:r>
              <a:rPr lang="en-US" altLang="zh-CN" dirty="0" smtClean="0"/>
              <a:t>Platform</a:t>
            </a:r>
          </a:p>
          <a:p>
            <a:r>
              <a:rPr lang="en-US" altLang="zh-CN" dirty="0"/>
              <a:t>Professional Content Security </a:t>
            </a:r>
            <a:r>
              <a:rPr lang="en-US" altLang="zh-CN" dirty="0" smtClean="0"/>
              <a:t>Defense</a:t>
            </a:r>
          </a:p>
          <a:p>
            <a:r>
              <a:rPr lang="en-US" altLang="zh-CN" dirty="0"/>
              <a:t>Integration of Security, Routing, and VPN </a:t>
            </a:r>
            <a:r>
              <a:rPr lang="en-US" altLang="zh-CN" dirty="0" smtClean="0"/>
              <a:t>Services</a:t>
            </a:r>
          </a:p>
          <a:p>
            <a:r>
              <a:rPr lang="en-US" altLang="zh-CN" dirty="0"/>
              <a:t>Refined Management by Application and </a:t>
            </a:r>
            <a:r>
              <a:rPr lang="en-US" altLang="zh-CN" dirty="0" smtClean="0"/>
              <a:t>User</a:t>
            </a:r>
          </a:p>
          <a:p>
            <a:r>
              <a:rPr lang="en-US" altLang="zh-CN" dirty="0"/>
              <a:t>Visualized Management and Diversified Logs and </a:t>
            </a:r>
            <a:r>
              <a:rPr lang="en-US" altLang="zh-CN" dirty="0" smtClean="0"/>
              <a:t>Reports</a:t>
            </a:r>
          </a:p>
          <a:p>
            <a:r>
              <a:rPr lang="en-US" altLang="zh-CN" dirty="0"/>
              <a:t>Carrier-Class </a:t>
            </a:r>
            <a:r>
              <a:rPr lang="en-US" altLang="zh-CN" dirty="0" smtClean="0"/>
              <a:t>Reliability</a:t>
            </a:r>
          </a:p>
          <a:p>
            <a:r>
              <a:rPr lang="en-US" altLang="zh-CN" dirty="0"/>
              <a:t>Flexible Scalability</a:t>
            </a:r>
            <a:endParaRPr lang="zh-CN" altLang="en-US" dirty="0"/>
          </a:p>
        </p:txBody>
      </p:sp>
      <p:sp>
        <p:nvSpPr>
          <p:cNvPr id="4" name="文本占位符 3"/>
          <p:cNvSpPr>
            <a:spLocks noGrp="1"/>
          </p:cNvSpPr>
          <p:nvPr>
            <p:ph type="body" sz="quarter" idx="12"/>
          </p:nvPr>
        </p:nvSpPr>
        <p:spPr>
          <a:xfrm>
            <a:off x="1595500" y="410400"/>
            <a:ext cx="9831600" cy="639559"/>
          </a:xfrm>
        </p:spPr>
        <p:txBody>
          <a:bodyPr/>
          <a:lstStyle/>
          <a:p>
            <a:r>
              <a:rPr lang="en-US" altLang="zh-CN" dirty="0"/>
              <a:t>USG6000 </a:t>
            </a:r>
            <a:r>
              <a:rPr lang="en-US" altLang="zh-CN" dirty="0" smtClean="0"/>
              <a:t>Features</a:t>
            </a:r>
            <a:endParaRPr lang="en-US" altLang="zh-CN" dirty="0"/>
          </a:p>
        </p:txBody>
      </p:sp>
    </p:spTree>
    <p:extLst>
      <p:ext uri="{BB962C8B-B14F-4D97-AF65-F5344CB8AC3E}">
        <p14:creationId xmlns:p14="http://schemas.microsoft.com/office/powerpoint/2010/main" val="288317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92" name="直接箭头连接符 5"/>
          <p:cNvCxnSpPr>
            <a:cxnSpLocks noChangeShapeType="1"/>
          </p:cNvCxnSpPr>
          <p:nvPr/>
        </p:nvCxnSpPr>
        <p:spPr bwMode="auto">
          <a:xfrm>
            <a:off x="1307468" y="1219200"/>
            <a:ext cx="0" cy="4891088"/>
          </a:xfrm>
          <a:prstGeom prst="straightConnector1">
            <a:avLst/>
          </a:prstGeom>
          <a:noFill/>
          <a:ln w="22225" algn="ctr">
            <a:solidFill>
              <a:srgbClr val="C00000"/>
            </a:solidFill>
            <a:round/>
            <a:headEnd type="stealth" w="lg" len="lg"/>
            <a:tailEnd/>
          </a:ln>
        </p:spPr>
      </p:cxnSp>
      <p:cxnSp>
        <p:nvCxnSpPr>
          <p:cNvPr id="12293" name="直接箭头连接符 7"/>
          <p:cNvCxnSpPr>
            <a:cxnSpLocks noChangeShapeType="1"/>
          </p:cNvCxnSpPr>
          <p:nvPr/>
        </p:nvCxnSpPr>
        <p:spPr bwMode="auto">
          <a:xfrm flipH="1">
            <a:off x="1271464" y="6081713"/>
            <a:ext cx="9191751" cy="11583"/>
          </a:xfrm>
          <a:prstGeom prst="straightConnector1">
            <a:avLst/>
          </a:prstGeom>
          <a:noFill/>
          <a:ln w="22225" algn="ctr">
            <a:solidFill>
              <a:srgbClr val="C00000"/>
            </a:solidFill>
            <a:round/>
            <a:headEnd type="stealth" w="lg" len="lg"/>
            <a:tailEnd/>
          </a:ln>
        </p:spPr>
      </p:cxnSp>
      <p:sp>
        <p:nvSpPr>
          <p:cNvPr id="46" name="TextBox 45"/>
          <p:cNvSpPr txBox="1"/>
          <p:nvPr/>
        </p:nvSpPr>
        <p:spPr>
          <a:xfrm>
            <a:off x="3135312" y="3347006"/>
            <a:ext cx="2960688" cy="369332"/>
          </a:xfrm>
          <a:prstGeom prst="rect">
            <a:avLst/>
          </a:prstGeom>
          <a:noFill/>
        </p:spPr>
        <p:txBody>
          <a:bodyPr>
            <a:spAutoFit/>
          </a:bodyPr>
          <a:lstStyle/>
          <a:p>
            <a:pPr>
              <a:buFont typeface="Wingdings" pitchFamily="2" charset="2"/>
              <a:buNone/>
              <a:defRPr/>
            </a:pPr>
            <a:r>
              <a:rPr lang="en-US" altLang="zh-CN" sz="900" dirty="0">
                <a:latin typeface="+mn-ea"/>
                <a:ea typeface="+mn-ea"/>
                <a:cs typeface="Arial" pitchFamily="34" charset="0"/>
              </a:rPr>
              <a:t>USG6380, 6Gbps FW + application identification, 3G full-featured threat prevention,</a:t>
            </a:r>
            <a:r>
              <a:rPr lang="zh-CN" altLang="en-US" sz="900" dirty="0">
                <a:latin typeface="+mn-ea"/>
                <a:ea typeface="+mn-ea"/>
                <a:cs typeface="Arial" pitchFamily="34" charset="0"/>
              </a:rPr>
              <a:t> </a:t>
            </a:r>
            <a:r>
              <a:rPr lang="en-US" altLang="zh-CN" sz="900" dirty="0">
                <a:latin typeface="+mn-ea"/>
                <a:ea typeface="+mn-ea"/>
                <a:cs typeface="Arial" pitchFamily="34" charset="0"/>
              </a:rPr>
              <a:t>1U,8GE+4SFP</a:t>
            </a:r>
            <a:endParaRPr lang="zh-CN" altLang="en-US" sz="900" dirty="0">
              <a:latin typeface="+mn-ea"/>
              <a:ea typeface="+mn-ea"/>
              <a:cs typeface="Arial" pitchFamily="34" charset="0"/>
            </a:endParaRPr>
          </a:p>
        </p:txBody>
      </p:sp>
      <p:sp>
        <p:nvSpPr>
          <p:cNvPr id="47" name="TextBox 46"/>
          <p:cNvSpPr txBox="1"/>
          <p:nvPr/>
        </p:nvSpPr>
        <p:spPr>
          <a:xfrm>
            <a:off x="3122104" y="3743744"/>
            <a:ext cx="3009900" cy="369332"/>
          </a:xfrm>
          <a:prstGeom prst="rect">
            <a:avLst/>
          </a:prstGeom>
          <a:noFill/>
        </p:spPr>
        <p:txBody>
          <a:bodyPr>
            <a:spAutoFit/>
          </a:bodyPr>
          <a:lstStyle/>
          <a:p>
            <a:pPr>
              <a:buFont typeface="Wingdings" pitchFamily="2" charset="2"/>
              <a:buNone/>
              <a:defRPr/>
            </a:pPr>
            <a:r>
              <a:rPr lang="en-US" altLang="zh-CN" sz="900" dirty="0">
                <a:latin typeface="+mn-ea"/>
                <a:ea typeface="+mn-ea"/>
                <a:cs typeface="Arial" pitchFamily="34" charset="0"/>
              </a:rPr>
              <a:t>USG6550, 5Gbps FW + application identification, 3G full-featured threat prevention,</a:t>
            </a:r>
            <a:r>
              <a:rPr lang="zh-CN" altLang="en-US" sz="900" dirty="0">
                <a:latin typeface="+mn-ea"/>
                <a:ea typeface="+mn-ea"/>
                <a:cs typeface="Arial" pitchFamily="34" charset="0"/>
              </a:rPr>
              <a:t> </a:t>
            </a:r>
            <a:r>
              <a:rPr lang="en-US" altLang="zh-CN" sz="900" dirty="0">
                <a:latin typeface="+mn-ea"/>
                <a:ea typeface="+mn-ea"/>
                <a:cs typeface="Arial" pitchFamily="34" charset="0"/>
              </a:rPr>
              <a:t>1U,8GE+4SFP</a:t>
            </a:r>
            <a:endParaRPr lang="zh-CN" altLang="en-US" sz="900" dirty="0">
              <a:latin typeface="+mn-ea"/>
              <a:ea typeface="+mn-ea"/>
              <a:cs typeface="Arial" pitchFamily="34" charset="0"/>
            </a:endParaRPr>
          </a:p>
        </p:txBody>
      </p:sp>
      <p:sp>
        <p:nvSpPr>
          <p:cNvPr id="48" name="TextBox 47"/>
          <p:cNvSpPr txBox="1"/>
          <p:nvPr/>
        </p:nvSpPr>
        <p:spPr>
          <a:xfrm>
            <a:off x="3143672" y="4221088"/>
            <a:ext cx="2927350" cy="369332"/>
          </a:xfrm>
          <a:prstGeom prst="rect">
            <a:avLst/>
          </a:prstGeom>
          <a:noFill/>
        </p:spPr>
        <p:txBody>
          <a:bodyPr>
            <a:spAutoFit/>
          </a:bodyPr>
          <a:lstStyle/>
          <a:p>
            <a:pPr>
              <a:buFont typeface="Wingdings" pitchFamily="2" charset="2"/>
              <a:buNone/>
              <a:defRPr/>
            </a:pPr>
            <a:r>
              <a:rPr lang="en-US" altLang="zh-CN" sz="900" dirty="0">
                <a:latin typeface="+mn-ea"/>
                <a:ea typeface="+mn-ea"/>
                <a:cs typeface="Arial" pitchFamily="34" charset="0"/>
              </a:rPr>
              <a:t>USG6370, 4Gbps FW + application identification, 2G full-featured threat prevention,</a:t>
            </a:r>
            <a:r>
              <a:rPr lang="zh-CN" altLang="en-US" sz="900" dirty="0">
                <a:latin typeface="+mn-ea"/>
                <a:ea typeface="+mn-ea"/>
                <a:cs typeface="Arial" pitchFamily="34" charset="0"/>
              </a:rPr>
              <a:t> </a:t>
            </a:r>
            <a:r>
              <a:rPr lang="en-US" altLang="zh-CN" sz="900" dirty="0">
                <a:latin typeface="+mn-ea"/>
                <a:ea typeface="+mn-ea"/>
                <a:cs typeface="Arial" pitchFamily="34" charset="0"/>
              </a:rPr>
              <a:t>1U,8GE+4SFP</a:t>
            </a:r>
            <a:endParaRPr lang="zh-CN" altLang="en-US" sz="900" dirty="0">
              <a:latin typeface="+mn-ea"/>
              <a:ea typeface="+mn-ea"/>
              <a:cs typeface="Arial" pitchFamily="34" charset="0"/>
            </a:endParaRPr>
          </a:p>
        </p:txBody>
      </p:sp>
      <p:grpSp>
        <p:nvGrpSpPr>
          <p:cNvPr id="8" name="组合 7"/>
          <p:cNvGrpSpPr/>
          <p:nvPr/>
        </p:nvGrpSpPr>
        <p:grpSpPr>
          <a:xfrm>
            <a:off x="6600056" y="4437112"/>
            <a:ext cx="4032186" cy="1615456"/>
            <a:chOff x="6564314" y="4760913"/>
            <a:chExt cx="3563937" cy="1363663"/>
          </a:xfrm>
        </p:grpSpPr>
        <p:sp>
          <p:nvSpPr>
            <p:cNvPr id="86" name="圆角矩形 85"/>
            <p:cNvSpPr/>
            <p:nvPr/>
          </p:nvSpPr>
          <p:spPr bwMode="auto">
            <a:xfrm>
              <a:off x="6564314" y="4795839"/>
              <a:ext cx="3563937" cy="1328737"/>
            </a:xfrm>
            <a:prstGeom prst="roundRect">
              <a:avLst/>
            </a:prstGeom>
            <a:solidFill>
              <a:schemeClr val="bg1">
                <a:lumMod val="75000"/>
                <a:alpha val="50000"/>
              </a:schemeClr>
            </a:solidFill>
            <a:ln>
              <a:noFill/>
            </a:ln>
            <a:effectLst/>
            <a:extLst/>
          </p:spPr>
          <p:txBody>
            <a:bodyPr/>
            <a:lstStyle/>
            <a:p>
              <a:pPr>
                <a:spcBef>
                  <a:spcPct val="0"/>
                </a:spcBef>
                <a:buClr>
                  <a:srgbClr val="CC9900"/>
                </a:buClr>
                <a:buSzTx/>
                <a:buFont typeface="Wingdings" pitchFamily="2" charset="2"/>
                <a:buChar char="n"/>
                <a:defRPr/>
              </a:pPr>
              <a:endParaRPr lang="zh-CN" altLang="en-US" sz="1200">
                <a:latin typeface="+mn-ea"/>
                <a:ea typeface="+mn-ea"/>
              </a:endParaRPr>
            </a:p>
          </p:txBody>
        </p:sp>
        <p:pic>
          <p:nvPicPr>
            <p:cNvPr id="12306" name="Picture 3"/>
            <p:cNvPicPr>
              <a:picLocks noChangeAspect="1" noChangeArrowheads="1"/>
            </p:cNvPicPr>
            <p:nvPr/>
          </p:nvPicPr>
          <p:blipFill>
            <a:blip r:embed="rId3" cstate="print"/>
            <a:srcRect/>
            <a:stretch>
              <a:fillRect/>
            </a:stretch>
          </p:blipFill>
          <p:spPr bwMode="auto">
            <a:xfrm>
              <a:off x="6638925" y="5626100"/>
              <a:ext cx="1220788" cy="115888"/>
            </a:xfrm>
            <a:prstGeom prst="rect">
              <a:avLst/>
            </a:prstGeom>
            <a:noFill/>
            <a:ln w="9525">
              <a:noFill/>
              <a:miter lim="800000"/>
              <a:headEnd/>
              <a:tailEnd/>
            </a:ln>
          </p:spPr>
        </p:pic>
        <p:sp>
          <p:nvSpPr>
            <p:cNvPr id="73" name="TextBox 72"/>
            <p:cNvSpPr txBox="1"/>
            <p:nvPr/>
          </p:nvSpPr>
          <p:spPr>
            <a:xfrm>
              <a:off x="6765925" y="5830888"/>
              <a:ext cx="882980" cy="233825"/>
            </a:xfrm>
            <a:prstGeom prst="rect">
              <a:avLst/>
            </a:prstGeom>
            <a:noFill/>
          </p:spPr>
          <p:txBody>
            <a:bodyPr wrap="none">
              <a:spAutoFit/>
            </a:bodyPr>
            <a:lstStyle/>
            <a:p>
              <a:pPr>
                <a:buFont typeface="Wingdings" pitchFamily="2" charset="2"/>
                <a:buNone/>
                <a:defRPr/>
              </a:pPr>
              <a:r>
                <a:rPr lang="en-US" altLang="zh-CN" sz="1200" dirty="0">
                  <a:latin typeface="+mn-ea"/>
                  <a:ea typeface="+mn-ea"/>
                </a:rPr>
                <a:t>WSIC-8SFP</a:t>
              </a:r>
            </a:p>
          </p:txBody>
        </p:sp>
        <p:pic>
          <p:nvPicPr>
            <p:cNvPr id="12308" name="Picture 4"/>
            <p:cNvPicPr>
              <a:picLocks noChangeAspect="1" noChangeArrowheads="1"/>
            </p:cNvPicPr>
            <p:nvPr/>
          </p:nvPicPr>
          <p:blipFill>
            <a:blip r:embed="rId4" cstate="print"/>
            <a:srcRect/>
            <a:stretch>
              <a:fillRect/>
            </a:stretch>
          </p:blipFill>
          <p:spPr bwMode="auto">
            <a:xfrm>
              <a:off x="7972426" y="5649914"/>
              <a:ext cx="1177925" cy="109537"/>
            </a:xfrm>
            <a:prstGeom prst="rect">
              <a:avLst/>
            </a:prstGeom>
            <a:noFill/>
            <a:ln w="9525">
              <a:noFill/>
              <a:miter lim="800000"/>
              <a:headEnd/>
              <a:tailEnd/>
            </a:ln>
          </p:spPr>
        </p:pic>
        <p:sp>
          <p:nvSpPr>
            <p:cNvPr id="76" name="TextBox 75"/>
            <p:cNvSpPr txBox="1"/>
            <p:nvPr/>
          </p:nvSpPr>
          <p:spPr>
            <a:xfrm>
              <a:off x="7896226" y="5846763"/>
              <a:ext cx="1371341" cy="233825"/>
            </a:xfrm>
            <a:prstGeom prst="rect">
              <a:avLst/>
            </a:prstGeom>
            <a:noFill/>
          </p:spPr>
          <p:txBody>
            <a:bodyPr wrap="none">
              <a:spAutoFit/>
            </a:bodyPr>
            <a:lstStyle/>
            <a:p>
              <a:pPr>
                <a:buFont typeface="Wingdings" pitchFamily="2" charset="2"/>
                <a:buNone/>
                <a:defRPr/>
              </a:pPr>
              <a:r>
                <a:rPr lang="en-US" altLang="zh-CN" sz="1200" dirty="0">
                  <a:latin typeface="+mn-ea"/>
                  <a:ea typeface="+mn-ea"/>
                </a:rPr>
                <a:t>WSIC-4GE-BYPASS</a:t>
              </a:r>
            </a:p>
          </p:txBody>
        </p:sp>
        <p:pic>
          <p:nvPicPr>
            <p:cNvPr id="12310" name="Picture 5"/>
            <p:cNvPicPr>
              <a:picLocks noChangeAspect="1" noChangeArrowheads="1"/>
            </p:cNvPicPr>
            <p:nvPr/>
          </p:nvPicPr>
          <p:blipFill>
            <a:blip r:embed="rId5" cstate="print"/>
            <a:srcRect/>
            <a:stretch>
              <a:fillRect/>
            </a:stretch>
          </p:blipFill>
          <p:spPr bwMode="auto">
            <a:xfrm>
              <a:off x="7980364" y="5164139"/>
              <a:ext cx="1208087" cy="111125"/>
            </a:xfrm>
            <a:prstGeom prst="rect">
              <a:avLst/>
            </a:prstGeom>
            <a:noFill/>
            <a:ln w="9525">
              <a:noFill/>
              <a:miter lim="800000"/>
              <a:headEnd/>
              <a:tailEnd/>
            </a:ln>
          </p:spPr>
        </p:pic>
        <p:sp>
          <p:nvSpPr>
            <p:cNvPr id="79" name="TextBox 78"/>
            <p:cNvSpPr txBox="1"/>
            <p:nvPr/>
          </p:nvSpPr>
          <p:spPr>
            <a:xfrm>
              <a:off x="8112126" y="5337175"/>
              <a:ext cx="824890" cy="233825"/>
            </a:xfrm>
            <a:prstGeom prst="rect">
              <a:avLst/>
            </a:prstGeom>
            <a:noFill/>
          </p:spPr>
          <p:txBody>
            <a:bodyPr wrap="none">
              <a:spAutoFit/>
            </a:bodyPr>
            <a:lstStyle/>
            <a:p>
              <a:pPr>
                <a:buFont typeface="Wingdings" pitchFamily="2" charset="2"/>
                <a:buNone/>
                <a:defRPr/>
              </a:pPr>
              <a:r>
                <a:rPr lang="en-US" altLang="zh-CN" sz="1200" dirty="0">
                  <a:latin typeface="+mn-ea"/>
                  <a:ea typeface="+mn-ea"/>
                </a:rPr>
                <a:t>WSIC-8GE</a:t>
              </a:r>
            </a:p>
          </p:txBody>
        </p:sp>
        <p:pic>
          <p:nvPicPr>
            <p:cNvPr id="12312" name="Picture 6"/>
            <p:cNvPicPr>
              <a:picLocks noChangeAspect="1" noChangeArrowheads="1"/>
            </p:cNvPicPr>
            <p:nvPr/>
          </p:nvPicPr>
          <p:blipFill>
            <a:blip r:embed="rId6" cstate="print"/>
            <a:srcRect/>
            <a:stretch>
              <a:fillRect/>
            </a:stretch>
          </p:blipFill>
          <p:spPr bwMode="auto">
            <a:xfrm>
              <a:off x="6627814" y="5148263"/>
              <a:ext cx="1196975" cy="125412"/>
            </a:xfrm>
            <a:prstGeom prst="rect">
              <a:avLst/>
            </a:prstGeom>
            <a:noFill/>
            <a:ln w="9525">
              <a:noFill/>
              <a:miter lim="800000"/>
              <a:headEnd/>
              <a:tailEnd/>
            </a:ln>
          </p:spPr>
        </p:pic>
        <p:sp>
          <p:nvSpPr>
            <p:cNvPr id="82" name="TextBox 81"/>
            <p:cNvSpPr txBox="1"/>
            <p:nvPr/>
          </p:nvSpPr>
          <p:spPr>
            <a:xfrm>
              <a:off x="6635751" y="5346700"/>
              <a:ext cx="1357626" cy="233825"/>
            </a:xfrm>
            <a:prstGeom prst="rect">
              <a:avLst/>
            </a:prstGeom>
            <a:noFill/>
          </p:spPr>
          <p:txBody>
            <a:bodyPr wrap="none">
              <a:spAutoFit/>
            </a:bodyPr>
            <a:lstStyle/>
            <a:p>
              <a:pPr>
                <a:buFont typeface="Wingdings" pitchFamily="2" charset="2"/>
                <a:buNone/>
                <a:defRPr/>
              </a:pPr>
              <a:r>
                <a:rPr lang="en-US" altLang="zh-CN" sz="1200" dirty="0">
                  <a:latin typeface="+mn-ea"/>
                  <a:ea typeface="+mn-ea"/>
                </a:rPr>
                <a:t>WSIC-2SFP+&amp;8GE</a:t>
              </a:r>
            </a:p>
          </p:txBody>
        </p:sp>
        <p:pic>
          <p:nvPicPr>
            <p:cNvPr id="12314" name="Picture 6"/>
            <p:cNvPicPr>
              <a:picLocks noChangeAspect="1" noChangeArrowheads="1"/>
            </p:cNvPicPr>
            <p:nvPr/>
          </p:nvPicPr>
          <p:blipFill>
            <a:blip r:embed="rId7" cstate="print"/>
            <a:srcRect/>
            <a:stretch>
              <a:fillRect/>
            </a:stretch>
          </p:blipFill>
          <p:spPr bwMode="auto">
            <a:xfrm>
              <a:off x="9215438" y="5300664"/>
              <a:ext cx="588962" cy="293687"/>
            </a:xfrm>
            <a:prstGeom prst="rect">
              <a:avLst/>
            </a:prstGeom>
            <a:noFill/>
            <a:ln w="9525">
              <a:noFill/>
              <a:miter lim="800000"/>
              <a:headEnd/>
              <a:tailEnd/>
            </a:ln>
          </p:spPr>
        </p:pic>
        <p:sp>
          <p:nvSpPr>
            <p:cNvPr id="85" name="TextBox 84"/>
            <p:cNvSpPr txBox="1"/>
            <p:nvPr/>
          </p:nvSpPr>
          <p:spPr>
            <a:xfrm>
              <a:off x="9120188" y="5594350"/>
              <a:ext cx="898567" cy="233825"/>
            </a:xfrm>
            <a:prstGeom prst="rect">
              <a:avLst/>
            </a:prstGeom>
            <a:noFill/>
          </p:spPr>
          <p:txBody>
            <a:bodyPr wrap="none">
              <a:spAutoFit/>
            </a:bodyPr>
            <a:lstStyle/>
            <a:p>
              <a:pPr>
                <a:buFont typeface="Wingdings" pitchFamily="2" charset="2"/>
                <a:buNone/>
                <a:defRPr/>
              </a:pPr>
              <a:r>
                <a:rPr lang="en-US" altLang="zh-CN" sz="1200" dirty="0">
                  <a:latin typeface="+mn-ea"/>
                  <a:ea typeface="+mn-ea"/>
                </a:rPr>
                <a:t>SAS-300GB</a:t>
              </a:r>
            </a:p>
          </p:txBody>
        </p:sp>
        <p:sp>
          <p:nvSpPr>
            <p:cNvPr id="87" name="TextBox 86"/>
            <p:cNvSpPr txBox="1"/>
            <p:nvPr/>
          </p:nvSpPr>
          <p:spPr>
            <a:xfrm>
              <a:off x="7929564" y="4760913"/>
              <a:ext cx="1335087" cy="233825"/>
            </a:xfrm>
            <a:prstGeom prst="rect">
              <a:avLst/>
            </a:prstGeom>
            <a:noFill/>
          </p:spPr>
          <p:txBody>
            <a:bodyPr>
              <a:spAutoFit/>
            </a:bodyPr>
            <a:lstStyle/>
            <a:p>
              <a:pPr>
                <a:buFont typeface="Wingdings" pitchFamily="2" charset="2"/>
                <a:buNone/>
                <a:defRPr/>
              </a:pPr>
              <a:r>
                <a:rPr lang="en-US" altLang="zh-CN" sz="1200" b="1" dirty="0">
                  <a:latin typeface="+mn-ea"/>
                  <a:ea typeface="+mn-ea"/>
                </a:rPr>
                <a:t>Expansion cards</a:t>
              </a:r>
              <a:endParaRPr lang="zh-CN" altLang="en-US" sz="1200" b="1" dirty="0">
                <a:latin typeface="+mn-ea"/>
                <a:ea typeface="+mn-ea"/>
              </a:endParaRPr>
            </a:p>
          </p:txBody>
        </p:sp>
      </p:grpSp>
      <p:sp>
        <p:nvSpPr>
          <p:cNvPr id="66" name="圆角矩形 65"/>
          <p:cNvSpPr/>
          <p:nvPr/>
        </p:nvSpPr>
        <p:spPr bwMode="auto">
          <a:xfrm>
            <a:off x="1487488" y="1246844"/>
            <a:ext cx="5760640" cy="1138039"/>
          </a:xfrm>
          <a:prstGeom prst="roundRect">
            <a:avLst/>
          </a:prstGeom>
          <a:solidFill>
            <a:schemeClr val="bg1">
              <a:lumMod val="75000"/>
              <a:alpha val="50000"/>
            </a:schemeClr>
          </a:solidFill>
          <a:ln>
            <a:noFill/>
          </a:ln>
          <a:effectLst/>
          <a:extLst/>
        </p:spPr>
        <p:txBody>
          <a:bodyPr/>
          <a:lstStyle/>
          <a:p>
            <a:pPr>
              <a:spcBef>
                <a:spcPct val="0"/>
              </a:spcBef>
              <a:buClr>
                <a:srgbClr val="CC9900"/>
              </a:buClr>
              <a:buSzTx/>
              <a:buFont typeface="Wingdings" pitchFamily="2" charset="2"/>
              <a:buChar char="n"/>
              <a:defRPr/>
            </a:pPr>
            <a:endParaRPr lang="zh-CN" altLang="en-US" sz="1100">
              <a:latin typeface="+mn-ea"/>
              <a:ea typeface="+mn-ea"/>
            </a:endParaRPr>
          </a:p>
        </p:txBody>
      </p:sp>
      <p:sp>
        <p:nvSpPr>
          <p:cNvPr id="3" name="TextBox 2"/>
          <p:cNvSpPr txBox="1"/>
          <p:nvPr/>
        </p:nvSpPr>
        <p:spPr>
          <a:xfrm>
            <a:off x="1451484" y="1216727"/>
            <a:ext cx="5940660" cy="1169551"/>
          </a:xfrm>
          <a:prstGeom prst="rect">
            <a:avLst/>
          </a:prstGeom>
          <a:noFill/>
        </p:spPr>
        <p:txBody>
          <a:bodyPr wrap="square">
            <a:spAutoFit/>
          </a:bodyPr>
          <a:lstStyle/>
          <a:p>
            <a:pPr marL="285750" indent="-285750">
              <a:spcBef>
                <a:spcPts val="600"/>
              </a:spcBef>
              <a:buFont typeface="Wingdings" panose="05000000000000000000" pitchFamily="2" charset="2"/>
              <a:buChar char="l"/>
              <a:defRPr/>
            </a:pPr>
            <a:r>
              <a:rPr lang="en-US" altLang="zh-CN" sz="1200" dirty="0">
                <a:latin typeface="+mn-ea"/>
                <a:ea typeface="+mn-ea"/>
                <a:cs typeface="Arial" pitchFamily="34" charset="0"/>
              </a:rPr>
              <a:t>USG6300/6500/6600 series has </a:t>
            </a:r>
            <a:r>
              <a:rPr lang="en-US" altLang="zh-CN" sz="1200" b="1" dirty="0">
                <a:solidFill>
                  <a:srgbClr val="C00000"/>
                </a:solidFill>
                <a:latin typeface="+mn-ea"/>
                <a:ea typeface="+mn-ea"/>
                <a:cs typeface="Arial" pitchFamily="34" charset="0"/>
              </a:rPr>
              <a:t>17 models</a:t>
            </a:r>
            <a:endParaRPr lang="en-US" altLang="zh-CN" sz="1200" dirty="0">
              <a:latin typeface="+mn-ea"/>
              <a:ea typeface="+mn-ea"/>
              <a:cs typeface="Arial" pitchFamily="34" charset="0"/>
            </a:endParaRPr>
          </a:p>
          <a:p>
            <a:pPr marL="285750" indent="-285750">
              <a:spcBef>
                <a:spcPts val="600"/>
              </a:spcBef>
              <a:buFont typeface="Wingdings" panose="05000000000000000000" pitchFamily="2" charset="2"/>
              <a:buChar char="l"/>
              <a:defRPr/>
            </a:pPr>
            <a:r>
              <a:rPr lang="en-US" altLang="zh-CN" sz="1200" dirty="0">
                <a:latin typeface="+mn-ea"/>
                <a:ea typeface="+mn-ea"/>
                <a:cs typeface="Arial" pitchFamily="34" charset="0"/>
              </a:rPr>
              <a:t>Delivers </a:t>
            </a:r>
            <a:r>
              <a:rPr lang="en-US" altLang="zh-CN" sz="1200" b="1" dirty="0">
                <a:solidFill>
                  <a:srgbClr val="C00000"/>
                </a:solidFill>
                <a:latin typeface="+mn-ea"/>
                <a:ea typeface="+mn-ea"/>
                <a:cs typeface="Arial" pitchFamily="34" charset="0"/>
              </a:rPr>
              <a:t>1G to 40G application-layer </a:t>
            </a:r>
            <a:r>
              <a:rPr lang="en-US" altLang="zh-CN" sz="1200" dirty="0">
                <a:latin typeface="+mn-ea"/>
                <a:ea typeface="+mn-ea"/>
                <a:cs typeface="Arial" pitchFamily="34" charset="0"/>
              </a:rPr>
              <a:t>performance and </a:t>
            </a:r>
            <a:r>
              <a:rPr lang="en-US" altLang="zh-CN" sz="1200" b="1" dirty="0">
                <a:solidFill>
                  <a:srgbClr val="C00000"/>
                </a:solidFill>
                <a:latin typeface="+mn-ea"/>
                <a:ea typeface="+mn-ea"/>
                <a:cs typeface="Arial" pitchFamily="34" charset="0"/>
              </a:rPr>
              <a:t>20G full-featured threat prevention</a:t>
            </a:r>
            <a:r>
              <a:rPr lang="zh-CN" altLang="en-US" sz="1200" dirty="0">
                <a:latin typeface="+mn-ea"/>
                <a:ea typeface="+mn-ea"/>
                <a:cs typeface="Arial" pitchFamily="34" charset="0"/>
              </a:rPr>
              <a:t> </a:t>
            </a:r>
            <a:r>
              <a:rPr lang="en-US" altLang="zh-CN" sz="1200" dirty="0">
                <a:latin typeface="+mn-ea"/>
                <a:ea typeface="+mn-ea"/>
                <a:cs typeface="Arial" pitchFamily="34" charset="0"/>
              </a:rPr>
              <a:t>performance</a:t>
            </a:r>
          </a:p>
          <a:p>
            <a:pPr marL="285750" indent="-285750">
              <a:spcBef>
                <a:spcPts val="600"/>
              </a:spcBef>
              <a:buFont typeface="Wingdings" panose="05000000000000000000" pitchFamily="2" charset="2"/>
              <a:buChar char="l"/>
              <a:defRPr/>
            </a:pPr>
            <a:r>
              <a:rPr lang="en-US" altLang="zh-CN" sz="1200" dirty="0">
                <a:latin typeface="+mn-ea"/>
                <a:ea typeface="+mn-ea"/>
                <a:cs typeface="Arial" pitchFamily="34" charset="0"/>
              </a:rPr>
              <a:t>Provides a minimum of 6*GE interfaces and a maximum of </a:t>
            </a:r>
            <a:r>
              <a:rPr lang="en-US" altLang="zh-CN" sz="1200" b="1" dirty="0">
                <a:solidFill>
                  <a:srgbClr val="C00000"/>
                </a:solidFill>
                <a:latin typeface="+mn-ea"/>
                <a:ea typeface="+mn-ea"/>
                <a:cs typeface="Arial" pitchFamily="34" charset="0"/>
              </a:rPr>
              <a:t>64*GE+14*10GE</a:t>
            </a:r>
            <a:endParaRPr lang="zh-CN" altLang="en-US" sz="1200" dirty="0">
              <a:latin typeface="+mn-ea"/>
              <a:ea typeface="+mn-ea"/>
              <a:cs typeface="Arial" pitchFamily="34" charset="0"/>
            </a:endParaRPr>
          </a:p>
        </p:txBody>
      </p:sp>
      <p:sp>
        <p:nvSpPr>
          <p:cNvPr id="4" name="文本占位符 3"/>
          <p:cNvSpPr>
            <a:spLocks noGrp="1"/>
          </p:cNvSpPr>
          <p:nvPr>
            <p:ph type="body" sz="quarter" idx="12"/>
          </p:nvPr>
        </p:nvSpPr>
        <p:spPr/>
        <p:txBody>
          <a:bodyPr/>
          <a:lstStyle/>
          <a:p>
            <a:r>
              <a:rPr lang="en-US" altLang="zh-CN" smtClean="0"/>
              <a:t>USG6000 Series Portfolio</a:t>
            </a:r>
            <a:endParaRPr lang="zh-CN" altLang="en-US" dirty="0"/>
          </a:p>
        </p:txBody>
      </p:sp>
      <p:sp>
        <p:nvSpPr>
          <p:cNvPr id="98" name="TextBox 97"/>
          <p:cNvSpPr txBox="1"/>
          <p:nvPr/>
        </p:nvSpPr>
        <p:spPr>
          <a:xfrm>
            <a:off x="3135312" y="2384748"/>
            <a:ext cx="2960688" cy="369332"/>
          </a:xfrm>
          <a:prstGeom prst="rect">
            <a:avLst/>
          </a:prstGeom>
          <a:noFill/>
        </p:spPr>
        <p:txBody>
          <a:bodyPr>
            <a:spAutoFit/>
          </a:bodyPr>
          <a:lstStyle/>
          <a:p>
            <a:pPr>
              <a:buFont typeface="Wingdings" pitchFamily="2" charset="2"/>
              <a:buNone/>
              <a:defRPr/>
            </a:pPr>
            <a:r>
              <a:rPr lang="en-US" altLang="zh-CN" sz="900" dirty="0">
                <a:latin typeface="+mn-ea"/>
                <a:ea typeface="+mn-ea"/>
                <a:cs typeface="Arial" pitchFamily="34" charset="0"/>
              </a:rPr>
              <a:t>USG6570, 9Gbps FW + application identification, 4G full-featured threat prevention,</a:t>
            </a:r>
            <a:r>
              <a:rPr lang="zh-CN" altLang="en-US" sz="900" dirty="0">
                <a:latin typeface="+mn-ea"/>
                <a:ea typeface="+mn-ea"/>
                <a:cs typeface="Arial" pitchFamily="34" charset="0"/>
              </a:rPr>
              <a:t> </a:t>
            </a:r>
            <a:r>
              <a:rPr lang="en-US" altLang="zh-CN" sz="900" dirty="0">
                <a:latin typeface="+mn-ea"/>
                <a:ea typeface="+mn-ea"/>
                <a:cs typeface="Arial" pitchFamily="34" charset="0"/>
              </a:rPr>
              <a:t>1U,8GE+4SFP</a:t>
            </a:r>
            <a:endParaRPr lang="zh-CN" altLang="en-US" sz="900" dirty="0">
              <a:latin typeface="+mn-ea"/>
              <a:ea typeface="+mn-ea"/>
              <a:cs typeface="Arial" pitchFamily="34" charset="0"/>
            </a:endParaRPr>
          </a:p>
        </p:txBody>
      </p:sp>
      <p:sp>
        <p:nvSpPr>
          <p:cNvPr id="99" name="TextBox 98"/>
          <p:cNvSpPr txBox="1"/>
          <p:nvPr/>
        </p:nvSpPr>
        <p:spPr>
          <a:xfrm>
            <a:off x="3135312" y="2843644"/>
            <a:ext cx="3009900" cy="369332"/>
          </a:xfrm>
          <a:prstGeom prst="rect">
            <a:avLst/>
          </a:prstGeom>
          <a:noFill/>
        </p:spPr>
        <p:txBody>
          <a:bodyPr>
            <a:spAutoFit/>
          </a:bodyPr>
          <a:lstStyle/>
          <a:p>
            <a:pPr>
              <a:buFont typeface="Wingdings" pitchFamily="2" charset="2"/>
              <a:buNone/>
              <a:defRPr/>
            </a:pPr>
            <a:r>
              <a:rPr lang="en-US" altLang="zh-CN" sz="900" dirty="0">
                <a:latin typeface="+mn-ea"/>
                <a:ea typeface="+mn-ea"/>
                <a:cs typeface="Arial" pitchFamily="34" charset="0"/>
              </a:rPr>
              <a:t>USG6390, 8Gbps FW + application identification, 4G full-featured threat prevention,</a:t>
            </a:r>
            <a:r>
              <a:rPr lang="zh-CN" altLang="en-US" sz="900" dirty="0">
                <a:latin typeface="+mn-ea"/>
                <a:ea typeface="+mn-ea"/>
                <a:cs typeface="Arial" pitchFamily="34" charset="0"/>
              </a:rPr>
              <a:t> </a:t>
            </a:r>
            <a:r>
              <a:rPr lang="en-US" altLang="zh-CN" sz="900" dirty="0">
                <a:latin typeface="+mn-ea"/>
                <a:ea typeface="+mn-ea"/>
                <a:cs typeface="Arial" pitchFamily="34" charset="0"/>
              </a:rPr>
              <a:t>1U,8GE+4SFP</a:t>
            </a:r>
            <a:endParaRPr lang="zh-CN" altLang="en-US" sz="900" dirty="0">
              <a:latin typeface="+mn-ea"/>
              <a:ea typeface="+mn-ea"/>
              <a:cs typeface="Arial" pitchFamily="34" charset="0"/>
            </a:endParaRPr>
          </a:p>
        </p:txBody>
      </p:sp>
      <p:sp>
        <p:nvSpPr>
          <p:cNvPr id="45" name="TextBox 44"/>
          <p:cNvSpPr txBox="1"/>
          <p:nvPr/>
        </p:nvSpPr>
        <p:spPr>
          <a:xfrm>
            <a:off x="3107668" y="5039888"/>
            <a:ext cx="3651101" cy="369332"/>
          </a:xfrm>
          <a:prstGeom prst="rect">
            <a:avLst/>
          </a:prstGeom>
          <a:noFill/>
        </p:spPr>
        <p:txBody>
          <a:bodyPr wrap="square">
            <a:spAutoFit/>
          </a:bodyPr>
          <a:lstStyle/>
          <a:p>
            <a:pPr>
              <a:buNone/>
              <a:defRPr/>
            </a:pPr>
            <a:r>
              <a:rPr lang="en-US" altLang="zh-CN" sz="900" dirty="0">
                <a:latin typeface="+mn-ea"/>
                <a:ea typeface="+mn-ea"/>
                <a:cs typeface="Arial" pitchFamily="34" charset="0"/>
              </a:rPr>
              <a:t>USG6360, 3Gbps FW + application identification, 1.5G full-featured threat prevention,</a:t>
            </a:r>
            <a:r>
              <a:rPr lang="zh-CN" altLang="en-US" sz="900" dirty="0">
                <a:latin typeface="+mn-ea"/>
                <a:ea typeface="+mn-ea"/>
                <a:cs typeface="Arial" pitchFamily="34" charset="0"/>
              </a:rPr>
              <a:t> </a:t>
            </a:r>
            <a:r>
              <a:rPr lang="en-US" altLang="zh-CN" sz="900" dirty="0">
                <a:latin typeface="+mn-ea"/>
                <a:ea typeface="+mn-ea"/>
                <a:cs typeface="Arial" pitchFamily="34" charset="0"/>
              </a:rPr>
              <a:t>1U, 4GE+2Combo</a:t>
            </a:r>
            <a:endParaRPr lang="zh-CN" altLang="en-US" sz="900" dirty="0">
              <a:latin typeface="+mn-ea"/>
              <a:ea typeface="+mn-ea"/>
              <a:cs typeface="Arial" pitchFamily="34" charset="0"/>
            </a:endParaRPr>
          </a:p>
        </p:txBody>
      </p:sp>
      <p:sp>
        <p:nvSpPr>
          <p:cNvPr id="49" name="TextBox 48"/>
          <p:cNvSpPr txBox="1"/>
          <p:nvPr/>
        </p:nvSpPr>
        <p:spPr>
          <a:xfrm>
            <a:off x="3143672" y="5445224"/>
            <a:ext cx="3672408" cy="369332"/>
          </a:xfrm>
          <a:prstGeom prst="rect">
            <a:avLst/>
          </a:prstGeom>
          <a:noFill/>
        </p:spPr>
        <p:txBody>
          <a:bodyPr wrap="square">
            <a:spAutoFit/>
          </a:bodyPr>
          <a:lstStyle/>
          <a:p>
            <a:pPr>
              <a:buNone/>
              <a:defRPr/>
            </a:pPr>
            <a:r>
              <a:rPr lang="en-US" altLang="zh-CN" sz="900" dirty="0">
                <a:latin typeface="+mn-ea"/>
                <a:ea typeface="+mn-ea"/>
                <a:cs typeface="Arial" pitchFamily="34" charset="0"/>
              </a:rPr>
              <a:t>USG6350, 2Gbps FW + application identification, 1G full-featured threat prevention,</a:t>
            </a:r>
            <a:r>
              <a:rPr lang="zh-CN" altLang="en-US" sz="900" dirty="0">
                <a:latin typeface="+mn-ea"/>
                <a:ea typeface="+mn-ea"/>
                <a:cs typeface="Arial" pitchFamily="34" charset="0"/>
              </a:rPr>
              <a:t> </a:t>
            </a:r>
            <a:r>
              <a:rPr lang="en-US" altLang="zh-CN" sz="900" dirty="0">
                <a:latin typeface="+mn-ea"/>
                <a:ea typeface="+mn-ea"/>
                <a:cs typeface="Arial" pitchFamily="34" charset="0"/>
              </a:rPr>
              <a:t>1U, 4GE+2Combo</a:t>
            </a:r>
            <a:endParaRPr lang="zh-CN" altLang="en-US" sz="900" dirty="0">
              <a:latin typeface="+mn-ea"/>
              <a:ea typeface="+mn-ea"/>
              <a:cs typeface="Arial" pitchFamily="34" charset="0"/>
            </a:endParaRPr>
          </a:p>
        </p:txBody>
      </p:sp>
      <p:sp>
        <p:nvSpPr>
          <p:cNvPr id="50" name="TextBox 49"/>
          <p:cNvSpPr txBox="1"/>
          <p:nvPr/>
        </p:nvSpPr>
        <p:spPr>
          <a:xfrm>
            <a:off x="3143672" y="5769260"/>
            <a:ext cx="3600400" cy="369332"/>
          </a:xfrm>
          <a:prstGeom prst="rect">
            <a:avLst/>
          </a:prstGeom>
          <a:noFill/>
        </p:spPr>
        <p:txBody>
          <a:bodyPr wrap="square">
            <a:spAutoFit/>
          </a:bodyPr>
          <a:lstStyle/>
          <a:p>
            <a:pPr>
              <a:buFont typeface="Wingdings" pitchFamily="2" charset="2"/>
              <a:buNone/>
              <a:defRPr/>
            </a:pPr>
            <a:r>
              <a:rPr lang="en-US" altLang="zh-CN" sz="900" dirty="0">
                <a:latin typeface="+mn-ea"/>
                <a:ea typeface="+mn-ea"/>
                <a:cs typeface="Arial" pitchFamily="34" charset="0"/>
              </a:rPr>
              <a:t>USG6330, 1Gbps FW + application identification, 500M full-featured threat prevention,</a:t>
            </a:r>
            <a:r>
              <a:rPr lang="zh-CN" altLang="en-US" sz="900" dirty="0">
                <a:latin typeface="+mn-ea"/>
                <a:ea typeface="+mn-ea"/>
                <a:cs typeface="Arial" pitchFamily="34" charset="0"/>
              </a:rPr>
              <a:t> </a:t>
            </a:r>
            <a:r>
              <a:rPr lang="en-US" altLang="zh-CN" sz="900" dirty="0">
                <a:latin typeface="+mn-ea"/>
                <a:ea typeface="+mn-ea"/>
                <a:cs typeface="Arial" pitchFamily="34" charset="0"/>
              </a:rPr>
              <a:t>1U,4GE+2Combo</a:t>
            </a:r>
            <a:endParaRPr lang="zh-CN" altLang="en-US" sz="900" dirty="0">
              <a:latin typeface="+mn-ea"/>
              <a:ea typeface="+mn-ea"/>
              <a:cs typeface="Arial" pitchFamily="34" charset="0"/>
            </a:endParaRPr>
          </a:p>
        </p:txBody>
      </p:sp>
      <p:grpSp>
        <p:nvGrpSpPr>
          <p:cNvPr id="7" name="组合 6"/>
          <p:cNvGrpSpPr/>
          <p:nvPr/>
        </p:nvGrpSpPr>
        <p:grpSpPr>
          <a:xfrm>
            <a:off x="1631504" y="2456892"/>
            <a:ext cx="1440160" cy="3600400"/>
            <a:chOff x="1703512" y="2816932"/>
            <a:chExt cx="658814" cy="2772308"/>
          </a:xfrm>
        </p:grpSpPr>
        <p:pic>
          <p:nvPicPr>
            <p:cNvPr id="12322" name="Picture 3"/>
            <p:cNvPicPr>
              <a:picLocks noChangeAspect="1" noChangeArrowheads="1"/>
            </p:cNvPicPr>
            <p:nvPr/>
          </p:nvPicPr>
          <p:blipFill>
            <a:blip r:embed="rId8" cstate="print"/>
            <a:srcRect/>
            <a:stretch>
              <a:fillRect/>
            </a:stretch>
          </p:blipFill>
          <p:spPr bwMode="auto">
            <a:xfrm>
              <a:off x="1703513" y="3537086"/>
              <a:ext cx="658813" cy="120650"/>
            </a:xfrm>
            <a:prstGeom prst="rect">
              <a:avLst/>
            </a:prstGeom>
            <a:noFill/>
            <a:ln w="9525">
              <a:noFill/>
              <a:miter lim="800000"/>
              <a:headEnd/>
              <a:tailEnd/>
            </a:ln>
          </p:spPr>
        </p:pic>
        <p:pic>
          <p:nvPicPr>
            <p:cNvPr id="12323" name="Picture 3"/>
            <p:cNvPicPr>
              <a:picLocks noChangeAspect="1" noChangeArrowheads="1"/>
            </p:cNvPicPr>
            <p:nvPr/>
          </p:nvPicPr>
          <p:blipFill>
            <a:blip r:embed="rId8" cstate="print"/>
            <a:srcRect/>
            <a:stretch>
              <a:fillRect/>
            </a:stretch>
          </p:blipFill>
          <p:spPr bwMode="auto">
            <a:xfrm>
              <a:off x="1703513" y="3860936"/>
              <a:ext cx="658813" cy="120650"/>
            </a:xfrm>
            <a:prstGeom prst="rect">
              <a:avLst/>
            </a:prstGeom>
            <a:noFill/>
            <a:ln w="9525">
              <a:noFill/>
              <a:miter lim="800000"/>
              <a:headEnd/>
              <a:tailEnd/>
            </a:ln>
          </p:spPr>
        </p:pic>
        <p:pic>
          <p:nvPicPr>
            <p:cNvPr id="12324" name="Picture 3"/>
            <p:cNvPicPr>
              <a:picLocks noChangeAspect="1" noChangeArrowheads="1"/>
            </p:cNvPicPr>
            <p:nvPr/>
          </p:nvPicPr>
          <p:blipFill>
            <a:blip r:embed="rId8" cstate="print"/>
            <a:srcRect/>
            <a:stretch>
              <a:fillRect/>
            </a:stretch>
          </p:blipFill>
          <p:spPr bwMode="auto">
            <a:xfrm>
              <a:off x="1703513" y="4210038"/>
              <a:ext cx="658813" cy="119063"/>
            </a:xfrm>
            <a:prstGeom prst="rect">
              <a:avLst/>
            </a:prstGeom>
            <a:noFill/>
            <a:ln w="9525">
              <a:noFill/>
              <a:miter lim="800000"/>
              <a:headEnd/>
              <a:tailEnd/>
            </a:ln>
          </p:spPr>
        </p:pic>
        <p:pic>
          <p:nvPicPr>
            <p:cNvPr id="12326" name="Picture 3"/>
            <p:cNvPicPr>
              <a:picLocks noChangeAspect="1" noChangeArrowheads="1"/>
            </p:cNvPicPr>
            <p:nvPr/>
          </p:nvPicPr>
          <p:blipFill>
            <a:blip r:embed="rId8" cstate="print"/>
            <a:srcRect/>
            <a:stretch>
              <a:fillRect/>
            </a:stretch>
          </p:blipFill>
          <p:spPr bwMode="auto">
            <a:xfrm>
              <a:off x="1703512" y="2816932"/>
              <a:ext cx="658812" cy="120650"/>
            </a:xfrm>
            <a:prstGeom prst="rect">
              <a:avLst/>
            </a:prstGeom>
            <a:noFill/>
            <a:ln w="9525">
              <a:noFill/>
              <a:miter lim="800000"/>
              <a:headEnd/>
              <a:tailEnd/>
            </a:ln>
          </p:spPr>
        </p:pic>
        <p:pic>
          <p:nvPicPr>
            <p:cNvPr id="12327" name="Picture 3"/>
            <p:cNvPicPr>
              <a:picLocks noChangeAspect="1" noChangeArrowheads="1"/>
            </p:cNvPicPr>
            <p:nvPr/>
          </p:nvPicPr>
          <p:blipFill>
            <a:blip r:embed="rId8" cstate="print"/>
            <a:srcRect/>
            <a:stretch>
              <a:fillRect/>
            </a:stretch>
          </p:blipFill>
          <p:spPr bwMode="auto">
            <a:xfrm>
              <a:off x="1703512" y="3176724"/>
              <a:ext cx="658812" cy="120650"/>
            </a:xfrm>
            <a:prstGeom prst="rect">
              <a:avLst/>
            </a:prstGeom>
            <a:noFill/>
            <a:ln w="9525">
              <a:noFill/>
              <a:miter lim="800000"/>
              <a:headEnd/>
              <a:tailEnd/>
            </a:ln>
          </p:spPr>
        </p:pic>
        <p:pic>
          <p:nvPicPr>
            <p:cNvPr id="44" name="Picture 1" descr="\\10.173.63.240\ngfw设备照片\Secospace USG6330&amp;6350&amp;6360&amp;6530\02-Front_looking down.png"/>
            <p:cNvPicPr>
              <a:picLocks noChangeArrowheads="1"/>
            </p:cNvPicPr>
            <p:nvPr/>
          </p:nvPicPr>
          <p:blipFill>
            <a:blip r:embed="rId9" cstate="print"/>
            <a:srcRect/>
            <a:stretch>
              <a:fillRect/>
            </a:stretch>
          </p:blipFill>
          <p:spPr bwMode="auto">
            <a:xfrm>
              <a:off x="1703512" y="5470440"/>
              <a:ext cx="658800" cy="118800"/>
            </a:xfrm>
            <a:prstGeom prst="rect">
              <a:avLst/>
            </a:prstGeom>
            <a:noFill/>
          </p:spPr>
        </p:pic>
        <p:pic>
          <p:nvPicPr>
            <p:cNvPr id="55" name="Picture 1" descr="\\10.173.63.240\ngfw设备照片\Secospace USG6330&amp;6350&amp;6360&amp;6530\02-Front_looking down.png"/>
            <p:cNvPicPr>
              <a:picLocks noChangeArrowheads="1"/>
            </p:cNvPicPr>
            <p:nvPr/>
          </p:nvPicPr>
          <p:blipFill>
            <a:blip r:embed="rId9" cstate="print"/>
            <a:srcRect/>
            <a:stretch>
              <a:fillRect/>
            </a:stretch>
          </p:blipFill>
          <p:spPr bwMode="auto">
            <a:xfrm>
              <a:off x="1703512" y="5157192"/>
              <a:ext cx="658800" cy="118800"/>
            </a:xfrm>
            <a:prstGeom prst="rect">
              <a:avLst/>
            </a:prstGeom>
            <a:noFill/>
          </p:spPr>
        </p:pic>
        <p:pic>
          <p:nvPicPr>
            <p:cNvPr id="56" name="Picture 1" descr="\\10.173.63.240\ngfw设备照片\Secospace USG6330&amp;6350&amp;6360&amp;6530\02-Front_looking down.png"/>
            <p:cNvPicPr>
              <a:picLocks noChangeArrowheads="1"/>
            </p:cNvPicPr>
            <p:nvPr/>
          </p:nvPicPr>
          <p:blipFill>
            <a:blip r:embed="rId9" cstate="print"/>
            <a:srcRect/>
            <a:stretch>
              <a:fillRect/>
            </a:stretch>
          </p:blipFill>
          <p:spPr bwMode="auto">
            <a:xfrm>
              <a:off x="1703512" y="4833156"/>
              <a:ext cx="658800" cy="118800"/>
            </a:xfrm>
            <a:prstGeom prst="rect">
              <a:avLst/>
            </a:prstGeom>
            <a:noFill/>
          </p:spPr>
        </p:pic>
        <p:pic>
          <p:nvPicPr>
            <p:cNvPr id="57" name="Picture 1" descr="\\10.173.63.240\ngfw设备照片\Secospace USG6330&amp;6350&amp;6360&amp;6530\02-Front_looking down.png"/>
            <p:cNvPicPr>
              <a:picLocks noChangeArrowheads="1"/>
            </p:cNvPicPr>
            <p:nvPr/>
          </p:nvPicPr>
          <p:blipFill>
            <a:blip r:embed="rId9" cstate="print"/>
            <a:srcRect/>
            <a:stretch>
              <a:fillRect/>
            </a:stretch>
          </p:blipFill>
          <p:spPr bwMode="auto">
            <a:xfrm>
              <a:off x="1703512" y="4506394"/>
              <a:ext cx="658800" cy="118800"/>
            </a:xfrm>
            <a:prstGeom prst="rect">
              <a:avLst/>
            </a:prstGeom>
            <a:noFill/>
          </p:spPr>
        </p:pic>
      </p:grpSp>
      <p:sp>
        <p:nvSpPr>
          <p:cNvPr id="58" name="TextBox 57"/>
          <p:cNvSpPr txBox="1"/>
          <p:nvPr/>
        </p:nvSpPr>
        <p:spPr>
          <a:xfrm>
            <a:off x="3107668" y="4596838"/>
            <a:ext cx="3803394" cy="369332"/>
          </a:xfrm>
          <a:prstGeom prst="rect">
            <a:avLst/>
          </a:prstGeom>
          <a:noFill/>
        </p:spPr>
        <p:txBody>
          <a:bodyPr wrap="square">
            <a:spAutoFit/>
          </a:bodyPr>
          <a:lstStyle/>
          <a:p>
            <a:pPr>
              <a:buNone/>
              <a:defRPr/>
            </a:pPr>
            <a:r>
              <a:rPr lang="en-US" altLang="zh-CN" sz="900" dirty="0">
                <a:latin typeface="+mn-ea"/>
                <a:ea typeface="+mn-ea"/>
                <a:cs typeface="Arial" pitchFamily="34" charset="0"/>
              </a:rPr>
              <a:t>USG6530, 3Gbps FW + application identification, 1.5G full-featured threat prevention,</a:t>
            </a:r>
            <a:r>
              <a:rPr lang="zh-CN" altLang="en-US" sz="900" dirty="0">
                <a:latin typeface="+mn-ea"/>
                <a:ea typeface="+mn-ea"/>
                <a:cs typeface="Arial" pitchFamily="34" charset="0"/>
              </a:rPr>
              <a:t> </a:t>
            </a:r>
            <a:r>
              <a:rPr lang="en-US" altLang="zh-CN" sz="900" dirty="0">
                <a:latin typeface="+mn-ea"/>
                <a:ea typeface="+mn-ea"/>
                <a:cs typeface="Arial" pitchFamily="34" charset="0"/>
              </a:rPr>
              <a:t>1U, 4GE+2Combo</a:t>
            </a:r>
            <a:endParaRPr lang="zh-CN" altLang="en-US" sz="900" dirty="0">
              <a:latin typeface="+mn-ea"/>
              <a:ea typeface="+mn-ea"/>
              <a:cs typeface="Arial" pitchFamily="34" charset="0"/>
            </a:endParaRPr>
          </a:p>
        </p:txBody>
      </p:sp>
      <p:grpSp>
        <p:nvGrpSpPr>
          <p:cNvPr id="9" name="组合 8"/>
          <p:cNvGrpSpPr/>
          <p:nvPr/>
        </p:nvGrpSpPr>
        <p:grpSpPr>
          <a:xfrm>
            <a:off x="6651812" y="1303338"/>
            <a:ext cx="4821051" cy="3109729"/>
            <a:chOff x="6651812" y="1303338"/>
            <a:chExt cx="3739963" cy="2707792"/>
          </a:xfrm>
        </p:grpSpPr>
        <p:pic>
          <p:nvPicPr>
            <p:cNvPr id="14" name="图片 13"/>
            <p:cNvPicPr>
              <a:picLocks noChangeAspect="1"/>
            </p:cNvPicPr>
            <p:nvPr/>
          </p:nvPicPr>
          <p:blipFill>
            <a:blip r:embed="rId10" cstate="print">
              <a:extLst/>
            </a:blip>
            <a:stretch>
              <a:fillRect/>
            </a:stretch>
          </p:blipFill>
          <p:spPr>
            <a:xfrm>
              <a:off x="7428148" y="1355340"/>
              <a:ext cx="708120" cy="362997"/>
            </a:xfrm>
            <a:prstGeom prst="rect">
              <a:avLst/>
            </a:prstGeom>
            <a:effectLst>
              <a:glow rad="139700">
                <a:schemeClr val="accent2">
                  <a:satMod val="175000"/>
                  <a:alpha val="40000"/>
                </a:schemeClr>
              </a:glow>
            </a:effectLst>
          </p:spPr>
        </p:pic>
        <p:pic>
          <p:nvPicPr>
            <p:cNvPr id="15" name="图片 14"/>
            <p:cNvPicPr>
              <a:picLocks noChangeAspect="1"/>
            </p:cNvPicPr>
            <p:nvPr/>
          </p:nvPicPr>
          <p:blipFill>
            <a:blip r:embed="rId10" cstate="print">
              <a:extLst/>
            </a:blip>
            <a:stretch>
              <a:fillRect/>
            </a:stretch>
          </p:blipFill>
          <p:spPr>
            <a:xfrm>
              <a:off x="7428148" y="1877940"/>
              <a:ext cx="708120" cy="362997"/>
            </a:xfrm>
            <a:prstGeom prst="rect">
              <a:avLst/>
            </a:prstGeom>
            <a:effectLst>
              <a:glow rad="63500">
                <a:srgbClr val="00B0F0">
                  <a:alpha val="40000"/>
                </a:srgbClr>
              </a:glow>
            </a:effectLst>
          </p:spPr>
        </p:pic>
        <p:pic>
          <p:nvPicPr>
            <p:cNvPr id="18" name="图片 17"/>
            <p:cNvPicPr>
              <a:picLocks noChangeAspect="1"/>
            </p:cNvPicPr>
            <p:nvPr/>
          </p:nvPicPr>
          <p:blipFill>
            <a:blip r:embed="rId11" cstate="print">
              <a:extLst/>
            </a:blip>
            <a:stretch>
              <a:fillRect/>
            </a:stretch>
          </p:blipFill>
          <p:spPr>
            <a:xfrm>
              <a:off x="6651812" y="2966227"/>
              <a:ext cx="701906" cy="359811"/>
            </a:xfrm>
            <a:prstGeom prst="rect">
              <a:avLst/>
            </a:prstGeom>
            <a:effectLst>
              <a:glow rad="139700">
                <a:schemeClr val="accent2">
                  <a:satMod val="175000"/>
                  <a:alpha val="40000"/>
                </a:schemeClr>
              </a:glow>
            </a:effectLst>
          </p:spPr>
        </p:pic>
        <p:pic>
          <p:nvPicPr>
            <p:cNvPr id="17" name="图片 16"/>
            <p:cNvPicPr>
              <a:picLocks noChangeAspect="1"/>
            </p:cNvPicPr>
            <p:nvPr/>
          </p:nvPicPr>
          <p:blipFill>
            <a:blip r:embed="rId11" cstate="print">
              <a:extLst/>
            </a:blip>
            <a:stretch>
              <a:fillRect/>
            </a:stretch>
          </p:blipFill>
          <p:spPr>
            <a:xfrm>
              <a:off x="6651812" y="2415557"/>
              <a:ext cx="701906" cy="359811"/>
            </a:xfrm>
            <a:prstGeom prst="rect">
              <a:avLst/>
            </a:prstGeom>
            <a:effectLst>
              <a:glow rad="139700">
                <a:schemeClr val="accent2">
                  <a:satMod val="175000"/>
                  <a:alpha val="40000"/>
                </a:schemeClr>
              </a:glow>
            </a:effectLst>
          </p:spPr>
        </p:pic>
        <p:sp>
          <p:nvSpPr>
            <p:cNvPr id="51" name="TextBox 50"/>
            <p:cNvSpPr txBox="1"/>
            <p:nvPr/>
          </p:nvSpPr>
          <p:spPr>
            <a:xfrm>
              <a:off x="7365781" y="2922061"/>
              <a:ext cx="2681313" cy="482393"/>
            </a:xfrm>
            <a:prstGeom prst="rect">
              <a:avLst/>
            </a:prstGeom>
            <a:noFill/>
          </p:spPr>
          <p:txBody>
            <a:bodyPr wrap="square">
              <a:spAutoFit/>
            </a:bodyPr>
            <a:lstStyle/>
            <a:p>
              <a:pPr>
                <a:buFont typeface="Wingdings" pitchFamily="2" charset="2"/>
                <a:buNone/>
                <a:defRPr/>
              </a:pPr>
              <a:r>
                <a:rPr lang="en-US" altLang="zh-CN" dirty="0">
                  <a:solidFill>
                    <a:srgbClr val="C00000"/>
                  </a:solidFill>
                  <a:effectLst>
                    <a:outerShdw blurRad="38100" dist="38100" dir="2700000" algn="tl">
                      <a:srgbClr val="000000">
                        <a:alpha val="43137"/>
                      </a:srgbClr>
                    </a:outerShdw>
                  </a:effectLst>
                  <a:latin typeface="+mn-ea"/>
                  <a:ea typeface="+mn-ea"/>
                  <a:cs typeface="Arial" pitchFamily="34" charset="0"/>
                </a:rPr>
                <a:t>USG6650</a:t>
              </a:r>
              <a:r>
                <a:rPr lang="en-US" altLang="zh-CN" dirty="0">
                  <a:latin typeface="+mn-ea"/>
                  <a:ea typeface="+mn-ea"/>
                  <a:cs typeface="Arial" pitchFamily="34" charset="0"/>
                </a:rPr>
                <a:t>, 20Gbps FW + application identification, 10G full-featured threat prevention</a:t>
              </a:r>
              <a:r>
                <a:rPr lang="zh-CN" altLang="en-US" dirty="0">
                  <a:latin typeface="+mn-ea"/>
                  <a:ea typeface="+mn-ea"/>
                  <a:cs typeface="Arial" pitchFamily="34" charset="0"/>
                </a:rPr>
                <a:t> </a:t>
              </a:r>
              <a:r>
                <a:rPr lang="en-US" altLang="zh-CN" dirty="0">
                  <a:latin typeface="+mn-ea"/>
                  <a:ea typeface="+mn-ea"/>
                  <a:cs typeface="Arial" pitchFamily="34" charset="0"/>
                </a:rPr>
                <a:t>3U, 2*10GE+8GE+8SFP</a:t>
              </a:r>
              <a:endParaRPr lang="zh-CN" altLang="en-US" dirty="0">
                <a:latin typeface="+mn-ea"/>
                <a:ea typeface="+mn-ea"/>
                <a:cs typeface="Arial" pitchFamily="34" charset="0"/>
              </a:endParaRPr>
            </a:p>
          </p:txBody>
        </p:sp>
        <p:sp>
          <p:nvSpPr>
            <p:cNvPr id="52" name="TextBox 51"/>
            <p:cNvSpPr txBox="1"/>
            <p:nvPr/>
          </p:nvSpPr>
          <p:spPr>
            <a:xfrm>
              <a:off x="7337851" y="2370494"/>
              <a:ext cx="2516186" cy="482393"/>
            </a:xfrm>
            <a:prstGeom prst="rect">
              <a:avLst/>
            </a:prstGeom>
            <a:noFill/>
          </p:spPr>
          <p:txBody>
            <a:bodyPr wrap="square">
              <a:spAutoFit/>
            </a:bodyPr>
            <a:lstStyle/>
            <a:p>
              <a:pPr>
                <a:buFont typeface="Wingdings" pitchFamily="2" charset="2"/>
                <a:buNone/>
                <a:defRPr/>
              </a:pPr>
              <a:r>
                <a:rPr lang="en-US" altLang="zh-CN" dirty="0">
                  <a:solidFill>
                    <a:srgbClr val="C00000"/>
                  </a:solidFill>
                  <a:effectLst>
                    <a:outerShdw blurRad="38100" dist="38100" dir="2700000" algn="tl">
                      <a:srgbClr val="000000">
                        <a:alpha val="43137"/>
                      </a:srgbClr>
                    </a:outerShdw>
                  </a:effectLst>
                  <a:latin typeface="+mn-ea"/>
                  <a:ea typeface="+mn-ea"/>
                  <a:cs typeface="Arial" pitchFamily="34" charset="0"/>
                </a:rPr>
                <a:t>USG6660</a:t>
              </a:r>
              <a:r>
                <a:rPr lang="en-US" altLang="zh-CN" dirty="0">
                  <a:latin typeface="+mn-ea"/>
                  <a:ea typeface="+mn-ea"/>
                  <a:cs typeface="Arial" pitchFamily="34" charset="0"/>
                </a:rPr>
                <a:t>, 25Gbps FW + application identification,</a:t>
              </a:r>
            </a:p>
            <a:p>
              <a:pPr>
                <a:buFont typeface="Wingdings" pitchFamily="2" charset="2"/>
                <a:buNone/>
                <a:defRPr/>
              </a:pPr>
              <a:r>
                <a:rPr lang="en-US" altLang="zh-CN" dirty="0">
                  <a:latin typeface="+mn-ea"/>
                  <a:ea typeface="+mn-ea"/>
                  <a:cs typeface="Arial" pitchFamily="34" charset="0"/>
                </a:rPr>
                <a:t>13G full-featured threat prevention</a:t>
              </a:r>
              <a:r>
                <a:rPr lang="zh-CN" altLang="en-US" dirty="0">
                  <a:latin typeface="+mn-ea"/>
                  <a:ea typeface="+mn-ea"/>
                  <a:cs typeface="Arial" pitchFamily="34" charset="0"/>
                </a:rPr>
                <a:t> </a:t>
              </a:r>
              <a:r>
                <a:rPr lang="en-US" altLang="zh-CN" dirty="0">
                  <a:latin typeface="+mn-ea"/>
                  <a:ea typeface="+mn-ea"/>
                  <a:cs typeface="Arial" pitchFamily="34" charset="0"/>
                </a:rPr>
                <a:t>3U, 2*10GE+8GE+8SFP</a:t>
              </a:r>
              <a:endParaRPr lang="zh-CN" altLang="en-US" dirty="0">
                <a:latin typeface="+mn-ea"/>
                <a:ea typeface="+mn-ea"/>
                <a:cs typeface="Arial" pitchFamily="34" charset="0"/>
              </a:endParaRPr>
            </a:p>
          </p:txBody>
        </p:sp>
        <p:sp>
          <p:nvSpPr>
            <p:cNvPr id="53" name="TextBox 52"/>
            <p:cNvSpPr txBox="1"/>
            <p:nvPr/>
          </p:nvSpPr>
          <p:spPr>
            <a:xfrm>
              <a:off x="8137525" y="1843088"/>
              <a:ext cx="2254250" cy="482393"/>
            </a:xfrm>
            <a:prstGeom prst="rect">
              <a:avLst/>
            </a:prstGeom>
            <a:noFill/>
          </p:spPr>
          <p:txBody>
            <a:bodyPr>
              <a:spAutoFit/>
            </a:bodyPr>
            <a:lstStyle/>
            <a:p>
              <a:pPr>
                <a:buFont typeface="Wingdings" pitchFamily="2" charset="2"/>
                <a:buNone/>
                <a:defRPr/>
              </a:pPr>
              <a:r>
                <a:rPr lang="en-US" altLang="zh-CN" dirty="0">
                  <a:latin typeface="+mn-ea"/>
                  <a:ea typeface="+mn-ea"/>
                  <a:cs typeface="Arial" pitchFamily="34" charset="0"/>
                </a:rPr>
                <a:t>USG6670, 35Gbps FW + application identification,18G full-featured threat prevention</a:t>
              </a:r>
              <a:r>
                <a:rPr lang="zh-CN" altLang="en-US" dirty="0">
                  <a:latin typeface="+mn-ea"/>
                  <a:ea typeface="+mn-ea"/>
                  <a:cs typeface="Arial" pitchFamily="34" charset="0"/>
                </a:rPr>
                <a:t> </a:t>
              </a:r>
              <a:r>
                <a:rPr lang="en-US" altLang="zh-CN" dirty="0">
                  <a:latin typeface="+mn-ea"/>
                  <a:ea typeface="+mn-ea"/>
                  <a:cs typeface="Arial" pitchFamily="34" charset="0"/>
                </a:rPr>
                <a:t>,</a:t>
              </a:r>
              <a:r>
                <a:rPr lang="zh-CN" altLang="en-US" dirty="0">
                  <a:latin typeface="+mn-ea"/>
                  <a:ea typeface="+mn-ea"/>
                  <a:cs typeface="Arial" pitchFamily="34" charset="0"/>
                </a:rPr>
                <a:t> </a:t>
              </a:r>
              <a:r>
                <a:rPr lang="en-US" altLang="zh-CN" dirty="0">
                  <a:latin typeface="+mn-ea"/>
                  <a:ea typeface="+mn-ea"/>
                  <a:cs typeface="Arial" pitchFamily="34" charset="0"/>
                </a:rPr>
                <a:t>3U, 4*10GE+16GE+8SFP</a:t>
              </a:r>
              <a:endParaRPr lang="zh-CN" altLang="en-US" dirty="0">
                <a:latin typeface="+mn-ea"/>
                <a:ea typeface="+mn-ea"/>
                <a:cs typeface="Arial" pitchFamily="34" charset="0"/>
              </a:endParaRPr>
            </a:p>
          </p:txBody>
        </p:sp>
        <p:sp>
          <p:nvSpPr>
            <p:cNvPr id="54" name="TextBox 53"/>
            <p:cNvSpPr txBox="1"/>
            <p:nvPr/>
          </p:nvSpPr>
          <p:spPr>
            <a:xfrm>
              <a:off x="8137525" y="1303338"/>
              <a:ext cx="2254250" cy="482393"/>
            </a:xfrm>
            <a:prstGeom prst="rect">
              <a:avLst/>
            </a:prstGeom>
            <a:noFill/>
          </p:spPr>
          <p:txBody>
            <a:bodyPr>
              <a:spAutoFit/>
            </a:bodyPr>
            <a:lstStyle/>
            <a:p>
              <a:pPr>
                <a:buFont typeface="Wingdings" pitchFamily="2" charset="2"/>
                <a:buNone/>
                <a:defRPr/>
              </a:pPr>
              <a:r>
                <a:rPr lang="en-US" altLang="zh-CN" dirty="0">
                  <a:solidFill>
                    <a:srgbClr val="C00000"/>
                  </a:solidFill>
                  <a:effectLst>
                    <a:outerShdw blurRad="38100" dist="38100" dir="2700000" algn="tl">
                      <a:srgbClr val="000000">
                        <a:alpha val="43137"/>
                      </a:srgbClr>
                    </a:outerShdw>
                  </a:effectLst>
                  <a:latin typeface="+mn-ea"/>
                  <a:ea typeface="+mn-ea"/>
                  <a:cs typeface="Arial" pitchFamily="34" charset="0"/>
                </a:rPr>
                <a:t>USG6680</a:t>
              </a:r>
              <a:r>
                <a:rPr lang="en-US" altLang="zh-CN" dirty="0">
                  <a:latin typeface="+mn-ea"/>
                  <a:ea typeface="+mn-ea"/>
                  <a:cs typeface="Arial" pitchFamily="34" charset="0"/>
                </a:rPr>
                <a:t>, 40Gbps FW + application identification,20G full-featured threat prevention</a:t>
              </a:r>
              <a:r>
                <a:rPr lang="zh-CN" altLang="en-US" dirty="0">
                  <a:latin typeface="+mn-ea"/>
                  <a:ea typeface="+mn-ea"/>
                  <a:cs typeface="Arial" pitchFamily="34" charset="0"/>
                </a:rPr>
                <a:t> </a:t>
              </a:r>
              <a:r>
                <a:rPr lang="en-US" altLang="zh-CN" dirty="0">
                  <a:latin typeface="+mn-ea"/>
                  <a:ea typeface="+mn-ea"/>
                  <a:cs typeface="Arial" pitchFamily="34" charset="0"/>
                </a:rPr>
                <a:t>3U, 4*10GE+16GE+8SFP</a:t>
              </a:r>
              <a:endParaRPr lang="zh-CN" altLang="en-US" dirty="0">
                <a:latin typeface="+mn-ea"/>
                <a:ea typeface="+mn-ea"/>
                <a:cs typeface="Arial" pitchFamily="34" charset="0"/>
              </a:endParaRPr>
            </a:p>
          </p:txBody>
        </p:sp>
        <p:pic>
          <p:nvPicPr>
            <p:cNvPr id="59" name="Picture 3"/>
            <p:cNvPicPr>
              <a:picLocks noChangeAspect="1" noChangeArrowheads="1"/>
            </p:cNvPicPr>
            <p:nvPr/>
          </p:nvPicPr>
          <p:blipFill>
            <a:blip r:embed="rId8" cstate="print"/>
            <a:srcRect/>
            <a:stretch>
              <a:fillRect/>
            </a:stretch>
          </p:blipFill>
          <p:spPr bwMode="auto">
            <a:xfrm>
              <a:off x="6672064" y="3481759"/>
              <a:ext cx="658812" cy="120650"/>
            </a:xfrm>
            <a:prstGeom prst="rect">
              <a:avLst/>
            </a:prstGeom>
            <a:noFill/>
            <a:ln w="9525">
              <a:noFill/>
              <a:miter lim="800000"/>
              <a:headEnd/>
              <a:tailEnd/>
            </a:ln>
          </p:spPr>
        </p:pic>
        <p:pic>
          <p:nvPicPr>
            <p:cNvPr id="60" name="Picture 3"/>
            <p:cNvPicPr>
              <a:picLocks noChangeAspect="1" noChangeArrowheads="1"/>
            </p:cNvPicPr>
            <p:nvPr/>
          </p:nvPicPr>
          <p:blipFill>
            <a:blip r:embed="rId8" cstate="print"/>
            <a:srcRect/>
            <a:stretch>
              <a:fillRect/>
            </a:stretch>
          </p:blipFill>
          <p:spPr bwMode="auto">
            <a:xfrm>
              <a:off x="6672064" y="3769097"/>
              <a:ext cx="658812" cy="120650"/>
            </a:xfrm>
            <a:prstGeom prst="rect">
              <a:avLst/>
            </a:prstGeom>
            <a:noFill/>
            <a:ln w="9525">
              <a:noFill/>
              <a:miter lim="800000"/>
              <a:headEnd/>
              <a:tailEnd/>
            </a:ln>
          </p:spPr>
        </p:pic>
        <p:sp>
          <p:nvSpPr>
            <p:cNvPr id="61" name="TextBox 60"/>
            <p:cNvSpPr txBox="1"/>
            <p:nvPr/>
          </p:nvSpPr>
          <p:spPr>
            <a:xfrm>
              <a:off x="7330876" y="3337298"/>
              <a:ext cx="2960688" cy="348395"/>
            </a:xfrm>
            <a:prstGeom prst="rect">
              <a:avLst/>
            </a:prstGeom>
            <a:noFill/>
          </p:spPr>
          <p:txBody>
            <a:bodyPr>
              <a:spAutoFit/>
            </a:bodyPr>
            <a:lstStyle/>
            <a:p>
              <a:pPr>
                <a:buFont typeface="Wingdings" pitchFamily="2" charset="2"/>
                <a:buNone/>
                <a:defRPr/>
              </a:pPr>
              <a:r>
                <a:rPr lang="en-US" altLang="zh-CN" dirty="0">
                  <a:latin typeface="+mn-ea"/>
                  <a:ea typeface="+mn-ea"/>
                  <a:cs typeface="Arial" pitchFamily="34" charset="0"/>
                </a:rPr>
                <a:t>USG6630, 16Gbps FW + application identification, 8G full-featured threat prevention,</a:t>
              </a:r>
              <a:r>
                <a:rPr lang="zh-CN" altLang="en-US" dirty="0">
                  <a:latin typeface="+mn-ea"/>
                  <a:ea typeface="+mn-ea"/>
                  <a:cs typeface="Arial" pitchFamily="34" charset="0"/>
                </a:rPr>
                <a:t> </a:t>
              </a:r>
              <a:r>
                <a:rPr lang="en-US" altLang="zh-CN" dirty="0">
                  <a:latin typeface="+mn-ea"/>
                  <a:ea typeface="+mn-ea"/>
                  <a:cs typeface="Arial" pitchFamily="34" charset="0"/>
                </a:rPr>
                <a:t>1U, 8GE+4SFP</a:t>
              </a:r>
              <a:endParaRPr lang="zh-CN" altLang="en-US" dirty="0">
                <a:latin typeface="+mn-ea"/>
                <a:ea typeface="+mn-ea"/>
                <a:cs typeface="Arial" pitchFamily="34" charset="0"/>
              </a:endParaRPr>
            </a:p>
          </p:txBody>
        </p:sp>
        <p:sp>
          <p:nvSpPr>
            <p:cNvPr id="62" name="TextBox 61"/>
            <p:cNvSpPr txBox="1"/>
            <p:nvPr/>
          </p:nvSpPr>
          <p:spPr>
            <a:xfrm>
              <a:off x="7330876" y="3662735"/>
              <a:ext cx="3009900" cy="348395"/>
            </a:xfrm>
            <a:prstGeom prst="rect">
              <a:avLst/>
            </a:prstGeom>
            <a:noFill/>
          </p:spPr>
          <p:txBody>
            <a:bodyPr>
              <a:spAutoFit/>
            </a:bodyPr>
            <a:lstStyle/>
            <a:p>
              <a:pPr>
                <a:buFont typeface="Wingdings" pitchFamily="2" charset="2"/>
                <a:buNone/>
                <a:defRPr/>
              </a:pPr>
              <a:r>
                <a:rPr lang="en-US" altLang="zh-CN" dirty="0">
                  <a:latin typeface="+mn-ea"/>
                  <a:ea typeface="+mn-ea"/>
                  <a:cs typeface="Arial" pitchFamily="34" charset="0"/>
                </a:rPr>
                <a:t>USG6620, 12Gbps FW + application identification, 6G full-featured threat prevention,</a:t>
              </a:r>
              <a:r>
                <a:rPr lang="zh-CN" altLang="en-US" dirty="0">
                  <a:latin typeface="+mn-ea"/>
                  <a:ea typeface="+mn-ea"/>
                  <a:cs typeface="Arial" pitchFamily="34" charset="0"/>
                </a:rPr>
                <a:t> </a:t>
              </a:r>
              <a:r>
                <a:rPr lang="en-US" altLang="zh-CN" dirty="0">
                  <a:latin typeface="+mn-ea"/>
                  <a:ea typeface="+mn-ea"/>
                  <a:cs typeface="Arial" pitchFamily="34" charset="0"/>
                </a:rPr>
                <a:t>1U, 8GE+4SFP</a:t>
              </a:r>
              <a:endParaRPr lang="zh-CN" altLang="en-US" dirty="0">
                <a:latin typeface="+mn-ea"/>
                <a:ea typeface="+mn-ea"/>
                <a:cs typeface="Arial" pitchFamily="34" charset="0"/>
              </a:endParaRPr>
            </a:p>
          </p:txBody>
        </p:sp>
      </p:grpSp>
    </p:spTree>
    <p:extLst>
      <p:ext uri="{BB962C8B-B14F-4D97-AF65-F5344CB8AC3E}">
        <p14:creationId xmlns:p14="http://schemas.microsoft.com/office/powerpoint/2010/main" val="2487444191"/>
      </p:ext>
    </p:extLst>
  </p:cSld>
  <p:clrMapOvr>
    <a:masterClrMapping/>
  </p:clrMapOvr>
  <p:transition advClick="0" advTm="10354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0"/>
          </p:nvPr>
        </p:nvSpPr>
        <p:spPr/>
        <p:txBody>
          <a:bodyPr/>
          <a:lstStyle/>
          <a:p>
            <a:r>
              <a:rPr lang="en-US" altLang="zh-CN" b="1" dirty="0" smtClean="0"/>
              <a:t>USG6000 Series Product Appearance and Panel Views</a:t>
            </a:r>
          </a:p>
          <a:p>
            <a:pPr lvl="1"/>
            <a:r>
              <a:rPr lang="en-US" altLang="zh-CN" dirty="0" smtClean="0">
                <a:solidFill>
                  <a:schemeClr val="bg1">
                    <a:lumMod val="50000"/>
                  </a:schemeClr>
                </a:solidFill>
              </a:rPr>
              <a:t>USG6000 Series Portfolio and </a:t>
            </a:r>
            <a:r>
              <a:rPr lang="en-US" altLang="zh-CN" dirty="0">
                <a:solidFill>
                  <a:schemeClr val="bg1">
                    <a:lumMod val="50000"/>
                  </a:schemeClr>
                </a:solidFill>
              </a:rPr>
              <a:t>Product Appearance </a:t>
            </a:r>
            <a:endParaRPr lang="zh-CN" altLang="en-US" dirty="0" smtClean="0">
              <a:solidFill>
                <a:schemeClr val="bg1">
                  <a:lumMod val="50000"/>
                </a:schemeClr>
              </a:solidFill>
            </a:endParaRPr>
          </a:p>
          <a:p>
            <a:pPr lvl="1">
              <a:buSzPct val="60000"/>
              <a:buFont typeface="Wingdings" panose="05000000000000000000" pitchFamily="2" charset="2"/>
              <a:buChar char="n"/>
            </a:pPr>
            <a:r>
              <a:rPr lang="en-US" altLang="zh-CN" dirty="0" smtClean="0"/>
              <a:t>USG6000 Series Hardware Architecture </a:t>
            </a:r>
          </a:p>
          <a:p>
            <a:r>
              <a:rPr lang="en-US" altLang="zh-CN" dirty="0" smtClean="0">
                <a:solidFill>
                  <a:schemeClr val="bg1">
                    <a:lumMod val="50000"/>
                  </a:schemeClr>
                </a:solidFill>
              </a:rPr>
              <a:t>Expansion Cards for USG6000 Series</a:t>
            </a:r>
          </a:p>
          <a:p>
            <a:r>
              <a:rPr lang="en-US" altLang="zh-CN" dirty="0" smtClean="0">
                <a:solidFill>
                  <a:schemeClr val="bg1">
                    <a:lumMod val="50000"/>
                  </a:schemeClr>
                </a:solidFill>
              </a:rPr>
              <a:t>Hard Disks for USG6000 Series</a:t>
            </a:r>
          </a:p>
          <a:p>
            <a:r>
              <a:rPr lang="en-US" altLang="zh-CN" dirty="0" smtClean="0">
                <a:solidFill>
                  <a:schemeClr val="bg1">
                    <a:lumMod val="50000"/>
                  </a:schemeClr>
                </a:solidFill>
              </a:rPr>
              <a:t>Power Supply for USG6000 Series</a:t>
            </a:r>
            <a:endParaRPr lang="zh-CN" altLang="en-US" dirty="0" smtClean="0">
              <a:solidFill>
                <a:schemeClr val="bg1">
                  <a:lumMod val="50000"/>
                </a:schemeClr>
              </a:solidFill>
            </a:endParaRPr>
          </a:p>
        </p:txBody>
      </p:sp>
    </p:spTree>
    <p:extLst>
      <p:ext uri="{BB962C8B-B14F-4D97-AF65-F5344CB8AC3E}">
        <p14:creationId xmlns:p14="http://schemas.microsoft.com/office/powerpoint/2010/main" val="2909851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15"/>
          <p:cNvSpPr>
            <a:spLocks noGrp="1"/>
          </p:cNvSpPr>
          <p:nvPr>
            <p:ph type="body" sz="quarter" idx="10"/>
          </p:nvPr>
        </p:nvSpPr>
        <p:spPr>
          <a:xfrm>
            <a:off x="912285" y="3933056"/>
            <a:ext cx="10560048" cy="1980432"/>
          </a:xfrm>
        </p:spPr>
        <p:txBody>
          <a:bodyPr/>
          <a:lstStyle/>
          <a:p>
            <a:r>
              <a:rPr lang="en-US" altLang="zh-CN" sz="1600" dirty="0" smtClean="0"/>
              <a:t>USG6600 series products are NGFW products designed for large and medium-sized enterprises and data centers. </a:t>
            </a:r>
          </a:p>
          <a:p>
            <a:r>
              <a:rPr lang="en-US" altLang="zh-CN" sz="1600" dirty="0" smtClean="0"/>
              <a:t>USG6600 series uses industry-leading hardware and software architecture and is able to provide security and bandwidth management based on the awareness of network environment information, such as application, user, content, threat, time, and location. USG6600 series also provides IPS, antivirus, and data loss prevention (DLP) functions based on application identification to comprehensively protect the information security of enterprises. </a:t>
            </a:r>
            <a:endParaRPr lang="zh-CN" altLang="en-US" sz="1600" dirty="0"/>
          </a:p>
        </p:txBody>
      </p:sp>
      <p:sp>
        <p:nvSpPr>
          <p:cNvPr id="2" name="文本占位符 1"/>
          <p:cNvSpPr>
            <a:spLocks noGrp="1"/>
          </p:cNvSpPr>
          <p:nvPr>
            <p:ph type="body" sz="quarter" idx="12"/>
          </p:nvPr>
        </p:nvSpPr>
        <p:spPr>
          <a:xfrm>
            <a:off x="1595500" y="410400"/>
            <a:ext cx="9831600" cy="593393"/>
          </a:xfrm>
        </p:spPr>
        <p:txBody>
          <a:bodyPr/>
          <a:lstStyle/>
          <a:p>
            <a:r>
              <a:rPr lang="en-US" altLang="zh-CN" sz="3200" dirty="0" smtClean="0"/>
              <a:t>Product Appearance of the USG6600 </a:t>
            </a:r>
            <a:r>
              <a:rPr lang="en-US" altLang="zh-CN" sz="3200" dirty="0" smtClean="0"/>
              <a:t>Series (1)</a:t>
            </a:r>
            <a:endParaRPr lang="zh-CN" altLang="en-US" sz="3200" dirty="0"/>
          </a:p>
        </p:txBody>
      </p:sp>
      <p:pic>
        <p:nvPicPr>
          <p:cNvPr id="24580" name="Picture 2" descr="\\10.173.63.240\ngfw设备照片\Secospace USG6650&amp;6660-AC\02-Front_looking down_logo.png"/>
          <p:cNvPicPr>
            <a:picLocks noChangeAspect="1" noChangeArrowheads="1"/>
          </p:cNvPicPr>
          <p:nvPr/>
        </p:nvPicPr>
        <p:blipFill>
          <a:blip r:embed="rId3" cstate="print"/>
          <a:srcRect/>
          <a:stretch>
            <a:fillRect/>
          </a:stretch>
        </p:blipFill>
        <p:spPr bwMode="auto">
          <a:xfrm>
            <a:off x="4678522" y="2175605"/>
            <a:ext cx="2621677" cy="1007628"/>
          </a:xfrm>
          <a:prstGeom prst="rect">
            <a:avLst/>
          </a:prstGeom>
          <a:noFill/>
          <a:ln w="9525">
            <a:noFill/>
            <a:miter lim="800000"/>
            <a:headEnd/>
            <a:tailEnd/>
          </a:ln>
        </p:spPr>
      </p:pic>
      <p:pic>
        <p:nvPicPr>
          <p:cNvPr id="24581" name="Picture 3" descr="\\10.173.63.240\ngfw设备照片\Secospace USG6670-AC\02-Front_looking down_logo.png"/>
          <p:cNvPicPr>
            <a:picLocks noChangeAspect="1" noChangeArrowheads="1"/>
          </p:cNvPicPr>
          <p:nvPr/>
        </p:nvPicPr>
        <p:blipFill>
          <a:blip r:embed="rId4" cstate="print"/>
          <a:srcRect/>
          <a:stretch>
            <a:fillRect/>
          </a:stretch>
        </p:blipFill>
        <p:spPr bwMode="auto">
          <a:xfrm>
            <a:off x="7300199" y="1394261"/>
            <a:ext cx="2621677" cy="1007628"/>
          </a:xfrm>
          <a:prstGeom prst="rect">
            <a:avLst/>
          </a:prstGeom>
          <a:noFill/>
          <a:ln w="9525">
            <a:noFill/>
            <a:miter lim="800000"/>
            <a:headEnd/>
            <a:tailEnd/>
          </a:ln>
        </p:spPr>
      </p:pic>
      <p:pic>
        <p:nvPicPr>
          <p:cNvPr id="6" name="Picture 7" descr="\\10.173.63.240\ngfw设备照片\Secospace USG6370&amp;6380&amp;6390&amp;6550&amp;6570&amp;6620&amp;6630\02-Front_looking down.png"/>
          <p:cNvPicPr>
            <a:picLocks noChangeAspect="1" noChangeArrowheads="1"/>
          </p:cNvPicPr>
          <p:nvPr/>
        </p:nvPicPr>
        <p:blipFill>
          <a:blip r:embed="rId5" cstate="print"/>
          <a:srcRect/>
          <a:stretch>
            <a:fillRect/>
          </a:stretch>
        </p:blipFill>
        <p:spPr bwMode="auto">
          <a:xfrm>
            <a:off x="2495601" y="3264464"/>
            <a:ext cx="2622277" cy="452568"/>
          </a:xfrm>
          <a:prstGeom prst="rect">
            <a:avLst/>
          </a:prstGeom>
          <a:noFill/>
          <a:ln w="9525">
            <a:noFill/>
            <a:miter lim="800000"/>
            <a:headEnd/>
            <a:tailEnd/>
          </a:ln>
        </p:spPr>
      </p:pic>
    </p:spTree>
    <p:extLst>
      <p:ext uri="{BB962C8B-B14F-4D97-AF65-F5344CB8AC3E}">
        <p14:creationId xmlns:p14="http://schemas.microsoft.com/office/powerpoint/2010/main" val="2205554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F:\NSG_V1R1C10\en-us\hg\images\inst_0065_fig01.png"/>
          <p:cNvPicPr>
            <a:picLocks noChangeAspect="1" noChangeArrowheads="1"/>
          </p:cNvPicPr>
          <p:nvPr/>
        </p:nvPicPr>
        <p:blipFill>
          <a:blip r:embed="rId3" cstate="print"/>
          <a:srcRect/>
          <a:stretch>
            <a:fillRect/>
          </a:stretch>
        </p:blipFill>
        <p:spPr bwMode="auto">
          <a:xfrm>
            <a:off x="3143672" y="1883048"/>
            <a:ext cx="6350400" cy="4354264"/>
          </a:xfrm>
          <a:prstGeom prst="rect">
            <a:avLst/>
          </a:prstGeom>
          <a:noFill/>
        </p:spPr>
      </p:pic>
      <p:sp>
        <p:nvSpPr>
          <p:cNvPr id="9" name="内容占位符 8"/>
          <p:cNvSpPr>
            <a:spLocks noGrp="1"/>
          </p:cNvSpPr>
          <p:nvPr>
            <p:ph type="body" sz="quarter" idx="10"/>
          </p:nvPr>
        </p:nvSpPr>
        <p:spPr/>
        <p:txBody>
          <a:bodyPr/>
          <a:lstStyle/>
          <a:p>
            <a:r>
              <a:rPr lang="en-US" altLang="zh-CN" smtClean="0"/>
              <a:t>USG6620/6630 Front Panel</a:t>
            </a:r>
            <a:endParaRPr lang="zh-CN" altLang="en-US" dirty="0"/>
          </a:p>
        </p:txBody>
      </p:sp>
      <p:sp>
        <p:nvSpPr>
          <p:cNvPr id="2" name="文本占位符 1"/>
          <p:cNvSpPr>
            <a:spLocks noGrp="1"/>
          </p:cNvSpPr>
          <p:nvPr>
            <p:ph type="body" sz="quarter" idx="12"/>
          </p:nvPr>
        </p:nvSpPr>
        <p:spPr>
          <a:xfrm>
            <a:off x="1595500" y="410400"/>
            <a:ext cx="9831600" cy="593393"/>
          </a:xfrm>
        </p:spPr>
        <p:txBody>
          <a:bodyPr/>
          <a:lstStyle/>
          <a:p>
            <a:r>
              <a:rPr lang="en-US" altLang="zh-CN" sz="3200" dirty="0" smtClean="0"/>
              <a:t>Product Appearance of the USG6600 </a:t>
            </a:r>
            <a:r>
              <a:rPr lang="en-US" altLang="zh-CN" sz="3200" dirty="0" smtClean="0"/>
              <a:t>Series (2)</a:t>
            </a:r>
            <a:endParaRPr lang="zh-CN" altLang="en-US" sz="3200" dirty="0"/>
          </a:p>
        </p:txBody>
      </p:sp>
    </p:spTree>
    <p:extLst>
      <p:ext uri="{BB962C8B-B14F-4D97-AF65-F5344CB8AC3E}">
        <p14:creationId xmlns:p14="http://schemas.microsoft.com/office/powerpoint/2010/main" val="1846151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2.xml><?xml version="1.0" encoding="utf-8"?>
<ds:datastoreItem xmlns:ds="http://schemas.openxmlformats.org/officeDocument/2006/customXml" ds:itemID="{EAE3093B-232B-4C15-AB25-7F1FBE134870}">
  <ds:schemaRefs>
    <ds:schemaRef ds:uri="http://schemas.microsoft.com/office/2006/metadata/properties"/>
  </ds:schemaRefs>
</ds:datastoreItem>
</file>

<file path=customXml/itemProps3.xml><?xml version="1.0" encoding="utf-8"?>
<ds:datastoreItem xmlns:ds="http://schemas.openxmlformats.org/officeDocument/2006/customXml" ds:itemID="{49949E2C-17CD-41A1-A734-17C0A41CF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69545</TotalTime>
  <Words>3261</Words>
  <Application>Microsoft Office PowerPoint</Application>
  <PresentationFormat>宽屏</PresentationFormat>
  <Paragraphs>403</Paragraphs>
  <Slides>38</Slides>
  <Notes>38</Notes>
  <HiddenSlides>2</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50" baseType="lpstr">
      <vt:lpstr>MS PGothic</vt:lpstr>
      <vt:lpstr>黑体</vt:lpstr>
      <vt:lpstr>宋体</vt:lpstr>
      <vt:lpstr>微软雅黑</vt:lpstr>
      <vt:lpstr>Arial</vt:lpstr>
      <vt:lpstr>Book Antiqua</vt:lpstr>
      <vt:lpstr>FrutigerNext LT Light</vt:lpstr>
      <vt:lpstr>FrutigerNext LT Medium</vt:lpstr>
      <vt:lpstr>FrutigerNext LT Regular</vt:lpstr>
      <vt:lpstr>Wingdings</vt:lpstr>
      <vt:lpstr>培训与认证部-母版</vt:lpstr>
      <vt:lpstr>Visio</vt:lpstr>
      <vt:lpstr>PowerPoint 演示文稿</vt:lpstr>
      <vt:lpstr>USG6000 Series Product 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2446</cp:revision>
  <dcterms:created xsi:type="dcterms:W3CDTF">2003-08-21T06:48:56Z</dcterms:created>
  <dcterms:modified xsi:type="dcterms:W3CDTF">2019-06-26T02:34:18Z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(3)J2gGZWF9JR41UGf8SebYWVLLdsqy2NkNbn+HkzfStpGhTmQ3nrRyqs00yVpZKp2vPxWwLHmT
goKd6wSdpOm7dK2Vvd9one+Q8YrK+z45QGec1GBMyk8NZcdsvITjjbfxsYWOj/eKDS2yVS++
ssl0zZOAibsiDnqRRd5l9Xw5tgGmzbkosTBkEYQOW5TOUjfGZozJcjm0QbpQUYNb/rIA96lF
8SY2Bwq2uC0CrTif7D</vt:lpwstr>
  </property>
  <property fmtid="{D5CDD505-2E9C-101B-9397-08002B2CF9AE}" pid="18" name="_2015_ms_pID_7253431">
    <vt:lpwstr>UvMtojevqbWZscT5X3xEgkSlKD+HUjwg67qxRCz47g0OoX+cOxoJhX
OHFLzos58w2IhUEY7ybiykl2b84tc3frosDQoAdorRcZoYkbYoGeXE34xW80EwJzqUjAALpa
d/0nSBuKmlHEGx5bwJbe0aEK5Vb9GMJgat5FYH32IimgefRdvq0zwsDWk6AcAm4o5kH7A9SW
yKBCCRD0tQuDV9PePcuncnwD0pEtxwiZox/6</vt:lpwstr>
  </property>
  <property fmtid="{D5CDD505-2E9C-101B-9397-08002B2CF9AE}" pid="19" name="_2015_ms_pID_7253432">
    <vt:lpwstr>nYQ2ZW56uYx+rb0n3mRE6AlXeBBNlLx7vAeI
zzrczAXw5y2JBQOSQk9QFujvzigJRQ==</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1561453443</vt:lpwstr>
  </property>
</Properties>
</file>