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5"/>
    <p:sldMasterId id="214748368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embeddedFontLst>
    <p:embeddedFont>
      <p:font typeface="Golos Text"/>
      <p:regular r:id="rId18"/>
      <p:bold r:id="rId19"/>
    </p:embeddedFont>
    <p:embeddedFont>
      <p:font typeface="Golos Text SemiBo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CEC51C8-55C8-4720-9EEB-D9A521D0AEDA}">
  <a:tblStyle styleId="{0CEC51C8-55C8-4720-9EEB-D9A521D0AED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olosTextSemiBold-regular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21" Type="http://schemas.openxmlformats.org/officeDocument/2006/relationships/font" Target="fonts/GolosTextSemiBold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font" Target="fonts/GolosText-bold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GolosText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04f577ead_2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g3504f577ead_2_1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04f577ead_2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g3504f577ead_2_1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04f577ead_2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g3504f577ead_2_1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04f577ead_2_1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3504f577ead_2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3504f577ead_2_1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04f577ead_2_1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3504f577ead_2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3504f577ead_2_1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04f577ead_2_1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3504f577ead_2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g3504f577ead_2_1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04f577ead_2_1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3504f577ead_2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g3504f577ead_2_1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04f577ead_2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g3504f577ead_2_1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04f577ead_2_1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3504f577ead_2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g3504f577ead_2_16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04f577ead_2_1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3504f577ead_2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g3504f577ead_2_1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4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Пользовательский макет">
  <p:cSld name="5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617" name="adj"/>
            </a:avLst>
          </a:prstGeom>
          <a:noFill/>
          <a:ln>
            <a:noFill/>
          </a:ln>
        </p:spPr>
      </p:sp>
      <p:sp>
        <p:nvSpPr>
          <p:cNvPr id="73" name="Google Shape;73;p1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Пользовательский макет">
  <p:cSld name="9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idx="1" type="body"/>
          </p:nvPr>
        </p:nvSpPr>
        <p:spPr>
          <a:xfrm>
            <a:off x="457201" y="1059322"/>
            <a:ext cx="3897086" cy="1734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2" type="body"/>
          </p:nvPr>
        </p:nvSpPr>
        <p:spPr>
          <a:xfrm>
            <a:off x="457202" y="3105836"/>
            <a:ext cx="3897084" cy="164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3" type="body"/>
          </p:nvPr>
        </p:nvSpPr>
        <p:spPr>
          <a:xfrm>
            <a:off x="4789714" y="1059322"/>
            <a:ext cx="3632201" cy="3686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kfql">
  <p:cSld name="Ckfq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" type="body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784" name="adj"/>
            </a:avLst>
          </a:prstGeom>
          <a:noFill/>
          <a:ln>
            <a:noFill/>
          </a:ln>
        </p:spPr>
      </p:sp>
      <p:sp>
        <p:nvSpPr>
          <p:cNvPr id="91" name="Google Shape;91;p22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3102428" y="943208"/>
            <a:ext cx="5526315" cy="3875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3"/>
          <p:cNvSpPr/>
          <p:nvPr>
            <p:ph idx="2" type="pic"/>
          </p:nvPr>
        </p:nvSpPr>
        <p:spPr>
          <a:xfrm>
            <a:off x="457200" y="943208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97" name="Google Shape;97;p23"/>
          <p:cNvSpPr/>
          <p:nvPr>
            <p:ph idx="3" type="pic"/>
          </p:nvPr>
        </p:nvSpPr>
        <p:spPr>
          <a:xfrm>
            <a:off x="457200" y="2935720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" type="body"/>
          </p:nvPr>
        </p:nvSpPr>
        <p:spPr>
          <a:xfrm>
            <a:off x="457201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2" type="body"/>
          </p:nvPr>
        </p:nvSpPr>
        <p:spPr>
          <a:xfrm>
            <a:off x="320945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3" type="body"/>
          </p:nvPr>
        </p:nvSpPr>
        <p:spPr>
          <a:xfrm>
            <a:off x="596980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4" type="body"/>
          </p:nvPr>
        </p:nvSpPr>
        <p:spPr>
          <a:xfrm>
            <a:off x="457200" y="3287828"/>
            <a:ext cx="2588883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302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3" name="Google Shape;103;p24"/>
          <p:cNvSpPr txBox="1"/>
          <p:nvPr>
            <p:ph idx="5" type="body"/>
          </p:nvPr>
        </p:nvSpPr>
        <p:spPr>
          <a:xfrm>
            <a:off x="3207251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4" name="Google Shape;104;p24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6" type="body"/>
          </p:nvPr>
        </p:nvSpPr>
        <p:spPr>
          <a:xfrm>
            <a:off x="5967600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6" name="Google Shape;106;p24"/>
          <p:cNvSpPr/>
          <p:nvPr>
            <p:ph idx="7" type="pic"/>
          </p:nvPr>
        </p:nvSpPr>
        <p:spPr>
          <a:xfrm>
            <a:off x="469081" y="944463"/>
            <a:ext cx="2577001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07" name="Google Shape;107;p24"/>
          <p:cNvSpPr/>
          <p:nvPr>
            <p:ph idx="8" type="pic"/>
          </p:nvPr>
        </p:nvSpPr>
        <p:spPr>
          <a:xfrm>
            <a:off x="3221666" y="944462"/>
            <a:ext cx="2577001" cy="1883023"/>
          </a:xfrm>
          <a:prstGeom prst="roundRect">
            <a:avLst>
              <a:gd fmla="val 12905" name="adj"/>
            </a:avLst>
          </a:prstGeom>
          <a:noFill/>
          <a:ln>
            <a:noFill/>
          </a:ln>
        </p:spPr>
      </p:sp>
      <p:sp>
        <p:nvSpPr>
          <p:cNvPr id="108" name="Google Shape;108;p24"/>
          <p:cNvSpPr/>
          <p:nvPr>
            <p:ph idx="9" type="pic"/>
          </p:nvPr>
        </p:nvSpPr>
        <p:spPr>
          <a:xfrm>
            <a:off x="5980690" y="944463"/>
            <a:ext cx="2577001" cy="1883023"/>
          </a:xfrm>
          <a:prstGeom prst="roundRect">
            <a:avLst>
              <a:gd fmla="val 10512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5"/>
          <p:cNvSpPr txBox="1"/>
          <p:nvPr>
            <p:ph idx="1" type="body"/>
          </p:nvPr>
        </p:nvSpPr>
        <p:spPr>
          <a:xfrm>
            <a:off x="457201" y="963397"/>
            <a:ext cx="2532744" cy="1883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5"/>
          <p:cNvSpPr/>
          <p:nvPr>
            <p:ph idx="2" type="pic"/>
          </p:nvPr>
        </p:nvSpPr>
        <p:spPr>
          <a:xfrm>
            <a:off x="3095171" y="963397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13" name="Google Shape;113;p25"/>
          <p:cNvSpPr/>
          <p:nvPr>
            <p:ph idx="3" type="pic"/>
          </p:nvPr>
        </p:nvSpPr>
        <p:spPr>
          <a:xfrm>
            <a:off x="5733141" y="966928"/>
            <a:ext cx="2532744" cy="1883023"/>
          </a:xfrm>
          <a:prstGeom prst="roundRect">
            <a:avLst>
              <a:gd fmla="val 11196" name="adj"/>
            </a:avLst>
          </a:prstGeom>
          <a:noFill/>
          <a:ln>
            <a:noFill/>
          </a:ln>
        </p:spPr>
      </p:sp>
      <p:sp>
        <p:nvSpPr>
          <p:cNvPr id="114" name="Google Shape;114;p25"/>
          <p:cNvSpPr/>
          <p:nvPr>
            <p:ph idx="4" type="pic"/>
          </p:nvPr>
        </p:nvSpPr>
        <p:spPr>
          <a:xfrm>
            <a:off x="5733141" y="2954042"/>
            <a:ext cx="2532744" cy="1883023"/>
          </a:xfrm>
          <a:prstGeom prst="roundRect">
            <a:avLst>
              <a:gd fmla="val 8802" name="adj"/>
            </a:avLst>
          </a:prstGeom>
          <a:noFill/>
          <a:ln>
            <a:noFill/>
          </a:ln>
        </p:spPr>
      </p:sp>
      <p:sp>
        <p:nvSpPr>
          <p:cNvPr id="115" name="Google Shape;115;p25"/>
          <p:cNvSpPr/>
          <p:nvPr>
            <p:ph idx="5" type="pic"/>
          </p:nvPr>
        </p:nvSpPr>
        <p:spPr>
          <a:xfrm>
            <a:off x="3095171" y="2960314"/>
            <a:ext cx="2532744" cy="1883023"/>
          </a:xfrm>
          <a:prstGeom prst="roundRect">
            <a:avLst>
              <a:gd fmla="val 8459" name="adj"/>
            </a:avLst>
          </a:prstGeom>
          <a:noFill/>
          <a:ln>
            <a:noFill/>
          </a:ln>
        </p:spPr>
      </p:sp>
      <p:sp>
        <p:nvSpPr>
          <p:cNvPr id="116" name="Google Shape;116;p25"/>
          <p:cNvSpPr/>
          <p:nvPr>
            <p:ph idx="6" type="pic"/>
          </p:nvPr>
        </p:nvSpPr>
        <p:spPr>
          <a:xfrm>
            <a:off x="457200" y="2960314"/>
            <a:ext cx="2532744" cy="1883023"/>
          </a:xfrm>
          <a:prstGeom prst="roundRect">
            <a:avLst>
              <a:gd fmla="val 10169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/>
          <p:nvPr>
            <p:ph idx="1" type="body"/>
          </p:nvPr>
        </p:nvSpPr>
        <p:spPr>
          <a:xfrm>
            <a:off x="457201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26"/>
          <p:cNvSpPr txBox="1"/>
          <p:nvPr>
            <p:ph idx="2" type="body"/>
          </p:nvPr>
        </p:nvSpPr>
        <p:spPr>
          <a:xfrm>
            <a:off x="3275819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26"/>
          <p:cNvSpPr txBox="1"/>
          <p:nvPr>
            <p:ph idx="3" type="body"/>
          </p:nvPr>
        </p:nvSpPr>
        <p:spPr>
          <a:xfrm>
            <a:off x="6085706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26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6"/>
          <p:cNvSpPr/>
          <p:nvPr>
            <p:ph idx="4" type="pic"/>
          </p:nvPr>
        </p:nvSpPr>
        <p:spPr>
          <a:xfrm>
            <a:off x="454050" y="952607"/>
            <a:ext cx="2589213" cy="1304294"/>
          </a:xfrm>
          <a:prstGeom prst="roundRect">
            <a:avLst>
              <a:gd fmla="val 9261" name="adj"/>
            </a:avLst>
          </a:prstGeom>
          <a:noFill/>
          <a:ln>
            <a:noFill/>
          </a:ln>
        </p:spPr>
      </p:sp>
      <p:sp>
        <p:nvSpPr>
          <p:cNvPr id="123" name="Google Shape;123;p26"/>
          <p:cNvSpPr/>
          <p:nvPr>
            <p:ph idx="5" type="pic"/>
          </p:nvPr>
        </p:nvSpPr>
        <p:spPr>
          <a:xfrm>
            <a:off x="3275818" y="952607"/>
            <a:ext cx="2589213" cy="1304294"/>
          </a:xfrm>
          <a:prstGeom prst="roundRect">
            <a:avLst>
              <a:gd fmla="val 11730" name="adj"/>
            </a:avLst>
          </a:prstGeom>
          <a:noFill/>
          <a:ln>
            <a:noFill/>
          </a:ln>
        </p:spPr>
      </p:sp>
      <p:sp>
        <p:nvSpPr>
          <p:cNvPr id="124" name="Google Shape;124;p26"/>
          <p:cNvSpPr/>
          <p:nvPr>
            <p:ph idx="6" type="pic"/>
          </p:nvPr>
        </p:nvSpPr>
        <p:spPr>
          <a:xfrm>
            <a:off x="6089789" y="952607"/>
            <a:ext cx="2589213" cy="1304294"/>
          </a:xfrm>
          <a:prstGeom prst="roundRect">
            <a:avLst>
              <a:gd fmla="val 10249" name="adj"/>
            </a:avLst>
          </a:prstGeom>
          <a:noFill/>
          <a:ln>
            <a:noFill/>
          </a:ln>
        </p:spPr>
      </p:sp>
      <p:sp>
        <p:nvSpPr>
          <p:cNvPr id="125" name="Google Shape;125;p26"/>
          <p:cNvSpPr txBox="1"/>
          <p:nvPr>
            <p:ph idx="7" type="body"/>
          </p:nvPr>
        </p:nvSpPr>
        <p:spPr>
          <a:xfrm>
            <a:off x="460352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26"/>
          <p:cNvSpPr txBox="1"/>
          <p:nvPr>
            <p:ph idx="8" type="body"/>
          </p:nvPr>
        </p:nvSpPr>
        <p:spPr>
          <a:xfrm>
            <a:off x="3278970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26"/>
          <p:cNvSpPr txBox="1"/>
          <p:nvPr>
            <p:ph idx="9" type="body"/>
          </p:nvPr>
        </p:nvSpPr>
        <p:spPr>
          <a:xfrm>
            <a:off x="6088857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6"/>
          <p:cNvSpPr/>
          <p:nvPr>
            <p:ph idx="13" type="pic"/>
          </p:nvPr>
        </p:nvSpPr>
        <p:spPr>
          <a:xfrm>
            <a:off x="457201" y="2866358"/>
            <a:ext cx="2589213" cy="1304294"/>
          </a:xfrm>
          <a:prstGeom prst="roundRect">
            <a:avLst>
              <a:gd fmla="val 12224" name="adj"/>
            </a:avLst>
          </a:prstGeom>
          <a:noFill/>
          <a:ln>
            <a:noFill/>
          </a:ln>
        </p:spPr>
      </p:sp>
      <p:sp>
        <p:nvSpPr>
          <p:cNvPr id="129" name="Google Shape;129;p26"/>
          <p:cNvSpPr/>
          <p:nvPr>
            <p:ph idx="14" type="pic"/>
          </p:nvPr>
        </p:nvSpPr>
        <p:spPr>
          <a:xfrm>
            <a:off x="3278969" y="2866358"/>
            <a:ext cx="2589213" cy="1304294"/>
          </a:xfrm>
          <a:prstGeom prst="roundRect">
            <a:avLst>
              <a:gd fmla="val 11236" name="adj"/>
            </a:avLst>
          </a:prstGeom>
          <a:noFill/>
          <a:ln>
            <a:noFill/>
          </a:ln>
        </p:spPr>
      </p:sp>
      <p:sp>
        <p:nvSpPr>
          <p:cNvPr id="130" name="Google Shape;130;p26"/>
          <p:cNvSpPr/>
          <p:nvPr>
            <p:ph idx="15" type="pic"/>
          </p:nvPr>
        </p:nvSpPr>
        <p:spPr>
          <a:xfrm>
            <a:off x="6092940" y="2866358"/>
            <a:ext cx="2589213" cy="1304294"/>
          </a:xfrm>
          <a:prstGeom prst="roundRect">
            <a:avLst>
              <a:gd fmla="val 9755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bg>
      <p:bgPr>
        <a:solidFill>
          <a:srgbClr val="FFFFFF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27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2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льзовательский макет">
  <p:cSld name="6_Пользовательский макет">
    <p:bg>
      <p:bgPr>
        <a:solidFill>
          <a:srgbClr val="FFFFFF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8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льзовательский макет">
  <p:cSld name="3_Пользовательский макет">
    <p:bg>
      <p:bgPr>
        <a:solidFill>
          <a:srgbClr val="FFFFFF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9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952" name="adj"/>
            </a:avLst>
          </a:prstGeom>
          <a:noFill/>
          <a:ln>
            <a:noFill/>
          </a:ln>
        </p:spPr>
      </p:sp>
      <p:sp>
        <p:nvSpPr>
          <p:cNvPr id="143" name="Google Shape;143;p29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Пользовательский макет">
  <p:cSld name="7_Пользовательский макет">
    <p:bg>
      <p:bgPr>
        <a:solidFill>
          <a:srgbClr val="FFFFFF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0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Пользовательский макет">
  <p:cSld name="1_Пользовательский макет">
    <p:bg>
      <p:bgPr>
        <a:solidFill>
          <a:srgbClr val="FFFFFF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31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31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31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31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Пользовательский макет">
  <p:cSld name="4_Пользовательский макет">
    <p:bg>
      <p:bgPr>
        <a:solidFill>
          <a:srgbClr val="FFFFFF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2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8957" name="adj"/>
            </a:avLst>
          </a:prstGeom>
          <a:noFill/>
          <a:ln>
            <a:noFill/>
          </a:ln>
        </p:spPr>
      </p:sp>
      <p:sp>
        <p:nvSpPr>
          <p:cNvPr id="156" name="Google Shape;156;p32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Пользовательский макет">
  <p:cSld name="8_Пользовательский макет">
    <p:bg>
      <p:bgPr>
        <a:solidFill>
          <a:srgbClr val="FFFFFF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3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льзовательский макет">
  <p:cSld name="2_Пользовательский макет">
    <p:bg>
      <p:bgPr>
        <a:solidFill>
          <a:srgbClr val="FFFFFF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4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4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34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34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34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5"/>
          <p:cNvSpPr txBox="1"/>
          <p:nvPr>
            <p:ph idx="1" type="body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35"/>
          <p:cNvSpPr/>
          <p:nvPr>
            <p:ph idx="2" type="pic"/>
          </p:nvPr>
        </p:nvSpPr>
        <p:spPr>
          <a:xfrm>
            <a:off x="457200" y="949329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70" name="Google Shape;170;p35"/>
          <p:cNvSpPr/>
          <p:nvPr>
            <p:ph idx="3" type="pic"/>
          </p:nvPr>
        </p:nvSpPr>
        <p:spPr>
          <a:xfrm>
            <a:off x="3095171" y="949328"/>
            <a:ext cx="2532744" cy="1883023"/>
          </a:xfrm>
          <a:prstGeom prst="roundRect">
            <a:avLst>
              <a:gd fmla="val 11879" name="adj"/>
            </a:avLst>
          </a:prstGeom>
          <a:noFill/>
          <a:ln>
            <a:noFill/>
          </a:ln>
        </p:spPr>
      </p:sp>
      <p:sp>
        <p:nvSpPr>
          <p:cNvPr id="171" name="Google Shape;171;p35"/>
          <p:cNvSpPr/>
          <p:nvPr>
            <p:ph idx="4" type="pic"/>
          </p:nvPr>
        </p:nvSpPr>
        <p:spPr>
          <a:xfrm>
            <a:off x="3095171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72" name="Google Shape;172;p35"/>
          <p:cNvSpPr/>
          <p:nvPr>
            <p:ph idx="5" type="pic"/>
          </p:nvPr>
        </p:nvSpPr>
        <p:spPr>
          <a:xfrm>
            <a:off x="457199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23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 txBox="1"/>
          <p:nvPr>
            <p:ph type="title"/>
          </p:nvPr>
        </p:nvSpPr>
        <p:spPr>
          <a:xfrm>
            <a:off x="1371600" y="2442525"/>
            <a:ext cx="6400800" cy="704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" sz="4400">
                <a:solidFill>
                  <a:schemeClr val="lt1"/>
                </a:solidFill>
              </a:rPr>
              <a:t>SDN в борьбе с DDoS-атаками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178" name="Google Shape;178;p36"/>
          <p:cNvSpPr txBox="1"/>
          <p:nvPr/>
        </p:nvSpPr>
        <p:spPr>
          <a:xfrm>
            <a:off x="6226275" y="4179700"/>
            <a:ext cx="3345600" cy="14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Демин Глеб Игоревич</a:t>
            </a:r>
            <a:endParaRPr b="0" i="0" sz="2000" u="none" cap="none" strike="noStrike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К34202</a:t>
            </a:r>
            <a:endParaRPr b="0" i="0" sz="2000" u="none" cap="none" strike="noStrike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5"/>
          <p:cNvSpPr txBox="1"/>
          <p:nvPr>
            <p:ph type="title"/>
          </p:nvPr>
        </p:nvSpPr>
        <p:spPr>
          <a:xfrm>
            <a:off x="457200" y="1801813"/>
            <a:ext cx="8229600" cy="620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" sz="4400"/>
              <a:t>Спасибо</a:t>
            </a:r>
            <a:br>
              <a:rPr lang="ru" sz="4400"/>
            </a:br>
            <a:r>
              <a:rPr lang="ru" sz="4400"/>
              <a:t>за внимание!</a:t>
            </a:r>
            <a:endParaRPr sz="4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 txBox="1"/>
          <p:nvPr>
            <p:ph idx="1" type="body"/>
          </p:nvPr>
        </p:nvSpPr>
        <p:spPr>
          <a:xfrm>
            <a:off x="745774" y="1639250"/>
            <a:ext cx="3101400" cy="3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rPr b="1" lang="ru"/>
              <a:t>SDN</a:t>
            </a:r>
            <a:r>
              <a:rPr lang="ru"/>
              <a:t> - управление сетью через программный контроллер (плоскость управления отделена от данных).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rPr b="1" lang="ru"/>
              <a:t>Главные плюсы:</a:t>
            </a:r>
            <a:r>
              <a:rPr lang="ru"/>
              <a:t> гибкость, централизованный контроль, автоматизация.</a:t>
            </a:r>
            <a:endParaRPr/>
          </a:p>
        </p:txBody>
      </p:sp>
      <p:sp>
        <p:nvSpPr>
          <p:cNvPr id="184" name="Google Shape;184;p3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</a:pPr>
            <a:r>
              <a:rPr lang="ru" sz="2500"/>
              <a:t>Что такое SDN?</a:t>
            </a:r>
            <a:endParaRPr sz="2500"/>
          </a:p>
        </p:txBody>
      </p:sp>
      <p:pic>
        <p:nvPicPr>
          <p:cNvPr id="185" name="Google Shape;18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8875" y="1537899"/>
            <a:ext cx="4036000" cy="301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8"/>
          <p:cNvSpPr txBox="1"/>
          <p:nvPr>
            <p:ph idx="1" type="body"/>
          </p:nvPr>
        </p:nvSpPr>
        <p:spPr>
          <a:xfrm>
            <a:off x="457199" y="1040150"/>
            <a:ext cx="3944100" cy="3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b="1" lang="ru"/>
              <a:t>Что такое DDoS</a:t>
            </a:r>
            <a:r>
              <a:rPr lang="ru"/>
              <a:t>: массовые запросы, которые «ломают» серверы.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b="1" lang="ru"/>
              <a:t>Примеры</a:t>
            </a:r>
            <a:r>
              <a:rPr lang="ru"/>
              <a:t>: атаки на банки, госучреждения, игры.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b="1" lang="ru"/>
              <a:t>Почему традиционные методы неэффективны</a:t>
            </a:r>
            <a:r>
              <a:rPr lang="ru"/>
              <a:t>: медленная реакция, статические правила.</a:t>
            </a:r>
            <a:endParaRPr/>
          </a:p>
        </p:txBody>
      </p:sp>
      <p:sp>
        <p:nvSpPr>
          <p:cNvPr id="192" name="Google Shape;192;p38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ru" sz="2500"/>
              <a:t>Угроза DDoS-атак</a:t>
            </a:r>
            <a:endParaRPr sz="2500"/>
          </a:p>
        </p:txBody>
      </p:sp>
      <p:pic>
        <p:nvPicPr>
          <p:cNvPr id="193" name="Google Shape;193;p38"/>
          <p:cNvPicPr preferRelativeResize="0"/>
          <p:nvPr/>
        </p:nvPicPr>
        <p:blipFill rotWithShape="1">
          <a:blip r:embed="rId3">
            <a:alphaModFix/>
          </a:blip>
          <a:srcRect b="0" l="0" r="0" t="12172"/>
          <a:stretch/>
        </p:blipFill>
        <p:spPr>
          <a:xfrm>
            <a:off x="4154925" y="1935399"/>
            <a:ext cx="4437900" cy="18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9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ru" sz="2500"/>
              <a:t>Как SDN спасает ситуацию?</a:t>
            </a:r>
            <a:endParaRPr sz="2500"/>
          </a:p>
        </p:txBody>
      </p:sp>
      <p:sp>
        <p:nvSpPr>
          <p:cNvPr id="200" name="Google Shape;200;p39"/>
          <p:cNvSpPr txBox="1"/>
          <p:nvPr>
            <p:ph idx="1" type="body"/>
          </p:nvPr>
        </p:nvSpPr>
        <p:spPr>
          <a:xfrm>
            <a:off x="779567" y="1544625"/>
            <a:ext cx="2540400" cy="3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ru"/>
              <a:t>Контроллер SDN видит всю сеть и </a:t>
            </a:r>
            <a:r>
              <a:rPr b="1" lang="ru"/>
              <a:t>быстро обнаруживает аномалии</a:t>
            </a:r>
            <a:r>
              <a:rPr lang="ru"/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ru"/>
              <a:t>Автоматическое перенаправление трафика или блокировка атакующих IP.</a:t>
            </a:r>
            <a:endParaRPr/>
          </a:p>
        </p:txBody>
      </p:sp>
      <p:pic>
        <p:nvPicPr>
          <p:cNvPr id="201" name="Google Shape;20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6225" y="1770276"/>
            <a:ext cx="4901125" cy="228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/>
              <a:t>Механизмы защиты в SDN</a:t>
            </a:r>
            <a:endParaRPr/>
          </a:p>
        </p:txBody>
      </p:sp>
      <p:sp>
        <p:nvSpPr>
          <p:cNvPr id="208" name="Google Shape;208;p40"/>
          <p:cNvSpPr txBox="1"/>
          <p:nvPr>
            <p:ph idx="1" type="body"/>
          </p:nvPr>
        </p:nvSpPr>
        <p:spPr>
          <a:xfrm>
            <a:off x="752550" y="1497325"/>
            <a:ext cx="4074600" cy="3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b="1" lang="ru"/>
              <a:t>Анализ потоков</a:t>
            </a:r>
            <a:r>
              <a:rPr lang="ru"/>
              <a:t>: мониторинг трафика в реальном времени.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b="1" lang="ru"/>
              <a:t>Динамические ACL</a:t>
            </a:r>
            <a:r>
              <a:rPr lang="ru"/>
              <a:t>: автоматическое обновление списков доступа.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b="1" lang="ru"/>
              <a:t>Снижение нагрузки</a:t>
            </a:r>
            <a:r>
              <a:rPr lang="ru"/>
              <a:t>: балансировка через Software-Defined Load Balancers.</a:t>
            </a:r>
            <a:endParaRPr/>
          </a:p>
        </p:txBody>
      </p:sp>
      <p:pic>
        <p:nvPicPr>
          <p:cNvPr id="209" name="Google Shape;209;p40"/>
          <p:cNvPicPr preferRelativeResize="0"/>
          <p:nvPr/>
        </p:nvPicPr>
        <p:blipFill rotWithShape="1">
          <a:blip r:embed="rId3">
            <a:alphaModFix/>
          </a:blip>
          <a:srcRect b="11504" l="17922" r="17929" t="0"/>
          <a:stretch/>
        </p:blipFill>
        <p:spPr>
          <a:xfrm>
            <a:off x="5056975" y="1455925"/>
            <a:ext cx="2684224" cy="26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1"/>
          <p:cNvSpPr txBox="1"/>
          <p:nvPr>
            <p:ph idx="1" type="body"/>
          </p:nvPr>
        </p:nvSpPr>
        <p:spPr>
          <a:xfrm>
            <a:off x="653225" y="1408500"/>
            <a:ext cx="4227900" cy="3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b="1" lang="ru"/>
              <a:t>OpenDaylight</a:t>
            </a:r>
            <a:r>
              <a:rPr lang="ru"/>
              <a:t>: популярный opensource SDN-контроллер.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b="1" lang="ru"/>
              <a:t>Mininet</a:t>
            </a:r>
            <a:r>
              <a:rPr lang="ru"/>
              <a:t>: эмулятор сетей для тестирования защиты.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ru"/>
              <a:t>Настройка правил для отражения SYN-флуда через OpenFlow.</a:t>
            </a:r>
            <a:endParaRPr/>
          </a:p>
        </p:txBody>
      </p:sp>
      <p:sp>
        <p:nvSpPr>
          <p:cNvPr id="216" name="Google Shape;216;p41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ru" sz="2500"/>
              <a:t>OpenDaylight + Mininet</a:t>
            </a:r>
            <a:endParaRPr sz="2500"/>
          </a:p>
        </p:txBody>
      </p:sp>
      <p:pic>
        <p:nvPicPr>
          <p:cNvPr id="217" name="Google Shape;21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0875" y="2060902"/>
            <a:ext cx="3909775" cy="16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Golos Text SemiBold"/>
              <a:buNone/>
            </a:pPr>
            <a:r>
              <a:rPr lang="ru" sz="2500"/>
              <a:t>Преимущества SDN перед фаерволами</a:t>
            </a:r>
            <a:endParaRPr sz="2500"/>
          </a:p>
        </p:txBody>
      </p:sp>
      <p:graphicFrame>
        <p:nvGraphicFramePr>
          <p:cNvPr id="223" name="Google Shape;223;p42"/>
          <p:cNvGraphicFramePr/>
          <p:nvPr/>
        </p:nvGraphicFramePr>
        <p:xfrm>
          <a:off x="759900" y="1539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{0CEC51C8-55C8-4720-9EEB-D9A521D0AEDA}</a:tableStyleId>
              </a:tblPr>
              <a:tblGrid>
                <a:gridCol w="2541400"/>
                <a:gridCol w="2541400"/>
                <a:gridCol w="2541400"/>
              </a:tblGrid>
              <a:tr h="878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ru" sz="1800" u="none" cap="none" strike="noStrike"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Критерий</a:t>
                      </a:r>
                      <a:endParaRPr b="1" sz="1800" u="none" cap="none" strike="noStrike"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ru" sz="1800" u="none" cap="none" strike="noStrike"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Традиционные методы</a:t>
                      </a:r>
                      <a:endParaRPr b="1" sz="1800" u="none" cap="none" strike="noStrike"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ru" sz="1800" u="none" cap="none" strike="noStrike"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SDN</a:t>
                      </a:r>
                      <a:endParaRPr b="1" sz="1800" u="none" cap="none" strike="noStrike"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  <a:tr h="512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0"/>
                        <a:buFont typeface="Arial"/>
                        <a:buNone/>
                      </a:pPr>
                      <a:r>
                        <a:rPr lang="ru" sz="1550" u="none" cap="none" strike="noStrike">
                          <a:solidFill>
                            <a:schemeClr val="dk1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Скорость реакции</a:t>
                      </a:r>
                      <a:endParaRPr sz="1550" u="none" cap="none" strike="noStrike">
                        <a:solidFill>
                          <a:schemeClr val="dk1"/>
                        </a:solidFill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5250" marB="95250" marR="95250" marL="91425">
                    <a:lnB cap="flat" cmpd="sng" w="9525">
                      <a:solidFill>
                        <a:srgbClr val="5252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0"/>
                        <a:buFont typeface="Arial"/>
                        <a:buNone/>
                      </a:pPr>
                      <a:r>
                        <a:rPr lang="ru" sz="1550" u="none" cap="none" strike="noStrike">
                          <a:solidFill>
                            <a:schemeClr val="dk1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Минуты/часы</a:t>
                      </a:r>
                      <a:endParaRPr sz="1550" u="none" cap="none" strike="noStrike">
                        <a:solidFill>
                          <a:schemeClr val="dk1"/>
                        </a:solidFill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5250" marB="95250" marR="95250" marL="95250">
                    <a:lnB cap="flat" cmpd="sng" w="9525">
                      <a:solidFill>
                        <a:srgbClr val="5252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0"/>
                        <a:buFont typeface="Arial"/>
                        <a:buNone/>
                      </a:pPr>
                      <a:r>
                        <a:rPr lang="ru" sz="1550" u="none" cap="none" strike="noStrike">
                          <a:solidFill>
                            <a:schemeClr val="dk1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Секунды</a:t>
                      </a:r>
                      <a:endParaRPr sz="1550" u="none" cap="none" strike="noStrike">
                        <a:solidFill>
                          <a:schemeClr val="dk1"/>
                        </a:solidFill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5250" marB="95250" marR="95250" marL="95250">
                    <a:lnB cap="flat" cmpd="sng" w="9525">
                      <a:solidFill>
                        <a:srgbClr val="5252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2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0"/>
                        <a:buFont typeface="Arial"/>
                        <a:buNone/>
                      </a:pPr>
                      <a:r>
                        <a:rPr lang="ru" sz="1550" u="none" cap="none" strike="noStrike">
                          <a:solidFill>
                            <a:schemeClr val="dk1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Гибкость правил</a:t>
                      </a:r>
                      <a:endParaRPr sz="1550" u="none" cap="none" strike="noStrike">
                        <a:solidFill>
                          <a:schemeClr val="dk1"/>
                        </a:solidFill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5250" marB="95250" marR="95250" marL="91425">
                    <a:lnT cap="flat" cmpd="sng" w="9525">
                      <a:solidFill>
                        <a:srgbClr val="5252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252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0"/>
                        <a:buFont typeface="Arial"/>
                        <a:buNone/>
                      </a:pPr>
                      <a:r>
                        <a:rPr lang="ru" sz="1550" u="none" cap="none" strike="noStrike">
                          <a:solidFill>
                            <a:schemeClr val="dk1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Статические</a:t>
                      </a:r>
                      <a:endParaRPr sz="1550" u="none" cap="none" strike="noStrike">
                        <a:solidFill>
                          <a:schemeClr val="dk1"/>
                        </a:solidFill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5250" marB="95250" marR="95250" marL="95250">
                    <a:lnT cap="flat" cmpd="sng" w="9525">
                      <a:solidFill>
                        <a:srgbClr val="5252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252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0"/>
                        <a:buFont typeface="Arial"/>
                        <a:buNone/>
                      </a:pPr>
                      <a:r>
                        <a:rPr lang="ru" sz="1550" u="none" cap="none" strike="noStrike">
                          <a:solidFill>
                            <a:schemeClr val="dk1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Динамические</a:t>
                      </a:r>
                      <a:endParaRPr sz="1550" u="none" cap="none" strike="noStrike">
                        <a:solidFill>
                          <a:schemeClr val="dk1"/>
                        </a:solidFill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5250" marB="95250" marR="95250" marL="95250">
                    <a:lnT cap="flat" cmpd="sng" w="9525">
                      <a:solidFill>
                        <a:srgbClr val="5252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252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2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0"/>
                        <a:buFont typeface="Arial"/>
                        <a:buNone/>
                      </a:pPr>
                      <a:r>
                        <a:rPr lang="ru" sz="1550" u="none" cap="none" strike="noStrike">
                          <a:solidFill>
                            <a:schemeClr val="dk1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Масштабируемость</a:t>
                      </a:r>
                      <a:endParaRPr sz="1550" u="none" cap="none" strike="noStrike">
                        <a:solidFill>
                          <a:schemeClr val="dk1"/>
                        </a:solidFill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5250" marB="95250" marR="95250" marL="91425">
                    <a:lnT cap="flat" cmpd="sng" w="9525">
                      <a:solidFill>
                        <a:srgbClr val="5252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252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0"/>
                        <a:buFont typeface="Arial"/>
                        <a:buNone/>
                      </a:pPr>
                      <a:r>
                        <a:rPr lang="ru" sz="1550" u="none" cap="none" strike="noStrike">
                          <a:solidFill>
                            <a:schemeClr val="dk1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Ограничена</a:t>
                      </a:r>
                      <a:endParaRPr sz="1550" u="none" cap="none" strike="noStrike">
                        <a:solidFill>
                          <a:schemeClr val="dk1"/>
                        </a:solidFill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5250" marB="95250" marR="95250" marL="95250">
                    <a:lnT cap="flat" cmpd="sng" w="9525">
                      <a:solidFill>
                        <a:srgbClr val="5252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252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0"/>
                        <a:buFont typeface="Arial"/>
                        <a:buNone/>
                      </a:pPr>
                      <a:r>
                        <a:rPr lang="ru" sz="1550" u="none" cap="none" strike="noStrike">
                          <a:solidFill>
                            <a:schemeClr val="dk1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Высокая</a:t>
                      </a:r>
                      <a:endParaRPr sz="1550" u="none" cap="none" strike="noStrike">
                        <a:solidFill>
                          <a:schemeClr val="dk1"/>
                        </a:solidFill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95250" marB="95250" marR="95250" marL="95250">
                    <a:lnT cap="flat" cmpd="sng" w="9525">
                      <a:solidFill>
                        <a:srgbClr val="52525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2525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3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ru" sz="2500"/>
              <a:t>Перспективы SDN в кибербезопасности</a:t>
            </a:r>
            <a:endParaRPr sz="2500"/>
          </a:p>
        </p:txBody>
      </p:sp>
      <p:sp>
        <p:nvSpPr>
          <p:cNvPr id="230" name="Google Shape;230;p43"/>
          <p:cNvSpPr txBox="1"/>
          <p:nvPr>
            <p:ph idx="1" type="body"/>
          </p:nvPr>
        </p:nvSpPr>
        <p:spPr>
          <a:xfrm>
            <a:off x="671450" y="1328350"/>
            <a:ext cx="3635400" cy="3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b="1" lang="ru"/>
              <a:t>Интеграция с ИИ</a:t>
            </a:r>
            <a:r>
              <a:rPr lang="ru"/>
              <a:t>: ML для прогнозирования атак до их начала.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b="1" lang="ru"/>
              <a:t>Автономные сети</a:t>
            </a:r>
            <a:r>
              <a:rPr lang="ru"/>
              <a:t>: самообучающиеся SDN-контроллеры.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b="1" lang="ru"/>
              <a:t>Защита IoT</a:t>
            </a:r>
            <a:r>
              <a:rPr lang="ru"/>
              <a:t>: масштабируемые решения для миллиардов устройств.</a:t>
            </a:r>
            <a:endParaRPr/>
          </a:p>
        </p:txBody>
      </p:sp>
      <p:pic>
        <p:nvPicPr>
          <p:cNvPr id="231" name="Google Shape;23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0825" y="1479626"/>
            <a:ext cx="4252199" cy="2832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4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ru" sz="2500"/>
              <a:t>Заключение</a:t>
            </a:r>
            <a:endParaRPr sz="2500"/>
          </a:p>
        </p:txBody>
      </p:sp>
      <p:sp>
        <p:nvSpPr>
          <p:cNvPr id="238" name="Google Shape;238;p44"/>
          <p:cNvSpPr txBox="1"/>
          <p:nvPr>
            <p:ph idx="1" type="body"/>
          </p:nvPr>
        </p:nvSpPr>
        <p:spPr>
          <a:xfrm>
            <a:off x="721350" y="2047325"/>
            <a:ext cx="7849800" cy="21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b="1" lang="ru" sz="2400"/>
              <a:t>SDN</a:t>
            </a:r>
            <a:r>
              <a:rPr lang="ru" sz="2400"/>
              <a:t> — это не просто модная технология, а реальный инструмент для борьбы с киберугрозами.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