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Golos Text"/>
      <p:regular r:id="rId16"/>
      <p:bold r:id="rId17"/>
    </p:embeddedFont>
    <p:embeddedFont>
      <p:font typeface="Golos Text Medium"/>
      <p:regular r:id="rId18"/>
      <p:bold r:id="rId19"/>
    </p:embeddedFont>
    <p:embeddedFont>
      <p:font typeface="Golos Text SemiBo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losTextSemiBo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GolosTextSemi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GolosText-bold.fntdata"/><Relationship Id="rId16" Type="http://schemas.openxmlformats.org/officeDocument/2006/relationships/font" Target="fonts/GolosTex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GolosTextMedium-bold.fntdata"/><Relationship Id="rId6" Type="http://schemas.openxmlformats.org/officeDocument/2006/relationships/slide" Target="slides/slide1.xml"/><Relationship Id="rId18" Type="http://schemas.openxmlformats.org/officeDocument/2006/relationships/font" Target="fonts/GolosTex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ff33c0d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1ff33c0d2a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01d7369e3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01d7369e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501d7369e3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01d7369e3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01d7369e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501d7369e3_0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ff33c0d2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31ff33c0d2a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01d7369e3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01d7369e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3501d7369e3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01d7369e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3501d7369e3_0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1ff33c0d2a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1ff33c0d2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31ff33c0d2a_0_10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76" name="Google Shape;76;p11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77" name="Google Shape;77;p11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78" name="Google Shape;78;p11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79" name="Google Shape;79;p11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87" name="Google Shape;87;p12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88" name="Google Shape;88;p12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89" name="Google Shape;89;p12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93" name="Google Shape;93;p12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94" name="Google Shape;94;p12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51" name="Google Shape;151;p23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52" name="Google Shape;152;p23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53" name="Google Shape;153;p23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9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8" name="Google Shape;58;p9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p10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8" name="Google Shape;68;p10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9" name="Google Shape;69;p10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70" name="Google Shape;70;p10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420125" y="1807675"/>
            <a:ext cx="81909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36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Реализация балансировки нагрузки в SDN-сети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5599500" y="4328125"/>
            <a:ext cx="35445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Выполнила: Шаляпина Мария Васильевна,  студент группы K34202</a:t>
            </a:r>
            <a:endParaRPr sz="12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246" name="Google Shape;246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Введение</a:t>
            </a:r>
            <a:endParaRPr/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5483025" y="1234500"/>
            <a:ext cx="3313500" cy="3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179999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ru-RU"/>
              <a:t>SDN</a:t>
            </a:r>
            <a:r>
              <a:rPr lang="ru-RU">
                <a:latin typeface="Golos Text Medium"/>
                <a:ea typeface="Golos Text Medium"/>
                <a:cs typeface="Golos Text Medium"/>
                <a:sym typeface="Golos Text Medium"/>
              </a:rPr>
              <a:t> </a:t>
            </a:r>
            <a:endParaRPr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ru-RU">
                <a:latin typeface="Golos Text Medium"/>
                <a:ea typeface="Golos Text Medium"/>
                <a:cs typeface="Golos Text Medium"/>
                <a:sym typeface="Golos Text Medium"/>
              </a:rPr>
              <a:t>Software Defined Networks</a:t>
            </a:r>
            <a:endParaRPr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/>
              <a:t>— подход, при котором управление сетевой инфраструктурой осуществляется с помощью программных решений, отделенных от физического уровня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200">
              <a:latin typeface="Golos Text Medium"/>
              <a:ea typeface="Golos Text Medium"/>
              <a:cs typeface="Golos Text Medium"/>
              <a:sym typeface="Golos Text Medium"/>
            </a:endParaRPr>
          </a:p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300" y="1073700"/>
            <a:ext cx="3586200" cy="3586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449150" y="44718"/>
            <a:ext cx="6824400" cy="890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Проблема балансировки нагрузки в традиционных сетях</a:t>
            </a:r>
            <a:endParaRPr/>
          </a:p>
        </p:txBody>
      </p:sp>
      <p:sp>
        <p:nvSpPr>
          <p:cNvPr id="176" name="Google Shape;176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457200" y="1313850"/>
            <a:ext cx="6872100" cy="312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179999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Традиционные сети используют </a:t>
            </a:r>
            <a:r>
              <a:rPr i="1" lang="ru-RU" sz="1500"/>
              <a:t>аппаратные </a:t>
            </a:r>
            <a:r>
              <a:rPr lang="ru-RU" sz="1500"/>
              <a:t>балансировщики нагрузки, с чем связаны:</a:t>
            </a:r>
            <a:endParaRPr sz="1500"/>
          </a:p>
          <a:p>
            <a:pPr indent="-323850" lvl="0" marL="457200" rtl="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Golos Text"/>
              <a:buChar char="ー"/>
            </a:pPr>
            <a:r>
              <a:rPr lang="ru-RU" sz="1500"/>
              <a:t>Ограниченная гибкость и масштабируемость;</a:t>
            </a:r>
            <a:endParaRPr sz="1500"/>
          </a:p>
          <a:p>
            <a:pPr indent="-3238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Golos Text"/>
              <a:buChar char="ー"/>
            </a:pPr>
            <a:r>
              <a:rPr lang="ru-RU" sz="1500"/>
              <a:t>Статическая маршрутизация;</a:t>
            </a:r>
            <a:endParaRPr sz="1500"/>
          </a:p>
          <a:p>
            <a:pPr indent="-3238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Char char="ー"/>
            </a:pPr>
            <a:r>
              <a:rPr lang="ru-RU" sz="1500"/>
              <a:t>Высокая стоимость.</a:t>
            </a:r>
            <a:endParaRPr sz="1500"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425" y="2498975"/>
            <a:ext cx="3433876" cy="229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Примеры</a:t>
            </a:r>
            <a:endParaRPr/>
          </a:p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26275"/>
            <a:ext cx="3190324" cy="7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1129113" y="2107775"/>
            <a:ext cx="18465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Cisco ACE 4710</a:t>
            </a:r>
            <a:endParaRPr sz="15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9125" y="2896926"/>
            <a:ext cx="2972950" cy="140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/>
        </p:nvSpPr>
        <p:spPr>
          <a:xfrm>
            <a:off x="1437503" y="4301650"/>
            <a:ext cx="23562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Citrix NetScaler 11500</a:t>
            </a:r>
            <a:endParaRPr sz="15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8197" y="1113075"/>
            <a:ext cx="2828900" cy="22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2293" y="3263525"/>
            <a:ext cx="3504483" cy="140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7100" y="1644498"/>
            <a:ext cx="1406874" cy="129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146000" y="6200"/>
            <a:ext cx="61356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Подход SDN к балансировке </a:t>
            </a:r>
            <a:endParaRPr/>
          </a:p>
        </p:txBody>
      </p:sp>
      <p:sp>
        <p:nvSpPr>
          <p:cNvPr id="198" name="Google Shape;198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99" name="Google Shape;199;p28"/>
          <p:cNvSpPr txBox="1"/>
          <p:nvPr>
            <p:ph type="title"/>
          </p:nvPr>
        </p:nvSpPr>
        <p:spPr>
          <a:xfrm>
            <a:off x="4854175" y="541925"/>
            <a:ext cx="23616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нагрузки</a:t>
            </a:r>
            <a:endParaRPr/>
          </a:p>
        </p:txBody>
      </p:sp>
      <p:sp>
        <p:nvSpPr>
          <p:cNvPr id="200" name="Google Shape;200;p28"/>
          <p:cNvSpPr txBox="1"/>
          <p:nvPr>
            <p:ph idx="1" type="body"/>
          </p:nvPr>
        </p:nvSpPr>
        <p:spPr>
          <a:xfrm>
            <a:off x="468525" y="1203025"/>
            <a:ext cx="3700500" cy="22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179999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Отделение управляющей 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плоскости от плоскости передачи данных делает возможным централизованное принятие решений по управлению трафиком в зависимости от текущей нагрузки на каналы и узлы</a:t>
            </a:r>
            <a:endParaRPr sz="1400"/>
          </a:p>
        </p:txBody>
      </p:sp>
      <p:pic>
        <p:nvPicPr>
          <p:cNvPr id="201" name="Google Shape;2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475" y="2065625"/>
            <a:ext cx="4389600" cy="2902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457200" y="122725"/>
            <a:ext cx="7113900" cy="79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Архитектура решения</a:t>
            </a:r>
            <a:endParaRPr/>
          </a:p>
        </p:txBody>
      </p:sp>
      <p:sp>
        <p:nvSpPr>
          <p:cNvPr id="208" name="Google Shape;208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 rotWithShape="1">
          <a:blip r:embed="rId3">
            <a:alphaModFix/>
          </a:blip>
          <a:srcRect b="1187" l="0" r="0" t="2268"/>
          <a:stretch/>
        </p:blipFill>
        <p:spPr>
          <a:xfrm>
            <a:off x="1242425" y="1053775"/>
            <a:ext cx="6747249" cy="36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Алгоритмы балансировки</a:t>
            </a:r>
            <a:endParaRPr/>
          </a:p>
        </p:txBody>
      </p:sp>
      <p:sp>
        <p:nvSpPr>
          <p:cNvPr id="215" name="Google Shape;215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6" name="Google Shape;216;p30"/>
          <p:cNvSpPr txBox="1"/>
          <p:nvPr>
            <p:ph idx="1" type="body"/>
          </p:nvPr>
        </p:nvSpPr>
        <p:spPr>
          <a:xfrm>
            <a:off x="412075" y="1170025"/>
            <a:ext cx="2773200" cy="19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179999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ru-RU"/>
              <a:t>RR</a:t>
            </a:r>
            <a:endParaRPr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ru-RU">
                <a:latin typeface="Golos Text Medium"/>
                <a:ea typeface="Golos Text Medium"/>
                <a:cs typeface="Golos Text Medium"/>
                <a:sym typeface="Golos Text Medium"/>
              </a:rPr>
              <a:t>Round Robin</a:t>
            </a:r>
            <a:endParaRPr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/>
              <a:t>— </a:t>
            </a:r>
            <a:r>
              <a:rPr lang="ru-RU"/>
              <a:t>Последовательная отправка запросов к узлам в соответствии с их очередностью</a:t>
            </a:r>
            <a:endParaRPr sz="1200">
              <a:latin typeface="Golos Text Medium"/>
              <a:ea typeface="Golos Text Medium"/>
              <a:cs typeface="Golos Text Medium"/>
              <a:sym typeface="Golos Text Medium"/>
            </a:endParaRPr>
          </a:p>
        </p:txBody>
      </p:sp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5949075" y="2943650"/>
            <a:ext cx="2773200" cy="20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179999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ru-RU"/>
              <a:t>LC</a:t>
            </a:r>
            <a:endParaRPr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ru-RU">
                <a:latin typeface="Golos Text Medium"/>
                <a:ea typeface="Golos Text Medium"/>
                <a:cs typeface="Golos Text Medium"/>
                <a:sym typeface="Golos Text Medium"/>
              </a:rPr>
              <a:t>Least Connections</a:t>
            </a:r>
            <a:endParaRPr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/>
              <a:t>— Н</a:t>
            </a:r>
            <a:r>
              <a:rPr lang="ru-RU"/>
              <a:t>аправление трафика к узлу с наименьшим количеством активных соединений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200">
              <a:latin typeface="Golos Text Medium"/>
              <a:ea typeface="Golos Text Medium"/>
              <a:cs typeface="Golos Text Medium"/>
              <a:sym typeface="Golos Text Medium"/>
            </a:endParaRPr>
          </a:p>
        </p:txBody>
      </p:sp>
      <p:sp>
        <p:nvSpPr>
          <p:cNvPr id="218" name="Google Shape;218;p30"/>
          <p:cNvSpPr txBox="1"/>
          <p:nvPr>
            <p:ph idx="1" type="body"/>
          </p:nvPr>
        </p:nvSpPr>
        <p:spPr>
          <a:xfrm>
            <a:off x="5949075" y="1170025"/>
            <a:ext cx="2773200" cy="16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179999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ru-RU"/>
              <a:t>IP Hash</a:t>
            </a:r>
            <a:endParaRPr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/>
              <a:t>— О</a:t>
            </a:r>
            <a:r>
              <a:rPr lang="ru-RU"/>
              <a:t>пределение на основе хэш-функции, вычисленной из IP-адреса исходного пакета данных</a:t>
            </a:r>
            <a:endParaRPr sz="1200">
              <a:latin typeface="Golos Text Medium"/>
              <a:ea typeface="Golos Text Medium"/>
              <a:cs typeface="Golos Text Medium"/>
              <a:sym typeface="Golos Text Medium"/>
            </a:endParaRPr>
          </a:p>
        </p:txBody>
      </p:sp>
      <p:pic>
        <p:nvPicPr>
          <p:cNvPr id="219" name="Google Shape;219;p30" title="1_q0FGodUDtozt0wiKv18ULw.gif"/>
          <p:cNvPicPr preferRelativeResize="0"/>
          <p:nvPr/>
        </p:nvPicPr>
        <p:blipFill rotWithShape="1">
          <a:blip r:embed="rId3">
            <a:alphaModFix/>
          </a:blip>
          <a:srcRect b="65952" l="0" r="49310" t="0"/>
          <a:stretch/>
        </p:blipFill>
        <p:spPr>
          <a:xfrm>
            <a:off x="3146713" y="1811875"/>
            <a:ext cx="2734774" cy="18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 txBox="1"/>
          <p:nvPr/>
        </p:nvSpPr>
        <p:spPr>
          <a:xfrm>
            <a:off x="412075" y="3004725"/>
            <a:ext cx="3000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179999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WRR</a:t>
            </a:r>
            <a:endParaRPr>
              <a:solidFill>
                <a:schemeClr val="dk1"/>
              </a:solidFill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Weighted Round Robin</a:t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— Использует различные веса для узлов, основываясь на их характеристиках</a:t>
            </a:r>
            <a:endParaRPr/>
          </a:p>
        </p:txBody>
      </p:sp>
      <p:pic>
        <p:nvPicPr>
          <p:cNvPr id="221" name="Google Shape;221;p30" title="1_q0FGodUDtozt0wiKv18ULw.gif"/>
          <p:cNvPicPr preferRelativeResize="0"/>
          <p:nvPr/>
        </p:nvPicPr>
        <p:blipFill rotWithShape="1">
          <a:blip r:embed="rId3">
            <a:alphaModFix/>
          </a:blip>
          <a:srcRect b="34105" l="48712" r="598" t="31847"/>
          <a:stretch/>
        </p:blipFill>
        <p:spPr>
          <a:xfrm>
            <a:off x="3146713" y="1811875"/>
            <a:ext cx="2734774" cy="183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 title="1_q0FGodUDtozt0wiKv18ULw.gif"/>
          <p:cNvPicPr preferRelativeResize="0"/>
          <p:nvPr/>
        </p:nvPicPr>
        <p:blipFill rotWithShape="1">
          <a:blip r:embed="rId3">
            <a:alphaModFix/>
          </a:blip>
          <a:srcRect b="34101" l="-1414" r="50724" t="31851"/>
          <a:stretch/>
        </p:blipFill>
        <p:spPr>
          <a:xfrm>
            <a:off x="3146713" y="1811875"/>
            <a:ext cx="2734774" cy="183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 title="1_q0FGodUDtozt0wiKv18ULw.gif"/>
          <p:cNvPicPr preferRelativeResize="0"/>
          <p:nvPr/>
        </p:nvPicPr>
        <p:blipFill rotWithShape="1">
          <a:blip r:embed="rId3">
            <a:alphaModFix/>
          </a:blip>
          <a:srcRect b="2825" l="-1414" r="50724" t="63126"/>
          <a:stretch/>
        </p:blipFill>
        <p:spPr>
          <a:xfrm>
            <a:off x="3146713" y="1811875"/>
            <a:ext cx="2734774" cy="18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468525" y="40525"/>
            <a:ext cx="61356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Примеры</a:t>
            </a:r>
            <a:endParaRPr/>
          </a:p>
        </p:txBody>
      </p:sp>
      <p:sp>
        <p:nvSpPr>
          <p:cNvPr id="229" name="Google Shape;229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 b="0" l="2055" r="7389" t="2305"/>
          <a:stretch/>
        </p:blipFill>
        <p:spPr>
          <a:xfrm>
            <a:off x="85900" y="948675"/>
            <a:ext cx="4323300" cy="270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1" name="Google Shape;231;p31"/>
          <p:cNvSpPr/>
          <p:nvPr/>
        </p:nvSpPr>
        <p:spPr>
          <a:xfrm>
            <a:off x="242300" y="948675"/>
            <a:ext cx="1919100" cy="721800"/>
          </a:xfrm>
          <a:prstGeom prst="roundRect">
            <a:avLst>
              <a:gd fmla="val 3063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232" name="Google Shape;23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950" y="2058300"/>
            <a:ext cx="4237500" cy="2876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Заключение</a:t>
            </a:r>
            <a:endParaRPr/>
          </a:p>
        </p:txBody>
      </p:sp>
      <p:sp>
        <p:nvSpPr>
          <p:cNvPr id="239" name="Google Shape;239;p32"/>
          <p:cNvSpPr txBox="1"/>
          <p:nvPr>
            <p:ph idx="1" type="body"/>
          </p:nvPr>
        </p:nvSpPr>
        <p:spPr>
          <a:xfrm>
            <a:off x="528225" y="1611200"/>
            <a:ext cx="7866600" cy="277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60000" lvl="0" marL="0" rtl="0" algn="just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Реализация балансировки нагрузки в SDN-сетях даёт сетевым администраторам мощный инструмент для создания гибких, адаптивных и эффективных сетевых решений</a:t>
            </a:r>
            <a:endParaRPr sz="1500"/>
          </a:p>
          <a:p>
            <a:pPr indent="360000" lvl="0" marL="0" rtl="0" algn="just">
              <a:lnSpc>
                <a:spcPct val="17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1500"/>
              <a:t>В будущем интеграция SDN с технологиями искусственного интеллекта и машинного обучения может еще больше повысить эффективность балансировки нагрузки за счет эвристического анализа сетевых данных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