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Golos Text"/>
      <p:regular r:id="rId16"/>
      <p:bold r:id="rId17"/>
    </p:embeddedFont>
    <p:embeddedFont>
      <p:font typeface="Golos Text SemiBo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11">
          <p15:clr>
            <a:srgbClr val="A4A3A4"/>
          </p15:clr>
        </p15:guide>
        <p15:guide id="2" pos="2874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gq+MepbNqrzJch45intLw+L0ex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11" orient="horz"/>
        <p:guide pos="287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GolosText-bold.fntdata"/><Relationship Id="rId16" Type="http://schemas.openxmlformats.org/officeDocument/2006/relationships/font" Target="fonts/GolosTex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GolosTextSemiBold-bold.fntdata"/><Relationship Id="rId6" Type="http://schemas.openxmlformats.org/officeDocument/2006/relationships/slide" Target="slides/slide1.xml"/><Relationship Id="rId18" Type="http://schemas.openxmlformats.org/officeDocument/2006/relationships/font" Target="fonts/GolosTextSemiBo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7b5c7e0af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c7b5c7e0af_2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1698096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341698096a6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41698096a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341698096a6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41698096a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" name="Google Shape;162;g341698096a6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41698096a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341698096a6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41698096a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341698096a6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7b5c7e0af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c7b5c7e0af_2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41698096a6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41698096a6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5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5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5"/>
          <p:cNvSpPr txBox="1"/>
          <p:nvPr/>
        </p:nvSpPr>
        <p:spPr>
          <a:xfrm>
            <a:off x="5098416" y="49027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5"/>
          <p:cNvSpPr txBox="1"/>
          <p:nvPr/>
        </p:nvSpPr>
        <p:spPr>
          <a:xfrm>
            <a:off x="5910801" y="42723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sz="2000">
                <a:latin typeface="Golos Text"/>
                <a:ea typeface="Golos Text"/>
                <a:cs typeface="Golos Text"/>
                <a:sym typeface="Golos Text"/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457201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3275819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3" type="body"/>
          </p:nvPr>
        </p:nvSpPr>
        <p:spPr>
          <a:xfrm>
            <a:off x="6085706" y="2367645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/>
          <p:nvPr>
            <p:ph idx="4" type="pic"/>
          </p:nvPr>
        </p:nvSpPr>
        <p:spPr>
          <a:xfrm>
            <a:off x="454050" y="952607"/>
            <a:ext cx="2589213" cy="1304294"/>
          </a:xfrm>
          <a:prstGeom prst="roundRect">
            <a:avLst>
              <a:gd fmla="val 9261" name="adj"/>
            </a:avLst>
          </a:prstGeom>
          <a:noFill/>
          <a:ln>
            <a:noFill/>
          </a:ln>
        </p:spPr>
      </p:sp>
      <p:sp>
        <p:nvSpPr>
          <p:cNvPr id="69" name="Google Shape;69;p23"/>
          <p:cNvSpPr/>
          <p:nvPr>
            <p:ph idx="5" type="pic"/>
          </p:nvPr>
        </p:nvSpPr>
        <p:spPr>
          <a:xfrm>
            <a:off x="3275818" y="952607"/>
            <a:ext cx="2589213" cy="1304294"/>
          </a:xfrm>
          <a:prstGeom prst="roundRect">
            <a:avLst>
              <a:gd fmla="val 11730" name="adj"/>
            </a:avLst>
          </a:prstGeom>
          <a:noFill/>
          <a:ln>
            <a:noFill/>
          </a:ln>
        </p:spPr>
      </p:sp>
      <p:sp>
        <p:nvSpPr>
          <p:cNvPr id="70" name="Google Shape;70;p23"/>
          <p:cNvSpPr/>
          <p:nvPr>
            <p:ph idx="6" type="pic"/>
          </p:nvPr>
        </p:nvSpPr>
        <p:spPr>
          <a:xfrm>
            <a:off x="6089789" y="952607"/>
            <a:ext cx="2589213" cy="1304294"/>
          </a:xfrm>
          <a:prstGeom prst="roundRect">
            <a:avLst>
              <a:gd fmla="val 10249" name="adj"/>
            </a:avLst>
          </a:prstGeom>
          <a:noFill/>
          <a:ln>
            <a:noFill/>
          </a:ln>
        </p:spPr>
      </p:sp>
      <p:sp>
        <p:nvSpPr>
          <p:cNvPr id="71" name="Google Shape;71;p23"/>
          <p:cNvSpPr txBox="1"/>
          <p:nvPr>
            <p:ph idx="7" type="body"/>
          </p:nvPr>
        </p:nvSpPr>
        <p:spPr>
          <a:xfrm>
            <a:off x="460352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8" type="body"/>
          </p:nvPr>
        </p:nvSpPr>
        <p:spPr>
          <a:xfrm>
            <a:off x="3278970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9" type="body"/>
          </p:nvPr>
        </p:nvSpPr>
        <p:spPr>
          <a:xfrm>
            <a:off x="6088857" y="4281396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3"/>
          <p:cNvSpPr/>
          <p:nvPr>
            <p:ph idx="13" type="pic"/>
          </p:nvPr>
        </p:nvSpPr>
        <p:spPr>
          <a:xfrm>
            <a:off x="457201" y="2866358"/>
            <a:ext cx="2589213" cy="1304294"/>
          </a:xfrm>
          <a:prstGeom prst="roundRect">
            <a:avLst>
              <a:gd fmla="val 12224" name="adj"/>
            </a:avLst>
          </a:prstGeom>
          <a:noFill/>
          <a:ln>
            <a:noFill/>
          </a:ln>
        </p:spPr>
      </p:sp>
      <p:sp>
        <p:nvSpPr>
          <p:cNvPr id="75" name="Google Shape;75;p23"/>
          <p:cNvSpPr/>
          <p:nvPr>
            <p:ph idx="14" type="pic"/>
          </p:nvPr>
        </p:nvSpPr>
        <p:spPr>
          <a:xfrm>
            <a:off x="3278969" y="2866358"/>
            <a:ext cx="2589213" cy="1304294"/>
          </a:xfrm>
          <a:prstGeom prst="roundRect">
            <a:avLst>
              <a:gd fmla="val 11236" name="adj"/>
            </a:avLst>
          </a:prstGeom>
          <a:noFill/>
          <a:ln>
            <a:noFill/>
          </a:ln>
        </p:spPr>
      </p:sp>
      <p:sp>
        <p:nvSpPr>
          <p:cNvPr id="76" name="Google Shape;76;p23"/>
          <p:cNvSpPr/>
          <p:nvPr>
            <p:ph idx="15" type="pic"/>
          </p:nvPr>
        </p:nvSpPr>
        <p:spPr>
          <a:xfrm>
            <a:off x="6092940" y="2866358"/>
            <a:ext cx="2589213" cy="1304294"/>
          </a:xfrm>
          <a:prstGeom prst="roundRect">
            <a:avLst>
              <a:gd fmla="val 975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8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952" name="adj"/>
            </a:avLst>
          </a:prstGeom>
          <a:noFill/>
          <a:ln>
            <a:noFill/>
          </a:ln>
        </p:spPr>
      </p:sp>
      <p:sp>
        <p:nvSpPr>
          <p:cNvPr id="92" name="Google Shape;92;p28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9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0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FFFFF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8957" name="adj"/>
            </a:avLst>
          </a:prstGeom>
          <a:noFill/>
          <a:ln>
            <a:noFill/>
          </a:ln>
        </p:spPr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2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2"/>
          <p:cNvSpPr txBox="1"/>
          <p:nvPr>
            <p:ph idx="1" type="body"/>
          </p:nvPr>
        </p:nvSpPr>
        <p:spPr>
          <a:xfrm>
            <a:off x="457199" y="1040162"/>
            <a:ext cx="8389257" cy="3735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3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3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3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33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3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4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4"/>
          <p:cNvSpPr txBox="1"/>
          <p:nvPr>
            <p:ph idx="1" type="body"/>
          </p:nvPr>
        </p:nvSpPr>
        <p:spPr>
          <a:xfrm>
            <a:off x="3102428" y="943208"/>
            <a:ext cx="5526315" cy="38755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4"/>
          <p:cNvSpPr/>
          <p:nvPr>
            <p:ph idx="2" type="pic"/>
          </p:nvPr>
        </p:nvSpPr>
        <p:spPr>
          <a:xfrm>
            <a:off x="457200" y="943208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19" name="Google Shape;119;p34"/>
          <p:cNvSpPr/>
          <p:nvPr>
            <p:ph idx="3" type="pic"/>
          </p:nvPr>
        </p:nvSpPr>
        <p:spPr>
          <a:xfrm>
            <a:off x="457200" y="2935720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solidFill>
          <a:srgbClr val="FFFFFF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5"/>
          <p:cNvSpPr txBox="1"/>
          <p:nvPr>
            <p:ph idx="1" type="body"/>
          </p:nvPr>
        </p:nvSpPr>
        <p:spPr>
          <a:xfrm>
            <a:off x="457201" y="1059322"/>
            <a:ext cx="3897086" cy="1734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35"/>
          <p:cNvSpPr txBox="1"/>
          <p:nvPr>
            <p:ph idx="2" type="body"/>
          </p:nvPr>
        </p:nvSpPr>
        <p:spPr>
          <a:xfrm>
            <a:off x="457202" y="3105836"/>
            <a:ext cx="3897084" cy="1640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35"/>
          <p:cNvSpPr txBox="1"/>
          <p:nvPr>
            <p:ph idx="3" type="body"/>
          </p:nvPr>
        </p:nvSpPr>
        <p:spPr>
          <a:xfrm>
            <a:off x="4789714" y="1059322"/>
            <a:ext cx="3632201" cy="36868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35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6"/>
          <p:cNvSpPr txBox="1"/>
          <p:nvPr>
            <p:ph idx="1" type="body"/>
          </p:nvPr>
        </p:nvSpPr>
        <p:spPr>
          <a:xfrm>
            <a:off x="5733143" y="949330"/>
            <a:ext cx="2895600" cy="3895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0" i="0"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6"/>
          <p:cNvSpPr/>
          <p:nvPr>
            <p:ph idx="2" type="pic"/>
          </p:nvPr>
        </p:nvSpPr>
        <p:spPr>
          <a:xfrm>
            <a:off x="457200" y="949329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29" name="Google Shape;129;p36"/>
          <p:cNvSpPr/>
          <p:nvPr>
            <p:ph idx="3" type="pic"/>
          </p:nvPr>
        </p:nvSpPr>
        <p:spPr>
          <a:xfrm>
            <a:off x="3095171" y="949328"/>
            <a:ext cx="2532744" cy="1883023"/>
          </a:xfrm>
          <a:prstGeom prst="roundRect">
            <a:avLst>
              <a:gd fmla="val 11879" name="adj"/>
            </a:avLst>
          </a:prstGeom>
          <a:noFill/>
          <a:ln>
            <a:noFill/>
          </a:ln>
        </p:spPr>
      </p:sp>
      <p:sp>
        <p:nvSpPr>
          <p:cNvPr id="130" name="Google Shape;130;p36"/>
          <p:cNvSpPr/>
          <p:nvPr>
            <p:ph idx="4" type="pic"/>
          </p:nvPr>
        </p:nvSpPr>
        <p:spPr>
          <a:xfrm>
            <a:off x="3095171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131" name="Google Shape;131;p36"/>
          <p:cNvSpPr/>
          <p:nvPr>
            <p:ph idx="5" type="pic"/>
          </p:nvPr>
        </p:nvSpPr>
        <p:spPr>
          <a:xfrm>
            <a:off x="457199" y="2962031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/>
          <p:nvPr>
            <p:ph idx="1" type="body"/>
          </p:nvPr>
        </p:nvSpPr>
        <p:spPr>
          <a:xfrm>
            <a:off x="624113" y="1233715"/>
            <a:ext cx="7170057" cy="3410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457200" y="1211943"/>
            <a:ext cx="7467600" cy="3447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617" name="adj"/>
            </a:avLst>
          </a:prstGeom>
          <a:noFill/>
          <a:ln>
            <a:noFill/>
          </a:ln>
        </p:spPr>
      </p:sp>
      <p:sp>
        <p:nvSpPr>
          <p:cNvPr id="32" name="Google Shape;32;p17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507999" y="17922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507999" y="11824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type="title"/>
          </p:nvPr>
        </p:nvSpPr>
        <p:spPr>
          <a:xfrm>
            <a:off x="457200" y="306435"/>
            <a:ext cx="6824382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3" type="body"/>
          </p:nvPr>
        </p:nvSpPr>
        <p:spPr>
          <a:xfrm>
            <a:off x="5000171" y="3011486"/>
            <a:ext cx="3635830" cy="15736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4" type="body"/>
          </p:nvPr>
        </p:nvSpPr>
        <p:spPr>
          <a:xfrm>
            <a:off x="5000171" y="2401659"/>
            <a:ext cx="2960913" cy="5950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u="sng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/>
          <p:nvPr>
            <p:ph idx="2" type="pic"/>
          </p:nvPr>
        </p:nvSpPr>
        <p:spPr>
          <a:xfrm>
            <a:off x="457200" y="936852"/>
            <a:ext cx="4608513" cy="3842155"/>
          </a:xfrm>
          <a:prstGeom prst="roundRect">
            <a:avLst>
              <a:gd fmla="val 7784" name="adj"/>
            </a:avLst>
          </a:prstGeom>
          <a:noFill/>
          <a:ln>
            <a:noFill/>
          </a:ln>
        </p:spPr>
      </p:sp>
      <p:sp>
        <p:nvSpPr>
          <p:cNvPr id="42" name="Google Shape;42;p20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" type="body"/>
          </p:nvPr>
        </p:nvSpPr>
        <p:spPr>
          <a:xfrm>
            <a:off x="5508171" y="1153886"/>
            <a:ext cx="2532743" cy="3425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/>
          <p:nvPr>
            <p:ph idx="1" type="body"/>
          </p:nvPr>
        </p:nvSpPr>
        <p:spPr>
          <a:xfrm>
            <a:off x="457201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2" type="body"/>
          </p:nvPr>
        </p:nvSpPr>
        <p:spPr>
          <a:xfrm>
            <a:off x="320945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3" type="body"/>
          </p:nvPr>
        </p:nvSpPr>
        <p:spPr>
          <a:xfrm>
            <a:off x="5969804" y="2933902"/>
            <a:ext cx="2589213" cy="2690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4" type="body"/>
          </p:nvPr>
        </p:nvSpPr>
        <p:spPr>
          <a:xfrm>
            <a:off x="457200" y="3287828"/>
            <a:ext cx="2588883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30200" lvl="1" marL="914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21"/>
          <p:cNvSpPr txBox="1"/>
          <p:nvPr>
            <p:ph idx="5" type="body"/>
          </p:nvPr>
        </p:nvSpPr>
        <p:spPr>
          <a:xfrm>
            <a:off x="3207251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0" name="Google Shape;50;p21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1"/>
          <p:cNvSpPr txBox="1"/>
          <p:nvPr>
            <p:ph idx="6" type="body"/>
          </p:nvPr>
        </p:nvSpPr>
        <p:spPr>
          <a:xfrm>
            <a:off x="5967600" y="3299578"/>
            <a:ext cx="2591416" cy="13955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2" name="Google Shape;52;p21"/>
          <p:cNvSpPr/>
          <p:nvPr>
            <p:ph idx="7" type="pic"/>
          </p:nvPr>
        </p:nvSpPr>
        <p:spPr>
          <a:xfrm>
            <a:off x="469081" y="944463"/>
            <a:ext cx="2577001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3" name="Google Shape;53;p21"/>
          <p:cNvSpPr/>
          <p:nvPr>
            <p:ph idx="8" type="pic"/>
          </p:nvPr>
        </p:nvSpPr>
        <p:spPr>
          <a:xfrm>
            <a:off x="3221666" y="944462"/>
            <a:ext cx="2577001" cy="1883023"/>
          </a:xfrm>
          <a:prstGeom prst="roundRect">
            <a:avLst>
              <a:gd fmla="val 12905" name="adj"/>
            </a:avLst>
          </a:prstGeom>
          <a:noFill/>
          <a:ln>
            <a:noFill/>
          </a:ln>
        </p:spPr>
      </p:sp>
      <p:sp>
        <p:nvSpPr>
          <p:cNvPr id="54" name="Google Shape;54;p21"/>
          <p:cNvSpPr/>
          <p:nvPr>
            <p:ph idx="9" type="pic"/>
          </p:nvPr>
        </p:nvSpPr>
        <p:spPr>
          <a:xfrm>
            <a:off x="5980690" y="944463"/>
            <a:ext cx="2577001" cy="1883023"/>
          </a:xfrm>
          <a:prstGeom prst="roundRect">
            <a:avLst>
              <a:gd fmla="val 10512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/>
          <p:nvPr>
            <p:ph type="title"/>
          </p:nvPr>
        </p:nvSpPr>
        <p:spPr>
          <a:xfrm>
            <a:off x="457200" y="306435"/>
            <a:ext cx="6291943" cy="527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2"/>
          <p:cNvSpPr txBox="1"/>
          <p:nvPr>
            <p:ph idx="1" type="body"/>
          </p:nvPr>
        </p:nvSpPr>
        <p:spPr>
          <a:xfrm>
            <a:off x="457201" y="963397"/>
            <a:ext cx="2532744" cy="18830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i="0" sz="1800"/>
            </a:lvl1pPr>
            <a:lvl2pPr indent="-228600" lvl="1" marL="914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2"/>
          <p:cNvSpPr/>
          <p:nvPr>
            <p:ph idx="2" type="pic"/>
          </p:nvPr>
        </p:nvSpPr>
        <p:spPr>
          <a:xfrm>
            <a:off x="3095171" y="963397"/>
            <a:ext cx="2532744" cy="1883023"/>
          </a:xfrm>
          <a:prstGeom prst="roundRect">
            <a:avLst>
              <a:gd fmla="val 11537" name="adj"/>
            </a:avLst>
          </a:prstGeom>
          <a:noFill/>
          <a:ln>
            <a:noFill/>
          </a:ln>
        </p:spPr>
      </p:sp>
      <p:sp>
        <p:nvSpPr>
          <p:cNvPr id="59" name="Google Shape;59;p22"/>
          <p:cNvSpPr/>
          <p:nvPr>
            <p:ph idx="3" type="pic"/>
          </p:nvPr>
        </p:nvSpPr>
        <p:spPr>
          <a:xfrm>
            <a:off x="5733141" y="966928"/>
            <a:ext cx="2532744" cy="1883023"/>
          </a:xfrm>
          <a:prstGeom prst="roundRect">
            <a:avLst>
              <a:gd fmla="val 11196" name="adj"/>
            </a:avLst>
          </a:prstGeom>
          <a:noFill/>
          <a:ln>
            <a:noFill/>
          </a:ln>
        </p:spPr>
      </p:sp>
      <p:sp>
        <p:nvSpPr>
          <p:cNvPr id="60" name="Google Shape;60;p22"/>
          <p:cNvSpPr/>
          <p:nvPr>
            <p:ph idx="4" type="pic"/>
          </p:nvPr>
        </p:nvSpPr>
        <p:spPr>
          <a:xfrm>
            <a:off x="5733141" y="2954042"/>
            <a:ext cx="2532744" cy="1883023"/>
          </a:xfrm>
          <a:prstGeom prst="roundRect">
            <a:avLst>
              <a:gd fmla="val 8802" name="adj"/>
            </a:avLst>
          </a:prstGeom>
          <a:noFill/>
          <a:ln>
            <a:noFill/>
          </a:ln>
        </p:spPr>
      </p:sp>
      <p:sp>
        <p:nvSpPr>
          <p:cNvPr id="61" name="Google Shape;61;p22"/>
          <p:cNvSpPr/>
          <p:nvPr>
            <p:ph idx="5" type="pic"/>
          </p:nvPr>
        </p:nvSpPr>
        <p:spPr>
          <a:xfrm>
            <a:off x="3095171" y="2960314"/>
            <a:ext cx="2532744" cy="1883023"/>
          </a:xfrm>
          <a:prstGeom prst="roundRect">
            <a:avLst>
              <a:gd fmla="val 8459" name="adj"/>
            </a:avLst>
          </a:prstGeom>
          <a:noFill/>
          <a:ln>
            <a:noFill/>
          </a:ln>
        </p:spPr>
      </p:sp>
      <p:sp>
        <p:nvSpPr>
          <p:cNvPr id="62" name="Google Shape;62;p22"/>
          <p:cNvSpPr/>
          <p:nvPr>
            <p:ph idx="6" type="pic"/>
          </p:nvPr>
        </p:nvSpPr>
        <p:spPr>
          <a:xfrm>
            <a:off x="457200" y="2960314"/>
            <a:ext cx="2532744" cy="1883023"/>
          </a:xfrm>
          <a:prstGeom prst="roundRect">
            <a:avLst>
              <a:gd fmla="val 1016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457200" y="306434"/>
            <a:ext cx="8229600" cy="620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457200" y="1121912"/>
            <a:ext cx="8229600" cy="2899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4"/>
          <p:cNvSpPr txBox="1"/>
          <p:nvPr/>
        </p:nvSpPr>
        <p:spPr>
          <a:xfrm>
            <a:off x="-865051" y="413412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>
            <p:ph type="title"/>
          </p:nvPr>
        </p:nvSpPr>
        <p:spPr>
          <a:xfrm>
            <a:off x="44175" y="1819800"/>
            <a:ext cx="9036600" cy="15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en-US" sz="2400">
                <a:solidFill>
                  <a:schemeClr val="lt1"/>
                </a:solidFill>
              </a:rPr>
              <a:t>Переход от TCP к QUIC в рамках южного моста SDN</a:t>
            </a:r>
            <a:endParaRPr sz="2400"/>
          </a:p>
        </p:txBody>
      </p:sp>
      <p:sp>
        <p:nvSpPr>
          <p:cNvPr id="137" name="Google Shape;137;p1"/>
          <p:cNvSpPr txBox="1"/>
          <p:nvPr>
            <p:ph type="title"/>
          </p:nvPr>
        </p:nvSpPr>
        <p:spPr>
          <a:xfrm>
            <a:off x="5767275" y="4000075"/>
            <a:ext cx="3313500" cy="6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en-US" sz="1200">
                <a:solidFill>
                  <a:schemeClr val="lt1"/>
                </a:solidFill>
              </a:rPr>
              <a:t>Выполнил: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en-US" sz="1200">
                <a:solidFill>
                  <a:schemeClr val="lt1"/>
                </a:solidFill>
              </a:rPr>
              <a:t>Тельнов Федор,</a:t>
            </a:r>
            <a:endParaRPr sz="1200">
              <a:solidFill>
                <a:schemeClr val="lt1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en-US" sz="1200">
                <a:solidFill>
                  <a:schemeClr val="lt1"/>
                </a:solidFill>
              </a:rPr>
              <a:t>студент 4 курса ИКТ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457200" y="1538344"/>
            <a:ext cx="8229600" cy="1247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en-US" sz="4400"/>
              <a:t>THANK YOU</a:t>
            </a:r>
            <a:br>
              <a:rPr lang="en-US" sz="4400"/>
            </a:br>
            <a:r>
              <a:rPr lang="en-US" sz="4400"/>
              <a:t>FOR YOUR TIME!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7b5c7e0af_2_28"/>
          <p:cNvSpPr txBox="1"/>
          <p:nvPr>
            <p:ph idx="1" type="body"/>
          </p:nvPr>
        </p:nvSpPr>
        <p:spPr>
          <a:xfrm>
            <a:off x="457200" y="1182900"/>
            <a:ext cx="38121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11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b="1" lang="en-US" sz="1300"/>
              <a:t>Слой приложений</a:t>
            </a:r>
            <a:r>
              <a:rPr lang="en-US" sz="1300"/>
              <a:t>: устанавливает политики и бизнес-логику маршрутизации для слоя управления. Со слоя управления получает собранное состояние сети. Связан с </a:t>
            </a:r>
            <a:r>
              <a:rPr lang="en-US" sz="1300"/>
              <a:t>контроллером</a:t>
            </a:r>
            <a:r>
              <a:rPr lang="en-US" sz="1300"/>
              <a:t> “северным” мостом;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b="1" lang="en-US" sz="1300"/>
              <a:t>Слой управления</a:t>
            </a:r>
            <a:r>
              <a:rPr lang="en-US" sz="1300"/>
              <a:t>: контроллер получает бизнес-политики, управляет сетевыми устройствами слоя данных для их соблюдения. Собирает статистику и совершает мониторинг сети. Связан со слоем данных “южным” мостом;</a:t>
            </a:r>
            <a:endParaRPr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arenR"/>
            </a:pPr>
            <a:r>
              <a:rPr b="1" lang="en-US" sz="1300"/>
              <a:t>Слой данных</a:t>
            </a:r>
            <a:r>
              <a:rPr lang="en-US" sz="1300"/>
              <a:t>: непосредственно сетевые устройства. Управляются контроллером посредством южного моста.</a:t>
            </a:r>
            <a:endParaRPr sz="1300"/>
          </a:p>
        </p:txBody>
      </p:sp>
      <p:sp>
        <p:nvSpPr>
          <p:cNvPr id="143" name="Google Shape;143;g2c7b5c7e0af_2_2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en-US"/>
              <a:t>Архитектура SDN</a:t>
            </a:r>
            <a:endParaRPr/>
          </a:p>
        </p:txBody>
      </p:sp>
      <p:pic>
        <p:nvPicPr>
          <p:cNvPr id="144" name="Google Shape;144;g2c7b5c7e0af_2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5225" y="147680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1698096a6_0_0"/>
          <p:cNvSpPr txBox="1"/>
          <p:nvPr>
            <p:ph idx="1" type="body"/>
          </p:nvPr>
        </p:nvSpPr>
        <p:spPr>
          <a:xfrm>
            <a:off x="457200" y="1182900"/>
            <a:ext cx="38121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/>
              <a:t>Множественные соединения</a:t>
            </a:r>
            <a:r>
              <a:rPr lang="en-US" sz="1300"/>
              <a:t>: каждый агент протокола (например, OpenFlow, OVSDB) на коммутаторе устанавливает свое собственное TCP-соединение(нет мультиплексирования). Реализаций агентов становится все больше(в том числе для нужд мониторинга и AI), они увеличивают сетевую нагрузку на южном мосту.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/>
              <a:t>Иными словами - проблема масштабируемости соединений в больших SDN-деплойментах и при использовании множества агентов.</a:t>
            </a:r>
            <a:endParaRPr sz="1300"/>
          </a:p>
        </p:txBody>
      </p:sp>
      <p:sp>
        <p:nvSpPr>
          <p:cNvPr id="150" name="Google Shape;150;g341698096a6_0_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en-US"/>
              <a:t>Проблема южного моста: tcpSDN</a:t>
            </a:r>
            <a:endParaRPr/>
          </a:p>
        </p:txBody>
      </p:sp>
      <p:pic>
        <p:nvPicPr>
          <p:cNvPr id="151" name="Google Shape;151;g341698096a6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25225" y="147680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41698096a6_0_7"/>
          <p:cNvSpPr txBox="1"/>
          <p:nvPr>
            <p:ph idx="1" type="body"/>
          </p:nvPr>
        </p:nvSpPr>
        <p:spPr>
          <a:xfrm>
            <a:off x="457200" y="1357300"/>
            <a:ext cx="41982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Современный, относительно новый транспортный протокол на основе UDP;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US" sz="1400"/>
              <a:t>Мультиплексирование соединения</a:t>
            </a:r>
            <a:r>
              <a:rPr lang="en-US" sz="1400"/>
              <a:t>: объединяет данные от нескольких агентов в одном соединении, снижая заголовочный оверхед;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US" sz="1400"/>
              <a:t>Быстрое установление канала</a:t>
            </a:r>
            <a:r>
              <a:rPr lang="en-US" sz="1400"/>
              <a:t>: меньше раундов, чем у TCP;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US" sz="1400"/>
              <a:t>BuiltIn TLS</a:t>
            </a:r>
            <a:r>
              <a:rPr lang="en-US" sz="1400"/>
              <a:t>: договор о TLS происходит быстрее, чем у TCP + TLS;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US" sz="1400"/>
              <a:t>Нет Head-Of-Line блокировки</a:t>
            </a:r>
            <a:r>
              <a:rPr lang="en-US" sz="1400"/>
              <a:t>: потеря одного пакета не приводит к задержке в остальных стримах.</a:t>
            </a:r>
            <a:endParaRPr sz="1400"/>
          </a:p>
        </p:txBody>
      </p:sp>
      <p:sp>
        <p:nvSpPr>
          <p:cNvPr id="157" name="Google Shape;157;g341698096a6_0_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en-US"/>
              <a:t>Что принес QUIC?</a:t>
            </a:r>
            <a:endParaRPr/>
          </a:p>
        </p:txBody>
      </p:sp>
      <p:pic>
        <p:nvPicPr>
          <p:cNvPr id="158" name="Google Shape;158;g341698096a6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725" y="1065800"/>
            <a:ext cx="3812224" cy="20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341698096a6_0_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0763" y="3081100"/>
            <a:ext cx="3782139" cy="17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41698096a6_0_18"/>
          <p:cNvSpPr txBox="1"/>
          <p:nvPr>
            <p:ph idx="1" type="body"/>
          </p:nvPr>
        </p:nvSpPr>
        <p:spPr>
          <a:xfrm>
            <a:off x="457200" y="1357300"/>
            <a:ext cx="41982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Сетевое устройство представляет SDK для агентов, пропускает их через quic-client, который уже управляет соединением с контроллером;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На контроллере слой абстракции - quic-server, аналогично абстрагирует агентов слоя управления, предоставляет им подключение до сетевых устройств;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b="1" lang="en-US" sz="1400"/>
              <a:t>Преимущества</a:t>
            </a:r>
            <a:r>
              <a:rPr lang="en-US" sz="1400"/>
              <a:t>: все плюсы QUIC-протокола - миграция соединения, мультиплексирование, быстрый этап установки.</a:t>
            </a:r>
            <a:endParaRPr sz="1400"/>
          </a:p>
        </p:txBody>
      </p:sp>
      <p:sp>
        <p:nvSpPr>
          <p:cNvPr id="165" name="Google Shape;165;g341698096a6_0_1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en-US"/>
              <a:t>quicSDN: архитектура</a:t>
            </a:r>
            <a:endParaRPr/>
          </a:p>
        </p:txBody>
      </p:sp>
      <p:pic>
        <p:nvPicPr>
          <p:cNvPr id="166" name="Google Shape;166;g341698096a6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5400" y="1607525"/>
            <a:ext cx="3938826" cy="26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41698096a6_0_25"/>
          <p:cNvSpPr txBox="1"/>
          <p:nvPr>
            <p:ph idx="1" type="body"/>
          </p:nvPr>
        </p:nvSpPr>
        <p:spPr>
          <a:xfrm>
            <a:off x="457200" y="1582575"/>
            <a:ext cx="4198200" cy="35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Задержка переподключения минимизируется, меньше раундов;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В tcpSDN каждый агент устанавливает собственное соединение, что приводит к дублированию заголовков;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В quicSDN используется одно соединение, где данные нескольких агентов объединяются в потоки, что снижает суммарный оверхед;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Добавление нового агента не приводит к столь значительному приросту в оверхеде.</a:t>
            </a:r>
            <a:endParaRPr sz="1400"/>
          </a:p>
        </p:txBody>
      </p:sp>
      <p:sp>
        <p:nvSpPr>
          <p:cNvPr id="172" name="Google Shape;172;g341698096a6_0_2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en-US"/>
              <a:t>Преимущества детально</a:t>
            </a:r>
            <a:endParaRPr/>
          </a:p>
        </p:txBody>
      </p:sp>
      <p:pic>
        <p:nvPicPr>
          <p:cNvPr id="173" name="Google Shape;173;g341698096a6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3647" y="1665625"/>
            <a:ext cx="3478501" cy="281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41698096a6_0_3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Golos Text SemiBold"/>
              <a:buNone/>
            </a:pPr>
            <a:r>
              <a:rPr lang="en-US"/>
              <a:t>Замеры прироста</a:t>
            </a:r>
            <a:endParaRPr/>
          </a:p>
        </p:txBody>
      </p:sp>
      <p:pic>
        <p:nvPicPr>
          <p:cNvPr id="179" name="Google Shape;179;g341698096a6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95675" y="1004025"/>
            <a:ext cx="4325226" cy="1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341698096a6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4300" y="2764925"/>
            <a:ext cx="2922324" cy="200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341698096a6_0_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9924" y="2721475"/>
            <a:ext cx="2961462" cy="20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c7b5c7e0af_2_1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en-US" sz="2680"/>
              <a:t>Проблемы</a:t>
            </a:r>
            <a:endParaRPr sz="2680"/>
          </a:p>
        </p:txBody>
      </p:sp>
      <p:sp>
        <p:nvSpPr>
          <p:cNvPr id="187" name="Google Shape;187;g2c7b5c7e0af_2_10"/>
          <p:cNvSpPr txBox="1"/>
          <p:nvPr>
            <p:ph idx="1" type="body"/>
          </p:nvPr>
        </p:nvSpPr>
        <p:spPr>
          <a:xfrm>
            <a:off x="586275" y="1649925"/>
            <a:ext cx="4611600" cy="34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Rewrite the World: необходимо дорабатывать существующих агентов, чтобы можно было использовать созданные абстракции и QUIC-протокол в целом. Проблемы совместимости неизбежны</a:t>
            </a:r>
            <a:r>
              <a:rPr lang="en-US" sz="1400"/>
              <a:t>;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Влетит в копеечку: обучение администраторов, потенциальное адаптирование систем мониторинга;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У QUIC over UDP тоже есть свои проблемы, которые нужно практически проверять на собственной нагрузке.</a:t>
            </a:r>
            <a:endParaRPr sz="1400"/>
          </a:p>
        </p:txBody>
      </p:sp>
      <p:pic>
        <p:nvPicPr>
          <p:cNvPr id="188" name="Google Shape;188;g2c7b5c7e0af_2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300" y="1792351"/>
            <a:ext cx="3252299" cy="21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41698096a6_0_4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Golos Text SemiBold"/>
              <a:buNone/>
            </a:pPr>
            <a:r>
              <a:rPr lang="en-US" sz="2680"/>
              <a:t>Выводы</a:t>
            </a:r>
            <a:endParaRPr sz="2680"/>
          </a:p>
        </p:txBody>
      </p:sp>
      <p:sp>
        <p:nvSpPr>
          <p:cNvPr id="194" name="Google Shape;194;g341698096a6_0_43"/>
          <p:cNvSpPr txBox="1"/>
          <p:nvPr>
            <p:ph idx="1" type="body"/>
          </p:nvPr>
        </p:nvSpPr>
        <p:spPr>
          <a:xfrm>
            <a:off x="586275" y="1272975"/>
            <a:ext cx="5992200" cy="3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Традиционная архитектура tcpSDN приводит к существенному оверхеду при больших SDN-деплойментах - проблема масштабирования. Проблемы включают HOL, избыточное число раундов при подключении, нет мультиплексирования;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Предлагается использовать новый протокол транспортного уровня - QUIC. Новая архитектура южного моста, quicSDN, решает вышеуказанные сложности;</a:t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r>
              <a:rPr lang="en-US" sz="1400"/>
              <a:t>Миграция на quicSDN не пройдет без проблем: нужно делать практические замеры на собственном кейсе, дообучать администрирующий персонал, и самое сложное - адаптировать существующих агентов SDN для работы в рамках новой архитектуры.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1">
  <a:themeElements>
    <a:clrScheme name="Другая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EC0B43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2014-06-27T12:30:22Z</dcterms:created>
  <dc:creator>Al</dc:creator>
</cp:coreProperties>
</file>