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70" r:id="rId1"/>
  </p:sldMasterIdLst>
  <p:notesMasterIdLst>
    <p:notesMasterId r:id="rId10"/>
  </p:notesMasterIdLst>
  <p:handoutMasterIdLst>
    <p:handoutMasterId r:id="rId11"/>
  </p:handoutMasterIdLst>
  <p:sldIdLst>
    <p:sldId id="265" r:id="rId2"/>
    <p:sldId id="327" r:id="rId3"/>
    <p:sldId id="332" r:id="rId4"/>
    <p:sldId id="329" r:id="rId5"/>
    <p:sldId id="328" r:id="rId6"/>
    <p:sldId id="331" r:id="rId7"/>
    <p:sldId id="330" r:id="rId8"/>
    <p:sldId id="263" r:id="rId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11">
          <p15:clr>
            <a:srgbClr val="A4A3A4"/>
          </p15:clr>
        </p15:guide>
        <p15:guide id="2" pos="287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2595315-6059-63B0-9BE8-AAFD11894995}" name="Елена Иванченко" initials="ЕИ" userId="7f7d7db965285a96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Самолетов" initials="С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4672" autoAdjust="0"/>
  </p:normalViewPr>
  <p:slideViewPr>
    <p:cSldViewPr snapToGrid="0" snapToObjects="1" showGuides="1">
      <p:cViewPr varScale="1">
        <p:scale>
          <a:sx n="97" d="100"/>
          <a:sy n="97" d="100"/>
        </p:scale>
        <p:origin x="564" y="48"/>
      </p:cViewPr>
      <p:guideLst>
        <p:guide orient="horz" pos="1611"/>
        <p:guide pos="28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388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17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412975-4CFD-C441-A244-B7FD9A9579C2}" type="datetimeFigureOut">
              <a:rPr lang="en-US" smtClean="0"/>
              <a:pPr/>
              <a:t>3/1/2024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660DC-725D-2A44-9F89-74FE668A9C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1254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AFD1C8-470D-774F-8B40-381C3059BD4A}" type="datetimeFigureOut">
              <a:rPr lang="en-US" smtClean="0"/>
              <a:pPr/>
              <a:t>3/1/2024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49711C-DB87-6342-8123-FE7E39EB00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0732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098416" y="4902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10801" y="4272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783B35-4D64-24CD-46E0-32E9FC276C40}"/>
              </a:ext>
            </a:extLst>
          </p:cNvPr>
          <p:cNvSpPr txBox="1"/>
          <p:nvPr userDrawn="1"/>
        </p:nvSpPr>
        <p:spPr>
          <a:xfrm>
            <a:off x="5098416" y="4902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FEFD47-67FA-CC9C-A247-DDA306E69DC7}"/>
              </a:ext>
            </a:extLst>
          </p:cNvPr>
          <p:cNvSpPr txBox="1"/>
          <p:nvPr userDrawn="1"/>
        </p:nvSpPr>
        <p:spPr>
          <a:xfrm>
            <a:off x="5910801" y="4272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B74B261-5474-8217-1C1F-DF8DF956D9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5A92729-C745-7CCF-6847-2DF14BA7138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aseline="0"/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ru-RU" sz="20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20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8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3599776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8ABD215D-CFC7-1CAC-2144-1C4A51F1FE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569F4-01AC-6221-63B9-0F06F87F25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360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7">
            <a:extLst>
              <a:ext uri="{FF2B5EF4-FFF2-40B4-BE49-F238E27FC236}">
                <a16:creationId xmlns:a16="http://schemas.microsoft.com/office/drawing/2014/main" id="{3706F3BB-2486-D68F-6966-44BBD62CEC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49722966-1EC6-6348-3A3A-25A27C8E50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id="{D2BFFE86-F97D-E925-927B-0F6BBD2D6E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ADAF316B-52C6-704E-CB38-0E76498CD5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888714-60F8-FF59-CB87-38F52214F9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2600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8C44632-7642-B672-30DB-BEE8EBC23C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AF7BB137-1C7F-56D5-5D41-70ED6DEA4C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8957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D9C7E817-A2F7-D228-2EB2-8CC2710635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2927035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1F5CFB9-FFF2-E218-2283-FA3AC247B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1CCADC5-135D-DC69-A40F-E7939EE42C8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31102738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Финал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4">
            <a:extLst>
              <a:ext uri="{FF2B5EF4-FFF2-40B4-BE49-F238E27FC236}">
                <a16:creationId xmlns:a16="http://schemas.microsoft.com/office/drawing/2014/main" id="{164235EB-093A-2BDE-8127-460B61C5B6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6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конец списка.</a:t>
            </a:r>
          </a:p>
          <a:p>
            <a:pPr lvl="0"/>
            <a:endParaRPr lang="ru-RU" dirty="0"/>
          </a:p>
          <a:p>
            <a:pPr lvl="0"/>
            <a:endParaRPr lang="ru-RU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FD6E8F6-2854-A3A1-FCCA-4BC7B8C564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4405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25FAEC5-3811-8889-0016-6EA3B2AC41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Текст 7">
            <a:extLst>
              <a:ext uri="{FF2B5EF4-FFF2-40B4-BE49-F238E27FC236}">
                <a16:creationId xmlns:a16="http://schemas.microsoft.com/office/drawing/2014/main" id="{CAC739FE-CC7A-A005-60BE-713B90BFE7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5" name="Текст 13">
            <a:extLst>
              <a:ext uri="{FF2B5EF4-FFF2-40B4-BE49-F238E27FC236}">
                <a16:creationId xmlns:a16="http://schemas.microsoft.com/office/drawing/2014/main" id="{0280BF47-780B-2175-23F6-FDC24D601F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6" name="Текст 7">
            <a:extLst>
              <a:ext uri="{FF2B5EF4-FFF2-40B4-BE49-F238E27FC236}">
                <a16:creationId xmlns:a16="http://schemas.microsoft.com/office/drawing/2014/main" id="{E58E80D7-3F9A-CA73-1A7E-C864B8F1B1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7" name="Текст 13">
            <a:extLst>
              <a:ext uri="{FF2B5EF4-FFF2-40B4-BE49-F238E27FC236}">
                <a16:creationId xmlns:a16="http://schemas.microsoft.com/office/drawing/2014/main" id="{BF0BE89B-425E-821E-10AB-56C164DAED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2062931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F282CACE-D64E-E390-8227-23E049D60AA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61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FD893D5-8CB5-3E29-008C-CC0E0591AE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6E126262-C015-9DD6-F87F-1B632AE744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17363212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02428" y="943208"/>
            <a:ext cx="5526315" cy="3875536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6" name="Рисунок 2">
            <a:extLst>
              <a:ext uri="{FF2B5EF4-FFF2-40B4-BE49-F238E27FC236}">
                <a16:creationId xmlns:a16="http://schemas.microsoft.com/office/drawing/2014/main" id="{E0DDF7E5-74E5-85B7-0EAB-6118F548A9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943208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7936B987-FE27-33B7-4612-FDB9F2B35C6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7200" y="2935720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55286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6">
            <a:extLst>
              <a:ext uri="{FF2B5EF4-FFF2-40B4-BE49-F238E27FC236}">
                <a16:creationId xmlns:a16="http://schemas.microsoft.com/office/drawing/2014/main" id="{604BBFFB-7572-35FA-4787-0F445C5632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1" y="1059322"/>
            <a:ext cx="3897086" cy="1734678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4" name="Текст 6">
            <a:extLst>
              <a:ext uri="{FF2B5EF4-FFF2-40B4-BE49-F238E27FC236}">
                <a16:creationId xmlns:a16="http://schemas.microsoft.com/office/drawing/2014/main" id="{4BFD2DD0-1A50-CC19-1239-4EE4F12EA9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3105836"/>
            <a:ext cx="3897084" cy="1640335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73A9D63A-5180-ED0A-F619-007A1570C1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9714" y="1059322"/>
            <a:ext cx="3632201" cy="3686849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075CB2-AC7B-1521-E0C8-0618DBE0FE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3591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1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4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209454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5969804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3287828"/>
            <a:ext cx="2588883" cy="1395548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207251" y="3299578"/>
            <a:ext cx="2591416" cy="1395548"/>
          </a:xfrm>
        </p:spPr>
        <p:txBody>
          <a:bodyPr>
            <a:noAutofit/>
          </a:bodyPr>
          <a:lstStyle>
            <a:lvl1pPr marL="0" indent="0">
              <a:buNone/>
              <a:defRPr sz="1200" baseline="0"/>
            </a:lvl1pPr>
            <a:lvl2pPr>
              <a:defRPr sz="1200" baseline="0"/>
            </a:lvl2pPr>
            <a:lvl3pPr>
              <a:defRPr sz="1200" baseline="0"/>
            </a:lvl3pPr>
            <a:lvl4pPr>
              <a:defRPr sz="1200" baseline="0"/>
            </a:lvl4pPr>
            <a:lvl5pPr>
              <a:defRPr sz="12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84827D-CE53-9591-037D-C963F1C740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5AE50A46-F4A6-68CE-7C12-AA2301388718}"/>
              </a:ext>
            </a:extLst>
          </p:cNvPr>
          <p:cNvSpPr>
            <a:spLocks noGrp="1"/>
          </p:cNvSpPr>
          <p:nvPr>
            <p:ph sz="half" idx="26" hasCustomPrompt="1"/>
          </p:nvPr>
        </p:nvSpPr>
        <p:spPr>
          <a:xfrm>
            <a:off x="5967600" y="3299578"/>
            <a:ext cx="2591416" cy="1395548"/>
          </a:xfrm>
        </p:spPr>
        <p:txBody>
          <a:bodyPr>
            <a:noAutofit/>
          </a:bodyPr>
          <a:lstStyle>
            <a:lvl1pPr marL="0" indent="0">
              <a:buNone/>
              <a:defRPr sz="1200" baseline="0"/>
            </a:lvl1pPr>
            <a:lvl2pPr>
              <a:defRPr sz="1200" baseline="0"/>
            </a:lvl2pPr>
            <a:lvl3pPr>
              <a:defRPr sz="1200" baseline="0"/>
            </a:lvl3pPr>
            <a:lvl4pPr>
              <a:defRPr sz="1200" baseline="0"/>
            </a:lvl4pPr>
            <a:lvl5pPr>
              <a:defRPr sz="12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42AB405F-D2C7-9CD0-F8A2-C5B08DACE9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9081" y="944463"/>
            <a:ext cx="2577001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20D20C24-934F-4A5C-CF04-B479AF2D0D5F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221666" y="944462"/>
            <a:ext cx="2577001" cy="1883023"/>
          </a:xfrm>
          <a:prstGeom prst="roundRect">
            <a:avLst>
              <a:gd name="adj" fmla="val 12905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6" name="Рисунок 2">
            <a:extLst>
              <a:ext uri="{FF2B5EF4-FFF2-40B4-BE49-F238E27FC236}">
                <a16:creationId xmlns:a16="http://schemas.microsoft.com/office/drawing/2014/main" id="{2D750E3A-97C5-5CBE-A3C9-0F2565E569E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980690" y="944463"/>
            <a:ext cx="2577001" cy="1883023"/>
          </a:xfrm>
          <a:prstGeom prst="roundRect">
            <a:avLst>
              <a:gd name="adj" fmla="val 10512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3842539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kfq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211943"/>
            <a:ext cx="7467600" cy="344714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ru-RU" sz="2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24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20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3509715879"/>
      </p:ext>
    </p:extLst>
  </p:cSld>
  <p:clrMapOvr>
    <a:masterClrMapping/>
  </p:clrMapOvr>
  <p:hf sldNum="0"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33143" y="949330"/>
            <a:ext cx="2895600" cy="3895724"/>
          </a:xfrm>
        </p:spPr>
        <p:txBody>
          <a:bodyPr>
            <a:normAutofit/>
          </a:bodyPr>
          <a:lstStyle>
            <a:lvl1pPr marL="0" indent="0">
              <a:buNone/>
              <a:defRPr sz="1400" b="0" i="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F1233E17-1183-B76E-8FDC-B4E51177D9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949329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D225B0AE-7C4E-EA08-3FB1-DC344CD724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095171" y="949328"/>
            <a:ext cx="2532744" cy="1883023"/>
          </a:xfrm>
          <a:prstGeom prst="roundRect">
            <a:avLst>
              <a:gd name="adj" fmla="val 11879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id="{8F0CB042-A157-2892-A9F3-8F41034FBC2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95171" y="2962031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B7890194-FBA6-DE42-AD42-307D6F999BE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57199" y="2962031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64274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Текст 6">
            <a:extLst>
              <a:ext uri="{FF2B5EF4-FFF2-40B4-BE49-F238E27FC236}">
                <a16:creationId xmlns:a16="http://schemas.microsoft.com/office/drawing/2014/main" id="{46AE54EB-260E-9A56-307F-307DC6AE32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1" y="963397"/>
            <a:ext cx="2532744" cy="1883023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lvl="0"/>
            <a:r>
              <a:rPr lang="ru-RU" dirty="0"/>
              <a:t>Ключевая фраза слайда</a:t>
            </a:r>
          </a:p>
        </p:txBody>
      </p:sp>
      <p:sp>
        <p:nvSpPr>
          <p:cNvPr id="7" name="Рисунок 2">
            <a:extLst>
              <a:ext uri="{FF2B5EF4-FFF2-40B4-BE49-F238E27FC236}">
                <a16:creationId xmlns:a16="http://schemas.microsoft.com/office/drawing/2014/main" id="{20DDEE97-30A5-E948-6E23-28FB2BCF96F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95171" y="963397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id="{AAC08422-7D47-2B7E-7D28-680BC07B364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33141" y="966928"/>
            <a:ext cx="2532744" cy="1883023"/>
          </a:xfrm>
          <a:prstGeom prst="roundRect">
            <a:avLst>
              <a:gd name="adj" fmla="val 11196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4D0F3CB7-1C07-A606-10E8-3541ED42DF3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733141" y="2954042"/>
            <a:ext cx="2532744" cy="1883023"/>
          </a:xfrm>
          <a:prstGeom prst="roundRect">
            <a:avLst>
              <a:gd name="adj" fmla="val 8802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AFE5227E-AF6F-5CD4-3762-3B690A4EFAC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95171" y="2960314"/>
            <a:ext cx="2532744" cy="1883023"/>
          </a:xfrm>
          <a:prstGeom prst="roundRect">
            <a:avLst>
              <a:gd name="adj" fmla="val 8459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id="{F1DACFFD-7F12-BA1F-C994-00039280C0A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57200" y="2960314"/>
            <a:ext cx="2532744" cy="1883023"/>
          </a:xfrm>
          <a:prstGeom prst="roundRect">
            <a:avLst>
              <a:gd name="adj" fmla="val 10169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18188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1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275819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7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6085706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F822C9-93DB-8981-8DE8-9669C842C9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ABC6181E-5380-5398-36BA-70EAD01E6B6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54050" y="952607"/>
            <a:ext cx="2589213" cy="1304294"/>
          </a:xfrm>
          <a:prstGeom prst="roundRect">
            <a:avLst>
              <a:gd name="adj" fmla="val 9261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6C8F21F1-75B3-D8F1-2DB5-6F70F86F1DBF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275818" y="952607"/>
            <a:ext cx="2589213" cy="1304294"/>
          </a:xfrm>
          <a:prstGeom prst="roundRect">
            <a:avLst>
              <a:gd name="adj" fmla="val 11730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id="{276AF22E-2A7E-F9AB-5142-9D689D32BAC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089789" y="952607"/>
            <a:ext cx="2589213" cy="1304294"/>
          </a:xfrm>
          <a:prstGeom prst="roundRect">
            <a:avLst>
              <a:gd name="adj" fmla="val 10249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4" name="Text Placeholder 24">
            <a:extLst>
              <a:ext uri="{FF2B5EF4-FFF2-40B4-BE49-F238E27FC236}">
                <a16:creationId xmlns:a16="http://schemas.microsoft.com/office/drawing/2014/main" id="{4381B90F-578B-03FE-3E62-01B123DDCA0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0352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Text Placeholder 24">
            <a:extLst>
              <a:ext uri="{FF2B5EF4-FFF2-40B4-BE49-F238E27FC236}">
                <a16:creationId xmlns:a16="http://schemas.microsoft.com/office/drawing/2014/main" id="{78F39546-2C38-A484-9527-E82840466A9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278970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7" name="Text Placeholder 24">
            <a:extLst>
              <a:ext uri="{FF2B5EF4-FFF2-40B4-BE49-F238E27FC236}">
                <a16:creationId xmlns:a16="http://schemas.microsoft.com/office/drawing/2014/main" id="{62CF135A-DC57-BFA7-737D-7E89CABB270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88857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2DF9285-C300-85F5-A106-92A286165DE1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457201" y="2866358"/>
            <a:ext cx="2589213" cy="1304294"/>
          </a:xfrm>
          <a:prstGeom prst="roundRect">
            <a:avLst>
              <a:gd name="adj" fmla="val 12224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3E7EB42F-DA19-C666-2E68-46C62D129469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3278969" y="2866358"/>
            <a:ext cx="2589213" cy="1304294"/>
          </a:xfrm>
          <a:prstGeom prst="roundRect">
            <a:avLst>
              <a:gd name="adj" fmla="val 11236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31" name="Рисунок 2">
            <a:extLst>
              <a:ext uri="{FF2B5EF4-FFF2-40B4-BE49-F238E27FC236}">
                <a16:creationId xmlns:a16="http://schemas.microsoft.com/office/drawing/2014/main" id="{8819B960-AE2A-9E43-B370-CD1D6A1ACE8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092940" y="2866358"/>
            <a:ext cx="2589213" cy="1304294"/>
          </a:xfrm>
          <a:prstGeom prst="roundRect">
            <a:avLst>
              <a:gd name="adj" fmla="val 9755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val="7186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7">
            <a:extLst>
              <a:ext uri="{FF2B5EF4-FFF2-40B4-BE49-F238E27FC236}">
                <a16:creationId xmlns:a16="http://schemas.microsoft.com/office/drawing/2014/main" id="{DC7664A4-1431-5B79-D831-F6220EA436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9A5E5274-1C05-A7BB-B9D5-BE8CD4A5E9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id="{5FC28AB9-3129-9DBE-782C-D2B113A5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12C4E9B1-800A-20F6-E4F7-84C6B3BE946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8C1609-7E48-B73D-CDA4-19FD56B59E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329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56F42A0-92A9-ED41-A4B6-1B839857D4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784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</p:spTree>
    <p:extLst>
      <p:ext uri="{BB962C8B-B14F-4D97-AF65-F5344CB8AC3E}">
        <p14:creationId xmlns:p14="http://schemas.microsoft.com/office/powerpoint/2010/main" val="439475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60393FA-3ECC-3158-E15E-58890F60BD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13DB0C6-E4DE-9A4B-998D-34852F1B3E9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4034559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8ABD215D-CFC7-1CAC-2144-1C4A51F1FE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569F4-01AC-6221-63B9-0F06F87F25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414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>
            <a:extLst>
              <a:ext uri="{FF2B5EF4-FFF2-40B4-BE49-F238E27FC236}">
                <a16:creationId xmlns:a16="http://schemas.microsoft.com/office/drawing/2014/main" id="{36D9692A-5DC0-3DF1-F516-70164F11C5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16" name="Текст 13">
            <a:extLst>
              <a:ext uri="{FF2B5EF4-FFF2-40B4-BE49-F238E27FC236}">
                <a16:creationId xmlns:a16="http://schemas.microsoft.com/office/drawing/2014/main" id="{C2C41F40-A63A-48C4-01DC-A4A13BB7B8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D5B27C-CA4C-7381-3F84-F0595A76CE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Текст 7">
            <a:extLst>
              <a:ext uri="{FF2B5EF4-FFF2-40B4-BE49-F238E27FC236}">
                <a16:creationId xmlns:a16="http://schemas.microsoft.com/office/drawing/2014/main" id="{2AA24315-FE73-04A8-D530-E746EC0C20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69578C56-72EB-AE17-C6D4-CE1E8FBA30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018934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AE2ED3E-3221-72A5-8340-4E08819C8F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19B43694-08A8-116E-FA12-468591D136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952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E75CB8B0-7394-87DF-B065-6F242AB2D01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1993366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E98E654-ABDC-7E78-775E-43A2D6214C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5D71CC7-EEA6-E9D0-68AD-36562CCF607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2540818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06434"/>
            <a:ext cx="8229600" cy="620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1912"/>
            <a:ext cx="8229600" cy="289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865051" y="4134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4D3E97-5D7A-1D29-BA55-742D76C1C8C4}"/>
              </a:ext>
            </a:extLst>
          </p:cNvPr>
          <p:cNvSpPr txBox="1"/>
          <p:nvPr userDrawn="1"/>
        </p:nvSpPr>
        <p:spPr>
          <a:xfrm>
            <a:off x="-865051" y="4134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678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2" r:id="rId2"/>
    <p:sldLayoutId id="2147483885" r:id="rId3"/>
    <p:sldLayoutId id="2147483877" r:id="rId4"/>
    <p:sldLayoutId id="2147483891" r:id="rId5"/>
    <p:sldLayoutId id="2147483883" r:id="rId6"/>
    <p:sldLayoutId id="2147483873" r:id="rId7"/>
    <p:sldLayoutId id="2147483888" r:id="rId8"/>
    <p:sldLayoutId id="2147483892" r:id="rId9"/>
    <p:sldLayoutId id="2147483874" r:id="rId10"/>
    <p:sldLayoutId id="2147483886" r:id="rId11"/>
    <p:sldLayoutId id="2147483889" r:id="rId12"/>
    <p:sldLayoutId id="2147483893" r:id="rId13"/>
    <p:sldLayoutId id="2147483879" r:id="rId14"/>
    <p:sldLayoutId id="2147483887" r:id="rId15"/>
    <p:sldLayoutId id="2147483890" r:id="rId16"/>
    <p:sldLayoutId id="2147483880" r:id="rId17"/>
    <p:sldLayoutId id="2147483894" r:id="rId18"/>
    <p:sldLayoutId id="2147483875" r:id="rId19"/>
    <p:sldLayoutId id="2147483881" r:id="rId20"/>
    <p:sldLayoutId id="2147483882" r:id="rId21"/>
    <p:sldLayoutId id="2147483706" r:id="rId22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 baseline="0">
          <a:solidFill>
            <a:schemeClr val="tx1"/>
          </a:solidFill>
          <a:latin typeface="ALS Gorizont Bold Expanded" panose="00000805000000000000" pitchFamily="50" charset="0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SzPct val="100000"/>
        <a:buFont typeface="Arial" panose="020B0604020202020204" pitchFamily="34" charset="0"/>
        <a:buNone/>
        <a:defRPr sz="20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4pPr>
      <a:lvl5pPr marL="1828800" indent="0" algn="l" defTabSz="457200" rtl="0" eaLnBrk="1" latinLnBrk="0" hangingPunct="1">
        <a:spcBef>
          <a:spcPct val="20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371600" y="2442525"/>
            <a:ext cx="6400800" cy="2523236"/>
          </a:xfrm>
        </p:spPr>
        <p:txBody>
          <a:bodyPr>
            <a:no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</a:rPr>
              <a:t>Технология </a:t>
            </a:r>
            <a:r>
              <a:rPr lang="en-US" sz="4400" dirty="0">
                <a:solidFill>
                  <a:schemeClr val="bg1"/>
                </a:solidFill>
              </a:rPr>
              <a:t>IaaS</a:t>
            </a:r>
            <a:br>
              <a:rPr lang="en-US" sz="4400" dirty="0">
                <a:solidFill>
                  <a:schemeClr val="bg1"/>
                </a:solidFill>
              </a:rPr>
            </a:br>
            <a:br>
              <a:rPr lang="en-US" sz="4400" dirty="0">
                <a:solidFill>
                  <a:schemeClr val="bg1"/>
                </a:solidFill>
              </a:rPr>
            </a:br>
            <a:br>
              <a:rPr lang="en-US" sz="4400" dirty="0">
                <a:solidFill>
                  <a:schemeClr val="bg1"/>
                </a:solidFill>
              </a:rPr>
            </a:br>
            <a:r>
              <a:rPr lang="ru-RU" sz="1600" dirty="0">
                <a:solidFill>
                  <a:schemeClr val="bg1"/>
                </a:solidFill>
              </a:rPr>
              <a:t>Гусейнов Г.М.</a:t>
            </a:r>
            <a:r>
              <a:rPr lang="en-US" sz="1600" dirty="0">
                <a:solidFill>
                  <a:schemeClr val="bg1"/>
                </a:solidFill>
              </a:rPr>
              <a:t>, </a:t>
            </a:r>
            <a:r>
              <a:rPr lang="ru-RU" sz="1600" dirty="0">
                <a:solidFill>
                  <a:schemeClr val="bg1"/>
                </a:solidFill>
              </a:rPr>
              <a:t>гр. </a:t>
            </a:r>
            <a:r>
              <a:rPr lang="en-US" sz="1600" dirty="0">
                <a:solidFill>
                  <a:schemeClr val="bg1"/>
                </a:solidFill>
              </a:rPr>
              <a:t>K34212</a:t>
            </a:r>
          </a:p>
        </p:txBody>
      </p:sp>
    </p:spTree>
    <p:extLst>
      <p:ext uri="{BB962C8B-B14F-4D97-AF65-F5344CB8AC3E}">
        <p14:creationId xmlns:p14="http://schemas.microsoft.com/office/powerpoint/2010/main" val="87172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640EE8-2AE0-921C-872D-63CD57254D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FD7D3537-AC2B-FBEA-BA64-F545F9C5756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113" y="1233715"/>
            <a:ext cx="3803031" cy="3410856"/>
          </a:xfrm>
        </p:spPr>
        <p:txBody>
          <a:bodyPr>
            <a:normAutofit/>
          </a:bodyPr>
          <a:lstStyle/>
          <a:p>
            <a:pPr algn="just"/>
            <a:r>
              <a:rPr lang="ru-RU" sz="2400" dirty="0"/>
              <a:t>Инфраструктура как услуга (</a:t>
            </a:r>
            <a:r>
              <a:rPr lang="ru-RU" sz="2400" dirty="0" err="1"/>
              <a:t>IaaS</a:t>
            </a:r>
            <a:r>
              <a:rPr lang="ru-RU" sz="2400" dirty="0"/>
              <a:t>) предоставляет ИТ-инфраструктуру: вычислительные, сетевые ресурсы и ресурсы хранения, с оплатой по мере использования через Интернет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6C57020-E60B-1635-07D0-D6E755470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Про технологию </a:t>
            </a:r>
            <a:r>
              <a:rPr lang="en-US" dirty="0"/>
              <a:t>IaaS</a:t>
            </a:r>
            <a:endParaRPr lang="ru-RU" dirty="0"/>
          </a:p>
        </p:txBody>
      </p:sp>
      <p:pic>
        <p:nvPicPr>
          <p:cNvPr id="2" name="Google Shape;89;p16">
            <a:extLst>
              <a:ext uri="{FF2B5EF4-FFF2-40B4-BE49-F238E27FC236}">
                <a16:creationId xmlns:a16="http://schemas.microsoft.com/office/drawing/2014/main" id="{4F478E36-6CE7-A6CC-8E05-50DE569C19F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043" t="3446" r="73318"/>
          <a:stretch/>
        </p:blipFill>
        <p:spPr>
          <a:xfrm>
            <a:off x="4836858" y="1233715"/>
            <a:ext cx="3103032" cy="34108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58271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E857D1-3F70-0DBD-BF14-9442EA8CF6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7DADF6BD-6F77-E4FF-F98B-6ED2FC794D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1096297"/>
            <a:ext cx="4488426" cy="3652684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en-US" sz="2400" dirty="0"/>
              <a:t>IaaS</a:t>
            </a:r>
            <a:r>
              <a:rPr lang="ru-RU" sz="2400" dirty="0"/>
              <a:t> связана с </a:t>
            </a:r>
            <a:r>
              <a:rPr lang="en-US" sz="2400" dirty="0"/>
              <a:t>SDN </a:t>
            </a:r>
            <a:r>
              <a:rPr lang="ru-RU" sz="2400" dirty="0"/>
              <a:t>тем, что  инфраструктура как сервис предоставляет пользователю возможность максимально гибко настраивать и управлять всеми предлагаемыми физическими ресурсами онлайн. </a:t>
            </a:r>
          </a:p>
          <a:p>
            <a:pPr algn="just"/>
            <a:endParaRPr lang="ru-RU" sz="2400" dirty="0"/>
          </a:p>
          <a:p>
            <a:pPr algn="just"/>
            <a:r>
              <a:rPr lang="ru-RU" sz="2400" dirty="0"/>
              <a:t>Ко всему прочему компании предоставляющие </a:t>
            </a:r>
            <a:r>
              <a:rPr lang="en-US" sz="2400" dirty="0"/>
              <a:t>IaaS </a:t>
            </a:r>
            <a:r>
              <a:rPr lang="ru-RU" sz="2400" dirty="0"/>
              <a:t>имеют централизованное управление на </a:t>
            </a:r>
            <a:r>
              <a:rPr lang="ru-RU" sz="2400" dirty="0" err="1"/>
              <a:t>ЦОДах</a:t>
            </a:r>
            <a:r>
              <a:rPr lang="ru-RU" sz="2400" dirty="0"/>
              <a:t>, которые контролируют все остальные сервера, это в свою очередь тоже отражает связь этих двух технологий.</a:t>
            </a:r>
          </a:p>
          <a:p>
            <a:pPr algn="just"/>
            <a:endParaRPr lang="ru-RU" sz="2400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6C2F0C57-6500-BBD4-1DB3-63AA38E0A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Связь </a:t>
            </a:r>
            <a:r>
              <a:rPr lang="en-US" dirty="0"/>
              <a:t>IaaS</a:t>
            </a:r>
            <a:r>
              <a:rPr lang="ru-RU" dirty="0"/>
              <a:t> с </a:t>
            </a:r>
            <a:r>
              <a:rPr lang="en-US" dirty="0"/>
              <a:t>SDN</a:t>
            </a:r>
            <a:endParaRPr lang="ru-RU" dirty="0"/>
          </a:p>
        </p:txBody>
      </p:sp>
      <p:pic>
        <p:nvPicPr>
          <p:cNvPr id="1026" name="Picture 2" descr="What is Infrastructure as a Service in Cloud Computing | EduBridge India -  Edubridgeindia - Blog">
            <a:extLst>
              <a:ext uri="{FF2B5EF4-FFF2-40B4-BE49-F238E27FC236}">
                <a16:creationId xmlns:a16="http://schemas.microsoft.com/office/drawing/2014/main" id="{A157229C-1CA5-23AF-819A-1FDB9CC791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0" t="16824" r="12586" b="17368"/>
          <a:stretch/>
        </p:blipFill>
        <p:spPr bwMode="auto">
          <a:xfrm>
            <a:off x="4945626" y="1632155"/>
            <a:ext cx="3824748" cy="2782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8466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21F67-F018-3607-34F0-E1A6F683A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11068296-DE93-81DE-04BF-BEE142ABFF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114" y="1233715"/>
            <a:ext cx="3830192" cy="3410856"/>
          </a:xfrm>
        </p:spPr>
        <p:txBody>
          <a:bodyPr>
            <a:normAutofit lnSpcReduction="10000"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rgbClr val="333333"/>
                </a:solidFill>
                <a:latin typeface="Merriweather"/>
                <a:ea typeface="Merriweather"/>
                <a:cs typeface="Merriweather"/>
                <a:sym typeface="Merriweather"/>
              </a:rPr>
              <a:t>Инфраструктурные сервисы можно разделить на три широкие категории: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ru-RU" sz="1600" dirty="0">
              <a:solidFill>
                <a:srgbClr val="333333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30200" algn="just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Merriweather"/>
              <a:buAutoNum type="arabicPeriod"/>
            </a:pPr>
            <a:r>
              <a:rPr lang="ru-RU" sz="1600" dirty="0">
                <a:solidFill>
                  <a:srgbClr val="333333"/>
                </a:solidFill>
                <a:latin typeface="Merriweather"/>
                <a:ea typeface="Merriweather"/>
                <a:cs typeface="Merriweather"/>
                <a:sym typeface="Merriweather"/>
              </a:rPr>
              <a:t>Вычисления</a:t>
            </a:r>
          </a:p>
          <a:p>
            <a:pPr marL="914400" lvl="1" indent="-317500" algn="just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Merriweather"/>
              <a:buChar char="○"/>
            </a:pPr>
            <a:r>
              <a:rPr lang="ru-RU" dirty="0">
                <a:solidFill>
                  <a:srgbClr val="333333"/>
                </a:solidFill>
                <a:latin typeface="Merriweather"/>
                <a:ea typeface="Merriweather"/>
                <a:cs typeface="Merriweather"/>
                <a:sym typeface="Merriweather"/>
              </a:rPr>
              <a:t>центральные процессоры (ЦП)</a:t>
            </a:r>
          </a:p>
          <a:p>
            <a:pPr marL="914400" lvl="1" indent="-317500" algn="just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Merriweather"/>
              <a:buChar char="○"/>
            </a:pPr>
            <a:r>
              <a:rPr lang="ru-RU" dirty="0">
                <a:solidFill>
                  <a:srgbClr val="333333"/>
                </a:solidFill>
                <a:latin typeface="Merriweather"/>
                <a:ea typeface="Merriweather"/>
                <a:cs typeface="Merriweather"/>
                <a:sym typeface="Merriweather"/>
              </a:rPr>
              <a:t>графические процессоры (ГП)</a:t>
            </a:r>
          </a:p>
          <a:p>
            <a:pPr marL="914400" lvl="1" indent="-317500" algn="just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Merriweather"/>
              <a:buChar char="○"/>
            </a:pPr>
            <a:r>
              <a:rPr lang="ru-RU" dirty="0">
                <a:solidFill>
                  <a:srgbClr val="333333"/>
                </a:solidFill>
                <a:latin typeface="Merriweather"/>
                <a:ea typeface="Merriweather"/>
                <a:cs typeface="Merriweather"/>
                <a:sym typeface="Merriweather"/>
              </a:rPr>
              <a:t>внутреннюю память (RAM)</a:t>
            </a:r>
          </a:p>
          <a:p>
            <a:pPr marL="457200" lvl="0" indent="-330200" algn="just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Merriweather"/>
              <a:buAutoNum type="arabicPeriod"/>
            </a:pPr>
            <a:r>
              <a:rPr lang="ru-RU" sz="1600" dirty="0">
                <a:solidFill>
                  <a:srgbClr val="333333"/>
                </a:solidFill>
                <a:latin typeface="Merriweather"/>
                <a:ea typeface="Merriweather"/>
                <a:cs typeface="Merriweather"/>
                <a:sym typeface="Merriweather"/>
              </a:rPr>
              <a:t>Хранилище</a:t>
            </a:r>
          </a:p>
          <a:p>
            <a:pPr marL="914400" lvl="1" indent="-317500" algn="just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Merriweather"/>
              <a:buChar char="○"/>
            </a:pPr>
            <a:r>
              <a:rPr lang="ru-RU" dirty="0">
                <a:solidFill>
                  <a:srgbClr val="333333"/>
                </a:solidFill>
                <a:latin typeface="Merriweather"/>
                <a:ea typeface="Merriweather"/>
                <a:cs typeface="Merriweather"/>
                <a:sym typeface="Merriweather"/>
              </a:rPr>
              <a:t>Блочное хранилище-SSD|HDD</a:t>
            </a:r>
          </a:p>
          <a:p>
            <a:pPr marL="914400" lvl="1" indent="-317500" algn="just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Merriweather"/>
              <a:buChar char="○"/>
            </a:pPr>
            <a:r>
              <a:rPr lang="ru-RU" dirty="0">
                <a:solidFill>
                  <a:srgbClr val="333333"/>
                </a:solidFill>
                <a:latin typeface="Merriweather"/>
                <a:ea typeface="Merriweather"/>
                <a:cs typeface="Merriweather"/>
                <a:sym typeface="Merriweather"/>
              </a:rPr>
              <a:t> Файловое хранилище-NAS</a:t>
            </a:r>
          </a:p>
          <a:p>
            <a:pPr marL="914400" lvl="1" indent="-317500" algn="just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Merriweather"/>
              <a:buChar char="○"/>
            </a:pPr>
            <a:r>
              <a:rPr lang="ru-RU" dirty="0">
                <a:solidFill>
                  <a:srgbClr val="333333"/>
                </a:solidFill>
                <a:latin typeface="Merriweather"/>
                <a:ea typeface="Merriweather"/>
                <a:cs typeface="Merriweather"/>
                <a:sym typeface="Merriweather"/>
              </a:rPr>
              <a:t>Объектное хранилище-ООП</a:t>
            </a:r>
          </a:p>
          <a:p>
            <a:pPr marL="457200" lvl="0" indent="-330200" algn="just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Merriweather"/>
              <a:buAutoNum type="arabicPeriod"/>
            </a:pPr>
            <a:r>
              <a:rPr lang="ru-RU" sz="1600" dirty="0">
                <a:solidFill>
                  <a:srgbClr val="333333"/>
                </a:solidFill>
                <a:latin typeface="Merriweather"/>
                <a:ea typeface="Merriweather"/>
                <a:cs typeface="Merriweather"/>
                <a:sym typeface="Merriweather"/>
              </a:rPr>
              <a:t>Сеть</a:t>
            </a:r>
          </a:p>
          <a:p>
            <a:pPr marL="914400" lvl="1" indent="-317500" algn="just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Merriweather"/>
              <a:buChar char="○"/>
            </a:pPr>
            <a:r>
              <a:rPr lang="ru-RU" dirty="0">
                <a:solidFill>
                  <a:srgbClr val="333333"/>
                </a:solidFill>
                <a:latin typeface="Merriweather"/>
                <a:ea typeface="Merriweather"/>
                <a:cs typeface="Merriweather"/>
                <a:sym typeface="Merriweather"/>
              </a:rPr>
              <a:t>маршрутизаторы</a:t>
            </a:r>
          </a:p>
          <a:p>
            <a:pPr marL="914400" lvl="1" indent="-317500" algn="just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Merriweather"/>
              <a:buChar char="○"/>
            </a:pPr>
            <a:r>
              <a:rPr lang="ru-RU" dirty="0">
                <a:solidFill>
                  <a:srgbClr val="333333"/>
                </a:solidFill>
                <a:latin typeface="Merriweather"/>
                <a:ea typeface="Merriweather"/>
                <a:cs typeface="Merriweather"/>
                <a:sym typeface="Merriweather"/>
              </a:rPr>
              <a:t>коммутаторы</a:t>
            </a:r>
          </a:p>
          <a:p>
            <a:pPr marL="914400" lvl="1" indent="-317500" algn="just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Merriweather"/>
              <a:buChar char="○"/>
            </a:pPr>
            <a:r>
              <a:rPr lang="ru-RU" dirty="0">
                <a:solidFill>
                  <a:srgbClr val="333333"/>
                </a:solidFill>
                <a:latin typeface="Merriweather"/>
                <a:ea typeface="Merriweather"/>
                <a:cs typeface="Merriweather"/>
                <a:sym typeface="Merriweather"/>
              </a:rPr>
              <a:t>балансировщики нагрузки</a:t>
            </a:r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69A2547-1FFA-607A-7345-D11F7FAAE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Предлагаемые ресурсы</a:t>
            </a:r>
          </a:p>
        </p:txBody>
      </p:sp>
      <p:pic>
        <p:nvPicPr>
          <p:cNvPr id="2" name="Google Shape;157;p24">
            <a:extLst>
              <a:ext uri="{FF2B5EF4-FFF2-40B4-BE49-F238E27FC236}">
                <a16:creationId xmlns:a16="http://schemas.microsoft.com/office/drawing/2014/main" id="{F9670198-8F1E-DAD8-775D-7B908743829F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689696" y="1122630"/>
            <a:ext cx="4010684" cy="35219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1664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8B4C18-839F-C628-1DDB-F129EBDD6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84ED76BC-9D2B-A7B5-FAB2-60F7926F323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4938" y="1143180"/>
            <a:ext cx="3459000" cy="3410856"/>
          </a:xfrm>
        </p:spPr>
        <p:txBody>
          <a:bodyPr>
            <a:normAutofit fontScale="92500" lnSpcReduction="10000"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 err="1">
                <a:solidFill>
                  <a:srgbClr val="333333"/>
                </a:solidFill>
                <a:latin typeface="Merriweather"/>
                <a:ea typeface="Merriweather"/>
                <a:cs typeface="Merriweather"/>
                <a:sym typeface="Merriweather"/>
              </a:rPr>
              <a:t>IaaS</a:t>
            </a:r>
            <a:r>
              <a:rPr lang="ru-RU" sz="1800" dirty="0">
                <a:solidFill>
                  <a:srgbClr val="333333"/>
                </a:solidFill>
                <a:latin typeface="Merriweather"/>
                <a:ea typeface="Merriweather"/>
                <a:cs typeface="Merriweather"/>
                <a:sym typeface="Merriweather"/>
              </a:rPr>
              <a:t> можно использовать для повышения операционной эффективности и отдавать приоритет предоставлению решений, а не управлению инфраструктурой.  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ru-RU" sz="1800" dirty="0">
              <a:solidFill>
                <a:srgbClr val="333333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rgbClr val="333333"/>
                </a:solidFill>
                <a:latin typeface="Merriweather"/>
                <a:ea typeface="Merriweather"/>
                <a:cs typeface="Merriweather"/>
                <a:sym typeface="Merriweather"/>
              </a:rPr>
              <a:t>Сценарии использования: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ru-RU" sz="1800" dirty="0">
              <a:solidFill>
                <a:srgbClr val="333333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30200" algn="just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Merriweather"/>
              <a:buAutoNum type="arabicPeriod"/>
            </a:pPr>
            <a:r>
              <a:rPr lang="ru-RU" sz="1800" dirty="0">
                <a:solidFill>
                  <a:srgbClr val="333333"/>
                </a:solidFill>
                <a:latin typeface="Merriweather"/>
                <a:ea typeface="Merriweather"/>
                <a:cs typeface="Merriweather"/>
                <a:sym typeface="Merriweather"/>
              </a:rPr>
              <a:t>Высокопроизводительные вычисления</a:t>
            </a:r>
          </a:p>
          <a:p>
            <a:pPr marL="457200" lvl="0" indent="-330200" algn="just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Merriweather"/>
              <a:buAutoNum type="arabicPeriod"/>
            </a:pPr>
            <a:r>
              <a:rPr lang="ru-RU" sz="1800" dirty="0">
                <a:solidFill>
                  <a:srgbClr val="333333"/>
                </a:solidFill>
                <a:latin typeface="Merriweather"/>
                <a:ea typeface="Merriweather"/>
                <a:cs typeface="Merriweather"/>
                <a:sym typeface="Merriweather"/>
              </a:rPr>
              <a:t>Хостинг веб-сайтов</a:t>
            </a:r>
          </a:p>
          <a:p>
            <a:pPr marL="457200" lvl="0" indent="-330200" algn="just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Merriweather"/>
              <a:buAutoNum type="arabicPeriod"/>
            </a:pPr>
            <a:r>
              <a:rPr lang="ru-RU" sz="1800" dirty="0">
                <a:solidFill>
                  <a:srgbClr val="333333"/>
                </a:solidFill>
                <a:latin typeface="Merriweather"/>
                <a:ea typeface="Merriweather"/>
                <a:cs typeface="Merriweather"/>
                <a:sym typeface="Merriweather"/>
              </a:rPr>
              <a:t>Большие данные и аналитика</a:t>
            </a:r>
          </a:p>
          <a:p>
            <a:pPr marL="457200" lvl="0" indent="-330200" algn="just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Merriweather"/>
              <a:buAutoNum type="arabicPeriod"/>
            </a:pPr>
            <a:r>
              <a:rPr lang="ru-RU" sz="1800" dirty="0">
                <a:solidFill>
                  <a:srgbClr val="333333"/>
                </a:solidFill>
                <a:latin typeface="Merriweather"/>
                <a:ea typeface="Merriweather"/>
                <a:cs typeface="Merriweather"/>
                <a:sym typeface="Merriweather"/>
              </a:rPr>
              <a:t>Разработка приложений</a:t>
            </a:r>
          </a:p>
          <a:p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E7462C8-489C-5957-8A57-86D5FBA3F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Сценарии использования</a:t>
            </a:r>
          </a:p>
        </p:txBody>
      </p:sp>
      <p:pic>
        <p:nvPicPr>
          <p:cNvPr id="3" name="Google Shape;164;p25">
            <a:extLst>
              <a:ext uri="{FF2B5EF4-FFF2-40B4-BE49-F238E27FC236}">
                <a16:creationId xmlns:a16="http://schemas.microsoft.com/office/drawing/2014/main" id="{B2440F96-47CB-6037-AD45-8A1114357A0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3378" t="-1976"/>
          <a:stretch/>
        </p:blipFill>
        <p:spPr>
          <a:xfrm>
            <a:off x="3892991" y="1143180"/>
            <a:ext cx="4819965" cy="36111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42837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00FE32-1D63-268F-FB86-1DD0830353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FDDAB1F9-3FEB-66CC-7563-EC172AC33E0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4938" y="1143180"/>
            <a:ext cx="3459000" cy="3410856"/>
          </a:xfrm>
        </p:spPr>
        <p:txBody>
          <a:bodyPr>
            <a:normAutofit fontScale="92500"/>
          </a:bodyPr>
          <a:lstStyle/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900"/>
              <a:buFont typeface="Merriweather"/>
              <a:buAutoNum type="arabicPeriod"/>
            </a:pPr>
            <a:r>
              <a:rPr lang="ru-RU" sz="2600" dirty="0">
                <a:solidFill>
                  <a:srgbClr val="333333"/>
                </a:solidFill>
                <a:latin typeface="Merriweather"/>
                <a:ea typeface="Merriweather"/>
                <a:cs typeface="Merriweather"/>
                <a:sym typeface="Merriweather"/>
              </a:rPr>
              <a:t>Резервное копирование и восстановление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ru-RU" sz="2600" dirty="0">
              <a:solidFill>
                <a:srgbClr val="333333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900"/>
              <a:buFont typeface="Merriweather"/>
              <a:buAutoNum type="arabicPeriod"/>
            </a:pPr>
            <a:r>
              <a:rPr lang="ru-RU" sz="2600" dirty="0">
                <a:solidFill>
                  <a:srgbClr val="333333"/>
                </a:solidFill>
                <a:latin typeface="Merriweather"/>
                <a:ea typeface="Merriweather"/>
                <a:cs typeface="Merriweather"/>
                <a:sym typeface="Merriweather"/>
              </a:rPr>
              <a:t>Производительность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ru-RU" sz="2600" dirty="0">
              <a:solidFill>
                <a:srgbClr val="333333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900"/>
              <a:buFont typeface="Merriweather"/>
              <a:buAutoNum type="arabicPeriod"/>
            </a:pPr>
            <a:r>
              <a:rPr lang="ru-RU" sz="2600" dirty="0">
                <a:solidFill>
                  <a:srgbClr val="333333"/>
                </a:solidFill>
                <a:latin typeface="Merriweather"/>
                <a:ea typeface="Merriweather"/>
                <a:cs typeface="Merriweather"/>
                <a:sym typeface="Merriweather"/>
              </a:rPr>
              <a:t>Надежность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ru-RU" sz="2600" dirty="0">
              <a:solidFill>
                <a:srgbClr val="333333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900"/>
              <a:buFont typeface="Merriweather"/>
              <a:buAutoNum type="arabicPeriod"/>
            </a:pPr>
            <a:r>
              <a:rPr lang="ru-RU" sz="2600" dirty="0">
                <a:solidFill>
                  <a:srgbClr val="333333"/>
                </a:solidFill>
                <a:latin typeface="Merriweather"/>
                <a:ea typeface="Merriweather"/>
                <a:cs typeface="Merriweather"/>
                <a:sym typeface="Merriweather"/>
              </a:rPr>
              <a:t>Скорость</a:t>
            </a:r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C36825E4-D792-0403-B42E-78CD8DF66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" sz="3200" dirty="0"/>
              <a:t>Преимущества</a:t>
            </a:r>
            <a:endParaRPr lang="ru-RU" dirty="0"/>
          </a:p>
        </p:txBody>
      </p:sp>
      <p:pic>
        <p:nvPicPr>
          <p:cNvPr id="2" name="Google Shape;172;p26">
            <a:extLst>
              <a:ext uri="{FF2B5EF4-FFF2-40B4-BE49-F238E27FC236}">
                <a16:creationId xmlns:a16="http://schemas.microsoft.com/office/drawing/2014/main" id="{E6F268AA-C527-36A1-3B5E-E4D736EA677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83939" y="1143181"/>
            <a:ext cx="4835124" cy="34108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36620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58B449-5B0B-0F03-EB8C-1AB2F2D56E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22AFBEE9-EC4F-A72F-8557-BA90356943C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113" y="1086416"/>
            <a:ext cx="4083689" cy="3558155"/>
          </a:xfrm>
        </p:spPr>
        <p:txBody>
          <a:bodyPr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 err="1">
                <a:solidFill>
                  <a:srgbClr val="333333"/>
                </a:solidFill>
                <a:latin typeface="Merriweather"/>
                <a:ea typeface="Merriweather"/>
                <a:cs typeface="Merriweather"/>
                <a:sym typeface="Merriweather"/>
              </a:rPr>
              <a:t>IaaS</a:t>
            </a:r>
            <a:r>
              <a:rPr lang="ru-RU" sz="1600" dirty="0">
                <a:solidFill>
                  <a:srgbClr val="333333"/>
                </a:solidFill>
                <a:latin typeface="Merriweather"/>
                <a:ea typeface="Merriweather"/>
                <a:cs typeface="Merriweather"/>
                <a:sym typeface="Merriweather"/>
              </a:rPr>
              <a:t> можно использовать, чтобы запрашивать и настраивать ресурсы, необходимые для запуска приложений, IT-систем, анализа информации и прочих </a:t>
            </a:r>
            <a:r>
              <a:rPr lang="ru-RU" sz="1600" dirty="0" err="1">
                <a:solidFill>
                  <a:srgbClr val="333333"/>
                </a:solidFill>
                <a:latin typeface="Merriweather"/>
                <a:ea typeface="Merriweather"/>
                <a:cs typeface="Merriweather"/>
                <a:sym typeface="Merriweather"/>
              </a:rPr>
              <a:t>трудозатратных</a:t>
            </a:r>
            <a:r>
              <a:rPr lang="ru-RU" sz="1600" dirty="0">
                <a:solidFill>
                  <a:srgbClr val="333333"/>
                </a:solidFill>
                <a:latin typeface="Merriweather"/>
                <a:ea typeface="Merriweather"/>
                <a:cs typeface="Merriweather"/>
                <a:sym typeface="Merriweather"/>
              </a:rPr>
              <a:t> задач. 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ru-RU" sz="1600" dirty="0">
              <a:solidFill>
                <a:srgbClr val="333333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rgbClr val="333333"/>
                </a:solidFill>
                <a:latin typeface="Merriweather"/>
                <a:ea typeface="Merriweather"/>
                <a:cs typeface="Merriweather"/>
                <a:sym typeface="Merriweather"/>
              </a:rPr>
              <a:t>Вы отвечаете за развертывание, обслуживание и поддержку приложений, а поставщик </a:t>
            </a:r>
            <a:r>
              <a:rPr lang="ru-RU" sz="1600" dirty="0" err="1">
                <a:solidFill>
                  <a:srgbClr val="333333"/>
                </a:solidFill>
                <a:latin typeface="Merriweather"/>
                <a:ea typeface="Merriweather"/>
                <a:cs typeface="Merriweather"/>
                <a:sym typeface="Merriweather"/>
              </a:rPr>
              <a:t>IaaS</a:t>
            </a:r>
            <a:r>
              <a:rPr lang="ru-RU" sz="1600" dirty="0">
                <a:solidFill>
                  <a:srgbClr val="333333"/>
                </a:solidFill>
                <a:latin typeface="Merriweather"/>
                <a:ea typeface="Merriweather"/>
                <a:cs typeface="Merriweather"/>
                <a:sym typeface="Merriweather"/>
              </a:rPr>
              <a:t> – за обслуживание физической инфраструктуры. 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ru-RU" sz="1600" dirty="0">
              <a:solidFill>
                <a:srgbClr val="333333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rgbClr val="333333"/>
                </a:solidFill>
                <a:latin typeface="Merriweather"/>
                <a:ea typeface="Merriweather"/>
                <a:cs typeface="Merriweather"/>
                <a:sym typeface="Merriweather"/>
              </a:rPr>
              <a:t>Инфраструктура как услуга позволяет экономично обеспечить гибкость и контроль над IT-ресурсами компании.</a:t>
            </a:r>
          </a:p>
          <a:p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F9874CAB-55F5-93C6-370F-F9E4F5332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Заключение</a:t>
            </a:r>
          </a:p>
        </p:txBody>
      </p:sp>
      <p:pic>
        <p:nvPicPr>
          <p:cNvPr id="2" name="Google Shape;181;p27">
            <a:extLst>
              <a:ext uri="{FF2B5EF4-FFF2-40B4-BE49-F238E27FC236}">
                <a16:creationId xmlns:a16="http://schemas.microsoft.com/office/drawing/2014/main" id="{D4C9E47E-1DA8-4736-B8A2-6368A2D634D7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97924" y="1086416"/>
            <a:ext cx="3756717" cy="35581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14022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01813"/>
            <a:ext cx="8229600" cy="620712"/>
          </a:xfrm>
        </p:spPr>
        <p:txBody>
          <a:bodyPr>
            <a:noAutofit/>
          </a:bodyPr>
          <a:lstStyle/>
          <a:p>
            <a:pPr algn="ctr"/>
            <a:r>
              <a:rPr lang="ru-RU" sz="4400" dirty="0"/>
              <a:t>Спасибо</a:t>
            </a:r>
            <a:br>
              <a:rPr lang="ru-RU" sz="4400" dirty="0"/>
            </a:br>
            <a:r>
              <a:rPr lang="ru-RU" sz="4400" dirty="0"/>
              <a:t>за внимание!</a:t>
            </a:r>
            <a:endParaRPr lang="en-US" sz="4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445834-34CB-F6E2-51BC-F26A92C144A1}"/>
              </a:ext>
            </a:extLst>
          </p:cNvPr>
          <p:cNvSpPr txBox="1"/>
          <p:nvPr/>
        </p:nvSpPr>
        <p:spPr>
          <a:xfrm>
            <a:off x="6880123" y="4468762"/>
            <a:ext cx="1914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Ваши контакты</a:t>
            </a:r>
          </a:p>
        </p:txBody>
      </p:sp>
    </p:spTree>
    <p:extLst>
      <p:ext uri="{BB962C8B-B14F-4D97-AF65-F5344CB8AC3E}">
        <p14:creationId xmlns:p14="http://schemas.microsoft.com/office/powerpoint/2010/main" val="186494259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Другая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EC0B43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Тема1" id="{4DAE9245-FD5C-48A3-9F61-0C8FFBFAE07A}" vid="{20E0B42B-372D-46F0-B56F-89DFAD950D3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5419</TotalTime>
  <Words>245</Words>
  <Application>Microsoft Office PowerPoint</Application>
  <PresentationFormat>Экран (16:9)</PresentationFormat>
  <Paragraphs>47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5" baseType="lpstr">
      <vt:lpstr>ALS Gorizont Bold Expanded</vt:lpstr>
      <vt:lpstr>Arial</vt:lpstr>
      <vt:lpstr>Calibri</vt:lpstr>
      <vt:lpstr>Golos Text</vt:lpstr>
      <vt:lpstr>Golos Text DemiBold</vt:lpstr>
      <vt:lpstr>Merriweather</vt:lpstr>
      <vt:lpstr>Тема1</vt:lpstr>
      <vt:lpstr>Технология IaaS   Гусейнов Г.М., гр. K34212</vt:lpstr>
      <vt:lpstr>Про технологию IaaS</vt:lpstr>
      <vt:lpstr>Связь IaaS с SDN</vt:lpstr>
      <vt:lpstr>Предлагаемые ресурсы</vt:lpstr>
      <vt:lpstr>Сценарии использования</vt:lpstr>
      <vt:lpstr>Преимущества</vt:lpstr>
      <vt:lpstr>Заключение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</dc:creator>
  <cp:lastModifiedBy>Терешина Мария Андреевна</cp:lastModifiedBy>
  <cp:revision>108</cp:revision>
  <dcterms:created xsi:type="dcterms:W3CDTF">2014-06-27T12:30:22Z</dcterms:created>
  <dcterms:modified xsi:type="dcterms:W3CDTF">2024-03-01T19:03:27Z</dcterms:modified>
</cp:coreProperties>
</file>