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5143500" type="screen16x9"/>
  <p:notesSz cx="6858000" cy="9144000"/>
  <p:embeddedFontLst>
    <p:embeddedFont>
      <p:font typeface="Golos Text" panose="020B0604020202020204" charset="0"/>
      <p:regular r:id="rId14"/>
      <p:bold r:id="rId15"/>
    </p:embeddedFont>
    <p:embeddedFont>
      <p:font typeface="Golos Text SemiBol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df7z6uYIxxQtsGW/hi+kvv0c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58" y="77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16fca0f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c16fca0f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95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16fca0f1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2c16fca0f1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76cf1525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776cf1525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16fca0f1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c16fca0f1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16fca0f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c16fca0f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16fca0f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c16fca0f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16fca0f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c16fca0f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778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16fca0f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c16fca0f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960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6" name="Google Shape;66;p26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67" name="Google Shape;67;p26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68" name="Google Shape;68;p26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69" name="Google Shape;69;p26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76" name="Google Shape;76;p27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77" name="Google Shape;77;p27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82" name="Google Shape;82;p27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83" name="Google Shape;83;p27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38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38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38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50" name="Google Shape;50;p24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25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0" name="Google Shape;60;p25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61" name="Google Shape;61;p25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en-US" sz="4400" dirty="0">
                <a:solidFill>
                  <a:schemeClr val="lt1"/>
                </a:solidFill>
              </a:rPr>
              <a:t>Software Load Balancer</a:t>
            </a:r>
            <a:endParaRPr sz="4400" dirty="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5925275" y="374055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Выполнил: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Долматов Дмитрий K34212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16fca0f1c_0_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/>
              <a:t>Преимущества и недостатки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054E9-6E44-4E54-A74C-1B30B72DB4E2}"/>
              </a:ext>
            </a:extLst>
          </p:cNvPr>
          <p:cNvSpPr txBox="1"/>
          <p:nvPr/>
        </p:nvSpPr>
        <p:spPr>
          <a:xfrm>
            <a:off x="457200" y="1593669"/>
            <a:ext cx="6144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+ Гибкость в масштабировании</a:t>
            </a:r>
          </a:p>
          <a:p>
            <a:r>
              <a:rPr lang="ru-RU" sz="1800" dirty="0"/>
              <a:t>+ Гибкость в настройке</a:t>
            </a:r>
          </a:p>
          <a:p>
            <a:r>
              <a:rPr lang="ru-RU" sz="1800" dirty="0"/>
              <a:t>+ Меньшая цена на поддержание и покупку мощностей</a:t>
            </a:r>
          </a:p>
          <a:p>
            <a:r>
              <a:rPr lang="ru-RU" sz="1800" dirty="0"/>
              <a:t>+ Отсутствие пропиетарности архитектуры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014E9-C00D-2C2B-1343-0951FA328A78}"/>
              </a:ext>
            </a:extLst>
          </p:cNvPr>
          <p:cNvSpPr txBox="1"/>
          <p:nvPr/>
        </p:nvSpPr>
        <p:spPr>
          <a:xfrm>
            <a:off x="3869400" y="3343834"/>
            <a:ext cx="4794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Задержка при моментальном масштабировании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Сложно предсказать затраты на обслуживание и масштабирование</a:t>
            </a:r>
          </a:p>
        </p:txBody>
      </p:sp>
      <p:pic>
        <p:nvPicPr>
          <p:cNvPr id="8194" name="Picture 2" descr="Более 95 100 работ на тему «знак плюс»: стоковые фото, картинки и  изображения royalty-free - iStock">
            <a:extLst>
              <a:ext uri="{FF2B5EF4-FFF2-40B4-BE49-F238E27FC236}">
                <a16:creationId xmlns:a16="http://schemas.microsoft.com/office/drawing/2014/main" id="{6F403425-99F7-C64F-764F-1BAE2547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18" y="1119711"/>
            <a:ext cx="583346" cy="5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инус — Википедия">
            <a:extLst>
              <a:ext uri="{FF2B5EF4-FFF2-40B4-BE49-F238E27FC236}">
                <a16:creationId xmlns:a16="http://schemas.microsoft.com/office/drawing/2014/main" id="{6384BE4F-4626-35D9-BE8F-DC32B07B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61" y="2814101"/>
            <a:ext cx="662166" cy="105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16fca0f1c_0_25"/>
          <p:cNvSpPr txBox="1">
            <a:spLocks noGrp="1"/>
          </p:cNvSpPr>
          <p:nvPr>
            <p:ph type="title"/>
          </p:nvPr>
        </p:nvSpPr>
        <p:spPr>
          <a:xfrm>
            <a:off x="1371600" y="2442525"/>
            <a:ext cx="64008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Спасибо за внимание!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/>
              <a:t>Мотивация</a:t>
            </a:r>
            <a:endParaRPr dirty="0"/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175" y="3612225"/>
            <a:ext cx="1275249" cy="127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EC82ED27-6ABE-AFDF-E39B-50A9F508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93" y="1017627"/>
            <a:ext cx="2483488" cy="36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2F5AC03-FD19-8FF6-5DB4-D4F4307BBE52}"/>
              </a:ext>
            </a:extLst>
          </p:cNvPr>
          <p:cNvSpPr/>
          <p:nvPr/>
        </p:nvSpPr>
        <p:spPr>
          <a:xfrm>
            <a:off x="1457540" y="2371110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Какого цвета зеленый</a:t>
            </a: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04DFB32-F2E6-21CC-AE28-EF61453B83B4}"/>
              </a:ext>
            </a:extLst>
          </p:cNvPr>
          <p:cNvSpPr/>
          <p:nvPr/>
        </p:nvSpPr>
        <p:spPr>
          <a:xfrm>
            <a:off x="1470519" y="1211845"/>
            <a:ext cx="1980823" cy="11592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Показать картинки котиков</a:t>
            </a:r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F4F1F4-F128-0C68-6738-EEB1B65230BE}"/>
              </a:ext>
            </a:extLst>
          </p:cNvPr>
          <p:cNvSpPr/>
          <p:nvPr/>
        </p:nvSpPr>
        <p:spPr>
          <a:xfrm>
            <a:off x="1470519" y="3294480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Хочу 45 минут перемену и 10 минут уроков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76cf15258_0_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/>
              <a:t>Близкая мотивация</a:t>
            </a:r>
            <a:endParaRPr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DF2C000-CDD2-4E91-FF68-7EF7E6990CDC}"/>
              </a:ext>
            </a:extLst>
          </p:cNvPr>
          <p:cNvSpPr/>
          <p:nvPr/>
        </p:nvSpPr>
        <p:spPr>
          <a:xfrm>
            <a:off x="2468193" y="2267982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Какого цвета зеленый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6DCB351-E10A-D559-87AD-01C698E94CC6}"/>
              </a:ext>
            </a:extLst>
          </p:cNvPr>
          <p:cNvSpPr/>
          <p:nvPr/>
        </p:nvSpPr>
        <p:spPr>
          <a:xfrm>
            <a:off x="2481172" y="1108717"/>
            <a:ext cx="1980823" cy="11592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Показать картинки котиков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6B0184-1C9F-CE43-EDB9-65535A719A85}"/>
              </a:ext>
            </a:extLst>
          </p:cNvPr>
          <p:cNvSpPr/>
          <p:nvPr/>
        </p:nvSpPr>
        <p:spPr>
          <a:xfrm>
            <a:off x="2481172" y="3191352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Хочу 45 минут перемену и 10 минут уроков</a:t>
            </a:r>
            <a:endParaRPr lang="en-US" sz="11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C02802-B561-52A1-D805-F5C582633848}"/>
              </a:ext>
            </a:extLst>
          </p:cNvPr>
          <p:cNvSpPr/>
          <p:nvPr/>
        </p:nvSpPr>
        <p:spPr>
          <a:xfrm>
            <a:off x="2468193" y="2757990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Какого цвета зеленый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DADE1D8-CC57-6B94-B7B6-F401C6BD7A65}"/>
              </a:ext>
            </a:extLst>
          </p:cNvPr>
          <p:cNvSpPr/>
          <p:nvPr/>
        </p:nvSpPr>
        <p:spPr>
          <a:xfrm>
            <a:off x="2481172" y="1598725"/>
            <a:ext cx="1980823" cy="11592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Показать картинки котиков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8C31736-0047-A5FB-C97C-CE9E94B9C0FC}"/>
              </a:ext>
            </a:extLst>
          </p:cNvPr>
          <p:cNvSpPr/>
          <p:nvPr/>
        </p:nvSpPr>
        <p:spPr>
          <a:xfrm>
            <a:off x="2481172" y="3681360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Хочу 45 минут перемену и 10 минут уроков</a:t>
            </a:r>
            <a:endParaRPr lang="en-US" sz="1100" dirty="0"/>
          </a:p>
        </p:txBody>
      </p:sp>
      <p:pic>
        <p:nvPicPr>
          <p:cNvPr id="8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82333D92-BCA9-1C0A-1695-EB3BB8DE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74" y="2687745"/>
            <a:ext cx="1107679" cy="16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7B4C994F-1952-48DB-961E-9850D5E3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95" y="1070033"/>
            <a:ext cx="1107680" cy="16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/>
              <a:t>Ещё более близкая мотивация</a:t>
            </a:r>
            <a:endParaRPr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0FBBA7A-39AF-4DE5-1E8D-437205E08AC9}"/>
              </a:ext>
            </a:extLst>
          </p:cNvPr>
          <p:cNvSpPr/>
          <p:nvPr/>
        </p:nvSpPr>
        <p:spPr>
          <a:xfrm>
            <a:off x="818148" y="1999849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Какого цвета зеленый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AA05B2-D0CD-6409-EE5E-9C5EB81E5B88}"/>
              </a:ext>
            </a:extLst>
          </p:cNvPr>
          <p:cNvSpPr/>
          <p:nvPr/>
        </p:nvSpPr>
        <p:spPr>
          <a:xfrm>
            <a:off x="831127" y="2923219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Хочу 45 минут перемену и 10 минут уроков</a:t>
            </a:r>
            <a:endParaRPr lang="en-US" sz="11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F7E2457-D013-BE07-E480-0050A2CF31BC}"/>
              </a:ext>
            </a:extLst>
          </p:cNvPr>
          <p:cNvSpPr/>
          <p:nvPr/>
        </p:nvSpPr>
        <p:spPr>
          <a:xfrm>
            <a:off x="818148" y="2489857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Какого цвета зеленый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9D88A34-4B67-E4E2-8AEC-010457CFB0F5}"/>
              </a:ext>
            </a:extLst>
          </p:cNvPr>
          <p:cNvSpPr/>
          <p:nvPr/>
        </p:nvSpPr>
        <p:spPr>
          <a:xfrm>
            <a:off x="831127" y="1330592"/>
            <a:ext cx="1980823" cy="11592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Показать картинки котиков</a:t>
            </a:r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76B452A-676E-B976-3AE8-E6EE82AA0BFC}"/>
              </a:ext>
            </a:extLst>
          </p:cNvPr>
          <p:cNvSpPr/>
          <p:nvPr/>
        </p:nvSpPr>
        <p:spPr>
          <a:xfrm>
            <a:off x="831127" y="3413227"/>
            <a:ext cx="1993803" cy="860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Хочу 45 минут перемену и 10 минут уроков</a:t>
            </a:r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C0A8F-B7E3-14A7-08C8-B3CB0F2BDF27}"/>
              </a:ext>
            </a:extLst>
          </p:cNvPr>
          <p:cNvSpPr/>
          <p:nvPr/>
        </p:nvSpPr>
        <p:spPr>
          <a:xfrm>
            <a:off x="2792833" y="1625716"/>
            <a:ext cx="1815050" cy="2564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 balancer</a:t>
            </a:r>
          </a:p>
        </p:txBody>
      </p:sp>
      <p:pic>
        <p:nvPicPr>
          <p:cNvPr id="12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34C9F83D-929D-7511-1070-6EC9A9D1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55" y="972574"/>
            <a:ext cx="1107680" cy="16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6CD6567A-EC29-DC4F-A021-695FA4A7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71" y="2847876"/>
            <a:ext cx="1107679" cy="16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FB8BB6-69C0-5624-E329-1D92ADC7D9B6}"/>
              </a:ext>
            </a:extLst>
          </p:cNvPr>
          <p:cNvSpPr/>
          <p:nvPr/>
        </p:nvSpPr>
        <p:spPr>
          <a:xfrm rot="20202846">
            <a:off x="4614106" y="1599969"/>
            <a:ext cx="1186814" cy="620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1ED722E-4F56-BB94-2AF5-BB8DCD1BE0BF}"/>
              </a:ext>
            </a:extLst>
          </p:cNvPr>
          <p:cNvSpPr/>
          <p:nvPr/>
        </p:nvSpPr>
        <p:spPr>
          <a:xfrm rot="706579">
            <a:off x="4702504" y="3473189"/>
            <a:ext cx="1308977" cy="620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9A69B3-69FA-5307-581B-F45076098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64" y="1671436"/>
            <a:ext cx="1028505" cy="1108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16fca0f1c_0_1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/>
              <a:t>Алгоритм распределения нагрузки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5BD3B-5C73-20A6-E13E-1B2EC36F2DA4}"/>
              </a:ext>
            </a:extLst>
          </p:cNvPr>
          <p:cNvSpPr txBox="1"/>
          <p:nvPr/>
        </p:nvSpPr>
        <p:spPr>
          <a:xfrm>
            <a:off x="457200" y="1271910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* </a:t>
            </a:r>
            <a:r>
              <a:rPr lang="en-US" sz="2000" dirty="0"/>
              <a:t>Least Connection Method</a:t>
            </a:r>
          </a:p>
        </p:txBody>
      </p:sp>
      <p:pic>
        <p:nvPicPr>
          <p:cNvPr id="2050" name="Picture 2" descr="NGINX and the &quot;Power of Two Choices&quot; Load-Balancing Algorithm - NGINX">
            <a:extLst>
              <a:ext uri="{FF2B5EF4-FFF2-40B4-BE49-F238E27FC236}">
                <a16:creationId xmlns:a16="http://schemas.microsoft.com/office/drawing/2014/main" id="{784D4504-60A2-536C-1ED0-086F8C2E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04" y="1518968"/>
            <a:ext cx="3409406" cy="25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E3049-76E0-31BB-D1C7-E291527AC9B0}"/>
              </a:ext>
            </a:extLst>
          </p:cNvPr>
          <p:cNvSpPr txBox="1"/>
          <p:nvPr/>
        </p:nvSpPr>
        <p:spPr>
          <a:xfrm>
            <a:off x="457200" y="3717701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Least Response Time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898047-3433-4067-A93E-B9AD45C8D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670" y="3717701"/>
            <a:ext cx="1554615" cy="350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16fca0f1c_0_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/>
              <a:t>Алгоритм распределения нагрузки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1D4639A4-D64A-DCF2-5C11-6E4A0395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00" y="1013826"/>
            <a:ext cx="940850" cy="13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17E17A1E-552D-1D8C-A0B8-51451073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61" y="2033493"/>
            <a:ext cx="1107680" cy="16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932370FA-5C57-4371-217A-8E2C70DA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00" y="3092250"/>
            <a:ext cx="1107680" cy="16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Большой один сервер иллюстрация штока. иллюстрации насчитывающей брандмауэр  - 26770945">
            <a:extLst>
              <a:ext uri="{FF2B5EF4-FFF2-40B4-BE49-F238E27FC236}">
                <a16:creationId xmlns:a16="http://schemas.microsoft.com/office/drawing/2014/main" id="{A2BD6025-974C-0B79-48D5-5B1E7FC0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66" y="1928403"/>
            <a:ext cx="1107680" cy="16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8475635-2B59-ABC9-5F65-34BE79DCFEFD}"/>
              </a:ext>
            </a:extLst>
          </p:cNvPr>
          <p:cNvCxnSpPr>
            <a:cxnSpLocks/>
            <a:stCxn id="5" idx="0"/>
            <a:endCxn id="2" idx="1"/>
          </p:cNvCxnSpPr>
          <p:nvPr/>
        </p:nvCxnSpPr>
        <p:spPr>
          <a:xfrm rot="5400000" flipH="1" flipV="1">
            <a:off x="3316469" y="1375472"/>
            <a:ext cx="221769" cy="8840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94DDDAC-AC1F-4BF2-EF58-B0DCEF0AD312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4810250" y="1706634"/>
            <a:ext cx="736911" cy="11425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3252FC5-1E4B-90E6-6C5E-171DE47E6815}"/>
              </a:ext>
            </a:extLst>
          </p:cNvPr>
          <p:cNvCxnSpPr>
            <a:cxnSpLocks/>
            <a:stCxn id="3" idx="2"/>
            <a:endCxn id="4" idx="3"/>
          </p:cNvCxnSpPr>
          <p:nvPr/>
        </p:nvCxnSpPr>
        <p:spPr>
          <a:xfrm rot="5400000">
            <a:off x="5417490" y="3224395"/>
            <a:ext cx="243102" cy="11239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394E4C8-662A-6897-13B2-A1AC602B20D4}"/>
              </a:ext>
            </a:extLst>
          </p:cNvPr>
          <p:cNvCxnSpPr>
            <a:cxnSpLocks/>
            <a:stCxn id="4" idx="1"/>
            <a:endCxn id="5" idx="2"/>
          </p:cNvCxnSpPr>
          <p:nvPr/>
        </p:nvCxnSpPr>
        <p:spPr>
          <a:xfrm rot="10800000">
            <a:off x="2985306" y="3559714"/>
            <a:ext cx="884094" cy="3481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527337-6632-2353-370A-5C57B540BD0D}"/>
              </a:ext>
            </a:extLst>
          </p:cNvPr>
          <p:cNvSpPr txBox="1"/>
          <p:nvPr/>
        </p:nvSpPr>
        <p:spPr>
          <a:xfrm>
            <a:off x="533905" y="1194379"/>
            <a:ext cx="500513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Round-robin</a:t>
            </a:r>
          </a:p>
          <a:p>
            <a:r>
              <a:rPr lang="en-US" dirty="0"/>
              <a:t>(based on queue)</a:t>
            </a:r>
          </a:p>
          <a:p>
            <a:endParaRPr lang="en-US" sz="1400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 Hash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16fca0f1c_0_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/>
              <a:t>Проблематика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B51D9-4FE0-A1F6-4957-398DB7C2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41" y="1178707"/>
            <a:ext cx="2441928" cy="3405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FFD09-A2CF-A735-A38D-45DA9996A61E}"/>
              </a:ext>
            </a:extLst>
          </p:cNvPr>
          <p:cNvSpPr txBox="1"/>
          <p:nvPr/>
        </p:nvSpPr>
        <p:spPr>
          <a:xfrm>
            <a:off x="4302899" y="1540041"/>
            <a:ext cx="4211409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Долго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Дорого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Медленно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Проприетарно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16fca0f1c_0_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/>
              <a:t>Концепция </a:t>
            </a:r>
            <a:r>
              <a:rPr lang="en-US" dirty="0"/>
              <a:t>SDN</a:t>
            </a:r>
            <a:endParaRPr dirty="0"/>
          </a:p>
        </p:txBody>
      </p:sp>
      <p:sp>
        <p:nvSpPr>
          <p:cNvPr id="2" name="AutoShape 2" descr="PDF] SDN AND ITS USE-CASES-NV AND NFV A State-ofthe-Art Survey | Semantic  Scholar">
            <a:extLst>
              <a:ext uri="{FF2B5EF4-FFF2-40B4-BE49-F238E27FC236}">
                <a16:creationId xmlns:a16="http://schemas.microsoft.com/office/drawing/2014/main" id="{14235714-BF38-9B37-D962-E7303D4641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PDF] SDN AND ITS USE-CASES-NV AND NFV A State-ofthe-Art Survey | Semantic  Scholar">
            <a:extLst>
              <a:ext uri="{FF2B5EF4-FFF2-40B4-BE49-F238E27FC236}">
                <a16:creationId xmlns:a16="http://schemas.microsoft.com/office/drawing/2014/main" id="{3A23B84A-DF93-DD9C-274C-31EAF46915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4D643-AAD7-82D3-E9EC-2B842ECE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6316"/>
            <a:ext cx="3438284" cy="2169309"/>
          </a:xfrm>
          <a:prstGeom prst="rect">
            <a:avLst/>
          </a:prstGeom>
        </p:spPr>
      </p:pic>
      <p:pic>
        <p:nvPicPr>
          <p:cNvPr id="5130" name="Picture 10" descr="Common SDN architecture has three layers: application layer, controller...  | Download Scientific Diagram">
            <a:extLst>
              <a:ext uri="{FF2B5EF4-FFF2-40B4-BE49-F238E27FC236}">
                <a16:creationId xmlns:a16="http://schemas.microsoft.com/office/drawing/2014/main" id="{E42D2810-1B50-5B27-377F-862CC06E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8082"/>
            <a:ext cx="3762805" cy="20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2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16fca0f1c_0_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/>
              <a:t>Применение</a:t>
            </a:r>
            <a:r>
              <a:rPr lang="en-US" dirty="0"/>
              <a:t> </a:t>
            </a:r>
            <a:r>
              <a:rPr lang="ru-RU" dirty="0"/>
              <a:t>концепии </a:t>
            </a:r>
            <a:r>
              <a:rPr lang="en-US" dirty="0"/>
              <a:t>SDN</a:t>
            </a:r>
            <a:r>
              <a:rPr lang="ru-RU" dirty="0"/>
              <a:t> в балансировщиках нагрузки</a:t>
            </a:r>
            <a:endParaRPr dirty="0"/>
          </a:p>
        </p:txBody>
      </p:sp>
      <p:pic>
        <p:nvPicPr>
          <p:cNvPr id="7170" name="Picture 2" descr="What Is Load Balancing? How Load Balancers Work">
            <a:extLst>
              <a:ext uri="{FF2B5EF4-FFF2-40B4-BE49-F238E27FC236}">
                <a16:creationId xmlns:a16="http://schemas.microsoft.com/office/drawing/2014/main" id="{38456AFC-A1A1-20F7-EA42-3C765041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2" y="1175999"/>
            <a:ext cx="4749372" cy="24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9295C-2F57-716B-C1A7-643DB92CF4AC}"/>
              </a:ext>
            </a:extLst>
          </p:cNvPr>
          <p:cNvSpPr txBox="1"/>
          <p:nvPr/>
        </p:nvSpPr>
        <p:spPr>
          <a:xfrm>
            <a:off x="5399474" y="1394224"/>
            <a:ext cx="3156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Предсказательная аналитика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Функции межсетевого экрана в случае </a:t>
            </a:r>
            <a:r>
              <a:rPr lang="en-US" dirty="0"/>
              <a:t>DDoS</a:t>
            </a:r>
            <a:r>
              <a:rPr lang="ru-RU" dirty="0"/>
              <a:t> атаки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SSL termination (optional)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B23652-47D4-4A25-407E-2F84FE578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732502" y="2417058"/>
            <a:ext cx="158793" cy="859399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3957E2E-1C99-D5B6-6327-5A5CB5C21BC6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 rot="5400000">
            <a:off x="4860412" y="299818"/>
            <a:ext cx="68727" cy="4165753"/>
          </a:xfrm>
          <a:prstGeom prst="bentConnector3">
            <a:avLst>
              <a:gd name="adj1" fmla="val 166058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CA5CDD-0324-6FEC-123B-7B3180D4CEEE}"/>
              </a:ext>
            </a:extLst>
          </p:cNvPr>
          <p:cNvSpPr txBox="1"/>
          <p:nvPr/>
        </p:nvSpPr>
        <p:spPr>
          <a:xfrm>
            <a:off x="3375716" y="3455609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Bottleneck</a:t>
            </a:r>
            <a:r>
              <a:rPr lang="ru-RU" sz="1000" dirty="0"/>
              <a:t> в случае </a:t>
            </a:r>
            <a:r>
              <a:rPr lang="en-US" sz="1000" dirty="0"/>
              <a:t>SDN</a:t>
            </a:r>
          </a:p>
        </p:txBody>
      </p:sp>
    </p:spTree>
    <p:extLst>
      <p:ext uri="{BB962C8B-B14F-4D97-AF65-F5344CB8AC3E}">
        <p14:creationId xmlns:p14="http://schemas.microsoft.com/office/powerpoint/2010/main" val="4281089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176</Words>
  <Application>Microsoft Office PowerPoint</Application>
  <PresentationFormat>On-screen Show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Golos Text SemiBold</vt:lpstr>
      <vt:lpstr>Arial</vt:lpstr>
      <vt:lpstr>Golos Text</vt:lpstr>
      <vt:lpstr>Тема1</vt:lpstr>
      <vt:lpstr>Software Load Balancer</vt:lpstr>
      <vt:lpstr>Мотивация</vt:lpstr>
      <vt:lpstr>Близкая мотивация</vt:lpstr>
      <vt:lpstr>Ещё более близкая мотивация</vt:lpstr>
      <vt:lpstr>Алгоритм распределения нагрузки</vt:lpstr>
      <vt:lpstr>Алгоритм распределения нагрузки </vt:lpstr>
      <vt:lpstr>Проблематика</vt:lpstr>
      <vt:lpstr>Концепция SDN</vt:lpstr>
      <vt:lpstr>Применение концепии SDN в балансировщиках нагрузки</vt:lpstr>
      <vt:lpstr>Преимущества и недостатки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Load Balancer</dc:title>
  <dc:creator>Al</dc:creator>
  <cp:lastModifiedBy>Долматов Дмитрий Алексеевич</cp:lastModifiedBy>
  <cp:revision>7</cp:revision>
  <dcterms:created xsi:type="dcterms:W3CDTF">2014-06-27T12:30:22Z</dcterms:created>
  <dcterms:modified xsi:type="dcterms:W3CDTF">2024-03-29T10:46:23Z</dcterms:modified>
</cp:coreProperties>
</file>