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Golos Text" panose="020B0604020202020204" charset="0"/>
      <p:regular r:id="rId13"/>
      <p:bold r:id="rId14"/>
    </p:embeddedFont>
    <p:embeddedFont>
      <p:font typeface="Golos Text SemiBol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Tc96h6qkxt1ejgWT8010PZ2d+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52" y="120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7695dee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c7695dee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7695dee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c7695dee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544269bb5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544269bb5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7695deec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c7695deec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6" name="Google Shape;66;p26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67" name="Google Shape;67;p26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68" name="Google Shape;68;p26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69" name="Google Shape;69;p26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76" name="Google Shape;76;p27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77" name="Google Shape;77;p27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82" name="Google Shape;82;p27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83" name="Google Shape;83;p27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38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50" name="Google Shape;50;p24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0" name="Google Shape;60;p2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61" name="Google Shape;61;p2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title"/>
          </p:nvPr>
        </p:nvSpPr>
        <p:spPr>
          <a:xfrm>
            <a:off x="1371600" y="2202100"/>
            <a:ext cx="64008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700">
                <a:solidFill>
                  <a:schemeClr val="lt1"/>
                </a:solidFill>
              </a:rPr>
              <a:t>Преимущества SDN и обзор подходов к обеспечению отказоустойчивости в SDN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6118726" y="4335050"/>
            <a:ext cx="267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Соболевская Н.С.</a:t>
            </a:r>
            <a:b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гр. К34212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00" name="Google Shape;200;p12"/>
          <p:cNvSpPr txBox="1"/>
          <p:nvPr/>
        </p:nvSpPr>
        <p:spPr>
          <a:xfrm>
            <a:off x="6118726" y="4335050"/>
            <a:ext cx="267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Соболевская Н.С.</a:t>
            </a:r>
            <a:b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гр. К34212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Что такое SDN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457200" y="959500"/>
            <a:ext cx="5252700" cy="384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624125" y="1233736"/>
            <a:ext cx="7170000" cy="3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/>
              <a:t>Программно-конфигурируемая сеть</a:t>
            </a:r>
            <a:r>
              <a:rPr lang="ru-RU" dirty="0"/>
              <a:t> (SDN от англ. Software-</a:t>
            </a:r>
            <a:r>
              <a:rPr lang="ru-RU" dirty="0" err="1"/>
              <a:t>defined</a:t>
            </a:r>
            <a:r>
              <a:rPr lang="ru-RU" dirty="0"/>
              <a:t> </a:t>
            </a:r>
            <a:r>
              <a:rPr lang="ru-RU" dirty="0" err="1"/>
              <a:t>Networking</a:t>
            </a:r>
            <a:r>
              <a:rPr lang="ru-RU" dirty="0"/>
              <a:t>) — сеть передачи данных, в которой уровень управления сетью отделен от устройств передачи данных и реализуется </a:t>
            </a:r>
            <a:r>
              <a:rPr lang="ru-RU" dirty="0" err="1"/>
              <a:t>программно</a:t>
            </a:r>
            <a:r>
              <a:rPr lang="ru-RU" dirty="0"/>
              <a:t>, одна из форм виртуализации вычислительных ресурсов.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45" name="Google Shape;1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881" y="2355272"/>
            <a:ext cx="3496225" cy="227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624125" y="1233719"/>
            <a:ext cx="7170000" cy="12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ru-RU" b="1"/>
              <a:t>Централизованное управление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SDN позволяет централизованно управлять всей сетью с помощью программного обеспечения, что делает ее гораздо более гибкой и легкой в управлении.</a:t>
            </a:r>
            <a:endParaRPr sz="1400"/>
          </a:p>
        </p:txBody>
      </p:sp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Преимущества SDN</a:t>
            </a:r>
            <a:endParaRPr/>
          </a:p>
        </p:txBody>
      </p:sp>
      <p:pic>
        <p:nvPicPr>
          <p:cNvPr id="152" name="Google Shape;15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819" y="2447379"/>
            <a:ext cx="3817210" cy="2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624150" y="2036950"/>
            <a:ext cx="44406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ru-RU" b="1"/>
              <a:t>Масштабируемость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Гибкость SDN значительно упрощает масштабирование бизнес-операций без риска перебоев в обслуживании.</a:t>
            </a:r>
            <a:endParaRPr sz="1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/>
              <a:t>SDN следует открытым стандартам и используется с сетевым оборудованием любого поставщика. То есть SDN может подключаться к различным облакам, устройствам и приложениям.</a:t>
            </a: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u="none">
                <a:latin typeface="Golos Text"/>
                <a:ea typeface="Golos Text"/>
                <a:cs typeface="Golos Text"/>
                <a:sym typeface="Golos Text"/>
              </a:rPr>
              <a:t>Открытый исходный код</a:t>
            </a:r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Преимущества SDN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SDN дешевле в эксплуатации и имеет более низкую совокупную стоимость, требуя меньше расходов и повышая эффективность использования сервера.</a:t>
            </a:r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u="none">
                <a:latin typeface="Golos Text"/>
                <a:ea typeface="Golos Text"/>
                <a:cs typeface="Golos Text"/>
                <a:sym typeface="Golos Text"/>
              </a:rPr>
              <a:t>Снижение стоимости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 SemiBold"/>
              <a:buNone/>
            </a:pPr>
            <a:r>
              <a:rPr lang="ru-RU" sz="1679"/>
              <a:t>Обзор подходов к обеспечению отказоустойчивости в SDN</a:t>
            </a:r>
            <a:endParaRPr sz="1679"/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457200" y="1274075"/>
            <a:ext cx="74676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Недостатком централизации управления сетью является то, что контроллер становится единой точкой отказа.</a:t>
            </a: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Возможны следующие причины потери соединения между</a:t>
            </a: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контроллером и коммутатором:</a:t>
            </a: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• Программные ошибки в контроллере или в работающих на нем приложениях.</a:t>
            </a: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• Отказы физического оборудования (на сервере, на котором запущен контроллер).</a:t>
            </a: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• Отказы в сети управления: отказ соединения или коммутаторов, через который сервер контроллера соединен с сетью. </a:t>
            </a: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7695deec2_0_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 SemiBold"/>
              <a:buNone/>
            </a:pPr>
            <a:r>
              <a:rPr lang="ru-RU" sz="1679"/>
              <a:t>Обзор подходов к обеспечению отказоустойчивости в SDN</a:t>
            </a:r>
            <a:endParaRPr sz="1679"/>
          </a:p>
        </p:txBody>
      </p:sp>
      <p:sp>
        <p:nvSpPr>
          <p:cNvPr id="174" name="Google Shape;174;g2c7695deec2_0_5"/>
          <p:cNvSpPr txBox="1">
            <a:spLocks noGrp="1"/>
          </p:cNvSpPr>
          <p:nvPr>
            <p:ph type="body" idx="1"/>
          </p:nvPr>
        </p:nvSpPr>
        <p:spPr>
          <a:xfrm>
            <a:off x="457200" y="1274075"/>
            <a:ext cx="74676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 dirty="0"/>
              <a:t>Можно выделить следующие подходы к восстановлению</a:t>
            </a: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 dirty="0"/>
              <a:t>работы программно-конфигурируемой сети в случае отказа контроллера:</a:t>
            </a: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sz="1600" dirty="0"/>
          </a:p>
          <a:p>
            <a:pPr marL="139700" lvl="0" indent="0" algn="l" rtl="0">
              <a:spcBef>
                <a:spcPts val="280"/>
              </a:spcBef>
              <a:spcAft>
                <a:spcPts val="0"/>
              </a:spcAft>
              <a:buSzPts val="1400"/>
            </a:pPr>
            <a:r>
              <a:rPr lang="ru-RU" dirty="0"/>
              <a:t>1. Первый подход предполагает, что при потере связи с контроллером коммутатор переходит в аварийный режим, где обработка пакетов происходит согласно установленным на коммутаторе аварийным правилам. Данный подход не является надежной схемой восстановления работы сети.</a:t>
            </a:r>
            <a:endParaRPr dirty="0"/>
          </a:p>
          <a:p>
            <a:pPr marL="45720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  <a:p>
            <a:pPr marL="139700" lvl="0" indent="0" algn="l" rtl="0">
              <a:spcBef>
                <a:spcPts val="280"/>
              </a:spcBef>
              <a:spcAft>
                <a:spcPts val="0"/>
              </a:spcAft>
              <a:buSzPts val="1400"/>
            </a:pPr>
            <a:r>
              <a:rPr lang="ru-RU" dirty="0"/>
              <a:t>2. Другой подход — </a:t>
            </a:r>
            <a:r>
              <a:rPr lang="ru-RU" b="1" dirty="0"/>
              <a:t>резервирование контроллеров</a:t>
            </a:r>
            <a:r>
              <a:rPr lang="ru-RU" dirty="0"/>
              <a:t>. Резервные контроллеры идентичны основным контроллерам. В случае отказа основного контроллера управление передается одному из резервных контроллеров</a:t>
            </a:r>
            <a:r>
              <a:rPr lang="ru-RU" sz="1600" dirty="0"/>
              <a:t>.</a:t>
            </a: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7695deec2_0_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-RU" sz="2180"/>
              <a:t>Виды резервирование аппаратных компонент</a:t>
            </a:r>
            <a:endParaRPr sz="2180"/>
          </a:p>
        </p:txBody>
      </p:sp>
      <p:sp>
        <p:nvSpPr>
          <p:cNvPr id="180" name="Google Shape;180;g2c7695deec2_0_15"/>
          <p:cNvSpPr/>
          <p:nvPr/>
        </p:nvSpPr>
        <p:spPr>
          <a:xfrm>
            <a:off x="457200" y="959500"/>
            <a:ext cx="5252700" cy="384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1" name="Google Shape;181;g2c7695deec2_0_15"/>
          <p:cNvSpPr txBox="1">
            <a:spLocks noGrp="1"/>
          </p:cNvSpPr>
          <p:nvPr>
            <p:ph type="body" idx="1"/>
          </p:nvPr>
        </p:nvSpPr>
        <p:spPr>
          <a:xfrm>
            <a:off x="624125" y="1233736"/>
            <a:ext cx="7170000" cy="3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ru-RU" b="1"/>
              <a:t>Резервирование с замещением</a:t>
            </a:r>
            <a:r>
              <a:rPr lang="ru-RU"/>
              <a:t> (холодное)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Функционирует только один (основной) компонент, резервный компонент при этом находится в отключенном состоянии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ru-RU" b="1"/>
              <a:t>Активное</a:t>
            </a:r>
            <a:r>
              <a:rPr lang="ru-RU"/>
              <a:t> (или горячее) </a:t>
            </a:r>
            <a:r>
              <a:rPr lang="ru-RU" b="1"/>
              <a:t>резервирование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Одновременно работают два (или более) идентичных компонента, при этом одни и те же входные данные обрабатываются компонентами параллельно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Для транспортных SDN приемлемой является только схема с активным резервированием контроллеров, так как необходимо сократить время передачи управления в случае отказа основного контроллера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544269bb5_1_35"/>
          <p:cNvSpPr txBox="1">
            <a:spLocks noGrp="1"/>
          </p:cNvSpPr>
          <p:nvPr>
            <p:ph type="body" idx="1"/>
          </p:nvPr>
        </p:nvSpPr>
        <p:spPr>
          <a:xfrm>
            <a:off x="624125" y="1233733"/>
            <a:ext cx="71700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Также желательно обеспечить рациональное использование имеющихся ресурсов при использовании резервирования.</a:t>
            </a:r>
            <a:endParaRPr sz="1400"/>
          </a:p>
        </p:txBody>
      </p:sp>
      <p:pic>
        <p:nvPicPr>
          <p:cNvPr id="187" name="Google Shape;187;g2c544269bb5_1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498" y="1856508"/>
            <a:ext cx="4503250" cy="23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c544269bb5_1_35"/>
          <p:cNvSpPr txBox="1">
            <a:spLocks noGrp="1"/>
          </p:cNvSpPr>
          <p:nvPr>
            <p:ph type="body" idx="1"/>
          </p:nvPr>
        </p:nvSpPr>
        <p:spPr>
          <a:xfrm>
            <a:off x="624125" y="4060108"/>
            <a:ext cx="71700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На рисунке показано распределение управления коммутаторами между резервными контроллерами при отказе Контроллера 2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7695deec2_0_33"/>
          <p:cNvSpPr txBox="1">
            <a:spLocks noGrp="1"/>
          </p:cNvSpPr>
          <p:nvPr>
            <p:ph type="body" idx="1"/>
          </p:nvPr>
        </p:nvSpPr>
        <p:spPr>
          <a:xfrm>
            <a:off x="624125" y="1233736"/>
            <a:ext cx="7170000" cy="3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В целом, SDN представляет собой важное направление развития сетевых технологий, которое может значительно повысить гибкость, производительность и инновационность сетей. Однако при реализации SDN необходимо внимательно оценивать потенциальные риски и разрабатывать соответствующие стратегии обеспечения безопасности и управления, чтобы максимально эффективно использовать преимущества этой технологии и минимизировать возможные негативные последствия.</a:t>
            </a:r>
            <a:endParaRPr sz="1400"/>
          </a:p>
        </p:txBody>
      </p:sp>
      <p:sp>
        <p:nvSpPr>
          <p:cNvPr id="194" name="Google Shape;194;g2c7695deec2_0_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Выводы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Экран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Golos Text SemiBold</vt:lpstr>
      <vt:lpstr>Arial</vt:lpstr>
      <vt:lpstr>Golos Text</vt:lpstr>
      <vt:lpstr>Тема1</vt:lpstr>
      <vt:lpstr>Преимущества SDN и обзор подходов к обеспечению отказоустойчивости в SDN</vt:lpstr>
      <vt:lpstr>Что такое SDN</vt:lpstr>
      <vt:lpstr>Преимущества SDN</vt:lpstr>
      <vt:lpstr>Преимущества SDN</vt:lpstr>
      <vt:lpstr>Обзор подходов к обеспечению отказоустойчивости в SDN</vt:lpstr>
      <vt:lpstr>Обзор подходов к обеспечению отказоустойчивости в SDN</vt:lpstr>
      <vt:lpstr>Виды резервирование аппаратных компонент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SDN и обзор подходов к обеспечению отказоустойчивости в SDN</dc:title>
  <dc:creator>Al</dc:creator>
  <cp:lastModifiedBy>Соболевская Надежда Сергеевна</cp:lastModifiedBy>
  <cp:revision>1</cp:revision>
  <dcterms:created xsi:type="dcterms:W3CDTF">2014-06-27T12:30:22Z</dcterms:created>
  <dcterms:modified xsi:type="dcterms:W3CDTF">2024-03-29T11:21:39Z</dcterms:modified>
</cp:coreProperties>
</file>