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jyyPXc8YXoWNHmWRcr2BGoyKv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Были рассмотрены несколько способов предотвращения петли в OpenFlow сетях.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Допустим, что соединение между OVS1 и OVS3 будет считаться избыточным.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потоки, направляющие широковещательный трафик на во всех направлениях кроме избыточного.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 были добавлены потоки, сбрасывающие все оставшиеся пакеты с неизвестным адресом назначения, приходящие на петлевые порты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Данных потоков достаточно, чтобы предотвратить широковещательный шторм при рассылке ARP-пакетов. </a:t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Изменить состояние петлевых портов на OFPPC_NO_FLOOD. При такой конфигурации, все пакеты, отправляемые на FLOOD порт, не будут пересылаться по избыточному соединению.</a:t>
            </a:r>
            <a:endParaRPr/>
          </a:p>
        </p:txBody>
      </p:sp>
      <p:sp>
        <p:nvSpPr>
          <p:cNvPr id="187" name="Google Shape;18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того, чтобы проверить поведение сети при пакете с неизвестным адресом назначения, на коммутатор OVS2 был добавлен поток с Set Field действием, которое подменяет MAC и IP адрес назначения на не существующие в сети и отправляет пакет на все порты, если он приходит с IP адреса VPC1. Данный поток имеет целью только протестировать поведение сети. С VPC1 был отправлен ping контроллеру. Как видно на Рисунок 5, ICMP пакеты с подмененным MAC и IP адресом пришли на OVS3 только со стороны OVS2. После того, как контроллер отправил пакет через OFPT_PACKET_OUT на FLOOD порт OVS1 и OVS2, ни один из коммутаторов не получил этот пакет.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Другим подходом к предотвращению петли может быть использование встроенного STP механизма коммутатора. Была создана гибридная топология с двумя коммутаторами Cisco IOSv, не поддерживающими OpenFlow, и двумя OVS. Данная топология является примером работы гибридного коммутатора, т.е. поддерживающего функции как OpenFlow так и обычных коммутаторов. OVS отделяет STP трафик от всего остального и не пересылает его контроллеру, весь трафик приходящий на заблокированный порт также не обрабатывается потоками. </a:t>
            </a:r>
            <a:endParaRPr/>
          </a:p>
        </p:txBody>
      </p:sp>
      <p:sp>
        <p:nvSpPr>
          <p:cNvPr id="216" name="Google Shape;216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OpenFlow может использовать не только IP и Mac адреса при обработке пакетов, но также данные четвертого уровня модели OSI. С помощью OpenFlow просто повторить функционал ACl. В собранной топологии были определены потоки для внутреннего HTTP-трафика.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OVS1 и OVS2 был определен поток, направляющий весь tcp, 80 порт трафик на порт, ведущий в сторону машины Server, на которой был запущен простой HTTP-сервер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некоторых устройств доступ к серверу по протоколу HTTP был запрещен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Работа потоков была проверена через обращения к http северу</a:t>
            </a:r>
            <a:endParaRPr/>
          </a:p>
        </p:txBody>
      </p:sp>
      <p:sp>
        <p:nvSpPr>
          <p:cNvPr id="249" name="Google Shape;24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Подводя итоги, в </a:t>
            </a:r>
            <a:r>
              <a:rPr lang="ru-RU" sz="1400"/>
              <a:t>эмуляторе Eve-NG:</a:t>
            </a:r>
            <a:endParaRPr sz="1400"/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ru-RU" sz="1400"/>
              <a:t>Было создано несколько OpenFlow сетей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ru-RU" sz="1400"/>
              <a:t>Изучено конфигурирование OpenFlow сети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ru-RU" sz="1400"/>
              <a:t>Смоделированы проблемы, возникаюшие в таких сетях, и опробованы способы их решения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ru-RU" sz="1400"/>
              <a:t>Запущено ПО контроллера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ru-RU" sz="1400"/>
              <a:t>Единственное ограничение, хотя и не  но относящиеся анпрямую к Eve-NG ограничение при работе с OpenFlow, это ограченное колиечсетво  число образов с поддержкой данного протокол</a:t>
            </a:r>
            <a:endParaRPr/>
          </a:p>
          <a:p>
            <a:pPr indent="0" lvl="1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lang="ru-RU" sz="1400"/>
              <a:t>Таким образом можно сделать, что Eve-NG подходит является полноценным инструментом для изучения OpenFlow сетей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Стоит начать с того, зачем был создан и где используется протокол OpenFlow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Концепция ПКС , Программно-конфигурируемых сетей или SDN, заключается в разделении уровня передачи данных и уровня управлении данными. Решения о том, как обработать трафик, принимаются контроллерами на уровня управления данных. Сетевые устройства должны обеспечить передачу трафику в нужном направлении или выполнить другие действия по указанию контроллера.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 OpenFlow – протокол взаимодействия  контроллера и коммутатора, .т.е. уровня управления и уровнем передачи данных.</a:t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Высокие цены на оборудование с поддержкой OpenFlow, а также вопросы интеграции с традиционными сетями, затрудняют внедрение и изучение SDN.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 исследования и планирования внедрений Openflow  могут использоваться модели созданные в эмуляторах сетей, таких как Eve-NG. Eve-NG обладает рядом преимуществ по сравнению с другими с сетевыми эмуляторами, например, GNS3, Mininet. Это поддержка второго уровня передачи данных, работа с настоящими образами, независимо от поставщика, возможность работы с виртуальными машинами из браузера и ,конечно, наглядность.</a:t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OpenFLow коммутаторы содержат таблицы потоков. Потоки пишутся для пакетов основываясь на том, на какой порт пришел пакет, его MAC, IP адресах, TCP/UDP портах источника и назначения. Каждому пакету соответствует определенный набор инструкций. Базовые действия, которые коммутатор может осуществлять над пакетом – это отправить пакет на порт, сбросить пакет или изменить заголовки пакета.</a:t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ходе выполнения данной работы на сервер была установлена ОС Ubuntu и развернут Eve-NG Community edition.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 сервер были добавлены образы ОС и сетевого оборудования.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качестве OpenFLow коммутатора был использован образ Debian c OVS,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После сравнительного анализа контролеров был выбран Floodlight.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Сначала была создана базовая топология, целью которой является передача трафика от 1 хоста ко 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  Open vSwitch был добавлен виртуальный мост. В мост было добавлены все интерфейсы. На коммутаторе был указан ip адрес и порт контроллера.  Мосту был присвоен адрес в тоже подсети. За исключением IP адреса, коммутаторы были настроены идентично.</a:t>
            </a:r>
            <a:endParaRPr/>
          </a:p>
        </p:txBody>
      </p:sp>
      <p:sp>
        <p:nvSpPr>
          <p:cNvPr id="125" name="Google Shape;12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умолчанию в Floodlight  добавляет на коммутаторы Table Miss, перенаправляющее все пакеты для которых нет соответствия в таблице потоков на контроллер. Получая такие пакеты в  OFPT_PACKET_IN сообщениях контроллер запоминает информацию о хостах и топологии сети. Если контроллеру известен адрес назначения, то он добавляет соответствующие потоки на все коммутаторы на пути следования к назначению. После добавление потоков, полученный пакет будет отправлен контроллером на нужный порт, а остальные пакеты будет обработаны потоками.</a:t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 слайде приведен обмен сообщениями между контроллером и коммутатором.  Для того, чтобы VPC1 и VPC2 обменялись сообщениями, контроллер должен два раза обработать OFPT_PACKET_IN запросы и добавить соответствующие потоки  для обоих направлениях трафика.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OpenFlow нет определенного механизма предотвращения появления петли.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умолчанию Floodlight отправляет весь широковещательный трафик и пакеты с неизвестным адресом назначения на FLOOD порт, что значит, что пакет будет отправлен на все порты, кроме входящего. В топологии приведенной на слайде это приведет к зацикливанию пакетов и возникновению петли.</a:t>
            </a:r>
            <a:endParaRPr/>
          </a:p>
        </p:txBody>
      </p:sp>
      <p:sp>
        <p:nvSpPr>
          <p:cNvPr id="160" name="Google Shape;16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/>
        </p:txBody>
      </p:sp>
      <p:sp>
        <p:nvSpPr>
          <p:cNvPr id="15" name="Google Shape;15;p20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0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0"/>
          <p:cNvSpPr txBox="1"/>
          <p:nvPr>
            <p:ph type="title"/>
          </p:nvPr>
        </p:nvSpPr>
        <p:spPr>
          <a:xfrm>
            <a:off x="1371600" y="2926326"/>
            <a:ext cx="6400800" cy="705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2" type="body"/>
          </p:nvPr>
        </p:nvSpPr>
        <p:spPr>
          <a:xfrm>
            <a:off x="1371600" y="3637205"/>
            <a:ext cx="6400800" cy="462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/>
          <p:nvPr>
            <p:ph idx="2" type="pic"/>
          </p:nvPr>
        </p:nvSpPr>
        <p:spPr>
          <a:xfrm>
            <a:off x="457201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0"/>
          <p:cNvSpPr/>
          <p:nvPr>
            <p:ph idx="3" type="pic"/>
          </p:nvPr>
        </p:nvSpPr>
        <p:spPr>
          <a:xfrm>
            <a:off x="3276149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0"/>
          <p:cNvSpPr/>
          <p:nvPr>
            <p:ph idx="4" type="pic"/>
          </p:nvPr>
        </p:nvSpPr>
        <p:spPr>
          <a:xfrm>
            <a:off x="6097917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" type="body"/>
          </p:nvPr>
        </p:nvSpPr>
        <p:spPr>
          <a:xfrm>
            <a:off x="457201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0"/>
          <p:cNvSpPr txBox="1"/>
          <p:nvPr>
            <p:ph idx="5" type="body"/>
          </p:nvPr>
        </p:nvSpPr>
        <p:spPr>
          <a:xfrm>
            <a:off x="3275819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6" type="body"/>
          </p:nvPr>
        </p:nvSpPr>
        <p:spPr>
          <a:xfrm>
            <a:off x="6085706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7" type="body"/>
          </p:nvPr>
        </p:nvSpPr>
        <p:spPr>
          <a:xfrm>
            <a:off x="457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5" name="Google Shape;75;p30"/>
          <p:cNvSpPr txBox="1"/>
          <p:nvPr>
            <p:ph idx="8" type="body"/>
          </p:nvPr>
        </p:nvSpPr>
        <p:spPr>
          <a:xfrm>
            <a:off x="4648200" y="3319723"/>
            <a:ext cx="4038600" cy="12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  <a:defRPr sz="1600"/>
            </a:lvl1pPr>
            <a:lvl2pPr indent="-3302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457199" y="1759937"/>
            <a:ext cx="5018388" cy="2943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31"/>
          <p:cNvSpPr/>
          <p:nvPr>
            <p:ph idx="2" type="pic"/>
          </p:nvPr>
        </p:nvSpPr>
        <p:spPr>
          <a:xfrm>
            <a:off x="5659439" y="1770130"/>
            <a:ext cx="3036565" cy="2919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1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>
            <p:ph type="title"/>
          </p:nvPr>
        </p:nvSpPr>
        <p:spPr>
          <a:xfrm>
            <a:off x="764693" y="997421"/>
            <a:ext cx="5965438" cy="1488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" type="body"/>
          </p:nvPr>
        </p:nvSpPr>
        <p:spPr>
          <a:xfrm>
            <a:off x="765697" y="2571750"/>
            <a:ext cx="5965825" cy="165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type="title"/>
          </p:nvPr>
        </p:nvSpPr>
        <p:spPr>
          <a:xfrm>
            <a:off x="743140" y="927382"/>
            <a:ext cx="2713244" cy="1644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457200" y="2010279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457200" y="2787704"/>
            <a:ext cx="8229600" cy="59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indent="-228600" lvl="1" marL="91440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indent="-228600" lvl="2" marL="13716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indent="-228600" lvl="3" marL="18288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indent="-228600" lvl="4" marL="2286000" algn="ctr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idx="1" type="subTitle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/>
        </p:txBody>
      </p:sp>
      <p:sp>
        <p:nvSpPr>
          <p:cNvPr id="30" name="Google Shape;30;p2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457200" y="1746133"/>
            <a:ext cx="6273934" cy="284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3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/>
          <p:nvPr>
            <p:ph idx="2" type="pic"/>
          </p:nvPr>
        </p:nvSpPr>
        <p:spPr>
          <a:xfrm>
            <a:off x="457201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5"/>
          <p:cNvSpPr/>
          <p:nvPr>
            <p:ph idx="3" type="pic"/>
          </p:nvPr>
        </p:nvSpPr>
        <p:spPr>
          <a:xfrm>
            <a:off x="3276149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5"/>
          <p:cNvSpPr/>
          <p:nvPr>
            <p:ph idx="4" type="pic"/>
          </p:nvPr>
        </p:nvSpPr>
        <p:spPr>
          <a:xfrm>
            <a:off x="6097917" y="1759744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5"/>
          <p:cNvSpPr/>
          <p:nvPr>
            <p:ph idx="5" type="pic"/>
          </p:nvPr>
        </p:nvSpPr>
        <p:spPr>
          <a:xfrm>
            <a:off x="457201" y="3324086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5"/>
          <p:cNvSpPr/>
          <p:nvPr>
            <p:ph idx="6" type="pic"/>
          </p:nvPr>
        </p:nvSpPr>
        <p:spPr>
          <a:xfrm>
            <a:off x="3276149" y="3324086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5"/>
          <p:cNvSpPr/>
          <p:nvPr>
            <p:ph idx="7" type="pic"/>
          </p:nvPr>
        </p:nvSpPr>
        <p:spPr>
          <a:xfrm>
            <a:off x="6097917" y="3324086"/>
            <a:ext cx="2588883" cy="1063056"/>
          </a:xfrm>
          <a:prstGeom prst="round1Rect">
            <a:avLst>
              <a:gd fmla="val 37649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457201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8" type="body"/>
          </p:nvPr>
        </p:nvSpPr>
        <p:spPr>
          <a:xfrm>
            <a:off x="3275819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9" type="body"/>
          </p:nvPr>
        </p:nvSpPr>
        <p:spPr>
          <a:xfrm>
            <a:off x="6085706" y="289917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3" type="body"/>
          </p:nvPr>
        </p:nvSpPr>
        <p:spPr>
          <a:xfrm>
            <a:off x="457201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4" type="body"/>
          </p:nvPr>
        </p:nvSpPr>
        <p:spPr>
          <a:xfrm>
            <a:off x="3275819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5" type="body"/>
          </p:nvPr>
        </p:nvSpPr>
        <p:spPr>
          <a:xfrm>
            <a:off x="6085706" y="4472763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/>
          <p:nvPr>
            <p:ph idx="1" type="body"/>
          </p:nvPr>
        </p:nvSpPr>
        <p:spPr>
          <a:xfrm>
            <a:off x="457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28"/>
          <p:cNvSpPr txBox="1"/>
          <p:nvPr>
            <p:ph idx="2" type="body"/>
          </p:nvPr>
        </p:nvSpPr>
        <p:spPr>
          <a:xfrm>
            <a:off x="4648200" y="1759937"/>
            <a:ext cx="4038600" cy="283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28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8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/>
          <p:nvPr>
            <p:ph idx="1" type="body"/>
          </p:nvPr>
        </p:nvSpPr>
        <p:spPr>
          <a:xfrm>
            <a:off x="457199" y="1759937"/>
            <a:ext cx="5018388" cy="2943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5659438" y="1759744"/>
            <a:ext cx="3027362" cy="141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5659438" y="3288506"/>
            <a:ext cx="3027362" cy="141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type="title"/>
          </p:nvPr>
        </p:nvSpPr>
        <p:spPr>
          <a:xfrm>
            <a:off x="457200" y="927498"/>
            <a:ext cx="8229600" cy="620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1" type="ftr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22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127.0.0.1:8080/wm/staticentrypusher/json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1371600" y="2104557"/>
            <a:ext cx="6400800" cy="705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ru-RU" sz="4000"/>
              <a:t>Конфигурирование OpenFlow сети с применением Eve-NG</a:t>
            </a:r>
            <a:endParaRPr/>
          </a:p>
        </p:txBody>
      </p:sp>
      <p:sp>
        <p:nvSpPr>
          <p:cNvPr id="90" name="Google Shape;90;p1"/>
          <p:cNvSpPr txBox="1"/>
          <p:nvPr>
            <p:ph idx="2" type="body"/>
          </p:nvPr>
        </p:nvSpPr>
        <p:spPr>
          <a:xfrm>
            <a:off x="1371600" y="3637205"/>
            <a:ext cx="6400800" cy="462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ru-RU" sz="1000"/>
              <a:t>Баранова Анастасия Станиславовна</a:t>
            </a:r>
            <a:endParaRPr sz="1000"/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ru-RU" sz="1000"/>
              <a:t>volantis@niuitmo.ru</a:t>
            </a:r>
            <a:endParaRPr sz="10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650" y="702126"/>
            <a:ext cx="6393597" cy="404685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/>
          <p:nvPr/>
        </p:nvSpPr>
        <p:spPr>
          <a:xfrm>
            <a:off x="272846" y="702126"/>
            <a:ext cx="285642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Петлевая топология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179016" y="1275445"/>
            <a:ext cx="2438823" cy="2577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Потоки для широковещательного трафика на OVS1 и OVS3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Сбрасывать весь неизвестный трафик на портах </a:t>
            </a: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eth3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 rot="10800000">
            <a:off x="5383160" y="2027905"/>
            <a:ext cx="0" cy="774678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5" name="Google Shape;175;p11"/>
          <p:cNvCxnSpPr/>
          <p:nvPr/>
        </p:nvCxnSpPr>
        <p:spPr>
          <a:xfrm flipH="1">
            <a:off x="4572000" y="3097161"/>
            <a:ext cx="634181" cy="554825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6" name="Google Shape;176;p11"/>
          <p:cNvSpPr txBox="1"/>
          <p:nvPr/>
        </p:nvSpPr>
        <p:spPr>
          <a:xfrm>
            <a:off x="3617042" y="2571750"/>
            <a:ext cx="19099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eth_dst</a:t>
            </a:r>
            <a:r>
              <a:rPr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= ff:ff:ff:ff:ff:ff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=e0, e1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11"/>
          <p:cNvCxnSpPr/>
          <p:nvPr/>
        </p:nvCxnSpPr>
        <p:spPr>
          <a:xfrm rot="10800000">
            <a:off x="6306206" y="2982861"/>
            <a:ext cx="284288" cy="2286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78" name="Google Shape;178;p11"/>
          <p:cNvCxnSpPr/>
          <p:nvPr/>
        </p:nvCxnSpPr>
        <p:spPr>
          <a:xfrm>
            <a:off x="6787181" y="3374573"/>
            <a:ext cx="295350" cy="21842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79" name="Google Shape;179;p11"/>
          <p:cNvSpPr/>
          <p:nvPr/>
        </p:nvSpPr>
        <p:spPr>
          <a:xfrm>
            <a:off x="6061589" y="2802582"/>
            <a:ext cx="244617" cy="282841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7082531" y="3510565"/>
            <a:ext cx="244617" cy="282841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6707716" y="2696722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in_port</a:t>
            </a:r>
            <a:r>
              <a:rPr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= e3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drop</a:t>
            </a:r>
            <a:endParaRPr b="1" sz="1200">
              <a:solidFill>
                <a:srgbClr val="B00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11"/>
          <p:cNvCxnSpPr/>
          <p:nvPr/>
        </p:nvCxnSpPr>
        <p:spPr>
          <a:xfrm>
            <a:off x="7585586" y="4645743"/>
            <a:ext cx="1005350" cy="0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83" name="Google Shape;183;p11"/>
          <p:cNvCxnSpPr/>
          <p:nvPr/>
        </p:nvCxnSpPr>
        <p:spPr>
          <a:xfrm rot="10800000">
            <a:off x="5756911" y="4658036"/>
            <a:ext cx="950805" cy="0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650" y="702126"/>
            <a:ext cx="6393597" cy="40468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272846" y="702126"/>
            <a:ext cx="285642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Петлевая топология</a:t>
            </a:r>
            <a:endParaRPr/>
          </a:p>
        </p:txBody>
      </p:sp>
      <p:sp>
        <p:nvSpPr>
          <p:cNvPr id="191" name="Google Shape;191;p12"/>
          <p:cNvSpPr/>
          <p:nvPr/>
        </p:nvSpPr>
        <p:spPr>
          <a:xfrm>
            <a:off x="272846" y="1307608"/>
            <a:ext cx="2438823" cy="11566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Сделать eth3 NO_FLOOD портами</a:t>
            </a:r>
            <a:endParaRPr/>
          </a:p>
        </p:txBody>
      </p:sp>
      <p:cxnSp>
        <p:nvCxnSpPr>
          <p:cNvPr id="192" name="Google Shape;192;p12"/>
          <p:cNvCxnSpPr/>
          <p:nvPr/>
        </p:nvCxnSpPr>
        <p:spPr>
          <a:xfrm flipH="1" rot="10800000">
            <a:off x="4327383" y="2807017"/>
            <a:ext cx="645567" cy="567556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93" name="Google Shape;193;p12"/>
          <p:cNvCxnSpPr/>
          <p:nvPr/>
        </p:nvCxnSpPr>
        <p:spPr>
          <a:xfrm flipH="1">
            <a:off x="4572000" y="3097161"/>
            <a:ext cx="634181" cy="554825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94" name="Google Shape;194;p12"/>
          <p:cNvSpPr txBox="1"/>
          <p:nvPr/>
        </p:nvSpPr>
        <p:spPr>
          <a:xfrm rot="-2456510">
            <a:off x="4474013" y="3017618"/>
            <a:ext cx="7461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FLOOD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6061589" y="2802582"/>
            <a:ext cx="244617" cy="282841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2"/>
          <p:cNvSpPr/>
          <p:nvPr/>
        </p:nvSpPr>
        <p:spPr>
          <a:xfrm>
            <a:off x="7096032" y="3304399"/>
            <a:ext cx="244617" cy="282841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6295439" y="2829534"/>
            <a:ext cx="10317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NO_FLOOD</a:t>
            </a:r>
            <a:endParaRPr b="1" sz="1200">
              <a:solidFill>
                <a:srgbClr val="B00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7308186" y="3307321"/>
            <a:ext cx="103171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NO_FLOOD</a:t>
            </a:r>
            <a:endParaRPr b="1" sz="1200">
              <a:solidFill>
                <a:srgbClr val="B00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2"/>
          <p:cNvCxnSpPr/>
          <p:nvPr/>
        </p:nvCxnSpPr>
        <p:spPr>
          <a:xfrm flipH="1" rot="10800000">
            <a:off x="5440318" y="4634811"/>
            <a:ext cx="743579" cy="10555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0" name="Google Shape;200;p12"/>
          <p:cNvSpPr txBox="1"/>
          <p:nvPr/>
        </p:nvSpPr>
        <p:spPr>
          <a:xfrm>
            <a:off x="5440318" y="4368367"/>
            <a:ext cx="7461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FLOOD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 rot="10800000">
            <a:off x="5440318" y="4368367"/>
            <a:ext cx="743579" cy="0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02" name="Google Shape;202;p12"/>
          <p:cNvSpPr txBox="1"/>
          <p:nvPr/>
        </p:nvSpPr>
        <p:spPr>
          <a:xfrm>
            <a:off x="6367321" y="1664877"/>
            <a:ext cx="1330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output: FLOOD</a:t>
            </a:r>
            <a:endParaRPr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12"/>
          <p:cNvCxnSpPr/>
          <p:nvPr/>
        </p:nvCxnSpPr>
        <p:spPr>
          <a:xfrm>
            <a:off x="6306206" y="1307608"/>
            <a:ext cx="0" cy="1156663"/>
          </a:xfrm>
          <a:prstGeom prst="straightConnector1">
            <a:avLst/>
          </a:prstGeom>
          <a:noFill/>
          <a:ln cap="flat" cmpd="sng" w="1587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/>
          <p:nvPr/>
        </p:nvSpPr>
        <p:spPr>
          <a:xfrm>
            <a:off x="272846" y="702126"/>
            <a:ext cx="285642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Петлевая топология</a:t>
            </a: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173294" y="1188289"/>
            <a:ext cx="4265971" cy="277249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ovs-ofctl mod-port &lt;мост&gt; &lt;интерфейс&gt; no-flood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curl -X POST -d '{"switch":"00:00:50:00:00:02:00:00","name":"test","cookie":"6", "priority":"6"," ipv4_src":"192.168.2.5/32","active":"true","actions":"set_field=eth_dst-&gt;66:66:22:66:66:66,set_field=ipv4_dst-&gt;192.168.2.8,output=all"}' </a:t>
            </a:r>
            <a:r>
              <a:rPr lang="ru-RU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http://127.0.0.1:8080/wm/staticentrypusher/json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9265" y="1163792"/>
            <a:ext cx="4704735" cy="282148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 txBox="1"/>
          <p:nvPr/>
        </p:nvSpPr>
        <p:spPr>
          <a:xfrm>
            <a:off x="4439265" y="4196219"/>
            <a:ext cx="47047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OpenFlow сообщения контроллеру после подмены адреса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7659" y="803032"/>
            <a:ext cx="5430443" cy="4018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/>
          <p:nvPr/>
        </p:nvSpPr>
        <p:spPr>
          <a:xfrm>
            <a:off x="272846" y="1307608"/>
            <a:ext cx="2438823" cy="382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Совмещение STP и OpenFLow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4"/>
          <p:cNvSpPr/>
          <p:nvPr/>
        </p:nvSpPr>
        <p:spPr>
          <a:xfrm>
            <a:off x="272846" y="702126"/>
            <a:ext cx="306481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Гибридная топология</a:t>
            </a:r>
            <a:endParaRPr/>
          </a:p>
        </p:txBody>
      </p:sp>
      <p:cxnSp>
        <p:nvCxnSpPr>
          <p:cNvPr id="221" name="Google Shape;221;p14"/>
          <p:cNvCxnSpPr/>
          <p:nvPr/>
        </p:nvCxnSpPr>
        <p:spPr>
          <a:xfrm rot="10800000">
            <a:off x="4572000" y="1489587"/>
            <a:ext cx="1430594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2" name="Google Shape;222;p14"/>
          <p:cNvCxnSpPr/>
          <p:nvPr/>
        </p:nvCxnSpPr>
        <p:spPr>
          <a:xfrm rot="10800000">
            <a:off x="6212238" y="4278320"/>
            <a:ext cx="441359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3" name="Google Shape;223;p14"/>
          <p:cNvCxnSpPr/>
          <p:nvPr/>
        </p:nvCxnSpPr>
        <p:spPr>
          <a:xfrm>
            <a:off x="7153896" y="2445773"/>
            <a:ext cx="0" cy="961104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4" name="Google Shape;224;p14"/>
          <p:cNvCxnSpPr/>
          <p:nvPr/>
        </p:nvCxnSpPr>
        <p:spPr>
          <a:xfrm rot="10800000">
            <a:off x="7320280" y="2445773"/>
            <a:ext cx="0" cy="958645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5" name="Google Shape;225;p14"/>
          <p:cNvCxnSpPr/>
          <p:nvPr/>
        </p:nvCxnSpPr>
        <p:spPr>
          <a:xfrm rot="10800000">
            <a:off x="3712648" y="2287871"/>
            <a:ext cx="0" cy="961103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6" name="Google Shape;226;p14"/>
          <p:cNvCxnSpPr/>
          <p:nvPr/>
        </p:nvCxnSpPr>
        <p:spPr>
          <a:xfrm>
            <a:off x="3550579" y="2287871"/>
            <a:ext cx="0" cy="963561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27" name="Google Shape;227;p14"/>
          <p:cNvCxnSpPr/>
          <p:nvPr/>
        </p:nvCxnSpPr>
        <p:spPr>
          <a:xfrm>
            <a:off x="4542503" y="1348603"/>
            <a:ext cx="1489587" cy="0"/>
          </a:xfrm>
          <a:prstGeom prst="straightConnector1">
            <a:avLst/>
          </a:prstGeom>
          <a:noFill/>
          <a:ln cap="flat" cmpd="sng" w="254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28" name="Google Shape;228;p14"/>
          <p:cNvSpPr/>
          <p:nvPr/>
        </p:nvSpPr>
        <p:spPr>
          <a:xfrm>
            <a:off x="5841356" y="4138210"/>
            <a:ext cx="339213" cy="280219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5467445" y="3668865"/>
            <a:ext cx="14895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STP_BLOCKED</a:t>
            </a:r>
            <a:endParaRPr b="1" sz="1400">
              <a:solidFill>
                <a:srgbClr val="B00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14"/>
          <p:cNvCxnSpPr/>
          <p:nvPr/>
        </p:nvCxnSpPr>
        <p:spPr>
          <a:xfrm flipH="1" rot="10800000">
            <a:off x="4542503" y="4278319"/>
            <a:ext cx="1298853" cy="1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794" y="908967"/>
            <a:ext cx="6701206" cy="3295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5"/>
          <p:cNvSpPr/>
          <p:nvPr/>
        </p:nvSpPr>
        <p:spPr>
          <a:xfrm>
            <a:off x="272846" y="702126"/>
            <a:ext cx="1474378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L4 потоки</a:t>
            </a:r>
            <a:endParaRPr/>
          </a:p>
        </p:txBody>
      </p:sp>
      <p:cxnSp>
        <p:nvCxnSpPr>
          <p:cNvPr id="238" name="Google Shape;238;p15"/>
          <p:cNvCxnSpPr/>
          <p:nvPr/>
        </p:nvCxnSpPr>
        <p:spPr>
          <a:xfrm>
            <a:off x="3047226" y="2375853"/>
            <a:ext cx="287594" cy="30971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39" name="Google Shape;239;p15"/>
          <p:cNvSpPr txBox="1"/>
          <p:nvPr/>
        </p:nvSpPr>
        <p:spPr>
          <a:xfrm>
            <a:off x="810684" y="2501016"/>
            <a:ext cx="19372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tcp_dst</a:t>
            </a:r>
            <a:r>
              <a:rPr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=80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&amp;&amp; </a:t>
            </a: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ip_src</a:t>
            </a:r>
            <a:r>
              <a:rPr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=192.168.2.12/32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B00832"/>
                </a:solidFill>
                <a:latin typeface="Calibri"/>
                <a:ea typeface="Calibri"/>
                <a:cs typeface="Calibri"/>
                <a:sym typeface="Calibri"/>
              </a:rPr>
              <a:t>drop</a:t>
            </a:r>
            <a:endParaRPr b="1" sz="1200">
              <a:solidFill>
                <a:srgbClr val="B00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3292425" y="2650937"/>
            <a:ext cx="243348" cy="225358"/>
          </a:xfrm>
          <a:prstGeom prst="mathMultiply">
            <a:avLst>
              <a:gd fmla="val 23520" name="adj1"/>
            </a:avLst>
          </a:prstGeom>
          <a:gradFill>
            <a:gsLst>
              <a:gs pos="0">
                <a:srgbClr val="FF0032"/>
              </a:gs>
              <a:gs pos="100000">
                <a:srgbClr val="FF6E7C"/>
              </a:gs>
            </a:gsLst>
            <a:lin ang="16200000" scaled="0"/>
          </a:gradFill>
          <a:ln cap="flat" cmpd="sng" w="9525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5"/>
          <p:cNvCxnSpPr/>
          <p:nvPr/>
        </p:nvCxnSpPr>
        <p:spPr>
          <a:xfrm flipH="1">
            <a:off x="2298593" y="3147347"/>
            <a:ext cx="449366" cy="262599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42" name="Google Shape;242;p15"/>
          <p:cNvCxnSpPr/>
          <p:nvPr/>
        </p:nvCxnSpPr>
        <p:spPr>
          <a:xfrm>
            <a:off x="3169283" y="2108076"/>
            <a:ext cx="299267" cy="33267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43" name="Google Shape;243;p15"/>
          <p:cNvCxnSpPr/>
          <p:nvPr/>
        </p:nvCxnSpPr>
        <p:spPr>
          <a:xfrm flipH="1">
            <a:off x="3570878" y="2928273"/>
            <a:ext cx="455162" cy="14676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4" name="Google Shape;244;p15"/>
          <p:cNvSpPr/>
          <p:nvPr/>
        </p:nvSpPr>
        <p:spPr>
          <a:xfrm>
            <a:off x="3436219" y="2420104"/>
            <a:ext cx="11796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tcp_dst</a:t>
            </a:r>
            <a:r>
              <a:rPr lang="ru-RU" sz="1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=80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r>
              <a:rPr lang="ru-RU" sz="1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e1</a:t>
            </a:r>
            <a:endParaRPr sz="12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5"/>
          <p:cNvCxnSpPr/>
          <p:nvPr/>
        </p:nvCxnSpPr>
        <p:spPr>
          <a:xfrm rot="10800000">
            <a:off x="4848959" y="2832329"/>
            <a:ext cx="542614" cy="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International Students and Scholars Rock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1928207" y="2507254"/>
            <a:ext cx="51865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HTTP-запрос с РС2 (разрешен) </a:t>
            </a:r>
            <a:endParaRPr/>
          </a:p>
        </p:txBody>
      </p:sp>
      <p:sp>
        <p:nvSpPr>
          <p:cNvPr id="253" name="Google Shape;253;p16"/>
          <p:cNvSpPr txBox="1"/>
          <p:nvPr/>
        </p:nvSpPr>
        <p:spPr>
          <a:xfrm>
            <a:off x="1978710" y="4679298"/>
            <a:ext cx="50855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HTTP-запрос с РС4 (запрещен)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235" y="834390"/>
            <a:ext cx="6152515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5512" y="2840973"/>
            <a:ext cx="425196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>
            <p:ph type="title"/>
          </p:nvPr>
        </p:nvSpPr>
        <p:spPr>
          <a:xfrm>
            <a:off x="457200" y="705089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262" name="Google Shape;262;p17"/>
          <p:cNvSpPr txBox="1"/>
          <p:nvPr>
            <p:ph idx="11" type="ftr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International Students and Scholars Rock</a:t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453532" y="1169131"/>
            <a:ext cx="6769225" cy="3454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эмуляторе Eve-NG: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Создано несколько OpenFlow сетей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Изучено конфигурирование OpenFlow сети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Смоделированы проблемы и опробованы способы их решения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Запущено ПО контроллера</a:t>
            </a:r>
            <a:endParaRPr/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b="0" i="0" lang="ru-RU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Недостаток  – ограниченное  число образов с OpenFlow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Вывод</a:t>
            </a: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Eve-NG является полноценным инструментом для изучения OpenFlow сетей.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457200" y="1700037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ru-RU"/>
              <a:t>Спасибо за внимание!</a:t>
            </a:r>
            <a:endParaRPr/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457200" y="2490643"/>
            <a:ext cx="8229600" cy="59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ru-RU"/>
              <a:t>www.ifmo.ru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500374" y="1071380"/>
            <a:ext cx="5965438" cy="943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ru-RU">
                <a:solidFill>
                  <a:srgbClr val="000000"/>
                </a:solidFill>
              </a:rPr>
              <a:t>Программно-конфигурируемые сети (SDN)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7" name="Google Shape;97;p2"/>
          <p:cNvSpPr txBox="1"/>
          <p:nvPr>
            <p:ph idx="1" type="body"/>
          </p:nvPr>
        </p:nvSpPr>
        <p:spPr>
          <a:xfrm>
            <a:off x="500374" y="2214563"/>
            <a:ext cx="5128901" cy="1652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ru-RU" sz="2000">
                <a:solidFill>
                  <a:srgbClr val="000000"/>
                </a:solidFill>
              </a:rPr>
              <a:t>Принципы: </a:t>
            </a:r>
            <a:endParaRPr sz="2000">
              <a:solidFill>
                <a:srgbClr val="000000"/>
              </a:solidFill>
            </a:endParaRPr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</a:rPr>
              <a:t>Разделение уровня передачи данных и уровня управления данными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</a:rPr>
              <a:t>Программируемость</a:t>
            </a:r>
            <a:endParaRPr/>
          </a:p>
          <a:p>
            <a:pPr indent="-285750" lvl="0" marL="28575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rgbClr val="000000"/>
                </a:solidFill>
              </a:rPr>
              <a:t>Централизация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457199" y="753214"/>
            <a:ext cx="6943726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0" lang="ru-RU"/>
              <a:t>Эмулирование OpenFlow сетей в Eve-NG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3929062" y="2154462"/>
            <a:ext cx="5045209" cy="3541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Calibri"/>
              <a:buNone/>
            </a:pPr>
            <a:r>
              <a:rPr b="1" lang="ru-RU" sz="1900"/>
              <a:t>	Преимущества Eve-NG:</a:t>
            </a:r>
            <a:endParaRPr b="1" sz="1900"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Поддерживает L2</a:t>
            </a:r>
            <a:endParaRPr sz="1900"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Работа с настоящими образами</a:t>
            </a:r>
            <a:endParaRPr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Не зависит от поставщика образов</a:t>
            </a:r>
            <a:endParaRPr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Не требует наличия гипервизора или другого ПО на пользовательском ПК</a:t>
            </a:r>
            <a:endParaRPr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Работа с устройствами из браузера</a:t>
            </a:r>
            <a:endParaRPr/>
          </a:p>
          <a:p>
            <a:pPr indent="-285750" lvl="1" marL="742950" rtl="0" algn="l">
              <a:spcBef>
                <a:spcPts val="38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lang="ru-RU" sz="1900"/>
              <a:t>Наглядность</a:t>
            </a:r>
            <a:endParaRPr/>
          </a:p>
          <a:p>
            <a:pPr indent="0" lvl="1" marL="457200" rtl="0" algn="l">
              <a:spcBef>
                <a:spcPts val="480"/>
              </a:spcBef>
              <a:spcAft>
                <a:spcPts val="0"/>
              </a:spcAft>
              <a:buClr>
                <a:srgbClr val="1946BA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21494" y="1375793"/>
            <a:ext cx="83939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Eve-NG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(Emulated Virtual Environment – Next Generation) – это программное обеспечение для эмуляции сети.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457199" y="2154462"/>
            <a:ext cx="4572000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Цели эмулирования: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Тестирование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Выявление уязвимостей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900"/>
              <a:buFont typeface="Arial"/>
              <a:buChar char="•"/>
            </a:pPr>
            <a:r>
              <a:rPr b="0" i="0" lang="ru-R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т.п.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72711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lang="ru-RU"/>
              <a:t>Actions &amp; Matching Fields</a:t>
            </a:r>
            <a:endParaRPr b="0"/>
          </a:p>
        </p:txBody>
      </p:sp>
      <p:sp>
        <p:nvSpPr>
          <p:cNvPr id="113" name="Google Shape;113;p5"/>
          <p:cNvSpPr/>
          <p:nvPr/>
        </p:nvSpPr>
        <p:spPr>
          <a:xfrm>
            <a:off x="361335" y="1556087"/>
            <a:ext cx="407055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Базовые действия (Actions):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перенаправить пакет на указанный порт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сбросить пакет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Set-Field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изменить заголовки пакета</a:t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4431890" y="1541471"/>
            <a:ext cx="4681603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Базовые поля соответствия (Matching Fields):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Входящий </a:t>
            </a: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адрес источника/назначения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адрес источника/назначения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TCP/UDP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порт источника/назначения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457200" y="72711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lang="ru-RU"/>
              <a:t>Ход выполнения</a:t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361335" y="1556087"/>
            <a:ext cx="513243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Сервер с Ubuntu 16.04.3 LTS и Eve-NG Community Edition v2.0.3-110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Образы Ubuntu 18.04.4 (X11), Debian 3.16.81-1, HP VSR1000, Cisco IOSv, Virtual PC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Контроллер Floodlight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OpenFlow коммутатор – Open vSwitch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OpenFlow 1.3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1946BA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34" y="1031055"/>
            <a:ext cx="5083344" cy="2619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152334" y="702125"/>
            <a:ext cx="270157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Базовая топология</a:t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4881716" y="1327898"/>
            <a:ext cx="4572000" cy="2187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4958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ovs-vsctl add-br br0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ovs-vsctl add-port br0 eth0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ovs-vsctl add-port br0 eth1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ovs-vsctl set-controller br0 tcp:192.168.2.1:6653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4958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 ifconfig br0 192.168.2.3 netmask 255.255.255.0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610" y="699368"/>
            <a:ext cx="7467733" cy="37447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8"/>
          <p:cNvCxnSpPr/>
          <p:nvPr/>
        </p:nvCxnSpPr>
        <p:spPr>
          <a:xfrm>
            <a:off x="5261475" y="1673088"/>
            <a:ext cx="863382" cy="113833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37" name="Google Shape;137;p8"/>
          <p:cNvCxnSpPr/>
          <p:nvPr/>
        </p:nvCxnSpPr>
        <p:spPr>
          <a:xfrm rot="10800000">
            <a:off x="4960231" y="1993940"/>
            <a:ext cx="598938" cy="81457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38" name="Google Shape;138;p8"/>
          <p:cNvSpPr txBox="1"/>
          <p:nvPr/>
        </p:nvSpPr>
        <p:spPr>
          <a:xfrm rot="3182234">
            <a:off x="5715944" y="1912822"/>
            <a:ext cx="12761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PACKET_OUT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8"/>
          <p:cNvSpPr txBox="1"/>
          <p:nvPr/>
        </p:nvSpPr>
        <p:spPr>
          <a:xfrm flipH="1" rot="3238017">
            <a:off x="4850168" y="2338401"/>
            <a:ext cx="13847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PACKET_IN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5721621" y="1609276"/>
            <a:ext cx="863382" cy="113833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1" name="Google Shape;141;p8"/>
          <p:cNvSpPr txBox="1"/>
          <p:nvPr/>
        </p:nvSpPr>
        <p:spPr>
          <a:xfrm rot="3182234">
            <a:off x="5335780" y="2035443"/>
            <a:ext cx="11694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FLOW MOD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8"/>
          <p:cNvCxnSpPr/>
          <p:nvPr/>
        </p:nvCxnSpPr>
        <p:spPr>
          <a:xfrm rot="10800000">
            <a:off x="7034981" y="2747610"/>
            <a:ext cx="85540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3" name="Google Shape;143;p8"/>
          <p:cNvSpPr txBox="1"/>
          <p:nvPr/>
        </p:nvSpPr>
        <p:spPr>
          <a:xfrm>
            <a:off x="7157622" y="2439833"/>
            <a:ext cx="864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PACKET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8"/>
          <p:cNvCxnSpPr/>
          <p:nvPr/>
        </p:nvCxnSpPr>
        <p:spPr>
          <a:xfrm rot="10800000">
            <a:off x="3753465" y="4070555"/>
            <a:ext cx="1909916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5" name="Google Shape;145;p8"/>
          <p:cNvSpPr txBox="1"/>
          <p:nvPr/>
        </p:nvSpPr>
        <p:spPr>
          <a:xfrm>
            <a:off x="4276317" y="3696979"/>
            <a:ext cx="864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PACKET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152334" y="702125"/>
            <a:ext cx="270157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Базовая топология</a:t>
            </a:r>
            <a:endParaRPr/>
          </a:p>
        </p:txBody>
      </p:sp>
      <p:cxnSp>
        <p:nvCxnSpPr>
          <p:cNvPr id="147" name="Google Shape;147;p8"/>
          <p:cNvCxnSpPr/>
          <p:nvPr/>
        </p:nvCxnSpPr>
        <p:spPr>
          <a:xfrm flipH="1">
            <a:off x="3294408" y="1753251"/>
            <a:ext cx="880530" cy="994359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8" name="Google Shape;148;p8"/>
          <p:cNvSpPr txBox="1"/>
          <p:nvPr/>
        </p:nvSpPr>
        <p:spPr>
          <a:xfrm rot="-2941223">
            <a:off x="2980706" y="1956439"/>
            <a:ext cx="11694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FLOW MOD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035" y="1185893"/>
            <a:ext cx="7227929" cy="211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/>
          <p:nvPr/>
        </p:nvSpPr>
        <p:spPr>
          <a:xfrm>
            <a:off x="152334" y="702125"/>
            <a:ext cx="270157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Базовая топология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958035" y="3569918"/>
            <a:ext cx="72279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OpenFlow сообщения контроллеру. VPC2 ping VPC1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6721" y="702126"/>
            <a:ext cx="6393597" cy="404685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/>
          <p:nvPr/>
        </p:nvSpPr>
        <p:spPr>
          <a:xfrm>
            <a:off x="272846" y="702126"/>
            <a:ext cx="2856423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Петлевая топология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4370499" y="3437364"/>
            <a:ext cx="1746040" cy="592178"/>
          </a:xfrm>
          <a:custGeom>
            <a:rect b="b" l="l" r="r" t="t"/>
            <a:pathLst>
              <a:path extrusionOk="0" h="592178" w="1746040">
                <a:moveTo>
                  <a:pt x="208708" y="117987"/>
                </a:moveTo>
                <a:cubicBezTo>
                  <a:pt x="43403" y="302956"/>
                  <a:pt x="-121902" y="487925"/>
                  <a:pt x="127592" y="553064"/>
                </a:cubicBezTo>
                <a:cubicBezTo>
                  <a:pt x="377086" y="618203"/>
                  <a:pt x="1516398" y="600996"/>
                  <a:pt x="1705669" y="508819"/>
                </a:cubicBezTo>
                <a:cubicBezTo>
                  <a:pt x="1894940" y="416642"/>
                  <a:pt x="1362769" y="103239"/>
                  <a:pt x="1263217" y="0"/>
                </a:cubicBezTo>
              </a:path>
            </a:pathLst>
          </a:custGeom>
          <a:noFill/>
          <a:ln cap="flat" cmpd="sng" w="19050">
            <a:solidFill>
              <a:srgbClr val="EB043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272846" y="1365505"/>
            <a:ext cx="4247535" cy="170456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FLOOD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порт – используется как исходящий порт. Пакет будет обработан как </a:t>
            </a:r>
            <a:r>
              <a:rPr lang="ru-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Unicast-флуд 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стандартной таблицей коммутации.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