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</p:sldMasterIdLst>
  <p:notesMasterIdLst>
    <p:notesMasterId r:id="rId16"/>
  </p:notesMasterIdLst>
  <p:sldIdLst>
    <p:sldId id="256" r:id="rId2"/>
    <p:sldId id="262" r:id="rId3"/>
    <p:sldId id="284" r:id="rId4"/>
    <p:sldId id="298" r:id="rId5"/>
    <p:sldId id="258" r:id="rId6"/>
    <p:sldId id="268" r:id="rId7"/>
    <p:sldId id="278" r:id="rId8"/>
    <p:sldId id="346" r:id="rId9"/>
    <p:sldId id="347" r:id="rId10"/>
    <p:sldId id="348" r:id="rId11"/>
    <p:sldId id="349" r:id="rId12"/>
    <p:sldId id="350" r:id="rId13"/>
    <p:sldId id="277" r:id="rId14"/>
    <p:sldId id="315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454">
          <p15:clr>
            <a:srgbClr val="9AA0A6"/>
          </p15:clr>
        </p15:guide>
        <p15:guide id="2" pos="5306">
          <p15:clr>
            <a:srgbClr val="9AA0A6"/>
          </p15:clr>
        </p15:guide>
        <p15:guide id="3" orient="horz" pos="336">
          <p15:clr>
            <a:srgbClr val="9AA0A6"/>
          </p15:clr>
        </p15:guide>
        <p15:guide id="4" orient="horz" pos="290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CD4076F-96DD-4DE7-82BB-9618CF2FBEE7}">
  <a:tblStyle styleId="{9CD4076F-96DD-4DE7-82BB-9618CF2FBE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346" y="216"/>
      </p:cViewPr>
      <p:guideLst>
        <p:guide orient="horz" pos="336"/>
        <p:guide orient="horz" pos="2904"/>
        <p:guide pos="454"/>
        <p:guide pos="53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54360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cb258641e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cb258641e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cb258641e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cb258641e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cb258641e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cb258641e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1155107ca56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1155107ca56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gcb258641e0_0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2" name="Google Shape;1572;gcb258641e0_0_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d49886441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d49886441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cb258641e0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cb258641e0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gcb258641e0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gcb258641e0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d49886441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d49886441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cb258641e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cb258641e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cb258641e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cb258641e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cb258641e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cb258641e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cb258641e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cb258641e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572000" y="0"/>
            <a:ext cx="4571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888025" y="1585175"/>
            <a:ext cx="3538500" cy="147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888025" y="3410400"/>
            <a:ext cx="35385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_1_2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/>
          <p:nvPr/>
        </p:nvSpPr>
        <p:spPr>
          <a:xfrm>
            <a:off x="2955900" y="0"/>
            <a:ext cx="32322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7"/>
          <p:cNvSpPr txBox="1">
            <a:spLocks noGrp="1"/>
          </p:cNvSpPr>
          <p:nvPr>
            <p:ph type="subTitle" idx="1"/>
          </p:nvPr>
        </p:nvSpPr>
        <p:spPr>
          <a:xfrm>
            <a:off x="3507300" y="2564950"/>
            <a:ext cx="2129400" cy="14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7"/>
          <p:cNvSpPr txBox="1">
            <a:spLocks noGrp="1"/>
          </p:cNvSpPr>
          <p:nvPr>
            <p:ph type="title"/>
          </p:nvPr>
        </p:nvSpPr>
        <p:spPr>
          <a:xfrm>
            <a:off x="3507300" y="1523175"/>
            <a:ext cx="21294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">
  <p:cSld name="BLANK_1_1_1_1_1_1_2_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7"/>
          <p:cNvSpPr/>
          <p:nvPr/>
        </p:nvSpPr>
        <p:spPr>
          <a:xfrm>
            <a:off x="0" y="0"/>
            <a:ext cx="53331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7"/>
          <p:cNvSpPr txBox="1">
            <a:spLocks noGrp="1"/>
          </p:cNvSpPr>
          <p:nvPr>
            <p:ph type="ctrTitle"/>
          </p:nvPr>
        </p:nvSpPr>
        <p:spPr>
          <a:xfrm>
            <a:off x="717475" y="512725"/>
            <a:ext cx="3519300" cy="7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" name="Google Shape;326;p47"/>
          <p:cNvSpPr txBox="1">
            <a:spLocks noGrp="1"/>
          </p:cNvSpPr>
          <p:nvPr>
            <p:ph type="subTitle" idx="1"/>
          </p:nvPr>
        </p:nvSpPr>
        <p:spPr>
          <a:xfrm>
            <a:off x="717475" y="2090900"/>
            <a:ext cx="3519300" cy="7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7" name="Google Shape;327;p47"/>
          <p:cNvSpPr txBox="1"/>
          <p:nvPr/>
        </p:nvSpPr>
        <p:spPr>
          <a:xfrm>
            <a:off x="720000" y="3594600"/>
            <a:ext cx="46131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CRÉDITS: Ce modèle de présentation a été créé par </a:t>
            </a:r>
            <a:r>
              <a:rPr lang="fr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f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comprenant des icônes de </a:t>
            </a:r>
            <a:r>
              <a:rPr lang="fr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f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des infographies et des images de </a:t>
            </a:r>
            <a:r>
              <a:rPr lang="fr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f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et des illustrations de </a:t>
            </a:r>
            <a:r>
              <a:rPr lang="fr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Storyset</a:t>
            </a:r>
            <a:r>
              <a:rPr lang="f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8" name="Google Shape;328;p47"/>
          <p:cNvSpPr txBox="1">
            <a:spLocks noGrp="1"/>
          </p:cNvSpPr>
          <p:nvPr>
            <p:ph type="title" idx="2"/>
          </p:nvPr>
        </p:nvSpPr>
        <p:spPr>
          <a:xfrm>
            <a:off x="720000" y="1815348"/>
            <a:ext cx="3519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4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8"/>
          <p:cNvSpPr/>
          <p:nvPr/>
        </p:nvSpPr>
        <p:spPr>
          <a:xfrm>
            <a:off x="-700" y="0"/>
            <a:ext cx="9144000" cy="10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48"/>
          <p:cNvSpPr/>
          <p:nvPr/>
        </p:nvSpPr>
        <p:spPr>
          <a:xfrm>
            <a:off x="0" y="4600550"/>
            <a:ext cx="91440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4_1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9"/>
          <p:cNvSpPr/>
          <p:nvPr/>
        </p:nvSpPr>
        <p:spPr>
          <a:xfrm rot="-5400000">
            <a:off x="-2033250" y="2033550"/>
            <a:ext cx="5143200" cy="10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9"/>
          <p:cNvSpPr/>
          <p:nvPr/>
        </p:nvSpPr>
        <p:spPr>
          <a:xfrm rot="-5400000">
            <a:off x="6300900" y="2300006"/>
            <a:ext cx="51432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700" y="0"/>
            <a:ext cx="9144000" cy="10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1212300" y="1404850"/>
            <a:ext cx="3322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1212300" y="2112300"/>
            <a:ext cx="3322200" cy="16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/>
          <p:nvPr/>
        </p:nvSpPr>
        <p:spPr>
          <a:xfrm>
            <a:off x="-716550" y="1419700"/>
            <a:ext cx="17598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7"/>
          <p:cNvSpPr/>
          <p:nvPr/>
        </p:nvSpPr>
        <p:spPr>
          <a:xfrm>
            <a:off x="0" y="4600550"/>
            <a:ext cx="91440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/>
          <p:nvPr/>
        </p:nvSpPr>
        <p:spPr>
          <a:xfrm>
            <a:off x="0" y="0"/>
            <a:ext cx="91440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-700" y="0"/>
            <a:ext cx="9144000" cy="10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1890300" y="1810363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 hasCustomPrompt="1"/>
          </p:nvPr>
        </p:nvSpPr>
        <p:spPr>
          <a:xfrm>
            <a:off x="989738" y="2029375"/>
            <a:ext cx="82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890300" y="215718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3"/>
          </p:nvPr>
        </p:nvSpPr>
        <p:spPr>
          <a:xfrm>
            <a:off x="4917450" y="1810363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4" hasCustomPrompt="1"/>
          </p:nvPr>
        </p:nvSpPr>
        <p:spPr>
          <a:xfrm>
            <a:off x="7330050" y="2029375"/>
            <a:ext cx="82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5"/>
          </p:nvPr>
        </p:nvSpPr>
        <p:spPr>
          <a:xfrm>
            <a:off x="4917450" y="215718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6"/>
          </p:nvPr>
        </p:nvSpPr>
        <p:spPr>
          <a:xfrm>
            <a:off x="1890100" y="3383525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7" hasCustomPrompt="1"/>
          </p:nvPr>
        </p:nvSpPr>
        <p:spPr>
          <a:xfrm>
            <a:off x="989738" y="3602025"/>
            <a:ext cx="82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8"/>
          </p:nvPr>
        </p:nvSpPr>
        <p:spPr>
          <a:xfrm>
            <a:off x="1890100" y="37304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9"/>
          </p:nvPr>
        </p:nvSpPr>
        <p:spPr>
          <a:xfrm>
            <a:off x="4917250" y="3383525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3" hasCustomPrompt="1"/>
          </p:nvPr>
        </p:nvSpPr>
        <p:spPr>
          <a:xfrm>
            <a:off x="7329901" y="3602025"/>
            <a:ext cx="82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4"/>
          </p:nvPr>
        </p:nvSpPr>
        <p:spPr>
          <a:xfrm>
            <a:off x="4917250" y="37304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BLANK_1_1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/>
          <p:nvPr/>
        </p:nvSpPr>
        <p:spPr>
          <a:xfrm>
            <a:off x="4225700" y="175"/>
            <a:ext cx="49182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4744375" y="3629800"/>
            <a:ext cx="36864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4744375" y="1314400"/>
            <a:ext cx="3686400" cy="19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720000" y="2722300"/>
            <a:ext cx="2907600" cy="12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717475" y="1215625"/>
            <a:ext cx="3386700" cy="10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/>
          <p:nvPr/>
        </p:nvSpPr>
        <p:spPr>
          <a:xfrm>
            <a:off x="-700" y="0"/>
            <a:ext cx="9144000" cy="10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title" idx="2"/>
          </p:nvPr>
        </p:nvSpPr>
        <p:spPr>
          <a:xfrm>
            <a:off x="720000" y="2789400"/>
            <a:ext cx="2421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subTitle" idx="1"/>
          </p:nvPr>
        </p:nvSpPr>
        <p:spPr>
          <a:xfrm>
            <a:off x="720000" y="3212425"/>
            <a:ext cx="2421300" cy="65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title" idx="3"/>
          </p:nvPr>
        </p:nvSpPr>
        <p:spPr>
          <a:xfrm>
            <a:off x="3361363" y="2789400"/>
            <a:ext cx="2421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ubTitle" idx="4"/>
          </p:nvPr>
        </p:nvSpPr>
        <p:spPr>
          <a:xfrm>
            <a:off x="3361362" y="3212425"/>
            <a:ext cx="2421300" cy="65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title" idx="5"/>
          </p:nvPr>
        </p:nvSpPr>
        <p:spPr>
          <a:xfrm>
            <a:off x="6002725" y="2789400"/>
            <a:ext cx="2421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subTitle" idx="6"/>
          </p:nvPr>
        </p:nvSpPr>
        <p:spPr>
          <a:xfrm>
            <a:off x="6002725" y="3212425"/>
            <a:ext cx="2421300" cy="65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/>
          <p:nvPr/>
        </p:nvSpPr>
        <p:spPr>
          <a:xfrm>
            <a:off x="4867175" y="4600550"/>
            <a:ext cx="42768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5"/>
          <p:cNvSpPr/>
          <p:nvPr/>
        </p:nvSpPr>
        <p:spPr>
          <a:xfrm>
            <a:off x="0" y="4600550"/>
            <a:ext cx="7200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BLANK_1_1_1_1_1_1_3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/>
          <p:nvPr/>
        </p:nvSpPr>
        <p:spPr>
          <a:xfrm>
            <a:off x="-700" y="0"/>
            <a:ext cx="9144000" cy="10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2"/>
          <p:cNvSpPr txBox="1">
            <a:spLocks noGrp="1"/>
          </p:cNvSpPr>
          <p:nvPr>
            <p:ph type="subTitle" idx="1"/>
          </p:nvPr>
        </p:nvSpPr>
        <p:spPr>
          <a:xfrm>
            <a:off x="732450" y="3892239"/>
            <a:ext cx="23364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2"/>
          <p:cNvSpPr txBox="1">
            <a:spLocks noGrp="1"/>
          </p:cNvSpPr>
          <p:nvPr>
            <p:ph type="subTitle" idx="2"/>
          </p:nvPr>
        </p:nvSpPr>
        <p:spPr>
          <a:xfrm>
            <a:off x="3403800" y="3892239"/>
            <a:ext cx="23364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2"/>
          <p:cNvSpPr txBox="1">
            <a:spLocks noGrp="1"/>
          </p:cNvSpPr>
          <p:nvPr>
            <p:ph type="subTitle" idx="3"/>
          </p:nvPr>
        </p:nvSpPr>
        <p:spPr>
          <a:xfrm>
            <a:off x="6075150" y="3892239"/>
            <a:ext cx="23364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2"/>
          <p:cNvSpPr txBox="1">
            <a:spLocks noGrp="1"/>
          </p:cNvSpPr>
          <p:nvPr>
            <p:ph type="title" idx="4" hasCustomPrompt="1"/>
          </p:nvPr>
        </p:nvSpPr>
        <p:spPr>
          <a:xfrm>
            <a:off x="720000" y="3377975"/>
            <a:ext cx="23613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26" name="Google Shape;226;p32"/>
          <p:cNvSpPr txBox="1">
            <a:spLocks noGrp="1"/>
          </p:cNvSpPr>
          <p:nvPr>
            <p:ph type="title" idx="5" hasCustomPrompt="1"/>
          </p:nvPr>
        </p:nvSpPr>
        <p:spPr>
          <a:xfrm>
            <a:off x="3391350" y="3377975"/>
            <a:ext cx="23613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27" name="Google Shape;227;p32"/>
          <p:cNvSpPr txBox="1">
            <a:spLocks noGrp="1"/>
          </p:cNvSpPr>
          <p:nvPr>
            <p:ph type="title" idx="6" hasCustomPrompt="1"/>
          </p:nvPr>
        </p:nvSpPr>
        <p:spPr>
          <a:xfrm>
            <a:off x="6062700" y="3377975"/>
            <a:ext cx="23613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8" r:id="rId4"/>
    <p:sldLayoutId id="2147483659" r:id="rId5"/>
    <p:sldLayoutId id="2147483662" r:id="rId6"/>
    <p:sldLayoutId id="2147483663" r:id="rId7"/>
    <p:sldLayoutId id="2147483671" r:id="rId8"/>
    <p:sldLayoutId id="2147483678" r:id="rId9"/>
    <p:sldLayoutId id="2147483683" r:id="rId10"/>
    <p:sldLayoutId id="2147483693" r:id="rId11"/>
    <p:sldLayoutId id="2147483694" r:id="rId12"/>
    <p:sldLayoutId id="2147483695" r:id="rId13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6"/>
          <p:cNvSpPr txBox="1">
            <a:spLocks noGrp="1"/>
          </p:cNvSpPr>
          <p:nvPr>
            <p:ph type="ctrTitle"/>
          </p:nvPr>
        </p:nvSpPr>
        <p:spPr>
          <a:xfrm>
            <a:off x="4900638" y="1269865"/>
            <a:ext cx="3538500" cy="14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Что такое </a:t>
            </a:r>
            <a:r>
              <a:rPr lang="en-US" dirty="0" smtClean="0"/>
              <a:t>P4</a:t>
            </a:r>
            <a:r>
              <a:rPr lang="ru-RU" dirty="0" smtClean="0"/>
              <a:t> и зачем он нужен</a:t>
            </a:r>
            <a:r>
              <a:rPr lang="ru-RU" dirty="0"/>
              <a:t>?</a:t>
            </a:r>
            <a:endParaRPr dirty="0"/>
          </a:p>
        </p:txBody>
      </p:sp>
      <p:sp>
        <p:nvSpPr>
          <p:cNvPr id="352" name="Google Shape;352;p56"/>
          <p:cNvSpPr txBox="1">
            <a:spLocks noGrp="1"/>
          </p:cNvSpPr>
          <p:nvPr>
            <p:ph type="subTitle" idx="1"/>
          </p:nvPr>
        </p:nvSpPr>
        <p:spPr>
          <a:xfrm>
            <a:off x="4881718" y="3706792"/>
            <a:ext cx="35385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Выполнила: Новожилова Анна Владимировна, К34212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Руководитель: </a:t>
            </a:r>
            <a:r>
              <a:rPr lang="ru-RU" dirty="0" err="1" smtClean="0"/>
              <a:t>Шкребец</a:t>
            </a:r>
            <a:r>
              <a:rPr lang="ru-RU" dirty="0" smtClean="0"/>
              <a:t> Александр Евгеньевич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353" name="Google Shape;35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950" y="670675"/>
            <a:ext cx="3802125" cy="38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56"/>
          <p:cNvSpPr/>
          <p:nvPr/>
        </p:nvSpPr>
        <p:spPr>
          <a:xfrm>
            <a:off x="5013125" y="3165288"/>
            <a:ext cx="2791800" cy="1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56"/>
          <p:cNvSpPr/>
          <p:nvPr/>
        </p:nvSpPr>
        <p:spPr>
          <a:xfrm>
            <a:off x="0" y="402425"/>
            <a:ext cx="8541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78"/>
          <p:cNvSpPr/>
          <p:nvPr/>
        </p:nvSpPr>
        <p:spPr>
          <a:xfrm>
            <a:off x="4054891" y="1879250"/>
            <a:ext cx="4748574" cy="191708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78"/>
          <p:cNvSpPr txBox="1">
            <a:spLocks noGrp="1"/>
          </p:cNvSpPr>
          <p:nvPr>
            <p:ph type="title"/>
          </p:nvPr>
        </p:nvSpPr>
        <p:spPr>
          <a:xfrm>
            <a:off x="717475" y="1215625"/>
            <a:ext cx="3386700" cy="10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Действия</a:t>
            </a:r>
            <a:endParaRPr dirty="0"/>
          </a:p>
        </p:txBody>
      </p:sp>
      <p:sp>
        <p:nvSpPr>
          <p:cNvPr id="818" name="Google Shape;818;p78"/>
          <p:cNvSpPr txBox="1">
            <a:spLocks noGrp="1"/>
          </p:cNvSpPr>
          <p:nvPr>
            <p:ph type="subTitle" idx="1"/>
          </p:nvPr>
        </p:nvSpPr>
        <p:spPr>
          <a:xfrm>
            <a:off x="640155" y="2886260"/>
            <a:ext cx="3200323" cy="12821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/>
            <a:r>
              <a:rPr lang="ru-RU" dirty="0"/>
              <a:t>С</a:t>
            </a:r>
            <a:r>
              <a:rPr lang="ru-RU" dirty="0" smtClean="0"/>
              <a:t>остоят </a:t>
            </a:r>
            <a:r>
              <a:rPr lang="ru-RU" dirty="0"/>
              <a:t>из кода и данных. Данные поступают </a:t>
            </a:r>
            <a:r>
              <a:rPr lang="ru-RU" dirty="0" smtClean="0"/>
              <a:t>управленческого уровня. Количество </a:t>
            </a:r>
            <a:r>
              <a:rPr lang="ru-RU" dirty="0"/>
              <a:t>команд должно быть </a:t>
            </a:r>
            <a:r>
              <a:rPr lang="ru-RU" dirty="0" smtClean="0"/>
              <a:t>предсказуемым, поэтому </a:t>
            </a:r>
            <a:r>
              <a:rPr lang="ru-RU" dirty="0"/>
              <a:t>действия не могут содержать никаких циклов или условные операторов.</a:t>
            </a:r>
          </a:p>
        </p:txBody>
      </p:sp>
      <p:pic>
        <p:nvPicPr>
          <p:cNvPr id="819" name="Google Shape;819;p7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47" y="2032487"/>
            <a:ext cx="4494662" cy="161061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sp>
        <p:nvSpPr>
          <p:cNvPr id="820" name="Google Shape;820;p78"/>
          <p:cNvSpPr/>
          <p:nvPr/>
        </p:nvSpPr>
        <p:spPr>
          <a:xfrm>
            <a:off x="800100" y="2465513"/>
            <a:ext cx="2791800" cy="13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24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78"/>
          <p:cNvSpPr/>
          <p:nvPr/>
        </p:nvSpPr>
        <p:spPr>
          <a:xfrm>
            <a:off x="3985523" y="1538713"/>
            <a:ext cx="4578306" cy="2635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78"/>
          <p:cNvSpPr txBox="1">
            <a:spLocks noGrp="1"/>
          </p:cNvSpPr>
          <p:nvPr>
            <p:ph type="title"/>
          </p:nvPr>
        </p:nvSpPr>
        <p:spPr>
          <a:xfrm>
            <a:off x="717475" y="1215625"/>
            <a:ext cx="3386700" cy="10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Поток управления</a:t>
            </a:r>
            <a:endParaRPr dirty="0"/>
          </a:p>
        </p:txBody>
      </p:sp>
      <p:sp>
        <p:nvSpPr>
          <p:cNvPr id="818" name="Google Shape;818;p78"/>
          <p:cNvSpPr txBox="1">
            <a:spLocks noGrp="1"/>
          </p:cNvSpPr>
          <p:nvPr>
            <p:ph type="subTitle" idx="1"/>
          </p:nvPr>
        </p:nvSpPr>
        <p:spPr>
          <a:xfrm>
            <a:off x="640155" y="3002028"/>
            <a:ext cx="3200323" cy="12821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/>
            <a:r>
              <a:rPr lang="ru-RU" dirty="0" smtClean="0"/>
              <a:t>Указывает </a:t>
            </a:r>
            <a:r>
              <a:rPr lang="ru-RU" dirty="0"/>
              <a:t>порядок применения модулей </a:t>
            </a:r>
            <a:r>
              <a:rPr lang="ru-RU" dirty="0" err="1"/>
              <a:t>Match-Action</a:t>
            </a:r>
            <a:r>
              <a:rPr lang="ru-RU" dirty="0"/>
              <a:t>. Это императивная программа, определяющая логику высокого уровня и последовательность </a:t>
            </a:r>
            <a:r>
              <a:rPr lang="ru-RU" dirty="0" err="1"/>
              <a:t>Match-Action</a:t>
            </a:r>
            <a:r>
              <a:rPr lang="ru-RU" dirty="0"/>
              <a:t>. Поток управления связывает все объекты, задавая уровень управления.</a:t>
            </a:r>
          </a:p>
        </p:txBody>
      </p:sp>
      <p:pic>
        <p:nvPicPr>
          <p:cNvPr id="819" name="Google Shape;819;p7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403" y="1650017"/>
            <a:ext cx="4247930" cy="237555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sp>
        <p:nvSpPr>
          <p:cNvPr id="820" name="Google Shape;820;p78"/>
          <p:cNvSpPr/>
          <p:nvPr/>
        </p:nvSpPr>
        <p:spPr>
          <a:xfrm>
            <a:off x="800100" y="2465513"/>
            <a:ext cx="2791800" cy="13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5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78"/>
          <p:cNvSpPr/>
          <p:nvPr/>
        </p:nvSpPr>
        <p:spPr>
          <a:xfrm>
            <a:off x="3802644" y="1980149"/>
            <a:ext cx="4912534" cy="192339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78"/>
          <p:cNvSpPr txBox="1">
            <a:spLocks noGrp="1"/>
          </p:cNvSpPr>
          <p:nvPr>
            <p:ph type="title"/>
          </p:nvPr>
        </p:nvSpPr>
        <p:spPr>
          <a:xfrm>
            <a:off x="717475" y="1215625"/>
            <a:ext cx="3386700" cy="10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Внешние объекты</a:t>
            </a:r>
            <a:endParaRPr dirty="0"/>
          </a:p>
        </p:txBody>
      </p:sp>
      <p:sp>
        <p:nvSpPr>
          <p:cNvPr id="818" name="Google Shape;818;p78"/>
          <p:cNvSpPr txBox="1">
            <a:spLocks noGrp="1"/>
          </p:cNvSpPr>
          <p:nvPr>
            <p:ph type="subTitle" idx="1"/>
          </p:nvPr>
        </p:nvSpPr>
        <p:spPr>
          <a:xfrm>
            <a:off x="595838" y="2743426"/>
            <a:ext cx="3200323" cy="12821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/>
            <a:r>
              <a:rPr lang="ru-RU" dirty="0" smtClean="0"/>
              <a:t>Специфичные </a:t>
            </a:r>
            <a:r>
              <a:rPr lang="ru-RU" dirty="0"/>
              <a:t>объекты с четко прописанной архитектурой и интерфейсами API. Например вычисление контрольной суммы, регистры, счетчики, счетчики и т.д.</a:t>
            </a:r>
          </a:p>
        </p:txBody>
      </p:sp>
      <p:pic>
        <p:nvPicPr>
          <p:cNvPr id="819" name="Google Shape;819;p7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993" y="2104822"/>
            <a:ext cx="4689365" cy="163475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sp>
        <p:nvSpPr>
          <p:cNvPr id="820" name="Google Shape;820;p78"/>
          <p:cNvSpPr/>
          <p:nvPr/>
        </p:nvSpPr>
        <p:spPr>
          <a:xfrm>
            <a:off x="800100" y="2465513"/>
            <a:ext cx="2791800" cy="13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89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77"/>
          <p:cNvSpPr txBox="1">
            <a:spLocks noGrp="1"/>
          </p:cNvSpPr>
          <p:nvPr>
            <p:ph type="title"/>
          </p:nvPr>
        </p:nvSpPr>
        <p:spPr>
          <a:xfrm>
            <a:off x="4744375" y="3629800"/>
            <a:ext cx="36864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" dirty="0" smtClean="0"/>
              <a:t>—</a:t>
            </a:r>
            <a:r>
              <a:rPr lang="ru-RU" dirty="0"/>
              <a:t> </a:t>
            </a:r>
            <a:r>
              <a:rPr lang="ru-RU" dirty="0" smtClean="0"/>
              <a:t>Гуру </a:t>
            </a:r>
            <a:r>
              <a:rPr lang="ru-RU" dirty="0" err="1" smtClean="0"/>
              <a:t>Парулкар</a:t>
            </a:r>
            <a:r>
              <a:rPr lang="en-US" dirty="0" smtClean="0"/>
              <a:t>, </a:t>
            </a:r>
            <a:r>
              <a:rPr lang="ru-RU" dirty="0" smtClean="0"/>
              <a:t>директор</a:t>
            </a:r>
            <a:r>
              <a:rPr lang="en-US" dirty="0"/>
              <a:t> </a:t>
            </a:r>
            <a:r>
              <a:rPr lang="ru-RU" dirty="0" err="1" smtClean="0"/>
              <a:t>Open</a:t>
            </a:r>
            <a:r>
              <a:rPr lang="ru-RU" dirty="0" smtClean="0"/>
              <a:t> </a:t>
            </a:r>
            <a:r>
              <a:rPr lang="ru-RU" dirty="0" err="1"/>
              <a:t>Networking</a:t>
            </a:r>
            <a:r>
              <a:rPr lang="ru-RU" dirty="0"/>
              <a:t> </a:t>
            </a:r>
            <a:r>
              <a:rPr lang="ru-RU" dirty="0" err="1"/>
              <a:t>Foundation</a:t>
            </a:r>
            <a:endParaRPr dirty="0"/>
          </a:p>
        </p:txBody>
      </p:sp>
      <p:sp>
        <p:nvSpPr>
          <p:cNvPr id="809" name="Google Shape;809;p77"/>
          <p:cNvSpPr txBox="1">
            <a:spLocks noGrp="1"/>
          </p:cNvSpPr>
          <p:nvPr>
            <p:ph type="subTitle" idx="1"/>
          </p:nvPr>
        </p:nvSpPr>
        <p:spPr>
          <a:xfrm>
            <a:off x="4744375" y="1314400"/>
            <a:ext cx="3686400" cy="19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/>
              <a:t>“</a:t>
            </a:r>
            <a:r>
              <a:rPr lang="en-US" dirty="0" smtClean="0"/>
              <a:t>SDN</a:t>
            </a:r>
            <a:r>
              <a:rPr lang="ru-RU" dirty="0" smtClean="0"/>
              <a:t> преобразовал сетевую индустрию, а </a:t>
            </a:r>
            <a:r>
              <a:rPr lang="en-US" dirty="0" smtClean="0"/>
              <a:t>P4</a:t>
            </a:r>
            <a:r>
              <a:rPr lang="ru-RU" dirty="0" smtClean="0"/>
              <a:t> выводит</a:t>
            </a:r>
            <a:r>
              <a:rPr lang="en-US" dirty="0" smtClean="0"/>
              <a:t> SDN</a:t>
            </a:r>
            <a:r>
              <a:rPr lang="ru-RU" dirty="0" smtClean="0"/>
              <a:t> на новый уровень, обеспечивая программируемость в области маршрутизации</a:t>
            </a:r>
            <a:r>
              <a:rPr lang="fr" dirty="0" smtClean="0"/>
              <a:t>.“</a:t>
            </a:r>
            <a:endParaRPr dirty="0"/>
          </a:p>
        </p:txBody>
      </p:sp>
      <p:sp>
        <p:nvSpPr>
          <p:cNvPr id="810" name="Google Shape;810;p77"/>
          <p:cNvSpPr/>
          <p:nvPr/>
        </p:nvSpPr>
        <p:spPr>
          <a:xfrm>
            <a:off x="4843275" y="3360100"/>
            <a:ext cx="3587400" cy="1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1" name="Google Shape;811;p7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0" y="815300"/>
            <a:ext cx="3512900" cy="351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115"/>
          <p:cNvSpPr txBox="1">
            <a:spLocks noGrp="1"/>
          </p:cNvSpPr>
          <p:nvPr>
            <p:ph type="ctrTitle"/>
          </p:nvPr>
        </p:nvSpPr>
        <p:spPr>
          <a:xfrm>
            <a:off x="722526" y="1245820"/>
            <a:ext cx="3936507" cy="7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Спасибо за внимание</a:t>
            </a:r>
            <a:r>
              <a:rPr lang="fr" dirty="0" smtClean="0"/>
              <a:t> </a:t>
            </a:r>
            <a:r>
              <a:rPr lang="fr" dirty="0"/>
              <a:t>!</a:t>
            </a:r>
            <a:endParaRPr dirty="0"/>
          </a:p>
        </p:txBody>
      </p:sp>
      <p:sp>
        <p:nvSpPr>
          <p:cNvPr id="1575" name="Google Shape;1575;p115"/>
          <p:cNvSpPr txBox="1">
            <a:spLocks noGrp="1"/>
          </p:cNvSpPr>
          <p:nvPr>
            <p:ph type="subTitle" idx="1"/>
          </p:nvPr>
        </p:nvSpPr>
        <p:spPr>
          <a:xfrm>
            <a:off x="718225" y="2748320"/>
            <a:ext cx="3519300" cy="7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</a:t>
            </a:r>
            <a:r>
              <a:rPr lang="en-US" dirty="0" smtClean="0"/>
              <a:t>nny-nov@ya.ru</a:t>
            </a:r>
            <a:r>
              <a:rPr lang="fr" dirty="0" smtClean="0"/>
              <a:t> </a:t>
            </a:r>
          </a:p>
          <a:p>
            <a:pPr marL="0" indent="0"/>
            <a:r>
              <a:rPr lang="en-US" dirty="0" smtClean="0"/>
              <a:t>285450@niuitmo.ru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/>
              <a:t>+7 </a:t>
            </a:r>
            <a:r>
              <a:rPr lang="en-US" dirty="0" smtClean="0"/>
              <a:t>9027666403</a:t>
            </a:r>
            <a:endParaRPr dirty="0"/>
          </a:p>
        </p:txBody>
      </p:sp>
      <p:sp>
        <p:nvSpPr>
          <p:cNvPr id="1576" name="Google Shape;1576;p115"/>
          <p:cNvSpPr txBox="1"/>
          <p:nvPr/>
        </p:nvSpPr>
        <p:spPr>
          <a:xfrm>
            <a:off x="720000" y="4287050"/>
            <a:ext cx="43059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Veuillez conserver cette diapositive pour l'attribution</a:t>
            </a: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3" name="Google Shape;1593;p115"/>
          <p:cNvSpPr/>
          <p:nvPr/>
        </p:nvSpPr>
        <p:spPr>
          <a:xfrm>
            <a:off x="722526" y="2493095"/>
            <a:ext cx="2791800" cy="1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4" name="Google Shape;1594;p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450" y="868150"/>
            <a:ext cx="3284276" cy="32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10" y="3526820"/>
            <a:ext cx="4627280" cy="105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2"/>
          <p:cNvSpPr txBox="1">
            <a:spLocks noGrp="1"/>
          </p:cNvSpPr>
          <p:nvPr>
            <p:ph type="title"/>
          </p:nvPr>
        </p:nvSpPr>
        <p:spPr>
          <a:xfrm>
            <a:off x="1212300" y="1404850"/>
            <a:ext cx="3322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ОПРЕДЕЛЕНИЕ</a:t>
            </a:r>
            <a:endParaRPr dirty="0"/>
          </a:p>
        </p:txBody>
      </p:sp>
      <p:sp>
        <p:nvSpPr>
          <p:cNvPr id="433" name="Google Shape;433;p62"/>
          <p:cNvSpPr txBox="1">
            <a:spLocks noGrp="1"/>
          </p:cNvSpPr>
          <p:nvPr>
            <p:ph type="body" idx="1"/>
          </p:nvPr>
        </p:nvSpPr>
        <p:spPr>
          <a:xfrm>
            <a:off x="1212300" y="2112300"/>
            <a:ext cx="3322200" cy="16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P4 — это язык </a:t>
            </a:r>
            <a:r>
              <a:rPr lang="ru-RU" dirty="0" smtClean="0"/>
              <a:t>программирования </a:t>
            </a:r>
            <a:r>
              <a:rPr lang="ru-RU" dirty="0"/>
              <a:t>с открытым исходным кодом</a:t>
            </a:r>
            <a:r>
              <a:rPr lang="ru-RU" dirty="0" smtClean="0"/>
              <a:t>, </a:t>
            </a:r>
            <a:r>
              <a:rPr lang="ru-RU" dirty="0"/>
              <a:t>предназначенный для программирования правил маршрутизации пакетов. </a:t>
            </a:r>
            <a:r>
              <a:rPr lang="ru-RU" dirty="0" smtClean="0"/>
              <a:t>Предметно-ориентированный </a:t>
            </a:r>
            <a:r>
              <a:rPr lang="ru-RU" dirty="0"/>
              <a:t>язык с рядом конструкций, оптимизированных для сетевой маршрутизации.</a:t>
            </a:r>
            <a:r>
              <a:rPr lang="ru-RU" dirty="0"/>
              <a:t> </a:t>
            </a:r>
            <a:endParaRPr dirty="0"/>
          </a:p>
        </p:txBody>
      </p:sp>
      <p:pic>
        <p:nvPicPr>
          <p:cNvPr id="434" name="Google Shape;434;p6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25" y="910650"/>
            <a:ext cx="3322200" cy="332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Open Networking Found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702" y="1167797"/>
            <a:ext cx="2414877" cy="241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7" name="Google Shape;877;p8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ПОДДЕРЖКА ОРГАНИЗАЦИЙ</a:t>
            </a:r>
            <a:endParaRPr dirty="0"/>
          </a:p>
        </p:txBody>
      </p:sp>
      <p:sp>
        <p:nvSpPr>
          <p:cNvPr id="879" name="Google Shape;879;p84"/>
          <p:cNvSpPr txBox="1">
            <a:spLocks noGrp="1"/>
          </p:cNvSpPr>
          <p:nvPr>
            <p:ph type="subTitle" idx="1"/>
          </p:nvPr>
        </p:nvSpPr>
        <p:spPr>
          <a:xfrm>
            <a:off x="732450" y="3892239"/>
            <a:ext cx="23364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 smtClean="0"/>
              <a:t>P4 </a:t>
            </a:r>
            <a:r>
              <a:rPr lang="ru-RU" dirty="0" err="1"/>
              <a:t>Language</a:t>
            </a:r>
            <a:r>
              <a:rPr lang="ru-RU" dirty="0"/>
              <a:t> </a:t>
            </a:r>
            <a:r>
              <a:rPr lang="ru-RU" dirty="0" err="1"/>
              <a:t>Consortium</a:t>
            </a:r>
            <a:endParaRPr dirty="0"/>
          </a:p>
        </p:txBody>
      </p:sp>
      <p:sp>
        <p:nvSpPr>
          <p:cNvPr id="884" name="Google Shape;884;p84"/>
          <p:cNvSpPr/>
          <p:nvPr/>
        </p:nvSpPr>
        <p:spPr>
          <a:xfrm>
            <a:off x="716931" y="1368910"/>
            <a:ext cx="2366804" cy="2353190"/>
          </a:xfrm>
          <a:prstGeom prst="donut">
            <a:avLst>
              <a:gd name="adj" fmla="val 1119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879;p84"/>
          <p:cNvSpPr txBox="1">
            <a:spLocks noGrp="1"/>
          </p:cNvSpPr>
          <p:nvPr>
            <p:ph type="subTitle" idx="1"/>
          </p:nvPr>
        </p:nvSpPr>
        <p:spPr>
          <a:xfrm>
            <a:off x="3496854" y="3948995"/>
            <a:ext cx="2484645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 err="1"/>
              <a:t>Open</a:t>
            </a:r>
            <a:r>
              <a:rPr lang="ru-RU" dirty="0"/>
              <a:t> </a:t>
            </a:r>
            <a:r>
              <a:rPr lang="ru-RU" dirty="0" err="1"/>
              <a:t>Networking</a:t>
            </a:r>
            <a:r>
              <a:rPr lang="ru-RU" dirty="0"/>
              <a:t> </a:t>
            </a:r>
            <a:r>
              <a:rPr lang="ru-RU" dirty="0" err="1"/>
              <a:t>Foundation</a:t>
            </a:r>
            <a:r>
              <a:rPr lang="ru-RU" dirty="0"/>
              <a:t> </a:t>
            </a:r>
            <a:endParaRPr dirty="0"/>
          </a:p>
        </p:txBody>
      </p:sp>
      <p:sp>
        <p:nvSpPr>
          <p:cNvPr id="33" name="Google Shape;884;p84"/>
          <p:cNvSpPr/>
          <p:nvPr/>
        </p:nvSpPr>
        <p:spPr>
          <a:xfrm>
            <a:off x="3555775" y="1368910"/>
            <a:ext cx="2366804" cy="2353190"/>
          </a:xfrm>
          <a:prstGeom prst="donut">
            <a:avLst>
              <a:gd name="adj" fmla="val 1119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879;p84"/>
          <p:cNvSpPr txBox="1">
            <a:spLocks noGrp="1"/>
          </p:cNvSpPr>
          <p:nvPr>
            <p:ph type="subTitle" idx="1"/>
          </p:nvPr>
        </p:nvSpPr>
        <p:spPr>
          <a:xfrm>
            <a:off x="6257739" y="3956352"/>
            <a:ext cx="23364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 err="1"/>
              <a:t>Linux</a:t>
            </a:r>
            <a:r>
              <a:rPr lang="ru-RU" dirty="0"/>
              <a:t> </a:t>
            </a:r>
            <a:r>
              <a:rPr lang="ru-RU" dirty="0" err="1"/>
              <a:t>Foundation</a:t>
            </a:r>
            <a:r>
              <a:rPr lang="ru-RU" dirty="0"/>
              <a:t> </a:t>
            </a:r>
            <a:endParaRPr dirty="0"/>
          </a:p>
        </p:txBody>
      </p:sp>
      <p:sp>
        <p:nvSpPr>
          <p:cNvPr id="35" name="Google Shape;884;p84"/>
          <p:cNvSpPr/>
          <p:nvPr/>
        </p:nvSpPr>
        <p:spPr>
          <a:xfrm>
            <a:off x="6242220" y="1433023"/>
            <a:ext cx="2366804" cy="2353190"/>
          </a:xfrm>
          <a:prstGeom prst="donut">
            <a:avLst>
              <a:gd name="adj" fmla="val 1119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P4 (langage) — Wikipé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43" y="1730828"/>
            <a:ext cx="1757579" cy="175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Linux Foundation — Википед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227" y="2312944"/>
            <a:ext cx="1766790" cy="59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9" name="Google Shape;1209;p98"/>
          <p:cNvCxnSpPr>
            <a:stCxn id="1210" idx="3"/>
            <a:endCxn id="1211" idx="1"/>
          </p:cNvCxnSpPr>
          <p:nvPr/>
        </p:nvCxnSpPr>
        <p:spPr>
          <a:xfrm>
            <a:off x="2489275" y="2886200"/>
            <a:ext cx="4926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2" name="Google Shape;1212;p9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НЕМНОГО ИСТОРИИ</a:t>
            </a:r>
            <a:endParaRPr dirty="0"/>
          </a:p>
        </p:txBody>
      </p:sp>
      <p:sp>
        <p:nvSpPr>
          <p:cNvPr id="1213" name="Google Shape;1213;p98"/>
          <p:cNvSpPr txBox="1">
            <a:spLocks noGrp="1"/>
          </p:cNvSpPr>
          <p:nvPr>
            <p:ph type="title" idx="4294967295"/>
          </p:nvPr>
        </p:nvSpPr>
        <p:spPr>
          <a:xfrm>
            <a:off x="717463" y="1644940"/>
            <a:ext cx="2201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Первое появление</a:t>
            </a:r>
            <a:endParaRPr sz="1800" dirty="0"/>
          </a:p>
        </p:txBody>
      </p:sp>
      <p:sp>
        <p:nvSpPr>
          <p:cNvPr id="1214" name="Google Shape;1214;p98"/>
          <p:cNvSpPr txBox="1">
            <a:spLocks noGrp="1"/>
          </p:cNvSpPr>
          <p:nvPr>
            <p:ph type="subTitle" idx="4294967295"/>
          </p:nvPr>
        </p:nvSpPr>
        <p:spPr>
          <a:xfrm>
            <a:off x="706295" y="2061133"/>
            <a:ext cx="2357623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Создание языка группой именитых инженеров</a:t>
            </a:r>
            <a:endParaRPr dirty="0"/>
          </a:p>
        </p:txBody>
      </p:sp>
      <p:sp>
        <p:nvSpPr>
          <p:cNvPr id="1215" name="Google Shape;1215;p98"/>
          <p:cNvSpPr txBox="1">
            <a:spLocks noGrp="1"/>
          </p:cNvSpPr>
          <p:nvPr>
            <p:ph type="title" idx="4294967295"/>
          </p:nvPr>
        </p:nvSpPr>
        <p:spPr>
          <a:xfrm>
            <a:off x="4386967" y="1619715"/>
            <a:ext cx="2201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800" dirty="0"/>
              <a:t>P4 workshop</a:t>
            </a:r>
            <a:endParaRPr sz="1800" dirty="0"/>
          </a:p>
        </p:txBody>
      </p:sp>
      <p:sp>
        <p:nvSpPr>
          <p:cNvPr id="1216" name="Google Shape;1216;p98"/>
          <p:cNvSpPr txBox="1">
            <a:spLocks noGrp="1"/>
          </p:cNvSpPr>
          <p:nvPr>
            <p:ph type="subTitle" idx="4294967295"/>
          </p:nvPr>
        </p:nvSpPr>
        <p:spPr>
          <a:xfrm>
            <a:off x="4193628" y="2062129"/>
            <a:ext cx="2642299" cy="4099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Первое собрание, посвященное языку в </a:t>
            </a:r>
            <a:r>
              <a:rPr lang="ru-RU" dirty="0" err="1" smtClean="0"/>
              <a:t>Стэндфорском</a:t>
            </a:r>
            <a:r>
              <a:rPr lang="ru-RU" dirty="0" smtClean="0"/>
              <a:t> университете</a:t>
            </a:r>
            <a:endParaRPr dirty="0"/>
          </a:p>
        </p:txBody>
      </p:sp>
      <p:sp>
        <p:nvSpPr>
          <p:cNvPr id="1217" name="Google Shape;1217;p98"/>
          <p:cNvSpPr txBox="1">
            <a:spLocks noGrp="1"/>
          </p:cNvSpPr>
          <p:nvPr>
            <p:ph type="title" idx="4294967295"/>
          </p:nvPr>
        </p:nvSpPr>
        <p:spPr>
          <a:xfrm>
            <a:off x="2552213" y="3344449"/>
            <a:ext cx="2201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Описание языка</a:t>
            </a:r>
            <a:endParaRPr sz="1800" dirty="0"/>
          </a:p>
        </p:txBody>
      </p:sp>
      <p:sp>
        <p:nvSpPr>
          <p:cNvPr id="1218" name="Google Shape;1218;p98"/>
          <p:cNvSpPr txBox="1">
            <a:spLocks noGrp="1"/>
          </p:cNvSpPr>
          <p:nvPr>
            <p:ph type="subTitle" idx="4294967295"/>
          </p:nvPr>
        </p:nvSpPr>
        <p:spPr>
          <a:xfrm>
            <a:off x="2421583" y="3792274"/>
            <a:ext cx="2610770" cy="5211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None/>
            </a:pPr>
            <a:r>
              <a:rPr lang="ru-RU" dirty="0"/>
              <a:t>Независимое от протоколов, программирование процессора маршрутизации пакетов</a:t>
            </a:r>
            <a:endParaRPr dirty="0"/>
          </a:p>
        </p:txBody>
      </p:sp>
      <p:sp>
        <p:nvSpPr>
          <p:cNvPr id="1219" name="Google Shape;1219;p98"/>
          <p:cNvSpPr txBox="1">
            <a:spLocks noGrp="1"/>
          </p:cNvSpPr>
          <p:nvPr>
            <p:ph type="title" idx="4294967295"/>
          </p:nvPr>
        </p:nvSpPr>
        <p:spPr>
          <a:xfrm>
            <a:off x="6222596" y="3344449"/>
            <a:ext cx="2201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Развитие языка</a:t>
            </a:r>
            <a:endParaRPr sz="1800" dirty="0"/>
          </a:p>
        </p:txBody>
      </p:sp>
      <p:sp>
        <p:nvSpPr>
          <p:cNvPr id="1220" name="Google Shape;1220;p98"/>
          <p:cNvSpPr txBox="1">
            <a:spLocks noGrp="1"/>
          </p:cNvSpPr>
          <p:nvPr>
            <p:ph type="subTitle" idx="4294967295"/>
          </p:nvPr>
        </p:nvSpPr>
        <p:spPr>
          <a:xfrm>
            <a:off x="6098103" y="3792273"/>
            <a:ext cx="2617076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Создаются новые спецификации языка, выпускаются дополнения, пишутся программы</a:t>
            </a:r>
            <a:endParaRPr dirty="0"/>
          </a:p>
        </p:txBody>
      </p:sp>
      <p:sp>
        <p:nvSpPr>
          <p:cNvPr id="1210" name="Google Shape;1210;p98"/>
          <p:cNvSpPr/>
          <p:nvPr/>
        </p:nvSpPr>
        <p:spPr>
          <a:xfrm>
            <a:off x="1147075" y="2614700"/>
            <a:ext cx="13422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 dirty="0" smtClean="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20</a:t>
            </a:r>
            <a:r>
              <a:rPr lang="ru-RU" sz="1800" b="1" dirty="0" smtClean="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13</a:t>
            </a:r>
            <a:endParaRPr sz="1800" b="1" dirty="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211" name="Google Shape;1211;p98"/>
          <p:cNvSpPr/>
          <p:nvPr/>
        </p:nvSpPr>
        <p:spPr>
          <a:xfrm>
            <a:off x="2981817" y="2614700"/>
            <a:ext cx="13422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 dirty="0" smtClean="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201</a:t>
            </a:r>
            <a:r>
              <a:rPr lang="ru-RU" sz="1800" b="1" dirty="0" smtClean="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4</a:t>
            </a:r>
            <a:endParaRPr sz="1800" b="1" dirty="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221" name="Google Shape;1221;p98"/>
          <p:cNvSpPr/>
          <p:nvPr/>
        </p:nvSpPr>
        <p:spPr>
          <a:xfrm>
            <a:off x="4816567" y="2614700"/>
            <a:ext cx="13422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 dirty="0" smtClean="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2015</a:t>
            </a:r>
            <a:endParaRPr sz="1800" b="1" dirty="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222" name="Google Shape;1222;p98"/>
          <p:cNvSpPr/>
          <p:nvPr/>
        </p:nvSpPr>
        <p:spPr>
          <a:xfrm>
            <a:off x="6651317" y="2614700"/>
            <a:ext cx="13422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 dirty="0" smtClean="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20</a:t>
            </a:r>
            <a:r>
              <a:rPr lang="ru-RU" sz="1800" b="1" dirty="0" smtClean="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15+</a:t>
            </a:r>
            <a:endParaRPr sz="1800" b="1" dirty="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cxnSp>
        <p:nvCxnSpPr>
          <p:cNvPr id="1223" name="Google Shape;1223;p98"/>
          <p:cNvCxnSpPr>
            <a:stCxn id="1211" idx="3"/>
            <a:endCxn id="1221" idx="1"/>
          </p:cNvCxnSpPr>
          <p:nvPr/>
        </p:nvCxnSpPr>
        <p:spPr>
          <a:xfrm>
            <a:off x="4324017" y="2886200"/>
            <a:ext cx="4926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4" name="Google Shape;1224;p98"/>
          <p:cNvCxnSpPr>
            <a:stCxn id="1221" idx="3"/>
            <a:endCxn id="1222" idx="1"/>
          </p:cNvCxnSpPr>
          <p:nvPr/>
        </p:nvCxnSpPr>
        <p:spPr>
          <a:xfrm>
            <a:off x="6158767" y="2886200"/>
            <a:ext cx="4926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8"/>
          <p:cNvSpPr/>
          <p:nvPr/>
        </p:nvSpPr>
        <p:spPr>
          <a:xfrm>
            <a:off x="7329900" y="1954675"/>
            <a:ext cx="18141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8"/>
          <p:cNvSpPr/>
          <p:nvPr/>
        </p:nvSpPr>
        <p:spPr>
          <a:xfrm>
            <a:off x="7329900" y="3527325"/>
            <a:ext cx="18141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8"/>
          <p:cNvSpPr/>
          <p:nvPr/>
        </p:nvSpPr>
        <p:spPr>
          <a:xfrm>
            <a:off x="0" y="1954675"/>
            <a:ext cx="18141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8"/>
          <p:cNvSpPr/>
          <p:nvPr/>
        </p:nvSpPr>
        <p:spPr>
          <a:xfrm>
            <a:off x="0" y="3527325"/>
            <a:ext cx="18141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8"/>
          <p:cNvSpPr txBox="1">
            <a:spLocks noGrp="1"/>
          </p:cNvSpPr>
          <p:nvPr>
            <p:ph type="title"/>
          </p:nvPr>
        </p:nvSpPr>
        <p:spPr>
          <a:xfrm>
            <a:off x="1883994" y="2024774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Модель перед развертыванием</a:t>
            </a:r>
            <a:endParaRPr dirty="0"/>
          </a:p>
        </p:txBody>
      </p:sp>
      <p:sp>
        <p:nvSpPr>
          <p:cNvPr id="371" name="Google Shape;371;p58"/>
          <p:cNvSpPr txBox="1">
            <a:spLocks noGrp="1"/>
          </p:cNvSpPr>
          <p:nvPr>
            <p:ph type="title" idx="2"/>
          </p:nvPr>
        </p:nvSpPr>
        <p:spPr>
          <a:xfrm>
            <a:off x="989738" y="2029375"/>
            <a:ext cx="82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01</a:t>
            </a:r>
            <a:endParaRPr/>
          </a:p>
        </p:txBody>
      </p:sp>
      <p:sp>
        <p:nvSpPr>
          <p:cNvPr id="373" name="Google Shape;373;p58"/>
          <p:cNvSpPr txBox="1">
            <a:spLocks noGrp="1"/>
          </p:cNvSpPr>
          <p:nvPr>
            <p:ph type="title" idx="3"/>
          </p:nvPr>
        </p:nvSpPr>
        <p:spPr>
          <a:xfrm>
            <a:off x="4799023" y="2082175"/>
            <a:ext cx="2454827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Полностью программное тестирование</a:t>
            </a:r>
            <a:endParaRPr dirty="0"/>
          </a:p>
        </p:txBody>
      </p:sp>
      <p:sp>
        <p:nvSpPr>
          <p:cNvPr id="374" name="Google Shape;374;p58"/>
          <p:cNvSpPr txBox="1">
            <a:spLocks noGrp="1"/>
          </p:cNvSpPr>
          <p:nvPr>
            <p:ph type="title" idx="4"/>
          </p:nvPr>
        </p:nvSpPr>
        <p:spPr>
          <a:xfrm>
            <a:off x="7330050" y="2029375"/>
            <a:ext cx="82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02</a:t>
            </a:r>
            <a:endParaRPr/>
          </a:p>
        </p:txBody>
      </p:sp>
      <p:sp>
        <p:nvSpPr>
          <p:cNvPr id="376" name="Google Shape;376;p58"/>
          <p:cNvSpPr txBox="1">
            <a:spLocks noGrp="1"/>
          </p:cNvSpPr>
          <p:nvPr>
            <p:ph type="title" idx="6"/>
          </p:nvPr>
        </p:nvSpPr>
        <p:spPr>
          <a:xfrm>
            <a:off x="1883794" y="3527325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Общее поведение маршрутизации</a:t>
            </a:r>
            <a:endParaRPr dirty="0"/>
          </a:p>
        </p:txBody>
      </p:sp>
      <p:sp>
        <p:nvSpPr>
          <p:cNvPr id="377" name="Google Shape;377;p58"/>
          <p:cNvSpPr txBox="1">
            <a:spLocks noGrp="1"/>
          </p:cNvSpPr>
          <p:nvPr>
            <p:ph type="title" idx="7"/>
          </p:nvPr>
        </p:nvSpPr>
        <p:spPr>
          <a:xfrm>
            <a:off x="989738" y="3602025"/>
            <a:ext cx="82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03</a:t>
            </a:r>
            <a:endParaRPr/>
          </a:p>
        </p:txBody>
      </p:sp>
      <p:sp>
        <p:nvSpPr>
          <p:cNvPr id="379" name="Google Shape;379;p58"/>
          <p:cNvSpPr txBox="1">
            <a:spLocks noGrp="1"/>
          </p:cNvSpPr>
          <p:nvPr>
            <p:ph type="title" idx="9"/>
          </p:nvPr>
        </p:nvSpPr>
        <p:spPr>
          <a:xfrm>
            <a:off x="4923556" y="3654825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Новые способы маршрутизации</a:t>
            </a:r>
            <a:endParaRPr dirty="0"/>
          </a:p>
        </p:txBody>
      </p:sp>
      <p:sp>
        <p:nvSpPr>
          <p:cNvPr id="380" name="Google Shape;380;p58"/>
          <p:cNvSpPr txBox="1">
            <a:spLocks noGrp="1"/>
          </p:cNvSpPr>
          <p:nvPr>
            <p:ph type="title" idx="13"/>
          </p:nvPr>
        </p:nvSpPr>
        <p:spPr>
          <a:xfrm>
            <a:off x="7329901" y="3602025"/>
            <a:ext cx="82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04</a:t>
            </a:r>
            <a:endParaRPr/>
          </a:p>
        </p:txBody>
      </p:sp>
      <p:sp>
        <p:nvSpPr>
          <p:cNvPr id="382" name="Google Shape;382;p58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ПРЕИМУЩЕСТВА ЯЗЫКА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ХАРАКТЕРИСТИКИ ЯЗЫКА</a:t>
            </a:r>
            <a:endParaRPr dirty="0"/>
          </a:p>
        </p:txBody>
      </p:sp>
      <p:sp>
        <p:nvSpPr>
          <p:cNvPr id="532" name="Google Shape;532;p68"/>
          <p:cNvSpPr txBox="1">
            <a:spLocks noGrp="1"/>
          </p:cNvSpPr>
          <p:nvPr>
            <p:ph type="title" idx="2"/>
          </p:nvPr>
        </p:nvSpPr>
        <p:spPr>
          <a:xfrm>
            <a:off x="707388" y="2896606"/>
            <a:ext cx="2421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Независимость от целевой реализации</a:t>
            </a:r>
            <a:endParaRPr dirty="0"/>
          </a:p>
        </p:txBody>
      </p:sp>
      <p:sp>
        <p:nvSpPr>
          <p:cNvPr id="533" name="Google Shape;533;p68"/>
          <p:cNvSpPr txBox="1">
            <a:spLocks noGrp="1"/>
          </p:cNvSpPr>
          <p:nvPr>
            <p:ph type="subTitle" idx="1"/>
          </p:nvPr>
        </p:nvSpPr>
        <p:spPr>
          <a:xfrm>
            <a:off x="726306" y="3590798"/>
            <a:ext cx="2421300" cy="65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 smtClean="0"/>
              <a:t>Программы могут </a:t>
            </a:r>
            <a:r>
              <a:rPr lang="ru-RU" dirty="0"/>
              <a:t>быть скомпилированы для множества различных типов </a:t>
            </a:r>
            <a:r>
              <a:rPr lang="ru-RU" dirty="0" smtClean="0"/>
              <a:t>машин</a:t>
            </a:r>
            <a:endParaRPr dirty="0"/>
          </a:p>
        </p:txBody>
      </p:sp>
      <p:sp>
        <p:nvSpPr>
          <p:cNvPr id="534" name="Google Shape;534;p68"/>
          <p:cNvSpPr txBox="1">
            <a:spLocks noGrp="1"/>
          </p:cNvSpPr>
          <p:nvPr>
            <p:ph type="title" idx="3"/>
          </p:nvPr>
        </p:nvSpPr>
        <p:spPr>
          <a:xfrm>
            <a:off x="3348750" y="2883992"/>
            <a:ext cx="2421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Независимость от используемого протокола</a:t>
            </a:r>
            <a:endParaRPr dirty="0"/>
          </a:p>
        </p:txBody>
      </p:sp>
      <p:sp>
        <p:nvSpPr>
          <p:cNvPr id="535" name="Google Shape;535;p68"/>
          <p:cNvSpPr txBox="1">
            <a:spLocks noGrp="1"/>
          </p:cNvSpPr>
          <p:nvPr>
            <p:ph type="subTitle" idx="4"/>
          </p:nvPr>
        </p:nvSpPr>
        <p:spPr>
          <a:xfrm>
            <a:off x="3355055" y="3496204"/>
            <a:ext cx="2421300" cy="65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Язык не имеет встроенной поддержки протоколов, все пишет разработчик</a:t>
            </a:r>
            <a:endParaRPr dirty="0"/>
          </a:p>
        </p:txBody>
      </p:sp>
      <p:sp>
        <p:nvSpPr>
          <p:cNvPr id="536" name="Google Shape;536;p68"/>
          <p:cNvSpPr txBox="1">
            <a:spLocks noGrp="1"/>
          </p:cNvSpPr>
          <p:nvPr>
            <p:ph type="title" idx="5"/>
          </p:nvPr>
        </p:nvSpPr>
        <p:spPr>
          <a:xfrm>
            <a:off x="6002724" y="2789400"/>
            <a:ext cx="2794435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Реконфигурируемость</a:t>
            </a:r>
            <a:r>
              <a:rPr lang="ru-RU" dirty="0" smtClean="0"/>
              <a:t> полей</a:t>
            </a:r>
            <a:endParaRPr dirty="0"/>
          </a:p>
        </p:txBody>
      </p:sp>
      <p:sp>
        <p:nvSpPr>
          <p:cNvPr id="537" name="Google Shape;537;p68"/>
          <p:cNvSpPr txBox="1">
            <a:spLocks noGrp="1"/>
          </p:cNvSpPr>
          <p:nvPr>
            <p:ph type="subTitle" idx="6"/>
          </p:nvPr>
        </p:nvSpPr>
        <p:spPr>
          <a:xfrm>
            <a:off x="5983807" y="3452061"/>
            <a:ext cx="2421300" cy="65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 smtClean="0"/>
              <a:t>Возможность </a:t>
            </a:r>
            <a:r>
              <a:rPr lang="ru-RU" dirty="0"/>
              <a:t>изменять обработку пакетов после развертывания системы</a:t>
            </a:r>
            <a:endParaRPr dirty="0"/>
          </a:p>
        </p:txBody>
      </p:sp>
      <p:sp>
        <p:nvSpPr>
          <p:cNvPr id="538" name="Google Shape;538;p68"/>
          <p:cNvSpPr/>
          <p:nvPr/>
        </p:nvSpPr>
        <p:spPr>
          <a:xfrm>
            <a:off x="819215" y="1814250"/>
            <a:ext cx="692700" cy="71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68"/>
          <p:cNvSpPr/>
          <p:nvPr/>
        </p:nvSpPr>
        <p:spPr>
          <a:xfrm>
            <a:off x="3460123" y="1814250"/>
            <a:ext cx="692700" cy="71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68"/>
          <p:cNvSpPr/>
          <p:nvPr/>
        </p:nvSpPr>
        <p:spPr>
          <a:xfrm>
            <a:off x="6101031" y="1814250"/>
            <a:ext cx="692700" cy="71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1" name="Google Shape;541;p68"/>
          <p:cNvGrpSpPr/>
          <p:nvPr/>
        </p:nvGrpSpPr>
        <p:grpSpPr>
          <a:xfrm>
            <a:off x="943101" y="1956720"/>
            <a:ext cx="444428" cy="433261"/>
            <a:chOff x="-31817400" y="3910025"/>
            <a:chExt cx="301675" cy="294075"/>
          </a:xfrm>
        </p:grpSpPr>
        <p:sp>
          <p:nvSpPr>
            <p:cNvPr id="542" name="Google Shape;542;p68"/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8"/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6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68"/>
          <p:cNvGrpSpPr/>
          <p:nvPr/>
        </p:nvGrpSpPr>
        <p:grpSpPr>
          <a:xfrm>
            <a:off x="3584257" y="1929867"/>
            <a:ext cx="444432" cy="445089"/>
            <a:chOff x="-31093575" y="3552550"/>
            <a:chExt cx="291450" cy="291900"/>
          </a:xfrm>
        </p:grpSpPr>
        <p:sp>
          <p:nvSpPr>
            <p:cNvPr id="551" name="Google Shape;551;p68"/>
            <p:cNvSpPr/>
            <p:nvPr/>
          </p:nvSpPr>
          <p:spPr>
            <a:xfrm>
              <a:off x="-31011650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6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9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6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68"/>
            <p:cNvSpPr/>
            <p:nvPr/>
          </p:nvSpPr>
          <p:spPr>
            <a:xfrm>
              <a:off x="-30974650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524;p67"/>
          <p:cNvGrpSpPr/>
          <p:nvPr/>
        </p:nvGrpSpPr>
        <p:grpSpPr>
          <a:xfrm>
            <a:off x="6183475" y="2074037"/>
            <a:ext cx="527811" cy="259485"/>
            <a:chOff x="7677675" y="2674975"/>
            <a:chExt cx="469750" cy="276025"/>
          </a:xfrm>
          <a:solidFill>
            <a:schemeClr val="accent1"/>
          </a:solidFill>
        </p:grpSpPr>
        <p:sp>
          <p:nvSpPr>
            <p:cNvPr id="27" name="Google Shape;525;p67"/>
            <p:cNvSpPr/>
            <p:nvPr/>
          </p:nvSpPr>
          <p:spPr>
            <a:xfrm>
              <a:off x="7898850" y="2674975"/>
              <a:ext cx="248575" cy="276025"/>
            </a:xfrm>
            <a:custGeom>
              <a:avLst/>
              <a:gdLst/>
              <a:ahLst/>
              <a:cxnLst/>
              <a:rect l="l" t="t" r="r" b="b"/>
              <a:pathLst>
                <a:path w="9943" h="11041" extrusionOk="0">
                  <a:moveTo>
                    <a:pt x="3319" y="0"/>
                  </a:moveTo>
                  <a:cubicBezTo>
                    <a:pt x="2207" y="0"/>
                    <a:pt x="1284" y="910"/>
                    <a:pt x="1284" y="2021"/>
                  </a:cubicBezTo>
                  <a:cubicBezTo>
                    <a:pt x="1284" y="2078"/>
                    <a:pt x="1299" y="2136"/>
                    <a:pt x="1299" y="2180"/>
                  </a:cubicBezTo>
                  <a:lnTo>
                    <a:pt x="0" y="2180"/>
                  </a:lnTo>
                  <a:lnTo>
                    <a:pt x="0" y="4575"/>
                  </a:lnTo>
                  <a:lnTo>
                    <a:pt x="129" y="4575"/>
                  </a:lnTo>
                  <a:cubicBezTo>
                    <a:pt x="1255" y="4575"/>
                    <a:pt x="2165" y="5484"/>
                    <a:pt x="2165" y="6609"/>
                  </a:cubicBezTo>
                  <a:cubicBezTo>
                    <a:pt x="2165" y="7735"/>
                    <a:pt x="1255" y="8645"/>
                    <a:pt x="129" y="8645"/>
                  </a:cubicBezTo>
                  <a:lnTo>
                    <a:pt x="0" y="8645"/>
                  </a:lnTo>
                  <a:lnTo>
                    <a:pt x="0" y="11040"/>
                  </a:lnTo>
                  <a:lnTo>
                    <a:pt x="2005" y="11040"/>
                  </a:lnTo>
                  <a:cubicBezTo>
                    <a:pt x="2207" y="11040"/>
                    <a:pt x="2381" y="10939"/>
                    <a:pt x="2482" y="10766"/>
                  </a:cubicBezTo>
                  <a:cubicBezTo>
                    <a:pt x="2583" y="10607"/>
                    <a:pt x="2598" y="10390"/>
                    <a:pt x="2496" y="10217"/>
                  </a:cubicBezTo>
                  <a:cubicBezTo>
                    <a:pt x="2438" y="10088"/>
                    <a:pt x="2396" y="9944"/>
                    <a:pt x="2396" y="9799"/>
                  </a:cubicBezTo>
                  <a:cubicBezTo>
                    <a:pt x="2396" y="9280"/>
                    <a:pt x="2814" y="8876"/>
                    <a:pt x="3319" y="8876"/>
                  </a:cubicBezTo>
                  <a:cubicBezTo>
                    <a:pt x="3839" y="8876"/>
                    <a:pt x="4257" y="9280"/>
                    <a:pt x="4257" y="9799"/>
                  </a:cubicBezTo>
                  <a:cubicBezTo>
                    <a:pt x="4257" y="9944"/>
                    <a:pt x="4214" y="10088"/>
                    <a:pt x="4141" y="10217"/>
                  </a:cubicBezTo>
                  <a:cubicBezTo>
                    <a:pt x="4055" y="10390"/>
                    <a:pt x="4070" y="10607"/>
                    <a:pt x="4170" y="10766"/>
                  </a:cubicBezTo>
                  <a:cubicBezTo>
                    <a:pt x="4272" y="10939"/>
                    <a:pt x="4445" y="11040"/>
                    <a:pt x="4632" y="11040"/>
                  </a:cubicBezTo>
                  <a:lnTo>
                    <a:pt x="7201" y="11040"/>
                  </a:lnTo>
                  <a:cubicBezTo>
                    <a:pt x="7504" y="11040"/>
                    <a:pt x="7749" y="10781"/>
                    <a:pt x="7749" y="10477"/>
                  </a:cubicBezTo>
                  <a:lnTo>
                    <a:pt x="7749" y="8630"/>
                  </a:lnTo>
                  <a:cubicBezTo>
                    <a:pt x="7807" y="8645"/>
                    <a:pt x="7850" y="8645"/>
                    <a:pt x="7908" y="8645"/>
                  </a:cubicBezTo>
                  <a:cubicBezTo>
                    <a:pt x="9019" y="8645"/>
                    <a:pt x="9942" y="7735"/>
                    <a:pt x="9942" y="6609"/>
                  </a:cubicBezTo>
                  <a:cubicBezTo>
                    <a:pt x="9942" y="5484"/>
                    <a:pt x="9019" y="4575"/>
                    <a:pt x="7908" y="4575"/>
                  </a:cubicBezTo>
                  <a:lnTo>
                    <a:pt x="7749" y="4575"/>
                  </a:lnTo>
                  <a:lnTo>
                    <a:pt x="7749" y="2728"/>
                  </a:lnTo>
                  <a:cubicBezTo>
                    <a:pt x="7749" y="2425"/>
                    <a:pt x="7504" y="2180"/>
                    <a:pt x="7201" y="2180"/>
                  </a:cubicBezTo>
                  <a:lnTo>
                    <a:pt x="5353" y="2180"/>
                  </a:lnTo>
                  <a:lnTo>
                    <a:pt x="5353" y="2021"/>
                  </a:lnTo>
                  <a:cubicBezTo>
                    <a:pt x="5353" y="910"/>
                    <a:pt x="4445" y="0"/>
                    <a:pt x="33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6;p67"/>
            <p:cNvSpPr/>
            <p:nvPr/>
          </p:nvSpPr>
          <p:spPr>
            <a:xfrm>
              <a:off x="7677675" y="2674975"/>
              <a:ext cx="247875" cy="276025"/>
            </a:xfrm>
            <a:custGeom>
              <a:avLst/>
              <a:gdLst/>
              <a:ahLst/>
              <a:cxnLst/>
              <a:rect l="l" t="t" r="r" b="b"/>
              <a:pathLst>
                <a:path w="9915" h="11041" extrusionOk="0">
                  <a:moveTo>
                    <a:pt x="4431" y="0"/>
                  </a:moveTo>
                  <a:cubicBezTo>
                    <a:pt x="3306" y="0"/>
                    <a:pt x="2396" y="910"/>
                    <a:pt x="2396" y="2021"/>
                  </a:cubicBezTo>
                  <a:lnTo>
                    <a:pt x="2396" y="2180"/>
                  </a:lnTo>
                  <a:lnTo>
                    <a:pt x="549" y="2180"/>
                  </a:lnTo>
                  <a:cubicBezTo>
                    <a:pt x="246" y="2180"/>
                    <a:pt x="1" y="2425"/>
                    <a:pt x="1" y="2728"/>
                  </a:cubicBezTo>
                  <a:lnTo>
                    <a:pt x="1" y="5297"/>
                  </a:lnTo>
                  <a:cubicBezTo>
                    <a:pt x="1" y="5484"/>
                    <a:pt x="102" y="5672"/>
                    <a:pt x="260" y="5772"/>
                  </a:cubicBezTo>
                  <a:cubicBezTo>
                    <a:pt x="350" y="5825"/>
                    <a:pt x="448" y="5851"/>
                    <a:pt x="546" y="5851"/>
                  </a:cubicBezTo>
                  <a:cubicBezTo>
                    <a:pt x="636" y="5851"/>
                    <a:pt x="726" y="5829"/>
                    <a:pt x="809" y="5788"/>
                  </a:cubicBezTo>
                  <a:cubicBezTo>
                    <a:pt x="939" y="5715"/>
                    <a:pt x="1083" y="5686"/>
                    <a:pt x="1242" y="5686"/>
                  </a:cubicBezTo>
                  <a:cubicBezTo>
                    <a:pt x="1747" y="5686"/>
                    <a:pt x="2165" y="6090"/>
                    <a:pt x="2165" y="6609"/>
                  </a:cubicBezTo>
                  <a:cubicBezTo>
                    <a:pt x="2165" y="7115"/>
                    <a:pt x="1747" y="7533"/>
                    <a:pt x="1242" y="7533"/>
                  </a:cubicBezTo>
                  <a:cubicBezTo>
                    <a:pt x="1083" y="7533"/>
                    <a:pt x="939" y="7504"/>
                    <a:pt x="809" y="7433"/>
                  </a:cubicBezTo>
                  <a:cubicBezTo>
                    <a:pt x="725" y="7391"/>
                    <a:pt x="635" y="7369"/>
                    <a:pt x="545" y="7369"/>
                  </a:cubicBezTo>
                  <a:cubicBezTo>
                    <a:pt x="448" y="7369"/>
                    <a:pt x="350" y="7394"/>
                    <a:pt x="260" y="7446"/>
                  </a:cubicBezTo>
                  <a:cubicBezTo>
                    <a:pt x="102" y="7548"/>
                    <a:pt x="1" y="7721"/>
                    <a:pt x="1" y="7923"/>
                  </a:cubicBezTo>
                  <a:lnTo>
                    <a:pt x="1" y="10477"/>
                  </a:lnTo>
                  <a:cubicBezTo>
                    <a:pt x="1" y="10781"/>
                    <a:pt x="246" y="11040"/>
                    <a:pt x="549" y="11040"/>
                  </a:cubicBezTo>
                  <a:lnTo>
                    <a:pt x="3118" y="11040"/>
                  </a:lnTo>
                  <a:cubicBezTo>
                    <a:pt x="3306" y="11040"/>
                    <a:pt x="3479" y="10939"/>
                    <a:pt x="3579" y="10766"/>
                  </a:cubicBezTo>
                  <a:cubicBezTo>
                    <a:pt x="3681" y="10607"/>
                    <a:pt x="3695" y="10390"/>
                    <a:pt x="3608" y="10217"/>
                  </a:cubicBezTo>
                  <a:cubicBezTo>
                    <a:pt x="3537" y="10088"/>
                    <a:pt x="3493" y="9944"/>
                    <a:pt x="3493" y="9799"/>
                  </a:cubicBezTo>
                  <a:cubicBezTo>
                    <a:pt x="3493" y="9280"/>
                    <a:pt x="3912" y="8876"/>
                    <a:pt x="4431" y="8876"/>
                  </a:cubicBezTo>
                  <a:cubicBezTo>
                    <a:pt x="4936" y="8876"/>
                    <a:pt x="5355" y="9280"/>
                    <a:pt x="5355" y="9799"/>
                  </a:cubicBezTo>
                  <a:cubicBezTo>
                    <a:pt x="5355" y="9944"/>
                    <a:pt x="5311" y="10088"/>
                    <a:pt x="5253" y="10217"/>
                  </a:cubicBezTo>
                  <a:cubicBezTo>
                    <a:pt x="5153" y="10390"/>
                    <a:pt x="5167" y="10607"/>
                    <a:pt x="5268" y="10766"/>
                  </a:cubicBezTo>
                  <a:cubicBezTo>
                    <a:pt x="5369" y="10939"/>
                    <a:pt x="5542" y="11040"/>
                    <a:pt x="5744" y="11040"/>
                  </a:cubicBezTo>
                  <a:lnTo>
                    <a:pt x="7750" y="11040"/>
                  </a:lnTo>
                  <a:lnTo>
                    <a:pt x="7750" y="7923"/>
                  </a:lnTo>
                  <a:cubicBezTo>
                    <a:pt x="7750" y="7721"/>
                    <a:pt x="7851" y="7548"/>
                    <a:pt x="8010" y="7446"/>
                  </a:cubicBezTo>
                  <a:cubicBezTo>
                    <a:pt x="8100" y="7394"/>
                    <a:pt x="8198" y="7369"/>
                    <a:pt x="8295" y="7369"/>
                  </a:cubicBezTo>
                  <a:cubicBezTo>
                    <a:pt x="8385" y="7369"/>
                    <a:pt x="8475" y="7391"/>
                    <a:pt x="8559" y="7433"/>
                  </a:cubicBezTo>
                  <a:cubicBezTo>
                    <a:pt x="8688" y="7504"/>
                    <a:pt x="8832" y="7533"/>
                    <a:pt x="8976" y="7533"/>
                  </a:cubicBezTo>
                  <a:cubicBezTo>
                    <a:pt x="9496" y="7533"/>
                    <a:pt x="9915" y="7115"/>
                    <a:pt x="9915" y="6609"/>
                  </a:cubicBezTo>
                  <a:cubicBezTo>
                    <a:pt x="9915" y="6090"/>
                    <a:pt x="9496" y="5686"/>
                    <a:pt x="8976" y="5686"/>
                  </a:cubicBezTo>
                  <a:cubicBezTo>
                    <a:pt x="8832" y="5686"/>
                    <a:pt x="8688" y="5715"/>
                    <a:pt x="8559" y="5788"/>
                  </a:cubicBezTo>
                  <a:cubicBezTo>
                    <a:pt x="8475" y="5829"/>
                    <a:pt x="8386" y="5851"/>
                    <a:pt x="8296" y="5851"/>
                  </a:cubicBezTo>
                  <a:cubicBezTo>
                    <a:pt x="8198" y="5851"/>
                    <a:pt x="8100" y="5825"/>
                    <a:pt x="8010" y="5772"/>
                  </a:cubicBezTo>
                  <a:cubicBezTo>
                    <a:pt x="7851" y="5672"/>
                    <a:pt x="7750" y="5484"/>
                    <a:pt x="7750" y="5297"/>
                  </a:cubicBezTo>
                  <a:lnTo>
                    <a:pt x="7750" y="2180"/>
                  </a:lnTo>
                  <a:lnTo>
                    <a:pt x="6452" y="2180"/>
                  </a:lnTo>
                  <a:cubicBezTo>
                    <a:pt x="6452" y="2136"/>
                    <a:pt x="6465" y="2078"/>
                    <a:pt x="6465" y="2021"/>
                  </a:cubicBezTo>
                  <a:cubicBezTo>
                    <a:pt x="6465" y="910"/>
                    <a:pt x="5542" y="0"/>
                    <a:pt x="44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78"/>
          <p:cNvSpPr/>
          <p:nvPr/>
        </p:nvSpPr>
        <p:spPr>
          <a:xfrm>
            <a:off x="4870025" y="757300"/>
            <a:ext cx="3482100" cy="3629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78"/>
          <p:cNvSpPr txBox="1">
            <a:spLocks noGrp="1"/>
          </p:cNvSpPr>
          <p:nvPr>
            <p:ph type="title"/>
          </p:nvPr>
        </p:nvSpPr>
        <p:spPr>
          <a:xfrm>
            <a:off x="717475" y="1215625"/>
            <a:ext cx="3386700" cy="10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Определение заголовков</a:t>
            </a:r>
            <a:endParaRPr dirty="0"/>
          </a:p>
        </p:txBody>
      </p:sp>
      <p:sp>
        <p:nvSpPr>
          <p:cNvPr id="818" name="Google Shape;818;p78"/>
          <p:cNvSpPr txBox="1">
            <a:spLocks noGrp="1"/>
          </p:cNvSpPr>
          <p:nvPr>
            <p:ph type="subTitle" idx="1"/>
          </p:nvPr>
        </p:nvSpPr>
        <p:spPr>
          <a:xfrm>
            <a:off x="684300" y="2772749"/>
            <a:ext cx="2907600" cy="12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описание </a:t>
            </a:r>
            <a:r>
              <a:rPr lang="ru-RU" dirty="0"/>
              <a:t>форматов пакетов и имена полей </a:t>
            </a:r>
            <a:r>
              <a:rPr lang="ru-RU" dirty="0" smtClean="0"/>
              <a:t>заголовков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фиксированные и переменные разрешенные поля</a:t>
            </a:r>
          </a:p>
        </p:txBody>
      </p:sp>
      <p:pic>
        <p:nvPicPr>
          <p:cNvPr id="819" name="Google Shape;819;p7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25" y="912368"/>
            <a:ext cx="3208500" cy="331866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sp>
        <p:nvSpPr>
          <p:cNvPr id="820" name="Google Shape;820;p78"/>
          <p:cNvSpPr/>
          <p:nvPr/>
        </p:nvSpPr>
        <p:spPr>
          <a:xfrm>
            <a:off x="800100" y="2465513"/>
            <a:ext cx="2791800" cy="13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78"/>
          <p:cNvSpPr/>
          <p:nvPr/>
        </p:nvSpPr>
        <p:spPr>
          <a:xfrm>
            <a:off x="4086422" y="939624"/>
            <a:ext cx="4723349" cy="323508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78"/>
          <p:cNvSpPr txBox="1">
            <a:spLocks noGrp="1"/>
          </p:cNvSpPr>
          <p:nvPr>
            <p:ph type="title"/>
          </p:nvPr>
        </p:nvSpPr>
        <p:spPr>
          <a:xfrm>
            <a:off x="717475" y="1215625"/>
            <a:ext cx="3386700" cy="10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Парсеры</a:t>
            </a:r>
            <a:endParaRPr dirty="0"/>
          </a:p>
        </p:txBody>
      </p:sp>
      <p:sp>
        <p:nvSpPr>
          <p:cNvPr id="818" name="Google Shape;818;p78"/>
          <p:cNvSpPr txBox="1">
            <a:spLocks noGrp="1"/>
          </p:cNvSpPr>
          <p:nvPr>
            <p:ph type="subTitle" idx="1"/>
          </p:nvPr>
        </p:nvSpPr>
        <p:spPr>
          <a:xfrm>
            <a:off x="684300" y="2772749"/>
            <a:ext cx="2907600" cy="12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/>
            <a:r>
              <a:rPr lang="ru-RU" dirty="0" smtClean="0"/>
              <a:t>Разбирают полученные заголовки и переводят машину в одно из желаемых состояний</a:t>
            </a:r>
            <a:endParaRPr lang="ru-RU" dirty="0"/>
          </a:p>
        </p:txBody>
      </p:sp>
      <p:pic>
        <p:nvPicPr>
          <p:cNvPr id="819" name="Google Shape;819;p7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105" y="1113612"/>
            <a:ext cx="4381982" cy="288710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sp>
        <p:nvSpPr>
          <p:cNvPr id="820" name="Google Shape;820;p78"/>
          <p:cNvSpPr/>
          <p:nvPr/>
        </p:nvSpPr>
        <p:spPr>
          <a:xfrm>
            <a:off x="800100" y="2465513"/>
            <a:ext cx="2791800" cy="13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422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78"/>
          <p:cNvSpPr/>
          <p:nvPr/>
        </p:nvSpPr>
        <p:spPr>
          <a:xfrm>
            <a:off x="3764805" y="966094"/>
            <a:ext cx="5240458" cy="32905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78"/>
          <p:cNvSpPr txBox="1">
            <a:spLocks noGrp="1"/>
          </p:cNvSpPr>
          <p:nvPr>
            <p:ph type="title"/>
          </p:nvPr>
        </p:nvSpPr>
        <p:spPr>
          <a:xfrm>
            <a:off x="717475" y="1215625"/>
            <a:ext cx="3386700" cy="10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Таблицы</a:t>
            </a:r>
            <a:endParaRPr dirty="0"/>
          </a:p>
        </p:txBody>
      </p:sp>
      <p:sp>
        <p:nvSpPr>
          <p:cNvPr id="818" name="Google Shape;818;p78"/>
          <p:cNvSpPr txBox="1">
            <a:spLocks noGrp="1"/>
          </p:cNvSpPr>
          <p:nvPr>
            <p:ph type="subTitle" idx="1"/>
          </p:nvPr>
        </p:nvSpPr>
        <p:spPr>
          <a:xfrm>
            <a:off x="684300" y="2772749"/>
            <a:ext cx="2907600" cy="12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/>
            <a:r>
              <a:rPr lang="ru-RU" dirty="0"/>
              <a:t>С</a:t>
            </a:r>
            <a:r>
              <a:rPr lang="ru-RU" dirty="0" smtClean="0"/>
              <a:t>одержат </a:t>
            </a:r>
            <a:r>
              <a:rPr lang="ru-RU" dirty="0"/>
              <a:t>состояния машины связывающее пользовательские ключи с </a:t>
            </a:r>
            <a:r>
              <a:rPr lang="ru-RU" dirty="0" smtClean="0"/>
              <a:t>действиями. Описывают поведение модуля </a:t>
            </a:r>
            <a:r>
              <a:rPr lang="en-US" dirty="0" smtClean="0"/>
              <a:t>Match-Action</a:t>
            </a:r>
            <a:endParaRPr lang="ru-RU" dirty="0"/>
          </a:p>
        </p:txBody>
      </p:sp>
      <p:pic>
        <p:nvPicPr>
          <p:cNvPr id="819" name="Google Shape;819;p7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37" y="1114262"/>
            <a:ext cx="4969594" cy="297610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sp>
        <p:nvSpPr>
          <p:cNvPr id="820" name="Google Shape;820;p78"/>
          <p:cNvSpPr/>
          <p:nvPr/>
        </p:nvSpPr>
        <p:spPr>
          <a:xfrm>
            <a:off x="800100" y="2465513"/>
            <a:ext cx="2791800" cy="13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AutoShape 2" descr="ac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acti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57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rketing Management by Slidesgo">
  <a:themeElements>
    <a:clrScheme name="Simple Light">
      <a:dk1>
        <a:srgbClr val="263238"/>
      </a:dk1>
      <a:lt1>
        <a:srgbClr val="F5F5F5"/>
      </a:lt1>
      <a:dk2>
        <a:srgbClr val="92E3A9"/>
      </a:dk2>
      <a:lt2>
        <a:srgbClr val="C8F1D4"/>
      </a:lt2>
      <a:accent1>
        <a:srgbClr val="455A64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632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331</Words>
  <Application>Microsoft Office PowerPoint</Application>
  <PresentationFormat>Экран (16:9)</PresentationFormat>
  <Paragraphs>59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Marketing Management by Slidesgo</vt:lpstr>
      <vt:lpstr>Что такое P4 и зачем он нужен?</vt:lpstr>
      <vt:lpstr>ОПРЕДЕЛЕНИЕ</vt:lpstr>
      <vt:lpstr>ПОДДЕРЖКА ОРГАНИЗАЦИЙ</vt:lpstr>
      <vt:lpstr>НЕМНОГО ИСТОРИИ</vt:lpstr>
      <vt:lpstr>Модель перед развертыванием</vt:lpstr>
      <vt:lpstr>ХАРАКТЕРИСТИКИ ЯЗЫКА</vt:lpstr>
      <vt:lpstr>Определение заголовков</vt:lpstr>
      <vt:lpstr>Парсеры</vt:lpstr>
      <vt:lpstr>Таблицы</vt:lpstr>
      <vt:lpstr>Действия</vt:lpstr>
      <vt:lpstr>Поток управления</vt:lpstr>
      <vt:lpstr>Внешние объекты</vt:lpstr>
      <vt:lpstr>— Гуру Парулкар, директор Open Networking Foundation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P4 и зачем он нужен?</dc:title>
  <dc:creator>Ann2</dc:creator>
  <cp:lastModifiedBy>Ann2</cp:lastModifiedBy>
  <cp:revision>10</cp:revision>
  <dcterms:modified xsi:type="dcterms:W3CDTF">2023-02-24T13:56:51Z</dcterms:modified>
</cp:coreProperties>
</file>