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47"/>
  </p:notesMasterIdLst>
  <p:handoutMasterIdLst>
    <p:handoutMasterId r:id="rId48"/>
  </p:handoutMasterIdLst>
  <p:sldIdLst>
    <p:sldId id="1264" r:id="rId5"/>
    <p:sldId id="1319" r:id="rId6"/>
    <p:sldId id="1389" r:id="rId7"/>
    <p:sldId id="1377" r:id="rId8"/>
    <p:sldId id="1322" r:id="rId9"/>
    <p:sldId id="1399" r:id="rId10"/>
    <p:sldId id="1425" r:id="rId11"/>
    <p:sldId id="1401" r:id="rId12"/>
    <p:sldId id="1438" r:id="rId13"/>
    <p:sldId id="1402" r:id="rId14"/>
    <p:sldId id="1396" r:id="rId15"/>
    <p:sldId id="1398" r:id="rId16"/>
    <p:sldId id="1426" r:id="rId17"/>
    <p:sldId id="1427" r:id="rId18"/>
    <p:sldId id="1428" r:id="rId19"/>
    <p:sldId id="1404" r:id="rId20"/>
    <p:sldId id="1429" r:id="rId21"/>
    <p:sldId id="1403" r:id="rId22"/>
    <p:sldId id="1430" r:id="rId23"/>
    <p:sldId id="1405" r:id="rId24"/>
    <p:sldId id="1406" r:id="rId25"/>
    <p:sldId id="1439" r:id="rId26"/>
    <p:sldId id="1431" r:id="rId27"/>
    <p:sldId id="1433" r:id="rId28"/>
    <p:sldId id="1432" r:id="rId29"/>
    <p:sldId id="1434" r:id="rId30"/>
    <p:sldId id="1407" r:id="rId31"/>
    <p:sldId id="1409" r:id="rId32"/>
    <p:sldId id="1440" r:id="rId33"/>
    <p:sldId id="1437" r:id="rId34"/>
    <p:sldId id="1441" r:id="rId35"/>
    <p:sldId id="1435" r:id="rId36"/>
    <p:sldId id="1442" r:id="rId37"/>
    <p:sldId id="1436" r:id="rId38"/>
    <p:sldId id="1443" r:id="rId39"/>
    <p:sldId id="1413" r:id="rId40"/>
    <p:sldId id="1414" r:id="rId41"/>
    <p:sldId id="1330" r:id="rId42"/>
    <p:sldId id="1380" r:id="rId43"/>
    <p:sldId id="1261" r:id="rId44"/>
    <p:sldId id="1256" r:id="rId45"/>
    <p:sldId id="1204" r:id="rId46"/>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orient="horz" pos="731" userDrawn="1">
          <p15:clr>
            <a:srgbClr val="A4A3A4"/>
          </p15:clr>
        </p15:guide>
        <p15:guide id="2" pos="3840">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 id="3" name="zhangyuezjhw" initials="z" lastIdx="5" clrIdx="3">
    <p:extLst>
      <p:ext uri="{19B8F6BF-5375-455C-9EA6-DF929625EA0E}">
        <p15:presenceInfo xmlns:p15="http://schemas.microsoft.com/office/powerpoint/2012/main" userId="S-1-5-21-147214757-305610072-1517763936-6076059" providerId="AD"/>
      </p:ext>
    </p:extLst>
  </p:cmAuthor>
  <p:cmAuthor id="4" name="BL7011" initials="B" lastIdx="2" clrIdx="4"/>
  <p:cmAuthor id="5" name="Pingzhihua" initials="P" lastIdx="13" clrIdx="5">
    <p:extLst>
      <p:ext uri="{19B8F6BF-5375-455C-9EA6-DF929625EA0E}">
        <p15:presenceInfo xmlns:p15="http://schemas.microsoft.com/office/powerpoint/2012/main" userId="S-1-5-21-147214757-305610072-1517763936-146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D9C"/>
    <a:srgbClr val="C00000"/>
    <a:srgbClr val="003C78"/>
    <a:srgbClr val="003264"/>
    <a:srgbClr val="003250"/>
    <a:srgbClr val="990000"/>
    <a:srgbClr val="FF0909"/>
    <a:srgbClr val="CF6B63"/>
    <a:srgbClr val="E7CCC7"/>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12" autoAdjust="0"/>
    <p:restoredTop sz="87560" autoAdjust="0"/>
  </p:normalViewPr>
  <p:slideViewPr>
    <p:cSldViewPr showGuides="1">
      <p:cViewPr varScale="1">
        <p:scale>
          <a:sx n="60" d="100"/>
          <a:sy n="60" d="100"/>
        </p:scale>
        <p:origin x="312" y="72"/>
      </p:cViewPr>
      <p:guideLst>
        <p:guide orient="horz" pos="731"/>
        <p:guide pos="3840"/>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51" d="100"/>
          <a:sy n="51" d="100"/>
        </p:scale>
        <p:origin x="1616" y="5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latin typeface="Arial" panose="020B0604020202020204" pitchFamily="34" charset="0"/>
              </a:rPr>
              <a:t>请将此处改为本章标题</a:t>
            </a:r>
            <a:endParaRPr lang="en-US" altLang="zh-CN">
              <a:latin typeface="Arial" panose="020B0604020202020204" pitchFamily="34" charset="0"/>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Arial" panose="020B0604020202020204" pitchFamily="34" charset="0"/>
              </a:rPr>
              <a:pPr>
                <a:defRPr/>
              </a:pPr>
              <a:t>‹#›</a:t>
            </a:fld>
            <a:endParaRPr lang="en-US" altLang="zh-CN">
              <a:latin typeface="Arial" panose="020B0604020202020204" pitchFamily="34" charset="0"/>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0838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75624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8855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04514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dirty="0">
              <a:latin typeface="微软雅黑" panose="020B0503020204020204" pitchFamily="34" charset="-122"/>
            </a:endParaRPr>
          </a:p>
        </p:txBody>
      </p:sp>
      <p:sp>
        <p:nvSpPr>
          <p:cNvPr id="5" name="幻灯片图像占位符 4">
            <a:extLst>
              <a:ext uri="{FF2B5EF4-FFF2-40B4-BE49-F238E27FC236}">
                <a16:creationId xmlns:a16="http://schemas.microsoft.com/office/drawing/2014/main" xmlns="" id="{87C364B6-2002-465B-ACB1-A434DA0CAD58}"/>
              </a:ext>
            </a:extLst>
          </p:cNvPr>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13464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67024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108234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convert a standard Linux kernel into a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The Linux standard kernel embedded with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module can load guest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tools. Therefore, in such an OS platform,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virtualization layer resides directly on the physical hardware layer of the host, and no independent host OS layer is provided. In this case,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functions as the host OS. CPU instructions of the guest OS are executed directly, rather than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This greatly improves the speed.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exposes the necessary APIs through /dev/</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User-mode programs can access these APIs by calling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function.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kernel module provides only CPU and memory virtualization. Therefore, it must be combined with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form a complete virtualization solution, that is,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As a hypervisor,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focuses on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scheduling and memory management. I/O peripheral tasks are handled by the Linux kernel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With I/O virtualization, storage and network resources are virtualized by the Linux kernel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By integrating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uses its kernel module to process CPU instructions by invoking the /dev/</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interface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responsible only for CPU and memory virtualization.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emulates I/O devices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disks). Server virtualization is jointly implemented with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so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called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an emulator that emulates the CPU and other hardware needed by the guest OS. The guest OS believes that it communicates with the hardware directly. In fact, it interacts with the hardware simulated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translates and sends these instructions to the real hardware. The performance is compromised because all the instructions need to be translated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also emulates other hardware,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disks, which also affects the performance of these devices. To address this, pass-through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paravirtualization</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techniques,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virtio_blk</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virtio_net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are used to improve device performance.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zh-CN" sz="1100" kern="1200" dirty="0">
              <a:solidFill>
                <a:schemeClr val="tx1"/>
              </a:solidFill>
              <a:effectLst/>
              <a:latin typeface="Arial" panose="020B0604020202020204" pitchFamily="34" charset="0"/>
              <a:ea typeface="华文细黑" pitchFamily="2" charset="-122"/>
              <a:cs typeface="+mn-cs"/>
            </a:endParaRPr>
          </a:p>
          <a:p>
            <a:pPr marL="0" indent="0">
              <a:buNone/>
            </a:pPr>
            <a:endParaRPr lang="zh-CN" altLang="en-US" b="0" dirty="0">
              <a:latin typeface="Arial" panose="020B0604020202020204" pitchFamily="34" charset="0"/>
            </a:endParaRPr>
          </a:p>
          <a:p>
            <a:pPr marL="0" indent="0">
              <a:buNone/>
            </a:pPr>
            <a:endParaRPr lang="en-US" altLang="zh-CN" b="0" dirty="0">
              <a:latin typeface="Arial" panose="020B0604020202020204" pitchFamily="34" charset="0"/>
            </a:endParaRPr>
          </a:p>
          <a:p>
            <a:pPr marL="0" indent="0">
              <a:buNone/>
            </a:pPr>
            <a:endParaRPr lang="zh-CN" altLang="en-US" dirty="0">
              <a:latin typeface="Arial" panose="020B0604020202020204" pitchFamily="34" charset="0"/>
            </a:endParaRPr>
          </a:p>
        </p:txBody>
      </p:sp>
      <p:sp>
        <p:nvSpPr>
          <p:cNvPr id="27652" name="Rectangle 7"/>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lgn="just">
              <a:lnSpc>
                <a:spcPct val="125000"/>
              </a:lnSpc>
              <a:spcAft>
                <a:spcPts val="600"/>
              </a:spcAft>
              <a:buSzPct val="60000"/>
              <a:buFont typeface="Wingdings" panose="05000000000000000000" pitchFamily="2" charset="2"/>
              <a:buChar char="l"/>
              <a:defRPr sz="1100">
                <a:solidFill>
                  <a:schemeClr val="tx1"/>
                </a:solidFill>
                <a:latin typeface="FrutigerNext LT Regular" pitchFamily="34" charset="0"/>
                <a:ea typeface="华文细黑" panose="02010600040101010101" pitchFamily="2" charset="-122"/>
              </a:defRPr>
            </a:lvl1pPr>
            <a:lvl2pPr marL="742950" indent="-285750" algn="just">
              <a:lnSpc>
                <a:spcPct val="125000"/>
              </a:lnSpc>
              <a:spcAft>
                <a:spcPts val="600"/>
              </a:spcAft>
              <a:buSzPct val="50000"/>
              <a:buFont typeface="Wingdings" panose="05000000000000000000" pitchFamily="2" charset="2"/>
              <a:buChar char="p"/>
              <a:defRPr sz="1100">
                <a:solidFill>
                  <a:schemeClr val="tx1"/>
                </a:solidFill>
                <a:latin typeface="FrutigerNext LT Regular" pitchFamily="34" charset="0"/>
                <a:ea typeface="华文细黑" panose="02010600040101010101" pitchFamily="2" charset="-122"/>
              </a:defRPr>
            </a:lvl2pPr>
            <a:lvl3pPr marL="1143000" indent="-228600" algn="just">
              <a:lnSpc>
                <a:spcPct val="125000"/>
              </a:lnSpc>
              <a:spcAft>
                <a:spcPts val="600"/>
              </a:spcAft>
              <a:buSzPct val="50000"/>
              <a:buFont typeface="Wingdings" panose="05000000000000000000" pitchFamily="2" charset="2"/>
              <a:buChar char="n"/>
              <a:defRPr sz="1100">
                <a:solidFill>
                  <a:schemeClr val="tx1"/>
                </a:solidFill>
                <a:latin typeface="FrutigerNext LT Regular" pitchFamily="34" charset="0"/>
                <a:ea typeface="华文细黑" panose="02010600040101010101" pitchFamily="2" charset="-122"/>
              </a:defRPr>
            </a:lvl3pPr>
            <a:lvl4pPr marL="1600200" indent="-228600" algn="just">
              <a:spcBef>
                <a:spcPct val="30000"/>
              </a:spcBef>
              <a:defRPr sz="1100">
                <a:solidFill>
                  <a:schemeClr val="tx1"/>
                </a:solidFill>
                <a:latin typeface="FrutigerNext LT Regular" pitchFamily="34" charset="0"/>
                <a:ea typeface="华文细黑" panose="02010600040101010101" pitchFamily="2" charset="-122"/>
              </a:defRPr>
            </a:lvl4pPr>
            <a:lvl5pPr marL="2057400" indent="-228600" algn="just">
              <a:spcBef>
                <a:spcPct val="30000"/>
              </a:spcBef>
              <a:defRPr sz="1100">
                <a:solidFill>
                  <a:schemeClr val="tx1"/>
                </a:solidFill>
                <a:latin typeface="FrutigerNext LT Regular" pitchFamily="34" charset="0"/>
                <a:ea typeface="华文细黑" panose="02010600040101010101" pitchFamily="2" charset="-122"/>
              </a:defRPr>
            </a:lvl5pPr>
            <a:lvl6pPr marL="25146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6pPr>
            <a:lvl7pPr marL="29718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7pPr>
            <a:lvl8pPr marL="34290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8pPr>
            <a:lvl9pPr marL="38862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9pPr>
          </a:lstStyle>
          <a:p>
            <a:pPr algn="l" eaLnBrk="1" fontAlgn="t" hangingPunct="1">
              <a:lnSpc>
                <a:spcPct val="100000"/>
              </a:lnSpc>
              <a:spcAft>
                <a:spcPct val="0"/>
              </a:spcAft>
              <a:buSzTx/>
              <a:buFontTx/>
              <a:buNone/>
            </a:pPr>
            <a:fld id="{9765EABF-0089-4D82-9327-8E6A1299804A}" type="slidenum">
              <a:rPr lang="zh-CN" altLang="en-US" sz="1000">
                <a:latin typeface="Arial" panose="020B0604020202020204" pitchFamily="34" charset="0"/>
                <a:ea typeface="宋体" panose="02010600030101010101" pitchFamily="2" charset="-122"/>
              </a:rPr>
              <a:pPr algn="l" eaLnBrk="1" fontAlgn="t" hangingPunct="1">
                <a:lnSpc>
                  <a:spcPct val="100000"/>
                </a:lnSpc>
                <a:spcAft>
                  <a:spcPct val="0"/>
                </a:spcAft>
                <a:buSzTx/>
                <a:buFontTx/>
                <a:buNone/>
              </a:pPr>
              <a:t>15</a:t>
            </a:fld>
            <a:endParaRPr lang="en-US" altLang="zh-CN" sz="1000">
              <a:latin typeface="Arial" panose="020B0604020202020204" pitchFamily="34" charset="0"/>
              <a:ea typeface="宋体" panose="02010600030101010101" pitchFamily="2" charset="-122"/>
            </a:endParaRPr>
          </a:p>
        </p:txBody>
      </p:sp>
      <p:sp>
        <p:nvSpPr>
          <p:cNvPr id="3" name="Slide Image Placeholder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2617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dirty="0">
                <a:latin typeface="微软雅黑" panose="020B0503020204020204" pitchFamily="34" charset="-122"/>
              </a:rPr>
              <a:t>Host </a:t>
            </a:r>
            <a:r>
              <a:rPr lang="en-US" altLang="zh-CN" dirty="0" smtClean="0">
                <a:latin typeface="微软雅黑" panose="020B0503020204020204" pitchFamily="34" charset="-122"/>
              </a:rPr>
              <a:t>Overlay</a:t>
            </a:r>
            <a:r>
              <a:rPr lang="zh-CN" altLang="en-US" dirty="0" smtClean="0">
                <a:latin typeface="微软雅黑" panose="020B0503020204020204" pitchFamily="34" charset="-122"/>
              </a:rPr>
              <a:t> </a:t>
            </a:r>
            <a:r>
              <a:rPr lang="en-US" altLang="zh-CN" dirty="0" smtClean="0">
                <a:latin typeface="微软雅黑" panose="020B0503020204020204" pitchFamily="34" charset="-122"/>
              </a:rPr>
              <a:t>is based on CE1800V</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158974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01686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dirty="0">
              <a:latin typeface="微软雅黑" panose="020B0503020204020204" pitchFamily="34" charset="-122"/>
            </a:endParaRPr>
          </a:p>
        </p:txBody>
      </p:sp>
      <p:sp>
        <p:nvSpPr>
          <p:cNvPr id="5" name="幻灯片图像占位符 4">
            <a:extLst>
              <a:ext uri="{FF2B5EF4-FFF2-40B4-BE49-F238E27FC236}">
                <a16:creationId xmlns:a16="http://schemas.microsoft.com/office/drawing/2014/main" xmlns="" id="{87C364B6-2002-465B-ACB1-A434DA0CAD58}"/>
              </a:ext>
            </a:extLst>
          </p:cNvPr>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5338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a:latin typeface="Arial" panose="020B0604020202020204" pitchFamily="34" charset="0"/>
            </a:endParaRPr>
          </a:p>
        </p:txBody>
      </p:sp>
      <p:sp>
        <p:nvSpPr>
          <p:cNvPr id="11" name="备注占位符 10"/>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45808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121088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Entire network resource visibility</a:t>
            </a:r>
          </a:p>
          <a:p>
            <a:pPr lvl="1"/>
            <a:r>
              <a:rPr lang="en-US" altLang="zh-CN" dirty="0" smtClean="0"/>
              <a:t>The Agile Controller-DCN obtains network information from the dimension of physical or virtual device resources and tenants, and supports resource visibility, solving the problem of mixed devices and poor resource management. </a:t>
            </a:r>
          </a:p>
          <a:p>
            <a:pPr lvl="1"/>
            <a:r>
              <a:rPr lang="en-US" altLang="zh-CN" dirty="0" smtClean="0"/>
              <a:t>The Agile Controller-DCN uniformly manages physical and virtual resources, and monitors the resource status of physical and virtual network devices on the entire network as well as the NE running status. </a:t>
            </a:r>
          </a:p>
          <a:p>
            <a:pPr lvl="1"/>
            <a:r>
              <a:rPr lang="en-US" altLang="zh-CN" dirty="0" smtClean="0"/>
              <a:t>The Agile Controller-DCN monitors the network running status from the tenant dimension and displays the tenants, tenant quotas, and tenant traffic. </a:t>
            </a:r>
          </a:p>
          <a:p>
            <a:pPr lvl="0"/>
            <a:r>
              <a:rPr lang="en-US" altLang="zh-CN" dirty="0" smtClean="0"/>
              <a:t>Visibility of the physical network, logical network, and application network</a:t>
            </a:r>
          </a:p>
          <a:p>
            <a:pPr lvl="1"/>
            <a:r>
              <a:rPr lang="en-US" altLang="zh-CN" dirty="0" smtClean="0"/>
              <a:t>The Agile Controller-DCN supports the visibility of the physical network, logical network, and application network. </a:t>
            </a:r>
          </a:p>
          <a:p>
            <a:pPr lvl="1"/>
            <a:r>
              <a:rPr lang="en-US" altLang="zh-CN" dirty="0" smtClean="0"/>
              <a:t>Supports mapping of the logical network topology and the physical network topology.  </a:t>
            </a:r>
          </a:p>
          <a:p>
            <a:pPr lvl="1"/>
            <a:r>
              <a:rPr lang="en-US" altLang="zh-CN" dirty="0" smtClean="0"/>
              <a:t>Displays logical network resources used by application networks and physical network resources used by logical networks (that is, mapping from the top to the bottom).  </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1342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1675" y="760413"/>
            <a:ext cx="5676900" cy="8965405"/>
          </a:xfrm>
        </p:spPr>
        <p:txBody>
          <a:bodyPr/>
          <a:lstStyle/>
          <a:p>
            <a:pPr marL="541338" marR="0" lvl="1" indent="-180975" algn="l" defTabSz="914400" rtl="0" eaLnBrk="0" fontAlgn="base" latinLnBrk="0" hangingPunct="1">
              <a:lnSpc>
                <a:spcPct val="125000"/>
              </a:lnSpc>
              <a:spcBef>
                <a:spcPct val="0"/>
              </a:spcBef>
              <a:spcAft>
                <a:spcPts val="600"/>
              </a:spcAft>
              <a:buClrTx/>
              <a:buSzPct val="50000"/>
              <a:buFont typeface="Wingdings" pitchFamily="2" charset="2"/>
              <a:buChar char="p"/>
              <a:tabLst/>
              <a:defRPr/>
            </a:pPr>
            <a:r>
              <a:rPr kumimoji="0" lang="en-US" altLang="zh-CN" sz="1100" b="0" i="0" u="none" strike="noStrike" kern="1200" cap="none" spc="0" normalizeH="0" baseline="0" noProof="0" dirty="0">
                <a:ln>
                  <a:noFill/>
                </a:ln>
                <a:solidFill>
                  <a:srgbClr val="000000"/>
                </a:solidFill>
                <a:effectLst/>
                <a:uLnTx/>
                <a:uFillTx/>
                <a:latin typeface="FrutigerNext LT Regular"/>
                <a:ea typeface="华文细黑" pitchFamily="2" charset="-122"/>
                <a:cs typeface="+mn-cs"/>
              </a:rPr>
              <a:t>When a physical network resource on the underlay network changes (device restart or link disconnection), the Agile Controller-DCN synchronizes the changes to the logical and application networks.  </a:t>
            </a:r>
            <a:endParaRPr kumimoji="0" lang="en-US" altLang="zh-CN" sz="1400" b="0" i="0" u="none" strike="noStrike" kern="1200" cap="none" spc="0" normalizeH="0" baseline="0" noProof="0" dirty="0">
              <a:ln>
                <a:noFill/>
              </a:ln>
              <a:solidFill>
                <a:srgbClr val="000000"/>
              </a:solidFill>
              <a:effectLst/>
              <a:uLnTx/>
              <a:uFillTx/>
              <a:latin typeface="FrutigerNext LT Regular"/>
              <a:ea typeface="华文细黑" pitchFamily="2" charset="-122"/>
              <a:cs typeface="+mn-cs"/>
            </a:endParaRPr>
          </a:p>
          <a:p>
            <a:pPr lvl="0"/>
            <a:r>
              <a:rPr lang="en-US" altLang="zh-CN" dirty="0">
                <a:latin typeface="FrutigerNext LT Regular"/>
              </a:rPr>
              <a:t>Service path visibility: The Agile Controller-DCN can display the real physical paths of services based on the application and logical networks. When the physical network decouples from the logical network, users can rapidly locate the network fault, discover, and fix service flow interruptions. </a:t>
            </a:r>
            <a:endParaRPr lang="en-US" altLang="zh-CN" sz="1400" dirty="0">
              <a:latin typeface="FrutigerNext LT Regular"/>
            </a:endParaRPr>
          </a:p>
          <a:p>
            <a:pPr lvl="1"/>
            <a:r>
              <a:rPr lang="en-US" altLang="zh-CN" dirty="0">
                <a:latin typeface="FrutigerNext LT Regular"/>
              </a:rPr>
              <a:t>Single path detection: Views the actual physical path of a service flow between </a:t>
            </a:r>
            <a:r>
              <a:rPr lang="en-US" altLang="zh-CN" dirty="0" err="1">
                <a:latin typeface="FrutigerNext LT Regular"/>
              </a:rPr>
              <a:t>VMs</a:t>
            </a:r>
            <a:r>
              <a:rPr lang="en-US" altLang="zh-CN" dirty="0">
                <a:latin typeface="FrutigerNext LT Regular"/>
              </a:rPr>
              <a:t> and checks whether the service flow is interrupted. </a:t>
            </a:r>
            <a:endParaRPr lang="en-US" altLang="zh-CN" sz="1400" dirty="0">
              <a:latin typeface="FrutigerNext LT Regular"/>
            </a:endParaRPr>
          </a:p>
          <a:p>
            <a:pPr lvl="1"/>
            <a:r>
              <a:rPr lang="en-US" altLang="zh-CN" dirty="0">
                <a:latin typeface="FrutigerNext LT Regular"/>
              </a:rPr>
              <a:t>Multi-path detection: Traces multiple physical paths between NVE devices and checks whether the service flows are interrupted. </a:t>
            </a:r>
            <a:endParaRPr lang="en-US" altLang="zh-CN" sz="1400" dirty="0">
              <a:latin typeface="FrutigerNext LT Regular"/>
            </a:endParaRPr>
          </a:p>
          <a:p>
            <a:pPr lvl="1"/>
            <a:r>
              <a:rPr lang="en-US" altLang="zh-CN" dirty="0">
                <a:latin typeface="FrutigerNext LT Regular"/>
              </a:rPr>
              <a:t>Connectivity detection: Detects connectivity between </a:t>
            </a:r>
            <a:r>
              <a:rPr lang="en-US" altLang="zh-CN" dirty="0" err="1">
                <a:latin typeface="FrutigerNext LT Regular"/>
              </a:rPr>
              <a:t>VMs</a:t>
            </a:r>
            <a:r>
              <a:rPr lang="en-US" altLang="zh-CN" dirty="0">
                <a:latin typeface="FrutigerNext LT Regular"/>
              </a:rPr>
              <a:t>, </a:t>
            </a:r>
            <a:r>
              <a:rPr lang="en-US" altLang="zh-CN" dirty="0" err="1">
                <a:latin typeface="FrutigerNext LT Regular"/>
              </a:rPr>
              <a:t>VMs</a:t>
            </a:r>
            <a:r>
              <a:rPr lang="en-US" altLang="zh-CN" dirty="0">
                <a:latin typeface="FrutigerNext LT Regular"/>
              </a:rPr>
              <a:t> and BMs, as well as </a:t>
            </a:r>
            <a:r>
              <a:rPr lang="en-US" altLang="zh-CN" dirty="0" err="1">
                <a:latin typeface="FrutigerNext LT Regular"/>
              </a:rPr>
              <a:t>VMs</a:t>
            </a:r>
            <a:r>
              <a:rPr lang="en-US" altLang="zh-CN" dirty="0">
                <a:latin typeface="FrutigerNext LT Regular"/>
              </a:rPr>
              <a:t> or BMs and the Internet. </a:t>
            </a:r>
            <a:endParaRPr lang="en-US" altLang="zh-CN" sz="1400" dirty="0">
              <a:latin typeface="FrutigerNext LT Regular"/>
            </a:endParaRPr>
          </a:p>
          <a:p>
            <a:pPr lvl="1"/>
            <a:r>
              <a:rPr lang="en-US" altLang="zh-CN" dirty="0">
                <a:latin typeface="FrutigerNext LT Regular"/>
              </a:rPr>
              <a:t>The Agile Controller-DCN uses the service path visibility function to filter the path information based on 5-tuple information and displays the path information by hops. As a result, users can view the service path information as required.  </a:t>
            </a:r>
            <a:endParaRPr lang="en-US" altLang="zh-CN" sz="1400" dirty="0">
              <a:latin typeface="FrutigerNext LT Regular"/>
            </a:endParaRPr>
          </a:p>
          <a:p>
            <a:pPr lvl="0"/>
            <a:r>
              <a:rPr lang="en-US" altLang="zh-CN" dirty="0">
                <a:latin typeface="FrutigerNext LT Regular"/>
              </a:rPr>
              <a:t>Loopback detection </a:t>
            </a:r>
            <a:endParaRPr lang="en-US" altLang="zh-CN" sz="1400" dirty="0">
              <a:latin typeface="FrutigerNext LT Regular"/>
            </a:endParaRPr>
          </a:p>
          <a:p>
            <a:r>
              <a:rPr lang="en-US" altLang="zh-CN" dirty="0">
                <a:latin typeface="FrutigerNext LT Regular"/>
              </a:rPr>
              <a:t>The Agile Controller-DCN can automatically detect whether </a:t>
            </a:r>
            <a:r>
              <a:rPr lang="en-US" altLang="zh-CN" dirty="0" err="1">
                <a:latin typeface="FrutigerNext LT Regular"/>
              </a:rPr>
              <a:t>VXLAN</a:t>
            </a:r>
            <a:r>
              <a:rPr lang="en-US" altLang="zh-CN" dirty="0">
                <a:latin typeface="FrutigerNext LT Regular"/>
              </a:rPr>
              <a:t> and VLAN loops that may occur in the fabric network exist through traffic collection and event association, locate the loops, and repair the loop, avoiding impacts on traffic services caused by improper networking or network attacks. </a:t>
            </a:r>
            <a:endParaRPr lang="en-US" dirty="0">
              <a:latin typeface="FrutigerNext LT Regular"/>
            </a:endParaRPr>
          </a:p>
          <a:p>
            <a:pPr lvl="0"/>
            <a:r>
              <a:rPr lang="en-US" dirty="0">
                <a:latin typeface="FrutigerNext LT Regular"/>
              </a:rPr>
              <a:t>Network path detection</a:t>
            </a:r>
            <a:endParaRPr lang="en-US" sz="1400" dirty="0">
              <a:latin typeface="FrutigerNext LT Regular"/>
            </a:endParaRPr>
          </a:p>
          <a:p>
            <a:pPr lvl="1"/>
            <a:r>
              <a:rPr lang="en-US" dirty="0">
                <a:latin typeface="FrutigerNext LT Regular"/>
              </a:rPr>
              <a:t>Network path detection detects actual physical paths between VMs or devices and check whether the service flows are interrupted. </a:t>
            </a:r>
            <a:endParaRPr lang="en-US" sz="1400" dirty="0">
              <a:latin typeface="FrutigerNext LT Regular"/>
            </a:endParaRPr>
          </a:p>
          <a:p>
            <a:pPr lvl="1"/>
            <a:r>
              <a:rPr lang="en-US" dirty="0">
                <a:latin typeface="FrutigerNext LT Regular"/>
              </a:rPr>
              <a:t>Single path detection: Views the actual physical path of a service flow between VMs and checks whether the service flow is interrupted. </a:t>
            </a:r>
            <a:endParaRPr lang="en-US" sz="1400" dirty="0">
              <a:latin typeface="FrutigerNext LT Regular"/>
            </a:endParaRPr>
          </a:p>
          <a:p>
            <a:pPr lvl="1"/>
            <a:r>
              <a:rPr lang="en-US" dirty="0">
                <a:latin typeface="FrutigerNext LT Regular"/>
              </a:rPr>
              <a:t>Multi-path detection: Traces multiple physical paths between NVE devices and checks whether the service flows are interrupted. </a:t>
            </a:r>
            <a:endParaRPr lang="en-US" sz="1400" dirty="0">
              <a:latin typeface="FrutigerNext LT Regular"/>
            </a:endParaRPr>
          </a:p>
          <a:p>
            <a:pPr lvl="0"/>
            <a:r>
              <a:rPr lang="en-US" dirty="0">
                <a:latin typeface="FrutigerNext LT Regular"/>
              </a:rPr>
              <a:t>Connectivity detection</a:t>
            </a:r>
            <a:endParaRPr lang="en-US" sz="1400" dirty="0">
              <a:latin typeface="FrutigerNext LT Regular"/>
            </a:endParaRPr>
          </a:p>
          <a:p>
            <a:pPr lvl="1"/>
            <a:r>
              <a:rPr lang="en-US" dirty="0">
                <a:latin typeface="FrutigerNext LT Regular"/>
              </a:rPr>
              <a:t>Detects connectivity between VMs, VMs and BMs, as well as VMs or BMs and the Internet. By using the connectivity detection function, you can effectively check and locate faults on the network and quickly rectify faults. </a:t>
            </a:r>
            <a:endParaRPr lang="en-US" sz="1400" dirty="0">
              <a:latin typeface="FrutigerNext LT Regular"/>
            </a:endParaRPr>
          </a:p>
          <a:p>
            <a:pPr lvl="0"/>
            <a:r>
              <a:rPr lang="en-US" dirty="0">
                <a:latin typeface="FrutigerNext LT Regular"/>
              </a:rPr>
              <a:t>Loopback detection</a:t>
            </a:r>
            <a:endParaRPr lang="en-US" sz="1400" dirty="0">
              <a:latin typeface="FrutigerNext LT Regular"/>
            </a:endParaRPr>
          </a:p>
          <a:p>
            <a:r>
              <a:rPr lang="en-US" dirty="0">
                <a:latin typeface="FrutigerNext LT Regular"/>
              </a:rPr>
              <a:t>The Agile Controller-DCN can automatically detect whether VXLAN and VLAN loops that may occur in the fabric network exist, locate the loops, and repair the loop, avoiding impacts on traffic services caused by improper networking or network attacks. </a:t>
            </a:r>
            <a:endParaRPr lang="zh-CN" altLang="en-US" dirty="0">
              <a:latin typeface="FrutigerNext LT Regular"/>
            </a:endParaRPr>
          </a:p>
        </p:txBody>
      </p:sp>
    </p:spTree>
    <p:extLst>
      <p:ext uri="{BB962C8B-B14F-4D97-AF65-F5344CB8AC3E}">
        <p14:creationId xmlns:p14="http://schemas.microsoft.com/office/powerpoint/2010/main" val="55746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latin typeface="FrutigerNext LT Regular"/>
              </a:rPr>
              <a:t>The Agile Controller-DCN can manage both a single data center (DC) and multiple DCs in different regions, expanding the size and scope of DC services and breaks the physical distance limitations of traditional DCs. In this case, customers can share DC network resources in different regions, implementing flexible resource scheduling and improving resource utilization. The Agile Controller-DCN also supports geographic redundancy deployment of active and standby clusters. When the active cluster fails, a geographic redundancy switchover is triggered automatically or manually, ensuring smooth running of services and improving the DC reliability. </a:t>
            </a:r>
            <a:endParaRPr lang="en-US" altLang="zh-CN" sz="1400" dirty="0" smtClean="0">
              <a:latin typeface="FrutigerNext LT Regular"/>
            </a:endParaRPr>
          </a:p>
          <a:p>
            <a:pPr lvl="0"/>
            <a:r>
              <a:rPr lang="en-US" altLang="zh-CN" dirty="0" smtClean="0">
                <a:latin typeface="FrutigerNext LT Regular"/>
              </a:rPr>
              <a:t>The Agile Controller-DCN manages DCs in the following modes: remote management of multiple DCs using a single Agile Controller-DCN cluster, active/standby Agile Controller-DCN management, independent deployment of multiple sets of the Agile Controller-DCN. </a:t>
            </a:r>
            <a:endParaRPr lang="en-US" altLang="zh-CN" sz="1400" dirty="0" smtClean="0">
              <a:latin typeface="FrutigerNext LT Regular"/>
            </a:endParaRPr>
          </a:p>
          <a:p>
            <a:pPr lvl="1"/>
            <a:r>
              <a:rPr lang="en-US" altLang="zh-CN" dirty="0" smtClean="0">
                <a:latin typeface="FrutigerNext LT Regular"/>
              </a:rPr>
              <a:t>Remote management of multiple DCs using a single Agile Controller-DCN cluster: A set of the Agile Controller-DCN manages multiple DCs and uniformly delivers the DC configuration on the overlay. This scenario supports inter-DC cluster and elastic resource scaling. 	</a:t>
            </a:r>
            <a:endParaRPr lang="en-US" altLang="zh-CN" sz="1400" dirty="0" smtClean="0">
              <a:latin typeface="FrutigerNext LT Regular"/>
            </a:endParaRPr>
          </a:p>
          <a:p>
            <a:r>
              <a:rPr lang="en-US" altLang="zh-CN" dirty="0" smtClean="0">
                <a:latin typeface="FrutigerNext LT Regular"/>
              </a:rPr>
              <a:t>Independent deployment of multiple sets of the Agile Controller-DCN: An independent Agile Controller-DCN cluster is deployed for each DC. DCs exchange the service routing on the overlay through BGP-EVPN and streamline services through upper-layer applications, implementing service communication at Layer 3 and elastic scalability. </a:t>
            </a:r>
            <a:endParaRPr lang="zh-CN" altLang="en-US" dirty="0" smtClean="0">
              <a:latin typeface="FrutigerNext LT Regular"/>
            </a:endParaRP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8028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latin typeface="FrutigerNext LT Regular"/>
              </a:rPr>
              <a:t>The Agile Controller-DCN can manage both a single data center (DC) and multiple DCs in different regions, expanding the size and scope of DC services and breaks the physical distance limitations of traditional DCs. In this case, customers can share DC network resources in different regions, implementing flexible resource scheduling and improving resource utilization. The Agile Controller-DCN also supports geographic redundancy deployment of active and standby clusters. When the active cluster fails, a geographic redundancy switchover is triggered automatically or manually, ensuring smooth running of services and improving the DC reliability. </a:t>
            </a:r>
            <a:endParaRPr lang="en-US" altLang="zh-CN" sz="1400" dirty="0" smtClean="0">
              <a:latin typeface="FrutigerNext LT Regular"/>
            </a:endParaRPr>
          </a:p>
          <a:p>
            <a:pPr lvl="0"/>
            <a:r>
              <a:rPr lang="en-US" altLang="zh-CN" dirty="0" smtClean="0">
                <a:latin typeface="FrutigerNext LT Regular"/>
              </a:rPr>
              <a:t>The Agile Controller-DCN manages DCs in the following modes: remote management of multiple DCs using a single Agile Controller-DCN cluster, active/standby Agile Controller-DCN management, independent deployment of multiple sets of the Agile Controller-DCN. </a:t>
            </a:r>
            <a:endParaRPr lang="en-US" altLang="zh-CN" sz="1400" dirty="0" smtClean="0">
              <a:latin typeface="FrutigerNext LT Regular"/>
            </a:endParaRPr>
          </a:p>
          <a:p>
            <a:pPr lvl="1"/>
            <a:r>
              <a:rPr lang="en-US" altLang="zh-CN" dirty="0" smtClean="0">
                <a:latin typeface="FrutigerNext LT Regular"/>
              </a:rPr>
              <a:t>Remote management of multiple DCs using a single Agile Controller-DCN cluster: A set of the Agile Controller-DCN manages multiple DCs and uniformly delivers the DC configuration on the overlay. This scenario supports inter-DC cluster and elastic resource scaling. 	</a:t>
            </a:r>
            <a:endParaRPr lang="en-US" altLang="zh-CN" sz="1400" dirty="0" smtClean="0">
              <a:latin typeface="FrutigerNext LT Regular"/>
            </a:endParaRPr>
          </a:p>
          <a:p>
            <a:r>
              <a:rPr lang="en-US" altLang="zh-CN" dirty="0" smtClean="0">
                <a:latin typeface="FrutigerNext LT Regular"/>
              </a:rPr>
              <a:t>Independent deployment of multiple sets of the Agile Controller-DCN: An independent Agile Controller-DCN cluster is deployed for each DC. DCs exchange the service routing on the overlay through BGP-EVPN and streamline services through upper-layer applications, implementing service communication at Layer 3 and elastic scalability. </a:t>
            </a:r>
            <a:endParaRPr lang="zh-CN" altLang="en-US" dirty="0" smtClean="0">
              <a:latin typeface="FrutigerNext LT Regular"/>
            </a:endParaRP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6885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80000" lvl="1">
              <a:buSzPct val="60000"/>
              <a:buFont typeface="Wingdings" panose="05000000000000000000" pitchFamily="2" charset="2"/>
              <a:buChar char="l"/>
            </a:pPr>
            <a:r>
              <a:rPr lang="en-US" altLang="zh-CN" dirty="0" smtClean="0"/>
              <a:t>The Agile Controller-DCN interconnects with the open-source OpenStack cloud platform, Huawei </a:t>
            </a:r>
            <a:r>
              <a:rPr lang="en-US" altLang="zh-CN" dirty="0" err="1" smtClean="0"/>
              <a:t>FusionSphere</a:t>
            </a:r>
            <a:r>
              <a:rPr lang="en-US" altLang="zh-CN" dirty="0" smtClean="0"/>
              <a:t> cloud platform, and applications seamlessly using the northbound standard RESTful interface. </a:t>
            </a:r>
          </a:p>
          <a:p>
            <a:pPr marL="180000" lvl="1">
              <a:buSzPct val="60000"/>
              <a:buFont typeface="Wingdings" panose="05000000000000000000" pitchFamily="2" charset="2"/>
              <a:buChar char="l"/>
            </a:pPr>
            <a:r>
              <a:rPr lang="en-US" altLang="zh-CN" dirty="0" smtClean="0"/>
              <a:t>The Agile Controller-DCN manages the physical and virtual devices using the southbound standard </a:t>
            </a:r>
            <a:r>
              <a:rPr lang="en-US" altLang="zh-CN" dirty="0" err="1" smtClean="0"/>
              <a:t>OpenFlow</a:t>
            </a:r>
            <a:r>
              <a:rPr lang="en-US" altLang="zh-CN" dirty="0" smtClean="0"/>
              <a:t>, OVSDB, NETCONF, BGP-EVPN, </a:t>
            </a:r>
            <a:r>
              <a:rPr lang="en-US" altLang="zh-CN" dirty="0" err="1" smtClean="0"/>
              <a:t>JsonRPC</a:t>
            </a:r>
            <a:r>
              <a:rPr lang="en-US" altLang="zh-CN" dirty="0" smtClean="0"/>
              <a:t>, and SNMP protocols.  </a:t>
            </a:r>
          </a:p>
          <a:p>
            <a:pPr marL="180000" lvl="1">
              <a:buSzPct val="60000"/>
              <a:buFont typeface="Wingdings" panose="05000000000000000000" pitchFamily="2" charset="2"/>
              <a:buChar char="l"/>
            </a:pPr>
            <a:r>
              <a:rPr lang="en-US" altLang="zh-CN" dirty="0" smtClean="0"/>
              <a:t>The Agile Controller-DCN communicates with traditional networks or other controllers through the eastbound and westbound protocols such as BGP.</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7056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The Agile Controller-DCN supports multi-tenant management and control during service provisioning or collaboration with other cloud platforms to provision services. Each tenant can independently plan and provision services. Resources of tenants are isolated without affecting each other. </a:t>
            </a:r>
          </a:p>
          <a:p>
            <a:pPr lvl="0"/>
            <a:r>
              <a:rPr lang="en-US" altLang="zh-CN" dirty="0" smtClean="0"/>
              <a:t>Supports communication between tenants under certain control, providing more flexibility for tenants and meeting various application requirements of users. </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891729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6046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Traditional data centers have low service provisioning efficiency, low resource usage, and O&amp;M difficulties. Therefore, the traditional data center architecture needs to be evolved to the cloud computing architecture. In the cloud-network integration-</a:t>
            </a:r>
            <a:r>
              <a:rPr lang="en-US" altLang="zh-CN" dirty="0" err="1" smtClean="0">
                <a:latin typeface="FrutigerNext LT Regular"/>
              </a:rPr>
              <a:t>FusionSphere</a:t>
            </a:r>
            <a:r>
              <a:rPr lang="en-US" altLang="zh-CN" dirty="0" smtClean="0">
                <a:latin typeface="FrutigerNext LT Regular"/>
              </a:rPr>
              <a:t> scenario, computing and network services are uniformly provisioned based on </a:t>
            </a:r>
            <a:r>
              <a:rPr lang="en-US" altLang="zh-CN" dirty="0" err="1" smtClean="0">
                <a:latin typeface="FrutigerNext LT Regular"/>
              </a:rPr>
              <a:t>FusionSphere</a:t>
            </a:r>
            <a:r>
              <a:rPr lang="en-US" altLang="zh-CN" dirty="0" smtClean="0">
                <a:latin typeface="FrutigerNext LT Regular"/>
              </a:rPr>
              <a:t>. </a:t>
            </a:r>
            <a:r>
              <a:rPr lang="en-US" altLang="zh-CN" dirty="0" err="1" smtClean="0">
                <a:latin typeface="FrutigerNext LT Regular"/>
              </a:rPr>
              <a:t>FusionSphere</a:t>
            </a:r>
            <a:r>
              <a:rPr lang="en-US" altLang="zh-CN" dirty="0" smtClean="0">
                <a:latin typeface="FrutigerNext LT Regular"/>
              </a:rPr>
              <a:t> provides the unified page to manage computing and network resources. The Agile Controller-DCN interconnects with </a:t>
            </a:r>
            <a:r>
              <a:rPr lang="en-US" altLang="zh-CN" dirty="0" err="1" smtClean="0">
                <a:latin typeface="FrutigerNext LT Regular"/>
              </a:rPr>
              <a:t>FusionSphere</a:t>
            </a:r>
            <a:r>
              <a:rPr lang="en-US" altLang="zh-CN" dirty="0" smtClean="0">
                <a:latin typeface="FrutigerNext LT Regular"/>
              </a:rPr>
              <a:t> to implement flexible and convenient resource management, service provisioning, and migration. </a:t>
            </a:r>
            <a:endParaRPr lang="en-US" altLang="zh-CN" sz="1400" dirty="0" smtClean="0">
              <a:latin typeface="FrutigerNext LT Regular"/>
            </a:endParaRPr>
          </a:p>
          <a:p>
            <a:pPr lvl="0"/>
            <a:r>
              <a:rPr lang="en-US" altLang="zh-CN" dirty="0" smtClean="0">
                <a:latin typeface="FrutigerNext LT Regular"/>
              </a:rPr>
              <a:t>Service presentation/orchestration layer</a:t>
            </a:r>
            <a:endParaRPr lang="en-US" altLang="zh-CN" sz="1400" dirty="0" smtClean="0">
              <a:latin typeface="FrutigerNext LT Regular"/>
            </a:endParaRPr>
          </a:p>
          <a:p>
            <a:pPr lvl="1"/>
            <a:r>
              <a:rPr lang="en-US" altLang="zh-CN" dirty="0" smtClean="0">
                <a:latin typeface="FrutigerNext LT Regular"/>
              </a:rPr>
              <a:t>The service presentation layer is oriented to data center users. The cloud platform at this layer provides GUIs for service, network, and tenant administrators, implementing service management, automatic service provisioning, as well as resource and service guarantee. </a:t>
            </a:r>
            <a:endParaRPr lang="en-US" altLang="zh-CN" sz="1400" dirty="0" smtClean="0">
              <a:latin typeface="FrutigerNext LT Regular"/>
            </a:endParaRPr>
          </a:p>
          <a:p>
            <a:pPr lvl="1"/>
            <a:r>
              <a:rPr lang="en-US" altLang="zh-CN" dirty="0" smtClean="0">
                <a:latin typeface="FrutigerNext LT Regular"/>
              </a:rPr>
              <a:t>The service orchestration layer consists of Nova, Neutron, and Cinder components of the cloud platform. This layer controls and manages resources through the components to implement virtualization and pooling of computing, storage, and network resources. The components interoperate to realize collaboration of resources. </a:t>
            </a:r>
            <a:endParaRPr lang="en-US" altLang="zh-CN" sz="1400" dirty="0" smtClean="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33894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23652" y="772195"/>
            <a:ext cx="5676900" cy="4605338"/>
          </a:xfrm>
        </p:spPr>
        <p:txBody>
          <a:bodyPr/>
          <a:lstStyle/>
          <a:p>
            <a:pPr lvl="0"/>
            <a:r>
              <a:rPr lang="en-US" altLang="zh-CN">
                <a:latin typeface="FrutigerNext LT Regular"/>
              </a:rPr>
              <a:t>The network control layer is the core of the cloud-network integration-FusionSphere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altLang="zh-CN" sz="1400">
              <a:latin typeface="FrutigerNext LT Regular"/>
            </a:endParaRPr>
          </a:p>
          <a:p>
            <a:pPr lvl="0"/>
            <a:r>
              <a:rPr lang="en-US" altLang="zh-CN">
                <a:latin typeface="FrutigerNext LT Regular"/>
              </a:rPr>
              <a:t>The network service layer is the infrastructure of a data center network, providing high-speed channels for carrying services, including L2-L3 basic network services and L4-L7 value-added network services. </a:t>
            </a:r>
            <a:endParaRPr lang="en-US" altLang="zh-CN" sz="1400">
              <a:latin typeface="FrutigerNext LT Regular"/>
            </a:endParaRPr>
          </a:p>
          <a:p>
            <a:pPr lvl="0"/>
            <a:r>
              <a:rPr lang="en-US" altLang="zh-CN">
                <a:latin typeface="FrutigerNext LT Regular"/>
              </a:rPr>
              <a:t>The computing access layer supports access from virtualization servers, physical servers, and bare metal servers. </a:t>
            </a:r>
            <a:endParaRPr lang="en-US" altLang="zh-CN" sz="1400">
              <a:latin typeface="FrutigerNext LT Regular"/>
            </a:endParaRPr>
          </a:p>
          <a:p>
            <a:endParaRPr lang="zh-CN" altLang="en-US"/>
          </a:p>
        </p:txBody>
      </p:sp>
    </p:spTree>
    <p:extLst>
      <p:ext uri="{BB962C8B-B14F-4D97-AF65-F5344CB8AC3E}">
        <p14:creationId xmlns:p14="http://schemas.microsoft.com/office/powerpoint/2010/main" val="311353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Traditional Network: </a:t>
            </a:r>
            <a:endParaRPr lang="en-US" altLang="zh-CN" sz="1400" dirty="0" smtClean="0">
              <a:latin typeface="FrutigerNext LT Regular"/>
            </a:endParaRPr>
          </a:p>
          <a:p>
            <a:pPr lvl="1"/>
            <a:r>
              <a:rPr lang="en-US" altLang="zh-CN" dirty="0" smtClean="0">
                <a:latin typeface="FrutigerNext LT Regular"/>
              </a:rPr>
              <a:t>CLI configuration </a:t>
            </a:r>
            <a:endParaRPr lang="en-US" altLang="zh-CN" sz="1400" dirty="0" smtClean="0">
              <a:latin typeface="FrutigerNext LT Regular"/>
            </a:endParaRPr>
          </a:p>
          <a:p>
            <a:pPr lvl="1"/>
            <a:r>
              <a:rPr lang="en-US" altLang="zh-CN" dirty="0" smtClean="0">
                <a:latin typeface="FrutigerNext LT Regular"/>
              </a:rPr>
              <a:t>Scattered platform </a:t>
            </a:r>
            <a:endParaRPr lang="en-US" altLang="zh-CN" sz="1400" dirty="0" smtClean="0">
              <a:latin typeface="FrutigerNext LT Regular"/>
            </a:endParaRPr>
          </a:p>
          <a:p>
            <a:pPr lvl="1"/>
            <a:r>
              <a:rPr lang="en-US" altLang="zh-CN" dirty="0" smtClean="0">
                <a:latin typeface="FrutigerNext LT Regular"/>
              </a:rPr>
              <a:t>Device management one by one </a:t>
            </a:r>
            <a:endParaRPr lang="en-US" altLang="zh-CN" sz="1400" dirty="0" smtClean="0">
              <a:latin typeface="FrutigerNext LT Regular"/>
            </a:endParaRPr>
          </a:p>
          <a:p>
            <a:pPr lvl="1"/>
            <a:r>
              <a:rPr lang="en-US" altLang="zh-CN" dirty="0" smtClean="0">
                <a:latin typeface="FrutigerNext LT Regular"/>
              </a:rPr>
              <a:t>Independent scheduling of physical and virtual networks </a:t>
            </a:r>
            <a:endParaRPr lang="en-US" altLang="zh-CN" sz="1400" dirty="0" smtClean="0">
              <a:latin typeface="FrutigerNext LT Regular"/>
            </a:endParaRPr>
          </a:p>
          <a:p>
            <a:pPr lvl="1"/>
            <a:r>
              <a:rPr lang="en-US" altLang="zh-CN" dirty="0" smtClean="0">
                <a:latin typeface="FrutigerNext LT Regular"/>
              </a:rPr>
              <a:t>Global invisibility </a:t>
            </a:r>
            <a:endParaRPr lang="en-US" altLang="zh-CN" sz="1400" dirty="0" smtClean="0">
              <a:latin typeface="FrutigerNext LT Regular"/>
            </a:endParaRPr>
          </a:p>
          <a:p>
            <a:pPr lvl="0"/>
            <a:r>
              <a:rPr lang="en-US" altLang="zh-CN" dirty="0" smtClean="0">
                <a:latin typeface="FrutigerNext LT Regular"/>
              </a:rPr>
              <a:t>SDN network </a:t>
            </a:r>
            <a:endParaRPr lang="en-US" altLang="zh-CN" sz="1400" dirty="0" smtClean="0">
              <a:latin typeface="FrutigerNext LT Regular"/>
            </a:endParaRPr>
          </a:p>
          <a:p>
            <a:pPr lvl="1"/>
            <a:r>
              <a:rPr lang="en-US" altLang="zh-CN" dirty="0" smtClean="0">
                <a:latin typeface="FrutigerNext LT Regular"/>
              </a:rPr>
              <a:t>Automatic management: </a:t>
            </a:r>
            <a:endParaRPr lang="en-US" altLang="zh-CN" sz="1400" dirty="0" smtClean="0">
              <a:latin typeface="FrutigerNext LT Regular"/>
            </a:endParaRPr>
          </a:p>
          <a:p>
            <a:pPr lvl="1"/>
            <a:r>
              <a:rPr lang="en-US" altLang="zh-CN" dirty="0" smtClean="0">
                <a:latin typeface="FrutigerNext LT Regular"/>
              </a:rPr>
              <a:t>GUI-based configuration </a:t>
            </a:r>
            <a:endParaRPr lang="en-US" altLang="zh-CN" sz="1400" dirty="0" smtClean="0">
              <a:latin typeface="FrutigerNext LT Regular"/>
            </a:endParaRPr>
          </a:p>
          <a:p>
            <a:pPr lvl="1"/>
            <a:r>
              <a:rPr lang="en-US" altLang="zh-CN" dirty="0" smtClean="0">
                <a:latin typeface="FrutigerNext LT Regular"/>
              </a:rPr>
              <a:t>Open architecture </a:t>
            </a:r>
            <a:endParaRPr lang="en-US" altLang="zh-CN" sz="1400" dirty="0" smtClean="0">
              <a:latin typeface="FrutigerNext LT Regular"/>
            </a:endParaRPr>
          </a:p>
          <a:p>
            <a:pPr lvl="1"/>
            <a:r>
              <a:rPr lang="en-US" altLang="zh-CN" dirty="0" smtClean="0">
                <a:latin typeface="FrutigerNext LT Regular"/>
              </a:rPr>
              <a:t>Application-based management and control </a:t>
            </a:r>
            <a:endParaRPr lang="en-US" altLang="zh-CN" sz="1400" dirty="0" smtClean="0">
              <a:latin typeface="FrutigerNext LT Regular"/>
            </a:endParaRPr>
          </a:p>
          <a:p>
            <a:r>
              <a:rPr lang="en-US" altLang="zh-CN" dirty="0" smtClean="0">
                <a:latin typeface="FrutigerNext LT Regular"/>
              </a:rPr>
              <a:t>Global visibility </a:t>
            </a:r>
            <a:endParaRPr lang="zh-CN" altLang="en-US" dirty="0" smtClean="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510160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Traditional data centers have low service provisioning efficiency, low resource usage, and O&amp;M difficulties. Therefore, the traditional data center architecture needs to be evolved to the cloud computing architecture. In the cloud-network integration-</a:t>
            </a:r>
            <a:r>
              <a:rPr lang="en-US" altLang="zh-CN" dirty="0" err="1" smtClean="0">
                <a:latin typeface="FrutigerNext LT Regular"/>
              </a:rPr>
              <a:t>FusionSphere</a:t>
            </a:r>
            <a:r>
              <a:rPr lang="en-US" altLang="zh-CN" dirty="0" smtClean="0">
                <a:latin typeface="FrutigerNext LT Regular"/>
              </a:rPr>
              <a:t> scenario, computing and network services are uniformly provisioned based on </a:t>
            </a:r>
            <a:r>
              <a:rPr lang="en-US" altLang="zh-CN" dirty="0" err="1" smtClean="0">
                <a:latin typeface="FrutigerNext LT Regular"/>
              </a:rPr>
              <a:t>FusionSphere</a:t>
            </a:r>
            <a:r>
              <a:rPr lang="en-US" altLang="zh-CN" dirty="0" smtClean="0">
                <a:latin typeface="FrutigerNext LT Regular"/>
              </a:rPr>
              <a:t>. </a:t>
            </a:r>
            <a:r>
              <a:rPr lang="en-US" altLang="zh-CN" dirty="0" err="1" smtClean="0">
                <a:latin typeface="FrutigerNext LT Regular"/>
              </a:rPr>
              <a:t>FusionSphere</a:t>
            </a:r>
            <a:r>
              <a:rPr lang="en-US" altLang="zh-CN" dirty="0" smtClean="0">
                <a:latin typeface="FrutigerNext LT Regular"/>
              </a:rPr>
              <a:t> provides the unified page to manage computing and network resources. The Agile Controller-DCN interconnects with </a:t>
            </a:r>
            <a:r>
              <a:rPr lang="en-US" altLang="zh-CN" dirty="0" err="1" smtClean="0">
                <a:latin typeface="FrutigerNext LT Regular"/>
              </a:rPr>
              <a:t>FusionSphere</a:t>
            </a:r>
            <a:r>
              <a:rPr lang="en-US" altLang="zh-CN" dirty="0" smtClean="0">
                <a:latin typeface="FrutigerNext LT Regular"/>
              </a:rPr>
              <a:t> to implement flexible and convenient resource management, service provisioning, and migration.  </a:t>
            </a:r>
            <a:endParaRPr lang="en-US" altLang="zh-CN" sz="1400" dirty="0" smtClean="0">
              <a:latin typeface="FrutigerNext LT Regular"/>
            </a:endParaRPr>
          </a:p>
          <a:p>
            <a:pPr lvl="0"/>
            <a:r>
              <a:rPr lang="en-US" altLang="zh-CN" dirty="0" smtClean="0">
                <a:latin typeface="FrutigerNext LT Regular"/>
              </a:rPr>
              <a:t>Service presentation/orchestration layer</a:t>
            </a:r>
            <a:endParaRPr lang="en-US" altLang="zh-CN" sz="1400" dirty="0" smtClean="0">
              <a:latin typeface="FrutigerNext LT Regular"/>
            </a:endParaRPr>
          </a:p>
          <a:p>
            <a:pPr lvl="1"/>
            <a:r>
              <a:rPr lang="en-US" altLang="zh-CN" dirty="0" smtClean="0">
                <a:latin typeface="FrutigerNext LT Regular"/>
              </a:rPr>
              <a:t>The service presentation layer is oriented to data center users. The cloud platform at this layer provides GUIs for service, network, and tenant administrators, implementing service management, automatic service provisioning, as well as resource and service guarantee. </a:t>
            </a:r>
            <a:endParaRPr lang="en-US" altLang="zh-CN" sz="1400" dirty="0" smtClean="0">
              <a:latin typeface="FrutigerNext LT Regular"/>
            </a:endParaRPr>
          </a:p>
          <a:p>
            <a:pPr lvl="1"/>
            <a:r>
              <a:rPr lang="en-US" altLang="zh-CN" dirty="0" smtClean="0">
                <a:latin typeface="FrutigerNext LT Regular"/>
              </a:rPr>
              <a:t>The service orchestration layer consists of Nova, Neutron, and Cinder components of the cloud platform. This layer controls and manages resources through the components to implement virtualization and pooling of computing, storage, and network resources. The components interoperate to realize collaboration of resources. </a:t>
            </a:r>
            <a:endParaRPr lang="en-US" altLang="zh-CN" sz="1400" dirty="0" smtClean="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305610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5334" y="760413"/>
            <a:ext cx="5676900" cy="4605338"/>
          </a:xfrm>
        </p:spPr>
        <p:txBody>
          <a:bodyPr/>
          <a:lstStyle/>
          <a:p>
            <a:pPr lvl="0"/>
            <a:r>
              <a:rPr lang="en-US" altLang="zh-CN">
                <a:latin typeface="FrutigerNext LT Regular"/>
              </a:rPr>
              <a:t>The network control layer is the core of the cloud-network integration - OpenStack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altLang="zh-CN" sz="1400">
              <a:latin typeface="FrutigerNext LT Regular"/>
            </a:endParaRPr>
          </a:p>
          <a:p>
            <a:pPr lvl="0"/>
            <a:r>
              <a:rPr lang="en-US" altLang="zh-CN">
                <a:latin typeface="FrutigerNext LT Regular"/>
              </a:rPr>
              <a:t>The network service layer is the infrastructure of a data center network, providing high-speed channels for carrying services, including L2-L3 basic network services and L4-L7 value-added network services. </a:t>
            </a:r>
            <a:endParaRPr lang="en-US" altLang="zh-CN" sz="1400">
              <a:latin typeface="FrutigerNext LT Regular"/>
            </a:endParaRPr>
          </a:p>
          <a:p>
            <a:r>
              <a:rPr lang="en-US" altLang="zh-CN">
                <a:latin typeface="FrutigerNext LT Regular"/>
              </a:rPr>
              <a:t>The computing access layer supports access from virtualization servers, physical servers, and bare metal servers. </a:t>
            </a:r>
            <a:endParaRPr lang="zh-CN" altLang="zh-CN">
              <a:latin typeface="FrutigerNext LT Regular"/>
            </a:endParaRPr>
          </a:p>
          <a:p>
            <a:endParaRPr lang="zh-CN" altLang="en-US"/>
          </a:p>
        </p:txBody>
      </p:sp>
    </p:spTree>
    <p:extLst>
      <p:ext uri="{BB962C8B-B14F-4D97-AF65-F5344CB8AC3E}">
        <p14:creationId xmlns:p14="http://schemas.microsoft.com/office/powerpoint/2010/main" val="238670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Different from cloud-network integration scenarios, the network virtualization – computing scenario realizes service provisioning without a cloud platform. The Agile Controller-DCN directly provides a separate management page to manage network resources. The computing system can be associated with network system. If a unified cloud platform cannot be built due to the complexity of the computing service management system or inadequate convergence between computing management and network management, the network virtualization – computing scenario is recommended. In this scenario, the Agile Controller-DCN interconnects with a computing virtualization platform to implement automatic network configuration and collaborative provisioning of computing and network resources and provide flexible and convenient resource management. This scenario is applicable to data center construction without a cloud platform.  </a:t>
            </a:r>
          </a:p>
          <a:p>
            <a:pPr lvl="0"/>
            <a:r>
              <a:rPr lang="en-US" altLang="zh-CN" dirty="0" smtClean="0">
                <a:latin typeface="FrutigerNext LT Regular"/>
              </a:rPr>
              <a:t>The service presentation layer is oriented to data center users. The Agile Controller-DCN provides GUIs for service, network, and tenant administrators, implementing service orchestration, policy provisioning, automatic service provisioning, as well as O&amp;M. </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3425626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60413"/>
            <a:ext cx="5676900" cy="8705850"/>
          </a:xfrm>
        </p:spPr>
        <p:txBody>
          <a:bodyPr/>
          <a:lstStyle/>
          <a:p>
            <a:pPr lvl="0"/>
            <a:r>
              <a:rPr lang="en-US" altLang="zh-CN"/>
              <a:t>The network control layer is the core of the cloud-network integration - computing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p>
          <a:p>
            <a:pPr lvl="0"/>
            <a:r>
              <a:rPr lang="en-US" altLang="zh-CN"/>
              <a:t>The network service layer is the infrastructure of a data center network, providing high-speed channels for carrying services, including L2-L3 basic network services and L4-L7 value-added network services. </a:t>
            </a:r>
          </a:p>
          <a:p>
            <a:r>
              <a:rPr lang="en-US" altLang="zh-CN"/>
              <a:t>The computing access layer supports access from virtualized servers and physical servers. </a:t>
            </a:r>
            <a:endParaRPr lang="zh-CN" altLang="zh-CN"/>
          </a:p>
          <a:p>
            <a:endParaRPr lang="zh-CN" altLang="en-US"/>
          </a:p>
        </p:txBody>
      </p:sp>
    </p:spTree>
    <p:extLst>
      <p:ext uri="{BB962C8B-B14F-4D97-AF65-F5344CB8AC3E}">
        <p14:creationId xmlns:p14="http://schemas.microsoft.com/office/powerpoint/2010/main" val="4111893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In a network virtualization - hosting, the Agile Controller-DCN but not the cloud platform is used to provision services. However, the Agile Controller-DCN does not interconnect with a virtualization platform. The network administrator provisions the network resource services. This scenario is applicable to independent network service provisioning. In this case, the Agile Controller-DCN provides an independent GUI to uniformly manage physical and virtual network resources. In the network virtualization - hosting scenario, a lessor leases equipment rooms and cabinet space to tenants and provides the following types of services to tenants: </a:t>
            </a:r>
            <a:endParaRPr lang="en-US" altLang="zh-CN" sz="1400" dirty="0" smtClean="0">
              <a:latin typeface="FrutigerNext LT Regular"/>
            </a:endParaRPr>
          </a:p>
          <a:p>
            <a:pPr lvl="1"/>
            <a:r>
              <a:rPr lang="en-US" altLang="zh-CN" dirty="0" smtClean="0">
                <a:latin typeface="FrutigerNext LT Regular"/>
              </a:rPr>
              <a:t>Basic services: including leasing of equipment space and racks, and network access services such as access bandwidth and outbound bandwidths. </a:t>
            </a:r>
            <a:endParaRPr lang="en-US" altLang="zh-CN" sz="1400" dirty="0" smtClean="0">
              <a:latin typeface="FrutigerNext LT Regular"/>
            </a:endParaRPr>
          </a:p>
          <a:p>
            <a:pPr lvl="1"/>
            <a:r>
              <a:rPr lang="en-US" altLang="zh-CN" dirty="0" smtClean="0">
                <a:latin typeface="FrutigerNext LT Regular"/>
              </a:rPr>
              <a:t>VASs: including Layer 4 to Layer 7 VASs such as the security, load balancing, VPN, and NAT services.  </a:t>
            </a:r>
            <a:endParaRPr lang="en-US" altLang="zh-CN" sz="1400" dirty="0" smtClean="0">
              <a:latin typeface="FrutigerNext LT Regular"/>
            </a:endParaRPr>
          </a:p>
          <a:p>
            <a:pPr lvl="0"/>
            <a:r>
              <a:rPr lang="en-US" altLang="zh-CN" dirty="0" smtClean="0">
                <a:latin typeface="FrutigerNext LT Regular"/>
              </a:rPr>
              <a:t>The network virtualization - rack leasing scenario includes the following two scenarios according to whether tenants have gateways: </a:t>
            </a:r>
            <a:endParaRPr lang="en-US" altLang="zh-CN" sz="1400" dirty="0" smtClean="0">
              <a:latin typeface="FrutigerNext LT Regular"/>
            </a:endParaRPr>
          </a:p>
          <a:p>
            <a:pPr lvl="1"/>
            <a:r>
              <a:rPr lang="en-US" altLang="zh-CN" dirty="0" smtClean="0">
                <a:latin typeface="FrutigerNext LT Regular"/>
              </a:rPr>
              <a:t>Gateways provided by tenants: Devices hosted by tenants include servers, Layer 2 switches, gateways, and firewalls. Tenant devices access the network of the lessor at Layer 3. </a:t>
            </a:r>
            <a:endParaRPr lang="en-US" altLang="zh-CN" sz="1400" dirty="0" smtClean="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19991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60413"/>
            <a:ext cx="5676900" cy="8965405"/>
          </a:xfrm>
        </p:spPr>
        <p:txBody>
          <a:bodyPr/>
          <a:lstStyle/>
          <a:p>
            <a:pPr marL="180975" marR="0" lvl="0" indent="-180975" algn="l" defTabSz="914400" rtl="0" eaLnBrk="0" fontAlgn="base" latinLnBrk="0" hangingPunct="1">
              <a:lnSpc>
                <a:spcPct val="125000"/>
              </a:lnSpc>
              <a:spcBef>
                <a:spcPct val="0"/>
              </a:spcBef>
              <a:spcAft>
                <a:spcPts val="600"/>
              </a:spcAft>
              <a:buClrTx/>
              <a:buSzPct val="60000"/>
              <a:buFont typeface="Wingdings" pitchFamily="2" charset="2"/>
              <a:buChar char="l"/>
              <a:tabLst/>
              <a:defRPr/>
            </a:pPr>
            <a:r>
              <a:rPr lang="en-US" altLang="zh-CN">
                <a:latin typeface="FrutigerNext LT Regular"/>
              </a:rPr>
              <a:t>Gateways provided by lessors: Devices hosted by tenants include servers and Layer 2 switches only. Tenant devices access the network of the lessor at Layer 2. Gateways and VASs are provided by the lessor. </a:t>
            </a:r>
            <a:endParaRPr lang="zh-CN" altLang="zh-CN">
              <a:latin typeface="FrutigerNext LT Regular"/>
            </a:endParaRPr>
          </a:p>
          <a:p>
            <a:pPr lvl="0"/>
            <a:r>
              <a:rPr lang="en-US">
                <a:latin typeface="FrutigerNext LT Regular"/>
              </a:rPr>
              <a:t>In the network virtualization – hosting scenario, the functions of each layer are as follows: </a:t>
            </a:r>
            <a:endParaRPr lang="en-US" sz="1400">
              <a:latin typeface="FrutigerNext LT Regular"/>
            </a:endParaRPr>
          </a:p>
          <a:p>
            <a:pPr lvl="1"/>
            <a:r>
              <a:rPr lang="en-US">
                <a:latin typeface="FrutigerNext LT Regular"/>
              </a:rPr>
              <a:t>The service presentation layer is oriented to data center users. The Agile Controller-DCN provides GUIs for service, network, and tenant administrators, implementing service orchestration, policy provisioning, automatic service provisioning, as well as O&amp;M. </a:t>
            </a:r>
            <a:endParaRPr lang="en-US" sz="1400">
              <a:latin typeface="FrutigerNext LT Regular"/>
            </a:endParaRPr>
          </a:p>
          <a:p>
            <a:pPr lvl="1"/>
            <a:r>
              <a:rPr lang="en-US">
                <a:latin typeface="FrutigerNext LT Regular"/>
              </a:rPr>
              <a:t>The network control layer is the core of the cloud-network integration - hosting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sz="1400">
              <a:latin typeface="FrutigerNext LT Regular"/>
            </a:endParaRPr>
          </a:p>
          <a:p>
            <a:pPr lvl="1"/>
            <a:r>
              <a:rPr lang="en-US">
                <a:latin typeface="FrutigerNext LT Regular"/>
              </a:rPr>
              <a:t>The network service layer is the infrastructure of a data center network, providing high-speed channels for carrying services, including L2-L3 basic network services and L4-L7 value-added network services. </a:t>
            </a:r>
            <a:endParaRPr lang="en-US" sz="1400">
              <a:latin typeface="FrutigerNext LT Regular"/>
            </a:endParaRPr>
          </a:p>
          <a:p>
            <a:r>
              <a:rPr lang="en-US">
                <a:latin typeface="FrutigerNext LT Regular"/>
              </a:rPr>
              <a:t>The computing access layer supports Layer 3 access from tenant switches and Layer 2 access from tenant servers or switches. </a:t>
            </a:r>
            <a:endParaRPr lang="zh-CN" altLang="en-US" dirty="0">
              <a:latin typeface="FrutigerNext LT Regular"/>
            </a:endParaRPr>
          </a:p>
        </p:txBody>
      </p:sp>
    </p:spTree>
    <p:extLst>
      <p:ext uri="{BB962C8B-B14F-4D97-AF65-F5344CB8AC3E}">
        <p14:creationId xmlns:p14="http://schemas.microsoft.com/office/powerpoint/2010/main" val="3708226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091149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169070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b="0" i="0" kern="1200" dirty="0" smtClean="0">
                <a:solidFill>
                  <a:schemeClr val="tx1"/>
                </a:solidFill>
                <a:latin typeface="微软雅黑" panose="020B0503020204020204" pitchFamily="34" charset="-122"/>
                <a:ea typeface="微软雅黑" panose="020B0503020204020204" pitchFamily="34" charset="-122"/>
                <a:cs typeface="+mn-cs"/>
              </a:rPr>
              <a:t>Answer</a:t>
            </a:r>
            <a:r>
              <a:rPr lang="en-US" altLang="zh-CN" sz="1100" b="0" i="0" kern="1200" dirty="0" smtClean="0">
                <a:solidFill>
                  <a:schemeClr val="tx1"/>
                </a:solidFill>
                <a:latin typeface="Arial" panose="020B0604020202020204" pitchFamily="34" charset="0"/>
                <a:ea typeface="微软雅黑" panose="020B0503020204020204" pitchFamily="34" charset="-122"/>
                <a:cs typeface="+mn-cs"/>
              </a:rPr>
              <a:t>:</a:t>
            </a:r>
            <a:endParaRPr lang="en-US" altLang="zh-CN" dirty="0" smtClean="0">
              <a:latin typeface="Arial" panose="020B0604020202020204" pitchFamily="34" charset="0"/>
            </a:endParaRPr>
          </a:p>
          <a:p>
            <a:pPr marL="588963" lvl="1" indent="-228600">
              <a:buSzPct val="100000"/>
              <a:buFont typeface="+mj-lt"/>
              <a:buAutoNum type="arabicPeriod"/>
            </a:pPr>
            <a:r>
              <a:rPr lang="en-US" altLang="zh-CN" dirty="0" smtClean="0">
                <a:latin typeface="Arial" panose="020B0604020202020204" pitchFamily="34" charset="0"/>
              </a:rPr>
              <a:t>D</a:t>
            </a:r>
          </a:p>
          <a:p>
            <a:pPr marL="588963" lvl="1" indent="-228600">
              <a:buSzPct val="100000"/>
              <a:buFont typeface="+mj-lt"/>
              <a:buAutoNum type="arabicPeriod"/>
            </a:pPr>
            <a:r>
              <a:rPr lang="en-US" altLang="zh-CN" dirty="0" smtClean="0">
                <a:latin typeface="Arial" panose="020B0604020202020204" pitchFamily="34" charset="0"/>
              </a:rPr>
              <a:t>ACD</a:t>
            </a:r>
          </a:p>
          <a:p>
            <a:pPr lvl="1"/>
            <a:endParaRPr lang="en-US" altLang="zh-CN" dirty="0" smtClean="0">
              <a:latin typeface="Arial" panose="020B0604020202020204" pitchFamily="34" charset="0"/>
            </a:endParaRPr>
          </a:p>
          <a:p>
            <a:pPr lvl="1"/>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477380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0876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54672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02127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418398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5365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08699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The service presentation and orchestration layer implements network orchestration, service provisioning, and collaborative scheduling of computing or storage resources and network resources. Collaborative service provisioning is implemented through interconnection with a cloud platform, the customer portal, or the Agile Controller-DCN GUI. </a:t>
            </a:r>
          </a:p>
          <a:p>
            <a:pPr lvl="0"/>
            <a:r>
              <a:rPr lang="en-US" altLang="zh-CN" dirty="0" smtClean="0">
                <a:latin typeface="FrutigerNext LT Regular"/>
              </a:rPr>
              <a:t>The network control layer implements centralized control of physical and virtual networks. The Agile Controller-DCN interconnects with the standard cloud platform through northbound interfaces. It also supports service orchestration, network modeling, and automatic network service deployment. The Agile Controller-DCN manages and controls physical and virtual networks through standard southbound interfaces such as the </a:t>
            </a:r>
            <a:r>
              <a:rPr lang="en-US" altLang="zh-CN" dirty="0" err="1" smtClean="0">
                <a:latin typeface="FrutigerNext LT Regular"/>
              </a:rPr>
              <a:t>OpenFlow</a:t>
            </a:r>
            <a:r>
              <a:rPr lang="en-US" altLang="zh-CN" dirty="0" smtClean="0">
                <a:latin typeface="FrutigerNext LT Regular"/>
              </a:rPr>
              <a:t>, OVSDB, and NETCONF interfaces. </a:t>
            </a:r>
          </a:p>
          <a:p>
            <a:pPr lvl="0"/>
            <a:r>
              <a:rPr lang="en-US" altLang="zh-CN" dirty="0" smtClean="0">
                <a:latin typeface="FrutigerNext LT Regular"/>
              </a:rPr>
              <a:t>The network service layer supports fabrics based on the network, hybrid, or host overlay VXLAN, network device stacking, M-LAG networking, active-active VXLAN gateways, and service automation from Layer 4 to Layer 7. </a:t>
            </a:r>
          </a:p>
          <a:p>
            <a:r>
              <a:rPr lang="en-US" altLang="zh-CN" dirty="0" smtClean="0">
                <a:latin typeface="FrutigerNext LT Regular"/>
              </a:rPr>
              <a:t>The computing access layer is responsible for computing and the storage resource pool. It also supports mainstream virtualization platforms and automatic bare metal server network provisioning. </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71786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To ensure system performance and reliability, the Agile Controller-DCN must be deployed in cluster mode. Cluster technology has the following advantages: </a:t>
            </a:r>
            <a:endParaRPr lang="en-US" altLang="zh-CN" sz="1400" dirty="0" smtClean="0">
              <a:latin typeface="FrutigerNext LT Regular"/>
            </a:endParaRPr>
          </a:p>
          <a:p>
            <a:pPr lvl="1"/>
            <a:r>
              <a:rPr lang="en-US" altLang="zh-CN" dirty="0" smtClean="0">
                <a:latin typeface="FrutigerNext LT Regular"/>
              </a:rPr>
              <a:t>Load balances service processing across multiple servers to ensure performance.</a:t>
            </a:r>
            <a:endParaRPr lang="en-US" altLang="zh-CN" sz="1400" dirty="0" smtClean="0">
              <a:latin typeface="FrutigerNext LT Regular"/>
            </a:endParaRPr>
          </a:p>
          <a:p>
            <a:pPr lvl="1"/>
            <a:r>
              <a:rPr lang="en-US" altLang="zh-CN" dirty="0" smtClean="0">
                <a:latin typeface="FrutigerNext LT Regular"/>
              </a:rPr>
              <a:t>Ensures normal running of the entire cluster even if a single node fails, improving reliability. </a:t>
            </a:r>
            <a:endParaRPr lang="en-US" altLang="zh-CN" sz="1400" dirty="0" smtClean="0">
              <a:latin typeface="FrutigerNext LT Regular"/>
            </a:endParaRPr>
          </a:p>
          <a:p>
            <a:pPr lvl="1"/>
            <a:r>
              <a:rPr lang="en-US" altLang="zh-CN" dirty="0" smtClean="0">
                <a:latin typeface="FrutigerNext LT Regular"/>
              </a:rPr>
              <a:t>Supports flexible expansion to enhance the performance of the entire cluster and features good scalability.</a:t>
            </a:r>
            <a:endParaRPr lang="en-US" altLang="zh-CN" sz="1400" dirty="0" smtClean="0">
              <a:latin typeface="FrutigerNext LT Regular"/>
            </a:endParaRPr>
          </a:p>
          <a:p>
            <a:endParaRPr lang="zh-CN" altLang="en-US" dirty="0"/>
          </a:p>
        </p:txBody>
      </p:sp>
    </p:spTree>
    <p:extLst>
      <p:ext uri="{BB962C8B-B14F-4D97-AF65-F5344CB8AC3E}">
        <p14:creationId xmlns:p14="http://schemas.microsoft.com/office/powerpoint/2010/main" val="24276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en-US" altLang="zh-CN" dirty="0" smtClean="0">
                <a:latin typeface="FrutigerNext LT Regular"/>
              </a:rPr>
              <a:t>Basic service layer of the distributed system:</a:t>
            </a:r>
            <a:endParaRPr lang="en-US" altLang="zh-CN" sz="1400" dirty="0" smtClean="0">
              <a:latin typeface="FrutigerNext LT Regular"/>
            </a:endParaRPr>
          </a:p>
          <a:p>
            <a:pPr lvl="1"/>
            <a:r>
              <a:rPr lang="en-US" altLang="zh-CN" dirty="0" smtClean="0">
                <a:latin typeface="FrutigerNext LT Regular"/>
              </a:rPr>
              <a:t>It provides basic middleware services for distributed SDN programming, including the Open Services Gateway Initiative (</a:t>
            </a:r>
            <a:r>
              <a:rPr lang="en-US" altLang="zh-CN" dirty="0" err="1" smtClean="0">
                <a:latin typeface="FrutigerNext LT Regular"/>
              </a:rPr>
              <a:t>OSGi</a:t>
            </a:r>
            <a:r>
              <a:rPr lang="en-US" altLang="zh-CN" dirty="0" smtClean="0">
                <a:latin typeface="FrutigerNext LT Regular"/>
              </a:rPr>
              <a:t>) container, </a:t>
            </a:r>
            <a:r>
              <a:rPr lang="en-US" altLang="zh-CN" dirty="0" err="1" smtClean="0">
                <a:latin typeface="FrutigerNext LT Regular"/>
              </a:rPr>
              <a:t>Akka</a:t>
            </a:r>
            <a:r>
              <a:rPr lang="en-US" altLang="zh-CN" dirty="0" smtClean="0">
                <a:latin typeface="FrutigerNext LT Regular"/>
              </a:rPr>
              <a:t> cluster management, distributed caching, distributed database storage, and distributed locking services. The </a:t>
            </a:r>
            <a:r>
              <a:rPr lang="en-US" altLang="zh-CN" dirty="0" err="1" smtClean="0">
                <a:latin typeface="FrutigerNext LT Regular"/>
              </a:rPr>
              <a:t>OSGi</a:t>
            </a:r>
            <a:r>
              <a:rPr lang="en-US" altLang="zh-CN" dirty="0" smtClean="0">
                <a:latin typeface="FrutigerNext LT Regular"/>
              </a:rPr>
              <a:t> container is provided by the ONOS platform, and the </a:t>
            </a:r>
            <a:r>
              <a:rPr lang="en-US" altLang="zh-CN" dirty="0" err="1" smtClean="0">
                <a:latin typeface="FrutigerNext LT Regular"/>
              </a:rPr>
              <a:t>Akka</a:t>
            </a:r>
            <a:r>
              <a:rPr lang="en-US" altLang="zh-CN" dirty="0" smtClean="0">
                <a:latin typeface="FrutigerNext LT Regular"/>
              </a:rPr>
              <a:t> cluster management service is provided by the ODL platform. Commercial functions of other distributed basic services are enhanced based on mainstream open source components in the industry, and fully meet the reliability, performance, and security requirements. </a:t>
            </a:r>
            <a:endParaRPr lang="en-US" altLang="zh-CN" sz="1400" dirty="0" smtClean="0">
              <a:latin typeface="FrutigerNext LT Regular"/>
            </a:endParaRPr>
          </a:p>
          <a:p>
            <a:pPr lvl="1"/>
            <a:r>
              <a:rPr lang="en-US" altLang="zh-CN" dirty="0" smtClean="0">
                <a:latin typeface="FrutigerNext LT Regular"/>
              </a:rPr>
              <a:t>The distributed model driven framework (MDF) provides a modular service architecture based on ODL MD-SAL to ensure separated running and scheduling of processes and threads of various service protocols. This framework is compatible with MD-SAL interfaces to support enhanced functions, such as synchronous/asynchronous RPC encapsulation, routed RPC performance optimization, and high-performance DOM storage. The MDF framework integrates Kafka-based distributed messaging service bus and distributed event management capability, providing the reliability and performance.  </a:t>
            </a:r>
            <a:endParaRPr lang="en-US" altLang="zh-CN" sz="1400" dirty="0" smtClean="0">
              <a:latin typeface="FrutigerNext LT Regular"/>
            </a:endParaRPr>
          </a:p>
          <a:p>
            <a:endParaRPr lang="en-US" altLang="zh-CN" dirty="0" smtClean="0">
              <a:latin typeface="Arial" panose="020B0604020202020204" pitchFamily="34" charset="0"/>
            </a:endParaRPr>
          </a:p>
          <a:p>
            <a:endParaRPr lang="zh-CN" altLang="en-US"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15761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81148"/>
            <a:ext cx="5676900" cy="5668305"/>
          </a:xfrm>
        </p:spPr>
        <p:txBody>
          <a:bodyPr/>
          <a:lstStyle/>
          <a:p>
            <a:pPr lvl="0"/>
            <a:r>
              <a:rPr lang="en-US" altLang="zh-CN">
                <a:latin typeface="FrutigerNext LT Regular"/>
              </a:rPr>
              <a:t>System service plane: </a:t>
            </a:r>
            <a:endParaRPr lang="en-US" altLang="zh-CN" sz="1400">
              <a:latin typeface="FrutigerNext LT Regular"/>
            </a:endParaRPr>
          </a:p>
          <a:p>
            <a:pPr lvl="1"/>
            <a:r>
              <a:rPr lang="en-US" altLang="zh-CN">
                <a:latin typeface="FrutigerNext LT Regular"/>
              </a:rPr>
              <a:t>Northbound interface layer: This layer provides processing of access protocols, open security management of northbound interfaces, and processing of services that are automatically deployed on the GUIs of the Agile Controller-DCN in the background. </a:t>
            </a:r>
            <a:endParaRPr lang="en-US" altLang="zh-CN" sz="1400">
              <a:latin typeface="FrutigerNext LT Regular"/>
            </a:endParaRPr>
          </a:p>
          <a:p>
            <a:pPr lvl="1"/>
            <a:r>
              <a:rPr lang="en-US" altLang="zh-CN">
                <a:latin typeface="FrutigerNext LT Regular"/>
              </a:rPr>
              <a:t>Network service layer: Various service applications required in the SDN solution are deployed in this layer to provide network-level service capabilities, such as DCN service provisioning, Neutron, service function chain (SFC), and DCN operation, administration, and maintenance (OAM). </a:t>
            </a:r>
            <a:endParaRPr lang="en-US" altLang="zh-CN" sz="1400">
              <a:latin typeface="FrutigerNext LT Regular"/>
            </a:endParaRPr>
          </a:p>
          <a:p>
            <a:pPr lvl="1"/>
            <a:r>
              <a:rPr lang="en-US" altLang="zh-CN">
                <a:latin typeface="FrutigerNext LT Regular"/>
              </a:rPr>
              <a:t>Network infrastructure resource management and control layer: This layer is built based on the distributed core layer of the ONOS platform. It provides management and control on standard and abstracted core SDN resources for upper-layer applications, including device, link, topology, host, and packet receiving and sending services. </a:t>
            </a:r>
            <a:endParaRPr lang="en-US" altLang="zh-CN" sz="1400">
              <a:latin typeface="FrutigerNext LT Regular"/>
            </a:endParaRPr>
          </a:p>
          <a:p>
            <a:pPr lvl="1"/>
            <a:r>
              <a:rPr lang="en-US" altLang="zh-CN">
                <a:latin typeface="FrutigerNext LT Regular"/>
              </a:rPr>
              <a:t>NE management and control layer: This layer provides the device abstraction level (DAL) capability to the upper layer and uses the NE driver and device driver plug-in to realize adaptation and conversion of driver models from multiple vendors. </a:t>
            </a:r>
            <a:endParaRPr lang="en-US" altLang="zh-CN" sz="1400">
              <a:latin typeface="FrutigerNext LT Regular"/>
            </a:endParaRPr>
          </a:p>
          <a:p>
            <a:r>
              <a:rPr lang="en-US" altLang="zh-CN">
                <a:latin typeface="FrutigerNext LT Regular"/>
              </a:rPr>
              <a:t>Southbound interface layer: This layer supports the standard SDN southbound protocols including configuration management protocols such as NETCONF, OVSDB, JSON-RPC, and SNMP, device control protocol OpenFlow, and traffic collection protocol sFlow.</a:t>
            </a:r>
            <a:endParaRPr lang="zh-CN" altLang="zh-CN">
              <a:latin typeface="FrutigerNext LT Regular"/>
            </a:endParaRPr>
          </a:p>
          <a:p>
            <a:endParaRPr lang="zh-CN" altLang="en-US"/>
          </a:p>
        </p:txBody>
      </p:sp>
    </p:spTree>
    <p:extLst>
      <p:ext uri="{BB962C8B-B14F-4D97-AF65-F5344CB8AC3E}">
        <p14:creationId xmlns:p14="http://schemas.microsoft.com/office/powerpoint/2010/main" val="206911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2817144228"/>
              </p:ext>
            </p:extLst>
          </p:nvPr>
        </p:nvGraphicFramePr>
        <p:xfrm>
          <a:off x="1007533" y="1254489"/>
          <a:ext cx="10464801" cy="1082675"/>
        </p:xfrm>
        <a:graphic>
          <a:graphicData uri="http://schemas.openxmlformats.org/drawingml/2006/table">
            <a:tbl>
              <a:tblPr/>
              <a:tblGrid>
                <a:gridCol w="3120249">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lang="en-US" altLang="zh-CN" sz="1800" b="1" i="0" kern="1200" dirty="0" smtClean="0">
                          <a:solidFill>
                            <a:schemeClr val="tx1"/>
                          </a:solidFill>
                          <a:latin typeface="微软雅黑" panose="020B0503020204020204" pitchFamily="34" charset="-122"/>
                          <a:ea typeface="微软雅黑" panose="020B0503020204020204" pitchFamily="34" charset="-122"/>
                          <a:cs typeface="+mn-cs"/>
                        </a:rPr>
                        <a:t>Course Code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Product</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Course Version</a:t>
                      </a:r>
                      <a:endPar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1915785837"/>
              </p:ext>
            </p:extLst>
          </p:nvPr>
        </p:nvGraphicFramePr>
        <p:xfrm>
          <a:off x="1007533" y="2776901"/>
          <a:ext cx="10464800" cy="3038475"/>
        </p:xfrm>
        <a:graphic>
          <a:graphicData uri="http://schemas.openxmlformats.org/drawingml/2006/table">
            <a:tbl>
              <a:tblPr/>
              <a:tblGrid>
                <a:gridCol w="3120248">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Author/ID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Date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Reviewer/ID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New/Update</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New</a:t>
            </a:r>
            <a:endParaRPr lang="zh-CN" altLang="en-US" dirty="0"/>
          </a:p>
        </p:txBody>
      </p:sp>
      <p:sp>
        <p:nvSpPr>
          <p:cNvPr id="63" name="Rectangle 2"/>
          <p:cNvSpPr>
            <a:spLocks noChangeArrowheads="1"/>
          </p:cNvSpPr>
          <p:nvPr userDrawn="1"/>
        </p:nvSpPr>
        <p:spPr bwMode="auto">
          <a:xfrm>
            <a:off x="916497" y="368660"/>
            <a:ext cx="4243399" cy="479425"/>
          </a:xfrm>
          <a:prstGeom prst="rect">
            <a:avLst/>
          </a:prstGeom>
          <a:noFill/>
          <a:ln w="9525">
            <a:noFill/>
            <a:miter lim="800000"/>
            <a:headEnd/>
            <a:tailEnd/>
          </a:ln>
        </p:spPr>
        <p:txBody>
          <a:bodyPr lIns="78258" tIns="39127" rIns="78258" bIns="39127" anchor="ct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Revision Record</a:t>
            </a:r>
            <a:endParaRPr lang="zh-CN" altLang="en-US"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 Box 58"/>
          <p:cNvSpPr txBox="1">
            <a:spLocks noChangeArrowheads="1"/>
          </p:cNvSpPr>
          <p:nvPr userDrawn="1"/>
        </p:nvSpPr>
        <p:spPr bwMode="auto">
          <a:xfrm>
            <a:off x="6708068" y="296652"/>
            <a:ext cx="5580620" cy="646331"/>
          </a:xfrm>
          <a:prstGeom prst="rect">
            <a:avLst/>
          </a:prstGeom>
          <a:noFill/>
          <a:ln w="9525" algn="ctr">
            <a:noFill/>
            <a:miter lim="800000"/>
            <a:headEnd/>
            <a:tailEnd/>
          </a:ln>
        </p:spPr>
        <p:txBody>
          <a:bodyPr wrap="square">
            <a:spAutoFit/>
          </a:bodyPr>
          <a:lstStyle/>
          <a:p>
            <a:pPr>
              <a:spcBef>
                <a:spcPct val="50000"/>
              </a:spcBef>
            </a:pPr>
            <a:r>
              <a:rPr lang="en-US" altLang="zh-CN" sz="3600" i="0" dirty="0" smtClean="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Do Not Print This Page</a:t>
            </a:r>
            <a:endParaRPr lang="zh-CN" altLang="en-US" sz="3600" i="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Quiz</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24"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5"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84276"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Freeform 6"/>
          <p:cNvSpPr>
            <a:spLocks/>
          </p:cNvSpPr>
          <p:nvPr userDrawn="1"/>
        </p:nvSpPr>
        <p:spPr bwMode="auto">
          <a:xfrm>
            <a:off x="3971764" y="296368"/>
            <a:ext cx="8220236"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5" name="Freeform 11"/>
          <p:cNvSpPr>
            <a:spLocks/>
          </p:cNvSpPr>
          <p:nvPr userDrawn="1"/>
        </p:nvSpPr>
        <p:spPr bwMode="auto">
          <a:xfrm>
            <a:off x="38464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2pPr>
              <a:defRPr>
                <a:latin typeface="+mn-ea"/>
                <a:ea typeface="+mn-ea"/>
              </a:defRPr>
            </a:lvl2pPr>
            <a:lvl3pPr>
              <a:defRPr>
                <a:latin typeface="+mn-ea"/>
                <a:ea typeface="+mn-ea"/>
              </a:defRPr>
            </a:lvl3pPr>
            <a:lvl4pPr>
              <a:defRPr>
                <a:latin typeface="+mn-ea"/>
                <a:ea typeface="+mn-ea"/>
              </a:defRPr>
            </a:lvl4pPr>
            <a:lvl5pPr>
              <a:buNone/>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5" name="Freeform 6"/>
          <p:cNvSpPr>
            <a:spLocks/>
          </p:cNvSpPr>
          <p:nvPr userDrawn="1"/>
        </p:nvSpPr>
        <p:spPr bwMode="auto">
          <a:xfrm>
            <a:off x="4079776" y="296368"/>
            <a:ext cx="8112224"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6" name="Freeform 11"/>
          <p:cNvSpPr>
            <a:spLocks/>
          </p:cNvSpPr>
          <p:nvPr userDrawn="1"/>
        </p:nvSpPr>
        <p:spPr bwMode="auto">
          <a:xfrm>
            <a:off x="3954425"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More Information</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5735960" y="296368"/>
            <a:ext cx="645604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56466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Recommendations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6348028" y="296368"/>
            <a:ext cx="584397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607866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2050"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0"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anose="020B0604020202020204" pitchFamily="34" charset="0"/>
              <a:ea typeface="+mn-ea"/>
            </a:endParaRPr>
          </a:p>
        </p:txBody>
      </p:sp>
      <p:sp>
        <p:nvSpPr>
          <p:cNvPr id="7" name="Text Box 9">
            <a:extLst>
              <a:ext uri="{FF2B5EF4-FFF2-40B4-BE49-F238E27FC236}">
                <a16:creationId xmlns:a16="http://schemas.microsoft.com/office/drawing/2014/main" xmlns="" id="{9D36E720-0E25-41AB-8346-B547D8B86001}"/>
              </a:ext>
            </a:extLst>
          </p:cNvPr>
          <p:cNvSpPr txBox="1">
            <a:spLocks noChangeArrowheads="1"/>
          </p:cNvSpPr>
          <p:nvPr userDrawn="1"/>
        </p:nvSpPr>
        <p:spPr bwMode="auto">
          <a:xfrm>
            <a:off x="3978818" y="3543253"/>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8" name="Text Box 8">
            <a:extLst>
              <a:ext uri="{FF2B5EF4-FFF2-40B4-BE49-F238E27FC236}">
                <a16:creationId xmlns:a16="http://schemas.microsoft.com/office/drawing/2014/main" xmlns="" id="{11ED55EC-FD16-4B98-B04D-4605D3C0D784}"/>
              </a:ext>
            </a:extLst>
          </p:cNvPr>
          <p:cNvSpPr txBox="1">
            <a:spLocks noChangeArrowheads="1"/>
          </p:cNvSpPr>
          <p:nvPr userDrawn="1"/>
        </p:nvSpPr>
        <p:spPr bwMode="auto">
          <a:xfrm>
            <a:off x="4043772" y="2636912"/>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a:sym typeface="FrutigerNext LT Regular" pitchFamily="34" charset="0"/>
              </a:rPr>
              <a:t>Thank You</a:t>
            </a:r>
            <a:endParaRPr lang="zh-CN" altLang="zh-CN" dirty="0">
              <a:sym typeface="FrutigerNext LT Regular" pitchFamily="34" charset="0"/>
            </a:endParaRPr>
          </a:p>
        </p:txBody>
      </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12284" y="387351"/>
            <a:ext cx="10560049" cy="868363"/>
          </a:xfrm>
        </p:spPr>
        <p:txBody>
          <a:bodyPr/>
          <a:lstStyle>
            <a:lvl1pPr>
              <a:defRPr/>
            </a:lvl1pPr>
          </a:lstStyle>
          <a:p>
            <a:r>
              <a:rPr lang="en-US" altLang="zh-CN" dirty="0"/>
              <a:t>Title</a:t>
            </a:r>
            <a:endParaRPr lang="zh-CN" altLang="en-US" dirty="0"/>
          </a:p>
        </p:txBody>
      </p:sp>
    </p:spTree>
    <p:extLst>
      <p:ext uri="{BB962C8B-B14F-4D97-AF65-F5344CB8AC3E}">
        <p14:creationId xmlns:p14="http://schemas.microsoft.com/office/powerpoint/2010/main" val="25620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a:t>
            </a:r>
            <a:r>
              <a:rPr lang="zh-CN" altLang="en-US" dirty="0" smtClean="0"/>
              <a:t>样式</a:t>
            </a:r>
            <a:endParaRPr lang="zh-CN" altLang="en-US" dirty="0"/>
          </a:p>
        </p:txBody>
      </p:sp>
      <p:sp>
        <p:nvSpPr>
          <p:cNvPr id="30" name="文本占位符 29"/>
          <p:cNvSpPr>
            <a:spLocks noGrp="1"/>
          </p:cNvSpPr>
          <p:nvPr>
            <p:ph type="body" sz="quarter" idx="10"/>
          </p:nvPr>
        </p:nvSpPr>
        <p:spPr>
          <a:xfrm>
            <a:off x="1031295" y="5816120"/>
            <a:ext cx="6912000" cy="493200"/>
          </a:xfr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zh-CN" altLang="en-US" dirty="0" smtClean="0"/>
              <a:t>单击此处编辑母版文本样式</a:t>
            </a:r>
          </a:p>
        </p:txBody>
      </p:sp>
      <p:sp>
        <p:nvSpPr>
          <p:cNvPr id="7"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kern="1200" dirty="0" smtClean="0">
                <a:solidFill>
                  <a:schemeClr val="tx1"/>
                </a:solidFill>
                <a:latin typeface="+mn-ea"/>
                <a:ea typeface="+mn-ea"/>
                <a:cs typeface="Arial" pitchFamily="34" charset="0"/>
              </a:rPr>
              <a:t>Copyright © 2019 Huawei Technologies Co., Ltd. All rights reserved. </a:t>
            </a:r>
            <a:endParaRPr lang="en-US" altLang="zh-CN" sz="1200" kern="1200" dirty="0">
              <a:solidFill>
                <a:schemeClr val="tx1"/>
              </a:solidFill>
              <a:latin typeface="+mn-ea"/>
              <a:ea typeface="+mn-ea"/>
              <a:cs typeface="Arial" pitchFamily="34" charset="0"/>
            </a:endParaRPr>
          </a:p>
        </p:txBody>
      </p:sp>
      <p:pic>
        <p:nvPicPr>
          <p:cNvPr id="1027" name="Picture 3" descr="C:\Users\YOYO\Desktop\郑莉\华为公司标志 Huawei Coroporate Logo_2018\PNG\竖版华为公司标志 Vertical Version of Huawei Corporate Logo_201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665" y="6093296"/>
            <a:ext cx="772549"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331236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Foreword</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7" name="Freeform 6"/>
          <p:cNvSpPr>
            <a:spLocks/>
          </p:cNvSpPr>
          <p:nvPr userDrawn="1"/>
        </p:nvSpPr>
        <p:spPr bwMode="auto">
          <a:xfrm>
            <a:off x="4151784" y="296368"/>
            <a:ext cx="804474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8" name="Freeform 11"/>
          <p:cNvSpPr>
            <a:spLocks/>
          </p:cNvSpPr>
          <p:nvPr userDrawn="1"/>
        </p:nvSpPr>
        <p:spPr bwMode="auto">
          <a:xfrm>
            <a:off x="3882417" y="296652"/>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77230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Objectives</a:t>
            </a:r>
            <a:endPar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9" name="Freeform 6"/>
          <p:cNvSpPr>
            <a:spLocks/>
          </p:cNvSpPr>
          <p:nvPr userDrawn="1"/>
        </p:nvSpPr>
        <p:spPr bwMode="auto">
          <a:xfrm>
            <a:off x="4367808" y="296368"/>
            <a:ext cx="782871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0" name="Freeform 11"/>
          <p:cNvSpPr>
            <a:spLocks/>
          </p:cNvSpPr>
          <p:nvPr userDrawn="1"/>
        </p:nvSpPr>
        <p:spPr bwMode="auto">
          <a:xfrm>
            <a:off x="409844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Contents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30" name="Freeform 6"/>
          <p:cNvSpPr>
            <a:spLocks/>
          </p:cNvSpPr>
          <p:nvPr userDrawn="1"/>
        </p:nvSpPr>
        <p:spPr bwMode="auto">
          <a:xfrm>
            <a:off x="4187788" y="296368"/>
            <a:ext cx="800873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31" name="Freeform 11"/>
          <p:cNvSpPr>
            <a:spLocks/>
          </p:cNvSpPr>
          <p:nvPr userDrawn="1"/>
        </p:nvSpPr>
        <p:spPr bwMode="auto">
          <a:xfrm>
            <a:off x="391842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华文细黑" panose="02010600040101010101" pitchFamily="2" charset="-122"/>
                <a:ea typeface="华文细黑" panose="02010600040101010101" pitchFamily="2" charset="-122"/>
                <a:cs typeface="Arial" panose="020B0604020202020204" pitchFamily="34" charset="0"/>
              </a:defRPr>
            </a:lvl1pPr>
            <a:lvl2pPr algn="just">
              <a:defRPr>
                <a:latin typeface="华文细黑" panose="02010600040101010101" pitchFamily="2" charset="-122"/>
                <a:ea typeface="华文细黑" panose="02010600040101010101" pitchFamily="2" charset="-122"/>
                <a:cs typeface="Arial" panose="020B0604020202020204" pitchFamily="34" charset="0"/>
              </a:defRPr>
            </a:lvl2pPr>
            <a:lvl3pPr algn="just">
              <a:defRPr>
                <a:latin typeface="华文细黑" panose="02010600040101010101" pitchFamily="2" charset="-122"/>
                <a:ea typeface="华文细黑" panose="02010600040101010101" pitchFamily="2" charset="-122"/>
                <a:cs typeface="Arial" panose="020B0604020202020204" pitchFamily="34" charset="0"/>
              </a:defRPr>
            </a:lvl3pPr>
            <a:lvl4pPr algn="just">
              <a:defRPr>
                <a:latin typeface="华文细黑" panose="02010600040101010101" pitchFamily="2" charset="-122"/>
                <a:ea typeface="华文细黑" panose="02010600040101010101" pitchFamily="2" charset="-122"/>
                <a:cs typeface="Arial" panose="020B0604020202020204" pitchFamily="34" charset="0"/>
              </a:defRPr>
            </a:lvl4pPr>
            <a:lvl5pPr algn="just">
              <a:defRPr>
                <a:latin typeface="华文细黑" panose="02010600040101010101" pitchFamily="2" charset="-122"/>
                <a:ea typeface="华文细黑" panose="02010600040101010101" pitchFamily="2"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Arial" panose="020B0604020202020204" pitchFamily="34" charset="0"/>
                <a:ea typeface="+mn-ea"/>
                <a:cs typeface="Arial" pitchFamily="34" charset="0"/>
              </a:rPr>
              <a:t>本节概述和学习目标</a:t>
            </a:r>
            <a:endParaRPr lang="zh-CN" altLang="en-US" sz="3500" b="1" dirty="0">
              <a:solidFill>
                <a:schemeClr val="tx1">
                  <a:lumMod val="75000"/>
                  <a:lumOff val="25000"/>
                </a:schemeClr>
              </a:solidFill>
              <a:latin typeface="Arial" panose="020B0604020202020204" pitchFamily="34" charset="0"/>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081568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ndParaRPr>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91685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9"/>
          <p:cNvSpPr>
            <a:spLocks noChangeArrowheads="1"/>
          </p:cNvSpPr>
          <p:nvPr userDrawn="1"/>
        </p:nvSpPr>
        <p:spPr bwMode="auto">
          <a:xfrm>
            <a:off x="119336" y="6500581"/>
            <a:ext cx="76879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Page</a:t>
            </a:r>
            <a:r>
              <a:rPr lang="en-US" altLang="zh-CN" sz="1200" baseline="0" dirty="0">
                <a:latin typeface="+mn-ea"/>
                <a:ea typeface="+mn-ea"/>
                <a:cs typeface="Arial" pitchFamily="34" charset="0"/>
              </a:rPr>
              <a:t> </a:t>
            </a:r>
            <a:fld id="{2F2CF7F5-F178-4429-B6CA-28062DF31937}" type="slidenum">
              <a:rPr lang="en-US" altLang="zh-CN" sz="1200" smtClean="0">
                <a:latin typeface="+mn-ea"/>
                <a:ea typeface="+mn-ea"/>
                <a:cs typeface="Arial" pitchFamily="34" charset="0"/>
              </a:rPr>
              <a:pPr defTabSz="801668" eaLnBrk="0" fontAlgn="base" hangingPunct="0">
                <a:defRPr/>
              </a:pPr>
              <a:t>‹#›</a:t>
            </a:fld>
            <a:endParaRPr lang="en-US" altLang="zh-CN" sz="1200" dirty="0">
              <a:latin typeface="+mn-ea"/>
              <a:ea typeface="+mn-ea"/>
              <a:cs typeface="Arial" pitchFamily="34" charset="0"/>
            </a:endParaRPr>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Copyright © 2019 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 id="2147483875" r:id="rId16"/>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文本占位符 151"/>
          <p:cNvSpPr>
            <a:spLocks noGrp="1"/>
          </p:cNvSpPr>
          <p:nvPr>
            <p:ph type="body" sz="quarter" idx="19"/>
          </p:nvPr>
        </p:nvSpPr>
        <p:spPr/>
        <p:txBody>
          <a:bodyPr>
            <a:noAutofit/>
          </a:bodyPr>
          <a:lstStyle/>
          <a:p>
            <a:pPr fontAlgn="ctr"/>
            <a:endParaRPr lang="en-US" altLang="zh-CN" dirty="0">
              <a:latin typeface="微软雅黑" pitchFamily="34" charset="-122"/>
              <a:ea typeface="微软雅黑" pitchFamily="34" charset="-122"/>
            </a:endParaRPr>
          </a:p>
        </p:txBody>
      </p:sp>
      <p:sp>
        <p:nvSpPr>
          <p:cNvPr id="153" name="文本占位符 152"/>
          <p:cNvSpPr>
            <a:spLocks noGrp="1"/>
          </p:cNvSpPr>
          <p:nvPr>
            <p:ph type="body" sz="quarter" idx="20"/>
          </p:nvPr>
        </p:nvSpPr>
        <p:spPr/>
        <p:txBody>
          <a:bodyPr>
            <a:noAutofit/>
          </a:bodyPr>
          <a:lstStyle/>
          <a:p>
            <a:pPr fontAlgn="ctr"/>
            <a:endParaRPr lang="en-US" altLang="zh-CN" dirty="0">
              <a:latin typeface="微软雅黑" pitchFamily="34" charset="-122"/>
              <a:ea typeface="微软雅黑" pitchFamily="34" charset="-122"/>
            </a:endParaRPr>
          </a:p>
        </p:txBody>
      </p:sp>
      <p:sp>
        <p:nvSpPr>
          <p:cNvPr id="3" name="文本占位符 2"/>
          <p:cNvSpPr>
            <a:spLocks noGrp="1"/>
          </p:cNvSpPr>
          <p:nvPr>
            <p:ph type="body" sz="quarter" idx="13"/>
          </p:nvPr>
        </p:nvSpPr>
        <p:spPr/>
        <p:txBody>
          <a:bodyPr>
            <a:noAutofit/>
          </a:bodyPr>
          <a:lstStyle/>
          <a:p>
            <a:pPr fontAlgn="ctr"/>
            <a:r>
              <a:rPr lang="en-US" dirty="0" smtClean="0">
                <a:latin typeface="微软雅黑" pitchFamily="34" charset="-122"/>
                <a:ea typeface="微软雅黑" pitchFamily="34" charset="-122"/>
              </a:rPr>
              <a:t>J</a:t>
            </a:r>
            <a:r>
              <a:rPr lang="en-US" altLang="zh-CN" dirty="0" smtClean="0">
                <a:latin typeface="微软雅黑" pitchFamily="34" charset="-122"/>
                <a:ea typeface="微软雅黑" pitchFamily="34" charset="-122"/>
              </a:rPr>
              <a:t>iang </a:t>
            </a:r>
            <a:r>
              <a:rPr lang="en-US" altLang="zh-CN" dirty="0" err="1" smtClean="0">
                <a:latin typeface="微软雅黑" pitchFamily="34" charset="-122"/>
                <a:ea typeface="微软雅黑" pitchFamily="34" charset="-122"/>
              </a:rPr>
              <a:t>Bingbing</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en-US" dirty="0" smtClean="0">
                <a:latin typeface="微软雅黑" pitchFamily="34" charset="-122"/>
                <a:ea typeface="微软雅黑" pitchFamily="34" charset="-122"/>
              </a:rPr>
              <a:t>(employee ID: zwx201803)</a:t>
            </a:r>
            <a:endParaRPr lang="en-US" altLang="zh-CN" dirty="0">
              <a:latin typeface="微软雅黑" pitchFamily="34" charset="-122"/>
              <a:ea typeface="微软雅黑" pitchFamily="34" charset="-122"/>
            </a:endParaRPr>
          </a:p>
        </p:txBody>
      </p:sp>
      <p:sp>
        <p:nvSpPr>
          <p:cNvPr id="4" name="文本占位符 3"/>
          <p:cNvSpPr>
            <a:spLocks noGrp="1"/>
          </p:cNvSpPr>
          <p:nvPr>
            <p:ph type="body" sz="quarter" idx="14"/>
          </p:nvPr>
        </p:nvSpPr>
        <p:spPr/>
        <p:txBody>
          <a:bodyPr>
            <a:noAutofit/>
          </a:bodyPr>
          <a:lstStyle/>
          <a:p>
            <a:pPr fontAlgn="ctr"/>
            <a:r>
              <a:rPr lang="en-US" dirty="0" smtClean="0">
                <a:latin typeface="微软雅黑" pitchFamily="34" charset="-122"/>
                <a:ea typeface="微软雅黑" pitchFamily="34" charset="-122"/>
              </a:rPr>
              <a:t>2017.7.20</a:t>
            </a:r>
            <a:endParaRPr lang="en-US" altLang="zh-CN" dirty="0">
              <a:latin typeface="微软雅黑" pitchFamily="34" charset="-122"/>
              <a:ea typeface="微软雅黑" pitchFamily="34" charset="-122"/>
            </a:endParaRPr>
          </a:p>
        </p:txBody>
      </p:sp>
      <p:sp>
        <p:nvSpPr>
          <p:cNvPr id="5" name="文本占位符 4"/>
          <p:cNvSpPr>
            <a:spLocks noGrp="1"/>
          </p:cNvSpPr>
          <p:nvPr>
            <p:ph type="body" sz="quarter" idx="15"/>
          </p:nvPr>
        </p:nvSpPr>
        <p:spPr/>
        <p:txBody>
          <a:bodyPr>
            <a:noAutofit/>
          </a:bodyPr>
          <a:lstStyle/>
          <a:p>
            <a:pPr fontAlgn="ctr"/>
            <a:r>
              <a:rPr lang="en-US" dirty="0" smtClean="0">
                <a:latin typeface="微软雅黑" pitchFamily="34" charset="-122"/>
                <a:ea typeface="微软雅黑" pitchFamily="34" charset="-122"/>
              </a:rPr>
              <a:t>Liu </a:t>
            </a:r>
            <a:r>
              <a:rPr lang="en-US" dirty="0" err="1" smtClean="0">
                <a:latin typeface="微软雅黑" pitchFamily="34" charset="-122"/>
                <a:ea typeface="微软雅黑" pitchFamily="34" charset="-122"/>
              </a:rPr>
              <a:t>Lican</a:t>
            </a:r>
            <a:r>
              <a:rPr lang="en-US" dirty="0" smtClean="0">
                <a:latin typeface="微软雅黑" pitchFamily="34" charset="-122"/>
                <a:ea typeface="微软雅黑" pitchFamily="34" charset="-122"/>
              </a:rPr>
              <a:t>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
        <p:nvSpPr>
          <p:cNvPr id="6" name="文本占位符 5"/>
          <p:cNvSpPr>
            <a:spLocks noGrp="1"/>
          </p:cNvSpPr>
          <p:nvPr>
            <p:ph type="body" sz="quarter" idx="16"/>
          </p:nvPr>
        </p:nvSpPr>
        <p:spPr/>
        <p:txBody>
          <a:bodyPr>
            <a:noAutofit/>
          </a:bodyPr>
          <a:lstStyle/>
          <a:p>
            <a:pPr fontAlgn="ctr"/>
            <a:r>
              <a:rPr lang="en-US" dirty="0" smtClean="0">
                <a:latin typeface="微软雅黑" pitchFamily="34" charset="-122"/>
                <a:ea typeface="微软雅黑" pitchFamily="34" charset="-122"/>
              </a:rPr>
              <a:t>New</a:t>
            </a:r>
            <a:endParaRPr lang="en-US" altLang="zh-CN" dirty="0">
              <a:latin typeface="微软雅黑" pitchFamily="34" charset="-122"/>
              <a:ea typeface="微软雅黑" pitchFamily="34" charset="-122"/>
            </a:endParaRPr>
          </a:p>
        </p:txBody>
      </p:sp>
      <p:sp>
        <p:nvSpPr>
          <p:cNvPr id="154" name="文本占位符 153"/>
          <p:cNvSpPr>
            <a:spLocks noGrp="1"/>
          </p:cNvSpPr>
          <p:nvPr>
            <p:ph type="body" sz="quarter" idx="21"/>
          </p:nvPr>
        </p:nvSpPr>
        <p:spPr/>
        <p:txBody>
          <a:bodyPr>
            <a:noAutofit/>
          </a:bodyPr>
          <a:lstStyle/>
          <a:p>
            <a:pPr fontAlgn="ctr"/>
            <a:r>
              <a:rPr lang="en-US" dirty="0" smtClean="0">
                <a:latin typeface="微软雅黑" pitchFamily="34" charset="-122"/>
                <a:ea typeface="微软雅黑" pitchFamily="34" charset="-122"/>
              </a:rPr>
              <a:t>Zhang Yue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zwx635169)</a:t>
            </a:r>
            <a:endParaRPr lang="en-US" altLang="zh-CN" dirty="0">
              <a:latin typeface="微软雅黑" pitchFamily="34" charset="-122"/>
              <a:ea typeface="微软雅黑" pitchFamily="34" charset="-122"/>
            </a:endParaRPr>
          </a:p>
        </p:txBody>
      </p:sp>
      <p:sp>
        <p:nvSpPr>
          <p:cNvPr id="155" name="文本占位符 154"/>
          <p:cNvSpPr>
            <a:spLocks noGrp="1"/>
          </p:cNvSpPr>
          <p:nvPr>
            <p:ph type="body" sz="quarter" idx="22"/>
          </p:nvPr>
        </p:nvSpPr>
        <p:spPr/>
        <p:txBody>
          <a:bodyPr>
            <a:noAutofit/>
          </a:bodyPr>
          <a:lstStyle/>
          <a:p>
            <a:pPr fontAlgn="ctr"/>
            <a:r>
              <a:rPr lang="en-US" dirty="0" smtClean="0">
                <a:latin typeface="微软雅黑" pitchFamily="34" charset="-122"/>
                <a:ea typeface="微软雅黑" pitchFamily="34" charset="-122"/>
              </a:rPr>
              <a:t>2019.3.18</a:t>
            </a:r>
            <a:endParaRPr lang="en-US" altLang="zh-CN" dirty="0">
              <a:latin typeface="微软雅黑" pitchFamily="34" charset="-122"/>
              <a:ea typeface="微软雅黑" pitchFamily="34" charset="-122"/>
            </a:endParaRPr>
          </a:p>
        </p:txBody>
      </p:sp>
      <p:sp>
        <p:nvSpPr>
          <p:cNvPr id="156" name="文本占位符 155"/>
          <p:cNvSpPr>
            <a:spLocks noGrp="1"/>
          </p:cNvSpPr>
          <p:nvPr>
            <p:ph type="body" sz="quarter" idx="23"/>
          </p:nvPr>
        </p:nvSpPr>
        <p:spPr/>
        <p:txBody>
          <a:bodyPr>
            <a:noAutofit/>
          </a:bodyPr>
          <a:lstStyle/>
          <a:p>
            <a:pPr fontAlgn="ctr"/>
            <a:r>
              <a:rPr lang="en-US" dirty="0" smtClean="0">
                <a:latin typeface="微软雅黑" pitchFamily="34" charset="-122"/>
                <a:ea typeface="微软雅黑" pitchFamily="34" charset="-122"/>
              </a:rPr>
              <a:t>Liu </a:t>
            </a:r>
            <a:r>
              <a:rPr lang="en-US" dirty="0" err="1" smtClean="0">
                <a:latin typeface="微软雅黑" pitchFamily="34" charset="-122"/>
                <a:ea typeface="微软雅黑" pitchFamily="34" charset="-122"/>
              </a:rPr>
              <a:t>Lican</a:t>
            </a:r>
            <a:r>
              <a:rPr lang="en-US" dirty="0" smtClean="0">
                <a:latin typeface="微软雅黑" pitchFamily="34" charset="-122"/>
                <a:ea typeface="微软雅黑" pitchFamily="34" charset="-122"/>
              </a:rPr>
              <a:t>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altLang="zh-CN" b="1" dirty="0">
                <a:latin typeface="微软雅黑" panose="020B0503020204020204" pitchFamily="34" charset="-122"/>
                <a:ea typeface="微软雅黑" panose="020B0503020204020204" pitchFamily="34" charset="-122"/>
              </a:rPr>
              <a:t>Functions of Agile Controller-DCN</a:t>
            </a:r>
          </a:p>
          <a:p>
            <a:pPr marL="720000" lvl="1" fontAlgn="ctr">
              <a:buSzPct val="60000"/>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Basic Concepts of Underlay</a:t>
            </a:r>
          </a:p>
          <a:p>
            <a:pPr marL="720000" lvl="1"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Basic Concepts of Overlay</a:t>
            </a:r>
          </a:p>
          <a:p>
            <a:pPr marL="720000" lvl="1"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Other Functions and Features</a:t>
            </a:r>
          </a:p>
          <a:p>
            <a:pPr fontAlgn="ctr"/>
            <a:r>
              <a:rPr lang="en-US" altLang="zh-CN" dirty="0">
                <a:solidFill>
                  <a:schemeClr val="bg1">
                    <a:lumMod val="50000"/>
                  </a:schemeClr>
                </a:solidFill>
                <a:latin typeface="微软雅黑" panose="020B0503020204020204" pitchFamily="34" charset="-122"/>
                <a:ea typeface="微软雅黑" panose="020B0503020204020204" pitchFamily="34" charset="-122"/>
              </a:rPr>
              <a:t>Application Scenarios of Agile Controller-DCN</a:t>
            </a:r>
          </a:p>
          <a:p>
            <a:pPr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p:txBody>
      </p:sp>
    </p:spTree>
    <p:extLst>
      <p:ext uri="{BB962C8B-B14F-4D97-AF65-F5344CB8AC3E}">
        <p14:creationId xmlns:p14="http://schemas.microsoft.com/office/powerpoint/2010/main" val="349270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Basic Concepts of Underlay</a:t>
            </a:r>
          </a:p>
        </p:txBody>
      </p:sp>
      <p:sp>
        <p:nvSpPr>
          <p:cNvPr id="8" name="文本占位符 4"/>
          <p:cNvSpPr txBox="1">
            <a:spLocks/>
          </p:cNvSpPr>
          <p:nvPr/>
        </p:nvSpPr>
        <p:spPr bwMode="auto">
          <a:xfrm>
            <a:off x="912284" y="1233488"/>
            <a:ext cx="10116263" cy="135948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50000"/>
              </a:lnSpc>
            </a:pPr>
            <a:r>
              <a:rPr lang="en-US" sz="1800" kern="0" dirty="0" smtClean="0"/>
              <a:t>An underlay network is a bearer network consisting of physical devices, such as TOR switches, aggregation switches, core switches, LBs, and firewalls. In Huawei </a:t>
            </a:r>
            <a:r>
              <a:rPr lang="en-US" sz="1800" kern="0" dirty="0" err="1" smtClean="0"/>
              <a:t>CloudFabric</a:t>
            </a:r>
            <a:r>
              <a:rPr lang="en-US" sz="1800" kern="0" dirty="0" smtClean="0"/>
              <a:t> Solution, the underlay network mainly refers to the basic network layer.</a:t>
            </a:r>
          </a:p>
          <a:p>
            <a:pPr fontAlgn="ctr">
              <a:lnSpc>
                <a:spcPct val="150000"/>
              </a:lnSpc>
            </a:pPr>
            <a:endParaRPr lang="en-US" altLang="zh-CN" sz="1800" kern="0" dirty="0">
              <a:latin typeface="微软雅黑" panose="020B0503020204020204" pitchFamily="34" charset="-122"/>
              <a:ea typeface="微软雅黑" panose="020B0503020204020204" pitchFamily="34" charset="-122"/>
            </a:endParaRPr>
          </a:p>
        </p:txBody>
      </p:sp>
      <p:sp>
        <p:nvSpPr>
          <p:cNvPr id="9" name="Rectangle 14"/>
          <p:cNvSpPr/>
          <p:nvPr/>
        </p:nvSpPr>
        <p:spPr>
          <a:xfrm>
            <a:off x="3575720" y="4322514"/>
            <a:ext cx="3765856" cy="1073892"/>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Rectangle 14"/>
          <p:cNvSpPr/>
          <p:nvPr/>
        </p:nvSpPr>
        <p:spPr>
          <a:xfrm>
            <a:off x="3575720" y="5658956"/>
            <a:ext cx="3765856" cy="500429"/>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圆角矩形 11"/>
          <p:cNvSpPr/>
          <p:nvPr/>
        </p:nvSpPr>
        <p:spPr>
          <a:xfrm>
            <a:off x="5326444" y="2696625"/>
            <a:ext cx="841564"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094212" y="2696625"/>
            <a:ext cx="1122016"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grpSp>
        <p:nvGrpSpPr>
          <p:cNvPr id="14" name="组合 398"/>
          <p:cNvGrpSpPr/>
          <p:nvPr/>
        </p:nvGrpSpPr>
        <p:grpSpPr>
          <a:xfrm>
            <a:off x="4810377" y="3513716"/>
            <a:ext cx="440864" cy="418927"/>
            <a:chOff x="10287403" y="1826574"/>
            <a:chExt cx="2327275" cy="2817813"/>
          </a:xfrm>
          <a:solidFill>
            <a:srgbClr val="00AAFF"/>
          </a:solidFill>
          <a:effectLst>
            <a:outerShdw blurRad="50800" dist="38100" dir="5400000" algn="t" rotWithShape="0">
              <a:schemeClr val="bg1">
                <a:lumMod val="85000"/>
                <a:alpha val="40000"/>
              </a:schemeClr>
            </a:outerShdw>
          </a:effectLst>
        </p:grpSpPr>
        <p:sp>
          <p:nvSpPr>
            <p:cNvPr id="15"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0"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3"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4"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5"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6"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7"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8"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9"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0"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1"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2"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3"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4"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5"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6"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7"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8"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9"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0"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1"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2"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3"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4"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5"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6"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7"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8"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9"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0"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1"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2"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3"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4"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5"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6"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7"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8"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9"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0"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1"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2"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3"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4"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5"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6"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7"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8"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9"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0"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1"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2"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3"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4"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5"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6"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7"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8"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9"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0"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1"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2"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3"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4"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5"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6"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7"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8"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9"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0"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1"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2"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3"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4"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5"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6"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7"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8"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9"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0"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1"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2"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3"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4"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5"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6"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7"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8"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9"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0"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1"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2"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3"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4"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5"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6"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7"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8"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9"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0"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1"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2"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3"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4"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5"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6"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pic>
        <p:nvPicPr>
          <p:cNvPr id="13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19949" y="3539132"/>
            <a:ext cx="1206516" cy="326646"/>
          </a:xfrm>
          <a:prstGeom prst="rect">
            <a:avLst/>
          </a:prstGeom>
          <a:noFill/>
          <a:ln w="9525">
            <a:noFill/>
            <a:miter lim="800000"/>
            <a:headEnd/>
            <a:tailEnd/>
          </a:ln>
        </p:spPr>
      </p:pic>
      <p:pic>
        <p:nvPicPr>
          <p:cNvPr id="138" name="Picture 120" descr="OpenStack.png"/>
          <p:cNvPicPr>
            <a:picLocks noChangeAspect="1"/>
          </p:cNvPicPr>
          <p:nvPr/>
        </p:nvPicPr>
        <p:blipFill>
          <a:blip r:embed="rId4" cstate="email"/>
          <a:stretch>
            <a:fillRect/>
          </a:stretch>
        </p:blipFill>
        <p:spPr>
          <a:xfrm>
            <a:off x="4120060" y="2738236"/>
            <a:ext cx="405117" cy="244834"/>
          </a:xfrm>
          <a:prstGeom prst="rect">
            <a:avLst/>
          </a:prstGeom>
          <a:solidFill>
            <a:schemeClr val="bg1"/>
          </a:solidFill>
          <a:effectLst>
            <a:outerShdw blurRad="50800" dist="38100" dir="2700000" algn="tl" rotWithShape="0">
              <a:prstClr val="black">
                <a:alpha val="40000"/>
              </a:prstClr>
            </a:outerShdw>
          </a:effectLst>
        </p:spPr>
      </p:pic>
      <p:pic>
        <p:nvPicPr>
          <p:cNvPr id="139" name="Picture 2"/>
          <p:cNvPicPr>
            <a:picLocks noChangeAspect="1" noChangeArrowheads="1"/>
          </p:cNvPicPr>
          <p:nvPr/>
        </p:nvPicPr>
        <p:blipFill>
          <a:blip r:embed="rId5" cstate="print">
            <a:clrChange>
              <a:clrFrom>
                <a:srgbClr val="FFFFFF"/>
              </a:clrFrom>
              <a:clrTo>
                <a:srgbClr val="FFFFFF">
                  <a:alpha val="0"/>
                </a:srgbClr>
              </a:clrTo>
            </a:clrChange>
            <a:grayscl/>
            <a:biLevel thresh="50000"/>
          </a:blip>
          <a:srcRect/>
          <a:stretch>
            <a:fillRect/>
          </a:stretch>
        </p:blipFill>
        <p:spPr bwMode="auto">
          <a:xfrm>
            <a:off x="4596908" y="2776792"/>
            <a:ext cx="563246" cy="174282"/>
          </a:xfrm>
          <a:prstGeom prst="rect">
            <a:avLst/>
          </a:prstGeom>
          <a:noFill/>
          <a:ln w="9525">
            <a:noFill/>
            <a:miter lim="800000"/>
            <a:headEnd/>
            <a:tailEnd/>
          </a:ln>
        </p:spPr>
      </p:pic>
      <p:sp>
        <p:nvSpPr>
          <p:cNvPr id="140" name="圆角矩形 139"/>
          <p:cNvSpPr/>
          <p:nvPr/>
        </p:nvSpPr>
        <p:spPr>
          <a:xfrm>
            <a:off x="6268986" y="2692479"/>
            <a:ext cx="935467"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141" name="圆角矩形 140"/>
          <p:cNvSpPr/>
          <p:nvPr/>
        </p:nvSpPr>
        <p:spPr bwMode="auto">
          <a:xfrm>
            <a:off x="6201957" y="2744980"/>
            <a:ext cx="1074676" cy="222348"/>
          </a:xfrm>
          <a:prstGeom prst="roundRect">
            <a:avLst/>
          </a:prstGeom>
          <a:noFill/>
          <a:ln w="9525">
            <a:noFill/>
            <a:miter lim="800000"/>
            <a:headEnd/>
            <a:tailEnd/>
          </a:ln>
        </p:spPr>
        <p:txBody>
          <a:bodyPr wrap="square"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r>
              <a:rPr lang="en-US" sz="900" b="1" dirty="0">
                <a:solidFill>
                  <a:srgbClr val="FFFFFF"/>
                </a:solidFill>
                <a:latin typeface="微软雅黑" panose="020B0503020204020204" pitchFamily="34" charset="-122"/>
                <a:ea typeface="微软雅黑" panose="020B0503020204020204" pitchFamily="34" charset="-122"/>
              </a:rPr>
              <a:t>Third-party cloud platform</a:t>
            </a:r>
          </a:p>
        </p:txBody>
      </p:sp>
      <p:sp>
        <p:nvSpPr>
          <p:cNvPr id="142" name="圆角矩形 141"/>
          <p:cNvSpPr/>
          <p:nvPr/>
        </p:nvSpPr>
        <p:spPr bwMode="auto">
          <a:xfrm>
            <a:off x="5263887" y="2695483"/>
            <a:ext cx="976978" cy="330295"/>
          </a:xfrm>
          <a:prstGeom prst="roundRect">
            <a:avLst/>
          </a:prstGeom>
          <a:noFill/>
          <a:ln w="9525">
            <a:noFill/>
            <a:miter lim="800000"/>
            <a:headEnd/>
            <a:tailEnd/>
          </a:ln>
        </p:spPr>
        <p:txBody>
          <a:bodyPr wrap="square"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r>
              <a:rPr lang="en-US" sz="900" b="1" dirty="0">
                <a:solidFill>
                  <a:srgbClr val="FFFFFF"/>
                </a:solidFill>
                <a:latin typeface="微软雅黑" panose="020B0503020204020204" pitchFamily="34" charset="-122"/>
                <a:ea typeface="微软雅黑" panose="020B0503020204020204" pitchFamily="34" charset="-122"/>
              </a:rPr>
              <a:t>AC Orchestration</a:t>
            </a:r>
          </a:p>
        </p:txBody>
      </p:sp>
      <p:sp>
        <p:nvSpPr>
          <p:cNvPr id="143" name="雲形吹き出し 8"/>
          <p:cNvSpPr/>
          <p:nvPr/>
        </p:nvSpPr>
        <p:spPr>
          <a:xfrm>
            <a:off x="4237284" y="4561921"/>
            <a:ext cx="2808312" cy="709145"/>
          </a:xfrm>
          <a:prstGeom prst="cloudCallout">
            <a:avLst>
              <a:gd name="adj1" fmla="val -13626"/>
              <a:gd name="adj2" fmla="val 26195"/>
            </a:avLst>
          </a:prstGeom>
          <a:solidFill>
            <a:schemeClr val="bg1">
              <a:lumMod val="95000"/>
            </a:schemeClr>
          </a:solidFill>
          <a:ln w="25400" cap="flat" cmpd="sng" algn="ctr">
            <a:noFill/>
            <a:prstDash val="solid"/>
          </a:ln>
          <a:effectLst>
            <a:glow rad="101600">
              <a:srgbClr val="B2C9C8">
                <a:satMod val="175000"/>
                <a:alpha val="40000"/>
              </a:srgbClr>
            </a:glow>
            <a:outerShdw blurRad="50800" dist="38100" dir="2700000" algn="tl" rotWithShape="0">
              <a:prstClr val="black">
                <a:alpha val="40000"/>
              </a:prstClr>
            </a:outerShdw>
          </a:effectLst>
        </p:spPr>
        <p:txBody>
          <a:bodyPr wrap="square" lIns="0" tIns="0" rIns="0" bIns="0" rtlCol="0" anchor="ctr" anchorCtr="1">
            <a:noAutofit/>
          </a:bodyPr>
          <a:lstStyle/>
          <a:p>
            <a:pPr algn="ctr" fontAlgn="ctr">
              <a:spcBef>
                <a:spcPts val="0"/>
              </a:spcBef>
              <a:spcAft>
                <a:spcPts val="0"/>
              </a:spcAft>
              <a:defRPr/>
            </a:pPr>
            <a:r>
              <a:rPr kumimoji="1" lang="en-US" sz="1200" dirty="0">
                <a:solidFill>
                  <a:srgbClr val="FFFFFF">
                    <a:lumMod val="50000"/>
                  </a:srgbClr>
                </a:solidFill>
                <a:latin typeface="微软雅黑" panose="020B0503020204020204" pitchFamily="34" charset="-122"/>
                <a:ea typeface="微软雅黑" panose="020B0503020204020204" pitchFamily="34" charset="-122"/>
              </a:rPr>
              <a:t>L3 Network</a:t>
            </a:r>
          </a:p>
        </p:txBody>
      </p:sp>
      <p:grpSp>
        <p:nvGrpSpPr>
          <p:cNvPr id="144" name="组合 384"/>
          <p:cNvGrpSpPr/>
          <p:nvPr/>
        </p:nvGrpSpPr>
        <p:grpSpPr>
          <a:xfrm>
            <a:off x="4955295" y="5140771"/>
            <a:ext cx="463856" cy="183649"/>
            <a:chOff x="3298897" y="4095287"/>
            <a:chExt cx="1257750" cy="591162"/>
          </a:xfrm>
        </p:grpSpPr>
        <p:sp>
          <p:nvSpPr>
            <p:cNvPr id="14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47" name="组合 387"/>
          <p:cNvGrpSpPr/>
          <p:nvPr/>
        </p:nvGrpSpPr>
        <p:grpSpPr>
          <a:xfrm>
            <a:off x="5020455" y="4387620"/>
            <a:ext cx="444385" cy="363279"/>
            <a:chOff x="4622166" y="3061494"/>
            <a:chExt cx="489584" cy="615667"/>
          </a:xfrm>
        </p:grpSpPr>
        <p:grpSp>
          <p:nvGrpSpPr>
            <p:cNvPr id="148" name="组合 376"/>
            <p:cNvGrpSpPr/>
            <p:nvPr/>
          </p:nvGrpSpPr>
          <p:grpSpPr>
            <a:xfrm>
              <a:off x="4622166" y="3467100"/>
              <a:ext cx="489584" cy="210061"/>
              <a:chOff x="3298897" y="4095287"/>
              <a:chExt cx="1257750" cy="591162"/>
            </a:xfrm>
          </p:grpSpPr>
          <p:sp>
            <p:nvSpPr>
              <p:cNvPr id="15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49" name="组合 379"/>
            <p:cNvGrpSpPr/>
            <p:nvPr/>
          </p:nvGrpSpPr>
          <p:grpSpPr>
            <a:xfrm>
              <a:off x="4622166" y="3263900"/>
              <a:ext cx="489584" cy="210061"/>
              <a:chOff x="3298897" y="4095287"/>
              <a:chExt cx="1257750" cy="591162"/>
            </a:xfrm>
          </p:grpSpPr>
          <p:sp>
            <p:nvSpPr>
              <p:cNvPr id="15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50" name="组合 388"/>
            <p:cNvGrpSpPr/>
            <p:nvPr/>
          </p:nvGrpSpPr>
          <p:grpSpPr>
            <a:xfrm>
              <a:off x="4622166" y="3061494"/>
              <a:ext cx="489584" cy="210061"/>
              <a:chOff x="3298897" y="4095287"/>
              <a:chExt cx="1257750" cy="591162"/>
            </a:xfrm>
          </p:grpSpPr>
          <p:sp>
            <p:nvSpPr>
              <p:cNvPr id="15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157" name="组合 573"/>
          <p:cNvGrpSpPr/>
          <p:nvPr/>
        </p:nvGrpSpPr>
        <p:grpSpPr>
          <a:xfrm>
            <a:off x="4453754" y="4529842"/>
            <a:ext cx="351251" cy="182170"/>
            <a:chOff x="-2159781" y="1401455"/>
            <a:chExt cx="1176337" cy="700088"/>
          </a:xfrm>
          <a:solidFill>
            <a:schemeClr val="tx1">
              <a:lumMod val="50000"/>
              <a:lumOff val="50000"/>
            </a:schemeClr>
          </a:solidFill>
        </p:grpSpPr>
        <p:sp>
          <p:nvSpPr>
            <p:cNvPr id="158"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59"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0"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1"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2"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3"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4"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5"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6"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7"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8"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9"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0"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1"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2"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3"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4"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5"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6"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7"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8"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9"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180" name="文本框 179"/>
          <p:cNvSpPr txBox="1"/>
          <p:nvPr/>
        </p:nvSpPr>
        <p:spPr>
          <a:xfrm>
            <a:off x="4141799" y="5701801"/>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181" name="组合 69"/>
          <p:cNvGrpSpPr/>
          <p:nvPr/>
        </p:nvGrpSpPr>
        <p:grpSpPr>
          <a:xfrm>
            <a:off x="4209111" y="5841721"/>
            <a:ext cx="362166" cy="170962"/>
            <a:chOff x="2058658" y="5338306"/>
            <a:chExt cx="482888" cy="227950"/>
          </a:xfrm>
        </p:grpSpPr>
        <p:sp>
          <p:nvSpPr>
            <p:cNvPr id="182"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3"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4"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5"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6"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7"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8"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9"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0"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1"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2"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3"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4"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195" name="组合 387"/>
          <p:cNvGrpSpPr/>
          <p:nvPr/>
        </p:nvGrpSpPr>
        <p:grpSpPr>
          <a:xfrm>
            <a:off x="5703149" y="4386657"/>
            <a:ext cx="444385" cy="363279"/>
            <a:chOff x="4622166" y="3061494"/>
            <a:chExt cx="489584" cy="615667"/>
          </a:xfrm>
        </p:grpSpPr>
        <p:grpSp>
          <p:nvGrpSpPr>
            <p:cNvPr id="196" name="组合 376"/>
            <p:cNvGrpSpPr/>
            <p:nvPr/>
          </p:nvGrpSpPr>
          <p:grpSpPr>
            <a:xfrm>
              <a:off x="4622166" y="3467100"/>
              <a:ext cx="489584" cy="210061"/>
              <a:chOff x="3298897" y="4095287"/>
              <a:chExt cx="1257750" cy="591162"/>
            </a:xfrm>
          </p:grpSpPr>
          <p:sp>
            <p:nvSpPr>
              <p:cNvPr id="20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97" name="组合 379"/>
            <p:cNvGrpSpPr/>
            <p:nvPr/>
          </p:nvGrpSpPr>
          <p:grpSpPr>
            <a:xfrm>
              <a:off x="4622166" y="3263900"/>
              <a:ext cx="489584" cy="210061"/>
              <a:chOff x="3298897" y="4095287"/>
              <a:chExt cx="1257750" cy="591162"/>
            </a:xfrm>
          </p:grpSpPr>
          <p:sp>
            <p:nvSpPr>
              <p:cNvPr id="20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98" name="组合 388"/>
            <p:cNvGrpSpPr/>
            <p:nvPr/>
          </p:nvGrpSpPr>
          <p:grpSpPr>
            <a:xfrm>
              <a:off x="4622166" y="3061494"/>
              <a:ext cx="489584" cy="210061"/>
              <a:chOff x="3298897" y="4095287"/>
              <a:chExt cx="1257750" cy="591162"/>
            </a:xfrm>
          </p:grpSpPr>
          <p:sp>
            <p:nvSpPr>
              <p:cNvPr id="19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205" name="组合 384"/>
          <p:cNvGrpSpPr/>
          <p:nvPr/>
        </p:nvGrpSpPr>
        <p:grpSpPr>
          <a:xfrm>
            <a:off x="5548388" y="5146033"/>
            <a:ext cx="463856" cy="183649"/>
            <a:chOff x="3298897" y="4095287"/>
            <a:chExt cx="1257750" cy="591162"/>
          </a:xfrm>
        </p:grpSpPr>
        <p:sp>
          <p:nvSpPr>
            <p:cNvPr id="20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08" name="组合 384"/>
          <p:cNvGrpSpPr/>
          <p:nvPr/>
        </p:nvGrpSpPr>
        <p:grpSpPr>
          <a:xfrm>
            <a:off x="6127039" y="5139690"/>
            <a:ext cx="463856" cy="183649"/>
            <a:chOff x="3298897" y="4095287"/>
            <a:chExt cx="1257750" cy="591162"/>
          </a:xfrm>
        </p:grpSpPr>
        <p:sp>
          <p:nvSpPr>
            <p:cNvPr id="20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1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11" name="组合 384"/>
          <p:cNvGrpSpPr/>
          <p:nvPr/>
        </p:nvGrpSpPr>
        <p:grpSpPr>
          <a:xfrm>
            <a:off x="6701024" y="5146033"/>
            <a:ext cx="463856" cy="183649"/>
            <a:chOff x="3298897" y="4095287"/>
            <a:chExt cx="1257750" cy="591162"/>
          </a:xfrm>
        </p:grpSpPr>
        <p:sp>
          <p:nvSpPr>
            <p:cNvPr id="212"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13"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214" name="椭圆 213"/>
          <p:cNvSpPr/>
          <p:nvPr/>
        </p:nvSpPr>
        <p:spPr bwMode="auto">
          <a:xfrm>
            <a:off x="5225502" y="4731712"/>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5" name="椭圆 214"/>
          <p:cNvSpPr/>
          <p:nvPr/>
        </p:nvSpPr>
        <p:spPr bwMode="auto">
          <a:xfrm>
            <a:off x="5896403" y="4728743"/>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6" name="椭圆 215"/>
          <p:cNvSpPr/>
          <p:nvPr/>
        </p:nvSpPr>
        <p:spPr bwMode="auto">
          <a:xfrm>
            <a:off x="5160155" y="5123626"/>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7" name="椭圆 216"/>
          <p:cNvSpPr/>
          <p:nvPr/>
        </p:nvSpPr>
        <p:spPr bwMode="auto">
          <a:xfrm>
            <a:off x="5755516" y="5128888"/>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8" name="椭圆 217"/>
          <p:cNvSpPr/>
          <p:nvPr/>
        </p:nvSpPr>
        <p:spPr bwMode="auto">
          <a:xfrm>
            <a:off x="6324678" y="5126446"/>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9" name="椭圆 218"/>
          <p:cNvSpPr/>
          <p:nvPr/>
        </p:nvSpPr>
        <p:spPr bwMode="auto">
          <a:xfrm>
            <a:off x="6888294" y="5128888"/>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0" name="椭圆 219"/>
          <p:cNvSpPr/>
          <p:nvPr/>
        </p:nvSpPr>
        <p:spPr bwMode="auto">
          <a:xfrm>
            <a:off x="5160155" y="5298756"/>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1" name="文本框 220"/>
          <p:cNvSpPr txBox="1"/>
          <p:nvPr/>
        </p:nvSpPr>
        <p:spPr>
          <a:xfrm>
            <a:off x="4786507" y="5706389"/>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222" name="组合 212"/>
          <p:cNvGrpSpPr/>
          <p:nvPr/>
        </p:nvGrpSpPr>
        <p:grpSpPr>
          <a:xfrm>
            <a:off x="4853820" y="5846309"/>
            <a:ext cx="362166" cy="170962"/>
            <a:chOff x="2058658" y="5338306"/>
            <a:chExt cx="482888" cy="227950"/>
          </a:xfrm>
        </p:grpSpPr>
        <p:sp>
          <p:nvSpPr>
            <p:cNvPr id="223"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4"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5"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6"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7"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8"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9"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0"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1"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2"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3"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4"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5"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36" name="椭圆 235"/>
          <p:cNvSpPr/>
          <p:nvPr/>
        </p:nvSpPr>
        <p:spPr bwMode="auto">
          <a:xfrm>
            <a:off x="5744576" y="5303343"/>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7" name="文本框 236"/>
          <p:cNvSpPr txBox="1"/>
          <p:nvPr/>
        </p:nvSpPr>
        <p:spPr>
          <a:xfrm>
            <a:off x="5429319" y="5701801"/>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238" name="组合 235"/>
          <p:cNvGrpSpPr/>
          <p:nvPr/>
        </p:nvGrpSpPr>
        <p:grpSpPr>
          <a:xfrm>
            <a:off x="5496632" y="5841721"/>
            <a:ext cx="362166" cy="170962"/>
            <a:chOff x="2058658" y="5338306"/>
            <a:chExt cx="482888" cy="227950"/>
          </a:xfrm>
        </p:grpSpPr>
        <p:sp>
          <p:nvSpPr>
            <p:cNvPr id="239"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0"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1"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2"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3"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4"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5"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6"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7"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8"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9"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0"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1"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52" name="椭圆 251"/>
          <p:cNvSpPr/>
          <p:nvPr/>
        </p:nvSpPr>
        <p:spPr bwMode="auto">
          <a:xfrm>
            <a:off x="6327100" y="5298756"/>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3" name="椭圆 252"/>
          <p:cNvSpPr/>
          <p:nvPr/>
        </p:nvSpPr>
        <p:spPr bwMode="auto">
          <a:xfrm>
            <a:off x="6906721" y="5303343"/>
            <a:ext cx="34289" cy="3428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grpSp>
        <p:nvGrpSpPr>
          <p:cNvPr id="254" name="组合 573"/>
          <p:cNvGrpSpPr/>
          <p:nvPr/>
        </p:nvGrpSpPr>
        <p:grpSpPr>
          <a:xfrm>
            <a:off x="6456349" y="4505076"/>
            <a:ext cx="351251" cy="186308"/>
            <a:chOff x="-2159781" y="1401455"/>
            <a:chExt cx="1176337" cy="700088"/>
          </a:xfrm>
          <a:solidFill>
            <a:schemeClr val="tx1">
              <a:lumMod val="50000"/>
              <a:lumOff val="50000"/>
            </a:schemeClr>
          </a:solidFill>
        </p:grpSpPr>
        <p:sp>
          <p:nvSpPr>
            <p:cNvPr id="255"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6"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7"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8"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9"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0"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1"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2"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3"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4"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5"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6"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7"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8"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9"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0"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1"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2"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3"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4"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5"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6"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77" name="组合 294"/>
          <p:cNvGrpSpPr/>
          <p:nvPr/>
        </p:nvGrpSpPr>
        <p:grpSpPr>
          <a:xfrm>
            <a:off x="6618996" y="4795481"/>
            <a:ext cx="441574" cy="56204"/>
            <a:chOff x="3293224" y="1661160"/>
            <a:chExt cx="952523" cy="143976"/>
          </a:xfrm>
        </p:grpSpPr>
        <p:grpSp>
          <p:nvGrpSpPr>
            <p:cNvPr id="278" name="组合 192"/>
            <p:cNvGrpSpPr/>
            <p:nvPr/>
          </p:nvGrpSpPr>
          <p:grpSpPr>
            <a:xfrm>
              <a:off x="3984132" y="1725247"/>
              <a:ext cx="108860" cy="20192"/>
              <a:chOff x="10707167" y="1194489"/>
              <a:chExt cx="196850" cy="36513"/>
            </a:xfrm>
            <a:solidFill>
              <a:schemeClr val="tx1">
                <a:lumMod val="50000"/>
                <a:lumOff val="50000"/>
              </a:schemeClr>
            </a:solidFill>
          </p:grpSpPr>
          <p:sp>
            <p:nvSpPr>
              <p:cNvPr id="280"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1"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2"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3"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79" name="Freeform 14"/>
            <p:cNvSpPr>
              <a:spLocks noEditPoints="1"/>
            </p:cNvSpPr>
            <p:nvPr/>
          </p:nvSpPr>
          <p:spPr bwMode="auto">
            <a:xfrm>
              <a:off x="3293224" y="1661160"/>
              <a:ext cx="952523" cy="143976"/>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84" name="组合 294"/>
          <p:cNvGrpSpPr/>
          <p:nvPr/>
        </p:nvGrpSpPr>
        <p:grpSpPr>
          <a:xfrm>
            <a:off x="4144656" y="4801947"/>
            <a:ext cx="441574" cy="56204"/>
            <a:chOff x="3293224" y="1661160"/>
            <a:chExt cx="952523" cy="143976"/>
          </a:xfrm>
        </p:grpSpPr>
        <p:grpSp>
          <p:nvGrpSpPr>
            <p:cNvPr id="285" name="组合 192"/>
            <p:cNvGrpSpPr/>
            <p:nvPr/>
          </p:nvGrpSpPr>
          <p:grpSpPr>
            <a:xfrm>
              <a:off x="3984132" y="1725247"/>
              <a:ext cx="108860" cy="20192"/>
              <a:chOff x="10707167" y="1194489"/>
              <a:chExt cx="196850" cy="36513"/>
            </a:xfrm>
            <a:solidFill>
              <a:schemeClr val="tx1">
                <a:lumMod val="50000"/>
                <a:lumOff val="50000"/>
              </a:schemeClr>
            </a:solidFill>
          </p:grpSpPr>
          <p:sp>
            <p:nvSpPr>
              <p:cNvPr id="287"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8"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9"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0"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86" name="Freeform 14"/>
            <p:cNvSpPr>
              <a:spLocks noEditPoints="1"/>
            </p:cNvSpPr>
            <p:nvPr/>
          </p:nvSpPr>
          <p:spPr bwMode="auto">
            <a:xfrm>
              <a:off x="3293224" y="1661160"/>
              <a:ext cx="952523" cy="143976"/>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91" name="椭圆 290"/>
          <p:cNvSpPr/>
          <p:nvPr/>
        </p:nvSpPr>
        <p:spPr bwMode="auto">
          <a:xfrm>
            <a:off x="4491370" y="5844472"/>
            <a:ext cx="34289" cy="34289"/>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2" name="椭圆 291"/>
          <p:cNvSpPr/>
          <p:nvPr/>
        </p:nvSpPr>
        <p:spPr bwMode="auto">
          <a:xfrm>
            <a:off x="5195834" y="5843697"/>
            <a:ext cx="34289" cy="34289"/>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3" name="椭圆 292"/>
          <p:cNvSpPr/>
          <p:nvPr/>
        </p:nvSpPr>
        <p:spPr bwMode="auto">
          <a:xfrm>
            <a:off x="5759063" y="5843697"/>
            <a:ext cx="34289" cy="34289"/>
          </a:xfrm>
          <a:prstGeom prst="ellipse">
            <a:avLst/>
          </a:prstGeom>
          <a:solidFill>
            <a:srgbClr val="C00000"/>
          </a:solidFill>
          <a:ln>
            <a:noFill/>
          </a:ln>
          <a:effectLs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4" name="文本框 293"/>
          <p:cNvSpPr txBox="1"/>
          <p:nvPr/>
        </p:nvSpPr>
        <p:spPr>
          <a:xfrm>
            <a:off x="3921466" y="4745885"/>
            <a:ext cx="27924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LB</a:t>
            </a:r>
          </a:p>
        </p:txBody>
      </p:sp>
      <p:sp>
        <p:nvSpPr>
          <p:cNvPr id="295" name="文本框 294"/>
          <p:cNvSpPr txBox="1"/>
          <p:nvPr/>
        </p:nvSpPr>
        <p:spPr>
          <a:xfrm>
            <a:off x="4043439" y="4555161"/>
            <a:ext cx="465192"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Firewall</a:t>
            </a:r>
          </a:p>
        </p:txBody>
      </p:sp>
      <p:sp>
        <p:nvSpPr>
          <p:cNvPr id="296" name="文本框 295"/>
          <p:cNvSpPr txBox="1"/>
          <p:nvPr/>
        </p:nvSpPr>
        <p:spPr>
          <a:xfrm>
            <a:off x="5380216" y="4437979"/>
            <a:ext cx="391454" cy="184666"/>
          </a:xfrm>
          <a:prstGeom prst="rect">
            <a:avLst/>
          </a:prstGeom>
          <a:noFill/>
        </p:spPr>
        <p:txBody>
          <a:bodyPr wrap="square" rtlCol="0">
            <a:noAutofit/>
          </a:bodyPr>
          <a:lstStyle>
            <a:defPPr>
              <a:defRPr lang="zh-CN"/>
            </a:defPPr>
            <a:lvl1pPr>
              <a:defRPr sz="600" u="sng">
                <a:solidFill>
                  <a:srgbClr val="0070C0"/>
                </a:solidFill>
                <a:latin typeface="Arial Black" panose="020B0A04020102020204" pitchFamily="34" charset="0"/>
              </a:defRPr>
            </a:lvl1pPr>
          </a:lstStyle>
          <a:p>
            <a:pPr fontAlgn="ctr"/>
            <a:r>
              <a:rPr lang="en-US" dirty="0">
                <a:latin typeface="微软雅黑" panose="020B0503020204020204" pitchFamily="34" charset="-122"/>
                <a:ea typeface="微软雅黑" panose="020B0503020204020204" pitchFamily="34" charset="-122"/>
              </a:rPr>
              <a:t>Spine</a:t>
            </a:r>
          </a:p>
        </p:txBody>
      </p:sp>
      <p:sp>
        <p:nvSpPr>
          <p:cNvPr id="297" name="文本框 296"/>
          <p:cNvSpPr txBox="1"/>
          <p:nvPr/>
        </p:nvSpPr>
        <p:spPr>
          <a:xfrm>
            <a:off x="3942297" y="5202282"/>
            <a:ext cx="33855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Leaf</a:t>
            </a:r>
          </a:p>
        </p:txBody>
      </p:sp>
      <p:grpSp>
        <p:nvGrpSpPr>
          <p:cNvPr id="298" name="组合 384"/>
          <p:cNvGrpSpPr/>
          <p:nvPr/>
        </p:nvGrpSpPr>
        <p:grpSpPr>
          <a:xfrm>
            <a:off x="4269651" y="5147337"/>
            <a:ext cx="463856" cy="183649"/>
            <a:chOff x="3298897" y="4095287"/>
            <a:chExt cx="1257750" cy="591162"/>
          </a:xfrm>
        </p:grpSpPr>
        <p:sp>
          <p:nvSpPr>
            <p:cNvPr id="29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0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cxnSp>
        <p:nvCxnSpPr>
          <p:cNvPr id="301" name="直接连接符 300"/>
          <p:cNvCxnSpPr/>
          <p:nvPr/>
        </p:nvCxnSpPr>
        <p:spPr bwMode="auto">
          <a:xfrm>
            <a:off x="5593789" y="3093403"/>
            <a:ext cx="0" cy="225638"/>
          </a:xfrm>
          <a:prstGeom prst="line">
            <a:avLst/>
          </a:prstGeom>
          <a:noFill/>
          <a:ln w="9525" cap="flat" cmpd="sng" algn="ctr">
            <a:solidFill>
              <a:srgbClr val="0070C0"/>
            </a:solidFill>
            <a:prstDash val="sysDash"/>
            <a:headEnd type="triangle" w="sm" len="med"/>
            <a:tailEnd type="triangle" w="sm" len="med"/>
          </a:ln>
          <a:effectLst/>
          <a:extLst/>
        </p:spPr>
      </p:cxnSp>
      <p:pic>
        <p:nvPicPr>
          <p:cNvPr id="302" name="Picture 26"/>
          <p:cNvPicPr>
            <a:picLocks noChangeAspect="1" noChangeArrowheads="1"/>
          </p:cNvPicPr>
          <p:nvPr/>
        </p:nvPicPr>
        <p:blipFill>
          <a:blip r:embed="rId6" cstate="print"/>
          <a:srcRect l="9218" t="5249" r="4609" b="2625"/>
          <a:stretch>
            <a:fillRect/>
          </a:stretch>
        </p:blipFill>
        <p:spPr bwMode="auto">
          <a:xfrm>
            <a:off x="3810264" y="4759640"/>
            <a:ext cx="185579" cy="150414"/>
          </a:xfrm>
          <a:prstGeom prst="rect">
            <a:avLst/>
          </a:prstGeom>
          <a:noFill/>
          <a:ln w="9525">
            <a:noFill/>
            <a:miter lim="800000"/>
            <a:headEnd/>
            <a:tailEnd/>
          </a:ln>
        </p:spPr>
      </p:pic>
      <p:grpSp>
        <p:nvGrpSpPr>
          <p:cNvPr id="303" name="组合 624"/>
          <p:cNvGrpSpPr/>
          <p:nvPr/>
        </p:nvGrpSpPr>
        <p:grpSpPr>
          <a:xfrm>
            <a:off x="6310134" y="5960975"/>
            <a:ext cx="162485" cy="121756"/>
            <a:chOff x="-1618534" y="2713542"/>
            <a:chExt cx="795326" cy="527513"/>
          </a:xfrm>
          <a:solidFill>
            <a:schemeClr val="tx1">
              <a:lumMod val="50000"/>
              <a:lumOff val="50000"/>
            </a:schemeClr>
          </a:solidFill>
        </p:grpSpPr>
        <p:sp>
          <p:nvSpPr>
            <p:cNvPr id="304"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5"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6"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7"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8"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9"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310" name="组合 624"/>
          <p:cNvGrpSpPr/>
          <p:nvPr/>
        </p:nvGrpSpPr>
        <p:grpSpPr>
          <a:xfrm>
            <a:off x="6519220" y="5954948"/>
            <a:ext cx="162485" cy="121756"/>
            <a:chOff x="-1618534" y="2713542"/>
            <a:chExt cx="795326" cy="527513"/>
          </a:xfrm>
          <a:solidFill>
            <a:schemeClr val="tx1">
              <a:lumMod val="50000"/>
              <a:lumOff val="50000"/>
            </a:schemeClr>
          </a:solidFill>
        </p:grpSpPr>
        <p:sp>
          <p:nvSpPr>
            <p:cNvPr id="311"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2"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3"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4"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5"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6"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317" name="Freeform 67"/>
          <p:cNvSpPr>
            <a:spLocks noEditPoints="1"/>
          </p:cNvSpPr>
          <p:nvPr/>
        </p:nvSpPr>
        <p:spPr bwMode="auto">
          <a:xfrm>
            <a:off x="6314696" y="5913673"/>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8" name="Freeform 13"/>
          <p:cNvSpPr>
            <a:spLocks noEditPoints="1"/>
          </p:cNvSpPr>
          <p:nvPr/>
        </p:nvSpPr>
        <p:spPr bwMode="auto">
          <a:xfrm>
            <a:off x="6301245" y="5844416"/>
            <a:ext cx="362166" cy="68464"/>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9" name="Freeform 67"/>
          <p:cNvSpPr>
            <a:spLocks noEditPoints="1"/>
          </p:cNvSpPr>
          <p:nvPr/>
        </p:nvSpPr>
        <p:spPr bwMode="auto">
          <a:xfrm>
            <a:off x="6402031" y="59182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0" name="Freeform 67"/>
          <p:cNvSpPr>
            <a:spLocks noEditPoints="1"/>
          </p:cNvSpPr>
          <p:nvPr/>
        </p:nvSpPr>
        <p:spPr bwMode="auto">
          <a:xfrm>
            <a:off x="6513127" y="59168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1" name="Freeform 67"/>
          <p:cNvSpPr>
            <a:spLocks noEditPoints="1"/>
          </p:cNvSpPr>
          <p:nvPr/>
        </p:nvSpPr>
        <p:spPr bwMode="auto">
          <a:xfrm>
            <a:off x="6610163" y="59162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2" name="文本框 321"/>
          <p:cNvSpPr txBox="1"/>
          <p:nvPr/>
        </p:nvSpPr>
        <p:spPr>
          <a:xfrm>
            <a:off x="6022043" y="5935677"/>
            <a:ext cx="356188"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VFW</a:t>
            </a:r>
          </a:p>
        </p:txBody>
      </p:sp>
      <p:sp>
        <p:nvSpPr>
          <p:cNvPr id="323" name="Rectangle 14"/>
          <p:cNvSpPr/>
          <p:nvPr/>
        </p:nvSpPr>
        <p:spPr>
          <a:xfrm>
            <a:off x="3575720" y="3340557"/>
            <a:ext cx="3765856" cy="733510"/>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4" name="文本框 323"/>
          <p:cNvSpPr txBox="1"/>
          <p:nvPr/>
        </p:nvSpPr>
        <p:spPr>
          <a:xfrm>
            <a:off x="4184935" y="5967023"/>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5" name="文本框 324"/>
          <p:cNvSpPr txBox="1"/>
          <p:nvPr/>
        </p:nvSpPr>
        <p:spPr>
          <a:xfrm>
            <a:off x="4882834" y="5975076"/>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6" name="文本框 325"/>
          <p:cNvSpPr txBox="1"/>
          <p:nvPr/>
        </p:nvSpPr>
        <p:spPr>
          <a:xfrm>
            <a:off x="5525993" y="5967023"/>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7" name="Rectangle 14"/>
          <p:cNvSpPr/>
          <p:nvPr/>
        </p:nvSpPr>
        <p:spPr>
          <a:xfrm>
            <a:off x="3575720" y="2592975"/>
            <a:ext cx="3765856" cy="500429"/>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28" name="直接连接符 327"/>
          <p:cNvCxnSpPr/>
          <p:nvPr/>
        </p:nvCxnSpPr>
        <p:spPr bwMode="auto">
          <a:xfrm>
            <a:off x="5594769" y="4074068"/>
            <a:ext cx="0" cy="259931"/>
          </a:xfrm>
          <a:prstGeom prst="line">
            <a:avLst/>
          </a:prstGeom>
          <a:noFill/>
          <a:ln w="9525" cap="flat" cmpd="sng" algn="ctr">
            <a:solidFill>
              <a:srgbClr val="0070C0"/>
            </a:solidFill>
            <a:prstDash val="sysDash"/>
            <a:headEnd type="triangle" w="sm" len="med"/>
            <a:tailEnd type="triangle" w="sm" len="med"/>
          </a:ln>
          <a:effectLst/>
          <a:extLst/>
        </p:spPr>
      </p:cxnSp>
      <p:cxnSp>
        <p:nvCxnSpPr>
          <p:cNvPr id="329" name="直接连接符 328"/>
          <p:cNvCxnSpPr/>
          <p:nvPr/>
        </p:nvCxnSpPr>
        <p:spPr bwMode="auto">
          <a:xfrm>
            <a:off x="5619462" y="5386949"/>
            <a:ext cx="0" cy="281447"/>
          </a:xfrm>
          <a:prstGeom prst="line">
            <a:avLst/>
          </a:prstGeom>
          <a:noFill/>
          <a:ln w="9525" cap="flat" cmpd="sng" algn="ctr">
            <a:solidFill>
              <a:srgbClr val="0070C0"/>
            </a:solidFill>
            <a:prstDash val="sysDash"/>
            <a:headEnd type="triangle" w="sm" len="med"/>
            <a:tailEnd type="triangle" w="sm" len="med"/>
          </a:ln>
          <a:effectLst/>
          <a:extLst/>
        </p:spPr>
      </p:cxnSp>
      <p:sp>
        <p:nvSpPr>
          <p:cNvPr id="330" name="文本框 329"/>
          <p:cNvSpPr txBox="1"/>
          <p:nvPr/>
        </p:nvSpPr>
        <p:spPr>
          <a:xfrm>
            <a:off x="6199871" y="5695039"/>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sp>
        <p:nvSpPr>
          <p:cNvPr id="331" name="矩形 330"/>
          <p:cNvSpPr/>
          <p:nvPr/>
        </p:nvSpPr>
        <p:spPr>
          <a:xfrm>
            <a:off x="7377106" y="2593235"/>
            <a:ext cx="1239174" cy="500430"/>
          </a:xfrm>
          <a:prstGeom prst="rect">
            <a:avLst/>
          </a:prstGeom>
          <a:solidFill>
            <a:srgbClr val="C00000">
              <a:alpha val="35000"/>
            </a:srgbClr>
          </a:solidFill>
          <a:ln w="9525">
            <a:noFill/>
            <a:miter lim="800000"/>
            <a:headEnd/>
            <a:tailEnd/>
          </a:ln>
        </p:spPr>
        <p:txBody>
          <a:bodyPr wrap="square" lIns="0" tIns="0" rIns="0" bIns="0"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Service presentation/</a:t>
            </a:r>
          </a:p>
          <a:p>
            <a:pPr algn="ctr" fontAlgn="ctr"/>
            <a:r>
              <a:rPr lang="en-US" b="1" dirty="0">
                <a:solidFill>
                  <a:srgbClr val="FFFFFF"/>
                </a:solidFill>
                <a:latin typeface="微软雅黑" panose="020B0503020204020204" pitchFamily="34" charset="-122"/>
                <a:ea typeface="微软雅黑" panose="020B0503020204020204" pitchFamily="34" charset="-122"/>
              </a:rPr>
              <a:t>orchestration layer</a:t>
            </a:r>
          </a:p>
        </p:txBody>
      </p:sp>
      <p:sp>
        <p:nvSpPr>
          <p:cNvPr id="332" name="矩形 331"/>
          <p:cNvSpPr/>
          <p:nvPr/>
        </p:nvSpPr>
        <p:spPr>
          <a:xfrm>
            <a:off x="7376872" y="3331675"/>
            <a:ext cx="1240061" cy="732426"/>
          </a:xfrm>
          <a:prstGeom prst="rect">
            <a:avLst/>
          </a:prstGeom>
          <a:solidFill>
            <a:srgbClr val="C00000">
              <a:alpha val="35000"/>
            </a:srgbClr>
          </a:solidFill>
          <a:ln w="9525">
            <a:noFill/>
            <a:miter lim="800000"/>
            <a:headEnd/>
            <a:tailEnd/>
          </a:ln>
        </p:spPr>
        <p:txBody>
          <a:bodyPr wrap="square" lIns="0" tIns="0" rIns="0" bIns="0"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Network control layer</a:t>
            </a:r>
          </a:p>
        </p:txBody>
      </p:sp>
      <p:sp>
        <p:nvSpPr>
          <p:cNvPr id="333" name="矩形 332"/>
          <p:cNvSpPr/>
          <p:nvPr/>
        </p:nvSpPr>
        <p:spPr>
          <a:xfrm>
            <a:off x="7378629" y="4317162"/>
            <a:ext cx="1235184" cy="1095271"/>
          </a:xfrm>
          <a:prstGeom prst="rect">
            <a:avLst/>
          </a:prstGeom>
          <a:solidFill>
            <a:srgbClr val="C00000">
              <a:alpha val="35000"/>
            </a:srgbClr>
          </a:solidFill>
          <a:ln w="9525">
            <a:noFill/>
            <a:miter lim="800000"/>
            <a:headEnd/>
            <a:tailEnd/>
          </a:ln>
        </p:spPr>
        <p:txBody>
          <a:bodyPr wrap="square"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Basic network layer</a:t>
            </a:r>
          </a:p>
        </p:txBody>
      </p:sp>
      <p:sp>
        <p:nvSpPr>
          <p:cNvPr id="334" name="矩形 333"/>
          <p:cNvSpPr/>
          <p:nvPr/>
        </p:nvSpPr>
        <p:spPr>
          <a:xfrm>
            <a:off x="7381021" y="5647205"/>
            <a:ext cx="1232791" cy="516697"/>
          </a:xfrm>
          <a:prstGeom prst="rect">
            <a:avLst/>
          </a:prstGeom>
          <a:solidFill>
            <a:srgbClr val="C00000">
              <a:alpha val="35000"/>
            </a:srgbClr>
          </a:solidFill>
          <a:ln w="9525">
            <a:noFill/>
            <a:miter lim="800000"/>
            <a:headEnd/>
            <a:tailEnd/>
          </a:ln>
        </p:spPr>
        <p:txBody>
          <a:bodyPr wrap="square"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Virtual network layer</a:t>
            </a:r>
          </a:p>
        </p:txBody>
      </p:sp>
      <p:sp>
        <p:nvSpPr>
          <p:cNvPr id="335" name="文本框 334"/>
          <p:cNvSpPr txBox="1"/>
          <p:nvPr/>
        </p:nvSpPr>
        <p:spPr>
          <a:xfrm>
            <a:off x="7074854" y="5411581"/>
            <a:ext cx="1685442" cy="461665"/>
          </a:xfrm>
          <a:prstGeom prst="rect">
            <a:avLst/>
          </a:prstGeom>
          <a:noFill/>
        </p:spPr>
        <p:txBody>
          <a:bodyPr wrap="square" rtlCol="0">
            <a:noAutofit/>
          </a:bodyPr>
          <a:lstStyle/>
          <a:p>
            <a:pPr fontAlgn="ctr"/>
            <a:r>
              <a:rPr lang="en-US" sz="1200" b="1" dirty="0">
                <a:solidFill>
                  <a:srgbClr val="C00000"/>
                </a:solidFill>
                <a:latin typeface="微软雅黑" panose="020B0503020204020204" pitchFamily="34" charset="-122"/>
                <a:ea typeface="微软雅黑" panose="020B0503020204020204" pitchFamily="34" charset="-122"/>
              </a:rPr>
              <a:t>Underlay network </a:t>
            </a:r>
          </a:p>
        </p:txBody>
      </p:sp>
      <p:sp>
        <p:nvSpPr>
          <p:cNvPr id="336" name="Rectangle 14"/>
          <p:cNvSpPr/>
          <p:nvPr/>
        </p:nvSpPr>
        <p:spPr>
          <a:xfrm>
            <a:off x="3484574" y="4179514"/>
            <a:ext cx="5275722" cy="2128826"/>
          </a:xfrm>
          <a:prstGeom prst="rect">
            <a:avLst/>
          </a:prstGeom>
          <a:solidFill>
            <a:srgbClr val="FF0000">
              <a:alpha val="1000"/>
            </a:srgbClr>
          </a:solidFill>
          <a:ln w="12700" cap="flat" cmpd="sng" algn="ctr">
            <a:noFill/>
            <a:prstDash val="sysDash"/>
          </a:ln>
          <a:effectLst>
            <a:glow rad="101600">
              <a:schemeClr val="accent2">
                <a:satMod val="175000"/>
                <a:alpha val="40000"/>
              </a:schemeClr>
            </a:glow>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183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23227" y="101237"/>
            <a:ext cx="9831600" cy="640800"/>
          </a:xfrm>
        </p:spPr>
        <p:txBody>
          <a:bodyPr>
            <a:noAutofit/>
          </a:bodyPr>
          <a:lstStyle/>
          <a:p>
            <a:pPr fontAlgn="ctr"/>
            <a:r>
              <a:rPr lang="en-US" altLang="zh-CN" kern="1200" spc="-70" dirty="0">
                <a:latin typeface="微软雅黑" panose="020B0503020204020204" pitchFamily="34" charset="-122"/>
                <a:ea typeface="微软雅黑" panose="020B0503020204020204" pitchFamily="34" charset="-122"/>
              </a:rPr>
              <a:t>Underlay Network Features of Huawei </a:t>
            </a:r>
            <a:br>
              <a:rPr lang="en-US" altLang="zh-CN" kern="1200" spc="-70" dirty="0">
                <a:latin typeface="微软雅黑" panose="020B0503020204020204" pitchFamily="34" charset="-122"/>
                <a:ea typeface="微软雅黑" panose="020B0503020204020204" pitchFamily="34" charset="-122"/>
              </a:rPr>
            </a:br>
            <a:r>
              <a:rPr lang="en-US" altLang="zh-CN" kern="1200" spc="-70" dirty="0" err="1">
                <a:latin typeface="微软雅黑" panose="020B0503020204020204" pitchFamily="34" charset="-122"/>
                <a:ea typeface="微软雅黑" panose="020B0503020204020204" pitchFamily="34" charset="-122"/>
              </a:rPr>
              <a:t>CloudFabric</a:t>
            </a:r>
            <a:r>
              <a:rPr lang="en-US" altLang="zh-CN" kern="1200" spc="-70" dirty="0">
                <a:latin typeface="微软雅黑" panose="020B0503020204020204" pitchFamily="34" charset="-122"/>
                <a:ea typeface="微软雅黑" panose="020B0503020204020204" pitchFamily="34" charset="-122"/>
              </a:rPr>
              <a:t> Solution</a:t>
            </a:r>
            <a:endParaRPr lang="en-US" dirty="0">
              <a:latin typeface="微软雅黑" panose="020B0503020204020204" pitchFamily="34" charset="-122"/>
              <a:ea typeface="微软雅黑" panose="020B0503020204020204" pitchFamily="34" charset="-122"/>
            </a:endParaRPr>
          </a:p>
        </p:txBody>
      </p:sp>
      <p:sp>
        <p:nvSpPr>
          <p:cNvPr id="65" name="文本占位符 4"/>
          <p:cNvSpPr>
            <a:spLocks noGrp="1"/>
          </p:cNvSpPr>
          <p:nvPr>
            <p:ph type="body" sz="quarter" idx="10"/>
          </p:nvPr>
        </p:nvSpPr>
        <p:spPr>
          <a:xfrm>
            <a:off x="912285" y="1377292"/>
            <a:ext cx="5160140" cy="4680000"/>
          </a:xfrm>
        </p:spPr>
        <p:txBody>
          <a:bodyPr wrap="square">
            <a:noAutofit/>
          </a:bodyPr>
          <a:lstStyle/>
          <a:p>
            <a:pPr marL="257106" indent="-257106" eaLnBrk="0" fontAlgn="ctr" hangingPunct="0">
              <a:buClr>
                <a:srgbClr val="777777"/>
              </a:buClr>
            </a:pPr>
            <a:r>
              <a:rPr lang="en-US" sz="2400" b="1" dirty="0" smtClean="0">
                <a:solidFill>
                  <a:srgbClr val="C00000"/>
                </a:solidFill>
                <a:latin typeface="微软雅黑" panose="020B0503020204020204" pitchFamily="34" charset="-122"/>
                <a:ea typeface="微软雅黑" panose="020B0503020204020204" pitchFamily="34" charset="-122"/>
              </a:rPr>
              <a:t>High bandwidth:</a:t>
            </a:r>
          </a:p>
          <a:p>
            <a:pPr marL="576000" lvl="1" indent="-285750" eaLnBrk="0" fontAlgn="ctr" hangingPunct="0">
              <a:buClr>
                <a:srgbClr val="777777"/>
              </a:buClr>
              <a:buSzPct val="60000"/>
            </a:pPr>
            <a:r>
              <a:rPr lang="en-US" sz="1600" dirty="0" smtClean="0">
                <a:latin typeface="微软雅黑" panose="020B0503020204020204" pitchFamily="34" charset="-122"/>
                <a:ea typeface="微软雅黑" panose="020B0503020204020204" pitchFamily="34" charset="-122"/>
              </a:rPr>
              <a:t>High-density 10GE</a:t>
            </a:r>
          </a:p>
          <a:p>
            <a:pPr marL="576000" lvl="1" indent="-285750" eaLnBrk="0" fontAlgn="ctr" hangingPunct="0">
              <a:buClr>
                <a:srgbClr val="777777"/>
              </a:buClr>
              <a:buSzPct val="60000"/>
            </a:pPr>
            <a:r>
              <a:rPr lang="en-US" sz="1600" dirty="0" smtClean="0">
                <a:latin typeface="微软雅黑" panose="020B0503020204020204" pitchFamily="34" charset="-122"/>
                <a:ea typeface="微软雅黑" panose="020B0503020204020204" pitchFamily="34" charset="-122"/>
              </a:rPr>
              <a:t>Evolution from 10GE to 25GE/40GE/100GE</a:t>
            </a:r>
          </a:p>
          <a:p>
            <a:pPr marL="257106" indent="-257106" eaLnBrk="0" fontAlgn="ctr" hangingPunct="0">
              <a:buClr>
                <a:srgbClr val="777777"/>
              </a:buClr>
            </a:pPr>
            <a:r>
              <a:rPr lang="en-US" sz="2400" b="1" dirty="0" smtClean="0">
                <a:solidFill>
                  <a:srgbClr val="C00000"/>
                </a:solidFill>
                <a:latin typeface="微软雅黑" panose="020B0503020204020204" pitchFamily="34" charset="-122"/>
                <a:ea typeface="微软雅黑" panose="020B0503020204020204" pitchFamily="34" charset="-122"/>
              </a:rPr>
              <a:t>Large Layer 2 network:</a:t>
            </a:r>
          </a:p>
          <a:p>
            <a:pPr marL="576000" lvl="1" indent="-285750" eaLnBrk="0" fontAlgn="ctr" hangingPunct="0">
              <a:buClr>
                <a:srgbClr val="777777"/>
              </a:buClr>
              <a:buSzPct val="60000"/>
              <a:defRPr/>
            </a:pPr>
            <a:r>
              <a:rPr lang="en-US" sz="1600" dirty="0" smtClean="0">
                <a:latin typeface="微软雅黑" panose="020B0503020204020204" pitchFamily="34" charset="-122"/>
                <a:ea typeface="微软雅黑" panose="020B0503020204020204" pitchFamily="34" charset="-122"/>
              </a:rPr>
              <a:t>Spine-leaf high scalability architecture</a:t>
            </a:r>
          </a:p>
          <a:p>
            <a:pPr marL="576000" lvl="1" indent="-285750" eaLnBrk="0" fontAlgn="ctr" hangingPunct="0">
              <a:buClr>
                <a:srgbClr val="777777"/>
              </a:buClr>
              <a:buSzPct val="60000"/>
              <a:defRPr/>
            </a:pPr>
            <a:r>
              <a:rPr lang="en-US" sz="1600" dirty="0" smtClean="0">
                <a:latin typeface="微软雅黑" panose="020B0503020204020204" pitchFamily="34" charset="-122"/>
                <a:ea typeface="微软雅黑" panose="020B0503020204020204" pitchFamily="34" charset="-122"/>
              </a:rPr>
              <a:t>VXLAN</a:t>
            </a:r>
          </a:p>
          <a:p>
            <a:pPr marL="276134" indent="-285750" eaLnBrk="0" fontAlgn="ctr" hangingPunct="0">
              <a:buClr>
                <a:srgbClr val="777777"/>
              </a:buClr>
              <a:defRPr/>
            </a:pPr>
            <a:r>
              <a:rPr lang="en-US" sz="2400" b="1" dirty="0" smtClean="0">
                <a:solidFill>
                  <a:srgbClr val="C00000"/>
                </a:solidFill>
                <a:latin typeface="微软雅黑" panose="020B0503020204020204" pitchFamily="34" charset="-122"/>
                <a:ea typeface="微软雅黑" panose="020B0503020204020204" pitchFamily="34" charset="-122"/>
              </a:rPr>
              <a:t>High reliability: </a:t>
            </a:r>
          </a:p>
          <a:p>
            <a:pPr marL="576000" lvl="1" indent="-285750" eaLnBrk="0" fontAlgn="ctr" hangingPunct="0">
              <a:buClr>
                <a:srgbClr val="777777"/>
              </a:buClr>
              <a:defRPr/>
            </a:pPr>
            <a:r>
              <a:rPr lang="en-US" sz="1600" dirty="0" smtClean="0">
                <a:latin typeface="微软雅黑" panose="020B0503020204020204" pitchFamily="34" charset="-122"/>
                <a:ea typeface="微软雅黑" panose="020B0503020204020204" pitchFamily="34" charset="-122"/>
              </a:rPr>
              <a:t>CSS/</a:t>
            </a:r>
            <a:r>
              <a:rPr lang="en-US" sz="1600" dirty="0" err="1" smtClean="0">
                <a:latin typeface="微软雅黑" panose="020B0503020204020204" pitchFamily="34" charset="-122"/>
                <a:ea typeface="微软雅黑" panose="020B0503020204020204" pitchFamily="34" charset="-122"/>
              </a:rPr>
              <a:t>iStack</a:t>
            </a:r>
            <a:endParaRPr lang="en-US" sz="1600" dirty="0" smtClean="0">
              <a:latin typeface="微软雅黑" panose="020B0503020204020204" pitchFamily="34" charset="-122"/>
              <a:ea typeface="微软雅黑" panose="020B0503020204020204" pitchFamily="34" charset="-122"/>
            </a:endParaRPr>
          </a:p>
          <a:p>
            <a:pPr marL="576000" lvl="1" indent="-285750" eaLnBrk="0" fontAlgn="ctr" hangingPunct="0">
              <a:buClr>
                <a:srgbClr val="777777"/>
              </a:buClr>
              <a:defRPr/>
            </a:pPr>
            <a:r>
              <a:rPr lang="en-US" sz="1600" dirty="0" smtClean="0">
                <a:latin typeface="微软雅黑" panose="020B0503020204020204" pitchFamily="34" charset="-122"/>
                <a:ea typeface="微软雅黑" panose="020B0503020204020204" pitchFamily="34" charset="-122"/>
              </a:rPr>
              <a:t>M-LAG</a:t>
            </a:r>
          </a:p>
          <a:p>
            <a:pPr marL="276134" indent="-285750" eaLnBrk="0" fontAlgn="ctr" hangingPunct="0">
              <a:buClr>
                <a:srgbClr val="777777"/>
              </a:buClr>
              <a:defRPr/>
            </a:pPr>
            <a:endParaRPr lang="en-US" altLang="zh-CN" sz="1600" b="1" dirty="0" smtClean="0">
              <a:solidFill>
                <a:srgbClr val="990000"/>
              </a:solidFill>
              <a:latin typeface="微软雅黑" panose="020B0503020204020204" pitchFamily="34" charset="-122"/>
              <a:ea typeface="微软雅黑" panose="020B0503020204020204" pitchFamily="34" charset="-122"/>
            </a:endParaRPr>
          </a:p>
          <a:p>
            <a:pPr fontAlgn="ctr">
              <a:lnSpc>
                <a:spcPct val="150000"/>
              </a:lnSpc>
            </a:pPr>
            <a:endParaRPr lang="en-US" altLang="zh-CN" sz="1800" dirty="0">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3"/>
          <a:stretch>
            <a:fillRect/>
          </a:stretch>
        </p:blipFill>
        <p:spPr>
          <a:xfrm>
            <a:off x="5813259" y="1622395"/>
            <a:ext cx="5657850" cy="4305300"/>
          </a:xfrm>
          <a:prstGeom prst="rect">
            <a:avLst/>
          </a:prstGeom>
        </p:spPr>
      </p:pic>
    </p:spTree>
    <p:extLst>
      <p:ext uri="{BB962C8B-B14F-4D97-AF65-F5344CB8AC3E}">
        <p14:creationId xmlns:p14="http://schemas.microsoft.com/office/powerpoint/2010/main" val="375018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b="1" dirty="0">
                <a:latin typeface="微软雅黑" panose="020B0503020204020204" pitchFamily="34" charset="-122"/>
                <a:ea typeface="微软雅黑" panose="020B0503020204020204" pitchFamily="34" charset="-122"/>
              </a:rPr>
              <a:t>Functions of Agile Controller-DCN</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Basic Concepts of Underlay</a:t>
            </a:r>
          </a:p>
          <a:p>
            <a:pPr marL="720000" lvl="1" fontAlgn="ctr">
              <a:buSzPct val="60000"/>
              <a:buFont typeface="Wingdings" panose="05000000000000000000" pitchFamily="2" charset="2"/>
              <a:buChar char="n"/>
            </a:pPr>
            <a:r>
              <a:rPr lang="en-US" dirty="0">
                <a:latin typeface="微软雅黑" panose="020B0503020204020204" pitchFamily="34" charset="-122"/>
                <a:ea typeface="微软雅黑" panose="020B0503020204020204" pitchFamily="34" charset="-122"/>
              </a:rPr>
              <a:t>Basic Concepts of Overlay</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Other Functions and Features</a:t>
            </a:r>
          </a:p>
          <a:p>
            <a:pPr fontAlgn="ctr"/>
            <a:r>
              <a:rPr lang="en-US" dirty="0">
                <a:solidFill>
                  <a:schemeClr val="bg1">
                    <a:lumMod val="50000"/>
                  </a:schemeClr>
                </a:solidFill>
                <a:latin typeface="微软雅黑" panose="020B0503020204020204" pitchFamily="34" charset="-122"/>
                <a:ea typeface="微软雅黑" panose="020B0503020204020204" pitchFamily="34" charset="-122"/>
              </a:rPr>
              <a:t>Application Scenarios of Agile Controller-DCN</a:t>
            </a:r>
          </a:p>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713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41035" y="377742"/>
            <a:ext cx="9831600" cy="640800"/>
          </a:xfrm>
        </p:spPr>
        <p:txBody>
          <a:bodyPr wrap="square">
            <a:noAutofit/>
          </a:bodyPr>
          <a:lstStyle/>
          <a:p>
            <a:pPr fontAlgn="ctr"/>
            <a:r>
              <a:rPr lang="en-US" dirty="0">
                <a:latin typeface="微软雅黑" panose="020B0503020204020204" pitchFamily="34" charset="-122"/>
                <a:ea typeface="微软雅黑" panose="020B0503020204020204" pitchFamily="34" charset="-122"/>
              </a:rPr>
              <a:t>Basic Concepts of Overlay</a:t>
            </a:r>
          </a:p>
        </p:txBody>
      </p:sp>
      <p:sp>
        <p:nvSpPr>
          <p:cNvPr id="5" name="文本占位符 4"/>
          <p:cNvSpPr>
            <a:spLocks noGrp="1"/>
          </p:cNvSpPr>
          <p:nvPr>
            <p:ph type="body" sz="quarter" idx="10"/>
          </p:nvPr>
        </p:nvSpPr>
        <p:spPr>
          <a:xfrm>
            <a:off x="695400" y="1161268"/>
            <a:ext cx="5459768" cy="4680000"/>
          </a:xfrm>
        </p:spPr>
        <p:txBody>
          <a:bodyPr wrap="square">
            <a:noAutofit/>
          </a:bodyPr>
          <a:lstStyle/>
          <a:p>
            <a:pPr algn="l" fontAlgn="ctr">
              <a:lnSpc>
                <a:spcPct val="123000"/>
              </a:lnSpc>
            </a:pPr>
            <a:r>
              <a:rPr lang="en-US" altLang="zh-CN" sz="1800" dirty="0">
                <a:latin typeface="微软雅黑" panose="020B0503020204020204" pitchFamily="34" charset="-122"/>
                <a:ea typeface="微软雅黑" panose="020B0503020204020204" pitchFamily="34" charset="-122"/>
              </a:rPr>
              <a:t>An overlay network (large Layer 2 network) is constructed at Layer 3 or Layer 4 on a traditional network and encapsulates data into Layer 3 or Layer 4 packets for transmission</a:t>
            </a:r>
            <a:r>
              <a:rPr lang="en-US" altLang="zh-CN" sz="1800" dirty="0" smtClean="0">
                <a:latin typeface="微软雅黑" panose="020B0503020204020204" pitchFamily="34" charset="-122"/>
                <a:ea typeface="微软雅黑" panose="020B0503020204020204" pitchFamily="34" charset="-122"/>
              </a:rPr>
              <a:t>.</a:t>
            </a:r>
            <a:endParaRPr lang="en-US" sz="1800" dirty="0" smtClean="0">
              <a:latin typeface="微软雅黑" panose="020B0503020204020204" pitchFamily="34" charset="-122"/>
              <a:ea typeface="微软雅黑" panose="020B0503020204020204" pitchFamily="34" charset="-122"/>
            </a:endParaRPr>
          </a:p>
          <a:p>
            <a:pPr algn="l" fontAlgn="ctr">
              <a:lnSpc>
                <a:spcPct val="123000"/>
              </a:lnSpc>
            </a:pPr>
            <a:r>
              <a:rPr lang="en-US" sz="1800" dirty="0" smtClean="0">
                <a:latin typeface="微软雅黑" panose="020B0503020204020204" pitchFamily="34" charset="-122"/>
                <a:ea typeface="微软雅黑" panose="020B0503020204020204" pitchFamily="34" charset="-122"/>
              </a:rPr>
              <a:t>Overlay technology is a tunnel encapsulation technology, including VXLAN and Network Virtualization Using Generic Routing Encapsulation (NVGRE). It encapsulates Layer 2 packets over tunnels, transparently transmits the encapsulated packets, and finally </a:t>
            </a:r>
            <a:r>
              <a:rPr lang="en-US" sz="1800" dirty="0" err="1" smtClean="0">
                <a:latin typeface="微软雅黑" panose="020B0503020204020204" pitchFamily="34" charset="-122"/>
                <a:ea typeface="微软雅黑" panose="020B0503020204020204" pitchFamily="34" charset="-122"/>
              </a:rPr>
              <a:t>decapsulates</a:t>
            </a:r>
            <a:r>
              <a:rPr lang="en-US" sz="1800" dirty="0" smtClean="0">
                <a:latin typeface="微软雅黑" panose="020B0503020204020204" pitchFamily="34" charset="-122"/>
                <a:ea typeface="微软雅黑" panose="020B0503020204020204" pitchFamily="34" charset="-122"/>
              </a:rPr>
              <a:t> the packets to obtain the raw packets after the packets arrive at the destination. That is, a large Layer 2 network is built on the existing network.</a:t>
            </a:r>
          </a:p>
          <a:p>
            <a:pPr algn="l" fontAlgn="ctr">
              <a:lnSpc>
                <a:spcPct val="123000"/>
              </a:lnSpc>
            </a:pPr>
            <a:endParaRPr lang="en-US" altLang="zh-CN" sz="1800" dirty="0" smtClean="0">
              <a:latin typeface="微软雅黑" panose="020B0503020204020204" pitchFamily="34" charset="-122"/>
              <a:ea typeface="微软雅黑" panose="020B0503020204020204" pitchFamily="34" charset="-122"/>
            </a:endParaRPr>
          </a:p>
          <a:p>
            <a:pPr algn="l" fontAlgn="ctr">
              <a:lnSpc>
                <a:spcPct val="123000"/>
              </a:lnSpc>
            </a:pPr>
            <a:endParaRPr lang="en-US" altLang="zh-CN" sz="1800" dirty="0" smtClean="0">
              <a:latin typeface="微软雅黑" panose="020B0503020204020204" pitchFamily="34" charset="-122"/>
              <a:ea typeface="微软雅黑" panose="020B0503020204020204" pitchFamily="34" charset="-122"/>
            </a:endParaRPr>
          </a:p>
          <a:p>
            <a:pPr algn="l" fontAlgn="ctr">
              <a:lnSpc>
                <a:spcPct val="123000"/>
              </a:lnSpc>
            </a:pPr>
            <a:endParaRPr lang="en-US" altLang="zh-CN" sz="18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110518" y="2001040"/>
            <a:ext cx="5422327" cy="3434214"/>
            <a:chOff x="6110518" y="2001040"/>
            <a:chExt cx="5422327" cy="3434214"/>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518" y="2001040"/>
              <a:ext cx="5422327" cy="3430596"/>
            </a:xfrm>
            <a:prstGeom prst="rect">
              <a:avLst/>
            </a:prstGeom>
          </p:spPr>
        </p:pic>
        <p:sp>
          <p:nvSpPr>
            <p:cNvPr id="9" name="文本框 8"/>
            <p:cNvSpPr txBox="1"/>
            <p:nvPr/>
          </p:nvSpPr>
          <p:spPr bwMode="auto">
            <a:xfrm>
              <a:off x="7536160" y="2084021"/>
              <a:ext cx="1044116"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control plane</a:t>
              </a:r>
            </a:p>
          </p:txBody>
        </p:sp>
        <p:sp>
          <p:nvSpPr>
            <p:cNvPr id="10" name="文本框 9"/>
            <p:cNvSpPr txBox="1"/>
            <p:nvPr/>
          </p:nvSpPr>
          <p:spPr bwMode="auto">
            <a:xfrm>
              <a:off x="8009955" y="3095009"/>
              <a:ext cx="1044116"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Data </a:t>
              </a:r>
              <a:r>
                <a:rPr lang="en-US" altLang="zh-CN" sz="900" dirty="0" smtClean="0">
                  <a:latin typeface="微软雅黑" panose="020B0503020204020204" pitchFamily="34" charset="-122"/>
                  <a:ea typeface="微软雅黑" panose="020B0503020204020204" pitchFamily="34" charset="-122"/>
                </a:rPr>
                <a:t>plane</a:t>
              </a:r>
            </a:p>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payload </a:t>
              </a:r>
              <a:r>
                <a:rPr lang="en-US" altLang="zh-CN" sz="900" dirty="0">
                  <a:latin typeface="微软雅黑" panose="020B0503020204020204" pitchFamily="34" charset="-122"/>
                  <a:ea typeface="微软雅黑" panose="020B0503020204020204" pitchFamily="34" charset="-122"/>
                </a:rPr>
                <a:t>encapsulation</a:t>
              </a:r>
            </a:p>
          </p:txBody>
        </p:sp>
        <p:sp>
          <p:nvSpPr>
            <p:cNvPr id="11" name="文本框 10"/>
            <p:cNvSpPr txBox="1"/>
            <p:nvPr/>
          </p:nvSpPr>
          <p:spPr bwMode="auto">
            <a:xfrm>
              <a:off x="6223814" y="3320501"/>
              <a:ext cx="1148528" cy="2167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b="1" dirty="0">
                  <a:latin typeface="微软雅黑" panose="020B0503020204020204" pitchFamily="34" charset="-122"/>
                  <a:ea typeface="微软雅黑" panose="020B0503020204020204" pitchFamily="34" charset="-122"/>
                </a:rPr>
                <a:t>Overlay network</a:t>
              </a:r>
            </a:p>
          </p:txBody>
        </p:sp>
        <p:sp>
          <p:nvSpPr>
            <p:cNvPr id="12" name="文本框 11"/>
            <p:cNvSpPr txBox="1"/>
            <p:nvPr/>
          </p:nvSpPr>
          <p:spPr bwMode="auto">
            <a:xfrm>
              <a:off x="7158118" y="3917403"/>
              <a:ext cx="990110"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edge device</a:t>
              </a:r>
            </a:p>
          </p:txBody>
        </p:sp>
        <p:sp>
          <p:nvSpPr>
            <p:cNvPr id="13" name="文本框 12"/>
            <p:cNvSpPr txBox="1"/>
            <p:nvPr/>
          </p:nvSpPr>
          <p:spPr bwMode="auto">
            <a:xfrm>
              <a:off x="6835148" y="4878793"/>
              <a:ext cx="821452" cy="2167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Host</a:t>
              </a:r>
            </a:p>
          </p:txBody>
        </p:sp>
        <p:sp>
          <p:nvSpPr>
            <p:cNvPr id="14" name="文本框 13"/>
            <p:cNvSpPr txBox="1"/>
            <p:nvPr/>
          </p:nvSpPr>
          <p:spPr bwMode="auto">
            <a:xfrm>
              <a:off x="6126698" y="4969184"/>
              <a:ext cx="1015040"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b="1" dirty="0">
                  <a:latin typeface="微软雅黑" panose="020B0503020204020204" pitchFamily="34" charset="-122"/>
                  <a:ea typeface="微软雅黑" panose="020B0503020204020204" pitchFamily="34" charset="-122"/>
                </a:rPr>
                <a:t>Physical bearer network</a:t>
              </a:r>
            </a:p>
          </p:txBody>
        </p:sp>
        <p:sp>
          <p:nvSpPr>
            <p:cNvPr id="15" name="文本框 14"/>
            <p:cNvSpPr txBox="1"/>
            <p:nvPr/>
          </p:nvSpPr>
          <p:spPr bwMode="auto">
            <a:xfrm>
              <a:off x="9757367" y="4363373"/>
              <a:ext cx="972108"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edge device</a:t>
              </a:r>
            </a:p>
          </p:txBody>
        </p:sp>
        <p:sp>
          <p:nvSpPr>
            <p:cNvPr id="16" name="文本框 15"/>
            <p:cNvSpPr txBox="1"/>
            <p:nvPr/>
          </p:nvSpPr>
          <p:spPr bwMode="auto">
            <a:xfrm>
              <a:off x="7161445" y="4954914"/>
              <a:ext cx="990310"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Bearer network</a:t>
              </a:r>
            </a:p>
            <a:p>
              <a:pPr algn="ctr" fontAlgn="ctr">
                <a:lnSpc>
                  <a:spcPct val="90000"/>
                </a:lnSpc>
              </a:pPr>
              <a:r>
                <a:rPr lang="en-US" altLang="zh-CN" sz="900" dirty="0" smtClean="0">
                  <a:latin typeface="微软雅黑" panose="020B0503020204020204" pitchFamily="34" charset="-122"/>
                  <a:ea typeface="微软雅黑" panose="020B0503020204020204" pitchFamily="34" charset="-122"/>
                </a:rPr>
                <a:t>Control </a:t>
              </a:r>
              <a:r>
                <a:rPr lang="en-US" altLang="zh-CN" sz="900" dirty="0">
                  <a:latin typeface="微软雅黑" panose="020B0503020204020204" pitchFamily="34" charset="-122"/>
                  <a:ea typeface="微软雅黑" panose="020B0503020204020204" pitchFamily="34" charset="-122"/>
                </a:rPr>
                <a:t>plane</a:t>
              </a:r>
            </a:p>
          </p:txBody>
        </p:sp>
      </p:grpSp>
      <p:sp>
        <p:nvSpPr>
          <p:cNvPr id="2" name="文本框 1"/>
          <p:cNvSpPr txBox="1"/>
          <p:nvPr/>
        </p:nvSpPr>
        <p:spPr bwMode="auto">
          <a:xfrm>
            <a:off x="10276801" y="4174077"/>
            <a:ext cx="576064" cy="24254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altLang="zh-CN" dirty="0" smtClean="0">
                <a:latin typeface="微软雅黑" panose="020B0503020204020204" pitchFamily="34" charset="-122"/>
                <a:ea typeface="微软雅黑" panose="020B0503020204020204" pitchFamily="34" charset="-122"/>
              </a:rPr>
              <a:t>Host</a:t>
            </a:r>
          </a:p>
        </p:txBody>
      </p:sp>
    </p:spTree>
    <p:extLst>
      <p:ext uri="{BB962C8B-B14F-4D97-AF65-F5344CB8AC3E}">
        <p14:creationId xmlns:p14="http://schemas.microsoft.com/office/powerpoint/2010/main" val="2617303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40598" y="379546"/>
            <a:ext cx="9831600" cy="640800"/>
          </a:xfrm>
        </p:spPr>
        <p:txBody>
          <a:bodyPr wrap="square">
            <a:noAutofit/>
          </a:bodyPr>
          <a:lstStyle/>
          <a:p>
            <a:pPr fontAlgn="ctr"/>
            <a:r>
              <a:rPr lang="en-US" dirty="0">
                <a:latin typeface="微软雅黑" panose="020B0503020204020204" pitchFamily="34" charset="-122"/>
                <a:ea typeface="微软雅黑" panose="020B0503020204020204" pitchFamily="34" charset="-122"/>
              </a:rPr>
              <a:t>Basic Concepts of Overlay</a:t>
            </a:r>
          </a:p>
        </p:txBody>
      </p:sp>
      <p:sp>
        <p:nvSpPr>
          <p:cNvPr id="5" name="文本占位符 4"/>
          <p:cNvSpPr>
            <a:spLocks noGrp="1"/>
          </p:cNvSpPr>
          <p:nvPr>
            <p:ph type="body" sz="quarter" idx="10"/>
          </p:nvPr>
        </p:nvSpPr>
        <p:spPr>
          <a:xfrm>
            <a:off x="958748" y="1167565"/>
            <a:ext cx="10514115" cy="4680000"/>
          </a:xfrm>
        </p:spPr>
        <p:txBody>
          <a:bodyPr wrap="square">
            <a:noAutofit/>
          </a:bodyPr>
          <a:lstStyle/>
          <a:p>
            <a:pPr fontAlgn="ctr"/>
            <a:r>
              <a:rPr lang="en-US" sz="2000" dirty="0" smtClean="0">
                <a:latin typeface="微软雅黑" panose="020B0503020204020204" pitchFamily="34" charset="-122"/>
                <a:ea typeface="微软雅黑" panose="020B0503020204020204" pitchFamily="34" charset="-122"/>
              </a:rPr>
              <a:t>In Huawei </a:t>
            </a:r>
            <a:r>
              <a:rPr lang="en-US" sz="2000" dirty="0" err="1" smtClean="0">
                <a:latin typeface="微软雅黑" panose="020B0503020204020204" pitchFamily="34" charset="-122"/>
                <a:ea typeface="微软雅黑" panose="020B0503020204020204" pitchFamily="34" charset="-122"/>
              </a:rPr>
              <a:t>CloudFabric</a:t>
            </a:r>
            <a:r>
              <a:rPr lang="en-US" sz="2000" dirty="0" smtClean="0">
                <a:latin typeface="微软雅黑" panose="020B0503020204020204" pitchFamily="34" charset="-122"/>
                <a:ea typeface="微软雅黑" panose="020B0503020204020204" pitchFamily="34" charset="-122"/>
              </a:rPr>
              <a:t> Solution, an overlay is built using VXLAN technology. Service packets are transmitted on the VXLAN overlay that is decoupled from the physical bearer network.</a:t>
            </a:r>
            <a:endParaRPr lang="en-US" altLang="zh-CN" sz="2000" dirty="0" smtClean="0">
              <a:latin typeface="微软雅黑" panose="020B0503020204020204" pitchFamily="34" charset="-122"/>
              <a:ea typeface="微软雅黑" panose="020B0503020204020204" pitchFamily="34" charset="-122"/>
            </a:endParaRPr>
          </a:p>
          <a:p>
            <a:pPr fontAlgn="ctr"/>
            <a:r>
              <a:rPr lang="en-US" sz="2000" dirty="0" smtClean="0">
                <a:latin typeface="微软雅黑" panose="020B0503020204020204" pitchFamily="34" charset="-122"/>
                <a:ea typeface="微软雅黑" panose="020B0503020204020204" pitchFamily="34" charset="-122"/>
              </a:rPr>
              <a:t>Based on the VXLAN NVEs, VXLAN-based overlays are classified into:</a:t>
            </a:r>
          </a:p>
          <a:p>
            <a:pPr marL="576000" lvl="1" fontAlgn="ctr"/>
            <a:r>
              <a:rPr lang="en-US" sz="1800" dirty="0" smtClean="0">
                <a:latin typeface="微软雅黑" panose="020B0503020204020204" pitchFamily="34" charset="-122"/>
                <a:ea typeface="微软雅黑" panose="020B0503020204020204" pitchFamily="34" charset="-122"/>
              </a:rPr>
              <a:t>Network Overlay</a:t>
            </a:r>
          </a:p>
          <a:p>
            <a:pPr marL="576000" lvl="1" fontAlgn="ctr"/>
            <a:r>
              <a:rPr lang="en-US" sz="1800" dirty="0" smtClean="0">
                <a:latin typeface="微软雅黑" panose="020B0503020204020204" pitchFamily="34" charset="-122"/>
                <a:ea typeface="微软雅黑" panose="020B0503020204020204" pitchFamily="34" charset="-122"/>
              </a:rPr>
              <a:t>Host Overlay</a:t>
            </a:r>
          </a:p>
          <a:p>
            <a:pPr marL="576000" lvl="1" fontAlgn="ctr"/>
            <a:r>
              <a:rPr lang="en-US" sz="1800" dirty="0" smtClean="0">
                <a:latin typeface="微软雅黑" panose="020B0503020204020204" pitchFamily="34" charset="-122"/>
                <a:ea typeface="微软雅黑" panose="020B0503020204020204" pitchFamily="34" charset="-122"/>
              </a:rPr>
              <a:t>Hybrid Overlay</a:t>
            </a:r>
          </a:p>
          <a:p>
            <a:pPr fontAlgn="ctr">
              <a:lnSpc>
                <a:spcPct val="150000"/>
              </a:lnSpc>
            </a:pP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189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1594800" y="410400"/>
            <a:ext cx="10117824" cy="640800"/>
          </a:xfrm>
        </p:spPr>
        <p:txBody>
          <a:bodyPr>
            <a:noAutofit/>
          </a:bodyPr>
          <a:lstStyle/>
          <a:p>
            <a:pPr fontAlgn="ctr"/>
            <a:r>
              <a:rPr lang="en-US" altLang="zh-CN" dirty="0" smtClean="0"/>
              <a:t>Overlay </a:t>
            </a:r>
            <a:r>
              <a:rPr lang="en-US" altLang="zh-CN" dirty="0"/>
              <a:t>Networking - Network Overlay</a:t>
            </a:r>
            <a:endParaRPr lang="en-US" altLang="zh-CN" dirty="0">
              <a:latin typeface="微软雅黑" panose="020B0503020204020204" pitchFamily="34" charset="-122"/>
              <a:ea typeface="微软雅黑" panose="020B0503020204020204" pitchFamily="34" charset="-122"/>
            </a:endParaRPr>
          </a:p>
        </p:txBody>
      </p:sp>
      <p:pic>
        <p:nvPicPr>
          <p:cNvPr id="13" name="1372709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429" y="1438823"/>
            <a:ext cx="3528392" cy="2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88939315"/>
          <p:cNvSpPr/>
          <p:nvPr/>
        </p:nvSpPr>
        <p:spPr bwMode="auto">
          <a:xfrm>
            <a:off x="2819636" y="4864545"/>
            <a:ext cx="1836204" cy="524492"/>
          </a:xfrm>
          <a:prstGeom prst="rect">
            <a:avLst/>
          </a:prstGeom>
          <a:gradFill flip="none" rotWithShape="1">
            <a:gsLst>
              <a:gs pos="0">
                <a:schemeClr val="bg2">
                  <a:lumMod val="50000"/>
                </a:schemeClr>
              </a:gs>
              <a:gs pos="48000">
                <a:schemeClr val="bg2">
                  <a:lumMod val="75000"/>
                </a:schemeClr>
              </a:gs>
              <a:gs pos="100000">
                <a:schemeClr val="bg2">
                  <a:lumMod val="90000"/>
                </a:schemeClr>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rPr>
              <a:t>Network Overlay</a:t>
            </a:r>
            <a:endParaRPr kumimoji="0" lang="en-US" altLang="zh-CN" sz="1200" b="1" i="0" u="none" strike="noStrike" cap="none" normalizeH="0" baseline="0" dirty="0">
              <a:ln>
                <a:noFill/>
              </a:ln>
              <a:solidFill>
                <a:schemeClr val="tx1"/>
              </a:solidFill>
            </a:endParaRPr>
          </a:p>
        </p:txBody>
      </p:sp>
      <p:sp>
        <p:nvSpPr>
          <p:cNvPr id="15" name="1877549103"/>
          <p:cNvSpPr/>
          <p:nvPr/>
        </p:nvSpPr>
        <p:spPr bwMode="auto">
          <a:xfrm>
            <a:off x="7533835" y="4568035"/>
            <a:ext cx="1836204" cy="524492"/>
          </a:xfrm>
          <a:prstGeom prst="rect">
            <a:avLst/>
          </a:prstGeom>
          <a:gradFill flip="none" rotWithShape="1">
            <a:gsLst>
              <a:gs pos="0">
                <a:schemeClr val="bg2">
                  <a:lumMod val="90000"/>
                </a:schemeClr>
              </a:gs>
              <a:gs pos="48000">
                <a:schemeClr val="bg2">
                  <a:lumMod val="90000"/>
                </a:schemeClr>
              </a:gs>
              <a:gs pos="100000">
                <a:schemeClr val="bg1"/>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altLang="zh-CN" sz="1200" b="1" dirty="0">
                <a:solidFill>
                  <a:schemeClr val="tx1"/>
                </a:solidFill>
              </a:rPr>
              <a:t>Centralized </a:t>
            </a:r>
            <a:r>
              <a:rPr lang="en-US" altLang="zh-CN" sz="1200" b="1">
                <a:solidFill>
                  <a:schemeClr val="tx1"/>
                </a:solidFill>
              </a:rPr>
              <a:t>Network Overlay</a:t>
            </a:r>
            <a:endParaRPr lang="en-US" altLang="zh-CN" sz="1200" b="1" dirty="0">
              <a:solidFill>
                <a:schemeClr val="tx1"/>
              </a:solidFill>
            </a:endParaRPr>
          </a:p>
        </p:txBody>
      </p:sp>
      <p:sp>
        <p:nvSpPr>
          <p:cNvPr id="16" name="100531874"/>
          <p:cNvSpPr/>
          <p:nvPr/>
        </p:nvSpPr>
        <p:spPr bwMode="auto">
          <a:xfrm>
            <a:off x="7533835" y="5259656"/>
            <a:ext cx="1836204" cy="524492"/>
          </a:xfrm>
          <a:prstGeom prst="rect">
            <a:avLst/>
          </a:prstGeom>
          <a:gradFill flip="none" rotWithShape="1">
            <a:gsLst>
              <a:gs pos="0">
                <a:schemeClr val="bg2">
                  <a:lumMod val="75000"/>
                </a:schemeClr>
              </a:gs>
              <a:gs pos="48000">
                <a:schemeClr val="bg2">
                  <a:lumMod val="90000"/>
                </a:schemeClr>
              </a:gs>
              <a:gs pos="100000">
                <a:schemeClr val="bg1"/>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altLang="zh-CN" sz="1200" b="1" dirty="0">
                <a:solidFill>
                  <a:schemeClr val="tx1"/>
                </a:solidFill>
              </a:rPr>
              <a:t>Distributed </a:t>
            </a:r>
            <a:r>
              <a:rPr lang="en-US" altLang="zh-CN" sz="1200" b="1">
                <a:solidFill>
                  <a:schemeClr val="tx1"/>
                </a:solidFill>
              </a:rPr>
              <a:t>Network Overlay</a:t>
            </a:r>
            <a:endParaRPr lang="en-US" altLang="zh-CN" sz="1200" b="1" dirty="0">
              <a:solidFill>
                <a:schemeClr val="tx1"/>
              </a:solidFill>
            </a:endParaRPr>
          </a:p>
        </p:txBody>
      </p:sp>
      <p:sp>
        <p:nvSpPr>
          <p:cNvPr id="17" name="213054811"/>
          <p:cNvSpPr/>
          <p:nvPr/>
        </p:nvSpPr>
        <p:spPr bwMode="auto">
          <a:xfrm>
            <a:off x="5059631" y="4988477"/>
            <a:ext cx="2070415" cy="352256"/>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lt"/>
              <a:ea typeface="+mn-ea"/>
            </a:endParaRPr>
          </a:p>
        </p:txBody>
      </p:sp>
      <p:sp>
        <p:nvSpPr>
          <p:cNvPr id="18" name="1552462622"/>
          <p:cNvSpPr txBox="1"/>
          <p:nvPr/>
        </p:nvSpPr>
        <p:spPr bwMode="auto">
          <a:xfrm>
            <a:off x="4827925" y="4714483"/>
            <a:ext cx="2705910" cy="378044"/>
          </a:xfrm>
          <a:prstGeom prst="rect">
            <a:avLst/>
          </a:prstGeom>
          <a:noFill/>
          <a:ln w="9525">
            <a:noFill/>
            <a:miter lim="800000"/>
            <a:headEnd/>
            <a:tailEnd/>
          </a:ln>
        </p:spPr>
        <p:txBody>
          <a:bodyPr wrap="square" lIns="99980" tIns="49986" rIns="99980" bIns="49986" rtlCol="0">
            <a:noAutofit/>
          </a:bodyPr>
          <a:lstStyle/>
          <a:p>
            <a:pPr algn="ctr" defTabSz="1001649" eaLnBrk="0" hangingPunct="0"/>
            <a:r>
              <a:rPr lang="en-US" altLang="zh-CN" sz="1400" kern="100" dirty="0">
                <a:latin typeface="+mn-lt"/>
                <a:ea typeface="+mn-ea"/>
                <a:cs typeface="Arial" panose="020B0604020202020204" pitchFamily="34" charset="0"/>
              </a:rPr>
              <a:t>VXLAN Gateway Deployment</a:t>
            </a:r>
            <a:endParaRPr lang="en-US" altLang="zh-CN" sz="1400" dirty="0">
              <a:solidFill>
                <a:srgbClr val="000000"/>
              </a:solidFill>
              <a:latin typeface="+mn-lt"/>
              <a:ea typeface="+mn-ea"/>
              <a:cs typeface="Arial" pitchFamily="34" charset="0"/>
            </a:endParaRPr>
          </a:p>
        </p:txBody>
      </p:sp>
    </p:spTree>
    <p:extLst>
      <p:ext uri="{BB962C8B-B14F-4D97-AF65-F5344CB8AC3E}">
        <p14:creationId xmlns:p14="http://schemas.microsoft.com/office/powerpoint/2010/main" val="2364600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pPr fontAlgn="ctr"/>
            <a:r>
              <a:rPr lang="en-US" dirty="0">
                <a:latin typeface="微软雅黑" panose="020B0503020204020204" pitchFamily="34" charset="-122"/>
                <a:ea typeface="微软雅黑" panose="020B0503020204020204" pitchFamily="34" charset="-122"/>
              </a:rPr>
              <a:t>Overlay </a:t>
            </a:r>
            <a:r>
              <a:rPr lang="en-US" dirty="0" smtClean="0">
                <a:latin typeface="微软雅黑" panose="020B0503020204020204" pitchFamily="34" charset="-122"/>
                <a:ea typeface="微软雅黑" panose="020B0503020204020204" pitchFamily="34" charset="-122"/>
              </a:rPr>
              <a:t>Network</a:t>
            </a:r>
            <a:r>
              <a:rPr lang="en-US" altLang="zh-CN" dirty="0" smtClean="0">
                <a:latin typeface="微软雅黑" panose="020B0503020204020204" pitchFamily="34" charset="-122"/>
                <a:ea typeface="微软雅黑" panose="020B0503020204020204" pitchFamily="34" charset="-122"/>
              </a:rPr>
              <a:t>ing</a:t>
            </a:r>
            <a:r>
              <a:rPr lang="en-US" dirty="0" smtClean="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Host Overlay</a:t>
            </a:r>
          </a:p>
        </p:txBody>
      </p:sp>
      <p:pic>
        <p:nvPicPr>
          <p:cNvPr id="2" name="图片 1"/>
          <p:cNvPicPr>
            <a:picLocks noChangeAspect="1"/>
          </p:cNvPicPr>
          <p:nvPr/>
        </p:nvPicPr>
        <p:blipFill>
          <a:blip r:embed="rId3"/>
          <a:stretch>
            <a:fillRect/>
          </a:stretch>
        </p:blipFill>
        <p:spPr>
          <a:xfrm>
            <a:off x="4115780" y="2924944"/>
            <a:ext cx="3456384" cy="2750755"/>
          </a:xfrm>
          <a:prstGeom prst="rect">
            <a:avLst/>
          </a:prstGeom>
        </p:spPr>
      </p:pic>
      <p:sp>
        <p:nvSpPr>
          <p:cNvPr id="10" name="文本占位符 4"/>
          <p:cNvSpPr txBox="1">
            <a:spLocks/>
          </p:cNvSpPr>
          <p:nvPr/>
        </p:nvSpPr>
        <p:spPr>
          <a:xfrm>
            <a:off x="912284" y="1233488"/>
            <a:ext cx="10514115" cy="4680000"/>
          </a:xfrm>
          <a:prstGeom prst="rect">
            <a:avLst/>
          </a:prstGeom>
        </p:spPr>
        <p:txBody>
          <a:bodyPr wrap="square">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smtClean="0">
                <a:latin typeface="微软雅黑" panose="020B0503020204020204" pitchFamily="34" charset="-122"/>
                <a:ea typeface="微软雅黑" panose="020B0503020204020204" pitchFamily="34" charset="-122"/>
              </a:rPr>
              <a:t>On a host overlay network</a:t>
            </a:r>
            <a:r>
              <a:rPr lang="en-US" sz="2000" dirty="0">
                <a:latin typeface="微软雅黑" panose="020B0503020204020204" pitchFamily="34" charset="-122"/>
                <a:ea typeface="微软雅黑" panose="020B0503020204020204" pitchFamily="34" charset="-122"/>
              </a:rPr>
              <a:t>, all VXLAN overlay tunnel end points are deployed on software switches (installed on servers). That is, both the ingress and egress of a VXLAN tunnel are software switches.</a:t>
            </a:r>
          </a:p>
        </p:txBody>
      </p:sp>
    </p:spTree>
    <p:extLst>
      <p:ext uri="{BB962C8B-B14F-4D97-AF65-F5344CB8AC3E}">
        <p14:creationId xmlns:p14="http://schemas.microsoft.com/office/powerpoint/2010/main" val="408998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Overlay Networking - Hybrid Overlay</a:t>
            </a:r>
            <a:endParaRPr lang="en-US" dirty="0">
              <a:latin typeface="微软雅黑" panose="020B0503020204020204" pitchFamily="34" charset="-122"/>
            </a:endParaRPr>
          </a:p>
        </p:txBody>
      </p:sp>
      <p:pic>
        <p:nvPicPr>
          <p:cNvPr id="24" name="9563223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6" y="1344285"/>
            <a:ext cx="2952328" cy="336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102986827"/>
          <p:cNvSpPr/>
          <p:nvPr/>
        </p:nvSpPr>
        <p:spPr bwMode="auto">
          <a:xfrm>
            <a:off x="3035660" y="4701147"/>
            <a:ext cx="7812868" cy="38055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latin typeface="+mn-ea"/>
                <a:ea typeface="+mn-ea"/>
                <a:cs typeface="Arial" panose="020B0604020202020204" pitchFamily="34" charset="0"/>
              </a:rPr>
              <a:t>In a network overlay scenario, all overlay devices are physical devices and a </a:t>
            </a:r>
            <a:r>
              <a:rPr lang="en-US" altLang="zh-CN" sz="1100" b="1" kern="100" dirty="0" err="1">
                <a:latin typeface="+mn-ea"/>
                <a:ea typeface="+mn-ea"/>
                <a:cs typeface="Arial" panose="020B0604020202020204" pitchFamily="34" charset="0"/>
              </a:rPr>
              <a:t>VXLAN</a:t>
            </a:r>
            <a:r>
              <a:rPr lang="en-US" altLang="zh-CN" sz="1100" b="1" kern="100" dirty="0">
                <a:latin typeface="+mn-ea"/>
                <a:ea typeface="+mn-ea"/>
                <a:cs typeface="Arial" panose="020B0604020202020204" pitchFamily="34" charset="0"/>
              </a:rPr>
              <a:t> tunnel is encapsulated on a physical switch.</a:t>
            </a:r>
          </a:p>
        </p:txBody>
      </p:sp>
      <p:sp>
        <p:nvSpPr>
          <p:cNvPr id="26" name="1355022993"/>
          <p:cNvSpPr/>
          <p:nvPr/>
        </p:nvSpPr>
        <p:spPr bwMode="auto">
          <a:xfrm>
            <a:off x="3035660" y="5081705"/>
            <a:ext cx="7812868" cy="43261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latin typeface="+mn-ea"/>
                <a:ea typeface="+mn-ea"/>
                <a:cs typeface="Arial" panose="020B0604020202020204" pitchFamily="34" charset="0"/>
              </a:rPr>
              <a:t>In a hybrid overlay scenario, overlay devices include physical network devices and virtual network devices. A </a:t>
            </a:r>
            <a:r>
              <a:rPr lang="en-US" altLang="zh-CN" sz="1100" b="1" kern="100" dirty="0" err="1">
                <a:latin typeface="+mn-ea"/>
                <a:ea typeface="+mn-ea"/>
                <a:cs typeface="Arial" panose="020B0604020202020204" pitchFamily="34" charset="0"/>
              </a:rPr>
              <a:t>VXLAN</a:t>
            </a:r>
            <a:r>
              <a:rPr lang="en-US" altLang="zh-CN" sz="1100" b="1" kern="100" dirty="0">
                <a:latin typeface="+mn-ea"/>
                <a:ea typeface="+mn-ea"/>
                <a:cs typeface="Arial" panose="020B0604020202020204" pitchFamily="34" charset="0"/>
              </a:rPr>
              <a:t> tunnel is encapsulated on a physical switch or a virtual switch where the host server is located.</a:t>
            </a:r>
          </a:p>
        </p:txBody>
      </p:sp>
      <p:sp>
        <p:nvSpPr>
          <p:cNvPr id="27" name="1219755808"/>
          <p:cNvSpPr/>
          <p:nvPr/>
        </p:nvSpPr>
        <p:spPr bwMode="auto">
          <a:xfrm>
            <a:off x="3035660" y="5553236"/>
            <a:ext cx="7812868" cy="612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solidFill>
                  <a:schemeClr val="tx1">
                    <a:lumMod val="95000"/>
                    <a:lumOff val="5000"/>
                  </a:schemeClr>
                </a:solidFill>
                <a:latin typeface="+mn-ea"/>
                <a:ea typeface="+mn-ea"/>
                <a:cs typeface="Arial" panose="020B0604020202020204" pitchFamily="34" charset="0"/>
              </a:rPr>
              <a:t>Uses the high performance of physical network devices for forwarding.</a:t>
            </a:r>
          </a:p>
          <a:p>
            <a:r>
              <a:rPr lang="en-US" altLang="zh-CN" sz="1100" b="1" kern="100" dirty="0">
                <a:solidFill>
                  <a:schemeClr val="tx1">
                    <a:lumMod val="95000"/>
                    <a:lumOff val="5000"/>
                  </a:schemeClr>
                </a:solidFill>
                <a:latin typeface="+mn-ea"/>
                <a:ea typeface="+mn-ea"/>
                <a:cs typeface="Arial" panose="020B0604020202020204" pitchFamily="34" charset="0"/>
              </a:rPr>
              <a:t>Uses the existing physical network devices and overlay of physical servers to improve performance.</a:t>
            </a:r>
          </a:p>
          <a:p>
            <a:r>
              <a:rPr lang="en-US" altLang="zh-CN" sz="1100" b="1" kern="100" dirty="0">
                <a:solidFill>
                  <a:schemeClr val="tx1">
                    <a:lumMod val="95000"/>
                    <a:lumOff val="5000"/>
                  </a:schemeClr>
                </a:solidFill>
                <a:latin typeface="+mn-ea"/>
                <a:ea typeface="+mn-ea"/>
                <a:cs typeface="Arial" panose="020B0604020202020204" pitchFamily="34" charset="0"/>
              </a:rPr>
              <a:t>Provides more flexible networking.</a:t>
            </a:r>
            <a:endParaRPr lang="en-US" altLang="zh-CN" sz="1100" b="1" dirty="0">
              <a:solidFill>
                <a:schemeClr val="tx1">
                  <a:lumMod val="95000"/>
                  <a:lumOff val="5000"/>
                </a:schemeClr>
              </a:solidFill>
              <a:latin typeface="+mn-ea"/>
              <a:ea typeface="+mn-ea"/>
            </a:endParaRPr>
          </a:p>
        </p:txBody>
      </p:sp>
      <p:sp>
        <p:nvSpPr>
          <p:cNvPr id="28" name="1376431271"/>
          <p:cNvSpPr/>
          <p:nvPr/>
        </p:nvSpPr>
        <p:spPr bwMode="auto">
          <a:xfrm>
            <a:off x="1775520" y="4701148"/>
            <a:ext cx="1259551" cy="813168"/>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ea"/>
                <a:ea typeface="+mn-ea"/>
              </a:rPr>
              <a:t>Differences</a:t>
            </a:r>
          </a:p>
        </p:txBody>
      </p:sp>
      <p:sp>
        <p:nvSpPr>
          <p:cNvPr id="29" name="1059264854"/>
          <p:cNvSpPr/>
          <p:nvPr/>
        </p:nvSpPr>
        <p:spPr bwMode="auto">
          <a:xfrm>
            <a:off x="1775520" y="5553236"/>
            <a:ext cx="1259551" cy="612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400" b="1" dirty="0">
                <a:latin typeface="+mn-ea"/>
                <a:ea typeface="+mn-ea"/>
              </a:rPr>
              <a:t>Advantages</a:t>
            </a:r>
            <a:endParaRPr kumimoji="0" lang="en-US" altLang="zh-CN" sz="1400" b="1"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221227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b="1" dirty="0">
                <a:latin typeface="微软雅黑" panose="020B0503020204020204" pitchFamily="34" charset="-122"/>
                <a:ea typeface="微软雅黑" panose="020B0503020204020204" pitchFamily="34" charset="-122"/>
              </a:rPr>
              <a:t>Functions of Agile Controller-DCN</a:t>
            </a:r>
          </a:p>
          <a:p>
            <a:pPr marL="720000" lvl="1"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Basic Concepts of Underlay</a:t>
            </a:r>
          </a:p>
          <a:p>
            <a:pPr marL="720000" lvl="1"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B</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asic Concepts of Overlay</a:t>
            </a:r>
          </a:p>
          <a:p>
            <a:pPr marL="720000" lvl="1" fontAlgn="ctr">
              <a:buSzPct val="60000"/>
              <a:buFont typeface="Wingdings" panose="05000000000000000000" pitchFamily="2" charset="2"/>
              <a:buChar char="n"/>
            </a:pPr>
            <a:r>
              <a:rPr lang="en-US" altLang="zh-CN" dirty="0" smtClean="0">
                <a:latin typeface="微软雅黑" panose="020B0503020204020204" pitchFamily="34" charset="-122"/>
                <a:ea typeface="微软雅黑" panose="020B0503020204020204" pitchFamily="34" charset="-122"/>
              </a:rPr>
              <a:t>Other Functions and Features</a:t>
            </a:r>
            <a:endParaRPr lang="en-US" altLang="zh-CN" dirty="0">
              <a:latin typeface="微软雅黑" panose="020B0503020204020204" pitchFamily="34" charset="-122"/>
              <a:ea typeface="微软雅黑" panose="020B0503020204020204" pitchFamily="34" charset="-122"/>
            </a:endParaRPr>
          </a:p>
          <a:p>
            <a:pPr fontAlgn="ctr"/>
            <a:r>
              <a:rPr lang="en-US" dirty="0" smtClean="0">
                <a:solidFill>
                  <a:schemeClr val="bg1">
                    <a:lumMod val="50000"/>
                  </a:schemeClr>
                </a:solidFill>
                <a:latin typeface="微软雅黑" panose="020B0503020204020204" pitchFamily="34" charset="-122"/>
                <a:ea typeface="微软雅黑" panose="020B0503020204020204" pitchFamily="34" charset="-122"/>
              </a:rPr>
              <a:t>Application </a:t>
            </a:r>
            <a:r>
              <a:rPr lang="en-US" dirty="0">
                <a:solidFill>
                  <a:schemeClr val="bg1">
                    <a:lumMod val="50000"/>
                  </a:schemeClr>
                </a:solidFill>
                <a:latin typeface="微软雅黑" panose="020B0503020204020204" pitchFamily="34" charset="-122"/>
                <a:ea typeface="微软雅黑" panose="020B0503020204020204" pitchFamily="34" charset="-122"/>
              </a:rPr>
              <a:t>Scenarios of Agile Controller-DCN</a:t>
            </a:r>
          </a:p>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916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noAutofit/>
          </a:bodyPr>
          <a:lstStyle/>
          <a:p>
            <a:pPr fontAlgn="ctr"/>
            <a:endParaRPr lang="en-US" altLang="zh-CN" dirty="0">
              <a:latin typeface="Arial" panose="020B0604020202020204" pitchFamily="34" charset="0"/>
            </a:endParaRPr>
          </a:p>
        </p:txBody>
      </p:sp>
      <p:sp>
        <p:nvSpPr>
          <p:cNvPr id="14" name="标题 13"/>
          <p:cNvSpPr>
            <a:spLocks noGrp="1"/>
          </p:cNvSpPr>
          <p:nvPr>
            <p:ph type="ctrTitle" sz="quarter"/>
          </p:nvPr>
        </p:nvSpPr>
        <p:spPr>
          <a:xfrm>
            <a:off x="911424" y="5117680"/>
            <a:ext cx="11053227" cy="831600"/>
          </a:xfrm>
        </p:spPr>
        <p:txBody>
          <a:bodyPr>
            <a:noAutofit/>
          </a:bodyPr>
          <a:lstStyle/>
          <a:p>
            <a:pPr fontAlgn="ctr"/>
            <a:r>
              <a:rPr lang="en-US" altLang="zh-CN" sz="4000" dirty="0"/>
              <a:t>Introduction to the Agile Controller-DCN</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Flexible Service Orchestration</a:t>
            </a:r>
            <a:endParaRPr lang="en-US" dirty="0">
              <a:latin typeface="微软雅黑" panose="020B0503020204020204" pitchFamily="34" charset="-122"/>
            </a:endParaRPr>
          </a:p>
        </p:txBody>
      </p:sp>
      <p:sp>
        <p:nvSpPr>
          <p:cNvPr id="6" name="677380848">
            <a:extLst>
              <a:ext uri="{FF2B5EF4-FFF2-40B4-BE49-F238E27FC236}">
                <a16:creationId xmlns="" xmlns:a16="http://schemas.microsoft.com/office/drawing/2014/main" id="{FD5684AC-060C-4C6A-8846-FFF58234ACFB}"/>
              </a:ext>
            </a:extLst>
          </p:cNvPr>
          <p:cNvSpPr>
            <a:spLocks noGrp="1"/>
          </p:cNvSpPr>
          <p:nvPr>
            <p:ph type="body" sz="quarter" idx="10"/>
          </p:nvPr>
        </p:nvSpPr>
        <p:spPr>
          <a:xfrm>
            <a:off x="911424" y="1172945"/>
            <a:ext cx="10200505" cy="2340954"/>
          </a:xfrm>
        </p:spPr>
        <p:txBody>
          <a:bodyPr wrap="square">
            <a:noAutofit/>
          </a:bodyPr>
          <a:lstStyle/>
          <a:p>
            <a:r>
              <a:rPr lang="en-US" altLang="zh-CN" sz="1800" dirty="0" err="1"/>
              <a:t>SFC</a:t>
            </a:r>
            <a:r>
              <a:rPr lang="en-US" altLang="zh-CN" sz="1800" dirty="0"/>
              <a:t> makes service orchestration more flexible. It has the following features:</a:t>
            </a:r>
          </a:p>
          <a:p>
            <a:pPr lvl="1"/>
            <a:r>
              <a:rPr lang="en-US" altLang="zh-CN" sz="1400" dirty="0">
                <a:latin typeface="+mn-ea"/>
              </a:rPr>
              <a:t>Supports decoupling of service functions from fabric network devices, implementing flexible deployment and on-demand expansion and breaking the restrictions of the physical topology.</a:t>
            </a:r>
          </a:p>
          <a:p>
            <a:pPr lvl="1"/>
            <a:r>
              <a:rPr lang="en-US" altLang="zh-CN" sz="1400" dirty="0">
                <a:latin typeface="+mn-ea"/>
              </a:rPr>
              <a:t>Provides GUIs to simplify operations and improve the orchestration efficiency, and provides personalized services for each tenant on demand without affecting other tenants.</a:t>
            </a:r>
          </a:p>
          <a:p>
            <a:pPr lvl="1"/>
            <a:r>
              <a:rPr lang="en-US" altLang="zh-CN" sz="1400" dirty="0">
                <a:latin typeface="+mn-ea"/>
              </a:rPr>
              <a:t>Supports VAS pooling, flexible scalability, and on-demand allocation, realizing sharing and expansion of VAS capabilities in multiple services.</a:t>
            </a:r>
          </a:p>
        </p:txBody>
      </p:sp>
      <p:pic>
        <p:nvPicPr>
          <p:cNvPr id="7" name="Picture 2" descr="http://127.0.0.1:7890/pages/AEG1122L/02/AEG1122L/02/resources/en-us_image_0070409859.png">
            <a:extLst>
              <a:ext uri="{FF2B5EF4-FFF2-40B4-BE49-F238E27FC236}">
                <a16:creationId xmlns="" xmlns:a16="http://schemas.microsoft.com/office/drawing/2014/main" id="{C70B46EA-BB0F-42CE-9B52-632FA6216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710" y="3861048"/>
            <a:ext cx="5220580" cy="230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6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Refined O&amp;M</a:t>
            </a:r>
            <a:endParaRPr lang="en-US" altLang="zh-CN" dirty="0">
              <a:latin typeface="微软雅黑" panose="020B0503020204020204" pitchFamily="34" charset="-122"/>
            </a:endParaRPr>
          </a:p>
        </p:txBody>
      </p:sp>
      <p:sp>
        <p:nvSpPr>
          <p:cNvPr id="7" name="1868254475"/>
          <p:cNvSpPr/>
          <p:nvPr/>
        </p:nvSpPr>
        <p:spPr bwMode="auto">
          <a:xfrm>
            <a:off x="966568" y="1226676"/>
            <a:ext cx="6084000" cy="432048"/>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kumimoji="0" lang="en-US" altLang="zh-CN" sz="1800" i="0" u="none" strike="noStrike" cap="none" normalizeH="0" baseline="0" dirty="0">
                <a:ln>
                  <a:noFill/>
                </a:ln>
                <a:solidFill>
                  <a:schemeClr val="tx1"/>
                </a:solidFill>
                <a:effectLst/>
                <a:latin typeface="+mn-ea"/>
              </a:rPr>
              <a:t>Network </a:t>
            </a:r>
            <a:r>
              <a:rPr kumimoji="0" lang="en-US" altLang="zh-CN" sz="1800" i="0" u="none" strike="noStrike" cap="none" normalizeH="0" baseline="0">
                <a:ln>
                  <a:noFill/>
                </a:ln>
                <a:solidFill>
                  <a:schemeClr val="tx1"/>
                </a:solidFill>
                <a:effectLst/>
                <a:latin typeface="+mn-ea"/>
              </a:rPr>
              <a:t>resource visualization</a:t>
            </a:r>
            <a:endParaRPr kumimoji="0" lang="en-US" altLang="zh-CN" sz="1800" i="0" u="none" strike="noStrike" cap="none" normalizeH="0" baseline="0" dirty="0">
              <a:ln>
                <a:noFill/>
              </a:ln>
              <a:solidFill>
                <a:schemeClr val="tx1"/>
              </a:solidFill>
              <a:effectLst/>
              <a:latin typeface="+mn-ea"/>
            </a:endParaRPr>
          </a:p>
        </p:txBody>
      </p:sp>
      <p:sp>
        <p:nvSpPr>
          <p:cNvPr id="8" name="470028940"/>
          <p:cNvSpPr/>
          <p:nvPr/>
        </p:nvSpPr>
        <p:spPr bwMode="auto">
          <a:xfrm>
            <a:off x="966568" y="1834668"/>
            <a:ext cx="5129432" cy="472127"/>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Visibility of the physical network, logical network, and application network</a:t>
            </a:r>
            <a:endParaRPr kumimoji="0" lang="en-US" altLang="zh-CN" sz="1800" i="0" u="none" strike="noStrike" cap="none" normalizeH="0" baseline="0" dirty="0">
              <a:ln>
                <a:noFill/>
              </a:ln>
              <a:solidFill>
                <a:schemeClr val="tx1"/>
              </a:solidFill>
              <a:effectLst/>
              <a:latin typeface="+mn-ea"/>
            </a:endParaRPr>
          </a:p>
        </p:txBody>
      </p:sp>
      <p:sp>
        <p:nvSpPr>
          <p:cNvPr id="9" name="352616263"/>
          <p:cNvSpPr/>
          <p:nvPr/>
        </p:nvSpPr>
        <p:spPr bwMode="auto">
          <a:xfrm>
            <a:off x="966568" y="2435436"/>
            <a:ext cx="6084000" cy="1059492"/>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66700" marR="0" indent="-26670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Network path detection</a:t>
            </a:r>
            <a:br>
              <a:rPr lang="en-US" altLang="zh-CN" sz="1800" dirty="0">
                <a:solidFill>
                  <a:schemeClr val="tx1"/>
                </a:solidFill>
                <a:latin typeface="+mn-ea"/>
              </a:rPr>
            </a:br>
            <a:r>
              <a:rPr lang="en-US" altLang="zh-CN" sz="1800" dirty="0">
                <a:solidFill>
                  <a:schemeClr val="tx1"/>
                </a:solidFill>
                <a:latin typeface="+mn-ea"/>
              </a:rPr>
              <a:t>Single-path detection</a:t>
            </a:r>
            <a:br>
              <a:rPr lang="en-US" altLang="zh-CN" sz="1800" dirty="0">
                <a:solidFill>
                  <a:schemeClr val="tx1"/>
                </a:solidFill>
                <a:latin typeface="+mn-ea"/>
              </a:rPr>
            </a:br>
            <a:r>
              <a:rPr kumimoji="0" lang="en-US" altLang="zh-CN" sz="1800" i="0" u="none" strike="noStrike" cap="none" normalizeH="0" baseline="0" dirty="0">
                <a:ln>
                  <a:noFill/>
                </a:ln>
                <a:solidFill>
                  <a:schemeClr val="tx1"/>
                </a:solidFill>
                <a:effectLst/>
                <a:latin typeface="+mn-ea"/>
              </a:rPr>
              <a:t>Multi-path detection</a:t>
            </a:r>
          </a:p>
        </p:txBody>
      </p:sp>
      <p:sp>
        <p:nvSpPr>
          <p:cNvPr id="10" name="864971043"/>
          <p:cNvSpPr/>
          <p:nvPr/>
        </p:nvSpPr>
        <p:spPr bwMode="auto">
          <a:xfrm>
            <a:off x="966568" y="3644820"/>
            <a:ext cx="6084000" cy="462175"/>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a:solidFill>
                  <a:schemeClr val="tx1"/>
                </a:solidFill>
                <a:latin typeface="+mn-ea"/>
              </a:rPr>
              <a:t>Connectivity detection</a:t>
            </a:r>
            <a:endParaRPr kumimoji="0" lang="en-US" altLang="zh-CN" sz="1800" i="0" u="none" strike="noStrike" cap="none" normalizeH="0" baseline="0" dirty="0">
              <a:ln>
                <a:noFill/>
              </a:ln>
              <a:solidFill>
                <a:schemeClr val="tx1"/>
              </a:solidFill>
              <a:effectLst/>
              <a:latin typeface="+mn-ea"/>
            </a:endParaRPr>
          </a:p>
        </p:txBody>
      </p:sp>
      <p:sp>
        <p:nvSpPr>
          <p:cNvPr id="11" name="264064336"/>
          <p:cNvSpPr/>
          <p:nvPr/>
        </p:nvSpPr>
        <p:spPr bwMode="auto">
          <a:xfrm>
            <a:off x="966568" y="4252814"/>
            <a:ext cx="6084000" cy="46625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Loop detection</a:t>
            </a:r>
            <a:endParaRPr kumimoji="0" lang="en-US" altLang="zh-CN" sz="1800" i="0" u="none" strike="noStrike" cap="none" normalizeH="0" baseline="0" dirty="0">
              <a:ln>
                <a:noFill/>
              </a:ln>
              <a:solidFill>
                <a:schemeClr val="tx1"/>
              </a:solidFill>
              <a:effectLst/>
              <a:latin typeface="+mn-ea"/>
            </a:endParaRPr>
          </a:p>
        </p:txBody>
      </p:sp>
      <p:pic>
        <p:nvPicPr>
          <p:cNvPr id="12" name="Picture 2" descr="http://127.0.0.1:7890/pages/AEG1122L/02/AEG1122L/02/resources/en-us_image_0071057959.png">
            <a:extLst>
              <a:ext uri="{FF2B5EF4-FFF2-40B4-BE49-F238E27FC236}">
                <a16:creationId xmlns="" xmlns:a16="http://schemas.microsoft.com/office/drawing/2014/main" id="{12A341C5-8ECC-4E24-B3D1-0E09D2539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12" y="1233488"/>
            <a:ext cx="5016999" cy="485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14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51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Multi-DC Pooling</a:t>
            </a:r>
            <a:endParaRPr lang="en-US" altLang="zh-CN" dirty="0">
              <a:latin typeface="微软雅黑" panose="020B0503020204020204" pitchFamily="34" charset="-122"/>
            </a:endParaRPr>
          </a:p>
        </p:txBody>
      </p:sp>
      <p:pic>
        <p:nvPicPr>
          <p:cNvPr id="13" name="1176789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744" y="1792422"/>
            <a:ext cx="4413566" cy="19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5663174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045" y="4258159"/>
            <a:ext cx="4301265" cy="21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647528000">
            <a:extLst>
              <a:ext uri="{FF2B5EF4-FFF2-40B4-BE49-F238E27FC236}">
                <a16:creationId xmlns="" xmlns:a16="http://schemas.microsoft.com/office/drawing/2014/main" id="{25874CE7-22EC-4226-B40A-E31E7EE8C8D9}"/>
              </a:ext>
            </a:extLst>
          </p:cNvPr>
          <p:cNvSpPr>
            <a:spLocks noGrp="1"/>
          </p:cNvSpPr>
          <p:nvPr>
            <p:ph type="body" sz="quarter" idx="10"/>
          </p:nvPr>
        </p:nvSpPr>
        <p:spPr>
          <a:xfrm>
            <a:off x="1008063" y="1250601"/>
            <a:ext cx="10464800" cy="3924300"/>
          </a:xfrm>
        </p:spPr>
        <p:txBody>
          <a:bodyPr wrap="square">
            <a:noAutofit/>
          </a:bodyPr>
          <a:lstStyle/>
          <a:p>
            <a:pPr>
              <a:lnSpc>
                <a:spcPct val="100000"/>
              </a:lnSpc>
            </a:pPr>
            <a:r>
              <a:rPr lang="en-US" altLang="zh-CN" sz="1400" dirty="0"/>
              <a:t>Remote management of the Agile Controller-DCN: An Agile Controller-DCN cluster manages multiple </a:t>
            </a:r>
            <a:r>
              <a:rPr lang="en-US" altLang="zh-CN" sz="1400" dirty="0" err="1"/>
              <a:t>DCs</a:t>
            </a:r>
            <a:r>
              <a:rPr lang="en-US" altLang="zh-CN" sz="1400" dirty="0"/>
              <a:t> and centrally delivers the DC configuration on the overlay network.</a:t>
            </a:r>
          </a:p>
          <a:p>
            <a:pPr>
              <a:lnSpc>
                <a:spcPct val="100000"/>
              </a:lnSpc>
            </a:pPr>
            <a:endParaRPr lang="en-US" altLang="zh-CN" sz="1400" dirty="0"/>
          </a:p>
          <a:p>
            <a:pPr>
              <a:lnSpc>
                <a:spcPct val="100000"/>
              </a:lnSpc>
            </a:pPr>
            <a:endParaRPr lang="en-US" altLang="zh-CN" sz="1400" dirty="0"/>
          </a:p>
          <a:p>
            <a:pPr>
              <a:lnSpc>
                <a:spcPct val="100000"/>
              </a:lnSpc>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a:lnSpc>
                <a:spcPct val="100000"/>
              </a:lnSpc>
            </a:pPr>
            <a:r>
              <a:rPr lang="en-US" altLang="zh-CN" sz="1400" dirty="0"/>
              <a:t>Cluster federation: The Agile Controller-DCN clusters are deployed independently for different </a:t>
            </a:r>
            <a:r>
              <a:rPr lang="en-US" altLang="zh-CN" sz="1400" dirty="0" err="1"/>
              <a:t>DCs</a:t>
            </a:r>
            <a:r>
              <a:rPr lang="en-US" altLang="zh-CN" sz="1400" dirty="0"/>
              <a:t>. The DCs exchange service routing information on the overlay network through BGP-EVPN to implement service communication at Layer 3.</a:t>
            </a:r>
          </a:p>
          <a:p>
            <a:pPr>
              <a:lnSpc>
                <a:spcPct val="100000"/>
              </a:lnSpc>
            </a:pPr>
            <a:endParaRPr lang="en-US" altLang="zh-CN" sz="1400" dirty="0"/>
          </a:p>
        </p:txBody>
      </p:sp>
    </p:spTree>
    <p:extLst>
      <p:ext uri="{BB962C8B-B14F-4D97-AF65-F5344CB8AC3E}">
        <p14:creationId xmlns:p14="http://schemas.microsoft.com/office/powerpoint/2010/main" val="3058397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Geographic Redundancy Deployment</a:t>
            </a:r>
            <a:endParaRPr lang="en-US" altLang="zh-CN" dirty="0">
              <a:latin typeface="微软雅黑" panose="020B0503020204020204" pitchFamily="34" charset="-122"/>
            </a:endParaRPr>
          </a:p>
        </p:txBody>
      </p:sp>
      <p:pic>
        <p:nvPicPr>
          <p:cNvPr id="7" name="Picture 2" descr="http://127.0.0.1:7890/pages/AEG1122L/02/AEG1122L/02/resources/en-us_image_0070469922.png">
            <a:extLst>
              <a:ext uri="{FF2B5EF4-FFF2-40B4-BE49-F238E27FC236}">
                <a16:creationId xmlns="" xmlns:a16="http://schemas.microsoft.com/office/drawing/2014/main" id="{65464640-BF49-4834-9B7C-E6CAEF690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740" y="1295794"/>
            <a:ext cx="4212468" cy="508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Southbound and Northbound Openness</a:t>
            </a:r>
            <a:endParaRPr lang="en-US" altLang="zh-CN" dirty="0">
              <a:latin typeface="微软雅黑" panose="020B0503020204020204" pitchFamily="34" charset="-122"/>
            </a:endParaRPr>
          </a:p>
        </p:txBody>
      </p:sp>
      <p:sp>
        <p:nvSpPr>
          <p:cNvPr id="3" name="文本占位符 2"/>
          <p:cNvSpPr>
            <a:spLocks noGrp="1"/>
          </p:cNvSpPr>
          <p:nvPr>
            <p:ph type="body" sz="quarter" idx="10"/>
          </p:nvPr>
        </p:nvSpPr>
        <p:spPr/>
        <p:txBody>
          <a:bodyPr/>
          <a:lstStyle/>
          <a:p>
            <a:r>
              <a:rPr lang="en-US" altLang="zh-CN" sz="2000" dirty="0"/>
              <a:t>The Agile Controller-DCN is based on an open software platform and has an architecture with loosely coupled components. The Agile Controller-DCN can provide extensive northbound API capabilities and southbound interface capabilities to control network devices and computing resources.</a:t>
            </a:r>
          </a:p>
          <a:p>
            <a:endParaRPr lang="zh-CN" altLang="en-US" sz="2000" dirty="0"/>
          </a:p>
        </p:txBody>
      </p:sp>
      <p:pic>
        <p:nvPicPr>
          <p:cNvPr id="8" name="Picture 2" descr="http://127.0.0.1:7890/pages/AEG1122L/02/AEG1122L/02/resources/en-us_image_0062800453.png">
            <a:extLst>
              <a:ext uri="{FF2B5EF4-FFF2-40B4-BE49-F238E27FC236}">
                <a16:creationId xmlns="" xmlns:a16="http://schemas.microsoft.com/office/drawing/2014/main" id="{769E4405-3755-43BB-B23D-6B3629EC6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981" y="3248980"/>
            <a:ext cx="590465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7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Multi-tenant Control</a:t>
            </a:r>
            <a:endParaRPr lang="en-US" altLang="zh-CN" dirty="0">
              <a:latin typeface="微软雅黑" panose="020B0503020204020204" pitchFamily="34" charset="-122"/>
            </a:endParaRPr>
          </a:p>
        </p:txBody>
      </p:sp>
      <p:sp>
        <p:nvSpPr>
          <p:cNvPr id="9" name="圆角矩形 8"/>
          <p:cNvSpPr/>
          <p:nvPr/>
        </p:nvSpPr>
        <p:spPr bwMode="auto">
          <a:xfrm>
            <a:off x="1955540" y="1641653"/>
            <a:ext cx="2916324" cy="4351341"/>
          </a:xfrm>
          <a:prstGeom prst="roundRect">
            <a:avLst/>
          </a:prstGeom>
          <a:gradFill>
            <a:gsLst>
              <a:gs pos="0">
                <a:schemeClr val="accent5">
                  <a:lumMod val="40000"/>
                  <a:lumOff val="60000"/>
                </a:schemeClr>
              </a:gs>
              <a:gs pos="48000">
                <a:schemeClr val="accent1"/>
              </a:gs>
              <a:gs pos="100000">
                <a:schemeClr val="accent5">
                  <a:lumMod val="40000"/>
                  <a:lumOff val="60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800"/>
              </a:spcBef>
              <a:spcAft>
                <a:spcPts val="800"/>
              </a:spcAft>
            </a:pPr>
            <a:r>
              <a:rPr lang="en-US" altLang="zh-CN" sz="1800" kern="100" dirty="0">
                <a:latin typeface="+mn-ea"/>
                <a:ea typeface="+mn-ea"/>
                <a:cs typeface="Arial" panose="020B0604020202020204" pitchFamily="34" charset="0"/>
              </a:rPr>
              <a:t>Support multi-tenant management and control. Each tenant can independently plan and provision services. Resources of tenants are isolated without affecting each other.</a:t>
            </a:r>
          </a:p>
        </p:txBody>
      </p:sp>
      <p:sp>
        <p:nvSpPr>
          <p:cNvPr id="10" name="圆角矩形 9"/>
          <p:cNvSpPr/>
          <p:nvPr/>
        </p:nvSpPr>
        <p:spPr bwMode="auto">
          <a:xfrm>
            <a:off x="7140116" y="1641654"/>
            <a:ext cx="2916324" cy="4351341"/>
          </a:xfrm>
          <a:prstGeom prst="roundRect">
            <a:avLst/>
          </a:prstGeom>
          <a:gradFill>
            <a:gsLst>
              <a:gs pos="0">
                <a:schemeClr val="accent5">
                  <a:lumMod val="40000"/>
                  <a:lumOff val="60000"/>
                </a:schemeClr>
              </a:gs>
              <a:gs pos="48000">
                <a:schemeClr val="accent1"/>
              </a:gs>
              <a:gs pos="100000">
                <a:schemeClr val="accent5">
                  <a:lumMod val="40000"/>
                  <a:lumOff val="60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800"/>
              </a:spcBef>
              <a:spcAft>
                <a:spcPts val="800"/>
              </a:spcAft>
            </a:pPr>
            <a:r>
              <a:rPr lang="en-US" altLang="zh-CN" sz="1800" kern="100" dirty="0">
                <a:latin typeface="+mn-ea"/>
                <a:ea typeface="+mn-ea"/>
                <a:cs typeface="Arial" panose="020B0604020202020204" pitchFamily="34" charset="0"/>
              </a:rPr>
              <a:t>Supports communication between tenants, providing more flexibility for tenants and meeting various application requirements of users.</a:t>
            </a:r>
          </a:p>
        </p:txBody>
      </p:sp>
    </p:spTree>
    <p:extLst>
      <p:ext uri="{BB962C8B-B14F-4D97-AF65-F5344CB8AC3E}">
        <p14:creationId xmlns:p14="http://schemas.microsoft.com/office/powerpoint/2010/main" val="1170779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dirty="0">
                <a:solidFill>
                  <a:schemeClr val="bg1">
                    <a:lumMod val="50000"/>
                  </a:schemeClr>
                </a:solidFill>
              </a:rPr>
              <a:t>Introduction to the Agile Controller-DCN</a:t>
            </a:r>
          </a:p>
          <a:p>
            <a:r>
              <a:rPr lang="en-US" altLang="zh-CN" dirty="0">
                <a:solidFill>
                  <a:schemeClr val="bg1">
                    <a:lumMod val="50000"/>
                  </a:schemeClr>
                </a:solidFill>
              </a:rPr>
              <a:t>Functions of the Agile Controller-DCN</a:t>
            </a:r>
          </a:p>
          <a:p>
            <a:r>
              <a:rPr lang="en-US" altLang="zh-CN" b="1" dirty="0"/>
              <a:t>Application Scenarios of the Agile Controller-DCN</a:t>
            </a:r>
          </a:p>
          <a:p>
            <a:r>
              <a:rPr lang="en-US" altLang="zh-CN" dirty="0">
                <a:solidFill>
                  <a:schemeClr val="bg1">
                    <a:lumMod val="50000"/>
                  </a:schemeClr>
                </a:solidFill>
              </a:rPr>
              <a:t>Standards and Protocols of the Agile Controller-DCN</a:t>
            </a:r>
          </a:p>
          <a:p>
            <a:pPr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64822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Cloud-Network Integration - </a:t>
            </a:r>
            <a:r>
              <a:rPr lang="en-US" altLang="zh-CN" dirty="0" err="1"/>
              <a:t>FusionSphere</a:t>
            </a:r>
            <a:endParaRPr lang="en-US" dirty="0">
              <a:latin typeface="微软雅黑" panose="020B0503020204020204" pitchFamily="34" charset="-122"/>
            </a:endParaRPr>
          </a:p>
        </p:txBody>
      </p:sp>
      <p:pic>
        <p:nvPicPr>
          <p:cNvPr id="4" name="Picture 2" descr="http://127.0.0.1:7890/pages/AEG1122L/02/AEG1122L/02/resources/en-us_image_0062430237.png">
            <a:extLst>
              <a:ext uri="{FF2B5EF4-FFF2-40B4-BE49-F238E27FC236}">
                <a16:creationId xmlns="" xmlns:a16="http://schemas.microsoft.com/office/drawing/2014/main" id="{F28AC9C1-1CBC-49B2-B606-D847F6EF8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68" y="1223606"/>
            <a:ext cx="5688632" cy="515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93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26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r>
              <a:rPr lang="en-US" altLang="zh-CN" dirty="0"/>
              <a:t>This course describes the positioning, functions, application scenarios, standards, and protocols of the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4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Cloud-Network Integration - OpenStack</a:t>
            </a:r>
            <a:endParaRPr lang="en-US" dirty="0">
              <a:latin typeface="微软雅黑" panose="020B0503020204020204" pitchFamily="34" charset="-122"/>
            </a:endParaRPr>
          </a:p>
        </p:txBody>
      </p:sp>
      <p:pic>
        <p:nvPicPr>
          <p:cNvPr id="5" name="Picture 2" descr="http://127.0.0.1:7890/pages/AEG1122L/02/AEG1122L/02/resources/en-us_image_0062430208.png">
            <a:extLst>
              <a:ext uri="{FF2B5EF4-FFF2-40B4-BE49-F238E27FC236}">
                <a16:creationId xmlns="" xmlns:a16="http://schemas.microsoft.com/office/drawing/2014/main" id="{7AAF58D2-4991-4528-9126-1DDB8B783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1178233"/>
            <a:ext cx="4527169" cy="520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2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23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Network Virtualization - Computing</a:t>
            </a:r>
            <a:endParaRPr lang="en-US" dirty="0">
              <a:latin typeface="微软雅黑" panose="020B0503020204020204" pitchFamily="34" charset="-122"/>
            </a:endParaRPr>
          </a:p>
        </p:txBody>
      </p:sp>
      <p:pic>
        <p:nvPicPr>
          <p:cNvPr id="5" name="Picture 2" descr="http://127.0.0.1:7890/pages/AEG1122L/02/AEG1122L/02/resources/en-us_image_0062430244.png">
            <a:extLst>
              <a:ext uri="{FF2B5EF4-FFF2-40B4-BE49-F238E27FC236}">
                <a16:creationId xmlns="" xmlns:a16="http://schemas.microsoft.com/office/drawing/2014/main" id="{6D4F9094-D968-490C-BA4E-ADC2AB64F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1160463"/>
            <a:ext cx="6048672" cy="52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33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Network Virtualization - Hosting</a:t>
            </a:r>
            <a:endParaRPr lang="en-US" dirty="0">
              <a:latin typeface="微软雅黑" panose="020B0503020204020204" pitchFamily="34" charset="-122"/>
            </a:endParaRPr>
          </a:p>
        </p:txBody>
      </p:sp>
      <p:pic>
        <p:nvPicPr>
          <p:cNvPr id="5" name="Picture 2" descr="http://127.0.0.1:7890/pages/AEG1122L/02/AEG1122L/02/resources/en-us_image_0062430358.png">
            <a:extLst>
              <a:ext uri="{FF2B5EF4-FFF2-40B4-BE49-F238E27FC236}">
                <a16:creationId xmlns="" xmlns:a16="http://schemas.microsoft.com/office/drawing/2014/main" id="{E32E82DD-7EF1-47EF-8702-6D6069102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1288777"/>
            <a:ext cx="4932548" cy="510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514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1199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dirty="0">
                <a:solidFill>
                  <a:schemeClr val="bg1">
                    <a:lumMod val="50000"/>
                  </a:schemeClr>
                </a:solidFill>
              </a:rPr>
              <a:t>Introduction to the Agile Controller-DCN</a:t>
            </a:r>
          </a:p>
          <a:p>
            <a:r>
              <a:rPr lang="en-US" altLang="zh-CN" dirty="0">
                <a:solidFill>
                  <a:schemeClr val="bg1">
                    <a:lumMod val="50000"/>
                  </a:schemeClr>
                </a:solidFill>
              </a:rPr>
              <a:t>Functions of the Agile Controller-DCN</a:t>
            </a:r>
          </a:p>
          <a:p>
            <a:r>
              <a:rPr lang="en-US" altLang="zh-CN" dirty="0">
                <a:solidFill>
                  <a:schemeClr val="bg1">
                    <a:lumMod val="50000"/>
                  </a:schemeClr>
                </a:solidFill>
              </a:rPr>
              <a:t>Application Scenarios of the Agile Controller-DCN</a:t>
            </a:r>
          </a:p>
          <a:p>
            <a:r>
              <a:rPr lang="en-US" altLang="zh-CN" b="1" dirty="0"/>
              <a:t>Standards and Protocols of the Agile Controller-DCN</a:t>
            </a:r>
          </a:p>
          <a:p>
            <a:pPr lvl="1"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602185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Standards Compliance</a:t>
            </a:r>
            <a:endParaRPr lang="en-US" dirty="0"/>
          </a:p>
        </p:txBody>
      </p:sp>
      <p:sp>
        <p:nvSpPr>
          <p:cNvPr id="10" name="文本占位符 9"/>
          <p:cNvSpPr>
            <a:spLocks noGrp="1"/>
          </p:cNvSpPr>
          <p:nvPr>
            <p:ph type="body" sz="quarter" idx="10"/>
          </p:nvPr>
        </p:nvSpPr>
        <p:spPr/>
        <p:txBody>
          <a:bodyPr/>
          <a:lstStyle/>
          <a:p>
            <a:pPr>
              <a:lnSpc>
                <a:spcPct val="100000"/>
              </a:lnSpc>
            </a:pPr>
            <a:r>
              <a:rPr lang="en-US" altLang="zh-CN" sz="1400" dirty="0"/>
              <a:t>Southbound interface protocol</a:t>
            </a:r>
          </a:p>
          <a:p>
            <a:pPr lvl="1">
              <a:lnSpc>
                <a:spcPct val="100000"/>
              </a:lnSpc>
            </a:pPr>
            <a:r>
              <a:rPr lang="en-US" altLang="zh-CN" sz="1400" dirty="0">
                <a:latin typeface="+mn-ea"/>
              </a:rPr>
              <a:t>Southbound interface protocols include the NETCONF, </a:t>
            </a:r>
            <a:r>
              <a:rPr lang="en-US" altLang="zh-CN" sz="1400" dirty="0" err="1">
                <a:latin typeface="+mn-ea"/>
              </a:rPr>
              <a:t>OpenFlow</a:t>
            </a:r>
            <a:r>
              <a:rPr lang="en-US" altLang="zh-CN" sz="1400" dirty="0">
                <a:latin typeface="+mn-ea"/>
              </a:rPr>
              <a:t>, and SNMPv3</a:t>
            </a: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smtClean="0">
              <a:latin typeface="+mn-ea"/>
            </a:endParaRPr>
          </a:p>
          <a:p>
            <a:pPr lvl="1">
              <a:lnSpc>
                <a:spcPct val="100000"/>
              </a:lnSpc>
            </a:pPr>
            <a:endParaRPr lang="en-US" altLang="zh-CN" sz="1400" dirty="0" smtClean="0">
              <a:latin typeface="+mn-ea"/>
            </a:endParaRPr>
          </a:p>
          <a:p>
            <a:pPr>
              <a:lnSpc>
                <a:spcPct val="100000"/>
              </a:lnSpc>
            </a:pPr>
            <a:r>
              <a:rPr lang="en-US" altLang="zh-CN" sz="1400" dirty="0" smtClean="0"/>
              <a:t>Northbound </a:t>
            </a:r>
            <a:r>
              <a:rPr lang="en-US" altLang="zh-CN" sz="1400" dirty="0"/>
              <a:t>interface protocol</a:t>
            </a:r>
          </a:p>
          <a:p>
            <a:pPr lvl="1">
              <a:lnSpc>
                <a:spcPct val="100000"/>
              </a:lnSpc>
            </a:pPr>
            <a:r>
              <a:rPr lang="en-US" altLang="zh-CN" sz="1400" dirty="0">
                <a:latin typeface="+mn-ea"/>
              </a:rPr>
              <a:t>Northbound interface protocols include HTTPS and HTTP 1.1</a:t>
            </a:r>
          </a:p>
          <a:p>
            <a:endParaRPr lang="zh-CN" altLang="en-US" dirty="0"/>
          </a:p>
        </p:txBody>
      </p:sp>
      <p:graphicFrame>
        <p:nvGraphicFramePr>
          <p:cNvPr id="12" name="1982755710"/>
          <p:cNvGraphicFramePr>
            <a:graphicFrameLocks noGrp="1"/>
          </p:cNvGraphicFramePr>
          <p:nvPr>
            <p:extLst>
              <p:ext uri="{D42A27DB-BD31-4B8C-83A1-F6EECF244321}">
                <p14:modId xmlns:p14="http://schemas.microsoft.com/office/powerpoint/2010/main" val="1810698628"/>
              </p:ext>
            </p:extLst>
          </p:nvPr>
        </p:nvGraphicFramePr>
        <p:xfrm>
          <a:off x="2531604" y="1988840"/>
          <a:ext cx="7128792" cy="1445760"/>
        </p:xfrm>
        <a:graphic>
          <a:graphicData uri="http://schemas.openxmlformats.org/drawingml/2006/table">
            <a:tbl>
              <a:tblPr firstRow="1" bandRow="1"/>
              <a:tblGrid>
                <a:gridCol w="3564396">
                  <a:extLst>
                    <a:ext uri="{9D8B030D-6E8A-4147-A177-3AD203B41FA5}">
                      <a16:colId xmlns="" xmlns:a16="http://schemas.microsoft.com/office/drawing/2014/main" val="20000"/>
                    </a:ext>
                  </a:extLst>
                </a:gridCol>
                <a:gridCol w="3564396">
                  <a:extLst>
                    <a:ext uri="{9D8B030D-6E8A-4147-A177-3AD203B41FA5}">
                      <a16:colId xmlns="" xmlns:a16="http://schemas.microsoft.com/office/drawing/2014/main" val="20001"/>
                    </a:ext>
                  </a:extLst>
                </a:gridCol>
              </a:tblGrid>
              <a:tr h="360000">
                <a:tc>
                  <a:txBody>
                    <a:bodyPr/>
                    <a:lstStyle/>
                    <a:p>
                      <a:pPr algn="ctr">
                        <a:lnSpc>
                          <a:spcPct val="100000"/>
                        </a:lnSpc>
                        <a:spcBef>
                          <a:spcPts val="400"/>
                        </a:spcBef>
                        <a:spcAft>
                          <a:spcPts val="400"/>
                        </a:spcAft>
                      </a:pPr>
                      <a:r>
                        <a:rPr lang="en-US" altLang="zh-CN" sz="1200" b="1" dirty="0">
                          <a:effectLst/>
                          <a:latin typeface="FrutigerNext LT Regular"/>
                        </a:rPr>
                        <a:t>Standard No.</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1200" b="1" dirty="0">
                          <a:effectLst/>
                          <a:latin typeface="FrutigerNext LT Regular"/>
                        </a:rPr>
                        <a:t>Description</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360000">
                <a:tc>
                  <a:txBody>
                    <a:bodyPr/>
                    <a:lstStyle/>
                    <a:p>
                      <a:pPr>
                        <a:lnSpc>
                          <a:spcPct val="100000"/>
                        </a:lnSpc>
                        <a:spcBef>
                          <a:spcPts val="400"/>
                        </a:spcBef>
                        <a:spcAft>
                          <a:spcPts val="400"/>
                        </a:spcAft>
                      </a:pPr>
                      <a:r>
                        <a:rPr lang="en-US" sz="1200">
                          <a:effectLst/>
                          <a:latin typeface="FrutigerNext LT Regular"/>
                        </a:rPr>
                        <a:t>RFC6241</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Network configuration protocol (NETCONF)</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360000">
                <a:tc>
                  <a:txBody>
                    <a:bodyPr/>
                    <a:lstStyle/>
                    <a:p>
                      <a:pPr>
                        <a:lnSpc>
                          <a:spcPct val="100000"/>
                        </a:lnSpc>
                        <a:spcBef>
                          <a:spcPts val="400"/>
                        </a:spcBef>
                        <a:spcAft>
                          <a:spcPts val="400"/>
                        </a:spcAft>
                      </a:pPr>
                      <a:r>
                        <a:rPr lang="en-US" sz="1200" dirty="0">
                          <a:effectLst/>
                          <a:latin typeface="FrutigerNext LT Regular"/>
                        </a:rPr>
                        <a:t>RFC3414</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Simple network management protocol v3 (SNMPv3), based on a user authentication model</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360000">
                <a:tc>
                  <a:txBody>
                    <a:bodyPr/>
                    <a:lstStyle/>
                    <a:p>
                      <a:pPr>
                        <a:lnSpc>
                          <a:spcPct val="100000"/>
                        </a:lnSpc>
                        <a:spcBef>
                          <a:spcPts val="400"/>
                        </a:spcBef>
                        <a:spcAft>
                          <a:spcPts val="400"/>
                        </a:spcAft>
                      </a:pPr>
                      <a:r>
                        <a:rPr lang="en-US" sz="1200">
                          <a:effectLst/>
                          <a:latin typeface="FrutigerNext LT Regular"/>
                        </a:rPr>
                        <a:t>OpenFlow Switch Specification Version 1.3.4</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sz="1200" dirty="0" err="1">
                          <a:effectLst/>
                          <a:latin typeface="FrutigerNext LT Regular"/>
                        </a:rPr>
                        <a:t>OpenFlow</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13" name="340983629"/>
          <p:cNvGraphicFramePr>
            <a:graphicFrameLocks noGrp="1"/>
          </p:cNvGraphicFramePr>
          <p:nvPr>
            <p:extLst>
              <p:ext uri="{D42A27DB-BD31-4B8C-83A1-F6EECF244321}">
                <p14:modId xmlns:p14="http://schemas.microsoft.com/office/powerpoint/2010/main" val="2243794959"/>
              </p:ext>
            </p:extLst>
          </p:nvPr>
        </p:nvGraphicFramePr>
        <p:xfrm>
          <a:off x="2531604" y="4617132"/>
          <a:ext cx="7128792" cy="1080000"/>
        </p:xfrm>
        <a:graphic>
          <a:graphicData uri="http://schemas.openxmlformats.org/drawingml/2006/table">
            <a:tbl>
              <a:tblPr firstRow="1" bandRow="1"/>
              <a:tblGrid>
                <a:gridCol w="3564396">
                  <a:extLst>
                    <a:ext uri="{9D8B030D-6E8A-4147-A177-3AD203B41FA5}">
                      <a16:colId xmlns="" xmlns:a16="http://schemas.microsoft.com/office/drawing/2014/main" val="20000"/>
                    </a:ext>
                  </a:extLst>
                </a:gridCol>
                <a:gridCol w="3564396">
                  <a:extLst>
                    <a:ext uri="{9D8B030D-6E8A-4147-A177-3AD203B41FA5}">
                      <a16:colId xmlns="" xmlns:a16="http://schemas.microsoft.com/office/drawing/2014/main" val="20001"/>
                    </a:ext>
                  </a:extLst>
                </a:gridCol>
              </a:tblGrid>
              <a:tr h="360000">
                <a:tc>
                  <a:txBody>
                    <a:bodyPr/>
                    <a:lstStyle/>
                    <a:p>
                      <a:pPr algn="ctr">
                        <a:lnSpc>
                          <a:spcPct val="100000"/>
                        </a:lnSpc>
                        <a:spcBef>
                          <a:spcPts val="400"/>
                        </a:spcBef>
                        <a:spcAft>
                          <a:spcPts val="400"/>
                        </a:spcAft>
                      </a:pPr>
                      <a:r>
                        <a:rPr lang="en-US" altLang="zh-CN" sz="1200" b="1" dirty="0">
                          <a:effectLst/>
                          <a:latin typeface="FrutigerNext LT Regular"/>
                        </a:rPr>
                        <a:t>Standard No.</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1200" b="1" dirty="0">
                          <a:effectLst/>
                          <a:latin typeface="FrutigerNext LT Regular"/>
                        </a:rPr>
                        <a:t>Description</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360000">
                <a:tc>
                  <a:txBody>
                    <a:bodyPr/>
                    <a:lstStyle/>
                    <a:p>
                      <a:pPr>
                        <a:lnSpc>
                          <a:spcPct val="100000"/>
                        </a:lnSpc>
                        <a:spcBef>
                          <a:spcPts val="400"/>
                        </a:spcBef>
                        <a:spcAft>
                          <a:spcPts val="400"/>
                        </a:spcAft>
                      </a:pPr>
                      <a:r>
                        <a:rPr lang="en-US" sz="1200">
                          <a:effectLst/>
                          <a:latin typeface="FrutigerNext LT Regular"/>
                        </a:rPr>
                        <a:t>RFC2818</a:t>
                      </a:r>
                      <a:endParaRPr lang="en-US" altLang="zh-CN" sz="120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HTTP, based on TLS</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360000">
                <a:tc>
                  <a:txBody>
                    <a:bodyPr/>
                    <a:lstStyle/>
                    <a:p>
                      <a:pPr>
                        <a:lnSpc>
                          <a:spcPct val="100000"/>
                        </a:lnSpc>
                        <a:spcBef>
                          <a:spcPts val="400"/>
                        </a:spcBef>
                        <a:spcAft>
                          <a:spcPts val="400"/>
                        </a:spcAft>
                      </a:pPr>
                      <a:r>
                        <a:rPr lang="en-US" sz="1200">
                          <a:effectLst/>
                          <a:latin typeface="FrutigerNext LT Regular"/>
                        </a:rPr>
                        <a:t>RFC2616</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altLang="zh-CN" sz="1200" dirty="0">
                          <a:effectLst/>
                          <a:latin typeface="FrutigerNext LT Regular"/>
                        </a:rPr>
                        <a:t>Hypertext Transfer Protocol 1.1</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628669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Autofit/>
          </a:bodyPr>
          <a:lstStyle/>
          <a:p>
            <a:pPr fontAlgn="ctr"/>
            <a:r>
              <a:rPr lang="en-US" altLang="zh-CN" dirty="0"/>
              <a:t>Single-Answer Question</a:t>
            </a:r>
          </a:p>
          <a:p>
            <a:pPr lvl="1" fontAlgn="ctr"/>
            <a:r>
              <a:rPr lang="en-US" altLang="zh-CN" dirty="0">
                <a:latin typeface="+mn-ea"/>
              </a:rPr>
              <a:t>Which of the following is not a southbound interface protocol of Agile Controller-DCN?</a:t>
            </a:r>
          </a:p>
          <a:p>
            <a:pPr marL="744537" lvl="1" indent="-342900" fontAlgn="ctr">
              <a:buFont typeface="+mj-lt"/>
              <a:buAutoNum type="alphaUcPeriod"/>
            </a:pPr>
            <a:r>
              <a:rPr lang="en-US" altLang="zh-CN" sz="1400" dirty="0">
                <a:latin typeface="+mn-ea"/>
              </a:rPr>
              <a:t>NETCONF</a:t>
            </a:r>
          </a:p>
          <a:p>
            <a:pPr marL="744537" lvl="1" indent="-342900" fontAlgn="ctr">
              <a:buFont typeface="+mj-lt"/>
              <a:buAutoNum type="alphaUcPeriod"/>
            </a:pPr>
            <a:r>
              <a:rPr lang="en-US" altLang="zh-CN" sz="1400" dirty="0">
                <a:latin typeface="+mn-ea"/>
              </a:rPr>
              <a:t>SNMP</a:t>
            </a:r>
          </a:p>
          <a:p>
            <a:pPr marL="744537" lvl="1" indent="-342900" fontAlgn="ctr">
              <a:buFont typeface="+mj-lt"/>
              <a:buAutoNum type="alphaUcPeriod"/>
            </a:pPr>
            <a:r>
              <a:rPr lang="en-US" altLang="zh-CN" sz="1400" dirty="0" err="1">
                <a:latin typeface="+mn-ea"/>
              </a:rPr>
              <a:t>OpenFlow</a:t>
            </a:r>
            <a:endParaRPr lang="en-US" altLang="zh-CN" sz="1400" dirty="0">
              <a:latin typeface="+mn-ea"/>
            </a:endParaRPr>
          </a:p>
          <a:p>
            <a:pPr marL="744537" lvl="1" indent="-342900" fontAlgn="ctr">
              <a:buFont typeface="+mj-lt"/>
              <a:buAutoNum type="alphaUcPeriod"/>
            </a:pPr>
            <a:r>
              <a:rPr lang="en-US" altLang="zh-CN" sz="1400" dirty="0">
                <a:latin typeface="+mn-ea"/>
              </a:rPr>
              <a:t>OSPF</a:t>
            </a:r>
          </a:p>
          <a:p>
            <a:pPr fontAlgn="ctr"/>
            <a:r>
              <a:rPr lang="en-US" altLang="zh-CN" dirty="0"/>
              <a:t>Multiple-Answer Question</a:t>
            </a:r>
          </a:p>
          <a:p>
            <a:pPr lvl="1" fontAlgn="ctr"/>
            <a:r>
              <a:rPr lang="en-US" altLang="zh-CN" dirty="0">
                <a:latin typeface="+mn-ea"/>
              </a:rPr>
              <a:t>Which of the following are overlay networking modes in Huawei </a:t>
            </a:r>
            <a:r>
              <a:rPr lang="en-US" altLang="zh-CN" dirty="0" err="1">
                <a:latin typeface="+mn-ea"/>
              </a:rPr>
              <a:t>CloudFabric</a:t>
            </a:r>
            <a:r>
              <a:rPr lang="en-US" altLang="zh-CN" dirty="0">
                <a:latin typeface="+mn-ea"/>
              </a:rPr>
              <a:t> Solution? </a:t>
            </a:r>
          </a:p>
          <a:p>
            <a:pPr marL="744537" lvl="1" indent="-342900" fontAlgn="ctr">
              <a:buFont typeface="+mj-lt"/>
              <a:buAutoNum type="alphaUcPeriod"/>
            </a:pPr>
            <a:r>
              <a:rPr lang="en-US" altLang="zh-CN" sz="1400" dirty="0">
                <a:latin typeface="+mn-ea"/>
              </a:rPr>
              <a:t>Host overlay</a:t>
            </a:r>
          </a:p>
          <a:p>
            <a:pPr marL="744537" lvl="1" indent="-342900" fontAlgn="ctr">
              <a:buFont typeface="+mj-lt"/>
              <a:buAutoNum type="alphaUcPeriod"/>
            </a:pPr>
            <a:r>
              <a:rPr lang="en-US" altLang="zh-CN" sz="1400" dirty="0">
                <a:latin typeface="+mn-ea"/>
              </a:rPr>
              <a:t>Physical overlay</a:t>
            </a:r>
          </a:p>
          <a:p>
            <a:pPr marL="744537" lvl="1" indent="-342900" fontAlgn="ctr">
              <a:buFont typeface="+mj-lt"/>
              <a:buAutoNum type="alphaUcPeriod"/>
            </a:pPr>
            <a:r>
              <a:rPr lang="en-US" altLang="zh-CN" sz="1400" dirty="0">
                <a:latin typeface="+mn-ea"/>
              </a:rPr>
              <a:t>Network overlay</a:t>
            </a:r>
          </a:p>
          <a:p>
            <a:pPr marL="744537" lvl="1" indent="-342900" fontAlgn="ctr">
              <a:buFont typeface="+mj-lt"/>
              <a:buAutoNum type="alphaUcPeriod"/>
            </a:pPr>
            <a:r>
              <a:rPr lang="en-US" altLang="zh-CN" sz="1400" dirty="0">
                <a:latin typeface="+mn-ea"/>
              </a:rPr>
              <a:t>Hybrid overlay</a:t>
            </a:r>
          </a:p>
          <a:p>
            <a:pPr lvl="1" fontAlgn="ctr"/>
            <a:r>
              <a:rPr lang="en-US" altLang="zh-CN" dirty="0" smtClean="0">
                <a:latin typeface="微软雅黑" panose="020B0503020204020204" pitchFamily="34" charset="-122"/>
              </a:rPr>
              <a:t/>
            </a:r>
            <a:br>
              <a:rPr lang="en-US" altLang="zh-CN" dirty="0" smtClean="0">
                <a:latin typeface="微软雅黑" panose="020B0503020204020204" pitchFamily="34" charset="-122"/>
              </a:rPr>
            </a:br>
            <a:endParaRPr lang="en-US" altLang="zh-CN" dirty="0" smtClean="0">
              <a:latin typeface="微软雅黑" panose="020B0503020204020204" pitchFamily="34" charset="-122"/>
            </a:endParaRPr>
          </a:p>
          <a:p>
            <a:pPr lvl="1" fontAlgn="ctr"/>
            <a:endParaRPr lang="en-US" altLang="zh-CN" dirty="0" smtClean="0">
              <a:latin typeface="微软雅黑" panose="020B0503020204020204" pitchFamily="34" charset="-122"/>
            </a:endParaRPr>
          </a:p>
          <a:p>
            <a:pPr lvl="1"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993309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1"/>
          </p:nvPr>
        </p:nvSpPr>
        <p:spPr/>
        <p:txBody>
          <a:bodyPr>
            <a:noAutofit/>
          </a:bodyPr>
          <a:lstStyle/>
          <a:p>
            <a:r>
              <a:rPr lang="en-US" altLang="zh-CN" dirty="0"/>
              <a:t>Introduction to the Agile Controller-DCN</a:t>
            </a:r>
          </a:p>
          <a:p>
            <a:r>
              <a:rPr lang="en-US" altLang="zh-CN" dirty="0"/>
              <a:t>Functions of the Agile Controller-DCN</a:t>
            </a:r>
          </a:p>
          <a:p>
            <a:r>
              <a:rPr lang="en-US" altLang="zh-CN" dirty="0"/>
              <a:t>Application scenarios of the Agile Controller-DCN</a:t>
            </a:r>
          </a:p>
          <a:p>
            <a:r>
              <a:rPr lang="en-US" altLang="zh-CN" dirty="0"/>
              <a:t>Standards and protocols of the Agile Controller-DCN</a:t>
            </a:r>
          </a:p>
        </p:txBody>
      </p:sp>
    </p:spTree>
    <p:extLst>
      <p:ext uri="{BB962C8B-B14F-4D97-AF65-F5344CB8AC3E}">
        <p14:creationId xmlns:p14="http://schemas.microsoft.com/office/powerpoint/2010/main" val="1598977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dirty="0"/>
              <a:t>Upon completion of this course, you will be able to:</a:t>
            </a:r>
          </a:p>
          <a:p>
            <a:pPr lvl="1"/>
            <a:r>
              <a:rPr lang="en-US" altLang="zh-CN" dirty="0"/>
              <a:t>Understand basic information about the Agile Controller-DCN.</a:t>
            </a:r>
          </a:p>
          <a:p>
            <a:pPr lvl="1"/>
            <a:r>
              <a:rPr lang="en-US" altLang="zh-CN" dirty="0"/>
              <a:t>Understand functions of the Agile Controller-DCN.</a:t>
            </a:r>
          </a:p>
          <a:p>
            <a:pPr lvl="1"/>
            <a:r>
              <a:rPr lang="en-US" altLang="zh-CN" dirty="0"/>
              <a:t>Be familiar with application scenarios of the Agile Controller-DCN.</a:t>
            </a:r>
          </a:p>
          <a:p>
            <a:pPr lvl="1"/>
            <a:r>
              <a:rPr lang="en-US" altLang="zh-CN" dirty="0"/>
              <a:t>Be familiar with standards and protocols with which the Agile Controller-DCN complies.</a:t>
            </a:r>
          </a:p>
          <a:p>
            <a:pPr marL="654050" indent="-315913" algn="l"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altLang="zh-CN" dirty="0"/>
              <a:t>Agile Controller-DCN</a:t>
            </a:r>
          </a:p>
          <a:p>
            <a:pPr lvl="1" fontAlgn="ctr"/>
            <a:r>
              <a:rPr lang="en-US" altLang="zh-CN" dirty="0">
                <a:latin typeface="+mn-ea"/>
              </a:rPr>
              <a:t>http://support.huawei.com/enterprise/zh/sdn-controller/agile-controller-dcn-pid-21481886</a:t>
            </a: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Huawei e-Learning website:</a:t>
            </a:r>
          </a:p>
          <a:p>
            <a:pPr lvl="1" fontAlgn="ctr"/>
            <a:r>
              <a:rPr lang="en-US" altLang="zh-CN" dirty="0">
                <a:latin typeface="微软雅黑" panose="020B0503020204020204" pitchFamily="34" charset="-122"/>
                <a:ea typeface="微软雅黑" panose="020B0503020204020204" pitchFamily="34" charset="-122"/>
              </a:rPr>
              <a:t>http://support.huawei.com/learning/Index!toTrainIndex</a:t>
            </a:r>
          </a:p>
          <a:p>
            <a:pPr fontAlgn="ctr"/>
            <a:r>
              <a:rPr lang="en-US" altLang="zh-CN" dirty="0">
                <a:latin typeface="微软雅黑" panose="020B0503020204020204" pitchFamily="34" charset="-122"/>
                <a:ea typeface="微软雅黑" panose="020B0503020204020204" pitchFamily="34" charset="-122"/>
              </a:rPr>
              <a:t>Huawei support case library:</a:t>
            </a:r>
          </a:p>
          <a:p>
            <a:pPr lvl="1" fontAlgn="ctr"/>
            <a:r>
              <a:rPr lang="en-US" altLang="zh-CN" dirty="0">
                <a:latin typeface="微软雅黑" panose="020B0503020204020204" pitchFamily="34" charset="-122"/>
                <a:ea typeface="微软雅黑" panose="020B0503020204020204" pitchFamily="34" charset="-122"/>
              </a:rPr>
              <a:t>http://support.huawei.com/enterprise/servicecenter?lang=zh</a:t>
            </a: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b="1" dirty="0"/>
              <a:t>Introduction to the Agile Controller-DCN</a:t>
            </a:r>
          </a:p>
          <a:p>
            <a:r>
              <a:rPr lang="en-US" altLang="zh-CN" dirty="0">
                <a:solidFill>
                  <a:schemeClr val="bg1">
                    <a:lumMod val="50000"/>
                  </a:schemeClr>
                </a:solidFill>
              </a:rPr>
              <a:t>Functions of the Agile Controller-DCN</a:t>
            </a:r>
          </a:p>
          <a:p>
            <a:r>
              <a:rPr lang="en-US" altLang="zh-CN" dirty="0">
                <a:solidFill>
                  <a:schemeClr val="bg1">
                    <a:lumMod val="50000"/>
                  </a:schemeClr>
                </a:solidFill>
              </a:rPr>
              <a:t>Application Scenarios of the Agile Controller-DCN</a:t>
            </a:r>
          </a:p>
          <a:p>
            <a:r>
              <a:rPr lang="en-US" altLang="zh-CN" dirty="0">
                <a:solidFill>
                  <a:schemeClr val="bg1">
                    <a:lumMod val="50000"/>
                  </a:schemeClr>
                </a:solidFill>
              </a:rPr>
              <a:t>Standards and Protocols of the Agile Controller-DCN</a:t>
            </a:r>
          </a:p>
        </p:txBody>
      </p:sp>
    </p:spTree>
    <p:extLst>
      <p:ext uri="{BB962C8B-B14F-4D97-AF65-F5344CB8AC3E}">
        <p14:creationId xmlns:p14="http://schemas.microsoft.com/office/powerpoint/2010/main" val="403772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Positioning : Super Brain</a:t>
            </a:r>
            <a:endParaRPr lang="en-US" dirty="0"/>
          </a:p>
        </p:txBody>
      </p:sp>
      <p:sp>
        <p:nvSpPr>
          <p:cNvPr id="28" name="文本占位符 5"/>
          <p:cNvSpPr txBox="1">
            <a:spLocks/>
          </p:cNvSpPr>
          <p:nvPr/>
        </p:nvSpPr>
        <p:spPr>
          <a:xfrm>
            <a:off x="911424" y="1248786"/>
            <a:ext cx="5887796"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en-US" altLang="zh-CN" sz="1600" dirty="0">
                <a:latin typeface="+mn-ea"/>
              </a:rPr>
              <a:t>The Agile Controller-DCN is a new-generation SDN controller oriented to the data center network (DCN).</a:t>
            </a:r>
          </a:p>
          <a:p>
            <a:r>
              <a:rPr lang="en-US" altLang="zh-CN" sz="1600" dirty="0">
                <a:latin typeface="+mn-ea"/>
              </a:rPr>
              <a:t>The Agile Controller-DCN has a new open and reliable architecture and is a core component in the data center SDN solution.</a:t>
            </a:r>
          </a:p>
          <a:p>
            <a:r>
              <a:rPr lang="en-US" altLang="zh-CN" sz="1600" dirty="0">
                <a:latin typeface="+mn-ea"/>
              </a:rPr>
              <a:t>The Agile Controller-DCN provides application-based network automation to simply network deployment.</a:t>
            </a:r>
          </a:p>
          <a:p>
            <a:r>
              <a:rPr lang="en-US" altLang="zh-CN" sz="1600" dirty="0">
                <a:latin typeface="+mn-ea"/>
              </a:rPr>
              <a:t>The Agile Controller-DCN can seamlessly interconnect with mainstream cloud platforms and computing management platforms. It also supports reliable distributed clustering and multi-DC disaster recovery mechanisms.</a:t>
            </a:r>
          </a:p>
          <a:p>
            <a:pPr fontAlgn="ctr"/>
            <a:endParaRPr lang="en-US" altLang="zh-CN" sz="1200" kern="0" dirty="0">
              <a:latin typeface="微软雅黑" panose="020B0503020204020204" pitchFamily="34" charset="-122"/>
              <a:ea typeface="微软雅黑" panose="020B0503020204020204" pitchFamily="34" charset="-122"/>
            </a:endParaRPr>
          </a:p>
        </p:txBody>
      </p:sp>
      <p:pic>
        <p:nvPicPr>
          <p:cNvPr id="340" name="Picture 2" descr="http://127.0.0.1:7890/pages/AEG1122L/02/AEG1122L/02/resources/en-us_image_0074480927.png">
            <a:extLst>
              <a:ext uri="{FF2B5EF4-FFF2-40B4-BE49-F238E27FC236}">
                <a16:creationId xmlns="" xmlns:a16="http://schemas.microsoft.com/office/drawing/2014/main" id="{FC81A3BB-45FA-4A6E-897E-FB1446255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742" y="1901605"/>
            <a:ext cx="4568121" cy="362946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5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10729892" cy="640800"/>
          </a:xfrm>
        </p:spPr>
        <p:txBody>
          <a:bodyPr/>
          <a:lstStyle/>
          <a:p>
            <a:r>
              <a:rPr lang="en-US" altLang="zh-CN" dirty="0"/>
              <a:t>Physical Deployment </a:t>
            </a:r>
            <a:r>
              <a:rPr lang="en-US" altLang="zh-CN" dirty="0" smtClean="0"/>
              <a:t>Architecture</a:t>
            </a:r>
            <a:endParaRPr lang="en-US" spc="-100" dirty="0">
              <a:latin typeface="微软雅黑" panose="020B0503020204020204" pitchFamily="34" charset="-122"/>
            </a:endParaRPr>
          </a:p>
        </p:txBody>
      </p:sp>
      <p:graphicFrame>
        <p:nvGraphicFramePr>
          <p:cNvPr id="14" name="740863761"/>
          <p:cNvGraphicFramePr>
            <a:graphicFrameLocks noGrp="1"/>
          </p:cNvGraphicFramePr>
          <p:nvPr>
            <p:extLst>
              <p:ext uri="{D42A27DB-BD31-4B8C-83A1-F6EECF244321}">
                <p14:modId xmlns:p14="http://schemas.microsoft.com/office/powerpoint/2010/main" val="2900704189"/>
              </p:ext>
            </p:extLst>
          </p:nvPr>
        </p:nvGraphicFramePr>
        <p:xfrm>
          <a:off x="6204012" y="1484784"/>
          <a:ext cx="5112371" cy="4759783"/>
        </p:xfrm>
        <a:graphic>
          <a:graphicData uri="http://schemas.openxmlformats.org/drawingml/2006/table">
            <a:tbl>
              <a:tblPr firstRow="1" bandRow="1"/>
              <a:tblGrid>
                <a:gridCol w="889107">
                  <a:extLst>
                    <a:ext uri="{9D8B030D-6E8A-4147-A177-3AD203B41FA5}">
                      <a16:colId xmlns="" xmlns:a16="http://schemas.microsoft.com/office/drawing/2014/main" val="20000"/>
                    </a:ext>
                  </a:extLst>
                </a:gridCol>
                <a:gridCol w="2076068">
                  <a:extLst>
                    <a:ext uri="{9D8B030D-6E8A-4147-A177-3AD203B41FA5}">
                      <a16:colId xmlns="" xmlns:a16="http://schemas.microsoft.com/office/drawing/2014/main" val="20001"/>
                    </a:ext>
                  </a:extLst>
                </a:gridCol>
                <a:gridCol w="2147196">
                  <a:extLst>
                    <a:ext uri="{9D8B030D-6E8A-4147-A177-3AD203B41FA5}">
                      <a16:colId xmlns="" xmlns:a16="http://schemas.microsoft.com/office/drawing/2014/main" val="20002"/>
                    </a:ext>
                  </a:extLst>
                </a:gridCol>
              </a:tblGrid>
              <a:tr h="321042">
                <a:tc>
                  <a:txBody>
                    <a:bodyPr/>
                    <a:lstStyle/>
                    <a:p>
                      <a:pPr algn="ctr">
                        <a:lnSpc>
                          <a:spcPct val="100000"/>
                        </a:lnSpc>
                      </a:pPr>
                      <a:r>
                        <a:rPr lang="en-US" altLang="zh-CN" sz="900" b="1" kern="1200">
                          <a:effectLst/>
                          <a:latin typeface="+mn-lt"/>
                          <a:ea typeface="+mn-ea"/>
                        </a:rPr>
                        <a:t>Module Type</a:t>
                      </a:r>
                      <a:endParaRPr lang="en-US" altLang="zh-CN" sz="900" b="1" dirty="0">
                        <a:latin typeface="+mn-lt"/>
                        <a:ea typeface="+mn-ea"/>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900" b="1">
                          <a:effectLst/>
                          <a:latin typeface="+mn-lt"/>
                          <a:ea typeface="+mn-ea"/>
                        </a:rPr>
                        <a:t>Function Description</a:t>
                      </a:r>
                      <a:endParaRPr lang="en-US" altLang="zh-CN" sz="900" b="1" dirty="0">
                        <a:effectLst/>
                        <a:latin typeface="+mn-lt"/>
                        <a:ea typeface="+mn-ea"/>
                        <a:cs typeface="Book Antiqua" panose="02040602050305030304" pitchFamily="18" charset="0"/>
                      </a:endParaRPr>
                    </a:p>
                  </a:txBody>
                  <a:tcPr marL="36000" marR="36000" marT="36000" marB="360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900" b="1" dirty="0">
                          <a:effectLst/>
                          <a:latin typeface="+mn-lt"/>
                          <a:ea typeface="+mn-ea"/>
                        </a:rPr>
                        <a:t>Deployment</a:t>
                      </a:r>
                      <a:endParaRPr lang="en-US" altLang="zh-CN" sz="900" b="1" dirty="0">
                        <a:effectLst/>
                        <a:latin typeface="+mn-lt"/>
                        <a:ea typeface="+mn-ea"/>
                        <a:cs typeface="Book Antiqua" panose="02040602050305030304" pitchFamily="18" charset="0"/>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764482">
                <a:tc>
                  <a:txBody>
                    <a:bodyPr/>
                    <a:lstStyle/>
                    <a:p>
                      <a:pPr algn="ctr">
                        <a:lnSpc>
                          <a:spcPct val="100000"/>
                        </a:lnSpc>
                        <a:spcBef>
                          <a:spcPts val="400"/>
                        </a:spcBef>
                        <a:spcAft>
                          <a:spcPts val="400"/>
                        </a:spcAft>
                      </a:pPr>
                      <a:r>
                        <a:rPr lang="en-US" altLang="zh-CN" sz="900">
                          <a:effectLst/>
                          <a:latin typeface="+mn-lt"/>
                          <a:ea typeface="+mn-ea"/>
                        </a:rPr>
                        <a:t>Northbound proxy</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Provides unified northbound access through a floating IP address, and forwards northbound requests to different service cluster nodes for load balancing.</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marR="0" lvl="0" indent="0" algn="l" defTabSz="914400" rtl="0" eaLnBrk="1" fontAlgn="auto" latinLnBrk="0" hangingPunct="1">
                        <a:lnSpc>
                          <a:spcPct val="100000"/>
                        </a:lnSpc>
                        <a:spcBef>
                          <a:spcPts val="400"/>
                        </a:spcBef>
                        <a:spcAft>
                          <a:spcPts val="400"/>
                        </a:spcAft>
                        <a:buClrTx/>
                        <a:buSzPts val="650"/>
                        <a:buFont typeface="Wingdings" panose="05000000000000000000" pitchFamily="2" charset="2"/>
                        <a:buNone/>
                        <a:tabLst>
                          <a:tab pos="180340" algn="l"/>
                        </a:tabLst>
                        <a:defRPr/>
                      </a:pPr>
                      <a:r>
                        <a:rPr lang="en-US" altLang="zh-CN" sz="900">
                          <a:effectLst/>
                          <a:latin typeface="+mn-lt"/>
                          <a:ea typeface="+mn-ea"/>
                        </a:rPr>
                        <a:t>In a cluster, only two nodes provide the northbound proxy function. To improve the system reliability, Northbound proxy</a:t>
                      </a:r>
                      <a:r>
                        <a:rPr lang="en-US" altLang="zh-CN" sz="900" b="1" baseline="0">
                          <a:effectLst/>
                          <a:latin typeface="+mn-lt"/>
                          <a:ea typeface="+mn-ea"/>
                          <a:cs typeface="Arial" panose="020B0604020202020204" pitchFamily="34" charset="0"/>
                        </a:rPr>
                        <a:t> </a:t>
                      </a:r>
                      <a:r>
                        <a:rPr lang="en-US" altLang="zh-CN" sz="900">
                          <a:effectLst/>
                          <a:latin typeface="+mn-lt"/>
                          <a:ea typeface="+mn-ea"/>
                        </a:rPr>
                        <a:t>is deployed on two cluster nodes in active/standby mode.</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917379">
                <a:tc>
                  <a:txBody>
                    <a:bodyPr/>
                    <a:lstStyle/>
                    <a:p>
                      <a:pPr algn="ctr">
                        <a:lnSpc>
                          <a:spcPct val="100000"/>
                        </a:lnSpc>
                        <a:spcBef>
                          <a:spcPts val="400"/>
                        </a:spcBef>
                        <a:spcAft>
                          <a:spcPts val="400"/>
                        </a:spcAft>
                      </a:pPr>
                      <a:r>
                        <a:rPr lang="en-US" altLang="zh-CN" sz="900">
                          <a:effectLst/>
                          <a:latin typeface="+mn-lt"/>
                          <a:ea typeface="+mn-ea"/>
                        </a:rPr>
                        <a:t>Cluster management</a:t>
                      </a:r>
                      <a:r>
                        <a:rPr lang="en-US" sz="900" kern="100">
                          <a:effectLst/>
                          <a:latin typeface="+mn-lt"/>
                          <a:ea typeface="+mn-ea"/>
                        </a:rPr>
                        <a:t> </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Uses the floating IP address for management of all Agile Controller-DCN cluster nodes, such as the internal cluster configuration and maintenance, cluster configuration, startup, stop, and process protection.</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In a cluster, only two nodes provide the cluster management function. Cluster management is deployed in active/standby mode on the cluster nodes where northbound proxy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917379">
                <a:tc>
                  <a:txBody>
                    <a:bodyPr/>
                    <a:lstStyle/>
                    <a:p>
                      <a:pPr algn="ctr">
                        <a:lnSpc>
                          <a:spcPct val="100000"/>
                        </a:lnSpc>
                        <a:spcBef>
                          <a:spcPts val="400"/>
                        </a:spcBef>
                        <a:spcAft>
                          <a:spcPts val="400"/>
                        </a:spcAft>
                      </a:pPr>
                      <a:r>
                        <a:rPr lang="en-US" altLang="zh-CN" sz="900">
                          <a:effectLst/>
                          <a:latin typeface="+mn-lt"/>
                          <a:ea typeface="+mn-ea"/>
                        </a:rPr>
                        <a:t>Service processing</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Indicates service management nodes that are used to process the Agile Controller-DCN services, such as NE management, topology management, and service provisioning, and send processing results to southbound forwarding devices.</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The cluster deployment mode is used and at least 3 service processing nodes are required. If the cluster performance reaches the bottleneck, you can add nodes to improve the cluster performance.</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321042">
                <a:tc>
                  <a:txBody>
                    <a:bodyPr/>
                    <a:lstStyle/>
                    <a:p>
                      <a:pPr algn="ctr">
                        <a:lnSpc>
                          <a:spcPct val="100000"/>
                        </a:lnSpc>
                        <a:spcBef>
                          <a:spcPts val="400"/>
                        </a:spcBef>
                        <a:spcAft>
                          <a:spcPts val="400"/>
                        </a:spcAft>
                      </a:pPr>
                      <a:r>
                        <a:rPr lang="en-US" altLang="zh-CN" sz="900">
                          <a:effectLst/>
                          <a:latin typeface="+mn-lt"/>
                          <a:ea typeface="+mn-ea"/>
                        </a:rPr>
                        <a:t>Distributed lock</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Provides capabilities of locking global resources for services.</a:t>
                      </a:r>
                      <a:endParaRPr lang="en-US" altLang="zh-CN" sz="900" dirty="0">
                        <a:effectLst/>
                        <a:latin typeface="+mn-lt"/>
                        <a:ea typeface="+mn-ea"/>
                        <a:cs typeface="Arial" panose="020B0604020202020204" pitchFamily="34" charset="0"/>
                      </a:endParaRPr>
                    </a:p>
                  </a:txBody>
                  <a:tcPr marL="36000" marR="36000" marT="36000" marB="36000" anchor="ctr"/>
                </a:tc>
                <a:tc rowSpan="2">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The components use the cluster deployment mode and can be deployed independently or on the cluster nodes where service processing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611586">
                <a:tc>
                  <a:txBody>
                    <a:bodyPr/>
                    <a:lstStyle/>
                    <a:p>
                      <a:pPr algn="ctr">
                        <a:lnSpc>
                          <a:spcPct val="100000"/>
                        </a:lnSpc>
                        <a:spcBef>
                          <a:spcPts val="400"/>
                        </a:spcBef>
                        <a:spcAft>
                          <a:spcPts val="400"/>
                        </a:spcAft>
                      </a:pPr>
                      <a:r>
                        <a:rPr lang="en-US" altLang="zh-CN" sz="900">
                          <a:effectLst/>
                          <a:latin typeface="+mn-lt"/>
                          <a:ea typeface="+mn-ea"/>
                        </a:rPr>
                        <a:t>Distributed queue</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A message sender sends the message to a message queue. Multiple receivers obtain the data and process their services in parallel, accelerating service processing.</a:t>
                      </a:r>
                      <a:endParaRPr lang="en-US" altLang="zh-CN" sz="900" dirty="0">
                        <a:effectLst/>
                        <a:latin typeface="+mn-lt"/>
                        <a:ea typeface="+mn-ea"/>
                        <a:cs typeface="Arial" panose="020B0604020202020204" pitchFamily="34" charset="0"/>
                      </a:endParaRPr>
                    </a:p>
                  </a:txBody>
                  <a:tcPr marL="36000" marR="36000" marT="36000" marB="36000" anchor="ctr"/>
                </a:tc>
                <a:tc vMerge="1">
                  <a:txBody>
                    <a:bodyPr/>
                    <a:lstStyle/>
                    <a:p>
                      <a:endParaRPr lang="zh-CN" altLang="en-US"/>
                    </a:p>
                  </a:txBody>
                  <a:tcPr/>
                </a:tc>
                <a:extLst>
                  <a:ext uri="{0D108BD9-81ED-4DB2-BD59-A6C34878D82A}">
                    <a16:rowId xmlns="" xmlns:a16="http://schemas.microsoft.com/office/drawing/2014/main" val="10005"/>
                  </a:ext>
                </a:extLst>
              </a:tr>
              <a:tr h="611586">
                <a:tc>
                  <a:txBody>
                    <a:bodyPr/>
                    <a:lstStyle/>
                    <a:p>
                      <a:pPr algn="ctr">
                        <a:lnSpc>
                          <a:spcPct val="100000"/>
                        </a:lnSpc>
                        <a:spcBef>
                          <a:spcPts val="400"/>
                        </a:spcBef>
                        <a:spcAft>
                          <a:spcPts val="400"/>
                        </a:spcAft>
                      </a:pPr>
                      <a:r>
                        <a:rPr lang="en-US" altLang="zh-CN" sz="900">
                          <a:effectLst/>
                          <a:latin typeface="+mn-lt"/>
                          <a:ea typeface="+mn-ea"/>
                        </a:rPr>
                        <a:t>Database</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altLang="zh-CN" sz="900">
                          <a:effectLst/>
                          <a:latin typeface="+mn-lt"/>
                          <a:ea typeface="+mn-ea"/>
                        </a:rPr>
                        <a:t>Saves all service settings for real-time service query and configuration restoration after restart.</a:t>
                      </a:r>
                      <a:endParaRPr lang="en-US" altLang="zh-CN" sz="900" dirty="0">
                        <a:effectLst/>
                        <a:latin typeface="+mn-lt"/>
                        <a:ea typeface="+mn-ea"/>
                        <a:cs typeface="Arial" panose="020B0604020202020204" pitchFamily="34" charset="0"/>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dirty="0">
                          <a:effectLst/>
                          <a:latin typeface="+mn-lt"/>
                          <a:ea typeface="+mn-ea"/>
                        </a:rPr>
                        <a:t>The component uses the cluster deployment mode and can be deployed independently or on the cluster nodes where service processing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pic>
        <p:nvPicPr>
          <p:cNvPr id="15" name="Picture 2" descr="http://127.0.0.1:7890/pages/AEG1122L/02/AEG1122L/02/resources/en-us_image_0070211670.png">
            <a:extLst>
              <a:ext uri="{FF2B5EF4-FFF2-40B4-BE49-F238E27FC236}">
                <a16:creationId xmlns="" xmlns:a16="http://schemas.microsoft.com/office/drawing/2014/main" id="{B433E474-B89F-423B-AB37-5E0B1E50D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1808820"/>
            <a:ext cx="4014051" cy="37084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3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Logical Architecture</a:t>
            </a:r>
            <a:endParaRPr lang="en-US" dirty="0">
              <a:latin typeface="微软雅黑" panose="020B0503020204020204" pitchFamily="34" charset="-122"/>
            </a:endParaRPr>
          </a:p>
        </p:txBody>
      </p:sp>
      <p:sp>
        <p:nvSpPr>
          <p:cNvPr id="37" name="403193956">
            <a:extLst>
              <a:ext uri="{FF2B5EF4-FFF2-40B4-BE49-F238E27FC236}">
                <a16:creationId xmlns="" xmlns:a16="http://schemas.microsoft.com/office/drawing/2014/main" id="{90D70568-6815-415A-8D2F-6C3B56D77EA9}"/>
              </a:ext>
            </a:extLst>
          </p:cNvPr>
          <p:cNvSpPr txBox="1">
            <a:spLocks/>
          </p:cNvSpPr>
          <p:nvPr/>
        </p:nvSpPr>
        <p:spPr>
          <a:xfrm>
            <a:off x="911424" y="1233488"/>
            <a:ext cx="4392488" cy="3924300"/>
          </a:xfrm>
          <a:prstGeom prst="rect">
            <a:avLst/>
          </a:prstGeom>
        </p:spPr>
        <p:txBody>
          <a:bodyPr wrap="square">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180975" indent="-180975">
              <a:lnSpc>
                <a:spcPct val="100000"/>
              </a:lnSpc>
            </a:pPr>
            <a:r>
              <a:rPr lang="en-US" altLang="zh-CN" sz="1400" kern="0" dirty="0" smtClean="0">
                <a:latin typeface="+mn-ea"/>
              </a:rPr>
              <a:t>Basic service layer of the distributed system: This plane provides the basic middleware service and Model Driven Framework (MDF) programming framework for SDN distributed programming.</a:t>
            </a:r>
          </a:p>
          <a:p>
            <a:pPr marL="180975" indent="-180975">
              <a:lnSpc>
                <a:spcPct val="100000"/>
              </a:lnSpc>
            </a:pPr>
            <a:r>
              <a:rPr lang="en-US" altLang="zh-CN" sz="1400" kern="0" dirty="0" smtClean="0">
                <a:latin typeface="+mn-ea"/>
              </a:rPr>
              <a:t>System engineering plane: This plane provides functions such as the Agile Controller-DCN cluster installation, deployment, scale-in, scale-out, and upgrade.</a:t>
            </a:r>
          </a:p>
          <a:p>
            <a:pPr marL="180975" indent="-180975">
              <a:lnSpc>
                <a:spcPct val="100000"/>
              </a:lnSpc>
            </a:pPr>
            <a:r>
              <a:rPr lang="en-US" altLang="zh-CN" sz="1400" kern="0" dirty="0" smtClean="0">
                <a:latin typeface="+mn-ea"/>
              </a:rPr>
              <a:t>System management plane: This plane provides system management capabilities for SDN services, including configuration management, security management, Authentication, Authorization, and Accounting (AAA) management, service performance monitoring, and fault management.  </a:t>
            </a:r>
          </a:p>
          <a:p>
            <a:pPr marL="180975" indent="-180975">
              <a:lnSpc>
                <a:spcPct val="100000"/>
              </a:lnSpc>
            </a:pPr>
            <a:r>
              <a:rPr lang="en-US" altLang="zh-CN" sz="1400" kern="0" dirty="0" smtClean="0">
                <a:latin typeface="+mn-ea"/>
              </a:rPr>
              <a:t>System service plane: This plane is the key for Agile Controller-DCN service implementation. It collects network resources in the southbound and abstracts them for unified display and provides open northbound interfaces to provision SDN network services. </a:t>
            </a:r>
            <a:r>
              <a:rPr lang="en-US" altLang="zh-CN" sz="1200" kern="0" dirty="0" smtClean="0">
                <a:latin typeface="+mn-ea"/>
              </a:rPr>
              <a:t/>
            </a:r>
            <a:br>
              <a:rPr lang="en-US" altLang="zh-CN" sz="1200" kern="0" dirty="0" smtClean="0">
                <a:latin typeface="+mn-ea"/>
              </a:rPr>
            </a:br>
            <a:endParaRPr lang="en-US" altLang="zh-CN" sz="1200" kern="0" dirty="0">
              <a:latin typeface="+mn-ea"/>
            </a:endParaRPr>
          </a:p>
        </p:txBody>
      </p:sp>
      <p:pic>
        <p:nvPicPr>
          <p:cNvPr id="38" name="Picture 2" descr="http://127.0.0.1:7890/pages/AEG1122L/02/AEG1122L/02/resources/en-us_image_0070211673.png">
            <a:extLst>
              <a:ext uri="{FF2B5EF4-FFF2-40B4-BE49-F238E27FC236}">
                <a16:creationId xmlns="" xmlns:a16="http://schemas.microsoft.com/office/drawing/2014/main" id="{7C8B40B1-A359-43D0-AC73-AC5E75E37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924" y="1655074"/>
            <a:ext cx="5820336" cy="393292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0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培训与认证部-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CC226774B8D87F4D92D9D1F6859ED44E" ma:contentTypeVersion="0" ma:contentTypeDescription="新建文档。" ma:contentTypeScope="" ma:versionID="15bce46875ac2ce7cb7e987677f92eb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17BD8AE-C614-4C71-A6E9-9364E002D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E3093B-232B-4C15-AB25-7F1FBE134870}">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66519</TotalTime>
  <Words>5092</Words>
  <Application>Microsoft Office PowerPoint</Application>
  <PresentationFormat>宽屏</PresentationFormat>
  <Paragraphs>339</Paragraphs>
  <Slides>42</Slides>
  <Notes>42</Notes>
  <HiddenSlides>8</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黑体</vt:lpstr>
      <vt:lpstr>华文细黑</vt:lpstr>
      <vt:lpstr>宋体</vt:lpstr>
      <vt:lpstr>微软雅黑</vt:lpstr>
      <vt:lpstr>Arial</vt:lpstr>
      <vt:lpstr>Book Antiqua</vt:lpstr>
      <vt:lpstr>FrutigerNext LT Light</vt:lpstr>
      <vt:lpstr>FrutigerNext LT Medium</vt:lpstr>
      <vt:lpstr>FrutigerNext LT Regular</vt:lpstr>
      <vt:lpstr>Wingdings</vt:lpstr>
      <vt:lpstr>培训与认证部-母版</vt:lpstr>
      <vt:lpstr>PowerPoint 演示文稿</vt:lpstr>
      <vt:lpstr>Introduction to the Agile Controller-DCN</vt:lpstr>
      <vt:lpstr>PowerPoint 演示文稿</vt:lpstr>
      <vt:lpstr>PowerPoint 演示文稿</vt:lpstr>
      <vt:lpstr>PowerPoint 演示文稿</vt:lpstr>
      <vt:lpstr>Positioning : Super Brain</vt:lpstr>
      <vt:lpstr>Physical Deployment Architecture</vt:lpstr>
      <vt:lpstr>Logical Architecture</vt:lpstr>
      <vt:lpstr>PowerPoint 演示文稿</vt:lpstr>
      <vt:lpstr>PowerPoint 演示文稿</vt:lpstr>
      <vt:lpstr>Basic Concepts of Underlay</vt:lpstr>
      <vt:lpstr>Underlay Network Features of Huawei  CloudFabric Solution</vt:lpstr>
      <vt:lpstr>PowerPoint 演示文稿</vt:lpstr>
      <vt:lpstr>Basic Concepts of Overlay</vt:lpstr>
      <vt:lpstr>Basic Concepts of Overlay</vt:lpstr>
      <vt:lpstr>Overlay Networking - Network Overlay</vt:lpstr>
      <vt:lpstr>Overlay Networking - Host Overlay</vt:lpstr>
      <vt:lpstr>Overlay Networking - Hybrid Overlay</vt:lpstr>
      <vt:lpstr>PowerPoint 演示文稿</vt:lpstr>
      <vt:lpstr>Flexible Service Orchestration</vt:lpstr>
      <vt:lpstr>Refined O&amp;M</vt:lpstr>
      <vt:lpstr>PowerPoint 演示文稿</vt:lpstr>
      <vt:lpstr>Multi-DC Pooling</vt:lpstr>
      <vt:lpstr>Geographic Redundancy Deployment</vt:lpstr>
      <vt:lpstr>Southbound and Northbound Openness</vt:lpstr>
      <vt:lpstr>Multi-tenant Control</vt:lpstr>
      <vt:lpstr>PowerPoint 演示文稿</vt:lpstr>
      <vt:lpstr>Cloud-Network Integration - FusionSphere</vt:lpstr>
      <vt:lpstr>PowerPoint 演示文稿</vt:lpstr>
      <vt:lpstr>Cloud-Network Integration - OpenStack</vt:lpstr>
      <vt:lpstr>PowerPoint 演示文稿</vt:lpstr>
      <vt:lpstr>Network Virtualization - Computing</vt:lpstr>
      <vt:lpstr>PowerPoint 演示文稿</vt:lpstr>
      <vt:lpstr>Network Virtualization - Hosting</vt:lpstr>
      <vt:lpstr>PowerPoint 演示文稿</vt:lpstr>
      <vt:lpstr>PowerPoint 演示文稿</vt:lpstr>
      <vt:lpstr>Standards Compliance</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2592</cp:revision>
  <dcterms:created xsi:type="dcterms:W3CDTF">2003-08-21T06:48:56Z</dcterms:created>
  <dcterms:modified xsi:type="dcterms:W3CDTF">2019-06-26T03:52:21Z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(3)NvjgcGS7B8w2JzHX3iTyOS5zlGEWbTeLH0kAjnHpv4md14AmLQjhDCasp6haQvwscT86I1ry
N/YNTPPq44HWZcXWX5yNPiOPPkF8V446WdMP1cBo3CR/xOJnW+nfLEodgHOVqgVlP9CrlrvZ
MQ0sgC4qFCPo248SPCc3sXY8a3q67nx9QAHDw3Y8AHs9df5eJ8z1eBqO0+geLU3ockrOkKv7
i/NFqHPfUKORYIS+6z</vt:lpwstr>
  </property>
  <property fmtid="{D5CDD505-2E9C-101B-9397-08002B2CF9AE}" pid="18" name="_2015_ms_pID_7253431">
    <vt:lpwstr>h3YcsniRu/qPdtyFHsb0S6O2PQhsCV5JWVr0ykn2VZKa7hwvQxlDuq
waEcYdKp/wQkrEzcyt4hLPVeIzndREyHrERiS/LhjKRJSqgVCqN4HhBX2T7bRLzGpXiHFzp8
8TYZezmLJQqhDA9FEKRxlYDejiEatFV/kuU/LRpta7uu5PT2twWaE1CiNFqkKCDlcZb9pg4G
UCHpCFwx451pQuLgZgl2C1OS6s1Z8ErfVWPY</vt:lpwstr>
  </property>
  <property fmtid="{D5CDD505-2E9C-101B-9397-08002B2CF9AE}" pid="19" name="_2015_ms_pID_7253432">
    <vt:lpwstr>TtrEKn5KOwEe9eQT9lPd9reRimh31bCgy4vv
RHSDhY89bcV52XwkcN+MR0dEVLd/HbbzZkCbfKwYpIc//oOfcpA=</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