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85"/>
  </p:notesMasterIdLst>
  <p:handoutMasterIdLst>
    <p:handoutMasterId r:id="rId8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5" r:id="rId80"/>
    <p:sldId id="331" r:id="rId81"/>
    <p:sldId id="333" r:id="rId82"/>
    <p:sldId id="334" r:id="rId83"/>
    <p:sldId id="332" r:id="rId84"/>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83" autoAdjust="0"/>
    <p:restoredTop sz="89599" autoAdjust="0"/>
  </p:normalViewPr>
  <p:slideViewPr>
    <p:cSldViewPr showGuides="1">
      <p:cViewPr varScale="1">
        <p:scale>
          <a:sx n="62" d="100"/>
          <a:sy n="62" d="100"/>
        </p:scale>
        <p:origin x="342" y="60"/>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7" d="100"/>
          <a:sy n="47" d="100"/>
        </p:scale>
        <p:origin x="2040" y="7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localhost:7890/pages/31186020/01/31186020/01/resources/dc/dc_dcf_replace_0020.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localhost:7890/pages/31186020/01/31186020/01/resources/dc/dc_dcf_replace_0014.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localhost:7890/pages/31186020/01/31186020/01/resources/dc/dc_dcf_replace_0012.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localhost:7890/pages/31186020/01/31186020/01/resources/dc/display_device.html" TargetMode="External"/><Relationship Id="rId3" Type="http://schemas.openxmlformats.org/officeDocument/2006/relationships/hyperlink" Target="http://localhost:7890/pages/31186020/01/31186020/01/resources/dc/dc_dcf_replace_0012.html" TargetMode="External"/><Relationship Id="rId7" Type="http://schemas.openxmlformats.org/officeDocument/2006/relationships/hyperlink" Target="http://localhost:7890/pages/31186020/01/31186020/01/resources/dc/display_switchover_state.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localhost:7890/pages/31186020/01/31186020/01/resources/dc/slave_switchover.html" TargetMode="External"/><Relationship Id="rId5" Type="http://schemas.openxmlformats.org/officeDocument/2006/relationships/hyperlink" Target="http://localhost:7890/pages/31186020/01/31186020/01/resources/dc/dc_dcf_replace_0014.html" TargetMode="External"/><Relationship Id="rId10" Type="http://schemas.openxmlformats.org/officeDocument/2006/relationships/hyperlink" Target="http://localhost:7890/pages/31186020/01/31186020/01/resources/dc/display_current-configuration.html" TargetMode="External"/><Relationship Id="rId4" Type="http://schemas.openxmlformats.org/officeDocument/2006/relationships/hyperlink" Target="http://localhost:7890/pages/31186020/01/31186020/01/resources/dc/dir_user_view.html" TargetMode="External"/><Relationship Id="rId9" Type="http://schemas.openxmlformats.org/officeDocument/2006/relationships/hyperlink" Target="http://localhost:7890/pages/31186020/01/31186020/01/resources/dc/display_startup.html"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localhost:7890/pages/31186020/01/31186020/01/resources/dc/slave_switchover.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localhost:7890/pages/31186020/01/31186020/01/resources/dc/display_switchover_state.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localhost:7890/pages/31186020/01/31186020/01/resources/dc/dc_dcf_replace_0012.html" TargetMode="External"/><Relationship Id="rId7" Type="http://schemas.openxmlformats.org/officeDocument/2006/relationships/hyperlink" Target="http://localhost:7890/pages/31186020/01/31186020/01/resources/dc/display_current-configuration.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localhost:7890/pages/31186020/01/31186020/01/resources/dc/display_startup.html" TargetMode="External"/><Relationship Id="rId5" Type="http://schemas.openxmlformats.org/officeDocument/2006/relationships/hyperlink" Target="http://localhost:7890/pages/31186020/01/31186020/01/resources/dc/display_device.html" TargetMode="External"/><Relationship Id="rId4" Type="http://schemas.openxmlformats.org/officeDocument/2006/relationships/hyperlink" Target="http://localhost:7890/pages/31186020/01/31186020/01/resources/dc/dc_dcf_replace_0014.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localhost:7890/pages/31186020/01/31186020/01/resources/dc/display_device.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localhost:7890/pages/31186020/01/31186020/01/resources/dc/display_device_fan.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localhost:7890/pages/31186020/01/31186020/01/resources/dc/dc_dcf_replace_0012.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localhost:7890/pages/31186020/01/31186020/01/resources/dc/display_device.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localhost:7890/pages/31186020/01/31186020/01/resources/dc/dc_dcf_replace_0007.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en-US" altLang="zh-CN" dirty="0"/>
          </a:p>
        </p:txBody>
      </p:sp>
    </p:spTree>
    <p:extLst>
      <p:ext uri="{BB962C8B-B14F-4D97-AF65-F5344CB8AC3E}">
        <p14:creationId xmlns:p14="http://schemas.microsoft.com/office/powerpoint/2010/main" val="217715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routine maintenance items are the references and suggestions for maintenance of the running environment, software and hardware of the CE switch </a:t>
            </a:r>
          </a:p>
          <a:p>
            <a:r>
              <a:rPr lang="en-US" smtClean="0"/>
              <a:t>In routine maintenance, you can maintain the CE switch according to the maintenance items. In addition, you can add or delete the routine maintenance items according to the actual networking and environment of the equipment room. </a:t>
            </a:r>
          </a:p>
          <a:p>
            <a:r>
              <a:rPr lang="en-US" smtClean="0"/>
              <a:t>Routine maintenance and operations please refer to the CE switch product manual.</a:t>
            </a:r>
          </a:p>
          <a:p>
            <a:endParaRPr lang="zh-CN" altLang="en-US" smtClean="0"/>
          </a:p>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29787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inspects Checklist in the product manual "Maintenance and Fault Management" section.</a:t>
            </a:r>
          </a:p>
          <a:p>
            <a:pPr lvl="1"/>
            <a:r>
              <a:rPr lang="en-US" smtClean="0"/>
              <a:t>Equipment running environment</a:t>
            </a:r>
          </a:p>
          <a:p>
            <a:pPr lvl="2"/>
            <a:r>
              <a:rPr lang="en-US" smtClean="0"/>
              <a:t>normal operating environment is the precondition to ensure the normal operation of equipment.</a:t>
            </a:r>
            <a:r>
              <a:rPr lang="zh-CN" altLang="en-US" smtClean="0"/>
              <a:t> </a:t>
            </a:r>
          </a:p>
          <a:p>
            <a:pPr lvl="1"/>
            <a:r>
              <a:rPr lang="en-US" altLang="zh-CN" smtClean="0"/>
              <a:t>Device basic information check</a:t>
            </a:r>
          </a:p>
          <a:p>
            <a:pPr lvl="2"/>
            <a:r>
              <a:rPr lang="en-US" smtClean="0"/>
              <a:t>The basic device information includes software version, patch information, and system time.</a:t>
            </a:r>
          </a:p>
          <a:p>
            <a:pPr lvl="1"/>
            <a:r>
              <a:rPr lang="en-US" altLang="zh-CN" smtClean="0"/>
              <a:t>Checking the Device Running Status</a:t>
            </a:r>
          </a:p>
          <a:p>
            <a:pPr lvl="2"/>
            <a:r>
              <a:rPr lang="en-US" smtClean="0"/>
              <a:t>The running status of a switch includes the running status of subcards, resetting information, and device temperature.</a:t>
            </a:r>
            <a:r>
              <a:rPr lang="zh-CN" altLang="en-US" smtClean="0"/>
              <a:t> </a:t>
            </a:r>
          </a:p>
          <a:p>
            <a:pPr lvl="1"/>
            <a:r>
              <a:rPr lang="en-US" altLang="zh-CN" smtClean="0"/>
              <a:t>Checking the Interface Information</a:t>
            </a:r>
          </a:p>
          <a:p>
            <a:pPr lvl="2"/>
            <a:r>
              <a:rPr lang="en-US" smtClean="0"/>
              <a:t>The interface information includes the negotiation mode, configurations, and status of the interface.</a:t>
            </a:r>
            <a:r>
              <a:rPr lang="zh-CN" altLang="en-US" smtClean="0"/>
              <a:t> </a:t>
            </a:r>
            <a:endParaRPr lang="en-US" altLang="zh-CN" smtClean="0"/>
          </a:p>
          <a:p>
            <a:pPr lvl="1"/>
            <a:r>
              <a:rPr lang="en-US" altLang="zh-CN" smtClean="0"/>
              <a:t>Checking Services</a:t>
            </a:r>
          </a:p>
          <a:p>
            <a:pPr lvl="2"/>
            <a:r>
              <a:rPr lang="en-US" smtClean="0"/>
              <a:t>All the services on the switch must run normally.</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326297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56529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9735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9760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8220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645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4151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4" name="备注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400741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71209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8137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85772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When the message "Press Ctrl+B to enter BootROM menu..." (if the version is V200R002 or V200R003) or "Press Ctrl+B or Ctrl+E to enter BootROM menu..." (if the version is V200R005 or later) is displayed, press Ctrl+B or Ctrl+E and enter the password to enter the BootROM menu. The default password is Admin@huawei.com; however, if the version is V100R006C03 or earlier, the default password may be huawei. </a:t>
            </a:r>
            <a:endParaRPr lang="zh-CN" altLang="en-US" smtClean="0"/>
          </a:p>
          <a:p>
            <a:pPr lvl="0"/>
            <a:r>
              <a:rPr lang="en-US" smtClean="0"/>
              <a:t>You can use the BootROM menu of a switch to clear the lost password for console port login. Then the system can start and load all configurations normally, except that it does not prompt you to enter the console password. After the switch starts, change the console port password and save the configuration. </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72867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642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79556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921689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269036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Telnet can be used to manage and maintain a device remotely. If the password of a Telnet account is lost, use another method to log in to the device (for example, log in to the device through the console port) and configure a new password.</a:t>
            </a:r>
            <a:endParaRPr lang="zh-CN" altLang="en-US" smtClean="0"/>
          </a:p>
          <a:p>
            <a:pPr lvl="1"/>
            <a:r>
              <a:rPr lang="en-US" smtClean="0"/>
              <a:t>AAA mode: Enter a user name and password to log in.</a:t>
            </a:r>
            <a:endParaRPr lang="zh-CN" altLang="en-US" smtClean="0"/>
          </a:p>
          <a:p>
            <a:pPr lvl="1"/>
            <a:r>
              <a:rPr lang="en-US" smtClean="0"/>
              <a:t>Password mode: Enter only the password to log in.</a:t>
            </a:r>
            <a:endParaRPr lang="zh-CN" altLang="en-US" smtClean="0"/>
          </a:p>
          <a:p>
            <a:pPr lvl="0"/>
            <a:r>
              <a:rPr lang="en-US" smtClean="0"/>
              <a:t>The preceding example configures the same password for VTY user interfaces 0 to 4.</a:t>
            </a:r>
            <a:endParaRPr lang="zh-CN" altLang="en-US"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725654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4152262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0000"/>
              </a:lnSpc>
            </a:pPr>
            <a:r>
              <a:rPr lang="en-US" dirty="0" smtClean="0"/>
              <a:t>If the version is V200R007 or later, select 1. Modify BOOTROM password on the </a:t>
            </a:r>
            <a:r>
              <a:rPr lang="en-US" dirty="0" err="1" smtClean="0"/>
              <a:t>BootROM</a:t>
            </a:r>
            <a:r>
              <a:rPr lang="en-US" dirty="0" smtClean="0"/>
              <a:t> menu to change the </a:t>
            </a:r>
            <a:r>
              <a:rPr lang="en-US" dirty="0" err="1" smtClean="0"/>
              <a:t>BootROM</a:t>
            </a:r>
            <a:r>
              <a:rPr lang="en-US" dirty="0" smtClean="0"/>
              <a:t> password. The output is displayed as follows: </a:t>
            </a:r>
            <a:endParaRPr lang="zh-CN" altLang="en-US" dirty="0" smtClean="0"/>
          </a:p>
          <a:p>
            <a:pPr lvl="0">
              <a:lnSpc>
                <a:spcPct val="110000"/>
              </a:lnSpc>
            </a:pPr>
            <a:r>
              <a:rPr lang="fr-ML" dirty="0" smtClean="0"/>
              <a:t>BootROM  MENU</a:t>
            </a:r>
            <a:endParaRPr lang="zh-CN" altLang="en-US" dirty="0" smtClean="0"/>
          </a:p>
          <a:p>
            <a:pPr lvl="1">
              <a:lnSpc>
                <a:spcPct val="110000"/>
              </a:lnSpc>
            </a:pPr>
            <a:r>
              <a:rPr lang="fr-ML" dirty="0" smtClean="0"/>
              <a:t>1. Boot with default mode</a:t>
            </a:r>
            <a:endParaRPr lang="zh-CN" altLang="en-US" dirty="0" smtClean="0"/>
          </a:p>
          <a:p>
            <a:pPr lvl="1">
              <a:lnSpc>
                <a:spcPct val="110000"/>
              </a:lnSpc>
            </a:pPr>
            <a:r>
              <a:rPr lang="fr-ML" dirty="0" smtClean="0"/>
              <a:t>2. Enter serial submenu</a:t>
            </a:r>
            <a:endParaRPr lang="zh-CN" altLang="en-US" dirty="0" smtClean="0"/>
          </a:p>
          <a:p>
            <a:pPr lvl="1">
              <a:lnSpc>
                <a:spcPct val="110000"/>
              </a:lnSpc>
            </a:pPr>
            <a:r>
              <a:rPr lang="fr-ML" dirty="0" smtClean="0"/>
              <a:t>3. Enter startup submenu</a:t>
            </a:r>
            <a:endParaRPr lang="zh-CN" altLang="en-US" dirty="0" smtClean="0"/>
          </a:p>
          <a:p>
            <a:pPr lvl="1">
              <a:lnSpc>
                <a:spcPct val="110000"/>
              </a:lnSpc>
            </a:pPr>
            <a:r>
              <a:rPr lang="fr-ML" dirty="0" smtClean="0"/>
              <a:t>4. Enter ethernet submenu</a:t>
            </a:r>
            <a:endParaRPr lang="zh-CN" altLang="en-US" dirty="0" smtClean="0"/>
          </a:p>
          <a:p>
            <a:pPr lvl="1">
              <a:lnSpc>
                <a:spcPct val="110000"/>
              </a:lnSpc>
            </a:pPr>
            <a:r>
              <a:rPr lang="fr-ML" dirty="0" smtClean="0"/>
              <a:t>5. Enter filesystem submenu</a:t>
            </a:r>
            <a:endParaRPr lang="zh-CN" altLang="en-US" dirty="0" smtClean="0"/>
          </a:p>
          <a:p>
            <a:pPr lvl="1">
              <a:lnSpc>
                <a:spcPct val="110000"/>
              </a:lnSpc>
            </a:pPr>
            <a:r>
              <a:rPr lang="fr-ML" dirty="0" smtClean="0"/>
              <a:t>6. Enter password submenu</a:t>
            </a:r>
            <a:endParaRPr lang="zh-CN" altLang="en-US" dirty="0" smtClean="0"/>
          </a:p>
          <a:p>
            <a:pPr lvl="1">
              <a:lnSpc>
                <a:spcPct val="110000"/>
              </a:lnSpc>
            </a:pPr>
            <a:r>
              <a:rPr lang="fr-ML" dirty="0" smtClean="0"/>
              <a:t>7. Clear password for console user</a:t>
            </a:r>
            <a:endParaRPr lang="zh-CN" altLang="en-US" dirty="0" smtClean="0"/>
          </a:p>
          <a:p>
            <a:pPr lvl="1">
              <a:lnSpc>
                <a:spcPct val="110000"/>
              </a:lnSpc>
            </a:pPr>
            <a:r>
              <a:rPr lang="fr-ML" dirty="0" smtClean="0"/>
              <a:t>8. Reboot</a:t>
            </a:r>
            <a:endParaRPr lang="zh-CN" altLang="en-US" dirty="0" smtClean="0"/>
          </a:p>
          <a:p>
            <a:pPr lvl="1">
              <a:lnSpc>
                <a:spcPct val="110000"/>
              </a:lnSpc>
            </a:pPr>
            <a:r>
              <a:rPr lang="fr-ML" dirty="0" smtClean="0"/>
              <a:t>(Press Ctrl+E to enter diag menu) </a:t>
            </a:r>
            <a:endParaRPr lang="zh-CN" altLang="en-US" dirty="0" smtClean="0"/>
          </a:p>
          <a:p>
            <a:pPr lvl="0">
              <a:lnSpc>
                <a:spcPct val="110000"/>
              </a:lnSpc>
            </a:pPr>
            <a:r>
              <a:rPr lang="fr-ML" dirty="0" smtClean="0"/>
              <a:t>Enter your choice(1-8): 6       //Select 6 to enter the password submenu</a:t>
            </a:r>
            <a:r>
              <a:rPr lang="en-US" dirty="0" smtClean="0"/>
              <a:t>.</a:t>
            </a:r>
            <a:endParaRPr lang="zh-CN" altLang="en-US" dirty="0" smtClean="0"/>
          </a:p>
          <a:p>
            <a:pPr lvl="1">
              <a:lnSpc>
                <a:spcPct val="110000"/>
              </a:lnSpc>
            </a:pPr>
            <a:r>
              <a:rPr lang="fr-ML" dirty="0" smtClean="0"/>
              <a:t>PASSWORD  SUBMENU</a:t>
            </a:r>
            <a:endParaRPr lang="zh-CN" altLang="en-US" dirty="0" smtClean="0"/>
          </a:p>
          <a:p>
            <a:pPr lvl="1">
              <a:lnSpc>
                <a:spcPct val="110000"/>
              </a:lnSpc>
            </a:pPr>
            <a:r>
              <a:rPr lang="fr-ML" dirty="0" smtClean="0"/>
              <a:t>1. Modify BootROM password</a:t>
            </a:r>
            <a:endParaRPr lang="zh-CN" altLang="en-US" dirty="0" smtClean="0"/>
          </a:p>
          <a:p>
            <a:pPr lvl="1">
              <a:lnSpc>
                <a:spcPct val="110000"/>
              </a:lnSpc>
            </a:pPr>
            <a:r>
              <a:rPr lang="fr-ML" dirty="0" smtClean="0"/>
              <a:t>2. Reset BootROM password</a:t>
            </a:r>
            <a:endParaRPr lang="en-US" dirty="0" smtClean="0"/>
          </a:p>
          <a:p>
            <a:pPr lvl="1">
              <a:lnSpc>
                <a:spcPct val="110000"/>
              </a:lnSpc>
            </a:pPr>
            <a:r>
              <a:rPr lang="fr-ML" dirty="0" smtClean="0"/>
              <a:t>3. Return to main menu</a:t>
            </a:r>
            <a:endParaRPr lang="fr-ML"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51673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96826"/>
            <a:ext cx="5931494" cy="5109368"/>
          </a:xfrm>
        </p:spPr>
        <p:txBody>
          <a:bodyPr/>
          <a:lstStyle/>
          <a:p>
            <a:pPr lvl="0"/>
            <a:r>
              <a:rPr lang="fr-ML" dirty="0" smtClean="0"/>
              <a:t>Enter your choice(1-3): 1   //Select 1 to change the BootROM password.</a:t>
            </a:r>
            <a:endParaRPr lang="zh-CN" altLang="en-US" dirty="0" smtClean="0"/>
          </a:p>
          <a:p>
            <a:pPr lvl="1"/>
            <a:r>
              <a:rPr lang="fr-ML" dirty="0" smtClean="0"/>
              <a:t>Old password:   //Enter the old BootROM passwor (Admin@huawei.com by default).</a:t>
            </a:r>
            <a:endParaRPr lang="zh-CN" altLang="en-US" dirty="0" smtClean="0"/>
          </a:p>
          <a:p>
            <a:pPr lvl="1"/>
            <a:r>
              <a:rPr lang="fr-ML" dirty="0" smtClean="0"/>
              <a:t>New password:   //Enter a new BootROM password.</a:t>
            </a:r>
            <a:endParaRPr lang="zh-CN" altLang="en-US" dirty="0" smtClean="0"/>
          </a:p>
          <a:p>
            <a:pPr lvl="1"/>
            <a:r>
              <a:rPr lang="fr-ML" dirty="0" smtClean="0"/>
              <a:t>Verify:         //Enter the new BootROM</a:t>
            </a:r>
            <a:r>
              <a:rPr lang="en-US" dirty="0" smtClean="0"/>
              <a:t> password again.</a:t>
            </a:r>
            <a:endParaRPr lang="zh-CN" altLang="en-US" dirty="0" smtClean="0"/>
          </a:p>
          <a:p>
            <a:pPr lvl="1"/>
            <a:r>
              <a:rPr lang="fr-ML" dirty="0" smtClean="0"/>
              <a:t>Save password to Flash...OK!</a:t>
            </a:r>
            <a:endParaRPr lang="zh-CN" altLang="en-US" dirty="0" smtClean="0"/>
          </a:p>
          <a:p>
            <a:r>
              <a:rPr lang="fr-ML" dirty="0" smtClean="0"/>
              <a:t>Save backup password to Flash...OK!</a:t>
            </a:r>
            <a:endParaRPr lang="zh-CN" altLang="en-US" dirty="0"/>
          </a:p>
        </p:txBody>
      </p:sp>
    </p:spTree>
    <p:extLst>
      <p:ext uri="{BB962C8B-B14F-4D97-AF65-F5344CB8AC3E}">
        <p14:creationId xmlns:p14="http://schemas.microsoft.com/office/powerpoint/2010/main" val="19413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584200" y="765175"/>
            <a:ext cx="5930900" cy="3336925"/>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zh-CN" altLang="zh-CN">
              <a:solidFill>
                <a:srgbClr val="000000"/>
              </a:solidFill>
              <a:sym typeface="FrutigerNext LT Regular" panose="020B0503040504020204" pitchFamily="34" charset="0"/>
            </a:endParaRPr>
          </a:p>
        </p:txBody>
      </p:sp>
    </p:spTree>
    <p:extLst>
      <p:ext uri="{BB962C8B-B14F-4D97-AF65-F5344CB8AC3E}">
        <p14:creationId xmlns:p14="http://schemas.microsoft.com/office/powerpoint/2010/main" val="2097750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4" name="备注占位符 3"/>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934576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To ensure a successful card upgrade, follow all steps described in this document when you remove, reinstall, and restore configuration of a card. </a:t>
            </a:r>
            <a:endParaRPr lang="zh-CN" altLang="en-US"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16403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CMU: Centralized Monitoring Unit</a:t>
            </a:r>
          </a:p>
          <a:p>
            <a:r>
              <a:rPr lang="en-US" smtClean="0"/>
              <a:t>MPU: Main Processing Unit</a:t>
            </a:r>
          </a:p>
          <a:p>
            <a:r>
              <a:rPr lang="en-US" smtClean="0"/>
              <a:t>LPU:  Line Process Unit</a:t>
            </a:r>
          </a:p>
          <a:p>
            <a:r>
              <a:rPr lang="en-US" smtClean="0"/>
              <a:t>SFU: Switch Fabric Unit</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294132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61232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Determine the feasibility of parts replacement. </a:t>
            </a:r>
          </a:p>
          <a:p>
            <a:r>
              <a:rPr lang="en-US" smtClean="0"/>
              <a:t>Before replacing a part for equipment troubleshooting or maintenance, determine the following aspects of operation feasibility:</a:t>
            </a:r>
          </a:p>
          <a:p>
            <a:pPr lvl="1"/>
            <a:r>
              <a:rPr lang="en-US" smtClean="0"/>
              <a:t>Ensure that the spare part is available in the storehouse. If the spare part is not available, contact Huawei for technical support. </a:t>
            </a:r>
          </a:p>
          <a:p>
            <a:pPr lvl="1"/>
            <a:r>
              <a:rPr lang="en-US" smtClean="0"/>
              <a:t>Ensure that the maintenance personnel have the following qualifications: </a:t>
            </a:r>
          </a:p>
          <a:p>
            <a:pPr lvl="2"/>
            <a:r>
              <a:rPr lang="en-US" smtClean="0"/>
              <a:t>Be trained or certified in accordance with local safety regulations. </a:t>
            </a:r>
          </a:p>
          <a:p>
            <a:pPr lvl="2"/>
            <a:r>
              <a:rPr lang="en-US" smtClean="0"/>
              <a:t>Know the functions of each part on the CE series switches. </a:t>
            </a:r>
          </a:p>
          <a:p>
            <a:pPr lvl="2"/>
            <a:r>
              <a:rPr lang="en-US" smtClean="0"/>
              <a:t>Understand the operations of parts replacement. </a:t>
            </a:r>
          </a:p>
          <a:p>
            <a:pPr lvl="2"/>
            <a:r>
              <a:rPr lang="en-US" smtClean="0"/>
              <a:t>Have skills relevant to parts replacement.</a:t>
            </a:r>
          </a:p>
          <a:p>
            <a:pPr lvl="1"/>
            <a:r>
              <a:rPr lang="en-US" smtClean="0"/>
              <a:t>Ensure that the risks associated with parts replacement are controllable. Before replacing a part, conduct a thorough risk assessment. You should assess whether the risks can be controlled by taking protective measures without powering off the device. Parts replacement must be performed only when the risks are controllable. If the risks cannot be controlled, contact Huawei for technical support.</a:t>
            </a:r>
            <a:endParaRPr lang="en-US"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85728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5175"/>
            <a:ext cx="5931494" cy="5109368"/>
          </a:xfrm>
        </p:spPr>
        <p:txBody>
          <a:bodyPr/>
          <a:lstStyle/>
          <a:p>
            <a:r>
              <a:rPr lang="en-US" smtClean="0"/>
              <a:t>Prepare spare parts and tools. </a:t>
            </a:r>
          </a:p>
          <a:p>
            <a:pPr lvl="1"/>
            <a:r>
              <a:rPr lang="en-US" smtClean="0"/>
              <a:t>Place the spare part in an ESD bag or ESD tote box during transportation. </a:t>
            </a:r>
          </a:p>
          <a:p>
            <a:pPr lvl="1"/>
            <a:r>
              <a:rPr lang="en-US" smtClean="0"/>
              <a:t>Sort and register the spare parts, especially important parts such as cards, so that you can find the required spare parts quickly.</a:t>
            </a:r>
          </a:p>
          <a:p>
            <a:r>
              <a:rPr lang="en-US" smtClean="0"/>
              <a:t>Take system protective measures. </a:t>
            </a:r>
          </a:p>
          <a:p>
            <a:pPr lvl="1"/>
            <a:r>
              <a:rPr lang="en-US" smtClean="0"/>
              <a:t>Parts replacement may have risks. You can reduce the risks and minimize impact on services by taking the proper protective measures. For example, before replacing the active MPU, back up data files and configuration files on the active MPU, and then switch the services of the active MPU to the standby MPU. Replace the original active MPU after the original standby MPU becomes the new active MPU. This avoids the risks that may be caused by card replacement.</a:t>
            </a:r>
          </a:p>
          <a:p>
            <a:r>
              <a:rPr lang="en-US" smtClean="0"/>
              <a:t>Replace the parts. </a:t>
            </a:r>
          </a:p>
          <a:p>
            <a:pPr lvl="1"/>
            <a:r>
              <a:rPr lang="en-US" smtClean="0"/>
              <a:t>After checking that protective measures are available, maintenance personnel can carry out parts replacement according to corresponding precautions.</a:t>
            </a:r>
          </a:p>
          <a:p>
            <a:r>
              <a:rPr lang="en-US" smtClean="0"/>
              <a:t>Verify the functions of the new parts. </a:t>
            </a:r>
          </a:p>
          <a:p>
            <a:pPr lvl="1"/>
            <a:r>
              <a:rPr lang="en-US" smtClean="0"/>
              <a:t>Verify the functions of the new parts after replacement. The replacement task is complete only when all the new parts function properly. If a part does not function properly, contact Huawei for technical support.</a:t>
            </a:r>
          </a:p>
          <a:p>
            <a:pPr lvl="1"/>
            <a:r>
              <a:rPr lang="en-US" smtClean="0"/>
              <a:t>Verification methods include viewing LED status, querying card status, and querying port status.</a:t>
            </a:r>
          </a:p>
          <a:p>
            <a:r>
              <a:rPr lang="en-US" smtClean="0"/>
              <a:t>Return the faulty parts to Huawei for repair. </a:t>
            </a:r>
          </a:p>
          <a:p>
            <a:pPr lvl="1"/>
            <a:r>
              <a:rPr lang="en-US" smtClean="0"/>
              <a:t>Fill in the </a:t>
            </a:r>
            <a:r>
              <a:rPr lang="en-US" smtClean="0">
                <a:hlinkClick r:id="rId3" action="ppaction://hlinkfile"/>
              </a:rPr>
              <a:t>Fault Tag</a:t>
            </a:r>
            <a:r>
              <a:rPr lang="en-US" smtClean="0"/>
              <a:t>. Send the Fault Tag together with the faulty parts to Huawei for repair.</a:t>
            </a:r>
          </a:p>
          <a:p>
            <a:pPr lvl="1"/>
            <a:r>
              <a:rPr lang="en-US" smtClean="0"/>
              <a:t>When returning the equipment for repair, package and transport it properly.</a:t>
            </a:r>
          </a:p>
          <a:p>
            <a:pPr lvl="1"/>
            <a:r>
              <a:rPr lang="en-US" smtClean="0"/>
              <a:t>Properly keep the faulty parts that do not need repair, such as cables.</a:t>
            </a:r>
            <a:endParaRPr lang="en-US" dirty="0"/>
          </a:p>
        </p:txBody>
      </p:sp>
    </p:spTree>
    <p:extLst>
      <p:ext uri="{BB962C8B-B14F-4D97-AF65-F5344CB8AC3E}">
        <p14:creationId xmlns:p14="http://schemas.microsoft.com/office/powerpoint/2010/main" val="2132501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Wear an ESD wrist strap and insert the ground terminal into the ESD jack on the cabinet, or wear ESD gloves. </a:t>
            </a:r>
          </a:p>
          <a:p>
            <a:r>
              <a:rPr lang="en-US" smtClean="0"/>
              <a:t>Select a spare card. The new card must be of the same type as the old card. If their types are different, ensure that the cards are compatible. Make sure that the components on the new card are not damaged or missing and record the bar code on the new card. </a:t>
            </a:r>
          </a:p>
          <a:p>
            <a:r>
              <a:rPr lang="en-US" smtClean="0"/>
              <a:t>Record the location of the cables and check whether the labels on the cables are correct and clear. If the labels are hard to identify, attach new labels to the cables. </a:t>
            </a:r>
          </a:p>
          <a:p>
            <a:r>
              <a:rPr lang="en-US" smtClean="0"/>
              <a:t>Remove cables from the card to be replaced. </a:t>
            </a:r>
          </a:p>
          <a:p>
            <a:r>
              <a:rPr lang="en-US" smtClean="0"/>
              <a:t>Remove the card. </a:t>
            </a:r>
          </a:p>
          <a:p>
            <a:pPr lvl="1"/>
            <a:r>
              <a:rPr lang="en-US" smtClean="0"/>
              <a:t>Loose the captive screws at both ends of the card with a screwdriver, as shown in (1) in left figure. </a:t>
            </a:r>
          </a:p>
          <a:p>
            <a:pPr lvl="1"/>
            <a:r>
              <a:rPr lang="en-US" smtClean="0"/>
              <a:t>Raise the ejector levers to separate the card from the backplane, as shown in (2) in left figure. </a:t>
            </a:r>
          </a:p>
          <a:p>
            <a:pPr lvl="1"/>
            <a:r>
              <a:rPr lang="en-US" smtClean="0"/>
              <a:t>Grasp the ejector levers and pull out the card smoothly and slowly along with the guide rail of the slot, as shown in (3) in left figure. </a:t>
            </a:r>
          </a:p>
          <a:p>
            <a:pPr lvl="1"/>
            <a:r>
              <a:rPr lang="en-US" smtClean="0"/>
              <a:t>CAUTION: When removing the card, do not touch the components on other cards.</a:t>
            </a:r>
            <a:endParaRPr lang="en-US"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102360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550" y="760412"/>
            <a:ext cx="5676900" cy="8821390"/>
          </a:xfrm>
        </p:spPr>
        <p:txBody>
          <a:bodyPr/>
          <a:lstStyle/>
          <a:p>
            <a:pPr>
              <a:lnSpc>
                <a:spcPct val="110000"/>
              </a:lnSpc>
            </a:pPr>
            <a:r>
              <a:rPr lang="en-US" dirty="0" smtClean="0"/>
              <a:t>Install a new card. </a:t>
            </a:r>
          </a:p>
          <a:p>
            <a:pPr lvl="1">
              <a:lnSpc>
                <a:spcPct val="110000"/>
              </a:lnSpc>
            </a:pPr>
            <a:r>
              <a:rPr lang="en-US" dirty="0" smtClean="0"/>
              <a:t>Raise the ejector levers of the new card and insert the card into the slot smoothly and slowly along with the guide rail, as shown in (1) in the right figure. </a:t>
            </a:r>
          </a:p>
          <a:p>
            <a:pPr lvl="1">
              <a:lnSpc>
                <a:spcPct val="110000"/>
              </a:lnSpc>
            </a:pPr>
            <a:r>
              <a:rPr lang="en-US" dirty="0" smtClean="0"/>
              <a:t>When the ejector levers touch the chassis, lower the ejector levers to completely install the card into the chassis, as shown in (2) in the right  figure. </a:t>
            </a:r>
          </a:p>
          <a:p>
            <a:pPr lvl="1">
              <a:lnSpc>
                <a:spcPct val="110000"/>
              </a:lnSpc>
            </a:pPr>
            <a:r>
              <a:rPr lang="en-US" dirty="0" smtClean="0"/>
              <a:t>Fasten the captive screws at both ends of the card with a screwdriver, as shown in (3) in the right  figure. </a:t>
            </a:r>
          </a:p>
          <a:p>
            <a:pPr>
              <a:lnSpc>
                <a:spcPct val="110000"/>
              </a:lnSpc>
            </a:pPr>
            <a:r>
              <a:rPr lang="en-US" dirty="0" smtClean="0"/>
              <a:t>Connect cables or optical modules to the new card in sequence. </a:t>
            </a:r>
          </a:p>
          <a:p>
            <a:pPr>
              <a:lnSpc>
                <a:spcPct val="110000"/>
              </a:lnSpc>
            </a:pPr>
            <a:r>
              <a:rPr lang="en-US" dirty="0" smtClean="0"/>
              <a:t>View the RUN/ALM indicator status of the new card. </a:t>
            </a:r>
          </a:p>
          <a:p>
            <a:pPr>
              <a:lnSpc>
                <a:spcPct val="110000"/>
              </a:lnSpc>
            </a:pPr>
            <a:r>
              <a:rPr lang="en-US" dirty="0" smtClean="0"/>
              <a:t>NOTE: The card automatically starts and registers within 7 minutes.</a:t>
            </a:r>
          </a:p>
          <a:p>
            <a:pPr lvl="1">
              <a:lnSpc>
                <a:spcPct val="110000"/>
              </a:lnSpc>
            </a:pPr>
            <a:r>
              <a:rPr lang="en-US" dirty="0" smtClean="0"/>
              <a:t>When the RUN/ALM indicator blinks green four times every second (4 Hz), the card is starting. </a:t>
            </a:r>
          </a:p>
          <a:p>
            <a:pPr lvl="1">
              <a:lnSpc>
                <a:spcPct val="110000"/>
              </a:lnSpc>
            </a:pPr>
            <a:r>
              <a:rPr lang="en-US" dirty="0" smtClean="0"/>
              <a:t>When the RUN/ALM indicator blinks green once every two seconds (0.5 Hz), the card is running.</a:t>
            </a:r>
          </a:p>
          <a:p>
            <a:pPr>
              <a:lnSpc>
                <a:spcPct val="110000"/>
              </a:lnSpc>
            </a:pPr>
            <a:r>
              <a:rPr lang="en-US" dirty="0" smtClean="0"/>
              <a:t>Precautions for Replacing Cards</a:t>
            </a:r>
          </a:p>
          <a:p>
            <a:pPr>
              <a:lnSpc>
                <a:spcPct val="110000"/>
              </a:lnSpc>
            </a:pPr>
            <a:r>
              <a:rPr lang="en-US" altLang="zh-CN" dirty="0" smtClean="0"/>
              <a:t>Card storage and transportation:</a:t>
            </a:r>
          </a:p>
          <a:p>
            <a:pPr lvl="1">
              <a:lnSpc>
                <a:spcPct val="110000"/>
              </a:lnSpc>
            </a:pPr>
            <a:r>
              <a:rPr lang="en-US" altLang="zh-CN" dirty="0" smtClean="0"/>
              <a:t>Handle a card carefully when it is outside the cabinet (chassis). Take ESD protection measures. Place the card horizontally. Keep the printed circuit board (PCB) side facing down. Do not place any objects on the card. </a:t>
            </a:r>
          </a:p>
          <a:p>
            <a:pPr lvl="1">
              <a:lnSpc>
                <a:spcPct val="110000"/>
              </a:lnSpc>
            </a:pPr>
            <a:r>
              <a:rPr lang="en-US" altLang="zh-CN" dirty="0" smtClean="0"/>
              <a:t>Do not place a card in a humid environment or direct sunlight. Ensure that the environment where the card is temporarily stored is suitable for storage. </a:t>
            </a:r>
          </a:p>
          <a:p>
            <a:pPr lvl="1">
              <a:lnSpc>
                <a:spcPct val="110000"/>
              </a:lnSpc>
            </a:pPr>
            <a:r>
              <a:rPr lang="en-US" altLang="zh-CN" dirty="0" smtClean="0"/>
              <a:t>If only the ESD bag is used as the protection material, do not stack multiple cards together for transportation.</a:t>
            </a:r>
          </a:p>
          <a:p>
            <a:pPr>
              <a:lnSpc>
                <a:spcPct val="110000"/>
              </a:lnSpc>
            </a:pPr>
            <a:r>
              <a:rPr lang="en-US" altLang="zh-CN" dirty="0" smtClean="0"/>
              <a:t>Card installation and removal:</a:t>
            </a:r>
          </a:p>
          <a:p>
            <a:pPr lvl="1">
              <a:lnSpc>
                <a:spcPct val="110000"/>
              </a:lnSpc>
            </a:pPr>
            <a:r>
              <a:rPr lang="en-US" altLang="zh-CN" dirty="0" smtClean="0"/>
              <a:t>Take ESD protection measures before replacement, and do not touch the surface of the PCB. </a:t>
            </a:r>
          </a:p>
          <a:p>
            <a:pPr lvl="1">
              <a:lnSpc>
                <a:spcPct val="110000"/>
              </a:lnSpc>
            </a:pPr>
            <a:r>
              <a:rPr lang="en-US" altLang="zh-CN" dirty="0" smtClean="0"/>
              <a:t>Before installing or removing a card, ensure that the card is not connected to any cables. If the card is connected to cables, attach labels to the cables. The labels record relationships between the cables and their connected ports to the cables. When inserting or removing an optical fiber, do not look directly at the optical port or connector without eye protection. The laser emitted from the optical port can injure your eyes.</a:t>
            </a:r>
          </a:p>
          <a:p>
            <a:pPr lvl="1">
              <a:lnSpc>
                <a:spcPct val="110000"/>
              </a:lnSpc>
            </a:pPr>
            <a:r>
              <a:rPr lang="zh-CN" altLang="en-US" dirty="0" smtClean="0"/>
              <a:t> </a:t>
            </a:r>
            <a:r>
              <a:rPr lang="en-US" altLang="zh-CN" dirty="0" smtClean="0"/>
              <a:t>Install and remove a card smoothly along the guide rail, </a:t>
            </a:r>
          </a:p>
          <a:p>
            <a:pPr>
              <a:lnSpc>
                <a:spcPct val="110000"/>
              </a:lnSpc>
            </a:pPr>
            <a:endParaRPr lang="en-US" dirty="0" smtClean="0"/>
          </a:p>
        </p:txBody>
      </p:sp>
    </p:spTree>
    <p:extLst>
      <p:ext uri="{BB962C8B-B14F-4D97-AF65-F5344CB8AC3E}">
        <p14:creationId xmlns:p14="http://schemas.microsoft.com/office/powerpoint/2010/main" val="2170556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48665"/>
            <a:ext cx="5931494" cy="5109368"/>
          </a:xfrm>
        </p:spPr>
        <p:txBody>
          <a:bodyPr/>
          <a:lstStyle/>
          <a:p>
            <a:pPr lvl="1"/>
            <a:r>
              <a:rPr lang="en-US" dirty="0" smtClean="0"/>
              <a:t>properly place the tools, and prevent short circuits caused by metallic objects. </a:t>
            </a:r>
          </a:p>
          <a:p>
            <a:pPr lvl="1"/>
            <a:r>
              <a:rPr lang="en-US" dirty="0" smtClean="0"/>
              <a:t>Connect optical modules and cables to ports on a new card according to the labels attached to the cables.</a:t>
            </a:r>
          </a:p>
          <a:p>
            <a:r>
              <a:rPr lang="en-US" dirty="0" smtClean="0"/>
              <a:t>Other Precautions</a:t>
            </a:r>
          </a:p>
          <a:p>
            <a:r>
              <a:rPr lang="en-US" dirty="0" smtClean="0"/>
              <a:t>LPU</a:t>
            </a:r>
          </a:p>
          <a:p>
            <a:pPr lvl="1"/>
            <a:r>
              <a:rPr lang="en-US" dirty="0" smtClean="0"/>
              <a:t>Removing an LPU that is loading a program can damage the program. Therefore, before replacing an LPU, make sure that the LPU is not loading any program. When a card is loading a program, the RUN/ALM indicator of this card blinks green four times every second (4 Hz).</a:t>
            </a:r>
          </a:p>
          <a:p>
            <a:r>
              <a:rPr lang="en-US" dirty="0" smtClean="0"/>
              <a:t>MPU</a:t>
            </a:r>
          </a:p>
          <a:p>
            <a:pPr lvl="1"/>
            <a:r>
              <a:rPr lang="en-US" dirty="0" smtClean="0"/>
              <a:t>If the system can be operated using the CLI, perform </a:t>
            </a:r>
            <a:r>
              <a:rPr lang="en-US" dirty="0" smtClean="0">
                <a:hlinkClick r:id="rId3" action="ppaction://hlinkfile"/>
              </a:rPr>
              <a:t>Saving Data</a:t>
            </a:r>
            <a:r>
              <a:rPr lang="en-US" dirty="0" smtClean="0"/>
              <a:t> before replacing the MPU.</a:t>
            </a:r>
          </a:p>
        </p:txBody>
      </p:sp>
    </p:spTree>
    <p:extLst>
      <p:ext uri="{BB962C8B-B14F-4D97-AF65-F5344CB8AC3E}">
        <p14:creationId xmlns:p14="http://schemas.microsoft.com/office/powerpoint/2010/main" val="1109562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584200" y="765175"/>
            <a:ext cx="5930900" cy="3336925"/>
          </a:xfrm>
        </p:spPr>
      </p:sp>
      <p:sp>
        <p:nvSpPr>
          <p:cNvPr id="6" name="备注占位符 5"/>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298576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zh-CN" dirty="0" smtClean="0"/>
          </a:p>
          <a:p>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3950467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Fault Type 1: Services Are Interrupted</a:t>
            </a:r>
          </a:p>
          <a:p>
            <a:pPr lvl="1"/>
            <a:r>
              <a:rPr lang="en-US" smtClean="0"/>
              <a:t>CAUTION: Install the component slowly and horizontally to prevent it from colliding with other cards, and do not touch the components.</a:t>
            </a:r>
          </a:p>
          <a:p>
            <a:pPr lvl="1"/>
            <a:r>
              <a:rPr lang="en-US" smtClean="0"/>
              <a:t>Log in to the BIOS menu of the MPU through the serial port and copy the configuration and license files from the MPU.</a:t>
            </a:r>
          </a:p>
          <a:p>
            <a:r>
              <a:rPr lang="en-US" smtClean="0"/>
              <a:t>The operation procedure is as follows: </a:t>
            </a:r>
          </a:p>
          <a:p>
            <a:r>
              <a:rPr lang="en-US" smtClean="0"/>
              <a:t>Wear an ESD wrist strap and insert the ground terminal into the ESD jack on the cabinet, or wear ESD gloves. </a:t>
            </a:r>
          </a:p>
          <a:p>
            <a:r>
              <a:rPr lang="en-US" smtClean="0"/>
              <a:t>Take out the new MPU from the package box, and make sure that the components on the new MPU are not damaged or missing. </a:t>
            </a:r>
          </a:p>
          <a:p>
            <a:r>
              <a:rPr lang="en-US" smtClean="0"/>
              <a:t>Record the cable locations on the MPU and check whether the labels on the cables are correct and clear. If the labels are hard to identify, attach new labels to the cables. </a:t>
            </a:r>
          </a:p>
          <a:p>
            <a:r>
              <a:rPr lang="en-US" smtClean="0"/>
              <a:t>Remove cables from the MPU to be replaced. </a:t>
            </a:r>
          </a:p>
          <a:p>
            <a:r>
              <a:rPr lang="en-US" smtClean="0"/>
              <a:t>Remove the MPU and install the new one. For details about card installation, see </a:t>
            </a:r>
            <a:r>
              <a:rPr lang="en-US" smtClean="0">
                <a:hlinkClick r:id="rId3" action="ppaction://hlinkfile"/>
              </a:rPr>
              <a:t>Replacing Cards</a:t>
            </a:r>
            <a:r>
              <a:rPr lang="en-US" smtClean="0"/>
              <a:t>. NOTE: The system software version on the new MPU must be the same as that on the MPU to be replaced.</a:t>
            </a:r>
          </a:p>
          <a:p>
            <a:r>
              <a:rPr lang="en-US" smtClean="0"/>
              <a:t>View the RUN/ALM indicator status of the new MPU. NOTE: The new MPU automatically starts and registers. This process lasts 5 minutes.</a:t>
            </a:r>
            <a:endParaRPr lang="zh-CN" altLang="en-US"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116778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5175"/>
            <a:ext cx="5931494" cy="5109368"/>
          </a:xfrm>
        </p:spPr>
        <p:txBody>
          <a:bodyPr/>
          <a:lstStyle/>
          <a:p>
            <a:pPr lvl="1"/>
            <a:r>
              <a:rPr lang="en-US" smtClean="0"/>
              <a:t>When the RUN/ALM indicator blinks green four times every second (4 Hz), the MPU is starting. </a:t>
            </a:r>
          </a:p>
          <a:p>
            <a:pPr lvl="1"/>
            <a:r>
              <a:rPr lang="en-US" smtClean="0"/>
              <a:t>When the RUN/ALM indicator blinks green once every two seconds (0.5 Hz), the MPU is running.</a:t>
            </a:r>
          </a:p>
          <a:p>
            <a:r>
              <a:rPr lang="en-US" smtClean="0"/>
              <a:t>Connect the cables to the new MPU in sequence.</a:t>
            </a:r>
            <a:endParaRPr lang="zh-CN" altLang="en-US" smtClean="0"/>
          </a:p>
          <a:p>
            <a:endParaRPr lang="en-US" altLang="zh-CN" smtClean="0"/>
          </a:p>
          <a:p>
            <a:r>
              <a:rPr lang="en-US" smtClean="0"/>
              <a:t>Fault Type 2: Services Are Still Available</a:t>
            </a:r>
          </a:p>
          <a:p>
            <a:pPr lvl="1"/>
            <a:r>
              <a:rPr lang="en-US" smtClean="0"/>
              <a:t>CAUTION: Install the component slowly and horizontally to prevent it from colliding with other cards, and do not touch the components.</a:t>
            </a:r>
          </a:p>
          <a:p>
            <a:pPr lvl="1"/>
            <a:r>
              <a:rPr lang="en-US" smtClean="0"/>
              <a:t>Data has been loaded to the flash of the new MPUs when they leave the factory. </a:t>
            </a:r>
          </a:p>
          <a:p>
            <a:pPr lvl="1"/>
            <a:r>
              <a:rPr lang="en-US" smtClean="0"/>
              <a:t>The system software version on the new MPU must be the same as that on the old MPU.</a:t>
            </a:r>
          </a:p>
          <a:p>
            <a:r>
              <a:rPr lang="en-US" smtClean="0"/>
              <a:t>The operation procedure is as follows: </a:t>
            </a:r>
          </a:p>
          <a:p>
            <a:r>
              <a:rPr lang="en-US" smtClean="0"/>
              <a:t>Wear an ESD wrist strap and insert the ground terminal into the ESD jack on the cabinet, or wear ESD gloves. </a:t>
            </a:r>
          </a:p>
          <a:p>
            <a:r>
              <a:rPr lang="en-US" smtClean="0"/>
              <a:t>Take out the new MPU from the package box, and make sure that the components on the new MPU are not damaged or missing. </a:t>
            </a:r>
            <a:endParaRPr lang="en-US" dirty="0" smtClean="0"/>
          </a:p>
        </p:txBody>
      </p:sp>
    </p:spTree>
    <p:extLst>
      <p:ext uri="{BB962C8B-B14F-4D97-AF65-F5344CB8AC3E}">
        <p14:creationId xmlns:p14="http://schemas.microsoft.com/office/powerpoint/2010/main" val="2258089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8985"/>
            <a:ext cx="5931494" cy="5109368"/>
          </a:xfrm>
        </p:spPr>
        <p:txBody>
          <a:bodyPr/>
          <a:lstStyle/>
          <a:p>
            <a:r>
              <a:rPr lang="en-US" altLang="zh-CN" smtClean="0"/>
              <a:t>Install the new MPU into the standby MPU slot. </a:t>
            </a:r>
            <a:r>
              <a:rPr lang="en-US" altLang="zh-CN" dirty="0" smtClean="0"/>
              <a:t>For details about card installation, see </a:t>
            </a:r>
            <a:r>
              <a:rPr lang="en-US" altLang="zh-CN" dirty="0" smtClean="0">
                <a:hlinkClick r:id="rId3" action="ppaction://hlinkfile"/>
              </a:rPr>
              <a:t>Replacing Cards</a:t>
            </a:r>
            <a:r>
              <a:rPr lang="en-US" altLang="zh-CN" dirty="0" smtClean="0"/>
              <a:t>. View the RUN/ALM indicator status of the new MPU. NOTE: The new MPU automatically starts and registers. This process lasts 5 minutes.</a:t>
            </a:r>
          </a:p>
          <a:p>
            <a:pPr lvl="1"/>
            <a:r>
              <a:rPr lang="en-US" altLang="zh-CN" dirty="0" smtClean="0"/>
              <a:t>When the RUN/ALM indicator blinks green four times every second (4 Hz), the MPU is starting. </a:t>
            </a:r>
          </a:p>
          <a:p>
            <a:pPr lvl="1"/>
            <a:r>
              <a:rPr lang="en-US" altLang="zh-CN" dirty="0" smtClean="0"/>
              <a:t>When the RUN/ALM indicator blinks green once every two seconds (0.5 Hz), the MPU is running.</a:t>
            </a:r>
          </a:p>
          <a:p>
            <a:r>
              <a:rPr lang="en-US" altLang="zh-CN" dirty="0" smtClean="0"/>
              <a:t>Run the </a:t>
            </a:r>
            <a:r>
              <a:rPr lang="en-US" altLang="zh-CN" dirty="0" err="1" smtClean="0">
                <a:hlinkClick r:id="rId4" action="ppaction://hlinkfile"/>
              </a:rPr>
              <a:t>dir</a:t>
            </a:r>
            <a:r>
              <a:rPr lang="en-US" altLang="zh-CN" dirty="0" smtClean="0"/>
              <a:t> command to check whether the configuration file name is the same as the replaced one. If so, synchronization succeeds. If not, synchronize the configuration file to the new MPU. For details, see </a:t>
            </a:r>
            <a:r>
              <a:rPr lang="en-US" altLang="zh-CN" dirty="0" smtClean="0">
                <a:hlinkClick r:id="rId5" action="ppaction://hlinkfile"/>
              </a:rPr>
              <a:t>Saving Data</a:t>
            </a:r>
            <a:r>
              <a:rPr lang="en-US" altLang="zh-CN" dirty="0" smtClean="0"/>
              <a:t>. </a:t>
            </a:r>
          </a:p>
          <a:p>
            <a:r>
              <a:rPr lang="en-US" altLang="zh-CN" dirty="0" smtClean="0"/>
              <a:t>Run the </a:t>
            </a:r>
            <a:r>
              <a:rPr lang="en-US" altLang="zh-CN" dirty="0" smtClean="0">
                <a:hlinkClick r:id="rId6" action="ppaction://hlinkfile"/>
              </a:rPr>
              <a:t>slave switchover</a:t>
            </a:r>
            <a:r>
              <a:rPr lang="en-US" altLang="zh-CN" dirty="0" smtClean="0"/>
              <a:t> command to perform an active/standby switchover. </a:t>
            </a:r>
          </a:p>
          <a:p>
            <a:r>
              <a:rPr lang="en-US" altLang="zh-CN" dirty="0" smtClean="0"/>
              <a:t>Run the </a:t>
            </a:r>
            <a:r>
              <a:rPr lang="en-US" altLang="zh-CN" dirty="0" smtClean="0">
                <a:hlinkClick r:id="rId7" action="ppaction://hlinkfile"/>
              </a:rPr>
              <a:t>display switchover state</a:t>
            </a:r>
            <a:r>
              <a:rPr lang="en-US" altLang="zh-CN" dirty="0" smtClean="0"/>
              <a:t> command to check the switch. Wait until the Switchover State field displays Ready and remove the MPU you want to replace. </a:t>
            </a:r>
          </a:p>
          <a:p>
            <a:r>
              <a:rPr lang="en-US" altLang="zh-CN" dirty="0" smtClean="0"/>
              <a:t>Record the cable locations on the MPU and check whether the labels on the cables are correct and clear. If the labels are hard to identify, attach new labels to the cables. </a:t>
            </a:r>
          </a:p>
          <a:p>
            <a:r>
              <a:rPr lang="en-US" altLang="zh-CN" dirty="0" smtClean="0"/>
              <a:t>After removing cables from the MPU to be replaced, remove the MPU. For details about how to remove an MPU, see </a:t>
            </a:r>
            <a:r>
              <a:rPr lang="en-US" altLang="zh-CN" dirty="0" smtClean="0">
                <a:hlinkClick r:id="rId3" action="ppaction://hlinkfile"/>
              </a:rPr>
              <a:t>Replacing Cards</a:t>
            </a:r>
            <a:r>
              <a:rPr lang="en-US" altLang="zh-CN" dirty="0" smtClean="0"/>
              <a:t>. </a:t>
            </a:r>
          </a:p>
          <a:p>
            <a:r>
              <a:rPr lang="en-US" altLang="zh-CN" dirty="0" smtClean="0"/>
              <a:t>Connect the cables to the new MPU in sequence.</a:t>
            </a:r>
          </a:p>
          <a:p>
            <a:r>
              <a:rPr lang="en-US" altLang="zh-CN" dirty="0" smtClean="0"/>
              <a:t>Follow-up Procedure</a:t>
            </a:r>
          </a:p>
          <a:p>
            <a:pPr lvl="1"/>
            <a:r>
              <a:rPr lang="en-US" altLang="zh-CN" dirty="0" smtClean="0"/>
              <a:t>Verify the functions of the new MPU.</a:t>
            </a:r>
          </a:p>
          <a:p>
            <a:pPr lvl="1"/>
            <a:r>
              <a:rPr lang="en-US" altLang="zh-CN" dirty="0" smtClean="0"/>
              <a:t>Run the </a:t>
            </a:r>
            <a:r>
              <a:rPr lang="en-US" altLang="zh-CN" dirty="0" smtClean="0">
                <a:hlinkClick r:id="rId8" action="ppaction://hlinkfile"/>
              </a:rPr>
              <a:t>display device</a:t>
            </a:r>
            <a:r>
              <a:rPr lang="en-US" altLang="zh-CN" dirty="0" smtClean="0"/>
              <a:t> command to view the running status of the new MPU. </a:t>
            </a:r>
          </a:p>
          <a:p>
            <a:pPr lvl="1"/>
            <a:r>
              <a:rPr lang="en-US" altLang="zh-CN" dirty="0" smtClean="0"/>
              <a:t>Run the </a:t>
            </a:r>
            <a:r>
              <a:rPr lang="en-US" altLang="zh-CN" dirty="0" smtClean="0">
                <a:hlinkClick r:id="rId9" action="ppaction://hlinkfile"/>
              </a:rPr>
              <a:t>display startup</a:t>
            </a:r>
            <a:r>
              <a:rPr lang="en-US" altLang="zh-CN" dirty="0" smtClean="0"/>
              <a:t> command to view the system software and configuration file for next startup. The data on the new MPU must be the same as the data on the old MPU. </a:t>
            </a:r>
          </a:p>
          <a:p>
            <a:pPr lvl="1"/>
            <a:r>
              <a:rPr lang="en-US" altLang="zh-CN" dirty="0" smtClean="0"/>
              <a:t>Run the </a:t>
            </a:r>
            <a:r>
              <a:rPr lang="en-US" altLang="zh-CN" dirty="0" smtClean="0">
                <a:hlinkClick r:id="rId10" action="ppaction://hlinkfile"/>
              </a:rPr>
              <a:t>display current-configuration</a:t>
            </a:r>
            <a:r>
              <a:rPr lang="en-US" altLang="zh-CN" dirty="0" smtClean="0"/>
              <a:t> command to view the configured parameters. The data on the new MPU must be the same as the data on the old MPU.</a:t>
            </a:r>
          </a:p>
          <a:p>
            <a:endParaRPr lang="zh-CN" altLang="en-US" dirty="0"/>
          </a:p>
        </p:txBody>
      </p:sp>
    </p:spTree>
    <p:extLst>
      <p:ext uri="{BB962C8B-B14F-4D97-AF65-F5344CB8AC3E}">
        <p14:creationId xmlns:p14="http://schemas.microsoft.com/office/powerpoint/2010/main" val="252411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CAUTION: </a:t>
            </a:r>
          </a:p>
          <a:p>
            <a:pPr lvl="1"/>
            <a:r>
              <a:rPr lang="en-US" smtClean="0"/>
              <a:t>Before replacing an active MPU, perform an active/standby switchover. Before replacing a standby MPU, you do not need to back up service data. </a:t>
            </a:r>
          </a:p>
          <a:p>
            <a:pPr lvl="1"/>
            <a:r>
              <a:rPr lang="en-US" smtClean="0"/>
              <a:t>Install the component slowly and horizontally to prevent it from colliding with other cards, and do not touch the components.</a:t>
            </a:r>
          </a:p>
          <a:p>
            <a:pPr lvl="1"/>
            <a:r>
              <a:rPr lang="en-US" smtClean="0"/>
              <a:t>Data has been loaded to the flash of the new MPUs when they leave the factory. After being installed into the chassis, the new MPU automatically synchronizes the system software from the active MPU.</a:t>
            </a:r>
          </a:p>
          <a:p>
            <a:r>
              <a:rPr lang="en-US" smtClean="0"/>
              <a:t>Procedure</a:t>
            </a:r>
          </a:p>
          <a:p>
            <a:r>
              <a:rPr lang="en-US" smtClean="0"/>
              <a:t>Wear an ESD wrist strap and insert the ground terminal into the ESD jack on the cabinet, or wear ESD gloves. </a:t>
            </a:r>
          </a:p>
          <a:p>
            <a:r>
              <a:rPr lang="en-US" smtClean="0"/>
              <a:t>Take out the new MPU from the package box, and make sure that the components on the new MPU are not damaged or missing. </a:t>
            </a:r>
          </a:p>
          <a:p>
            <a:r>
              <a:rPr lang="en-US" smtClean="0"/>
              <a:t>Run the </a:t>
            </a:r>
            <a:r>
              <a:rPr lang="en-US" smtClean="0">
                <a:hlinkClick r:id="rId3" action="ppaction://hlinkfile"/>
              </a:rPr>
              <a:t>slave switchover</a:t>
            </a:r>
            <a:r>
              <a:rPr lang="en-US" smtClean="0"/>
              <a:t> command to perform an active/standby switchover if the active MPU needs to be replaced. </a:t>
            </a:r>
          </a:p>
          <a:p>
            <a:r>
              <a:rPr lang="en-US" smtClean="0"/>
              <a:t>Run the </a:t>
            </a:r>
            <a:r>
              <a:rPr lang="en-US" smtClean="0">
                <a:hlinkClick r:id="rId4" action="ppaction://hlinkfile"/>
              </a:rPr>
              <a:t>display switchover state</a:t>
            </a:r>
            <a:r>
              <a:rPr lang="en-US" smtClean="0"/>
              <a:t> command to check the switch status. Continue your operations until the Switchover State field displays as Ready. </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639705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550" y="760412"/>
            <a:ext cx="5676900" cy="8929401"/>
          </a:xfrm>
        </p:spPr>
        <p:txBody>
          <a:bodyPr/>
          <a:lstStyle/>
          <a:p>
            <a:r>
              <a:rPr lang="en-US" dirty="0" smtClean="0"/>
              <a:t>Record the cable locations on the MPU and check whether the labels on the cables are correct and clear. If the labels are hard to identify, attach new labels to the cables. </a:t>
            </a:r>
          </a:p>
          <a:p>
            <a:r>
              <a:rPr lang="en-US" dirty="0" smtClean="0"/>
              <a:t>After removing the cables of the MPU to be replaced, remove the MPU from the chassis and install a new one. For details about card installation, see </a:t>
            </a:r>
            <a:r>
              <a:rPr lang="en-US" dirty="0" smtClean="0">
                <a:hlinkClick r:id="rId3" action="ppaction://hlinkfile"/>
              </a:rPr>
              <a:t>Replacing Cards</a:t>
            </a:r>
            <a:r>
              <a:rPr lang="en-US" dirty="0" smtClean="0"/>
              <a:t>. </a:t>
            </a:r>
          </a:p>
          <a:p>
            <a:r>
              <a:rPr lang="en-US" dirty="0" smtClean="0"/>
              <a:t>View the RUN/ALM indicator status of the new MPU. </a:t>
            </a:r>
          </a:p>
          <a:p>
            <a:r>
              <a:rPr lang="en-US" dirty="0" smtClean="0"/>
              <a:t>NOTE: The new MPU automatically starts and registers. This process lasts 5 minutes.</a:t>
            </a:r>
          </a:p>
          <a:p>
            <a:pPr lvl="1"/>
            <a:r>
              <a:rPr lang="en-US" dirty="0" smtClean="0"/>
              <a:t>When the RUN/ALM indicator blinks green four times every second (4 Hz), the MPU is starting. </a:t>
            </a:r>
          </a:p>
          <a:p>
            <a:pPr lvl="1"/>
            <a:r>
              <a:rPr lang="en-US" dirty="0" smtClean="0"/>
              <a:t>When the RUN/ALM indicator blinks green once every two seconds (0.5 Hz), the MPU is running.</a:t>
            </a:r>
          </a:p>
          <a:p>
            <a:r>
              <a:rPr lang="en-US" dirty="0" smtClean="0"/>
              <a:t>Connect the removed cables to the new MPU in the sequence specified by labels and synchronize the configuration file to the new MPU. For details, see </a:t>
            </a:r>
            <a:r>
              <a:rPr lang="en-US" dirty="0" smtClean="0">
                <a:hlinkClick r:id="rId4" action="ppaction://hlinkfile"/>
              </a:rPr>
              <a:t>Saving Data</a:t>
            </a:r>
            <a:r>
              <a:rPr lang="en-US" dirty="0" smtClean="0"/>
              <a:t>. </a:t>
            </a:r>
          </a:p>
          <a:p>
            <a:r>
              <a:rPr lang="en-US" altLang="zh-CN" dirty="0" smtClean="0"/>
              <a:t>Follow-up Procedure</a:t>
            </a:r>
          </a:p>
          <a:p>
            <a:r>
              <a:rPr lang="en-US" altLang="zh-CN" dirty="0" smtClean="0"/>
              <a:t>Verify the functions of the new MPU.</a:t>
            </a:r>
          </a:p>
          <a:p>
            <a:pPr lvl="1"/>
            <a:r>
              <a:rPr lang="en-US" altLang="zh-CN" dirty="0" smtClean="0"/>
              <a:t>Run the </a:t>
            </a:r>
            <a:r>
              <a:rPr lang="en-US" altLang="zh-CN" dirty="0" smtClean="0">
                <a:hlinkClick r:id="rId5" action="ppaction://hlinkfile"/>
              </a:rPr>
              <a:t>display device</a:t>
            </a:r>
            <a:r>
              <a:rPr lang="en-US" altLang="zh-CN" dirty="0" smtClean="0"/>
              <a:t> command to view the running status of the new MPU. </a:t>
            </a:r>
          </a:p>
          <a:p>
            <a:pPr lvl="1"/>
            <a:r>
              <a:rPr lang="en-US" altLang="zh-CN" dirty="0" smtClean="0"/>
              <a:t>Run the </a:t>
            </a:r>
            <a:r>
              <a:rPr lang="en-US" altLang="zh-CN" dirty="0" smtClean="0">
                <a:hlinkClick r:id="rId6" action="ppaction://hlinkfile"/>
              </a:rPr>
              <a:t>display startup</a:t>
            </a:r>
            <a:r>
              <a:rPr lang="en-US" altLang="zh-CN" dirty="0" smtClean="0"/>
              <a:t> command to view the system software and configuration file for next startup. The data on the standby MPU must be the same as the data on the active MPU. </a:t>
            </a:r>
          </a:p>
          <a:p>
            <a:pPr lvl="1"/>
            <a:r>
              <a:rPr lang="en-US" altLang="zh-CN" dirty="0" smtClean="0"/>
              <a:t>Run the </a:t>
            </a:r>
            <a:r>
              <a:rPr lang="en-US" altLang="zh-CN" dirty="0" smtClean="0">
                <a:hlinkClick r:id="rId7" action="ppaction://hlinkfile"/>
              </a:rPr>
              <a:t>display current-configuration</a:t>
            </a:r>
            <a:r>
              <a:rPr lang="en-US" altLang="zh-CN" dirty="0" smtClean="0"/>
              <a:t> command to view the configured parameters. The data on the new MPU must be the same as the data on the old MPU.</a:t>
            </a:r>
          </a:p>
          <a:p>
            <a:r>
              <a:rPr lang="en-US" altLang="zh-CN" dirty="0" smtClean="0"/>
              <a:t>NOTE: The network monitoring engineer or system maintenance engineer can configure the software using the CLI.</a:t>
            </a:r>
          </a:p>
          <a:p>
            <a:endParaRPr lang="en-US" dirty="0" smtClean="0"/>
          </a:p>
        </p:txBody>
      </p:sp>
    </p:spTree>
    <p:extLst>
      <p:ext uri="{BB962C8B-B14F-4D97-AF65-F5344CB8AC3E}">
        <p14:creationId xmlns:p14="http://schemas.microsoft.com/office/powerpoint/2010/main" val="4214108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Procedure</a:t>
            </a:r>
          </a:p>
          <a:p>
            <a:r>
              <a:rPr lang="en-US" smtClean="0"/>
              <a:t>Check the position of the power module to be replaced. </a:t>
            </a:r>
          </a:p>
          <a:p>
            <a:r>
              <a:rPr lang="en-US" smtClean="0"/>
              <a:t>Before removing a power module, find the cabinet and chassis where the power module resides. Then attach a label to the panel of the power module to identify it.</a:t>
            </a:r>
          </a:p>
          <a:p>
            <a:r>
              <a:rPr lang="en-US" smtClean="0"/>
              <a:t>Wear an ESD wrist strap and connect the ground terminal to the ESD jack on the chassis. </a:t>
            </a:r>
          </a:p>
          <a:p>
            <a:r>
              <a:rPr lang="en-US" smtClean="0"/>
              <a:t>Switch off the corresponding circuit breaker on the power distribution frame to power off the power module. </a:t>
            </a:r>
          </a:p>
          <a:p>
            <a:r>
              <a:rPr lang="en-US" smtClean="0"/>
              <a:t>Remove the power module from the chassis. </a:t>
            </a:r>
          </a:p>
          <a:p>
            <a:pPr lvl="1"/>
            <a:r>
              <a:rPr lang="en-US" smtClean="0"/>
              <a:t>Remove the cables from the power module.</a:t>
            </a:r>
          </a:p>
          <a:p>
            <a:pPr lvl="1"/>
            <a:r>
              <a:rPr lang="en-US" smtClean="0"/>
              <a:t>Unlock the power module. Use three fingers to press the release button at the interior of the handle, as shown in (1) of the left figure.</a:t>
            </a:r>
          </a:p>
          <a:p>
            <a:pPr lvl="1"/>
            <a:r>
              <a:rPr lang="en-US" smtClean="0"/>
              <a:t>Remove the power module. Slowly pull out the power module with one hand and hold the power module with the other hand, as shown in (2) of the right figure.</a:t>
            </a:r>
          </a:p>
          <a:p>
            <a:r>
              <a:rPr lang="en-US" smtClean="0"/>
              <a:t>Insert the spare power module into the chassis. </a:t>
            </a:r>
          </a:p>
          <a:p>
            <a:pPr lvl="1"/>
            <a:r>
              <a:rPr lang="en-US" smtClean="0"/>
              <a:t>Identify the top and bottom of the power module. Keep the top of the power module (marked with TOP) facing up, as shown in (1) of the right figure.</a:t>
            </a:r>
            <a:endParaRPr lang="en-US"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247353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89305"/>
            <a:ext cx="5931494" cy="5109368"/>
          </a:xfrm>
        </p:spPr>
        <p:txBody>
          <a:bodyPr/>
          <a:lstStyle/>
          <a:p>
            <a:pPr lvl="2"/>
            <a:r>
              <a:rPr lang="en-US" smtClean="0"/>
              <a:t>When the fan module installed in an upper fan slot, its top faces up. </a:t>
            </a:r>
          </a:p>
          <a:p>
            <a:pPr lvl="2"/>
            <a:r>
              <a:rPr lang="en-US" smtClean="0"/>
              <a:t>When the fan module installed in a fan slot at the left of the chassis, its top faces right. </a:t>
            </a:r>
          </a:p>
          <a:p>
            <a:pPr lvl="2"/>
            <a:r>
              <a:rPr lang="en-US" smtClean="0"/>
              <a:t>When the fan module installed in a fan slot at the right of the chassis, its top faces left.</a:t>
            </a:r>
          </a:p>
          <a:p>
            <a:pPr lvl="1"/>
            <a:r>
              <a:rPr lang="en-US" smtClean="0"/>
              <a:t>Insert the fan module into the fan slot. Hold the handle of the fan module with one hand and support the bottom with the other hand to slowly push the fan module along the guide rails, until the power module is locked into the chassis, as shown in (2) of the right figure.</a:t>
            </a:r>
          </a:p>
          <a:p>
            <a:pPr lvl="1"/>
            <a:r>
              <a:rPr lang="en-US" smtClean="0"/>
              <a:t>Insert the power module into the power slot. Hold the handle of the power module with one hand and support the bottom with the other hand to slowly push the power module along the guide rails, until the power module is locked into the chassis, as shown in the right figure.</a:t>
            </a:r>
          </a:p>
          <a:p>
            <a:pPr lvl="1"/>
            <a:r>
              <a:rPr lang="en-US" smtClean="0"/>
              <a:t>Connect the cables to the power module in sequence.</a:t>
            </a:r>
          </a:p>
          <a:p>
            <a:r>
              <a:rPr lang="en-US" altLang="zh-CN" smtClean="0"/>
              <a:t>Switch on the corresponding circuit breaker on the power distribution frame to power on the power module. </a:t>
            </a:r>
          </a:p>
          <a:p>
            <a:r>
              <a:rPr lang="en-US" altLang="zh-CN" smtClean="0"/>
              <a:t>Verify the functions of the new power module. </a:t>
            </a:r>
          </a:p>
          <a:p>
            <a:r>
              <a:rPr lang="en-US" altLang="zh-CN" smtClean="0"/>
              <a:t>After installing the power module, check whether the power module functions normally:</a:t>
            </a:r>
          </a:p>
          <a:p>
            <a:pPr lvl="1"/>
            <a:r>
              <a:rPr lang="en-US" altLang="zh-CN" smtClean="0"/>
              <a:t>If the Alarm indicator on the panel of the power module is green, the power module runs normally. If the indicator is red, the power module is abnormal.</a:t>
            </a:r>
          </a:p>
          <a:p>
            <a:pPr lvl="1"/>
            <a:r>
              <a:rPr lang="en-US" altLang="zh-CN" smtClean="0"/>
              <a:t>Run the </a:t>
            </a:r>
            <a:r>
              <a:rPr lang="en-US" altLang="zh-CN" smtClean="0">
                <a:hlinkClick r:id="rId3" action="ppaction://hlinkfile"/>
              </a:rPr>
              <a:t>display device</a:t>
            </a:r>
            <a:r>
              <a:rPr lang="en-US" altLang="zh-CN" smtClean="0"/>
              <a:t> command to check the running status of the new power module. </a:t>
            </a:r>
          </a:p>
          <a:p>
            <a:pPr lvl="1"/>
            <a:endParaRPr lang="en-US" dirty="0" smtClean="0"/>
          </a:p>
        </p:txBody>
      </p:sp>
    </p:spTree>
    <p:extLst>
      <p:ext uri="{BB962C8B-B14F-4D97-AF65-F5344CB8AC3E}">
        <p14:creationId xmlns:p14="http://schemas.microsoft.com/office/powerpoint/2010/main" val="1421706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Procedure</a:t>
            </a:r>
          </a:p>
          <a:p>
            <a:r>
              <a:rPr lang="en-US" dirty="0" smtClean="0"/>
              <a:t>Check the location of the fan module to be replaced. </a:t>
            </a:r>
          </a:p>
          <a:p>
            <a:r>
              <a:rPr lang="en-US" dirty="0" smtClean="0"/>
              <a:t>Before removing a fan module, find the cabinet and chassis where the fan module is located. Then attach a label to the panel of the fan module to identify it.</a:t>
            </a:r>
          </a:p>
          <a:p>
            <a:r>
              <a:rPr lang="en-US" dirty="0" smtClean="0"/>
              <a:t>Wear an ESD wrist strap and connect the ground terminal to the ESD jack on the chassis. </a:t>
            </a:r>
          </a:p>
          <a:p>
            <a:r>
              <a:rPr lang="en-US" dirty="0" smtClean="0"/>
              <a:t>Remove the fan module from the chassis. </a:t>
            </a:r>
          </a:p>
          <a:p>
            <a:pPr lvl="1"/>
            <a:r>
              <a:rPr lang="en-US" dirty="0" smtClean="0"/>
              <a:t>Unlock the fan module. Use three fingers to press the release button at the interior of the handle, as shown in (1) of the left figure.</a:t>
            </a:r>
          </a:p>
          <a:p>
            <a:pPr lvl="1"/>
            <a:r>
              <a:rPr lang="en-US" dirty="0" smtClean="0"/>
              <a:t>Remove the fan module. Slowly pull out the fan module with one hand and hold the power module with the other hand, as shown in (2) of the left figure.</a:t>
            </a:r>
          </a:p>
          <a:p>
            <a:r>
              <a:rPr lang="en-US" dirty="0" smtClean="0"/>
              <a:t>Install the spare fan module into the chassis. </a:t>
            </a:r>
          </a:p>
          <a:p>
            <a:pPr lvl="1"/>
            <a:r>
              <a:rPr lang="en-US" dirty="0" smtClean="0"/>
              <a:t>Identify the top and bottom of the fan module. The plane closest to the status indicator of the fan module is the top, and the opposite plane is the bottom. (1) of the right figure shows the installation position of a fan module in different fan slots. The top of a fan module faces different directions when the fan module installed in different fan slots of a chassis: </a:t>
            </a: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981307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58813" y="772133"/>
            <a:ext cx="5676900" cy="4605338"/>
          </a:xfrm>
        </p:spPr>
        <p:txBody>
          <a:bodyPr/>
          <a:lstStyle/>
          <a:p>
            <a:r>
              <a:rPr lang="en-US" dirty="0" smtClean="0"/>
              <a:t>Verify the functions of the new fan module. </a:t>
            </a:r>
          </a:p>
          <a:p>
            <a:pPr lvl="1"/>
            <a:r>
              <a:rPr lang="en-US" dirty="0" smtClean="0"/>
              <a:t>After a new fan module is inserted into the chassis, the fan operates at 40% of the maximum speed for about 10 seconds, and then the fan module intelligently adjusts the fan speed. You can use the following ways to check whether the fan module functions properly:</a:t>
            </a:r>
          </a:p>
          <a:p>
            <a:pPr lvl="2"/>
            <a:r>
              <a:rPr lang="en-US" dirty="0" smtClean="0"/>
              <a:t>If the status indicator on the panel of the fan module blinks green once every two seconds (0.5 Hz), the fan module runs normally. If the indicator is red, the fan module is not working properly. </a:t>
            </a:r>
          </a:p>
          <a:p>
            <a:pPr lvl="2"/>
            <a:r>
              <a:rPr lang="en-US" dirty="0" smtClean="0"/>
              <a:t>Run the </a:t>
            </a:r>
            <a:r>
              <a:rPr lang="en-US" dirty="0" smtClean="0">
                <a:hlinkClick r:id="rId3" action="ppaction://hlinkfile"/>
              </a:rPr>
              <a:t>display device fan</a:t>
            </a:r>
            <a:r>
              <a:rPr lang="en-US" dirty="0" smtClean="0"/>
              <a:t> command to view the running status of the new fan module.</a:t>
            </a:r>
            <a:endParaRPr lang="en-US" dirty="0"/>
          </a:p>
        </p:txBody>
      </p:sp>
    </p:spTree>
    <p:extLst>
      <p:ext uri="{BB962C8B-B14F-4D97-AF65-F5344CB8AC3E}">
        <p14:creationId xmlns:p14="http://schemas.microsoft.com/office/powerpoint/2010/main" val="1903743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Before replacing an SFU, read the following requirements:</a:t>
            </a:r>
          </a:p>
          <a:p>
            <a:pPr lvl="1"/>
            <a:r>
              <a:rPr lang="en-US" smtClean="0"/>
              <a:t>The CE-SFUs of different series cannot be used in the same chassis. For example, CE-SFU04As, CE-SFU04Bs, and CE-SFU04Cs cannot be installed on the same CE12804 chassis. A CE12804 chassis can have only one type of these CE-SFUs installed. NOTE: You can determine which series an SFU belongs to according to the name of the SFU.</a:t>
            </a:r>
          </a:p>
          <a:p>
            <a:pPr lvl="1"/>
            <a:r>
              <a:rPr lang="en-US" smtClean="0"/>
              <a:t>To install or remove an SFU, hold the bottom of the SFU with one hand and hold the front panel with the other hand. Gently push or pull the SFU, as shown in the left Figure.</a:t>
            </a:r>
          </a:p>
          <a:p>
            <a:pPr lvl="1"/>
            <a:r>
              <a:rPr lang="en-US" smtClean="0"/>
              <a:t>Install the component slowly and horizontally to prevent it from colliding with other cards, and do not touch the components.</a:t>
            </a:r>
          </a:p>
          <a:p>
            <a:pPr lvl="1"/>
            <a:r>
              <a:rPr lang="en-US" smtClean="0"/>
              <a:t>CAUTION: To ensure that services are not affected when an SFU is replaced, hold down the OFL button before removing a running SFU. Remove the SFU when the SFU is isolated from the system (its OFL indicator turns red). You can directly replace an unregistered SFU and do not need to press the OFL button. When an SFU is running properly, its RUN/ALM indicator blinks green once every 2s (0.5 Hz) and its OFL indicator is off. the right figure shows the OFL indicator and OFL button.</a:t>
            </a:r>
            <a:endParaRPr lang="en-US"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01254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Stable running of devices depends on proper network planning, routine maintenance, and monitoring on the devices.</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3868969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89305"/>
            <a:ext cx="5931494" cy="5109368"/>
          </a:xfrm>
        </p:spPr>
        <p:txBody>
          <a:bodyPr/>
          <a:lstStyle/>
          <a:p>
            <a:r>
              <a:rPr lang="en-US" dirty="0" smtClean="0"/>
              <a:t>Procedure</a:t>
            </a:r>
          </a:p>
          <a:p>
            <a:r>
              <a:rPr lang="en-US" dirty="0" smtClean="0"/>
              <a:t>Check the location of the SFU to be replaced. </a:t>
            </a:r>
          </a:p>
          <a:p>
            <a:pPr lvl="1"/>
            <a:r>
              <a:rPr lang="en-US" dirty="0" smtClean="0"/>
              <a:t>Before replacing an SFU, find the cabinet and chassis where the SFU is located. Then attach a label on the panel of the SFU to avoid </a:t>
            </a:r>
            <a:r>
              <a:rPr lang="en-US" dirty="0" err="1" smtClean="0"/>
              <a:t>misoperation</a:t>
            </a:r>
            <a:r>
              <a:rPr lang="en-US" dirty="0" smtClean="0"/>
              <a:t>.</a:t>
            </a:r>
          </a:p>
          <a:p>
            <a:r>
              <a:rPr lang="en-US" dirty="0" smtClean="0"/>
              <a:t>Take out a new SFU from the package. Check that no component on the SFU is damaged or missing. </a:t>
            </a:r>
          </a:p>
          <a:p>
            <a:r>
              <a:rPr lang="en-US" dirty="0" smtClean="0"/>
              <a:t>Wear an ESD wrist strap and connect the ground terminal to the ESD jack on the chassis. </a:t>
            </a:r>
          </a:p>
          <a:p>
            <a:r>
              <a:rPr lang="en-US" dirty="0" smtClean="0"/>
              <a:t>If the SFU is running, hold down the OFL button on the SFU for more than 6 seconds, until the OFL indicator turns red. </a:t>
            </a:r>
          </a:p>
          <a:p>
            <a:r>
              <a:rPr lang="en-US" dirty="0" smtClean="0"/>
              <a:t>Remove the old SFU from the chassis and install a new one. For details on how to remove and install a card, see </a:t>
            </a:r>
            <a:r>
              <a:rPr lang="en-US" dirty="0" smtClean="0">
                <a:hlinkClick r:id="rId3" action="ppaction://hlinkfile"/>
              </a:rPr>
              <a:t>Replacing Cards</a:t>
            </a:r>
            <a:r>
              <a:rPr lang="en-US" dirty="0" smtClean="0"/>
              <a:t>. </a:t>
            </a:r>
          </a:p>
          <a:p>
            <a:r>
              <a:rPr lang="en-US" altLang="zh-CN" dirty="0" smtClean="0"/>
              <a:t>View the RUN/ALM indicator status of the new SFU. </a:t>
            </a:r>
          </a:p>
          <a:p>
            <a:pPr lvl="1"/>
            <a:r>
              <a:rPr lang="en-US" altLang="zh-CN" dirty="0" smtClean="0"/>
              <a:t>The new SFU automatically starts and registers after it is installed in the chassis. This process lasts less than 5 minutes.</a:t>
            </a:r>
          </a:p>
          <a:p>
            <a:pPr lvl="2"/>
            <a:r>
              <a:rPr lang="en-US" altLang="zh-CN" dirty="0" smtClean="0"/>
              <a:t>When the RUN/ALM indicator blinks green four times every second (4 Hz), the SFU is starting or resetting. </a:t>
            </a:r>
          </a:p>
          <a:p>
            <a:pPr lvl="2"/>
            <a:r>
              <a:rPr lang="en-US" altLang="zh-CN" dirty="0" smtClean="0"/>
              <a:t>When the RUN/ALM indicator blinks green once every two seconds (0.5 Hz), the SFU is running.</a:t>
            </a:r>
          </a:p>
          <a:p>
            <a:r>
              <a:rPr lang="en-US" altLang="zh-CN" dirty="0" smtClean="0"/>
              <a:t>Verify the functions of the new SFU. </a:t>
            </a:r>
          </a:p>
          <a:p>
            <a:pPr lvl="1"/>
            <a:r>
              <a:rPr lang="en-US" altLang="zh-CN" dirty="0" smtClean="0"/>
              <a:t>After installing a new SFU, check whether the SFU functions normally:</a:t>
            </a:r>
          </a:p>
          <a:p>
            <a:pPr lvl="2"/>
            <a:r>
              <a:rPr lang="en-US" altLang="zh-CN" dirty="0" smtClean="0"/>
              <a:t>If the RUN/ALM indicator is steady red, the SFU functions abnormally.</a:t>
            </a:r>
          </a:p>
          <a:p>
            <a:pPr lvl="2"/>
            <a:r>
              <a:rPr lang="en-US" altLang="zh-CN" dirty="0" smtClean="0"/>
              <a:t>Run the </a:t>
            </a:r>
            <a:r>
              <a:rPr lang="en-US" altLang="zh-CN" dirty="0" smtClean="0">
                <a:hlinkClick r:id="rId4" action="ppaction://hlinkfile"/>
              </a:rPr>
              <a:t>display device</a:t>
            </a:r>
            <a:r>
              <a:rPr lang="en-US" altLang="zh-CN" dirty="0" smtClean="0"/>
              <a:t> command to check the running status of the new SFU.</a:t>
            </a:r>
            <a:endParaRPr lang="zh-CN" altLang="en-US" dirty="0" smtClean="0"/>
          </a:p>
          <a:p>
            <a:endParaRPr lang="en-US" dirty="0" smtClean="0"/>
          </a:p>
        </p:txBody>
      </p:sp>
    </p:spTree>
    <p:extLst>
      <p:ext uri="{BB962C8B-B14F-4D97-AF65-F5344CB8AC3E}">
        <p14:creationId xmlns:p14="http://schemas.microsoft.com/office/powerpoint/2010/main" val="1446775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Follow the rules to replace an optical module:</a:t>
            </a:r>
          </a:p>
          <a:p>
            <a:pPr lvl="1"/>
            <a:r>
              <a:rPr lang="en-US" smtClean="0"/>
              <a:t>Ensure that the new optical module and the optical module to be replaced have the same center wavelength and support the same standards. </a:t>
            </a:r>
          </a:p>
          <a:p>
            <a:pPr lvl="1"/>
            <a:r>
              <a:rPr lang="en-US" smtClean="0"/>
              <a:t>Install dust-proof caps on ports when removing optical fibers from optical modules. </a:t>
            </a:r>
          </a:p>
          <a:p>
            <a:pPr lvl="1"/>
            <a:r>
              <a:rPr lang="en-US" smtClean="0"/>
              <a:t>Before replacing an optical module, remove all fibers from it. Exercise caution when removing the optical module to prevent damage.</a:t>
            </a:r>
          </a:p>
          <a:p>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96176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Configuration Limitations</a:t>
            </a:r>
          </a:p>
          <a:p>
            <a:r>
              <a:rPr lang="en-US" smtClean="0"/>
              <a:t>The copper module, high speed cable, and optical module have different configuration limitations. After you replace a module with a module of a different type, the interface configuration may be modified. Therefore, you need to confirm the interface configuration after installing a new module. </a:t>
            </a:r>
          </a:p>
          <a:p>
            <a:pPr lvl="1"/>
            <a:r>
              <a:rPr lang="en-US" smtClean="0"/>
              <a:t>Note the following when an electrical module, a high speed cable, or an optical module is installed on a 10G card. When a 1000 Mbit/s copper module is installed on the 10G optical port, the port supports 1000 Mbit/s auto-negotiation and full duplex mode. The port cannot be set to work in non-auto negotiation mode. </a:t>
            </a:r>
          </a:p>
          <a:p>
            <a:pPr lvl="1"/>
            <a:r>
              <a:rPr lang="en-US" smtClean="0"/>
              <a:t>When a 1000 Mbit/s optical module is installed on the 10G optical port, the port supports 1000 Mbit/s auto-negotiation and full duplex mode. The port can also be set to work in non-auto negotiation mode. </a:t>
            </a:r>
          </a:p>
          <a:p>
            <a:pPr lvl="1"/>
            <a:r>
              <a:rPr lang="en-US" smtClean="0"/>
              <a:t>When a 10 Gbit/s optical module or a high speed cable is installed on the 10G optical port, the port works at a rate of 10 Gbit/s and supports non-auto negotiation and full duplex mode. The port cannot be set to work in auto-negotiation mode.</a:t>
            </a:r>
            <a:endParaRPr lang="en-US"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131232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4850" y="772133"/>
            <a:ext cx="5676900" cy="4605338"/>
          </a:xfrm>
        </p:spPr>
        <p:txBody>
          <a:bodyPr/>
          <a:lstStyle/>
          <a:p>
            <a:r>
              <a:rPr lang="en-US" dirty="0" smtClean="0"/>
              <a:t>Note the following when a high speed cable or an optical module is installed on a 40G card. </a:t>
            </a:r>
          </a:p>
          <a:p>
            <a:pPr lvl="1"/>
            <a:r>
              <a:rPr lang="en-US" dirty="0" smtClean="0"/>
              <a:t>When a high speed cable is installed on the 40G optical port, the port supports 40 </a:t>
            </a:r>
            <a:r>
              <a:rPr lang="en-US" dirty="0" err="1" smtClean="0"/>
              <a:t>Gbit</a:t>
            </a:r>
            <a:r>
              <a:rPr lang="en-US" dirty="0" smtClean="0"/>
              <a:t>/s auto-negotiation and full duplex mode. The port cannot be set to work in non-auto negotiation mode. </a:t>
            </a:r>
          </a:p>
          <a:p>
            <a:pPr lvl="1"/>
            <a:r>
              <a:rPr lang="en-US" dirty="0" smtClean="0"/>
              <a:t>When a 40 </a:t>
            </a:r>
            <a:r>
              <a:rPr lang="en-US" dirty="0" err="1" smtClean="0"/>
              <a:t>Gbit</a:t>
            </a:r>
            <a:r>
              <a:rPr lang="en-US" dirty="0" smtClean="0"/>
              <a:t>/s optical module is installed on the 40G optical port, the port works at a rate of 40 </a:t>
            </a:r>
            <a:r>
              <a:rPr lang="en-US" dirty="0" err="1" smtClean="0"/>
              <a:t>Gbit</a:t>
            </a:r>
            <a:r>
              <a:rPr lang="en-US" dirty="0" smtClean="0"/>
              <a:t>/s and supports non-auto negotiation and full duplex mode. The port cannot be set to work in auto-negotiation mode.</a:t>
            </a:r>
            <a:endParaRPr lang="en-US" dirty="0"/>
          </a:p>
        </p:txBody>
      </p:sp>
    </p:spTree>
    <p:extLst>
      <p:ext uri="{BB962C8B-B14F-4D97-AF65-F5344CB8AC3E}">
        <p14:creationId xmlns:p14="http://schemas.microsoft.com/office/powerpoint/2010/main" val="1190745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Power cables</a:t>
            </a:r>
          </a:p>
          <a:p>
            <a:r>
              <a:rPr lang="en-US" dirty="0" smtClean="0"/>
              <a:t>Precautions</a:t>
            </a:r>
          </a:p>
          <a:p>
            <a:pPr lvl="1"/>
            <a:r>
              <a:rPr lang="en-US" dirty="0" smtClean="0"/>
              <a:t>Back up service data before replacing the cable. </a:t>
            </a:r>
          </a:p>
          <a:p>
            <a:pPr lvl="1"/>
            <a:r>
              <a:rPr lang="en-US" dirty="0" smtClean="0"/>
              <a:t>Cut off the input power before replacing the cable. </a:t>
            </a:r>
          </a:p>
          <a:p>
            <a:pPr lvl="1"/>
            <a:r>
              <a:rPr lang="en-US" dirty="0" smtClean="0"/>
              <a:t>Insulate the power cable terminals and other exposed electrical parts. </a:t>
            </a:r>
          </a:p>
          <a:p>
            <a:pPr lvl="1"/>
            <a:r>
              <a:rPr lang="en-US" dirty="0" smtClean="0"/>
              <a:t>Ensure correct polarity when connecting power cables.</a:t>
            </a:r>
          </a:p>
          <a:p>
            <a:r>
              <a:rPr lang="en-US" dirty="0" smtClean="0"/>
              <a:t>Operation Suggestions</a:t>
            </a:r>
          </a:p>
          <a:p>
            <a:pPr lvl="1"/>
            <a:r>
              <a:rPr lang="en-US" dirty="0" smtClean="0"/>
              <a:t>Before the replacement, attach labels to the switches that need to be operated. </a:t>
            </a:r>
          </a:p>
          <a:p>
            <a:pPr lvl="1"/>
            <a:r>
              <a:rPr lang="en-US" dirty="0" smtClean="0"/>
              <a:t>Attach labels to the power switches that are not allowed to be operated. </a:t>
            </a:r>
          </a:p>
          <a:p>
            <a:pPr lvl="1"/>
            <a:r>
              <a:rPr lang="en-US" dirty="0" smtClean="0"/>
              <a:t>Check the labels on power cables and ensure that the new power cables are connected in the same sequence as the replaced ones.</a:t>
            </a:r>
          </a:p>
          <a:p>
            <a:r>
              <a:rPr lang="en-US" dirty="0" smtClean="0"/>
              <a:t>Cable</a:t>
            </a:r>
          </a:p>
          <a:p>
            <a:r>
              <a:rPr lang="en-US" dirty="0" smtClean="0"/>
              <a:t>NOTE: The cables include Ethernet cables and high speed cables.</a:t>
            </a:r>
          </a:p>
          <a:p>
            <a:r>
              <a:rPr lang="en-US" dirty="0" smtClean="0"/>
              <a:t>Precautions</a:t>
            </a:r>
          </a:p>
          <a:p>
            <a:pPr lvl="1"/>
            <a:r>
              <a:rPr lang="en-US" dirty="0" smtClean="0"/>
              <a:t>During replacement of a cable, the services transmitted over the cable are interrupted. </a:t>
            </a: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151443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9848" y="760413"/>
            <a:ext cx="5676900" cy="4605338"/>
          </a:xfrm>
        </p:spPr>
        <p:txBody>
          <a:bodyPr/>
          <a:lstStyle/>
          <a:p>
            <a:pPr lvl="1"/>
            <a:r>
              <a:rPr lang="en-US" dirty="0" smtClean="0"/>
              <a:t>If you need to replace more than one cable, attach temporary labels to the new cable for identification. The new cable must be numbered consistently with the cable to be replaced.</a:t>
            </a:r>
          </a:p>
          <a:p>
            <a:pPr lvl="1"/>
            <a:r>
              <a:rPr lang="en-US" dirty="0" smtClean="0"/>
              <a:t>NOTE: For details about limitations on high-speed cable configurations, see </a:t>
            </a:r>
            <a:r>
              <a:rPr lang="en-US" dirty="0" smtClean="0">
                <a:hlinkClick r:id="rId3" action="ppaction://hlinkfile"/>
              </a:rPr>
              <a:t>Configuration Limitations</a:t>
            </a:r>
            <a:r>
              <a:rPr lang="en-US" dirty="0" smtClean="0"/>
              <a:t> in replacing optical modules.</a:t>
            </a:r>
          </a:p>
          <a:p>
            <a:r>
              <a:rPr lang="en-US" dirty="0" smtClean="0"/>
              <a:t>Operation Suggestions</a:t>
            </a:r>
          </a:p>
          <a:p>
            <a:pPr lvl="1"/>
            <a:r>
              <a:rPr lang="en-US" dirty="0" smtClean="0"/>
              <a:t>To remove a cable, gently push the cable connector and pull the handle on the connector.</a:t>
            </a:r>
          </a:p>
          <a:p>
            <a:r>
              <a:rPr lang="en-US" altLang="zh-CN" dirty="0" smtClean="0"/>
              <a:t>Optical Fibers</a:t>
            </a:r>
          </a:p>
          <a:p>
            <a:r>
              <a:rPr lang="en-US" altLang="zh-CN" dirty="0" smtClean="0"/>
              <a:t>Precautions</a:t>
            </a:r>
          </a:p>
          <a:p>
            <a:pPr lvl="1"/>
            <a:r>
              <a:rPr lang="en-US" dirty="0" smtClean="0"/>
              <a:t>Select the optical fiber based on the mode (single-mode or multimode) of the optical module, the type of the fiber connector, and the required optical fiber length. </a:t>
            </a:r>
          </a:p>
          <a:p>
            <a:pPr lvl="1"/>
            <a:r>
              <a:rPr lang="en-US" dirty="0" smtClean="0"/>
              <a:t>Be careful when you remove or insert an optical fiber to prevent damage to the fiber connector. </a:t>
            </a:r>
          </a:p>
          <a:p>
            <a:pPr lvl="1"/>
            <a:r>
              <a:rPr lang="en-US" dirty="0" smtClean="0"/>
              <a:t>The curvature radius of an optical fiber should be 20 times greater than its diameter. Generally, the curvature radius is not less than 40 mm. </a:t>
            </a:r>
          </a:p>
          <a:p>
            <a:pPr lvl="1"/>
            <a:r>
              <a:rPr lang="en-US" dirty="0" smtClean="0"/>
              <a:t>If the fiber connector is not clean, use alcohol cotton or dust-free tissue to wipe it in only one directions.</a:t>
            </a:r>
          </a:p>
          <a:p>
            <a:pPr lvl="1"/>
            <a:endParaRPr lang="zh-CN" altLang="en-US" dirty="0" smtClean="0"/>
          </a:p>
          <a:p>
            <a:endParaRPr lang="en-US" dirty="0" smtClean="0"/>
          </a:p>
          <a:p>
            <a:endParaRPr lang="en-US" dirty="0"/>
          </a:p>
        </p:txBody>
      </p:sp>
    </p:spTree>
    <p:extLst>
      <p:ext uri="{BB962C8B-B14F-4D97-AF65-F5344CB8AC3E}">
        <p14:creationId xmlns:p14="http://schemas.microsoft.com/office/powerpoint/2010/main" val="1924967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5992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7495779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805305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3860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0000"/>
              </a:lnSpc>
            </a:pPr>
            <a:r>
              <a:rPr lang="en-US" dirty="0" smtClean="0"/>
              <a:t>Device maintenance regulations</a:t>
            </a:r>
            <a:endParaRPr lang="zh-CN" altLang="en-US" dirty="0" smtClean="0"/>
          </a:p>
          <a:p>
            <a:pPr lvl="1">
              <a:lnSpc>
                <a:spcPct val="110000"/>
              </a:lnSpc>
            </a:pPr>
            <a:r>
              <a:rPr lang="en-US" dirty="0" smtClean="0"/>
              <a:t>Maintenance rules</a:t>
            </a:r>
            <a:endParaRPr lang="zh-CN" altLang="en-US" dirty="0" smtClean="0"/>
          </a:p>
          <a:p>
            <a:pPr lvl="2">
              <a:lnSpc>
                <a:spcPct val="110000"/>
              </a:lnSpc>
            </a:pPr>
            <a:r>
              <a:rPr lang="en-US" dirty="0" smtClean="0"/>
              <a:t>Maintenance personnel must attach importance to routine maintenance for fault prevention, and establish regulations to ensure proper management and maintenance of the equipment.</a:t>
            </a:r>
            <a:endParaRPr lang="zh-CN" altLang="en-US" dirty="0" smtClean="0"/>
          </a:p>
          <a:p>
            <a:pPr lvl="1">
              <a:lnSpc>
                <a:spcPct val="110000"/>
              </a:lnSpc>
            </a:pPr>
            <a:r>
              <a:rPr lang="en-US" dirty="0" smtClean="0"/>
              <a:t>Periodic check</a:t>
            </a:r>
            <a:endParaRPr lang="zh-CN" altLang="en-US" dirty="0" smtClean="0"/>
          </a:p>
          <a:p>
            <a:pPr lvl="2">
              <a:lnSpc>
                <a:spcPct val="110000"/>
              </a:lnSpc>
            </a:pPr>
            <a:r>
              <a:rPr lang="en-US" dirty="0" smtClean="0"/>
              <a:t>Maintenance personnel should perform the routine checks or tests and record the results periodically based on the suggestions in this document.</a:t>
            </a:r>
            <a:endParaRPr lang="zh-CN" altLang="en-US" dirty="0" smtClean="0"/>
          </a:p>
          <a:p>
            <a:pPr lvl="1">
              <a:lnSpc>
                <a:spcPct val="110000"/>
              </a:lnSpc>
            </a:pPr>
            <a:r>
              <a:rPr lang="en-US" dirty="0" smtClean="0"/>
              <a:t>Password management regulations</a:t>
            </a:r>
            <a:endParaRPr lang="zh-CN" altLang="en-US" dirty="0" smtClean="0"/>
          </a:p>
          <a:p>
            <a:pPr lvl="2">
              <a:lnSpc>
                <a:spcPct val="110000"/>
              </a:lnSpc>
            </a:pPr>
            <a:r>
              <a:rPr lang="en-US" dirty="0" smtClean="0"/>
              <a:t>System administrators must keep administrative-level passwords well and change the passwords periodically. The passwords need to be classified into different levels and be allocated based on the operation rights of the maintenance personnel and workstations. This is to ensure secure functioning of local maintenance terminals (LMTs).</a:t>
            </a:r>
            <a:endParaRPr lang="zh-CN" altLang="en-US" dirty="0" smtClean="0"/>
          </a:p>
          <a:p>
            <a:pPr lvl="1">
              <a:lnSpc>
                <a:spcPct val="110000"/>
              </a:lnSpc>
            </a:pPr>
            <a:r>
              <a:rPr lang="en-US" dirty="0" smtClean="0"/>
              <a:t>Operation regulations</a:t>
            </a:r>
            <a:endParaRPr lang="zh-CN" altLang="en-US" dirty="0" smtClean="0"/>
          </a:p>
          <a:p>
            <a:pPr lvl="2">
              <a:lnSpc>
                <a:spcPct val="110000"/>
              </a:lnSpc>
            </a:pPr>
            <a:r>
              <a:rPr lang="en-US" dirty="0" smtClean="0"/>
              <a:t>Maintenance personnel must record all the major operations, such as swapping cards, restarting the system, and loading software. Before performing a major operation, maintenance personnel must verify that the operation is feasible, back up related configurations or data, and work out emergency and security measures.</a:t>
            </a:r>
            <a:endParaRPr lang="zh-CN" altLang="en-US"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866640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9809467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7" name="备注占位符 6"/>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094574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24214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0316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7807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213562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57319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备注占位符 2"/>
          <p:cNvSpPr>
            <a:spLocks noGrp="1"/>
          </p:cNvSpPr>
          <p:nvPr>
            <p:ph type="body" idx="1"/>
          </p:nvPr>
        </p:nvSpPr>
        <p:spPr/>
        <p:txBody>
          <a:bodyPr/>
          <a:lstStyle/>
          <a:p>
            <a:r>
              <a:rPr lang="en-US" altLang="zh-CN" smtClean="0">
                <a:sym typeface="FrutigerNext LT Regular" panose="020B0503040504020204" pitchFamily="34" charset="0"/>
              </a:rPr>
              <a:t>Received fragmented packets: indicates the number of fragments entering the NGFW based on a configured quintuple. </a:t>
            </a:r>
          </a:p>
          <a:p>
            <a:r>
              <a:rPr lang="en-US" altLang="zh-CN" smtClean="0">
                <a:sym typeface="FrutigerNext LT Regular" panose="020B0503040504020204" pitchFamily="34" charset="0"/>
              </a:rPr>
              <a:t>Discarded fragmented packets: indicates the number of fragments discarded due to attack defense, rate limiting, lack of routes, or ARP MISS based on a configured quintuple. </a:t>
            </a:r>
          </a:p>
          <a:p>
            <a:r>
              <a:rPr lang="en-US" altLang="zh-CN" smtClean="0">
                <a:sym typeface="FrutigerNext LT Regular" panose="020B0503040504020204" pitchFamily="34" charset="0"/>
              </a:rPr>
              <a:t>Received unfragmented packets: indicates the number of packets entering the NGFW based on a configured quintuple. </a:t>
            </a:r>
          </a:p>
          <a:p>
            <a:r>
              <a:rPr lang="en-US" altLang="zh-CN" smtClean="0">
                <a:sym typeface="FrutigerNext LT Regular" panose="020B0503040504020204" pitchFamily="34" charset="0"/>
              </a:rPr>
              <a:t>Discarded unfragmented packets: indicates the number of packets discarded due to attack defense, rate limiting, lack of routes, or ARP MISS based on a configured quintuple. </a:t>
            </a:r>
          </a:p>
          <a:p>
            <a:r>
              <a:rPr lang="en-US" altLang="zh-CN" smtClean="0">
                <a:sym typeface="FrutigerNext LT Regular" panose="020B0503040504020204" pitchFamily="34" charset="0"/>
              </a:rPr>
              <a:t>Forwarded packets: indicates the number of forwarded packets (including fragments and non-fragmented packets) based on a configured quintuple. </a:t>
            </a:r>
          </a:p>
          <a:p>
            <a:r>
              <a:rPr lang="en-US" altLang="zh-CN" smtClean="0">
                <a:sym typeface="FrutigerNext LT Regular" panose="020B0503040504020204" pitchFamily="34" charset="0"/>
              </a:rPr>
              <a:t>Discarded packets because of unreceived sequence number: indicates the number of packets discarded before entering the NGFW based on a configured quintuple used to monitor the continuity of TCP packet sequence numbers.</a:t>
            </a:r>
            <a:endParaRPr lang="en-US" altLang="zh-CN" dirty="0">
              <a:sym typeface="FrutigerNext LT Regular" panose="020B0503040504020204" pitchFamily="34" charset="0"/>
            </a:endParaRPr>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7062230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备注占位符 2"/>
          <p:cNvSpPr>
            <a:spLocks noGrp="1"/>
          </p:cNvSpPr>
          <p:nvPr>
            <p:ph type="body" idx="1"/>
          </p:nvPr>
        </p:nvSpPr>
        <p:spPr/>
        <p:txBody>
          <a:bodyPr/>
          <a:lstStyle/>
          <a:p>
            <a:r>
              <a:rPr lang="en-US" altLang="zh-CN" smtClean="0">
                <a:sym typeface="FrutigerNext LT Regular" panose="020B0503040504020204" pitchFamily="34" charset="0"/>
              </a:rPr>
              <a:t>If the NGFW or service is faulty and the fault cannot be located after you check the configuration and statistics, you can enable quintuple packet capture for the NGFW to capture headers (payloads are not captured or displayed to prevent sensitive information leaks) of a specified flow for fault analysis.</a:t>
            </a:r>
            <a:endParaRPr lang="en-US" altLang="zh-CN" dirty="0">
              <a:sym typeface="FrutigerNext LT Regular" panose="020B0503040504020204" pitchFamily="34" charset="0"/>
            </a:endParaRPr>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793584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4305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8985"/>
            <a:ext cx="5931494" cy="5109368"/>
          </a:xfrm>
        </p:spPr>
        <p:txBody>
          <a:bodyPr/>
          <a:lstStyle/>
          <a:p>
            <a:pPr lvl="1"/>
            <a:r>
              <a:rPr lang="en-US" altLang="zh-CN" dirty="0" smtClean="0"/>
              <a:t>Data modification regulations</a:t>
            </a:r>
            <a:endParaRPr lang="zh-CN" altLang="en-US" dirty="0" smtClean="0"/>
          </a:p>
          <a:p>
            <a:pPr lvl="2"/>
            <a:r>
              <a:rPr lang="en-US" altLang="zh-CN" dirty="0" smtClean="0"/>
              <a:t>Data modification must be authorized and controlled. The maintenance personnel must back up data before modifying the data and record the modified contents.</a:t>
            </a:r>
            <a:endParaRPr lang="zh-CN" altLang="en-US" dirty="0" smtClean="0"/>
          </a:p>
          <a:p>
            <a:pPr lvl="1"/>
            <a:r>
              <a:rPr lang="en-US" dirty="0" smtClean="0"/>
              <a:t>ESD regulations</a:t>
            </a:r>
            <a:endParaRPr lang="zh-CN" altLang="en-US" dirty="0" smtClean="0"/>
          </a:p>
          <a:p>
            <a:pPr lvl="2"/>
            <a:r>
              <a:rPr lang="en-US" dirty="0" smtClean="0"/>
              <a:t>Maintenance personnel must wear electrostatic discharge (ESD) wrist straps before touching any hardware component. To prevent other faults, a faulty card must be removed from a cabinet and placed into an antistatic bag for safekeeping.</a:t>
            </a:r>
            <a:endParaRPr lang="zh-CN" altLang="en-US" dirty="0" smtClean="0"/>
          </a:p>
          <a:p>
            <a:pPr lvl="1"/>
            <a:r>
              <a:rPr lang="en-US" dirty="0" smtClean="0"/>
              <a:t>LMT maintenance regulations</a:t>
            </a:r>
            <a:endParaRPr lang="zh-CN" altLang="en-US" dirty="0" smtClean="0"/>
          </a:p>
          <a:p>
            <a:pPr lvl="2"/>
            <a:r>
              <a:rPr lang="en-US" dirty="0" smtClean="0"/>
              <a:t>Maintenance personnel can install and run valid firewall and antivirus software on LMTs as required.</a:t>
            </a:r>
            <a:endParaRPr lang="zh-CN" altLang="en-US" dirty="0" smtClean="0"/>
          </a:p>
          <a:p>
            <a:pPr lvl="1"/>
            <a:r>
              <a:rPr lang="en-US" dirty="0" smtClean="0"/>
              <a:t>Others</a:t>
            </a:r>
            <a:endParaRPr lang="zh-CN" altLang="en-US" dirty="0" smtClean="0"/>
          </a:p>
          <a:p>
            <a:pPr lvl="2"/>
            <a:r>
              <a:rPr lang="en-US" dirty="0" smtClean="0"/>
              <a:t>Users shall maintain sufficient spare parts for key cards, power modules, and fans in the warehouse.</a:t>
            </a:r>
            <a:endParaRPr lang="zh-CN" altLang="en-US" dirty="0" smtClean="0"/>
          </a:p>
          <a:p>
            <a:pPr lvl="2"/>
            <a:r>
              <a:rPr lang="en-US" dirty="0" smtClean="0"/>
              <a:t>Faulty cards, power modules, or fans must be returned for repair in time.</a:t>
            </a:r>
            <a:endParaRPr lang="zh-CN" altLang="en-US" dirty="0" smtClean="0"/>
          </a:p>
          <a:p>
            <a:pPr lvl="2"/>
            <a:r>
              <a:rPr lang="en-US" dirty="0" smtClean="0"/>
              <a:t>If an emergency occurs, the system maintenance personnel must keep calm, record the original information in detail, and contact Huawei technical support center or the regional office of Huawei immediately.</a:t>
            </a:r>
            <a:endParaRPr lang="zh-CN" altLang="en-US" dirty="0" smtClean="0"/>
          </a:p>
        </p:txBody>
      </p:sp>
    </p:spTree>
    <p:extLst>
      <p:ext uri="{BB962C8B-B14F-4D97-AF65-F5344CB8AC3E}">
        <p14:creationId xmlns:p14="http://schemas.microsoft.com/office/powerpoint/2010/main" val="36638563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备注占位符 2"/>
          <p:cNvSpPr>
            <a:spLocks noGrp="1"/>
          </p:cNvSpPr>
          <p:nvPr>
            <p:ph type="body" idx="1"/>
          </p:nvPr>
        </p:nvSpPr>
        <p:spPr/>
        <p:txBody>
          <a:bodyPr/>
          <a:lstStyle/>
          <a:p>
            <a:r>
              <a:rPr lang="en-US" altLang="zh-CN" smtClean="0">
                <a:sym typeface="FrutigerNext LT Regular" panose="020B0503040504020204" pitchFamily="34" charset="0"/>
              </a:rPr>
              <a:t>The health score represents the conditions of the network where the NGFW and its server reside. A higher score indicates a healthier condition and a better server performance. If the score is low, service efficiency is reduced or a fault occurs. The health score is calculated based on scores in four dimensions (hardware health, network and service health, resource use, and system health) and weights. Metrics in each dimension are classified based on features, as shown in the above figure.</a:t>
            </a:r>
            <a:endParaRPr lang="en-US" altLang="zh-CN" dirty="0">
              <a:sym typeface="FrutigerNext LT Regular" panose="020B0503040504020204" pitchFamily="34" charset="0"/>
            </a:endParaRPr>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3650325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400421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024119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4888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843573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574365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What is the purpose of routine maintenance?</a:t>
            </a:r>
          </a:p>
          <a:p>
            <a:pPr lvl="1"/>
            <a:r>
              <a:rPr lang="en-US" altLang="zh-CN" smtClean="0"/>
              <a:t>It is carried out regularly during the normal running of a device. Routine maintenance is to detect and remove the defects or potential hazards in time. Therefore it is essential for secure, stable, and reliable running of the device in a long period.</a:t>
            </a:r>
          </a:p>
          <a:p>
            <a:r>
              <a:rPr lang="en-US" altLang="zh-CN" smtClean="0"/>
              <a:t>What are the common methods of maintenance?</a:t>
            </a:r>
          </a:p>
          <a:p>
            <a:pPr lvl="1"/>
            <a:r>
              <a:rPr lang="en-US" altLang="zh-CN" smtClean="0"/>
              <a:t>Analyzing the indicator status</a:t>
            </a:r>
          </a:p>
          <a:p>
            <a:pPr lvl="1"/>
            <a:r>
              <a:rPr lang="en-US" altLang="zh-CN" smtClean="0"/>
              <a:t>Analyzing alarm logs</a:t>
            </a:r>
          </a:p>
          <a:p>
            <a:pPr lvl="1"/>
            <a:r>
              <a:rPr lang="en-US" altLang="zh-CN" smtClean="0"/>
              <a:t>Replacing a component or device</a:t>
            </a:r>
          </a:p>
          <a:p>
            <a:pPr lvl="1"/>
            <a:r>
              <a:rPr lang="en-US" altLang="zh-CN" smtClean="0"/>
              <a:t>Ping</a:t>
            </a:r>
          </a:p>
          <a:p>
            <a:pPr lvl="1"/>
            <a:r>
              <a:rPr lang="en-US" altLang="zh-CN" smtClean="0"/>
              <a:t>Observing</a:t>
            </a:r>
          </a:p>
          <a:p>
            <a:pPr lvl="1"/>
            <a:r>
              <a:rPr lang="en-US" altLang="zh-CN" smtClean="0"/>
              <a:t>Removing and reinserting connectors</a:t>
            </a:r>
          </a:p>
          <a:p>
            <a:pPr lvl="1"/>
            <a:r>
              <a:rPr lang="en-US" altLang="zh-CN" smtClean="0"/>
              <a:t>Isolating a faulty part</a:t>
            </a:r>
          </a:p>
          <a:p>
            <a:pPr lvl="1"/>
            <a:r>
              <a:rPr lang="en-US" altLang="zh-CN" smtClean="0"/>
              <a:t>Self-check</a:t>
            </a:r>
          </a:p>
          <a:p>
            <a:pPr lvl="1"/>
            <a:r>
              <a:rPr lang="en-US" altLang="zh-CN" smtClean="0"/>
              <a:t>Tightly reconnecting a chip or connector</a:t>
            </a:r>
          </a:p>
          <a:p>
            <a:pPr lvl="1"/>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2324300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158654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37854574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0920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7956038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584200" y="765175"/>
            <a:ext cx="5930900" cy="3336925"/>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endParaRPr lang="zh-CN" altLang="zh-CN" dirty="0"/>
          </a:p>
        </p:txBody>
      </p:sp>
    </p:spTree>
    <p:extLst>
      <p:ext uri="{BB962C8B-B14F-4D97-AF65-F5344CB8AC3E}">
        <p14:creationId xmlns:p14="http://schemas.microsoft.com/office/powerpoint/2010/main" val="300355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8100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a16="http://schemas.microsoft.com/office/drawing/2014/main" xmlns=""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a16="http://schemas.microsoft.com/office/drawing/2014/main" xmlns=""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本占位符 8"/>
          <p:cNvSpPr>
            <a:spLocks noGrp="1"/>
          </p:cNvSpPr>
          <p:nvPr>
            <p:ph type="body" sz="quarter" idx="17"/>
          </p:nvPr>
        </p:nvSpPr>
        <p:spPr/>
        <p:txBody>
          <a:bodyPr/>
          <a:lstStyle/>
          <a:p>
            <a:r>
              <a:rPr lang="en-US" altLang="zh-CN" smtClean="0"/>
              <a:t>HCDCA107</a:t>
            </a:r>
            <a:endParaRPr lang="zh-CN" altLang="en-US" dirty="0"/>
          </a:p>
        </p:txBody>
      </p:sp>
      <p:sp>
        <p:nvSpPr>
          <p:cNvPr id="10" name="文本占位符 9"/>
          <p:cNvSpPr>
            <a:spLocks noGrp="1"/>
          </p:cNvSpPr>
          <p:nvPr>
            <p:ph type="body" sz="quarter" idx="18"/>
          </p:nvPr>
        </p:nvSpPr>
        <p:spPr/>
        <p:txBody>
          <a:bodyPr/>
          <a:lstStyle/>
          <a:p>
            <a:r>
              <a:rPr lang="en-US" altLang="zh-CN" smtClean="0"/>
              <a:t>HCNA-DC</a:t>
            </a:r>
            <a:endParaRPr lang="en-US" altLang="zh-CN" dirty="0"/>
          </a:p>
        </p:txBody>
      </p:sp>
      <p:sp>
        <p:nvSpPr>
          <p:cNvPr id="30" name="文本占位符 29"/>
          <p:cNvSpPr>
            <a:spLocks noGrp="1"/>
          </p:cNvSpPr>
          <p:nvPr>
            <p:ph type="body" sz="quarter" idx="19"/>
          </p:nvPr>
        </p:nvSpPr>
        <p:spPr/>
        <p:txBody>
          <a:bodyPr/>
          <a:lstStyle/>
          <a:p>
            <a:r>
              <a:rPr lang="en-US" altLang="zh-CN" smtClean="0"/>
              <a:t>V1R1</a:t>
            </a:r>
            <a:endParaRPr lang="en-US" altLang="zh-CN" dirty="0"/>
          </a:p>
        </p:txBody>
      </p:sp>
      <p:sp>
        <p:nvSpPr>
          <p:cNvPr id="52" name="文本占位符 51"/>
          <p:cNvSpPr>
            <a:spLocks noGrp="1"/>
          </p:cNvSpPr>
          <p:nvPr>
            <p:ph type="body" sz="quarter" idx="20"/>
          </p:nvPr>
        </p:nvSpPr>
        <p:spPr/>
        <p:txBody>
          <a:bodyPr/>
          <a:lstStyle/>
          <a:p>
            <a:r>
              <a:rPr lang="en-US" altLang="zh-CN" smtClean="0"/>
              <a:t>1.0</a:t>
            </a:r>
            <a:endParaRPr lang="zh-CN" altLang="en-US" dirty="0"/>
          </a:p>
        </p:txBody>
      </p:sp>
      <p:sp>
        <p:nvSpPr>
          <p:cNvPr id="3" name="文本占位符 2"/>
          <p:cNvSpPr>
            <a:spLocks noGrp="1"/>
          </p:cNvSpPr>
          <p:nvPr>
            <p:ph type="body" sz="quarter" idx="13"/>
          </p:nvPr>
        </p:nvSpPr>
        <p:spPr/>
        <p:txBody>
          <a:bodyPr/>
          <a:lstStyle/>
          <a:p>
            <a:r>
              <a:rPr lang="en-US" altLang="zh-CN" smtClean="0"/>
              <a:t>Yuan Weihua/WX462781</a:t>
            </a:r>
            <a:endParaRPr lang="zh-CN" altLang="en-US" dirty="0"/>
          </a:p>
        </p:txBody>
      </p:sp>
      <p:sp>
        <p:nvSpPr>
          <p:cNvPr id="4" name="文本占位符 3"/>
          <p:cNvSpPr>
            <a:spLocks noGrp="1"/>
          </p:cNvSpPr>
          <p:nvPr>
            <p:ph type="body" sz="quarter" idx="14"/>
          </p:nvPr>
        </p:nvSpPr>
        <p:spPr/>
        <p:txBody>
          <a:bodyPr/>
          <a:lstStyle/>
          <a:p>
            <a:r>
              <a:rPr lang="en-US" altLang="zh-CN" smtClean="0"/>
              <a:t>2017.9.27</a:t>
            </a:r>
            <a:endParaRPr lang="zh-CN" altLang="en-US" dirty="0"/>
          </a:p>
        </p:txBody>
      </p:sp>
      <p:sp>
        <p:nvSpPr>
          <p:cNvPr id="5" name="文本占位符 4"/>
          <p:cNvSpPr>
            <a:spLocks noGrp="1"/>
          </p:cNvSpPr>
          <p:nvPr>
            <p:ph type="body" sz="quarter" idx="15"/>
          </p:nvPr>
        </p:nvSpPr>
        <p:spPr/>
        <p:txBody>
          <a:bodyPr/>
          <a:lstStyle/>
          <a:p>
            <a:r>
              <a:rPr lang="en-US" altLang="zh-CN" smtClean="0"/>
              <a:t>Liu Lican/00180730</a:t>
            </a:r>
            <a:endParaRPr lang="zh-CN" altLang="en-US" dirty="0"/>
          </a:p>
        </p:txBody>
      </p:sp>
      <p:sp>
        <p:nvSpPr>
          <p:cNvPr id="6" name="文本占位符 5"/>
          <p:cNvSpPr>
            <a:spLocks noGrp="1"/>
          </p:cNvSpPr>
          <p:nvPr>
            <p:ph type="body" sz="quarter" idx="16"/>
          </p:nvPr>
        </p:nvSpPr>
        <p:spPr/>
        <p:txBody>
          <a:bodyPr/>
          <a:lstStyle/>
          <a:p>
            <a:r>
              <a:rPr lang="en-US" altLang="zh-CN" smtClean="0"/>
              <a:t>New</a:t>
            </a:r>
            <a:endParaRPr lang="zh-CN" altLang="en-US" dirty="0"/>
          </a:p>
        </p:txBody>
      </p:sp>
      <p:sp>
        <p:nvSpPr>
          <p:cNvPr id="37" name="文本占位符 36"/>
          <p:cNvSpPr>
            <a:spLocks noGrp="1"/>
          </p:cNvSpPr>
          <p:nvPr>
            <p:ph type="body" sz="quarter" idx="21"/>
          </p:nvPr>
        </p:nvSpPr>
        <p:spPr/>
        <p:txBody>
          <a:bodyPr/>
          <a:lstStyle/>
          <a:p>
            <a:endParaRPr lang="zh-CN" altLang="en-US"/>
          </a:p>
        </p:txBody>
      </p:sp>
      <p:sp>
        <p:nvSpPr>
          <p:cNvPr id="38" name="文本占位符 37"/>
          <p:cNvSpPr>
            <a:spLocks noGrp="1"/>
          </p:cNvSpPr>
          <p:nvPr>
            <p:ph type="body" sz="quarter" idx="22"/>
          </p:nvPr>
        </p:nvSpPr>
        <p:spPr/>
        <p:txBody>
          <a:bodyPr/>
          <a:lstStyle/>
          <a:p>
            <a:endParaRPr lang="zh-CN" altLang="en-US"/>
          </a:p>
        </p:txBody>
      </p:sp>
      <p:sp>
        <p:nvSpPr>
          <p:cNvPr id="39" name="文本占位符 38"/>
          <p:cNvSpPr>
            <a:spLocks noGrp="1"/>
          </p:cNvSpPr>
          <p:nvPr>
            <p:ph type="body" sz="quarter" idx="23"/>
          </p:nvPr>
        </p:nvSpPr>
        <p:spPr/>
        <p:txBody>
          <a:bodyPr/>
          <a:lstStyle/>
          <a:p>
            <a:endParaRPr lang="zh-CN" altLang="en-US"/>
          </a:p>
        </p:txBody>
      </p:sp>
      <p:sp>
        <p:nvSpPr>
          <p:cNvPr id="40" name="文本占位符 39"/>
          <p:cNvSpPr>
            <a:spLocks noGrp="1"/>
          </p:cNvSpPr>
          <p:nvPr>
            <p:ph type="body" sz="quarter" idx="24"/>
          </p:nvPr>
        </p:nvSpPr>
        <p:spPr/>
        <p:txBody>
          <a:bodyPr/>
          <a:lstStyle/>
          <a:p>
            <a:endParaRPr lang="zh-CN" altLang="en-US"/>
          </a:p>
        </p:txBody>
      </p:sp>
      <p:sp>
        <p:nvSpPr>
          <p:cNvPr id="41" name="文本占位符 40"/>
          <p:cNvSpPr>
            <a:spLocks noGrp="1"/>
          </p:cNvSpPr>
          <p:nvPr>
            <p:ph type="body" sz="quarter" idx="25"/>
          </p:nvPr>
        </p:nvSpPr>
        <p:spPr/>
        <p:txBody>
          <a:bodyPr/>
          <a:lstStyle/>
          <a:p>
            <a:endParaRPr lang="zh-CN" altLang="en-US"/>
          </a:p>
        </p:txBody>
      </p:sp>
      <p:sp>
        <p:nvSpPr>
          <p:cNvPr id="42" name="文本占位符 41"/>
          <p:cNvSpPr>
            <a:spLocks noGrp="1"/>
          </p:cNvSpPr>
          <p:nvPr>
            <p:ph type="body" sz="quarter" idx="26"/>
          </p:nvPr>
        </p:nvSpPr>
        <p:spPr/>
        <p:txBody>
          <a:bodyPr/>
          <a:lstStyle/>
          <a:p>
            <a:endParaRPr lang="zh-CN" altLang="en-US"/>
          </a:p>
        </p:txBody>
      </p:sp>
      <p:sp>
        <p:nvSpPr>
          <p:cNvPr id="43" name="文本占位符 42"/>
          <p:cNvSpPr>
            <a:spLocks noGrp="1"/>
          </p:cNvSpPr>
          <p:nvPr>
            <p:ph type="body" sz="quarter" idx="27"/>
          </p:nvPr>
        </p:nvSpPr>
        <p:spPr/>
        <p:txBody>
          <a:bodyPr/>
          <a:lstStyle/>
          <a:p>
            <a:endParaRPr lang="zh-CN" altLang="en-US"/>
          </a:p>
        </p:txBody>
      </p:sp>
      <p:sp>
        <p:nvSpPr>
          <p:cNvPr id="44" name="文本占位符 43"/>
          <p:cNvSpPr>
            <a:spLocks noGrp="1"/>
          </p:cNvSpPr>
          <p:nvPr>
            <p:ph type="body" sz="quarter" idx="28"/>
          </p:nvPr>
        </p:nvSpPr>
        <p:spPr/>
        <p:txBody>
          <a:bodyPr/>
          <a:lstStyle/>
          <a:p>
            <a:endParaRPr lang="zh-CN" altLang="en-US"/>
          </a:p>
        </p:txBody>
      </p:sp>
      <p:sp>
        <p:nvSpPr>
          <p:cNvPr id="45" name="文本占位符 44"/>
          <p:cNvSpPr>
            <a:spLocks noGrp="1"/>
          </p:cNvSpPr>
          <p:nvPr>
            <p:ph type="body" sz="quarter" idx="29"/>
          </p:nvPr>
        </p:nvSpPr>
        <p:spPr/>
        <p:txBody>
          <a:bodyPr/>
          <a:lstStyle/>
          <a:p>
            <a:endParaRPr lang="zh-CN" altLang="en-US"/>
          </a:p>
        </p:txBody>
      </p:sp>
      <p:sp>
        <p:nvSpPr>
          <p:cNvPr id="46" name="文本占位符 45"/>
          <p:cNvSpPr>
            <a:spLocks noGrp="1"/>
          </p:cNvSpPr>
          <p:nvPr>
            <p:ph type="body" sz="quarter" idx="30"/>
          </p:nvPr>
        </p:nvSpPr>
        <p:spPr/>
        <p:txBody>
          <a:bodyPr/>
          <a:lstStyle/>
          <a:p>
            <a:endParaRPr lang="zh-CN" altLang="en-US"/>
          </a:p>
        </p:txBody>
      </p:sp>
      <p:sp>
        <p:nvSpPr>
          <p:cNvPr id="47" name="文本占位符 46"/>
          <p:cNvSpPr>
            <a:spLocks noGrp="1"/>
          </p:cNvSpPr>
          <p:nvPr>
            <p:ph type="body" sz="quarter" idx="31"/>
          </p:nvPr>
        </p:nvSpPr>
        <p:spPr/>
        <p:txBody>
          <a:bodyPr/>
          <a:lstStyle/>
          <a:p>
            <a:endParaRPr lang="zh-CN" altLang="en-US"/>
          </a:p>
        </p:txBody>
      </p:sp>
      <p:sp>
        <p:nvSpPr>
          <p:cNvPr id="48" name="文本占位符 47"/>
          <p:cNvSpPr>
            <a:spLocks noGrp="1"/>
          </p:cNvSpPr>
          <p:nvPr>
            <p:ph type="body" sz="quarter" idx="32"/>
          </p:nvPr>
        </p:nvSpPr>
        <p:spPr/>
        <p:txBody>
          <a:bodyPr/>
          <a:lstStyle/>
          <a:p>
            <a:endParaRPr lang="zh-CN" altLang="en-US"/>
          </a:p>
        </p:txBody>
      </p:sp>
      <p:sp>
        <p:nvSpPr>
          <p:cNvPr id="49" name="文本占位符 48"/>
          <p:cNvSpPr>
            <a:spLocks noGrp="1"/>
          </p:cNvSpPr>
          <p:nvPr>
            <p:ph type="body" sz="quarter" idx="33"/>
          </p:nvPr>
        </p:nvSpPr>
        <p:spPr/>
        <p:txBody>
          <a:bodyPr/>
          <a:lstStyle/>
          <a:p>
            <a:endParaRPr lang="zh-CN" altLang="en-US"/>
          </a:p>
        </p:txBody>
      </p:sp>
      <p:sp>
        <p:nvSpPr>
          <p:cNvPr id="50" name="文本占位符 49"/>
          <p:cNvSpPr>
            <a:spLocks noGrp="1"/>
          </p:cNvSpPr>
          <p:nvPr>
            <p:ph type="body" sz="quarter" idx="34"/>
          </p:nvPr>
        </p:nvSpPr>
        <p:spPr/>
        <p:txBody>
          <a:bodyPr/>
          <a:lstStyle/>
          <a:p>
            <a:endParaRPr lang="zh-CN" altLang="en-US"/>
          </a:p>
        </p:txBody>
      </p:sp>
      <p:sp>
        <p:nvSpPr>
          <p:cNvPr id="51" name="文本占位符 50"/>
          <p:cNvSpPr>
            <a:spLocks noGrp="1"/>
          </p:cNvSpPr>
          <p:nvPr>
            <p:ph type="body" sz="quarter" idx="35"/>
          </p:nvPr>
        </p:nvSpPr>
        <p:spPr/>
        <p:txBody>
          <a:bodyPr/>
          <a:lstStyle/>
          <a:p>
            <a:endParaRPr lang="zh-CN" altLang="en-US"/>
          </a:p>
        </p:txBody>
      </p:sp>
      <p:sp>
        <p:nvSpPr>
          <p:cNvPr id="53" name="文本占位符 52"/>
          <p:cNvSpPr>
            <a:spLocks noGrp="1"/>
          </p:cNvSpPr>
          <p:nvPr>
            <p:ph type="body" sz="quarter" idx="36"/>
          </p:nvPr>
        </p:nvSpPr>
        <p:spPr/>
        <p:txBody>
          <a:bodyPr/>
          <a:lstStyle/>
          <a:p>
            <a:endParaRPr lang="zh-CN" altLang="en-US"/>
          </a:p>
        </p:txBody>
      </p:sp>
      <p:sp>
        <p:nvSpPr>
          <p:cNvPr id="54" name="文本占位符 53"/>
          <p:cNvSpPr>
            <a:spLocks noGrp="1"/>
          </p:cNvSpPr>
          <p:nvPr>
            <p:ph type="body" sz="quarter" idx="37"/>
          </p:nvPr>
        </p:nvSpPr>
        <p:spPr/>
        <p:txBody>
          <a:bodyPr/>
          <a:lstStyle/>
          <a:p>
            <a:endParaRPr lang="zh-CN" altLang="en-US"/>
          </a:p>
        </p:txBody>
      </p:sp>
      <p:sp>
        <p:nvSpPr>
          <p:cNvPr id="55" name="文本占位符 54"/>
          <p:cNvSpPr>
            <a:spLocks noGrp="1"/>
          </p:cNvSpPr>
          <p:nvPr>
            <p:ph type="body" sz="quarter" idx="38"/>
          </p:nvPr>
        </p:nvSpPr>
        <p:spPr/>
        <p:txBody>
          <a:bodyPr/>
          <a:lstStyle/>
          <a:p>
            <a:endParaRPr lang="zh-CN" altLang="en-US"/>
          </a:p>
        </p:txBody>
      </p:sp>
      <p:sp>
        <p:nvSpPr>
          <p:cNvPr id="56" name="文本占位符 55"/>
          <p:cNvSpPr>
            <a:spLocks noGrp="1"/>
          </p:cNvSpPr>
          <p:nvPr>
            <p:ph type="body" sz="quarter" idx="39"/>
          </p:nvPr>
        </p:nvSpPr>
        <p:spPr/>
        <p:txBody>
          <a:bodyPr/>
          <a:lstStyle/>
          <a:p>
            <a:endParaRPr lang="zh-CN" altLang="en-US"/>
          </a:p>
        </p:txBody>
      </p:sp>
      <p:sp>
        <p:nvSpPr>
          <p:cNvPr id="57" name="文本占位符 56"/>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35220815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Routine Maintenance Items</a:t>
            </a:r>
            <a:endParaRPr lang="zh-CN" altLang="en-US" dirty="0"/>
          </a:p>
        </p:txBody>
      </p:sp>
      <p:graphicFrame>
        <p:nvGraphicFramePr>
          <p:cNvPr id="8" name="内容占位符 7"/>
          <p:cNvGraphicFramePr>
            <a:graphicFrameLocks noGrp="1"/>
          </p:cNvGraphicFramePr>
          <p:nvPr>
            <p:ph idx="4294967295"/>
            <p:extLst>
              <p:ext uri="{D42A27DB-BD31-4B8C-83A1-F6EECF244321}">
                <p14:modId xmlns:p14="http://schemas.microsoft.com/office/powerpoint/2010/main" val="2200973534"/>
              </p:ext>
            </p:extLst>
          </p:nvPr>
        </p:nvGraphicFramePr>
        <p:xfrm>
          <a:off x="1023704" y="1233488"/>
          <a:ext cx="6168057" cy="5183400"/>
        </p:xfrm>
        <a:graphic>
          <a:graphicData uri="http://schemas.openxmlformats.org/drawingml/2006/table">
            <a:tbl>
              <a:tblPr/>
              <a:tblGrid>
                <a:gridCol w="2042128"/>
                <a:gridCol w="4125929"/>
              </a:tblGrid>
              <a:tr h="251977">
                <a:tc>
                  <a:txBody>
                    <a:bodyPr/>
                    <a:lstStyle/>
                    <a:p>
                      <a:pPr algn="ctr" rtl="0" fontAlgn="ctr"/>
                      <a:r>
                        <a:rPr lang="en-US" sz="1200" b="1" u="none" strike="noStrike" dirty="0"/>
                        <a:t>Maintenance Cycle</a:t>
                      </a:r>
                      <a:endParaRPr lang="en-US" sz="1200" b="1"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ctr"/>
                      <a:r>
                        <a:rPr lang="en-US" sz="1200" b="1" u="none" strike="noStrike" dirty="0"/>
                        <a:t>Maintenance Item</a:t>
                      </a:r>
                      <a:endParaRPr lang="en-US" sz="1200" b="1"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10309">
                <a:tc rowSpan="4">
                  <a:txBody>
                    <a:bodyPr/>
                    <a:lstStyle/>
                    <a:p>
                      <a:pPr algn="ctr" rtl="0" fontAlgn="ctr"/>
                      <a:r>
                        <a:rPr lang="en-US" sz="1200" u="none" strike="noStrike" dirty="0"/>
                        <a:t>Daily</a:t>
                      </a:r>
                      <a:endParaRPr lang="en-US" sz="12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900" u="none" strike="noStrike"/>
                        <a:t>Logs and alarms</a:t>
                      </a:r>
                      <a:endParaRPr lang="en-US" sz="900" b="0" i="0" u="none" strike="noStrike">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Temperature and voltage</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Fan and power supply</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CPU usage and memory usage</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rowSpan="15">
                  <a:txBody>
                    <a:bodyPr/>
                    <a:lstStyle/>
                    <a:p>
                      <a:pPr algn="ctr" rtl="0" fontAlgn="ctr"/>
                      <a:r>
                        <a:rPr lang="en-US" sz="1200" u="none" strike="noStrike" dirty="0"/>
                        <a:t>Monthly</a:t>
                      </a:r>
                      <a:endParaRPr lang="en-US" sz="12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900" u="none" strike="noStrike" dirty="0"/>
                        <a:t>Configuration files</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Available space on the CF card</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License information</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System time</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Interface traffic</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Board running status</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OSPF/IS-IS/BGP neighbor status</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Routing information</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Management-level user control</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Telnet control</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Anti-attack detect</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FTP password control</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Change of the login password</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Backup of configuration files and log files</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10309">
                <a:tc vMerge="1">
                  <a:txBody>
                    <a:bodyPr/>
                    <a:lstStyle/>
                    <a:p>
                      <a:endParaRPr lang="en-US"/>
                    </a:p>
                  </a:txBody>
                  <a:tcPr/>
                </a:tc>
                <a:tc>
                  <a:txBody>
                    <a:bodyPr/>
                    <a:lstStyle/>
                    <a:p>
                      <a:pPr algn="l" rtl="0" fontAlgn="ctr"/>
                      <a:r>
                        <a:rPr lang="en-US" sz="900" u="none" strike="noStrike" dirty="0"/>
                        <a:t>Temperature and humidity in the equipment room</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51977">
                <a:tc>
                  <a:txBody>
                    <a:bodyPr/>
                    <a:lstStyle/>
                    <a:p>
                      <a:pPr algn="ctr" rtl="0" fontAlgn="ctr"/>
                      <a:r>
                        <a:rPr lang="en-US" sz="1100" u="none" strike="noStrike" dirty="0"/>
                        <a:t>Quarterly</a:t>
                      </a:r>
                      <a:endParaRPr lang="en-US" sz="11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900" u="none" strike="noStrike" dirty="0"/>
                        <a:t>Cleaning of air filters</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51977">
                <a:tc>
                  <a:txBody>
                    <a:bodyPr/>
                    <a:lstStyle/>
                    <a:p>
                      <a:pPr algn="ctr" rtl="0" fontAlgn="ctr"/>
                      <a:r>
                        <a:rPr lang="en-US" sz="1100" u="none" strike="noStrike" dirty="0"/>
                        <a:t>Yearly</a:t>
                      </a:r>
                      <a:endParaRPr lang="en-US" sz="11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rtl="0" fontAlgn="ctr"/>
                      <a:r>
                        <a:rPr lang="en-US" sz="900" u="none" strike="noStrike" dirty="0"/>
                        <a:t>Cleaning of fan frames, and boards</a:t>
                      </a:r>
                      <a:endParaRPr lang="en-US" sz="9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6" name="矩形 5"/>
          <p:cNvSpPr/>
          <p:nvPr/>
        </p:nvSpPr>
        <p:spPr>
          <a:xfrm>
            <a:off x="7464152" y="2780234"/>
            <a:ext cx="3504655" cy="1872208"/>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801688"/>
            <a:r>
              <a:rPr lang="en-US" altLang="en-US" sz="1400" dirty="0">
                <a:latin typeface="+mn-lt"/>
                <a:ea typeface="微软雅黑" pitchFamily="34" charset="-122"/>
                <a:cs typeface="Arial" pitchFamily="34" charset="0"/>
              </a:rPr>
              <a:t>NOTE: </a:t>
            </a:r>
          </a:p>
          <a:p>
            <a:pPr defTabSz="801688">
              <a:buFont typeface="Arial" pitchFamily="34" charset="0"/>
              <a:buChar char="•"/>
            </a:pPr>
            <a:r>
              <a:rPr lang="en-US" altLang="en-US" sz="1400" dirty="0">
                <a:latin typeface="+mn-lt"/>
                <a:ea typeface="微软雅黑" pitchFamily="34" charset="-122"/>
                <a:cs typeface="Arial" pitchFamily="34" charset="0"/>
              </a:rPr>
              <a:t>The installation tools, meters, and related devices are not delivered with the equipment. </a:t>
            </a:r>
          </a:p>
          <a:p>
            <a:pPr defTabSz="801688">
              <a:buFont typeface="Arial" pitchFamily="34" charset="0"/>
              <a:buChar char="•"/>
            </a:pPr>
            <a:r>
              <a:rPr lang="en-US" altLang="en-US" sz="1400" dirty="0">
                <a:latin typeface="+mn-lt"/>
                <a:ea typeface="微软雅黑" pitchFamily="34" charset="-122"/>
                <a:cs typeface="Arial" pitchFamily="34" charset="0"/>
              </a:rPr>
              <a:t>Meters must be calibrated before use.</a:t>
            </a:r>
          </a:p>
        </p:txBody>
      </p:sp>
    </p:spTree>
    <p:extLst>
      <p:ext uri="{BB962C8B-B14F-4D97-AF65-F5344CB8AC3E}">
        <p14:creationId xmlns:p14="http://schemas.microsoft.com/office/powerpoint/2010/main" val="365188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z="2000" dirty="0" smtClean="0"/>
              <a:t>Stable operation of equipment on the one hand depends on the perfect network planning, on the other hand, through routine maintenance and monitoring equipment to found run risks is also very necessary.</a:t>
            </a:r>
          </a:p>
          <a:p>
            <a:r>
              <a:rPr lang="en-US" sz="2000" dirty="0" smtClean="0"/>
              <a:t>Network maintenance staff can organize a inspects Checklist used for regular equipment inspection. Inspection need to focus on:</a:t>
            </a:r>
            <a:endParaRPr lang="en-US" altLang="zh-CN" sz="2000" dirty="0" smtClean="0"/>
          </a:p>
          <a:p>
            <a:pPr lvl="1"/>
            <a:r>
              <a:rPr lang="en-US" sz="1800" dirty="0" smtClean="0"/>
              <a:t>Equipment running environment</a:t>
            </a:r>
          </a:p>
          <a:p>
            <a:pPr lvl="1"/>
            <a:r>
              <a:rPr lang="en-US" altLang="zh-CN" sz="1800" dirty="0" smtClean="0"/>
              <a:t>Device basic information</a:t>
            </a:r>
          </a:p>
          <a:p>
            <a:pPr lvl="1"/>
            <a:r>
              <a:rPr lang="en-US" altLang="zh-CN" sz="1800" dirty="0" smtClean="0"/>
              <a:t>Device running status</a:t>
            </a:r>
          </a:p>
          <a:p>
            <a:pPr lvl="1"/>
            <a:r>
              <a:rPr lang="en-US" altLang="zh-CN" sz="1800" dirty="0" smtClean="0"/>
              <a:t>Interfaces information</a:t>
            </a:r>
          </a:p>
          <a:p>
            <a:pPr lvl="1"/>
            <a:r>
              <a:rPr lang="en-US" altLang="zh-CN" sz="1800" dirty="0" smtClean="0"/>
              <a:t>Services</a:t>
            </a:r>
            <a:endParaRPr lang="zh-CN" altLang="en-US" sz="1800" dirty="0"/>
          </a:p>
        </p:txBody>
      </p:sp>
      <p:sp>
        <p:nvSpPr>
          <p:cNvPr id="7" name="文本占位符 6"/>
          <p:cNvSpPr>
            <a:spLocks noGrp="1"/>
          </p:cNvSpPr>
          <p:nvPr>
            <p:ph type="body" sz="quarter" idx="12"/>
          </p:nvPr>
        </p:nvSpPr>
        <p:spPr/>
        <p:txBody>
          <a:bodyPr/>
          <a:lstStyle/>
          <a:p>
            <a:r>
              <a:rPr lang="en-US" altLang="zh-CN" dirty="0"/>
              <a:t>Routine Maintenance Suggestions</a:t>
            </a:r>
            <a:endParaRPr lang="zh-CN" altLang="en-US" dirty="0"/>
          </a:p>
        </p:txBody>
      </p:sp>
      <p:pic>
        <p:nvPicPr>
          <p:cNvPr id="4" name="Picture 3"/>
          <p:cNvPicPr>
            <a:picLocks noChangeAspect="1" noChangeArrowheads="1"/>
          </p:cNvPicPr>
          <p:nvPr/>
        </p:nvPicPr>
        <p:blipFill>
          <a:blip r:embed="rId3" cstate="print"/>
          <a:srcRect/>
          <a:stretch>
            <a:fillRect/>
          </a:stretch>
        </p:blipFill>
        <p:spPr bwMode="auto">
          <a:xfrm>
            <a:off x="5136755" y="4041068"/>
            <a:ext cx="6319602" cy="216024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240359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solidFill>
                  <a:schemeClr val="bg1">
                    <a:lumMod val="50000"/>
                  </a:schemeClr>
                </a:solidFill>
              </a:rPr>
              <a:t>Routine Maintenance Items Introduction</a:t>
            </a:r>
          </a:p>
          <a:p>
            <a:r>
              <a:rPr lang="en-US" altLang="zh-CN" b="1" dirty="0" smtClean="0"/>
              <a:t>Maintain Commonly Used Methods and Equipment Environmental Checks</a:t>
            </a:r>
          </a:p>
          <a:p>
            <a:r>
              <a:rPr lang="en-US" altLang="zh-CN" dirty="0" smtClean="0">
                <a:solidFill>
                  <a:schemeClr val="bg1">
                    <a:lumMod val="50000"/>
                  </a:schemeClr>
                </a:solidFill>
              </a:rPr>
              <a:t>Methods for Handling Sx7 Switch Password Loss</a:t>
            </a:r>
          </a:p>
          <a:p>
            <a:r>
              <a:rPr lang="en-US" altLang="zh-CN" dirty="0" smtClean="0">
                <a:solidFill>
                  <a:schemeClr val="bg1">
                    <a:lumMod val="50000"/>
                  </a:schemeClr>
                </a:solidFill>
              </a:rPr>
              <a:t>CE  Switches Parts Replacement</a:t>
            </a:r>
          </a:p>
          <a:p>
            <a:r>
              <a:rPr lang="en-US" altLang="zh-CN" dirty="0" smtClean="0">
                <a:solidFill>
                  <a:schemeClr val="bg1">
                    <a:lumMod val="50000"/>
                  </a:schemeClr>
                </a:solidFill>
              </a:rPr>
              <a:t>AR and NE Routers Common Maintenance Commands</a:t>
            </a:r>
          </a:p>
          <a:p>
            <a:r>
              <a:rPr lang="en-US" altLang="zh-CN" dirty="0" smtClean="0">
                <a:solidFill>
                  <a:schemeClr val="bg1">
                    <a:lumMod val="50000"/>
                  </a:schemeClr>
                </a:solidFill>
              </a:rPr>
              <a:t>USG Common Troubleshooting</a:t>
            </a:r>
          </a:p>
          <a:p>
            <a:endParaRPr lang="en-US" altLang="zh-CN" dirty="0" smtClean="0"/>
          </a:p>
          <a:p>
            <a:endParaRPr lang="en-US" altLang="zh-CN" dirty="0" smtClean="0"/>
          </a:p>
          <a:p>
            <a:endParaRPr lang="zh-CN" altLang="en-US" dirty="0" smtClean="0"/>
          </a:p>
          <a:p>
            <a:endParaRPr lang="en-US" altLang="zh-CN" dirty="0" smtClean="0"/>
          </a:p>
          <a:p>
            <a:endParaRPr lang="en-US" altLang="zh-CN" dirty="0" smtClean="0"/>
          </a:p>
        </p:txBody>
      </p:sp>
      <p:sp>
        <p:nvSpPr>
          <p:cNvPr id="4" name="灯片编号占位符 3"/>
          <p:cNvSpPr>
            <a:spLocks noGrp="1"/>
          </p:cNvSpPr>
          <p:nvPr>
            <p:ph type="sldNum" sz="quarter" idx="4294967295"/>
          </p:nvPr>
        </p:nvSpPr>
        <p:spPr>
          <a:xfrm>
            <a:off x="10672763" y="6524625"/>
            <a:ext cx="1519237" cy="333375"/>
          </a:xfrm>
          <a:prstGeom prst="rect">
            <a:avLst/>
          </a:prstGeom>
        </p:spPr>
        <p:txBody>
          <a:bodyPr/>
          <a:lstStyle/>
          <a:p>
            <a:r>
              <a:rPr lang="en-US" altLang="zh-CN" smtClean="0"/>
              <a:t>Page</a:t>
            </a:r>
            <a:fld id="{B77D227A-1AE4-4BCD-9973-754D0181BA73}" type="slidenum">
              <a:rPr lang="en-US" altLang="zh-CN" smtClean="0"/>
              <a:pPr/>
              <a:t>11</a:t>
            </a:fld>
            <a:endParaRPr lang="en-US" altLang="zh-CN"/>
          </a:p>
        </p:txBody>
      </p:sp>
    </p:spTree>
    <p:extLst>
      <p:ext uri="{BB962C8B-B14F-4D97-AF65-F5344CB8AC3E}">
        <p14:creationId xmlns:p14="http://schemas.microsoft.com/office/powerpoint/2010/main" val="186915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01719939"/>
          <p:cNvSpPr>
            <a:spLocks noGrp="1"/>
          </p:cNvSpPr>
          <p:nvPr>
            <p:ph type="body" sz="quarter" idx="10"/>
          </p:nvPr>
        </p:nvSpPr>
        <p:spPr/>
        <p:txBody>
          <a:bodyPr/>
          <a:lstStyle/>
          <a:p>
            <a:r>
              <a:rPr lang="en-US" altLang="zh-CN" sz="2000" dirty="0" smtClean="0"/>
              <a:t>Analyzing the indicator status</a:t>
            </a:r>
          </a:p>
          <a:p>
            <a:pPr lvl="1"/>
            <a:r>
              <a:rPr lang="en-US" altLang="zh-CN" sz="1800" dirty="0" smtClean="0"/>
              <a:t>This method is used to check the running status of each card and user-side device and determine whether a card or user-side device is damaged.</a:t>
            </a:r>
          </a:p>
          <a:p>
            <a:r>
              <a:rPr lang="en-US" altLang="zh-CN" sz="2000" dirty="0" smtClean="0"/>
              <a:t>Analyzing alarm logs</a:t>
            </a:r>
          </a:p>
          <a:p>
            <a:pPr lvl="1"/>
            <a:r>
              <a:rPr lang="en-US" altLang="zh-CN" sz="1800" dirty="0" smtClean="0"/>
              <a:t>This method is to check the current and historical alarms on a network management system (NMS) terminal to determine whether the system runs properly. If faults occur, the alarm logs help to locate the faults. After a fault is rectified, the corresponding alarm will be cleared.</a:t>
            </a:r>
          </a:p>
          <a:p>
            <a:r>
              <a:rPr lang="en-US" altLang="zh-CN" sz="2000" dirty="0" smtClean="0"/>
              <a:t>Replacing a component or device</a:t>
            </a:r>
          </a:p>
          <a:p>
            <a:pPr lvl="1"/>
            <a:r>
              <a:rPr lang="en-US" altLang="zh-CN" sz="1800" dirty="0" smtClean="0"/>
              <a:t>When a fault cannot be located using the preceding methods, you can replace a card, line, or user-side device that is possibly faulty with a proper card, line, or user-side device to locate the fault.</a:t>
            </a:r>
            <a:endParaRPr lang="en-US" altLang="zh-CN" sz="1800" dirty="0"/>
          </a:p>
        </p:txBody>
      </p:sp>
      <p:sp>
        <p:nvSpPr>
          <p:cNvPr id="6" name="文本占位符 5"/>
          <p:cNvSpPr>
            <a:spLocks noGrp="1"/>
          </p:cNvSpPr>
          <p:nvPr>
            <p:ph type="body" sz="quarter" idx="12"/>
          </p:nvPr>
        </p:nvSpPr>
        <p:spPr/>
        <p:txBody>
          <a:bodyPr/>
          <a:lstStyle/>
          <a:p>
            <a:r>
              <a:rPr lang="en-US" altLang="zh-CN" dirty="0"/>
              <a:t>Common Maintenance Methods (1)</a:t>
            </a:r>
            <a:endParaRPr lang="zh-CN" altLang="en-US" dirty="0"/>
          </a:p>
        </p:txBody>
      </p:sp>
    </p:spTree>
    <p:extLst>
      <p:ext uri="{BB962C8B-B14F-4D97-AF65-F5344CB8AC3E}">
        <p14:creationId xmlns:p14="http://schemas.microsoft.com/office/powerpoint/2010/main" val="378752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053304845"/>
          <p:cNvSpPr>
            <a:spLocks noGrp="1"/>
          </p:cNvSpPr>
          <p:nvPr>
            <p:ph type="body" sz="quarter" idx="10"/>
          </p:nvPr>
        </p:nvSpPr>
        <p:spPr/>
        <p:txBody>
          <a:bodyPr/>
          <a:lstStyle/>
          <a:p>
            <a:r>
              <a:rPr lang="en-US" altLang="zh-CN" sz="2000" dirty="0" smtClean="0"/>
              <a:t>Ping</a:t>
            </a:r>
          </a:p>
          <a:p>
            <a:pPr lvl="1"/>
            <a:r>
              <a:rPr lang="en-US" altLang="zh-CN" sz="1800" dirty="0" smtClean="0"/>
              <a:t>If a fault occurs on the service network or management network, you can ping IP address of each node to locate the fault.</a:t>
            </a:r>
          </a:p>
          <a:p>
            <a:r>
              <a:rPr lang="en-US" altLang="zh-CN" sz="2000" dirty="0" smtClean="0"/>
              <a:t>Observing</a:t>
            </a:r>
          </a:p>
          <a:p>
            <a:pPr lvl="1"/>
            <a:r>
              <a:rPr lang="en-US" altLang="zh-CN" sz="1800" dirty="0" smtClean="0"/>
              <a:t>Some faults can be determined based on observation, which is the first method that maintenance personnel use when a fault occurs. Correctly determining the fault is the key to analyze and rectify the fault.  </a:t>
            </a:r>
          </a:p>
          <a:p>
            <a:r>
              <a:rPr lang="en-US" altLang="zh-CN" sz="2000" dirty="0" smtClean="0"/>
              <a:t>Removing and reinserting connectors</a:t>
            </a:r>
          </a:p>
          <a:p>
            <a:pPr lvl="1"/>
            <a:r>
              <a:rPr lang="en-US" altLang="zh-CN" sz="1800" dirty="0" smtClean="0"/>
              <a:t>When a circuit board is faulty, you can remove and reinsert the connector to check whether the fault is caused by improper connection or a processor exception.</a:t>
            </a:r>
            <a:endParaRPr lang="en-US" altLang="zh-CN" sz="1800" dirty="0"/>
          </a:p>
        </p:txBody>
      </p:sp>
      <p:sp>
        <p:nvSpPr>
          <p:cNvPr id="6" name="文本占位符 5"/>
          <p:cNvSpPr>
            <a:spLocks noGrp="1"/>
          </p:cNvSpPr>
          <p:nvPr>
            <p:ph type="body" sz="quarter" idx="12"/>
          </p:nvPr>
        </p:nvSpPr>
        <p:spPr/>
        <p:txBody>
          <a:bodyPr/>
          <a:lstStyle/>
          <a:p>
            <a:r>
              <a:rPr lang="en-US" altLang="zh-CN" dirty="0"/>
              <a:t>Common Maintenance Methods (2)</a:t>
            </a:r>
            <a:endParaRPr lang="zh-CN" altLang="en-US" dirty="0"/>
          </a:p>
        </p:txBody>
      </p:sp>
    </p:spTree>
    <p:extLst>
      <p:ext uri="{BB962C8B-B14F-4D97-AF65-F5344CB8AC3E}">
        <p14:creationId xmlns:p14="http://schemas.microsoft.com/office/powerpoint/2010/main" val="8726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025473420"/>
          <p:cNvSpPr>
            <a:spLocks noGrp="1"/>
          </p:cNvSpPr>
          <p:nvPr>
            <p:ph type="body" sz="quarter" idx="10"/>
          </p:nvPr>
        </p:nvSpPr>
        <p:spPr/>
        <p:txBody>
          <a:bodyPr/>
          <a:lstStyle/>
          <a:p>
            <a:r>
              <a:rPr lang="en-US" altLang="zh-CN" sz="2000" dirty="0" smtClean="0"/>
              <a:t>Isolating a faulty part</a:t>
            </a:r>
          </a:p>
          <a:p>
            <a:pPr lvl="1"/>
            <a:r>
              <a:rPr lang="en-US" altLang="zh-CN" sz="1800" dirty="0" smtClean="0"/>
              <a:t>When the system is partially faulty, you can isolate the faulty part from related devices to check whether the fault is caused by effects of other devices.</a:t>
            </a:r>
          </a:p>
          <a:p>
            <a:r>
              <a:rPr lang="en-US" altLang="zh-CN" sz="2000" dirty="0" smtClean="0"/>
              <a:t>Self-check</a:t>
            </a:r>
          </a:p>
          <a:p>
            <a:pPr lvl="1"/>
            <a:r>
              <a:rPr lang="en-US" altLang="zh-CN" sz="1800" dirty="0" smtClean="0"/>
              <a:t>After the system or a circuit board is powered on again, it performs self-check. When a device is performing self-check after powered on again, the indicators on the panel blink regularly. You can check the indicator status to determine whether the circuit board is faulty.</a:t>
            </a:r>
          </a:p>
          <a:p>
            <a:r>
              <a:rPr lang="en-US" altLang="zh-CN" sz="2000" dirty="0" smtClean="0"/>
              <a:t>Tightly reconnecting a chip or connector</a:t>
            </a:r>
          </a:p>
          <a:p>
            <a:pPr lvl="1"/>
            <a:r>
              <a:rPr lang="en-US" altLang="zh-CN" sz="1800" dirty="0" smtClean="0"/>
              <a:t>You can tightly reconnect a chip or cable connector to check whether a fault is caused by improper connection.</a:t>
            </a:r>
            <a:endParaRPr lang="en-US" altLang="zh-CN" sz="1800" dirty="0"/>
          </a:p>
        </p:txBody>
      </p:sp>
      <p:sp>
        <p:nvSpPr>
          <p:cNvPr id="6" name="文本占位符 5"/>
          <p:cNvSpPr>
            <a:spLocks noGrp="1"/>
          </p:cNvSpPr>
          <p:nvPr>
            <p:ph type="body" sz="quarter" idx="12"/>
          </p:nvPr>
        </p:nvSpPr>
        <p:spPr/>
        <p:txBody>
          <a:bodyPr/>
          <a:lstStyle/>
          <a:p>
            <a:r>
              <a:rPr lang="en-US" altLang="zh-CN" dirty="0"/>
              <a:t>Common Maintenance Methods (3)</a:t>
            </a:r>
            <a:endParaRPr lang="zh-CN" altLang="en-US" dirty="0"/>
          </a:p>
        </p:txBody>
      </p:sp>
    </p:spTree>
    <p:extLst>
      <p:ext uri="{BB962C8B-B14F-4D97-AF65-F5344CB8AC3E}">
        <p14:creationId xmlns:p14="http://schemas.microsoft.com/office/powerpoint/2010/main" val="2616102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a:t>Checking the Device Environment (1)</a:t>
            </a:r>
            <a:endParaRPr lang="zh-CN" altLang="en-US" dirty="0"/>
          </a:p>
        </p:txBody>
      </p:sp>
      <p:graphicFrame>
        <p:nvGraphicFramePr>
          <p:cNvPr id="4" name="1913593097"/>
          <p:cNvGraphicFramePr>
            <a:graphicFrameLocks noGrp="1"/>
          </p:cNvGraphicFramePr>
          <p:nvPr>
            <p:extLst>
              <p:ext uri="{D42A27DB-BD31-4B8C-83A1-F6EECF244321}">
                <p14:modId xmlns:p14="http://schemas.microsoft.com/office/powerpoint/2010/main" val="555914088"/>
              </p:ext>
            </p:extLst>
          </p:nvPr>
        </p:nvGraphicFramePr>
        <p:xfrm>
          <a:off x="1559496" y="1424938"/>
          <a:ext cx="8371129" cy="4582800"/>
        </p:xfrm>
        <a:graphic>
          <a:graphicData uri="http://schemas.openxmlformats.org/drawingml/2006/table">
            <a:tbl>
              <a:tblPr/>
              <a:tblGrid>
                <a:gridCol w="1570651"/>
                <a:gridCol w="1563441"/>
                <a:gridCol w="3855011"/>
                <a:gridCol w="1382026"/>
              </a:tblGrid>
              <a:tr h="713963">
                <a:tc>
                  <a:txBody>
                    <a:bodyPr/>
                    <a:lstStyle/>
                    <a:p>
                      <a:pPr algn="ctr" fontAlgn="ctr"/>
                      <a:r>
                        <a:rPr lang="en-US" altLang="zh-CN" sz="1400" b="1" u="none" strike="noStrike" dirty="0" smtClean="0">
                          <a:effectLst/>
                        </a:rPr>
                        <a:t>Recommended Maintenance Period</a:t>
                      </a:r>
                      <a:endParaRPr lang="en-US" altLang="zh-CN" sz="1400" b="1" i="0" u="none" strike="noStrike" dirty="0">
                        <a:solidFill>
                          <a:srgbClr val="333333"/>
                        </a:solidFill>
                        <a:effectLst/>
                        <a:latin typeface="FrutigerNext LT Regular"/>
                        <a:ea typeface="+mn-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1400" b="1" u="none" strike="noStrike" dirty="0" smtClean="0">
                          <a:effectLst/>
                        </a:rPr>
                        <a:t>Check Item</a:t>
                      </a:r>
                      <a:endParaRPr lang="en-US" altLang="zh-CN" sz="1400" b="1" i="0" u="none" strike="noStrike" dirty="0">
                        <a:solidFill>
                          <a:srgbClr val="333333"/>
                        </a:solidFill>
                        <a:effectLst/>
                        <a:latin typeface="FrutigerNext LT Regular"/>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1400" b="1" u="none" strike="noStrike" dirty="0" smtClean="0">
                          <a:effectLst/>
                        </a:rPr>
                        <a:t>Evaluation Criteria and Description</a:t>
                      </a:r>
                      <a:endParaRPr lang="en-US" altLang="zh-CN" sz="1400" b="1" i="0" u="none" strike="noStrike" dirty="0">
                        <a:solidFill>
                          <a:srgbClr val="333333"/>
                        </a:solidFill>
                        <a:effectLst/>
                        <a:latin typeface="FrutigerNext LT Regular"/>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1400" b="1" u="none" strike="noStrike" dirty="0" smtClean="0">
                          <a:effectLst/>
                        </a:rPr>
                        <a:t>Result</a:t>
                      </a:r>
                      <a:endParaRPr lang="en-US" altLang="zh-CN" sz="1400" b="1" i="0" u="none" strike="noStrike"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613164">
                <a:tc rowSpan="2">
                  <a:txBody>
                    <a:bodyPr/>
                    <a:lstStyle/>
                    <a:p>
                      <a:pPr algn="ctr" fontAlgn="ctr"/>
                      <a:r>
                        <a:rPr lang="en-US" altLang="zh-CN" sz="1200" u="none" strike="noStrike" dirty="0" smtClean="0">
                          <a:effectLst/>
                        </a:rPr>
                        <a:t>Day</a:t>
                      </a:r>
                      <a:endParaRPr lang="en-US" altLang="zh-CN" sz="1200" b="0" i="0" u="none" strike="noStrike" dirty="0">
                        <a:solidFill>
                          <a:srgbClr val="333333"/>
                        </a:solidFill>
                        <a:effectLst/>
                        <a:latin typeface="FrutigerNext LT Regular"/>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73025" algn="l" fontAlgn="ctr">
                        <a:spcAft>
                          <a:spcPts val="0"/>
                        </a:spcAft>
                      </a:pPr>
                      <a:r>
                        <a:rPr lang="en-US" sz="1200" kern="1200" dirty="0" smtClean="0"/>
                        <a:t>Air conditioners in the equipment room</a:t>
                      </a:r>
                      <a:endParaRPr lang="en-US" altLang="zh-CN" sz="1200" kern="100" dirty="0">
                        <a:latin typeface="FrutigerNext LT Regular"/>
                        <a:ea typeface="宋体"/>
                        <a:cs typeface="Times New Roman"/>
                      </a:endParaRPr>
                    </a:p>
                  </a:txBody>
                  <a:tcPr marL="90000" marR="90000" marT="46800" marB="46800" anchor="ctr"/>
                </a:tc>
                <a:tc>
                  <a:txBody>
                    <a:bodyPr/>
                    <a:lstStyle/>
                    <a:p>
                      <a:pPr marL="73025" algn="l" fontAlgn="ctr">
                        <a:spcAft>
                          <a:spcPts val="0"/>
                        </a:spcAft>
                      </a:pPr>
                      <a:r>
                        <a:rPr lang="en-US" sz="1200" kern="1200" dirty="0" smtClean="0"/>
                        <a:t>Air conditioners keep running steadily so that the temperature in the equipment room is within an acceptable range.</a:t>
                      </a:r>
                      <a:endParaRPr lang="en-US" altLang="zh-CN" sz="1200" kern="100" dirty="0">
                        <a:latin typeface="FrutigerNext LT Regular"/>
                        <a:ea typeface="宋体"/>
                        <a:cs typeface="Times New Roman"/>
                      </a:endParaRPr>
                    </a:p>
                  </a:txBody>
                  <a:tcPr marL="90000" marR="90000" marT="46800" marB="46800" anchor="ctr"/>
                </a:tc>
                <a:tc>
                  <a:txBody>
                    <a:bodyPr/>
                    <a:lstStyle/>
                    <a:p>
                      <a:pPr marL="72000" algn="l" defTabSz="914400" rtl="0" eaLnBrk="1" fontAlgn="ctr" latinLnBrk="0" hangingPunct="1"/>
                      <a:r>
                        <a:rPr lang="en-US" altLang="zh-CN" sz="1200" u="none" strike="noStrike" kern="1200" smtClean="0">
                          <a:effectLst/>
                        </a:rPr>
                        <a:t>□ Pass</a:t>
                      </a:r>
                    </a:p>
                    <a:p>
                      <a:pPr marL="72000" algn="l" defTabSz="914400" rtl="0" eaLnBrk="1" fontAlgn="ctr" latinLnBrk="0" hangingPunct="1"/>
                      <a:r>
                        <a:rPr lang="en-US" altLang="zh-CN" sz="1200" u="none" strike="noStrike" kern="1200" smtClean="0">
                          <a:effectLst/>
                        </a:rPr>
                        <a:t>□ Fail</a:t>
                      </a:r>
                    </a:p>
                    <a:p>
                      <a:pPr marL="72000" algn="l" defTabSz="914400" rtl="0" eaLnBrk="1" fontAlgn="ctr" latinLnBrk="0" hangingPunct="1"/>
                      <a:r>
                        <a:rPr lang="en-US" altLang="zh-CN" sz="1200" u="none" strike="noStrike" kern="120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tcPr>
                </a:tc>
              </a:tr>
              <a:tr h="613164">
                <a:tc vMerge="1">
                  <a:txBody>
                    <a:bodyPr/>
                    <a:lstStyle/>
                    <a:p>
                      <a:endParaRPr lang="zh-CN" altLang="en-US"/>
                    </a:p>
                  </a:txBody>
                  <a:tcPr/>
                </a:tc>
                <a:tc>
                  <a:txBody>
                    <a:bodyPr/>
                    <a:lstStyle/>
                    <a:p>
                      <a:pPr marL="73025" algn="l" fontAlgn="ctr">
                        <a:spcAft>
                          <a:spcPts val="0"/>
                        </a:spcAft>
                      </a:pPr>
                      <a:r>
                        <a:rPr lang="en-US" sz="1200" kern="1200" dirty="0" smtClean="0"/>
                        <a:t>Connection to the power supply</a:t>
                      </a:r>
                      <a:endParaRPr lang="en-US" altLang="zh-CN" sz="1200" kern="100" dirty="0">
                        <a:latin typeface="FrutigerNext LT Regular"/>
                        <a:ea typeface="宋体"/>
                        <a:cs typeface="Times New Roman"/>
                      </a:endParaRPr>
                    </a:p>
                  </a:txBody>
                  <a:tcPr marL="90000" marR="90000" marT="46800" marB="46800" anchor="ctr"/>
                </a:tc>
                <a:tc>
                  <a:txBody>
                    <a:bodyPr/>
                    <a:lstStyle/>
                    <a:p>
                      <a:pPr marL="73025" algn="l" fontAlgn="ctr">
                        <a:spcAft>
                          <a:spcPts val="0"/>
                        </a:spcAft>
                      </a:pPr>
                      <a:r>
                        <a:rPr lang="en-US" sz="1200" kern="1200" dirty="0" smtClean="0"/>
                        <a:t>The power cable is correctly and securely connected to the specified position of the device. The power supply indicator on the device should be steady green.</a:t>
                      </a:r>
                      <a:endParaRPr lang="en-US" altLang="zh-CN" sz="1200" kern="100" dirty="0">
                        <a:latin typeface="FrutigerNext LT Regular"/>
                        <a:ea typeface="宋体"/>
                        <a:cs typeface="Times New Roman"/>
                      </a:endParaRPr>
                    </a:p>
                  </a:txBody>
                  <a:tcPr marL="90000" marR="90000" marT="46800" marB="46800" anchor="ctr"/>
                </a:tc>
                <a:tc>
                  <a:txBody>
                    <a:bodyPr/>
                    <a:lstStyle/>
                    <a:p>
                      <a:pPr marL="72000" algn="l" defTabSz="914400" rtl="0" eaLnBrk="1" fontAlgn="ctr" latinLnBrk="0" hangingPunct="1"/>
                      <a:r>
                        <a:rPr lang="en-US" altLang="zh-CN" sz="1200" u="none" strike="noStrike" kern="1200" smtClean="0">
                          <a:effectLst/>
                        </a:rPr>
                        <a:t>□ Pass</a:t>
                      </a:r>
                    </a:p>
                    <a:p>
                      <a:pPr marL="72000" algn="l" defTabSz="914400" rtl="0" eaLnBrk="1" fontAlgn="ctr" latinLnBrk="0" hangingPunct="1"/>
                      <a:r>
                        <a:rPr lang="en-US" altLang="zh-CN" sz="1200" u="none" strike="noStrike" kern="1200" smtClean="0">
                          <a:effectLst/>
                        </a:rPr>
                        <a:t>□ Fail</a:t>
                      </a:r>
                    </a:p>
                    <a:p>
                      <a:pPr marL="72000" algn="l" defTabSz="914400" rtl="0" eaLnBrk="1" fontAlgn="ctr" latinLnBrk="0" hangingPunct="1"/>
                      <a:r>
                        <a:rPr lang="en-US" altLang="zh-CN" sz="1200" u="none" strike="noStrike" kern="120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tcPr>
                </a:tc>
              </a:tr>
              <a:tr h="1624569">
                <a:tc rowSpan="2">
                  <a:txBody>
                    <a:bodyPr/>
                    <a:lstStyle/>
                    <a:p>
                      <a:pPr algn="ctr" fontAlgn="ctr"/>
                      <a:r>
                        <a:rPr lang="en-US" altLang="zh-CN" sz="1200" u="none" strike="noStrike" dirty="0" smtClean="0">
                          <a:effectLst/>
                        </a:rPr>
                        <a:t>Week</a:t>
                      </a:r>
                      <a:endParaRPr lang="en-US" altLang="zh-CN" sz="1200" b="0" i="0" u="none" strike="noStrike" dirty="0">
                        <a:solidFill>
                          <a:srgbClr val="333333"/>
                        </a:solidFill>
                        <a:effectLst/>
                        <a:latin typeface="FrutigerNext LT Regular"/>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73025" algn="l" fontAlgn="ctr">
                        <a:spcAft>
                          <a:spcPts val="0"/>
                        </a:spcAft>
                      </a:pPr>
                      <a:r>
                        <a:rPr lang="en-US" sz="1200" kern="1200" dirty="0" smtClean="0"/>
                        <a:t>Ambient temperature in the equipment room</a:t>
                      </a:r>
                      <a:endParaRPr lang="en-US" altLang="zh-CN" sz="1200" kern="100" dirty="0">
                        <a:latin typeface="FrutigerNext LT Regular"/>
                        <a:ea typeface="宋体"/>
                        <a:cs typeface="Times New Roman"/>
                      </a:endParaRPr>
                    </a:p>
                  </a:txBody>
                  <a:tcPr marL="90000" marR="90000" marT="46800" marB="46800" anchor="ctr"/>
                </a:tc>
                <a:tc>
                  <a:txBody>
                    <a:bodyPr/>
                    <a:lstStyle/>
                    <a:p>
                      <a:pPr marL="73025" algn="l" fontAlgn="ctr">
                        <a:spcAft>
                          <a:spcPts val="0"/>
                        </a:spcAft>
                      </a:pPr>
                      <a:r>
                        <a:rPr lang="en-US" sz="1200" kern="1200" dirty="0" smtClean="0"/>
                        <a:t>The long-term ambient temperature in the equipment room should range from 0°C to 50</a:t>
                      </a:r>
                      <a:r>
                        <a:rPr lang="en-US" sz="1200" kern="100" dirty="0" smtClean="0"/>
                        <a:t>°C.</a:t>
                      </a:r>
                      <a:r>
                        <a:rPr lang="en-US" sz="1200" kern="1200" dirty="0" smtClean="0"/>
                        <a:t> The short-term ambient temperature should range from –5</a:t>
                      </a:r>
                      <a:r>
                        <a:rPr lang="en-US" sz="1200" kern="100" dirty="0" smtClean="0"/>
                        <a:t>°C</a:t>
                      </a:r>
                      <a:r>
                        <a:rPr lang="en-US" sz="1200" kern="1200" dirty="0" smtClean="0"/>
                        <a:t> to 55</a:t>
                      </a:r>
                      <a:r>
                        <a:rPr lang="en-US" sz="1200" kern="100" dirty="0" smtClean="0"/>
                        <a:t>°C</a:t>
                      </a:r>
                      <a:r>
                        <a:rPr lang="en-US" sz="1200" kern="1200" dirty="0" smtClean="0"/>
                        <a:t>. </a:t>
                      </a:r>
                      <a:br>
                        <a:rPr lang="en-US" sz="1200" kern="1200" dirty="0" smtClean="0"/>
                      </a:br>
                      <a:r>
                        <a:rPr lang="en-US" sz="1200" kern="1200" dirty="0" smtClean="0"/>
                        <a:t>Note: </a:t>
                      </a:r>
                      <a:br>
                        <a:rPr lang="en-US" sz="1200" kern="1200" dirty="0" smtClean="0"/>
                      </a:br>
                      <a:r>
                        <a:rPr lang="en-US" sz="1200" kern="1200" dirty="0" smtClean="0"/>
                        <a:t>Short-term operation means that the continuous working time does not exceed 48 hours and the accumulated time per year does not exceed 15 days.</a:t>
                      </a:r>
                      <a:endParaRPr lang="en-US" altLang="zh-CN" sz="1200" kern="100" dirty="0">
                        <a:latin typeface="FrutigerNext LT Regular"/>
                        <a:ea typeface="宋体"/>
                        <a:cs typeface="Times New Roman"/>
                      </a:endParaRPr>
                    </a:p>
                  </a:txBody>
                  <a:tcPr marL="90000" marR="90000" marT="46800" marB="46800" anchor="ctr"/>
                </a:tc>
                <a:tc>
                  <a:txBody>
                    <a:bodyPr/>
                    <a:lstStyle/>
                    <a:p>
                      <a:pPr marL="72000" algn="l" defTabSz="914400" rtl="0" eaLnBrk="1" fontAlgn="ctr" latinLnBrk="0" hangingPunct="1"/>
                      <a:r>
                        <a:rPr lang="en-US" altLang="zh-CN" sz="1200" u="none" strike="noStrike" kern="1200" smtClean="0">
                          <a:effectLst/>
                        </a:rPr>
                        <a:t>□ Pass</a:t>
                      </a:r>
                    </a:p>
                    <a:p>
                      <a:pPr marL="72000" algn="l" defTabSz="914400" rtl="0" eaLnBrk="1" fontAlgn="ctr" latinLnBrk="0" hangingPunct="1"/>
                      <a:r>
                        <a:rPr lang="en-US" altLang="zh-CN" sz="1200" u="none" strike="noStrike" kern="1200" smtClean="0">
                          <a:effectLst/>
                        </a:rPr>
                        <a:t>□ Fail</a:t>
                      </a:r>
                    </a:p>
                    <a:p>
                      <a:pPr marL="72000" algn="l" defTabSz="914400" rtl="0" eaLnBrk="1" fontAlgn="ctr" latinLnBrk="0" hangingPunct="1"/>
                      <a:r>
                        <a:rPr lang="en-US" altLang="zh-CN" sz="1200" u="none" strike="noStrike" kern="120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tcPr>
                </a:tc>
              </a:tr>
              <a:tr h="612822">
                <a:tc vMerge="1">
                  <a:txBody>
                    <a:bodyPr/>
                    <a:lstStyle/>
                    <a:p>
                      <a:endParaRPr lang="zh-CN" altLang="en-US"/>
                    </a:p>
                  </a:txBody>
                  <a:tcPr/>
                </a:tc>
                <a:tc>
                  <a:txBody>
                    <a:bodyPr/>
                    <a:lstStyle/>
                    <a:p>
                      <a:pPr marL="73025" algn="l" fontAlgn="ctr">
                        <a:spcAft>
                          <a:spcPts val="0"/>
                        </a:spcAft>
                      </a:pPr>
                      <a:r>
                        <a:rPr lang="en-US" sz="1200" kern="1200" dirty="0" smtClean="0"/>
                        <a:t>Ambient humidity in the equipment room</a:t>
                      </a:r>
                      <a:endParaRPr lang="en-US" altLang="zh-CN" sz="1200" kern="100" dirty="0">
                        <a:latin typeface="FrutigerNext LT Regular"/>
                        <a:ea typeface="宋体"/>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3025" algn="l" fontAlgn="ctr">
                        <a:spcAft>
                          <a:spcPts val="0"/>
                        </a:spcAft>
                      </a:pPr>
                      <a:r>
                        <a:rPr lang="en-US" sz="1200" kern="1200" smtClean="0"/>
                        <a:t>The ambient humidity in the equipment room should range from 10% RH to 90% RH.</a:t>
                      </a:r>
                      <a:endParaRPr lang="en-US" altLang="zh-CN" sz="1200" kern="100" dirty="0">
                        <a:latin typeface="FrutigerNext LT Regular"/>
                        <a:ea typeface="宋体"/>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2000" algn="l" defTabSz="914400" rtl="0" eaLnBrk="1" fontAlgn="ctr" latinLnBrk="0" hangingPunct="1"/>
                      <a:r>
                        <a:rPr lang="en-US" altLang="zh-CN" sz="1200" u="none" strike="noStrike" kern="1200" dirty="0" smtClean="0">
                          <a:effectLst/>
                        </a:rPr>
                        <a:t>□ Pass</a:t>
                      </a:r>
                    </a:p>
                    <a:p>
                      <a:pPr marL="72000" algn="l" defTabSz="914400" rtl="0" eaLnBrk="1" fontAlgn="ctr" latinLnBrk="0" hangingPunct="1"/>
                      <a:r>
                        <a:rPr lang="en-US" altLang="zh-CN" sz="1200" u="none" strike="noStrike" kern="1200" dirty="0" smtClean="0">
                          <a:effectLst/>
                        </a:rPr>
                        <a:t>□ Fail</a:t>
                      </a:r>
                    </a:p>
                    <a:p>
                      <a:pPr marL="72000" algn="l" defTabSz="914400" rtl="0" eaLnBrk="1" fontAlgn="ctr" latinLnBrk="0" hangingPunct="1"/>
                      <a:r>
                        <a:rPr lang="en-US" altLang="zh-CN" sz="1200" u="none" strike="noStrike" kern="1200" dirty="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445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a:t>Checking the Device Environment (2)</a:t>
            </a:r>
            <a:endParaRPr lang="zh-CN" altLang="en-US" dirty="0"/>
          </a:p>
        </p:txBody>
      </p:sp>
      <p:graphicFrame>
        <p:nvGraphicFramePr>
          <p:cNvPr id="3" name="693921087"/>
          <p:cNvGraphicFramePr>
            <a:graphicFrameLocks noGrp="1"/>
          </p:cNvGraphicFramePr>
          <p:nvPr>
            <p:extLst>
              <p:ext uri="{D42A27DB-BD31-4B8C-83A1-F6EECF244321}">
                <p14:modId xmlns:p14="http://schemas.microsoft.com/office/powerpoint/2010/main" val="1111284267"/>
              </p:ext>
            </p:extLst>
          </p:nvPr>
        </p:nvGraphicFramePr>
        <p:xfrm>
          <a:off x="1919537" y="1627497"/>
          <a:ext cx="8198532" cy="4250414"/>
        </p:xfrm>
        <a:graphic>
          <a:graphicData uri="http://schemas.openxmlformats.org/drawingml/2006/table">
            <a:tbl>
              <a:tblPr/>
              <a:tblGrid>
                <a:gridCol w="1542564"/>
                <a:gridCol w="1775890"/>
                <a:gridCol w="3513656"/>
                <a:gridCol w="1366422"/>
              </a:tblGrid>
              <a:tr h="836698">
                <a:tc>
                  <a:txBody>
                    <a:bodyPr/>
                    <a:lstStyle/>
                    <a:p>
                      <a:pPr algn="ctr" fontAlgn="ctr"/>
                      <a:r>
                        <a:rPr lang="en-US" altLang="zh-CN" sz="1400" b="1" u="none" strike="noStrike" dirty="0" smtClean="0">
                          <a:effectLst/>
                        </a:rPr>
                        <a:t>Recommended Maintenance Period</a:t>
                      </a:r>
                      <a:endParaRPr lang="en-US" altLang="zh-CN" sz="1400" b="1" i="0" u="none" strike="noStrike" dirty="0">
                        <a:solidFill>
                          <a:srgbClr val="333333"/>
                        </a:solidFill>
                        <a:effectLst/>
                        <a:latin typeface="FrutigerNext LT Regular"/>
                        <a:ea typeface="+mn-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1400" b="1" u="none" strike="noStrike" dirty="0" smtClean="0">
                          <a:effectLst/>
                        </a:rPr>
                        <a:t>Check Item</a:t>
                      </a:r>
                      <a:endParaRPr lang="en-US" altLang="zh-CN" sz="1400" b="1" i="0" u="none" strike="noStrike" dirty="0">
                        <a:solidFill>
                          <a:srgbClr val="333333"/>
                        </a:solidFill>
                        <a:effectLst/>
                        <a:latin typeface="FrutigerNext LT Regular"/>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1400" b="1" u="none" strike="noStrike" dirty="0" smtClean="0">
                          <a:effectLst/>
                        </a:rPr>
                        <a:t>Evaluation Criteria and Description</a:t>
                      </a:r>
                      <a:endParaRPr lang="en-US" altLang="zh-CN" sz="1400" b="1" i="0" u="none" strike="noStrike" dirty="0">
                        <a:solidFill>
                          <a:srgbClr val="333333"/>
                        </a:solidFill>
                        <a:effectLst/>
                        <a:latin typeface="FrutigerNext LT Regular"/>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1400" b="1" u="none" strike="noStrike" dirty="0" smtClean="0">
                          <a:effectLst/>
                        </a:rPr>
                        <a:t>Result</a:t>
                      </a:r>
                      <a:endParaRPr lang="en-US" altLang="zh-CN" sz="1400" b="1" i="0" u="none" strike="noStrike"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718571">
                <a:tc rowSpan="3">
                  <a:txBody>
                    <a:bodyPr/>
                    <a:lstStyle/>
                    <a:p>
                      <a:pPr algn="ctr" fontAlgn="ctr"/>
                      <a:r>
                        <a:rPr lang="en-US" altLang="zh-CN" sz="1200" u="none" strike="noStrike" smtClean="0">
                          <a:effectLst/>
                        </a:rPr>
                        <a:t>Month</a:t>
                      </a:r>
                      <a:endParaRPr lang="en-US" altLang="zh-CN" sz="1200" b="0" i="0" u="none" strike="noStrike" dirty="0">
                        <a:solidFill>
                          <a:srgbClr val="333333"/>
                        </a:solidFill>
                        <a:effectLst/>
                        <a:latin typeface="FrutigerNext LT Regular"/>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73025" algn="l" fontAlgn="ctr">
                        <a:spcAft>
                          <a:spcPts val="0"/>
                        </a:spcAft>
                      </a:pPr>
                      <a:r>
                        <a:rPr lang="en-US" sz="1200" kern="1200" smtClean="0"/>
                        <a:t>Device position</a:t>
                      </a:r>
                      <a:endParaRPr lang="en-US" altLang="zh-CN" sz="1200" kern="100">
                        <a:latin typeface="FrutigerNext LT Regular"/>
                        <a:ea typeface="宋体"/>
                        <a:cs typeface="Times New Roman"/>
                      </a:endParaRPr>
                    </a:p>
                  </a:txBody>
                  <a:tcPr marL="90000" marR="90000" marT="46800" marB="46800" anchor="ctr"/>
                </a:tc>
                <a:tc>
                  <a:txBody>
                    <a:bodyPr/>
                    <a:lstStyle/>
                    <a:p>
                      <a:pPr marL="73025" algn="l" fontAlgn="ctr">
                        <a:spcAft>
                          <a:spcPts val="0"/>
                        </a:spcAft>
                      </a:pPr>
                      <a:r>
                        <a:rPr lang="en-US" sz="1200" kern="1200" dirty="0" smtClean="0"/>
                        <a:t>The device is placed stably in a flat position in a ventilated and dry environment. No sundries exist around the device.</a:t>
                      </a:r>
                      <a:endParaRPr lang="en-US" altLang="zh-CN" sz="1200" kern="100" dirty="0">
                        <a:latin typeface="FrutigerNext LT Regular"/>
                        <a:ea typeface="宋体"/>
                        <a:cs typeface="Times New Roman"/>
                      </a:endParaRPr>
                    </a:p>
                  </a:txBody>
                  <a:tcPr marL="90000" marR="90000" marT="46800" marB="46800" anchor="ctr"/>
                </a:tc>
                <a:tc>
                  <a:txBody>
                    <a:bodyPr/>
                    <a:lstStyle/>
                    <a:p>
                      <a:pPr marL="72000" algn="l" defTabSz="914400" rtl="0" eaLnBrk="1" fontAlgn="ctr" latinLnBrk="0" hangingPunct="1"/>
                      <a:r>
                        <a:rPr lang="en-US" altLang="zh-CN" sz="1200" u="none" strike="noStrike" kern="1200" smtClean="0">
                          <a:effectLst/>
                        </a:rPr>
                        <a:t>□ Pass</a:t>
                      </a:r>
                    </a:p>
                    <a:p>
                      <a:pPr marL="72000" algn="l" defTabSz="914400" rtl="0" eaLnBrk="1" fontAlgn="ctr" latinLnBrk="0" hangingPunct="1"/>
                      <a:r>
                        <a:rPr lang="en-US" altLang="zh-CN" sz="1200" u="none" strike="noStrike" kern="1200" smtClean="0">
                          <a:effectLst/>
                        </a:rPr>
                        <a:t>□ Fail</a:t>
                      </a:r>
                    </a:p>
                    <a:p>
                      <a:pPr marL="72000" algn="l" defTabSz="914400" rtl="0" eaLnBrk="1" fontAlgn="ctr" latinLnBrk="0" hangingPunct="1"/>
                      <a:r>
                        <a:rPr lang="en-US" altLang="zh-CN" sz="1200" u="none" strike="noStrike" kern="120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tcPr>
                </a:tc>
              </a:tr>
              <a:tr h="1666788">
                <a:tc vMerge="1">
                  <a:txBody>
                    <a:bodyPr/>
                    <a:lstStyle/>
                    <a:p>
                      <a:endParaRPr lang="zh-CN" altLang="en-US"/>
                    </a:p>
                  </a:txBody>
                  <a:tcPr/>
                </a:tc>
                <a:tc>
                  <a:txBody>
                    <a:bodyPr/>
                    <a:lstStyle/>
                    <a:p>
                      <a:pPr marL="73025" algn="l" fontAlgn="ctr">
                        <a:spcAft>
                          <a:spcPts val="0"/>
                        </a:spcAft>
                      </a:pPr>
                      <a:r>
                        <a:rPr lang="en-US" sz="1200" kern="1200" dirty="0" smtClean="0"/>
                        <a:t>Grounding and the ground resistance</a:t>
                      </a:r>
                      <a:endParaRPr lang="en-US" altLang="zh-CN" sz="1200" kern="100" dirty="0">
                        <a:latin typeface="FrutigerNext LT Regular"/>
                        <a:ea typeface="宋体"/>
                        <a:cs typeface="Times New Roman"/>
                      </a:endParaRPr>
                    </a:p>
                  </a:txBody>
                  <a:tcPr marL="90000" marR="90000" marT="46800" marB="46800" anchor="ctr"/>
                </a:tc>
                <a:tc>
                  <a:txBody>
                    <a:bodyPr/>
                    <a:lstStyle/>
                    <a:p>
                      <a:pPr marL="73025" algn="l" fontAlgn="ctr">
                        <a:spcAft>
                          <a:spcPts val="0"/>
                        </a:spcAft>
                      </a:pPr>
                      <a:r>
                        <a:rPr lang="en-US" sz="1200" kern="1200" dirty="0" smtClean="0"/>
                        <a:t>The working grounding, protection grounding, and surge protection grounding should be arranged separately in the equipment room. Joint grounding can be used if the equipment room is under limited conditions. Grounding is important especially for outdoor devices because outdoor devices are possibly damaged by lightning.</a:t>
                      </a:r>
                      <a:endParaRPr lang="en-US" altLang="zh-CN" sz="1200" kern="100" dirty="0">
                        <a:latin typeface="FrutigerNext LT Regular"/>
                        <a:ea typeface="宋体"/>
                        <a:cs typeface="Times New Roman"/>
                      </a:endParaRPr>
                    </a:p>
                  </a:txBody>
                  <a:tcPr marL="90000" marR="90000" marT="46800" marB="46800" anchor="ctr"/>
                </a:tc>
                <a:tc>
                  <a:txBody>
                    <a:bodyPr/>
                    <a:lstStyle/>
                    <a:p>
                      <a:pPr marL="72000" algn="l" defTabSz="914400" rtl="0" eaLnBrk="1" fontAlgn="ctr" latinLnBrk="0" hangingPunct="1"/>
                      <a:r>
                        <a:rPr lang="en-US" altLang="zh-CN" sz="1200" u="none" strike="noStrike" kern="1200" smtClean="0">
                          <a:effectLst/>
                        </a:rPr>
                        <a:t>□ Pass</a:t>
                      </a:r>
                    </a:p>
                    <a:p>
                      <a:pPr marL="72000" algn="l" defTabSz="914400" rtl="0" eaLnBrk="1" fontAlgn="ctr" latinLnBrk="0" hangingPunct="1"/>
                      <a:r>
                        <a:rPr lang="en-US" altLang="zh-CN" sz="1200" u="none" strike="noStrike" kern="1200" smtClean="0">
                          <a:effectLst/>
                        </a:rPr>
                        <a:t>□ Fail</a:t>
                      </a:r>
                    </a:p>
                    <a:p>
                      <a:pPr marL="72000" algn="l" defTabSz="914400" rtl="0" eaLnBrk="1" fontAlgn="ctr" latinLnBrk="0" hangingPunct="1"/>
                      <a:r>
                        <a:rPr lang="en-US" altLang="zh-CN" sz="1200" u="none" strike="noStrike" kern="120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tcPr>
                </a:tc>
              </a:tr>
              <a:tr h="955625">
                <a:tc vMerge="1">
                  <a:txBody>
                    <a:bodyPr/>
                    <a:lstStyle/>
                    <a:p>
                      <a:endParaRPr lang="zh-CN" altLang="en-US"/>
                    </a:p>
                  </a:txBody>
                  <a:tcPr/>
                </a:tc>
                <a:tc>
                  <a:txBody>
                    <a:bodyPr/>
                    <a:lstStyle/>
                    <a:p>
                      <a:pPr marL="73025" algn="l" fontAlgn="ctr">
                        <a:spcAft>
                          <a:spcPts val="0"/>
                        </a:spcAft>
                      </a:pPr>
                      <a:r>
                        <a:rPr lang="en-US" sz="1200" kern="1200" smtClean="0"/>
                        <a:t>Power supply system</a:t>
                      </a:r>
                      <a:endParaRPr lang="en-US" altLang="zh-CN" sz="1200" kern="100" dirty="0">
                        <a:latin typeface="FrutigerNext LT Regular"/>
                        <a:ea typeface="宋体"/>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3025" algn="l" fontAlgn="ctr">
                        <a:spcAft>
                          <a:spcPts val="0"/>
                        </a:spcAft>
                      </a:pPr>
                      <a:r>
                        <a:rPr lang="en-US" sz="1200" kern="1200" dirty="0" smtClean="0"/>
                        <a:t>The power supply system should run stably. The DC rated voltage ranges from –48 V DC to –60 V DC. The AC rated voltage ranges from 100 V AC to 240 V AC.</a:t>
                      </a:r>
                      <a:endParaRPr lang="en-US" altLang="zh-CN" sz="1200" kern="100" dirty="0">
                        <a:latin typeface="FrutigerNext LT Regular"/>
                        <a:ea typeface="宋体"/>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2000" algn="l" defTabSz="914400" rtl="0" eaLnBrk="1" fontAlgn="ctr" latinLnBrk="0" hangingPunct="1"/>
                      <a:r>
                        <a:rPr lang="en-US" altLang="zh-CN" sz="1200" u="none" strike="noStrike" kern="1200" dirty="0" smtClean="0">
                          <a:effectLst/>
                        </a:rPr>
                        <a:t>□ Pass</a:t>
                      </a:r>
                    </a:p>
                    <a:p>
                      <a:pPr marL="72000" algn="l" defTabSz="914400" rtl="0" eaLnBrk="1" fontAlgn="ctr" latinLnBrk="0" hangingPunct="1"/>
                      <a:r>
                        <a:rPr lang="en-US" altLang="zh-CN" sz="1200" u="none" strike="noStrike" kern="1200" dirty="0" smtClean="0">
                          <a:effectLst/>
                        </a:rPr>
                        <a:t>□ Fail</a:t>
                      </a:r>
                    </a:p>
                    <a:p>
                      <a:pPr marL="72000" algn="l" defTabSz="914400" rtl="0" eaLnBrk="1" fontAlgn="ctr" latinLnBrk="0" hangingPunct="1"/>
                      <a:r>
                        <a:rPr lang="en-US" altLang="zh-CN" sz="1200" u="none" strike="noStrike" kern="1200" dirty="0" smtClean="0">
                          <a:effectLst/>
                        </a:rPr>
                        <a:t>□ N/A</a:t>
                      </a:r>
                      <a:endParaRPr lang="en-US" altLang="zh-CN" sz="1200" b="0" i="0" u="none" strike="noStrike" kern="1200" dirty="0">
                        <a:solidFill>
                          <a:srgbClr val="333333"/>
                        </a:solidFill>
                        <a:effectLst/>
                        <a:latin typeface="FrutigerNext LT Regular"/>
                        <a:ea typeface="Arial Unicode MS" pitchFamily="34" charset="-122"/>
                        <a:cs typeface="Arial Unicode MS" pitchFamily="34" charset="-122"/>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414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solidFill>
                  <a:schemeClr val="bg1">
                    <a:lumMod val="50000"/>
                  </a:schemeClr>
                </a:solidFill>
              </a:rPr>
              <a:t>Routine Maintenance Items Introduction</a:t>
            </a:r>
          </a:p>
          <a:p>
            <a:r>
              <a:rPr lang="en-US" altLang="zh-CN" dirty="0" smtClean="0">
                <a:solidFill>
                  <a:schemeClr val="bg1">
                    <a:lumMod val="50000"/>
                  </a:schemeClr>
                </a:solidFill>
              </a:rPr>
              <a:t>Maintain Commonly Used Methods and Equipment Environmental Checks</a:t>
            </a:r>
          </a:p>
          <a:p>
            <a:r>
              <a:rPr lang="en-US" altLang="zh-CN" b="1" dirty="0" smtClean="0"/>
              <a:t>Methods for Handling Sx7 Switch Password Loss</a:t>
            </a:r>
          </a:p>
          <a:p>
            <a:r>
              <a:rPr lang="en-US" altLang="zh-CN" dirty="0" smtClean="0">
                <a:solidFill>
                  <a:schemeClr val="bg1">
                    <a:lumMod val="50000"/>
                  </a:schemeClr>
                </a:solidFill>
              </a:rPr>
              <a:t>CE  Switches Parts Replacement</a:t>
            </a:r>
          </a:p>
          <a:p>
            <a:r>
              <a:rPr lang="en-US" altLang="zh-CN" dirty="0" smtClean="0">
                <a:solidFill>
                  <a:schemeClr val="bg1">
                    <a:lumMod val="50000"/>
                  </a:schemeClr>
                </a:solidFill>
              </a:rPr>
              <a:t>AR and NE Routers Common Maintenance Commands</a:t>
            </a:r>
          </a:p>
          <a:p>
            <a:r>
              <a:rPr lang="en-US" altLang="zh-CN" dirty="0" smtClean="0">
                <a:solidFill>
                  <a:schemeClr val="bg1">
                    <a:lumMod val="50000"/>
                  </a:schemeClr>
                </a:solidFill>
              </a:rPr>
              <a:t>USG Common Troubleshooting</a:t>
            </a:r>
          </a:p>
          <a:p>
            <a:endParaRPr lang="en-US" altLang="zh-CN" dirty="0" smtClean="0"/>
          </a:p>
          <a:p>
            <a:endParaRPr lang="en-US" altLang="zh-CN" dirty="0" smtClean="0"/>
          </a:p>
          <a:p>
            <a:endParaRPr lang="zh-CN" altLang="en-US" dirty="0" smtClean="0"/>
          </a:p>
          <a:p>
            <a:endParaRPr lang="en-US" altLang="zh-CN" dirty="0" smtClean="0"/>
          </a:p>
          <a:p>
            <a:endParaRPr lang="en-US" altLang="zh-CN" dirty="0" smtClean="0"/>
          </a:p>
        </p:txBody>
      </p:sp>
      <p:sp>
        <p:nvSpPr>
          <p:cNvPr id="4" name="灯片编号占位符 3"/>
          <p:cNvSpPr>
            <a:spLocks noGrp="1"/>
          </p:cNvSpPr>
          <p:nvPr>
            <p:ph type="sldNum" sz="quarter" idx="4294967295"/>
          </p:nvPr>
        </p:nvSpPr>
        <p:spPr>
          <a:xfrm>
            <a:off x="9148764" y="6524626"/>
            <a:ext cx="1519237" cy="333375"/>
          </a:xfrm>
          <a:prstGeom prst="rect">
            <a:avLst/>
          </a:prstGeom>
        </p:spPr>
        <p:txBody>
          <a:bodyPr/>
          <a:lstStyle/>
          <a:p>
            <a:r>
              <a:rPr lang="en-US" altLang="zh-CN" smtClean="0"/>
              <a:t>Page</a:t>
            </a:r>
            <a:fld id="{B77D227A-1AE4-4BCD-9973-754D0181BA73}" type="slidenum">
              <a:rPr lang="en-US" altLang="zh-CN" smtClean="0"/>
              <a:pPr/>
              <a:t>17</a:t>
            </a:fld>
            <a:endParaRPr lang="en-US" altLang="zh-CN"/>
          </a:p>
        </p:txBody>
      </p:sp>
    </p:spTree>
    <p:extLst>
      <p:ext uri="{BB962C8B-B14F-4D97-AF65-F5344CB8AC3E}">
        <p14:creationId xmlns:p14="http://schemas.microsoft.com/office/powerpoint/2010/main" val="1254548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92994989"/>
          <p:cNvSpPr>
            <a:spLocks noGrp="1"/>
          </p:cNvSpPr>
          <p:nvPr>
            <p:ph type="body" sz="quarter" idx="10"/>
          </p:nvPr>
        </p:nvSpPr>
        <p:spPr/>
        <p:txBody>
          <a:bodyPr/>
          <a:lstStyle/>
          <a:p>
            <a:r>
              <a:rPr lang="en-US" altLang="zh-CN" sz="1400" dirty="0" smtClean="0"/>
              <a:t>Method 1: Log in to the switch using </a:t>
            </a:r>
            <a:r>
              <a:rPr lang="en-US" altLang="zh-CN" sz="1400" dirty="0" err="1" smtClean="0"/>
              <a:t>STelnet</a:t>
            </a:r>
            <a:r>
              <a:rPr lang="en-US" altLang="zh-CN" sz="1400" dirty="0" smtClean="0"/>
              <a:t> or Telnet and change the console port password.</a:t>
            </a:r>
          </a:p>
          <a:p>
            <a:pPr lvl="1"/>
            <a:r>
              <a:rPr lang="en-US" altLang="zh-CN" sz="1200" dirty="0" smtClean="0"/>
              <a:t>Log in to the switch using </a:t>
            </a:r>
            <a:r>
              <a:rPr lang="en-US" altLang="zh-CN" sz="1200" dirty="0" err="1" smtClean="0"/>
              <a:t>STelnet</a:t>
            </a:r>
            <a:r>
              <a:rPr lang="en-US" altLang="zh-CN" sz="1200" dirty="0" smtClean="0"/>
              <a:t>. Ensure that your user right is level 3 or higher.</a:t>
            </a:r>
          </a:p>
          <a:p>
            <a:pPr lvl="1"/>
            <a:r>
              <a:rPr lang="en-US" altLang="zh-CN" sz="1200" dirty="0" smtClean="0"/>
              <a:t>Run the display users command to display all the users that have logged into the switch. The item marked with a plus (+) indicates your user account, which corresponds to VTY1.</a:t>
            </a:r>
          </a:p>
          <a:p>
            <a:pPr lvl="1"/>
            <a:endParaRPr lang="en-US" altLang="zh-CN" sz="1200" dirty="0" smtClean="0"/>
          </a:p>
          <a:p>
            <a:pPr lvl="1"/>
            <a:endParaRPr lang="en-US" altLang="zh-CN" sz="1200" dirty="0" smtClean="0"/>
          </a:p>
          <a:p>
            <a:pPr lvl="1"/>
            <a:endParaRPr lang="en-US" altLang="zh-CN" sz="1200" dirty="0" smtClean="0"/>
          </a:p>
          <a:p>
            <a:pPr lvl="1"/>
            <a:r>
              <a:rPr lang="en-US" altLang="zh-CN" sz="1200" dirty="0" smtClean="0"/>
              <a:t>Run the display user-interface command to display user rights of all users. VTY1 corresponds to the user right level 15; therefore, you have the rights to change the console port password.</a:t>
            </a:r>
            <a:endParaRPr lang="en-US" altLang="zh-CN" sz="1200" dirty="0"/>
          </a:p>
        </p:txBody>
      </p:sp>
      <p:sp>
        <p:nvSpPr>
          <p:cNvPr id="2" name="文本占位符 1"/>
          <p:cNvSpPr>
            <a:spLocks noGrp="1"/>
          </p:cNvSpPr>
          <p:nvPr>
            <p:ph type="body" sz="quarter" idx="12"/>
          </p:nvPr>
        </p:nvSpPr>
        <p:spPr>
          <a:xfrm>
            <a:off x="1595500" y="410400"/>
            <a:ext cx="11125236" cy="547226"/>
          </a:xfrm>
        </p:spPr>
        <p:txBody>
          <a:bodyPr/>
          <a:lstStyle/>
          <a:p>
            <a:r>
              <a:rPr lang="en-US" altLang="zh-CN" sz="2900" dirty="0" smtClean="0"/>
              <a:t>Restoring the Console Port Password - </a:t>
            </a:r>
            <a:r>
              <a:rPr lang="en-US" altLang="zh-CN" sz="2900" dirty="0" err="1" smtClean="0"/>
              <a:t>STelnet</a:t>
            </a:r>
            <a:r>
              <a:rPr lang="en-US" altLang="zh-CN" sz="2900" dirty="0" smtClean="0"/>
              <a:t>/Telnet (1)</a:t>
            </a:r>
            <a:endParaRPr lang="zh-CN" altLang="en-US" sz="2900" dirty="0"/>
          </a:p>
        </p:txBody>
      </p:sp>
      <p:sp>
        <p:nvSpPr>
          <p:cNvPr id="7" name="20101809"/>
          <p:cNvSpPr txBox="1"/>
          <p:nvPr/>
        </p:nvSpPr>
        <p:spPr bwMode="auto">
          <a:xfrm>
            <a:off x="2099556" y="2456892"/>
            <a:ext cx="7038360" cy="947334"/>
          </a:xfrm>
          <a:prstGeom prst="rect">
            <a:avLst/>
          </a:prstGeom>
          <a:solidFill>
            <a:schemeClr val="bg1">
              <a:lumMod val="85000"/>
            </a:schemeClr>
          </a:solidFill>
          <a:ln w="9525">
            <a:noFill/>
            <a:miter lim="800000"/>
            <a:headEnd/>
            <a:tailEnd/>
          </a:ln>
        </p:spPr>
        <p:txBody>
          <a:bodyPr wrap="square" lIns="99980" tIns="49986" rIns="99980" bIns="49986" rtlCol="0">
            <a:spAutoFit/>
          </a:bodyPr>
          <a:lstStyle/>
          <a:p>
            <a:pPr defTabSz="1001649" eaLnBrk="0" fontAlgn="ctr" hangingPunct="0"/>
            <a:r>
              <a:rPr lang="en-US" altLang="zh-CN" sz="1100" dirty="0">
                <a:solidFill>
                  <a:srgbClr val="000000"/>
                </a:solidFill>
                <a:latin typeface="+mn-ea"/>
                <a:ea typeface="+mn-ea"/>
                <a:cs typeface="Courier New" pitchFamily="49" charset="0"/>
              </a:rPr>
              <a:t>&lt;HUAWEI&gt; display users</a:t>
            </a:r>
          </a:p>
          <a:p>
            <a:pPr defTabSz="1001649" eaLnBrk="0" fontAlgn="ctr" hangingPunct="0"/>
            <a:r>
              <a:rPr lang="en-US" altLang="zh-CN" sz="1100" dirty="0">
                <a:solidFill>
                  <a:srgbClr val="000000"/>
                </a:solidFill>
                <a:latin typeface="+mn-ea"/>
                <a:ea typeface="+mn-ea"/>
                <a:cs typeface="Courier New" pitchFamily="49" charset="0"/>
              </a:rPr>
              <a:t>  User-</a:t>
            </a:r>
            <a:r>
              <a:rPr lang="en-US" altLang="zh-CN" sz="1100" dirty="0" err="1">
                <a:solidFill>
                  <a:srgbClr val="000000"/>
                </a:solidFill>
                <a:latin typeface="+mn-ea"/>
                <a:ea typeface="+mn-ea"/>
                <a:cs typeface="Courier New" pitchFamily="49" charset="0"/>
              </a:rPr>
              <a:t>Intf</a:t>
            </a:r>
            <a:r>
              <a:rPr lang="en-US" altLang="zh-CN" sz="1100" dirty="0">
                <a:solidFill>
                  <a:srgbClr val="000000"/>
                </a:solidFill>
                <a:latin typeface="+mn-ea"/>
                <a:ea typeface="+mn-ea"/>
                <a:cs typeface="Courier New" pitchFamily="49" charset="0"/>
              </a:rPr>
              <a:t>    Delay    Type   Network Address     </a:t>
            </a:r>
            <a:r>
              <a:rPr lang="en-US" altLang="zh-CN" sz="1100" dirty="0" err="1">
                <a:solidFill>
                  <a:srgbClr val="000000"/>
                </a:solidFill>
                <a:latin typeface="+mn-ea"/>
                <a:ea typeface="+mn-ea"/>
                <a:cs typeface="Courier New" pitchFamily="49" charset="0"/>
              </a:rPr>
              <a:t>AuthenStatus</a:t>
            </a:r>
            <a:r>
              <a:rPr lang="en-US" altLang="zh-CN" sz="1100" dirty="0">
                <a:solidFill>
                  <a:srgbClr val="000000"/>
                </a:solidFill>
                <a:latin typeface="+mn-ea"/>
                <a:ea typeface="+mn-ea"/>
                <a:cs typeface="Courier New" pitchFamily="49" charset="0"/>
              </a:rPr>
              <a:t>    </a:t>
            </a:r>
            <a:r>
              <a:rPr lang="en-US" altLang="zh-CN" sz="1100" dirty="0" err="1">
                <a:solidFill>
                  <a:srgbClr val="000000"/>
                </a:solidFill>
                <a:latin typeface="+mn-ea"/>
                <a:ea typeface="+mn-ea"/>
                <a:cs typeface="Courier New" pitchFamily="49" charset="0"/>
              </a:rPr>
              <a:t>AuthorcmdFlag</a:t>
            </a:r>
            <a:endParaRPr lang="en-US" altLang="zh-CN" sz="1100" dirty="0">
              <a:solidFill>
                <a:srgbClr val="000000"/>
              </a:solidFill>
              <a:latin typeface="+mn-ea"/>
              <a:ea typeface="+mn-ea"/>
              <a:cs typeface="Courier New" pitchFamily="49" charset="0"/>
            </a:endParaRPr>
          </a:p>
          <a:p>
            <a:pPr defTabSz="1001649" eaLnBrk="0" fontAlgn="ctr" hangingPunct="0"/>
            <a:r>
              <a:rPr lang="en-US" altLang="zh-CN" sz="1100" dirty="0">
                <a:solidFill>
                  <a:srgbClr val="000000"/>
                </a:solidFill>
                <a:latin typeface="+mn-ea"/>
                <a:ea typeface="+mn-ea"/>
                <a:cs typeface="Courier New" pitchFamily="49" charset="0"/>
              </a:rPr>
              <a:t>  129 VTY 0   00:23:36  TEL    10.135.18.67              pass           no</a:t>
            </a:r>
          </a:p>
          <a:p>
            <a:pPr defTabSz="1001649" eaLnBrk="0" fontAlgn="ctr" hangingPunct="0"/>
            <a:r>
              <a:rPr lang="en-US" altLang="zh-CN" sz="1100" dirty="0">
                <a:solidFill>
                  <a:srgbClr val="000000"/>
                </a:solidFill>
                <a:latin typeface="+mn-ea"/>
                <a:ea typeface="+mn-ea"/>
                <a:cs typeface="Courier New" pitchFamily="49" charset="0"/>
              </a:rPr>
              <a:t>+ 130 VTY 1   01:20:36  TEL    10.135.18.91              pass           no</a:t>
            </a:r>
          </a:p>
          <a:p>
            <a:pPr defTabSz="1001649" eaLnBrk="0" fontAlgn="ctr" hangingPunct="0"/>
            <a:r>
              <a:rPr lang="en-US" altLang="zh-CN" sz="1100" dirty="0">
                <a:solidFill>
                  <a:srgbClr val="000000"/>
                </a:solidFill>
                <a:latin typeface="+mn-ea"/>
                <a:ea typeface="+mn-ea"/>
                <a:cs typeface="Courier New" pitchFamily="49" charset="0"/>
              </a:rPr>
              <a:t>  131 VTY 2   00:00:00  TEL    10.135.18.54              pass           no</a:t>
            </a:r>
          </a:p>
        </p:txBody>
      </p:sp>
      <p:sp>
        <p:nvSpPr>
          <p:cNvPr id="8" name="1499809515"/>
          <p:cNvSpPr txBox="1"/>
          <p:nvPr/>
        </p:nvSpPr>
        <p:spPr bwMode="auto">
          <a:xfrm>
            <a:off x="2063552" y="4113076"/>
            <a:ext cx="7062282" cy="1466128"/>
          </a:xfrm>
          <a:prstGeom prst="rect">
            <a:avLst/>
          </a:prstGeom>
          <a:solidFill>
            <a:schemeClr val="bg1">
              <a:lumMod val="85000"/>
            </a:schemeClr>
          </a:solidFill>
          <a:ln w="9525">
            <a:noFill/>
            <a:miter lim="800000"/>
            <a:headEnd/>
            <a:tailEnd/>
          </a:ln>
        </p:spPr>
        <p:txBody>
          <a:bodyPr wrap="square" lIns="99980" tIns="49986" rIns="99980" bIns="49986" rtlCol="0">
            <a:spAutoFit/>
          </a:bodyPr>
          <a:lstStyle/>
          <a:p>
            <a:pPr defTabSz="1001649" eaLnBrk="0" fontAlgn="ctr" hangingPunct="0"/>
            <a:r>
              <a:rPr lang="en-US" altLang="zh-CN" sz="1100" dirty="0">
                <a:solidFill>
                  <a:srgbClr val="000000"/>
                </a:solidFill>
                <a:latin typeface="+mn-ea"/>
                <a:ea typeface="+mn-ea"/>
                <a:cs typeface="Courier New" pitchFamily="49" charset="0"/>
              </a:rPr>
              <a:t>&lt;HUAWEI&gt; display user-interface</a:t>
            </a:r>
          </a:p>
          <a:p>
            <a:pPr defTabSz="1001649" eaLnBrk="0" fontAlgn="ctr" hangingPunct="0"/>
            <a:r>
              <a:rPr lang="en-US" altLang="zh-CN" sz="1100" dirty="0">
                <a:solidFill>
                  <a:srgbClr val="000000"/>
                </a:solidFill>
                <a:latin typeface="+mn-ea"/>
                <a:ea typeface="+mn-ea"/>
                <a:cs typeface="Courier New" pitchFamily="49" charset="0"/>
              </a:rPr>
              <a:t>  </a:t>
            </a:r>
            <a:r>
              <a:rPr lang="en-US" altLang="zh-CN" sz="1100" dirty="0" err="1">
                <a:solidFill>
                  <a:srgbClr val="000000"/>
                </a:solidFill>
                <a:latin typeface="+mn-ea"/>
                <a:ea typeface="+mn-ea"/>
                <a:cs typeface="Courier New" pitchFamily="49" charset="0"/>
              </a:rPr>
              <a:t>Idx</a:t>
            </a:r>
            <a:r>
              <a:rPr lang="en-US" altLang="zh-CN" sz="1100" dirty="0">
                <a:solidFill>
                  <a:srgbClr val="000000"/>
                </a:solidFill>
                <a:latin typeface="+mn-ea"/>
                <a:ea typeface="+mn-ea"/>
                <a:cs typeface="Courier New" pitchFamily="49" charset="0"/>
              </a:rPr>
              <a:t>  Type     </a:t>
            </a:r>
            <a:r>
              <a:rPr lang="en-US" altLang="zh-CN" sz="1100" dirty="0" err="1">
                <a:solidFill>
                  <a:srgbClr val="000000"/>
                </a:solidFill>
                <a:latin typeface="+mn-ea"/>
                <a:ea typeface="+mn-ea"/>
                <a:cs typeface="Courier New" pitchFamily="49" charset="0"/>
              </a:rPr>
              <a:t>Tx</a:t>
            </a:r>
            <a:r>
              <a:rPr lang="en-US" altLang="zh-CN" sz="1100" dirty="0">
                <a:solidFill>
                  <a:srgbClr val="000000"/>
                </a:solidFill>
                <a:latin typeface="+mn-ea"/>
                <a:ea typeface="+mn-ea"/>
                <a:cs typeface="Courier New" pitchFamily="49" charset="0"/>
              </a:rPr>
              <a:t>/Rx      Modem </a:t>
            </a:r>
            <a:r>
              <a:rPr lang="en-US" altLang="zh-CN" sz="1100" dirty="0" err="1">
                <a:solidFill>
                  <a:srgbClr val="000000"/>
                </a:solidFill>
                <a:latin typeface="+mn-ea"/>
                <a:ea typeface="+mn-ea"/>
                <a:cs typeface="Courier New" pitchFamily="49" charset="0"/>
              </a:rPr>
              <a:t>Privi</a:t>
            </a:r>
            <a:r>
              <a:rPr lang="en-US" altLang="zh-CN" sz="1100" dirty="0">
                <a:solidFill>
                  <a:srgbClr val="000000"/>
                </a:solidFill>
                <a:latin typeface="+mn-ea"/>
                <a:ea typeface="+mn-ea"/>
                <a:cs typeface="Courier New" pitchFamily="49" charset="0"/>
              </a:rPr>
              <a:t> </a:t>
            </a:r>
            <a:r>
              <a:rPr lang="en-US" altLang="zh-CN" sz="1100" dirty="0" err="1">
                <a:solidFill>
                  <a:srgbClr val="000000"/>
                </a:solidFill>
                <a:latin typeface="+mn-ea"/>
                <a:ea typeface="+mn-ea"/>
                <a:cs typeface="Courier New" pitchFamily="49" charset="0"/>
              </a:rPr>
              <a:t>ActualPrivi</a:t>
            </a:r>
            <a:r>
              <a:rPr lang="en-US" altLang="zh-CN" sz="1100" dirty="0">
                <a:solidFill>
                  <a:srgbClr val="000000"/>
                </a:solidFill>
                <a:latin typeface="+mn-ea"/>
                <a:ea typeface="+mn-ea"/>
                <a:cs typeface="Courier New" pitchFamily="49" charset="0"/>
              </a:rPr>
              <a:t> Auth  </a:t>
            </a:r>
            <a:r>
              <a:rPr lang="en-US" altLang="zh-CN" sz="1100" dirty="0" err="1">
                <a:solidFill>
                  <a:srgbClr val="000000"/>
                </a:solidFill>
                <a:latin typeface="+mn-ea"/>
                <a:ea typeface="+mn-ea"/>
                <a:cs typeface="Courier New" pitchFamily="49" charset="0"/>
              </a:rPr>
              <a:t>Int</a:t>
            </a:r>
            <a:endParaRPr lang="en-US" altLang="zh-CN" sz="1100" dirty="0">
              <a:solidFill>
                <a:srgbClr val="000000"/>
              </a:solidFill>
              <a:latin typeface="+mn-ea"/>
              <a:ea typeface="+mn-ea"/>
              <a:cs typeface="Courier New" pitchFamily="49" charset="0"/>
            </a:endParaRPr>
          </a:p>
          <a:p>
            <a:pPr defTabSz="1001649" eaLnBrk="0" fontAlgn="ctr" hangingPunct="0"/>
            <a:r>
              <a:rPr lang="en-US" altLang="zh-CN" sz="1100" dirty="0">
                <a:solidFill>
                  <a:srgbClr val="000000"/>
                </a:solidFill>
                <a:latin typeface="+mn-ea"/>
                <a:ea typeface="+mn-ea"/>
                <a:cs typeface="Courier New" pitchFamily="49" charset="0"/>
              </a:rPr>
              <a:t>  0    CON 0    9600       -     15    -           P     -</a:t>
            </a:r>
          </a:p>
          <a:p>
            <a:pPr defTabSz="1001649" eaLnBrk="0" fontAlgn="ctr" hangingPunct="0"/>
            <a:r>
              <a:rPr lang="en-US" altLang="zh-CN" sz="1100" dirty="0">
                <a:solidFill>
                  <a:srgbClr val="000000"/>
                </a:solidFill>
                <a:latin typeface="+mn-ea"/>
                <a:ea typeface="+mn-ea"/>
                <a:cs typeface="Courier New" pitchFamily="49" charset="0"/>
              </a:rPr>
              <a:t>+ 129  VTY 0               -     15    15          P     -</a:t>
            </a:r>
          </a:p>
          <a:p>
            <a:pPr defTabSz="1001649" eaLnBrk="0" fontAlgn="ctr" hangingPunct="0"/>
            <a:r>
              <a:rPr lang="en-US" altLang="zh-CN" sz="1100" dirty="0">
                <a:solidFill>
                  <a:srgbClr val="000000"/>
                </a:solidFill>
                <a:latin typeface="+mn-ea"/>
                <a:ea typeface="+mn-ea"/>
                <a:cs typeface="Courier New" pitchFamily="49" charset="0"/>
              </a:rPr>
              <a:t>+ 130  VTY 1               -     15    15          P     -</a:t>
            </a:r>
          </a:p>
          <a:p>
            <a:pPr defTabSz="1001649" eaLnBrk="0" fontAlgn="ctr" hangingPunct="0"/>
            <a:r>
              <a:rPr lang="en-US" altLang="zh-CN" sz="1100" dirty="0">
                <a:solidFill>
                  <a:srgbClr val="000000"/>
                </a:solidFill>
                <a:latin typeface="+mn-ea"/>
                <a:ea typeface="+mn-ea"/>
                <a:cs typeface="Courier New" pitchFamily="49" charset="0"/>
              </a:rPr>
              <a:t>+ 131  VTY 2               -     15    -           P     -</a:t>
            </a:r>
          </a:p>
          <a:p>
            <a:pPr defTabSz="1001649" eaLnBrk="0" fontAlgn="ctr" hangingPunct="0"/>
            <a:r>
              <a:rPr lang="en-US" altLang="zh-CN" sz="1100" dirty="0">
                <a:solidFill>
                  <a:srgbClr val="000000"/>
                </a:solidFill>
                <a:latin typeface="+mn-ea"/>
                <a:ea typeface="+mn-ea"/>
                <a:cs typeface="Courier New" pitchFamily="49" charset="0"/>
              </a:rPr>
              <a:t>  132  VTY 3               -     15    15          P     -</a:t>
            </a:r>
          </a:p>
          <a:p>
            <a:pPr defTabSz="1001649" eaLnBrk="0" fontAlgn="ctr" hangingPunct="0"/>
            <a:r>
              <a:rPr lang="en-US" altLang="zh-CN" sz="1100" dirty="0">
                <a:solidFill>
                  <a:srgbClr val="000000"/>
                </a:solidFill>
                <a:latin typeface="+mn-ea"/>
                <a:ea typeface="+mn-ea"/>
                <a:cs typeface="Courier New" pitchFamily="49" charset="0"/>
              </a:rPr>
              <a:t>......</a:t>
            </a:r>
          </a:p>
        </p:txBody>
      </p:sp>
    </p:spTree>
    <p:extLst>
      <p:ext uri="{BB962C8B-B14F-4D97-AF65-F5344CB8AC3E}">
        <p14:creationId xmlns:p14="http://schemas.microsoft.com/office/powerpoint/2010/main" val="2315446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26708376"/>
          <p:cNvSpPr>
            <a:spLocks noGrp="1"/>
          </p:cNvSpPr>
          <p:nvPr>
            <p:ph type="ctrTitle" sz="quarter"/>
          </p:nvPr>
        </p:nvSpPr>
        <p:spPr/>
        <p:txBody>
          <a:bodyPr/>
          <a:lstStyle/>
          <a:p>
            <a:r>
              <a:rPr lang="en-US" altLang="zh-CN" smtClean="0"/>
              <a:t>Routine Maintenance of DC Network Devices</a:t>
            </a:r>
            <a:endParaRPr lang="en-US" altLang="zh-CN" dirty="0"/>
          </a:p>
        </p:txBody>
      </p:sp>
      <p:sp>
        <p:nvSpPr>
          <p:cNvPr id="5" name="文本占位符 4"/>
          <p:cNvSpPr>
            <a:spLocks noGrp="1"/>
          </p:cNvSpPr>
          <p:nvPr>
            <p:ph type="body" sz="quarter" idx="10"/>
          </p:nvPr>
        </p:nvSpPr>
        <p:spPr/>
        <p:txBody>
          <a:bodyPr/>
          <a:lstStyle/>
          <a:p>
            <a:r>
              <a:rPr lang="en-US" altLang="zh-CN" dirty="0"/>
              <a:t>Huawei Data Center Series of Courses</a:t>
            </a:r>
            <a:endParaRPr lang="zh-CN" altLang="en-US" dirty="0"/>
          </a:p>
          <a:p>
            <a:endParaRPr lang="zh-CN" altLang="en-US" dirty="0"/>
          </a:p>
          <a:p>
            <a:endParaRPr lang="zh-CN" altLang="en-US" dirty="0"/>
          </a:p>
        </p:txBody>
      </p:sp>
    </p:spTree>
    <p:extLst>
      <p:ext uri="{BB962C8B-B14F-4D97-AF65-F5344CB8AC3E}">
        <p14:creationId xmlns:p14="http://schemas.microsoft.com/office/powerpoint/2010/main" val="2993874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6466206"/>
          <p:cNvSpPr>
            <a:spLocks noGrp="1"/>
          </p:cNvSpPr>
          <p:nvPr>
            <p:ph type="body" sz="quarter" idx="10"/>
          </p:nvPr>
        </p:nvSpPr>
        <p:spPr/>
        <p:txBody>
          <a:bodyPr/>
          <a:lstStyle/>
          <a:p>
            <a:pPr lvl="1"/>
            <a:r>
              <a:rPr lang="en-US" altLang="zh-CN" sz="1800" dirty="0" smtClean="0"/>
              <a:t>Change the console password. The following example changes the authentication mode to password authentication and the password to huawei@123.</a:t>
            </a:r>
          </a:p>
          <a:p>
            <a:pPr lvl="1"/>
            <a:endParaRPr lang="en-US" altLang="zh-CN" sz="1800" dirty="0" smtClean="0"/>
          </a:p>
          <a:p>
            <a:pPr marL="401637" lvl="1" indent="0">
              <a:buNone/>
            </a:pPr>
            <a:endParaRPr lang="en-US" altLang="zh-CN" sz="1800" dirty="0" smtClean="0"/>
          </a:p>
          <a:p>
            <a:pPr marL="401637" lvl="1" indent="0">
              <a:buNone/>
            </a:pPr>
            <a:endParaRPr lang="en-US" altLang="zh-CN" sz="1800" dirty="0"/>
          </a:p>
          <a:p>
            <a:pPr marL="401637" lvl="1" indent="0">
              <a:buNone/>
            </a:pPr>
            <a:endParaRPr lang="en-US" altLang="zh-CN" sz="1800" dirty="0" smtClean="0"/>
          </a:p>
          <a:p>
            <a:pPr lvl="1"/>
            <a:r>
              <a:rPr lang="en-US" altLang="zh-CN" sz="1800" dirty="0" smtClean="0"/>
              <a:t>Save the configuration to prevent configuration loss after a restart.</a:t>
            </a:r>
          </a:p>
          <a:p>
            <a:pPr lvl="1"/>
            <a:endParaRPr lang="en-US" altLang="zh-CN" sz="1800" dirty="0"/>
          </a:p>
        </p:txBody>
      </p:sp>
      <p:sp>
        <p:nvSpPr>
          <p:cNvPr id="6" name="文本占位符 5"/>
          <p:cNvSpPr>
            <a:spLocks noGrp="1"/>
          </p:cNvSpPr>
          <p:nvPr>
            <p:ph type="body" sz="quarter" idx="12"/>
          </p:nvPr>
        </p:nvSpPr>
        <p:spPr>
          <a:xfrm>
            <a:off x="1595500" y="410400"/>
            <a:ext cx="10801200" cy="547226"/>
          </a:xfrm>
        </p:spPr>
        <p:txBody>
          <a:bodyPr/>
          <a:lstStyle/>
          <a:p>
            <a:r>
              <a:rPr lang="en-US" altLang="zh-CN" sz="2900" smtClean="0"/>
              <a:t>Restoring the Console Port Password - STelnet/Telnet (2)</a:t>
            </a:r>
            <a:endParaRPr lang="zh-CN" altLang="en-US" sz="2900" dirty="0"/>
          </a:p>
        </p:txBody>
      </p:sp>
      <p:sp>
        <p:nvSpPr>
          <p:cNvPr id="4" name="1730425874"/>
          <p:cNvSpPr txBox="1"/>
          <p:nvPr/>
        </p:nvSpPr>
        <p:spPr bwMode="auto">
          <a:xfrm>
            <a:off x="2459596" y="2132856"/>
            <a:ext cx="6948772" cy="1188132"/>
          </a:xfrm>
          <a:prstGeom prst="rect">
            <a:avLst/>
          </a:prstGeom>
          <a:solidFill>
            <a:schemeClr val="bg1">
              <a:lumMod val="85000"/>
            </a:schemeClr>
          </a:solidFill>
          <a:ln w="9525">
            <a:noFill/>
            <a:miter lim="800000"/>
            <a:headEnd/>
            <a:tailEnd/>
          </a:ln>
        </p:spPr>
        <p:txBody>
          <a:bodyPr wrap="square" lIns="99980" tIns="49986" rIns="99980" bIns="49986" rtlCol="0">
            <a:spAutoFit/>
          </a:bodyPr>
          <a:lstStyle/>
          <a:p>
            <a:pPr defTabSz="1001649" eaLnBrk="0" fontAlgn="ctr" hangingPunct="0"/>
            <a:r>
              <a:rPr lang="en-US" altLang="zh-CN" sz="1400" dirty="0">
                <a:solidFill>
                  <a:srgbClr val="000000"/>
                </a:solidFill>
                <a:latin typeface="+mn-ea"/>
                <a:ea typeface="+mn-ea"/>
                <a:cs typeface="Courier New" pitchFamily="49" charset="0"/>
              </a:rPr>
              <a:t>&lt;HUAWEI&gt; system-view</a:t>
            </a:r>
          </a:p>
          <a:p>
            <a:pPr defTabSz="1001649" eaLnBrk="0" fontAlgn="ctr" hangingPunct="0"/>
            <a:r>
              <a:rPr lang="en-US" altLang="zh-CN" sz="1400" dirty="0">
                <a:solidFill>
                  <a:srgbClr val="000000"/>
                </a:solidFill>
                <a:latin typeface="+mn-ea"/>
                <a:ea typeface="+mn-ea"/>
                <a:cs typeface="Courier New" pitchFamily="49" charset="0"/>
              </a:rPr>
              <a:t>[HUAWEI] user-interface console 0</a:t>
            </a:r>
          </a:p>
          <a:p>
            <a:pPr defTabSz="1001649" eaLnBrk="0" fontAlgn="ctr" hangingPunct="0"/>
            <a:r>
              <a:rPr lang="en-US" altLang="zh-CN" sz="1400" dirty="0">
                <a:solidFill>
                  <a:srgbClr val="000000"/>
                </a:solidFill>
                <a:latin typeface="+mn-ea"/>
                <a:ea typeface="+mn-ea"/>
                <a:cs typeface="Courier New" pitchFamily="49" charset="0"/>
              </a:rPr>
              <a:t>[HUAWEI-ui-console0] authentication-mode password</a:t>
            </a:r>
          </a:p>
          <a:p>
            <a:pPr defTabSz="1001649" eaLnBrk="0" fontAlgn="ctr" hangingPunct="0"/>
            <a:r>
              <a:rPr lang="en-US" altLang="zh-CN" sz="1400" dirty="0">
                <a:solidFill>
                  <a:srgbClr val="000000"/>
                </a:solidFill>
                <a:latin typeface="+mn-ea"/>
                <a:ea typeface="+mn-ea"/>
                <a:cs typeface="Courier New" pitchFamily="49" charset="0"/>
              </a:rPr>
              <a:t>[HUAWEI-ui-console0] set authentication password cipher huawei@123</a:t>
            </a:r>
          </a:p>
          <a:p>
            <a:pPr defTabSz="1001649" eaLnBrk="0" fontAlgn="ctr" hangingPunct="0"/>
            <a:r>
              <a:rPr lang="en-US" altLang="zh-CN" sz="1400" dirty="0">
                <a:solidFill>
                  <a:srgbClr val="000000"/>
                </a:solidFill>
                <a:latin typeface="+mn-ea"/>
                <a:ea typeface="+mn-ea"/>
                <a:cs typeface="Courier New" pitchFamily="49" charset="0"/>
              </a:rPr>
              <a:t>[HUAWEI-ui-console0] return</a:t>
            </a:r>
          </a:p>
        </p:txBody>
      </p:sp>
      <p:sp>
        <p:nvSpPr>
          <p:cNvPr id="5" name="681315291"/>
          <p:cNvSpPr txBox="1"/>
          <p:nvPr/>
        </p:nvSpPr>
        <p:spPr bwMode="auto">
          <a:xfrm>
            <a:off x="2459596" y="4437112"/>
            <a:ext cx="6948772" cy="1178166"/>
          </a:xfrm>
          <a:prstGeom prst="rect">
            <a:avLst/>
          </a:prstGeom>
          <a:solidFill>
            <a:schemeClr val="bg1">
              <a:lumMod val="85000"/>
            </a:schemeClr>
          </a:solidFill>
          <a:ln w="9525">
            <a:noFill/>
            <a:miter lim="800000"/>
            <a:headEnd/>
            <a:tailEnd/>
          </a:ln>
        </p:spPr>
        <p:txBody>
          <a:bodyPr wrap="square" lIns="99980" tIns="49986" rIns="99980" bIns="49986" rtlCol="0">
            <a:spAutoFit/>
          </a:bodyPr>
          <a:lstStyle/>
          <a:p>
            <a:pPr defTabSz="1001649" eaLnBrk="0" fontAlgn="ctr" hangingPunct="0"/>
            <a:r>
              <a:rPr lang="en-US" altLang="zh-CN" sz="1400" dirty="0">
                <a:solidFill>
                  <a:srgbClr val="000000"/>
                </a:solidFill>
                <a:latin typeface="+mn-ea"/>
                <a:ea typeface="+mn-ea"/>
                <a:cs typeface="Courier New" pitchFamily="49" charset="0"/>
              </a:rPr>
              <a:t>&lt;HUAWEI&gt; save</a:t>
            </a:r>
          </a:p>
          <a:p>
            <a:pPr defTabSz="1001649" eaLnBrk="0" fontAlgn="ctr" hangingPunct="0"/>
            <a:r>
              <a:rPr lang="en-US" altLang="zh-CN" sz="1400" dirty="0">
                <a:solidFill>
                  <a:srgbClr val="000000"/>
                </a:solidFill>
                <a:latin typeface="+mn-ea"/>
                <a:ea typeface="+mn-ea"/>
                <a:cs typeface="Courier New" pitchFamily="49" charset="0"/>
              </a:rPr>
              <a:t>The current configuration will be written to the device.</a:t>
            </a:r>
          </a:p>
          <a:p>
            <a:pPr defTabSz="1001649" eaLnBrk="0" fontAlgn="ctr" hangingPunct="0"/>
            <a:r>
              <a:rPr lang="en-US" altLang="zh-CN" sz="1400" dirty="0">
                <a:solidFill>
                  <a:srgbClr val="000000"/>
                </a:solidFill>
                <a:latin typeface="+mn-ea"/>
                <a:ea typeface="+mn-ea"/>
                <a:cs typeface="Courier New" pitchFamily="49" charset="0"/>
              </a:rPr>
              <a:t>Are you sure to continue?[Y/N]y</a:t>
            </a:r>
          </a:p>
          <a:p>
            <a:pPr defTabSz="1001649" eaLnBrk="0" fontAlgn="ctr" hangingPunct="0"/>
            <a:r>
              <a:rPr lang="en-US" altLang="zh-CN" sz="1400" dirty="0">
                <a:solidFill>
                  <a:srgbClr val="000000"/>
                </a:solidFill>
                <a:latin typeface="+mn-ea"/>
                <a:ea typeface="+mn-ea"/>
                <a:cs typeface="Courier New" pitchFamily="49" charset="0"/>
              </a:rPr>
              <a:t>Now saving the current configuration to the slot 0.</a:t>
            </a:r>
          </a:p>
          <a:p>
            <a:pPr defTabSz="1001649" eaLnBrk="0" fontAlgn="ctr" hangingPunct="0"/>
            <a:r>
              <a:rPr lang="en-US" altLang="zh-CN" sz="1400" dirty="0">
                <a:solidFill>
                  <a:srgbClr val="000000"/>
                </a:solidFill>
                <a:latin typeface="+mn-ea"/>
                <a:ea typeface="+mn-ea"/>
                <a:cs typeface="Courier New" pitchFamily="49" charset="0"/>
              </a:rPr>
              <a:t>Save the configuration successfully.</a:t>
            </a:r>
          </a:p>
        </p:txBody>
      </p:sp>
    </p:spTree>
    <p:extLst>
      <p:ext uri="{BB962C8B-B14F-4D97-AF65-F5344CB8AC3E}">
        <p14:creationId xmlns:p14="http://schemas.microsoft.com/office/powerpoint/2010/main" val="3142699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93842108"/>
          <p:cNvSpPr>
            <a:spLocks noGrp="1"/>
          </p:cNvSpPr>
          <p:nvPr>
            <p:ph type="body" sz="quarter" idx="10"/>
          </p:nvPr>
        </p:nvSpPr>
        <p:spPr/>
        <p:txBody>
          <a:bodyPr/>
          <a:lstStyle/>
          <a:p>
            <a:r>
              <a:rPr lang="en-US" altLang="zh-CN" sz="1600" dirty="0" smtClean="0"/>
              <a:t>Use a serial cable to connect a PC to the switch and restart the switch. Press </a:t>
            </a:r>
            <a:r>
              <a:rPr lang="en-US" altLang="zh-CN" sz="1600" dirty="0" err="1" smtClean="0"/>
              <a:t>Ctrl+B</a:t>
            </a:r>
            <a:r>
              <a:rPr lang="en-US" altLang="zh-CN" sz="1600" dirty="0" smtClean="0"/>
              <a:t> or </a:t>
            </a:r>
            <a:r>
              <a:rPr lang="en-US" altLang="zh-CN" sz="1600" dirty="0" err="1" smtClean="0"/>
              <a:t>Ctrl+E</a:t>
            </a:r>
            <a:r>
              <a:rPr lang="en-US" altLang="zh-CN" sz="1600" dirty="0" smtClean="0"/>
              <a:t> and enter the password (admin@huawei.com by default) to display the </a:t>
            </a:r>
            <a:r>
              <a:rPr lang="en-US" altLang="zh-CN" sz="1600" dirty="0" err="1" smtClean="0"/>
              <a:t>BootROM</a:t>
            </a:r>
            <a:r>
              <a:rPr lang="en-US" altLang="zh-CN" sz="1600" dirty="0" smtClean="0"/>
              <a:t> menu. </a:t>
            </a:r>
          </a:p>
          <a:p>
            <a:r>
              <a:rPr lang="en-US" altLang="zh-CN" sz="1600" dirty="0" smtClean="0"/>
              <a:t>Delete the password for login through the console port.</a:t>
            </a:r>
            <a:endParaRPr lang="en-US" altLang="zh-CN" sz="1600" dirty="0"/>
          </a:p>
        </p:txBody>
      </p:sp>
      <p:sp>
        <p:nvSpPr>
          <p:cNvPr id="3" name="文本占位符 2"/>
          <p:cNvSpPr>
            <a:spLocks noGrp="1"/>
          </p:cNvSpPr>
          <p:nvPr>
            <p:ph type="body" sz="quarter" idx="12"/>
          </p:nvPr>
        </p:nvSpPr>
        <p:spPr>
          <a:xfrm>
            <a:off x="1595500" y="410400"/>
            <a:ext cx="10261140" cy="1024280"/>
          </a:xfrm>
        </p:spPr>
        <p:txBody>
          <a:bodyPr/>
          <a:lstStyle/>
          <a:p>
            <a:r>
              <a:rPr lang="en-US" altLang="zh-CN" sz="3000" dirty="0" smtClean="0"/>
              <a:t>Deleting Password Through the </a:t>
            </a:r>
            <a:r>
              <a:rPr lang="en-US" altLang="zh-CN" sz="3000" dirty="0" err="1" smtClean="0"/>
              <a:t>BootROM</a:t>
            </a:r>
            <a:r>
              <a:rPr lang="en-US" altLang="zh-CN" sz="3000" dirty="0" smtClean="0"/>
              <a:t> Menu (1)</a:t>
            </a:r>
            <a:endParaRPr lang="zh-CN" altLang="en-US" sz="3000" dirty="0"/>
          </a:p>
        </p:txBody>
      </p:sp>
      <p:sp>
        <p:nvSpPr>
          <p:cNvPr id="6" name="1137634295"/>
          <p:cNvSpPr txBox="1"/>
          <p:nvPr/>
        </p:nvSpPr>
        <p:spPr bwMode="auto">
          <a:xfrm>
            <a:off x="2135560" y="2528900"/>
            <a:ext cx="7812868" cy="2870937"/>
          </a:xfrm>
          <a:prstGeom prst="rect">
            <a:avLst/>
          </a:prstGeom>
          <a:solidFill>
            <a:schemeClr val="bg1">
              <a:lumMod val="85000"/>
            </a:schemeClr>
          </a:solidFill>
          <a:ln w="9525">
            <a:noFill/>
            <a:miter lim="800000"/>
            <a:headEnd/>
            <a:tailEnd/>
          </a:ln>
        </p:spPr>
        <p:txBody>
          <a:bodyPr wrap="square" lIns="99980" tIns="49986" rIns="99980" bIns="49986" rtlCol="0">
            <a:spAutoFit/>
          </a:bodyPr>
          <a:lstStyle/>
          <a:p>
            <a:pPr defTabSz="1001649" eaLnBrk="0" fontAlgn="ctr" hangingPunct="0"/>
            <a:r>
              <a:rPr lang="en-US" altLang="zh-CN" sz="1200" dirty="0">
                <a:solidFill>
                  <a:srgbClr val="000000"/>
                </a:solidFill>
                <a:latin typeface="+mn-ea"/>
                <a:ea typeface="+mn-ea"/>
                <a:cs typeface="Courier New" pitchFamily="49" charset="0"/>
              </a:rPr>
              <a:t>BootROM  MENU</a:t>
            </a:r>
          </a:p>
          <a:p>
            <a:pPr defTabSz="1001649" eaLnBrk="0" fontAlgn="ctr" hangingPunct="0"/>
            <a:r>
              <a:rPr lang="en-US" altLang="zh-CN" sz="1200" dirty="0">
                <a:solidFill>
                  <a:srgbClr val="000000"/>
                </a:solidFill>
                <a:latin typeface="+mn-ea"/>
                <a:ea typeface="+mn-ea"/>
                <a:cs typeface="Courier New" pitchFamily="49" charset="0"/>
              </a:rPr>
              <a:t>    1. Boot with default mode</a:t>
            </a:r>
          </a:p>
          <a:p>
            <a:pPr defTabSz="1001649" eaLnBrk="0" fontAlgn="ctr" hangingPunct="0"/>
            <a:r>
              <a:rPr lang="en-US" altLang="zh-CN" sz="1200" dirty="0">
                <a:solidFill>
                  <a:srgbClr val="000000"/>
                </a:solidFill>
                <a:latin typeface="+mn-ea"/>
                <a:ea typeface="+mn-ea"/>
                <a:cs typeface="Courier New" pitchFamily="49" charset="0"/>
              </a:rPr>
              <a:t>    2. Enter serial submenu</a:t>
            </a:r>
          </a:p>
          <a:p>
            <a:pPr defTabSz="1001649" eaLnBrk="0" fontAlgn="ctr" hangingPunct="0"/>
            <a:r>
              <a:rPr lang="en-US" altLang="zh-CN" sz="1200" dirty="0">
                <a:solidFill>
                  <a:srgbClr val="000000"/>
                </a:solidFill>
                <a:latin typeface="+mn-ea"/>
                <a:ea typeface="+mn-ea"/>
                <a:cs typeface="Courier New" pitchFamily="49" charset="0"/>
              </a:rPr>
              <a:t>    3. Enter startup submenu</a:t>
            </a:r>
          </a:p>
          <a:p>
            <a:pPr defTabSz="1001649" eaLnBrk="0" fontAlgn="ctr" hangingPunct="0"/>
            <a:r>
              <a:rPr lang="en-US" altLang="zh-CN" sz="1200" dirty="0">
                <a:solidFill>
                  <a:srgbClr val="000000"/>
                </a:solidFill>
                <a:latin typeface="+mn-ea"/>
                <a:ea typeface="+mn-ea"/>
                <a:cs typeface="Courier New" pitchFamily="49" charset="0"/>
              </a:rPr>
              <a:t>    4. Enter ethernet submenu</a:t>
            </a:r>
          </a:p>
          <a:p>
            <a:pPr defTabSz="1001649" eaLnBrk="0" fontAlgn="ctr" hangingPunct="0"/>
            <a:r>
              <a:rPr lang="en-US" altLang="zh-CN" sz="1200" dirty="0">
                <a:solidFill>
                  <a:srgbClr val="000000"/>
                </a:solidFill>
                <a:latin typeface="+mn-ea"/>
                <a:ea typeface="+mn-ea"/>
                <a:cs typeface="Courier New" pitchFamily="49" charset="0"/>
              </a:rPr>
              <a:t>    5. Enter </a:t>
            </a:r>
            <a:r>
              <a:rPr lang="en-US" altLang="zh-CN" sz="1200" dirty="0" err="1">
                <a:solidFill>
                  <a:srgbClr val="000000"/>
                </a:solidFill>
                <a:latin typeface="+mn-ea"/>
                <a:ea typeface="+mn-ea"/>
                <a:cs typeface="Courier New" pitchFamily="49" charset="0"/>
              </a:rPr>
              <a:t>filesystem</a:t>
            </a:r>
            <a:r>
              <a:rPr lang="en-US" altLang="zh-CN" sz="1200" dirty="0">
                <a:solidFill>
                  <a:srgbClr val="000000"/>
                </a:solidFill>
                <a:latin typeface="+mn-ea"/>
                <a:ea typeface="+mn-ea"/>
                <a:cs typeface="Courier New" pitchFamily="49" charset="0"/>
              </a:rPr>
              <a:t> submenu</a:t>
            </a:r>
          </a:p>
          <a:p>
            <a:pPr defTabSz="1001649" eaLnBrk="0" fontAlgn="ctr" hangingPunct="0"/>
            <a:r>
              <a:rPr lang="en-US" altLang="zh-CN" sz="1200" dirty="0">
                <a:solidFill>
                  <a:srgbClr val="000000"/>
                </a:solidFill>
                <a:latin typeface="+mn-ea"/>
                <a:ea typeface="+mn-ea"/>
                <a:cs typeface="Courier New" pitchFamily="49" charset="0"/>
              </a:rPr>
              <a:t>    6. Modify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   //</a:t>
            </a:r>
            <a:r>
              <a:rPr lang="en-US" altLang="zh-CN" sz="1200" b="1" dirty="0">
                <a:solidFill>
                  <a:srgbClr val="000000"/>
                </a:solidFill>
                <a:latin typeface="+mn-ea"/>
                <a:ea typeface="+mn-ea"/>
                <a:cs typeface="Courier New" pitchFamily="49" charset="0"/>
              </a:rPr>
              <a:t>Modify </a:t>
            </a:r>
            <a:r>
              <a:rPr lang="en-US" altLang="zh-CN" sz="1200" b="1" dirty="0" err="1">
                <a:solidFill>
                  <a:srgbClr val="000000"/>
                </a:solidFill>
                <a:latin typeface="+mn-ea"/>
                <a:ea typeface="+mn-ea"/>
                <a:cs typeface="Courier New" pitchFamily="49" charset="0"/>
              </a:rPr>
              <a:t>BootROM</a:t>
            </a:r>
            <a:r>
              <a:rPr lang="en-US" altLang="zh-CN" sz="1200" b="1" dirty="0">
                <a:solidFill>
                  <a:srgbClr val="000000"/>
                </a:solidFill>
                <a:latin typeface="+mn-ea"/>
                <a:ea typeface="+mn-ea"/>
                <a:cs typeface="Courier New" pitchFamily="49" charset="0"/>
              </a:rPr>
              <a:t> password</a:t>
            </a:r>
            <a:r>
              <a:rPr lang="en-US" altLang="zh-CN" sz="1200" dirty="0">
                <a:solidFill>
                  <a:srgbClr val="000000"/>
                </a:solidFill>
                <a:latin typeface="+mn-ea"/>
                <a:ea typeface="+mn-ea"/>
                <a:cs typeface="Courier New" pitchFamily="49" charset="0"/>
              </a:rPr>
              <a:t> is displayed if the version is V200R006 or earlier. </a:t>
            </a:r>
            <a:r>
              <a:rPr lang="en-US" altLang="zh-CN" sz="1200" b="1" dirty="0">
                <a:solidFill>
                  <a:srgbClr val="000000"/>
                </a:solidFill>
                <a:latin typeface="+mn-ea"/>
                <a:ea typeface="+mn-ea"/>
                <a:cs typeface="Courier New" pitchFamily="49" charset="0"/>
              </a:rPr>
              <a:t>Enter password submenu </a:t>
            </a:r>
            <a:r>
              <a:rPr lang="en-US" altLang="zh-CN" sz="1200" dirty="0">
                <a:solidFill>
                  <a:srgbClr val="000000"/>
                </a:solidFill>
                <a:latin typeface="+mn-ea"/>
                <a:ea typeface="+mn-ea"/>
                <a:cs typeface="Courier New" pitchFamily="49" charset="0"/>
              </a:rPr>
              <a:t>is displayed if the version is V200R007 or later.</a:t>
            </a:r>
          </a:p>
          <a:p>
            <a:pPr defTabSz="1001649" eaLnBrk="0" fontAlgn="ctr" hangingPunct="0"/>
            <a:r>
              <a:rPr lang="en-US" altLang="zh-CN" sz="1200" dirty="0">
                <a:solidFill>
                  <a:srgbClr val="000000"/>
                </a:solidFill>
                <a:latin typeface="+mn-ea"/>
                <a:ea typeface="+mn-ea"/>
                <a:cs typeface="Courier New" pitchFamily="49" charset="0"/>
              </a:rPr>
              <a:t>    7. Clear password for console user</a:t>
            </a:r>
          </a:p>
          <a:p>
            <a:pPr defTabSz="1001649" eaLnBrk="0" fontAlgn="ctr" hangingPunct="0"/>
            <a:r>
              <a:rPr lang="en-US" altLang="zh-CN" sz="1200" dirty="0">
                <a:solidFill>
                  <a:srgbClr val="000000"/>
                </a:solidFill>
                <a:latin typeface="+mn-ea"/>
                <a:ea typeface="+mn-ea"/>
                <a:cs typeface="Courier New" pitchFamily="49" charset="0"/>
              </a:rPr>
              <a:t>    8. Reboot</a:t>
            </a:r>
          </a:p>
          <a:p>
            <a:pPr defTabSz="1001649" eaLnBrk="0" fontAlgn="ctr" hangingPunct="0"/>
            <a:r>
              <a:rPr lang="en-US" altLang="zh-CN" sz="1200" dirty="0">
                <a:solidFill>
                  <a:srgbClr val="000000"/>
                </a:solidFill>
                <a:latin typeface="+mn-ea"/>
                <a:ea typeface="+mn-ea"/>
                <a:cs typeface="Courier New" pitchFamily="49" charset="0"/>
              </a:rPr>
              <a:t>    (Press </a:t>
            </a:r>
            <a:r>
              <a:rPr lang="en-US" altLang="zh-CN" sz="1200" dirty="0" err="1">
                <a:solidFill>
                  <a:srgbClr val="000000"/>
                </a:solidFill>
                <a:latin typeface="+mn-ea"/>
                <a:ea typeface="+mn-ea"/>
                <a:cs typeface="Courier New" pitchFamily="49" charset="0"/>
              </a:rPr>
              <a:t>Ctrl+E</a:t>
            </a:r>
            <a:r>
              <a:rPr lang="en-US" altLang="zh-CN" sz="1200" dirty="0">
                <a:solidFill>
                  <a:srgbClr val="000000"/>
                </a:solidFill>
                <a:latin typeface="+mn-ea"/>
                <a:ea typeface="+mn-ea"/>
                <a:cs typeface="Courier New" pitchFamily="49" charset="0"/>
              </a:rPr>
              <a:t> to enter </a:t>
            </a:r>
            <a:r>
              <a:rPr lang="en-US" altLang="zh-CN" sz="1200" dirty="0" err="1">
                <a:solidFill>
                  <a:srgbClr val="000000"/>
                </a:solidFill>
                <a:latin typeface="+mn-ea"/>
                <a:ea typeface="+mn-ea"/>
                <a:cs typeface="Courier New" pitchFamily="49" charset="0"/>
              </a:rPr>
              <a:t>diag</a:t>
            </a:r>
            <a:r>
              <a:rPr lang="en-US" altLang="zh-CN" sz="1200" dirty="0">
                <a:solidFill>
                  <a:srgbClr val="000000"/>
                </a:solidFill>
                <a:latin typeface="+mn-ea"/>
                <a:ea typeface="+mn-ea"/>
                <a:cs typeface="Courier New" pitchFamily="49" charset="0"/>
              </a:rPr>
              <a:t> menu) </a:t>
            </a:r>
          </a:p>
          <a:p>
            <a:pPr defTabSz="1001649" eaLnBrk="0" fontAlgn="ctr" hangingPunct="0"/>
            <a:r>
              <a:rPr lang="en-US" altLang="zh-CN" sz="1200" dirty="0">
                <a:solidFill>
                  <a:srgbClr val="000000"/>
                </a:solidFill>
                <a:latin typeface="+mn-ea"/>
                <a:ea typeface="+mn-ea"/>
                <a:cs typeface="Courier New" pitchFamily="49" charset="0"/>
              </a:rPr>
              <a:t>Enter your choice(1-8): 7</a:t>
            </a:r>
          </a:p>
          <a:p>
            <a:pPr defTabSz="1001649" eaLnBrk="0" fontAlgn="ctr" hangingPunct="0"/>
            <a:r>
              <a:rPr lang="en-US" altLang="zh-CN" sz="1200" dirty="0">
                <a:solidFill>
                  <a:srgbClr val="000000"/>
                </a:solidFill>
                <a:latin typeface="+mn-ea"/>
                <a:ea typeface="+mn-ea"/>
                <a:cs typeface="Courier New" pitchFamily="49" charset="0"/>
              </a:rPr>
              <a:t>Note: Clear password for console user? Yes or No(Y/N): y</a:t>
            </a:r>
          </a:p>
          <a:p>
            <a:pPr defTabSz="1001649" eaLnBrk="0" fontAlgn="ctr" hangingPunct="0"/>
            <a:r>
              <a:rPr lang="en-US" altLang="zh-CN" sz="1200" dirty="0">
                <a:solidFill>
                  <a:srgbClr val="000000"/>
                </a:solidFill>
                <a:latin typeface="+mn-ea"/>
                <a:ea typeface="+mn-ea"/>
                <a:cs typeface="Courier New" pitchFamily="49" charset="0"/>
              </a:rPr>
              <a:t>Clear password for console user successfully. Choose "1" to boot, then set a new password.</a:t>
            </a:r>
          </a:p>
          <a:p>
            <a:pPr defTabSz="1001649" eaLnBrk="0" fontAlgn="ctr" hangingPunct="0"/>
            <a:r>
              <a:rPr lang="en-US" altLang="zh-CN" sz="1200" dirty="0">
                <a:solidFill>
                  <a:srgbClr val="000000"/>
                </a:solidFill>
                <a:latin typeface="+mn-ea"/>
                <a:ea typeface="+mn-ea"/>
                <a:cs typeface="Courier New" pitchFamily="49" charset="0"/>
              </a:rPr>
              <a:t>Note: Do not choose "8. Reboot" or power off the device, otherwise this operation will not take effect.</a:t>
            </a:r>
          </a:p>
        </p:txBody>
      </p:sp>
    </p:spTree>
    <p:extLst>
      <p:ext uri="{BB962C8B-B14F-4D97-AF65-F5344CB8AC3E}">
        <p14:creationId xmlns:p14="http://schemas.microsoft.com/office/powerpoint/2010/main" val="3276131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17904153"/>
          <p:cNvSpPr>
            <a:spLocks noGrp="1"/>
          </p:cNvSpPr>
          <p:nvPr>
            <p:ph type="body" sz="quarter" idx="10"/>
          </p:nvPr>
        </p:nvSpPr>
        <p:spPr/>
        <p:txBody>
          <a:bodyPr/>
          <a:lstStyle/>
          <a:p>
            <a:r>
              <a:rPr lang="en-US" altLang="zh-CN" sz="1600" dirty="0"/>
              <a:t>Select 1 on the </a:t>
            </a:r>
            <a:r>
              <a:rPr lang="en-US" altLang="zh-CN" sz="1600" dirty="0" err="1"/>
              <a:t>BootROM</a:t>
            </a:r>
            <a:r>
              <a:rPr lang="en-US" altLang="zh-CN" sz="1600" dirty="0"/>
              <a:t> menu to start the switch.</a:t>
            </a:r>
          </a:p>
          <a:p>
            <a:r>
              <a:rPr lang="en-US" altLang="zh-CN" sz="1600" dirty="0"/>
              <a:t>After the switch starts, you can log in to the switch through the console port without entering the password only this time. After logging in to the switch, configure a new console port login password immediately. The following example changes the authentication mode to password authentication and the password to huawei@123.</a:t>
            </a:r>
          </a:p>
          <a:p>
            <a:endParaRPr lang="en-US" altLang="zh-CN" sz="1600" dirty="0"/>
          </a:p>
          <a:p>
            <a:endParaRPr lang="en-US" altLang="zh-CN" sz="1600" dirty="0"/>
          </a:p>
          <a:p>
            <a:endParaRPr lang="en-US" altLang="zh-CN" sz="1600" dirty="0"/>
          </a:p>
          <a:p>
            <a:r>
              <a:rPr lang="en-US" altLang="zh-CN" sz="1600" dirty="0"/>
              <a:t>Save the configuration to prevent configuration loss after a restart.</a:t>
            </a:r>
          </a:p>
          <a:p>
            <a:endParaRPr lang="en-US" altLang="zh-CN" sz="1600" dirty="0"/>
          </a:p>
        </p:txBody>
      </p:sp>
      <p:sp>
        <p:nvSpPr>
          <p:cNvPr id="6" name="文本占位符 5"/>
          <p:cNvSpPr>
            <a:spLocks noGrp="1"/>
          </p:cNvSpPr>
          <p:nvPr>
            <p:ph type="body" sz="quarter" idx="12"/>
          </p:nvPr>
        </p:nvSpPr>
        <p:spPr>
          <a:xfrm>
            <a:off x="1595500" y="410400"/>
            <a:ext cx="10261140" cy="1024280"/>
          </a:xfrm>
        </p:spPr>
        <p:txBody>
          <a:bodyPr/>
          <a:lstStyle/>
          <a:p>
            <a:r>
              <a:rPr lang="en-US" altLang="zh-CN" sz="3000" dirty="0"/>
              <a:t>Deleting Password Through the </a:t>
            </a:r>
            <a:r>
              <a:rPr lang="en-US" altLang="zh-CN" sz="3000" dirty="0" err="1"/>
              <a:t>BootROM</a:t>
            </a:r>
            <a:r>
              <a:rPr lang="en-US" altLang="zh-CN" sz="3000" dirty="0"/>
              <a:t> Menu (2)</a:t>
            </a:r>
            <a:endParaRPr lang="zh-CN" altLang="en-US" sz="3000" dirty="0"/>
          </a:p>
        </p:txBody>
      </p:sp>
      <p:sp>
        <p:nvSpPr>
          <p:cNvPr id="4" name="1910074328"/>
          <p:cNvSpPr txBox="1"/>
          <p:nvPr/>
        </p:nvSpPr>
        <p:spPr bwMode="auto">
          <a:xfrm>
            <a:off x="2531604" y="3104964"/>
            <a:ext cx="6808872" cy="1024278"/>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&lt;HUAWEI&gt; system-view</a:t>
            </a:r>
          </a:p>
          <a:p>
            <a:pPr defTabSz="1001649" eaLnBrk="0" fontAlgn="ctr" hangingPunct="0"/>
            <a:r>
              <a:rPr lang="en-US" altLang="zh-CN" sz="1200" dirty="0">
                <a:solidFill>
                  <a:srgbClr val="000000"/>
                </a:solidFill>
                <a:latin typeface="+mn-ea"/>
                <a:ea typeface="+mn-ea"/>
                <a:cs typeface="Courier New" pitchFamily="49" charset="0"/>
              </a:rPr>
              <a:t>[HUAWEI] user-interface console 0</a:t>
            </a:r>
          </a:p>
          <a:p>
            <a:pPr defTabSz="1001649" eaLnBrk="0" fontAlgn="ctr" hangingPunct="0"/>
            <a:r>
              <a:rPr lang="en-US" altLang="zh-CN" sz="1200" dirty="0">
                <a:solidFill>
                  <a:srgbClr val="000000"/>
                </a:solidFill>
                <a:latin typeface="+mn-ea"/>
                <a:ea typeface="+mn-ea"/>
                <a:cs typeface="Courier New" pitchFamily="49" charset="0"/>
              </a:rPr>
              <a:t>[HUAWEI-ui-console0] authentication-mode password</a:t>
            </a:r>
          </a:p>
          <a:p>
            <a:pPr defTabSz="1001649" eaLnBrk="0" fontAlgn="ctr" hangingPunct="0"/>
            <a:r>
              <a:rPr lang="en-US" altLang="zh-CN" sz="1200" dirty="0">
                <a:solidFill>
                  <a:srgbClr val="000000"/>
                </a:solidFill>
                <a:latin typeface="+mn-ea"/>
                <a:ea typeface="+mn-ea"/>
                <a:cs typeface="Courier New" pitchFamily="49" charset="0"/>
              </a:rPr>
              <a:t>[HUAWEI-ui-console0] set authentication password cipher huawei@123</a:t>
            </a:r>
          </a:p>
          <a:p>
            <a:pPr defTabSz="1001649" eaLnBrk="0" fontAlgn="ctr" hangingPunct="0"/>
            <a:r>
              <a:rPr lang="en-US" altLang="zh-CN" sz="1200" dirty="0">
                <a:solidFill>
                  <a:srgbClr val="000000"/>
                </a:solidFill>
                <a:latin typeface="+mn-ea"/>
                <a:ea typeface="+mn-ea"/>
                <a:cs typeface="Courier New" pitchFamily="49" charset="0"/>
              </a:rPr>
              <a:t>[HUAWEI-ui-console0] return</a:t>
            </a:r>
          </a:p>
        </p:txBody>
      </p:sp>
      <p:sp>
        <p:nvSpPr>
          <p:cNvPr id="5" name="1236061536"/>
          <p:cNvSpPr txBox="1"/>
          <p:nvPr/>
        </p:nvSpPr>
        <p:spPr bwMode="auto">
          <a:xfrm>
            <a:off x="2531604" y="5049180"/>
            <a:ext cx="6808872" cy="1024278"/>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&lt;HUAWEI&gt; save</a:t>
            </a:r>
          </a:p>
          <a:p>
            <a:pPr defTabSz="1001649" eaLnBrk="0" fontAlgn="ctr" hangingPunct="0"/>
            <a:r>
              <a:rPr lang="en-US" altLang="zh-CN" sz="1200" dirty="0">
                <a:solidFill>
                  <a:srgbClr val="000000"/>
                </a:solidFill>
                <a:latin typeface="+mn-ea"/>
                <a:ea typeface="+mn-ea"/>
                <a:cs typeface="Courier New" pitchFamily="49" charset="0"/>
              </a:rPr>
              <a:t>The current configuration will be written to the device.</a:t>
            </a:r>
          </a:p>
          <a:p>
            <a:pPr defTabSz="1001649" eaLnBrk="0" fontAlgn="ctr" hangingPunct="0"/>
            <a:r>
              <a:rPr lang="en-US" altLang="zh-CN" sz="1200" dirty="0">
                <a:solidFill>
                  <a:srgbClr val="000000"/>
                </a:solidFill>
                <a:latin typeface="+mn-ea"/>
                <a:ea typeface="+mn-ea"/>
                <a:cs typeface="Courier New" pitchFamily="49" charset="0"/>
              </a:rPr>
              <a:t>Are you sure to continue?[Y/N]y</a:t>
            </a:r>
          </a:p>
          <a:p>
            <a:pPr defTabSz="1001649" eaLnBrk="0" fontAlgn="ctr" hangingPunct="0"/>
            <a:r>
              <a:rPr lang="en-US" altLang="zh-CN" sz="1200" dirty="0">
                <a:solidFill>
                  <a:srgbClr val="000000"/>
                </a:solidFill>
                <a:latin typeface="+mn-ea"/>
                <a:ea typeface="+mn-ea"/>
                <a:cs typeface="Courier New" pitchFamily="49" charset="0"/>
              </a:rPr>
              <a:t>Now saving the current configuration to the slot 0.</a:t>
            </a:r>
          </a:p>
          <a:p>
            <a:pPr defTabSz="1001649" eaLnBrk="0" fontAlgn="ctr" hangingPunct="0"/>
            <a:r>
              <a:rPr lang="en-US" altLang="zh-CN" sz="1200" dirty="0">
                <a:solidFill>
                  <a:srgbClr val="000000"/>
                </a:solidFill>
                <a:latin typeface="+mn-ea"/>
                <a:ea typeface="+mn-ea"/>
                <a:cs typeface="Courier New" pitchFamily="49" charset="0"/>
              </a:rPr>
              <a:t>Save the configuration successfully.</a:t>
            </a:r>
          </a:p>
        </p:txBody>
      </p:sp>
    </p:spTree>
    <p:extLst>
      <p:ext uri="{BB962C8B-B14F-4D97-AF65-F5344CB8AC3E}">
        <p14:creationId xmlns:p14="http://schemas.microsoft.com/office/powerpoint/2010/main" val="1818700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09057831"/>
          <p:cNvSpPr>
            <a:spLocks noGrp="1"/>
          </p:cNvSpPr>
          <p:nvPr>
            <p:ph type="body" sz="quarter" idx="10"/>
          </p:nvPr>
        </p:nvSpPr>
        <p:spPr/>
        <p:txBody>
          <a:bodyPr/>
          <a:lstStyle/>
          <a:p>
            <a:r>
              <a:rPr lang="en-US" altLang="zh-CN" sz="1800" dirty="0"/>
              <a:t>Use a serial cable to connect a PC to the switch, restart the switch, and enter the </a:t>
            </a:r>
            <a:r>
              <a:rPr lang="en-US" altLang="zh-CN" sz="1800" dirty="0" err="1"/>
              <a:t>BootROM</a:t>
            </a:r>
            <a:r>
              <a:rPr lang="en-US" altLang="zh-CN" sz="1800" dirty="0"/>
              <a:t> menu.</a:t>
            </a:r>
          </a:p>
          <a:p>
            <a:r>
              <a:rPr lang="en-US" altLang="zh-CN" sz="1800" dirty="0"/>
              <a:t>Clear the startup configuration file. The switch will start with no configuration.</a:t>
            </a:r>
          </a:p>
        </p:txBody>
      </p:sp>
      <p:sp>
        <p:nvSpPr>
          <p:cNvPr id="4" name="文本占位符 3"/>
          <p:cNvSpPr>
            <a:spLocks noGrp="1"/>
          </p:cNvSpPr>
          <p:nvPr>
            <p:ph type="body" sz="quarter" idx="12"/>
          </p:nvPr>
        </p:nvSpPr>
        <p:spPr>
          <a:xfrm>
            <a:off x="1595500" y="410400"/>
            <a:ext cx="9831600" cy="1024280"/>
          </a:xfrm>
        </p:spPr>
        <p:txBody>
          <a:bodyPr/>
          <a:lstStyle/>
          <a:p>
            <a:r>
              <a:rPr lang="en-US" altLang="zh-CN" sz="3000" dirty="0"/>
              <a:t>Deleting the Configuration File Through the </a:t>
            </a:r>
            <a:r>
              <a:rPr lang="en-US" altLang="zh-CN" sz="3000" dirty="0" err="1"/>
              <a:t>BootROM</a:t>
            </a:r>
            <a:r>
              <a:rPr lang="en-US" altLang="zh-CN" sz="3000" dirty="0"/>
              <a:t> Menu (1)</a:t>
            </a:r>
            <a:endParaRPr lang="zh-CN" altLang="en-US" sz="3000" dirty="0"/>
          </a:p>
        </p:txBody>
      </p:sp>
      <p:sp>
        <p:nvSpPr>
          <p:cNvPr id="8" name="1466523293"/>
          <p:cNvSpPr txBox="1"/>
          <p:nvPr/>
        </p:nvSpPr>
        <p:spPr bwMode="auto">
          <a:xfrm>
            <a:off x="2298000" y="2528900"/>
            <a:ext cx="7595999" cy="3609601"/>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BootROM  MENU</a:t>
            </a:r>
          </a:p>
          <a:p>
            <a:pPr defTabSz="1001649" eaLnBrk="0" fontAlgn="ctr" hangingPunct="0"/>
            <a:r>
              <a:rPr lang="en-US" altLang="zh-CN" sz="1200" dirty="0">
                <a:solidFill>
                  <a:srgbClr val="000000"/>
                </a:solidFill>
                <a:latin typeface="+mn-ea"/>
                <a:ea typeface="+mn-ea"/>
                <a:cs typeface="Courier New" pitchFamily="49" charset="0"/>
              </a:rPr>
              <a:t>    1. Boot with default mode</a:t>
            </a:r>
          </a:p>
          <a:p>
            <a:pPr defTabSz="1001649" eaLnBrk="0" fontAlgn="ctr" hangingPunct="0"/>
            <a:r>
              <a:rPr lang="en-US" altLang="zh-CN" sz="1200" dirty="0">
                <a:solidFill>
                  <a:srgbClr val="000000"/>
                </a:solidFill>
                <a:latin typeface="+mn-ea"/>
                <a:ea typeface="+mn-ea"/>
                <a:cs typeface="Courier New" pitchFamily="49" charset="0"/>
              </a:rPr>
              <a:t>    2. Enter serial submenu</a:t>
            </a:r>
          </a:p>
          <a:p>
            <a:pPr defTabSz="1001649" eaLnBrk="0" fontAlgn="ctr" hangingPunct="0"/>
            <a:r>
              <a:rPr lang="en-US" altLang="zh-CN" sz="1200" dirty="0">
                <a:solidFill>
                  <a:srgbClr val="000000"/>
                </a:solidFill>
                <a:latin typeface="+mn-ea"/>
                <a:ea typeface="+mn-ea"/>
                <a:cs typeface="Courier New" pitchFamily="49" charset="0"/>
              </a:rPr>
              <a:t>    3. Enter startup submenu</a:t>
            </a:r>
          </a:p>
          <a:p>
            <a:pPr defTabSz="1001649" eaLnBrk="0" fontAlgn="ctr" hangingPunct="0"/>
            <a:r>
              <a:rPr lang="en-US" altLang="zh-CN" sz="1200" dirty="0">
                <a:solidFill>
                  <a:srgbClr val="000000"/>
                </a:solidFill>
                <a:latin typeface="+mn-ea"/>
                <a:ea typeface="+mn-ea"/>
                <a:cs typeface="Courier New" pitchFamily="49" charset="0"/>
              </a:rPr>
              <a:t>    4. Enter ethernet submenu</a:t>
            </a:r>
          </a:p>
          <a:p>
            <a:pPr defTabSz="1001649" eaLnBrk="0" fontAlgn="ctr" hangingPunct="0"/>
            <a:r>
              <a:rPr lang="en-US" altLang="zh-CN" sz="1200" dirty="0">
                <a:solidFill>
                  <a:srgbClr val="000000"/>
                </a:solidFill>
                <a:latin typeface="+mn-ea"/>
                <a:ea typeface="+mn-ea"/>
                <a:cs typeface="Courier New" pitchFamily="49" charset="0"/>
              </a:rPr>
              <a:t>    5. Enter </a:t>
            </a:r>
            <a:r>
              <a:rPr lang="en-US" altLang="zh-CN" sz="1200" dirty="0" err="1">
                <a:solidFill>
                  <a:srgbClr val="000000"/>
                </a:solidFill>
                <a:latin typeface="+mn-ea"/>
                <a:ea typeface="+mn-ea"/>
                <a:cs typeface="Courier New" pitchFamily="49" charset="0"/>
              </a:rPr>
              <a:t>filesystem</a:t>
            </a:r>
            <a:r>
              <a:rPr lang="en-US" altLang="zh-CN" sz="1200" dirty="0">
                <a:solidFill>
                  <a:srgbClr val="000000"/>
                </a:solidFill>
                <a:latin typeface="+mn-ea"/>
                <a:ea typeface="+mn-ea"/>
                <a:cs typeface="Courier New" pitchFamily="49" charset="0"/>
              </a:rPr>
              <a:t> submenu</a:t>
            </a:r>
          </a:p>
          <a:p>
            <a:pPr defTabSz="1001649" eaLnBrk="0" fontAlgn="ctr" hangingPunct="0"/>
            <a:r>
              <a:rPr lang="en-US" altLang="zh-CN" sz="1200" dirty="0">
                <a:solidFill>
                  <a:srgbClr val="000000"/>
                </a:solidFill>
                <a:latin typeface="+mn-ea"/>
                <a:ea typeface="+mn-ea"/>
                <a:cs typeface="Courier New" pitchFamily="49" charset="0"/>
              </a:rPr>
              <a:t>    6. Modify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   //</a:t>
            </a:r>
            <a:r>
              <a:rPr lang="en-US" altLang="zh-CN" sz="1200" b="1" dirty="0">
                <a:solidFill>
                  <a:srgbClr val="000000"/>
                </a:solidFill>
                <a:latin typeface="+mn-ea"/>
                <a:ea typeface="+mn-ea"/>
                <a:cs typeface="Courier New" pitchFamily="49" charset="0"/>
              </a:rPr>
              <a:t>Modify </a:t>
            </a:r>
            <a:r>
              <a:rPr lang="en-US" altLang="zh-CN" sz="1200" b="1" dirty="0" err="1">
                <a:solidFill>
                  <a:srgbClr val="000000"/>
                </a:solidFill>
                <a:latin typeface="+mn-ea"/>
                <a:ea typeface="+mn-ea"/>
                <a:cs typeface="Courier New" pitchFamily="49" charset="0"/>
              </a:rPr>
              <a:t>BootROM</a:t>
            </a:r>
            <a:r>
              <a:rPr lang="en-US" altLang="zh-CN" sz="1200" b="1" dirty="0">
                <a:solidFill>
                  <a:srgbClr val="000000"/>
                </a:solidFill>
                <a:latin typeface="+mn-ea"/>
                <a:ea typeface="+mn-ea"/>
                <a:cs typeface="Courier New" pitchFamily="49" charset="0"/>
              </a:rPr>
              <a:t> password</a:t>
            </a:r>
            <a:r>
              <a:rPr lang="en-US" altLang="zh-CN" sz="1200" dirty="0">
                <a:solidFill>
                  <a:srgbClr val="000000"/>
                </a:solidFill>
                <a:latin typeface="+mn-ea"/>
                <a:ea typeface="+mn-ea"/>
                <a:cs typeface="Courier New" pitchFamily="49" charset="0"/>
              </a:rPr>
              <a:t> is displayed if the version is V200R006 or earlier. </a:t>
            </a:r>
            <a:r>
              <a:rPr lang="en-US" altLang="zh-CN" sz="1200" b="1" dirty="0">
                <a:solidFill>
                  <a:srgbClr val="000000"/>
                </a:solidFill>
                <a:latin typeface="+mn-ea"/>
                <a:ea typeface="+mn-ea"/>
                <a:cs typeface="Courier New" pitchFamily="49" charset="0"/>
              </a:rPr>
              <a:t>Enter password submenu </a:t>
            </a:r>
            <a:r>
              <a:rPr lang="en-US" altLang="zh-CN" sz="1200" dirty="0">
                <a:solidFill>
                  <a:srgbClr val="000000"/>
                </a:solidFill>
                <a:latin typeface="+mn-ea"/>
                <a:ea typeface="+mn-ea"/>
                <a:cs typeface="Courier New" pitchFamily="49" charset="0"/>
              </a:rPr>
              <a:t>is displayed if the version is V200R007 or later. </a:t>
            </a:r>
          </a:p>
          <a:p>
            <a:pPr defTabSz="1001649" eaLnBrk="0" fontAlgn="ctr" hangingPunct="0"/>
            <a:r>
              <a:rPr lang="en-US" altLang="zh-CN" sz="1200" dirty="0">
                <a:solidFill>
                  <a:srgbClr val="000000"/>
                </a:solidFill>
                <a:latin typeface="+mn-ea"/>
                <a:ea typeface="+mn-ea"/>
                <a:cs typeface="Courier New" pitchFamily="49" charset="0"/>
              </a:rPr>
              <a:t>    7. Clear password for console user</a:t>
            </a:r>
          </a:p>
          <a:p>
            <a:pPr defTabSz="1001649" eaLnBrk="0" fontAlgn="ctr" hangingPunct="0"/>
            <a:r>
              <a:rPr lang="en-US" altLang="zh-CN" sz="1200" dirty="0">
                <a:solidFill>
                  <a:srgbClr val="000000"/>
                </a:solidFill>
                <a:latin typeface="+mn-ea"/>
                <a:ea typeface="+mn-ea"/>
                <a:cs typeface="Courier New" pitchFamily="49" charset="0"/>
              </a:rPr>
              <a:t>    8. Reboot</a:t>
            </a:r>
          </a:p>
          <a:p>
            <a:pPr defTabSz="1001649" eaLnBrk="0" fontAlgn="ctr" hangingPunct="0"/>
            <a:r>
              <a:rPr lang="en-US" altLang="zh-CN" sz="1200" dirty="0">
                <a:solidFill>
                  <a:srgbClr val="000000"/>
                </a:solidFill>
                <a:latin typeface="+mn-ea"/>
                <a:ea typeface="+mn-ea"/>
                <a:cs typeface="Courier New" pitchFamily="49" charset="0"/>
              </a:rPr>
              <a:t>    (Press </a:t>
            </a:r>
            <a:r>
              <a:rPr lang="en-US" altLang="zh-CN" sz="1200" dirty="0" err="1">
                <a:solidFill>
                  <a:srgbClr val="000000"/>
                </a:solidFill>
                <a:latin typeface="+mn-ea"/>
                <a:ea typeface="+mn-ea"/>
                <a:cs typeface="Courier New" pitchFamily="49" charset="0"/>
              </a:rPr>
              <a:t>Ctrl+E</a:t>
            </a:r>
            <a:r>
              <a:rPr lang="en-US" altLang="zh-CN" sz="1200" dirty="0">
                <a:solidFill>
                  <a:srgbClr val="000000"/>
                </a:solidFill>
                <a:latin typeface="+mn-ea"/>
                <a:ea typeface="+mn-ea"/>
                <a:cs typeface="Courier New" pitchFamily="49" charset="0"/>
              </a:rPr>
              <a:t> to enter </a:t>
            </a:r>
            <a:r>
              <a:rPr lang="en-US" altLang="zh-CN" sz="1200" dirty="0" err="1">
                <a:solidFill>
                  <a:srgbClr val="000000"/>
                </a:solidFill>
                <a:latin typeface="+mn-ea"/>
                <a:ea typeface="+mn-ea"/>
                <a:cs typeface="Courier New" pitchFamily="49" charset="0"/>
              </a:rPr>
              <a:t>diag</a:t>
            </a:r>
            <a:r>
              <a:rPr lang="en-US" altLang="zh-CN" sz="1200" dirty="0">
                <a:solidFill>
                  <a:srgbClr val="000000"/>
                </a:solidFill>
                <a:latin typeface="+mn-ea"/>
                <a:ea typeface="+mn-ea"/>
                <a:cs typeface="Courier New" pitchFamily="49" charset="0"/>
              </a:rPr>
              <a:t> menu) </a:t>
            </a:r>
          </a:p>
          <a:p>
            <a:pPr defTabSz="1001649" eaLnBrk="0" fontAlgn="ctr" hangingPunct="0"/>
            <a:r>
              <a:rPr lang="en-US" altLang="zh-CN" sz="1200" dirty="0">
                <a:solidFill>
                  <a:srgbClr val="000000"/>
                </a:solidFill>
                <a:latin typeface="+mn-ea"/>
                <a:ea typeface="+mn-ea"/>
                <a:cs typeface="Courier New" pitchFamily="49" charset="0"/>
              </a:rPr>
              <a:t>Enter your choice(1-8): 3</a:t>
            </a:r>
          </a:p>
          <a:p>
            <a:pPr defTabSz="1001649" eaLnBrk="0" fontAlgn="ctr" hangingPunct="0"/>
            <a:r>
              <a:rPr lang="en-US" altLang="zh-CN" sz="1200" dirty="0">
                <a:solidFill>
                  <a:srgbClr val="000000"/>
                </a:solidFill>
                <a:latin typeface="+mn-ea"/>
                <a:ea typeface="+mn-ea"/>
                <a:cs typeface="Courier New" pitchFamily="49" charset="0"/>
              </a:rPr>
              <a:t>       Startup Configuration Submenu</a:t>
            </a:r>
          </a:p>
          <a:p>
            <a:pPr defTabSz="1001649" eaLnBrk="0" fontAlgn="ctr" hangingPunct="0"/>
            <a:r>
              <a:rPr lang="en-US" altLang="zh-CN" sz="1200" dirty="0">
                <a:solidFill>
                  <a:srgbClr val="000000"/>
                </a:solidFill>
                <a:latin typeface="+mn-ea"/>
                <a:ea typeface="+mn-ea"/>
                <a:cs typeface="Courier New" pitchFamily="49" charset="0"/>
              </a:rPr>
              <a:t>    1. Display startup configuration</a:t>
            </a:r>
          </a:p>
          <a:p>
            <a:pPr defTabSz="1001649" eaLnBrk="0" fontAlgn="ctr" hangingPunct="0"/>
            <a:r>
              <a:rPr lang="en-US" altLang="zh-CN" sz="1200" dirty="0">
                <a:solidFill>
                  <a:srgbClr val="000000"/>
                </a:solidFill>
                <a:latin typeface="+mn-ea"/>
                <a:ea typeface="+mn-ea"/>
                <a:cs typeface="Courier New" pitchFamily="49" charset="0"/>
              </a:rPr>
              <a:t>    2. Modify startup configuration</a:t>
            </a:r>
          </a:p>
          <a:p>
            <a:pPr defTabSz="1001649" eaLnBrk="0" fontAlgn="ctr" hangingPunct="0"/>
            <a:r>
              <a:rPr lang="en-US" altLang="zh-CN" sz="1200" dirty="0">
                <a:solidFill>
                  <a:srgbClr val="000000"/>
                </a:solidFill>
                <a:latin typeface="+mn-ea"/>
                <a:ea typeface="+mn-ea"/>
                <a:cs typeface="Courier New" pitchFamily="49" charset="0"/>
              </a:rPr>
              <a:t>    3. Return to main menu</a:t>
            </a: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r>
              <a:rPr lang="en-US" altLang="zh-CN" sz="1200" dirty="0">
                <a:solidFill>
                  <a:srgbClr val="000000"/>
                </a:solidFill>
                <a:latin typeface="+mn-ea"/>
                <a:ea typeface="+mn-ea"/>
                <a:cs typeface="Courier New" pitchFamily="49" charset="0"/>
              </a:rPr>
              <a:t>Enter your choice(1-3): 2</a:t>
            </a:r>
          </a:p>
        </p:txBody>
      </p:sp>
    </p:spTree>
    <p:extLst>
      <p:ext uri="{BB962C8B-B14F-4D97-AF65-F5344CB8AC3E}">
        <p14:creationId xmlns:p14="http://schemas.microsoft.com/office/powerpoint/2010/main" val="2586087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a:xfrm>
            <a:off x="1595500" y="410400"/>
            <a:ext cx="9831600" cy="1024280"/>
          </a:xfrm>
        </p:spPr>
        <p:txBody>
          <a:bodyPr/>
          <a:lstStyle/>
          <a:p>
            <a:r>
              <a:rPr lang="en-US" altLang="zh-CN" sz="3000" dirty="0"/>
              <a:t>Deleting the Configuration File Through the </a:t>
            </a:r>
            <a:r>
              <a:rPr lang="en-US" altLang="zh-CN" sz="3000" dirty="0" err="1"/>
              <a:t>BootROM</a:t>
            </a:r>
            <a:r>
              <a:rPr lang="en-US" altLang="zh-CN" sz="3000" dirty="0"/>
              <a:t> Menu (2)</a:t>
            </a:r>
            <a:endParaRPr lang="zh-CN" altLang="en-US" sz="3000" dirty="0"/>
          </a:p>
        </p:txBody>
      </p:sp>
      <p:sp>
        <p:nvSpPr>
          <p:cNvPr id="4" name="1530840351"/>
          <p:cNvSpPr txBox="1"/>
          <p:nvPr/>
        </p:nvSpPr>
        <p:spPr bwMode="auto">
          <a:xfrm>
            <a:off x="2549544" y="1457580"/>
            <a:ext cx="7470892" cy="4532931"/>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Note: startup file field can not be cleared</a:t>
            </a:r>
          </a:p>
          <a:p>
            <a:pPr defTabSz="1001649" eaLnBrk="0" fontAlgn="ctr" hangingPunct="0"/>
            <a:r>
              <a:rPr lang="en-US" altLang="zh-CN" sz="1200" dirty="0">
                <a:solidFill>
                  <a:srgbClr val="000000"/>
                </a:solidFill>
                <a:latin typeface="+mn-ea"/>
                <a:ea typeface="+mn-ea"/>
                <a:cs typeface="Courier New" pitchFamily="49" charset="0"/>
              </a:rPr>
              <a:t>'.'=clear field; '^D'=quit; Enter=use current configuration</a:t>
            </a: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r>
              <a:rPr lang="en-US" altLang="zh-CN" sz="1200" dirty="0">
                <a:solidFill>
                  <a:srgbClr val="000000"/>
                </a:solidFill>
                <a:latin typeface="+mn-ea"/>
                <a:ea typeface="+mn-ea"/>
                <a:cs typeface="Courier New" pitchFamily="49" charset="0"/>
              </a:rPr>
              <a:t>startup type(1: Flash)</a:t>
            </a:r>
          </a:p>
          <a:p>
            <a:pPr defTabSz="1001649" eaLnBrk="0" fontAlgn="ctr" hangingPunct="0"/>
            <a:r>
              <a:rPr lang="en-US" altLang="zh-CN" sz="1200" dirty="0">
                <a:solidFill>
                  <a:srgbClr val="000000"/>
                </a:solidFill>
                <a:latin typeface="+mn-ea"/>
                <a:ea typeface="+mn-ea"/>
                <a:cs typeface="Courier New" pitchFamily="49" charset="0"/>
              </a:rPr>
              <a:t>  current: 1</a:t>
            </a:r>
          </a:p>
          <a:p>
            <a:pPr defTabSz="1001649" eaLnBrk="0" fontAlgn="ctr" hangingPunct="0"/>
            <a:r>
              <a:rPr lang="en-US" altLang="zh-CN" sz="1200" dirty="0">
                <a:solidFill>
                  <a:srgbClr val="000000"/>
                </a:solidFill>
                <a:latin typeface="+mn-ea"/>
                <a:ea typeface="+mn-ea"/>
                <a:cs typeface="Courier New" pitchFamily="49" charset="0"/>
              </a:rPr>
              <a:t>  new    :</a:t>
            </a: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r>
              <a:rPr lang="en-US" altLang="zh-CN" sz="1200" dirty="0">
                <a:solidFill>
                  <a:srgbClr val="000000"/>
                </a:solidFill>
                <a:latin typeface="+mn-ea"/>
                <a:ea typeface="+mn-ea"/>
                <a:cs typeface="Courier New" pitchFamily="49" charset="0"/>
              </a:rPr>
              <a:t>Flash startup file (can not be cleared)</a:t>
            </a:r>
          </a:p>
          <a:p>
            <a:pPr defTabSz="1001649" eaLnBrk="0" fontAlgn="ctr" hangingPunct="0"/>
            <a:r>
              <a:rPr lang="en-US" altLang="zh-CN" sz="1200" dirty="0">
                <a:solidFill>
                  <a:srgbClr val="000000"/>
                </a:solidFill>
                <a:latin typeface="+mn-ea"/>
                <a:ea typeface="+mn-ea"/>
                <a:cs typeface="Courier New" pitchFamily="49" charset="0"/>
              </a:rPr>
              <a:t>  current: HUAWEI-v200r002c00.cc</a:t>
            </a:r>
          </a:p>
          <a:p>
            <a:pPr defTabSz="1001649" eaLnBrk="0" fontAlgn="ctr" hangingPunct="0"/>
            <a:r>
              <a:rPr lang="en-US" altLang="zh-CN" sz="1200" dirty="0">
                <a:solidFill>
                  <a:srgbClr val="000000"/>
                </a:solidFill>
                <a:latin typeface="+mn-ea"/>
                <a:ea typeface="+mn-ea"/>
                <a:cs typeface="Courier New" pitchFamily="49" charset="0"/>
              </a:rPr>
              <a:t>  new    :</a:t>
            </a: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r>
              <a:rPr lang="en-US" altLang="zh-CN" sz="1200" dirty="0">
                <a:solidFill>
                  <a:srgbClr val="000000"/>
                </a:solidFill>
                <a:latin typeface="+mn-ea"/>
                <a:ea typeface="+mn-ea"/>
                <a:cs typeface="Courier New" pitchFamily="49" charset="0"/>
              </a:rPr>
              <a:t>saved-configuration file</a:t>
            </a:r>
          </a:p>
          <a:p>
            <a:pPr defTabSz="1001649" eaLnBrk="0" fontAlgn="ctr" hangingPunct="0"/>
            <a:r>
              <a:rPr lang="en-US" altLang="zh-CN" sz="1200" dirty="0">
                <a:solidFill>
                  <a:srgbClr val="000000"/>
                </a:solidFill>
                <a:latin typeface="+mn-ea"/>
                <a:ea typeface="+mn-ea"/>
                <a:cs typeface="Courier New" pitchFamily="49" charset="0"/>
              </a:rPr>
              <a:t>  current: vrpcfg.zip</a:t>
            </a:r>
          </a:p>
          <a:p>
            <a:pPr defTabSz="1001649" eaLnBrk="0" fontAlgn="ctr" hangingPunct="0"/>
            <a:r>
              <a:rPr lang="en-US" altLang="zh-CN" sz="1200" dirty="0">
                <a:solidFill>
                  <a:srgbClr val="000000"/>
                </a:solidFill>
                <a:latin typeface="+mn-ea"/>
                <a:ea typeface="+mn-ea"/>
                <a:cs typeface="Courier New" pitchFamily="49" charset="0"/>
              </a:rPr>
              <a:t>  new    : .          //Clear the current value.</a:t>
            </a: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r>
              <a:rPr lang="en-US" altLang="zh-CN" sz="1200" dirty="0">
                <a:solidFill>
                  <a:srgbClr val="000000"/>
                </a:solidFill>
                <a:latin typeface="+mn-ea"/>
                <a:ea typeface="+mn-ea"/>
                <a:cs typeface="Courier New" pitchFamily="49" charset="0"/>
              </a:rPr>
              <a:t>patch package</a:t>
            </a:r>
          </a:p>
          <a:p>
            <a:pPr defTabSz="1001649" eaLnBrk="0" fontAlgn="ctr" hangingPunct="0"/>
            <a:r>
              <a:rPr lang="en-US" altLang="zh-CN" sz="1200" dirty="0">
                <a:solidFill>
                  <a:srgbClr val="000000"/>
                </a:solidFill>
                <a:latin typeface="+mn-ea"/>
                <a:ea typeface="+mn-ea"/>
                <a:cs typeface="Courier New" pitchFamily="49" charset="0"/>
              </a:rPr>
              <a:t>  current:</a:t>
            </a:r>
          </a:p>
          <a:p>
            <a:pPr defTabSz="1001649" eaLnBrk="0" fontAlgn="ctr" hangingPunct="0"/>
            <a:r>
              <a:rPr lang="en-US" altLang="zh-CN" sz="1200" dirty="0">
                <a:solidFill>
                  <a:srgbClr val="000000"/>
                </a:solidFill>
                <a:latin typeface="+mn-ea"/>
                <a:ea typeface="+mn-ea"/>
                <a:cs typeface="Courier New" pitchFamily="49" charset="0"/>
              </a:rPr>
              <a:t>  new    :</a:t>
            </a:r>
          </a:p>
          <a:p>
            <a:pPr defTabSz="1001649" eaLnBrk="0" fontAlgn="ctr" hangingPunct="0"/>
            <a:r>
              <a:rPr lang="en-US" altLang="zh-CN" sz="1200" dirty="0">
                <a:solidFill>
                  <a:srgbClr val="000000"/>
                </a:solidFill>
                <a:latin typeface="+mn-ea"/>
                <a:ea typeface="+mn-ea"/>
                <a:cs typeface="Courier New" pitchFamily="49" charset="0"/>
              </a:rPr>
              <a:t>       Startup Configuration Submenu</a:t>
            </a:r>
          </a:p>
          <a:p>
            <a:pPr defTabSz="1001649" eaLnBrk="0" fontAlgn="ctr" hangingPunct="0"/>
            <a:r>
              <a:rPr lang="en-US" altLang="zh-CN" sz="1200" dirty="0">
                <a:solidFill>
                  <a:srgbClr val="000000"/>
                </a:solidFill>
                <a:latin typeface="+mn-ea"/>
                <a:ea typeface="+mn-ea"/>
                <a:cs typeface="Courier New" pitchFamily="49" charset="0"/>
              </a:rPr>
              <a:t>    1. Display startup configuration</a:t>
            </a:r>
          </a:p>
          <a:p>
            <a:pPr defTabSz="1001649" eaLnBrk="0" fontAlgn="ctr" hangingPunct="0"/>
            <a:r>
              <a:rPr lang="en-US" altLang="zh-CN" sz="1200" dirty="0">
                <a:solidFill>
                  <a:srgbClr val="000000"/>
                </a:solidFill>
                <a:latin typeface="+mn-ea"/>
                <a:ea typeface="+mn-ea"/>
                <a:cs typeface="Courier New" pitchFamily="49" charset="0"/>
              </a:rPr>
              <a:t>    2. Modify startup configuration</a:t>
            </a:r>
          </a:p>
          <a:p>
            <a:pPr defTabSz="1001649" eaLnBrk="0" fontAlgn="ctr" hangingPunct="0"/>
            <a:r>
              <a:rPr lang="en-US" altLang="zh-CN" sz="1200" dirty="0">
                <a:solidFill>
                  <a:srgbClr val="000000"/>
                </a:solidFill>
                <a:latin typeface="+mn-ea"/>
                <a:ea typeface="+mn-ea"/>
                <a:cs typeface="Courier New" pitchFamily="49" charset="0"/>
              </a:rPr>
              <a:t>    3. Return to main menu</a:t>
            </a:r>
          </a:p>
          <a:p>
            <a:pPr defTabSz="1001649" eaLnBrk="0" fontAlgn="ctr" hangingPunct="0"/>
            <a:endParaRPr lang="en-US" altLang="zh-CN" sz="1200" dirty="0">
              <a:solidFill>
                <a:srgbClr val="000000"/>
              </a:solidFill>
              <a:latin typeface="+mn-ea"/>
              <a:ea typeface="+mn-ea"/>
              <a:cs typeface="Courier New" pitchFamily="49" charset="0"/>
            </a:endParaRPr>
          </a:p>
          <a:p>
            <a:pPr defTabSz="1001649" eaLnBrk="0" fontAlgn="ctr" hangingPunct="0"/>
            <a:r>
              <a:rPr lang="en-US" altLang="zh-CN" sz="1200" dirty="0">
                <a:solidFill>
                  <a:srgbClr val="000000"/>
                </a:solidFill>
                <a:latin typeface="+mn-ea"/>
                <a:ea typeface="+mn-ea"/>
                <a:cs typeface="Courier New" pitchFamily="49" charset="0"/>
              </a:rPr>
              <a:t>Enter your choice(1-3): 3 </a:t>
            </a:r>
          </a:p>
        </p:txBody>
      </p:sp>
    </p:spTree>
    <p:extLst>
      <p:ext uri="{BB962C8B-B14F-4D97-AF65-F5344CB8AC3E}">
        <p14:creationId xmlns:p14="http://schemas.microsoft.com/office/powerpoint/2010/main" val="2541931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880703936"/>
          <p:cNvSpPr>
            <a:spLocks noGrp="1"/>
          </p:cNvSpPr>
          <p:nvPr>
            <p:ph type="body" sz="quarter" idx="10"/>
          </p:nvPr>
        </p:nvSpPr>
        <p:spPr/>
        <p:txBody>
          <a:bodyPr/>
          <a:lstStyle/>
          <a:p>
            <a:r>
              <a:rPr lang="en-US" altLang="zh-CN" sz="1400" dirty="0" smtClean="0"/>
              <a:t>On the </a:t>
            </a:r>
            <a:r>
              <a:rPr lang="en-US" altLang="zh-CN" sz="1400" dirty="0" err="1" smtClean="0"/>
              <a:t>BootROM</a:t>
            </a:r>
            <a:r>
              <a:rPr lang="en-US" altLang="zh-CN" sz="1400" dirty="0" smtClean="0"/>
              <a:t> menu, select 1 to restart the switch.</a:t>
            </a:r>
          </a:p>
          <a:p>
            <a:r>
              <a:rPr lang="en-US" altLang="zh-CN" sz="1400" dirty="0" smtClean="0"/>
              <a:t>After the switch starts, factory settings are restored. When you log in to the switch through the console port, the system asks you to set the console port login password. The following example uses the password huawei@123.</a:t>
            </a:r>
          </a:p>
          <a:p>
            <a:endParaRPr lang="en-US" altLang="zh-CN" sz="1400" dirty="0" smtClean="0"/>
          </a:p>
          <a:p>
            <a:endParaRPr lang="en-US" altLang="zh-CN" sz="1400" dirty="0" smtClean="0"/>
          </a:p>
          <a:p>
            <a:endParaRPr lang="en-US" altLang="zh-CN" sz="1400" dirty="0" smtClean="0"/>
          </a:p>
          <a:p>
            <a:endParaRPr lang="en-US" altLang="zh-CN" sz="1400" dirty="0" smtClean="0"/>
          </a:p>
          <a:p>
            <a:endParaRPr lang="en-US" altLang="zh-CN" sz="1400" dirty="0" smtClean="0"/>
          </a:p>
          <a:p>
            <a:endParaRPr lang="en-US" altLang="zh-CN" sz="1400" dirty="0" smtClean="0"/>
          </a:p>
          <a:p>
            <a:r>
              <a:rPr lang="en-US" altLang="zh-CN" sz="1400" dirty="0" smtClean="0"/>
              <a:t>The factory configuration of the switch is restored. To restore the original configuration without saving the console port password, download the original configuration file to the PC and delete the console port configuration. Then upload the file to the switch, specify the file for next startup, and restart the switch.</a:t>
            </a:r>
          </a:p>
          <a:p>
            <a:endParaRPr lang="en-US" altLang="zh-CN" sz="1400" dirty="0"/>
          </a:p>
        </p:txBody>
      </p:sp>
      <p:sp>
        <p:nvSpPr>
          <p:cNvPr id="7" name="文本占位符 6"/>
          <p:cNvSpPr>
            <a:spLocks noGrp="1"/>
          </p:cNvSpPr>
          <p:nvPr>
            <p:ph type="body" sz="quarter" idx="12"/>
          </p:nvPr>
        </p:nvSpPr>
        <p:spPr>
          <a:xfrm>
            <a:off x="1595500" y="410400"/>
            <a:ext cx="9831600" cy="1024280"/>
          </a:xfrm>
        </p:spPr>
        <p:txBody>
          <a:bodyPr/>
          <a:lstStyle/>
          <a:p>
            <a:r>
              <a:rPr lang="en-US" altLang="zh-CN" sz="3000" dirty="0"/>
              <a:t>Deleting the Configuration File Through the </a:t>
            </a:r>
            <a:r>
              <a:rPr lang="en-US" altLang="zh-CN" sz="3000" dirty="0" err="1"/>
              <a:t>BootROM</a:t>
            </a:r>
            <a:r>
              <a:rPr lang="en-US" altLang="zh-CN" sz="3000" dirty="0"/>
              <a:t> Menu (3)</a:t>
            </a:r>
            <a:endParaRPr lang="zh-CN" altLang="en-US" sz="3000" dirty="0"/>
          </a:p>
        </p:txBody>
      </p:sp>
      <p:sp>
        <p:nvSpPr>
          <p:cNvPr id="4" name="1154574416"/>
          <p:cNvSpPr txBox="1"/>
          <p:nvPr/>
        </p:nvSpPr>
        <p:spPr bwMode="auto">
          <a:xfrm>
            <a:off x="2298000" y="2456892"/>
            <a:ext cx="7596000" cy="1824497"/>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400" dirty="0">
                <a:solidFill>
                  <a:srgbClr val="000000"/>
                </a:solidFill>
                <a:latin typeface="+mn-ea"/>
                <a:ea typeface="+mn-ea"/>
                <a:cs typeface="Courier New" pitchFamily="49" charset="0"/>
              </a:rPr>
              <a:t>An initial password is required for the first login via the console.</a:t>
            </a:r>
          </a:p>
          <a:p>
            <a:pPr defTabSz="1001649" eaLnBrk="0" fontAlgn="ctr" hangingPunct="0"/>
            <a:r>
              <a:rPr lang="en-US" altLang="zh-CN" sz="1400" dirty="0">
                <a:solidFill>
                  <a:srgbClr val="000000"/>
                </a:solidFill>
                <a:latin typeface="+mn-ea"/>
                <a:ea typeface="+mn-ea"/>
                <a:cs typeface="Courier New" pitchFamily="49" charset="0"/>
              </a:rPr>
              <a:t>Continue to set it? [Y/N]:y</a:t>
            </a:r>
          </a:p>
          <a:p>
            <a:pPr defTabSz="1001649" eaLnBrk="0" fontAlgn="ctr" hangingPunct="0"/>
            <a:r>
              <a:rPr lang="en-US" altLang="zh-CN" sz="1400" dirty="0">
                <a:solidFill>
                  <a:srgbClr val="000000"/>
                </a:solidFill>
                <a:latin typeface="+mn-ea"/>
                <a:ea typeface="+mn-ea"/>
                <a:cs typeface="Courier New" pitchFamily="49" charset="0"/>
              </a:rPr>
              <a:t>Set a password and keep it safe. Otherwise you will not be able to login via the console.</a:t>
            </a:r>
          </a:p>
          <a:p>
            <a:pPr defTabSz="1001649" eaLnBrk="0" fontAlgn="ctr" hangingPunct="0"/>
            <a:endParaRPr lang="en-US" altLang="zh-CN" sz="1400" dirty="0">
              <a:solidFill>
                <a:srgbClr val="000000"/>
              </a:solidFill>
              <a:latin typeface="+mn-ea"/>
              <a:ea typeface="+mn-ea"/>
              <a:cs typeface="Courier New" pitchFamily="49" charset="0"/>
            </a:endParaRPr>
          </a:p>
          <a:p>
            <a:pPr defTabSz="1001649" eaLnBrk="0" fontAlgn="ctr" hangingPunct="0"/>
            <a:r>
              <a:rPr lang="en-US" altLang="zh-CN" sz="1400" dirty="0">
                <a:solidFill>
                  <a:srgbClr val="000000"/>
                </a:solidFill>
                <a:latin typeface="+mn-ea"/>
                <a:ea typeface="+mn-ea"/>
                <a:cs typeface="Courier New" pitchFamily="49" charset="0"/>
              </a:rPr>
              <a:t>Please configure the login password (8-16)</a:t>
            </a:r>
          </a:p>
          <a:p>
            <a:pPr defTabSz="1001649" eaLnBrk="0" fontAlgn="ctr" hangingPunct="0"/>
            <a:r>
              <a:rPr lang="en-US" altLang="zh-CN" sz="1400" dirty="0">
                <a:solidFill>
                  <a:srgbClr val="000000"/>
                </a:solidFill>
                <a:latin typeface="+mn-ea"/>
                <a:ea typeface="+mn-ea"/>
                <a:cs typeface="Courier New" pitchFamily="49" charset="0"/>
              </a:rPr>
              <a:t>Enter Password:     //Enter </a:t>
            </a:r>
            <a:r>
              <a:rPr lang="en-US" altLang="zh-CN" sz="1400" b="1" dirty="0">
                <a:solidFill>
                  <a:srgbClr val="000000"/>
                </a:solidFill>
                <a:latin typeface="+mn-ea"/>
                <a:ea typeface="+mn-ea"/>
                <a:cs typeface="Courier New" pitchFamily="49" charset="0"/>
              </a:rPr>
              <a:t>huawei@123</a:t>
            </a:r>
            <a:r>
              <a:rPr lang="en-US" altLang="zh-CN" sz="1400" dirty="0">
                <a:solidFill>
                  <a:srgbClr val="000000"/>
                </a:solidFill>
                <a:latin typeface="+mn-ea"/>
                <a:ea typeface="+mn-ea"/>
                <a:cs typeface="Courier New" pitchFamily="49" charset="0"/>
              </a:rPr>
              <a:t>.</a:t>
            </a:r>
          </a:p>
          <a:p>
            <a:pPr defTabSz="1001649" eaLnBrk="0" fontAlgn="ctr" hangingPunct="0"/>
            <a:r>
              <a:rPr lang="en-US" altLang="zh-CN" sz="1400" dirty="0">
                <a:solidFill>
                  <a:srgbClr val="000000"/>
                </a:solidFill>
                <a:latin typeface="+mn-ea"/>
                <a:ea typeface="+mn-ea"/>
                <a:cs typeface="Courier New" pitchFamily="49" charset="0"/>
              </a:rPr>
              <a:t>Confirm Password:     //Enter </a:t>
            </a:r>
            <a:r>
              <a:rPr lang="en-US" altLang="zh-CN" sz="1400" b="1" dirty="0">
                <a:solidFill>
                  <a:srgbClr val="000000"/>
                </a:solidFill>
                <a:latin typeface="+mn-ea"/>
                <a:ea typeface="+mn-ea"/>
                <a:cs typeface="Courier New" pitchFamily="49" charset="0"/>
              </a:rPr>
              <a:t>huawei@123</a:t>
            </a:r>
            <a:r>
              <a:rPr lang="en-US" altLang="zh-CN" sz="1400" dirty="0">
                <a:solidFill>
                  <a:srgbClr val="000000"/>
                </a:solidFill>
                <a:latin typeface="+mn-ea"/>
                <a:ea typeface="+mn-ea"/>
                <a:cs typeface="Courier New" pitchFamily="49" charset="0"/>
              </a:rPr>
              <a:t> again.</a:t>
            </a:r>
          </a:p>
        </p:txBody>
      </p:sp>
    </p:spTree>
    <p:extLst>
      <p:ext uri="{BB962C8B-B14F-4D97-AF65-F5344CB8AC3E}">
        <p14:creationId xmlns:p14="http://schemas.microsoft.com/office/powerpoint/2010/main" val="3689325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820856316"/>
          <p:cNvSpPr>
            <a:spLocks noGrp="1"/>
          </p:cNvSpPr>
          <p:nvPr>
            <p:ph type="body" sz="quarter" idx="10"/>
          </p:nvPr>
        </p:nvSpPr>
        <p:spPr/>
        <p:txBody>
          <a:bodyPr/>
          <a:lstStyle/>
          <a:p>
            <a:r>
              <a:rPr lang="en-US" altLang="zh-CN" sz="1600" dirty="0" smtClean="0"/>
              <a:t>You can reconfigure a password for your old login account. For example, if your old login user name is </a:t>
            </a:r>
            <a:r>
              <a:rPr lang="en-US" altLang="zh-CN" sz="1600" dirty="0" err="1" smtClean="0"/>
              <a:t>huawei</a:t>
            </a:r>
            <a:r>
              <a:rPr lang="en-US" altLang="zh-CN" sz="1600" dirty="0" smtClean="0"/>
              <a:t>, you can reset the password to huawei@123 and the user privilege level to 2 as follows:</a:t>
            </a:r>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pPr marL="0" indent="0">
              <a:buNone/>
            </a:pPr>
            <a:endParaRPr lang="en-US" altLang="zh-CN" sz="1600" dirty="0" smtClean="0"/>
          </a:p>
          <a:p>
            <a:r>
              <a:rPr lang="en-US" altLang="zh-CN" sz="1600" dirty="0" smtClean="0"/>
              <a:t>After completing the configuration, you can enter the user name </a:t>
            </a:r>
            <a:r>
              <a:rPr lang="en-US" altLang="zh-CN" sz="1600" dirty="0" err="1" smtClean="0"/>
              <a:t>huawei</a:t>
            </a:r>
            <a:r>
              <a:rPr lang="en-US" altLang="zh-CN" sz="1600" dirty="0" smtClean="0"/>
              <a:t> and password huawei@123 to log in to the switch. If you do not remember your old user name, you can create an account and set the user name to </a:t>
            </a:r>
            <a:r>
              <a:rPr lang="en-US" altLang="zh-CN" sz="1600" dirty="0" err="1" smtClean="0"/>
              <a:t>huawei</a:t>
            </a:r>
            <a:r>
              <a:rPr lang="en-US" altLang="zh-CN" sz="1600" dirty="0" smtClean="0"/>
              <a:t> and password to huawei@123 using the same method.</a:t>
            </a:r>
            <a:endParaRPr lang="en-US" altLang="zh-CN" sz="1600" dirty="0"/>
          </a:p>
        </p:txBody>
      </p:sp>
      <p:sp>
        <p:nvSpPr>
          <p:cNvPr id="4" name="文本占位符 3"/>
          <p:cNvSpPr>
            <a:spLocks noGrp="1"/>
          </p:cNvSpPr>
          <p:nvPr>
            <p:ph type="body" sz="quarter" idx="12"/>
          </p:nvPr>
        </p:nvSpPr>
        <p:spPr>
          <a:xfrm>
            <a:off x="1595500" y="410400"/>
            <a:ext cx="9831600" cy="562615"/>
          </a:xfrm>
        </p:spPr>
        <p:txBody>
          <a:bodyPr/>
          <a:lstStyle/>
          <a:p>
            <a:r>
              <a:rPr lang="en-US" altLang="zh-CN" sz="3000" dirty="0" smtClean="0"/>
              <a:t>Restoring the Telnet Login Password - AAA Mode</a:t>
            </a:r>
            <a:endParaRPr lang="zh-CN" altLang="en-US" sz="3000" dirty="0"/>
          </a:p>
        </p:txBody>
      </p:sp>
      <p:sp>
        <p:nvSpPr>
          <p:cNvPr id="6" name="4093204"/>
          <p:cNvSpPr txBox="1"/>
          <p:nvPr/>
        </p:nvSpPr>
        <p:spPr bwMode="auto">
          <a:xfrm>
            <a:off x="2423592" y="2240868"/>
            <a:ext cx="7812868" cy="1762942"/>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&lt;HUAWEI&gt; system-view</a:t>
            </a:r>
          </a:p>
          <a:p>
            <a:pPr defTabSz="1001649" eaLnBrk="0" fontAlgn="ctr" hangingPunct="0"/>
            <a:r>
              <a:rPr lang="en-US" altLang="zh-CN" sz="1200" dirty="0">
                <a:solidFill>
                  <a:srgbClr val="000000"/>
                </a:solidFill>
                <a:latin typeface="+mn-ea"/>
                <a:ea typeface="+mn-ea"/>
                <a:cs typeface="Courier New" pitchFamily="49" charset="0"/>
              </a:rPr>
              <a:t>[HUAWEI] user-interface </a:t>
            </a:r>
            <a:r>
              <a:rPr lang="en-US" altLang="zh-CN" sz="1200" dirty="0" err="1">
                <a:solidFill>
                  <a:srgbClr val="000000"/>
                </a:solidFill>
                <a:latin typeface="+mn-ea"/>
                <a:ea typeface="+mn-ea"/>
                <a:cs typeface="Courier New" pitchFamily="49" charset="0"/>
              </a:rPr>
              <a:t>vty</a:t>
            </a:r>
            <a:r>
              <a:rPr lang="en-US" altLang="zh-CN" sz="1200" dirty="0">
                <a:solidFill>
                  <a:srgbClr val="000000"/>
                </a:solidFill>
                <a:latin typeface="+mn-ea"/>
                <a:ea typeface="+mn-ea"/>
                <a:cs typeface="Courier New" pitchFamily="49" charset="0"/>
              </a:rPr>
              <a:t> 0 4</a:t>
            </a:r>
          </a:p>
          <a:p>
            <a:pPr defTabSz="1001649" eaLnBrk="0" fontAlgn="ctr" hangingPunct="0"/>
            <a:r>
              <a:rPr lang="en-US" altLang="zh-CN" sz="1200" dirty="0">
                <a:solidFill>
                  <a:srgbClr val="000000"/>
                </a:solidFill>
                <a:latin typeface="+mn-ea"/>
                <a:ea typeface="+mn-ea"/>
                <a:cs typeface="Courier New" pitchFamily="49" charset="0"/>
              </a:rPr>
              <a:t>[HUAWEI-ui-vty0-4] protocol inbound telnet </a:t>
            </a:r>
          </a:p>
          <a:p>
            <a:pPr defTabSz="1001649" eaLnBrk="0" fontAlgn="ctr" hangingPunct="0"/>
            <a:r>
              <a:rPr lang="en-US" altLang="zh-CN" sz="1200" dirty="0">
                <a:solidFill>
                  <a:srgbClr val="000000"/>
                </a:solidFill>
                <a:latin typeface="+mn-ea"/>
                <a:ea typeface="+mn-ea"/>
                <a:cs typeface="Courier New" pitchFamily="49" charset="0"/>
              </a:rPr>
              <a:t>[HUAWEI-ui-vty0-4] authentication-mode aaa</a:t>
            </a:r>
          </a:p>
          <a:p>
            <a:pPr defTabSz="1001649" eaLnBrk="0" fontAlgn="ctr" hangingPunct="0"/>
            <a:r>
              <a:rPr lang="en-US" altLang="zh-CN" sz="1200" dirty="0">
                <a:solidFill>
                  <a:srgbClr val="000000"/>
                </a:solidFill>
                <a:latin typeface="+mn-ea"/>
                <a:ea typeface="+mn-ea"/>
                <a:cs typeface="Courier New" pitchFamily="49" charset="0"/>
              </a:rPr>
              <a:t>[HUAWEI-ui-vty0-4] quit</a:t>
            </a:r>
          </a:p>
          <a:p>
            <a:pPr defTabSz="1001649" eaLnBrk="0" fontAlgn="ctr" hangingPunct="0"/>
            <a:r>
              <a:rPr lang="en-US" altLang="zh-CN" sz="1200" dirty="0">
                <a:solidFill>
                  <a:srgbClr val="000000"/>
                </a:solidFill>
                <a:latin typeface="+mn-ea"/>
                <a:ea typeface="+mn-ea"/>
                <a:cs typeface="Courier New" pitchFamily="49" charset="0"/>
              </a:rPr>
              <a:t>[HUAWEI] aaa</a:t>
            </a:r>
          </a:p>
          <a:p>
            <a:pPr defTabSz="1001649" eaLnBrk="0" fontAlgn="ctr" hangingPunct="0"/>
            <a:r>
              <a:rPr lang="en-US" altLang="zh-CN" sz="1200" dirty="0">
                <a:solidFill>
                  <a:srgbClr val="000000"/>
                </a:solidFill>
                <a:latin typeface="+mn-ea"/>
                <a:ea typeface="+mn-ea"/>
                <a:cs typeface="Courier New" pitchFamily="49" charset="0"/>
              </a:rPr>
              <a:t>[HUAWEI-aaa] local-user huawei password irreversible-cipher huawei@123</a:t>
            </a:r>
          </a:p>
          <a:p>
            <a:pPr defTabSz="1001649" eaLnBrk="0" fontAlgn="ctr" hangingPunct="0"/>
            <a:r>
              <a:rPr lang="en-US" altLang="zh-CN" sz="1200" dirty="0">
                <a:solidFill>
                  <a:srgbClr val="000000"/>
                </a:solidFill>
                <a:latin typeface="+mn-ea"/>
                <a:ea typeface="+mn-ea"/>
                <a:cs typeface="Courier New" pitchFamily="49" charset="0"/>
              </a:rPr>
              <a:t>[HUAWEI-aaa] local-user huawei service-type telnet</a:t>
            </a:r>
          </a:p>
          <a:p>
            <a:pPr defTabSz="1001649" eaLnBrk="0" fontAlgn="ctr" hangingPunct="0"/>
            <a:r>
              <a:rPr lang="en-US" altLang="zh-CN" sz="1200" dirty="0">
                <a:solidFill>
                  <a:srgbClr val="000000"/>
                </a:solidFill>
                <a:latin typeface="+mn-ea"/>
                <a:ea typeface="+mn-ea"/>
                <a:cs typeface="Courier New" pitchFamily="49" charset="0"/>
              </a:rPr>
              <a:t>[HUAWEI-aaa] local-user huawei privilege level 2</a:t>
            </a:r>
          </a:p>
        </p:txBody>
      </p:sp>
    </p:spTree>
    <p:extLst>
      <p:ext uri="{BB962C8B-B14F-4D97-AF65-F5344CB8AC3E}">
        <p14:creationId xmlns:p14="http://schemas.microsoft.com/office/powerpoint/2010/main" val="2077016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802140553"/>
          <p:cNvSpPr>
            <a:spLocks noGrp="1"/>
          </p:cNvSpPr>
          <p:nvPr>
            <p:ph type="body" sz="quarter" idx="10"/>
          </p:nvPr>
        </p:nvSpPr>
        <p:spPr/>
        <p:txBody>
          <a:bodyPr/>
          <a:lstStyle/>
          <a:p>
            <a:r>
              <a:rPr lang="en-US" altLang="zh-CN" sz="1600" dirty="0"/>
              <a:t>In any view, restore the default </a:t>
            </a:r>
            <a:r>
              <a:rPr lang="en-US" altLang="zh-CN" sz="1600" dirty="0" err="1"/>
              <a:t>BootROM</a:t>
            </a:r>
            <a:r>
              <a:rPr lang="en-US" altLang="zh-CN" sz="1600" dirty="0"/>
              <a:t> password.</a:t>
            </a:r>
          </a:p>
          <a:p>
            <a:endParaRPr lang="en-US" altLang="zh-CN" sz="1600" dirty="0"/>
          </a:p>
          <a:p>
            <a:endParaRPr lang="en-US" altLang="zh-CN" sz="1600" dirty="0"/>
          </a:p>
          <a:p>
            <a:endParaRPr lang="en-US" altLang="zh-CN" sz="1600" dirty="0"/>
          </a:p>
          <a:p>
            <a:r>
              <a:rPr lang="en-US" altLang="zh-CN" sz="1600" dirty="0"/>
              <a:t>The default password has a low security level. Change the default password to a password that is easy for you to remember.</a:t>
            </a:r>
          </a:p>
          <a:p>
            <a:pPr lvl="1"/>
            <a:r>
              <a:rPr lang="en-US" altLang="zh-CN" sz="1400" dirty="0"/>
              <a:t>In the system view, run the </a:t>
            </a:r>
            <a:r>
              <a:rPr lang="en-US" altLang="zh-CN" sz="1400" b="1" dirty="0" err="1"/>
              <a:t>bootrom</a:t>
            </a:r>
            <a:r>
              <a:rPr lang="en-US" altLang="zh-CN" sz="1400" b="1" dirty="0"/>
              <a:t> password change </a:t>
            </a:r>
            <a:r>
              <a:rPr lang="en-US" altLang="zh-CN" sz="1400" dirty="0"/>
              <a:t>command to change the </a:t>
            </a:r>
            <a:r>
              <a:rPr lang="en-US" altLang="zh-CN" sz="1400" dirty="0" err="1"/>
              <a:t>BootROM</a:t>
            </a:r>
            <a:r>
              <a:rPr lang="en-US" altLang="zh-CN" sz="1400" dirty="0"/>
              <a:t> password.</a:t>
            </a:r>
          </a:p>
        </p:txBody>
      </p:sp>
      <p:sp>
        <p:nvSpPr>
          <p:cNvPr id="5" name="文本占位符 4"/>
          <p:cNvSpPr>
            <a:spLocks noGrp="1"/>
          </p:cNvSpPr>
          <p:nvPr>
            <p:ph type="body" sz="quarter" idx="12"/>
          </p:nvPr>
        </p:nvSpPr>
        <p:spPr/>
        <p:txBody>
          <a:bodyPr/>
          <a:lstStyle/>
          <a:p>
            <a:r>
              <a:rPr lang="en-US" altLang="zh-CN" dirty="0"/>
              <a:t>Restoring the </a:t>
            </a:r>
            <a:r>
              <a:rPr lang="en-US" altLang="zh-CN" dirty="0" err="1"/>
              <a:t>BootROM</a:t>
            </a:r>
            <a:r>
              <a:rPr lang="en-US" altLang="zh-CN" dirty="0"/>
              <a:t> Password (1)</a:t>
            </a:r>
            <a:endParaRPr lang="zh-CN" altLang="en-US" dirty="0"/>
          </a:p>
        </p:txBody>
      </p:sp>
      <p:sp>
        <p:nvSpPr>
          <p:cNvPr id="4" name="287105936"/>
          <p:cNvSpPr txBox="1"/>
          <p:nvPr/>
        </p:nvSpPr>
        <p:spPr bwMode="auto">
          <a:xfrm>
            <a:off x="2347019" y="1736812"/>
            <a:ext cx="7497961" cy="839612"/>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&lt;HUAWEI&gt; reset boot password</a:t>
            </a:r>
          </a:p>
          <a:p>
            <a:pPr defTabSz="1001649" eaLnBrk="0" fontAlgn="ctr" hangingPunct="0"/>
            <a:r>
              <a:rPr lang="en-US" altLang="zh-CN" sz="1200" dirty="0">
                <a:solidFill>
                  <a:srgbClr val="000000"/>
                </a:solidFill>
                <a:latin typeface="+mn-ea"/>
                <a:ea typeface="+mn-ea"/>
                <a:cs typeface="Courier New" pitchFamily="49" charset="0"/>
              </a:rPr>
              <a:t>The password used to enter the boot menu by clicking </a:t>
            </a:r>
            <a:r>
              <a:rPr lang="en-US" altLang="zh-CN" sz="1200" dirty="0" err="1">
                <a:solidFill>
                  <a:srgbClr val="000000"/>
                </a:solidFill>
                <a:latin typeface="+mn-ea"/>
                <a:ea typeface="+mn-ea"/>
                <a:cs typeface="Courier New" pitchFamily="49" charset="0"/>
              </a:rPr>
              <a:t>Ctrl+B</a:t>
            </a:r>
            <a:r>
              <a:rPr lang="en-US" altLang="zh-CN" sz="1200" dirty="0">
                <a:solidFill>
                  <a:srgbClr val="000000"/>
                </a:solidFill>
                <a:latin typeface="+mn-ea"/>
                <a:ea typeface="+mn-ea"/>
                <a:cs typeface="Courier New" pitchFamily="49" charset="0"/>
              </a:rPr>
              <a:t> or </a:t>
            </a:r>
            <a:r>
              <a:rPr lang="en-US" altLang="zh-CN" sz="1200" dirty="0" err="1">
                <a:solidFill>
                  <a:srgbClr val="000000"/>
                </a:solidFill>
                <a:latin typeface="+mn-ea"/>
                <a:ea typeface="+mn-ea"/>
                <a:cs typeface="Courier New" pitchFamily="49" charset="0"/>
              </a:rPr>
              <a:t>Ctrl+E</a:t>
            </a:r>
            <a:r>
              <a:rPr lang="en-US" altLang="zh-CN" sz="1200" dirty="0">
                <a:solidFill>
                  <a:srgbClr val="000000"/>
                </a:solidFill>
                <a:latin typeface="+mn-ea"/>
                <a:ea typeface="+mn-ea"/>
                <a:cs typeface="Courier New" pitchFamily="49" charset="0"/>
              </a:rPr>
              <a:t> will be restored to the default password, continue? [Y/N]y</a:t>
            </a:r>
          </a:p>
          <a:p>
            <a:pPr defTabSz="1001649" eaLnBrk="0" fontAlgn="ctr" hangingPunct="0"/>
            <a:r>
              <a:rPr lang="en-US" altLang="zh-CN" sz="1200" dirty="0">
                <a:solidFill>
                  <a:srgbClr val="000000"/>
                </a:solidFill>
                <a:latin typeface="+mn-ea"/>
                <a:ea typeface="+mn-ea"/>
                <a:cs typeface="Courier New" pitchFamily="49" charset="0"/>
              </a:rPr>
              <a:t>Info: Succeeded in setting password of boot to "Admin@huawei.com".</a:t>
            </a:r>
          </a:p>
        </p:txBody>
      </p:sp>
      <p:sp>
        <p:nvSpPr>
          <p:cNvPr id="11" name="385112100"/>
          <p:cNvSpPr txBox="1"/>
          <p:nvPr/>
        </p:nvSpPr>
        <p:spPr bwMode="auto">
          <a:xfrm>
            <a:off x="2298000" y="4509120"/>
            <a:ext cx="7596000" cy="1024278"/>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&lt;HUAWEI&gt; system-view</a:t>
            </a:r>
          </a:p>
          <a:p>
            <a:pPr defTabSz="1001649" eaLnBrk="0" fontAlgn="ctr" hangingPunct="0"/>
            <a:r>
              <a:rPr lang="en-US" altLang="zh-CN" sz="1200" dirty="0">
                <a:solidFill>
                  <a:srgbClr val="000000"/>
                </a:solidFill>
                <a:latin typeface="+mn-ea"/>
                <a:ea typeface="+mn-ea"/>
                <a:cs typeface="Courier New" pitchFamily="49" charset="0"/>
              </a:rPr>
              <a:t>[HUAWEI]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 change</a:t>
            </a:r>
          </a:p>
          <a:p>
            <a:pPr defTabSz="1001649" eaLnBrk="0" fontAlgn="ctr" hangingPunct="0"/>
            <a:r>
              <a:rPr lang="en-US" altLang="zh-CN" sz="1200" dirty="0">
                <a:solidFill>
                  <a:srgbClr val="000000"/>
                </a:solidFill>
                <a:latin typeface="+mn-ea"/>
                <a:ea typeface="+mn-ea"/>
                <a:cs typeface="Courier New" pitchFamily="49" charset="0"/>
              </a:rPr>
              <a:t>Old Password:                       //Enter the old password of the account.</a:t>
            </a:r>
          </a:p>
          <a:p>
            <a:pPr defTabSz="1001649" eaLnBrk="0" fontAlgn="ctr" hangingPunct="0"/>
            <a:r>
              <a:rPr lang="en-US" altLang="zh-CN" sz="1200" dirty="0">
                <a:solidFill>
                  <a:srgbClr val="000000"/>
                </a:solidFill>
                <a:latin typeface="+mn-ea"/>
                <a:ea typeface="+mn-ea"/>
                <a:cs typeface="Courier New" pitchFamily="49" charset="0"/>
              </a:rPr>
              <a:t>New Password(6 to 79 chars):        //Enter a new password.</a:t>
            </a:r>
          </a:p>
          <a:p>
            <a:pPr defTabSz="1001649" eaLnBrk="0" fontAlgn="ctr" hangingPunct="0"/>
            <a:r>
              <a:rPr lang="en-US" altLang="zh-CN" sz="1200" dirty="0">
                <a:solidFill>
                  <a:srgbClr val="000000"/>
                </a:solidFill>
                <a:latin typeface="+mn-ea"/>
                <a:ea typeface="+mn-ea"/>
                <a:cs typeface="Courier New" pitchFamily="49" charset="0"/>
              </a:rPr>
              <a:t>Confirm Password(6 to 79 chars):    //Enter the new password again.</a:t>
            </a:r>
          </a:p>
        </p:txBody>
      </p:sp>
    </p:spTree>
    <p:extLst>
      <p:ext uri="{BB962C8B-B14F-4D97-AF65-F5344CB8AC3E}">
        <p14:creationId xmlns:p14="http://schemas.microsoft.com/office/powerpoint/2010/main" val="3735610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123070081"/>
          <p:cNvSpPr>
            <a:spLocks noGrp="1"/>
          </p:cNvSpPr>
          <p:nvPr>
            <p:ph type="body" sz="quarter" idx="10"/>
          </p:nvPr>
        </p:nvSpPr>
        <p:spPr/>
        <p:txBody>
          <a:bodyPr/>
          <a:lstStyle/>
          <a:p>
            <a:r>
              <a:rPr lang="en-US" altLang="zh-CN" sz="2000" dirty="0" smtClean="0"/>
              <a:t>Change the </a:t>
            </a:r>
            <a:r>
              <a:rPr lang="en-US" altLang="zh-CN" sz="2000" dirty="0" err="1" smtClean="0"/>
              <a:t>BootROM</a:t>
            </a:r>
            <a:r>
              <a:rPr lang="en-US" altLang="zh-CN" sz="2000" dirty="0" smtClean="0"/>
              <a:t> password in the </a:t>
            </a:r>
            <a:r>
              <a:rPr lang="en-US" altLang="zh-CN" sz="2000" dirty="0" err="1" smtClean="0"/>
              <a:t>BootROM</a:t>
            </a:r>
            <a:r>
              <a:rPr lang="en-US" altLang="zh-CN" sz="2000" dirty="0" smtClean="0"/>
              <a:t> menu.</a:t>
            </a:r>
          </a:p>
          <a:p>
            <a:pPr lvl="1"/>
            <a:r>
              <a:rPr lang="en-US" altLang="zh-CN" sz="1800" dirty="0" smtClean="0"/>
              <a:t>Run the reboot command to restart the switch and then enter the </a:t>
            </a:r>
            <a:r>
              <a:rPr lang="en-US" altLang="zh-CN" sz="1800" dirty="0" err="1" smtClean="0"/>
              <a:t>BootROM</a:t>
            </a:r>
            <a:r>
              <a:rPr lang="en-US" altLang="zh-CN" sz="1800" dirty="0" smtClean="0"/>
              <a:t> menu.</a:t>
            </a:r>
            <a:endParaRPr lang="en-US" altLang="zh-CN" sz="1800" dirty="0"/>
          </a:p>
        </p:txBody>
      </p:sp>
      <p:sp>
        <p:nvSpPr>
          <p:cNvPr id="4" name="文本占位符 3"/>
          <p:cNvSpPr>
            <a:spLocks noGrp="1"/>
          </p:cNvSpPr>
          <p:nvPr>
            <p:ph type="body" sz="quarter" idx="12"/>
          </p:nvPr>
        </p:nvSpPr>
        <p:spPr/>
        <p:txBody>
          <a:bodyPr/>
          <a:lstStyle/>
          <a:p>
            <a:r>
              <a:rPr lang="en-US" altLang="zh-CN" smtClean="0"/>
              <a:t>Restoring the BootROM Password (2)</a:t>
            </a:r>
            <a:endParaRPr lang="zh-CN" altLang="en-US" dirty="0"/>
          </a:p>
        </p:txBody>
      </p:sp>
      <p:sp>
        <p:nvSpPr>
          <p:cNvPr id="5" name="26118555"/>
          <p:cNvSpPr txBox="1"/>
          <p:nvPr/>
        </p:nvSpPr>
        <p:spPr bwMode="auto">
          <a:xfrm>
            <a:off x="1883532" y="2420888"/>
            <a:ext cx="8028892" cy="2870937"/>
          </a:xfrm>
          <a:prstGeom prst="rect">
            <a:avLst/>
          </a:prstGeom>
          <a:solidFill>
            <a:schemeClr val="bg1">
              <a:lumMod val="85000"/>
            </a:schemeClr>
          </a:solidFill>
          <a:ln w="9525">
            <a:noFill/>
            <a:miter lim="800000"/>
            <a:headEnd/>
            <a:tailEnd/>
          </a:ln>
        </p:spPr>
        <p:txBody>
          <a:bodyPr wrap="square" lIns="99980" tIns="49986" rIns="99980" bIns="49986"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001649" eaLnBrk="0" fontAlgn="ctr" hangingPunct="0"/>
            <a:r>
              <a:rPr lang="en-US" altLang="zh-CN" sz="1200" dirty="0">
                <a:solidFill>
                  <a:srgbClr val="000000"/>
                </a:solidFill>
                <a:latin typeface="+mn-ea"/>
                <a:ea typeface="+mn-ea"/>
                <a:cs typeface="Courier New" pitchFamily="49" charset="0"/>
              </a:rPr>
              <a:t> BOOTROM  MENU</a:t>
            </a:r>
          </a:p>
          <a:p>
            <a:pPr defTabSz="1001649" eaLnBrk="0" fontAlgn="ctr" hangingPunct="0"/>
            <a:r>
              <a:rPr lang="en-US" altLang="zh-CN" sz="1200" dirty="0">
                <a:solidFill>
                  <a:srgbClr val="000000"/>
                </a:solidFill>
                <a:latin typeface="+mn-ea"/>
                <a:ea typeface="+mn-ea"/>
                <a:cs typeface="Courier New" pitchFamily="49" charset="0"/>
              </a:rPr>
              <a:t>    1. Boot with default mode</a:t>
            </a:r>
          </a:p>
          <a:p>
            <a:pPr defTabSz="1001649" eaLnBrk="0" fontAlgn="ctr" hangingPunct="0"/>
            <a:r>
              <a:rPr lang="en-US" altLang="zh-CN" sz="1200" dirty="0">
                <a:solidFill>
                  <a:srgbClr val="000000"/>
                </a:solidFill>
                <a:latin typeface="+mn-ea"/>
                <a:ea typeface="+mn-ea"/>
                <a:cs typeface="Courier New" pitchFamily="49" charset="0"/>
              </a:rPr>
              <a:t>    2. Enter serial submenu</a:t>
            </a:r>
          </a:p>
          <a:p>
            <a:pPr defTabSz="1001649" eaLnBrk="0" fontAlgn="ctr" hangingPunct="0"/>
            <a:r>
              <a:rPr lang="en-US" altLang="zh-CN" sz="1200" dirty="0">
                <a:solidFill>
                  <a:srgbClr val="000000"/>
                </a:solidFill>
                <a:latin typeface="+mn-ea"/>
                <a:ea typeface="+mn-ea"/>
                <a:cs typeface="Courier New" pitchFamily="49" charset="0"/>
              </a:rPr>
              <a:t>    3. Enter startup submenu</a:t>
            </a:r>
          </a:p>
          <a:p>
            <a:pPr defTabSz="1001649" eaLnBrk="0" fontAlgn="ctr" hangingPunct="0"/>
            <a:r>
              <a:rPr lang="en-US" altLang="zh-CN" sz="1200" dirty="0">
                <a:solidFill>
                  <a:srgbClr val="000000"/>
                </a:solidFill>
                <a:latin typeface="+mn-ea"/>
                <a:ea typeface="+mn-ea"/>
                <a:cs typeface="Courier New" pitchFamily="49" charset="0"/>
              </a:rPr>
              <a:t>    4. Enter ethernet submenu</a:t>
            </a:r>
          </a:p>
          <a:p>
            <a:pPr defTabSz="1001649" eaLnBrk="0" fontAlgn="ctr" hangingPunct="0"/>
            <a:r>
              <a:rPr lang="en-US" altLang="zh-CN" sz="1200" dirty="0">
                <a:solidFill>
                  <a:srgbClr val="000000"/>
                </a:solidFill>
                <a:latin typeface="+mn-ea"/>
                <a:ea typeface="+mn-ea"/>
                <a:cs typeface="Courier New" pitchFamily="49" charset="0"/>
              </a:rPr>
              <a:t>    5. Enter </a:t>
            </a:r>
            <a:r>
              <a:rPr lang="en-US" altLang="zh-CN" sz="1200" dirty="0" err="1">
                <a:solidFill>
                  <a:srgbClr val="000000"/>
                </a:solidFill>
                <a:latin typeface="+mn-ea"/>
                <a:ea typeface="+mn-ea"/>
                <a:cs typeface="Courier New" pitchFamily="49" charset="0"/>
              </a:rPr>
              <a:t>filesystem</a:t>
            </a:r>
            <a:r>
              <a:rPr lang="en-US" altLang="zh-CN" sz="1200" dirty="0">
                <a:solidFill>
                  <a:srgbClr val="000000"/>
                </a:solidFill>
                <a:latin typeface="+mn-ea"/>
                <a:ea typeface="+mn-ea"/>
                <a:cs typeface="Courier New" pitchFamily="49" charset="0"/>
              </a:rPr>
              <a:t> submenu</a:t>
            </a:r>
          </a:p>
          <a:p>
            <a:pPr defTabSz="1001649" eaLnBrk="0" fontAlgn="ctr" hangingPunct="0"/>
            <a:r>
              <a:rPr lang="en-US" altLang="zh-CN" sz="1200" dirty="0">
                <a:solidFill>
                  <a:srgbClr val="000000"/>
                </a:solidFill>
                <a:latin typeface="+mn-ea"/>
                <a:ea typeface="+mn-ea"/>
                <a:cs typeface="Courier New" pitchFamily="49" charset="0"/>
              </a:rPr>
              <a:t>    6. Modify BOOTROM password</a:t>
            </a:r>
          </a:p>
          <a:p>
            <a:pPr defTabSz="1001649" eaLnBrk="0" fontAlgn="ctr" hangingPunct="0"/>
            <a:r>
              <a:rPr lang="en-US" altLang="zh-CN" sz="1200" dirty="0">
                <a:solidFill>
                  <a:srgbClr val="000000"/>
                </a:solidFill>
                <a:latin typeface="+mn-ea"/>
                <a:ea typeface="+mn-ea"/>
                <a:cs typeface="Courier New" pitchFamily="49" charset="0"/>
              </a:rPr>
              <a:t>    7. Clear password for console user</a:t>
            </a:r>
          </a:p>
          <a:p>
            <a:pPr defTabSz="1001649" eaLnBrk="0" fontAlgn="ctr" hangingPunct="0"/>
            <a:r>
              <a:rPr lang="en-US" altLang="zh-CN" sz="1200" dirty="0">
                <a:solidFill>
                  <a:srgbClr val="000000"/>
                </a:solidFill>
                <a:latin typeface="+mn-ea"/>
                <a:ea typeface="+mn-ea"/>
                <a:cs typeface="Courier New" pitchFamily="49" charset="0"/>
              </a:rPr>
              <a:t>    8. Reboot</a:t>
            </a:r>
          </a:p>
          <a:p>
            <a:pPr defTabSz="1001649" eaLnBrk="0" fontAlgn="ctr" hangingPunct="0"/>
            <a:r>
              <a:rPr lang="en-US" altLang="zh-CN" sz="1200" dirty="0">
                <a:solidFill>
                  <a:srgbClr val="000000"/>
                </a:solidFill>
                <a:latin typeface="+mn-ea"/>
                <a:ea typeface="+mn-ea"/>
                <a:cs typeface="Courier New" pitchFamily="49" charset="0"/>
              </a:rPr>
              <a:t>Enter your choice(1-8):6 //Select </a:t>
            </a:r>
            <a:r>
              <a:rPr lang="en-US" altLang="zh-CN" sz="1200" b="1" dirty="0">
                <a:solidFill>
                  <a:srgbClr val="000000"/>
                </a:solidFill>
                <a:latin typeface="+mn-ea"/>
                <a:ea typeface="+mn-ea"/>
                <a:cs typeface="Courier New" pitchFamily="49" charset="0"/>
              </a:rPr>
              <a:t>6</a:t>
            </a:r>
            <a:r>
              <a:rPr lang="en-US" altLang="zh-CN" sz="1200" dirty="0">
                <a:solidFill>
                  <a:srgbClr val="000000"/>
                </a:solidFill>
                <a:latin typeface="+mn-ea"/>
                <a:ea typeface="+mn-ea"/>
                <a:cs typeface="Courier New" pitchFamily="49" charset="0"/>
              </a:rPr>
              <a:t> to change the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a:t>
            </a:r>
          </a:p>
          <a:p>
            <a:pPr defTabSz="1001649" eaLnBrk="0" fontAlgn="ctr" hangingPunct="0"/>
            <a:r>
              <a:rPr lang="en-US" altLang="zh-CN" sz="1200" dirty="0">
                <a:solidFill>
                  <a:srgbClr val="000000"/>
                </a:solidFill>
                <a:latin typeface="+mn-ea"/>
                <a:ea typeface="+mn-ea"/>
                <a:cs typeface="Courier New" pitchFamily="49" charset="0"/>
              </a:rPr>
              <a:t>Old password:  //Enter the old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 (</a:t>
            </a:r>
            <a:r>
              <a:rPr lang="en-US" altLang="zh-CN" sz="1200" b="1" dirty="0">
                <a:solidFill>
                  <a:srgbClr val="000000"/>
                </a:solidFill>
                <a:latin typeface="+mn-ea"/>
                <a:ea typeface="+mn-ea"/>
                <a:cs typeface="Courier New" pitchFamily="49" charset="0"/>
              </a:rPr>
              <a:t>Admin@huawei.com</a:t>
            </a:r>
            <a:r>
              <a:rPr lang="en-US" altLang="zh-CN" sz="1200" dirty="0">
                <a:solidFill>
                  <a:srgbClr val="000000"/>
                </a:solidFill>
                <a:latin typeface="+mn-ea"/>
                <a:ea typeface="+mn-ea"/>
                <a:cs typeface="Courier New" pitchFamily="49" charset="0"/>
              </a:rPr>
              <a:t> by default).</a:t>
            </a:r>
          </a:p>
          <a:p>
            <a:pPr defTabSz="1001649" eaLnBrk="0" fontAlgn="ctr" hangingPunct="0"/>
            <a:r>
              <a:rPr lang="en-US" altLang="zh-CN" sz="1200" dirty="0">
                <a:solidFill>
                  <a:srgbClr val="000000"/>
                </a:solidFill>
                <a:latin typeface="+mn-ea"/>
                <a:ea typeface="+mn-ea"/>
                <a:cs typeface="Courier New" pitchFamily="49" charset="0"/>
              </a:rPr>
              <a:t>New password:  //Enter a new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a:t>
            </a:r>
          </a:p>
          <a:p>
            <a:pPr defTabSz="1001649" eaLnBrk="0" fontAlgn="ctr" hangingPunct="0"/>
            <a:r>
              <a:rPr lang="en-US" altLang="zh-CN" sz="1200" dirty="0">
                <a:solidFill>
                  <a:srgbClr val="000000"/>
                </a:solidFill>
                <a:latin typeface="+mn-ea"/>
                <a:ea typeface="+mn-ea"/>
                <a:cs typeface="Courier New" pitchFamily="49" charset="0"/>
              </a:rPr>
              <a:t>Verify:        //Enter the new </a:t>
            </a:r>
            <a:r>
              <a:rPr lang="en-US" altLang="zh-CN" sz="1200" dirty="0" err="1">
                <a:solidFill>
                  <a:srgbClr val="000000"/>
                </a:solidFill>
                <a:latin typeface="+mn-ea"/>
                <a:ea typeface="+mn-ea"/>
                <a:cs typeface="Courier New" pitchFamily="49" charset="0"/>
              </a:rPr>
              <a:t>BootROM</a:t>
            </a:r>
            <a:r>
              <a:rPr lang="en-US" altLang="zh-CN" sz="1200" dirty="0">
                <a:solidFill>
                  <a:srgbClr val="000000"/>
                </a:solidFill>
                <a:latin typeface="+mn-ea"/>
                <a:ea typeface="+mn-ea"/>
                <a:cs typeface="Courier New" pitchFamily="49" charset="0"/>
              </a:rPr>
              <a:t> password again.</a:t>
            </a:r>
          </a:p>
          <a:p>
            <a:pPr defTabSz="1001649" eaLnBrk="0" fontAlgn="ctr" hangingPunct="0"/>
            <a:r>
              <a:rPr lang="en-US" altLang="zh-CN" sz="1200" dirty="0">
                <a:solidFill>
                  <a:srgbClr val="000000"/>
                </a:solidFill>
                <a:latin typeface="+mn-ea"/>
                <a:ea typeface="+mn-ea"/>
                <a:cs typeface="Courier New" pitchFamily="49" charset="0"/>
              </a:rPr>
              <a:t>Save password to Flash...OK!</a:t>
            </a:r>
          </a:p>
          <a:p>
            <a:pPr defTabSz="1001649" eaLnBrk="0" fontAlgn="ctr" hangingPunct="0"/>
            <a:r>
              <a:rPr lang="en-US" altLang="zh-CN" sz="1200" dirty="0">
                <a:solidFill>
                  <a:srgbClr val="000000"/>
                </a:solidFill>
                <a:latin typeface="+mn-ea"/>
                <a:ea typeface="+mn-ea"/>
                <a:cs typeface="Courier New" pitchFamily="49" charset="0"/>
              </a:rPr>
              <a:t>Save backup password to Flash...OK! </a:t>
            </a:r>
          </a:p>
        </p:txBody>
      </p:sp>
    </p:spTree>
    <p:extLst>
      <p:ext uri="{BB962C8B-B14F-4D97-AF65-F5344CB8AC3E}">
        <p14:creationId xmlns:p14="http://schemas.microsoft.com/office/powerpoint/2010/main" val="151010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idx="1"/>
          </p:nvPr>
        </p:nvSpPr>
        <p:spPr/>
        <p:txBody>
          <a:bodyPr/>
          <a:lstStyle/>
          <a:p>
            <a:r>
              <a:rPr lang="en-US" altLang="zh-CN" smtClean="0">
                <a:sym typeface="FrutigerNext LT Regular" panose="020B0503040504020204" pitchFamily="34" charset="0"/>
              </a:rPr>
              <a:t>Upon completion of this course, you will be able to:</a:t>
            </a:r>
          </a:p>
          <a:p>
            <a:pPr lvl="1"/>
            <a:r>
              <a:rPr lang="en-US" altLang="zh-CN" smtClean="0"/>
              <a:t>Display objective of routine maintenance</a:t>
            </a:r>
          </a:p>
          <a:p>
            <a:pPr lvl="1"/>
            <a:r>
              <a:rPr lang="en-US" altLang="zh-CN" smtClean="0">
                <a:sym typeface="FrutigerNext LT Regular" panose="020B0503040504020204" pitchFamily="34" charset="0"/>
              </a:rPr>
              <a:t>Describe the usage scenarios of maintenance methods.</a:t>
            </a:r>
          </a:p>
          <a:p>
            <a:pPr lvl="1"/>
            <a:r>
              <a:rPr lang="en-US" altLang="zh-CN" smtClean="0"/>
              <a:t>Describe tasks and methods of the routine maintenance of Sx7 series switches.</a:t>
            </a:r>
          </a:p>
          <a:p>
            <a:pPr lvl="1"/>
            <a:r>
              <a:rPr lang="en-US" altLang="zh-CN" smtClean="0"/>
              <a:t>Execute periodic routine maintenance in the network made of NE and AR routers.</a:t>
            </a:r>
          </a:p>
          <a:p>
            <a:pPr lvl="1"/>
            <a:r>
              <a:rPr lang="en-US" altLang="zh-CN" smtClean="0"/>
              <a:t>Use maintenance methods to locate USG normal faults.</a:t>
            </a:r>
          </a:p>
          <a:p>
            <a:pPr lvl="1"/>
            <a:endParaRPr lang="en-US" altLang="zh-CN" dirty="0"/>
          </a:p>
        </p:txBody>
      </p:sp>
    </p:spTree>
    <p:extLst>
      <p:ext uri="{BB962C8B-B14F-4D97-AF65-F5344CB8AC3E}">
        <p14:creationId xmlns:p14="http://schemas.microsoft.com/office/powerpoint/2010/main" val="2521902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solidFill>
                  <a:schemeClr val="bg1">
                    <a:lumMod val="50000"/>
                  </a:schemeClr>
                </a:solidFill>
              </a:rPr>
              <a:t>Routine Maintenance Items Introduction</a:t>
            </a:r>
          </a:p>
          <a:p>
            <a:r>
              <a:rPr lang="en-US" altLang="zh-CN" dirty="0" smtClean="0">
                <a:solidFill>
                  <a:schemeClr val="bg1">
                    <a:lumMod val="50000"/>
                  </a:schemeClr>
                </a:solidFill>
              </a:rPr>
              <a:t>Maintain Commonly Used Methods and Equipment Environmental Checks</a:t>
            </a:r>
          </a:p>
          <a:p>
            <a:r>
              <a:rPr lang="en-US" altLang="zh-CN" dirty="0" smtClean="0">
                <a:solidFill>
                  <a:schemeClr val="bg1">
                    <a:lumMod val="50000"/>
                  </a:schemeClr>
                </a:solidFill>
              </a:rPr>
              <a:t>Methods for Handling Sx7 Switch Password Loss</a:t>
            </a:r>
          </a:p>
          <a:p>
            <a:r>
              <a:rPr lang="en-US" altLang="zh-CN" sz="2400" b="1" dirty="0" smtClean="0"/>
              <a:t>CE  Switches Parts Replacement</a:t>
            </a:r>
          </a:p>
          <a:p>
            <a:r>
              <a:rPr lang="en-US" altLang="zh-CN" dirty="0" smtClean="0">
                <a:solidFill>
                  <a:schemeClr val="bg1">
                    <a:lumMod val="50000"/>
                  </a:schemeClr>
                </a:solidFill>
              </a:rPr>
              <a:t>AR and NE Routers Common Maintenance Commands</a:t>
            </a:r>
          </a:p>
          <a:p>
            <a:r>
              <a:rPr lang="en-US" altLang="zh-CN" dirty="0" smtClean="0">
                <a:solidFill>
                  <a:schemeClr val="bg1">
                    <a:lumMod val="50000"/>
                  </a:schemeClr>
                </a:solidFill>
              </a:rPr>
              <a:t>USG Common Troubleshooting</a:t>
            </a:r>
          </a:p>
          <a:p>
            <a:endParaRPr lang="en-US" altLang="zh-CN" dirty="0" smtClean="0"/>
          </a:p>
          <a:p>
            <a:endParaRPr lang="en-US" altLang="zh-CN" dirty="0" smtClean="0"/>
          </a:p>
          <a:p>
            <a:endParaRPr lang="zh-CN" altLang="en-US" dirty="0" smtClean="0"/>
          </a:p>
          <a:p>
            <a:endParaRPr lang="en-US" altLang="zh-CN" dirty="0" smtClean="0"/>
          </a:p>
          <a:p>
            <a:endParaRPr lang="en-US" altLang="zh-CN" dirty="0" smtClean="0"/>
          </a:p>
        </p:txBody>
      </p:sp>
      <p:sp>
        <p:nvSpPr>
          <p:cNvPr id="4" name="灯片编号占位符 3"/>
          <p:cNvSpPr>
            <a:spLocks noGrp="1"/>
          </p:cNvSpPr>
          <p:nvPr>
            <p:ph type="sldNum" sz="quarter" idx="4294967295"/>
          </p:nvPr>
        </p:nvSpPr>
        <p:spPr>
          <a:xfrm>
            <a:off x="10672763" y="6524625"/>
            <a:ext cx="1519237" cy="333375"/>
          </a:xfrm>
          <a:prstGeom prst="rect">
            <a:avLst/>
          </a:prstGeom>
        </p:spPr>
        <p:txBody>
          <a:bodyPr/>
          <a:lstStyle/>
          <a:p>
            <a:r>
              <a:rPr lang="en-US" altLang="zh-CN" smtClean="0"/>
              <a:t>Page</a:t>
            </a:r>
            <a:fld id="{B77D227A-1AE4-4BCD-9973-754D0181BA73}" type="slidenum">
              <a:rPr lang="en-US" altLang="zh-CN" smtClean="0"/>
              <a:pPr/>
              <a:t>29</a:t>
            </a:fld>
            <a:endParaRPr lang="en-US" altLang="zh-CN"/>
          </a:p>
        </p:txBody>
      </p:sp>
    </p:spTree>
    <p:extLst>
      <p:ext uri="{BB962C8B-B14F-4D97-AF65-F5344CB8AC3E}">
        <p14:creationId xmlns:p14="http://schemas.microsoft.com/office/powerpoint/2010/main" val="1198428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type="body" sz="quarter" idx="10"/>
          </p:nvPr>
        </p:nvSpPr>
        <p:spPr/>
        <p:txBody>
          <a:bodyPr/>
          <a:lstStyle/>
          <a:p>
            <a:r>
              <a:rPr lang="en-US" dirty="0" smtClean="0"/>
              <a:t>The following two scenarios require parts replacement:</a:t>
            </a:r>
          </a:p>
          <a:p>
            <a:r>
              <a:rPr lang="en-US" dirty="0" smtClean="0"/>
              <a:t>Device Maintenance</a:t>
            </a:r>
          </a:p>
          <a:p>
            <a:pPr lvl="1"/>
            <a:r>
              <a:rPr lang="en-US" dirty="0" smtClean="0"/>
              <a:t>Routine maintenance</a:t>
            </a:r>
          </a:p>
          <a:p>
            <a:pPr lvl="2"/>
            <a:r>
              <a:rPr lang="en-US" dirty="0" smtClean="0"/>
              <a:t>Device components need to be maintained periodically. For example, an air filter sponge needs to be cleaned periodically.</a:t>
            </a:r>
          </a:p>
          <a:p>
            <a:pPr lvl="1"/>
            <a:r>
              <a:rPr lang="en-US" dirty="0" smtClean="0"/>
              <a:t>Troubleshooting</a:t>
            </a:r>
          </a:p>
          <a:p>
            <a:pPr lvl="2"/>
            <a:r>
              <a:rPr lang="en-US" dirty="0" smtClean="0"/>
              <a:t>When alarms or indicators show that components (such as cards or cables) have faults that affect services, the components must be replaced immediately.</a:t>
            </a:r>
          </a:p>
          <a:p>
            <a:r>
              <a:rPr lang="en-US" dirty="0" smtClean="0"/>
              <a:t>Components Upgrade</a:t>
            </a:r>
          </a:p>
          <a:p>
            <a:pPr lvl="1"/>
            <a:r>
              <a:rPr lang="en-US" dirty="0" smtClean="0"/>
              <a:t>A component needs to be upgraded when new functions become available. </a:t>
            </a:r>
          </a:p>
          <a:p>
            <a:endParaRPr lang="en-US" dirty="0"/>
          </a:p>
        </p:txBody>
      </p:sp>
      <p:sp>
        <p:nvSpPr>
          <p:cNvPr id="5" name="文本占位符 4"/>
          <p:cNvSpPr>
            <a:spLocks noGrp="1"/>
          </p:cNvSpPr>
          <p:nvPr>
            <p:ph type="body" sz="quarter" idx="12"/>
          </p:nvPr>
        </p:nvSpPr>
        <p:spPr/>
        <p:txBody>
          <a:bodyPr/>
          <a:lstStyle/>
          <a:p>
            <a:r>
              <a:rPr lang="en-US" altLang="zh-CN" dirty="0"/>
              <a:t>Parts Replacement Overview</a:t>
            </a:r>
            <a:endParaRPr lang="zh-CN" altLang="en-US" dirty="0"/>
          </a:p>
        </p:txBody>
      </p:sp>
    </p:spTree>
    <p:extLst>
      <p:ext uri="{BB962C8B-B14F-4D97-AF65-F5344CB8AC3E}">
        <p14:creationId xmlns:p14="http://schemas.microsoft.com/office/powerpoint/2010/main" val="216581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CE12812  Core Switch</a:t>
            </a:r>
            <a:endParaRPr lang="zh-CN" altLang="en-US" dirty="0"/>
          </a:p>
        </p:txBody>
      </p:sp>
      <p:grpSp>
        <p:nvGrpSpPr>
          <p:cNvPr id="4" name="组合 3"/>
          <p:cNvGrpSpPr/>
          <p:nvPr/>
        </p:nvGrpSpPr>
        <p:grpSpPr>
          <a:xfrm>
            <a:off x="1667508" y="1412776"/>
            <a:ext cx="9289032" cy="5292588"/>
            <a:chOff x="2231256" y="1623624"/>
            <a:chExt cx="7986478" cy="4887148"/>
          </a:xfrm>
        </p:grpSpPr>
        <p:pic>
          <p:nvPicPr>
            <p:cNvPr id="3078" name="Picture 6" descr="\\info-server\10_PhotoLib\01-Network\03-Enterprise Network\09-DC\Huawei CE12800 Switch Photos (2012-12-22)\03-CE12812\02-Processed images\16-Rear_right(6).png"/>
            <p:cNvPicPr>
              <a:picLocks noChangeAspect="1" noChangeArrowheads="1"/>
            </p:cNvPicPr>
            <p:nvPr/>
          </p:nvPicPr>
          <p:blipFill>
            <a:blip r:embed="rId3" cstate="print"/>
            <a:srcRect/>
            <a:stretch>
              <a:fillRect/>
            </a:stretch>
          </p:blipFill>
          <p:spPr bwMode="auto">
            <a:xfrm>
              <a:off x="7809435" y="2161565"/>
              <a:ext cx="2408299" cy="3552044"/>
            </a:xfrm>
            <a:prstGeom prst="rect">
              <a:avLst/>
            </a:prstGeom>
            <a:noFill/>
          </p:spPr>
        </p:pic>
        <p:pic>
          <p:nvPicPr>
            <p:cNvPr id="3076" name="Picture 4" descr="\\info-server\10_PhotoLib\01-Network\03-Enterprise Network\09-DC\Huawei CE12800 Switch Photos (2012-12-22)\03-CE12812\02-Processed images\04-Front_left(4).png"/>
            <p:cNvPicPr>
              <a:picLocks noChangeAspect="1" noChangeArrowheads="1"/>
            </p:cNvPicPr>
            <p:nvPr/>
          </p:nvPicPr>
          <p:blipFill>
            <a:blip r:embed="rId4" cstate="print"/>
            <a:srcRect/>
            <a:stretch>
              <a:fillRect/>
            </a:stretch>
          </p:blipFill>
          <p:spPr bwMode="auto">
            <a:xfrm>
              <a:off x="2231256" y="2132856"/>
              <a:ext cx="2417732" cy="3551782"/>
            </a:xfrm>
            <a:prstGeom prst="rect">
              <a:avLst/>
            </a:prstGeom>
            <a:noFill/>
          </p:spPr>
        </p:pic>
        <p:sp>
          <p:nvSpPr>
            <p:cNvPr id="8" name="TextBox 7"/>
            <p:cNvSpPr txBox="1"/>
            <p:nvPr/>
          </p:nvSpPr>
          <p:spPr>
            <a:xfrm>
              <a:off x="2767610" y="5895251"/>
              <a:ext cx="1313646" cy="615521"/>
            </a:xfrm>
            <a:prstGeom prst="rect">
              <a:avLst/>
            </a:prstGeom>
            <a:noFill/>
          </p:spPr>
          <p:txBody>
            <a:bodyPr wrap="square" lIns="121883" tIns="60944" rIns="121883" bIns="60944" rtlCol="0">
              <a:spAutoFit/>
            </a:bodyPr>
            <a:lstStyle/>
            <a:p>
              <a:pPr algn="ctr" defTabSz="1218834" fontAlgn="auto">
                <a:spcBef>
                  <a:spcPts val="0"/>
                </a:spcBef>
                <a:spcAft>
                  <a:spcPts val="0"/>
                </a:spcAft>
                <a:defRPr/>
              </a:pPr>
              <a:r>
                <a:rPr lang="en-US" altLang="zh-CN" sz="1600" b="1" dirty="0">
                  <a:latin typeface="+mn-ea"/>
                  <a:ea typeface="+mn-ea"/>
                  <a:cs typeface="Arial" pitchFamily="34" charset="0"/>
                </a:rPr>
                <a:t>Front view</a:t>
              </a:r>
              <a:endParaRPr lang="zh-CN" altLang="en-US" sz="1600" b="1" dirty="0">
                <a:latin typeface="+mn-ea"/>
                <a:ea typeface="+mn-ea"/>
                <a:cs typeface="Arial" pitchFamily="34" charset="0"/>
              </a:endParaRPr>
            </a:p>
          </p:txBody>
        </p:sp>
        <p:sp>
          <p:nvSpPr>
            <p:cNvPr id="9" name="TextBox 8"/>
            <p:cNvSpPr txBox="1"/>
            <p:nvPr/>
          </p:nvSpPr>
          <p:spPr>
            <a:xfrm>
              <a:off x="8661230" y="5856988"/>
              <a:ext cx="1251194" cy="369300"/>
            </a:xfrm>
            <a:prstGeom prst="rect">
              <a:avLst/>
            </a:prstGeom>
            <a:noFill/>
          </p:spPr>
          <p:txBody>
            <a:bodyPr wrap="square" lIns="121883" tIns="60944" rIns="121883" bIns="60944" rtlCol="0">
              <a:spAutoFit/>
            </a:bodyPr>
            <a:lstStyle/>
            <a:p>
              <a:pPr algn="ctr" defTabSz="1218834" fontAlgn="auto">
                <a:spcBef>
                  <a:spcPts val="0"/>
                </a:spcBef>
                <a:spcAft>
                  <a:spcPts val="0"/>
                </a:spcAft>
                <a:defRPr/>
              </a:pPr>
              <a:r>
                <a:rPr lang="en-US" altLang="zh-CN" sz="1600" b="1" dirty="0">
                  <a:latin typeface="+mn-ea"/>
                  <a:ea typeface="+mn-ea"/>
                  <a:cs typeface="Arial" pitchFamily="34" charset="0"/>
                </a:rPr>
                <a:t>Rear view</a:t>
              </a:r>
              <a:endParaRPr lang="zh-CN" altLang="en-US" sz="1600" b="1" dirty="0">
                <a:latin typeface="+mn-ea"/>
                <a:ea typeface="+mn-ea"/>
                <a:cs typeface="Arial" pitchFamily="34" charset="0"/>
              </a:endParaRPr>
            </a:p>
          </p:txBody>
        </p:sp>
        <p:sp>
          <p:nvSpPr>
            <p:cNvPr id="10" name="右大括号 9"/>
            <p:cNvSpPr/>
            <p:nvPr/>
          </p:nvSpPr>
          <p:spPr bwMode="auto">
            <a:xfrm>
              <a:off x="4487382" y="2850170"/>
              <a:ext cx="279499" cy="1658950"/>
            </a:xfrm>
            <a:prstGeom prst="rightBrace">
              <a:avLst>
                <a:gd name="adj1" fmla="val 8333"/>
                <a:gd name="adj2" fmla="val 44817"/>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600" dirty="0">
                <a:latin typeface="+mn-ea"/>
                <a:ea typeface="+mn-ea"/>
              </a:endParaRPr>
            </a:p>
          </p:txBody>
        </p:sp>
        <p:sp>
          <p:nvSpPr>
            <p:cNvPr id="26" name="矩形 25"/>
            <p:cNvSpPr/>
            <p:nvPr/>
          </p:nvSpPr>
          <p:spPr bwMode="auto">
            <a:xfrm>
              <a:off x="5071572" y="1623624"/>
              <a:ext cx="2235744" cy="221169"/>
            </a:xfrm>
            <a:prstGeom prst="rect">
              <a:avLst/>
            </a:prstGeom>
            <a:solidFill>
              <a:srgbClr val="00B0F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400" b="1" dirty="0">
                  <a:solidFill>
                    <a:schemeClr val="tx1"/>
                  </a:solidFill>
                  <a:latin typeface="+mn-ea"/>
                </a:rPr>
                <a:t>CMU: 1+1 backup mode</a:t>
              </a:r>
              <a:endParaRPr lang="zh-CN" altLang="en-US" sz="1400" b="1" dirty="0">
                <a:solidFill>
                  <a:schemeClr val="tx1"/>
                </a:solidFill>
                <a:latin typeface="+mn-ea"/>
              </a:endParaRPr>
            </a:p>
          </p:txBody>
        </p:sp>
        <p:sp>
          <p:nvSpPr>
            <p:cNvPr id="27" name="矩形 26"/>
            <p:cNvSpPr/>
            <p:nvPr/>
          </p:nvSpPr>
          <p:spPr bwMode="auto">
            <a:xfrm>
              <a:off x="5071572" y="2158541"/>
              <a:ext cx="2235744" cy="221169"/>
            </a:xfrm>
            <a:prstGeom prst="rect">
              <a:avLst/>
            </a:prstGeom>
            <a:solidFill>
              <a:srgbClr val="00B0F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400" b="1" dirty="0">
                  <a:solidFill>
                    <a:schemeClr val="tx1"/>
                  </a:solidFill>
                  <a:latin typeface="+mn-ea"/>
                </a:rPr>
                <a:t>MPU: 1+1 backup mode</a:t>
              </a:r>
              <a:endParaRPr lang="zh-CN" altLang="en-US" sz="1400" b="1" dirty="0">
                <a:solidFill>
                  <a:schemeClr val="tx1"/>
                </a:solidFill>
                <a:latin typeface="+mn-ea"/>
              </a:endParaRPr>
            </a:p>
          </p:txBody>
        </p:sp>
        <p:sp>
          <p:nvSpPr>
            <p:cNvPr id="28" name="矩形 27"/>
            <p:cNvSpPr/>
            <p:nvPr/>
          </p:nvSpPr>
          <p:spPr bwMode="auto">
            <a:xfrm>
              <a:off x="5071572" y="3228375"/>
              <a:ext cx="2235744" cy="221169"/>
            </a:xfrm>
            <a:prstGeom prst="rect">
              <a:avLst/>
            </a:prstGeom>
            <a:solidFill>
              <a:srgbClr val="00B0F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400" b="1" dirty="0">
                  <a:solidFill>
                    <a:schemeClr val="tx1"/>
                  </a:solidFill>
                  <a:latin typeface="+mn-ea"/>
                </a:rPr>
                <a:t>LPU: total of 12</a:t>
              </a:r>
              <a:endParaRPr lang="zh-CN" altLang="en-US" sz="1400" b="1" dirty="0">
                <a:solidFill>
                  <a:schemeClr val="tx1"/>
                </a:solidFill>
                <a:latin typeface="+mn-ea"/>
              </a:endParaRPr>
            </a:p>
          </p:txBody>
        </p:sp>
        <p:sp>
          <p:nvSpPr>
            <p:cNvPr id="30" name="矩形 29"/>
            <p:cNvSpPr/>
            <p:nvPr/>
          </p:nvSpPr>
          <p:spPr bwMode="auto">
            <a:xfrm>
              <a:off x="5071572" y="4298209"/>
              <a:ext cx="2235744" cy="221169"/>
            </a:xfrm>
            <a:prstGeom prst="rect">
              <a:avLst/>
            </a:prstGeom>
            <a:solidFill>
              <a:srgbClr val="00B0F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400" b="1" dirty="0">
                  <a:solidFill>
                    <a:schemeClr val="tx1"/>
                  </a:solidFill>
                  <a:latin typeface="+mn-ea"/>
                </a:rPr>
                <a:t>Air intake frame</a:t>
              </a:r>
              <a:endParaRPr lang="zh-CN" altLang="en-US" sz="1400" b="1" dirty="0">
                <a:solidFill>
                  <a:schemeClr val="tx1"/>
                </a:solidFill>
                <a:latin typeface="+mn-ea"/>
              </a:endParaRPr>
            </a:p>
          </p:txBody>
        </p:sp>
        <p:sp>
          <p:nvSpPr>
            <p:cNvPr id="36" name="矩形 35"/>
            <p:cNvSpPr/>
            <p:nvPr/>
          </p:nvSpPr>
          <p:spPr bwMode="auto">
            <a:xfrm>
              <a:off x="5071572" y="4777982"/>
              <a:ext cx="2235744" cy="379210"/>
            </a:xfrm>
            <a:prstGeom prst="rect">
              <a:avLst/>
            </a:prstGeom>
            <a:solidFill>
              <a:srgbClr val="00B0F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200" b="1" dirty="0">
                  <a:solidFill>
                    <a:schemeClr val="tx1"/>
                  </a:solidFill>
                  <a:latin typeface="+mn-ea"/>
                </a:rPr>
                <a:t>Power modules: 6+6 backup mode</a:t>
              </a:r>
              <a:endParaRPr lang="zh-CN" altLang="en-US" sz="1200" b="1" dirty="0">
                <a:solidFill>
                  <a:schemeClr val="tx1"/>
                </a:solidFill>
                <a:latin typeface="+mn-ea"/>
              </a:endParaRPr>
            </a:p>
          </p:txBody>
        </p:sp>
        <p:sp>
          <p:nvSpPr>
            <p:cNvPr id="38" name="矩形 37"/>
            <p:cNvSpPr/>
            <p:nvPr/>
          </p:nvSpPr>
          <p:spPr bwMode="auto">
            <a:xfrm>
              <a:off x="5071572" y="3763292"/>
              <a:ext cx="2235744" cy="221169"/>
            </a:xfrm>
            <a:prstGeom prst="rect">
              <a:avLst/>
            </a:prstGeom>
            <a:solidFill>
              <a:srgbClr val="FFC000"/>
            </a:solidFill>
            <a:ln>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400" b="1" dirty="0">
                  <a:solidFill>
                    <a:schemeClr val="tx1"/>
                  </a:solidFill>
                  <a:latin typeface="+mn-ea"/>
                </a:rPr>
                <a:t>SFU: 5+1 backup mode</a:t>
              </a:r>
              <a:endParaRPr lang="zh-CN" altLang="en-US" sz="1400" b="1" dirty="0">
                <a:solidFill>
                  <a:schemeClr val="tx1"/>
                </a:solidFill>
                <a:latin typeface="+mn-ea"/>
              </a:endParaRPr>
            </a:p>
          </p:txBody>
        </p:sp>
        <p:sp>
          <p:nvSpPr>
            <p:cNvPr id="53" name="矩形 52"/>
            <p:cNvSpPr/>
            <p:nvPr/>
          </p:nvSpPr>
          <p:spPr bwMode="auto">
            <a:xfrm>
              <a:off x="5071572" y="5329434"/>
              <a:ext cx="2235744" cy="355204"/>
            </a:xfrm>
            <a:prstGeom prst="rect">
              <a:avLst/>
            </a:prstGeom>
            <a:solidFill>
              <a:srgbClr val="FFC000"/>
            </a:solidFill>
            <a:ln>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200" b="1" dirty="0">
                  <a:solidFill>
                    <a:schemeClr val="tx1"/>
                  </a:solidFill>
                  <a:latin typeface="+mn-ea"/>
                </a:rPr>
                <a:t>Power frame: total of 3, 12-way AC power</a:t>
              </a:r>
              <a:endParaRPr lang="zh-CN" altLang="en-US" sz="1200" b="1" dirty="0">
                <a:solidFill>
                  <a:schemeClr val="tx1"/>
                </a:solidFill>
                <a:latin typeface="+mn-ea"/>
              </a:endParaRPr>
            </a:p>
          </p:txBody>
        </p:sp>
        <p:sp>
          <p:nvSpPr>
            <p:cNvPr id="54" name="矩形 53"/>
            <p:cNvSpPr/>
            <p:nvPr/>
          </p:nvSpPr>
          <p:spPr bwMode="auto">
            <a:xfrm>
              <a:off x="5071572" y="2649340"/>
              <a:ext cx="2235744" cy="347612"/>
            </a:xfrm>
            <a:prstGeom prst="rect">
              <a:avLst/>
            </a:prstGeom>
            <a:solidFill>
              <a:srgbClr val="FFC000"/>
            </a:solidFill>
            <a:ln>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buClr>
                  <a:srgbClr val="CC9900"/>
                </a:buClr>
              </a:pPr>
              <a:r>
                <a:rPr lang="en-US" altLang="zh-CN" sz="1200" b="1" dirty="0">
                  <a:solidFill>
                    <a:schemeClr val="tx1"/>
                  </a:solidFill>
                  <a:latin typeface="+mn-ea"/>
                </a:rPr>
                <a:t>Fan modules: total of 17, 1+1 backup mode</a:t>
              </a:r>
              <a:endParaRPr lang="zh-CN" altLang="en-US" sz="1200" b="1" dirty="0">
                <a:solidFill>
                  <a:schemeClr val="tx1"/>
                </a:solidFill>
                <a:latin typeface="+mn-ea"/>
              </a:endParaRPr>
            </a:p>
          </p:txBody>
        </p:sp>
        <p:cxnSp>
          <p:nvCxnSpPr>
            <p:cNvPr id="35" name="直接连接符 34"/>
            <p:cNvCxnSpPr>
              <a:endCxn id="26" idx="1"/>
            </p:cNvCxnSpPr>
            <p:nvPr/>
          </p:nvCxnSpPr>
          <p:spPr bwMode="auto">
            <a:xfrm flipV="1">
              <a:off x="4124976" y="1734208"/>
              <a:ext cx="946596" cy="595272"/>
            </a:xfrm>
            <a:prstGeom prst="line">
              <a:avLst/>
            </a:prstGeom>
            <a:noFill/>
            <a:ln w="25400">
              <a:solidFill>
                <a:srgbClr val="00B0F0"/>
              </a:solidFill>
            </a:ln>
            <a:effectLst/>
          </p:spPr>
        </p:cxnSp>
        <p:cxnSp>
          <p:nvCxnSpPr>
            <p:cNvPr id="40" name="直接连接符 39"/>
            <p:cNvCxnSpPr>
              <a:endCxn id="27" idx="1"/>
            </p:cNvCxnSpPr>
            <p:nvPr/>
          </p:nvCxnSpPr>
          <p:spPr bwMode="auto">
            <a:xfrm flipV="1">
              <a:off x="4213618" y="2269125"/>
              <a:ext cx="857955" cy="230516"/>
            </a:xfrm>
            <a:prstGeom prst="line">
              <a:avLst/>
            </a:prstGeom>
            <a:noFill/>
            <a:ln w="25400">
              <a:solidFill>
                <a:srgbClr val="00B0F0"/>
              </a:solidFill>
            </a:ln>
            <a:effectLst/>
          </p:spPr>
        </p:cxnSp>
        <p:cxnSp>
          <p:nvCxnSpPr>
            <p:cNvPr id="42" name="直接连接符 41"/>
            <p:cNvCxnSpPr>
              <a:stCxn id="54" idx="3"/>
            </p:cNvCxnSpPr>
            <p:nvPr/>
          </p:nvCxnSpPr>
          <p:spPr bwMode="auto">
            <a:xfrm>
              <a:off x="7307317" y="2823146"/>
              <a:ext cx="902745" cy="605854"/>
            </a:xfrm>
            <a:prstGeom prst="line">
              <a:avLst/>
            </a:prstGeom>
            <a:noFill/>
            <a:ln w="25400">
              <a:solidFill>
                <a:srgbClr val="00B0F0"/>
              </a:solidFill>
            </a:ln>
            <a:effectLst/>
          </p:spPr>
        </p:cxnSp>
        <p:cxnSp>
          <p:nvCxnSpPr>
            <p:cNvPr id="44" name="直接连接符 43"/>
            <p:cNvCxnSpPr>
              <a:stCxn id="38" idx="3"/>
            </p:cNvCxnSpPr>
            <p:nvPr/>
          </p:nvCxnSpPr>
          <p:spPr bwMode="auto">
            <a:xfrm>
              <a:off x="7307317" y="3873876"/>
              <a:ext cx="1190777" cy="73108"/>
            </a:xfrm>
            <a:prstGeom prst="line">
              <a:avLst/>
            </a:prstGeom>
            <a:noFill/>
            <a:ln w="25400">
              <a:solidFill>
                <a:srgbClr val="00B0F0"/>
              </a:solidFill>
            </a:ln>
            <a:effectLst/>
          </p:spPr>
        </p:cxnSp>
        <p:cxnSp>
          <p:nvCxnSpPr>
            <p:cNvPr id="46" name="直接连接符 45"/>
            <p:cNvCxnSpPr>
              <a:stCxn id="53" idx="3"/>
            </p:cNvCxnSpPr>
            <p:nvPr/>
          </p:nvCxnSpPr>
          <p:spPr bwMode="auto">
            <a:xfrm flipV="1">
              <a:off x="7307317" y="5373218"/>
              <a:ext cx="1190777" cy="133818"/>
            </a:xfrm>
            <a:prstGeom prst="line">
              <a:avLst/>
            </a:prstGeom>
            <a:noFill/>
            <a:ln w="25400">
              <a:solidFill>
                <a:srgbClr val="00B0F0"/>
              </a:solidFill>
            </a:ln>
            <a:effectLst/>
          </p:spPr>
        </p:cxnSp>
        <p:cxnSp>
          <p:nvCxnSpPr>
            <p:cNvPr id="48" name="直接连接符 47"/>
            <p:cNvCxnSpPr>
              <a:stCxn id="30" idx="1"/>
            </p:cNvCxnSpPr>
            <p:nvPr/>
          </p:nvCxnSpPr>
          <p:spPr bwMode="auto">
            <a:xfrm flipH="1">
              <a:off x="3961590" y="4408794"/>
              <a:ext cx="1109982" cy="548365"/>
            </a:xfrm>
            <a:prstGeom prst="line">
              <a:avLst/>
            </a:prstGeom>
            <a:noFill/>
            <a:ln w="25400">
              <a:solidFill>
                <a:srgbClr val="00B0F0"/>
              </a:solidFill>
            </a:ln>
            <a:effectLst/>
          </p:spPr>
        </p:cxnSp>
        <p:cxnSp>
          <p:nvCxnSpPr>
            <p:cNvPr id="50" name="直接连接符 49"/>
            <p:cNvCxnSpPr>
              <a:stCxn id="36" idx="1"/>
            </p:cNvCxnSpPr>
            <p:nvPr/>
          </p:nvCxnSpPr>
          <p:spPr bwMode="auto">
            <a:xfrm flipH="1">
              <a:off x="3961590" y="4967588"/>
              <a:ext cx="1109982" cy="189605"/>
            </a:xfrm>
            <a:prstGeom prst="line">
              <a:avLst/>
            </a:prstGeom>
            <a:noFill/>
            <a:ln w="25400">
              <a:solidFill>
                <a:srgbClr val="00B0F0"/>
              </a:solidFill>
            </a:ln>
            <a:effectLst/>
          </p:spPr>
        </p:cxnSp>
      </p:grpSp>
    </p:spTree>
    <p:extLst>
      <p:ext uri="{BB962C8B-B14F-4D97-AF65-F5344CB8AC3E}">
        <p14:creationId xmlns:p14="http://schemas.microsoft.com/office/powerpoint/2010/main" val="425892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Replaceable Parts</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988029928"/>
              </p:ext>
            </p:extLst>
          </p:nvPr>
        </p:nvGraphicFramePr>
        <p:xfrm>
          <a:off x="2296102" y="1376363"/>
          <a:ext cx="7848599" cy="4703300"/>
        </p:xfrm>
        <a:graphic>
          <a:graphicData uri="http://schemas.openxmlformats.org/drawingml/2006/table">
            <a:tbl>
              <a:tblPr/>
              <a:tblGrid>
                <a:gridCol w="1623846"/>
                <a:gridCol w="6224753"/>
              </a:tblGrid>
              <a:tr h="339296">
                <a:tc>
                  <a:txBody>
                    <a:bodyPr/>
                    <a:lstStyle/>
                    <a:p>
                      <a:pPr algn="ctr" fontAlgn="t"/>
                      <a:r>
                        <a:rPr lang="en-US" sz="1600" b="1" u="none" strike="noStrike" dirty="0"/>
                        <a:t>Parts</a:t>
                      </a:r>
                      <a:endParaRPr lang="en-US" sz="1600" b="1"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t"/>
                      <a:r>
                        <a:rPr lang="en-US" sz="1600" b="1" u="none" strike="noStrike" dirty="0"/>
                        <a:t>Impact on Services</a:t>
                      </a:r>
                      <a:endParaRPr lang="en-US" sz="1600" b="1"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08759">
                <a:tc rowSpan="2">
                  <a:txBody>
                    <a:bodyPr/>
                    <a:lstStyle/>
                    <a:p>
                      <a:pPr algn="ctr" fontAlgn="t"/>
                      <a:r>
                        <a:rPr lang="en-US" sz="1400" u="none" strike="noStrike" dirty="0"/>
                        <a:t>Card</a:t>
                      </a:r>
                      <a:endParaRPr lang="en-US" sz="14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fontAlgn="t"/>
                      <a:r>
                        <a:rPr lang="en-US" sz="1400" u="none" strike="noStrike" dirty="0"/>
                        <a:t>If no backup card is available, services will be interrupted.</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584201">
                <a:tc vMerge="1">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400" u="none" strike="noStrike" dirty="0"/>
                        <a:t>If cards such as SRUs work in backup mode, replacing one card may interrupt services.</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98478">
                <a:tc rowSpan="2">
                  <a:txBody>
                    <a:bodyPr/>
                    <a:lstStyle/>
                    <a:p>
                      <a:pPr algn="ctr" fontAlgn="t"/>
                      <a:r>
                        <a:rPr lang="en-US" sz="1400" u="none" strike="noStrike" dirty="0"/>
                        <a:t>Power supply</a:t>
                      </a:r>
                      <a:endParaRPr lang="en-US" sz="14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fontAlgn="t"/>
                      <a:r>
                        <a:rPr lang="en-US" sz="1400" u="none" strike="noStrike" dirty="0"/>
                        <a:t>If no backup power supply is available, services will be interrupted.</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584201">
                <a:tc vMerge="1">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400" u="none" strike="noStrike" dirty="0"/>
                        <a:t>If a backup power supply is available, replacing one power supply will not interrupt services.</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584201">
                <a:tc rowSpan="2">
                  <a:txBody>
                    <a:bodyPr/>
                    <a:lstStyle/>
                    <a:p>
                      <a:pPr algn="ctr" fontAlgn="t"/>
                      <a:r>
                        <a:rPr lang="en-US" sz="1400" u="none" strike="noStrike" dirty="0"/>
                        <a:t>Fan module</a:t>
                      </a:r>
                      <a:endParaRPr lang="en-US" sz="14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fontAlgn="t"/>
                      <a:r>
                        <a:rPr lang="en-US" sz="1400" u="none" strike="noStrike" dirty="0"/>
                        <a:t>If no backup fan module is available, replacing the existing fan within 2 minutes will not interrupt services.</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584201">
                <a:tc vMerge="1">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400" u="none" strike="noStrike" dirty="0"/>
                        <a:t>If a backup fan module is available, replacing one fan module will not interrupt services.</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98478">
                <a:tc>
                  <a:txBody>
                    <a:bodyPr/>
                    <a:lstStyle/>
                    <a:p>
                      <a:pPr algn="ctr" fontAlgn="t"/>
                      <a:r>
                        <a:rPr lang="en-US" sz="1400" u="none" strike="noStrike" dirty="0"/>
                        <a:t>Optical module</a:t>
                      </a:r>
                      <a:endParaRPr lang="en-US" sz="14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fontAlgn="t"/>
                      <a:r>
                        <a:rPr lang="en-US" sz="1400" u="none" strike="noStrike" dirty="0"/>
                        <a:t>Services will be interrupted.</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584201">
                <a:tc rowSpan="2">
                  <a:txBody>
                    <a:bodyPr/>
                    <a:lstStyle/>
                    <a:p>
                      <a:pPr algn="ctr" fontAlgn="t"/>
                      <a:r>
                        <a:rPr lang="en-US" sz="1400" u="none" strike="noStrike" dirty="0"/>
                        <a:t>Cable</a:t>
                      </a:r>
                      <a:endParaRPr lang="en-US" sz="1400" b="0" i="0" u="none" strike="noStrike" dirty="0">
                        <a:solidFill>
                          <a:srgbClr val="000000"/>
                        </a:solidFill>
                        <a:latin typeface="+mn-lt"/>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t"/>
                      <a:r>
                        <a:rPr lang="en-US" sz="1400" u="none" strike="noStrike" dirty="0"/>
                        <a:t>Replacing an internal power cable (single-cable) in a cabinet will interrupt services on the device.</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tcPr>
                </a:tc>
              </a:tr>
              <a:tr h="298478">
                <a:tc vMerge="1">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400" u="none" strike="noStrike" dirty="0"/>
                        <a:t>Replacing an optical fiber or a cable will interrupt services over that fiber or cable.</a:t>
                      </a:r>
                      <a:endParaRPr lang="en-US" sz="1400" b="0" i="0" u="none" strike="noStrike" dirty="0">
                        <a:solidFill>
                          <a:srgbClr val="000000"/>
                        </a:solidFill>
                        <a:latin typeface="+mn-lt"/>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945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sym typeface="黑体 (标题)"/>
              </a:rPr>
              <a:t>Parts Replacement Process</a:t>
            </a:r>
            <a:endParaRPr lang="zh-CN" altLang="en-US" dirty="0"/>
          </a:p>
        </p:txBody>
      </p:sp>
      <p:pic>
        <p:nvPicPr>
          <p:cNvPr id="101377" name="Picture 1"/>
          <p:cNvPicPr>
            <a:picLocks noChangeAspect="1" noChangeArrowheads="1"/>
          </p:cNvPicPr>
          <p:nvPr/>
        </p:nvPicPr>
        <p:blipFill>
          <a:blip r:embed="rId3" cstate="print"/>
          <a:srcRect/>
          <a:stretch>
            <a:fillRect/>
          </a:stretch>
        </p:blipFill>
        <p:spPr bwMode="auto">
          <a:xfrm>
            <a:off x="5303912" y="1360169"/>
            <a:ext cx="1656184" cy="4904024"/>
          </a:xfrm>
          <a:prstGeom prst="rect">
            <a:avLst/>
          </a:prstGeom>
          <a:noFill/>
          <a:ln w="9525">
            <a:noFill/>
            <a:miter lim="800000"/>
            <a:headEnd/>
            <a:tailEnd/>
          </a:ln>
        </p:spPr>
      </p:pic>
    </p:spTree>
    <p:extLst>
      <p:ext uri="{BB962C8B-B14F-4D97-AF65-F5344CB8AC3E}">
        <p14:creationId xmlns:p14="http://schemas.microsoft.com/office/powerpoint/2010/main" val="19237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2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Common Card Replacement Methods</a:t>
            </a:r>
            <a:endParaRPr lang="zh-CN" altLang="en-US" dirty="0"/>
          </a:p>
        </p:txBody>
      </p:sp>
      <p:pic>
        <p:nvPicPr>
          <p:cNvPr id="103425" name="Picture 1"/>
          <p:cNvPicPr>
            <a:picLocks noChangeAspect="1" noChangeArrowheads="1"/>
          </p:cNvPicPr>
          <p:nvPr/>
        </p:nvPicPr>
        <p:blipFill>
          <a:blip r:embed="rId3" cstate="print"/>
          <a:srcRect/>
          <a:stretch>
            <a:fillRect/>
          </a:stretch>
        </p:blipFill>
        <p:spPr bwMode="auto">
          <a:xfrm>
            <a:off x="2279650" y="1305260"/>
            <a:ext cx="3487862" cy="450000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srcRect/>
          <a:stretch>
            <a:fillRect/>
          </a:stretch>
        </p:blipFill>
        <p:spPr bwMode="auto">
          <a:xfrm>
            <a:off x="6456040" y="1304764"/>
            <a:ext cx="3391736" cy="4500000"/>
          </a:xfrm>
          <a:prstGeom prst="rect">
            <a:avLst/>
          </a:prstGeom>
          <a:noFill/>
          <a:ln w="9525">
            <a:noFill/>
            <a:miter lim="800000"/>
            <a:headEnd/>
            <a:tailEnd/>
          </a:ln>
        </p:spPr>
      </p:pic>
      <p:sp>
        <p:nvSpPr>
          <p:cNvPr id="8" name="TextBox 7"/>
          <p:cNvSpPr txBox="1"/>
          <p:nvPr/>
        </p:nvSpPr>
        <p:spPr>
          <a:xfrm>
            <a:off x="3017453" y="5785519"/>
            <a:ext cx="1854412" cy="338554"/>
          </a:xfrm>
          <a:prstGeom prst="rect">
            <a:avLst/>
          </a:prstGeom>
          <a:noFill/>
        </p:spPr>
        <p:txBody>
          <a:bodyPr wrap="square" rtlCol="0">
            <a:spAutoFit/>
          </a:bodyPr>
          <a:lstStyle/>
          <a:p>
            <a:r>
              <a:rPr lang="en-US" sz="1600" dirty="0">
                <a:latin typeface="+mn-lt"/>
                <a:cs typeface="Arial" pitchFamily="34" charset="0"/>
              </a:rPr>
              <a:t>Removing a card</a:t>
            </a:r>
            <a:endParaRPr lang="en-US" sz="1600" dirty="0">
              <a:latin typeface="+mn-lt"/>
              <a:ea typeface="微软雅黑" pitchFamily="34" charset="-122"/>
              <a:cs typeface="Arial" pitchFamily="34" charset="0"/>
            </a:endParaRPr>
          </a:p>
        </p:txBody>
      </p:sp>
      <p:sp>
        <p:nvSpPr>
          <p:cNvPr id="9" name="TextBox 8"/>
          <p:cNvSpPr txBox="1"/>
          <p:nvPr/>
        </p:nvSpPr>
        <p:spPr>
          <a:xfrm>
            <a:off x="7379789" y="5857527"/>
            <a:ext cx="2064583" cy="338554"/>
          </a:xfrm>
          <a:prstGeom prst="rect">
            <a:avLst/>
          </a:prstGeom>
          <a:noFill/>
        </p:spPr>
        <p:txBody>
          <a:bodyPr wrap="square" rtlCol="0">
            <a:spAutoFit/>
          </a:bodyPr>
          <a:lstStyle/>
          <a:p>
            <a:r>
              <a:rPr lang="en-US" sz="1600" dirty="0">
                <a:latin typeface="+mn-lt"/>
                <a:cs typeface="Arial" pitchFamily="34" charset="0"/>
              </a:rPr>
              <a:t>Installing a card </a:t>
            </a:r>
          </a:p>
        </p:txBody>
      </p:sp>
    </p:spTree>
    <p:extLst>
      <p:ext uri="{BB962C8B-B14F-4D97-AF65-F5344CB8AC3E}">
        <p14:creationId xmlns:p14="http://schemas.microsoft.com/office/powerpoint/2010/main" val="3784359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78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10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type="body" sz="quarter" idx="10"/>
          </p:nvPr>
        </p:nvSpPr>
        <p:spPr/>
        <p:txBody>
          <a:bodyPr/>
          <a:lstStyle/>
          <a:p>
            <a:r>
              <a:rPr lang="en-US" sz="1800" dirty="0"/>
              <a:t>Log in to the switch. </a:t>
            </a:r>
          </a:p>
          <a:p>
            <a:r>
              <a:rPr lang="en-US" sz="1800" dirty="0"/>
              <a:t>Run the </a:t>
            </a:r>
            <a:r>
              <a:rPr lang="en-US" sz="1800" dirty="0">
                <a:solidFill>
                  <a:srgbClr val="C00000"/>
                </a:solidFill>
              </a:rPr>
              <a:t>display device </a:t>
            </a:r>
            <a:r>
              <a:rPr lang="en-US" sz="1800" dirty="0"/>
              <a:t>command to view the type and status of the new card. View the Type field to check whether the card type is correct. If the Register field is displayed as Registered, the card is registered successfully. If the Alarm field is displayed as Normal, the card is running properly. </a:t>
            </a:r>
          </a:p>
          <a:p>
            <a:r>
              <a:rPr lang="en-US" sz="1800" dirty="0"/>
              <a:t>Run the </a:t>
            </a:r>
            <a:r>
              <a:rPr lang="en-US" sz="1800" dirty="0">
                <a:solidFill>
                  <a:srgbClr val="C00000"/>
                </a:solidFill>
              </a:rPr>
              <a:t>display version </a:t>
            </a:r>
            <a:r>
              <a:rPr lang="en-US" sz="1800" dirty="0"/>
              <a:t>command to view the card software version, hardware type, and information about the MPU and LPUs. </a:t>
            </a:r>
          </a:p>
        </p:txBody>
      </p:sp>
      <p:sp>
        <p:nvSpPr>
          <p:cNvPr id="3" name="文本占位符 2"/>
          <p:cNvSpPr>
            <a:spLocks noGrp="1"/>
          </p:cNvSpPr>
          <p:nvPr>
            <p:ph type="body" sz="quarter" idx="12"/>
          </p:nvPr>
        </p:nvSpPr>
        <p:spPr/>
        <p:txBody>
          <a:bodyPr/>
          <a:lstStyle/>
          <a:p>
            <a:r>
              <a:rPr lang="en-US" altLang="zh-CN" dirty="0"/>
              <a:t>Querying Card Information</a:t>
            </a:r>
            <a:endParaRPr lang="zh-CN" altLang="en-US" dirty="0"/>
          </a:p>
        </p:txBody>
      </p:sp>
      <p:sp>
        <p:nvSpPr>
          <p:cNvPr id="6" name="圆角矩形 5"/>
          <p:cNvSpPr/>
          <p:nvPr/>
        </p:nvSpPr>
        <p:spPr bwMode="auto">
          <a:xfrm>
            <a:off x="2477820" y="4221088"/>
            <a:ext cx="7380820" cy="1815882"/>
          </a:xfrm>
          <a:prstGeom prst="roundRect">
            <a:avLst>
              <a:gd name="adj" fmla="val 0"/>
            </a:avLst>
          </a:prstGeom>
          <a:solidFill>
            <a:schemeClr val="bg1">
              <a:lumMod val="85000"/>
            </a:schemeClr>
          </a:solidFill>
          <a:ln>
            <a:noFill/>
          </a:ln>
          <a:effectLst>
            <a:outerShdw blurRad="50800" dist="38100" dir="2700000" algn="tl" rotWithShape="0">
              <a:prstClr val="black">
                <a:alpha val="40000"/>
              </a:prstClr>
            </a:outerShdw>
          </a:effectLst>
        </p:spPr>
        <p:txBody>
          <a:bodyPr wrap="square">
            <a:spAutoFit/>
          </a:bodyPr>
          <a:lstStyle/>
          <a:p>
            <a:pPr marL="0" lvl="1" eaLnBrk="0" hangingPunct="0"/>
            <a:r>
              <a:rPr lang="en-US" altLang="zh-CN" sz="1400" dirty="0">
                <a:latin typeface="+mn-ea"/>
                <a:ea typeface="+mn-ea"/>
                <a:cs typeface="Courier New" pitchFamily="49" charset="0"/>
              </a:rPr>
              <a:t>&lt;HUAWEI&gt; display device</a:t>
            </a:r>
          </a:p>
          <a:p>
            <a:pPr marL="0" lvl="1" eaLnBrk="0" hangingPunct="0"/>
            <a:r>
              <a:rPr lang="en-US" altLang="zh-CN" sz="1400" dirty="0">
                <a:latin typeface="+mn-ea"/>
                <a:ea typeface="+mn-ea"/>
                <a:cs typeface="Courier New" pitchFamily="49" charset="0"/>
              </a:rPr>
              <a:t>CE12804's Device status:                                                        </a:t>
            </a:r>
          </a:p>
          <a:p>
            <a:pPr marL="0" lvl="1" eaLnBrk="0" hangingPunct="0"/>
            <a:r>
              <a:rPr lang="en-US" altLang="zh-CN" sz="1400" dirty="0">
                <a:latin typeface="+mn-ea"/>
                <a:ea typeface="+mn-ea"/>
                <a:cs typeface="Courier New" pitchFamily="49" charset="0"/>
              </a:rPr>
              <a:t>------------------------------------------------------------------------  </a:t>
            </a:r>
          </a:p>
          <a:p>
            <a:pPr marL="0" lvl="1" eaLnBrk="0" hangingPunct="0"/>
            <a:r>
              <a:rPr lang="en-US" altLang="zh-CN" sz="1400" dirty="0">
                <a:latin typeface="+mn-ea"/>
                <a:ea typeface="+mn-ea"/>
                <a:cs typeface="Courier New" pitchFamily="49" charset="0"/>
              </a:rPr>
              <a:t>Slot  Sub    Type             Online     Power  Register        Alarm     Primary          </a:t>
            </a:r>
          </a:p>
          <a:p>
            <a:pPr marL="0" lvl="1" eaLnBrk="0" hangingPunct="0"/>
            <a:r>
              <a:rPr lang="en-US" altLang="zh-CN" sz="1400" dirty="0">
                <a:latin typeface="+mn-ea"/>
                <a:ea typeface="+mn-ea"/>
                <a:cs typeface="Courier New" pitchFamily="49" charset="0"/>
              </a:rPr>
              <a:t>------------------------------------------------------------------------  </a:t>
            </a:r>
          </a:p>
          <a:p>
            <a:pPr marL="0" lvl="1" eaLnBrk="0" hangingPunct="0"/>
            <a:r>
              <a:rPr lang="en-US" altLang="zh-CN" sz="1400" dirty="0">
                <a:latin typeface="+mn-ea"/>
                <a:ea typeface="+mn-ea"/>
                <a:cs typeface="Courier New" pitchFamily="49" charset="0"/>
              </a:rPr>
              <a:t>3     _      CE-L24XS-EA  Offline    -        Unregistered    -    NA               </a:t>
            </a:r>
          </a:p>
          <a:p>
            <a:pPr marL="0" lvl="1" eaLnBrk="0" hangingPunct="0"/>
            <a:r>
              <a:rPr lang="en-US" altLang="zh-CN" sz="1400" dirty="0">
                <a:latin typeface="+mn-ea"/>
                <a:ea typeface="+mn-ea"/>
                <a:cs typeface="Courier New" pitchFamily="49" charset="0"/>
              </a:rPr>
              <a:t>4     _      CE-L24XS-EA  Present  On     Registered      Normal   NA               </a:t>
            </a:r>
          </a:p>
          <a:p>
            <a:pPr marL="0" lvl="1" eaLnBrk="0" hangingPunct="0"/>
            <a:r>
              <a:rPr lang="en-US" altLang="zh-CN" sz="1400" dirty="0">
                <a:latin typeface="+mn-ea"/>
                <a:ea typeface="+mn-ea"/>
                <a:cs typeface="Courier New" pitchFamily="49" charset="0"/>
              </a:rPr>
              <a:t>5     _      CE-MPUA        Present  On     Registered      Normal   Master           </a:t>
            </a:r>
          </a:p>
        </p:txBody>
      </p:sp>
    </p:spTree>
    <p:extLst>
      <p:ext uri="{BB962C8B-B14F-4D97-AF65-F5344CB8AC3E}">
        <p14:creationId xmlns:p14="http://schemas.microsoft.com/office/powerpoint/2010/main" val="80494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b="1" smtClean="0"/>
              <a:t>Routine Maintenance Items Introduction</a:t>
            </a:r>
          </a:p>
          <a:p>
            <a:r>
              <a:rPr lang="en-US" altLang="zh-CN" smtClean="0">
                <a:solidFill>
                  <a:schemeClr val="bg1">
                    <a:lumMod val="50000"/>
                  </a:schemeClr>
                </a:solidFill>
              </a:rPr>
              <a:t>Maintain Commonly Used Methods and Equipment Environmental Checks</a:t>
            </a:r>
          </a:p>
          <a:p>
            <a:r>
              <a:rPr lang="en-US" altLang="zh-CN" smtClean="0">
                <a:solidFill>
                  <a:schemeClr val="bg1">
                    <a:lumMod val="50000"/>
                  </a:schemeClr>
                </a:solidFill>
              </a:rPr>
              <a:t>Methods for Handling Sx7 Switch Password Loss</a:t>
            </a:r>
          </a:p>
          <a:p>
            <a:r>
              <a:rPr lang="en-US" altLang="zh-CN" smtClean="0">
                <a:solidFill>
                  <a:schemeClr val="bg1">
                    <a:lumMod val="50000"/>
                  </a:schemeClr>
                </a:solidFill>
              </a:rPr>
              <a:t>CE  Switches Parts Replacement</a:t>
            </a:r>
          </a:p>
          <a:p>
            <a:r>
              <a:rPr lang="en-US" altLang="zh-CN" smtClean="0">
                <a:solidFill>
                  <a:schemeClr val="bg1">
                    <a:lumMod val="50000"/>
                  </a:schemeClr>
                </a:solidFill>
              </a:rPr>
              <a:t>AR and NE Routers Common Maintenance Commands</a:t>
            </a:r>
          </a:p>
          <a:p>
            <a:r>
              <a:rPr lang="en-US" altLang="zh-CN" smtClean="0">
                <a:solidFill>
                  <a:schemeClr val="bg1">
                    <a:lumMod val="50000"/>
                  </a:schemeClr>
                </a:solidFill>
              </a:rPr>
              <a:t>USG Common Troubleshooting</a:t>
            </a:r>
          </a:p>
          <a:p>
            <a:endParaRPr lang="en-US" altLang="zh-CN" smtClean="0"/>
          </a:p>
          <a:p>
            <a:endParaRPr lang="en-US" altLang="zh-CN" smtClean="0"/>
          </a:p>
          <a:p>
            <a:endParaRPr lang="zh-CN" altLang="en-US" smtClean="0"/>
          </a:p>
          <a:p>
            <a:endParaRPr lang="en-US" altLang="zh-CN" smtClean="0"/>
          </a:p>
          <a:p>
            <a:endParaRPr lang="en-US" altLang="zh-CN" dirty="0" smtClean="0"/>
          </a:p>
        </p:txBody>
      </p:sp>
      <p:sp>
        <p:nvSpPr>
          <p:cNvPr id="4" name="灯片编号占位符 3"/>
          <p:cNvSpPr>
            <a:spLocks noGrp="1"/>
          </p:cNvSpPr>
          <p:nvPr>
            <p:ph type="sldNum" sz="quarter" idx="4294967295"/>
          </p:nvPr>
        </p:nvSpPr>
        <p:spPr>
          <a:xfrm>
            <a:off x="10672763" y="6524625"/>
            <a:ext cx="1519237" cy="333375"/>
          </a:xfrm>
          <a:prstGeom prst="rect">
            <a:avLst/>
          </a:prstGeom>
        </p:spPr>
        <p:txBody>
          <a:bodyPr/>
          <a:lstStyle/>
          <a:p>
            <a:r>
              <a:rPr lang="en-US" altLang="zh-CN" smtClean="0"/>
              <a:t>Page</a:t>
            </a:r>
            <a:fld id="{B77D227A-1AE4-4BCD-9973-754D0181BA73}" type="slidenum">
              <a:rPr lang="en-US" altLang="zh-CN" smtClean="0"/>
              <a:pPr/>
              <a:t>3</a:t>
            </a:fld>
            <a:endParaRPr lang="en-US" altLang="zh-CN"/>
          </a:p>
        </p:txBody>
      </p:sp>
    </p:spTree>
    <p:extLst>
      <p:ext uri="{BB962C8B-B14F-4D97-AF65-F5344CB8AC3E}">
        <p14:creationId xmlns:p14="http://schemas.microsoft.com/office/powerpoint/2010/main" val="1935635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type="body" sz="quarter" idx="10"/>
          </p:nvPr>
        </p:nvSpPr>
        <p:spPr/>
        <p:txBody>
          <a:bodyPr/>
          <a:lstStyle/>
          <a:p>
            <a:pPr algn="l"/>
            <a:r>
              <a:rPr lang="en-US" sz="2000" dirty="0"/>
              <a:t>The MPU faults are classified into two types:</a:t>
            </a:r>
          </a:p>
          <a:p>
            <a:pPr algn="l"/>
            <a:r>
              <a:rPr lang="en-US" sz="2000" dirty="0"/>
              <a:t>Complete fault: Services are interrupted and the CLI operation cannot be performed. </a:t>
            </a:r>
          </a:p>
          <a:p>
            <a:pPr lvl="1"/>
            <a:r>
              <a:rPr lang="en-US" sz="1800" dirty="0"/>
              <a:t>Remove the MPU and install the new one. For details about card installation, see Common Card Replacement Methods.</a:t>
            </a:r>
            <a:endParaRPr lang="zh-CN" altLang="en-US" sz="1800" dirty="0"/>
          </a:p>
          <a:p>
            <a:pPr algn="l"/>
            <a:r>
              <a:rPr lang="en-US" sz="2000" dirty="0"/>
              <a:t>Incomplete fault: Services are still available and the CLI operation can be performed.</a:t>
            </a:r>
          </a:p>
          <a:p>
            <a:pPr lvl="1"/>
            <a:r>
              <a:rPr lang="en-US" sz="1800" dirty="0"/>
              <a:t>Install the new MPU into the standby MPU slot.</a:t>
            </a:r>
            <a:endParaRPr lang="en-US" altLang="zh-CN" sz="1800" dirty="0"/>
          </a:p>
          <a:p>
            <a:pPr lvl="1"/>
            <a:r>
              <a:rPr lang="en-US" sz="1800" dirty="0"/>
              <a:t>Run the </a:t>
            </a:r>
            <a:r>
              <a:rPr lang="en-US" sz="1800" dirty="0">
                <a:solidFill>
                  <a:srgbClr val="C00000"/>
                </a:solidFill>
              </a:rPr>
              <a:t>slave switchover </a:t>
            </a:r>
            <a:r>
              <a:rPr lang="en-US" sz="1800" dirty="0"/>
              <a:t>command to perform an active/standby switchover.</a:t>
            </a:r>
          </a:p>
          <a:p>
            <a:pPr lvl="1"/>
            <a:r>
              <a:rPr lang="en-US" sz="1800" dirty="0"/>
              <a:t>After removing cables from the MPU to be replaced, remove the MPU. </a:t>
            </a:r>
            <a:endParaRPr lang="zh-CN" altLang="en-US" sz="1800" dirty="0"/>
          </a:p>
          <a:p>
            <a:pPr algn="l"/>
            <a:endParaRPr lang="en-US" sz="2000" dirty="0"/>
          </a:p>
        </p:txBody>
      </p:sp>
      <p:sp>
        <p:nvSpPr>
          <p:cNvPr id="3" name="文本占位符 2"/>
          <p:cNvSpPr>
            <a:spLocks noGrp="1"/>
          </p:cNvSpPr>
          <p:nvPr>
            <p:ph type="body" sz="quarter" idx="12"/>
          </p:nvPr>
        </p:nvSpPr>
        <p:spPr/>
        <p:txBody>
          <a:bodyPr/>
          <a:lstStyle/>
          <a:p>
            <a:r>
              <a:rPr lang="en-US" altLang="zh-CN" dirty="0"/>
              <a:t>Replacing the MPU (Single MPU)</a:t>
            </a:r>
            <a:endParaRPr lang="zh-CN" altLang="en-US" dirty="0"/>
          </a:p>
        </p:txBody>
      </p:sp>
    </p:spTree>
    <p:extLst>
      <p:ext uri="{BB962C8B-B14F-4D97-AF65-F5344CB8AC3E}">
        <p14:creationId xmlns:p14="http://schemas.microsoft.com/office/powerpoint/2010/main" val="835593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827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3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pPr algn="l"/>
            <a:r>
              <a:rPr lang="en-US" dirty="0" smtClean="0"/>
              <a:t>Before replacing an active MPU, perform an active/standby switchover. Before replacing a standby MPU, you do not need to back up service data.</a:t>
            </a:r>
          </a:p>
          <a:p>
            <a:pPr algn="l"/>
            <a:r>
              <a:rPr lang="en-US" dirty="0" smtClean="0"/>
              <a:t>Run the </a:t>
            </a:r>
            <a:r>
              <a:rPr lang="en-US" dirty="0" smtClean="0">
                <a:solidFill>
                  <a:srgbClr val="C00000"/>
                </a:solidFill>
              </a:rPr>
              <a:t>slave switchover </a:t>
            </a:r>
            <a:r>
              <a:rPr lang="en-US" dirty="0" smtClean="0"/>
              <a:t>command to perform an active/standby switchover if the active MPU needs to be replaced. </a:t>
            </a:r>
          </a:p>
          <a:p>
            <a:pPr algn="l"/>
            <a:r>
              <a:rPr lang="en-US" dirty="0" smtClean="0"/>
              <a:t>Run the </a:t>
            </a:r>
            <a:r>
              <a:rPr lang="en-US" dirty="0" smtClean="0">
                <a:solidFill>
                  <a:srgbClr val="C00000"/>
                </a:solidFill>
              </a:rPr>
              <a:t>display switchover state </a:t>
            </a:r>
            <a:r>
              <a:rPr lang="en-US" dirty="0" smtClean="0"/>
              <a:t>command to check the switch status. Continue your operations until the Switchover State field displays as Ready. </a:t>
            </a:r>
            <a:endParaRPr lang="en-US" dirty="0"/>
          </a:p>
        </p:txBody>
      </p:sp>
      <p:sp>
        <p:nvSpPr>
          <p:cNvPr id="4" name="文本占位符 3"/>
          <p:cNvSpPr>
            <a:spLocks noGrp="1"/>
          </p:cNvSpPr>
          <p:nvPr>
            <p:ph type="body" sz="quarter" idx="12"/>
          </p:nvPr>
        </p:nvSpPr>
        <p:spPr/>
        <p:txBody>
          <a:bodyPr/>
          <a:lstStyle/>
          <a:p>
            <a:r>
              <a:rPr lang="en-US" altLang="zh-CN" smtClean="0"/>
              <a:t>Replacing the MPU (Dual MPUs)</a:t>
            </a:r>
            <a:endParaRPr lang="zh-CN" altLang="en-US" dirty="0"/>
          </a:p>
        </p:txBody>
      </p:sp>
    </p:spTree>
    <p:extLst>
      <p:ext uri="{BB962C8B-B14F-4D97-AF65-F5344CB8AC3E}">
        <p14:creationId xmlns:p14="http://schemas.microsoft.com/office/powerpoint/2010/main" val="173507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16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type="body" sz="quarter" idx="10"/>
          </p:nvPr>
        </p:nvSpPr>
        <p:spPr/>
        <p:txBody>
          <a:bodyPr/>
          <a:lstStyle/>
          <a:p>
            <a:r>
              <a:rPr lang="en-US" dirty="0" smtClean="0"/>
              <a:t>Before replacing a power module, switch off the corresponding circuit breaker on the power distribution frame to power off the power module.</a:t>
            </a:r>
          </a:p>
          <a:p>
            <a:r>
              <a:rPr lang="en-US" dirty="0" smtClean="0"/>
              <a:t>Exercise caution when replacing a power module to prevent scald.</a:t>
            </a:r>
            <a:endParaRPr lang="en-US" altLang="zh-CN" dirty="0"/>
          </a:p>
        </p:txBody>
      </p:sp>
      <p:sp>
        <p:nvSpPr>
          <p:cNvPr id="3" name="文本占位符 2"/>
          <p:cNvSpPr>
            <a:spLocks noGrp="1"/>
          </p:cNvSpPr>
          <p:nvPr>
            <p:ph type="body" sz="quarter" idx="12"/>
          </p:nvPr>
        </p:nvSpPr>
        <p:spPr/>
        <p:txBody>
          <a:bodyPr/>
          <a:lstStyle/>
          <a:p>
            <a:r>
              <a:rPr lang="en-US" altLang="zh-CN" dirty="0"/>
              <a:t>Replacing Power Modules</a:t>
            </a:r>
            <a:endParaRPr lang="zh-CN" altLang="en-US" dirty="0"/>
          </a:p>
        </p:txBody>
      </p:sp>
      <p:pic>
        <p:nvPicPr>
          <p:cNvPr id="99329" name="Picture 1"/>
          <p:cNvPicPr>
            <a:picLocks noChangeAspect="1" noChangeArrowheads="1"/>
          </p:cNvPicPr>
          <p:nvPr/>
        </p:nvPicPr>
        <p:blipFill>
          <a:blip r:embed="rId3" cstate="print"/>
          <a:srcRect/>
          <a:stretch>
            <a:fillRect/>
          </a:stretch>
        </p:blipFill>
        <p:spPr bwMode="auto">
          <a:xfrm>
            <a:off x="2291730" y="2995980"/>
            <a:ext cx="3882776" cy="2451378"/>
          </a:xfrm>
          <a:prstGeom prst="rect">
            <a:avLst/>
          </a:prstGeom>
          <a:noFill/>
          <a:ln w="9525">
            <a:noFill/>
            <a:miter lim="800000"/>
            <a:headEnd/>
            <a:tailEnd/>
          </a:ln>
        </p:spPr>
      </p:pic>
      <p:pic>
        <p:nvPicPr>
          <p:cNvPr id="99330" name="Picture 2"/>
          <p:cNvPicPr>
            <a:picLocks noChangeAspect="1" noChangeArrowheads="1"/>
          </p:cNvPicPr>
          <p:nvPr/>
        </p:nvPicPr>
        <p:blipFill>
          <a:blip r:embed="rId4" cstate="print"/>
          <a:srcRect/>
          <a:stretch>
            <a:fillRect/>
          </a:stretch>
        </p:blipFill>
        <p:spPr bwMode="auto">
          <a:xfrm>
            <a:off x="6219760" y="2951803"/>
            <a:ext cx="3908490" cy="2879940"/>
          </a:xfrm>
          <a:prstGeom prst="rect">
            <a:avLst/>
          </a:prstGeom>
          <a:noFill/>
          <a:ln w="9525">
            <a:noFill/>
            <a:miter lim="800000"/>
            <a:headEnd/>
            <a:tailEnd/>
          </a:ln>
        </p:spPr>
      </p:pic>
      <p:sp>
        <p:nvSpPr>
          <p:cNvPr id="9" name="TextBox 8"/>
          <p:cNvSpPr txBox="1"/>
          <p:nvPr/>
        </p:nvSpPr>
        <p:spPr>
          <a:xfrm>
            <a:off x="6960097" y="5881155"/>
            <a:ext cx="2479205" cy="307777"/>
          </a:xfrm>
          <a:prstGeom prst="rect">
            <a:avLst/>
          </a:prstGeom>
          <a:noFill/>
        </p:spPr>
        <p:txBody>
          <a:bodyPr wrap="none" rtlCol="0">
            <a:spAutoFit/>
          </a:bodyPr>
          <a:lstStyle/>
          <a:p>
            <a:r>
              <a:rPr lang="en-US" sz="1400" dirty="0">
                <a:latin typeface="+mn-ea"/>
                <a:ea typeface="+mn-ea"/>
                <a:cs typeface="Arial" pitchFamily="34" charset="0"/>
              </a:rPr>
              <a:t>Installing a power module </a:t>
            </a:r>
          </a:p>
        </p:txBody>
      </p:sp>
      <p:sp>
        <p:nvSpPr>
          <p:cNvPr id="10" name="TextBox 9"/>
          <p:cNvSpPr txBox="1"/>
          <p:nvPr/>
        </p:nvSpPr>
        <p:spPr>
          <a:xfrm>
            <a:off x="2855640" y="5508427"/>
            <a:ext cx="2507418" cy="307777"/>
          </a:xfrm>
          <a:prstGeom prst="rect">
            <a:avLst/>
          </a:prstGeom>
          <a:noFill/>
        </p:spPr>
        <p:txBody>
          <a:bodyPr wrap="none" rtlCol="0">
            <a:spAutoFit/>
          </a:bodyPr>
          <a:lstStyle/>
          <a:p>
            <a:r>
              <a:rPr lang="en-US" sz="1400" dirty="0">
                <a:latin typeface="+mn-ea"/>
                <a:ea typeface="+mn-ea"/>
                <a:cs typeface="Arial" pitchFamily="34" charset="0"/>
              </a:rPr>
              <a:t>Removing a power module</a:t>
            </a:r>
            <a:endParaRPr lang="en-US" altLang="en-US" sz="1400" dirty="0">
              <a:latin typeface="+mn-ea"/>
              <a:ea typeface="+mn-ea"/>
              <a:cs typeface="Arial" pitchFamily="34" charset="0"/>
            </a:endParaRPr>
          </a:p>
        </p:txBody>
      </p:sp>
    </p:spTree>
    <p:extLst>
      <p:ext uri="{BB962C8B-B14F-4D97-AF65-F5344CB8AC3E}">
        <p14:creationId xmlns:p14="http://schemas.microsoft.com/office/powerpoint/2010/main" val="126593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90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type="body" sz="quarter" idx="10"/>
          </p:nvPr>
        </p:nvSpPr>
        <p:spPr/>
        <p:txBody>
          <a:bodyPr/>
          <a:lstStyle/>
          <a:p>
            <a:r>
              <a:rPr lang="en-US" sz="2000" dirty="0"/>
              <a:t>Do not remove the active and standby fan modules simultaneously; otherwise, the device temperature will increase quickly, severely affecting the safety and stability of the device.</a:t>
            </a:r>
          </a:p>
          <a:p>
            <a:r>
              <a:rPr lang="en-US" sz="2000" dirty="0"/>
              <a:t>Exercise caution when replacing a fan module to prevent scald.</a:t>
            </a:r>
          </a:p>
          <a:p>
            <a:endParaRPr lang="en-US" sz="2000" dirty="0"/>
          </a:p>
        </p:txBody>
      </p:sp>
      <p:sp>
        <p:nvSpPr>
          <p:cNvPr id="3" name="文本占位符 2"/>
          <p:cNvSpPr>
            <a:spLocks noGrp="1"/>
          </p:cNvSpPr>
          <p:nvPr>
            <p:ph type="body" sz="quarter" idx="12"/>
          </p:nvPr>
        </p:nvSpPr>
        <p:spPr/>
        <p:txBody>
          <a:bodyPr/>
          <a:lstStyle/>
          <a:p>
            <a:r>
              <a:rPr lang="en-US" altLang="zh-CN" dirty="0"/>
              <a:t>Replacing a Fan Module</a:t>
            </a:r>
            <a:endParaRPr lang="zh-CN" altLang="en-US" dirty="0"/>
          </a:p>
        </p:txBody>
      </p:sp>
      <p:pic>
        <p:nvPicPr>
          <p:cNvPr id="97281" name="Picture 1"/>
          <p:cNvPicPr>
            <a:picLocks noChangeAspect="1" noChangeArrowheads="1"/>
          </p:cNvPicPr>
          <p:nvPr/>
        </p:nvPicPr>
        <p:blipFill>
          <a:blip r:embed="rId3" cstate="print"/>
          <a:srcRect/>
          <a:stretch>
            <a:fillRect/>
          </a:stretch>
        </p:blipFill>
        <p:spPr bwMode="auto">
          <a:xfrm>
            <a:off x="2940001" y="3134507"/>
            <a:ext cx="2017838" cy="2856766"/>
          </a:xfrm>
          <a:prstGeom prst="rect">
            <a:avLst/>
          </a:prstGeom>
          <a:noFill/>
          <a:ln w="9525">
            <a:noFill/>
            <a:miter lim="800000"/>
            <a:headEnd/>
            <a:tailEnd/>
          </a:ln>
        </p:spPr>
      </p:pic>
      <p:pic>
        <p:nvPicPr>
          <p:cNvPr id="97282" name="Picture 2"/>
          <p:cNvPicPr>
            <a:picLocks noChangeAspect="1" noChangeArrowheads="1"/>
          </p:cNvPicPr>
          <p:nvPr/>
        </p:nvPicPr>
        <p:blipFill>
          <a:blip r:embed="rId4" cstate="print"/>
          <a:srcRect/>
          <a:stretch>
            <a:fillRect/>
          </a:stretch>
        </p:blipFill>
        <p:spPr bwMode="auto">
          <a:xfrm>
            <a:off x="7270434" y="3152169"/>
            <a:ext cx="2004594" cy="2839105"/>
          </a:xfrm>
          <a:prstGeom prst="rect">
            <a:avLst/>
          </a:prstGeom>
          <a:noFill/>
          <a:ln w="9525">
            <a:noFill/>
            <a:miter lim="800000"/>
            <a:headEnd/>
            <a:tailEnd/>
          </a:ln>
        </p:spPr>
      </p:pic>
      <p:sp>
        <p:nvSpPr>
          <p:cNvPr id="11" name="TextBox 10"/>
          <p:cNvSpPr txBox="1"/>
          <p:nvPr/>
        </p:nvSpPr>
        <p:spPr>
          <a:xfrm>
            <a:off x="2927648" y="5929536"/>
            <a:ext cx="2239074" cy="307777"/>
          </a:xfrm>
          <a:prstGeom prst="rect">
            <a:avLst/>
          </a:prstGeom>
          <a:noFill/>
        </p:spPr>
        <p:txBody>
          <a:bodyPr wrap="none" rtlCol="0">
            <a:spAutoFit/>
          </a:bodyPr>
          <a:lstStyle/>
          <a:p>
            <a:r>
              <a:rPr lang="en-US" altLang="zh-CN" sz="1400" dirty="0">
                <a:latin typeface="+mn-lt"/>
                <a:ea typeface="微软雅黑" pitchFamily="34" charset="-122"/>
                <a:cs typeface="Arial" pitchFamily="34" charset="0"/>
              </a:rPr>
              <a:t>Removing a fan module</a:t>
            </a:r>
            <a:endParaRPr lang="en-US" sz="1400" dirty="0">
              <a:latin typeface="+mn-lt"/>
              <a:ea typeface="微软雅黑" pitchFamily="34" charset="-122"/>
              <a:cs typeface="Arial" pitchFamily="34" charset="0"/>
            </a:endParaRPr>
          </a:p>
        </p:txBody>
      </p:sp>
      <p:sp>
        <p:nvSpPr>
          <p:cNvPr id="12" name="TextBox 11"/>
          <p:cNvSpPr txBox="1"/>
          <p:nvPr/>
        </p:nvSpPr>
        <p:spPr>
          <a:xfrm>
            <a:off x="7270435" y="5991274"/>
            <a:ext cx="2157963" cy="307777"/>
          </a:xfrm>
          <a:prstGeom prst="rect">
            <a:avLst/>
          </a:prstGeom>
          <a:noFill/>
        </p:spPr>
        <p:txBody>
          <a:bodyPr wrap="none" rtlCol="0">
            <a:spAutoFit/>
          </a:bodyPr>
          <a:lstStyle/>
          <a:p>
            <a:r>
              <a:rPr lang="en-US" altLang="zh-CN" sz="1400" dirty="0">
                <a:latin typeface="+mn-lt"/>
                <a:ea typeface="微软雅黑" pitchFamily="34" charset="-122"/>
                <a:cs typeface="Arial" pitchFamily="34" charset="0"/>
              </a:rPr>
              <a:t>Installing a fan module</a:t>
            </a:r>
            <a:endParaRPr lang="en-US" sz="1400" dirty="0">
              <a:latin typeface="+mn-lt"/>
              <a:ea typeface="微软雅黑" pitchFamily="34" charset="-122"/>
              <a:cs typeface="Arial" pitchFamily="34" charset="0"/>
            </a:endParaRPr>
          </a:p>
        </p:txBody>
      </p:sp>
    </p:spTree>
    <p:extLst>
      <p:ext uri="{BB962C8B-B14F-4D97-AF65-F5344CB8AC3E}">
        <p14:creationId xmlns:p14="http://schemas.microsoft.com/office/powerpoint/2010/main" val="418226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11"/>
          <p:cNvSpPr txBox="1"/>
          <p:nvPr/>
        </p:nvSpPr>
        <p:spPr>
          <a:xfrm>
            <a:off x="7270435" y="5991274"/>
            <a:ext cx="2157963" cy="307777"/>
          </a:xfrm>
          <a:prstGeom prst="rect">
            <a:avLst/>
          </a:prstGeom>
          <a:noFill/>
        </p:spPr>
        <p:txBody>
          <a:bodyPr wrap="none" rtlCol="0">
            <a:spAutoFit/>
          </a:bodyPr>
          <a:lstStyle/>
          <a:p>
            <a:r>
              <a:rPr lang="en-US" altLang="zh-CN" sz="1400" dirty="0">
                <a:latin typeface="+mn-lt"/>
                <a:ea typeface="微软雅黑" pitchFamily="34" charset="-122"/>
                <a:cs typeface="Arial" pitchFamily="34" charset="0"/>
              </a:rPr>
              <a:t>Installing a fan module</a:t>
            </a:r>
            <a:endParaRPr lang="en-US" sz="1400" dirty="0">
              <a:latin typeface="+mn-lt"/>
              <a:ea typeface="微软雅黑" pitchFamily="34" charset="-122"/>
              <a:cs typeface="Arial" pitchFamily="34" charset="0"/>
            </a:endParaRPr>
          </a:p>
        </p:txBody>
      </p:sp>
    </p:spTree>
    <p:extLst>
      <p:ext uri="{BB962C8B-B14F-4D97-AF65-F5344CB8AC3E}">
        <p14:creationId xmlns:p14="http://schemas.microsoft.com/office/powerpoint/2010/main" val="287928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Replacing an SFU</a:t>
            </a:r>
            <a:endParaRPr lang="zh-CN" altLang="en-US" dirty="0"/>
          </a:p>
        </p:txBody>
      </p:sp>
      <p:graphicFrame>
        <p:nvGraphicFramePr>
          <p:cNvPr id="10" name="内容占位符 9"/>
          <p:cNvGraphicFramePr>
            <a:graphicFrameLocks noGrp="1"/>
          </p:cNvGraphicFramePr>
          <p:nvPr>
            <p:ph idx="4294967295"/>
            <p:extLst>
              <p:ext uri="{D42A27DB-BD31-4B8C-83A1-F6EECF244321}">
                <p14:modId xmlns:p14="http://schemas.microsoft.com/office/powerpoint/2010/main" val="781074590"/>
              </p:ext>
            </p:extLst>
          </p:nvPr>
        </p:nvGraphicFramePr>
        <p:xfrm>
          <a:off x="6960096" y="5733256"/>
          <a:ext cx="3960440" cy="350520"/>
        </p:xfrm>
        <a:graphic>
          <a:graphicData uri="http://schemas.openxmlformats.org/drawingml/2006/table">
            <a:tbl>
              <a:tblPr/>
              <a:tblGrid>
                <a:gridCol w="2017582"/>
                <a:gridCol w="1942858"/>
              </a:tblGrid>
              <a:tr h="249652">
                <a:tc>
                  <a:txBody>
                    <a:bodyPr/>
                    <a:lstStyle/>
                    <a:p>
                      <a:r>
                        <a:rPr lang="en-US" dirty="0" smtClean="0">
                          <a:latin typeface="+mn-ea"/>
                          <a:ea typeface="+mn-ea"/>
                        </a:rPr>
                        <a:t>1、OFL</a:t>
                      </a:r>
                      <a:r>
                        <a:rPr lang="zh-CN" altLang="en-US" baseline="0" dirty="0" smtClean="0">
                          <a:latin typeface="+mn-ea"/>
                          <a:ea typeface="+mn-ea"/>
                        </a:rPr>
                        <a:t> </a:t>
                      </a:r>
                      <a:r>
                        <a:rPr lang="en-US" altLang="zh-CN" baseline="0" dirty="0" smtClean="0">
                          <a:latin typeface="+mn-ea"/>
                          <a:ea typeface="+mn-ea"/>
                        </a:rPr>
                        <a:t>indicator</a:t>
                      </a:r>
                      <a:endParaRPr lang="zh-CN" altLang="en-US" dirty="0">
                        <a:latin typeface="+mn-ea"/>
                        <a:ea typeface="+mn-ea"/>
                      </a:endParaRPr>
                    </a:p>
                  </a:txBody>
                  <a:tcPr marL="72142" marR="72142" marT="38100" marB="38100">
                    <a:lnL>
                      <a:noFill/>
                    </a:lnL>
                    <a:lnR>
                      <a:noFill/>
                    </a:lnR>
                    <a:lnT>
                      <a:noFill/>
                    </a:lnT>
                    <a:lnB>
                      <a:noFill/>
                    </a:lnB>
                  </a:tcPr>
                </a:tc>
                <a:tc>
                  <a:txBody>
                    <a:bodyPr/>
                    <a:lstStyle/>
                    <a:p>
                      <a:r>
                        <a:rPr lang="en-US" dirty="0" smtClean="0">
                          <a:latin typeface="+mn-ea"/>
                          <a:ea typeface="+mn-ea"/>
                        </a:rPr>
                        <a:t>2、OFL</a:t>
                      </a:r>
                      <a:r>
                        <a:rPr lang="zh-CN" altLang="en-US" baseline="0" dirty="0" smtClean="0">
                          <a:latin typeface="+mn-ea"/>
                          <a:ea typeface="+mn-ea"/>
                        </a:rPr>
                        <a:t> </a:t>
                      </a:r>
                      <a:r>
                        <a:rPr lang="en-US" altLang="zh-CN" baseline="0" dirty="0" smtClean="0">
                          <a:latin typeface="+mn-ea"/>
                          <a:ea typeface="+mn-ea"/>
                        </a:rPr>
                        <a:t>button</a:t>
                      </a:r>
                      <a:endParaRPr lang="zh-CN" altLang="en-US" dirty="0">
                        <a:latin typeface="+mn-ea"/>
                        <a:ea typeface="+mn-ea"/>
                      </a:endParaRPr>
                    </a:p>
                  </a:txBody>
                  <a:tcPr marL="72142" marR="72142" marT="38100" marB="38100">
                    <a:lnL>
                      <a:noFill/>
                    </a:lnL>
                    <a:lnR>
                      <a:noFill/>
                    </a:lnR>
                    <a:lnT>
                      <a:noFill/>
                    </a:lnT>
                    <a:lnB>
                      <a:noFill/>
                    </a:lnB>
                  </a:tcPr>
                </a:tc>
              </a:tr>
            </a:tbl>
          </a:graphicData>
        </a:graphic>
      </p:graphicFrame>
      <p:pic>
        <p:nvPicPr>
          <p:cNvPr id="95233" name="Picture 1"/>
          <p:cNvPicPr>
            <a:picLocks noChangeAspect="1" noChangeArrowheads="1"/>
          </p:cNvPicPr>
          <p:nvPr/>
        </p:nvPicPr>
        <p:blipFill>
          <a:blip r:embed="rId3" cstate="print"/>
          <a:srcRect/>
          <a:stretch>
            <a:fillRect/>
          </a:stretch>
        </p:blipFill>
        <p:spPr bwMode="auto">
          <a:xfrm>
            <a:off x="2639617" y="2497132"/>
            <a:ext cx="1996827" cy="3680426"/>
          </a:xfrm>
          <a:prstGeom prst="rect">
            <a:avLst/>
          </a:prstGeom>
          <a:noFill/>
          <a:ln w="9525">
            <a:noFill/>
            <a:miter lim="800000"/>
            <a:headEnd/>
            <a:tailEnd/>
          </a:ln>
        </p:spPr>
      </p:pic>
      <p:pic>
        <p:nvPicPr>
          <p:cNvPr id="95234" name="Picture 2"/>
          <p:cNvPicPr>
            <a:picLocks noChangeAspect="1" noChangeArrowheads="1"/>
          </p:cNvPicPr>
          <p:nvPr/>
        </p:nvPicPr>
        <p:blipFill>
          <a:blip r:embed="rId4" cstate="print"/>
          <a:srcRect/>
          <a:stretch>
            <a:fillRect/>
          </a:stretch>
        </p:blipFill>
        <p:spPr bwMode="auto">
          <a:xfrm>
            <a:off x="7104112" y="2348881"/>
            <a:ext cx="1619250" cy="3305175"/>
          </a:xfrm>
          <a:prstGeom prst="rect">
            <a:avLst/>
          </a:prstGeom>
          <a:noFill/>
          <a:ln w="9525">
            <a:noFill/>
            <a:miter lim="800000"/>
            <a:headEnd/>
            <a:tailEnd/>
          </a:ln>
        </p:spPr>
      </p:pic>
      <p:sp>
        <p:nvSpPr>
          <p:cNvPr id="13" name="矩形 12"/>
          <p:cNvSpPr/>
          <p:nvPr/>
        </p:nvSpPr>
        <p:spPr>
          <a:xfrm>
            <a:off x="2567608" y="1700809"/>
            <a:ext cx="6984776" cy="584775"/>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801688"/>
            <a:r>
              <a:rPr lang="en-US" sz="1600" dirty="0">
                <a:latin typeface="+mn-lt"/>
                <a:cs typeface="Arial" pitchFamily="34" charset="0"/>
              </a:rPr>
              <a:t>The CE-SFUs of different series cannot be used in the same chassis. </a:t>
            </a:r>
            <a:endParaRPr lang="en-US" altLang="en-US" sz="1600" dirty="0">
              <a:latin typeface="+mn-lt"/>
              <a:ea typeface="微软雅黑" pitchFamily="34" charset="-122"/>
              <a:cs typeface="Arial" pitchFamily="34" charset="0"/>
            </a:endParaRPr>
          </a:p>
        </p:txBody>
      </p:sp>
    </p:spTree>
    <p:extLst>
      <p:ext uri="{BB962C8B-B14F-4D97-AF65-F5344CB8AC3E}">
        <p14:creationId xmlns:p14="http://schemas.microsoft.com/office/powerpoint/2010/main" val="12208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399547429"/>
          <p:cNvSpPr>
            <a:spLocks noGrp="1"/>
          </p:cNvSpPr>
          <p:nvPr>
            <p:ph type="body" sz="quarter" idx="10"/>
          </p:nvPr>
        </p:nvSpPr>
        <p:spPr/>
        <p:txBody>
          <a:bodyPr/>
          <a:lstStyle/>
          <a:p>
            <a:r>
              <a:rPr lang="en-US" altLang="zh-CN" dirty="0" smtClean="0"/>
              <a:t>Routine maintenance is a preventive measure.</a:t>
            </a:r>
          </a:p>
          <a:p>
            <a:pPr lvl="1"/>
            <a:r>
              <a:rPr lang="en-US" altLang="zh-CN" dirty="0" smtClean="0"/>
              <a:t>It is carried out regularly during the normal running of a device. Routine maintenance is to detect and remove the defects or potential hazards in time. Therefore it is essential for secure, stable, and reliable running of the device in a long period.</a:t>
            </a:r>
            <a:endParaRPr lang="en-US" altLang="zh-CN" dirty="0"/>
          </a:p>
        </p:txBody>
      </p:sp>
      <p:sp>
        <p:nvSpPr>
          <p:cNvPr id="5" name="文本占位符 4"/>
          <p:cNvSpPr>
            <a:spLocks noGrp="1"/>
          </p:cNvSpPr>
          <p:nvPr>
            <p:ph type="body" sz="quarter" idx="12"/>
          </p:nvPr>
        </p:nvSpPr>
        <p:spPr/>
        <p:txBody>
          <a:bodyPr/>
          <a:lstStyle/>
          <a:p>
            <a:r>
              <a:rPr lang="en-US" altLang="zh-CN" dirty="0"/>
              <a:t>Objectives of Routine Maintenance</a:t>
            </a:r>
            <a:endParaRPr lang="zh-CN" altLang="en-US" dirty="0"/>
          </a:p>
        </p:txBody>
      </p:sp>
    </p:spTree>
    <p:extLst>
      <p:ext uri="{BB962C8B-B14F-4D97-AF65-F5344CB8AC3E}">
        <p14:creationId xmlns:p14="http://schemas.microsoft.com/office/powerpoint/2010/main" val="2011156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82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z="2000" dirty="0" smtClean="0"/>
              <a:t>When replacing an optical module, do not look directly at optical port without eye protection. The laser emitted from the optical port can injure your eyes.</a:t>
            </a:r>
          </a:p>
          <a:p>
            <a:r>
              <a:rPr lang="en-US" sz="2000" dirty="0" smtClean="0"/>
              <a:t>WARNING: </a:t>
            </a:r>
          </a:p>
          <a:p>
            <a:pPr lvl="1"/>
            <a:r>
              <a:rPr lang="en-US" sz="1800" dirty="0" smtClean="0"/>
              <a:t>Be careful when you remove or insert an optical fiber to prevent damage to the fiber connector. </a:t>
            </a:r>
          </a:p>
          <a:p>
            <a:pPr lvl="1"/>
            <a:r>
              <a:rPr lang="en-US" sz="1800" dirty="0" smtClean="0"/>
              <a:t>An optical module is an electrostatic sensitive device. Always take ESD protection measures when replacing an optical module to prevent the optical module from being damaged. </a:t>
            </a:r>
          </a:p>
          <a:p>
            <a:pPr lvl="1"/>
            <a:r>
              <a:rPr lang="en-US" sz="1800" dirty="0" smtClean="0"/>
              <a:t>An optical module cannot be inserted inversely. If you cannot completely insert an optical module into the port, do not force it. Instead, reverse it and insert it into the port again.</a:t>
            </a:r>
            <a:endParaRPr lang="en-US" sz="1800" dirty="0"/>
          </a:p>
        </p:txBody>
      </p:sp>
      <p:sp>
        <p:nvSpPr>
          <p:cNvPr id="6" name="文本占位符 5"/>
          <p:cNvSpPr>
            <a:spLocks noGrp="1"/>
          </p:cNvSpPr>
          <p:nvPr>
            <p:ph type="body" sz="quarter" idx="12"/>
          </p:nvPr>
        </p:nvSpPr>
        <p:spPr/>
        <p:txBody>
          <a:bodyPr/>
          <a:lstStyle/>
          <a:p>
            <a:r>
              <a:rPr lang="en-US" altLang="zh-CN" dirty="0"/>
              <a:t>Precautions for Replacing Optical Modules</a:t>
            </a:r>
            <a:endParaRPr lang="zh-CN" altLang="en-US" dirty="0"/>
          </a:p>
        </p:txBody>
      </p:sp>
    </p:spTree>
    <p:extLst>
      <p:ext uri="{BB962C8B-B14F-4D97-AF65-F5344CB8AC3E}">
        <p14:creationId xmlns:p14="http://schemas.microsoft.com/office/powerpoint/2010/main" val="382662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z="2000" dirty="0" smtClean="0"/>
              <a:t>Hold the handle to pull out the optical module, as shown in the figure. </a:t>
            </a:r>
          </a:p>
          <a:p>
            <a:r>
              <a:rPr lang="en-US" sz="2000" dirty="0" smtClean="0"/>
              <a:t>On a two-fiber bidirectional optical port, if the LINK indicator is off, swap the two fibers.</a:t>
            </a:r>
          </a:p>
          <a:p>
            <a:endParaRPr lang="en-US" sz="2000" dirty="0"/>
          </a:p>
        </p:txBody>
      </p:sp>
      <p:sp>
        <p:nvSpPr>
          <p:cNvPr id="6" name="文本占位符 5"/>
          <p:cNvSpPr>
            <a:spLocks noGrp="1"/>
          </p:cNvSpPr>
          <p:nvPr>
            <p:ph type="body" sz="quarter" idx="12"/>
          </p:nvPr>
        </p:nvSpPr>
        <p:spPr/>
        <p:txBody>
          <a:bodyPr/>
          <a:lstStyle/>
          <a:p>
            <a:r>
              <a:rPr lang="en-US" altLang="zh-CN" smtClean="0"/>
              <a:t>Replacing Optical Modules</a:t>
            </a:r>
            <a:endParaRPr lang="zh-CN" altLang="en-US" dirty="0"/>
          </a:p>
        </p:txBody>
      </p:sp>
      <p:pic>
        <p:nvPicPr>
          <p:cNvPr id="220162" name="Picture 2"/>
          <p:cNvPicPr>
            <a:picLocks noChangeAspect="1" noChangeArrowheads="1"/>
          </p:cNvPicPr>
          <p:nvPr/>
        </p:nvPicPr>
        <p:blipFill>
          <a:blip r:embed="rId3" cstate="print"/>
          <a:srcRect/>
          <a:stretch>
            <a:fillRect/>
          </a:stretch>
        </p:blipFill>
        <p:spPr bwMode="auto">
          <a:xfrm>
            <a:off x="4943873" y="2456893"/>
            <a:ext cx="4600575" cy="3552825"/>
          </a:xfrm>
          <a:prstGeom prst="rect">
            <a:avLst/>
          </a:prstGeom>
          <a:noFill/>
          <a:ln w="9525">
            <a:noFill/>
            <a:miter lim="800000"/>
            <a:headEnd/>
            <a:tailEnd/>
          </a:ln>
        </p:spPr>
      </p:pic>
    </p:spTree>
    <p:extLst>
      <p:ext uri="{BB962C8B-B14F-4D97-AF65-F5344CB8AC3E}">
        <p14:creationId xmlns:p14="http://schemas.microsoft.com/office/powerpoint/2010/main" val="71082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9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mtClean="0"/>
              <a:t>Take ESD protection measures before replacement. </a:t>
            </a:r>
          </a:p>
          <a:p>
            <a:r>
              <a:rPr lang="en-US" smtClean="0"/>
              <a:t>When replacing the ground cable, be sure to take electrical and mechanical safety precautions. </a:t>
            </a:r>
          </a:p>
          <a:p>
            <a:r>
              <a:rPr lang="en-US" smtClean="0"/>
              <a:t>When removing a cable, do not pull other cables. Prevent the cables from being twisted.</a:t>
            </a:r>
          </a:p>
          <a:p>
            <a:r>
              <a:rPr lang="en-US" smtClean="0"/>
              <a:t>When installing or maintaining an optical interface card or optical fiber, do not look at the optical interface or fiber connector without eye protection.</a:t>
            </a:r>
            <a:endParaRPr lang="en-US" dirty="0"/>
          </a:p>
        </p:txBody>
      </p:sp>
      <p:sp>
        <p:nvSpPr>
          <p:cNvPr id="4" name="文本占位符 3"/>
          <p:cNvSpPr>
            <a:spLocks noGrp="1"/>
          </p:cNvSpPr>
          <p:nvPr>
            <p:ph type="body" sz="quarter" idx="12"/>
          </p:nvPr>
        </p:nvSpPr>
        <p:spPr/>
        <p:txBody>
          <a:bodyPr/>
          <a:lstStyle/>
          <a:p>
            <a:r>
              <a:rPr lang="en-US" altLang="zh-CN" smtClean="0"/>
              <a:t>Precautions for Replacing Cables</a:t>
            </a:r>
            <a:endParaRPr lang="zh-CN" altLang="en-US" dirty="0"/>
          </a:p>
        </p:txBody>
      </p:sp>
    </p:spTree>
    <p:extLst>
      <p:ext uri="{BB962C8B-B14F-4D97-AF65-F5344CB8AC3E}">
        <p14:creationId xmlns:p14="http://schemas.microsoft.com/office/powerpoint/2010/main" val="182215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03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mtClean="0"/>
              <a:t>To ensure good heat dissipation and prevent dust accumulation on an air filter sponge, periodically clean and replace the air filter sponge on the air filter door. It is recommended that an air filter sponge be cleaned at least once every three months and be replaced once every year. When an air filter sponge is used in a dusty environment, it needs to be cleaned and replaced more frequently. When an over temperature alarm is generated on a switch, check whether its air filter sponge is blocked. If the air filter sponge is blocked, clean or replace it immediately.</a:t>
            </a:r>
            <a:endParaRPr lang="en-US" dirty="0"/>
          </a:p>
        </p:txBody>
      </p:sp>
      <p:sp>
        <p:nvSpPr>
          <p:cNvPr id="4" name="文本占位符 3"/>
          <p:cNvSpPr>
            <a:spLocks noGrp="1"/>
          </p:cNvSpPr>
          <p:nvPr>
            <p:ph type="body" sz="quarter" idx="12"/>
          </p:nvPr>
        </p:nvSpPr>
        <p:spPr>
          <a:xfrm>
            <a:off x="1595500" y="410400"/>
            <a:ext cx="9831600" cy="593393"/>
          </a:xfrm>
        </p:spPr>
        <p:txBody>
          <a:bodyPr/>
          <a:lstStyle/>
          <a:p>
            <a:r>
              <a:rPr lang="en-US" altLang="zh-CN" sz="3200" dirty="0" smtClean="0"/>
              <a:t>Precautions for Replacing an Air Filter Sponge</a:t>
            </a:r>
            <a:endParaRPr lang="zh-CN" altLang="en-US" sz="3200" dirty="0"/>
          </a:p>
        </p:txBody>
      </p:sp>
    </p:spTree>
    <p:extLst>
      <p:ext uri="{BB962C8B-B14F-4D97-AF65-F5344CB8AC3E}">
        <p14:creationId xmlns:p14="http://schemas.microsoft.com/office/powerpoint/2010/main" val="3765176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solidFill>
                  <a:schemeClr val="bg1">
                    <a:lumMod val="50000"/>
                  </a:schemeClr>
                </a:solidFill>
              </a:rPr>
              <a:t>Routine Maintenance Items Introduction</a:t>
            </a:r>
          </a:p>
          <a:p>
            <a:r>
              <a:rPr lang="en-US" altLang="zh-CN" dirty="0" smtClean="0">
                <a:solidFill>
                  <a:schemeClr val="bg1">
                    <a:lumMod val="50000"/>
                  </a:schemeClr>
                </a:solidFill>
              </a:rPr>
              <a:t>Maintain Commonly Used Methods and Equipment Environmental Checks</a:t>
            </a:r>
          </a:p>
          <a:p>
            <a:r>
              <a:rPr lang="en-US" altLang="zh-CN" dirty="0" smtClean="0">
                <a:solidFill>
                  <a:schemeClr val="bg1">
                    <a:lumMod val="50000"/>
                  </a:schemeClr>
                </a:solidFill>
              </a:rPr>
              <a:t>Methods for Handling Sx7 Switch Password Loss</a:t>
            </a:r>
          </a:p>
          <a:p>
            <a:r>
              <a:rPr lang="en-US" altLang="zh-CN" dirty="0" smtClean="0">
                <a:solidFill>
                  <a:schemeClr val="bg1">
                    <a:lumMod val="50000"/>
                  </a:schemeClr>
                </a:solidFill>
              </a:rPr>
              <a:t>CE  Switches Parts Replacement</a:t>
            </a:r>
          </a:p>
          <a:p>
            <a:r>
              <a:rPr lang="en-US" altLang="zh-CN" b="1" dirty="0" smtClean="0"/>
              <a:t>AR and NE Routers Common Maintenance Commands</a:t>
            </a:r>
          </a:p>
          <a:p>
            <a:r>
              <a:rPr lang="en-US" altLang="zh-CN" dirty="0" smtClean="0">
                <a:solidFill>
                  <a:schemeClr val="bg1">
                    <a:lumMod val="50000"/>
                  </a:schemeClr>
                </a:solidFill>
              </a:rPr>
              <a:t>USG Common Troubleshooting</a:t>
            </a:r>
          </a:p>
          <a:p>
            <a:endParaRPr lang="en-US" altLang="zh-CN" dirty="0" smtClean="0"/>
          </a:p>
          <a:p>
            <a:endParaRPr lang="en-US" altLang="zh-CN" dirty="0" smtClean="0"/>
          </a:p>
          <a:p>
            <a:endParaRPr lang="zh-CN" altLang="en-US" dirty="0" smtClean="0"/>
          </a:p>
          <a:p>
            <a:endParaRPr lang="en-US" altLang="zh-CN" dirty="0" smtClean="0"/>
          </a:p>
          <a:p>
            <a:endParaRPr lang="en-US" altLang="zh-CN" dirty="0" smtClean="0"/>
          </a:p>
        </p:txBody>
      </p:sp>
      <p:sp>
        <p:nvSpPr>
          <p:cNvPr id="4" name="灯片编号占位符 3"/>
          <p:cNvSpPr>
            <a:spLocks noGrp="1"/>
          </p:cNvSpPr>
          <p:nvPr>
            <p:ph type="sldNum" sz="quarter" idx="4294967295"/>
          </p:nvPr>
        </p:nvSpPr>
        <p:spPr>
          <a:xfrm>
            <a:off x="9148764" y="6524626"/>
            <a:ext cx="1519237" cy="333375"/>
          </a:xfrm>
          <a:prstGeom prst="rect">
            <a:avLst/>
          </a:prstGeom>
        </p:spPr>
        <p:txBody>
          <a:bodyPr/>
          <a:lstStyle/>
          <a:p>
            <a:r>
              <a:rPr lang="en-US" altLang="zh-CN" smtClean="0"/>
              <a:t>Page</a:t>
            </a:r>
            <a:fld id="{B77D227A-1AE4-4BCD-9973-754D0181BA73}" type="slidenum">
              <a:rPr lang="en-US" altLang="zh-CN" smtClean="0"/>
              <a:pPr/>
              <a:t>56</a:t>
            </a:fld>
            <a:endParaRPr lang="en-US" altLang="zh-CN"/>
          </a:p>
        </p:txBody>
      </p:sp>
    </p:spTree>
    <p:extLst>
      <p:ext uri="{BB962C8B-B14F-4D97-AF65-F5344CB8AC3E}">
        <p14:creationId xmlns:p14="http://schemas.microsoft.com/office/powerpoint/2010/main" val="1672940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Common Maintenance Commands (1)</a:t>
            </a:r>
            <a:endParaRPr lang="zh-CN" altLang="en-US" dirty="0"/>
          </a:p>
        </p:txBody>
      </p:sp>
      <p:graphicFrame>
        <p:nvGraphicFramePr>
          <p:cNvPr id="7" name="内容占位符 6"/>
          <p:cNvGraphicFramePr>
            <a:graphicFrameLocks noGrp="1"/>
          </p:cNvGraphicFramePr>
          <p:nvPr>
            <p:ph idx="4294967295"/>
            <p:extLst>
              <p:ext uri="{D42A27DB-BD31-4B8C-83A1-F6EECF244321}">
                <p14:modId xmlns:p14="http://schemas.microsoft.com/office/powerpoint/2010/main" val="1796873927"/>
              </p:ext>
            </p:extLst>
          </p:nvPr>
        </p:nvGraphicFramePr>
        <p:xfrm>
          <a:off x="1739516" y="1539298"/>
          <a:ext cx="8316924" cy="4140720"/>
        </p:xfrm>
        <a:graphic>
          <a:graphicData uri="http://schemas.openxmlformats.org/drawingml/2006/table">
            <a:tbl>
              <a:tblPr/>
              <a:tblGrid>
                <a:gridCol w="3304768"/>
                <a:gridCol w="5012156"/>
              </a:tblGrid>
              <a:tr h="238125">
                <a:tc>
                  <a:txBody>
                    <a:bodyPr/>
                    <a:lstStyle/>
                    <a:p>
                      <a:pPr algn="ctr" rtl="0" fontAlgn="ctr"/>
                      <a:r>
                        <a:rPr lang="en-US" sz="1600" b="1" u="none" strike="noStrike" dirty="0"/>
                        <a:t>Command</a:t>
                      </a:r>
                      <a:endParaRPr lang="en-US" sz="1600" b="1"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ctr"/>
                      <a:r>
                        <a:rPr lang="en-US" sz="1600" b="1" u="none" strike="noStrike" dirty="0"/>
                        <a:t>Function</a:t>
                      </a:r>
                      <a:endParaRPr lang="en-US" sz="1600" b="1"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419100">
                <a:tc>
                  <a:txBody>
                    <a:bodyPr/>
                    <a:lstStyle/>
                    <a:p>
                      <a:pPr algn="l" rtl="0" fontAlgn="ctr"/>
                      <a:r>
                        <a:rPr lang="en-US" sz="1400" u="none" strike="noStrike" dirty="0" err="1"/>
                        <a:t>dir</a:t>
                      </a:r>
                      <a:endParaRPr lang="en-US" sz="14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information on the specified file or directory in the storage device of the S7700.</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alarm { slot-id | all }</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dirty="0"/>
                        <a:t>Displays alarms.</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dirty="0"/>
                        <a:t>display </a:t>
                      </a:r>
                      <a:r>
                        <a:rPr lang="en-US" sz="1400" u="none" strike="noStrike" dirty="0" err="1"/>
                        <a:t>bgp</a:t>
                      </a:r>
                      <a:r>
                        <a:rPr lang="en-US" sz="1400" u="none" strike="noStrike" dirty="0"/>
                        <a:t> peer</a:t>
                      </a:r>
                      <a:endParaRPr lang="en-US" sz="14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information on BGP peers.</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clock</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current date and time of the S7700.</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a:t>display cpu-usage</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dirty="0"/>
                        <a:t>Displays the information on CPU usage.</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current-configuration</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current valid parameters of the S7700.</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a:t>display fan</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status of the fan.</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fib</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total number of the FIB entries.</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a:t>display device [ pic-status | slot-id ]</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dirty="0"/>
                        <a:t>Displays the basic information on the </a:t>
                      </a:r>
                      <a:r>
                        <a:rPr lang="en-US" sz="1400" u="none" strike="noStrike" dirty="0" smtClean="0"/>
                        <a:t>routers.</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ftp-server</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parameters of the current FTP server.</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dirty="0"/>
                        <a:t>display interface</a:t>
                      </a:r>
                      <a:endParaRPr lang="en-US" sz="14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rtl="0" fontAlgn="ctr"/>
                      <a:r>
                        <a:rPr lang="en-US" sz="1400" u="none" strike="noStrike" dirty="0"/>
                        <a:t>Displays the operating status and statistics of an interface.</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6545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Common Maintenance Commands (2)</a:t>
            </a:r>
            <a:endParaRPr lang="zh-CN" altLang="en-US" dirty="0"/>
          </a:p>
        </p:txBody>
      </p:sp>
      <p:graphicFrame>
        <p:nvGraphicFramePr>
          <p:cNvPr id="5" name="内容占位符 4"/>
          <p:cNvGraphicFramePr>
            <a:graphicFrameLocks noGrp="1"/>
          </p:cNvGraphicFramePr>
          <p:nvPr>
            <p:ph idx="4294967295"/>
            <p:extLst>
              <p:ext uri="{D42A27DB-BD31-4B8C-83A1-F6EECF244321}">
                <p14:modId xmlns:p14="http://schemas.microsoft.com/office/powerpoint/2010/main" val="1105709607"/>
              </p:ext>
            </p:extLst>
          </p:nvPr>
        </p:nvGraphicFramePr>
        <p:xfrm>
          <a:off x="2297578" y="1592796"/>
          <a:ext cx="7596844" cy="4473840"/>
        </p:xfrm>
        <a:graphic>
          <a:graphicData uri="http://schemas.openxmlformats.org/drawingml/2006/table">
            <a:tbl>
              <a:tblPr/>
              <a:tblGrid>
                <a:gridCol w="2887488"/>
                <a:gridCol w="4709356"/>
              </a:tblGrid>
              <a:tr h="238125">
                <a:tc>
                  <a:txBody>
                    <a:bodyPr/>
                    <a:lstStyle/>
                    <a:p>
                      <a:pPr algn="ctr" rtl="0" fontAlgn="ctr"/>
                      <a:r>
                        <a:rPr lang="en-US" sz="1600" b="1" u="none" strike="noStrike" dirty="0"/>
                        <a:t>Command</a:t>
                      </a:r>
                      <a:endParaRPr lang="en-US" sz="1600" b="1"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ctr"/>
                      <a:r>
                        <a:rPr lang="en-US" sz="1600" b="1" u="none" strike="noStrike" dirty="0"/>
                        <a:t>Function</a:t>
                      </a:r>
                      <a:endParaRPr lang="en-US" sz="1600" b="1"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072649">
                <a:tc>
                  <a:txBody>
                    <a:bodyPr/>
                    <a:lstStyle/>
                    <a:p>
                      <a:pPr algn="l" rtl="0" fontAlgn="ctr"/>
                      <a:r>
                        <a:rPr lang="en-US" sz="1400" u="none" strike="noStrike" dirty="0"/>
                        <a:t>display </a:t>
                      </a:r>
                      <a:r>
                        <a:rPr lang="en-US" sz="1400" u="none" strike="noStrike" dirty="0" err="1"/>
                        <a:t>ip</a:t>
                      </a:r>
                      <a:r>
                        <a:rPr lang="en-US" sz="1400" u="none" strike="noStrike" dirty="0"/>
                        <a:t> interface [ interface-type interface-number ]</a:t>
                      </a:r>
                      <a:endParaRPr lang="en-US" sz="14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dirty="0"/>
                        <a:t>Displays the detailed IP-related configurations and statistics of an interface. The packets, bytes, and multicast packets transmitted and received, and broadcast packets received, sent, and discarded are included.</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dirty="0"/>
                        <a:t>display </a:t>
                      </a:r>
                      <a:r>
                        <a:rPr lang="en-US" sz="1400" u="none" strike="noStrike" dirty="0" err="1"/>
                        <a:t>ip</a:t>
                      </a:r>
                      <a:r>
                        <a:rPr lang="en-US" sz="1400" u="none" strike="noStrike" dirty="0"/>
                        <a:t> routing-table</a:t>
                      </a:r>
                      <a:endParaRPr lang="en-US" sz="14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brief information of the IPv4 routing table.</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isis peer</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IS-IS peer relationship.</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logbuffer</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record in the log buffer.</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a:t>display memory-usage</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dirty="0"/>
                        <a:t>Displays the CPU usage of the </a:t>
                      </a:r>
                      <a:r>
                        <a:rPr lang="en-US" sz="1400" u="none" strike="noStrike" dirty="0" smtClean="0"/>
                        <a:t>routers.</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ospf [ process-id ] brief</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brief information of OSPF.</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a:t>display ospf [ process-id ] peer</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OSPF neighbors.</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09550">
                <a:tc>
                  <a:txBody>
                    <a:bodyPr/>
                    <a:lstStyle/>
                    <a:p>
                      <a:pPr algn="l" rtl="0" fontAlgn="ctr"/>
                      <a:r>
                        <a:rPr lang="en-US" sz="1400" u="none" strike="noStrike"/>
                        <a:t>display rip process-id neighbor</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RIP neighbors.</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19075">
                <a:tc>
                  <a:txBody>
                    <a:bodyPr/>
                    <a:lstStyle/>
                    <a:p>
                      <a:pPr algn="l" rtl="0" fontAlgn="ctr"/>
                      <a:r>
                        <a:rPr lang="en-US" sz="1400" u="none" strike="noStrike"/>
                        <a:t>display patch-information</a:t>
                      </a:r>
                      <a:endParaRPr lang="en-US" sz="14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400" u="none" strike="noStrike"/>
                        <a:t>Displays the status of the patch.</a:t>
                      </a:r>
                      <a:endParaRPr lang="en-US" sz="14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128857">
                <a:tc>
                  <a:txBody>
                    <a:bodyPr/>
                    <a:lstStyle/>
                    <a:p>
                      <a:pPr algn="l" rtl="0" fontAlgn="ctr"/>
                      <a:r>
                        <a:rPr lang="en-US" sz="1400" u="none" strike="noStrike" dirty="0"/>
                        <a:t>display power</a:t>
                      </a:r>
                      <a:endParaRPr lang="en-US" sz="14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rtl="0" fontAlgn="ctr"/>
                      <a:r>
                        <a:rPr lang="en-US" sz="1400" u="none" strike="noStrike" dirty="0"/>
                        <a:t>Displays the status of the power supply.</a:t>
                      </a:r>
                      <a:endParaRPr lang="en-US" sz="14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486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307982584"/>
          <p:cNvSpPr>
            <a:spLocks noGrp="1"/>
          </p:cNvSpPr>
          <p:nvPr>
            <p:ph type="body" sz="quarter" idx="10"/>
          </p:nvPr>
        </p:nvSpPr>
        <p:spPr/>
        <p:txBody>
          <a:bodyPr/>
          <a:lstStyle/>
          <a:p>
            <a:r>
              <a:rPr lang="en-US" altLang="zh-CN" sz="1800" dirty="0" smtClean="0"/>
              <a:t>Equipment room environment requirements</a:t>
            </a:r>
          </a:p>
          <a:p>
            <a:pPr lvl="1"/>
            <a:r>
              <a:rPr lang="en-US" altLang="zh-CN" sz="1600" dirty="0" smtClean="0"/>
              <a:t>The environment in an equipment room must comply with national or industrial standards and regulations. An equipment room must be clean and tidy, and prevent dust, moist, rats, and insects.</a:t>
            </a:r>
          </a:p>
          <a:p>
            <a:r>
              <a:rPr lang="en-US" altLang="zh-CN" sz="1800" dirty="0" smtClean="0"/>
              <a:t>Personnel requirements</a:t>
            </a:r>
          </a:p>
          <a:p>
            <a:pPr lvl="1"/>
            <a:r>
              <a:rPr lang="en-US" altLang="zh-CN" sz="1600" dirty="0" smtClean="0"/>
              <a:t>Before maintaining devices, maintenance personnel must receive training on maintenance principles and procedures, learn necessary maintenance knowledge about devices, and master basic operation skills about devices and emergency handling procedures. In addition, they must strictly abide by operating regulations and security rules when maintaining devices.</a:t>
            </a:r>
          </a:p>
          <a:p>
            <a:r>
              <a:rPr lang="en-US" altLang="zh-CN" sz="1800" dirty="0" smtClean="0"/>
              <a:t>Device maintenance regulations</a:t>
            </a:r>
          </a:p>
          <a:p>
            <a:pPr lvl="1"/>
            <a:r>
              <a:rPr lang="en-US" altLang="zh-CN" sz="1600" dirty="0" smtClean="0"/>
              <a:t>The regulations involve maintenance rules, periodic check, password management regulations, operation regulations, data modification regulations, and </a:t>
            </a:r>
            <a:r>
              <a:rPr lang="en-US" sz="1600" dirty="0" smtClean="0"/>
              <a:t>electrostatic discharge (ESD)</a:t>
            </a:r>
            <a:r>
              <a:rPr lang="en-US" altLang="zh-CN" sz="1600" dirty="0" smtClean="0"/>
              <a:t> standards.</a:t>
            </a:r>
            <a:endParaRPr lang="en-US" altLang="zh-CN" sz="1600" dirty="0"/>
          </a:p>
        </p:txBody>
      </p:sp>
      <p:sp>
        <p:nvSpPr>
          <p:cNvPr id="5" name="文本占位符 4"/>
          <p:cNvSpPr>
            <a:spLocks noGrp="1"/>
          </p:cNvSpPr>
          <p:nvPr>
            <p:ph type="body" sz="quarter" idx="12"/>
          </p:nvPr>
        </p:nvSpPr>
        <p:spPr/>
        <p:txBody>
          <a:bodyPr/>
          <a:lstStyle/>
          <a:p>
            <a:r>
              <a:rPr lang="en-US" altLang="zh-CN" dirty="0"/>
              <a:t>Routine Maintenance Principles</a:t>
            </a:r>
            <a:endParaRPr lang="zh-CN" altLang="en-US" dirty="0"/>
          </a:p>
        </p:txBody>
      </p:sp>
    </p:spTree>
    <p:extLst>
      <p:ext uri="{BB962C8B-B14F-4D97-AF65-F5344CB8AC3E}">
        <p14:creationId xmlns:p14="http://schemas.microsoft.com/office/powerpoint/2010/main" val="1411725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Common Maintenance Commands (3)</a:t>
            </a:r>
            <a:endParaRPr lang="zh-CN" altLang="en-US" dirty="0"/>
          </a:p>
        </p:txBody>
      </p:sp>
      <p:graphicFrame>
        <p:nvGraphicFramePr>
          <p:cNvPr id="8" name="内容占位符 7"/>
          <p:cNvGraphicFramePr>
            <a:graphicFrameLocks noGrp="1"/>
          </p:cNvGraphicFramePr>
          <p:nvPr>
            <p:ph idx="4294967295"/>
            <p:extLst>
              <p:ext uri="{D42A27DB-BD31-4B8C-83A1-F6EECF244321}">
                <p14:modId xmlns:p14="http://schemas.microsoft.com/office/powerpoint/2010/main" val="999782692"/>
              </p:ext>
            </p:extLst>
          </p:nvPr>
        </p:nvGraphicFramePr>
        <p:xfrm>
          <a:off x="1883532" y="1551710"/>
          <a:ext cx="7704856" cy="4830040"/>
        </p:xfrm>
        <a:graphic>
          <a:graphicData uri="http://schemas.openxmlformats.org/drawingml/2006/table">
            <a:tbl>
              <a:tblPr/>
              <a:tblGrid>
                <a:gridCol w="2759517"/>
                <a:gridCol w="4945339"/>
              </a:tblGrid>
              <a:tr h="320608">
                <a:tc>
                  <a:txBody>
                    <a:bodyPr/>
                    <a:lstStyle/>
                    <a:p>
                      <a:pPr algn="ctr" rtl="0" fontAlgn="ctr"/>
                      <a:r>
                        <a:rPr lang="en-US" sz="1400" b="1" u="none" strike="noStrike" dirty="0"/>
                        <a:t>Command</a:t>
                      </a:r>
                      <a:endParaRPr lang="en-US" sz="1400" b="1"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ctr"/>
                      <a:r>
                        <a:rPr lang="en-US" sz="1400" b="1" u="none" strike="noStrike" dirty="0"/>
                        <a:t>Function</a:t>
                      </a:r>
                      <a:endParaRPr lang="en-US" sz="1400" b="1"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06532">
                <a:tc>
                  <a:txBody>
                    <a:bodyPr/>
                    <a:lstStyle/>
                    <a:p>
                      <a:pPr algn="l" rtl="0" fontAlgn="ctr"/>
                      <a:r>
                        <a:rPr lang="en-US" sz="1200" u="none" strike="noStrike" dirty="0"/>
                        <a:t>display saved-configuration</a:t>
                      </a:r>
                      <a:endParaRPr lang="en-US" sz="12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dirty="0"/>
                        <a:t>Displays the configuration files for next startup of the </a:t>
                      </a:r>
                      <a:r>
                        <a:rPr lang="en-US" sz="1200" u="none" strike="noStrike" dirty="0" smtClean="0"/>
                        <a:t>routers.</a:t>
                      </a:r>
                      <a:endParaRPr lang="en-US" sz="12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506532">
                <a:tc>
                  <a:txBody>
                    <a:bodyPr/>
                    <a:lstStyle/>
                    <a:p>
                      <a:pPr algn="l" rtl="0" fontAlgn="ctr"/>
                      <a:r>
                        <a:rPr lang="en-US" sz="1200" u="none" strike="noStrike"/>
                        <a:t>display startup</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the system software and the configuration file names related to the current and next startup.</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506532">
                <a:tc>
                  <a:txBody>
                    <a:bodyPr/>
                    <a:lstStyle/>
                    <a:p>
                      <a:pPr algn="l" rtl="0" fontAlgn="ctr"/>
                      <a:r>
                        <a:rPr lang="en-US" sz="1200" u="none" strike="noStrike"/>
                        <a:t>display switchover state</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the backup status of the active and standby boards.</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94048">
                <a:tc>
                  <a:txBody>
                    <a:bodyPr/>
                    <a:lstStyle/>
                    <a:p>
                      <a:pPr algn="l" rtl="0" fontAlgn="ctr"/>
                      <a:r>
                        <a:rPr lang="en-US" sz="1200" u="none" strike="noStrike"/>
                        <a:t>display temperature</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the status of the slot temperature sensor.</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94048">
                <a:tc>
                  <a:txBody>
                    <a:bodyPr/>
                    <a:lstStyle/>
                    <a:p>
                      <a:pPr algn="l" rtl="0" fontAlgn="ctr"/>
                      <a:r>
                        <a:rPr lang="en-US" sz="1200" u="none" strike="noStrike"/>
                        <a:t>display trapbuffer</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the record in the alarm buffer.</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506532">
                <a:tc>
                  <a:txBody>
                    <a:bodyPr/>
                    <a:lstStyle/>
                    <a:p>
                      <a:pPr algn="l" rtl="0" fontAlgn="ctr"/>
                      <a:r>
                        <a:rPr lang="en-US" sz="1200" u="none" strike="noStrike"/>
                        <a:t>display voltage slot slot-id</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the status of voltage sensor in the specified slot.</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94048">
                <a:tc>
                  <a:txBody>
                    <a:bodyPr/>
                    <a:lstStyle/>
                    <a:p>
                      <a:pPr algn="l" rtl="0" fontAlgn="ctr"/>
                      <a:r>
                        <a:rPr lang="en-US" sz="1200" u="none" strike="noStrike"/>
                        <a:t>display version</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the version of system software.</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94048">
                <a:tc>
                  <a:txBody>
                    <a:bodyPr/>
                    <a:lstStyle/>
                    <a:p>
                      <a:pPr algn="l" rtl="0" fontAlgn="ctr"/>
                      <a:r>
                        <a:rPr lang="en-US" sz="1200" u="none" strike="noStrike"/>
                        <a:t>ping</a:t>
                      </a:r>
                      <a:endParaRPr lang="en-US" sz="1200" b="0" i="0" u="none" strike="noStrike">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rtl="0" fontAlgn="ctr"/>
                      <a:r>
                        <a:rPr lang="en-US" sz="1200" u="none" strike="noStrike"/>
                        <a:t>Displays IP network connection.</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294048">
                <a:tc rowSpan="3">
                  <a:txBody>
                    <a:bodyPr/>
                    <a:lstStyle/>
                    <a:p>
                      <a:pPr algn="l" rtl="0" fontAlgn="ctr"/>
                      <a:r>
                        <a:rPr lang="en-US" sz="1200" u="none" strike="noStrike" dirty="0" err="1"/>
                        <a:t>tracert</a:t>
                      </a:r>
                      <a:endParaRPr lang="en-US" sz="1200" b="0" i="0" u="none" strike="noStrike" dirty="0">
                        <a:solidFill>
                          <a:srgbClr val="000000"/>
                        </a:solidFill>
                        <a:latin typeface="FrutigerNext LT Regular"/>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rtl="0" fontAlgn="ctr"/>
                      <a:r>
                        <a:rPr lang="en-US" sz="1200" u="none" strike="noStrike"/>
                        <a:t>You can check whether the host is reachable.</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506532">
                <a:tc vMerge="1">
                  <a:txBody>
                    <a:bodyPr/>
                    <a:lstStyle/>
                    <a:p>
                      <a:endParaRPr lang="en-US"/>
                    </a:p>
                  </a:txBody>
                  <a:tcPr/>
                </a:tc>
                <a:tc>
                  <a:txBody>
                    <a:bodyPr/>
                    <a:lstStyle/>
                    <a:p>
                      <a:pPr algn="l" rtl="0" fontAlgn="ctr"/>
                      <a:r>
                        <a:rPr lang="en-US" sz="1200" u="none" strike="noStrike"/>
                        <a:t>Tests the gateways the packets pass through from the host to the destination.</a:t>
                      </a:r>
                      <a:endParaRPr lang="en-US" sz="1200" b="0" i="0" u="none" strike="noStrike">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tcPr>
                </a:tc>
              </a:tr>
              <a:tr h="506532">
                <a:tc vMerge="1">
                  <a:txBody>
                    <a:bodyPr/>
                    <a:lstStyle/>
                    <a:p>
                      <a:endParaRPr lang="en-US"/>
                    </a:p>
                  </a:txBody>
                  <a:tcPr/>
                </a:tc>
                <a:tc>
                  <a:txBody>
                    <a:bodyPr/>
                    <a:lstStyle/>
                    <a:p>
                      <a:pPr algn="l" rtl="0" fontAlgn="ctr"/>
                      <a:r>
                        <a:rPr lang="en-US" sz="1200" u="none" strike="noStrike" dirty="0"/>
                        <a:t>You can check the network connection to locate the faults.</a:t>
                      </a:r>
                      <a:endParaRPr lang="en-US" sz="1200" b="0" i="0" u="none" strike="noStrike" dirty="0">
                        <a:solidFill>
                          <a:srgbClr val="000000"/>
                        </a:solidFill>
                        <a:latin typeface="FrutigerNext LT Regular"/>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30637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solidFill>
                  <a:schemeClr val="bg1">
                    <a:lumMod val="50000"/>
                  </a:schemeClr>
                </a:solidFill>
              </a:rPr>
              <a:t>Routine Maintenance Items Introduction</a:t>
            </a:r>
          </a:p>
          <a:p>
            <a:r>
              <a:rPr lang="en-US" altLang="zh-CN" dirty="0" smtClean="0">
                <a:solidFill>
                  <a:schemeClr val="bg1">
                    <a:lumMod val="50000"/>
                  </a:schemeClr>
                </a:solidFill>
              </a:rPr>
              <a:t>Maintain Commonly Used Methods and Equipment Environmental Checks</a:t>
            </a:r>
          </a:p>
          <a:p>
            <a:r>
              <a:rPr lang="en-US" altLang="zh-CN" dirty="0" smtClean="0">
                <a:solidFill>
                  <a:schemeClr val="bg1">
                    <a:lumMod val="50000"/>
                  </a:schemeClr>
                </a:solidFill>
              </a:rPr>
              <a:t>Methods for Handling Sx7 Switch Password Loss</a:t>
            </a:r>
          </a:p>
          <a:p>
            <a:r>
              <a:rPr lang="en-US" altLang="zh-CN" dirty="0" smtClean="0">
                <a:solidFill>
                  <a:schemeClr val="bg1">
                    <a:lumMod val="50000"/>
                  </a:schemeClr>
                </a:solidFill>
              </a:rPr>
              <a:t>CE  Switches Parts Replacement</a:t>
            </a:r>
          </a:p>
          <a:p>
            <a:r>
              <a:rPr lang="en-US" altLang="zh-CN" dirty="0" smtClean="0">
                <a:solidFill>
                  <a:schemeClr val="bg1">
                    <a:lumMod val="50000"/>
                  </a:schemeClr>
                </a:solidFill>
              </a:rPr>
              <a:t>AR and NE Routers Common Maintenance Commands</a:t>
            </a:r>
          </a:p>
          <a:p>
            <a:r>
              <a:rPr lang="en-US" altLang="zh-CN" b="1" dirty="0" smtClean="0"/>
              <a:t>USG Common Troubleshooting</a:t>
            </a:r>
          </a:p>
          <a:p>
            <a:endParaRPr lang="en-US" altLang="zh-CN" dirty="0" smtClean="0"/>
          </a:p>
          <a:p>
            <a:endParaRPr lang="en-US" altLang="zh-CN" dirty="0" smtClean="0"/>
          </a:p>
          <a:p>
            <a:endParaRPr lang="zh-CN" altLang="en-US" dirty="0" smtClean="0"/>
          </a:p>
          <a:p>
            <a:endParaRPr lang="en-US" altLang="zh-CN" dirty="0" smtClean="0"/>
          </a:p>
          <a:p>
            <a:endParaRPr lang="en-US" altLang="zh-CN" dirty="0" smtClean="0"/>
          </a:p>
        </p:txBody>
      </p:sp>
      <p:sp>
        <p:nvSpPr>
          <p:cNvPr id="4" name="灯片编号占位符 3"/>
          <p:cNvSpPr>
            <a:spLocks noGrp="1"/>
          </p:cNvSpPr>
          <p:nvPr>
            <p:ph type="sldNum" sz="quarter" idx="4294967295"/>
          </p:nvPr>
        </p:nvSpPr>
        <p:spPr>
          <a:xfrm>
            <a:off x="9148764" y="6524626"/>
            <a:ext cx="1519237" cy="333375"/>
          </a:xfrm>
          <a:prstGeom prst="rect">
            <a:avLst/>
          </a:prstGeom>
        </p:spPr>
        <p:txBody>
          <a:bodyPr/>
          <a:lstStyle/>
          <a:p>
            <a:r>
              <a:rPr lang="en-US" altLang="zh-CN" smtClean="0"/>
              <a:t>Page</a:t>
            </a:r>
            <a:fld id="{B77D227A-1AE4-4BCD-9973-754D0181BA73}" type="slidenum">
              <a:rPr lang="en-US" altLang="zh-CN" smtClean="0"/>
              <a:pPr/>
              <a:t>60</a:t>
            </a:fld>
            <a:endParaRPr lang="en-US" altLang="zh-CN"/>
          </a:p>
        </p:txBody>
      </p:sp>
    </p:spTree>
    <p:extLst>
      <p:ext uri="{BB962C8B-B14F-4D97-AF65-F5344CB8AC3E}">
        <p14:creationId xmlns:p14="http://schemas.microsoft.com/office/powerpoint/2010/main" val="677757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内容占位符 2"/>
          <p:cNvSpPr>
            <a:spLocks noGrp="1"/>
          </p:cNvSpPr>
          <p:nvPr>
            <p:ph type="body" sz="quarter" idx="10"/>
          </p:nvPr>
        </p:nvSpPr>
        <p:spPr/>
        <p:txBody>
          <a:bodyPr/>
          <a:lstStyle/>
          <a:p>
            <a:r>
              <a:rPr lang="en-US" altLang="zh-CN" smtClean="0">
                <a:sym typeface="FrutigerNext LT Regular" pitchFamily="34" charset="0"/>
              </a:rPr>
              <a:t>Packet tracing displays key path information during packet forwarding. Based on this information, the administrator understands how packets are processed and why packets are discarded.</a:t>
            </a:r>
          </a:p>
          <a:p>
            <a:r>
              <a:rPr lang="en-US" altLang="zh-CN" smtClean="0">
                <a:sym typeface="FrutigerNext LT Regular" pitchFamily="34" charset="0"/>
              </a:rPr>
              <a:t>Currently, packet tracing falls into the following situations:</a:t>
            </a:r>
          </a:p>
          <a:p>
            <a:pPr lvl="1"/>
            <a:r>
              <a:rPr lang="en-US" altLang="zh-CN" smtClean="0">
                <a:sym typeface="FrutigerNext LT Regular" pitchFamily="34" charset="0"/>
              </a:rPr>
              <a:t>Real packet tracing</a:t>
            </a:r>
          </a:p>
          <a:p>
            <a:pPr lvl="1"/>
            <a:r>
              <a:rPr lang="en-US" altLang="zh-CN" smtClean="0">
                <a:sym typeface="FrutigerNext LT Regular" pitchFamily="34" charset="0"/>
              </a:rPr>
              <a:t>Constructed packet tracing </a:t>
            </a:r>
          </a:p>
          <a:p>
            <a:endParaRPr lang="en-US" altLang="zh-CN" smtClean="0">
              <a:sym typeface="FrutigerNext LT Regular" pitchFamily="34" charset="0"/>
            </a:endParaRPr>
          </a:p>
          <a:p>
            <a:endParaRPr lang="en-US" altLang="zh-CN" dirty="0">
              <a:sym typeface="FrutigerNext LT Regular" pitchFamily="34" charset="0"/>
            </a:endParaRPr>
          </a:p>
        </p:txBody>
      </p:sp>
      <p:sp>
        <p:nvSpPr>
          <p:cNvPr id="4" name="文本占位符 3"/>
          <p:cNvSpPr>
            <a:spLocks noGrp="1"/>
          </p:cNvSpPr>
          <p:nvPr>
            <p:ph type="body" sz="quarter" idx="12"/>
          </p:nvPr>
        </p:nvSpPr>
        <p:spPr/>
        <p:txBody>
          <a:bodyPr/>
          <a:lstStyle/>
          <a:p>
            <a:r>
              <a:rPr lang="en-US" altLang="zh-CN" dirty="0"/>
              <a:t>Packet Tracing Principle</a:t>
            </a:r>
            <a:endParaRPr lang="zh-CN" altLang="en-US" dirty="0"/>
          </a:p>
        </p:txBody>
      </p:sp>
    </p:spTree>
    <p:extLst>
      <p:ext uri="{BB962C8B-B14F-4D97-AF65-F5344CB8AC3E}">
        <p14:creationId xmlns:p14="http://schemas.microsoft.com/office/powerpoint/2010/main" val="374562325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type="body" sz="quarter" idx="10"/>
          </p:nvPr>
        </p:nvSpPr>
        <p:spPr/>
        <p:txBody>
          <a:bodyPr/>
          <a:lstStyle/>
          <a:p>
            <a:r>
              <a:rPr lang="en-US" altLang="zh-CN" smtClean="0">
                <a:sym typeface="FrutigerNext LT Regular" pitchFamily="34" charset="0"/>
              </a:rPr>
              <a:t>Key paths of real service traffic are traced based on a configured quintuple.</a:t>
            </a:r>
          </a:p>
          <a:p>
            <a:endParaRPr lang="en-US" altLang="zh-CN" smtClean="0">
              <a:sym typeface="FrutigerNext LT Regular" pitchFamily="34" charset="0"/>
            </a:endParaRPr>
          </a:p>
          <a:p>
            <a:endParaRPr lang="en-US" altLang="zh-CN" dirty="0">
              <a:sym typeface="FrutigerNext LT Regular" pitchFamily="34" charset="0"/>
            </a:endParaRPr>
          </a:p>
        </p:txBody>
      </p:sp>
      <p:sp>
        <p:nvSpPr>
          <p:cNvPr id="4" name="文本占位符 3"/>
          <p:cNvSpPr>
            <a:spLocks noGrp="1"/>
          </p:cNvSpPr>
          <p:nvPr>
            <p:ph type="body" sz="quarter" idx="12"/>
          </p:nvPr>
        </p:nvSpPr>
        <p:spPr/>
        <p:txBody>
          <a:bodyPr/>
          <a:lstStyle/>
          <a:p>
            <a:r>
              <a:rPr lang="en-US" altLang="zh-CN" dirty="0"/>
              <a:t>Real Packet Tracing</a:t>
            </a:r>
            <a:endParaRPr lang="zh-CN" altLang="en-US" dirty="0"/>
          </a:p>
        </p:txBody>
      </p:sp>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952836"/>
            <a:ext cx="7524750" cy="3009900"/>
          </a:xfrm>
          <a:prstGeom prst="rect">
            <a:avLst/>
          </a:prstGeom>
          <a:noFill/>
          <a:ln w="9525" algn="ctr">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5014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type="body" sz="quarter" idx="10"/>
          </p:nvPr>
        </p:nvSpPr>
        <p:spPr/>
        <p:txBody>
          <a:bodyPr/>
          <a:lstStyle/>
          <a:p>
            <a:r>
              <a:rPr lang="en-US" altLang="zh-CN" smtClean="0">
                <a:sym typeface="FrutigerNext LT Regular" pitchFamily="34" charset="0"/>
              </a:rPr>
              <a:t>Service packets are constructed as if they were forwarded on the NGFW. Constructed packet tracing helps check whether the current configuration applies to actual service situations. Only simple packets (Layer-2 and Layer-3 headers) are constructed.</a:t>
            </a:r>
          </a:p>
          <a:p>
            <a:endParaRPr lang="en-US" altLang="zh-CN" smtClean="0">
              <a:sym typeface="FrutigerNext LT Regular" pitchFamily="34" charset="0"/>
            </a:endParaRPr>
          </a:p>
          <a:p>
            <a:endParaRPr lang="en-US" altLang="zh-CN" dirty="0">
              <a:sym typeface="FrutigerNext LT Regular" pitchFamily="34" charset="0"/>
            </a:endParaRPr>
          </a:p>
        </p:txBody>
      </p:sp>
      <p:sp>
        <p:nvSpPr>
          <p:cNvPr id="4" name="文本占位符 3"/>
          <p:cNvSpPr>
            <a:spLocks noGrp="1"/>
          </p:cNvSpPr>
          <p:nvPr>
            <p:ph type="body" sz="quarter" idx="12"/>
          </p:nvPr>
        </p:nvSpPr>
        <p:spPr/>
        <p:txBody>
          <a:bodyPr/>
          <a:lstStyle/>
          <a:p>
            <a:r>
              <a:rPr lang="en-US" altLang="zh-CN" smtClean="0"/>
              <a:t>Constructed Packet Tracing</a:t>
            </a:r>
            <a:endParaRPr lang="zh-CN" altLang="en-US" dirty="0"/>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618" y="3338514"/>
            <a:ext cx="6753225" cy="2879725"/>
          </a:xfrm>
          <a:prstGeom prst="rect">
            <a:avLst/>
          </a:prstGeom>
          <a:noFill/>
          <a:ln w="9525" algn="ctr">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45778"/>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Packet Tracing Result</a:t>
            </a:r>
            <a:endParaRPr lang="zh-CN" altLang="en-US" dirty="0"/>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225" y="1480086"/>
            <a:ext cx="7196011" cy="474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7126421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type="body" sz="quarter" idx="10"/>
          </p:nvPr>
        </p:nvSpPr>
        <p:spPr/>
        <p:txBody>
          <a:bodyPr/>
          <a:lstStyle/>
          <a:p>
            <a:r>
              <a:rPr lang="en-US" altLang="zh-CN" smtClean="0">
                <a:sym typeface="FrutigerNext LT Regular" pitchFamily="34" charset="0"/>
              </a:rPr>
              <a:t>In addition to ACL statistics, quintuple packet discarding statistics can be displayed on the web UI, including statistics on packets that are not received. The statistics displayed on the web UI sum up statistical data of each flow and show fragment statistics. Statistics on packets that are not received can be collected based on a specified quintuple to monitor the continuity of TCP packet sequence numbers.</a:t>
            </a:r>
          </a:p>
          <a:p>
            <a:endParaRPr lang="en-US" altLang="zh-CN" dirty="0">
              <a:sym typeface="FrutigerNext LT Regular" pitchFamily="34" charset="0"/>
            </a:endParaRPr>
          </a:p>
        </p:txBody>
      </p:sp>
      <p:sp>
        <p:nvSpPr>
          <p:cNvPr id="2" name="文本占位符 1"/>
          <p:cNvSpPr>
            <a:spLocks noGrp="1"/>
          </p:cNvSpPr>
          <p:nvPr>
            <p:ph type="body" sz="quarter" idx="12"/>
          </p:nvPr>
        </p:nvSpPr>
        <p:spPr/>
        <p:txBody>
          <a:bodyPr/>
          <a:lstStyle/>
          <a:p>
            <a:r>
              <a:rPr lang="en-US" altLang="zh-CN" dirty="0"/>
              <a:t>Quintuple Packet Discarding Statistics</a:t>
            </a:r>
            <a:endParaRPr lang="zh-CN" altLang="en-US" dirty="0"/>
          </a:p>
        </p:txBody>
      </p:sp>
    </p:spTree>
    <p:extLst>
      <p:ext uri="{BB962C8B-B14F-4D97-AF65-F5344CB8AC3E}">
        <p14:creationId xmlns:p14="http://schemas.microsoft.com/office/powerpoint/2010/main" val="79356100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Packet Statistical Dimensions</a:t>
            </a:r>
            <a:endParaRPr lang="zh-CN" altLang="en-US" dirty="0"/>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9" y="1844676"/>
            <a:ext cx="7659687" cy="384492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1570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内容占位符 2"/>
          <p:cNvSpPr>
            <a:spLocks noGrp="1"/>
          </p:cNvSpPr>
          <p:nvPr>
            <p:ph type="body" sz="quarter" idx="10"/>
          </p:nvPr>
        </p:nvSpPr>
        <p:spPr/>
        <p:txBody>
          <a:bodyPr/>
          <a:lstStyle/>
          <a:p>
            <a:r>
              <a:rPr lang="en-US" altLang="zh-CN" smtClean="0">
                <a:sym typeface="FrutigerNext LT Regular" panose="020B0503040504020204" pitchFamily="34" charset="0"/>
              </a:rPr>
              <a:t>Quintuple packet capture enables an NGFW to copy passing packets and save or display them in a certain format. </a:t>
            </a:r>
            <a:endParaRPr lang="en-US" altLang="zh-CN" dirty="0">
              <a:sym typeface="FrutigerNext LT Regular" panose="020B0503040504020204" pitchFamily="34" charset="0"/>
            </a:endParaRPr>
          </a:p>
        </p:txBody>
      </p:sp>
      <p:sp>
        <p:nvSpPr>
          <p:cNvPr id="2" name="文本占位符 1"/>
          <p:cNvSpPr>
            <a:spLocks noGrp="1"/>
          </p:cNvSpPr>
          <p:nvPr>
            <p:ph type="body" sz="quarter" idx="12"/>
          </p:nvPr>
        </p:nvSpPr>
        <p:spPr/>
        <p:txBody>
          <a:bodyPr/>
          <a:lstStyle/>
          <a:p>
            <a:r>
              <a:rPr lang="en-US" altLang="zh-CN" dirty="0"/>
              <a:t>Quintuple Packet Capture</a:t>
            </a:r>
            <a:endParaRPr lang="zh-CN" altLang="en-US" dirty="0"/>
          </a:p>
        </p:txBody>
      </p:sp>
      <p:pic>
        <p:nvPicPr>
          <p:cNvPr id="563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648" y="2600870"/>
            <a:ext cx="7887603" cy="2664334"/>
          </a:xfrm>
          <a:prstGeom prst="rect">
            <a:avLst/>
          </a:prstGeom>
          <a:noFill/>
          <a:ln w="9525" algn="ctr">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425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Quintuple Packet Capture</a:t>
            </a:r>
            <a:endParaRPr lang="zh-CN" altLang="en-US" dirty="0"/>
          </a:p>
        </p:txBody>
      </p:sp>
      <p:pic>
        <p:nvPicPr>
          <p:cNvPr id="5837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1287464"/>
            <a:ext cx="6156684" cy="48593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4357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55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Device Health Check (1)</a:t>
            </a:r>
            <a:endParaRPr lang="zh-CN" altLang="en-US" dirty="0"/>
          </a:p>
        </p:txBody>
      </p:sp>
      <p:graphicFrame>
        <p:nvGraphicFramePr>
          <p:cNvPr id="62468" name="Object 4"/>
          <p:cNvGraphicFramePr>
            <a:graphicFrameLocks noChangeAspect="1"/>
          </p:cNvGraphicFramePr>
          <p:nvPr>
            <p:extLst>
              <p:ext uri="{D42A27DB-BD31-4B8C-83A1-F6EECF244321}">
                <p14:modId xmlns:p14="http://schemas.microsoft.com/office/powerpoint/2010/main" val="2820075792"/>
              </p:ext>
            </p:extLst>
          </p:nvPr>
        </p:nvGraphicFramePr>
        <p:xfrm>
          <a:off x="1415480" y="1772816"/>
          <a:ext cx="9602538" cy="3564396"/>
        </p:xfrm>
        <a:graphic>
          <a:graphicData uri="http://schemas.openxmlformats.org/presentationml/2006/ole">
            <mc:AlternateContent xmlns:mc="http://schemas.openxmlformats.org/markup-compatibility/2006">
              <mc:Choice xmlns:v="urn:schemas-microsoft-com:vml" Requires="v">
                <p:oleObj spid="_x0000_s1034" name="Visio" r:id="rId4" imgW="6370605" imgH="2410777" progId="Visio.Drawing.11">
                  <p:embed/>
                </p:oleObj>
              </mc:Choice>
              <mc:Fallback>
                <p:oleObj name="Visio" r:id="rId4" imgW="6370605" imgH="2410777" progId="Visio.Drawing.11">
                  <p:embed/>
                  <p:pic>
                    <p:nvPicPr>
                      <p:cNvPr id="0" name=""/>
                      <p:cNvPicPr>
                        <a:picLocks noChangeAspect="1" noChangeArrowheads="1"/>
                      </p:cNvPicPr>
                      <p:nvPr/>
                    </p:nvPicPr>
                    <p:blipFill>
                      <a:blip r:embed="rId5"/>
                      <a:srcRect/>
                      <a:stretch>
                        <a:fillRect/>
                      </a:stretch>
                    </p:blipFill>
                    <p:spPr bwMode="auto">
                      <a:xfrm>
                        <a:off x="1415480" y="1772816"/>
                        <a:ext cx="9602538" cy="356439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9760725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内容占位符 2"/>
          <p:cNvSpPr>
            <a:spLocks noGrp="1"/>
          </p:cNvSpPr>
          <p:nvPr>
            <p:ph type="body" sz="quarter" idx="10"/>
          </p:nvPr>
        </p:nvSpPr>
        <p:spPr/>
        <p:txBody>
          <a:bodyPr/>
          <a:lstStyle/>
          <a:p>
            <a:r>
              <a:rPr lang="en-US" altLang="zh-CN" sz="1800" dirty="0" smtClean="0">
                <a:sym typeface="FrutigerNext LT Regular" pitchFamily="34" charset="0"/>
              </a:rPr>
              <a:t>If the device health score is low, find the cause and remediation suggestions. The total score is calculated using the following formula: S = (S1 + S2 + S3 + S4)/4 x W. In this formula, S represents the total score; S(</a:t>
            </a:r>
            <a:r>
              <a:rPr lang="en-US" altLang="zh-CN" sz="1800" dirty="0" err="1" smtClean="0">
                <a:sym typeface="FrutigerNext LT Regular" pitchFamily="34" charset="0"/>
              </a:rPr>
              <a:t>i</a:t>
            </a:r>
            <a:r>
              <a:rPr lang="en-US" altLang="zh-CN" sz="1800" dirty="0" smtClean="0">
                <a:sym typeface="FrutigerNext LT Regular" pitchFamily="34" charset="0"/>
              </a:rPr>
              <a:t>) indicates the score of each dimension; W means the weight of the dimension with the lowest score. The weight of each dimension can be 1 for 100 (score), 0.9 for 90, 0.8 for 70, and 0.7 for 50. </a:t>
            </a:r>
          </a:p>
          <a:p>
            <a:r>
              <a:rPr lang="en-US" altLang="zh-CN" sz="1800" dirty="0" smtClean="0">
                <a:sym typeface="FrutigerNext LT Regular" pitchFamily="34" charset="0"/>
              </a:rPr>
              <a:t> For example:</a:t>
            </a:r>
          </a:p>
          <a:p>
            <a:endParaRPr lang="en-US" altLang="zh-CN" sz="1800" dirty="0">
              <a:sym typeface="FrutigerNext LT Regular" pitchFamily="34" charset="0"/>
            </a:endParaRPr>
          </a:p>
        </p:txBody>
      </p:sp>
      <p:sp>
        <p:nvSpPr>
          <p:cNvPr id="2" name="文本占位符 1"/>
          <p:cNvSpPr>
            <a:spLocks noGrp="1"/>
          </p:cNvSpPr>
          <p:nvPr>
            <p:ph type="body" sz="quarter" idx="12"/>
          </p:nvPr>
        </p:nvSpPr>
        <p:spPr/>
        <p:txBody>
          <a:bodyPr/>
          <a:lstStyle/>
          <a:p>
            <a:r>
              <a:rPr lang="en-US" altLang="zh-CN" smtClean="0"/>
              <a:t>Device Health Check (2)</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325661391"/>
              </p:ext>
            </p:extLst>
          </p:nvPr>
        </p:nvGraphicFramePr>
        <p:xfrm>
          <a:off x="3233682" y="3573016"/>
          <a:ext cx="5724636" cy="2595880"/>
        </p:xfrm>
        <a:graphic>
          <a:graphicData uri="http://schemas.openxmlformats.org/drawingml/2006/table">
            <a:tbl>
              <a:tblPr firstRow="1" bandRow="1"/>
              <a:tblGrid>
                <a:gridCol w="1152128"/>
                <a:gridCol w="3024336"/>
                <a:gridCol w="1548172"/>
              </a:tblGrid>
              <a:tr h="370840">
                <a:tc>
                  <a:txBody>
                    <a:bodyPr/>
                    <a:lstStyle/>
                    <a:p>
                      <a:pPr algn="ctr">
                        <a:spcAft>
                          <a:spcPts val="600"/>
                        </a:spcAft>
                      </a:pPr>
                      <a:r>
                        <a:rPr lang="en-US" sz="1400" b="1" kern="100" dirty="0">
                          <a:effectLst/>
                          <a:latin typeface="+mn-ea"/>
                          <a:ea typeface="+mn-ea"/>
                          <a:cs typeface="Arial" panose="020B0604020202020204" pitchFamily="34" charset="0"/>
                        </a:rPr>
                        <a:t>Example</a:t>
                      </a:r>
                      <a:endParaRPr lang="zh-CN" sz="1100" b="1" kern="100" dirty="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spcAft>
                          <a:spcPts val="600"/>
                        </a:spcAft>
                      </a:pPr>
                      <a:r>
                        <a:rPr lang="en-US" sz="1400" b="1" kern="100">
                          <a:effectLst/>
                          <a:latin typeface="+mn-ea"/>
                          <a:ea typeface="+mn-ea"/>
                          <a:cs typeface="Arial" panose="020B0604020202020204" pitchFamily="34" charset="0"/>
                        </a:rPr>
                        <a:t>Formula</a:t>
                      </a:r>
                      <a:endParaRPr lang="zh-CN" sz="1100" b="1" kern="100">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spcAft>
                          <a:spcPts val="600"/>
                        </a:spcAft>
                      </a:pPr>
                      <a:r>
                        <a:rPr lang="en-US" sz="1400" b="1" kern="100" dirty="0">
                          <a:effectLst/>
                          <a:latin typeface="+mn-ea"/>
                          <a:ea typeface="+mn-ea"/>
                          <a:cs typeface="Arial" panose="020B0604020202020204" pitchFamily="34" charset="0"/>
                        </a:rPr>
                        <a:t>Health Score</a:t>
                      </a:r>
                      <a:endParaRPr lang="zh-CN" sz="1100" b="1" kern="1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pPr algn="ctr">
                        <a:spcAft>
                          <a:spcPts val="600"/>
                        </a:spcAft>
                      </a:pPr>
                      <a:r>
                        <a:rPr lang="en-US" sz="1400" kern="100">
                          <a:solidFill>
                            <a:schemeClr val="tx1"/>
                          </a:solidFill>
                          <a:effectLst/>
                          <a:latin typeface="+mn-ea"/>
                          <a:ea typeface="+mn-ea"/>
                          <a:cs typeface="Arial" panose="020B0604020202020204" pitchFamily="34" charset="0"/>
                        </a:rPr>
                        <a:t>1</a:t>
                      </a:r>
                      <a:endParaRPr lang="zh-CN" sz="1100" kern="100">
                        <a:solidFill>
                          <a:schemeClr val="tx1"/>
                        </a:solidFill>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spcAft>
                          <a:spcPts val="600"/>
                        </a:spcAft>
                      </a:pPr>
                      <a:r>
                        <a:rPr lang="en-US" sz="1400" kern="100" dirty="0">
                          <a:effectLst/>
                          <a:latin typeface="+mn-ea"/>
                          <a:ea typeface="+mn-ea"/>
                          <a:cs typeface="Arial" panose="020B0604020202020204" pitchFamily="34" charset="0"/>
                        </a:rPr>
                        <a:t>(100+100+100+90)/4 x 0.9</a:t>
                      </a:r>
                      <a:endParaRPr lang="zh-CN" sz="1100" kern="100" dirty="0">
                        <a:effectLst/>
                        <a:latin typeface="+mn-ea"/>
                        <a:ea typeface="+mn-ea"/>
                      </a:endParaRPr>
                    </a:p>
                  </a:txBody>
                  <a:tcPr marL="90000" marR="90000" marT="46800" marB="46800"/>
                </a:tc>
                <a:tc>
                  <a:txBody>
                    <a:bodyPr/>
                    <a:lstStyle/>
                    <a:p>
                      <a:pPr algn="ctr">
                        <a:spcAft>
                          <a:spcPts val="600"/>
                        </a:spcAft>
                      </a:pPr>
                      <a:r>
                        <a:rPr lang="en-US" sz="1400" kern="100">
                          <a:effectLst/>
                          <a:latin typeface="+mn-ea"/>
                          <a:ea typeface="+mn-ea"/>
                          <a:cs typeface="Arial" panose="020B0604020202020204" pitchFamily="34" charset="0"/>
                        </a:rPr>
                        <a:t>88</a:t>
                      </a:r>
                      <a:endParaRPr lang="zh-CN" sz="1100" kern="1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70840">
                <a:tc>
                  <a:txBody>
                    <a:bodyPr/>
                    <a:lstStyle/>
                    <a:p>
                      <a:pPr algn="ctr">
                        <a:spcAft>
                          <a:spcPts val="600"/>
                        </a:spcAft>
                      </a:pPr>
                      <a:r>
                        <a:rPr lang="en-US" sz="1400" kern="100">
                          <a:solidFill>
                            <a:schemeClr val="tx1"/>
                          </a:solidFill>
                          <a:effectLst/>
                          <a:latin typeface="+mn-ea"/>
                          <a:ea typeface="+mn-ea"/>
                          <a:cs typeface="Arial" panose="020B0604020202020204" pitchFamily="34" charset="0"/>
                        </a:rPr>
                        <a:t>2</a:t>
                      </a:r>
                      <a:endParaRPr lang="zh-CN" sz="1100" kern="100">
                        <a:solidFill>
                          <a:schemeClr val="tx1"/>
                        </a:solidFill>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spcAft>
                          <a:spcPts val="600"/>
                        </a:spcAft>
                      </a:pPr>
                      <a:r>
                        <a:rPr lang="en-US" sz="1400" kern="100">
                          <a:effectLst/>
                          <a:latin typeface="+mn-ea"/>
                          <a:ea typeface="+mn-ea"/>
                          <a:cs typeface="Arial" panose="020B0604020202020204" pitchFamily="34" charset="0"/>
                        </a:rPr>
                        <a:t>(100+100+70+70)/4 x 0.8 </a:t>
                      </a:r>
                      <a:endParaRPr lang="zh-CN" sz="1100" kern="100">
                        <a:effectLst/>
                        <a:latin typeface="+mn-ea"/>
                        <a:ea typeface="+mn-ea"/>
                      </a:endParaRPr>
                    </a:p>
                  </a:txBody>
                  <a:tcPr marL="90000" marR="90000" marT="46800" marB="46800"/>
                </a:tc>
                <a:tc>
                  <a:txBody>
                    <a:bodyPr/>
                    <a:lstStyle/>
                    <a:p>
                      <a:pPr algn="ctr">
                        <a:spcAft>
                          <a:spcPts val="600"/>
                        </a:spcAft>
                      </a:pPr>
                      <a:r>
                        <a:rPr lang="en-US" sz="1400" kern="100">
                          <a:effectLst/>
                          <a:latin typeface="+mn-ea"/>
                          <a:ea typeface="+mn-ea"/>
                          <a:cs typeface="Arial" panose="020B0604020202020204" pitchFamily="34" charset="0"/>
                        </a:rPr>
                        <a:t>68</a:t>
                      </a:r>
                      <a:endParaRPr lang="zh-CN" sz="1100" kern="1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70840">
                <a:tc>
                  <a:txBody>
                    <a:bodyPr/>
                    <a:lstStyle/>
                    <a:p>
                      <a:pPr algn="ctr">
                        <a:spcAft>
                          <a:spcPts val="600"/>
                        </a:spcAft>
                      </a:pPr>
                      <a:r>
                        <a:rPr lang="en-US" sz="1400" kern="100">
                          <a:solidFill>
                            <a:schemeClr val="tx1"/>
                          </a:solidFill>
                          <a:effectLst/>
                          <a:latin typeface="+mn-ea"/>
                          <a:ea typeface="+mn-ea"/>
                          <a:cs typeface="Arial" panose="020B0604020202020204" pitchFamily="34" charset="0"/>
                        </a:rPr>
                        <a:t>3</a:t>
                      </a:r>
                      <a:endParaRPr lang="zh-CN" sz="1100" kern="100">
                        <a:solidFill>
                          <a:schemeClr val="tx1"/>
                        </a:solidFill>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spcAft>
                          <a:spcPts val="600"/>
                        </a:spcAft>
                      </a:pPr>
                      <a:r>
                        <a:rPr lang="en-US" sz="1400" kern="100">
                          <a:effectLst/>
                          <a:latin typeface="+mn-ea"/>
                          <a:ea typeface="+mn-ea"/>
                          <a:cs typeface="Arial" panose="020B0604020202020204" pitchFamily="34" charset="0"/>
                        </a:rPr>
                        <a:t>(90+90+90+70)/4 x 0.8 </a:t>
                      </a:r>
                      <a:endParaRPr lang="zh-CN" sz="1100" kern="100">
                        <a:effectLst/>
                        <a:latin typeface="+mn-ea"/>
                        <a:ea typeface="+mn-ea"/>
                      </a:endParaRPr>
                    </a:p>
                  </a:txBody>
                  <a:tcPr marL="90000" marR="90000" marT="46800" marB="46800"/>
                </a:tc>
                <a:tc>
                  <a:txBody>
                    <a:bodyPr/>
                    <a:lstStyle/>
                    <a:p>
                      <a:pPr algn="ctr">
                        <a:spcAft>
                          <a:spcPts val="600"/>
                        </a:spcAft>
                      </a:pPr>
                      <a:r>
                        <a:rPr lang="en-US" sz="1400" kern="100">
                          <a:effectLst/>
                          <a:latin typeface="+mn-ea"/>
                          <a:ea typeface="+mn-ea"/>
                          <a:cs typeface="Arial" panose="020B0604020202020204" pitchFamily="34" charset="0"/>
                        </a:rPr>
                        <a:t>68</a:t>
                      </a:r>
                      <a:endParaRPr lang="zh-CN" sz="1100" kern="1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70840">
                <a:tc>
                  <a:txBody>
                    <a:bodyPr/>
                    <a:lstStyle/>
                    <a:p>
                      <a:pPr algn="ctr">
                        <a:spcAft>
                          <a:spcPts val="600"/>
                        </a:spcAft>
                      </a:pPr>
                      <a:r>
                        <a:rPr lang="en-US" sz="1400" kern="100">
                          <a:solidFill>
                            <a:schemeClr val="tx1"/>
                          </a:solidFill>
                          <a:effectLst/>
                          <a:latin typeface="+mn-ea"/>
                          <a:ea typeface="+mn-ea"/>
                          <a:cs typeface="Arial" panose="020B0604020202020204" pitchFamily="34" charset="0"/>
                        </a:rPr>
                        <a:t>4</a:t>
                      </a:r>
                      <a:endParaRPr lang="zh-CN" sz="1100" kern="100">
                        <a:solidFill>
                          <a:schemeClr val="tx1"/>
                        </a:solidFill>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spcAft>
                          <a:spcPts val="600"/>
                        </a:spcAft>
                      </a:pPr>
                      <a:r>
                        <a:rPr lang="en-US" sz="1400" kern="100">
                          <a:effectLst/>
                          <a:latin typeface="+mn-ea"/>
                          <a:ea typeface="+mn-ea"/>
                          <a:cs typeface="Arial" panose="020B0604020202020204" pitchFamily="34" charset="0"/>
                        </a:rPr>
                        <a:t>(90+90+70+70)/4 x 0.8 </a:t>
                      </a:r>
                      <a:endParaRPr lang="zh-CN" sz="1100" kern="100">
                        <a:effectLst/>
                        <a:latin typeface="+mn-ea"/>
                        <a:ea typeface="+mn-ea"/>
                      </a:endParaRPr>
                    </a:p>
                  </a:txBody>
                  <a:tcPr marL="90000" marR="90000" marT="46800" marB="46800"/>
                </a:tc>
                <a:tc>
                  <a:txBody>
                    <a:bodyPr/>
                    <a:lstStyle/>
                    <a:p>
                      <a:pPr algn="ctr">
                        <a:spcAft>
                          <a:spcPts val="600"/>
                        </a:spcAft>
                      </a:pPr>
                      <a:r>
                        <a:rPr lang="en-US" sz="1400" kern="100">
                          <a:effectLst/>
                          <a:latin typeface="+mn-ea"/>
                          <a:ea typeface="+mn-ea"/>
                          <a:cs typeface="Arial" panose="020B0604020202020204" pitchFamily="34" charset="0"/>
                        </a:rPr>
                        <a:t>64</a:t>
                      </a:r>
                      <a:endParaRPr lang="zh-CN" sz="1100" kern="1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70840">
                <a:tc>
                  <a:txBody>
                    <a:bodyPr/>
                    <a:lstStyle/>
                    <a:p>
                      <a:pPr algn="ctr">
                        <a:spcAft>
                          <a:spcPts val="600"/>
                        </a:spcAft>
                      </a:pPr>
                      <a:r>
                        <a:rPr lang="en-US" sz="1400" kern="100">
                          <a:solidFill>
                            <a:schemeClr val="tx1"/>
                          </a:solidFill>
                          <a:effectLst/>
                          <a:latin typeface="+mn-ea"/>
                          <a:ea typeface="+mn-ea"/>
                          <a:cs typeface="Arial" panose="020B0604020202020204" pitchFamily="34" charset="0"/>
                        </a:rPr>
                        <a:t>5</a:t>
                      </a:r>
                      <a:endParaRPr lang="zh-CN" sz="1100" kern="100">
                        <a:solidFill>
                          <a:schemeClr val="tx1"/>
                        </a:solidFill>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spcAft>
                          <a:spcPts val="600"/>
                        </a:spcAft>
                      </a:pPr>
                      <a:r>
                        <a:rPr lang="en-US" sz="1400" kern="100">
                          <a:effectLst/>
                          <a:latin typeface="+mn-ea"/>
                          <a:ea typeface="+mn-ea"/>
                          <a:cs typeface="Arial" panose="020B0604020202020204" pitchFamily="34" charset="0"/>
                        </a:rPr>
                        <a:t>(90+70+70+70)/4 x 0.8 </a:t>
                      </a:r>
                      <a:endParaRPr lang="zh-CN" sz="1100" kern="100">
                        <a:effectLst/>
                        <a:latin typeface="+mn-ea"/>
                        <a:ea typeface="+mn-ea"/>
                      </a:endParaRPr>
                    </a:p>
                  </a:txBody>
                  <a:tcPr marL="90000" marR="90000" marT="46800" marB="46800"/>
                </a:tc>
                <a:tc>
                  <a:txBody>
                    <a:bodyPr/>
                    <a:lstStyle/>
                    <a:p>
                      <a:pPr algn="ctr">
                        <a:spcAft>
                          <a:spcPts val="600"/>
                        </a:spcAft>
                      </a:pPr>
                      <a:r>
                        <a:rPr lang="en-US" sz="1400" kern="100">
                          <a:effectLst/>
                          <a:latin typeface="+mn-ea"/>
                          <a:ea typeface="+mn-ea"/>
                          <a:cs typeface="Arial" panose="020B0604020202020204" pitchFamily="34" charset="0"/>
                        </a:rPr>
                        <a:t>60</a:t>
                      </a:r>
                      <a:endParaRPr lang="zh-CN" sz="1100" kern="1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70840">
                <a:tc>
                  <a:txBody>
                    <a:bodyPr/>
                    <a:lstStyle/>
                    <a:p>
                      <a:pPr algn="ctr">
                        <a:spcAft>
                          <a:spcPts val="600"/>
                        </a:spcAft>
                      </a:pPr>
                      <a:r>
                        <a:rPr lang="en-US" sz="1400" kern="100" dirty="0">
                          <a:solidFill>
                            <a:schemeClr val="tx1"/>
                          </a:solidFill>
                          <a:effectLst/>
                          <a:latin typeface="+mn-ea"/>
                          <a:ea typeface="+mn-ea"/>
                          <a:cs typeface="Arial" panose="020B0604020202020204" pitchFamily="34" charset="0"/>
                        </a:rPr>
                        <a:t>6</a:t>
                      </a:r>
                      <a:endParaRPr lang="zh-CN" sz="1100" kern="100" dirty="0">
                        <a:solidFill>
                          <a:schemeClr val="tx1"/>
                        </a:solidFill>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spcAft>
                          <a:spcPts val="600"/>
                        </a:spcAft>
                      </a:pPr>
                      <a:r>
                        <a:rPr lang="en-US" sz="1400" kern="100">
                          <a:effectLst/>
                          <a:latin typeface="+mn-ea"/>
                          <a:ea typeface="+mn-ea"/>
                          <a:cs typeface="Arial" panose="020B0604020202020204" pitchFamily="34" charset="0"/>
                        </a:rPr>
                        <a:t>(100+100+100+50)/4 x 0.7 </a:t>
                      </a:r>
                      <a:endParaRPr lang="zh-CN" sz="1100" kern="10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lgn="ctr">
                        <a:spcAft>
                          <a:spcPts val="600"/>
                        </a:spcAft>
                      </a:pPr>
                      <a:r>
                        <a:rPr lang="en-US" sz="1400" kern="100" dirty="0">
                          <a:effectLst/>
                          <a:latin typeface="+mn-ea"/>
                          <a:ea typeface="+mn-ea"/>
                          <a:cs typeface="Arial" panose="020B0604020202020204" pitchFamily="34" charset="0"/>
                        </a:rPr>
                        <a:t>61</a:t>
                      </a:r>
                      <a:endParaRPr lang="zh-CN" sz="1100" kern="1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737027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Hardware Health</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86284831"/>
              </p:ext>
            </p:extLst>
          </p:nvPr>
        </p:nvGraphicFramePr>
        <p:xfrm>
          <a:off x="2032000" y="2204864"/>
          <a:ext cx="8127999" cy="2733040"/>
        </p:xfrm>
        <a:graphic>
          <a:graphicData uri="http://schemas.openxmlformats.org/drawingml/2006/table">
            <a:tbl>
              <a:tblPr firstRow="1" bandRow="1"/>
              <a:tblGrid>
                <a:gridCol w="2709333"/>
                <a:gridCol w="2709333"/>
                <a:gridCol w="2709333"/>
              </a:tblGrid>
              <a:tr h="370840">
                <a:tc>
                  <a:txBody>
                    <a:bodyPr/>
                    <a:lstStyle/>
                    <a:p>
                      <a:pPr algn="ctr">
                        <a:spcAft>
                          <a:spcPts val="600"/>
                        </a:spcAft>
                      </a:pPr>
                      <a:r>
                        <a:rPr lang="en-US" sz="1400" b="1" kern="100" dirty="0">
                          <a:effectLst/>
                          <a:latin typeface="+mn-ea"/>
                          <a:ea typeface="+mn-ea"/>
                          <a:cs typeface="Arial" panose="020B0604020202020204" pitchFamily="34" charset="0"/>
                        </a:rPr>
                        <a:t> </a:t>
                      </a:r>
                      <a:endParaRPr lang="zh-CN" sz="1400" kern="100" dirty="0">
                        <a:effectLst/>
                        <a:latin typeface="+mn-ea"/>
                        <a:ea typeface="+mn-ea"/>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spcAft>
                          <a:spcPts val="600"/>
                        </a:spcAft>
                      </a:pPr>
                      <a:r>
                        <a:rPr lang="en-US" sz="1400" b="1" kern="100" dirty="0">
                          <a:effectLst/>
                          <a:latin typeface="+mn-ea"/>
                          <a:ea typeface="+mn-ea"/>
                          <a:cs typeface="Arial" panose="020B0604020202020204" pitchFamily="34" charset="0"/>
                        </a:rPr>
                        <a:t>Dimension</a:t>
                      </a:r>
                      <a:endParaRPr lang="zh-CN" sz="1400" kern="100" dirty="0">
                        <a:effectLst/>
                        <a:latin typeface="+mn-ea"/>
                        <a:ea typeface="+mn-ea"/>
                      </a:endParaRPr>
                    </a:p>
                  </a:txBody>
                  <a:tcPr marL="68580" marR="68580" marT="0" marB="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spcAft>
                          <a:spcPts val="600"/>
                        </a:spcAft>
                      </a:pPr>
                      <a:r>
                        <a:rPr lang="en-US" sz="1400" b="1" kern="100" dirty="0">
                          <a:effectLst/>
                          <a:latin typeface="+mn-ea"/>
                          <a:ea typeface="+mn-ea"/>
                          <a:cs typeface="Arial" panose="020B0604020202020204" pitchFamily="34" charset="0"/>
                        </a:rPr>
                        <a:t>Metric</a:t>
                      </a:r>
                      <a:endParaRPr lang="zh-CN" sz="1400" kern="100" dirty="0">
                        <a:effectLst/>
                        <a:latin typeface="+mn-ea"/>
                        <a:ea typeface="+mn-ea"/>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pPr algn="just">
                        <a:spcAft>
                          <a:spcPts val="600"/>
                        </a:spcAft>
                      </a:pPr>
                      <a:r>
                        <a:rPr lang="en-US" sz="1400" kern="100">
                          <a:effectLst/>
                          <a:latin typeface="+mn-ea"/>
                          <a:ea typeface="+mn-ea"/>
                          <a:cs typeface="Arial" panose="020B0604020202020204" pitchFamily="34" charset="0"/>
                        </a:rPr>
                        <a:t>Hardware health</a:t>
                      </a:r>
                      <a:endParaRPr lang="zh-CN" sz="1400" kern="100">
                        <a:effectLst/>
                        <a:latin typeface="+mn-ea"/>
                        <a:ea typeface="+mn-ea"/>
                      </a:endParaRPr>
                    </a:p>
                  </a:txBody>
                  <a:tcPr marL="68580" marR="68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just">
                        <a:spcAft>
                          <a:spcPts val="600"/>
                        </a:spcAft>
                      </a:pPr>
                      <a:r>
                        <a:rPr lang="en-US" sz="1400" kern="100">
                          <a:effectLst/>
                          <a:latin typeface="+mn-ea"/>
                          <a:ea typeface="+mn-ea"/>
                          <a:cs typeface="Arial" panose="020B0604020202020204" pitchFamily="34" charset="0"/>
                        </a:rPr>
                        <a:t>Hardware resource</a:t>
                      </a:r>
                      <a:endParaRPr lang="zh-CN" sz="1400" kern="100">
                        <a:effectLst/>
                        <a:latin typeface="+mn-ea"/>
                        <a:ea typeface="+mn-ea"/>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just">
                        <a:spcAft>
                          <a:spcPts val="600"/>
                        </a:spcAft>
                      </a:pPr>
                      <a:r>
                        <a:rPr lang="en-US" sz="1400" b="1" kern="100" dirty="0">
                          <a:effectLst/>
                          <a:latin typeface="+mn-ea"/>
                          <a:ea typeface="+mn-ea"/>
                          <a:cs typeface="Arial" panose="020B0604020202020204" pitchFamily="34" charset="0"/>
                        </a:rPr>
                        <a:t>None (100): </a:t>
                      </a:r>
                      <a:r>
                        <a:rPr lang="en-US" sz="1400" kern="100" dirty="0">
                          <a:effectLst/>
                          <a:latin typeface="+mn-ea"/>
                          <a:ea typeface="+mn-ea"/>
                          <a:cs typeface="Arial" panose="020B0604020202020204" pitchFamily="34" charset="0"/>
                        </a:rPr>
                        <a:t>The power and fan modules work properly. The temperature is normal.</a:t>
                      </a:r>
                      <a:endParaRPr lang="zh-CN" sz="1400" kern="100" dirty="0">
                        <a:effectLst/>
                        <a:latin typeface="+mn-ea"/>
                        <a:ea typeface="+mn-ea"/>
                      </a:endParaRPr>
                    </a:p>
                    <a:p>
                      <a:pPr algn="just">
                        <a:spcAft>
                          <a:spcPts val="600"/>
                        </a:spcAft>
                      </a:pPr>
                      <a:r>
                        <a:rPr lang="en-US" sz="1400" b="1" kern="100" dirty="0">
                          <a:effectLst/>
                          <a:latin typeface="+mn-ea"/>
                          <a:ea typeface="+mn-ea"/>
                          <a:cs typeface="Arial" panose="020B0604020202020204" pitchFamily="34" charset="0"/>
                        </a:rPr>
                        <a:t>Warning (90): </a:t>
                      </a:r>
                      <a:r>
                        <a:rPr lang="en-US" sz="1400" kern="100" dirty="0">
                          <a:effectLst/>
                          <a:latin typeface="+mn-ea"/>
                          <a:ea typeface="+mn-ea"/>
                          <a:cs typeface="Arial" panose="020B0604020202020204" pitchFamily="34" charset="0"/>
                        </a:rPr>
                        <a:t>single power module</a:t>
                      </a:r>
                      <a:endParaRPr lang="zh-CN" sz="1400" kern="100" dirty="0">
                        <a:effectLst/>
                        <a:latin typeface="+mn-ea"/>
                        <a:ea typeface="+mn-ea"/>
                      </a:endParaRPr>
                    </a:p>
                    <a:p>
                      <a:pPr algn="just">
                        <a:spcAft>
                          <a:spcPts val="600"/>
                        </a:spcAft>
                      </a:pPr>
                      <a:r>
                        <a:rPr lang="en-US" sz="1400" b="1" kern="100" dirty="0">
                          <a:effectLst/>
                          <a:latin typeface="+mn-ea"/>
                          <a:ea typeface="+mn-ea"/>
                          <a:cs typeface="Arial" panose="020B0604020202020204" pitchFamily="34" charset="0"/>
                        </a:rPr>
                        <a:t>Minor (70)</a:t>
                      </a:r>
                      <a:r>
                        <a:rPr lang="en-US" sz="1400" kern="100" dirty="0">
                          <a:effectLst/>
                          <a:latin typeface="+mn-ea"/>
                          <a:ea typeface="+mn-ea"/>
                          <a:cs typeface="Arial" panose="020B0604020202020204" pitchFamily="34" charset="0"/>
                        </a:rPr>
                        <a:t>: The ambient temperature exceeds the threshold.</a:t>
                      </a:r>
                      <a:endParaRPr lang="zh-CN" sz="1400" kern="100" dirty="0">
                        <a:effectLst/>
                        <a:latin typeface="+mn-ea"/>
                        <a:ea typeface="+mn-ea"/>
                      </a:endParaRPr>
                    </a:p>
                    <a:p>
                      <a:pPr algn="just">
                        <a:spcAft>
                          <a:spcPts val="600"/>
                        </a:spcAft>
                      </a:pPr>
                      <a:r>
                        <a:rPr lang="en-US" sz="1400" b="1" kern="100" dirty="0">
                          <a:effectLst/>
                          <a:latin typeface="+mn-ea"/>
                          <a:ea typeface="+mn-ea"/>
                          <a:cs typeface="Arial" panose="020B0604020202020204" pitchFamily="34" charset="0"/>
                        </a:rPr>
                        <a:t>Major or higher (50):</a:t>
                      </a:r>
                      <a:r>
                        <a:rPr lang="en-US" sz="1400" kern="100" dirty="0">
                          <a:effectLst/>
                          <a:latin typeface="+mn-ea"/>
                          <a:ea typeface="+mn-ea"/>
                          <a:cs typeface="Arial" panose="020B0604020202020204" pitchFamily="34" charset="0"/>
                        </a:rPr>
                        <a:t> The fan module is faulty.</a:t>
                      </a:r>
                      <a:endParaRPr lang="zh-CN" sz="1400" kern="100" dirty="0">
                        <a:effectLst/>
                        <a:latin typeface="+mn-ea"/>
                        <a:ea typeface="+mn-ea"/>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738767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641263" y="404664"/>
            <a:ext cx="9831600" cy="639559"/>
          </a:xfrm>
        </p:spPr>
        <p:txBody>
          <a:bodyPr/>
          <a:lstStyle/>
          <a:p>
            <a:r>
              <a:rPr lang="en-US" altLang="zh-CN" smtClean="0">
                <a:sym typeface="FrutigerNext LT Regular" panose="020B0503040504020204" pitchFamily="34" charset="0"/>
              </a:rPr>
              <a:t>Network and Service Health</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2136483658"/>
              </p:ext>
            </p:extLst>
          </p:nvPr>
        </p:nvGraphicFramePr>
        <p:xfrm>
          <a:off x="1685510" y="1450199"/>
          <a:ext cx="8820980" cy="4532278"/>
        </p:xfrm>
        <a:graphic>
          <a:graphicData uri="http://schemas.openxmlformats.org/drawingml/2006/table">
            <a:tbl>
              <a:tblPr firstRow="1" bandRow="1"/>
              <a:tblGrid>
                <a:gridCol w="1305347"/>
                <a:gridCol w="1305347"/>
                <a:gridCol w="6210286"/>
              </a:tblGrid>
              <a:tr h="407320">
                <a:tc>
                  <a:txBody>
                    <a:bodyPr/>
                    <a:lstStyle/>
                    <a:p>
                      <a:pPr algn="just">
                        <a:spcAft>
                          <a:spcPts val="0"/>
                        </a:spcAft>
                      </a:pPr>
                      <a:r>
                        <a:rPr lang="en-US" sz="1400" b="1" kern="100" dirty="0">
                          <a:effectLst/>
                          <a:latin typeface="+mn-ea"/>
                          <a:ea typeface="+mn-ea"/>
                          <a:cs typeface="Arial" panose="020B0604020202020204" pitchFamily="34" charset="0"/>
                        </a:rPr>
                        <a:t> </a:t>
                      </a:r>
                      <a:endParaRPr lang="zh-CN" sz="1400" kern="100" dirty="0">
                        <a:effectLst/>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just">
                        <a:spcAft>
                          <a:spcPts val="0"/>
                        </a:spcAft>
                      </a:pPr>
                      <a:r>
                        <a:rPr lang="en-US" sz="1400" b="1" kern="100" dirty="0">
                          <a:effectLst/>
                          <a:latin typeface="+mn-ea"/>
                          <a:ea typeface="+mn-ea"/>
                          <a:cs typeface="Arial" panose="020B0604020202020204" pitchFamily="34" charset="0"/>
                        </a:rPr>
                        <a:t>Dimension</a:t>
                      </a:r>
                      <a:endParaRPr lang="zh-CN" sz="1400" kern="100" dirty="0">
                        <a:effectLst/>
                        <a:latin typeface="+mn-ea"/>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just">
                        <a:spcAft>
                          <a:spcPts val="0"/>
                        </a:spcAft>
                      </a:pPr>
                      <a:r>
                        <a:rPr lang="en-US" sz="1400" b="1" kern="100" dirty="0">
                          <a:effectLst/>
                          <a:latin typeface="+mn-ea"/>
                          <a:ea typeface="+mn-ea"/>
                          <a:cs typeface="Arial" panose="020B0604020202020204" pitchFamily="34" charset="0"/>
                        </a:rPr>
                        <a:t>Metric</a:t>
                      </a:r>
                      <a:endParaRPr lang="zh-CN" sz="14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107159">
                <a:tc rowSpan="3">
                  <a:txBody>
                    <a:bodyPr/>
                    <a:lstStyle/>
                    <a:p>
                      <a:pPr algn="just">
                        <a:spcAft>
                          <a:spcPts val="0"/>
                        </a:spcAft>
                      </a:pPr>
                      <a:r>
                        <a:rPr lang="en-US" sz="1200" kern="100" dirty="0">
                          <a:effectLst/>
                          <a:latin typeface="+mn-ea"/>
                          <a:ea typeface="+mn-ea"/>
                          <a:cs typeface="Arial" panose="020B0604020202020204" pitchFamily="34" charset="0"/>
                        </a:rPr>
                        <a:t>Network and service health</a:t>
                      </a:r>
                      <a:endParaRPr lang="zh-CN" sz="1200" kern="100" dirty="0">
                        <a:effectLst/>
                        <a:latin typeface="+mn-ea"/>
                        <a:ea typeface="+mn-ea"/>
                      </a:endParaRPr>
                    </a:p>
                    <a:p>
                      <a:pPr algn="just">
                        <a:spcAft>
                          <a:spcPts val="0"/>
                        </a:spcAft>
                      </a:pPr>
                      <a:r>
                        <a:rPr lang="en-US" sz="1200" kern="100" dirty="0">
                          <a:solidFill>
                            <a:srgbClr val="FF0000"/>
                          </a:solidFill>
                          <a:effectLst/>
                          <a:latin typeface="+mn-ea"/>
                          <a:ea typeface="+mn-ea"/>
                          <a:cs typeface="Arial" panose="020B0604020202020204" pitchFamily="34" charset="0"/>
                        </a:rPr>
                        <a:t> </a:t>
                      </a:r>
                      <a:endParaRPr lang="zh-CN" sz="1200" kern="100" dirty="0">
                        <a:effectLst/>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just">
                        <a:spcAft>
                          <a:spcPts val="0"/>
                        </a:spcAft>
                      </a:pPr>
                      <a:r>
                        <a:rPr lang="en-US" sz="1200" kern="100" dirty="0">
                          <a:solidFill>
                            <a:srgbClr val="000000"/>
                          </a:solidFill>
                          <a:effectLst/>
                          <a:latin typeface="+mn-ea"/>
                          <a:ea typeface="+mn-ea"/>
                          <a:cs typeface="Arial" panose="020B0604020202020204" pitchFamily="34" charset="0"/>
                        </a:rPr>
                        <a:t>Server</a:t>
                      </a:r>
                      <a:endParaRPr lang="zh-CN" sz="1200" kern="100" dirty="0">
                        <a:effectLst/>
                        <a:latin typeface="+mn-ea"/>
                        <a:ea typeface="+mn-ea"/>
                      </a:endParaRPr>
                    </a:p>
                  </a:txBody>
                  <a:tcPr marL="90000" marR="90000" marT="46800" marB="46800" anchor="ctr"/>
                </a:tc>
                <a:tc>
                  <a:txBody>
                    <a:bodyPr/>
                    <a:lstStyle/>
                    <a:p>
                      <a:pPr algn="just">
                        <a:spcAft>
                          <a:spcPts val="0"/>
                        </a:spcAft>
                      </a:pPr>
                      <a:r>
                        <a:rPr lang="en-US" sz="1200" b="1" kern="100" dirty="0">
                          <a:effectLst/>
                          <a:latin typeface="+mn-ea"/>
                          <a:ea typeface="+mn-ea"/>
                          <a:cs typeface="Arial" panose="020B0604020202020204" pitchFamily="34" charset="0"/>
                        </a:rPr>
                        <a:t>None (100): </a:t>
                      </a:r>
                      <a:r>
                        <a:rPr lang="en-US" sz="1200" kern="100" dirty="0">
                          <a:effectLst/>
                          <a:latin typeface="+mn-ea"/>
                          <a:ea typeface="+mn-ea"/>
                          <a:cs typeface="Arial" panose="020B0604020202020204" pitchFamily="34" charset="0"/>
                        </a:rPr>
                        <a:t>All servers work properly.</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Warning (90): </a:t>
                      </a:r>
                      <a:r>
                        <a:rPr lang="en-US" sz="1200" kern="100" dirty="0">
                          <a:effectLst/>
                          <a:latin typeface="+mn-ea"/>
                          <a:ea typeface="+mn-ea"/>
                          <a:cs typeface="Arial" panose="020B0604020202020204" pitchFamily="34" charset="0"/>
                        </a:rPr>
                        <a:t>N/A</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Minor (70): </a:t>
                      </a:r>
                      <a:r>
                        <a:rPr lang="en-US" sz="1200" kern="100" dirty="0">
                          <a:effectLst/>
                          <a:latin typeface="+mn-ea"/>
                          <a:ea typeface="+mn-ea"/>
                          <a:cs typeface="Arial" panose="020B0604020202020204" pitchFamily="34" charset="0"/>
                        </a:rPr>
                        <a:t>One server does not work properly.</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Major or higher (50): </a:t>
                      </a:r>
                      <a:r>
                        <a:rPr lang="en-US" sz="1200" kern="100" dirty="0">
                          <a:effectLst/>
                          <a:latin typeface="+mn-ea"/>
                          <a:ea typeface="+mn-ea"/>
                          <a:cs typeface="Arial" panose="020B0604020202020204" pitchFamily="34" charset="0"/>
                        </a:rPr>
                        <a:t>Configured servers become invalid.</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Note: Servers refers to NAT , DNS, RADIUS, and AD servers.</a:t>
                      </a:r>
                      <a:endParaRPr lang="zh-CN" sz="12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tcPr>
                </a:tc>
              </a:tr>
              <a:tr h="1308029">
                <a:tc vMerge="1">
                  <a:txBody>
                    <a:bodyPr/>
                    <a:lstStyle/>
                    <a:p>
                      <a:endParaRPr lang="zh-CN" altLang="en-US"/>
                    </a:p>
                  </a:txBody>
                  <a:tcPr/>
                </a:tc>
                <a:tc>
                  <a:txBody>
                    <a:bodyPr/>
                    <a:lstStyle/>
                    <a:p>
                      <a:pPr algn="just">
                        <a:spcAft>
                          <a:spcPts val="0"/>
                        </a:spcAft>
                      </a:pPr>
                      <a:r>
                        <a:rPr lang="en-US" sz="1200" kern="100">
                          <a:solidFill>
                            <a:srgbClr val="000000"/>
                          </a:solidFill>
                          <a:effectLst/>
                          <a:latin typeface="+mn-ea"/>
                          <a:ea typeface="+mn-ea"/>
                          <a:cs typeface="Arial" panose="020B0604020202020204" pitchFamily="34" charset="0"/>
                        </a:rPr>
                        <a:t>Network use</a:t>
                      </a:r>
                      <a:endParaRPr lang="zh-CN" sz="1200" kern="100">
                        <a:effectLst/>
                        <a:latin typeface="+mn-ea"/>
                        <a:ea typeface="+mn-ea"/>
                      </a:endParaRPr>
                    </a:p>
                  </a:txBody>
                  <a:tcPr marL="90000" marR="90000" marT="46800" marB="46800" anchor="ctr"/>
                </a:tc>
                <a:tc>
                  <a:txBody>
                    <a:bodyPr/>
                    <a:lstStyle/>
                    <a:p>
                      <a:pPr algn="just">
                        <a:spcAft>
                          <a:spcPts val="0"/>
                        </a:spcAft>
                      </a:pPr>
                      <a:r>
                        <a:rPr lang="en-US" sz="1200" b="1" kern="100" dirty="0">
                          <a:effectLst/>
                          <a:latin typeface="+mn-ea"/>
                          <a:ea typeface="+mn-ea"/>
                          <a:cs typeface="Arial" panose="020B0604020202020204" pitchFamily="34" charset="0"/>
                        </a:rPr>
                        <a:t>None (100): </a:t>
                      </a:r>
                      <a:r>
                        <a:rPr lang="en-US" sz="1200" kern="100" dirty="0">
                          <a:effectLst/>
                          <a:latin typeface="+mn-ea"/>
                          <a:ea typeface="+mn-ea"/>
                          <a:cs typeface="Arial" panose="020B0604020202020204" pitchFamily="34" charset="0"/>
                        </a:rPr>
                        <a:t>All indicators are normal.</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Warning (90): </a:t>
                      </a:r>
                      <a:r>
                        <a:rPr lang="en-US" sz="1200" kern="100" dirty="0">
                          <a:effectLst/>
                          <a:latin typeface="+mn-ea"/>
                          <a:ea typeface="+mn-ea"/>
                          <a:cs typeface="Arial" panose="020B0604020202020204" pitchFamily="34" charset="0"/>
                        </a:rPr>
                        <a:t>The uplink direction has error packets. There are packets whose TTL is 0.</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Minor (70): </a:t>
                      </a:r>
                      <a:r>
                        <a:rPr lang="en-US" sz="1200" kern="100" dirty="0">
                          <a:effectLst/>
                          <a:latin typeface="+mn-ea"/>
                          <a:ea typeface="+mn-ea"/>
                          <a:cs typeface="Arial" panose="020B0604020202020204" pitchFamily="34" charset="0"/>
                        </a:rPr>
                        <a:t>One uplink interface is Down.</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Major or higher (50): </a:t>
                      </a:r>
                      <a:r>
                        <a:rPr lang="en-US" sz="1200" kern="100" dirty="0">
                          <a:effectLst/>
                          <a:latin typeface="+mn-ea"/>
                          <a:ea typeface="+mn-ea"/>
                          <a:cs typeface="Arial" panose="020B0604020202020204" pitchFamily="34" charset="0"/>
                        </a:rPr>
                        <a:t>The bandwidth usage of any uplink interface is higher than 95% or all upstream interfaces are Down.</a:t>
                      </a:r>
                      <a:endParaRPr lang="zh-CN" sz="12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tcPr>
                </a:tc>
              </a:tr>
              <a:tr h="1709770">
                <a:tc vMerge="1">
                  <a:txBody>
                    <a:bodyPr/>
                    <a:lstStyle/>
                    <a:p>
                      <a:endParaRPr lang="zh-CN" altLang="en-US"/>
                    </a:p>
                  </a:txBody>
                  <a:tcPr/>
                </a:tc>
                <a:tc>
                  <a:txBody>
                    <a:bodyPr/>
                    <a:lstStyle/>
                    <a:p>
                      <a:pPr algn="just">
                        <a:spcAft>
                          <a:spcPts val="0"/>
                        </a:spcAft>
                      </a:pPr>
                      <a:r>
                        <a:rPr lang="en-US" sz="1200" kern="100">
                          <a:solidFill>
                            <a:srgbClr val="000000"/>
                          </a:solidFill>
                          <a:effectLst/>
                          <a:latin typeface="+mn-ea"/>
                          <a:ea typeface="+mn-ea"/>
                          <a:cs typeface="Arial" panose="020B0604020202020204" pitchFamily="34" charset="0"/>
                        </a:rPr>
                        <a:t> </a:t>
                      </a:r>
                      <a:endParaRPr lang="zh-CN" sz="1200" kern="100">
                        <a:effectLst/>
                        <a:latin typeface="+mn-ea"/>
                        <a:ea typeface="+mn-ea"/>
                      </a:endParaRPr>
                    </a:p>
                    <a:p>
                      <a:pPr algn="just">
                        <a:spcAft>
                          <a:spcPts val="0"/>
                        </a:spcAft>
                      </a:pPr>
                      <a:r>
                        <a:rPr lang="en-US" sz="1200" kern="100">
                          <a:solidFill>
                            <a:srgbClr val="000000"/>
                          </a:solidFill>
                          <a:effectLst/>
                          <a:latin typeface="+mn-ea"/>
                          <a:ea typeface="+mn-ea"/>
                          <a:cs typeface="Arial" panose="020B0604020202020204" pitchFamily="34" charset="0"/>
                        </a:rPr>
                        <a:t>IPSec service</a:t>
                      </a:r>
                      <a:endParaRPr lang="zh-CN" sz="1200" kern="100">
                        <a:effectLst/>
                        <a:latin typeface="+mn-ea"/>
                        <a:ea typeface="+mn-ea"/>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mn-ea"/>
                          <a:ea typeface="+mn-ea"/>
                          <a:cs typeface="Arial" panose="020B0604020202020204" pitchFamily="34" charset="0"/>
                        </a:rPr>
                        <a:t>None (100): </a:t>
                      </a:r>
                      <a:r>
                        <a:rPr lang="en-US" sz="1200" kern="100" dirty="0">
                          <a:effectLst/>
                          <a:latin typeface="+mn-ea"/>
                          <a:ea typeface="+mn-ea"/>
                          <a:cs typeface="Arial" panose="020B0604020202020204" pitchFamily="34" charset="0"/>
                        </a:rPr>
                        <a:t>All indicators are normal.</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Warning (90):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0 &lt; </a:t>
                      </a:r>
                      <a:r>
                        <a:rPr lang="en-US" sz="1200" kern="100" dirty="0" err="1">
                          <a:effectLst/>
                          <a:latin typeface="+mn-ea"/>
                          <a:ea typeface="+mn-ea"/>
                          <a:cs typeface="Arial" panose="020B0604020202020204" pitchFamily="34" charset="0"/>
                        </a:rPr>
                        <a:t>IPSec</a:t>
                      </a:r>
                      <a:r>
                        <a:rPr lang="en-US" sz="1200" kern="100" dirty="0">
                          <a:effectLst/>
                          <a:latin typeface="+mn-ea"/>
                          <a:ea typeface="+mn-ea"/>
                          <a:cs typeface="Arial" panose="020B0604020202020204" pitchFamily="34" charset="0"/>
                        </a:rPr>
                        <a:t> service packet discarding rate &lt; 50%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Maximum </a:t>
                      </a:r>
                      <a:r>
                        <a:rPr lang="en-US" sz="1200" kern="100" dirty="0" err="1">
                          <a:effectLst/>
                          <a:latin typeface="+mn-ea"/>
                          <a:ea typeface="+mn-ea"/>
                          <a:cs typeface="Arial" panose="020B0604020202020204" pitchFamily="34" charset="0"/>
                        </a:rPr>
                        <a:t>IPSec</a:t>
                      </a:r>
                      <a:r>
                        <a:rPr lang="en-US" sz="1200" kern="100" dirty="0">
                          <a:effectLst/>
                          <a:latin typeface="+mn-ea"/>
                          <a:ea typeface="+mn-ea"/>
                          <a:cs typeface="Arial" panose="020B0604020202020204" pitchFamily="34" charset="0"/>
                        </a:rPr>
                        <a:t> connection rate &lt; 50%</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Minor (70):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50% &lt; </a:t>
                      </a:r>
                      <a:r>
                        <a:rPr lang="en-US" sz="1200" kern="100" dirty="0" err="1">
                          <a:effectLst/>
                          <a:latin typeface="+mn-ea"/>
                          <a:ea typeface="+mn-ea"/>
                          <a:cs typeface="Arial" panose="020B0604020202020204" pitchFamily="34" charset="0"/>
                        </a:rPr>
                        <a:t>IPSec</a:t>
                      </a:r>
                      <a:r>
                        <a:rPr lang="en-US" sz="1200" kern="100" dirty="0">
                          <a:effectLst/>
                          <a:latin typeface="+mn-ea"/>
                          <a:ea typeface="+mn-ea"/>
                          <a:cs typeface="Arial" panose="020B0604020202020204" pitchFamily="34" charset="0"/>
                        </a:rPr>
                        <a:t> service packet discarding rate &lt; 80%</a:t>
                      </a:r>
                      <a:r>
                        <a:rPr lang="zh-CN" sz="1200" kern="100" dirty="0">
                          <a:effectLst/>
                          <a:latin typeface="+mn-ea"/>
                          <a:ea typeface="+mn-ea"/>
                          <a:cs typeface="Arial" panose="020B0604020202020204" pitchFamily="34" charset="0"/>
                        </a:rPr>
                        <a:t>；</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Major or higher (50):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80% &lt; </a:t>
                      </a:r>
                      <a:r>
                        <a:rPr lang="en-US" sz="1200" kern="100" dirty="0" err="1">
                          <a:effectLst/>
                          <a:latin typeface="+mn-ea"/>
                          <a:ea typeface="+mn-ea"/>
                          <a:cs typeface="Arial" panose="020B0604020202020204" pitchFamily="34" charset="0"/>
                        </a:rPr>
                        <a:t>IPSec</a:t>
                      </a:r>
                      <a:r>
                        <a:rPr lang="en-US" sz="1200" kern="100" dirty="0">
                          <a:effectLst/>
                          <a:latin typeface="+mn-ea"/>
                          <a:ea typeface="+mn-ea"/>
                          <a:cs typeface="Arial" panose="020B0604020202020204" pitchFamily="34" charset="0"/>
                        </a:rPr>
                        <a:t> service packet discarding rate</a:t>
                      </a:r>
                      <a:endParaRPr lang="zh-CN" sz="12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202897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sym typeface="FrutigerNext LT Regular" panose="020B0503040504020204" pitchFamily="34" charset="0"/>
              </a:rPr>
              <a:t>Resource Use</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665751002"/>
              </p:ext>
            </p:extLst>
          </p:nvPr>
        </p:nvGraphicFramePr>
        <p:xfrm>
          <a:off x="1307467" y="2060154"/>
          <a:ext cx="9577065" cy="3312368"/>
        </p:xfrm>
        <a:graphic>
          <a:graphicData uri="http://schemas.openxmlformats.org/drawingml/2006/table">
            <a:tbl>
              <a:tblPr firstRow="1" bandRow="1"/>
              <a:tblGrid>
                <a:gridCol w="1140842"/>
                <a:gridCol w="1471086"/>
                <a:gridCol w="6965137"/>
              </a:tblGrid>
              <a:tr h="423158">
                <a:tc>
                  <a:txBody>
                    <a:bodyPr/>
                    <a:lstStyle/>
                    <a:p>
                      <a:pPr algn="just">
                        <a:spcAft>
                          <a:spcPts val="600"/>
                        </a:spcAft>
                      </a:pPr>
                      <a:r>
                        <a:rPr lang="en-US" sz="1400" b="1" kern="100" dirty="0">
                          <a:effectLst/>
                          <a:latin typeface="+mn-ea"/>
                          <a:ea typeface="+mn-ea"/>
                          <a:cs typeface="Arial" panose="020B0604020202020204" pitchFamily="34" charset="0"/>
                        </a:rPr>
                        <a:t> </a:t>
                      </a:r>
                      <a:endParaRPr lang="zh-CN" sz="1400" kern="100" dirty="0">
                        <a:effectLst/>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just">
                        <a:spcAft>
                          <a:spcPts val="600"/>
                        </a:spcAft>
                      </a:pPr>
                      <a:r>
                        <a:rPr lang="en-US" sz="1400" b="1" kern="100" dirty="0">
                          <a:effectLst/>
                          <a:latin typeface="+mn-ea"/>
                          <a:ea typeface="+mn-ea"/>
                          <a:cs typeface="Arial" panose="020B0604020202020204" pitchFamily="34" charset="0"/>
                        </a:rPr>
                        <a:t>Dimension</a:t>
                      </a:r>
                      <a:endParaRPr lang="zh-CN" sz="1400" kern="100" dirty="0">
                        <a:effectLst/>
                        <a:latin typeface="+mn-ea"/>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just">
                        <a:spcAft>
                          <a:spcPts val="600"/>
                        </a:spcAft>
                      </a:pPr>
                      <a:r>
                        <a:rPr lang="en-US" sz="1400" b="1" kern="100">
                          <a:effectLst/>
                          <a:latin typeface="+mn-ea"/>
                          <a:ea typeface="+mn-ea"/>
                          <a:cs typeface="Arial" panose="020B0604020202020204" pitchFamily="34" charset="0"/>
                        </a:rPr>
                        <a:t>Metric</a:t>
                      </a:r>
                      <a:endParaRPr lang="zh-CN" sz="1400" kern="10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889210">
                <a:tc>
                  <a:txBody>
                    <a:bodyPr/>
                    <a:lstStyle/>
                    <a:p>
                      <a:pPr algn="just">
                        <a:spcAft>
                          <a:spcPts val="600"/>
                        </a:spcAft>
                      </a:pPr>
                      <a:r>
                        <a:rPr lang="en-US" sz="1400" kern="100" dirty="0">
                          <a:effectLst/>
                          <a:latin typeface="+mn-ea"/>
                          <a:ea typeface="+mn-ea"/>
                          <a:cs typeface="Arial" panose="020B0604020202020204" pitchFamily="34" charset="0"/>
                        </a:rPr>
                        <a:t>Resource use</a:t>
                      </a:r>
                      <a:endParaRPr lang="zh-CN" sz="1400" kern="100" dirty="0">
                        <a:effectLst/>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just">
                        <a:spcAft>
                          <a:spcPts val="600"/>
                        </a:spcAft>
                      </a:pPr>
                      <a:r>
                        <a:rPr lang="en-US" sz="1400" kern="100">
                          <a:solidFill>
                            <a:srgbClr val="000000"/>
                          </a:solidFill>
                          <a:effectLst/>
                          <a:latin typeface="+mn-ea"/>
                          <a:ea typeface="+mn-ea"/>
                          <a:cs typeface="Arial" panose="020B0604020202020204" pitchFamily="34" charset="0"/>
                        </a:rPr>
                        <a:t>Resource usage</a:t>
                      </a:r>
                      <a:endParaRPr lang="zh-CN" sz="1400" kern="100">
                        <a:effectLst/>
                        <a:latin typeface="+mn-ea"/>
                        <a:ea typeface="+mn-ea"/>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just">
                        <a:spcAft>
                          <a:spcPts val="600"/>
                        </a:spcAft>
                      </a:pPr>
                      <a:r>
                        <a:rPr lang="en-US" sz="1400" b="1" kern="100" dirty="0">
                          <a:effectLst/>
                          <a:latin typeface="+mn-ea"/>
                          <a:ea typeface="+mn-ea"/>
                          <a:cs typeface="Arial" panose="020B0604020202020204" pitchFamily="34" charset="0"/>
                        </a:rPr>
                        <a:t>None (100): </a:t>
                      </a:r>
                      <a:r>
                        <a:rPr lang="en-US" sz="1400" kern="100" dirty="0">
                          <a:effectLst/>
                          <a:latin typeface="+mn-ea"/>
                          <a:ea typeface="+mn-ea"/>
                          <a:cs typeface="Arial" panose="020B0604020202020204" pitchFamily="34" charset="0"/>
                        </a:rPr>
                        <a:t>Usage of all resources is within the threshold.</a:t>
                      </a:r>
                      <a:endParaRPr lang="zh-CN" sz="1400" kern="100" dirty="0">
                        <a:effectLst/>
                        <a:latin typeface="+mn-ea"/>
                        <a:ea typeface="+mn-ea"/>
                      </a:endParaRPr>
                    </a:p>
                    <a:p>
                      <a:pPr algn="just">
                        <a:spcAft>
                          <a:spcPts val="600"/>
                        </a:spcAft>
                      </a:pPr>
                      <a:r>
                        <a:rPr lang="en-US" sz="1400" b="1" kern="100" dirty="0">
                          <a:effectLst/>
                          <a:latin typeface="+mn-ea"/>
                          <a:ea typeface="+mn-ea"/>
                          <a:cs typeface="Arial" panose="020B0604020202020204" pitchFamily="34" charset="0"/>
                        </a:rPr>
                        <a:t>Warning (90): </a:t>
                      </a:r>
                      <a:r>
                        <a:rPr lang="en-US" sz="1400" kern="100" dirty="0">
                          <a:effectLst/>
                          <a:latin typeface="+mn-ea"/>
                          <a:ea typeface="+mn-ea"/>
                          <a:cs typeface="Arial" panose="020B0604020202020204" pitchFamily="34" charset="0"/>
                        </a:rPr>
                        <a:t>The resource usage does not have this grade.</a:t>
                      </a:r>
                      <a:endParaRPr lang="zh-CN" sz="1400" kern="100" dirty="0">
                        <a:effectLst/>
                        <a:latin typeface="+mn-ea"/>
                        <a:ea typeface="+mn-ea"/>
                      </a:endParaRPr>
                    </a:p>
                    <a:p>
                      <a:pPr algn="just">
                        <a:spcAft>
                          <a:spcPts val="600"/>
                        </a:spcAft>
                      </a:pPr>
                      <a:r>
                        <a:rPr lang="en-US" sz="1400" b="1" kern="100" dirty="0">
                          <a:effectLst/>
                          <a:latin typeface="+mn-ea"/>
                          <a:ea typeface="+mn-ea"/>
                          <a:cs typeface="Arial" panose="020B0604020202020204" pitchFamily="34" charset="0"/>
                        </a:rPr>
                        <a:t>Minor (70): </a:t>
                      </a:r>
                      <a:r>
                        <a:rPr lang="en-US" sz="1400" kern="100" dirty="0">
                          <a:effectLst/>
                          <a:latin typeface="+mn-ea"/>
                          <a:ea typeface="+mn-ea"/>
                          <a:cs typeface="Arial" panose="020B0604020202020204" pitchFamily="34" charset="0"/>
                        </a:rPr>
                        <a:t>The session usage exceeds 95% of the specifications; the memory usage exceeds 90%; the CPU usage exceeds 90%.</a:t>
                      </a:r>
                      <a:endParaRPr lang="zh-CN" sz="1400" kern="100" dirty="0">
                        <a:effectLst/>
                        <a:latin typeface="+mn-ea"/>
                        <a:ea typeface="+mn-ea"/>
                      </a:endParaRPr>
                    </a:p>
                    <a:p>
                      <a:pPr algn="just">
                        <a:spcAft>
                          <a:spcPts val="600"/>
                        </a:spcAft>
                      </a:pPr>
                      <a:r>
                        <a:rPr lang="en-US" sz="1400" b="1" kern="100" dirty="0">
                          <a:effectLst/>
                          <a:latin typeface="+mn-ea"/>
                          <a:ea typeface="+mn-ea"/>
                          <a:cs typeface="Arial" panose="020B0604020202020204" pitchFamily="34" charset="0"/>
                        </a:rPr>
                        <a:t>Major or higher (50): </a:t>
                      </a:r>
                      <a:r>
                        <a:rPr lang="en-US" sz="1400" kern="100" dirty="0">
                          <a:effectLst/>
                          <a:latin typeface="+mn-ea"/>
                          <a:ea typeface="+mn-ea"/>
                          <a:cs typeface="Arial" panose="020B0604020202020204" pitchFamily="34" charset="0"/>
                        </a:rPr>
                        <a:t>The CPU usage exceeds 98%; the memory usage is 100%; the session usage reaches the specifications.</a:t>
                      </a:r>
                      <a:endParaRPr lang="zh-CN" sz="1400" kern="100" dirty="0">
                        <a:effectLst/>
                        <a:latin typeface="+mn-ea"/>
                        <a:ea typeface="+mn-ea"/>
                      </a:endParaRPr>
                    </a:p>
                    <a:p>
                      <a:pPr algn="just">
                        <a:spcAft>
                          <a:spcPts val="600"/>
                        </a:spcAft>
                      </a:pPr>
                      <a:r>
                        <a:rPr lang="en-US" sz="1400" kern="100" dirty="0">
                          <a:effectLst/>
                          <a:latin typeface="+mn-ea"/>
                          <a:ea typeface="+mn-ea"/>
                          <a:cs typeface="Arial" panose="020B0604020202020204" pitchFamily="34" charset="0"/>
                        </a:rPr>
                        <a:t>Note: The memory and CPU usage refers to that on the data plane. This data keeps consistent with that on the web UI.</a:t>
                      </a:r>
                      <a:endParaRPr lang="zh-CN" sz="14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17152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sym typeface="FrutigerNext LT Regular" panose="020B0503040504020204" pitchFamily="34" charset="0"/>
              </a:rPr>
              <a:t>System Health</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667965614"/>
              </p:ext>
            </p:extLst>
          </p:nvPr>
        </p:nvGraphicFramePr>
        <p:xfrm>
          <a:off x="1163452" y="1351982"/>
          <a:ext cx="9613068" cy="4728711"/>
        </p:xfrm>
        <a:graphic>
          <a:graphicData uri="http://schemas.openxmlformats.org/drawingml/2006/table">
            <a:tbl>
              <a:tblPr firstRow="1" bandRow="1"/>
              <a:tblGrid>
                <a:gridCol w="2088232"/>
                <a:gridCol w="2376264"/>
                <a:gridCol w="5148572"/>
              </a:tblGrid>
              <a:tr h="323529">
                <a:tc>
                  <a:txBody>
                    <a:bodyPr/>
                    <a:lstStyle/>
                    <a:p>
                      <a:pPr algn="ctr">
                        <a:spcAft>
                          <a:spcPts val="600"/>
                        </a:spcAft>
                      </a:pPr>
                      <a:r>
                        <a:rPr lang="en-US" sz="1200" b="1" kern="100" dirty="0">
                          <a:effectLst/>
                          <a:latin typeface="+mn-ea"/>
                          <a:ea typeface="+mn-ea"/>
                          <a:cs typeface="Arial" panose="020B0604020202020204" pitchFamily="34" charset="0"/>
                        </a:rPr>
                        <a:t> </a:t>
                      </a:r>
                      <a:endParaRPr lang="zh-CN" sz="1200" kern="100" dirty="0">
                        <a:effectLst/>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spcAft>
                          <a:spcPts val="600"/>
                        </a:spcAft>
                      </a:pPr>
                      <a:r>
                        <a:rPr lang="en-US" sz="1200" b="1" kern="100" dirty="0">
                          <a:effectLst/>
                          <a:latin typeface="+mn-ea"/>
                          <a:ea typeface="+mn-ea"/>
                          <a:cs typeface="Arial" panose="020B0604020202020204" pitchFamily="34" charset="0"/>
                        </a:rPr>
                        <a:t>Dimension</a:t>
                      </a:r>
                      <a:endParaRPr lang="zh-CN" sz="1200" kern="100" dirty="0">
                        <a:effectLst/>
                        <a:latin typeface="+mn-ea"/>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spcAft>
                          <a:spcPts val="600"/>
                        </a:spcAft>
                      </a:pPr>
                      <a:r>
                        <a:rPr lang="en-US" sz="1200" b="1" kern="100" dirty="0">
                          <a:effectLst/>
                          <a:latin typeface="+mn-ea"/>
                          <a:ea typeface="+mn-ea"/>
                          <a:cs typeface="Arial" panose="020B0604020202020204" pitchFamily="34" charset="0"/>
                        </a:rPr>
                        <a:t>Metric</a:t>
                      </a:r>
                      <a:endParaRPr lang="zh-CN" sz="12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276388">
                <a:tc rowSpan="2">
                  <a:txBody>
                    <a:bodyPr/>
                    <a:lstStyle/>
                    <a:p>
                      <a:pPr algn="just">
                        <a:spcAft>
                          <a:spcPts val="600"/>
                        </a:spcAft>
                      </a:pPr>
                      <a:r>
                        <a:rPr lang="en-US" sz="1200" kern="100" dirty="0">
                          <a:effectLst/>
                          <a:latin typeface="+mn-ea"/>
                          <a:ea typeface="+mn-ea"/>
                          <a:cs typeface="Arial" panose="020B0604020202020204" pitchFamily="34" charset="0"/>
                        </a:rPr>
                        <a:t>System health</a:t>
                      </a:r>
                      <a:endParaRPr lang="zh-CN" sz="1200" kern="100" dirty="0">
                        <a:effectLst/>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just">
                        <a:spcAft>
                          <a:spcPts val="600"/>
                        </a:spcAft>
                      </a:pPr>
                      <a:r>
                        <a:rPr lang="en-US" sz="1200" kern="100">
                          <a:solidFill>
                            <a:srgbClr val="000000"/>
                          </a:solidFill>
                          <a:effectLst/>
                          <a:latin typeface="+mn-ea"/>
                          <a:ea typeface="+mn-ea"/>
                          <a:cs typeface="Arial" panose="020B0604020202020204" pitchFamily="34" charset="0"/>
                        </a:rPr>
                        <a:t>System security</a:t>
                      </a:r>
                      <a:endParaRPr lang="zh-CN" sz="1200" kern="100">
                        <a:effectLst/>
                        <a:latin typeface="+mn-ea"/>
                        <a:ea typeface="+mn-ea"/>
                      </a:endParaRPr>
                    </a:p>
                  </a:txBody>
                  <a:tcPr marL="90000" marR="90000" marT="46800" marB="46800" anchor="ctr"/>
                </a:tc>
                <a:tc>
                  <a:txBody>
                    <a:bodyPr/>
                    <a:lstStyle/>
                    <a:p>
                      <a:pPr algn="just">
                        <a:spcAft>
                          <a:spcPts val="0"/>
                        </a:spcAft>
                      </a:pPr>
                      <a:r>
                        <a:rPr lang="en-US" sz="1200" b="1" kern="100" dirty="0">
                          <a:effectLst/>
                          <a:latin typeface="+mn-ea"/>
                          <a:ea typeface="+mn-ea"/>
                          <a:cs typeface="Arial" panose="020B0604020202020204" pitchFamily="34" charset="0"/>
                        </a:rPr>
                        <a:t>None (100): </a:t>
                      </a:r>
                      <a:r>
                        <a:rPr lang="en-US" sz="1200" kern="100" dirty="0">
                          <a:effectLst/>
                          <a:latin typeface="+mn-ea"/>
                          <a:ea typeface="+mn-ea"/>
                          <a:cs typeface="Arial" panose="020B0604020202020204" pitchFamily="34" charset="0"/>
                        </a:rPr>
                        <a:t>All metrics are normal.</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Warning (90):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0 &lt; </a:t>
                      </a:r>
                      <a:r>
                        <a:rPr lang="en-US" sz="1200" kern="100" dirty="0" err="1">
                          <a:effectLst/>
                          <a:latin typeface="+mn-ea"/>
                          <a:ea typeface="+mn-ea"/>
                          <a:cs typeface="Arial" panose="020B0604020202020204" pitchFamily="34" charset="0"/>
                        </a:rPr>
                        <a:t>DDoS</a:t>
                      </a:r>
                      <a:r>
                        <a:rPr lang="en-US" sz="1200" kern="100" dirty="0">
                          <a:effectLst/>
                          <a:latin typeface="+mn-ea"/>
                          <a:ea typeface="+mn-ea"/>
                          <a:cs typeface="Arial" panose="020B0604020202020204" pitchFamily="34" charset="0"/>
                        </a:rPr>
                        <a:t> attack traffic proportion &lt; 50%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0 &lt; AV/IPS alarm or blocking events</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Minor (70):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50% &lt;= </a:t>
                      </a:r>
                      <a:r>
                        <a:rPr lang="en-US" sz="1200" kern="100" dirty="0" err="1">
                          <a:effectLst/>
                          <a:latin typeface="+mn-ea"/>
                          <a:ea typeface="+mn-ea"/>
                          <a:cs typeface="Arial" panose="020B0604020202020204" pitchFamily="34" charset="0"/>
                        </a:rPr>
                        <a:t>DDoS</a:t>
                      </a:r>
                      <a:r>
                        <a:rPr lang="en-US" sz="1200" kern="100" dirty="0">
                          <a:effectLst/>
                          <a:latin typeface="+mn-ea"/>
                          <a:ea typeface="+mn-ea"/>
                          <a:cs typeface="Arial" panose="020B0604020202020204" pitchFamily="34" charset="0"/>
                        </a:rPr>
                        <a:t> attack traffic proportion</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Note: AV/IPS blocking and alarm events are read from the Engine.</a:t>
                      </a:r>
                      <a:endParaRPr lang="zh-CN" sz="12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tcPr>
                </a:tc>
              </a:tr>
              <a:tr h="3031422">
                <a:tc vMerge="1">
                  <a:txBody>
                    <a:bodyPr/>
                    <a:lstStyle/>
                    <a:p>
                      <a:endParaRPr lang="zh-CN" altLang="en-US"/>
                    </a:p>
                  </a:txBody>
                  <a:tcPr/>
                </a:tc>
                <a:tc>
                  <a:txBody>
                    <a:bodyPr/>
                    <a:lstStyle/>
                    <a:p>
                      <a:pPr algn="just">
                        <a:spcAft>
                          <a:spcPts val="600"/>
                        </a:spcAft>
                      </a:pPr>
                      <a:r>
                        <a:rPr lang="en-US" sz="1200" kern="100">
                          <a:solidFill>
                            <a:srgbClr val="000000"/>
                          </a:solidFill>
                          <a:effectLst/>
                          <a:latin typeface="+mn-ea"/>
                          <a:ea typeface="+mn-ea"/>
                          <a:cs typeface="Arial" panose="020B0604020202020204" pitchFamily="34" charset="0"/>
                        </a:rPr>
                        <a:t>System configuration security</a:t>
                      </a:r>
                      <a:endParaRPr lang="zh-CN" sz="1200" kern="100">
                        <a:effectLst/>
                        <a:latin typeface="+mn-ea"/>
                        <a:ea typeface="+mn-ea"/>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mn-ea"/>
                          <a:ea typeface="+mn-ea"/>
                          <a:cs typeface="Arial" panose="020B0604020202020204" pitchFamily="34" charset="0"/>
                        </a:rPr>
                        <a:t>None (100): </a:t>
                      </a:r>
                      <a:r>
                        <a:rPr lang="en-US" sz="1200" kern="100" dirty="0">
                          <a:effectLst/>
                          <a:latin typeface="+mn-ea"/>
                          <a:ea typeface="+mn-ea"/>
                          <a:cs typeface="Arial" panose="020B0604020202020204" pitchFamily="34" charset="0"/>
                        </a:rPr>
                        <a:t>Upgrades are properly performed.</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Warning (90):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No AV/IPS database is loaded.</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The license is not activated.</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The license is activated but not loaded.</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The AV database has been not updated for more than 10 days; The IPS database has not been updated for more than 15 days; the SA database has not been updated for more than 30 days.</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Attack defense is not configured.</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The default security policy is in use.</a:t>
                      </a:r>
                      <a:endParaRPr lang="zh-CN" sz="1200" kern="100" dirty="0">
                        <a:effectLst/>
                        <a:latin typeface="+mn-ea"/>
                        <a:ea typeface="+mn-ea"/>
                      </a:endParaRPr>
                    </a:p>
                    <a:p>
                      <a:pPr algn="just">
                        <a:spcAft>
                          <a:spcPts val="0"/>
                        </a:spcAft>
                      </a:pPr>
                      <a:r>
                        <a:rPr lang="en-US" sz="1200" b="1" kern="100" dirty="0">
                          <a:effectLst/>
                          <a:latin typeface="+mn-ea"/>
                          <a:ea typeface="+mn-ea"/>
                          <a:cs typeface="Arial" panose="020B0604020202020204" pitchFamily="34" charset="0"/>
                        </a:rPr>
                        <a:t>Minor (70):</a:t>
                      </a:r>
                      <a:endParaRPr lang="zh-CN" sz="1200" kern="100" dirty="0">
                        <a:effectLst/>
                        <a:latin typeface="+mn-ea"/>
                        <a:ea typeface="+mn-ea"/>
                      </a:endParaRPr>
                    </a:p>
                    <a:p>
                      <a:pPr algn="just">
                        <a:spcAft>
                          <a:spcPts val="0"/>
                        </a:spcAft>
                      </a:pPr>
                      <a:r>
                        <a:rPr lang="en-US" sz="1200" kern="100" dirty="0">
                          <a:effectLst/>
                          <a:latin typeface="+mn-ea"/>
                          <a:ea typeface="+mn-ea"/>
                          <a:cs typeface="Arial" panose="020B0604020202020204" pitchFamily="34" charset="0"/>
                        </a:rPr>
                        <a:t>The AV database has been not updated for more than 20 days; The IPS database has not been updated for more than 45 days; the SA database has not been updated for more than 60 days.</a:t>
                      </a:r>
                      <a:endParaRPr lang="zh-CN" sz="1200" kern="100" dirty="0">
                        <a:effectLst/>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175991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What is the purpose of routine maintenance</a:t>
            </a:r>
            <a:r>
              <a:rPr lang="en-US" altLang="zh-CN" dirty="0" smtClean="0"/>
              <a:t>?</a:t>
            </a:r>
          </a:p>
          <a:p>
            <a:r>
              <a:rPr lang="en-US" altLang="zh-CN" dirty="0"/>
              <a:t>What are the common methods of maintenance?</a:t>
            </a:r>
            <a:endParaRPr lang="zh-CN" altLang="en-US" dirty="0"/>
          </a:p>
        </p:txBody>
      </p:sp>
    </p:spTree>
    <p:extLst>
      <p:ext uri="{BB962C8B-B14F-4D97-AF65-F5344CB8AC3E}">
        <p14:creationId xmlns:p14="http://schemas.microsoft.com/office/powerpoint/2010/main" val="23416104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1"/>
          </p:nvPr>
        </p:nvSpPr>
        <p:spPr>
          <a:xfrm>
            <a:off x="911225" y="1233488"/>
            <a:ext cx="10560050" cy="4679950"/>
          </a:xfrm>
        </p:spPr>
        <p:txBody>
          <a:bodyPr/>
          <a:lstStyle/>
          <a:p>
            <a:r>
              <a:rPr lang="en-US" altLang="zh-CN" smtClean="0"/>
              <a:t>Routine Maintenance Items Introduction</a:t>
            </a:r>
          </a:p>
          <a:p>
            <a:r>
              <a:rPr lang="en-US" altLang="zh-CN" smtClean="0"/>
              <a:t>Maintain Commonly Used Methods and Equipment Environmental Checks</a:t>
            </a:r>
          </a:p>
          <a:p>
            <a:r>
              <a:rPr lang="en-US" altLang="zh-CN" smtClean="0"/>
              <a:t>Methods for Handling Sx7 Switch Password Loss</a:t>
            </a:r>
          </a:p>
          <a:p>
            <a:r>
              <a:rPr lang="en-US" altLang="zh-CN" smtClean="0"/>
              <a:t>CE  Switches Parts Replacement</a:t>
            </a:r>
          </a:p>
          <a:p>
            <a:r>
              <a:rPr lang="en-US" altLang="zh-CN" smtClean="0"/>
              <a:t>AR and NE Routers Common Maintenance Commands</a:t>
            </a:r>
          </a:p>
          <a:p>
            <a:r>
              <a:rPr lang="en-US" altLang="zh-CN" smtClean="0"/>
              <a:t>USG Common Troubleshooting</a:t>
            </a:r>
          </a:p>
          <a:p>
            <a:endParaRPr lang="zh-CN" altLang="en-US" dirty="0"/>
          </a:p>
        </p:txBody>
      </p:sp>
    </p:spTree>
    <p:extLst>
      <p:ext uri="{BB962C8B-B14F-4D97-AF65-F5344CB8AC3E}">
        <p14:creationId xmlns:p14="http://schemas.microsoft.com/office/powerpoint/2010/main" val="37533961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Huawei Learning Website</a:t>
            </a:r>
          </a:p>
          <a:p>
            <a:pPr lvl="1"/>
            <a:r>
              <a:rPr lang="en-US" altLang="zh-CN" dirty="0" smtClean="0">
                <a:latin typeface="微软雅黑" panose="020B0503020204020204" pitchFamily="34" charset="-122"/>
                <a:ea typeface="微软雅黑" panose="020B0503020204020204" pitchFamily="34" charset="-122"/>
              </a:rPr>
              <a:t>http://support.huawei.com/learning/Index!toTrainIndex</a:t>
            </a:r>
          </a:p>
          <a:p>
            <a:r>
              <a:rPr lang="en-US" altLang="zh-CN" dirty="0" smtClean="0">
                <a:latin typeface="微软雅黑" panose="020B0503020204020204" pitchFamily="34" charset="-122"/>
                <a:ea typeface="微软雅黑" panose="020B0503020204020204" pitchFamily="34" charset="-122"/>
              </a:rPr>
              <a:t>Huawei Support Case Library</a:t>
            </a:r>
          </a:p>
          <a:p>
            <a:pPr lvl="1"/>
            <a:r>
              <a:rPr lang="en-US" altLang="zh-CN" dirty="0" smtClean="0">
                <a:latin typeface="微软雅黑" panose="020B0503020204020204" pitchFamily="34" charset="-122"/>
                <a:ea typeface="微软雅黑" panose="020B0503020204020204" pitchFamily="34" charset="-122"/>
              </a:rPr>
              <a:t>http://support.huawei.com/enterprise/servicecenter?lang=zh</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3770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a:extLst>
              <a:ext uri="{FF2B5EF4-FFF2-40B4-BE49-F238E27FC236}">
                <a16:creationId xmlns:a16="http://schemas.microsoft.com/office/drawing/2014/main" xmlns="" id="{AE58B7BA-7E16-437F-B7AB-84C001B5A48B}"/>
              </a:ext>
            </a:extLst>
          </p:cNvPr>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Cloud DC solution</a:t>
            </a:r>
          </a:p>
          <a:p>
            <a:pPr lvl="1"/>
            <a:r>
              <a:rPr lang="en-US" altLang="zh-CN" dirty="0" smtClean="0">
                <a:latin typeface="微软雅黑" panose="020B0503020204020204" pitchFamily="34" charset="-122"/>
                <a:ea typeface="微软雅黑" panose="020B0503020204020204" pitchFamily="34" charset="-122"/>
              </a:rPr>
              <a:t>http://e.huawei.com/cn/solutions/business-needs/data-center</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589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type="body" sz="quarter" idx="10"/>
          </p:nvPr>
        </p:nvSpPr>
        <p:spPr/>
        <p:txBody>
          <a:bodyPr/>
          <a:lstStyle/>
          <a:p>
            <a:r>
              <a:rPr lang="en-US" sz="2000" dirty="0" smtClean="0"/>
              <a:t>Daily routine maintenance is carried out by the ordinary maintenance personnel.</a:t>
            </a:r>
          </a:p>
          <a:p>
            <a:pPr lvl="1"/>
            <a:r>
              <a:rPr lang="en-US" sz="1800" dirty="0" smtClean="0"/>
              <a:t>Alarm system</a:t>
            </a:r>
          </a:p>
          <a:p>
            <a:pPr lvl="1"/>
            <a:r>
              <a:rPr lang="en-US" sz="1800" dirty="0" smtClean="0"/>
              <a:t>Operation status of the device</a:t>
            </a:r>
          </a:p>
          <a:p>
            <a:r>
              <a:rPr lang="en-US" sz="2000" dirty="0" smtClean="0"/>
              <a:t>Daily routine maintenance is performed to:</a:t>
            </a:r>
          </a:p>
          <a:p>
            <a:pPr lvl="1"/>
            <a:r>
              <a:rPr lang="en-US" sz="1800" dirty="0" smtClean="0"/>
              <a:t>Locate alarms or other problems and solve them promptly. This helps in the stable functioning of the device and lowers the failure rate.</a:t>
            </a:r>
          </a:p>
          <a:p>
            <a:pPr lvl="1"/>
            <a:r>
              <a:rPr lang="en-US" sz="1800" dirty="0" smtClean="0"/>
              <a:t>Find out the faults on the links or connections quickly and solve them to ensure normal provision of services.</a:t>
            </a:r>
          </a:p>
          <a:p>
            <a:pPr lvl="1"/>
            <a:r>
              <a:rPr lang="en-US" sz="1800" dirty="0" smtClean="0"/>
              <a:t>Have real-time information about the operation of the device and the network. This helps to improve the efficiency of troubleshooting.</a:t>
            </a:r>
            <a:endParaRPr lang="en-US" sz="1800" dirty="0"/>
          </a:p>
        </p:txBody>
      </p:sp>
      <p:sp>
        <p:nvSpPr>
          <p:cNvPr id="5" name="文本占位符 4"/>
          <p:cNvSpPr>
            <a:spLocks noGrp="1"/>
          </p:cNvSpPr>
          <p:nvPr>
            <p:ph type="body" sz="quarter" idx="12"/>
          </p:nvPr>
        </p:nvSpPr>
        <p:spPr/>
        <p:txBody>
          <a:bodyPr/>
          <a:lstStyle/>
          <a:p>
            <a:r>
              <a:rPr lang="en-US" altLang="zh-CN" dirty="0"/>
              <a:t>Classification - Daily Routine Maintenance</a:t>
            </a:r>
            <a:endParaRPr lang="zh-CN" altLang="en-US" dirty="0"/>
          </a:p>
        </p:txBody>
      </p:sp>
    </p:spTree>
    <p:extLst>
      <p:ext uri="{BB962C8B-B14F-4D97-AF65-F5344CB8AC3E}">
        <p14:creationId xmlns:p14="http://schemas.microsoft.com/office/powerpoint/2010/main" val="20798374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260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type="body" sz="quarter" idx="10"/>
          </p:nvPr>
        </p:nvSpPr>
        <p:spPr/>
        <p:txBody>
          <a:bodyPr/>
          <a:lstStyle/>
          <a:p>
            <a:r>
              <a:rPr lang="en-US" dirty="0" smtClean="0"/>
              <a:t>Periodic routine maintenance is relatively complex. It must be carried out by the maintenance personnel who have undergone professional trainings.</a:t>
            </a:r>
          </a:p>
          <a:p>
            <a:pPr lvl="1"/>
            <a:r>
              <a:rPr lang="en-US" dirty="0" smtClean="0"/>
              <a:t>Power supply</a:t>
            </a:r>
          </a:p>
          <a:p>
            <a:pPr lvl="1"/>
            <a:r>
              <a:rPr lang="en-US" dirty="0" smtClean="0"/>
              <a:t>Grounding resistance</a:t>
            </a:r>
          </a:p>
          <a:p>
            <a:pPr lvl="1"/>
            <a:r>
              <a:rPr lang="en-US" dirty="0" smtClean="0"/>
              <a:t>Dust on the device</a:t>
            </a:r>
          </a:p>
          <a:p>
            <a:r>
              <a:rPr lang="en-US" dirty="0" smtClean="0"/>
              <a:t>Periodic maintenance is done to:</a:t>
            </a:r>
          </a:p>
          <a:p>
            <a:pPr lvl="1"/>
            <a:r>
              <a:rPr lang="en-US" dirty="0" smtClean="0"/>
              <a:t>Ensure the secure and stable operation of the device for a long period.</a:t>
            </a:r>
          </a:p>
          <a:p>
            <a:pPr lvl="1"/>
            <a:r>
              <a:rPr lang="en-US" dirty="0" smtClean="0"/>
              <a:t>Check for problems such as device aging, function failures, and performance degradation. You can do this by regularly checking, testing and cleaning the devices and creating a backup of the data.</a:t>
            </a:r>
            <a:endParaRPr lang="zh-CN" altLang="en-US" dirty="0"/>
          </a:p>
        </p:txBody>
      </p:sp>
      <p:sp>
        <p:nvSpPr>
          <p:cNvPr id="5" name="文本占位符 4"/>
          <p:cNvSpPr>
            <a:spLocks noGrp="1"/>
          </p:cNvSpPr>
          <p:nvPr>
            <p:ph type="body" sz="quarter" idx="12"/>
          </p:nvPr>
        </p:nvSpPr>
        <p:spPr>
          <a:xfrm>
            <a:off x="1595500" y="410400"/>
            <a:ext cx="9831600" cy="593393"/>
          </a:xfrm>
        </p:spPr>
        <p:txBody>
          <a:bodyPr/>
          <a:lstStyle/>
          <a:p>
            <a:r>
              <a:rPr lang="en-US" altLang="zh-CN" sz="3200" dirty="0"/>
              <a:t>Classification - Periodic Routine Maintenance</a:t>
            </a:r>
            <a:endParaRPr lang="zh-CN" altLang="en-US" sz="3200" dirty="0"/>
          </a:p>
        </p:txBody>
      </p:sp>
    </p:spTree>
    <p:extLst>
      <p:ext uri="{BB962C8B-B14F-4D97-AF65-F5344CB8AC3E}">
        <p14:creationId xmlns:p14="http://schemas.microsoft.com/office/powerpoint/2010/main" val="3323034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AE3093B-232B-4C15-AB25-7F1FBE134870}">
  <ds:schemaRefs>
    <ds:schemaRef ds:uri="http://schemas.microsoft.com/office/2006/metadata/properties"/>
  </ds:schemaRefs>
</ds:datastoreItem>
</file>

<file path=customXml/itemProps3.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69552</TotalTime>
  <Words>11268</Words>
  <Application>Microsoft Office PowerPoint</Application>
  <PresentationFormat>宽屏</PresentationFormat>
  <Paragraphs>983</Paragraphs>
  <Slides>80</Slides>
  <Notes>80</Notes>
  <HiddenSlides>14</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80</vt:i4>
      </vt:variant>
    </vt:vector>
  </HeadingPairs>
  <TitlesOfParts>
    <vt:vector size="95" baseType="lpstr">
      <vt:lpstr>Arial Unicode MS</vt:lpstr>
      <vt:lpstr>MS PGothic</vt:lpstr>
      <vt:lpstr>黑体</vt:lpstr>
      <vt:lpstr>黑体 (标题)</vt:lpstr>
      <vt:lpstr>宋体</vt:lpstr>
      <vt:lpstr>微软雅黑</vt:lpstr>
      <vt:lpstr>Arial</vt:lpstr>
      <vt:lpstr>Courier New</vt:lpstr>
      <vt:lpstr>FrutigerNext LT Light</vt:lpstr>
      <vt:lpstr>FrutigerNext LT Medium</vt:lpstr>
      <vt:lpstr>FrutigerNext LT Regular</vt:lpstr>
      <vt:lpstr>Times New Roman</vt:lpstr>
      <vt:lpstr>Wingdings</vt:lpstr>
      <vt:lpstr>培训与认证部-母版</vt:lpstr>
      <vt:lpstr>Visio</vt:lpstr>
      <vt:lpstr>PowerPoint 演示文稿</vt:lpstr>
      <vt:lpstr>Routine Maintenance of DC Network Devices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2445</cp:revision>
  <dcterms:created xsi:type="dcterms:W3CDTF">2003-08-21T06:48:56Z</dcterms:created>
  <dcterms:modified xsi:type="dcterms:W3CDTF">2019-06-26T02:46:42Z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(3)o8Edor/f4aGMDHMBKBdWZbyF4XC6DNFWYDKh9+y8i7sUWibIdFLC8skRZFrL+sXrIvot4/i+
l+CNXj/Y5yZfpkvsTXLqo8QxVXbAeMwuA0vq+UYkojHpax+SCeI7DH2uY0Ui+EflRc9XryMD
vj8rKspex7hpAcashRS5fh/n1roQyJyQnrns8GtDgeYr0QuODB63fnHFaHD1Uxa3HSV/CeKc
YlbZ6C2OjsZVtHqAoN</vt:lpwstr>
  </property>
  <property fmtid="{D5CDD505-2E9C-101B-9397-08002B2CF9AE}" pid="18" name="_2015_ms_pID_7253431">
    <vt:lpwstr>2gwhBheC4rNACAERPppTSpSLLMm6wcM1tRsZrfJ50kSc8c+PMcD5hP
eba4GoLGKm59KKsjbO9EHMv/iaJjCHgTS37it5+nY16/R4IeoZxwxxoO7j80Qbmt3KotuOpe
iX+K4Grc/5w0KwsjOZuVU2hkkXN6puB1kMnSIcO0NWRTYxh07JNTqFJx9ktpQ5uh5bX1OIfu
hdrcq7tNBlOSBmgub/s/015GUSHpHFyMa0r8</vt:lpwstr>
  </property>
  <property fmtid="{D5CDD505-2E9C-101B-9397-08002B2CF9AE}" pid="19" name="_2015_ms_pID_7253432">
    <vt:lpwstr>58/69d2P+qU1Ntt3r8TeBhxogLUuaHPqmuzC
7d8XA4oSqCPq2EqEJg7aIkTSk6wIJw==</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